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1698" r:id="rId2"/>
    <p:sldId id="1853" r:id="rId3"/>
    <p:sldId id="1925" r:id="rId4"/>
    <p:sldId id="1854" r:id="rId5"/>
    <p:sldId id="1968" r:id="rId6"/>
    <p:sldId id="1971" r:id="rId7"/>
    <p:sldId id="1932" r:id="rId8"/>
    <p:sldId id="1771" r:id="rId9"/>
    <p:sldId id="1772" r:id="rId10"/>
    <p:sldId id="1935" r:id="rId11"/>
    <p:sldId id="1936" r:id="rId12"/>
    <p:sldId id="1956" r:id="rId13"/>
    <p:sldId id="1972" r:id="rId14"/>
    <p:sldId id="1937" r:id="rId15"/>
    <p:sldId id="1963" r:id="rId16"/>
    <p:sldId id="1938" r:id="rId17"/>
    <p:sldId id="1973" r:id="rId18"/>
    <p:sldId id="1958" r:id="rId19"/>
    <p:sldId id="1964" r:id="rId20"/>
    <p:sldId id="1966" r:id="rId21"/>
    <p:sldId id="1974" r:id="rId22"/>
    <p:sldId id="1959" r:id="rId23"/>
    <p:sldId id="1950" r:id="rId24"/>
    <p:sldId id="1951" r:id="rId25"/>
    <p:sldId id="1961" r:id="rId26"/>
    <p:sldId id="1975" r:id="rId27"/>
    <p:sldId id="1976" r:id="rId28"/>
  </p:sldIdLst>
  <p:sldSz cx="9144000" cy="6858000" type="screen4x3"/>
  <p:notesSz cx="6794500" cy="9906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7A37"/>
    <a:srgbClr val="FF3300"/>
    <a:srgbClr val="003399"/>
    <a:srgbClr val="FFFFCC"/>
    <a:srgbClr val="FFFFFF"/>
    <a:srgbClr val="CCEC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 autoAdjust="0"/>
    <p:restoredTop sz="88071" autoAdjust="0"/>
  </p:normalViewPr>
  <p:slideViewPr>
    <p:cSldViewPr>
      <p:cViewPr varScale="1">
        <p:scale>
          <a:sx n="52" d="100"/>
          <a:sy n="52" d="100"/>
        </p:scale>
        <p:origin x="12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40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940" y="-120"/>
      </p:cViewPr>
      <p:guideLst>
        <p:guide orient="horz" pos="312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438" cy="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t" anchorCtr="0" compatLnSpc="1">
            <a:prstTxWarp prst="textNoShape">
              <a:avLst/>
            </a:prstTxWarp>
          </a:bodyPr>
          <a:lstStyle>
            <a:lvl1pPr algn="l" defTabSz="928730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76" y="0"/>
            <a:ext cx="2943438" cy="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t" anchorCtr="0" compatLnSpc="1">
            <a:prstTxWarp prst="textNoShape">
              <a:avLst/>
            </a:prstTxWarp>
          </a:bodyPr>
          <a:lstStyle>
            <a:lvl1pPr algn="r" defTabSz="928730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225"/>
            <a:ext cx="2943438" cy="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b" anchorCtr="0" compatLnSpc="1">
            <a:prstTxWarp prst="textNoShape">
              <a:avLst/>
            </a:prstTxWarp>
          </a:bodyPr>
          <a:lstStyle>
            <a:lvl1pPr algn="l" defTabSz="928730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76" y="9410225"/>
            <a:ext cx="2943438" cy="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b" anchorCtr="0" compatLnSpc="1">
            <a:prstTxWarp prst="textNoShape">
              <a:avLst/>
            </a:prstTxWarp>
          </a:bodyPr>
          <a:lstStyle>
            <a:lvl1pPr algn="r" defTabSz="927202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C213825-12FA-454B-92AE-BC7EA7478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34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438" cy="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t" anchorCtr="0" compatLnSpc="1">
            <a:prstTxWarp prst="textNoShape">
              <a:avLst/>
            </a:prstTxWarp>
          </a:bodyPr>
          <a:lstStyle>
            <a:lvl1pPr algn="l" defTabSz="928730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76" y="0"/>
            <a:ext cx="2943438" cy="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t" anchorCtr="0" compatLnSpc="1">
            <a:prstTxWarp prst="textNoShape">
              <a:avLst/>
            </a:prstTxWarp>
          </a:bodyPr>
          <a:lstStyle>
            <a:lvl1pPr algn="r" defTabSz="928730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48238" cy="3711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33" y="4705905"/>
            <a:ext cx="5436235" cy="445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Click to edit Master text styles</a:t>
            </a:r>
          </a:p>
          <a:p>
            <a:pPr lvl="1"/>
            <a:r>
              <a:rPr lang="el-GR" noProof="0"/>
              <a:t>Second level</a:t>
            </a:r>
          </a:p>
          <a:p>
            <a:pPr lvl="2"/>
            <a:r>
              <a:rPr lang="el-GR" noProof="0"/>
              <a:t>Third level</a:t>
            </a:r>
          </a:p>
          <a:p>
            <a:pPr lvl="3"/>
            <a:r>
              <a:rPr lang="el-GR" noProof="0"/>
              <a:t>Fourth level</a:t>
            </a:r>
          </a:p>
          <a:p>
            <a:pPr lvl="4"/>
            <a:r>
              <a:rPr lang="el-GR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225"/>
            <a:ext cx="2943438" cy="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b" anchorCtr="0" compatLnSpc="1">
            <a:prstTxWarp prst="textNoShape">
              <a:avLst/>
            </a:prstTxWarp>
          </a:bodyPr>
          <a:lstStyle>
            <a:lvl1pPr algn="l" defTabSz="928730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76" y="9410225"/>
            <a:ext cx="2943438" cy="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7" tIns="46420" rIns="92837" bIns="46420" numCol="1" anchor="b" anchorCtr="0" compatLnSpc="1">
            <a:prstTxWarp prst="textNoShape">
              <a:avLst/>
            </a:prstTxWarp>
          </a:bodyPr>
          <a:lstStyle>
            <a:lvl1pPr algn="r" defTabSz="927202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3A2FEBC-8693-4AC8-BBAA-5D7404A493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5189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6FF6C-60E3-4F20-A42F-21C556759D82}" type="slidenum">
              <a:rPr lang="el-GR" smtClean="0">
                <a:latin typeface="Arial" charset="0"/>
              </a:rPr>
              <a:pPr/>
              <a:t>1</a:t>
            </a:fld>
            <a:endParaRPr lang="el-GR">
              <a:latin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48238" cy="3709987"/>
          </a:xfrm>
          <a:ln w="12700" cap="flat"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509" tIns="46754" rIns="93509" bIns="46754"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2726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F846F-A3E5-4C0D-9E2E-DC382416709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F846F-A3E5-4C0D-9E2E-DC382416709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124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FEBC-8693-4AC8-BBAA-5D7404A49363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7668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F846F-A3E5-4C0D-9E2E-DC382416709D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F846F-A3E5-4C0D-9E2E-DC382416709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919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F846F-A3E5-4C0D-9E2E-DC382416709D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FEBC-8693-4AC8-BBAA-5D7404A49363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4295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F846F-A3E5-4C0D-9E2E-DC382416709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900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F846F-A3E5-4C0D-9E2E-DC382416709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46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FEBC-8693-4AC8-BBAA-5D7404A49363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0522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762310-F003-428D-970C-95E744A4CBC6}" type="slidenum">
              <a:rPr lang="el-GR" smtClean="0">
                <a:latin typeface="Arial" charset="0"/>
              </a:rPr>
              <a:pPr/>
              <a:t>2</a:t>
            </a:fld>
            <a:endParaRPr lang="el-G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2355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FEBC-8693-4AC8-BBAA-5D7404A49363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6781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FEBC-8693-4AC8-BBAA-5D7404A49363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281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F846F-A3E5-4C0D-9E2E-DC382416709D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F846F-A3E5-4C0D-9E2E-DC382416709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63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FEBC-8693-4AC8-BBAA-5D7404A49363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71864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6FF6C-60E3-4F20-A42F-21C556759D82}" type="slidenum">
              <a:rPr lang="el-GR" smtClean="0">
                <a:latin typeface="Arial" charset="0"/>
              </a:rPr>
              <a:pPr/>
              <a:t>27</a:t>
            </a:fld>
            <a:endParaRPr lang="el-GR">
              <a:latin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48238" cy="3709987"/>
          </a:xfrm>
          <a:ln w="12700" cap="flat"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509" tIns="46754" rIns="93509" bIns="46754"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2577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94CFAA-7A35-460F-9592-46D4DBC50793}" type="slidenum">
              <a:rPr lang="el-GR" smtClean="0">
                <a:latin typeface="Arial" charset="0"/>
              </a:rPr>
              <a:pPr/>
              <a:t>4</a:t>
            </a:fld>
            <a:endParaRPr lang="el-G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525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9102BC-B112-4E92-9CC4-584B4B4DE1B2}" type="slidenum">
              <a:rPr lang="el-GR" smtClean="0">
                <a:latin typeface="Arial" charset="0"/>
              </a:rPr>
              <a:pPr/>
              <a:t>5</a:t>
            </a:fld>
            <a:endParaRPr lang="el-G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838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A2FEBC-8693-4AC8-BBAA-5D7404A49363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4966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774623-4FB2-4300-916C-3F88015D068C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203490A-8083-814D-878A-A81E467C5FE2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8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83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8688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E9838CE-0E97-384D-9F75-7A82571590EF}" type="slidenum">
              <a:rPr lang="el-GR" altLang="en-US" sz="1200" b="0">
                <a:solidFill>
                  <a:schemeClr val="tx1"/>
                </a:solidFill>
              </a:rPr>
              <a:pPr eaLnBrk="1" hangingPunct="1"/>
              <a:t>9</a:t>
            </a:fld>
            <a:endParaRPr lang="el-G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46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F846F-A3E5-4C0D-9E2E-DC382416709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6473651"/>
            <a:ext cx="11525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1417" y="6521960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00" b="0" dirty="0"/>
              <a:t>© </a:t>
            </a:r>
            <a:r>
              <a:rPr lang="en-US" sz="1100" b="0" dirty="0" err="1"/>
              <a:t>Konstantinidis</a:t>
            </a:r>
            <a:r>
              <a:rPr lang="en-US" sz="1100" b="0" dirty="0"/>
              <a:t>, </a:t>
            </a:r>
            <a:r>
              <a:rPr lang="en-US" sz="1100" b="0" dirty="0" err="1"/>
              <a:t>Eracleous</a:t>
            </a:r>
            <a:r>
              <a:rPr lang="en-US" sz="1100" b="0" dirty="0"/>
              <a:t>, Georgiou, Zeinalipour-</a:t>
            </a:r>
            <a:r>
              <a:rPr lang="en-US" sz="1100" b="0" dirty="0" err="1"/>
              <a:t>Yazti</a:t>
            </a:r>
            <a:r>
              <a:rPr lang="en-US" sz="1100" b="0" dirty="0"/>
              <a:t> and </a:t>
            </a:r>
            <a:r>
              <a:rPr lang="en-US" sz="1100" b="0" dirty="0" err="1"/>
              <a:t>Chrysanthis</a:t>
            </a:r>
            <a:r>
              <a:rPr lang="en-US" sz="1100" b="0" dirty="0"/>
              <a:t>, HDMS’18, July 4, 2018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33412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73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7236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2843213" y="6553200"/>
            <a:ext cx="3529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357188" y="0"/>
            <a:ext cx="8358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60688" algn="l"/>
              </a:tabLs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0" i="1">
                <a:solidFill>
                  <a:schemeClr val="bg1"/>
                </a:solidFill>
              </a:rPr>
              <a:t>Dagstuhl Seminar </a:t>
            </a:r>
            <a:r>
              <a:rPr lang="en-GB" sz="1800" b="0" i="1">
                <a:solidFill>
                  <a:schemeClr val="bg1"/>
                </a:solidFill>
              </a:rPr>
              <a:t>10042, </a:t>
            </a:r>
            <a:r>
              <a:rPr lang="en-US" sz="1800" b="0" i="1">
                <a:solidFill>
                  <a:schemeClr val="bg1"/>
                </a:solidFill>
              </a:rPr>
              <a:t>Demetris Zeinalipour, University of Cyprus, 26/1/2010 </a:t>
            </a:r>
            <a:endParaRPr lang="en-GB" sz="1800" b="0" i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eRyiPnqLNs&amp;feature=youtu.be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F0CA1F-DD1B-4A93-9D3C-A6FEC039AE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160270"/>
            <a:ext cx="3114834" cy="967411"/>
          </a:xfrm>
          <a:prstGeom prst="rect">
            <a:avLst/>
          </a:prstGeom>
        </p:spPr>
      </p:pic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2138" y="549275"/>
            <a:ext cx="7959725" cy="1511300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 lIns="92075" tIns="46038" rIns="92075" bIns="46038"/>
          <a:lstStyle/>
          <a:p>
            <a:r>
              <a:rPr lang="en-US" sz="3600" dirty="0"/>
              <a:t>IoT Data Prefetching in Indoor Navigation SOAs</a:t>
            </a:r>
            <a:endParaRPr lang="en-GB" sz="2400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92137" y="5430395"/>
            <a:ext cx="7920037" cy="707886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/>
              <a:t>Under publication (accepted) in ACM Transactions on Internet Technologies (ACM TOIT)</a:t>
            </a:r>
            <a:r>
              <a:rPr lang="el-GR" sz="2000" dirty="0"/>
              <a:t>, </a:t>
            </a:r>
            <a:r>
              <a:rPr lang="en-US" sz="2000" dirty="0"/>
              <a:t>2018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92137" y="2204864"/>
            <a:ext cx="795972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sz="2000" dirty="0"/>
              <a:t>Andreas </a:t>
            </a:r>
            <a:r>
              <a:rPr lang="en-US" sz="2000" dirty="0" err="1"/>
              <a:t>Konstantinidis</a:t>
            </a:r>
            <a:r>
              <a:rPr lang="el-GR" sz="2000" dirty="0"/>
              <a:t>∗</a:t>
            </a:r>
            <a:r>
              <a:rPr lang="en-US" sz="2000" b="0" dirty="0"/>
              <a:t>‡</a:t>
            </a:r>
            <a:r>
              <a:rPr lang="en-US" sz="2000" dirty="0"/>
              <a:t>, </a:t>
            </a:r>
            <a:r>
              <a:rPr lang="en-US" sz="2000" b="0" dirty="0"/>
              <a:t>Panagiotis </a:t>
            </a:r>
            <a:r>
              <a:rPr lang="en-US" sz="2000" b="0" dirty="0" err="1"/>
              <a:t>Irakleous</a:t>
            </a:r>
            <a:r>
              <a:rPr lang="el-GR" sz="2000" b="0" dirty="0"/>
              <a:t>*, </a:t>
            </a:r>
            <a:r>
              <a:rPr lang="en-US" sz="2000" b="0" dirty="0"/>
              <a:t>Zacharias Georgiou</a:t>
            </a:r>
            <a:r>
              <a:rPr lang="el-GR" sz="2000" b="0" dirty="0"/>
              <a:t>*, </a:t>
            </a:r>
            <a:r>
              <a:rPr lang="en-US" sz="2000" b="0" dirty="0"/>
              <a:t>Demetrios Zeinalipour-</a:t>
            </a:r>
            <a:r>
              <a:rPr lang="en-US" sz="2000" b="0" dirty="0" err="1"/>
              <a:t>Yazti</a:t>
            </a:r>
            <a:r>
              <a:rPr lang="el-GR" sz="2000" b="0" dirty="0"/>
              <a:t>∗ και </a:t>
            </a:r>
            <a:r>
              <a:rPr lang="en-US" sz="2000" b="0" dirty="0" err="1"/>
              <a:t>Panos</a:t>
            </a:r>
            <a:r>
              <a:rPr lang="en-US" sz="2000" b="0" dirty="0"/>
              <a:t> K. </a:t>
            </a:r>
            <a:r>
              <a:rPr lang="en-US" sz="2000" b="0" dirty="0" err="1"/>
              <a:t>Chrysanthis</a:t>
            </a:r>
            <a:r>
              <a:rPr lang="el-GR" sz="2000" b="0" dirty="0"/>
              <a:t>§</a:t>
            </a:r>
            <a:endParaRPr lang="en-US" sz="2000" b="0" dirty="0"/>
          </a:p>
          <a:p>
            <a:pPr algn="ctr"/>
            <a:endParaRPr lang="en-GB" sz="1800" b="0" dirty="0"/>
          </a:p>
          <a:p>
            <a:pPr algn="ctr"/>
            <a:r>
              <a:rPr lang="el-GR" sz="1800" b="0" dirty="0"/>
              <a:t>∗ </a:t>
            </a:r>
            <a:r>
              <a:rPr lang="en-US" sz="1800" b="0" dirty="0"/>
              <a:t>University of Cyprus</a:t>
            </a:r>
            <a:r>
              <a:rPr lang="el-GR" sz="1800" b="0" dirty="0"/>
              <a:t>, 1678 </a:t>
            </a:r>
            <a:r>
              <a:rPr lang="en-US" sz="1800" b="0" dirty="0"/>
              <a:t>Nicosia</a:t>
            </a:r>
            <a:r>
              <a:rPr lang="el-GR" sz="1800" b="0" dirty="0"/>
              <a:t>, </a:t>
            </a:r>
            <a:r>
              <a:rPr lang="en-US" sz="1800" b="0" dirty="0"/>
              <a:t>Cyprus</a:t>
            </a:r>
            <a:endParaRPr lang="en-GB" sz="1050" b="0" dirty="0"/>
          </a:p>
          <a:p>
            <a:pPr algn="ctr"/>
            <a:r>
              <a:rPr lang="en-US" sz="1800" b="0" dirty="0"/>
              <a:t>‡ Frederick University,1036</a:t>
            </a:r>
            <a:r>
              <a:rPr lang="el-GR" sz="1800" b="0" dirty="0"/>
              <a:t> </a:t>
            </a:r>
            <a:r>
              <a:rPr lang="en-US" sz="1800" b="0" dirty="0"/>
              <a:t>Nicosia</a:t>
            </a:r>
            <a:r>
              <a:rPr lang="el-GR" sz="1800" b="0" dirty="0"/>
              <a:t>, </a:t>
            </a:r>
            <a:r>
              <a:rPr lang="en-US" sz="1800" b="0" dirty="0"/>
              <a:t>Cyprus</a:t>
            </a:r>
            <a:endParaRPr lang="en-GB" sz="1200" b="0" dirty="0"/>
          </a:p>
          <a:p>
            <a:pPr algn="ctr"/>
            <a:r>
              <a:rPr lang="el-GR" sz="1800" b="0" dirty="0"/>
              <a:t>§</a:t>
            </a:r>
            <a:r>
              <a:rPr lang="en-GB" sz="1800" b="0" dirty="0"/>
              <a:t>University of Pittsburgh, 15260 Pittsburgh, PA, USA</a:t>
            </a:r>
            <a:endParaRPr lang="en-US" altLang="en-US" sz="1200" b="0" dirty="0">
              <a:solidFill>
                <a:schemeClr val="tx1"/>
              </a:solidFill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066" y="4249807"/>
            <a:ext cx="1749999" cy="60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3956" y="5157192"/>
            <a:ext cx="8206730" cy="51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en-US" sz="1600" b="0" dirty="0"/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AB72CA7-4894-41EB-A22F-B2BD3F47DD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249807"/>
            <a:ext cx="778396" cy="7783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50">
            <a:extLst>
              <a:ext uri="{FF2B5EF4-FFF2-40B4-BE49-F238E27FC236}">
                <a16:creationId xmlns:a16="http://schemas.microsoft.com/office/drawing/2014/main" id="{7C1413EB-6CCE-4D6B-ACBB-DED99048F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946" y="1905760"/>
            <a:ext cx="40705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 b="0" dirty="0"/>
              <a:t>(</a:t>
            </a:r>
            <a:r>
              <a:rPr lang="en-US" altLang="en-US" sz="2400" b="0" dirty="0" err="1"/>
              <a:t>x,y</a:t>
            </a:r>
            <a:r>
              <a:rPr lang="en-US" altLang="en-US" sz="2400" b="0" dirty="0"/>
              <a:t>) &amp; Prefetch </a:t>
            </a:r>
            <a:r>
              <a:rPr lang="en-US" altLang="en-US" sz="2400" dirty="0">
                <a:solidFill>
                  <a:srgbClr val="FF0000"/>
                </a:solidFill>
              </a:rPr>
              <a:t>K </a:t>
            </a:r>
            <a:r>
              <a:rPr lang="en-US" altLang="en-US" sz="2400" b="0" dirty="0"/>
              <a:t>RM rows (Partial RM)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86766" cy="633412"/>
          </a:xfrm>
        </p:spPr>
        <p:txBody>
          <a:bodyPr/>
          <a:lstStyle/>
          <a:p>
            <a:r>
              <a:rPr lang="en-US" sz="3600" dirty="0" err="1"/>
              <a:t>Grap</a:t>
            </a:r>
            <a:r>
              <a:rPr lang="en-US" sz="3600" dirty="0"/>
              <a:t> Advantages &amp; Challenges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444" y="3023228"/>
            <a:ext cx="8119112" cy="189657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/>
              <a:t>Grap</a:t>
            </a:r>
            <a:r>
              <a:rPr lang="en-US" sz="2400" b="1" dirty="0"/>
              <a:t>: </a:t>
            </a:r>
            <a:r>
              <a:rPr lang="en-US" sz="2000" dirty="0"/>
              <a:t>Hybrid (CSA &amp; SSA) solution</a:t>
            </a:r>
          </a:p>
          <a:p>
            <a:r>
              <a:rPr lang="en-US" sz="2000" dirty="0">
                <a:solidFill>
                  <a:srgbClr val="00B050"/>
                </a:solidFill>
              </a:rPr>
              <a:t>Fine Grain Localization Accuracy: </a:t>
            </a:r>
            <a:r>
              <a:rPr lang="en-US" sz="2000" dirty="0"/>
              <a:t>RM-based approach</a:t>
            </a:r>
          </a:p>
          <a:p>
            <a:r>
              <a:rPr lang="en-US" sz="2000" dirty="0">
                <a:solidFill>
                  <a:srgbClr val="00B050"/>
                </a:solidFill>
              </a:rPr>
              <a:t>Network Independent: </a:t>
            </a:r>
            <a:r>
              <a:rPr lang="en-US" sz="2000" dirty="0"/>
              <a:t>Use prefetched partial RM when disconnected</a:t>
            </a:r>
          </a:p>
          <a:p>
            <a:r>
              <a:rPr lang="en-US" sz="2000" dirty="0">
                <a:solidFill>
                  <a:srgbClr val="00B050"/>
                </a:solidFill>
              </a:rPr>
              <a:t>Cost-effective (user):</a:t>
            </a:r>
            <a:r>
              <a:rPr lang="en-US" sz="2000" dirty="0"/>
              <a:t> request a much smaller (partial) RM from IIN</a:t>
            </a:r>
          </a:p>
        </p:txBody>
      </p:sp>
      <p:pic>
        <p:nvPicPr>
          <p:cNvPr id="7" name="Picture 29" descr="FindMeA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9404" y="1016296"/>
            <a:ext cx="95567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276404" y="2018009"/>
            <a:ext cx="5207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/>
              <a:t>APm</a:t>
            </a:r>
            <a:endParaRPr lang="en-US" sz="1200" dirty="0"/>
          </a:p>
        </p:txBody>
      </p:sp>
      <p:cxnSp>
        <p:nvCxnSpPr>
          <p:cNvPr id="10" name="Shape 25"/>
          <p:cNvCxnSpPr/>
          <p:nvPr/>
        </p:nvCxnSpPr>
        <p:spPr>
          <a:xfrm>
            <a:off x="714554" y="1151233"/>
            <a:ext cx="704850" cy="17463"/>
          </a:xfrm>
          <a:prstGeom prst="curvedConnector3">
            <a:avLst>
              <a:gd name="adj1" fmla="val 50000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26"/>
          <p:cNvCxnSpPr>
            <a:stCxn id="19" idx="3"/>
          </p:cNvCxnSpPr>
          <p:nvPr/>
        </p:nvCxnSpPr>
        <p:spPr>
          <a:xfrm>
            <a:off x="533579" y="1775122"/>
            <a:ext cx="885825" cy="349249"/>
          </a:xfrm>
          <a:prstGeom prst="curvedConnector3">
            <a:avLst>
              <a:gd name="adj1" fmla="val 50000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flipV="1">
            <a:off x="1001892" y="2424408"/>
            <a:ext cx="400050" cy="168275"/>
          </a:xfrm>
          <a:prstGeom prst="curvedConnector3">
            <a:avLst>
              <a:gd name="adj1" fmla="val 50000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286804" y="828971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IIN</a:t>
            </a:r>
          </a:p>
        </p:txBody>
      </p:sp>
      <p:sp>
        <p:nvSpPr>
          <p:cNvPr id="14" name="Cloud 13"/>
          <p:cNvSpPr/>
          <p:nvPr/>
        </p:nvSpPr>
        <p:spPr bwMode="auto">
          <a:xfrm>
            <a:off x="6991528" y="1171872"/>
            <a:ext cx="1666876" cy="1627087"/>
          </a:xfrm>
          <a:prstGeom prst="clou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" name="Can 14"/>
          <p:cNvSpPr>
            <a:spLocks noChangeArrowheads="1"/>
          </p:cNvSpPr>
          <p:nvPr/>
        </p:nvSpPr>
        <p:spPr bwMode="auto">
          <a:xfrm>
            <a:off x="7448728" y="1438571"/>
            <a:ext cx="795337" cy="979388"/>
          </a:xfrm>
          <a:prstGeom prst="can">
            <a:avLst>
              <a:gd name="adj" fmla="val 25000"/>
            </a:avLst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524928" y="1579759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RM</a:t>
            </a:r>
            <a:endParaRPr lang="en-US" sz="2000" b="0" dirty="0">
              <a:solidFill>
                <a:schemeClr val="tx2"/>
              </a:solidFill>
            </a:endParaRPr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5404" y="1960759"/>
            <a:ext cx="55855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 rot="18087307">
            <a:off x="422693" y="1526530"/>
            <a:ext cx="1403285" cy="369332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fingerprint</a:t>
            </a:r>
          </a:p>
        </p:txBody>
      </p:sp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404" y="1484609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404" y="2232321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604" y="1027409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 bwMode="auto">
          <a:xfrm>
            <a:off x="2410004" y="1590971"/>
            <a:ext cx="46482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4" name="Picture 30" descr="process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005" y="246250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714554" y="1087734"/>
            <a:ext cx="48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AP1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1604" y="2081409"/>
            <a:ext cx="4191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192371" y="1121879"/>
            <a:ext cx="48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chemeClr val="tx2"/>
                </a:solidFill>
              </a:rPr>
              <a:t>Where am </a:t>
            </a:r>
            <a:r>
              <a:rPr lang="en-US" sz="2000" b="0" dirty="0"/>
              <a:t>I</a:t>
            </a:r>
            <a:r>
              <a:rPr lang="en-US" sz="2000" b="0" dirty="0">
                <a:solidFill>
                  <a:schemeClr val="tx2"/>
                </a:solidFill>
              </a:rPr>
              <a:t>?</a:t>
            </a:r>
          </a:p>
        </p:txBody>
      </p:sp>
      <p:cxnSp>
        <p:nvCxnSpPr>
          <p:cNvPr id="29" name="Straight Arrow Connector 47">
            <a:extLst>
              <a:ext uri="{FF2B5EF4-FFF2-40B4-BE49-F238E27FC236}">
                <a16:creationId xmlns:a16="http://schemas.microsoft.com/office/drawing/2014/main" id="{533008BD-4738-459D-B87D-D50317257EF7}"/>
              </a:ext>
            </a:extLst>
          </p:cNvPr>
          <p:cNvCxnSpPr>
            <a:cxnSpLocks noChangeShapeType="1"/>
            <a:stCxn id="30" idx="3"/>
          </p:cNvCxnSpPr>
          <p:nvPr/>
        </p:nvCxnSpPr>
        <p:spPr bwMode="auto">
          <a:xfrm flipH="1" flipV="1">
            <a:off x="2597329" y="2321258"/>
            <a:ext cx="4320206" cy="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3F4A8408-C68B-49AE-B749-D9BFAE267512}"/>
              </a:ext>
            </a:extLst>
          </p:cNvPr>
          <p:cNvSpPr/>
          <p:nvPr/>
        </p:nvSpPr>
        <p:spPr>
          <a:xfrm>
            <a:off x="457199" y="5036983"/>
            <a:ext cx="8186767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u="sng" dirty="0">
                <a:solidFill>
                  <a:srgbClr val="FF0000"/>
                </a:solidFill>
              </a:rPr>
              <a:t>Challenge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/>
              <a:t>Select </a:t>
            </a:r>
            <a:r>
              <a:rPr lang="en-US" altLang="en-US" sz="2400" dirty="0">
                <a:solidFill>
                  <a:srgbClr val="FF0000"/>
                </a:solidFill>
              </a:rPr>
              <a:t>K</a:t>
            </a:r>
            <a:r>
              <a:rPr lang="en-US" sz="2400" dirty="0"/>
              <a:t> RM rows in a “target-less” manner (</a:t>
            </a:r>
            <a:r>
              <a:rPr lang="en-US" sz="2400" dirty="0">
                <a:solidFill>
                  <a:srgbClr val="FF0000"/>
                </a:solidFill>
              </a:rPr>
              <a:t>unknown user destination</a:t>
            </a:r>
            <a:r>
              <a:rPr lang="en-US" sz="2400" dirty="0"/>
              <a:t>) and without any background knowledge about the users (</a:t>
            </a:r>
            <a:r>
              <a:rPr lang="en-US" sz="2400" dirty="0">
                <a:solidFill>
                  <a:srgbClr val="FF0000"/>
                </a:solidFill>
              </a:rPr>
              <a:t>no learning</a:t>
            </a:r>
            <a:r>
              <a:rPr lang="en-US" sz="2400" dirty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05556E-6 -3.33333E-6 L -0.59792 0.0298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96" y="148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292"/>
            <a:ext cx="8186766" cy="633412"/>
          </a:xfrm>
        </p:spPr>
        <p:txBody>
          <a:bodyPr/>
          <a:lstStyle/>
          <a:p>
            <a:r>
              <a:rPr lang="en-GB" sz="3600" dirty="0"/>
              <a:t>Problem Formulation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DEBDA52-C2DE-4E79-8ED1-562DA5B6B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12" y="944370"/>
            <a:ext cx="7261775" cy="356475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3A8C56EE-EFA4-4718-B4F7-2F3BB9100456}"/>
              </a:ext>
            </a:extLst>
          </p:cNvPr>
          <p:cNvGrpSpPr/>
          <p:nvPr/>
        </p:nvGrpSpPr>
        <p:grpSpPr>
          <a:xfrm>
            <a:off x="1033264" y="1810955"/>
            <a:ext cx="2088232" cy="1156322"/>
            <a:chOff x="1547664" y="1768622"/>
            <a:chExt cx="2088232" cy="115632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C29C3FF-38A0-4306-B3CA-7F6F6892E5A4}"/>
                </a:ext>
              </a:extLst>
            </p:cNvPr>
            <p:cNvCxnSpPr/>
            <p:nvPr/>
          </p:nvCxnSpPr>
          <p:spPr bwMode="auto">
            <a:xfrm>
              <a:off x="1547664" y="1844824"/>
              <a:ext cx="216024" cy="108012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10D4C10-2F95-46E3-A1F5-951252F16E4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63688" y="2924944"/>
              <a:ext cx="1872208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143D025-979B-46DB-A8FB-8F4E8167A2AC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843808" y="2204863"/>
              <a:ext cx="792088" cy="72008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9AEFB32-306E-4C6D-93DF-72DCB74C40E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43808" y="1768622"/>
              <a:ext cx="0" cy="43624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DBB6CD4B-883B-46D6-85C3-3E49C0DC9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840" y="2812683"/>
            <a:ext cx="534887" cy="30918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1F1E5C6-FA20-4052-AA63-38F96C989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988" y="944370"/>
            <a:ext cx="3445037" cy="35647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2DE275E4-7EDD-463C-A2CF-AEC0CDE0D3E8}"/>
              </a:ext>
            </a:extLst>
          </p:cNvPr>
          <p:cNvSpPr/>
          <p:nvPr/>
        </p:nvSpPr>
        <p:spPr>
          <a:xfrm>
            <a:off x="402344" y="4692360"/>
            <a:ext cx="8465768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800" u="sng" dirty="0"/>
              <a:t>While Connected</a:t>
            </a:r>
            <a:r>
              <a:rPr lang="en-GB" sz="1800" dirty="0"/>
              <a:t>: </a:t>
            </a:r>
            <a:r>
              <a:rPr lang="en-GB" sz="1800" b="0" dirty="0" err="1"/>
              <a:t>Grap</a:t>
            </a:r>
            <a:r>
              <a:rPr lang="en-GB" sz="1800" b="0" dirty="0"/>
              <a:t> responds with u’s location + as many RM entries as possible for prefetching - depends on the amount of time that u stays connected at r (</a:t>
            </a:r>
            <a:r>
              <a:rPr lang="en-GB" sz="1800" b="0" dirty="0" err="1"/>
              <a:t>i.e</a:t>
            </a:r>
            <a:r>
              <a:rPr lang="en-GB" sz="1800" b="0" dirty="0"/>
              <a:t>, </a:t>
            </a:r>
            <a:r>
              <a:rPr lang="en-GB" sz="1800" i="1" dirty="0"/>
              <a:t>dwell time </a:t>
            </a:r>
            <a:r>
              <a:rPr lang="en-GB" sz="1800" b="0" dirty="0"/>
              <a:t>=&gt; configured to </a:t>
            </a:r>
            <a:r>
              <a:rPr lang="en-GB" sz="1800" dirty="0"/>
              <a:t>K blocks </a:t>
            </a:r>
            <a:r>
              <a:rPr lang="en-GB" sz="1800" b="0" dirty="0"/>
              <a:t>for experimentation).</a:t>
            </a:r>
          </a:p>
          <a:p>
            <a:endParaRPr lang="en-GB" sz="1800" u="sng" dirty="0"/>
          </a:p>
          <a:p>
            <a:r>
              <a:rPr lang="en-GB" sz="1800" u="sng" dirty="0"/>
              <a:t>While Disconnected</a:t>
            </a:r>
            <a:r>
              <a:rPr lang="en-GB" sz="1800" b="0" dirty="0"/>
              <a:t>: Use prefetched RM for localization on the mobile device.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21615" y="922843"/>
                <a:ext cx="4695673" cy="3613370"/>
              </a:xfrm>
              <a:solidFill>
                <a:schemeClr val="bg1"/>
              </a:solidFill>
            </p:spPr>
            <p:txBody>
              <a:bodyPr/>
              <a:lstStyle/>
              <a:p>
                <a:r>
                  <a:rPr lang="en-GB" sz="2000" dirty="0"/>
                  <a:t>u enters an arbitrary B and moves towards an unknown destination.</a:t>
                </a:r>
              </a:p>
              <a:p>
                <a:endParaRPr lang="en-GB" sz="2000" dirty="0"/>
              </a:p>
              <a:p>
                <a:r>
                  <a:rPr lang="en-GB" sz="2000" dirty="0"/>
                  <a:t>B includes an area with intermittent connectivity:</a:t>
                </a:r>
              </a:p>
              <a:p>
                <a:pPr lvl="1"/>
                <a:r>
                  <a:rPr lang="en-GB" sz="1600" dirty="0"/>
                  <a:t>u with </a:t>
                </a:r>
                <a:r>
                  <a:rPr lang="en-GB" sz="1600" i="1" dirty="0" err="1"/>
                  <a:t>Vr</a:t>
                </a:r>
                <a:r>
                  <a:rPr lang="en-GB" sz="1600" dirty="0"/>
                  <a:t> at r is offline if </a:t>
                </a:r>
                <a:r>
                  <a:rPr lang="en-GB" sz="1600" i="1" dirty="0" err="1"/>
                  <a:t>maxVr</a:t>
                </a:r>
                <a:r>
                  <a:rPr lang="en-GB" sz="1600" dirty="0"/>
                  <a:t> received from any covering </a:t>
                </a:r>
                <a:r>
                  <a:rPr lang="en-GB" sz="1600" i="1" dirty="0" err="1"/>
                  <a:t>api</a:t>
                </a:r>
                <a:r>
                  <a:rPr lang="en-GB" sz="1600" dirty="0"/>
                  <a:t> is below θ. Formally, this is captured by the </a:t>
                </a:r>
                <a:r>
                  <a:rPr lang="en-GB" sz="1600" i="1" dirty="0"/>
                  <a:t>connected</a:t>
                </a:r>
                <a:r>
                  <a:rPr lang="en-GB" sz="1600" i="1" baseline="-25000" dirty="0"/>
                  <a:t>r</a:t>
                </a:r>
                <a:r>
                  <a:rPr lang="en-GB" sz="1600" dirty="0"/>
                  <a:t> definition: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𝑐𝑜𝑛𝑛𝑒𝑐𝑡𝑒𝑑</m:t>
                    </m:r>
                  </m:oMath>
                </a14:m>
                <a:r>
                  <a:rPr lang="en-GB" sz="1600" i="1" baseline="-25000" dirty="0"/>
                  <a:t>r  </a:t>
                </a:r>
                <a:r>
                  <a:rPr lang="en-GB" sz="1600" i="1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16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𝑚𝑎𝑥𝑉𝑟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 ≤</m:t>
                            </m:r>
                            <m:r>
                              <a:rPr lang="el-G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1, 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𝑚𝑎𝑥𝑉𝑟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l-GR" sz="1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eqArr>
                      </m:e>
                    </m:d>
                  </m:oMath>
                </a14:m>
                <a:endParaRPr lang="en-GB" sz="1600" i="1" baseline="-25000" dirty="0"/>
              </a:p>
              <a:p>
                <a:pPr marL="457200" lvl="1" indent="0" algn="ctr">
                  <a:buNone/>
                </a:pPr>
                <a:endParaRPr lang="en-GB" sz="1600" dirty="0"/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21615" y="922843"/>
                <a:ext cx="4695673" cy="3613370"/>
              </a:xfrm>
              <a:blipFill>
                <a:blip r:embed="rId6"/>
                <a:stretch>
                  <a:fillRect l="-1169" t="-6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292"/>
            <a:ext cx="8186766" cy="633412"/>
          </a:xfrm>
        </p:spPr>
        <p:txBody>
          <a:bodyPr/>
          <a:lstStyle/>
          <a:p>
            <a:r>
              <a:rPr lang="en-GB" sz="3600" dirty="0"/>
              <a:t>Problem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525994"/>
                <a:ext cx="8075240" cy="347148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400" b="1" u="sng" dirty="0"/>
                  <a:t>Objectives (Metrics): </a:t>
                </a:r>
              </a:p>
              <a:p>
                <a:r>
                  <a:rPr lang="en-GB" sz="2000" b="1" dirty="0"/>
                  <a:t>Point Accuracy (</a:t>
                </a:r>
                <a:r>
                  <a:rPr lang="en-GB" sz="2000" b="1" dirty="0" err="1"/>
                  <a:t>Ar</a:t>
                </a:r>
                <a:r>
                  <a:rPr lang="en-GB" sz="2000" b="1" dirty="0"/>
                  <a:t> ) </a:t>
                </a:r>
                <a:r>
                  <a:rPr lang="en-GB" sz="2000" dirty="0"/>
                  <a:t>Euclidean error distance between </a:t>
                </a:r>
                <a:r>
                  <a:rPr lang="en-GB" sz="2000" b="1" dirty="0"/>
                  <a:t>estimated location over the partial RM</a:t>
                </a:r>
                <a:r>
                  <a:rPr lang="en-GB" sz="2000" dirty="0"/>
                  <a:t> and </a:t>
                </a:r>
                <a:r>
                  <a:rPr lang="en-GB" sz="2000" b="1" dirty="0"/>
                  <a:t>actual location over the whole RM</a:t>
                </a:r>
                <a:r>
                  <a:rPr lang="en-GB" sz="2000" dirty="0"/>
                  <a:t>, given by: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2000" b="1" dirty="0"/>
                  <a:t>|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000" b="1" i="1" smtClean="0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sup>
                    </m:sSubSup>
                  </m:oMath>
                </a14:m>
                <a:r>
                  <a:rPr lang="en-GB" sz="2000" b="1" dirty="0"/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𝒖</m:t>
                        </m:r>
                      </m:sup>
                    </m:sSubSup>
                    <m:r>
                      <a:rPr lang="en-US" sz="20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|+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000" b="1" dirty="0"/>
                  <a:t> </a:t>
                </a:r>
                <a:r>
                  <a:rPr lang="en-GB" sz="2000" dirty="0"/>
                  <a:t>(a: lower bound localization accuracy achieved by any localization function </a:t>
                </a:r>
                <a:r>
                  <a:rPr lang="en-GB" sz="2000" dirty="0" err="1"/>
                  <a:t>loc</a:t>
                </a:r>
                <a:r>
                  <a:rPr lang="en-GB" sz="2000" dirty="0"/>
                  <a:t>()).</a:t>
                </a:r>
                <a:endParaRPr lang="en-GB" sz="1050" b="1" dirty="0"/>
              </a:p>
              <a:p>
                <a:r>
                  <a:rPr lang="en-GB" sz="2000" b="1" dirty="0"/>
                  <a:t>CPU Time (Tr ) </a:t>
                </a:r>
                <a:r>
                  <a:rPr lang="en-GB" sz="2000" dirty="0"/>
                  <a:t>processing time on u for running </a:t>
                </a:r>
                <a:r>
                  <a:rPr lang="en-GB" sz="2000" dirty="0" err="1"/>
                  <a:t>loc</a:t>
                </a:r>
                <a:r>
                  <a:rPr lang="en-GB" sz="2000" dirty="0"/>
                  <a:t>(). This includes the time costs for transmitting/receiving the (partial) RM and for executing the </a:t>
                </a:r>
                <a:r>
                  <a:rPr lang="en-GB" sz="2000" dirty="0" err="1"/>
                  <a:t>loc</a:t>
                </a:r>
                <a:r>
                  <a:rPr lang="en-GB" sz="2000" dirty="0"/>
                  <a:t>() function on the mobile device.</a:t>
                </a:r>
                <a:endParaRPr lang="en-GB" sz="1000" b="1" dirty="0"/>
              </a:p>
              <a:p>
                <a:r>
                  <a:rPr lang="en-GB" sz="2000" b="1" dirty="0"/>
                  <a:t>Network Capacity (Cr ) </a:t>
                </a:r>
                <a:r>
                  <a:rPr lang="en-GB" sz="2000" dirty="0"/>
                  <a:t>total # of messages needed on u for r.</a:t>
                </a:r>
              </a:p>
              <a:p>
                <a:pPr marL="0" indent="0">
                  <a:buNone/>
                </a:pPr>
                <a:endParaRPr lang="en-GB" sz="2000" dirty="0"/>
              </a:p>
              <a:p>
                <a:pPr marL="0" indent="0">
                  <a:buNone/>
                </a:pPr>
                <a:endParaRPr lang="en-GB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525994"/>
                <a:ext cx="8075240" cy="3471487"/>
              </a:xfrm>
              <a:blipFill>
                <a:blip r:embed="rId3"/>
                <a:stretch>
                  <a:fillRect l="-1132" t="-1228" r="-13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8410030-AEFF-408C-A33A-9B43714C3ED3}"/>
              </a:ext>
            </a:extLst>
          </p:cNvPr>
          <p:cNvSpPr/>
          <p:nvPr/>
        </p:nvSpPr>
        <p:spPr>
          <a:xfrm>
            <a:off x="457200" y="860519"/>
            <a:ext cx="8186766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accent2"/>
                </a:solidFill>
              </a:rPr>
              <a:t>Research Goal: </a:t>
            </a:r>
            <a:r>
              <a:rPr lang="en-GB" sz="2400" b="0" dirty="0"/>
              <a:t>Enable a mobile user to consecutively localize itself accurately and efficiently in an indoor environment, where connectivity is intermittent, using an IIN-SOA holding RM.</a:t>
            </a:r>
            <a:endParaRPr lang="en-GB" sz="1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8215ADB-CAC7-46C7-9E9E-85E261C15F83}"/>
                  </a:ext>
                </a:extLst>
              </p:cNvPr>
              <p:cNvSpPr/>
              <p:nvPr/>
            </p:nvSpPr>
            <p:spPr>
              <a:xfrm>
                <a:off x="457199" y="5896454"/>
                <a:ext cx="8186766" cy="56624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𝑚𝑖𝑛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GB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sz="20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sz="2000" dirty="0"/>
                  <a:t>;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sz="20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sz="2000" dirty="0"/>
                  <a:t>;       </a:t>
                </a:r>
                <a14:m>
                  <m:oMath xmlns:m="http://schemas.openxmlformats.org/officeDocument/2006/math">
                    <m:r>
                      <a:rPr lang="en-GB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𝑚𝑖𝑛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GB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sz="20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sz="2000" dirty="0"/>
                  <a:t>;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8215ADB-CAC7-46C7-9E9E-85E261C15F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5896454"/>
                <a:ext cx="8186766" cy="566245"/>
              </a:xfrm>
              <a:prstGeom prst="rect">
                <a:avLst/>
              </a:prstGeom>
              <a:blipFill>
                <a:blip r:embed="rId4"/>
                <a:stretch>
                  <a:fillRect t="-71875" b="-106250"/>
                </a:stretch>
              </a:blip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49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14032-FF32-4040-BF4E-B302150EF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Talk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3054E-D434-7B48-B955-26D8C1322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Introduction</a:t>
            </a:r>
          </a:p>
          <a:p>
            <a:r>
              <a:rPr lang="en-US" dirty="0">
                <a:solidFill>
                  <a:schemeClr val="bg2"/>
                </a:solidFill>
              </a:rPr>
              <a:t>Background and Problem Formulation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Grap</a:t>
            </a:r>
            <a:r>
              <a:rPr lang="en-US" b="1" dirty="0">
                <a:solidFill>
                  <a:srgbClr val="FF0000"/>
                </a:solidFill>
              </a:rPr>
              <a:t> Framework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Dependency Graph (DG) algorithm</a:t>
            </a:r>
          </a:p>
          <a:p>
            <a:pPr lvl="1"/>
            <a:r>
              <a:rPr lang="en-US" dirty="0"/>
              <a:t>Graph Distance A* (GDA) algorithm</a:t>
            </a:r>
          </a:p>
          <a:p>
            <a:r>
              <a:rPr lang="en-US" dirty="0"/>
              <a:t>Experimental Evaluation</a:t>
            </a:r>
          </a:p>
          <a:p>
            <a:r>
              <a:rPr lang="en-US" dirty="0"/>
              <a:t>Conclusions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544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Grap</a:t>
            </a:r>
            <a:r>
              <a:rPr lang="en-US" sz="3600" dirty="0"/>
              <a:t> Framework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3968"/>
            <a:ext cx="8186766" cy="2346188"/>
          </a:xfrm>
        </p:spPr>
        <p:txBody>
          <a:bodyPr/>
          <a:lstStyle/>
          <a:p>
            <a:r>
              <a:rPr lang="en-US" sz="2800" dirty="0"/>
              <a:t>the actual plan </a:t>
            </a:r>
            <a:r>
              <a:rPr lang="en-GB" sz="2800" b="1" dirty="0"/>
              <a:t>B = ⟨N, E⟩ </a:t>
            </a:r>
            <a:r>
              <a:rPr lang="en-GB" sz="2800" dirty="0"/>
              <a:t>of the building.</a:t>
            </a:r>
          </a:p>
          <a:p>
            <a:r>
              <a:rPr lang="en-GB" sz="2800" dirty="0"/>
              <a:t>use B to </a:t>
            </a:r>
            <a:r>
              <a:rPr lang="en-US" sz="2800" dirty="0"/>
              <a:t>construct a </a:t>
            </a:r>
            <a:r>
              <a:rPr lang="en-US" sz="2800" b="1" dirty="0"/>
              <a:t>Dependency Graph (DG).</a:t>
            </a:r>
          </a:p>
          <a:p>
            <a:r>
              <a:rPr lang="en-US" sz="2800" dirty="0"/>
              <a:t>explore DG using </a:t>
            </a:r>
            <a:r>
              <a:rPr lang="en-US" sz="2800" b="1" dirty="0"/>
              <a:t>Graph Distance A* (GDA).</a:t>
            </a:r>
          </a:p>
          <a:p>
            <a:r>
              <a:rPr lang="en-US" sz="2800" dirty="0"/>
              <a:t>select </a:t>
            </a:r>
            <a:r>
              <a:rPr lang="en-US" sz="2800" b="1" dirty="0"/>
              <a:t>partial </a:t>
            </a:r>
            <a:r>
              <a:rPr lang="en-US" sz="2800" b="1" dirty="0" err="1"/>
              <a:t>Radiomap</a:t>
            </a:r>
            <a:r>
              <a:rPr lang="en-US" sz="2800" b="1" dirty="0"/>
              <a:t> </a:t>
            </a:r>
            <a:r>
              <a:rPr lang="en-US" sz="2800" dirty="0"/>
              <a:t>to prefetch.</a:t>
            </a:r>
          </a:p>
          <a:p>
            <a:endParaRPr lang="en-US" sz="28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7CFED1A-CD8A-4ED1-BE14-C562AA5D7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427" y="1919800"/>
            <a:ext cx="2226617" cy="135886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96D65B5-5917-4DC3-BD60-F3BE2CC83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773" y="1406126"/>
            <a:ext cx="2025769" cy="2448272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FE1E839E-A4B8-4179-871A-072910B0E301}"/>
              </a:ext>
            </a:extLst>
          </p:cNvPr>
          <p:cNvGrpSpPr/>
          <p:nvPr/>
        </p:nvGrpSpPr>
        <p:grpSpPr>
          <a:xfrm>
            <a:off x="179512" y="1556792"/>
            <a:ext cx="1682542" cy="2297606"/>
            <a:chOff x="179512" y="1556792"/>
            <a:chExt cx="1682542" cy="229760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016E906-E262-4677-9913-0E0CEFB27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9512" y="1556792"/>
              <a:ext cx="1682542" cy="1721877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BAFE11F-4F84-4235-94F3-489D270B8C4F}"/>
                </a:ext>
              </a:extLst>
            </p:cNvPr>
            <p:cNvSpPr txBox="1"/>
            <p:nvPr/>
          </p:nvSpPr>
          <p:spPr>
            <a:xfrm>
              <a:off x="817041" y="3392733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</a:t>
              </a:r>
              <a:endParaRPr lang="el-GR" sz="2400" dirty="0"/>
            </a:p>
          </p:txBody>
        </p:sp>
      </p:grp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B458920F-27C8-4C8D-A94A-5D5F81762741}"/>
              </a:ext>
            </a:extLst>
          </p:cNvPr>
          <p:cNvSpPr/>
          <p:nvPr/>
        </p:nvSpPr>
        <p:spPr bwMode="auto">
          <a:xfrm>
            <a:off x="1934062" y="2702270"/>
            <a:ext cx="693722" cy="144351"/>
          </a:xfrm>
          <a:prstGeom prst="right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5341EF24-4D25-4486-8273-E4F475FBA25D}"/>
              </a:ext>
            </a:extLst>
          </p:cNvPr>
          <p:cNvSpPr/>
          <p:nvPr/>
        </p:nvSpPr>
        <p:spPr bwMode="auto">
          <a:xfrm>
            <a:off x="4017799" y="2702269"/>
            <a:ext cx="500892" cy="144351"/>
          </a:xfrm>
          <a:prstGeom prst="right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80B6D92E-57C7-4CA2-8596-61D607828784}"/>
              </a:ext>
            </a:extLst>
          </p:cNvPr>
          <p:cNvSpPr/>
          <p:nvPr/>
        </p:nvSpPr>
        <p:spPr bwMode="auto">
          <a:xfrm rot="18983700">
            <a:off x="6679598" y="2336165"/>
            <a:ext cx="610891" cy="148324"/>
          </a:xfrm>
          <a:prstGeom prst="right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C1FBD388-248D-4261-ACF7-D4F640D76592}"/>
              </a:ext>
            </a:extLst>
          </p:cNvPr>
          <p:cNvSpPr/>
          <p:nvPr/>
        </p:nvSpPr>
        <p:spPr bwMode="auto">
          <a:xfrm rot="1567084">
            <a:off x="6732209" y="2783393"/>
            <a:ext cx="703288" cy="162988"/>
          </a:xfrm>
          <a:prstGeom prst="right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F5A9A11-B1D7-417A-9379-E34154E0B5FC}"/>
              </a:ext>
            </a:extLst>
          </p:cNvPr>
          <p:cNvGrpSpPr/>
          <p:nvPr/>
        </p:nvGrpSpPr>
        <p:grpSpPr>
          <a:xfrm>
            <a:off x="1934062" y="1007063"/>
            <a:ext cx="2484053" cy="2851838"/>
            <a:chOff x="1934062" y="1007063"/>
            <a:chExt cx="2484053" cy="285183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017647A-35E2-42BF-BC51-D8626BB6F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34062" y="1007063"/>
              <a:ext cx="2484053" cy="2346188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269B0E2-9802-4321-BD34-92AE40C890A3}"/>
                </a:ext>
              </a:extLst>
            </p:cNvPr>
            <p:cNvSpPr txBox="1"/>
            <p:nvPr/>
          </p:nvSpPr>
          <p:spPr>
            <a:xfrm>
              <a:off x="2424042" y="3397236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DG &amp; GDA</a:t>
              </a:r>
              <a:endParaRPr lang="el-GR" sz="24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8EE2C21-3B00-4BCA-BBCD-15CFDB3A7A32}"/>
              </a:ext>
            </a:extLst>
          </p:cNvPr>
          <p:cNvSpPr txBox="1"/>
          <p:nvPr/>
        </p:nvSpPr>
        <p:spPr>
          <a:xfrm>
            <a:off x="4853960" y="3418224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Partial RM</a:t>
            </a:r>
            <a:endParaRPr lang="el-G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50BA5E-BE69-48CC-BDB7-AF867D5E5522}"/>
              </a:ext>
            </a:extLst>
          </p:cNvPr>
          <p:cNvSpPr/>
          <p:nvPr/>
        </p:nvSpPr>
        <p:spPr bwMode="auto">
          <a:xfrm>
            <a:off x="448320" y="4462378"/>
            <a:ext cx="8195646" cy="1831118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Dependency Graph generation - DG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320" y="908050"/>
            <a:ext cx="8686800" cy="792758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construct a DG </a:t>
            </a:r>
            <a:r>
              <a:rPr lang="en-GB" sz="2000" dirty="0"/>
              <a:t>- connects the nodes through physical transitions by consulting the actual plan B = ⟨N, E⟩ of the building</a:t>
            </a:r>
            <a:endParaRPr lang="en-GB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40D4CB-68C8-420A-B01D-B606946BE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20" y="1700808"/>
            <a:ext cx="2458616" cy="251609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E06E1B-F2E4-49BC-B36B-4813D35450FA}"/>
              </a:ext>
            </a:extLst>
          </p:cNvPr>
          <p:cNvSpPr txBox="1">
            <a:spLocks/>
          </p:cNvSpPr>
          <p:nvPr/>
        </p:nvSpPr>
        <p:spPr bwMode="auto">
          <a:xfrm>
            <a:off x="2906935" y="1990390"/>
            <a:ext cx="5743025" cy="172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/>
              <a:t>N-set</a:t>
            </a:r>
            <a:r>
              <a:rPr lang="en-US" sz="2000" b="0" dirty="0"/>
              <a:t> </a:t>
            </a:r>
            <a:r>
              <a:rPr lang="en-GB" sz="2000" b="0" dirty="0"/>
              <a:t>contains the Points-Of-Interests (POIs: rooms, intersections, elevators, staircases.)</a:t>
            </a:r>
          </a:p>
          <a:p>
            <a:endParaRPr lang="en-GB" sz="2000" b="0" dirty="0"/>
          </a:p>
          <a:p>
            <a:r>
              <a:rPr lang="en-GB" sz="2000" kern="0" dirty="0"/>
              <a:t>E-set</a:t>
            </a:r>
            <a:r>
              <a:rPr lang="en-GB" sz="2000" b="0" kern="0" dirty="0"/>
              <a:t> contains the corridors, physical pathways, etc., as these are aligned to floors inside a building.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52F556-4B9E-447A-A1D9-99C044E454C7}"/>
              </a:ext>
            </a:extLst>
          </p:cNvPr>
          <p:cNvSpPr/>
          <p:nvPr/>
        </p:nvSpPr>
        <p:spPr>
          <a:xfrm>
            <a:off x="448320" y="4480509"/>
            <a:ext cx="819564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DG is defined as a weighted undirected graph DG = ⟨N ′, E′⟩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kern="0" dirty="0"/>
              <a:t>N ′</a:t>
            </a:r>
            <a:r>
              <a:rPr lang="en-GB" sz="1800" b="0" kern="0" dirty="0"/>
              <a:t> = set of nodes, each corresponding to a </a:t>
            </a:r>
            <a:r>
              <a:rPr lang="en-GB" sz="1800" kern="0" dirty="0"/>
              <a:t>POI</a:t>
            </a:r>
            <a:r>
              <a:rPr lang="en-GB" sz="1800" b="0" kern="0" dirty="0"/>
              <a:t> </a:t>
            </a:r>
            <a:r>
              <a:rPr lang="en-GB" sz="1800" kern="0" dirty="0"/>
              <a:t>along with a self-importance s (</a:t>
            </a:r>
            <a:r>
              <a:rPr lang="en-GB" sz="1800" kern="0" dirty="0" err="1"/>
              <a:t>ni</a:t>
            </a:r>
            <a:r>
              <a:rPr lang="en-GB" sz="1800" kern="0" dirty="0"/>
              <a:t>) weight</a:t>
            </a:r>
            <a:r>
              <a:rPr lang="en-GB" sz="1800" b="0" kern="0" dirty="0"/>
              <a:t> indicating its probability to be visited by a random user.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kern="0" dirty="0"/>
              <a:t>E′ </a:t>
            </a:r>
            <a:r>
              <a:rPr lang="en-GB" sz="1800" b="0" kern="0" dirty="0"/>
              <a:t>= set of edges, each corresponding to an </a:t>
            </a:r>
            <a:r>
              <a:rPr lang="en-GB" sz="1800" kern="0" dirty="0"/>
              <a:t>edge along with an edge-weight</a:t>
            </a:r>
            <a:r>
              <a:rPr lang="en-GB" sz="1800" b="0" kern="0" dirty="0"/>
              <a:t> indicating the </a:t>
            </a:r>
            <a:r>
              <a:rPr lang="en-GB" sz="1800" b="0" kern="0" dirty="0" err="1"/>
              <a:t>Lp</a:t>
            </a:r>
            <a:r>
              <a:rPr lang="en-GB" sz="1800" b="0" kern="0" dirty="0"/>
              <a:t>-Norm distance between two connected nodes.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95829A-F54A-46BF-AE05-9757F4D2930F}"/>
              </a:ext>
            </a:extLst>
          </p:cNvPr>
          <p:cNvSpPr/>
          <p:nvPr/>
        </p:nvSpPr>
        <p:spPr bwMode="auto">
          <a:xfrm>
            <a:off x="1677628" y="2128670"/>
            <a:ext cx="45719" cy="45719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66059F-EC3C-4614-8B64-3FD05EFD3EAA}"/>
              </a:ext>
            </a:extLst>
          </p:cNvPr>
          <p:cNvSpPr/>
          <p:nvPr/>
        </p:nvSpPr>
        <p:spPr bwMode="auto">
          <a:xfrm>
            <a:off x="2483768" y="2777122"/>
            <a:ext cx="45719" cy="45719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189C02-6DBA-494F-917D-52A60DE20461}"/>
              </a:ext>
            </a:extLst>
          </p:cNvPr>
          <p:cNvSpPr/>
          <p:nvPr/>
        </p:nvSpPr>
        <p:spPr bwMode="auto">
          <a:xfrm>
            <a:off x="2483768" y="2176729"/>
            <a:ext cx="45719" cy="45719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183FE6E-79DC-4E40-8AC8-784F7FDDC16D}"/>
              </a:ext>
            </a:extLst>
          </p:cNvPr>
          <p:cNvSpPr/>
          <p:nvPr/>
        </p:nvSpPr>
        <p:spPr bwMode="auto">
          <a:xfrm>
            <a:off x="2070391" y="3136782"/>
            <a:ext cx="45719" cy="45719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17DB25-4072-41E0-A507-AF1AC4C8F06F}"/>
              </a:ext>
            </a:extLst>
          </p:cNvPr>
          <p:cNvSpPr/>
          <p:nvPr/>
        </p:nvSpPr>
        <p:spPr bwMode="auto">
          <a:xfrm>
            <a:off x="1631909" y="3185191"/>
            <a:ext cx="45719" cy="45719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DB46343-2489-4B73-B0B9-DDA9FDD09C5D}"/>
              </a:ext>
            </a:extLst>
          </p:cNvPr>
          <p:cNvSpPr/>
          <p:nvPr/>
        </p:nvSpPr>
        <p:spPr bwMode="auto">
          <a:xfrm>
            <a:off x="1654768" y="3762724"/>
            <a:ext cx="45719" cy="45719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A2C8107-EE81-4057-98F4-B99101906710}"/>
              </a:ext>
            </a:extLst>
          </p:cNvPr>
          <p:cNvSpPr/>
          <p:nvPr/>
        </p:nvSpPr>
        <p:spPr bwMode="auto">
          <a:xfrm>
            <a:off x="1331640" y="4072886"/>
            <a:ext cx="45719" cy="45719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2B19FA-1214-4EB6-A407-112FC0B5C21C}"/>
              </a:ext>
            </a:extLst>
          </p:cNvPr>
          <p:cNvSpPr/>
          <p:nvPr/>
        </p:nvSpPr>
        <p:spPr bwMode="auto">
          <a:xfrm>
            <a:off x="755576" y="3543055"/>
            <a:ext cx="45719" cy="45719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45B85A-4E92-4FD5-8D8B-5FDBF599D80C}"/>
              </a:ext>
            </a:extLst>
          </p:cNvPr>
          <p:cNvSpPr/>
          <p:nvPr/>
        </p:nvSpPr>
        <p:spPr bwMode="auto">
          <a:xfrm>
            <a:off x="2339752" y="3605532"/>
            <a:ext cx="45719" cy="45719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D1BAE9F-2694-4745-A9D3-14D51F68E4D4}"/>
              </a:ext>
            </a:extLst>
          </p:cNvPr>
          <p:cNvCxnSpPr>
            <a:stCxn id="15" idx="5"/>
          </p:cNvCxnSpPr>
          <p:nvPr/>
        </p:nvCxnSpPr>
        <p:spPr bwMode="auto">
          <a:xfrm>
            <a:off x="794600" y="3582079"/>
            <a:ext cx="537040" cy="425228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C5819F-8243-4226-B1B3-62966DC68246}"/>
              </a:ext>
            </a:extLst>
          </p:cNvPr>
          <p:cNvCxnSpPr>
            <a:cxnSpLocks/>
            <a:stCxn id="14" idx="0"/>
            <a:endCxn id="13" idx="3"/>
          </p:cNvCxnSpPr>
          <p:nvPr/>
        </p:nvCxnSpPr>
        <p:spPr bwMode="auto">
          <a:xfrm flipV="1">
            <a:off x="1354500" y="3801748"/>
            <a:ext cx="306963" cy="271138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A510663-5E89-4C90-AFC4-0B2E8B6A4F40}"/>
              </a:ext>
            </a:extLst>
          </p:cNvPr>
          <p:cNvCxnSpPr>
            <a:cxnSpLocks/>
            <a:stCxn id="13" idx="1"/>
          </p:cNvCxnSpPr>
          <p:nvPr/>
        </p:nvCxnSpPr>
        <p:spPr bwMode="auto">
          <a:xfrm flipH="1" flipV="1">
            <a:off x="1654768" y="3275792"/>
            <a:ext cx="6695" cy="493627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9330372-178B-4F25-A9E2-C2F868682C84}"/>
              </a:ext>
            </a:extLst>
          </p:cNvPr>
          <p:cNvCxnSpPr>
            <a:cxnSpLocks/>
            <a:stCxn id="13" idx="5"/>
            <a:endCxn id="16" idx="3"/>
          </p:cNvCxnSpPr>
          <p:nvPr/>
        </p:nvCxnSpPr>
        <p:spPr bwMode="auto">
          <a:xfrm flipV="1">
            <a:off x="1693792" y="3644556"/>
            <a:ext cx="652655" cy="157192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8643700-600E-4E88-8B50-4732F0F5FF4F}"/>
              </a:ext>
            </a:extLst>
          </p:cNvPr>
          <p:cNvCxnSpPr>
            <a:cxnSpLocks/>
          </p:cNvCxnSpPr>
          <p:nvPr/>
        </p:nvCxnSpPr>
        <p:spPr bwMode="auto">
          <a:xfrm flipV="1">
            <a:off x="1723347" y="3208050"/>
            <a:ext cx="347044" cy="21909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22502E4D-C0BD-4793-AEF1-FF2C747B3B33}"/>
              </a:ext>
            </a:extLst>
          </p:cNvPr>
          <p:cNvSpPr/>
          <p:nvPr/>
        </p:nvSpPr>
        <p:spPr bwMode="auto">
          <a:xfrm>
            <a:off x="2070390" y="2784848"/>
            <a:ext cx="45719" cy="45719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D29E978-2FC0-4547-A4FA-7ADEAD9E06FB}"/>
              </a:ext>
            </a:extLst>
          </p:cNvPr>
          <p:cNvCxnSpPr>
            <a:cxnSpLocks/>
            <a:stCxn id="11" idx="5"/>
            <a:endCxn id="9" idx="3"/>
          </p:cNvCxnSpPr>
          <p:nvPr/>
        </p:nvCxnSpPr>
        <p:spPr bwMode="auto">
          <a:xfrm flipV="1">
            <a:off x="2109415" y="2816146"/>
            <a:ext cx="381048" cy="35966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B25E453-A1D8-40B1-9A0A-C89648022517}"/>
              </a:ext>
            </a:extLst>
          </p:cNvPr>
          <p:cNvCxnSpPr>
            <a:cxnSpLocks/>
            <a:stCxn id="32" idx="5"/>
            <a:endCxn id="9" idx="2"/>
          </p:cNvCxnSpPr>
          <p:nvPr/>
        </p:nvCxnSpPr>
        <p:spPr bwMode="auto">
          <a:xfrm flipV="1">
            <a:off x="2109414" y="2799982"/>
            <a:ext cx="374354" cy="2389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1DD2CCB-979D-4DD4-8873-CAB3FEFF348E}"/>
              </a:ext>
            </a:extLst>
          </p:cNvPr>
          <p:cNvCxnSpPr>
            <a:cxnSpLocks/>
            <a:stCxn id="9" idx="0"/>
            <a:endCxn id="10" idx="0"/>
          </p:cNvCxnSpPr>
          <p:nvPr/>
        </p:nvCxnSpPr>
        <p:spPr bwMode="auto">
          <a:xfrm flipV="1">
            <a:off x="2506628" y="2176729"/>
            <a:ext cx="0" cy="600393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FE30CDF-FBC9-42D3-AD2A-24F28B2C06D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747940" y="2198356"/>
            <a:ext cx="368169" cy="624486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818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id="{E7F20CB8-FA11-4E30-A2AA-FED503367D38}"/>
              </a:ext>
            </a:extLst>
          </p:cNvPr>
          <p:cNvSpPr/>
          <p:nvPr/>
        </p:nvSpPr>
        <p:spPr bwMode="auto">
          <a:xfrm>
            <a:off x="469640" y="998169"/>
            <a:ext cx="8174325" cy="870387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200" dirty="0"/>
              <a:t>Definition of self-importance: </a:t>
            </a:r>
            <a:r>
              <a:rPr lang="en-GB" sz="2200" b="0" dirty="0"/>
              <a:t>how likely users pass from </a:t>
            </a:r>
          </a:p>
          <a:p>
            <a:r>
              <a:rPr lang="en-GB" sz="2200" b="0" dirty="0"/>
              <a:t>a particular node (a.k.a. authority hub) </a:t>
            </a:r>
            <a:r>
              <a:rPr lang="en-US" sz="2200" b="0" dirty="0"/>
              <a:t>to reach their destination.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DG – Self Importance &amp; Edge Weights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801" y="1916521"/>
            <a:ext cx="5794051" cy="4392488"/>
          </a:xfrm>
        </p:spPr>
        <p:txBody>
          <a:bodyPr/>
          <a:lstStyle/>
          <a:p>
            <a:r>
              <a:rPr lang="en-GB" sz="2200" dirty="0"/>
              <a:t>iteratively calculated for each node </a:t>
            </a:r>
            <a:r>
              <a:rPr lang="en-GB" sz="2200" dirty="0" err="1"/>
              <a:t>n</a:t>
            </a:r>
            <a:r>
              <a:rPr lang="en-GB" sz="2200" baseline="-25000" dirty="0" err="1"/>
              <a:t>i</a:t>
            </a:r>
            <a:endParaRPr lang="en-GB" sz="2200" dirty="0"/>
          </a:p>
          <a:p>
            <a:r>
              <a:rPr lang="en-GB" sz="2200" dirty="0"/>
              <a:t>depends on the </a:t>
            </a:r>
            <a:r>
              <a:rPr lang="en-GB" sz="2200" b="1" dirty="0"/>
              <a:t>degree (number of links)</a:t>
            </a:r>
            <a:r>
              <a:rPr lang="en-GB" sz="2200" dirty="0"/>
              <a:t> of </a:t>
            </a:r>
            <a:r>
              <a:rPr lang="en-GB" sz="2200" dirty="0" err="1"/>
              <a:t>n</a:t>
            </a:r>
            <a:r>
              <a:rPr lang="en-GB" sz="2200" baseline="-25000" dirty="0" err="1"/>
              <a:t>i</a:t>
            </a:r>
            <a:r>
              <a:rPr lang="en-GB" sz="2200" dirty="0"/>
              <a:t> + </a:t>
            </a:r>
            <a:r>
              <a:rPr lang="en-GB" sz="2200" b="1" dirty="0"/>
              <a:t>how many </a:t>
            </a:r>
            <a:r>
              <a:rPr lang="en-GB" sz="2200" b="1" dirty="0" err="1"/>
              <a:t>n</a:t>
            </a:r>
            <a:r>
              <a:rPr lang="en-GB" sz="2200" b="1" baseline="-25000" dirty="0" err="1"/>
              <a:t>j</a:t>
            </a:r>
            <a:r>
              <a:rPr lang="en-GB" sz="2200" b="1" dirty="0"/>
              <a:t> in N can be visited via </a:t>
            </a:r>
            <a:r>
              <a:rPr lang="en-GB" sz="2200" b="1" dirty="0" err="1"/>
              <a:t>n</a:t>
            </a:r>
            <a:r>
              <a:rPr lang="en-GB" sz="2200" b="1" baseline="-25000" dirty="0" err="1"/>
              <a:t>i</a:t>
            </a:r>
            <a:r>
              <a:rPr lang="en-GB" sz="2200" b="1" dirty="0"/>
              <a:t> </a:t>
            </a:r>
            <a:r>
              <a:rPr lang="en-GB" sz="2200" dirty="0"/>
              <a:t>(i.e., </a:t>
            </a:r>
            <a:r>
              <a:rPr lang="en-GB" sz="2200" i="1" u="sng" dirty="0"/>
              <a:t>horizon</a:t>
            </a:r>
            <a:r>
              <a:rPr lang="en-GB" sz="2200" dirty="0"/>
              <a:t>) </a:t>
            </a:r>
          </a:p>
          <a:p>
            <a:pPr lvl="1"/>
            <a:r>
              <a:rPr lang="en-GB" sz="1800" dirty="0"/>
              <a:t>favours nodes with </a:t>
            </a:r>
            <a:r>
              <a:rPr lang="en-GB" sz="1800" b="1" dirty="0"/>
              <a:t>low number of links </a:t>
            </a:r>
            <a:r>
              <a:rPr lang="en-GB" sz="1800" dirty="0"/>
              <a:t>but </a:t>
            </a:r>
            <a:r>
              <a:rPr lang="en-GB" sz="1800" b="1" dirty="0"/>
              <a:t>high betweenness </a:t>
            </a:r>
            <a:r>
              <a:rPr lang="en-GB" sz="1800" dirty="0"/>
              <a:t>(e.g., nodes that bridge two buildings or central corridors)</a:t>
            </a:r>
          </a:p>
          <a:p>
            <a:pPr lvl="1"/>
            <a:r>
              <a:rPr lang="en-GB" sz="1800" dirty="0"/>
              <a:t>variation of </a:t>
            </a:r>
            <a:r>
              <a:rPr lang="en-GB" sz="1800" i="1" dirty="0"/>
              <a:t>Page Rank</a:t>
            </a:r>
            <a:endParaRPr lang="en-GB" sz="1800" dirty="0"/>
          </a:p>
          <a:p>
            <a:r>
              <a:rPr lang="en-GB" sz="2200" dirty="0"/>
              <a:t>Also </a:t>
            </a:r>
            <a:r>
              <a:rPr lang="en-GB" sz="2200" b="1" dirty="0"/>
              <a:t>assigns</a:t>
            </a:r>
            <a:r>
              <a:rPr lang="en-GB" sz="2200" dirty="0"/>
              <a:t> </a:t>
            </a:r>
            <a:r>
              <a:rPr lang="en-GB" sz="2200" b="1" dirty="0"/>
              <a:t>weights (</a:t>
            </a:r>
            <a:r>
              <a:rPr lang="en-GB" sz="2200" dirty="0"/>
              <a:t>Euclidean distance</a:t>
            </a:r>
            <a:r>
              <a:rPr lang="en-GB" sz="2200" b="1" dirty="0"/>
              <a:t>) between all connected edges</a:t>
            </a:r>
            <a:endParaRPr lang="en-GB" sz="2200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9CCE2CA-46DB-4CAA-9944-AB63D594A99E}"/>
              </a:ext>
            </a:extLst>
          </p:cNvPr>
          <p:cNvGrpSpPr/>
          <p:nvPr/>
        </p:nvGrpSpPr>
        <p:grpSpPr>
          <a:xfrm>
            <a:off x="6230509" y="1958675"/>
            <a:ext cx="2540829" cy="3032653"/>
            <a:chOff x="6233416" y="1799838"/>
            <a:chExt cx="2540829" cy="3032653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FD65AF4-00A6-4A11-A5D1-7DCB9159256E}"/>
                </a:ext>
              </a:extLst>
            </p:cNvPr>
            <p:cNvSpPr/>
            <p:nvPr/>
          </p:nvSpPr>
          <p:spPr bwMode="auto">
            <a:xfrm>
              <a:off x="7078543" y="1799838"/>
              <a:ext cx="432048" cy="432048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u</a:t>
              </a:r>
              <a:endParaRPr kumimoji="0" lang="el-GR" sz="3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686C0A2-9502-4AD7-99F7-19B95EF8BEF7}"/>
                </a:ext>
              </a:extLst>
            </p:cNvPr>
            <p:cNvSpPr/>
            <p:nvPr/>
          </p:nvSpPr>
          <p:spPr bwMode="auto">
            <a:xfrm>
              <a:off x="6626079" y="2431525"/>
              <a:ext cx="432048" cy="432048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49BA3E7-42DB-4C5C-90BE-2C2E5A9C7ACE}"/>
                </a:ext>
              </a:extLst>
            </p:cNvPr>
            <p:cNvSpPr/>
            <p:nvPr/>
          </p:nvSpPr>
          <p:spPr bwMode="auto">
            <a:xfrm>
              <a:off x="6233416" y="3023974"/>
              <a:ext cx="432048" cy="432048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A3D04C9-7ACD-4A73-9042-50FC2FECA0B4}"/>
                </a:ext>
              </a:extLst>
            </p:cNvPr>
            <p:cNvSpPr/>
            <p:nvPr/>
          </p:nvSpPr>
          <p:spPr bwMode="auto">
            <a:xfrm>
              <a:off x="7515956" y="2431525"/>
              <a:ext cx="432048" cy="432048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FC97CAB-A939-4478-98C3-CDDFCC3AE8BF}"/>
                </a:ext>
              </a:extLst>
            </p:cNvPr>
            <p:cNvSpPr/>
            <p:nvPr/>
          </p:nvSpPr>
          <p:spPr bwMode="auto">
            <a:xfrm>
              <a:off x="7870631" y="3023974"/>
              <a:ext cx="432048" cy="432048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48A0403-FE8B-4B56-AF8F-A1A5A5570570}"/>
                </a:ext>
              </a:extLst>
            </p:cNvPr>
            <p:cNvSpPr/>
            <p:nvPr/>
          </p:nvSpPr>
          <p:spPr bwMode="auto">
            <a:xfrm>
              <a:off x="7904784" y="3768756"/>
              <a:ext cx="432048" cy="432048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E4E815F-0957-486D-9BD8-88564C2D28EA}"/>
                </a:ext>
              </a:extLst>
            </p:cNvPr>
            <p:cNvSpPr/>
            <p:nvPr/>
          </p:nvSpPr>
          <p:spPr bwMode="auto">
            <a:xfrm>
              <a:off x="7452320" y="4400443"/>
              <a:ext cx="432048" cy="432048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F3BAAEE-59DC-4062-B184-193F0E6352E4}"/>
                </a:ext>
              </a:extLst>
            </p:cNvPr>
            <p:cNvSpPr/>
            <p:nvPr/>
          </p:nvSpPr>
          <p:spPr bwMode="auto">
            <a:xfrm>
              <a:off x="8342197" y="4400443"/>
              <a:ext cx="432048" cy="432048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8F46367-1DAD-4B3F-98C1-9AF3C9389F7F}"/>
              </a:ext>
            </a:extLst>
          </p:cNvPr>
          <p:cNvGrpSpPr/>
          <p:nvPr/>
        </p:nvGrpSpPr>
        <p:grpSpPr>
          <a:xfrm>
            <a:off x="5961020" y="2530785"/>
            <a:ext cx="3218664" cy="2610125"/>
            <a:chOff x="6090278" y="2273877"/>
            <a:chExt cx="3218664" cy="261012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FAA7405-57B6-459C-83E5-A3726C326ED9}"/>
                </a:ext>
              </a:extLst>
            </p:cNvPr>
            <p:cNvSpPr txBox="1"/>
            <p:nvPr/>
          </p:nvSpPr>
          <p:spPr>
            <a:xfrm>
              <a:off x="8010719" y="227387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5</a:t>
              </a:r>
              <a:endParaRPr lang="el-GR" sz="20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37F0385-81A7-4BDC-8BBD-7B8E95143EA6}"/>
                </a:ext>
              </a:extLst>
            </p:cNvPr>
            <p:cNvSpPr txBox="1"/>
            <p:nvPr/>
          </p:nvSpPr>
          <p:spPr>
            <a:xfrm>
              <a:off x="6513483" y="230923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  <a:endParaRPr lang="el-GR" sz="20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FE71989-40AC-41DC-9C64-0B4CA6C8F425}"/>
                </a:ext>
              </a:extLst>
            </p:cNvPr>
            <p:cNvSpPr txBox="1"/>
            <p:nvPr/>
          </p:nvSpPr>
          <p:spPr>
            <a:xfrm>
              <a:off x="6090278" y="2958540"/>
              <a:ext cx="3792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6</a:t>
              </a:r>
              <a:endParaRPr lang="el-GR" sz="20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4697D3F-B2CE-44DA-88AF-5086AAA3A947}"/>
                </a:ext>
              </a:extLst>
            </p:cNvPr>
            <p:cNvSpPr txBox="1"/>
            <p:nvPr/>
          </p:nvSpPr>
          <p:spPr>
            <a:xfrm>
              <a:off x="8363479" y="292724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  <a:endParaRPr lang="el-GR" sz="2000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A7DBC6D-AE3F-41E4-925D-50FD7DE91005}"/>
                </a:ext>
              </a:extLst>
            </p:cNvPr>
            <p:cNvSpPr txBox="1"/>
            <p:nvPr/>
          </p:nvSpPr>
          <p:spPr>
            <a:xfrm>
              <a:off x="7767073" y="367542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  <a:endParaRPr lang="el-GR" sz="2000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6B0C3B3-EA07-4540-905E-EBC310C20DE4}"/>
                </a:ext>
              </a:extLst>
            </p:cNvPr>
            <p:cNvSpPr txBox="1"/>
            <p:nvPr/>
          </p:nvSpPr>
          <p:spPr>
            <a:xfrm>
              <a:off x="7095894" y="4467923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  <a:endParaRPr lang="el-GR" sz="2000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47C150B-34AE-475D-96B3-4C63682D9313}"/>
                </a:ext>
              </a:extLst>
            </p:cNvPr>
            <p:cNvSpPr txBox="1"/>
            <p:nvPr/>
          </p:nvSpPr>
          <p:spPr>
            <a:xfrm>
              <a:off x="8853112" y="4483892"/>
              <a:ext cx="4558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11</a:t>
              </a:r>
              <a:endParaRPr lang="el-GR" sz="2000" dirty="0"/>
            </a:p>
          </p:txBody>
        </p:sp>
      </p:grpSp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833DE0D3-0A24-403B-BEEA-B63BE50443AB}"/>
              </a:ext>
            </a:extLst>
          </p:cNvPr>
          <p:cNvGrpSpPr/>
          <p:nvPr/>
        </p:nvGrpSpPr>
        <p:grpSpPr>
          <a:xfrm>
            <a:off x="6559717" y="2206205"/>
            <a:ext cx="1995597" cy="2518787"/>
            <a:chOff x="6527809" y="2304687"/>
            <a:chExt cx="1995597" cy="2518787"/>
          </a:xfrm>
        </p:grpSpPr>
        <p:grpSp>
          <p:nvGrpSpPr>
            <p:cNvPr id="1041" name="Group 1040">
              <a:extLst>
                <a:ext uri="{FF2B5EF4-FFF2-40B4-BE49-F238E27FC236}">
                  <a16:creationId xmlns:a16="http://schemas.microsoft.com/office/drawing/2014/main" id="{F6D320FD-A139-43B0-A7DA-849E2A8DB7E9}"/>
                </a:ext>
              </a:extLst>
            </p:cNvPr>
            <p:cNvGrpSpPr/>
            <p:nvPr/>
          </p:nvGrpSpPr>
          <p:grpSpPr>
            <a:xfrm>
              <a:off x="6567377" y="2425933"/>
              <a:ext cx="1956029" cy="2295101"/>
              <a:chOff x="6567377" y="2425933"/>
              <a:chExt cx="1956029" cy="2295101"/>
            </a:xfrm>
          </p:grpSpPr>
          <p:cxnSp>
            <p:nvCxnSpPr>
              <p:cNvPr id="1025" name="Straight Connector 1024">
                <a:extLst>
                  <a:ext uri="{FF2B5EF4-FFF2-40B4-BE49-F238E27FC236}">
                    <a16:creationId xmlns:a16="http://schemas.microsoft.com/office/drawing/2014/main" id="{D9529D85-89E8-4DC5-A5F4-290A39D88D9D}"/>
                  </a:ext>
                </a:extLst>
              </p:cNvPr>
              <p:cNvCxnSpPr>
                <a:stCxn id="45" idx="3"/>
                <a:endCxn id="48" idx="7"/>
              </p:cNvCxnSpPr>
              <p:nvPr/>
            </p:nvCxnSpPr>
            <p:spPr bwMode="auto">
              <a:xfrm flipH="1">
                <a:off x="6960040" y="2425933"/>
                <a:ext cx="146960" cy="326183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8" name="Straight Connector 1027">
                <a:extLst>
                  <a:ext uri="{FF2B5EF4-FFF2-40B4-BE49-F238E27FC236}">
                    <a16:creationId xmlns:a16="http://schemas.microsoft.com/office/drawing/2014/main" id="{960FFE60-81D2-46AB-9548-78CF9D1DE2E4}"/>
                  </a:ext>
                </a:extLst>
              </p:cNvPr>
              <p:cNvCxnSpPr>
                <a:cxnSpLocks/>
                <a:stCxn id="48" idx="3"/>
                <a:endCxn id="49" idx="7"/>
              </p:cNvCxnSpPr>
              <p:nvPr/>
            </p:nvCxnSpPr>
            <p:spPr bwMode="auto">
              <a:xfrm flipH="1">
                <a:off x="6567377" y="3057620"/>
                <a:ext cx="87159" cy="286945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1" name="Straight Connector 1030">
                <a:extLst>
                  <a:ext uri="{FF2B5EF4-FFF2-40B4-BE49-F238E27FC236}">
                    <a16:creationId xmlns:a16="http://schemas.microsoft.com/office/drawing/2014/main" id="{0068A43A-03D1-457B-A0F5-520D4D8B7E4F}"/>
                  </a:ext>
                </a:extLst>
              </p:cNvPr>
              <p:cNvCxnSpPr>
                <a:stCxn id="45" idx="5"/>
                <a:endCxn id="50" idx="0"/>
              </p:cNvCxnSpPr>
              <p:nvPr/>
            </p:nvCxnSpPr>
            <p:spPr bwMode="auto">
              <a:xfrm>
                <a:off x="7412504" y="2425933"/>
                <a:ext cx="284661" cy="262911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3" name="Straight Connector 1032">
                <a:extLst>
                  <a:ext uri="{FF2B5EF4-FFF2-40B4-BE49-F238E27FC236}">
                    <a16:creationId xmlns:a16="http://schemas.microsoft.com/office/drawing/2014/main" id="{D10AC082-1331-4775-8837-4AC5ABFF1600}"/>
                  </a:ext>
                </a:extLst>
              </p:cNvPr>
              <p:cNvCxnSpPr>
                <a:cxnSpLocks/>
                <a:stCxn id="50" idx="5"/>
                <a:endCxn id="51" idx="0"/>
              </p:cNvCxnSpPr>
              <p:nvPr/>
            </p:nvCxnSpPr>
            <p:spPr bwMode="auto">
              <a:xfrm>
                <a:off x="7849917" y="3057620"/>
                <a:ext cx="201923" cy="223673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6" name="Straight Connector 1035">
                <a:extLst>
                  <a:ext uri="{FF2B5EF4-FFF2-40B4-BE49-F238E27FC236}">
                    <a16:creationId xmlns:a16="http://schemas.microsoft.com/office/drawing/2014/main" id="{AF41B977-25D0-4BC9-9336-AADDE8B19905}"/>
                  </a:ext>
                </a:extLst>
              </p:cNvPr>
              <p:cNvCxnSpPr>
                <a:stCxn id="51" idx="4"/>
                <a:endCxn id="52" idx="0"/>
              </p:cNvCxnSpPr>
              <p:nvPr/>
            </p:nvCxnSpPr>
            <p:spPr bwMode="auto">
              <a:xfrm>
                <a:off x="8051840" y="3713341"/>
                <a:ext cx="34153" cy="312734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8" name="Straight Connector 1037">
                <a:extLst>
                  <a:ext uri="{FF2B5EF4-FFF2-40B4-BE49-F238E27FC236}">
                    <a16:creationId xmlns:a16="http://schemas.microsoft.com/office/drawing/2014/main" id="{F2B3D617-3D21-42C9-A96C-17304001062D}"/>
                  </a:ext>
                </a:extLst>
              </p:cNvPr>
              <p:cNvCxnSpPr>
                <a:stCxn id="52" idx="3"/>
                <a:endCxn id="53" idx="7"/>
              </p:cNvCxnSpPr>
              <p:nvPr/>
            </p:nvCxnSpPr>
            <p:spPr bwMode="auto">
              <a:xfrm flipH="1">
                <a:off x="7786281" y="4394851"/>
                <a:ext cx="146960" cy="326183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40" name="Straight Connector 1039">
                <a:extLst>
                  <a:ext uri="{FF2B5EF4-FFF2-40B4-BE49-F238E27FC236}">
                    <a16:creationId xmlns:a16="http://schemas.microsoft.com/office/drawing/2014/main" id="{C2401A66-077E-4715-A697-AA0FCD8E0BFF}"/>
                  </a:ext>
                </a:extLst>
              </p:cNvPr>
              <p:cNvCxnSpPr>
                <a:stCxn id="52" idx="5"/>
                <a:endCxn id="54" idx="0"/>
              </p:cNvCxnSpPr>
              <p:nvPr/>
            </p:nvCxnSpPr>
            <p:spPr bwMode="auto">
              <a:xfrm>
                <a:off x="8238745" y="4394851"/>
                <a:ext cx="284661" cy="262911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000B0BE-26C9-46F0-9BB9-D668E04D0804}"/>
                </a:ext>
              </a:extLst>
            </p:cNvPr>
            <p:cNvSpPr txBox="1"/>
            <p:nvPr/>
          </p:nvSpPr>
          <p:spPr>
            <a:xfrm>
              <a:off x="6761225" y="234674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8</a:t>
              </a:r>
              <a:endParaRPr lang="el-GR" sz="2000" dirty="0">
                <a:solidFill>
                  <a:srgbClr val="FF0000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B214540-E224-42B8-B32E-1F195723904F}"/>
                </a:ext>
              </a:extLst>
            </p:cNvPr>
            <p:cNvSpPr txBox="1"/>
            <p:nvPr/>
          </p:nvSpPr>
          <p:spPr>
            <a:xfrm>
              <a:off x="6527809" y="308895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2</a:t>
              </a:r>
              <a:endParaRPr lang="el-GR" sz="2000" dirty="0">
                <a:solidFill>
                  <a:srgbClr val="FF0000"/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CC184B1-D2B8-42D8-9998-B382B37D2459}"/>
                </a:ext>
              </a:extLst>
            </p:cNvPr>
            <p:cNvSpPr txBox="1"/>
            <p:nvPr/>
          </p:nvSpPr>
          <p:spPr>
            <a:xfrm>
              <a:off x="7501947" y="230468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8</a:t>
              </a:r>
              <a:endParaRPr lang="el-GR" sz="2000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E928A1B-4FE5-4266-82C8-22A3B1EBBDB6}"/>
                </a:ext>
              </a:extLst>
            </p:cNvPr>
            <p:cNvSpPr txBox="1"/>
            <p:nvPr/>
          </p:nvSpPr>
          <p:spPr>
            <a:xfrm>
              <a:off x="7701381" y="306355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1</a:t>
              </a:r>
              <a:endParaRPr lang="el-GR" sz="2000" dirty="0">
                <a:solidFill>
                  <a:srgbClr val="FF0000"/>
                </a:solidFill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894B65D-FF7B-42B3-AB66-BEF9A1AAAC72}"/>
                </a:ext>
              </a:extLst>
            </p:cNvPr>
            <p:cNvSpPr txBox="1"/>
            <p:nvPr/>
          </p:nvSpPr>
          <p:spPr>
            <a:xfrm>
              <a:off x="8027171" y="3679926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2</a:t>
              </a:r>
              <a:endParaRPr lang="el-GR" sz="2000" dirty="0">
                <a:solidFill>
                  <a:srgbClr val="FF0000"/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9E11108-BFF5-4B45-8B72-62B4A96DADD8}"/>
                </a:ext>
              </a:extLst>
            </p:cNvPr>
            <p:cNvSpPr txBox="1"/>
            <p:nvPr/>
          </p:nvSpPr>
          <p:spPr>
            <a:xfrm>
              <a:off x="7785656" y="442074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3</a:t>
              </a:r>
              <a:endParaRPr lang="el-GR" sz="2000" dirty="0">
                <a:solidFill>
                  <a:srgbClr val="FF0000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1A533B4-151A-46A3-972B-7F7E37ACC887}"/>
                </a:ext>
              </a:extLst>
            </p:cNvPr>
            <p:cNvSpPr txBox="1"/>
            <p:nvPr/>
          </p:nvSpPr>
          <p:spPr>
            <a:xfrm>
              <a:off x="8119648" y="442336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4</a:t>
              </a:r>
              <a:endParaRPr lang="el-GR" sz="20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044" name="Straight Connector 1043">
            <a:extLst>
              <a:ext uri="{FF2B5EF4-FFF2-40B4-BE49-F238E27FC236}">
                <a16:creationId xmlns:a16="http://schemas.microsoft.com/office/drawing/2014/main" id="{C0F8AF9B-9918-403E-988A-561417B42015}"/>
              </a:ext>
            </a:extLst>
          </p:cNvPr>
          <p:cNvCxnSpPr>
            <a:stCxn id="53" idx="3"/>
          </p:cNvCxnSpPr>
          <p:nvPr/>
        </p:nvCxnSpPr>
        <p:spPr bwMode="auto">
          <a:xfrm flipH="1">
            <a:off x="7449413" y="4928056"/>
            <a:ext cx="63272" cy="17966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6" name="Straight Connector 1045">
            <a:extLst>
              <a:ext uri="{FF2B5EF4-FFF2-40B4-BE49-F238E27FC236}">
                <a16:creationId xmlns:a16="http://schemas.microsoft.com/office/drawing/2014/main" id="{ACDF9EDA-976B-4C90-8F4B-14A8E2F23108}"/>
              </a:ext>
            </a:extLst>
          </p:cNvPr>
          <p:cNvCxnSpPr>
            <a:stCxn id="53" idx="4"/>
          </p:cNvCxnSpPr>
          <p:nvPr/>
        </p:nvCxnSpPr>
        <p:spPr bwMode="auto">
          <a:xfrm flipH="1">
            <a:off x="7659226" y="4991328"/>
            <a:ext cx="6211" cy="199639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8" name="Straight Connector 1047">
            <a:extLst>
              <a:ext uri="{FF2B5EF4-FFF2-40B4-BE49-F238E27FC236}">
                <a16:creationId xmlns:a16="http://schemas.microsoft.com/office/drawing/2014/main" id="{23B29247-1CD7-465C-BF41-8C8857731A63}"/>
              </a:ext>
            </a:extLst>
          </p:cNvPr>
          <p:cNvCxnSpPr>
            <a:stCxn id="53" idx="5"/>
          </p:cNvCxnSpPr>
          <p:nvPr/>
        </p:nvCxnSpPr>
        <p:spPr bwMode="auto">
          <a:xfrm>
            <a:off x="7818189" y="4928056"/>
            <a:ext cx="150142" cy="17966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9917D364-B98A-4A5F-8678-2885B0C08863}"/>
              </a:ext>
            </a:extLst>
          </p:cNvPr>
          <p:cNvCxnSpPr>
            <a:stCxn id="54" idx="3"/>
          </p:cNvCxnSpPr>
          <p:nvPr/>
        </p:nvCxnSpPr>
        <p:spPr bwMode="auto">
          <a:xfrm flipH="1">
            <a:off x="8333925" y="4928056"/>
            <a:ext cx="68637" cy="12455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2" name="Straight Connector 1051">
            <a:extLst>
              <a:ext uri="{FF2B5EF4-FFF2-40B4-BE49-F238E27FC236}">
                <a16:creationId xmlns:a16="http://schemas.microsoft.com/office/drawing/2014/main" id="{F09F5DA2-80D5-4AE3-8EC9-03C6D5B5F3CE}"/>
              </a:ext>
            </a:extLst>
          </p:cNvPr>
          <p:cNvCxnSpPr>
            <a:stCxn id="54" idx="4"/>
          </p:cNvCxnSpPr>
          <p:nvPr/>
        </p:nvCxnSpPr>
        <p:spPr bwMode="auto">
          <a:xfrm>
            <a:off x="8555314" y="4991328"/>
            <a:ext cx="0" cy="11639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4" name="Straight Connector 1053">
            <a:extLst>
              <a:ext uri="{FF2B5EF4-FFF2-40B4-BE49-F238E27FC236}">
                <a16:creationId xmlns:a16="http://schemas.microsoft.com/office/drawing/2014/main" id="{C9F081F4-95F3-4AAB-A520-A8EA1BEE80BD}"/>
              </a:ext>
            </a:extLst>
          </p:cNvPr>
          <p:cNvCxnSpPr>
            <a:stCxn id="54" idx="5"/>
          </p:cNvCxnSpPr>
          <p:nvPr/>
        </p:nvCxnSpPr>
        <p:spPr bwMode="auto">
          <a:xfrm>
            <a:off x="8708066" y="4928056"/>
            <a:ext cx="63272" cy="8983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6" name="Straight Connector 1055">
            <a:extLst>
              <a:ext uri="{FF2B5EF4-FFF2-40B4-BE49-F238E27FC236}">
                <a16:creationId xmlns:a16="http://schemas.microsoft.com/office/drawing/2014/main" id="{3E801D9A-7500-472C-ADA0-079F2B9563B6}"/>
              </a:ext>
            </a:extLst>
          </p:cNvPr>
          <p:cNvCxnSpPr>
            <a:stCxn id="49" idx="4"/>
          </p:cNvCxnSpPr>
          <p:nvPr/>
        </p:nvCxnSpPr>
        <p:spPr bwMode="auto">
          <a:xfrm>
            <a:off x="6446533" y="3614859"/>
            <a:ext cx="0" cy="17679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8" name="Straight Connector 1057">
            <a:extLst>
              <a:ext uri="{FF2B5EF4-FFF2-40B4-BE49-F238E27FC236}">
                <a16:creationId xmlns:a16="http://schemas.microsoft.com/office/drawing/2014/main" id="{8E1DE9C2-1E72-47AD-A1D9-6D201C82562B}"/>
              </a:ext>
            </a:extLst>
          </p:cNvPr>
          <p:cNvCxnSpPr>
            <a:stCxn id="49" idx="5"/>
          </p:cNvCxnSpPr>
          <p:nvPr/>
        </p:nvCxnSpPr>
        <p:spPr bwMode="auto">
          <a:xfrm>
            <a:off x="6599285" y="3551587"/>
            <a:ext cx="239911" cy="8369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0" name="Straight Connector 1059">
            <a:extLst>
              <a:ext uri="{FF2B5EF4-FFF2-40B4-BE49-F238E27FC236}">
                <a16:creationId xmlns:a16="http://schemas.microsoft.com/office/drawing/2014/main" id="{A39EBF3E-CD92-45AD-ACC6-2D67C5949F2C}"/>
              </a:ext>
            </a:extLst>
          </p:cNvPr>
          <p:cNvCxnSpPr>
            <a:stCxn id="49" idx="1"/>
          </p:cNvCxnSpPr>
          <p:nvPr/>
        </p:nvCxnSpPr>
        <p:spPr bwMode="auto">
          <a:xfrm flipH="1" flipV="1">
            <a:off x="6107092" y="3035809"/>
            <a:ext cx="186689" cy="21027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14032-FF32-4040-BF4E-B302150EF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Talk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3054E-D434-7B48-B955-26D8C1322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Introduction</a:t>
            </a:r>
          </a:p>
          <a:p>
            <a:r>
              <a:rPr lang="en-US" dirty="0">
                <a:solidFill>
                  <a:schemeClr val="bg2"/>
                </a:solidFill>
              </a:rPr>
              <a:t>Background and Problem Formulation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Grap</a:t>
            </a:r>
            <a:r>
              <a:rPr lang="en-US" b="1" dirty="0">
                <a:solidFill>
                  <a:srgbClr val="FF0000"/>
                </a:solidFill>
              </a:rPr>
              <a:t> Framework</a:t>
            </a:r>
          </a:p>
          <a:p>
            <a:pPr lvl="1"/>
            <a:r>
              <a:rPr lang="en-US" b="1" dirty="0">
                <a:solidFill>
                  <a:schemeClr val="bg2"/>
                </a:solidFill>
              </a:rPr>
              <a:t>Dependency Graph (DG) algorithm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Graph Distance A* (GDA) algorithm</a:t>
            </a:r>
          </a:p>
          <a:p>
            <a:r>
              <a:rPr lang="en-US" dirty="0"/>
              <a:t>Experimental Evaluation</a:t>
            </a:r>
          </a:p>
          <a:p>
            <a:r>
              <a:rPr lang="en-US" dirty="0"/>
              <a:t>Conclusions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088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592646-9C67-4752-B1D9-FEAD56E39BE3}"/>
              </a:ext>
            </a:extLst>
          </p:cNvPr>
          <p:cNvSpPr/>
          <p:nvPr/>
        </p:nvSpPr>
        <p:spPr bwMode="auto">
          <a:xfrm>
            <a:off x="500034" y="4437112"/>
            <a:ext cx="8149926" cy="1368152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Partial </a:t>
            </a:r>
            <a:r>
              <a:rPr lang="en-US" sz="3600" dirty="0" err="1"/>
              <a:t>Radiomap</a:t>
            </a:r>
            <a:r>
              <a:rPr lang="en-US" sz="3600" dirty="0"/>
              <a:t> selection - GDA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050"/>
            <a:ext cx="8186766" cy="3457054"/>
          </a:xfrm>
        </p:spPr>
        <p:txBody>
          <a:bodyPr/>
          <a:lstStyle/>
          <a:p>
            <a:r>
              <a:rPr lang="en-GB" sz="2400" b="1" dirty="0"/>
              <a:t>A* search algorithm </a:t>
            </a:r>
            <a:r>
              <a:rPr lang="en-GB" sz="2400" dirty="0"/>
              <a:t>comprises of an evaluation function </a:t>
            </a:r>
            <a:r>
              <a:rPr lang="en-GB" sz="2400" b="1" dirty="0"/>
              <a:t>f (a, z) = g(a, b) + h(b, z), </a:t>
            </a:r>
            <a:r>
              <a:rPr lang="en-GB" sz="2400" dirty="0"/>
              <a:t>where </a:t>
            </a:r>
          </a:p>
          <a:p>
            <a:pPr lvl="1"/>
            <a:r>
              <a:rPr lang="en-GB" sz="2000" b="1" dirty="0"/>
              <a:t>g(</a:t>
            </a:r>
            <a:r>
              <a:rPr lang="en-GB" sz="2000" b="1" dirty="0" err="1"/>
              <a:t>a,b</a:t>
            </a:r>
            <a:r>
              <a:rPr lang="en-GB" sz="2000" b="1" dirty="0"/>
              <a:t>):</a:t>
            </a:r>
            <a:r>
              <a:rPr lang="en-GB" sz="2000" dirty="0"/>
              <a:t> a </a:t>
            </a:r>
            <a:r>
              <a:rPr lang="en-GB" sz="2000" b="1" dirty="0"/>
              <a:t>cost function </a:t>
            </a:r>
            <a:r>
              <a:rPr lang="en-GB" sz="2000" dirty="0"/>
              <a:t>that gives the path cost from the start node a to intermediate node b and</a:t>
            </a:r>
          </a:p>
          <a:p>
            <a:pPr lvl="1"/>
            <a:r>
              <a:rPr lang="en-GB" sz="2000" b="1" dirty="0"/>
              <a:t>h(b, z): </a:t>
            </a:r>
            <a:r>
              <a:rPr lang="en-GB" sz="2000" dirty="0"/>
              <a:t>a </a:t>
            </a:r>
            <a:r>
              <a:rPr lang="en-GB" sz="2000" b="1" dirty="0"/>
              <a:t>heuristic function </a:t>
            </a:r>
            <a:r>
              <a:rPr lang="en-GB" sz="2000" dirty="0"/>
              <a:t>that estimates the cheapest path from b to the goal z.</a:t>
            </a:r>
          </a:p>
          <a:p>
            <a:pPr lvl="1"/>
            <a:r>
              <a:rPr lang="en-GB" sz="2000" b="1" dirty="0"/>
              <a:t>both g() and h()</a:t>
            </a:r>
            <a:r>
              <a:rPr lang="en-GB" sz="2000" dirty="0"/>
              <a:t> are calculated using </a:t>
            </a:r>
            <a:r>
              <a:rPr lang="en-GB" sz="2000" b="1" dirty="0"/>
              <a:t>graph-distance cost G2</a:t>
            </a:r>
          </a:p>
          <a:p>
            <a:pPr lvl="2"/>
            <a:r>
              <a:rPr lang="en-GB" sz="1600" dirty="0"/>
              <a:t>which </a:t>
            </a:r>
            <a:r>
              <a:rPr lang="en-GB" sz="1600" b="1" dirty="0"/>
              <a:t>reflects the topological constraints </a:t>
            </a:r>
            <a:r>
              <a:rPr lang="en-GB" sz="1600" dirty="0"/>
              <a:t>and physical entities of a building (e.g., elevators, corridors, walls, etc.,) </a:t>
            </a:r>
          </a:p>
          <a:p>
            <a:pPr lvl="2"/>
            <a:r>
              <a:rPr lang="en-GB" sz="1600" b="1" dirty="0" err="1"/>
              <a:t>Lp</a:t>
            </a:r>
            <a:r>
              <a:rPr lang="en-GB" sz="1600" b="1" dirty="0"/>
              <a:t>-norm distances </a:t>
            </a:r>
            <a:r>
              <a:rPr lang="en-GB" sz="1600" dirty="0"/>
              <a:t>(e.g., Euclidean, Manhattan) are </a:t>
            </a:r>
            <a:r>
              <a:rPr lang="en-GB" sz="1600" b="1" dirty="0"/>
              <a:t>unsuitable</a:t>
            </a:r>
            <a:r>
              <a:rPr lang="en-GB" sz="1600" dirty="0"/>
              <a:t>.</a:t>
            </a:r>
          </a:p>
          <a:p>
            <a:pPr marL="914400" lvl="2" indent="0">
              <a:buNone/>
            </a:pPr>
            <a:endParaRPr lang="en-GB" sz="1600" dirty="0"/>
          </a:p>
          <a:p>
            <a:r>
              <a:rPr lang="en-GB" sz="2400" b="1" dirty="0"/>
              <a:t>Recall Aim:</a:t>
            </a:r>
            <a:r>
              <a:rPr lang="en-GB" sz="2400" dirty="0"/>
              <a:t> find the </a:t>
            </a:r>
            <a:r>
              <a:rPr lang="en-GB" sz="2400" b="1" dirty="0"/>
              <a:t>best nodes to be prefetched </a:t>
            </a:r>
            <a:r>
              <a:rPr lang="en-GB" sz="2400" dirty="0"/>
              <a:t>in a </a:t>
            </a:r>
            <a:r>
              <a:rPr lang="en-GB" sz="2400" i="1" u="sng" dirty="0"/>
              <a:t>target-less</a:t>
            </a:r>
            <a:r>
              <a:rPr lang="en-GB" sz="2400" u="sng" dirty="0"/>
              <a:t> </a:t>
            </a:r>
            <a:r>
              <a:rPr lang="en-GB" sz="2400" dirty="0"/>
              <a:t>manner before u is disconnected from s </a:t>
            </a:r>
          </a:p>
          <a:p>
            <a:pPr lvl="1"/>
            <a:r>
              <a:rPr lang="en-GB" sz="2000" dirty="0"/>
              <a:t>therefore there is </a:t>
            </a:r>
            <a:r>
              <a:rPr lang="en-GB" sz="2000" b="1" dirty="0"/>
              <a:t>no goal state for h() </a:t>
            </a:r>
            <a:r>
              <a:rPr lang="en-GB" sz="2000" dirty="0"/>
              <a:t>to be calculated.</a:t>
            </a:r>
          </a:p>
        </p:txBody>
      </p:sp>
    </p:spTree>
    <p:extLst>
      <p:ext uri="{BB962C8B-B14F-4D97-AF65-F5344CB8AC3E}">
        <p14:creationId xmlns:p14="http://schemas.microsoft.com/office/powerpoint/2010/main" val="2083333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Partial </a:t>
            </a:r>
            <a:r>
              <a:rPr lang="en-US" sz="3600" dirty="0" err="1"/>
              <a:t>Radiomap</a:t>
            </a:r>
            <a:r>
              <a:rPr lang="en-US" sz="3600" dirty="0"/>
              <a:t> selection - GDA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050"/>
            <a:ext cx="8186766" cy="5675312"/>
          </a:xfrm>
        </p:spPr>
        <p:txBody>
          <a:bodyPr/>
          <a:lstStyle/>
          <a:p>
            <a:r>
              <a:rPr lang="en-GB" sz="2400" dirty="0"/>
              <a:t>In the absence of a target, </a:t>
            </a:r>
          </a:p>
          <a:p>
            <a:pPr lvl="1"/>
            <a:r>
              <a:rPr lang="en-GB" sz="2000" dirty="0"/>
              <a:t>GDA finds </a:t>
            </a:r>
            <a:r>
              <a:rPr lang="en-GB" sz="2000" i="1" u="sng" dirty="0"/>
              <a:t>m virtual targets </a:t>
            </a:r>
            <a:r>
              <a:rPr lang="en-GB" sz="2000" dirty="0"/>
              <a:t>that represent the </a:t>
            </a:r>
            <a:r>
              <a:rPr lang="en-GB" sz="2000" b="1" dirty="0"/>
              <a:t>m most possible destinations of u</a:t>
            </a:r>
            <a:r>
              <a:rPr lang="en-GB" sz="2000" dirty="0"/>
              <a:t>, based on their </a:t>
            </a:r>
            <a:r>
              <a:rPr lang="en-GB" sz="2000" b="1" dirty="0"/>
              <a:t>self-importance</a:t>
            </a:r>
            <a:r>
              <a:rPr lang="en-GB" sz="2000" dirty="0"/>
              <a:t>, using u’s current location</a:t>
            </a:r>
          </a:p>
          <a:p>
            <a:pPr lvl="1"/>
            <a:r>
              <a:rPr lang="en-GB" sz="2000" dirty="0"/>
              <a:t>These </a:t>
            </a:r>
            <a:r>
              <a:rPr lang="en-GB" sz="2000" b="1" dirty="0"/>
              <a:t>m destinations </a:t>
            </a:r>
            <a:r>
              <a:rPr lang="en-GB" sz="2000" dirty="0"/>
              <a:t>are selected within </a:t>
            </a:r>
            <a:r>
              <a:rPr lang="en-GB" sz="2000" i="1" u="sng" dirty="0"/>
              <a:t>w hops </a:t>
            </a:r>
            <a:r>
              <a:rPr lang="en-GB" sz="2000" dirty="0"/>
              <a:t>from u so that these are not very far destinations </a:t>
            </a:r>
          </a:p>
          <a:p>
            <a:r>
              <a:rPr lang="en-GB" sz="2400" dirty="0"/>
              <a:t>A* calculates </a:t>
            </a:r>
            <a:r>
              <a:rPr lang="en-GB" sz="2400" b="1" dirty="0"/>
              <a:t>g() </a:t>
            </a:r>
            <a:r>
              <a:rPr lang="en-GB" sz="2400" dirty="0"/>
              <a:t>from u’s current location to each </a:t>
            </a:r>
            <a:r>
              <a:rPr lang="en-GB" sz="2400" dirty="0" err="1"/>
              <a:t>neighboring</a:t>
            </a:r>
            <a:r>
              <a:rPr lang="en-GB" sz="2400" dirty="0"/>
              <a:t> node </a:t>
            </a:r>
            <a:r>
              <a:rPr lang="en-GB" sz="2400" dirty="0" err="1"/>
              <a:t>n</a:t>
            </a:r>
            <a:r>
              <a:rPr lang="en-GB" sz="2400" baseline="-25000" dirty="0" err="1"/>
              <a:t>i</a:t>
            </a:r>
            <a:r>
              <a:rPr lang="en-GB" sz="2400" dirty="0"/>
              <a:t> and calculates </a:t>
            </a:r>
            <a:r>
              <a:rPr lang="en-GB" sz="2400" b="1" dirty="0"/>
              <a:t>h() </a:t>
            </a:r>
            <a:r>
              <a:rPr lang="en-GB" sz="2400" dirty="0"/>
              <a:t>by running Dijkstra algorithm to find shortest path in terms of G2 from </a:t>
            </a:r>
            <a:r>
              <a:rPr lang="en-GB" sz="2400" dirty="0" err="1"/>
              <a:t>n</a:t>
            </a:r>
            <a:r>
              <a:rPr lang="en-GB" sz="2400" baseline="-25000" dirty="0" err="1"/>
              <a:t>i</a:t>
            </a:r>
            <a:r>
              <a:rPr lang="en-GB" sz="2400" dirty="0"/>
              <a:t> to each potential target </a:t>
            </a:r>
            <a:r>
              <a:rPr lang="en-GB" sz="2400" dirty="0" err="1"/>
              <a:t>n</a:t>
            </a:r>
            <a:r>
              <a:rPr lang="en-GB" sz="2400" baseline="-25000" dirty="0" err="1"/>
              <a:t>j</a:t>
            </a:r>
            <a:r>
              <a:rPr lang="en-GB" sz="2400" dirty="0"/>
              <a:t> , j = 1, ...,m</a:t>
            </a:r>
          </a:p>
          <a:p>
            <a:r>
              <a:rPr lang="en-GB" sz="2400" dirty="0"/>
              <a:t>node </a:t>
            </a:r>
            <a:r>
              <a:rPr lang="en-GB" sz="2400" dirty="0" err="1"/>
              <a:t>n</a:t>
            </a:r>
            <a:r>
              <a:rPr lang="en-GB" sz="2400" baseline="-25000" dirty="0" err="1"/>
              <a:t>i</a:t>
            </a:r>
            <a:r>
              <a:rPr lang="en-GB" sz="2400" dirty="0"/>
              <a:t> with the </a:t>
            </a:r>
            <a:r>
              <a:rPr lang="en-GB" sz="2400" b="1" dirty="0"/>
              <a:t>lowest f() is recorded</a:t>
            </a:r>
          </a:p>
          <a:p>
            <a:r>
              <a:rPr lang="en-GB" sz="2400" dirty="0"/>
              <a:t>when </a:t>
            </a:r>
            <a:r>
              <a:rPr lang="en-GB" sz="2400" b="1" dirty="0"/>
              <a:t>K nodes are selected</a:t>
            </a:r>
            <a:r>
              <a:rPr lang="en-GB" sz="2400" dirty="0"/>
              <a:t>, u requests associated records from s to build a </a:t>
            </a:r>
            <a:r>
              <a:rPr lang="en-GB" sz="2400" b="1" dirty="0"/>
              <a:t>partial RM</a:t>
            </a:r>
            <a:r>
              <a:rPr lang="en-GB" sz="2400" dirty="0"/>
              <a:t>, which will be used for localization during disconnected states.</a:t>
            </a:r>
          </a:p>
        </p:txBody>
      </p:sp>
    </p:spTree>
    <p:extLst>
      <p:ext uri="{BB962C8B-B14F-4D97-AF65-F5344CB8AC3E}">
        <p14:creationId xmlns:p14="http://schemas.microsoft.com/office/powerpoint/2010/main" val="313628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ＭＳ Ｐゴシック" pitchFamily="34" charset="-128"/>
              </a:rPr>
              <a:t>Motivation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2016125"/>
          </a:xfrm>
        </p:spPr>
        <p:txBody>
          <a:bodyPr/>
          <a:lstStyle/>
          <a:p>
            <a:pPr marL="514350" indent="-514350"/>
            <a:r>
              <a:rPr lang="en-US" sz="2800" b="1">
                <a:ea typeface="ＭＳ Ｐゴシック" pitchFamily="34" charset="-128"/>
              </a:rPr>
              <a:t>People</a:t>
            </a:r>
            <a:r>
              <a:rPr lang="en-US" sz="2800">
                <a:ea typeface="ＭＳ Ｐゴシック" pitchFamily="34" charset="-128"/>
              </a:rPr>
              <a:t> spend </a:t>
            </a:r>
            <a:r>
              <a:rPr lang="en-US" sz="2800" b="1">
                <a:ea typeface="ＭＳ Ｐゴシック" pitchFamily="34" charset="-128"/>
              </a:rPr>
              <a:t>80-90% </a:t>
            </a:r>
            <a:r>
              <a:rPr lang="en-US" sz="2800">
                <a:ea typeface="ＭＳ Ｐゴシック" pitchFamily="34" charset="-128"/>
              </a:rPr>
              <a:t>of their time indoors – USA Environmental Protection Agency 2011.</a:t>
            </a:r>
          </a:p>
          <a:p>
            <a:pPr marL="514350" indent="-514350"/>
            <a:r>
              <a:rPr lang="en-US" sz="2800">
                <a:ea typeface="ＭＳ Ｐゴシック" pitchFamily="34" charset="-128"/>
              </a:rPr>
              <a:t>&gt;</a:t>
            </a:r>
            <a:r>
              <a:rPr lang="en-US" sz="2800" b="1">
                <a:ea typeface="ＭＳ Ｐゴシック" pitchFamily="34" charset="-128"/>
              </a:rPr>
              <a:t>85%</a:t>
            </a:r>
            <a:r>
              <a:rPr lang="en-US" sz="2800">
                <a:ea typeface="ＭＳ Ｐゴシック" pitchFamily="34" charset="-128"/>
              </a:rPr>
              <a:t> </a:t>
            </a:r>
            <a:r>
              <a:rPr lang="en-US" sz="2800" b="1">
                <a:ea typeface="ＭＳ Ｐゴシック" pitchFamily="34" charset="-128"/>
              </a:rPr>
              <a:t>of data </a:t>
            </a:r>
            <a:r>
              <a:rPr lang="en-US" sz="2800">
                <a:ea typeface="ＭＳ Ｐゴシック" pitchFamily="34" charset="-128"/>
              </a:rPr>
              <a:t>and </a:t>
            </a:r>
            <a:r>
              <a:rPr lang="en-US" sz="2800" b="1">
                <a:ea typeface="ＭＳ Ｐゴシック" pitchFamily="34" charset="-128"/>
              </a:rPr>
              <a:t>70% of voice </a:t>
            </a:r>
            <a:r>
              <a:rPr lang="en-US" sz="2800">
                <a:ea typeface="ＭＳ Ｐゴシック" pitchFamily="34" charset="-128"/>
              </a:rPr>
              <a:t>traffic originates from within buildings – Nokia 2012.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55650" y="2924175"/>
            <a:ext cx="7562850" cy="3402013"/>
            <a:chOff x="755650" y="2708275"/>
            <a:chExt cx="7562849" cy="3401088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755650" y="2708275"/>
              <a:ext cx="7562849" cy="3400425"/>
              <a:chOff x="611560" y="2564904"/>
              <a:chExt cx="8064896" cy="3615283"/>
            </a:xfrm>
          </p:grpSpPr>
          <p:pic>
            <p:nvPicPr>
              <p:cNvPr id="922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11560" y="2564904"/>
                <a:ext cx="2592288" cy="1743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4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19873" y="2564904"/>
                <a:ext cx="2448272" cy="1743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5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11560" y="4437112"/>
                <a:ext cx="2619375" cy="1743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6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063438" y="4435617"/>
                <a:ext cx="2534008" cy="1728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7" name="Picture 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084168" y="2564904"/>
                <a:ext cx="2592288" cy="17758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222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47864" y="4437113"/>
              <a:ext cx="2376264" cy="167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4653136"/>
            <a:ext cx="24482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8144" y="2943200"/>
            <a:ext cx="2456892" cy="163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98">
            <a:extLst>
              <a:ext uri="{FF2B5EF4-FFF2-40B4-BE49-F238E27FC236}">
                <a16:creationId xmlns:a16="http://schemas.microsoft.com/office/drawing/2014/main" id="{AE6FB38D-70CD-4818-9BF8-3DC4970C1D2C}"/>
              </a:ext>
            </a:extLst>
          </p:cNvPr>
          <p:cNvGrpSpPr/>
          <p:nvPr/>
        </p:nvGrpSpPr>
        <p:grpSpPr>
          <a:xfrm>
            <a:off x="609318" y="1730037"/>
            <a:ext cx="3240360" cy="3888432"/>
            <a:chOff x="996008" y="2371275"/>
            <a:chExt cx="2572775" cy="285827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924622E4-7831-4EA0-8804-FABA3365D840}"/>
                </a:ext>
              </a:extLst>
            </p:cNvPr>
            <p:cNvGrpSpPr/>
            <p:nvPr/>
          </p:nvGrpSpPr>
          <p:grpSpPr>
            <a:xfrm>
              <a:off x="996008" y="2371275"/>
              <a:ext cx="2501934" cy="2664331"/>
              <a:chOff x="992948" y="2204864"/>
              <a:chExt cx="2501934" cy="266433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DE3BD3D2-A950-4DA7-AA19-EE517B1D4BD6}"/>
                  </a:ext>
                </a:extLst>
              </p:cNvPr>
              <p:cNvSpPr/>
              <p:nvPr/>
            </p:nvSpPr>
            <p:spPr bwMode="auto">
              <a:xfrm>
                <a:off x="1960743" y="2204864"/>
                <a:ext cx="432048" cy="432048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rPr>
                  <a:t>A</a:t>
                </a:r>
                <a:endParaRPr kumimoji="0" lang="el-GR" sz="3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CC23A7F-FB57-4DA6-95A9-CB8C4C25454C}"/>
                  </a:ext>
                </a:extLst>
              </p:cNvPr>
              <p:cNvSpPr/>
              <p:nvPr/>
            </p:nvSpPr>
            <p:spPr bwMode="auto">
              <a:xfrm>
                <a:off x="992948" y="2204864"/>
                <a:ext cx="432048" cy="432048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B</a:t>
                </a:r>
                <a:endParaRPr kumimoji="0" lang="el-GR" sz="3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E1E99C2-7C6F-4334-BC62-9D3A1D61DF25}"/>
                  </a:ext>
                </a:extLst>
              </p:cNvPr>
              <p:cNvSpPr/>
              <p:nvPr/>
            </p:nvSpPr>
            <p:spPr bwMode="auto">
              <a:xfrm>
                <a:off x="1973191" y="3551184"/>
                <a:ext cx="432048" cy="432048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rPr>
                  <a:t>G</a:t>
                </a:r>
                <a:endParaRPr kumimoji="0" lang="el-GR" sz="3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86399A4-22D7-4645-841E-7CED68F5444F}"/>
                  </a:ext>
                </a:extLst>
              </p:cNvPr>
              <p:cNvSpPr/>
              <p:nvPr/>
            </p:nvSpPr>
            <p:spPr bwMode="auto">
              <a:xfrm>
                <a:off x="3008291" y="2204864"/>
                <a:ext cx="432048" cy="432048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rPr>
                  <a:t>C</a:t>
                </a:r>
                <a:endParaRPr kumimoji="0" lang="el-GR" sz="3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A1B228F-A246-4430-A88F-A60B074D446F}"/>
                  </a:ext>
                </a:extLst>
              </p:cNvPr>
              <p:cNvSpPr/>
              <p:nvPr/>
            </p:nvSpPr>
            <p:spPr bwMode="auto">
              <a:xfrm>
                <a:off x="3062834" y="3525710"/>
                <a:ext cx="432048" cy="432048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rPr>
                  <a:t>J</a:t>
                </a:r>
                <a:endParaRPr kumimoji="0" lang="el-GR" sz="3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DD9629E-1657-472D-9972-5892F5BA0921}"/>
                  </a:ext>
                </a:extLst>
              </p:cNvPr>
              <p:cNvSpPr/>
              <p:nvPr/>
            </p:nvSpPr>
            <p:spPr bwMode="auto">
              <a:xfrm>
                <a:off x="2453632" y="4221123"/>
                <a:ext cx="432048" cy="432048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rPr>
                  <a:t>I</a:t>
                </a:r>
                <a:endParaRPr kumimoji="0" lang="el-GR" sz="3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96D9B35-482B-44AE-AC52-113378B963F8}"/>
                  </a:ext>
                </a:extLst>
              </p:cNvPr>
              <p:cNvSpPr/>
              <p:nvPr/>
            </p:nvSpPr>
            <p:spPr bwMode="auto">
              <a:xfrm>
                <a:off x="1230218" y="4437147"/>
                <a:ext cx="432048" cy="432048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rPr>
                  <a:t>H</a:t>
                </a:r>
                <a:endParaRPr kumimoji="0" lang="el-GR" sz="3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4A9E367-2265-4F5C-81BE-2DD0B0498910}"/>
                  </a:ext>
                </a:extLst>
              </p:cNvPr>
              <p:cNvSpPr/>
              <p:nvPr/>
            </p:nvSpPr>
            <p:spPr bwMode="auto">
              <a:xfrm>
                <a:off x="1973191" y="2924979"/>
                <a:ext cx="432048" cy="432048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rPr>
                  <a:t>E</a:t>
                </a:r>
                <a:endParaRPr kumimoji="0" lang="el-GR" sz="3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4E63AFF5-07F3-4FDE-AB6D-32F059B78C1A}"/>
                  </a:ext>
                </a:extLst>
              </p:cNvPr>
              <p:cNvSpPr/>
              <p:nvPr/>
            </p:nvSpPr>
            <p:spPr bwMode="auto">
              <a:xfrm>
                <a:off x="1306922" y="2924979"/>
                <a:ext cx="432048" cy="432048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rPr>
                  <a:t>D</a:t>
                </a:r>
                <a:endParaRPr kumimoji="0" lang="el-GR" sz="3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2B5699D0-6611-4413-ADA3-58F8B5BED9D6}"/>
                  </a:ext>
                </a:extLst>
              </p:cNvPr>
              <p:cNvCxnSpPr>
                <a:stCxn id="5" idx="2"/>
              </p:cNvCxnSpPr>
              <p:nvPr/>
            </p:nvCxnSpPr>
            <p:spPr bwMode="auto">
              <a:xfrm flipH="1">
                <a:off x="1424996" y="2420888"/>
                <a:ext cx="535747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145D260-C932-45C0-BD63-B4D56E9D7A71}"/>
                  </a:ext>
                </a:extLst>
              </p:cNvPr>
              <p:cNvCxnSpPr>
                <a:stCxn id="5" idx="6"/>
                <a:endCxn id="8" idx="2"/>
              </p:cNvCxnSpPr>
              <p:nvPr/>
            </p:nvCxnSpPr>
            <p:spPr bwMode="auto">
              <a:xfrm>
                <a:off x="2392791" y="2420888"/>
                <a:ext cx="615500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4665F32-EC35-42B9-B8D3-5F86C8F3E16C}"/>
                  </a:ext>
                </a:extLst>
              </p:cNvPr>
              <p:cNvCxnSpPr>
                <a:stCxn id="5" idx="3"/>
                <a:endCxn id="44" idx="0"/>
              </p:cNvCxnSpPr>
              <p:nvPr/>
            </p:nvCxnSpPr>
            <p:spPr bwMode="auto">
              <a:xfrm flipH="1">
                <a:off x="1522946" y="2573640"/>
                <a:ext cx="501069" cy="351339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488484D2-3349-47A6-9340-C0ACF1EFC805}"/>
                  </a:ext>
                </a:extLst>
              </p:cNvPr>
              <p:cNvCxnSpPr>
                <a:stCxn id="5" idx="5"/>
                <a:endCxn id="45" idx="0"/>
              </p:cNvCxnSpPr>
              <p:nvPr/>
            </p:nvCxnSpPr>
            <p:spPr bwMode="auto">
              <a:xfrm>
                <a:off x="2329519" y="2573640"/>
                <a:ext cx="475197" cy="326602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F7FF1407-8F1A-4B42-A205-E867C4DEF811}"/>
                  </a:ext>
                </a:extLst>
              </p:cNvPr>
              <p:cNvCxnSpPr>
                <a:stCxn id="5" idx="4"/>
                <a:endCxn id="43" idx="0"/>
              </p:cNvCxnSpPr>
              <p:nvPr/>
            </p:nvCxnSpPr>
            <p:spPr bwMode="auto">
              <a:xfrm>
                <a:off x="2176767" y="2636912"/>
                <a:ext cx="12448" cy="288067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195B813A-F24B-490C-BFC0-2835058ADF11}"/>
                  </a:ext>
                </a:extLst>
              </p:cNvPr>
              <p:cNvCxnSpPr>
                <a:stCxn id="44" idx="5"/>
                <a:endCxn id="7" idx="1"/>
              </p:cNvCxnSpPr>
              <p:nvPr/>
            </p:nvCxnSpPr>
            <p:spPr bwMode="auto">
              <a:xfrm>
                <a:off x="1675698" y="3293755"/>
                <a:ext cx="360765" cy="32070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1533FEBF-D04B-49E3-8450-6BB0CD9383C6}"/>
                  </a:ext>
                </a:extLst>
              </p:cNvPr>
              <p:cNvCxnSpPr>
                <a:stCxn id="45" idx="4"/>
                <a:endCxn id="7" idx="7"/>
              </p:cNvCxnSpPr>
              <p:nvPr/>
            </p:nvCxnSpPr>
            <p:spPr bwMode="auto">
              <a:xfrm flipH="1">
                <a:off x="2341967" y="3332290"/>
                <a:ext cx="462749" cy="282166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0B72FA45-8EA3-4382-9F47-40D3016741CE}"/>
                  </a:ext>
                </a:extLst>
              </p:cNvPr>
              <p:cNvCxnSpPr>
                <a:cxnSpLocks/>
                <a:stCxn id="45" idx="4"/>
                <a:endCxn id="9" idx="0"/>
              </p:cNvCxnSpPr>
              <p:nvPr/>
            </p:nvCxnSpPr>
            <p:spPr bwMode="auto">
              <a:xfrm>
                <a:off x="2804716" y="3332290"/>
                <a:ext cx="474142" cy="19342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9C2F9FBD-EC4F-41D0-96F0-0B21ADDF9FA4}"/>
                  </a:ext>
                </a:extLst>
              </p:cNvPr>
              <p:cNvCxnSpPr>
                <a:cxnSpLocks/>
                <a:stCxn id="7" idx="4"/>
                <a:endCxn id="11" idx="0"/>
              </p:cNvCxnSpPr>
              <p:nvPr/>
            </p:nvCxnSpPr>
            <p:spPr bwMode="auto">
              <a:xfrm flipH="1">
                <a:off x="1446242" y="3983232"/>
                <a:ext cx="742973" cy="453915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1ED008DA-E719-4B18-9E66-718A8E1F3343}"/>
                  </a:ext>
                </a:extLst>
              </p:cNvPr>
              <p:cNvCxnSpPr>
                <a:stCxn id="7" idx="4"/>
                <a:endCxn id="10" idx="0"/>
              </p:cNvCxnSpPr>
              <p:nvPr/>
            </p:nvCxnSpPr>
            <p:spPr bwMode="auto">
              <a:xfrm>
                <a:off x="2189215" y="3983232"/>
                <a:ext cx="480441" cy="23789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7770A8A-DE44-43C6-83F5-2CFD4560D81B}"/>
                  </a:ext>
                </a:extLst>
              </p:cNvPr>
              <p:cNvSpPr/>
              <p:nvPr/>
            </p:nvSpPr>
            <p:spPr bwMode="auto">
              <a:xfrm>
                <a:off x="2588692" y="2900242"/>
                <a:ext cx="432048" cy="432048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rPr>
                  <a:t>F</a:t>
                </a:r>
                <a:endParaRPr kumimoji="0" lang="el-GR" sz="3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4E11443-F503-48F9-8030-9246363DF84D}"/>
                </a:ext>
              </a:extLst>
            </p:cNvPr>
            <p:cNvCxnSpPr>
              <a:cxnSpLocks/>
              <a:stCxn id="11" idx="3"/>
            </p:cNvCxnSpPr>
            <p:nvPr/>
          </p:nvCxnSpPr>
          <p:spPr bwMode="auto">
            <a:xfrm flipH="1">
              <a:off x="1118654" y="4972334"/>
              <a:ext cx="177896" cy="170413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5A05290-1F37-443C-8DFA-57CE56728AA3}"/>
                </a:ext>
              </a:extLst>
            </p:cNvPr>
            <p:cNvCxnSpPr>
              <a:stCxn id="11" idx="4"/>
            </p:cNvCxnSpPr>
            <p:nvPr/>
          </p:nvCxnSpPr>
          <p:spPr bwMode="auto">
            <a:xfrm>
              <a:off x="1449302" y="5035606"/>
              <a:ext cx="0" cy="19394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904DFFD-00A1-4D9D-9A16-35AF04EE3B0B}"/>
                </a:ext>
              </a:extLst>
            </p:cNvPr>
            <p:cNvCxnSpPr>
              <a:stCxn id="11" idx="5"/>
            </p:cNvCxnSpPr>
            <p:nvPr/>
          </p:nvCxnSpPr>
          <p:spPr bwMode="auto">
            <a:xfrm>
              <a:off x="1602054" y="4972334"/>
              <a:ext cx="139976" cy="170413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9E3996B-02E5-4602-A224-CAD725912403}"/>
                </a:ext>
              </a:extLst>
            </p:cNvPr>
            <p:cNvCxnSpPr>
              <a:stCxn id="10" idx="3"/>
            </p:cNvCxnSpPr>
            <p:nvPr/>
          </p:nvCxnSpPr>
          <p:spPr bwMode="auto">
            <a:xfrm flipH="1">
              <a:off x="2408299" y="4756310"/>
              <a:ext cx="111665" cy="14831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98F8266-AF1C-4BB9-99C9-8B3FE2651266}"/>
                </a:ext>
              </a:extLst>
            </p:cNvPr>
            <p:cNvCxnSpPr>
              <a:stCxn id="10" idx="4"/>
            </p:cNvCxnSpPr>
            <p:nvPr/>
          </p:nvCxnSpPr>
          <p:spPr bwMode="auto">
            <a:xfrm>
              <a:off x="2672716" y="4819582"/>
              <a:ext cx="0" cy="15275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D76F1DB-8B47-4EE9-A23A-AFD989750C4E}"/>
                </a:ext>
              </a:extLst>
            </p:cNvPr>
            <p:cNvCxnSpPr>
              <a:stCxn id="10" idx="5"/>
            </p:cNvCxnSpPr>
            <p:nvPr/>
          </p:nvCxnSpPr>
          <p:spPr bwMode="auto">
            <a:xfrm>
              <a:off x="2825468" y="4756310"/>
              <a:ext cx="158300" cy="14831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B3CB1CF-2EB4-497D-8A62-DB150BC45097}"/>
                </a:ext>
              </a:extLst>
            </p:cNvPr>
            <p:cNvCxnSpPr>
              <a:stCxn id="9" idx="4"/>
            </p:cNvCxnSpPr>
            <p:nvPr/>
          </p:nvCxnSpPr>
          <p:spPr bwMode="auto">
            <a:xfrm flipH="1">
              <a:off x="3280360" y="4124169"/>
              <a:ext cx="1558" cy="25243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AB0A71D-B37A-4C14-9BFB-A22AB39DD31A}"/>
                </a:ext>
              </a:extLst>
            </p:cNvPr>
            <p:cNvCxnSpPr/>
            <p:nvPr/>
          </p:nvCxnSpPr>
          <p:spPr bwMode="auto">
            <a:xfrm>
              <a:off x="3443399" y="4118586"/>
              <a:ext cx="125384" cy="11272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D283C77-1036-4B2A-8DD5-49F854789FA3}"/>
                </a:ext>
              </a:extLst>
            </p:cNvPr>
            <p:cNvCxnSpPr>
              <a:stCxn id="9" idx="7"/>
            </p:cNvCxnSpPr>
            <p:nvPr/>
          </p:nvCxnSpPr>
          <p:spPr bwMode="auto">
            <a:xfrm flipV="1">
              <a:off x="3434670" y="3614075"/>
              <a:ext cx="81320" cy="141318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8C55F81-BF34-4CAF-9A27-699885870E8E}"/>
              </a:ext>
            </a:extLst>
          </p:cNvPr>
          <p:cNvSpPr/>
          <p:nvPr/>
        </p:nvSpPr>
        <p:spPr bwMode="auto">
          <a:xfrm>
            <a:off x="5345927" y="1450813"/>
            <a:ext cx="3209048" cy="493253"/>
          </a:xfrm>
          <a:prstGeom prst="rect">
            <a:avLst/>
          </a:prstGeom>
          <a:solidFill>
            <a:schemeClr val="accent5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F44882A-8ECF-4493-B418-1474A545A7BC}"/>
              </a:ext>
            </a:extLst>
          </p:cNvPr>
          <p:cNvSpPr txBox="1"/>
          <p:nvPr/>
        </p:nvSpPr>
        <p:spPr>
          <a:xfrm>
            <a:off x="5318063" y="1401321"/>
            <a:ext cx="339387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Do A* on DG from A to {I, J , H};</a:t>
            </a:r>
          </a:p>
          <a:p>
            <a:pPr algn="ctr"/>
            <a:r>
              <a:rPr lang="en-US" sz="1600" dirty="0"/>
              <a:t>Select K =5 nodes</a:t>
            </a:r>
          </a:p>
          <a:p>
            <a:pPr algn="ctr"/>
            <a:r>
              <a:rPr lang="en-US" sz="1600" b="0" u="sng" dirty="0"/>
              <a:t>From A to H</a:t>
            </a:r>
          </a:p>
          <a:p>
            <a:r>
              <a:rPr lang="en-US" sz="1600" b="0" dirty="0"/>
              <a:t>Round 1) f(D) = 21</a:t>
            </a:r>
          </a:p>
          <a:p>
            <a:r>
              <a:rPr lang="en-US" sz="1600" b="0" dirty="0"/>
              <a:t>Round 2) f(G) = 16</a:t>
            </a:r>
          </a:p>
          <a:p>
            <a:r>
              <a:rPr lang="en-US" sz="1600" b="0" dirty="0"/>
              <a:t>Round 3) f(H) = 7</a:t>
            </a:r>
          </a:p>
          <a:p>
            <a:pPr algn="ctr"/>
            <a:r>
              <a:rPr lang="en-US" sz="1600" b="0" u="sng" dirty="0"/>
              <a:t>From A to I</a:t>
            </a:r>
          </a:p>
          <a:p>
            <a:r>
              <a:rPr lang="en-US" sz="1600" b="0" dirty="0"/>
              <a:t>Round 1) f(F) = 22</a:t>
            </a:r>
          </a:p>
          <a:p>
            <a:r>
              <a:rPr lang="en-US" sz="1600" b="0" dirty="0"/>
              <a:t>Round 2) f(G) =17</a:t>
            </a:r>
          </a:p>
          <a:p>
            <a:r>
              <a:rPr lang="en-US" sz="1600" b="0" dirty="0"/>
              <a:t>Round 3) f(I) 8</a:t>
            </a:r>
          </a:p>
          <a:p>
            <a:pPr algn="ctr"/>
            <a:r>
              <a:rPr lang="en-US" sz="1600" b="0" u="sng" dirty="0"/>
              <a:t>From A to J</a:t>
            </a:r>
          </a:p>
          <a:p>
            <a:r>
              <a:rPr lang="en-US" sz="1600" b="0" dirty="0"/>
              <a:t>Round 1) f(F) = 7</a:t>
            </a:r>
          </a:p>
          <a:p>
            <a:r>
              <a:rPr lang="en-US" sz="1600" b="0" dirty="0"/>
              <a:t>Round 2) f(J) = 2</a:t>
            </a:r>
          </a:p>
          <a:p>
            <a:r>
              <a:rPr lang="en-US" sz="1600" b="0" dirty="0"/>
              <a:t>Round 3)</a:t>
            </a:r>
          </a:p>
          <a:p>
            <a:endParaRPr lang="en-US" sz="1600" b="0" dirty="0"/>
          </a:p>
          <a:p>
            <a:pPr algn="ctr"/>
            <a:r>
              <a:rPr lang="en-US" sz="1600" u="sng" dirty="0"/>
              <a:t>K nodes selected for prefetching</a:t>
            </a:r>
          </a:p>
          <a:p>
            <a:r>
              <a:rPr lang="en-US" sz="1600" b="0" dirty="0"/>
              <a:t>Round 1) D, F</a:t>
            </a:r>
          </a:p>
          <a:p>
            <a:r>
              <a:rPr lang="en-US" sz="1600" b="0" dirty="0"/>
              <a:t>Round 2) G, J</a:t>
            </a:r>
          </a:p>
          <a:p>
            <a:r>
              <a:rPr lang="en-US" sz="1600" b="0" dirty="0"/>
              <a:t>Round 3) H, I</a:t>
            </a:r>
          </a:p>
          <a:p>
            <a:endParaRPr lang="en-US" sz="1600" b="0" u="sng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20E35-5D7C-4133-A242-82ECC9DE8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GDA - Example</a:t>
            </a:r>
            <a:endParaRPr lang="el-GR" sz="36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2A0C1BB-6A0E-460D-BD7B-D6F317130195}"/>
              </a:ext>
            </a:extLst>
          </p:cNvPr>
          <p:cNvSpPr txBox="1"/>
          <p:nvPr/>
        </p:nvSpPr>
        <p:spPr>
          <a:xfrm>
            <a:off x="758039" y="1050703"/>
            <a:ext cx="2993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Dependency Graph DG</a:t>
            </a:r>
            <a:endParaRPr lang="el-GR" sz="2000" dirty="0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26EAF73-FCF3-411F-9092-AA6013E12D63}"/>
              </a:ext>
            </a:extLst>
          </p:cNvPr>
          <p:cNvGrpSpPr/>
          <p:nvPr/>
        </p:nvGrpSpPr>
        <p:grpSpPr>
          <a:xfrm>
            <a:off x="251520" y="1616085"/>
            <a:ext cx="4119414" cy="3768385"/>
            <a:chOff x="685810" y="2090912"/>
            <a:chExt cx="4119414" cy="3768385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3C573EE-A8EF-4A11-9D30-AFD6209E85B1}"/>
                </a:ext>
              </a:extLst>
            </p:cNvPr>
            <p:cNvSpPr txBox="1"/>
            <p:nvPr/>
          </p:nvSpPr>
          <p:spPr>
            <a:xfrm>
              <a:off x="685810" y="214629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1</a:t>
              </a:r>
              <a:endParaRPr lang="el-GR" dirty="0">
                <a:solidFill>
                  <a:srgbClr val="0070C0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BD1C56F-667C-4733-B4B5-199981E1DFA8}"/>
                </a:ext>
              </a:extLst>
            </p:cNvPr>
            <p:cNvSpPr txBox="1"/>
            <p:nvPr/>
          </p:nvSpPr>
          <p:spPr>
            <a:xfrm>
              <a:off x="4034906" y="209091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1</a:t>
              </a:r>
              <a:endParaRPr lang="el-GR" dirty="0">
                <a:solidFill>
                  <a:srgbClr val="0070C0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31B487B-C3F3-43A1-9F3D-AE9E568E5AD3}"/>
                </a:ext>
              </a:extLst>
            </p:cNvPr>
            <p:cNvSpPr txBox="1"/>
            <p:nvPr/>
          </p:nvSpPr>
          <p:spPr>
            <a:xfrm>
              <a:off x="1970318" y="322022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1</a:t>
              </a:r>
              <a:endParaRPr lang="el-GR" dirty="0">
                <a:solidFill>
                  <a:srgbClr val="0070C0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1C816DA-8815-4DCE-BB5F-DFC5BD6DB79D}"/>
                </a:ext>
              </a:extLst>
            </p:cNvPr>
            <p:cNvSpPr txBox="1"/>
            <p:nvPr/>
          </p:nvSpPr>
          <p:spPr>
            <a:xfrm>
              <a:off x="1054894" y="3210781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8</a:t>
              </a:r>
              <a:endParaRPr lang="el-GR" dirty="0">
                <a:solidFill>
                  <a:srgbClr val="0070C0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8409F17-7EB5-44F5-A54D-030140A70781}"/>
                </a:ext>
              </a:extLst>
            </p:cNvPr>
            <p:cNvSpPr txBox="1"/>
            <p:nvPr/>
          </p:nvSpPr>
          <p:spPr>
            <a:xfrm>
              <a:off x="3503462" y="3092298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15</a:t>
              </a:r>
              <a:endParaRPr lang="el-GR" dirty="0">
                <a:solidFill>
                  <a:srgbClr val="0070C0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CEFE70A-06F7-4F9F-A57E-7A387B7ED638}"/>
                </a:ext>
              </a:extLst>
            </p:cNvPr>
            <p:cNvSpPr txBox="1"/>
            <p:nvPr/>
          </p:nvSpPr>
          <p:spPr>
            <a:xfrm>
              <a:off x="1685101" y="4025512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12</a:t>
              </a:r>
              <a:endParaRPr lang="el-GR" dirty="0">
                <a:solidFill>
                  <a:srgbClr val="0070C0"/>
                </a:solidFill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07448F9-FA99-4864-92D2-352DF52E1C58}"/>
                </a:ext>
              </a:extLst>
            </p:cNvPr>
            <p:cNvSpPr txBox="1"/>
            <p:nvPr/>
          </p:nvSpPr>
          <p:spPr>
            <a:xfrm>
              <a:off x="4107597" y="3971817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15</a:t>
              </a:r>
              <a:endParaRPr lang="el-GR" dirty="0">
                <a:solidFill>
                  <a:srgbClr val="0070C0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67CE526-E0F2-43EE-80F9-E7D863E12BB2}"/>
                </a:ext>
              </a:extLst>
            </p:cNvPr>
            <p:cNvSpPr txBox="1"/>
            <p:nvPr/>
          </p:nvSpPr>
          <p:spPr>
            <a:xfrm>
              <a:off x="729115" y="5212966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16</a:t>
              </a:r>
              <a:endParaRPr lang="el-GR" dirty="0">
                <a:solidFill>
                  <a:srgbClr val="0070C0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A2695B1-A7DF-4AE3-AB56-B6732B39503A}"/>
                </a:ext>
              </a:extLst>
            </p:cNvPr>
            <p:cNvSpPr txBox="1"/>
            <p:nvPr/>
          </p:nvSpPr>
          <p:spPr>
            <a:xfrm>
              <a:off x="3301775" y="483433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16</a:t>
              </a:r>
              <a:endParaRPr lang="el-GR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6C746F2-D5DC-4DB9-BA96-0B7BF1B84C6E}"/>
              </a:ext>
            </a:extLst>
          </p:cNvPr>
          <p:cNvGrpSpPr/>
          <p:nvPr/>
        </p:nvGrpSpPr>
        <p:grpSpPr>
          <a:xfrm>
            <a:off x="1122686" y="1480224"/>
            <a:ext cx="2318437" cy="3198918"/>
            <a:chOff x="1556976" y="1955051"/>
            <a:chExt cx="2318437" cy="3198918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3D73357-2307-4964-AE32-26DF4F5852BD}"/>
                </a:ext>
              </a:extLst>
            </p:cNvPr>
            <p:cNvSpPr txBox="1"/>
            <p:nvPr/>
          </p:nvSpPr>
          <p:spPr>
            <a:xfrm>
              <a:off x="1556976" y="195505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10</a:t>
              </a:r>
              <a:endParaRPr lang="el-GR" dirty="0">
                <a:solidFill>
                  <a:srgbClr val="FF0000"/>
                </a:solidFill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9E88F0A-95E5-4F99-9F87-76584F7669BF}"/>
                </a:ext>
              </a:extLst>
            </p:cNvPr>
            <p:cNvSpPr txBox="1"/>
            <p:nvPr/>
          </p:nvSpPr>
          <p:spPr>
            <a:xfrm>
              <a:off x="2784878" y="1974667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10</a:t>
              </a:r>
              <a:endParaRPr lang="el-GR" dirty="0">
                <a:solidFill>
                  <a:srgbClr val="FF0000"/>
                </a:solidFill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1C1C961-5909-4144-A3B9-DE5F1EFA8865}"/>
                </a:ext>
              </a:extLst>
            </p:cNvPr>
            <p:cNvSpPr txBox="1"/>
            <p:nvPr/>
          </p:nvSpPr>
          <p:spPr>
            <a:xfrm>
              <a:off x="1736578" y="251121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5</a:t>
              </a:r>
              <a:endParaRPr lang="el-GR" dirty="0">
                <a:solidFill>
                  <a:srgbClr val="FF0000"/>
                </a:solidFill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A04EE2E-D00B-4704-8CDD-1532FF369318}"/>
                </a:ext>
              </a:extLst>
            </p:cNvPr>
            <p:cNvSpPr txBox="1"/>
            <p:nvPr/>
          </p:nvSpPr>
          <p:spPr>
            <a:xfrm>
              <a:off x="2877990" y="2487956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5</a:t>
              </a:r>
              <a:endParaRPr lang="el-GR" dirty="0">
                <a:solidFill>
                  <a:srgbClr val="FF0000"/>
                </a:solidFill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0596614C-3A8F-46A0-AA7C-119A3A40FD3B}"/>
                </a:ext>
              </a:extLst>
            </p:cNvPr>
            <p:cNvSpPr txBox="1"/>
            <p:nvPr/>
          </p:nvSpPr>
          <p:spPr>
            <a:xfrm>
              <a:off x="2206246" y="2687456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2</a:t>
              </a:r>
              <a:endParaRPr lang="el-GR" dirty="0">
                <a:solidFill>
                  <a:srgbClr val="FF0000"/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005FADED-7932-4025-A324-3BC64E96820F}"/>
                </a:ext>
              </a:extLst>
            </p:cNvPr>
            <p:cNvSpPr txBox="1"/>
            <p:nvPr/>
          </p:nvSpPr>
          <p:spPr>
            <a:xfrm>
              <a:off x="1803281" y="3635786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9</a:t>
              </a:r>
              <a:endParaRPr lang="el-GR" dirty="0">
                <a:solidFill>
                  <a:srgbClr val="FF0000"/>
                </a:solidFill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EA27147-2856-4D16-BC2F-573D59B65A17}"/>
                </a:ext>
              </a:extLst>
            </p:cNvPr>
            <p:cNvSpPr txBox="1"/>
            <p:nvPr/>
          </p:nvSpPr>
          <p:spPr>
            <a:xfrm>
              <a:off x="2880619" y="3730164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9</a:t>
              </a:r>
              <a:endParaRPr lang="el-GR" dirty="0">
                <a:solidFill>
                  <a:srgbClr val="FF0000"/>
                </a:solidFill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0493847-DB10-4F7D-921C-111F03D6E0CF}"/>
                </a:ext>
              </a:extLst>
            </p:cNvPr>
            <p:cNvSpPr txBox="1"/>
            <p:nvPr/>
          </p:nvSpPr>
          <p:spPr>
            <a:xfrm>
              <a:off x="3434267" y="354040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</a:t>
              </a:r>
              <a:endParaRPr lang="el-GR" dirty="0">
                <a:solidFill>
                  <a:srgbClr val="FF0000"/>
                </a:solidFill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1BA5C2F2-DA12-4616-8D61-C0E98580B704}"/>
                </a:ext>
              </a:extLst>
            </p:cNvPr>
            <p:cNvSpPr txBox="1"/>
            <p:nvPr/>
          </p:nvSpPr>
          <p:spPr>
            <a:xfrm>
              <a:off x="1641257" y="450763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7</a:t>
              </a:r>
              <a:endParaRPr lang="el-GR" dirty="0">
                <a:solidFill>
                  <a:srgbClr val="FF0000"/>
                </a:solidFill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86A9736-BD37-4AB1-82CD-2F7A279F34E0}"/>
                </a:ext>
              </a:extLst>
            </p:cNvPr>
            <p:cNvSpPr txBox="1"/>
            <p:nvPr/>
          </p:nvSpPr>
          <p:spPr>
            <a:xfrm>
              <a:off x="2776793" y="4358861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8</a:t>
              </a:r>
              <a:endParaRPr lang="el-GR" dirty="0">
                <a:solidFill>
                  <a:srgbClr val="FF0000"/>
                </a:solidFill>
              </a:endParaRPr>
            </a:p>
          </p:txBody>
        </p: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259D2BD6-62F7-4361-A9D1-BD8FEB3EA8C2}"/>
              </a:ext>
            </a:extLst>
          </p:cNvPr>
          <p:cNvSpPr txBox="1"/>
          <p:nvPr/>
        </p:nvSpPr>
        <p:spPr>
          <a:xfrm>
            <a:off x="-32377" y="6114782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Set w = 3; </a:t>
            </a:r>
            <a:endParaRPr lang="el-GR" sz="1800" dirty="0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A19B069D-EBC3-4EA1-99B3-4474D83E69CD}"/>
              </a:ext>
            </a:extLst>
          </p:cNvPr>
          <p:cNvSpPr/>
          <p:nvPr/>
        </p:nvSpPr>
        <p:spPr bwMode="auto">
          <a:xfrm>
            <a:off x="0" y="1808458"/>
            <a:ext cx="4448229" cy="3997665"/>
          </a:xfrm>
          <a:custGeom>
            <a:avLst/>
            <a:gdLst>
              <a:gd name="connsiteX0" fmla="*/ 0 w 4448229"/>
              <a:gd name="connsiteY0" fmla="*/ 3628571 h 3997665"/>
              <a:gd name="connsiteX1" fmla="*/ 2409371 w 4448229"/>
              <a:gd name="connsiteY1" fmla="*/ 3918857 h 3997665"/>
              <a:gd name="connsiteX2" fmla="*/ 4281714 w 4448229"/>
              <a:gd name="connsiteY2" fmla="*/ 2365828 h 3997665"/>
              <a:gd name="connsiteX3" fmla="*/ 4238171 w 4448229"/>
              <a:gd name="connsiteY3" fmla="*/ 0 h 399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8229" h="3997665">
                <a:moveTo>
                  <a:pt x="0" y="3628571"/>
                </a:moveTo>
                <a:cubicBezTo>
                  <a:pt x="847876" y="3878942"/>
                  <a:pt x="1695752" y="4129314"/>
                  <a:pt x="2409371" y="3918857"/>
                </a:cubicBezTo>
                <a:cubicBezTo>
                  <a:pt x="3122990" y="3708400"/>
                  <a:pt x="3976914" y="3018971"/>
                  <a:pt x="4281714" y="2365828"/>
                </a:cubicBezTo>
                <a:cubicBezTo>
                  <a:pt x="4586514" y="1712685"/>
                  <a:pt x="4412342" y="856342"/>
                  <a:pt x="4238171" y="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EAFA6BF-9D82-4755-A27C-1FB4AEAA4B77}"/>
              </a:ext>
            </a:extLst>
          </p:cNvPr>
          <p:cNvSpPr txBox="1"/>
          <p:nvPr/>
        </p:nvSpPr>
        <p:spPr>
          <a:xfrm>
            <a:off x="1755410" y="6108685"/>
            <a:ext cx="1740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find_m</a:t>
            </a:r>
            <a:r>
              <a:rPr lang="en-US" sz="1800" dirty="0"/>
              <a:t>(w, m); </a:t>
            </a:r>
            <a:endParaRPr lang="el-GR" sz="1800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EDA50F1-63E3-4FE3-AF94-C64266F08ED0}"/>
              </a:ext>
            </a:extLst>
          </p:cNvPr>
          <p:cNvSpPr/>
          <p:nvPr/>
        </p:nvSpPr>
        <p:spPr>
          <a:xfrm>
            <a:off x="1047743" y="6093296"/>
            <a:ext cx="859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m =3;</a:t>
            </a:r>
            <a:endParaRPr lang="el-GR" sz="2000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224E237-6E37-4B5E-9828-ACCC83093136}"/>
              </a:ext>
            </a:extLst>
          </p:cNvPr>
          <p:cNvSpPr/>
          <p:nvPr/>
        </p:nvSpPr>
        <p:spPr>
          <a:xfrm>
            <a:off x="3207983" y="6118888"/>
            <a:ext cx="20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Result = {I, J , H}</a:t>
            </a:r>
            <a:endParaRPr lang="el-GR" sz="1800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59F3B7A-0820-4989-984E-33048A072F2A}"/>
              </a:ext>
            </a:extLst>
          </p:cNvPr>
          <p:cNvSpPr txBox="1"/>
          <p:nvPr/>
        </p:nvSpPr>
        <p:spPr>
          <a:xfrm>
            <a:off x="5318063" y="1050703"/>
            <a:ext cx="3236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Graph Distance A* (GDA)</a:t>
            </a:r>
            <a:endParaRPr lang="el-GR" sz="2000" dirty="0"/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941618A-4D8D-463D-B455-3CDEFE2AD744}"/>
              </a:ext>
            </a:extLst>
          </p:cNvPr>
          <p:cNvGrpSpPr/>
          <p:nvPr/>
        </p:nvGrpSpPr>
        <p:grpSpPr>
          <a:xfrm>
            <a:off x="5345927" y="4312292"/>
            <a:ext cx="3535164" cy="523220"/>
            <a:chOff x="5123131" y="4552336"/>
            <a:chExt cx="3535164" cy="523220"/>
          </a:xfrm>
        </p:grpSpPr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5E5DE43-0FB1-4D8E-AC7C-B0125A17B43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23131" y="4869160"/>
              <a:ext cx="2401197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DCE39EFF-8E23-49E3-AD67-B66E3B6F76A1}"/>
                </a:ext>
              </a:extLst>
            </p:cNvPr>
            <p:cNvSpPr txBox="1"/>
            <p:nvPr/>
          </p:nvSpPr>
          <p:spPr>
            <a:xfrm>
              <a:off x="7400643" y="4552336"/>
              <a:ext cx="12576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Target</a:t>
              </a:r>
              <a:endParaRPr lang="el-GR" sz="2800" dirty="0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7F6B08A4-59E0-44AB-BEAE-4D681F7537BA}"/>
              </a:ext>
            </a:extLst>
          </p:cNvPr>
          <p:cNvGrpSpPr/>
          <p:nvPr/>
        </p:nvGrpSpPr>
        <p:grpSpPr>
          <a:xfrm>
            <a:off x="5338777" y="3591403"/>
            <a:ext cx="3283782" cy="523220"/>
            <a:chOff x="5123131" y="4568633"/>
            <a:chExt cx="3283782" cy="523220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ADE6F49-A830-4A0C-BAFF-183E8252DA9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23131" y="4869160"/>
              <a:ext cx="2401197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8BA7C6DD-A021-4CBA-9E11-14D6445FD51B}"/>
                </a:ext>
              </a:extLst>
            </p:cNvPr>
            <p:cNvSpPr txBox="1"/>
            <p:nvPr/>
          </p:nvSpPr>
          <p:spPr>
            <a:xfrm>
              <a:off x="7552192" y="4568633"/>
              <a:ext cx="8547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K=5</a:t>
              </a:r>
              <a:endParaRPr lang="el-GR" sz="2800" dirty="0"/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6F5E6CA-F05E-4ABB-BE84-A63149029E67}"/>
              </a:ext>
            </a:extLst>
          </p:cNvPr>
          <p:cNvGrpSpPr/>
          <p:nvPr/>
        </p:nvGrpSpPr>
        <p:grpSpPr>
          <a:xfrm>
            <a:off x="5326546" y="2617471"/>
            <a:ext cx="3283782" cy="523220"/>
            <a:chOff x="5123131" y="4568633"/>
            <a:chExt cx="3283782" cy="523220"/>
          </a:xfrm>
        </p:grpSpPr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7C74BE9-E291-4F8F-BBF7-FF961CA2D8E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23131" y="4869160"/>
              <a:ext cx="2401197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7EEFE5CE-5162-40DD-82DF-B624E64D41A3}"/>
                </a:ext>
              </a:extLst>
            </p:cNvPr>
            <p:cNvSpPr txBox="1"/>
            <p:nvPr/>
          </p:nvSpPr>
          <p:spPr>
            <a:xfrm>
              <a:off x="7552192" y="4568633"/>
              <a:ext cx="8547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K=5</a:t>
              </a:r>
              <a:endParaRPr lang="el-GR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2D685D3-2AE9-46EB-87BB-19A7A2BF0E22}"/>
              </a:ext>
            </a:extLst>
          </p:cNvPr>
          <p:cNvGrpSpPr/>
          <p:nvPr/>
        </p:nvGrpSpPr>
        <p:grpSpPr>
          <a:xfrm>
            <a:off x="6478129" y="5861464"/>
            <a:ext cx="242206" cy="231832"/>
            <a:chOff x="4041762" y="5268554"/>
            <a:chExt cx="242206" cy="231832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6FC4963-4458-431B-A08B-643BF0F64F4C}"/>
                </a:ext>
              </a:extLst>
            </p:cNvPr>
            <p:cNvCxnSpPr/>
            <p:nvPr/>
          </p:nvCxnSpPr>
          <p:spPr bwMode="auto">
            <a:xfrm>
              <a:off x="4041762" y="5268554"/>
              <a:ext cx="242206" cy="231832"/>
            </a:xfrm>
            <a:prstGeom prst="line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FD018769-3E29-4440-8F24-DAC4CC09105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041762" y="5268554"/>
              <a:ext cx="218309" cy="231832"/>
            </a:xfrm>
            <a:prstGeom prst="line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43" name="Picture 142">
            <a:extLst>
              <a:ext uri="{FF2B5EF4-FFF2-40B4-BE49-F238E27FC236}">
                <a16:creationId xmlns:a16="http://schemas.microsoft.com/office/drawing/2014/main" id="{03663B98-8343-485E-891A-7B2528F13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599" y="5462554"/>
            <a:ext cx="1533881" cy="936103"/>
          </a:xfrm>
          <a:prstGeom prst="rect">
            <a:avLst/>
          </a:prstGeom>
        </p:spPr>
      </p:pic>
      <p:sp>
        <p:nvSpPr>
          <p:cNvPr id="144" name="Rectangle 143">
            <a:extLst>
              <a:ext uri="{FF2B5EF4-FFF2-40B4-BE49-F238E27FC236}">
                <a16:creationId xmlns:a16="http://schemas.microsoft.com/office/drawing/2014/main" id="{E43E52A6-3342-4338-9BB3-0247FF658B12}"/>
              </a:ext>
            </a:extLst>
          </p:cNvPr>
          <p:cNvSpPr/>
          <p:nvPr/>
        </p:nvSpPr>
        <p:spPr>
          <a:xfrm>
            <a:off x="4896544" y="619226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800" u="sng" dirty="0"/>
              <a:t>Use K nodes to create partial RM</a:t>
            </a:r>
          </a:p>
        </p:txBody>
      </p:sp>
      <p:sp>
        <p:nvSpPr>
          <p:cNvPr id="145" name="Arrow: Right 144">
            <a:extLst>
              <a:ext uri="{FF2B5EF4-FFF2-40B4-BE49-F238E27FC236}">
                <a16:creationId xmlns:a16="http://schemas.microsoft.com/office/drawing/2014/main" id="{9E4BF1D8-0805-42C5-823F-20E13CA43DC8}"/>
              </a:ext>
            </a:extLst>
          </p:cNvPr>
          <p:cNvSpPr/>
          <p:nvPr/>
        </p:nvSpPr>
        <p:spPr bwMode="auto">
          <a:xfrm rot="813102">
            <a:off x="6830769" y="5698991"/>
            <a:ext cx="531384" cy="231832"/>
          </a:xfrm>
          <a:prstGeom prst="right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21630C9B-3B6D-40C0-8F91-E470859993ED}"/>
              </a:ext>
            </a:extLst>
          </p:cNvPr>
          <p:cNvSpPr txBox="1"/>
          <p:nvPr/>
        </p:nvSpPr>
        <p:spPr>
          <a:xfrm>
            <a:off x="-50304" y="5852292"/>
            <a:ext cx="3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Calculate: </a:t>
            </a:r>
            <a:r>
              <a:rPr lang="en-US" sz="1800" dirty="0" err="1">
                <a:solidFill>
                  <a:srgbClr val="0070C0"/>
                </a:solidFill>
              </a:rPr>
              <a:t>self_importance</a:t>
            </a:r>
            <a:r>
              <a:rPr lang="en-US" sz="1800" dirty="0"/>
              <a:t>;</a:t>
            </a:r>
            <a:endParaRPr lang="el-GR" sz="1800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31A97339-B615-4D6A-BA9A-D3946189BE49}"/>
              </a:ext>
            </a:extLst>
          </p:cNvPr>
          <p:cNvSpPr/>
          <p:nvPr/>
        </p:nvSpPr>
        <p:spPr>
          <a:xfrm>
            <a:off x="2984251" y="5832463"/>
            <a:ext cx="18806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edge_weights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A6BDCCAB-D65A-4D22-B669-6321E3837B4A}"/>
              </a:ext>
            </a:extLst>
          </p:cNvPr>
          <p:cNvSpPr/>
          <p:nvPr/>
        </p:nvSpPr>
        <p:spPr>
          <a:xfrm rot="18971274">
            <a:off x="3355278" y="4676100"/>
            <a:ext cx="13260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 = 3</a:t>
            </a:r>
            <a:endParaRPr lang="el-GR" dirty="0"/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7C7BB17-8314-4084-9377-477452EFBAF2}"/>
              </a:ext>
            </a:extLst>
          </p:cNvPr>
          <p:cNvGrpSpPr/>
          <p:nvPr/>
        </p:nvGrpSpPr>
        <p:grpSpPr>
          <a:xfrm>
            <a:off x="908155" y="3545520"/>
            <a:ext cx="2852300" cy="1827696"/>
            <a:chOff x="908155" y="3515228"/>
            <a:chExt cx="2852300" cy="1827696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559CAFC0-38F8-4511-A433-34F87F6DAEBE}"/>
                </a:ext>
              </a:extLst>
            </p:cNvPr>
            <p:cNvSpPr/>
            <p:nvPr/>
          </p:nvSpPr>
          <p:spPr bwMode="auto">
            <a:xfrm>
              <a:off x="3216299" y="3515228"/>
              <a:ext cx="544156" cy="587764"/>
            </a:xfrm>
            <a:prstGeom prst="ellipse">
              <a:avLst/>
            </a:prstGeom>
            <a:solidFill>
              <a:srgbClr val="92D05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J</a:t>
              </a:r>
              <a:endParaRPr kumimoji="0" lang="el-GR" sz="3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79108324-AF4B-470C-A30E-A9F2CE879E21}"/>
                </a:ext>
              </a:extLst>
            </p:cNvPr>
            <p:cNvSpPr/>
            <p:nvPr/>
          </p:nvSpPr>
          <p:spPr bwMode="auto">
            <a:xfrm>
              <a:off x="2449021" y="4461278"/>
              <a:ext cx="544156" cy="587764"/>
            </a:xfrm>
            <a:prstGeom prst="ellipse">
              <a:avLst/>
            </a:prstGeom>
            <a:solidFill>
              <a:srgbClr val="92D05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I</a:t>
              </a:r>
              <a:endParaRPr kumimoji="0" lang="el-GR" sz="3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48F9956D-808E-44E5-BD7E-201CB87ACD2C}"/>
                </a:ext>
              </a:extLst>
            </p:cNvPr>
            <p:cNvSpPr/>
            <p:nvPr/>
          </p:nvSpPr>
          <p:spPr bwMode="auto">
            <a:xfrm>
              <a:off x="908155" y="4755160"/>
              <a:ext cx="544156" cy="587764"/>
            </a:xfrm>
            <a:prstGeom prst="ellipse">
              <a:avLst/>
            </a:prstGeom>
            <a:solidFill>
              <a:srgbClr val="92D05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H</a:t>
              </a:r>
              <a:endParaRPr kumimoji="0" lang="el-GR" sz="3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7E70FD8F-CFAF-4319-A6AD-6B1801B9A410}"/>
              </a:ext>
            </a:extLst>
          </p:cNvPr>
          <p:cNvGrpSpPr/>
          <p:nvPr/>
        </p:nvGrpSpPr>
        <p:grpSpPr>
          <a:xfrm>
            <a:off x="932800" y="2667573"/>
            <a:ext cx="2850498" cy="2697039"/>
            <a:chOff x="932800" y="2667573"/>
            <a:chExt cx="2850498" cy="2697039"/>
          </a:xfrm>
          <a:solidFill>
            <a:srgbClr val="FFC000"/>
          </a:solidFill>
        </p:grpSpPr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EA03EAB6-5DE5-4DEC-831D-97FE880A0899}"/>
                </a:ext>
              </a:extLst>
            </p:cNvPr>
            <p:cNvSpPr/>
            <p:nvPr/>
          </p:nvSpPr>
          <p:spPr bwMode="auto">
            <a:xfrm>
              <a:off x="1841581" y="3553123"/>
              <a:ext cx="544156" cy="587764"/>
            </a:xfrm>
            <a:prstGeom prst="ellipse">
              <a:avLst/>
            </a:prstGeom>
            <a:grp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G</a:t>
              </a:r>
              <a:endParaRPr kumimoji="0" lang="el-GR" sz="3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E40ADC7E-44FB-4A35-9ABE-78C51B9F579C}"/>
                </a:ext>
              </a:extLst>
            </p:cNvPr>
            <p:cNvSpPr/>
            <p:nvPr/>
          </p:nvSpPr>
          <p:spPr bwMode="auto">
            <a:xfrm>
              <a:off x="1002428" y="2701225"/>
              <a:ext cx="544156" cy="587764"/>
            </a:xfrm>
            <a:prstGeom prst="ellipse">
              <a:avLst/>
            </a:prstGeom>
            <a:grp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D</a:t>
              </a:r>
              <a:endParaRPr kumimoji="0" lang="el-GR" sz="3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920439C5-1585-4216-BC30-9132591702FD}"/>
                </a:ext>
              </a:extLst>
            </p:cNvPr>
            <p:cNvSpPr/>
            <p:nvPr/>
          </p:nvSpPr>
          <p:spPr bwMode="auto">
            <a:xfrm>
              <a:off x="2616792" y="2667573"/>
              <a:ext cx="544156" cy="587764"/>
            </a:xfrm>
            <a:prstGeom prst="ellipse">
              <a:avLst/>
            </a:prstGeom>
            <a:grp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F</a:t>
              </a:r>
              <a:endParaRPr kumimoji="0" lang="el-GR" sz="3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1FB6F04-DC00-4756-B5CC-A127FD84EA72}"/>
                </a:ext>
              </a:extLst>
            </p:cNvPr>
            <p:cNvSpPr/>
            <p:nvPr/>
          </p:nvSpPr>
          <p:spPr bwMode="auto">
            <a:xfrm>
              <a:off x="3239142" y="3536612"/>
              <a:ext cx="544156" cy="587764"/>
            </a:xfrm>
            <a:prstGeom prst="ellipse">
              <a:avLst/>
            </a:prstGeom>
            <a:grp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J</a:t>
              </a:r>
              <a:endParaRPr kumimoji="0" lang="el-GR" sz="3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3BB4EF4C-D88E-4522-941B-8B5FA5D8AD4D}"/>
                </a:ext>
              </a:extLst>
            </p:cNvPr>
            <p:cNvSpPr/>
            <p:nvPr/>
          </p:nvSpPr>
          <p:spPr bwMode="auto">
            <a:xfrm>
              <a:off x="932800" y="4776848"/>
              <a:ext cx="544156" cy="587764"/>
            </a:xfrm>
            <a:prstGeom prst="ellipse">
              <a:avLst/>
            </a:prstGeom>
            <a:grp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H</a:t>
              </a:r>
              <a:endParaRPr kumimoji="0" lang="el-GR" sz="3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168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15" grpId="0" animBg="1"/>
      <p:bldP spid="117" grpId="0"/>
      <p:bldP spid="118" grpId="0"/>
      <p:bldP spid="123" grpId="0"/>
      <p:bldP spid="144" grpId="0"/>
      <p:bldP spid="145" grpId="0" animBg="1"/>
      <p:bldP spid="147" grpId="0"/>
      <p:bldP spid="148" grpId="0"/>
      <p:bldP spid="1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14032-FF32-4040-BF4E-B302150EF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Talk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3054E-D434-7B48-B955-26D8C1322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Introduction</a:t>
            </a:r>
          </a:p>
          <a:p>
            <a:r>
              <a:rPr lang="en-US" dirty="0">
                <a:solidFill>
                  <a:schemeClr val="bg2"/>
                </a:solidFill>
              </a:rPr>
              <a:t>Background and Problem Formulation</a:t>
            </a:r>
          </a:p>
          <a:p>
            <a:r>
              <a:rPr lang="en-US" dirty="0" err="1">
                <a:solidFill>
                  <a:schemeClr val="bg2"/>
                </a:solidFill>
              </a:rPr>
              <a:t>Grap</a:t>
            </a:r>
            <a:r>
              <a:rPr lang="en-US" dirty="0">
                <a:solidFill>
                  <a:schemeClr val="bg2"/>
                </a:solidFill>
              </a:rPr>
              <a:t> Framework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Dependency Graph (DG) algorithm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Graph Distance A* (GDA) algorithm</a:t>
            </a:r>
          </a:p>
          <a:p>
            <a:r>
              <a:rPr lang="en-US" b="1" dirty="0">
                <a:solidFill>
                  <a:srgbClr val="FF0000"/>
                </a:solidFill>
              </a:rPr>
              <a:t>Experimental Evaluation</a:t>
            </a:r>
          </a:p>
          <a:p>
            <a:r>
              <a:rPr lang="en-US" dirty="0"/>
              <a:t>Conclusions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211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292"/>
            <a:ext cx="8186766" cy="633412"/>
          </a:xfrm>
        </p:spPr>
        <p:txBody>
          <a:bodyPr/>
          <a:lstStyle/>
          <a:p>
            <a:r>
              <a:rPr lang="en-US" sz="3600" dirty="0" err="1"/>
              <a:t>Grap</a:t>
            </a:r>
            <a:r>
              <a:rPr lang="en-US" sz="3600" dirty="0"/>
              <a:t> Prototype System</a:t>
            </a:r>
            <a:endParaRPr lang="en-GB" sz="36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663E43-E11D-42FE-A228-CC513BDF1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17" y="892175"/>
            <a:ext cx="8186766" cy="5073650"/>
          </a:xfrm>
        </p:spPr>
        <p:txBody>
          <a:bodyPr/>
          <a:lstStyle/>
          <a:p>
            <a:r>
              <a:rPr lang="en-GB" sz="2200" dirty="0"/>
              <a:t>allows evaluation and visualization through Anyplace IIN</a:t>
            </a:r>
          </a:p>
          <a:p>
            <a:r>
              <a:rPr lang="en-US" sz="2200" dirty="0"/>
              <a:t>evaluator includes: </a:t>
            </a:r>
            <a:r>
              <a:rPr lang="en-US" sz="2200" b="1" dirty="0"/>
              <a:t>Data Connector, Simulator, Visualizer</a:t>
            </a:r>
          </a:p>
          <a:p>
            <a:endParaRPr lang="en-US" sz="2200" b="1" dirty="0"/>
          </a:p>
          <a:p>
            <a:endParaRPr lang="en-US" sz="2200" b="1" dirty="0"/>
          </a:p>
          <a:p>
            <a:endParaRPr lang="en-US" sz="2200" b="1" dirty="0"/>
          </a:p>
          <a:p>
            <a:endParaRPr lang="en-US" sz="2200" b="1" dirty="0"/>
          </a:p>
          <a:p>
            <a:endParaRPr lang="en-US" sz="2200" b="1" dirty="0"/>
          </a:p>
          <a:p>
            <a:r>
              <a:rPr lang="en-GB" sz="2200" dirty="0"/>
              <a:t>navigator with intelligent prefetching and caching.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C472B1-C0D7-42CD-A4CE-0655D4808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3" y="1772816"/>
            <a:ext cx="7086600" cy="2028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2DE8D0-530C-482E-9EE8-D7F17A89F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4149080"/>
            <a:ext cx="4864159" cy="239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84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1D114F-A90E-4CBD-BBC8-E818F1039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186766" cy="5400600"/>
          </a:xfrm>
        </p:spPr>
        <p:txBody>
          <a:bodyPr/>
          <a:lstStyle/>
          <a:p>
            <a:r>
              <a:rPr lang="en-GB" sz="2200" b="1" dirty="0"/>
              <a:t>Datasets:</a:t>
            </a:r>
            <a:r>
              <a:rPr lang="en-GB" sz="2200" dirty="0"/>
              <a:t> real IoT-data obtained through the publicly available API of our Anyplace IIN-SOA</a:t>
            </a:r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pPr>
              <a:buNone/>
            </a:pPr>
            <a:endParaRPr lang="en-US" sz="1050" dirty="0"/>
          </a:p>
          <a:p>
            <a:endParaRPr lang="en-US" sz="2000" b="1" dirty="0"/>
          </a:p>
          <a:p>
            <a:r>
              <a:rPr lang="en-US" sz="2000" b="1" dirty="0"/>
              <a:t>Algorithms: </a:t>
            </a:r>
            <a:r>
              <a:rPr lang="en-US" sz="2000" dirty="0" err="1"/>
              <a:t>Grap+GDA</a:t>
            </a:r>
            <a:r>
              <a:rPr lang="en-US" sz="2000" dirty="0"/>
              <a:t> compared against two baseline Anyplace (CS and SS) and two baseline </a:t>
            </a:r>
            <a:r>
              <a:rPr lang="en-US" sz="2000" dirty="0" err="1"/>
              <a:t>Grap</a:t>
            </a:r>
            <a:r>
              <a:rPr lang="en-US" sz="2000" dirty="0"/>
              <a:t> (BFS, RND) algorithms</a:t>
            </a:r>
          </a:p>
          <a:p>
            <a:endParaRPr lang="en-GB" sz="2000" b="1" dirty="0"/>
          </a:p>
          <a:p>
            <a:r>
              <a:rPr lang="en-GB" sz="2000" b="1" dirty="0"/>
              <a:t>Metrics: </a:t>
            </a:r>
            <a:r>
              <a:rPr lang="en-GB" sz="2000" dirty="0"/>
              <a:t>CPU Time (T), Accuracy (A) &amp; Network Capacity (C)</a:t>
            </a:r>
          </a:p>
          <a:p>
            <a:endParaRPr lang="en-US" sz="2000" dirty="0"/>
          </a:p>
          <a:p>
            <a:endParaRPr lang="en-GB" sz="2200" dirty="0"/>
          </a:p>
          <a:p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186766" cy="633412"/>
          </a:xfrm>
        </p:spPr>
        <p:txBody>
          <a:bodyPr/>
          <a:lstStyle/>
          <a:p>
            <a:r>
              <a:rPr lang="en-US" sz="3600" dirty="0"/>
              <a:t>Experimental Evaluation </a:t>
            </a:r>
            <a:endParaRPr lang="en-GB" sz="3600" dirty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912575"/>
              </p:ext>
            </p:extLst>
          </p:nvPr>
        </p:nvGraphicFramePr>
        <p:xfrm>
          <a:off x="500033" y="1876792"/>
          <a:ext cx="8186767" cy="23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8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6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75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Collected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Finger.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Covers 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Hotel Pittsburgh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Wyndham Grand Pittsburgh Downtown Hotel, Pittsburgh, USA (Slide 29 – Figure (a)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6,500 m</a:t>
                      </a:r>
                      <a:r>
                        <a:rPr lang="en-GB" sz="1600" baseline="30000" dirty="0"/>
                        <a:t>2</a:t>
                      </a:r>
                      <a:r>
                        <a:rPr lang="en-GB" sz="1600" dirty="0"/>
                        <a:t>, 201</a:t>
                      </a:r>
                    </a:p>
                    <a:p>
                      <a:r>
                        <a:rPr lang="en-GB" sz="1600" dirty="0"/>
                        <a:t>POIs &amp; 247 edges.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CSUCY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Typical</a:t>
                      </a:r>
                      <a:r>
                        <a:rPr lang="en-US" sz="1600" baseline="0" dirty="0"/>
                        <a:t> building at CS, UCY (Slide 29 – Figure (b)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266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2,500 m</a:t>
                      </a:r>
                      <a:r>
                        <a:rPr lang="en-GB" sz="16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397 POIs and 440 edges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Mall of Cyprus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Mall of Cyprus, Nicosia Cyprus </a:t>
                      </a:r>
                      <a:r>
                        <a:rPr lang="en-US" sz="1600" baseline="0" dirty="0"/>
                        <a:t>(Slide 29 – Figure (c)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18,500 m</a:t>
                      </a:r>
                      <a:r>
                        <a:rPr lang="en-GB" sz="1600" baseline="30000" dirty="0"/>
                        <a:t>2</a:t>
                      </a:r>
                      <a:r>
                        <a:rPr lang="en-GB" sz="1600" dirty="0"/>
                        <a:t> , 214 POIs and 289 edges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82" y="44624"/>
            <a:ext cx="8186766" cy="633412"/>
          </a:xfrm>
        </p:spPr>
        <p:txBody>
          <a:bodyPr/>
          <a:lstStyle/>
          <a:p>
            <a:r>
              <a:rPr lang="en-US" sz="3600" dirty="0"/>
              <a:t>Experiment 1: Performance Evaluation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82" y="4011586"/>
            <a:ext cx="8186766" cy="2441750"/>
          </a:xfrm>
        </p:spPr>
        <p:txBody>
          <a:bodyPr/>
          <a:lstStyle/>
          <a:p>
            <a:r>
              <a:rPr lang="en-US" sz="1800" dirty="0">
                <a:solidFill>
                  <a:srgbClr val="0070C0"/>
                </a:solidFill>
              </a:rPr>
              <a:t>CS  </a:t>
            </a:r>
            <a:r>
              <a:rPr lang="en-US" sz="1800" dirty="0"/>
              <a:t>and </a:t>
            </a:r>
            <a:r>
              <a:rPr lang="en-US" sz="1800" dirty="0">
                <a:solidFill>
                  <a:srgbClr val="C00000"/>
                </a:solidFill>
              </a:rPr>
              <a:t>SS </a:t>
            </a:r>
            <a:r>
              <a:rPr lang="en-US" sz="1800" dirty="0"/>
              <a:t>are the extreme cases</a:t>
            </a:r>
            <a:endParaRPr lang="en-US" sz="1800" dirty="0">
              <a:solidFill>
                <a:srgbClr val="0070C0"/>
              </a:solidFill>
            </a:endParaRPr>
          </a:p>
          <a:p>
            <a:r>
              <a:rPr lang="en-US" sz="1800" dirty="0">
                <a:solidFill>
                  <a:srgbClr val="0070C0"/>
                </a:solidFill>
              </a:rPr>
              <a:t>CS – T &amp; C affected by dataset size [</a:t>
            </a:r>
            <a:r>
              <a:rPr lang="en-US" sz="1800" dirty="0" err="1">
                <a:solidFill>
                  <a:srgbClr val="0070C0"/>
                </a:solidFill>
              </a:rPr>
              <a:t>NxM</a:t>
            </a:r>
            <a:r>
              <a:rPr lang="en-US" sz="1800" dirty="0">
                <a:solidFill>
                  <a:srgbClr val="0070C0"/>
                </a:solidFill>
              </a:rPr>
              <a:t>] (downloads whole RM a priori – localization on smartphone) – “Optimal” Accuracy</a:t>
            </a:r>
          </a:p>
          <a:p>
            <a:r>
              <a:rPr lang="en-US" sz="1800" dirty="0">
                <a:solidFill>
                  <a:srgbClr val="C00000"/>
                </a:solidFill>
              </a:rPr>
              <a:t>SS - T &amp; C minimum – operations at server – but accuracy affected by intermittent connectivity</a:t>
            </a:r>
          </a:p>
          <a:p>
            <a:r>
              <a:rPr lang="en-US" sz="1800" dirty="0" err="1">
                <a:solidFill>
                  <a:srgbClr val="00B050"/>
                </a:solidFill>
              </a:rPr>
              <a:t>Grap</a:t>
            </a:r>
            <a:r>
              <a:rPr lang="en-US" sz="1800" dirty="0">
                <a:solidFill>
                  <a:srgbClr val="00B050"/>
                </a:solidFill>
              </a:rPr>
              <a:t> (GDA) – improvement in A by 65%, 83%, 68% vs </a:t>
            </a:r>
            <a:r>
              <a:rPr lang="en-US" sz="1800" dirty="0">
                <a:solidFill>
                  <a:srgbClr val="FF0000"/>
                </a:solidFill>
              </a:rPr>
              <a:t>RND</a:t>
            </a:r>
            <a:r>
              <a:rPr lang="en-US" sz="1800" dirty="0">
                <a:solidFill>
                  <a:srgbClr val="00B050"/>
                </a:solidFill>
              </a:rPr>
              <a:t> and 40%, 60%, 50% vs </a:t>
            </a:r>
            <a:r>
              <a:rPr lang="en-US" sz="1800" dirty="0"/>
              <a:t>BFS</a:t>
            </a:r>
            <a:r>
              <a:rPr lang="en-US" sz="1800" dirty="0">
                <a:solidFill>
                  <a:srgbClr val="00B050"/>
                </a:solidFill>
              </a:rPr>
              <a:t> / </a:t>
            </a:r>
            <a:r>
              <a:rPr lang="en-GB" sz="1800" dirty="0">
                <a:solidFill>
                  <a:srgbClr val="00B050"/>
                </a:solidFill>
              </a:rPr>
              <a:t>GDA sacrifices performance (T and C) for better quality (A) /  GDA close to CS in A / GDA slightly worst performance (T and C)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1A11078-EC10-4E5E-99FA-5A57C84E536A}"/>
              </a:ext>
            </a:extLst>
          </p:cNvPr>
          <p:cNvSpPr/>
          <p:nvPr/>
        </p:nvSpPr>
        <p:spPr bwMode="auto">
          <a:xfrm>
            <a:off x="6877776" y="2697463"/>
            <a:ext cx="2149167" cy="26771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C962439-CF07-406C-A77B-182B0F02F8AA}"/>
              </a:ext>
            </a:extLst>
          </p:cNvPr>
          <p:cNvSpPr/>
          <p:nvPr/>
        </p:nvSpPr>
        <p:spPr bwMode="auto">
          <a:xfrm>
            <a:off x="3020529" y="1279197"/>
            <a:ext cx="435438" cy="144016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C0DEA2A-2EE7-474F-86BC-119D7ACE5DD6}"/>
              </a:ext>
            </a:extLst>
          </p:cNvPr>
          <p:cNvSpPr/>
          <p:nvPr/>
        </p:nvSpPr>
        <p:spPr bwMode="auto">
          <a:xfrm>
            <a:off x="6168255" y="1213828"/>
            <a:ext cx="435438" cy="144016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8572504-EEAD-464B-B155-42C134D9785B}"/>
              </a:ext>
            </a:extLst>
          </p:cNvPr>
          <p:cNvSpPr/>
          <p:nvPr/>
        </p:nvSpPr>
        <p:spPr bwMode="auto">
          <a:xfrm>
            <a:off x="717450" y="2380097"/>
            <a:ext cx="702577" cy="58752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CA434D-4C23-4813-B362-F6F7AF24F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9" y="757385"/>
            <a:ext cx="4429649" cy="31527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80E63A-35B7-4ED6-A91D-9DFAA7516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992" y="735285"/>
            <a:ext cx="4429649" cy="3174852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9AABFF8C-0291-4A1E-BB90-8EFD9B0E1638}"/>
              </a:ext>
            </a:extLst>
          </p:cNvPr>
          <p:cNvSpPr/>
          <p:nvPr/>
        </p:nvSpPr>
        <p:spPr bwMode="auto">
          <a:xfrm>
            <a:off x="6201962" y="2967148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13BF889-72A2-4AC2-8298-15ACDF6AF8D3}"/>
              </a:ext>
            </a:extLst>
          </p:cNvPr>
          <p:cNvSpPr/>
          <p:nvPr/>
        </p:nvSpPr>
        <p:spPr bwMode="auto">
          <a:xfrm>
            <a:off x="7384709" y="1259325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0C8A6E9-064A-4A05-8285-97417D4743C5}"/>
              </a:ext>
            </a:extLst>
          </p:cNvPr>
          <p:cNvSpPr/>
          <p:nvPr/>
        </p:nvSpPr>
        <p:spPr bwMode="auto">
          <a:xfrm>
            <a:off x="8587017" y="2812769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A6F3B8A-8C64-4716-8F70-B0FC23ABD0FA}"/>
              </a:ext>
            </a:extLst>
          </p:cNvPr>
          <p:cNvCxnSpPr/>
          <p:nvPr/>
        </p:nvCxnSpPr>
        <p:spPr bwMode="auto">
          <a:xfrm>
            <a:off x="1701085" y="2851190"/>
            <a:ext cx="0" cy="440639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961AABE-3502-4F32-8DE1-7276ADB6FCCB}"/>
              </a:ext>
            </a:extLst>
          </p:cNvPr>
          <p:cNvCxnSpPr/>
          <p:nvPr/>
        </p:nvCxnSpPr>
        <p:spPr bwMode="auto">
          <a:xfrm>
            <a:off x="2882671" y="2849889"/>
            <a:ext cx="0" cy="440639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8D827E7-B0F3-4598-B187-819C465E9472}"/>
              </a:ext>
            </a:extLst>
          </p:cNvPr>
          <p:cNvCxnSpPr/>
          <p:nvPr/>
        </p:nvCxnSpPr>
        <p:spPr bwMode="auto">
          <a:xfrm>
            <a:off x="4074082" y="2819198"/>
            <a:ext cx="0" cy="440639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A79E906D-A307-4F5D-9882-B288C84AD260}"/>
              </a:ext>
            </a:extLst>
          </p:cNvPr>
          <p:cNvSpPr/>
          <p:nvPr/>
        </p:nvSpPr>
        <p:spPr bwMode="auto">
          <a:xfrm>
            <a:off x="678837" y="2611483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28F1D4B-7974-4905-8AFA-FF710C72AEDF}"/>
              </a:ext>
            </a:extLst>
          </p:cNvPr>
          <p:cNvSpPr/>
          <p:nvPr/>
        </p:nvSpPr>
        <p:spPr bwMode="auto">
          <a:xfrm>
            <a:off x="1927082" y="2756808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D25526B-AB7B-43C6-B3E8-8D50FFBAB9A1}"/>
              </a:ext>
            </a:extLst>
          </p:cNvPr>
          <p:cNvSpPr/>
          <p:nvPr/>
        </p:nvSpPr>
        <p:spPr bwMode="auto">
          <a:xfrm>
            <a:off x="3134651" y="2181356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6D410C7-1528-4FB0-9598-DE4D3985E804}"/>
              </a:ext>
            </a:extLst>
          </p:cNvPr>
          <p:cNvCxnSpPr/>
          <p:nvPr/>
        </p:nvCxnSpPr>
        <p:spPr bwMode="auto">
          <a:xfrm>
            <a:off x="5576096" y="2854929"/>
            <a:ext cx="0" cy="44063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3897017-5776-4B82-BD03-26B85A9020D5}"/>
              </a:ext>
            </a:extLst>
          </p:cNvPr>
          <p:cNvCxnSpPr/>
          <p:nvPr/>
        </p:nvCxnSpPr>
        <p:spPr bwMode="auto">
          <a:xfrm>
            <a:off x="6800232" y="2889340"/>
            <a:ext cx="0" cy="44063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40BD216-9ECE-4C9E-A6DD-DBDB4FBF1739}"/>
              </a:ext>
            </a:extLst>
          </p:cNvPr>
          <p:cNvCxnSpPr/>
          <p:nvPr/>
        </p:nvCxnSpPr>
        <p:spPr bwMode="auto">
          <a:xfrm>
            <a:off x="7952360" y="2893434"/>
            <a:ext cx="0" cy="44063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8A07DB93-190B-45E4-A3EB-DD9DC39E9E5C}"/>
              </a:ext>
            </a:extLst>
          </p:cNvPr>
          <p:cNvSpPr/>
          <p:nvPr/>
        </p:nvSpPr>
        <p:spPr bwMode="auto">
          <a:xfrm>
            <a:off x="1313810" y="2982870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C6305CA-0B36-427D-98DB-F81AAC75A015}"/>
              </a:ext>
            </a:extLst>
          </p:cNvPr>
          <p:cNvSpPr/>
          <p:nvPr/>
        </p:nvSpPr>
        <p:spPr bwMode="auto">
          <a:xfrm>
            <a:off x="2529108" y="2977128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EF871F5-BE85-4A07-B946-3B2FF475DB43}"/>
              </a:ext>
            </a:extLst>
          </p:cNvPr>
          <p:cNvSpPr/>
          <p:nvPr/>
        </p:nvSpPr>
        <p:spPr bwMode="auto">
          <a:xfrm>
            <a:off x="3774388" y="2876385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2273A35-7A1C-4946-B4FA-E8DE8E93BB58}"/>
              </a:ext>
            </a:extLst>
          </p:cNvPr>
          <p:cNvSpPr/>
          <p:nvPr/>
        </p:nvSpPr>
        <p:spPr bwMode="auto">
          <a:xfrm>
            <a:off x="6026855" y="2947750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BE0F4A1-F6C4-40F7-9B14-6BC5F10A7EDB}"/>
              </a:ext>
            </a:extLst>
          </p:cNvPr>
          <p:cNvSpPr/>
          <p:nvPr/>
        </p:nvSpPr>
        <p:spPr bwMode="auto">
          <a:xfrm>
            <a:off x="7197481" y="2641548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1722DFF-2F42-4892-ADBD-D9FABC7E36EB}"/>
              </a:ext>
            </a:extLst>
          </p:cNvPr>
          <p:cNvSpPr/>
          <p:nvPr/>
        </p:nvSpPr>
        <p:spPr bwMode="auto">
          <a:xfrm>
            <a:off x="8390560" y="2968636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0771068-C8A4-4074-8CA0-9775A227D9DE}"/>
              </a:ext>
            </a:extLst>
          </p:cNvPr>
          <p:cNvSpPr/>
          <p:nvPr/>
        </p:nvSpPr>
        <p:spPr bwMode="auto">
          <a:xfrm>
            <a:off x="1099059" y="2967622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EFE0E2B-D2A1-4092-A2DE-E88B4E2E303F}"/>
              </a:ext>
            </a:extLst>
          </p:cNvPr>
          <p:cNvSpPr/>
          <p:nvPr/>
        </p:nvSpPr>
        <p:spPr bwMode="auto">
          <a:xfrm>
            <a:off x="2340766" y="2951775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D6A97B1-47A1-47E0-A786-BA4D6F5099B9}"/>
              </a:ext>
            </a:extLst>
          </p:cNvPr>
          <p:cNvSpPr/>
          <p:nvPr/>
        </p:nvSpPr>
        <p:spPr bwMode="auto">
          <a:xfrm>
            <a:off x="3552877" y="2588599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257711F-E637-407D-B2CE-FB78487E8648}"/>
              </a:ext>
            </a:extLst>
          </p:cNvPr>
          <p:cNvSpPr/>
          <p:nvPr/>
        </p:nvSpPr>
        <p:spPr bwMode="auto">
          <a:xfrm>
            <a:off x="5851748" y="2965173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B2418D4-353C-4333-995D-E0ADAAA4808A}"/>
              </a:ext>
            </a:extLst>
          </p:cNvPr>
          <p:cNvSpPr/>
          <p:nvPr/>
        </p:nvSpPr>
        <p:spPr bwMode="auto">
          <a:xfrm>
            <a:off x="6994746" y="2682541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6B964B23-3933-4311-98F2-5A9420A88657}"/>
              </a:ext>
            </a:extLst>
          </p:cNvPr>
          <p:cNvSpPr/>
          <p:nvPr/>
        </p:nvSpPr>
        <p:spPr bwMode="auto">
          <a:xfrm>
            <a:off x="8194103" y="2980223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769065B-38D8-4C8F-9CE3-83600F418210}"/>
              </a:ext>
            </a:extLst>
          </p:cNvPr>
          <p:cNvSpPr/>
          <p:nvPr/>
        </p:nvSpPr>
        <p:spPr bwMode="auto">
          <a:xfrm>
            <a:off x="916527" y="2836898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38373A42-9615-44D1-8523-665BD73EB42D}"/>
              </a:ext>
            </a:extLst>
          </p:cNvPr>
          <p:cNvSpPr/>
          <p:nvPr/>
        </p:nvSpPr>
        <p:spPr bwMode="auto">
          <a:xfrm>
            <a:off x="2120223" y="2692339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725B43F-1F63-4790-B62E-7293CEFB9F8E}"/>
              </a:ext>
            </a:extLst>
          </p:cNvPr>
          <p:cNvSpPr/>
          <p:nvPr/>
        </p:nvSpPr>
        <p:spPr bwMode="auto">
          <a:xfrm>
            <a:off x="3338807" y="2313112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9FA3260-4E9D-4023-BCBD-2282C11F51D4}"/>
              </a:ext>
            </a:extLst>
          </p:cNvPr>
          <p:cNvSpPr/>
          <p:nvPr/>
        </p:nvSpPr>
        <p:spPr bwMode="auto">
          <a:xfrm>
            <a:off x="5628958" y="2957254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FE25EF1-C4DC-4616-948A-66DBA5C6B48F}"/>
              </a:ext>
            </a:extLst>
          </p:cNvPr>
          <p:cNvSpPr/>
          <p:nvPr/>
        </p:nvSpPr>
        <p:spPr bwMode="auto">
          <a:xfrm>
            <a:off x="6793596" y="2721131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4A370FD-1E98-4BA5-A038-746999457913}"/>
              </a:ext>
            </a:extLst>
          </p:cNvPr>
          <p:cNvSpPr/>
          <p:nvPr/>
        </p:nvSpPr>
        <p:spPr bwMode="auto">
          <a:xfrm>
            <a:off x="8009488" y="3001909"/>
            <a:ext cx="307517" cy="30480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AA85DB9-C2FB-422F-BF45-F9472F3C4925}"/>
              </a:ext>
            </a:extLst>
          </p:cNvPr>
          <p:cNvSpPr/>
          <p:nvPr/>
        </p:nvSpPr>
        <p:spPr bwMode="auto">
          <a:xfrm>
            <a:off x="755576" y="707356"/>
            <a:ext cx="3600400" cy="63341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DE4DDAD-5DF2-4615-8F6D-FF8BA0DBA772}"/>
              </a:ext>
            </a:extLst>
          </p:cNvPr>
          <p:cNvSpPr/>
          <p:nvPr/>
        </p:nvSpPr>
        <p:spPr bwMode="auto">
          <a:xfrm>
            <a:off x="611560" y="3219486"/>
            <a:ext cx="3600400" cy="63341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7" grpId="0" animBg="1"/>
      <p:bldP spid="48" grpId="0" animBg="1"/>
      <p:bldP spid="53" grpId="0" animBg="1"/>
      <p:bldP spid="54" grpId="0" animBg="1"/>
      <p:bldP spid="55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49" grpId="0" animBg="1"/>
      <p:bldP spid="49" grpId="1" animBg="1"/>
      <p:bldP spid="50" grpId="0" animBg="1"/>
      <p:bldP spid="5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82" y="44624"/>
            <a:ext cx="8186766" cy="633412"/>
          </a:xfrm>
        </p:spPr>
        <p:txBody>
          <a:bodyPr/>
          <a:lstStyle/>
          <a:p>
            <a:r>
              <a:rPr lang="en-US" sz="3600" dirty="0"/>
              <a:t>Experiment 2: Dwell Time (K)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80" y="4011586"/>
            <a:ext cx="8618815" cy="2339998"/>
          </a:xfrm>
        </p:spPr>
        <p:txBody>
          <a:bodyPr/>
          <a:lstStyle/>
          <a:p>
            <a:r>
              <a:rPr lang="en-GB" sz="1800" dirty="0"/>
              <a:t>K = time for downloading </a:t>
            </a:r>
            <a:r>
              <a:rPr lang="en-GB" sz="1800" dirty="0" err="1"/>
              <a:t>Vr</a:t>
            </a:r>
            <a:r>
              <a:rPr lang="en-GB" sz="1800" dirty="0"/>
              <a:t> associated to K nodes of DG - is the size of </a:t>
            </a:r>
            <a:r>
              <a:rPr lang="en-GB" sz="1800" dirty="0" err="1"/>
              <a:t>pRM</a:t>
            </a:r>
            <a:r>
              <a:rPr lang="en-GB" sz="1800" dirty="0"/>
              <a:t> downloaded by u when connected and processed by u when disconnected.</a:t>
            </a:r>
          </a:p>
          <a:p>
            <a:r>
              <a:rPr lang="en-US" sz="1800" dirty="0">
                <a:solidFill>
                  <a:srgbClr val="0070C0"/>
                </a:solidFill>
              </a:rPr>
              <a:t>CS  </a:t>
            </a:r>
            <a:r>
              <a:rPr lang="en-US" sz="1800" dirty="0"/>
              <a:t>and </a:t>
            </a:r>
            <a:r>
              <a:rPr lang="en-US" sz="1800" dirty="0">
                <a:solidFill>
                  <a:srgbClr val="C00000"/>
                </a:solidFill>
              </a:rPr>
              <a:t>SS </a:t>
            </a:r>
            <a:r>
              <a:rPr lang="en-US" sz="1800" dirty="0"/>
              <a:t>are fixed – not affected by K – no prefetching</a:t>
            </a:r>
            <a:endParaRPr lang="en-US" sz="1800" dirty="0">
              <a:solidFill>
                <a:srgbClr val="0070C0"/>
              </a:solidFill>
            </a:endParaRPr>
          </a:p>
          <a:p>
            <a:r>
              <a:rPr lang="en-US" sz="1800" dirty="0" err="1">
                <a:solidFill>
                  <a:srgbClr val="00B050"/>
                </a:solidFill>
              </a:rPr>
              <a:t>Grap</a:t>
            </a:r>
            <a:r>
              <a:rPr lang="en-US" sz="1800" dirty="0">
                <a:solidFill>
                  <a:srgbClr val="00B050"/>
                </a:solidFill>
              </a:rPr>
              <a:t> (all): more K = better accuracy / worse performance (more downloading)</a:t>
            </a:r>
          </a:p>
          <a:p>
            <a:r>
              <a:rPr lang="en-US" sz="1800" dirty="0" err="1">
                <a:solidFill>
                  <a:srgbClr val="00B050"/>
                </a:solidFill>
              </a:rPr>
              <a:t>Grap</a:t>
            </a:r>
            <a:r>
              <a:rPr lang="en-US" sz="1800" dirty="0">
                <a:solidFill>
                  <a:srgbClr val="00B050"/>
                </a:solidFill>
              </a:rPr>
              <a:t> (GDA) – always better quality (A) than </a:t>
            </a:r>
            <a:r>
              <a:rPr lang="en-US" sz="1800" dirty="0">
                <a:solidFill>
                  <a:srgbClr val="FF0000"/>
                </a:solidFill>
              </a:rPr>
              <a:t>RND</a:t>
            </a:r>
            <a:r>
              <a:rPr lang="en-US" sz="1800" dirty="0">
                <a:solidFill>
                  <a:srgbClr val="00B050"/>
                </a:solidFill>
              </a:rPr>
              <a:t> and </a:t>
            </a:r>
            <a:r>
              <a:rPr lang="en-US" sz="1800" dirty="0"/>
              <a:t>BFS </a:t>
            </a:r>
            <a:r>
              <a:rPr lang="en-US" sz="1800" dirty="0">
                <a:solidFill>
                  <a:srgbClr val="00B050"/>
                </a:solidFill>
              </a:rPr>
              <a:t>in A </a:t>
            </a:r>
          </a:p>
          <a:p>
            <a:r>
              <a:rPr lang="en-GB" sz="1800" dirty="0">
                <a:solidFill>
                  <a:srgbClr val="00B050"/>
                </a:solidFill>
              </a:rPr>
              <a:t>GDA less affected by K than </a:t>
            </a:r>
            <a:r>
              <a:rPr lang="en-US" sz="1800" dirty="0">
                <a:solidFill>
                  <a:srgbClr val="FF0000"/>
                </a:solidFill>
              </a:rPr>
              <a:t>RND</a:t>
            </a:r>
            <a:r>
              <a:rPr lang="en-US" sz="1800" dirty="0">
                <a:solidFill>
                  <a:srgbClr val="00B050"/>
                </a:solidFill>
              </a:rPr>
              <a:t> &amp; </a:t>
            </a:r>
            <a:r>
              <a:rPr lang="en-US" sz="1800" dirty="0"/>
              <a:t>BFS: better selection of “useful” </a:t>
            </a:r>
            <a:r>
              <a:rPr lang="en-US" sz="1800" dirty="0" err="1"/>
              <a:t>Vr</a:t>
            </a:r>
            <a:r>
              <a:rPr lang="en-US" sz="1800" dirty="0"/>
              <a:t> in </a:t>
            </a:r>
            <a:r>
              <a:rPr lang="en-US" sz="1800" dirty="0" err="1"/>
              <a:t>pRM</a:t>
            </a:r>
            <a:r>
              <a:rPr lang="en-US" sz="1800" dirty="0"/>
              <a:t> </a:t>
            </a:r>
            <a:endParaRPr lang="en-GB" sz="1800" dirty="0">
              <a:solidFill>
                <a:srgbClr val="00B0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A5AC4B-12E3-47B8-9F85-B108C905F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4" y="770282"/>
            <a:ext cx="4325602" cy="31535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FE1840-D2AB-4E44-AAB0-A2526081F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551" y="765796"/>
            <a:ext cx="4416048" cy="315354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61D4640-C8B4-459E-B01D-4891CDA0A804}"/>
              </a:ext>
            </a:extLst>
          </p:cNvPr>
          <p:cNvSpPr/>
          <p:nvPr/>
        </p:nvSpPr>
        <p:spPr bwMode="auto">
          <a:xfrm>
            <a:off x="755576" y="707356"/>
            <a:ext cx="3600400" cy="63341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20FC27B-CE16-4DF9-945C-B462151DDF68}"/>
              </a:ext>
            </a:extLst>
          </p:cNvPr>
          <p:cNvSpPr/>
          <p:nvPr/>
        </p:nvSpPr>
        <p:spPr bwMode="auto">
          <a:xfrm>
            <a:off x="611560" y="3219486"/>
            <a:ext cx="3600400" cy="63341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C7E70E0-90BB-49BD-AE12-C08FC2BFFF20}"/>
              </a:ext>
            </a:extLst>
          </p:cNvPr>
          <p:cNvCxnSpPr>
            <a:cxnSpLocks/>
          </p:cNvCxnSpPr>
          <p:nvPr/>
        </p:nvCxnSpPr>
        <p:spPr bwMode="auto">
          <a:xfrm>
            <a:off x="938358" y="2167554"/>
            <a:ext cx="227556" cy="471267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A1518A72-75B5-4072-9D6F-BDF5C7C657D0}"/>
              </a:ext>
            </a:extLst>
          </p:cNvPr>
          <p:cNvCxnSpPr>
            <a:cxnSpLocks/>
          </p:cNvCxnSpPr>
          <p:nvPr/>
        </p:nvCxnSpPr>
        <p:spPr bwMode="auto">
          <a:xfrm>
            <a:off x="1644821" y="2321612"/>
            <a:ext cx="221098" cy="487170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1A5CA19B-CEF6-4034-A133-6DEFB4CAEBDB}"/>
              </a:ext>
            </a:extLst>
          </p:cNvPr>
          <p:cNvCxnSpPr/>
          <p:nvPr/>
        </p:nvCxnSpPr>
        <p:spPr bwMode="auto">
          <a:xfrm>
            <a:off x="2328416" y="2575137"/>
            <a:ext cx="288032" cy="504056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93999A21-00FD-459A-881A-1CBBD2A0745F}"/>
              </a:ext>
            </a:extLst>
          </p:cNvPr>
          <p:cNvCxnSpPr/>
          <p:nvPr/>
        </p:nvCxnSpPr>
        <p:spPr bwMode="auto">
          <a:xfrm>
            <a:off x="3032994" y="2643478"/>
            <a:ext cx="288032" cy="504056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346AE879-860F-4427-BDB2-5ACAB63B2410}"/>
              </a:ext>
            </a:extLst>
          </p:cNvPr>
          <p:cNvCxnSpPr/>
          <p:nvPr/>
        </p:nvCxnSpPr>
        <p:spPr bwMode="auto">
          <a:xfrm>
            <a:off x="3765199" y="2651459"/>
            <a:ext cx="288032" cy="504056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52183344-B98F-4222-8164-E9A9C7F839D0}"/>
              </a:ext>
            </a:extLst>
          </p:cNvPr>
          <p:cNvCxnSpPr>
            <a:cxnSpLocks/>
          </p:cNvCxnSpPr>
          <p:nvPr/>
        </p:nvCxnSpPr>
        <p:spPr bwMode="auto">
          <a:xfrm flipV="1">
            <a:off x="5364088" y="3140968"/>
            <a:ext cx="432048" cy="109764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927452FD-B37D-4287-BE5C-988D7103740F}"/>
              </a:ext>
            </a:extLst>
          </p:cNvPr>
          <p:cNvCxnSpPr>
            <a:cxnSpLocks/>
          </p:cNvCxnSpPr>
          <p:nvPr/>
        </p:nvCxnSpPr>
        <p:spPr bwMode="auto">
          <a:xfrm flipV="1">
            <a:off x="6084168" y="2996952"/>
            <a:ext cx="432048" cy="109764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46A9FA00-8A48-4BAC-97FC-E5AF6F0878C7}"/>
              </a:ext>
            </a:extLst>
          </p:cNvPr>
          <p:cNvCxnSpPr>
            <a:cxnSpLocks/>
          </p:cNvCxnSpPr>
          <p:nvPr/>
        </p:nvCxnSpPr>
        <p:spPr bwMode="auto">
          <a:xfrm flipV="1">
            <a:off x="6804248" y="2887188"/>
            <a:ext cx="432048" cy="109764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2C771B89-C4E8-4558-B9E9-6D3AFF20DFF9}"/>
              </a:ext>
            </a:extLst>
          </p:cNvPr>
          <p:cNvCxnSpPr>
            <a:cxnSpLocks/>
          </p:cNvCxnSpPr>
          <p:nvPr/>
        </p:nvCxnSpPr>
        <p:spPr bwMode="auto">
          <a:xfrm flipV="1">
            <a:off x="7452320" y="2743172"/>
            <a:ext cx="432048" cy="109764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217BAC3A-6250-4049-9FEB-7B36AC008E73}"/>
              </a:ext>
            </a:extLst>
          </p:cNvPr>
          <p:cNvCxnSpPr>
            <a:cxnSpLocks/>
          </p:cNvCxnSpPr>
          <p:nvPr/>
        </p:nvCxnSpPr>
        <p:spPr bwMode="auto">
          <a:xfrm flipV="1">
            <a:off x="8188172" y="2565197"/>
            <a:ext cx="416276" cy="143723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963CA2F-B78F-4D87-BC29-F65C9CEA475D}"/>
              </a:ext>
            </a:extLst>
          </p:cNvPr>
          <p:cNvSpPr/>
          <p:nvPr/>
        </p:nvSpPr>
        <p:spPr bwMode="auto">
          <a:xfrm>
            <a:off x="1074057" y="2830286"/>
            <a:ext cx="2931886" cy="382957"/>
          </a:xfrm>
          <a:custGeom>
            <a:avLst/>
            <a:gdLst>
              <a:gd name="connsiteX0" fmla="*/ 0 w 2931886"/>
              <a:gd name="connsiteY0" fmla="*/ 0 h 382957"/>
              <a:gd name="connsiteX1" fmla="*/ 783772 w 2931886"/>
              <a:gd name="connsiteY1" fmla="*/ 232228 h 382957"/>
              <a:gd name="connsiteX2" fmla="*/ 1494972 w 2931886"/>
              <a:gd name="connsiteY2" fmla="*/ 319314 h 382957"/>
              <a:gd name="connsiteX3" fmla="*/ 2191657 w 2931886"/>
              <a:gd name="connsiteY3" fmla="*/ 377371 h 382957"/>
              <a:gd name="connsiteX4" fmla="*/ 2931886 w 2931886"/>
              <a:gd name="connsiteY4" fmla="*/ 377371 h 38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1886" h="382957">
                <a:moveTo>
                  <a:pt x="0" y="0"/>
                </a:moveTo>
                <a:cubicBezTo>
                  <a:pt x="267305" y="89504"/>
                  <a:pt x="534610" y="179009"/>
                  <a:pt x="783772" y="232228"/>
                </a:cubicBezTo>
                <a:cubicBezTo>
                  <a:pt x="1032934" y="285447"/>
                  <a:pt x="1260325" y="295124"/>
                  <a:pt x="1494972" y="319314"/>
                </a:cubicBezTo>
                <a:cubicBezTo>
                  <a:pt x="1729619" y="343504"/>
                  <a:pt x="1952171" y="367695"/>
                  <a:pt x="2191657" y="377371"/>
                </a:cubicBezTo>
                <a:cubicBezTo>
                  <a:pt x="2431143" y="387047"/>
                  <a:pt x="2681514" y="382209"/>
                  <a:pt x="2931886" y="377371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503A51-B20A-468D-A5F8-97A9108B9217}"/>
              </a:ext>
            </a:extLst>
          </p:cNvPr>
          <p:cNvSpPr/>
          <p:nvPr/>
        </p:nvSpPr>
        <p:spPr bwMode="auto">
          <a:xfrm>
            <a:off x="972457" y="2409371"/>
            <a:ext cx="2917372" cy="682172"/>
          </a:xfrm>
          <a:custGeom>
            <a:avLst/>
            <a:gdLst>
              <a:gd name="connsiteX0" fmla="*/ 0 w 2917372"/>
              <a:gd name="connsiteY0" fmla="*/ 0 h 682172"/>
              <a:gd name="connsiteX1" fmla="*/ 711200 w 2917372"/>
              <a:gd name="connsiteY1" fmla="*/ 319315 h 682172"/>
              <a:gd name="connsiteX2" fmla="*/ 1451429 w 2917372"/>
              <a:gd name="connsiteY2" fmla="*/ 551543 h 682172"/>
              <a:gd name="connsiteX3" fmla="*/ 2148114 w 2917372"/>
              <a:gd name="connsiteY3" fmla="*/ 624115 h 682172"/>
              <a:gd name="connsiteX4" fmla="*/ 2917372 w 2917372"/>
              <a:gd name="connsiteY4" fmla="*/ 682172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7372" h="682172">
                <a:moveTo>
                  <a:pt x="0" y="0"/>
                </a:moveTo>
                <a:cubicBezTo>
                  <a:pt x="234647" y="113695"/>
                  <a:pt x="469295" y="227391"/>
                  <a:pt x="711200" y="319315"/>
                </a:cubicBezTo>
                <a:cubicBezTo>
                  <a:pt x="953105" y="411239"/>
                  <a:pt x="1211943" y="500743"/>
                  <a:pt x="1451429" y="551543"/>
                </a:cubicBezTo>
                <a:cubicBezTo>
                  <a:pt x="1690915" y="602343"/>
                  <a:pt x="1903790" y="602344"/>
                  <a:pt x="2148114" y="624115"/>
                </a:cubicBezTo>
                <a:cubicBezTo>
                  <a:pt x="2392438" y="645886"/>
                  <a:pt x="2654905" y="664029"/>
                  <a:pt x="2917372" y="682172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10B8DD8-6860-46C2-B2CE-5E0C5BF5C7F3}"/>
              </a:ext>
            </a:extLst>
          </p:cNvPr>
          <p:cNvSpPr/>
          <p:nvPr/>
        </p:nvSpPr>
        <p:spPr bwMode="auto">
          <a:xfrm>
            <a:off x="856343" y="2032000"/>
            <a:ext cx="3033486" cy="775747"/>
          </a:xfrm>
          <a:custGeom>
            <a:avLst/>
            <a:gdLst>
              <a:gd name="connsiteX0" fmla="*/ 0 w 3033486"/>
              <a:gd name="connsiteY0" fmla="*/ 0 h 775747"/>
              <a:gd name="connsiteX1" fmla="*/ 275771 w 3033486"/>
              <a:gd name="connsiteY1" fmla="*/ 145143 h 775747"/>
              <a:gd name="connsiteX2" fmla="*/ 711200 w 3033486"/>
              <a:gd name="connsiteY2" fmla="*/ 319314 h 775747"/>
              <a:gd name="connsiteX3" fmla="*/ 1451428 w 3033486"/>
              <a:gd name="connsiteY3" fmla="*/ 595086 h 775747"/>
              <a:gd name="connsiteX4" fmla="*/ 2249714 w 3033486"/>
              <a:gd name="connsiteY4" fmla="*/ 754743 h 775747"/>
              <a:gd name="connsiteX5" fmla="*/ 3033486 w 3033486"/>
              <a:gd name="connsiteY5" fmla="*/ 769257 h 77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3486" h="775747">
                <a:moveTo>
                  <a:pt x="0" y="0"/>
                </a:moveTo>
                <a:cubicBezTo>
                  <a:pt x="78619" y="45962"/>
                  <a:pt x="157238" y="91924"/>
                  <a:pt x="275771" y="145143"/>
                </a:cubicBezTo>
                <a:cubicBezTo>
                  <a:pt x="394304" y="198362"/>
                  <a:pt x="515257" y="244324"/>
                  <a:pt x="711200" y="319314"/>
                </a:cubicBezTo>
                <a:cubicBezTo>
                  <a:pt x="907143" y="394304"/>
                  <a:pt x="1195009" y="522515"/>
                  <a:pt x="1451428" y="595086"/>
                </a:cubicBezTo>
                <a:cubicBezTo>
                  <a:pt x="1707847" y="667657"/>
                  <a:pt x="1986038" y="725715"/>
                  <a:pt x="2249714" y="754743"/>
                </a:cubicBezTo>
                <a:cubicBezTo>
                  <a:pt x="2513390" y="783771"/>
                  <a:pt x="2773438" y="776514"/>
                  <a:pt x="3033486" y="769257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6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F4B395D-1D6C-44CF-AC6B-D480D200A83C}"/>
              </a:ext>
            </a:extLst>
          </p:cNvPr>
          <p:cNvGrpSpPr/>
          <p:nvPr/>
        </p:nvGrpSpPr>
        <p:grpSpPr>
          <a:xfrm>
            <a:off x="721854" y="2025668"/>
            <a:ext cx="8060689" cy="1265146"/>
            <a:chOff x="721854" y="2025668"/>
            <a:chExt cx="8060689" cy="126514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D45B633-A89F-4B4A-9909-74C51A8FA029}"/>
                </a:ext>
              </a:extLst>
            </p:cNvPr>
            <p:cNvSpPr/>
            <p:nvPr/>
          </p:nvSpPr>
          <p:spPr bwMode="auto">
            <a:xfrm>
              <a:off x="721854" y="2045776"/>
              <a:ext cx="611000" cy="638286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FA393FC-09B7-4A5D-950D-1CF800A3DFE7}"/>
                </a:ext>
              </a:extLst>
            </p:cNvPr>
            <p:cNvSpPr/>
            <p:nvPr/>
          </p:nvSpPr>
          <p:spPr bwMode="auto">
            <a:xfrm>
              <a:off x="3554840" y="2584344"/>
              <a:ext cx="611000" cy="638286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73CFA1C-689C-45A3-BF5F-E3AABC343E13}"/>
                </a:ext>
              </a:extLst>
            </p:cNvPr>
            <p:cNvSpPr/>
            <p:nvPr/>
          </p:nvSpPr>
          <p:spPr bwMode="auto">
            <a:xfrm>
              <a:off x="5225667" y="2652528"/>
              <a:ext cx="611000" cy="638286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AD3644D-586F-4BDD-8EC9-0E1EA82B59CA}"/>
                </a:ext>
              </a:extLst>
            </p:cNvPr>
            <p:cNvSpPr/>
            <p:nvPr/>
          </p:nvSpPr>
          <p:spPr bwMode="auto">
            <a:xfrm>
              <a:off x="8171543" y="2025668"/>
              <a:ext cx="611000" cy="638286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36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2808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59" grpId="0" animBg="1"/>
      <p:bldP spid="59" grpId="1" animBg="1"/>
      <p:bldP spid="18" grpId="0" animBg="1"/>
      <p:bldP spid="19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14032-FF32-4040-BF4E-B302150EF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3054E-D434-7B48-B955-26D8C1322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err="1"/>
              <a:t>Grap</a:t>
            </a:r>
            <a:r>
              <a:rPr lang="en-GB" sz="2400" dirty="0"/>
              <a:t> (DG+GDA) is found accurate while retaining high performance levels.</a:t>
            </a:r>
          </a:p>
          <a:p>
            <a:endParaRPr lang="en-GB" sz="2400" dirty="0"/>
          </a:p>
          <a:p>
            <a:r>
              <a:rPr lang="en-GB" sz="2400" dirty="0" err="1"/>
              <a:t>Grap</a:t>
            </a:r>
            <a:r>
              <a:rPr lang="en-GB" sz="2400" dirty="0"/>
              <a:t> prototype validates that our propositions are pragmatic &amp; can be easily integrated into future IIN-SOA.</a:t>
            </a:r>
          </a:p>
          <a:p>
            <a:endParaRPr lang="en-GB" sz="2400" dirty="0"/>
          </a:p>
          <a:p>
            <a:r>
              <a:rPr lang="en-GB" sz="2400" dirty="0"/>
              <a:t>In the future we aim to,</a:t>
            </a:r>
          </a:p>
          <a:p>
            <a:pPr lvl="1"/>
            <a:r>
              <a:rPr lang="en-GB" sz="2000" dirty="0"/>
              <a:t>Investigate the trade-off between T/C and A objectives in the context of Multi-Objective Optimization.</a:t>
            </a:r>
            <a:endParaRPr lang="en-GB" sz="2400" dirty="0"/>
          </a:p>
          <a:p>
            <a:pPr lvl="1"/>
            <a:r>
              <a:rPr lang="en-GB" sz="2000" dirty="0"/>
              <a:t>Extend our experimental evaluation into domain-specific field studies (e.g., involving health/hospitals, education/universities).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889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F0CA1F-DD1B-4A93-9D3C-A6FEC039AE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405805"/>
            <a:ext cx="3114834" cy="967411"/>
          </a:xfrm>
          <a:prstGeom prst="rect">
            <a:avLst/>
          </a:prstGeom>
        </p:spPr>
      </p:pic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2138" y="549275"/>
            <a:ext cx="7959725" cy="1511300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 lIns="92075" tIns="46038" rIns="92075" bIns="46038"/>
          <a:lstStyle/>
          <a:p>
            <a:r>
              <a:rPr lang="en-US" sz="3600" dirty="0"/>
              <a:t>IoT Data Prefetching in Indoor Navigation SOAs</a:t>
            </a:r>
            <a:endParaRPr lang="en-GB" sz="2400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92137" y="5430395"/>
            <a:ext cx="7920037" cy="707886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/>
              <a:t>Under publication (accepted) in ACM Transactions on Internet Technologies (ACM TOIT)</a:t>
            </a:r>
            <a:r>
              <a:rPr lang="el-GR" sz="2000" dirty="0"/>
              <a:t>, </a:t>
            </a:r>
            <a:r>
              <a:rPr lang="en-US" sz="2000" dirty="0"/>
              <a:t>2018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92137" y="2204864"/>
            <a:ext cx="795972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</a:rPr>
              <a:t>Thanks! Questions?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r>
              <a:rPr lang="en-US" sz="2000" dirty="0"/>
              <a:t>Andreas </a:t>
            </a:r>
            <a:r>
              <a:rPr lang="en-US" sz="2000" dirty="0" err="1"/>
              <a:t>Konstantinidis</a:t>
            </a:r>
            <a:r>
              <a:rPr lang="el-GR" sz="2000" dirty="0"/>
              <a:t>∗</a:t>
            </a:r>
            <a:r>
              <a:rPr lang="en-US" sz="2000" b="0" dirty="0"/>
              <a:t>‡</a:t>
            </a:r>
            <a:r>
              <a:rPr lang="en-US" sz="2000" dirty="0"/>
              <a:t>, </a:t>
            </a:r>
            <a:r>
              <a:rPr lang="en-US" sz="2000" b="0" dirty="0"/>
              <a:t>Panagiotis </a:t>
            </a:r>
            <a:r>
              <a:rPr lang="en-US" sz="2000" b="0" dirty="0" err="1"/>
              <a:t>Irakleous</a:t>
            </a:r>
            <a:r>
              <a:rPr lang="el-GR" sz="2000" b="0" dirty="0"/>
              <a:t>*, </a:t>
            </a:r>
            <a:r>
              <a:rPr lang="en-US" sz="2000" b="0" dirty="0"/>
              <a:t>Zacharias Georgiou</a:t>
            </a:r>
            <a:r>
              <a:rPr lang="el-GR" sz="2000" b="0" dirty="0"/>
              <a:t>*, </a:t>
            </a:r>
            <a:r>
              <a:rPr lang="en-US" sz="2000" b="0" dirty="0"/>
              <a:t>Demetrios Zeinalipour-</a:t>
            </a:r>
            <a:r>
              <a:rPr lang="en-US" sz="2000" b="0" dirty="0" err="1"/>
              <a:t>Yazti</a:t>
            </a:r>
            <a:r>
              <a:rPr lang="el-GR" sz="2000" b="0" dirty="0"/>
              <a:t>∗ και </a:t>
            </a:r>
            <a:r>
              <a:rPr lang="en-US" sz="2000" b="0" dirty="0" err="1"/>
              <a:t>Panos</a:t>
            </a:r>
            <a:r>
              <a:rPr lang="en-US" sz="2000" b="0" dirty="0"/>
              <a:t> K. </a:t>
            </a:r>
            <a:r>
              <a:rPr lang="en-US" sz="2000" b="0" dirty="0" err="1"/>
              <a:t>Chrysanthis</a:t>
            </a:r>
            <a:r>
              <a:rPr lang="el-GR" sz="2000" b="0" dirty="0"/>
              <a:t>§</a:t>
            </a:r>
            <a:endParaRPr lang="en-US" sz="2000" b="0" dirty="0"/>
          </a:p>
          <a:p>
            <a:pPr algn="ctr"/>
            <a:endParaRPr lang="en-GB" sz="900" b="0" dirty="0"/>
          </a:p>
          <a:p>
            <a:pPr algn="ctr"/>
            <a:r>
              <a:rPr lang="el-GR" sz="1800" b="0" dirty="0"/>
              <a:t>∗ </a:t>
            </a:r>
            <a:r>
              <a:rPr lang="en-US" sz="1800" b="0" dirty="0"/>
              <a:t>University of Cyprus</a:t>
            </a:r>
            <a:r>
              <a:rPr lang="el-GR" sz="1800" b="0" dirty="0"/>
              <a:t>, 1678 </a:t>
            </a:r>
            <a:r>
              <a:rPr lang="en-US" sz="1800" b="0" dirty="0"/>
              <a:t>Nicosia</a:t>
            </a:r>
            <a:r>
              <a:rPr lang="el-GR" sz="1800" b="0" dirty="0"/>
              <a:t>, </a:t>
            </a:r>
            <a:r>
              <a:rPr lang="en-US" sz="1800" b="0" dirty="0"/>
              <a:t>Cyprus</a:t>
            </a:r>
            <a:endParaRPr lang="en-GB" sz="1050" b="0" dirty="0"/>
          </a:p>
          <a:p>
            <a:pPr algn="ctr"/>
            <a:r>
              <a:rPr lang="en-US" sz="1800" b="0" dirty="0"/>
              <a:t>‡ Frederick University,1036</a:t>
            </a:r>
            <a:r>
              <a:rPr lang="el-GR" sz="1800" b="0" dirty="0"/>
              <a:t> </a:t>
            </a:r>
            <a:r>
              <a:rPr lang="en-US" sz="1800" b="0" dirty="0"/>
              <a:t>Nicosia</a:t>
            </a:r>
            <a:r>
              <a:rPr lang="el-GR" sz="1800" b="0" dirty="0"/>
              <a:t>, </a:t>
            </a:r>
            <a:r>
              <a:rPr lang="en-US" sz="1800" b="0" dirty="0"/>
              <a:t>Cyprus</a:t>
            </a:r>
            <a:endParaRPr lang="en-GB" sz="1200" b="0" dirty="0"/>
          </a:p>
          <a:p>
            <a:pPr algn="ctr"/>
            <a:r>
              <a:rPr lang="el-GR" sz="1800" b="0" dirty="0"/>
              <a:t>§</a:t>
            </a:r>
            <a:r>
              <a:rPr lang="en-GB" sz="1800" b="0" dirty="0"/>
              <a:t>University of Pittsburgh, 15260 Pittsburgh, PA, USA</a:t>
            </a:r>
            <a:endParaRPr lang="en-US" altLang="en-US" sz="1200" b="0" dirty="0">
              <a:solidFill>
                <a:schemeClr val="tx1"/>
              </a:solidFill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066" y="4495342"/>
            <a:ext cx="1749999" cy="60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3956" y="5157192"/>
            <a:ext cx="8206730" cy="51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en-US" sz="1600" b="0" dirty="0"/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AB72CA7-4894-41EB-A22F-B2BD3F47DD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495342"/>
            <a:ext cx="778396" cy="77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85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Localization and Navigation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5698976" cy="5073650"/>
          </a:xfrm>
        </p:spPr>
        <p:txBody>
          <a:bodyPr/>
          <a:lstStyle/>
          <a:p>
            <a:r>
              <a:rPr lang="en-US" sz="2400" b="1" dirty="0"/>
              <a:t>Indoor Localization has still not reached its full potential.</a:t>
            </a:r>
          </a:p>
          <a:p>
            <a:r>
              <a:rPr lang="en-US" sz="2400" b="1" dirty="0"/>
              <a:t>Huge spectrum of indoor apps:</a:t>
            </a:r>
          </a:p>
          <a:p>
            <a:pPr lvl="1"/>
            <a:r>
              <a:rPr lang="en-US" sz="2000" dirty="0"/>
              <a:t>Navigation, Manufacturing, Asset Tracking, Inventory Management</a:t>
            </a:r>
          </a:p>
          <a:p>
            <a:pPr lvl="1"/>
            <a:r>
              <a:rPr lang="en-US" sz="2000" dirty="0"/>
              <a:t>Healthcare, Smart Houses, Elderly support, Fitness apps</a:t>
            </a:r>
          </a:p>
          <a:p>
            <a:pPr lvl="1"/>
            <a:r>
              <a:rPr lang="en-US" sz="2000" dirty="0"/>
              <a:t>Augmented Reality and Indoor Games</a:t>
            </a:r>
          </a:p>
          <a:p>
            <a:r>
              <a:rPr lang="en-US" sz="2400" b="1" dirty="0"/>
              <a:t>Indoor Revenues expected reach 10B USD in 2020</a:t>
            </a:r>
          </a:p>
          <a:p>
            <a:pPr lvl="1"/>
            <a:r>
              <a:rPr lang="en-US" sz="2000" dirty="0"/>
              <a:t>ABIresearch, “Retail Indoor Location Market Breaks US$10 Billion in 2020”’ Available at: https://goo.gl/ehPRMn, May 12, 2015.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933056"/>
            <a:ext cx="2445524" cy="19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268760"/>
            <a:ext cx="2137514" cy="231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/>
              <a:t>Internet-based Indoor Navigation</a:t>
            </a:r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>
          <a:xfrm>
            <a:off x="376362" y="908050"/>
            <a:ext cx="8280400" cy="5073650"/>
          </a:xfrm>
        </p:spPr>
        <p:txBody>
          <a:bodyPr/>
          <a:lstStyle/>
          <a:p>
            <a:r>
              <a:rPr lang="en-US" sz="2800" b="1" dirty="0">
                <a:ea typeface="ＭＳ Ｐゴシック" pitchFamily="34" charset="-128"/>
              </a:rPr>
              <a:t>Enablers</a:t>
            </a:r>
            <a:r>
              <a:rPr lang="en-US" sz="2800" dirty="0">
                <a:ea typeface="ＭＳ Ｐゴシック" pitchFamily="34" charset="-128"/>
              </a:rPr>
              <a:t> for </a:t>
            </a:r>
            <a:r>
              <a:rPr lang="en-US" sz="2800" b="1" dirty="0">
                <a:ea typeface="ＭＳ Ｐゴシック" pitchFamily="34" charset="-128"/>
              </a:rPr>
              <a:t>Indoor</a:t>
            </a:r>
            <a:r>
              <a:rPr lang="en-US" sz="2800" dirty="0">
                <a:ea typeface="ＭＳ Ｐゴシック" pitchFamily="34" charset="-128"/>
              </a:rPr>
              <a:t> have been </a:t>
            </a:r>
            <a:r>
              <a:rPr lang="en-US" sz="2800" b="1" i="1" dirty="0">
                <a:solidFill>
                  <a:schemeClr val="accent2"/>
                </a:solidFill>
                <a:ea typeface="ＭＳ Ｐゴシック" pitchFamily="34" charset="-128"/>
              </a:rPr>
              <a:t>Internet-based Indoor Navigation (IIN)* </a:t>
            </a:r>
            <a:r>
              <a:rPr lang="en-US" sz="2800" dirty="0">
                <a:ea typeface="ＭＳ Ｐゴシック" pitchFamily="34" charset="-128"/>
              </a:rPr>
              <a:t>services founded on measurements collected by </a:t>
            </a:r>
            <a:r>
              <a:rPr lang="en-US" sz="2800" b="1" dirty="0">
                <a:ea typeface="ＭＳ Ｐゴシック" pitchFamily="34" charset="-128"/>
              </a:rPr>
              <a:t>IoT devices</a:t>
            </a:r>
            <a:r>
              <a:rPr lang="en-US" sz="2800" dirty="0">
                <a:ea typeface="ＭＳ Ｐゴシック" pitchFamily="34" charset="-128"/>
              </a:rPr>
              <a:t>.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“IoT refers to the ever-growing </a:t>
            </a:r>
            <a:r>
              <a:rPr lang="en-US" sz="2400" b="1" dirty="0">
                <a:ea typeface="ＭＳ Ｐゴシック" pitchFamily="34" charset="-128"/>
              </a:rPr>
              <a:t>network of physical objects </a:t>
            </a:r>
            <a:r>
              <a:rPr lang="en-US" sz="2400" dirty="0">
                <a:ea typeface="ＭＳ Ｐゴシック" pitchFamily="34" charset="-128"/>
              </a:rPr>
              <a:t>that feature an </a:t>
            </a:r>
            <a:r>
              <a:rPr lang="en-US" sz="2400" b="1" dirty="0">
                <a:ea typeface="ＭＳ Ｐゴシック" pitchFamily="34" charset="-128"/>
              </a:rPr>
              <a:t>IP address </a:t>
            </a:r>
            <a:r>
              <a:rPr lang="en-US" sz="2400" dirty="0">
                <a:ea typeface="ＭＳ Ｐゴシック" pitchFamily="34" charset="-128"/>
              </a:rPr>
              <a:t>for internet connectivity”. – Wikipedia</a:t>
            </a:r>
          </a:p>
          <a:p>
            <a:endParaRPr lang="en-US" sz="2800" dirty="0">
              <a:ea typeface="ＭＳ Ｐゴシック" pitchFamily="34" charset="-128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187624" y="3429000"/>
            <a:ext cx="2355676" cy="2159000"/>
            <a:chOff x="4443413" y="2133600"/>
            <a:chExt cx="4700587" cy="4103688"/>
          </a:xfrm>
        </p:grpSpPr>
        <p:pic>
          <p:nvPicPr>
            <p:cNvPr id="13325" name="Picture 7" descr="blog_ibeacon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56325" y="3500438"/>
              <a:ext cx="1397000" cy="1368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7596188" y="3500438"/>
              <a:ext cx="1368425" cy="1395412"/>
              <a:chOff x="-2263873" y="77499"/>
              <a:chExt cx="13599208" cy="7110018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 cstate="screen">
                <a:extLst/>
              </a:blip>
              <a:srcRect/>
              <a:stretch/>
            </p:blipFill>
            <p:spPr>
              <a:xfrm>
                <a:off x="771793" y="311861"/>
                <a:ext cx="7583749" cy="687565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3333" name="Picture 9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8670778">
                <a:off x="8815596" y="77499"/>
                <a:ext cx="2281987" cy="1890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4" name="Picture 10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671087">
                <a:off x="-2200570" y="415106"/>
                <a:ext cx="2281989" cy="1890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5" name="Picture 11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-9128541">
                <a:off x="9053346" y="5234693"/>
                <a:ext cx="2281989" cy="1890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6" name="Picture 12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-1110026">
                <a:off x="-2263873" y="4697416"/>
                <a:ext cx="2281989" cy="1890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327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43413" y="5013325"/>
              <a:ext cx="4521200" cy="1223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8" name="Picture 8" descr="linksyswrt54g.gif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00563" y="2133600"/>
              <a:ext cx="1665287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9" name="Picture 9" descr="cell-tower-470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56325" y="2133600"/>
              <a:ext cx="1514475" cy="125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0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40650" y="2133600"/>
              <a:ext cx="1403350" cy="1306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1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83113" y="3500438"/>
              <a:ext cx="1501775" cy="138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7" name="TextBox 17"/>
          <p:cNvSpPr txBox="1">
            <a:spLocks noChangeArrowheads="1"/>
          </p:cNvSpPr>
          <p:nvPr/>
        </p:nvSpPr>
        <p:spPr bwMode="auto">
          <a:xfrm>
            <a:off x="539750" y="5732463"/>
            <a:ext cx="80645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/>
              <a:t>“Internet-based Indoor Navigation Services”, </a:t>
            </a:r>
            <a:r>
              <a:rPr lang="en-US" sz="1400" b="0" dirty="0"/>
              <a:t>Demetrios Zeinalipour-Yazti, Christos </a:t>
            </a:r>
            <a:r>
              <a:rPr lang="en-US" sz="1400" b="0" dirty="0" err="1"/>
              <a:t>Laoudias</a:t>
            </a:r>
            <a:r>
              <a:rPr lang="en-US" sz="1400" b="0" dirty="0"/>
              <a:t>, </a:t>
            </a:r>
            <a:r>
              <a:rPr lang="en-US" sz="1400" b="0" dirty="0" err="1"/>
              <a:t>Kyriakos</a:t>
            </a:r>
            <a:r>
              <a:rPr lang="en-US" sz="1400" b="0" dirty="0"/>
              <a:t> Georgiou and </a:t>
            </a:r>
            <a:r>
              <a:rPr lang="en-US" sz="1400" b="0" dirty="0" err="1"/>
              <a:t>Georgios</a:t>
            </a:r>
            <a:r>
              <a:rPr lang="en-US" sz="1400" b="0" dirty="0"/>
              <a:t> </a:t>
            </a:r>
            <a:r>
              <a:rPr lang="en-US" sz="1400" b="0" dirty="0" err="1"/>
              <a:t>Chatzimiloudis</a:t>
            </a:r>
            <a:r>
              <a:rPr lang="en-US" sz="1400" b="0" dirty="0"/>
              <a:t>, </a:t>
            </a:r>
            <a:r>
              <a:rPr lang="en-US" sz="1400" dirty="0"/>
              <a:t>IEEE Internet Computing (IC'16), </a:t>
            </a:r>
            <a:r>
              <a:rPr lang="en-US" sz="1400" b="0" dirty="0"/>
              <a:t>IEEE Computer Society, 2016.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914186" y="4198851"/>
            <a:ext cx="2436164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IIN Service</a:t>
            </a:r>
          </a:p>
        </p:txBody>
      </p:sp>
      <p:sp>
        <p:nvSpPr>
          <p:cNvPr id="21" name="Cloud 20"/>
          <p:cNvSpPr/>
          <p:nvPr/>
        </p:nvSpPr>
        <p:spPr bwMode="auto">
          <a:xfrm>
            <a:off x="5017128" y="3421165"/>
            <a:ext cx="2080831" cy="2273300"/>
          </a:xfrm>
          <a:prstGeom prst="clou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cs typeface="Arial" charset="0"/>
            </a:endParaRPr>
          </a:p>
        </p:txBody>
      </p:sp>
      <p:sp>
        <p:nvSpPr>
          <p:cNvPr id="23" name="Can 22"/>
          <p:cNvSpPr>
            <a:spLocks noChangeArrowheads="1"/>
          </p:cNvSpPr>
          <p:nvPr/>
        </p:nvSpPr>
        <p:spPr bwMode="auto">
          <a:xfrm>
            <a:off x="5492783" y="3801597"/>
            <a:ext cx="1129519" cy="1376639"/>
          </a:xfrm>
          <a:prstGeom prst="can">
            <a:avLst>
              <a:gd name="adj" fmla="val 25013"/>
            </a:avLst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>
            <a:off x="3865914" y="3977796"/>
            <a:ext cx="1081087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 flipH="1">
            <a:off x="3736295" y="5286602"/>
            <a:ext cx="1152525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833587" y="3569738"/>
            <a:ext cx="1008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enrich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705103" y="4744033"/>
            <a:ext cx="1223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navigate</a:t>
            </a:r>
          </a:p>
        </p:txBody>
      </p:sp>
      <p:sp>
        <p:nvSpPr>
          <p:cNvPr id="25" name="TextBox 24"/>
          <p:cNvSpPr txBox="1"/>
          <p:nvPr/>
        </p:nvSpPr>
        <p:spPr>
          <a:xfrm rot="18826672">
            <a:off x="163680" y="4058025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IoT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973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31" grpId="0"/>
      <p:bldP spid="3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/>
              <a:t>Anyplace IIN</a:t>
            </a:r>
          </a:p>
        </p:txBody>
      </p:sp>
      <p:sp>
        <p:nvSpPr>
          <p:cNvPr id="31747" name="TextBox 12"/>
          <p:cNvSpPr txBox="1">
            <a:spLocks noChangeArrowheads="1"/>
          </p:cNvSpPr>
          <p:nvPr/>
        </p:nvSpPr>
        <p:spPr bwMode="auto">
          <a:xfrm>
            <a:off x="4338795" y="908050"/>
            <a:ext cx="23034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u="sng" dirty="0">
                <a:solidFill>
                  <a:srgbClr val="FF0000"/>
                </a:solidFill>
                <a:hlinkClick r:id="rId3"/>
              </a:rPr>
              <a:t>Video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410368" y="5805264"/>
            <a:ext cx="848787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0" i="1" dirty="0"/>
              <a:t>"FMS: Managing Crowdsourced Indoor Signals with the Fingerprint Management Studio", </a:t>
            </a:r>
            <a:r>
              <a:rPr lang="en-US" sz="1100" b="0" dirty="0" err="1"/>
              <a:t>Marileni</a:t>
            </a:r>
            <a:r>
              <a:rPr lang="en-US" sz="1100" b="0" dirty="0"/>
              <a:t> </a:t>
            </a:r>
            <a:r>
              <a:rPr lang="en-US" sz="1100" b="0" dirty="0" err="1"/>
              <a:t>Angelidou</a:t>
            </a:r>
            <a:r>
              <a:rPr lang="en-US" sz="1100" b="0" dirty="0"/>
              <a:t>, Constantinos Costa, Artyom </a:t>
            </a:r>
            <a:r>
              <a:rPr lang="en-US" sz="1100" b="0" dirty="0" err="1"/>
              <a:t>Nikitin</a:t>
            </a:r>
            <a:r>
              <a:rPr lang="en-US" sz="1100" b="0" dirty="0"/>
              <a:t> and Demetrios Zeinalipour-</a:t>
            </a:r>
            <a:r>
              <a:rPr lang="en-US" sz="1100" b="0" dirty="0" err="1"/>
              <a:t>Yazti</a:t>
            </a:r>
            <a:r>
              <a:rPr lang="en-US" sz="1100" b="0" dirty="0"/>
              <a:t> "Proceedings of the </a:t>
            </a:r>
            <a:r>
              <a:rPr lang="en-US" sz="1100" dirty="0"/>
              <a:t>19th IEEE International Conference on Mobile Data Management" (MDM '18), </a:t>
            </a:r>
            <a:r>
              <a:rPr lang="en-US" sz="1100" b="0" dirty="0"/>
              <a:t>IEEE Computer Society, Pages: 2 pages, June 25 - June 28, 2018, AAU, Aalborg, Denmark, 2018.</a:t>
            </a:r>
          </a:p>
        </p:txBody>
      </p:sp>
      <p:pic>
        <p:nvPicPr>
          <p:cNvPr id="31748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368" y="1082903"/>
            <a:ext cx="2807543" cy="155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7F87EE-2097-A242-9883-FAB618A06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3268" y="1811245"/>
            <a:ext cx="6774516" cy="3994019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5D97952-82E0-DC41-8526-A10B03E70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11429"/>
            <a:ext cx="1441575" cy="144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B92BFC82-8D23-444A-9B70-A90BA553D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32" y="4276245"/>
            <a:ext cx="212820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000" dirty="0">
                <a:solidFill>
                  <a:srgbClr val="003399"/>
                </a:solidFill>
              </a:rPr>
              <a:t>https://</a:t>
            </a:r>
            <a:r>
              <a:rPr lang="en-US" altLang="en-US" sz="1000" dirty="0" err="1">
                <a:solidFill>
                  <a:srgbClr val="003399"/>
                </a:solidFill>
              </a:rPr>
              <a:t>anyplace.cs.ucy.ac.cy</a:t>
            </a:r>
            <a:r>
              <a:rPr lang="en-US" altLang="en-US" sz="1000" dirty="0">
                <a:solidFill>
                  <a:srgbClr val="003399"/>
                </a:solidFill>
              </a:rPr>
              <a:t>/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65F1E7AB-13B5-F04C-850F-2A3703F90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32" y="4625732"/>
            <a:ext cx="1183137" cy="46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4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14032-FF32-4040-BF4E-B302150EF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Talk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3054E-D434-7B48-B955-26D8C1322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Introduction</a:t>
            </a:r>
          </a:p>
          <a:p>
            <a:r>
              <a:rPr lang="en-US" b="1" dirty="0">
                <a:solidFill>
                  <a:srgbClr val="FF0000"/>
                </a:solidFill>
              </a:rPr>
              <a:t>Background and Problem Formulation</a:t>
            </a:r>
          </a:p>
          <a:p>
            <a:r>
              <a:rPr lang="en-US" dirty="0" err="1"/>
              <a:t>Grap</a:t>
            </a:r>
            <a:r>
              <a:rPr lang="en-US" dirty="0"/>
              <a:t> Framework</a:t>
            </a:r>
          </a:p>
          <a:p>
            <a:pPr lvl="1"/>
            <a:r>
              <a:rPr lang="en-US" dirty="0"/>
              <a:t>Dependency Graph (DG) algorithm</a:t>
            </a:r>
          </a:p>
          <a:p>
            <a:pPr lvl="1"/>
            <a:r>
              <a:rPr lang="en-US" dirty="0"/>
              <a:t>Graph Distance A* (GDA) algorithm</a:t>
            </a:r>
          </a:p>
          <a:p>
            <a:r>
              <a:rPr lang="en-US" dirty="0"/>
              <a:t>Experimental Evaluation</a:t>
            </a:r>
          </a:p>
          <a:p>
            <a:r>
              <a:rPr lang="en-US" dirty="0"/>
              <a:t>Conclusions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27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6334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/>
              <a:t>Background on IIN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651500" y="836712"/>
            <a:ext cx="3492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IIN </a:t>
            </a:r>
            <a:r>
              <a:rPr lang="en-US" altLang="en-US" sz="2800" dirty="0"/>
              <a:t>Service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342" y="3457674"/>
            <a:ext cx="144145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339949"/>
            <a:ext cx="15367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loud 28"/>
          <p:cNvSpPr/>
          <p:nvPr/>
        </p:nvSpPr>
        <p:spPr bwMode="auto">
          <a:xfrm>
            <a:off x="5724524" y="1268513"/>
            <a:ext cx="3239963" cy="3888680"/>
          </a:xfrm>
          <a:prstGeom prst="clou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>
            <a:off x="3059113" y="2276574"/>
            <a:ext cx="2665412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987675" y="1465362"/>
            <a:ext cx="2736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 dirty="0">
                <a:solidFill>
                  <a:schemeClr val="tx2"/>
                </a:solidFill>
              </a:rPr>
              <a:t>a) Upload Measurements</a:t>
            </a:r>
          </a:p>
        </p:txBody>
      </p:sp>
      <p:sp>
        <p:nvSpPr>
          <p:cNvPr id="34" name="Can 33"/>
          <p:cNvSpPr>
            <a:spLocks noChangeArrowheads="1"/>
          </p:cNvSpPr>
          <p:nvPr/>
        </p:nvSpPr>
        <p:spPr bwMode="auto">
          <a:xfrm>
            <a:off x="6443663" y="1916212"/>
            <a:ext cx="1944687" cy="2736924"/>
          </a:xfrm>
          <a:prstGeom prst="can">
            <a:avLst>
              <a:gd name="adj" fmla="val 25000"/>
            </a:avLst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516216" y="2348881"/>
            <a:ext cx="18722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solidFill>
                  <a:schemeClr val="tx2"/>
                </a:solidFill>
              </a:rPr>
              <a:t>b) Build </a:t>
            </a:r>
            <a:r>
              <a:rPr lang="en-US" sz="2400" dirty="0">
                <a:solidFill>
                  <a:srgbClr val="FF0000"/>
                </a:solidFill>
              </a:rPr>
              <a:t>RM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b="0" dirty="0">
                <a:solidFill>
                  <a:schemeClr val="tx2"/>
                </a:solidFill>
              </a:rPr>
              <a:t>(</a:t>
            </a:r>
            <a:r>
              <a:rPr lang="en-US" sz="2400" b="0" dirty="0" err="1">
                <a:solidFill>
                  <a:schemeClr val="tx2"/>
                </a:solidFill>
              </a:rPr>
              <a:t>Radiomap</a:t>
            </a:r>
            <a:r>
              <a:rPr lang="en-US" sz="2400" b="0" dirty="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12301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1124049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Straight Arrow Connector 47"/>
          <p:cNvCxnSpPr>
            <a:cxnSpLocks noChangeShapeType="1"/>
          </p:cNvCxnSpPr>
          <p:nvPr/>
        </p:nvCxnSpPr>
        <p:spPr bwMode="auto">
          <a:xfrm flipH="1">
            <a:off x="3204071" y="4221088"/>
            <a:ext cx="2232025" cy="254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843808" y="3645024"/>
            <a:ext cx="2736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 dirty="0">
                <a:solidFill>
                  <a:schemeClr val="tx2"/>
                </a:solidFill>
              </a:rPr>
              <a:t>c) Localize</a:t>
            </a:r>
          </a:p>
        </p:txBody>
      </p:sp>
      <p:sp>
        <p:nvSpPr>
          <p:cNvPr id="12312" name="TextBox 61"/>
          <p:cNvSpPr txBox="1">
            <a:spLocks noChangeArrowheads="1"/>
          </p:cNvSpPr>
          <p:nvPr/>
        </p:nvSpPr>
        <p:spPr bwMode="auto">
          <a:xfrm>
            <a:off x="1079500" y="836712"/>
            <a:ext cx="17637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</a:rPr>
              <a:t>Logger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1042988" y="5300762"/>
            <a:ext cx="18732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Localizer</a:t>
            </a:r>
          </a:p>
        </p:txBody>
      </p:sp>
      <p:sp>
        <p:nvSpPr>
          <p:cNvPr id="28" name="TextBox 18"/>
          <p:cNvSpPr txBox="1">
            <a:spLocks noChangeArrowheads="1"/>
          </p:cNvSpPr>
          <p:nvPr/>
        </p:nvSpPr>
        <p:spPr bwMode="auto">
          <a:xfrm>
            <a:off x="3023320" y="5229200"/>
            <a:ext cx="47890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solidFill>
                  <a:schemeClr val="tx2"/>
                </a:solidFill>
              </a:rPr>
              <a:t>d) Localization Alternatives: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b="0" dirty="0">
                <a:solidFill>
                  <a:schemeClr val="tx2"/>
                </a:solidFill>
              </a:rPr>
              <a:t>lient-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b="0" dirty="0">
                <a:solidFill>
                  <a:schemeClr val="tx2"/>
                </a:solidFill>
              </a:rPr>
              <a:t>ide-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b="0" dirty="0">
                <a:solidFill>
                  <a:schemeClr val="tx2"/>
                </a:solidFill>
              </a:rPr>
              <a:t>pproach (</a:t>
            </a:r>
            <a:r>
              <a:rPr lang="en-US" sz="2400" dirty="0">
                <a:solidFill>
                  <a:srgbClr val="FF0000"/>
                </a:solidFill>
              </a:rPr>
              <a:t>CSA</a:t>
            </a:r>
            <a:r>
              <a:rPr lang="en-US" sz="2400" b="0" dirty="0">
                <a:solidFill>
                  <a:schemeClr val="tx2"/>
                </a:solidFill>
              </a:rPr>
              <a:t>)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b="0" dirty="0">
                <a:solidFill>
                  <a:schemeClr val="tx2"/>
                </a:solidFill>
              </a:rPr>
              <a:t>erver-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b="0" dirty="0">
                <a:solidFill>
                  <a:schemeClr val="tx2"/>
                </a:solidFill>
              </a:rPr>
              <a:t>ide-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b="0" dirty="0">
                <a:solidFill>
                  <a:schemeClr val="tx2"/>
                </a:solidFill>
              </a:rPr>
              <a:t>pproach (</a:t>
            </a:r>
            <a:r>
              <a:rPr lang="en-US" sz="2400" dirty="0">
                <a:solidFill>
                  <a:srgbClr val="FF0000"/>
                </a:solidFill>
              </a:rPr>
              <a:t>SSA</a:t>
            </a:r>
            <a:r>
              <a:rPr lang="en-US" sz="2400" b="0" dirty="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140968"/>
            <a:ext cx="1152128" cy="94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3284984"/>
            <a:ext cx="1152128" cy="94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3501008"/>
            <a:ext cx="1152128" cy="94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838200" y="586740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CSA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991872" y="458112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SSA</a:t>
            </a:r>
          </a:p>
        </p:txBody>
      </p:sp>
      <p:pic>
        <p:nvPicPr>
          <p:cNvPr id="38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005064"/>
            <a:ext cx="888213" cy="72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692" y="3375720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84784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132856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492896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933056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509120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941168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Box 60"/>
          <p:cNvSpPr txBox="1"/>
          <p:nvPr/>
        </p:nvSpPr>
        <p:spPr>
          <a:xfrm rot="18087307">
            <a:off x="289570" y="4155258"/>
            <a:ext cx="140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fingerprint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-0.65486 0.2305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00" y="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34" grpId="0" animBg="1"/>
      <p:bldP spid="45" grpId="0"/>
      <p:bldP spid="51" grpId="0"/>
      <p:bldP spid="63" grpId="0"/>
      <p:bldP spid="36" grpId="0"/>
      <p:bldP spid="36" grpId="1"/>
      <p:bldP spid="37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2065">
            <a:off x="3182937" y="2166938"/>
            <a:ext cx="20351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/>
              <a:t>Intermittent Connectivity</a:t>
            </a:r>
          </a:p>
        </p:txBody>
      </p:sp>
      <p:sp>
        <p:nvSpPr>
          <p:cNvPr id="30724" name="TextBox 26"/>
          <p:cNvSpPr txBox="1">
            <a:spLocks noChangeArrowheads="1"/>
          </p:cNvSpPr>
          <p:nvPr/>
        </p:nvSpPr>
        <p:spPr bwMode="auto">
          <a:xfrm>
            <a:off x="5651500" y="981075"/>
            <a:ext cx="3492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 dirty="0"/>
              <a:t>IIN Service</a:t>
            </a:r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41438"/>
            <a:ext cx="1295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loud 28"/>
          <p:cNvSpPr/>
          <p:nvPr/>
        </p:nvSpPr>
        <p:spPr bwMode="auto">
          <a:xfrm>
            <a:off x="5795963" y="1412875"/>
            <a:ext cx="3024187" cy="4968875"/>
          </a:xfrm>
          <a:prstGeom prst="clou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  <a:cs typeface="Arial" charset="0"/>
            </a:endParaRPr>
          </a:p>
        </p:txBody>
      </p:sp>
      <p:sp>
        <p:nvSpPr>
          <p:cNvPr id="30727" name="Can 40"/>
          <p:cNvSpPr>
            <a:spLocks noChangeArrowheads="1"/>
          </p:cNvSpPr>
          <p:nvPr/>
        </p:nvSpPr>
        <p:spPr bwMode="auto">
          <a:xfrm>
            <a:off x="6443663" y="2276475"/>
            <a:ext cx="1728787" cy="2736850"/>
          </a:xfrm>
          <a:prstGeom prst="can">
            <a:avLst>
              <a:gd name="adj" fmla="val 25000"/>
            </a:avLst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cxnSp>
        <p:nvCxnSpPr>
          <p:cNvPr id="16391" name="Straight Arrow Connector 47"/>
          <p:cNvCxnSpPr>
            <a:cxnSpLocks noChangeShapeType="1"/>
          </p:cNvCxnSpPr>
          <p:nvPr/>
        </p:nvCxnSpPr>
        <p:spPr bwMode="auto">
          <a:xfrm>
            <a:off x="2987675" y="2060575"/>
            <a:ext cx="2089150" cy="0"/>
          </a:xfrm>
          <a:prstGeom prst="straightConnector1">
            <a:avLst/>
          </a:prstGeom>
          <a:noFill/>
          <a:ln w="38100">
            <a:solidFill>
              <a:srgbClr val="007A3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2" name="TextBox 50"/>
          <p:cNvSpPr txBox="1">
            <a:spLocks noChangeArrowheads="1"/>
          </p:cNvSpPr>
          <p:nvPr/>
        </p:nvSpPr>
        <p:spPr bwMode="auto">
          <a:xfrm>
            <a:off x="2627313" y="1484313"/>
            <a:ext cx="3097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7A37"/>
                </a:solidFill>
              </a:rPr>
              <a:t>Where-am-I?</a:t>
            </a:r>
          </a:p>
        </p:txBody>
      </p:sp>
      <p:sp>
        <p:nvSpPr>
          <p:cNvPr id="30730" name="Rectangle 52"/>
          <p:cNvSpPr>
            <a:spLocks noChangeArrowheads="1"/>
          </p:cNvSpPr>
          <p:nvPr/>
        </p:nvSpPr>
        <p:spPr bwMode="auto">
          <a:xfrm>
            <a:off x="6588125" y="3313113"/>
            <a:ext cx="215900" cy="83661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0731" name="Rectangle 53"/>
          <p:cNvSpPr>
            <a:spLocks noChangeArrowheads="1"/>
          </p:cNvSpPr>
          <p:nvPr/>
        </p:nvSpPr>
        <p:spPr bwMode="auto">
          <a:xfrm>
            <a:off x="6877050" y="3313113"/>
            <a:ext cx="215900" cy="83661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0732" name="Rectangle 54"/>
          <p:cNvSpPr>
            <a:spLocks noChangeArrowheads="1"/>
          </p:cNvSpPr>
          <p:nvPr/>
        </p:nvSpPr>
        <p:spPr bwMode="auto">
          <a:xfrm>
            <a:off x="7164388" y="3313113"/>
            <a:ext cx="215900" cy="83661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0733" name="Rectangle 55"/>
          <p:cNvSpPr>
            <a:spLocks noChangeArrowheads="1"/>
          </p:cNvSpPr>
          <p:nvPr/>
        </p:nvSpPr>
        <p:spPr bwMode="auto">
          <a:xfrm>
            <a:off x="7451725" y="3313113"/>
            <a:ext cx="217488" cy="83661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933825"/>
            <a:ext cx="1352550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>
            <a:off x="3059113" y="4868863"/>
            <a:ext cx="2017712" cy="0"/>
          </a:xfrm>
          <a:prstGeom prst="straightConnector1">
            <a:avLst/>
          </a:prstGeom>
          <a:noFill/>
          <a:ln w="38100">
            <a:solidFill>
              <a:srgbClr val="007A3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11413" y="5300663"/>
            <a:ext cx="4032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sym typeface="Wingdings" charset="2"/>
              </a:rPr>
              <a:t> </a:t>
            </a:r>
            <a:r>
              <a:rPr lang="en-US" altLang="en-US">
                <a:solidFill>
                  <a:srgbClr val="FF0000"/>
                </a:solidFill>
              </a:rPr>
              <a:t>Intermittent Connectivity</a:t>
            </a:r>
          </a:p>
        </p:txBody>
      </p:sp>
      <p:pic>
        <p:nvPicPr>
          <p:cNvPr id="3073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213100"/>
            <a:ext cx="1627187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50"/>
          <p:cNvSpPr txBox="1">
            <a:spLocks noChangeArrowheads="1"/>
          </p:cNvSpPr>
          <p:nvPr/>
        </p:nvSpPr>
        <p:spPr bwMode="auto">
          <a:xfrm>
            <a:off x="2627313" y="4365625"/>
            <a:ext cx="3097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7A37"/>
                </a:solidFill>
              </a:rPr>
              <a:t>Where-am-I?</a:t>
            </a:r>
          </a:p>
        </p:txBody>
      </p:sp>
      <p:cxnSp>
        <p:nvCxnSpPr>
          <p:cNvPr id="24" name="Straight Arrow Connector 47"/>
          <p:cNvCxnSpPr>
            <a:cxnSpLocks noChangeShapeType="1"/>
          </p:cNvCxnSpPr>
          <p:nvPr/>
        </p:nvCxnSpPr>
        <p:spPr bwMode="auto">
          <a:xfrm>
            <a:off x="3059113" y="3573463"/>
            <a:ext cx="20891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50"/>
          <p:cNvSpPr txBox="1">
            <a:spLocks noChangeArrowheads="1"/>
          </p:cNvSpPr>
          <p:nvPr/>
        </p:nvSpPr>
        <p:spPr bwMode="auto">
          <a:xfrm>
            <a:off x="2771775" y="3068638"/>
            <a:ext cx="2663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 b="0"/>
              <a:t>Where-am-I?</a:t>
            </a:r>
          </a:p>
        </p:txBody>
      </p: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>
            <a:off x="468313" y="1196975"/>
            <a:ext cx="0" cy="1295400"/>
          </a:xfrm>
          <a:prstGeom prst="straightConnector1">
            <a:avLst/>
          </a:prstGeom>
          <a:noFill/>
          <a:ln w="76200">
            <a:solidFill>
              <a:srgbClr val="007A3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>
            <a:off x="468313" y="2492375"/>
            <a:ext cx="0" cy="1873250"/>
          </a:xfrm>
          <a:prstGeom prst="straightConnector1">
            <a:avLst/>
          </a:prstGeom>
          <a:noFill/>
          <a:ln w="76200">
            <a:solidFill>
              <a:srgbClr val="FF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>
            <a:off x="468313" y="4365625"/>
            <a:ext cx="0" cy="1800225"/>
          </a:xfrm>
          <a:prstGeom prst="straightConnector1">
            <a:avLst/>
          </a:prstGeom>
          <a:noFill/>
          <a:ln w="76200">
            <a:solidFill>
              <a:srgbClr val="007A3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 rot="-5400000">
            <a:off x="-269875" y="3157538"/>
            <a:ext cx="2162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FF0000"/>
                </a:solidFill>
              </a:rPr>
              <a:t>No Navigation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79388" y="6092825"/>
            <a:ext cx="216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7A37"/>
                </a:solidFill>
              </a:rPr>
              <a:t>Time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924300" y="3284538"/>
            <a:ext cx="5032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54505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8" grpId="0"/>
      <p:bldP spid="21" grpId="0"/>
      <p:bldP spid="25" grpId="0"/>
      <p:bldP spid="35" grpId="0"/>
      <p:bldP spid="37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2065">
            <a:off x="3182937" y="2028826"/>
            <a:ext cx="20351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/>
              <a:t>Solution: </a:t>
            </a:r>
            <a:r>
              <a:rPr lang="en-US" sz="3600" dirty="0" err="1"/>
              <a:t>Grap</a:t>
            </a:r>
            <a:r>
              <a:rPr lang="en-US" sz="3600" dirty="0"/>
              <a:t> Navigation</a:t>
            </a:r>
          </a:p>
        </p:txBody>
      </p:sp>
      <p:sp>
        <p:nvSpPr>
          <p:cNvPr id="31748" name="TextBox 26"/>
          <p:cNvSpPr txBox="1">
            <a:spLocks noChangeArrowheads="1"/>
          </p:cNvSpPr>
          <p:nvPr/>
        </p:nvSpPr>
        <p:spPr bwMode="auto">
          <a:xfrm>
            <a:off x="5651500" y="981075"/>
            <a:ext cx="3492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IIN Service</a:t>
            </a:r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341438"/>
            <a:ext cx="12969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loud 28"/>
          <p:cNvSpPr/>
          <p:nvPr/>
        </p:nvSpPr>
        <p:spPr bwMode="auto">
          <a:xfrm>
            <a:off x="5795963" y="1557338"/>
            <a:ext cx="3024187" cy="4824412"/>
          </a:xfrm>
          <a:prstGeom prst="clou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  <a:cs typeface="Arial" charset="0"/>
            </a:endParaRPr>
          </a:p>
        </p:txBody>
      </p:sp>
      <p:sp>
        <p:nvSpPr>
          <p:cNvPr id="31751" name="Can 40"/>
          <p:cNvSpPr>
            <a:spLocks noChangeArrowheads="1"/>
          </p:cNvSpPr>
          <p:nvPr/>
        </p:nvSpPr>
        <p:spPr bwMode="auto">
          <a:xfrm>
            <a:off x="6443663" y="2781300"/>
            <a:ext cx="1728787" cy="2736850"/>
          </a:xfrm>
          <a:prstGeom prst="can">
            <a:avLst>
              <a:gd name="adj" fmla="val 25000"/>
            </a:avLst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cxnSp>
        <p:nvCxnSpPr>
          <p:cNvPr id="16391" name="Straight Arrow Connector 47"/>
          <p:cNvCxnSpPr>
            <a:cxnSpLocks noChangeShapeType="1"/>
          </p:cNvCxnSpPr>
          <p:nvPr/>
        </p:nvCxnSpPr>
        <p:spPr bwMode="auto">
          <a:xfrm flipH="1">
            <a:off x="2843213" y="2060575"/>
            <a:ext cx="31686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2" name="TextBox 50"/>
          <p:cNvSpPr txBox="1">
            <a:spLocks noChangeArrowheads="1"/>
          </p:cNvSpPr>
          <p:nvPr/>
        </p:nvSpPr>
        <p:spPr bwMode="auto">
          <a:xfrm>
            <a:off x="2843213" y="1484313"/>
            <a:ext cx="3097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 b="0"/>
              <a:t>Prefetch </a:t>
            </a:r>
            <a:r>
              <a:rPr lang="en-US" altLang="en-US" sz="2400">
                <a:solidFill>
                  <a:srgbClr val="FF0000"/>
                </a:solidFill>
              </a:rPr>
              <a:t>K </a:t>
            </a:r>
            <a:r>
              <a:rPr lang="en-US" altLang="en-US" sz="2400" b="0"/>
              <a:t>RM rows</a:t>
            </a:r>
          </a:p>
        </p:txBody>
      </p:sp>
      <p:sp>
        <p:nvSpPr>
          <p:cNvPr id="31754" name="Rectangle 52"/>
          <p:cNvSpPr>
            <a:spLocks noChangeArrowheads="1"/>
          </p:cNvSpPr>
          <p:nvPr/>
        </p:nvSpPr>
        <p:spPr bwMode="auto">
          <a:xfrm>
            <a:off x="6588125" y="3817938"/>
            <a:ext cx="215900" cy="83661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1755" name="Rectangle 53"/>
          <p:cNvSpPr>
            <a:spLocks noChangeArrowheads="1"/>
          </p:cNvSpPr>
          <p:nvPr/>
        </p:nvSpPr>
        <p:spPr bwMode="auto">
          <a:xfrm>
            <a:off x="6877050" y="3817938"/>
            <a:ext cx="215900" cy="83661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1756" name="Rectangle 54"/>
          <p:cNvSpPr>
            <a:spLocks noChangeArrowheads="1"/>
          </p:cNvSpPr>
          <p:nvPr/>
        </p:nvSpPr>
        <p:spPr bwMode="auto">
          <a:xfrm>
            <a:off x="7164388" y="3817938"/>
            <a:ext cx="215900" cy="83661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1757" name="Rectangle 55"/>
          <p:cNvSpPr>
            <a:spLocks noChangeArrowheads="1"/>
          </p:cNvSpPr>
          <p:nvPr/>
        </p:nvSpPr>
        <p:spPr bwMode="auto">
          <a:xfrm>
            <a:off x="7451725" y="3817938"/>
            <a:ext cx="217488" cy="836612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933825"/>
            <a:ext cx="1352550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84438" y="5157788"/>
            <a:ext cx="4032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7A37"/>
                </a:solidFill>
                <a:sym typeface="Wingdings" charset="2"/>
              </a:rPr>
              <a:t> </a:t>
            </a:r>
            <a:r>
              <a:rPr lang="en-US" altLang="en-US">
                <a:solidFill>
                  <a:srgbClr val="007A37"/>
                </a:solidFill>
              </a:rPr>
              <a:t>Intermittent Connectivity</a:t>
            </a:r>
          </a:p>
        </p:txBody>
      </p:sp>
      <p:pic>
        <p:nvPicPr>
          <p:cNvPr id="31760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717925"/>
            <a:ext cx="1627187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47"/>
          <p:cNvCxnSpPr>
            <a:cxnSpLocks noChangeShapeType="1"/>
          </p:cNvCxnSpPr>
          <p:nvPr/>
        </p:nvCxnSpPr>
        <p:spPr bwMode="auto">
          <a:xfrm flipH="1">
            <a:off x="2700338" y="5084763"/>
            <a:ext cx="316706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50"/>
          <p:cNvSpPr txBox="1">
            <a:spLocks noChangeArrowheads="1"/>
          </p:cNvSpPr>
          <p:nvPr/>
        </p:nvSpPr>
        <p:spPr bwMode="auto">
          <a:xfrm>
            <a:off x="2700338" y="4508500"/>
            <a:ext cx="3095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 b="0"/>
              <a:t>Prefetch </a:t>
            </a:r>
            <a:r>
              <a:rPr lang="en-US" altLang="en-US" sz="2400">
                <a:solidFill>
                  <a:srgbClr val="FF0000"/>
                </a:solidFill>
              </a:rPr>
              <a:t>K </a:t>
            </a:r>
            <a:r>
              <a:rPr lang="en-US" altLang="en-US" sz="2400" b="0"/>
              <a:t>RM rows</a:t>
            </a:r>
          </a:p>
        </p:txBody>
      </p:sp>
      <p:cxnSp>
        <p:nvCxnSpPr>
          <p:cNvPr id="31763" name="Straight Arrow Connector 24"/>
          <p:cNvCxnSpPr>
            <a:cxnSpLocks noChangeShapeType="1"/>
          </p:cNvCxnSpPr>
          <p:nvPr/>
        </p:nvCxnSpPr>
        <p:spPr bwMode="auto">
          <a:xfrm>
            <a:off x="755650" y="1412875"/>
            <a:ext cx="0" cy="1800225"/>
          </a:xfrm>
          <a:prstGeom prst="straightConnector1">
            <a:avLst/>
          </a:prstGeom>
          <a:noFill/>
          <a:ln w="76200">
            <a:solidFill>
              <a:srgbClr val="007A3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64" name="TextBox 25"/>
          <p:cNvSpPr txBox="1">
            <a:spLocks noChangeArrowheads="1"/>
          </p:cNvSpPr>
          <p:nvPr/>
        </p:nvSpPr>
        <p:spPr bwMode="auto">
          <a:xfrm>
            <a:off x="179388" y="6092825"/>
            <a:ext cx="216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7A37"/>
                </a:solidFill>
              </a:rPr>
              <a:t>Time</a:t>
            </a:r>
          </a:p>
        </p:txBody>
      </p:sp>
      <p:sp>
        <p:nvSpPr>
          <p:cNvPr id="27" name="Can 40"/>
          <p:cNvSpPr>
            <a:spLocks noChangeArrowheads="1"/>
          </p:cNvSpPr>
          <p:nvPr/>
        </p:nvSpPr>
        <p:spPr bwMode="auto">
          <a:xfrm>
            <a:off x="1042988" y="2997200"/>
            <a:ext cx="504825" cy="431800"/>
          </a:xfrm>
          <a:prstGeom prst="can">
            <a:avLst>
              <a:gd name="adj" fmla="val 43898"/>
            </a:avLst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" name="Can 40"/>
          <p:cNvSpPr>
            <a:spLocks noChangeArrowheads="1"/>
          </p:cNvSpPr>
          <p:nvPr/>
        </p:nvSpPr>
        <p:spPr bwMode="auto">
          <a:xfrm>
            <a:off x="1042988" y="5732463"/>
            <a:ext cx="504825" cy="433387"/>
          </a:xfrm>
          <a:prstGeom prst="can">
            <a:avLst>
              <a:gd name="adj" fmla="val 43898"/>
            </a:avLst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cxnSp>
        <p:nvCxnSpPr>
          <p:cNvPr id="31" name="Straight Arrow Connector 47"/>
          <p:cNvCxnSpPr>
            <a:cxnSpLocks noChangeShapeType="1"/>
          </p:cNvCxnSpPr>
          <p:nvPr/>
        </p:nvCxnSpPr>
        <p:spPr bwMode="auto">
          <a:xfrm flipH="1">
            <a:off x="2843213" y="3500438"/>
            <a:ext cx="3024187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Box 50"/>
          <p:cNvSpPr txBox="1">
            <a:spLocks noChangeArrowheads="1"/>
          </p:cNvSpPr>
          <p:nvPr/>
        </p:nvSpPr>
        <p:spPr bwMode="auto">
          <a:xfrm>
            <a:off x="2987675" y="2924175"/>
            <a:ext cx="3097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 b="0">
                <a:solidFill>
                  <a:schemeClr val="tx1"/>
                </a:solidFill>
              </a:rPr>
              <a:t>Prefetch </a:t>
            </a:r>
            <a:r>
              <a:rPr lang="en-US" altLang="en-US" sz="2400">
                <a:solidFill>
                  <a:schemeClr val="tx1"/>
                </a:solidFill>
              </a:rPr>
              <a:t>K </a:t>
            </a:r>
            <a:r>
              <a:rPr lang="en-US" altLang="en-US" sz="2400" b="0">
                <a:solidFill>
                  <a:schemeClr val="tx1"/>
                </a:solidFill>
              </a:rPr>
              <a:t>RM rows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067175" y="3141663"/>
            <a:ext cx="504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X</a:t>
            </a:r>
          </a:p>
        </p:txBody>
      </p: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>
            <a:off x="755650" y="3141663"/>
            <a:ext cx="0" cy="1366837"/>
          </a:xfrm>
          <a:prstGeom prst="straightConnector1">
            <a:avLst/>
          </a:prstGeom>
          <a:noFill/>
          <a:ln w="76200">
            <a:solidFill>
              <a:srgbClr val="007A3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/>
          <p:cNvCxnSpPr>
            <a:cxnSpLocks noChangeShapeType="1"/>
          </p:cNvCxnSpPr>
          <p:nvPr/>
        </p:nvCxnSpPr>
        <p:spPr bwMode="auto">
          <a:xfrm>
            <a:off x="755650" y="4508500"/>
            <a:ext cx="0" cy="1368425"/>
          </a:xfrm>
          <a:prstGeom prst="straightConnector1">
            <a:avLst/>
          </a:prstGeom>
          <a:noFill/>
          <a:ln w="76200">
            <a:solidFill>
              <a:srgbClr val="007A37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Box 50"/>
          <p:cNvSpPr txBox="1">
            <a:spLocks noChangeArrowheads="1"/>
          </p:cNvSpPr>
          <p:nvPr/>
        </p:nvSpPr>
        <p:spPr bwMode="auto">
          <a:xfrm>
            <a:off x="395288" y="3500438"/>
            <a:ext cx="2628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FF0000"/>
                </a:solidFill>
              </a:rPr>
              <a:t>Localize from Cache</a:t>
            </a:r>
          </a:p>
        </p:txBody>
      </p:sp>
      <p:sp>
        <p:nvSpPr>
          <p:cNvPr id="35" name="TextBox 50">
            <a:extLst>
              <a:ext uri="{FF2B5EF4-FFF2-40B4-BE49-F238E27FC236}">
                <a16:creationId xmlns:a16="http://schemas.microsoft.com/office/drawing/2014/main" id="{4648F0BA-4389-4852-88F6-B37249A11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92" y="1019176"/>
            <a:ext cx="2628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FF0000"/>
                </a:solidFill>
              </a:rPr>
              <a:t>Localize from s</a:t>
            </a:r>
          </a:p>
        </p:txBody>
      </p:sp>
      <p:sp>
        <p:nvSpPr>
          <p:cNvPr id="37" name="TextBox 50">
            <a:extLst>
              <a:ext uri="{FF2B5EF4-FFF2-40B4-BE49-F238E27FC236}">
                <a16:creationId xmlns:a16="http://schemas.microsoft.com/office/drawing/2014/main" id="{21A0736F-4E61-4486-9900-11291A3CB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9" y="5185863"/>
            <a:ext cx="2628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FF0000"/>
                </a:solidFill>
              </a:rPr>
              <a:t>Localize from s</a:t>
            </a:r>
          </a:p>
        </p:txBody>
      </p:sp>
    </p:spTree>
    <p:extLst>
      <p:ext uri="{BB962C8B-B14F-4D97-AF65-F5344CB8AC3E}">
        <p14:creationId xmlns:p14="http://schemas.microsoft.com/office/powerpoint/2010/main" val="1384376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23" grpId="0"/>
      <p:bldP spid="27" grpId="0" animBg="1"/>
      <p:bldP spid="28" grpId="0" animBg="1"/>
      <p:bldP spid="32" grpId="0"/>
      <p:bldP spid="34" grpId="0"/>
      <p:bldP spid="30" grpId="0"/>
      <p:bldP spid="35" grpId="0"/>
      <p:bldP spid="3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42298</TotalTime>
  <Words>2311</Words>
  <Application>Microsoft Macintosh PowerPoint</Application>
  <PresentationFormat>On-screen Show (4:3)</PresentationFormat>
  <Paragraphs>346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ＭＳ Ｐゴシック</vt:lpstr>
      <vt:lpstr>Arial</vt:lpstr>
      <vt:lpstr>Cambria Math</vt:lpstr>
      <vt:lpstr>Wingdings</vt:lpstr>
      <vt:lpstr>Default Design</vt:lpstr>
      <vt:lpstr>IoT Data Prefetching in Indoor Navigation SOAs</vt:lpstr>
      <vt:lpstr>Motivation</vt:lpstr>
      <vt:lpstr>Localization and Navigation</vt:lpstr>
      <vt:lpstr>Internet-based Indoor Navigation</vt:lpstr>
      <vt:lpstr>Anyplace IIN</vt:lpstr>
      <vt:lpstr>Talk Outline</vt:lpstr>
      <vt:lpstr>Background on IIN</vt:lpstr>
      <vt:lpstr>Intermittent Connectivity</vt:lpstr>
      <vt:lpstr>Solution: Grap Navigation</vt:lpstr>
      <vt:lpstr>Grap Advantages &amp; Challenges</vt:lpstr>
      <vt:lpstr>Problem Formulation</vt:lpstr>
      <vt:lpstr>Problem Formulation</vt:lpstr>
      <vt:lpstr>Talk Outline</vt:lpstr>
      <vt:lpstr>Grap Framework</vt:lpstr>
      <vt:lpstr>Dependency Graph generation - DG</vt:lpstr>
      <vt:lpstr>DG – Self Importance &amp; Edge Weights</vt:lpstr>
      <vt:lpstr>Talk Outline</vt:lpstr>
      <vt:lpstr>Partial Radiomap selection - GDA</vt:lpstr>
      <vt:lpstr>Partial Radiomap selection - GDA</vt:lpstr>
      <vt:lpstr>GDA - Example</vt:lpstr>
      <vt:lpstr>Talk Outline</vt:lpstr>
      <vt:lpstr>Grap Prototype System</vt:lpstr>
      <vt:lpstr>Experimental Evaluation </vt:lpstr>
      <vt:lpstr>Experiment 1: Performance Evaluation</vt:lpstr>
      <vt:lpstr>Experiment 2: Dwell Time (K)</vt:lpstr>
      <vt:lpstr>Conclusions and Future Work</vt:lpstr>
      <vt:lpstr>IoT Data Prefetching in Indoor Navigation SOAs</vt:lpstr>
    </vt:vector>
  </TitlesOfParts>
  <Company>UCR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Querying Sensor Data in Smartphone Networks</dc:title>
  <dc:subject>University of Cyprus</dc:subject>
  <dc:creator>Demetris Zeinalipour</dc:creator>
  <cp:lastModifiedBy>Microsoft Office User</cp:lastModifiedBy>
  <cp:revision>2550</cp:revision>
  <cp:lastPrinted>2005-08-16T19:27:47Z</cp:lastPrinted>
  <dcterms:created xsi:type="dcterms:W3CDTF">2002-06-13T03:57:29Z</dcterms:created>
  <dcterms:modified xsi:type="dcterms:W3CDTF">2018-07-06T09:01:52Z</dcterms:modified>
</cp:coreProperties>
</file>