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1539" r:id="rId2"/>
    <p:sldId id="1922" r:id="rId3"/>
    <p:sldId id="1916" r:id="rId4"/>
    <p:sldId id="2023" r:id="rId5"/>
    <p:sldId id="1917" r:id="rId6"/>
    <p:sldId id="1918" r:id="rId7"/>
    <p:sldId id="1919" r:id="rId8"/>
    <p:sldId id="1920" r:id="rId9"/>
    <p:sldId id="1955" r:id="rId10"/>
    <p:sldId id="1963" r:id="rId11"/>
    <p:sldId id="1957" r:id="rId12"/>
    <p:sldId id="1883" r:id="rId13"/>
    <p:sldId id="1913" r:id="rId14"/>
    <p:sldId id="1873" r:id="rId15"/>
    <p:sldId id="1872" r:id="rId16"/>
    <p:sldId id="1861" r:id="rId17"/>
    <p:sldId id="1887" r:id="rId18"/>
    <p:sldId id="1985" r:id="rId19"/>
    <p:sldId id="1910" r:id="rId20"/>
    <p:sldId id="2051" r:id="rId21"/>
    <p:sldId id="2052" r:id="rId22"/>
    <p:sldId id="1993" r:id="rId23"/>
    <p:sldId id="1984" r:id="rId24"/>
    <p:sldId id="1999" r:id="rId25"/>
    <p:sldId id="2013" r:id="rId26"/>
    <p:sldId id="2014" r:id="rId27"/>
    <p:sldId id="2004" r:id="rId28"/>
    <p:sldId id="1977" r:id="rId29"/>
    <p:sldId id="2055" r:id="rId30"/>
    <p:sldId id="1979" r:id="rId31"/>
    <p:sldId id="1980" r:id="rId32"/>
    <p:sldId id="2053" r:id="rId33"/>
    <p:sldId id="2025" r:id="rId34"/>
    <p:sldId id="1958" r:id="rId35"/>
    <p:sldId id="1959" r:id="rId36"/>
    <p:sldId id="1960" r:id="rId37"/>
    <p:sldId id="1961" r:id="rId38"/>
    <p:sldId id="1969" r:id="rId39"/>
    <p:sldId id="1970" r:id="rId40"/>
    <p:sldId id="1972" r:id="rId41"/>
    <p:sldId id="1973" r:id="rId42"/>
    <p:sldId id="2054" r:id="rId43"/>
    <p:sldId id="1968" r:id="rId44"/>
    <p:sldId id="1974" r:id="rId45"/>
    <p:sldId id="1975" r:id="rId46"/>
    <p:sldId id="1976" r:id="rId47"/>
  </p:sldIdLst>
  <p:sldSz cx="9144000" cy="6858000" type="screen4x3"/>
  <p:notesSz cx="6797675" cy="9928225"/>
  <p:defaultTextStyle>
    <a:defPPr>
      <a:defRPr lang="el-GR"/>
    </a:defPPr>
    <a:lvl1pPr algn="l" rtl="0" eaLnBrk="0" fontAlgn="base" hangingPunct="0">
      <a:spcBef>
        <a:spcPct val="0"/>
      </a:spcBef>
      <a:spcAft>
        <a:spcPct val="0"/>
      </a:spcAft>
      <a:defRPr sz="3600" b="1" kern="1200">
        <a:solidFill>
          <a:schemeClr val="tx2"/>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3600" b="1" kern="1200">
        <a:solidFill>
          <a:schemeClr val="tx2"/>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3600" b="1" kern="1200">
        <a:solidFill>
          <a:schemeClr val="tx2"/>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3600" b="1" kern="1200">
        <a:solidFill>
          <a:schemeClr val="tx2"/>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3600" b="1" kern="1200">
        <a:solidFill>
          <a:schemeClr val="tx2"/>
        </a:solidFill>
        <a:latin typeface="Arial" pitchFamily="34" charset="0"/>
        <a:ea typeface="ＭＳ Ｐゴシック" pitchFamily="34" charset="-128"/>
        <a:cs typeface="+mn-cs"/>
      </a:defRPr>
    </a:lvl5pPr>
    <a:lvl6pPr marL="2286000" algn="l" defTabSz="914400" rtl="0" eaLnBrk="1" latinLnBrk="0" hangingPunct="1">
      <a:defRPr sz="3600" b="1" kern="1200">
        <a:solidFill>
          <a:schemeClr val="tx2"/>
        </a:solidFill>
        <a:latin typeface="Arial" pitchFamily="34" charset="0"/>
        <a:ea typeface="ＭＳ Ｐゴシック" pitchFamily="34" charset="-128"/>
        <a:cs typeface="+mn-cs"/>
      </a:defRPr>
    </a:lvl6pPr>
    <a:lvl7pPr marL="2743200" algn="l" defTabSz="914400" rtl="0" eaLnBrk="1" latinLnBrk="0" hangingPunct="1">
      <a:defRPr sz="3600" b="1" kern="1200">
        <a:solidFill>
          <a:schemeClr val="tx2"/>
        </a:solidFill>
        <a:latin typeface="Arial" pitchFamily="34" charset="0"/>
        <a:ea typeface="ＭＳ Ｐゴシック" pitchFamily="34" charset="-128"/>
        <a:cs typeface="+mn-cs"/>
      </a:defRPr>
    </a:lvl7pPr>
    <a:lvl8pPr marL="3200400" algn="l" defTabSz="914400" rtl="0" eaLnBrk="1" latinLnBrk="0" hangingPunct="1">
      <a:defRPr sz="3600" b="1" kern="1200">
        <a:solidFill>
          <a:schemeClr val="tx2"/>
        </a:solidFill>
        <a:latin typeface="Arial" pitchFamily="34" charset="0"/>
        <a:ea typeface="ＭＳ Ｐゴシック" pitchFamily="34" charset="-128"/>
        <a:cs typeface="+mn-cs"/>
      </a:defRPr>
    </a:lvl8pPr>
    <a:lvl9pPr marL="3657600" algn="l" defTabSz="914400" rtl="0" eaLnBrk="1" latinLnBrk="0" hangingPunct="1">
      <a:defRPr sz="3600" b="1" kern="1200">
        <a:solidFill>
          <a:schemeClr val="tx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7A37"/>
    <a:srgbClr val="00355E"/>
    <a:srgbClr val="FF0000"/>
    <a:srgbClr val="FF6600"/>
    <a:srgbClr val="FF9933"/>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2" autoAdjust="0"/>
    <p:restoredTop sz="82243" autoAdjust="0"/>
  </p:normalViewPr>
  <p:slideViewPr>
    <p:cSldViewPr>
      <p:cViewPr>
        <p:scale>
          <a:sx n="99" d="100"/>
          <a:sy n="99" d="100"/>
        </p:scale>
        <p:origin x="2456" y="68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notesViewPr>
    <p:cSldViewPr>
      <p:cViewPr varScale="1">
        <p:scale>
          <a:sx n="65" d="100"/>
          <a:sy n="65" d="100"/>
        </p:scale>
        <p:origin x="-2940" y="-12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986" tIns="46494" rIns="92986" bIns="46494" numCol="1" anchor="t" anchorCtr="0" compatLnSpc="1">
            <a:prstTxWarp prst="textNoShape">
              <a:avLst/>
            </a:prstTxWarp>
          </a:bodyPr>
          <a:lstStyle>
            <a:lvl1pPr defTabSz="928688" eaLnBrk="1" hangingPunct="1">
              <a:defRPr sz="1200" b="0">
                <a:solidFill>
                  <a:schemeClr val="tx1"/>
                </a:solidFill>
              </a:defRPr>
            </a:lvl1pPr>
          </a:lstStyle>
          <a:p>
            <a:endParaRPr lang="en-US"/>
          </a:p>
        </p:txBody>
      </p:sp>
      <p:sp>
        <p:nvSpPr>
          <p:cNvPr id="307203"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2986" tIns="46494" rIns="92986" bIns="46494" numCol="1" anchor="t" anchorCtr="0" compatLnSpc="1">
            <a:prstTxWarp prst="textNoShape">
              <a:avLst/>
            </a:prstTxWarp>
          </a:bodyPr>
          <a:lstStyle>
            <a:lvl1pPr algn="r" defTabSz="928688" eaLnBrk="1" hangingPunct="1">
              <a:defRPr sz="1200" b="0">
                <a:solidFill>
                  <a:schemeClr val="tx1"/>
                </a:solidFill>
              </a:defRPr>
            </a:lvl1pPr>
          </a:lstStyle>
          <a:p>
            <a:endParaRPr lang="en-US"/>
          </a:p>
        </p:txBody>
      </p:sp>
      <p:sp>
        <p:nvSpPr>
          <p:cNvPr id="307204"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a:effectLst/>
        </p:spPr>
        <p:txBody>
          <a:bodyPr vert="horz" wrap="square" lIns="92986" tIns="46494" rIns="92986" bIns="46494" numCol="1" anchor="b" anchorCtr="0" compatLnSpc="1">
            <a:prstTxWarp prst="textNoShape">
              <a:avLst/>
            </a:prstTxWarp>
          </a:bodyPr>
          <a:lstStyle>
            <a:lvl1pPr defTabSz="928688" eaLnBrk="1" hangingPunct="1">
              <a:defRPr sz="1200" b="0">
                <a:solidFill>
                  <a:schemeClr val="tx1"/>
                </a:solidFill>
              </a:defRPr>
            </a:lvl1pPr>
          </a:lstStyle>
          <a:p>
            <a:endParaRPr lang="en-US"/>
          </a:p>
        </p:txBody>
      </p:sp>
      <p:sp>
        <p:nvSpPr>
          <p:cNvPr id="307205" name="Rectangle 5"/>
          <p:cNvSpPr>
            <a:spLocks noGrp="1" noChangeArrowheads="1"/>
          </p:cNvSpPr>
          <p:nvPr>
            <p:ph type="sldNum" sz="quarter" idx="3"/>
          </p:nvPr>
        </p:nvSpPr>
        <p:spPr bwMode="auto">
          <a:xfrm>
            <a:off x="3851275" y="9431338"/>
            <a:ext cx="2944813" cy="495300"/>
          </a:xfrm>
          <a:prstGeom prst="rect">
            <a:avLst/>
          </a:prstGeom>
          <a:noFill/>
          <a:ln w="9525">
            <a:noFill/>
            <a:miter lim="800000"/>
            <a:headEnd/>
            <a:tailEnd/>
          </a:ln>
          <a:effectLst/>
        </p:spPr>
        <p:txBody>
          <a:bodyPr vert="horz" wrap="square" lIns="92986" tIns="46494" rIns="92986" bIns="46494" numCol="1" anchor="b" anchorCtr="0" compatLnSpc="1">
            <a:prstTxWarp prst="textNoShape">
              <a:avLst/>
            </a:prstTxWarp>
          </a:bodyPr>
          <a:lstStyle>
            <a:lvl1pPr algn="r" defTabSz="928688" eaLnBrk="1" hangingPunct="1">
              <a:defRPr sz="1200" b="0">
                <a:solidFill>
                  <a:schemeClr val="tx1"/>
                </a:solidFill>
              </a:defRPr>
            </a:lvl1pPr>
          </a:lstStyle>
          <a:p>
            <a:fld id="{D8651F0A-A230-4FAF-A398-BA09E9BFB7C1}" type="slidenum">
              <a:rPr lang="en-US" altLang="en-US"/>
              <a:pPr/>
              <a:t>‹#›</a:t>
            </a:fld>
            <a:endParaRPr lang="en-US" altLang="en-US"/>
          </a:p>
        </p:txBody>
      </p:sp>
    </p:spTree>
    <p:extLst>
      <p:ext uri="{BB962C8B-B14F-4D97-AF65-F5344CB8AC3E}">
        <p14:creationId xmlns:p14="http://schemas.microsoft.com/office/powerpoint/2010/main" val="206243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986" tIns="46494" rIns="92986" bIns="46494" numCol="1" anchor="t" anchorCtr="0" compatLnSpc="1">
            <a:prstTxWarp prst="textNoShape">
              <a:avLst/>
            </a:prstTxWarp>
          </a:bodyPr>
          <a:lstStyle>
            <a:lvl1pPr defTabSz="928688" eaLnBrk="1" hangingPunct="1">
              <a:defRPr sz="1200" b="0">
                <a:solidFill>
                  <a:schemeClr val="tx1"/>
                </a:solidFill>
              </a:defRPr>
            </a:lvl1pPr>
          </a:lstStyle>
          <a:p>
            <a:endParaRPr lang="en-US"/>
          </a:p>
        </p:txBody>
      </p:sp>
      <p:sp>
        <p:nvSpPr>
          <p:cNvPr id="16387"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2986" tIns="46494" rIns="92986" bIns="46494" numCol="1" anchor="t" anchorCtr="0" compatLnSpc="1">
            <a:prstTxWarp prst="textNoShape">
              <a:avLst/>
            </a:prstTxWarp>
          </a:bodyPr>
          <a:lstStyle>
            <a:lvl1pPr algn="r" defTabSz="928688" eaLnBrk="1" hangingPunct="1">
              <a:defRPr sz="1200" b="0">
                <a:solidFill>
                  <a:schemeClr val="tx1"/>
                </a:solidFill>
              </a:defRPr>
            </a:lvl1pPr>
          </a:lstStyle>
          <a:p>
            <a:endParaRPr lang="en-US"/>
          </a:p>
        </p:txBody>
      </p:sp>
      <p:sp>
        <p:nvSpPr>
          <p:cNvPr id="4100" name="Rectangle 4"/>
          <p:cNvSpPr>
            <a:spLocks noGrp="1" noRot="1" noChangeAspect="1" noChangeArrowheads="1" noTextEdit="1"/>
          </p:cNvSpPr>
          <p:nvPr>
            <p:ph type="sldImg" idx="2"/>
          </p:nvPr>
        </p:nvSpPr>
        <p:spPr bwMode="auto">
          <a:xfrm>
            <a:off x="920750" y="747713"/>
            <a:ext cx="4957763" cy="37195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986" tIns="46494" rIns="92986" bIns="46494"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6390"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2986" tIns="46494" rIns="92986" bIns="46494" numCol="1" anchor="b" anchorCtr="0" compatLnSpc="1">
            <a:prstTxWarp prst="textNoShape">
              <a:avLst/>
            </a:prstTxWarp>
          </a:bodyPr>
          <a:lstStyle>
            <a:lvl1pPr defTabSz="928688" eaLnBrk="1" hangingPunct="1">
              <a:defRPr sz="1200" b="0">
                <a:solidFill>
                  <a:schemeClr val="tx1"/>
                </a:solidFill>
              </a:defRPr>
            </a:lvl1pPr>
          </a:lstStyle>
          <a:p>
            <a:endParaRPr lang="en-US"/>
          </a:p>
        </p:txBody>
      </p:sp>
      <p:sp>
        <p:nvSpPr>
          <p:cNvPr id="16391" name="Rectangle 7"/>
          <p:cNvSpPr>
            <a:spLocks noGrp="1" noChangeArrowheads="1"/>
          </p:cNvSpPr>
          <p:nvPr>
            <p:ph type="sldNum" sz="quarter" idx="5"/>
          </p:nvPr>
        </p:nvSpPr>
        <p:spPr bwMode="auto">
          <a:xfrm>
            <a:off x="3851275" y="9431338"/>
            <a:ext cx="2944813" cy="495300"/>
          </a:xfrm>
          <a:prstGeom prst="rect">
            <a:avLst/>
          </a:prstGeom>
          <a:noFill/>
          <a:ln w="9525">
            <a:noFill/>
            <a:miter lim="800000"/>
            <a:headEnd/>
            <a:tailEnd/>
          </a:ln>
          <a:effectLst/>
        </p:spPr>
        <p:txBody>
          <a:bodyPr vert="horz" wrap="square" lIns="92986" tIns="46494" rIns="92986" bIns="46494" numCol="1" anchor="b" anchorCtr="0" compatLnSpc="1">
            <a:prstTxWarp prst="textNoShape">
              <a:avLst/>
            </a:prstTxWarp>
          </a:bodyPr>
          <a:lstStyle>
            <a:lvl1pPr algn="r" defTabSz="928688" eaLnBrk="1" hangingPunct="1">
              <a:defRPr sz="1200" b="0">
                <a:solidFill>
                  <a:schemeClr val="tx1"/>
                </a:solidFill>
              </a:defRPr>
            </a:lvl1pPr>
          </a:lstStyle>
          <a:p>
            <a:fld id="{5A991D7E-9BB9-4475-AA02-B97C455249A9}" type="slidenum">
              <a:rPr lang="el-GR" altLang="en-US"/>
              <a:pPr/>
              <a:t>‹#›</a:t>
            </a:fld>
            <a:endParaRPr lang="el-GR" altLang="en-US"/>
          </a:p>
        </p:txBody>
      </p:sp>
    </p:spTree>
    <p:extLst>
      <p:ext uri="{BB962C8B-B14F-4D97-AF65-F5344CB8AC3E}">
        <p14:creationId xmlns:p14="http://schemas.microsoft.com/office/powerpoint/2010/main" val="1463118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7129E195-14F3-44E3-A298-3814BF42605B}" type="slidenum">
              <a:rPr lang="el-GR" altLang="en-US"/>
              <a:pPr/>
              <a:t>1</a:t>
            </a:fld>
            <a:endParaRPr lang="el-GR" altLang="en-US"/>
          </a:p>
        </p:txBody>
      </p:sp>
      <p:sp>
        <p:nvSpPr>
          <p:cNvPr id="7170" name="Rectangle 2"/>
          <p:cNvSpPr>
            <a:spLocks noGrp="1" noRot="1" noChangeAspect="1" noChangeArrowheads="1" noTextEdit="1"/>
          </p:cNvSpPr>
          <p:nvPr>
            <p:ph type="sldImg"/>
          </p:nvPr>
        </p:nvSpPr>
        <p:spPr>
          <a:xfrm>
            <a:off x="922338" y="749300"/>
            <a:ext cx="4954587" cy="3717925"/>
          </a:xfrm>
          <a:ln w="12700" cap="flat"/>
        </p:spPr>
      </p:sp>
      <p:sp>
        <p:nvSpPr>
          <p:cNvPr id="7171" name="Rectangle 3"/>
          <p:cNvSpPr>
            <a:spLocks noGrp="1" noChangeArrowheads="1"/>
          </p:cNvSpPr>
          <p:nvPr>
            <p:ph type="body" idx="1"/>
          </p:nvPr>
        </p:nvSpPr>
        <p:spPr>
          <a:noFill/>
          <a:ln/>
        </p:spPr>
        <p:txBody>
          <a:bodyPr lIns="93659" tIns="46829" rIns="93659" bIns="46829"/>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94465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Slide Number Placeholder 3"/>
          <p:cNvSpPr>
            <a:spLocks noGrp="1"/>
          </p:cNvSpPr>
          <p:nvPr>
            <p:ph type="sldNum" sz="quarter" idx="5"/>
          </p:nvPr>
        </p:nvSpPr>
        <p:spPr>
          <a:noFill/>
        </p:spPr>
        <p:txBody>
          <a:bodyPr/>
          <a:lstStyle/>
          <a:p>
            <a:fld id="{DB037E43-37D5-4E9C-8821-C69DE9D23CB3}" type="slidenum">
              <a:rPr lang="en-US">
                <a:cs typeface="Arial" pitchFamily="34" charset="0"/>
              </a:rPr>
              <a:pPr/>
              <a:t>10</a:t>
            </a:fld>
            <a:endParaRPr lang="en-US">
              <a:cs typeface="Arial" pitchFamily="34" charset="0"/>
            </a:endParaRPr>
          </a:p>
        </p:txBody>
      </p:sp>
      <p:sp>
        <p:nvSpPr>
          <p:cNvPr id="50179" name="Notes Placeholder 4"/>
          <p:cNvSpPr>
            <a:spLocks noGrp="1"/>
          </p:cNvSpPr>
          <p:nvPr>
            <p:ph type="body" sz="quarter" idx="11"/>
          </p:nvPr>
        </p:nvSpPr>
        <p:spPr>
          <a:noFill/>
          <a:ln/>
        </p:spPr>
        <p:txBody>
          <a:bodyPr/>
          <a:lstStyle/>
          <a:p>
            <a:pPr eaLnBrk="1" hangingPunct="1">
              <a:spcBef>
                <a:spcPct val="0"/>
              </a:spcBef>
            </a:pPr>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54316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52227" name="Slide Number Placeholder 3"/>
          <p:cNvSpPr>
            <a:spLocks noGrp="1"/>
          </p:cNvSpPr>
          <p:nvPr>
            <p:ph type="sldNum" sz="quarter" idx="5"/>
          </p:nvPr>
        </p:nvSpPr>
        <p:spPr>
          <a:noFill/>
        </p:spPr>
        <p:txBody>
          <a:bodyPr/>
          <a:lstStyle/>
          <a:p>
            <a:fld id="{723CB9CF-1F1A-49F7-8CDE-802F2A4580B5}" type="slidenum">
              <a:rPr lang="el-GR" altLang="en-US"/>
              <a:pPr/>
              <a:t>11</a:t>
            </a:fld>
            <a:endParaRPr lang="el-GR" altLang="en-US"/>
          </a:p>
        </p:txBody>
      </p:sp>
    </p:spTree>
    <p:extLst>
      <p:ext uri="{BB962C8B-B14F-4D97-AF65-F5344CB8AC3E}">
        <p14:creationId xmlns:p14="http://schemas.microsoft.com/office/powerpoint/2010/main" val="81243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9219" name="Slide Number Placeholder 3"/>
          <p:cNvSpPr>
            <a:spLocks noGrp="1"/>
          </p:cNvSpPr>
          <p:nvPr>
            <p:ph type="sldNum" sz="quarter" idx="5"/>
          </p:nvPr>
        </p:nvSpPr>
        <p:spPr>
          <a:noFill/>
        </p:spPr>
        <p:txBody>
          <a:bodyPr/>
          <a:lstStyle/>
          <a:p>
            <a:fld id="{B4034497-C35A-4B95-9EDB-9B7B4F54C806}" type="slidenum">
              <a:rPr lang="el-GR" altLang="en-US"/>
              <a:pPr/>
              <a:t>12</a:t>
            </a:fld>
            <a:endParaRPr lang="el-GR" altLang="en-US"/>
          </a:p>
        </p:txBody>
      </p:sp>
    </p:spTree>
    <p:extLst>
      <p:ext uri="{BB962C8B-B14F-4D97-AF65-F5344CB8AC3E}">
        <p14:creationId xmlns:p14="http://schemas.microsoft.com/office/powerpoint/2010/main" val="62798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altLang="en-US" dirty="0" smtClean="0">
              <a:latin typeface="Arial" pitchFamily="34" charset="0"/>
              <a:ea typeface="ＭＳ Ｐゴシック" pitchFamily="34" charset="-128"/>
            </a:endParaRPr>
          </a:p>
        </p:txBody>
      </p:sp>
      <p:sp>
        <p:nvSpPr>
          <p:cNvPr id="13315" name="Slide Number Placeholder 3"/>
          <p:cNvSpPr>
            <a:spLocks noGrp="1"/>
          </p:cNvSpPr>
          <p:nvPr>
            <p:ph type="sldNum" sz="quarter" idx="5"/>
          </p:nvPr>
        </p:nvSpPr>
        <p:spPr>
          <a:noFill/>
        </p:spPr>
        <p:txBody>
          <a:bodyPr/>
          <a:lstStyle/>
          <a:p>
            <a:fld id="{F349DBAA-77DD-4F56-BABF-200C3EB36FB3}" type="slidenum">
              <a:rPr lang="el-GR" altLang="en-US"/>
              <a:pPr/>
              <a:t>15</a:t>
            </a:fld>
            <a:endParaRPr lang="el-GR" altLang="en-US"/>
          </a:p>
        </p:txBody>
      </p:sp>
    </p:spTree>
    <p:extLst>
      <p:ext uri="{BB962C8B-B14F-4D97-AF65-F5344CB8AC3E}">
        <p14:creationId xmlns:p14="http://schemas.microsoft.com/office/powerpoint/2010/main" val="17647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Slide Number Placeholder 3"/>
          <p:cNvSpPr>
            <a:spLocks noGrp="1"/>
          </p:cNvSpPr>
          <p:nvPr>
            <p:ph type="sldNum" sz="quarter" idx="5"/>
          </p:nvPr>
        </p:nvSpPr>
        <p:spPr>
          <a:noFill/>
        </p:spPr>
        <p:txBody>
          <a:bodyPr/>
          <a:lstStyle/>
          <a:p>
            <a:fld id="{79EA8BF0-6B2A-4D6B-954E-87AA72AE726A}" type="slidenum">
              <a:rPr lang="en-US" altLang="en-US"/>
              <a:pPr/>
              <a:t>16</a:t>
            </a:fld>
            <a:endParaRPr lang="en-US" altLang="en-US"/>
          </a:p>
        </p:txBody>
      </p:sp>
      <p:sp>
        <p:nvSpPr>
          <p:cNvPr id="15363" name="Notes Placeholder 4"/>
          <p:cNvSpPr>
            <a:spLocks noGrp="1"/>
          </p:cNvSpPr>
          <p:nvPr>
            <p:ph type="body" sz="quarter" idx="11"/>
          </p:nvPr>
        </p:nvSpPr>
        <p:spPr>
          <a:noFill/>
          <a:ln/>
        </p:spPr>
        <p:txBody>
          <a:bodyPr/>
          <a:lstStyle/>
          <a:p>
            <a:pPr eaLnBrk="1" hangingPunct="1">
              <a:spcBef>
                <a:spcPct val="0"/>
              </a:spcBef>
            </a:pPr>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23485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91D7E-9BB9-4475-AA02-B97C455249A9}" type="slidenum">
              <a:rPr lang="el-GR" altLang="en-US" smtClean="0"/>
              <a:pPr/>
              <a:t>18</a:t>
            </a:fld>
            <a:endParaRPr lang="el-GR" altLang="en-US"/>
          </a:p>
        </p:txBody>
      </p:sp>
    </p:spTree>
    <p:extLst>
      <p:ext uri="{BB962C8B-B14F-4D97-AF65-F5344CB8AC3E}">
        <p14:creationId xmlns:p14="http://schemas.microsoft.com/office/powerpoint/2010/main" val="126786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91D7E-9BB9-4475-AA02-B97C455249A9}" type="slidenum">
              <a:rPr lang="el-GR" altLang="en-US" smtClean="0"/>
              <a:pPr/>
              <a:t>20</a:t>
            </a:fld>
            <a:endParaRPr lang="el-GR" altLang="en-US"/>
          </a:p>
        </p:txBody>
      </p:sp>
    </p:spTree>
    <p:extLst>
      <p:ext uri="{BB962C8B-B14F-4D97-AF65-F5344CB8AC3E}">
        <p14:creationId xmlns:p14="http://schemas.microsoft.com/office/powerpoint/2010/main" val="92102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57347" name="Slide Number Placeholder 3"/>
          <p:cNvSpPr>
            <a:spLocks noGrp="1"/>
          </p:cNvSpPr>
          <p:nvPr>
            <p:ph type="sldNum" sz="quarter" idx="5"/>
          </p:nvPr>
        </p:nvSpPr>
        <p:spPr>
          <a:noFill/>
        </p:spPr>
        <p:txBody>
          <a:bodyPr/>
          <a:lstStyle/>
          <a:p>
            <a:fld id="{34C35740-154D-40AE-840E-2AC63846AE52}" type="slidenum">
              <a:rPr lang="el-GR" altLang="en-US"/>
              <a:pPr/>
              <a:t>21</a:t>
            </a:fld>
            <a:endParaRPr lang="el-GR" altLang="en-US"/>
          </a:p>
        </p:txBody>
      </p:sp>
    </p:spTree>
    <p:extLst>
      <p:ext uri="{BB962C8B-B14F-4D97-AF65-F5344CB8AC3E}">
        <p14:creationId xmlns:p14="http://schemas.microsoft.com/office/powerpoint/2010/main" val="83315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61443" name="Slide Number Placeholder 3"/>
          <p:cNvSpPr>
            <a:spLocks noGrp="1"/>
          </p:cNvSpPr>
          <p:nvPr>
            <p:ph type="sldNum" sz="quarter" idx="5"/>
          </p:nvPr>
        </p:nvSpPr>
        <p:spPr>
          <a:noFill/>
        </p:spPr>
        <p:txBody>
          <a:bodyPr/>
          <a:lstStyle/>
          <a:p>
            <a:fld id="{C126126C-2BA5-4107-A0A2-503B530963AB}" type="slidenum">
              <a:rPr lang="el-GR" altLang="en-US"/>
              <a:pPr/>
              <a:t>23</a:t>
            </a:fld>
            <a:endParaRPr lang="el-GR" altLang="en-US"/>
          </a:p>
        </p:txBody>
      </p:sp>
    </p:spTree>
    <p:extLst>
      <p:ext uri="{BB962C8B-B14F-4D97-AF65-F5344CB8AC3E}">
        <p14:creationId xmlns:p14="http://schemas.microsoft.com/office/powerpoint/2010/main" val="40933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91D7E-9BB9-4475-AA02-B97C455249A9}" type="slidenum">
              <a:rPr lang="el-GR" altLang="en-US" smtClean="0"/>
              <a:pPr/>
              <a:t>25</a:t>
            </a:fld>
            <a:endParaRPr lang="el-GR" altLang="en-US"/>
          </a:p>
        </p:txBody>
      </p:sp>
    </p:spTree>
    <p:extLst>
      <p:ext uri="{BB962C8B-B14F-4D97-AF65-F5344CB8AC3E}">
        <p14:creationId xmlns:p14="http://schemas.microsoft.com/office/powerpoint/2010/main" val="101838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US" sz="1000" smtClean="0">
              <a:latin typeface="Arial" pitchFamily="34" charset="0"/>
              <a:ea typeface="ＭＳ Ｐゴシック" pitchFamily="34" charset="-128"/>
              <a:cs typeface="Arial" pitchFamily="34" charset="0"/>
            </a:endParaRPr>
          </a:p>
        </p:txBody>
      </p:sp>
      <p:sp>
        <p:nvSpPr>
          <p:cNvPr id="32771" name="Slide Number Placeholder 3"/>
          <p:cNvSpPr>
            <a:spLocks noGrp="1"/>
          </p:cNvSpPr>
          <p:nvPr>
            <p:ph type="sldNum" sz="quarter" idx="5"/>
          </p:nvPr>
        </p:nvSpPr>
        <p:spPr>
          <a:noFill/>
        </p:spPr>
        <p:txBody>
          <a:bodyPr/>
          <a:lstStyle/>
          <a:p>
            <a:fld id="{37B89921-CC8B-4A9E-A1AA-E71912090D66}" type="slidenum">
              <a:rPr lang="el-GR">
                <a:cs typeface="Arial" pitchFamily="34" charset="0"/>
              </a:rPr>
              <a:pPr/>
              <a:t>2</a:t>
            </a:fld>
            <a:endParaRPr lang="el-GR">
              <a:cs typeface="Arial" pitchFamily="34" charset="0"/>
            </a:endParaRPr>
          </a:p>
        </p:txBody>
      </p:sp>
    </p:spTree>
    <p:extLst>
      <p:ext uri="{BB962C8B-B14F-4D97-AF65-F5344CB8AC3E}">
        <p14:creationId xmlns:p14="http://schemas.microsoft.com/office/powerpoint/2010/main" val="122697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91D7E-9BB9-4475-AA02-B97C455249A9}" type="slidenum">
              <a:rPr lang="el-GR" altLang="en-US" smtClean="0"/>
              <a:pPr/>
              <a:t>26</a:t>
            </a:fld>
            <a:endParaRPr lang="el-GR" altLang="en-US"/>
          </a:p>
        </p:txBody>
      </p:sp>
    </p:spTree>
    <p:extLst>
      <p:ext uri="{BB962C8B-B14F-4D97-AF65-F5344CB8AC3E}">
        <p14:creationId xmlns:p14="http://schemas.microsoft.com/office/powerpoint/2010/main" val="165180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9219" name="Slide Number Placeholder 3"/>
          <p:cNvSpPr>
            <a:spLocks noGrp="1"/>
          </p:cNvSpPr>
          <p:nvPr>
            <p:ph type="sldNum" sz="quarter" idx="5"/>
          </p:nvPr>
        </p:nvSpPr>
        <p:spPr>
          <a:noFill/>
        </p:spPr>
        <p:txBody>
          <a:bodyPr/>
          <a:lstStyle/>
          <a:p>
            <a:fld id="{B4034497-C35A-4B95-9EDB-9B7B4F54C806}" type="slidenum">
              <a:rPr lang="el-GR" altLang="en-US"/>
              <a:pPr/>
              <a:t>32</a:t>
            </a:fld>
            <a:endParaRPr lang="el-GR" altLang="en-US"/>
          </a:p>
        </p:txBody>
      </p:sp>
    </p:spTree>
    <p:extLst>
      <p:ext uri="{BB962C8B-B14F-4D97-AF65-F5344CB8AC3E}">
        <p14:creationId xmlns:p14="http://schemas.microsoft.com/office/powerpoint/2010/main" val="178152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89091" name="Slide Number Placeholder 3"/>
          <p:cNvSpPr>
            <a:spLocks noGrp="1"/>
          </p:cNvSpPr>
          <p:nvPr>
            <p:ph type="sldNum" sz="quarter" idx="5"/>
          </p:nvPr>
        </p:nvSpPr>
        <p:spPr>
          <a:noFill/>
        </p:spPr>
        <p:txBody>
          <a:bodyPr/>
          <a:lstStyle/>
          <a:p>
            <a:fld id="{470B19E8-522C-4056-AEF7-294F5D6E1302}" type="slidenum">
              <a:rPr lang="el-GR">
                <a:cs typeface="Arial" pitchFamily="34" charset="0"/>
              </a:rPr>
              <a:pPr/>
              <a:t>38</a:t>
            </a:fld>
            <a:endParaRPr lang="el-GR">
              <a:cs typeface="Arial" pitchFamily="34" charset="0"/>
            </a:endParaRPr>
          </a:p>
        </p:txBody>
      </p:sp>
    </p:spTree>
    <p:extLst>
      <p:ext uri="{BB962C8B-B14F-4D97-AF65-F5344CB8AC3E}">
        <p14:creationId xmlns:p14="http://schemas.microsoft.com/office/powerpoint/2010/main" val="1623879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9219" name="Slide Number Placeholder 3"/>
          <p:cNvSpPr>
            <a:spLocks noGrp="1"/>
          </p:cNvSpPr>
          <p:nvPr>
            <p:ph type="sldNum" sz="quarter" idx="5"/>
          </p:nvPr>
        </p:nvSpPr>
        <p:spPr>
          <a:noFill/>
        </p:spPr>
        <p:txBody>
          <a:bodyPr/>
          <a:lstStyle/>
          <a:p>
            <a:fld id="{B4034497-C35A-4B95-9EDB-9B7B4F54C806}" type="slidenum">
              <a:rPr lang="el-GR" altLang="en-US"/>
              <a:pPr/>
              <a:t>42</a:t>
            </a:fld>
            <a:endParaRPr lang="el-GR" altLang="en-US"/>
          </a:p>
        </p:txBody>
      </p:sp>
    </p:spTree>
    <p:extLst>
      <p:ext uri="{BB962C8B-B14F-4D97-AF65-F5344CB8AC3E}">
        <p14:creationId xmlns:p14="http://schemas.microsoft.com/office/powerpoint/2010/main" val="180073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A879254-F396-4606-80A5-70488E1E3051}" type="slidenum">
              <a:rPr lang="el-GR" altLang="en-US"/>
              <a:pPr/>
              <a:t>46</a:t>
            </a:fld>
            <a:endParaRPr lang="el-GR" altLang="en-US"/>
          </a:p>
        </p:txBody>
      </p:sp>
      <p:sp>
        <p:nvSpPr>
          <p:cNvPr id="24578" name="Rectangle 2"/>
          <p:cNvSpPr>
            <a:spLocks noGrp="1" noRot="1" noChangeAspect="1" noChangeArrowheads="1" noTextEdit="1"/>
          </p:cNvSpPr>
          <p:nvPr>
            <p:ph type="sldImg"/>
          </p:nvPr>
        </p:nvSpPr>
        <p:spPr>
          <a:xfrm>
            <a:off x="922338" y="749300"/>
            <a:ext cx="4954587" cy="3717925"/>
          </a:xfrm>
          <a:ln w="12700" cap="flat"/>
        </p:spPr>
      </p:sp>
      <p:sp>
        <p:nvSpPr>
          <p:cNvPr id="24579" name="Rectangle 3"/>
          <p:cNvSpPr>
            <a:spLocks noGrp="1" noChangeArrowheads="1"/>
          </p:cNvSpPr>
          <p:nvPr>
            <p:ph type="body" idx="1"/>
          </p:nvPr>
        </p:nvSpPr>
        <p:spPr>
          <a:noFill/>
          <a:ln/>
        </p:spPr>
        <p:txBody>
          <a:bodyPr lIns="93659" tIns="46829" rIns="93659" bIns="46829"/>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215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a:noFill/>
        </p:spPr>
        <p:txBody>
          <a:bodyPr/>
          <a:lstStyle/>
          <a:p>
            <a:fld id="{4E4258A6-451D-4C6A-950E-9D8665174FB1}" type="slidenum">
              <a:rPr lang="el-GR">
                <a:cs typeface="Arial" pitchFamily="34" charset="0"/>
              </a:rPr>
              <a:pPr/>
              <a:t>3</a:t>
            </a:fld>
            <a:endParaRPr lang="el-GR">
              <a:cs typeface="Arial" pitchFamily="34" charset="0"/>
            </a:endParaRPr>
          </a:p>
        </p:txBody>
      </p:sp>
    </p:spTree>
    <p:extLst>
      <p:ext uri="{BB962C8B-B14F-4D97-AF65-F5344CB8AC3E}">
        <p14:creationId xmlns:p14="http://schemas.microsoft.com/office/powerpoint/2010/main" val="167320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a:noFill/>
        </p:spPr>
        <p:txBody>
          <a:bodyPr/>
          <a:lstStyle/>
          <a:p>
            <a:fld id="{4E4258A6-451D-4C6A-950E-9D8665174FB1}" type="slidenum">
              <a:rPr lang="el-GR">
                <a:cs typeface="Arial" pitchFamily="34" charset="0"/>
              </a:rPr>
              <a:pPr/>
              <a:t>4</a:t>
            </a:fld>
            <a:endParaRPr lang="el-GR">
              <a:cs typeface="Arial" pitchFamily="34" charset="0"/>
            </a:endParaRPr>
          </a:p>
        </p:txBody>
      </p:sp>
    </p:spTree>
    <p:extLst>
      <p:ext uri="{BB962C8B-B14F-4D97-AF65-F5344CB8AC3E}">
        <p14:creationId xmlns:p14="http://schemas.microsoft.com/office/powerpoint/2010/main" val="149736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6867" name="Slide Number Placeholder 3"/>
          <p:cNvSpPr>
            <a:spLocks noGrp="1"/>
          </p:cNvSpPr>
          <p:nvPr>
            <p:ph type="sldNum" sz="quarter" idx="5"/>
          </p:nvPr>
        </p:nvSpPr>
        <p:spPr>
          <a:noFill/>
        </p:spPr>
        <p:txBody>
          <a:bodyPr/>
          <a:lstStyle/>
          <a:p>
            <a:fld id="{A6A6EE94-105F-430E-BC0E-B158B3704D1D}" type="slidenum">
              <a:rPr lang="el-GR">
                <a:cs typeface="Arial" pitchFamily="34" charset="0"/>
              </a:rPr>
              <a:pPr/>
              <a:t>5</a:t>
            </a:fld>
            <a:endParaRPr lang="el-GR">
              <a:cs typeface="Arial" pitchFamily="34" charset="0"/>
            </a:endParaRPr>
          </a:p>
        </p:txBody>
      </p:sp>
    </p:spTree>
    <p:extLst>
      <p:ext uri="{BB962C8B-B14F-4D97-AF65-F5344CB8AC3E}">
        <p14:creationId xmlns:p14="http://schemas.microsoft.com/office/powerpoint/2010/main" val="17649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sz="1000" smtClean="0">
              <a:latin typeface="Arial" pitchFamily="34" charset="0"/>
              <a:ea typeface="ＭＳ Ｐゴシック" pitchFamily="34" charset="-128"/>
              <a:cs typeface="Arial" pitchFamily="34" charset="0"/>
            </a:endParaRPr>
          </a:p>
        </p:txBody>
      </p:sp>
      <p:sp>
        <p:nvSpPr>
          <p:cNvPr id="38915" name="Slide Number Placeholder 3"/>
          <p:cNvSpPr>
            <a:spLocks noGrp="1"/>
          </p:cNvSpPr>
          <p:nvPr>
            <p:ph type="sldNum" sz="quarter" idx="5"/>
          </p:nvPr>
        </p:nvSpPr>
        <p:spPr>
          <a:noFill/>
        </p:spPr>
        <p:txBody>
          <a:bodyPr/>
          <a:lstStyle/>
          <a:p>
            <a:fld id="{299F87DA-6759-488F-9FE5-3EA9F55286EF}" type="slidenum">
              <a:rPr lang="el-GR">
                <a:cs typeface="Arial" pitchFamily="34" charset="0"/>
              </a:rPr>
              <a:pPr/>
              <a:t>6</a:t>
            </a:fld>
            <a:endParaRPr lang="el-GR">
              <a:cs typeface="Arial" pitchFamily="34" charset="0"/>
            </a:endParaRPr>
          </a:p>
        </p:txBody>
      </p:sp>
    </p:spTree>
    <p:extLst>
      <p:ext uri="{BB962C8B-B14F-4D97-AF65-F5344CB8AC3E}">
        <p14:creationId xmlns:p14="http://schemas.microsoft.com/office/powerpoint/2010/main" val="69935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z="1000" smtClean="0">
              <a:latin typeface="Arial" pitchFamily="34" charset="0"/>
              <a:ea typeface="ＭＳ Ｐゴシック" pitchFamily="34" charset="-128"/>
              <a:cs typeface="Arial" pitchFamily="34" charset="0"/>
            </a:endParaRPr>
          </a:p>
        </p:txBody>
      </p:sp>
      <p:sp>
        <p:nvSpPr>
          <p:cNvPr id="40963" name="Slide Number Placeholder 3"/>
          <p:cNvSpPr>
            <a:spLocks noGrp="1"/>
          </p:cNvSpPr>
          <p:nvPr>
            <p:ph type="sldNum" sz="quarter" idx="5"/>
          </p:nvPr>
        </p:nvSpPr>
        <p:spPr>
          <a:noFill/>
        </p:spPr>
        <p:txBody>
          <a:bodyPr/>
          <a:lstStyle/>
          <a:p>
            <a:fld id="{237F4717-74C1-4DE1-BECC-0D965834509E}" type="slidenum">
              <a:rPr lang="el-GR">
                <a:cs typeface="Arial" pitchFamily="34" charset="0"/>
              </a:rPr>
              <a:pPr/>
              <a:t>7</a:t>
            </a:fld>
            <a:endParaRPr lang="el-GR">
              <a:cs typeface="Arial" pitchFamily="34" charset="0"/>
            </a:endParaRPr>
          </a:p>
        </p:txBody>
      </p:sp>
    </p:spTree>
    <p:extLst>
      <p:ext uri="{BB962C8B-B14F-4D97-AF65-F5344CB8AC3E}">
        <p14:creationId xmlns:p14="http://schemas.microsoft.com/office/powerpoint/2010/main" val="89143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z="1000" smtClean="0">
              <a:latin typeface="Arial" pitchFamily="34" charset="0"/>
              <a:ea typeface="ＭＳ Ｐゴシック" pitchFamily="34" charset="-128"/>
              <a:cs typeface="Arial" pitchFamily="34" charset="0"/>
            </a:endParaRPr>
          </a:p>
        </p:txBody>
      </p:sp>
      <p:sp>
        <p:nvSpPr>
          <p:cNvPr id="43011" name="Slide Number Placeholder 3"/>
          <p:cNvSpPr>
            <a:spLocks noGrp="1"/>
          </p:cNvSpPr>
          <p:nvPr>
            <p:ph type="sldNum" sz="quarter" idx="5"/>
          </p:nvPr>
        </p:nvSpPr>
        <p:spPr>
          <a:noFill/>
        </p:spPr>
        <p:txBody>
          <a:bodyPr/>
          <a:lstStyle/>
          <a:p>
            <a:fld id="{CD2A5720-D8A7-4132-B991-8F910B574B14}" type="slidenum">
              <a:rPr lang="el-GR">
                <a:cs typeface="Arial" pitchFamily="34" charset="0"/>
              </a:rPr>
              <a:pPr/>
              <a:t>8</a:t>
            </a:fld>
            <a:endParaRPr lang="el-GR">
              <a:cs typeface="Arial" pitchFamily="34" charset="0"/>
            </a:endParaRPr>
          </a:p>
        </p:txBody>
      </p:sp>
    </p:spTree>
    <p:extLst>
      <p:ext uri="{BB962C8B-B14F-4D97-AF65-F5344CB8AC3E}">
        <p14:creationId xmlns:p14="http://schemas.microsoft.com/office/powerpoint/2010/main" val="149729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altLang="en-US" smtClean="0">
              <a:latin typeface="Arial" pitchFamily="34" charset="0"/>
              <a:ea typeface="ＭＳ Ｐゴシック" pitchFamily="34" charset="-128"/>
            </a:endParaRPr>
          </a:p>
        </p:txBody>
      </p:sp>
      <p:sp>
        <p:nvSpPr>
          <p:cNvPr id="47107" name="Slide Number Placeholder 3"/>
          <p:cNvSpPr>
            <a:spLocks noGrp="1"/>
          </p:cNvSpPr>
          <p:nvPr>
            <p:ph type="sldNum" sz="quarter" idx="5"/>
          </p:nvPr>
        </p:nvSpPr>
        <p:spPr>
          <a:noFill/>
        </p:spPr>
        <p:txBody>
          <a:bodyPr/>
          <a:lstStyle/>
          <a:p>
            <a:fld id="{B26724F9-E6AE-4DCD-BCA0-6CED2993D554}" type="slidenum">
              <a:rPr lang="el-GR" altLang="en-US"/>
              <a:pPr/>
              <a:t>9</a:t>
            </a:fld>
            <a:endParaRPr lang="el-GR" altLang="en-US"/>
          </a:p>
        </p:txBody>
      </p:sp>
    </p:spTree>
    <p:extLst>
      <p:ext uri="{BB962C8B-B14F-4D97-AF65-F5344CB8AC3E}">
        <p14:creationId xmlns:p14="http://schemas.microsoft.com/office/powerpoint/2010/main" val="11428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843213" y="6553200"/>
            <a:ext cx="3529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sz="1400" b="0">
              <a:solidFill>
                <a:schemeClr val="tx1"/>
              </a:solidFill>
            </a:endParaRPr>
          </a:p>
        </p:txBody>
      </p:sp>
      <p:sp>
        <p:nvSpPr>
          <p:cNvPr id="5" name="TextBox 8"/>
          <p:cNvSpPr txBox="1">
            <a:spLocks noChangeArrowheads="1"/>
          </p:cNvSpPr>
          <p:nvPr/>
        </p:nvSpPr>
        <p:spPr bwMode="auto">
          <a:xfrm>
            <a:off x="357188" y="0"/>
            <a:ext cx="8358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tabLst>
                <a:tab pos="2960688" algn="l"/>
              </a:tabLst>
            </a:pPr>
            <a:r>
              <a:rPr lang="en-US" altLang="en-US" sz="1800" b="0" i="1">
                <a:solidFill>
                  <a:schemeClr val="bg1"/>
                </a:solidFill>
              </a:rPr>
              <a:t>Dagstuhl Seminar </a:t>
            </a:r>
            <a:r>
              <a:rPr lang="en-GB" altLang="en-US" sz="1800" b="0" i="1">
                <a:solidFill>
                  <a:schemeClr val="bg1"/>
                </a:solidFill>
              </a:rPr>
              <a:t>10042, </a:t>
            </a:r>
            <a:r>
              <a:rPr lang="en-US" altLang="en-US" sz="1800" b="0" i="1">
                <a:solidFill>
                  <a:schemeClr val="bg1"/>
                </a:solidFill>
              </a:rPr>
              <a:t>Demetris Zeinalipour, University of Cyprus, 26/1/2010 </a:t>
            </a:r>
            <a:endParaRPr lang="en-GB" altLang="en-US" sz="1800" b="0" i="1">
              <a:solidFill>
                <a:schemeClr val="bg1"/>
              </a:solidFill>
            </a:endParaRPr>
          </a:p>
        </p:txBody>
      </p:sp>
      <p:sp>
        <p:nvSpPr>
          <p:cNvPr id="6" name="TextBox 5"/>
          <p:cNvSpPr txBox="1">
            <a:spLocks noChangeArrowheads="1"/>
          </p:cNvSpPr>
          <p:nvPr userDrawn="1"/>
        </p:nvSpPr>
        <p:spPr bwMode="auto">
          <a:xfrm>
            <a:off x="2700338" y="6415088"/>
            <a:ext cx="4967287" cy="261937"/>
          </a:xfrm>
          <a:prstGeom prst="rect">
            <a:avLst/>
          </a:prstGeom>
          <a:noFill/>
          <a:ln>
            <a:noFill/>
          </a:ln>
          <a:extLst>
            <a:ext uri="{909E8E84-426E-40dd-AFC4-6F175D3DCCD1}"/>
            <a:ext uri="{91240B29-F687-4f45-9708-019B960494DF}"/>
          </a:extLst>
        </p:spPr>
        <p:txBody>
          <a:bodyPr>
            <a:spAutoFit/>
          </a:bodyPr>
          <a:lstStyle>
            <a:lvl1pPr eaLnBrk="0" hangingPunct="0">
              <a:defRPr sz="3600" b="1">
                <a:solidFill>
                  <a:schemeClr val="tx2"/>
                </a:solidFill>
                <a:latin typeface="Arial" charset="0"/>
                <a:ea typeface="ＭＳ Ｐゴシック" charset="0"/>
                <a:cs typeface="ＭＳ Ｐゴシック" charset="0"/>
              </a:defRPr>
            </a:lvl1pPr>
            <a:lvl2pPr marL="742950" indent="-285750" eaLnBrk="0" hangingPunct="0">
              <a:defRPr sz="3600" b="1">
                <a:solidFill>
                  <a:schemeClr val="tx2"/>
                </a:solidFill>
                <a:latin typeface="Arial" charset="0"/>
                <a:ea typeface="ＭＳ Ｐゴシック" charset="0"/>
              </a:defRPr>
            </a:lvl2pPr>
            <a:lvl3pPr marL="1143000" indent="-228600" eaLnBrk="0" hangingPunct="0">
              <a:defRPr sz="3600" b="1">
                <a:solidFill>
                  <a:schemeClr val="tx2"/>
                </a:solidFill>
                <a:latin typeface="Arial" charset="0"/>
                <a:ea typeface="ＭＳ Ｐゴシック" charset="0"/>
              </a:defRPr>
            </a:lvl3pPr>
            <a:lvl4pPr marL="1600200" indent="-228600" eaLnBrk="0" hangingPunct="0">
              <a:defRPr sz="3600" b="1">
                <a:solidFill>
                  <a:schemeClr val="tx2"/>
                </a:solidFill>
                <a:latin typeface="Arial" charset="0"/>
                <a:ea typeface="ＭＳ Ｐゴシック" charset="0"/>
              </a:defRPr>
            </a:lvl4pPr>
            <a:lvl5pPr marL="2057400" indent="-228600" eaLnBrk="0" hangingPunct="0">
              <a:defRPr sz="3600" b="1">
                <a:solidFill>
                  <a:schemeClr val="tx2"/>
                </a:solidFill>
                <a:latin typeface="Arial" charset="0"/>
                <a:ea typeface="ＭＳ Ｐゴシック" charset="0"/>
              </a:defRPr>
            </a:lvl5pPr>
            <a:lvl6pPr marL="2514600" indent="-228600" eaLnBrk="0" fontAlgn="base" hangingPunct="0">
              <a:spcBef>
                <a:spcPct val="0"/>
              </a:spcBef>
              <a:spcAft>
                <a:spcPct val="0"/>
              </a:spcAft>
              <a:defRPr sz="3600" b="1">
                <a:solidFill>
                  <a:schemeClr val="tx2"/>
                </a:solidFill>
                <a:latin typeface="Arial" charset="0"/>
                <a:ea typeface="ＭＳ Ｐゴシック" charset="0"/>
              </a:defRPr>
            </a:lvl6pPr>
            <a:lvl7pPr marL="2971800" indent="-228600" eaLnBrk="0" fontAlgn="base" hangingPunct="0">
              <a:spcBef>
                <a:spcPct val="0"/>
              </a:spcBef>
              <a:spcAft>
                <a:spcPct val="0"/>
              </a:spcAft>
              <a:defRPr sz="3600" b="1">
                <a:solidFill>
                  <a:schemeClr val="tx2"/>
                </a:solidFill>
                <a:latin typeface="Arial" charset="0"/>
                <a:ea typeface="ＭＳ Ｐゴシック" charset="0"/>
              </a:defRPr>
            </a:lvl7pPr>
            <a:lvl8pPr marL="3429000" indent="-228600" eaLnBrk="0" fontAlgn="base" hangingPunct="0">
              <a:spcBef>
                <a:spcPct val="0"/>
              </a:spcBef>
              <a:spcAft>
                <a:spcPct val="0"/>
              </a:spcAft>
              <a:defRPr sz="3600" b="1">
                <a:solidFill>
                  <a:schemeClr val="tx2"/>
                </a:solidFill>
                <a:latin typeface="Arial" charset="0"/>
                <a:ea typeface="ＭＳ Ｐゴシック" charset="0"/>
              </a:defRPr>
            </a:lvl8pPr>
            <a:lvl9pPr marL="3886200" indent="-228600" eaLnBrk="0" fontAlgn="base" hangingPunct="0">
              <a:spcBef>
                <a:spcPct val="0"/>
              </a:spcBef>
              <a:spcAft>
                <a:spcPct val="0"/>
              </a:spcAft>
              <a:defRPr sz="3600" b="1">
                <a:solidFill>
                  <a:schemeClr val="tx2"/>
                </a:solidFill>
                <a:latin typeface="Arial" charset="0"/>
                <a:ea typeface="ＭＳ Ｐゴシック" charset="0"/>
              </a:defRPr>
            </a:lvl9pPr>
          </a:lstStyle>
          <a:p>
            <a:pPr algn="ctr" eaLnBrk="1" hangingPunct="1">
              <a:defRPr/>
            </a:pPr>
            <a:r>
              <a:rPr lang="en-US" sz="1100" b="0" dirty="0" smtClean="0"/>
              <a:t>Demetris Zeinalipour, Paris Descartes Univ., France, April 12, 2017</a:t>
            </a:r>
          </a:p>
        </p:txBody>
      </p:sp>
      <p:pic>
        <p:nvPicPr>
          <p:cNvPr id="7" name="Picture 9"/>
          <p:cNvPicPr>
            <a:picLocks noChangeAspect="1" noChangeArrowheads="1"/>
          </p:cNvPicPr>
          <p:nvPr userDrawn="1"/>
        </p:nvPicPr>
        <p:blipFill>
          <a:blip r:embed="rId2" cstate="print"/>
          <a:srcRect/>
          <a:stretch>
            <a:fillRect/>
          </a:stretch>
        </p:blipFill>
        <p:spPr bwMode="auto">
          <a:xfrm>
            <a:off x="7402513" y="6386513"/>
            <a:ext cx="985837" cy="290512"/>
          </a:xfrm>
          <a:prstGeom prst="rect">
            <a:avLst/>
          </a:prstGeom>
          <a:noFill/>
          <a:ln w="9525">
            <a:noFill/>
            <a:miter lim="800000"/>
            <a:headEnd/>
            <a:tailEnd/>
          </a:ln>
        </p:spPr>
      </p:pic>
      <p:sp>
        <p:nvSpPr>
          <p:cNvPr id="8" name="Rectangle 5"/>
          <p:cNvSpPr txBox="1">
            <a:spLocks noChangeArrowheads="1"/>
          </p:cNvSpPr>
          <p:nvPr userDrawn="1"/>
        </p:nvSpPr>
        <p:spPr>
          <a:xfrm>
            <a:off x="6572250" y="6386513"/>
            <a:ext cx="2247900" cy="328612"/>
          </a:xfrm>
          <a:prstGeom prst="rect">
            <a:avLst/>
          </a:prstGeom>
        </p:spPr>
        <p:txBody>
          <a:bodyPr/>
          <a:lstStyle/>
          <a:p>
            <a:pPr algn="r" eaLnBrk="1" hangingPunct="1"/>
            <a:fld id="{4F2512DF-8C6E-47D3-903C-DE80C0E5A6A3}" type="slidenum">
              <a:rPr lang="el-GR" altLang="en-US" sz="1400"/>
              <a:pPr algn="r" eaLnBrk="1" hangingPunct="1"/>
              <a:t>‹#›</a:t>
            </a:fld>
            <a:endParaRPr lang="el-GR" altLang="en-US" sz="1200"/>
          </a:p>
        </p:txBody>
      </p:sp>
      <p:pic>
        <p:nvPicPr>
          <p:cNvPr id="9" name="Picture 9"/>
          <p:cNvPicPr>
            <a:picLocks noChangeAspect="1"/>
          </p:cNvPicPr>
          <p:nvPr userDrawn="1"/>
        </p:nvPicPr>
        <p:blipFill>
          <a:blip r:embed="rId3" cstate="print"/>
          <a:srcRect/>
          <a:stretch>
            <a:fillRect/>
          </a:stretch>
        </p:blipFill>
        <p:spPr bwMode="auto">
          <a:xfrm>
            <a:off x="250825" y="6324600"/>
            <a:ext cx="2698750" cy="428625"/>
          </a:xfrm>
          <a:prstGeom prst="rect">
            <a:avLst/>
          </a:prstGeom>
          <a:noFill/>
          <a:ln w="9525">
            <a:noFill/>
            <a:miter lim="800000"/>
            <a:headEnd/>
            <a:tailEnd/>
          </a:ln>
        </p:spPr>
      </p:pic>
      <p:sp>
        <p:nvSpPr>
          <p:cNvPr id="2" name="Title 1"/>
          <p:cNvSpPr>
            <a:spLocks noGrp="1"/>
          </p:cNvSpPr>
          <p:nvPr>
            <p:ph type="title"/>
          </p:nvPr>
        </p:nvSpPr>
        <p:spPr>
          <a:xfrm>
            <a:off x="457200" y="274638"/>
            <a:ext cx="8186766" cy="633412"/>
          </a:xfrm>
          <a:solidFill>
            <a:srgbClr val="00355E"/>
          </a:solidFill>
          <a:ln>
            <a:solidFill>
              <a:srgbClr val="00355E"/>
            </a:solidFill>
          </a:ln>
        </p:spPr>
        <p:txBody>
          <a:bodyPr/>
          <a:lstStyle>
            <a:lvl1pPr>
              <a:defRPr>
                <a:solidFill>
                  <a:schemeClr val="bg1"/>
                </a:solidFill>
              </a:defRPr>
            </a:lvl1pPr>
          </a:lstStyle>
          <a:p>
            <a:r>
              <a:rPr lang="en-US" dirty="0" smtClean="0"/>
              <a:t>Click to edit Master title style</a:t>
            </a:r>
            <a:endParaRPr lang="el-GR" dirty="0"/>
          </a:p>
        </p:txBody>
      </p:sp>
      <p:sp>
        <p:nvSpPr>
          <p:cNvPr id="3" name="Content Placeholder 2"/>
          <p:cNvSpPr>
            <a:spLocks noGrp="1"/>
          </p:cNvSpPr>
          <p:nvPr>
            <p:ph idx="1"/>
          </p:nvPr>
        </p:nvSpPr>
        <p:spPr>
          <a:xfrm>
            <a:off x="457200" y="1124744"/>
            <a:ext cx="8229600" cy="5073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472363"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p>
        </p:txBody>
      </p:sp>
      <p:sp>
        <p:nvSpPr>
          <p:cNvPr id="1027"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endParaRPr lang="en-US"/>
          </a:p>
        </p:txBody>
      </p:sp>
      <p:sp>
        <p:nvSpPr>
          <p:cNvPr id="1029" name="Text Box 9"/>
          <p:cNvSpPr txBox="1">
            <a:spLocks noChangeArrowheads="1"/>
          </p:cNvSpPr>
          <p:nvPr/>
        </p:nvSpPr>
        <p:spPr bwMode="auto">
          <a:xfrm>
            <a:off x="2843213" y="6553200"/>
            <a:ext cx="3529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sz="1400" b="0">
              <a:solidFill>
                <a:schemeClr val="tx1"/>
              </a:solidFill>
            </a:endParaRPr>
          </a:p>
        </p:txBody>
      </p:sp>
      <p:sp>
        <p:nvSpPr>
          <p:cNvPr id="1030" name="TextBox 8"/>
          <p:cNvSpPr txBox="1">
            <a:spLocks noChangeArrowheads="1"/>
          </p:cNvSpPr>
          <p:nvPr/>
        </p:nvSpPr>
        <p:spPr bwMode="auto">
          <a:xfrm>
            <a:off x="357188" y="0"/>
            <a:ext cx="8358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tabLst>
                <a:tab pos="2960688" algn="l"/>
              </a:tabLst>
            </a:pPr>
            <a:r>
              <a:rPr lang="en-US" altLang="en-US" sz="1800" b="0" i="1">
                <a:solidFill>
                  <a:schemeClr val="bg1"/>
                </a:solidFill>
              </a:rPr>
              <a:t>Dagstuhl Seminar </a:t>
            </a:r>
            <a:r>
              <a:rPr lang="en-GB" altLang="en-US" sz="1800" b="0" i="1">
                <a:solidFill>
                  <a:schemeClr val="bg1"/>
                </a:solidFill>
              </a:rPr>
              <a:t>10042, </a:t>
            </a:r>
            <a:r>
              <a:rPr lang="en-US" altLang="en-US" sz="1800" b="0" i="1">
                <a:solidFill>
                  <a:schemeClr val="bg1"/>
                </a:solidFill>
              </a:rPr>
              <a:t>Demetris Zeinalipour, University of Cyprus, 26/1/2010 </a:t>
            </a:r>
            <a:endParaRPr lang="en-GB" altLang="en-US" sz="1800" b="0" i="1">
              <a:solidFill>
                <a:schemeClr val="bg1"/>
              </a:solidFill>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PUs@2.40GHz" TargetMode="External"/><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1"/>
          <p:cNvSpPr>
            <a:spLocks noChangeArrowheads="1"/>
          </p:cNvSpPr>
          <p:nvPr/>
        </p:nvSpPr>
        <p:spPr bwMode="auto">
          <a:xfrm>
            <a:off x="635000" y="5305425"/>
            <a:ext cx="7993063" cy="647700"/>
          </a:xfrm>
          <a:prstGeom prst="rect">
            <a:avLst/>
          </a:prstGeom>
          <a:solidFill>
            <a:srgbClr val="00355E"/>
          </a:solidFill>
          <a:ln w="9525">
            <a:solidFill>
              <a:schemeClr val="tx1"/>
            </a:solidFill>
            <a:round/>
            <a:headEnd/>
            <a:tailEnd/>
          </a:ln>
        </p:spPr>
        <p:txBody>
          <a:bodyPr wrap="none" anchor="ctr"/>
          <a:lstStyle/>
          <a:p>
            <a:pPr algn="ctr" eaLnBrk="1" hangingPunct="1"/>
            <a:r>
              <a:rPr lang="en-US" altLang="en-US" sz="1800" b="0" dirty="0">
                <a:solidFill>
                  <a:schemeClr val="bg1"/>
                </a:solidFill>
              </a:rPr>
              <a:t>Paris Descartes </a:t>
            </a:r>
            <a:r>
              <a:rPr lang="en-US" altLang="en-US" sz="1800" b="0" dirty="0" smtClean="0">
                <a:solidFill>
                  <a:schemeClr val="bg1"/>
                </a:solidFill>
              </a:rPr>
              <a:t>University, Seminar </a:t>
            </a:r>
            <a:r>
              <a:rPr lang="en-US" altLang="en-US" sz="1800" b="0" dirty="0">
                <a:solidFill>
                  <a:schemeClr val="bg1"/>
                </a:solidFill>
              </a:rPr>
              <a:t>Series on Data </a:t>
            </a:r>
            <a:r>
              <a:rPr lang="en-US" altLang="en-US" sz="1800" b="0" dirty="0" smtClean="0">
                <a:solidFill>
                  <a:schemeClr val="bg1"/>
                </a:solidFill>
              </a:rPr>
              <a:t>Analytics,  </a:t>
            </a:r>
            <a:r>
              <a:rPr lang="en-US" altLang="en-US" sz="1800" b="0" dirty="0">
                <a:solidFill>
                  <a:schemeClr val="bg1"/>
                </a:solidFill>
              </a:rPr>
              <a:t/>
            </a:r>
            <a:br>
              <a:rPr lang="en-US" altLang="en-US" sz="1800" b="0" dirty="0">
                <a:solidFill>
                  <a:schemeClr val="bg1"/>
                </a:solidFill>
              </a:rPr>
            </a:br>
            <a:r>
              <a:rPr lang="en-US" altLang="en-US" sz="1800" b="0" dirty="0">
                <a:solidFill>
                  <a:schemeClr val="bg1"/>
                </a:solidFill>
              </a:rPr>
              <a:t>Paris, France, April 12, 2017</a:t>
            </a:r>
            <a:endParaRPr lang="fr-FR" altLang="en-US" sz="1800" b="0" dirty="0">
              <a:solidFill>
                <a:schemeClr val="bg1"/>
              </a:solidFill>
            </a:endParaRPr>
          </a:p>
        </p:txBody>
      </p:sp>
      <p:sp>
        <p:nvSpPr>
          <p:cNvPr id="6146" name="Rectangle 2"/>
          <p:cNvSpPr>
            <a:spLocks noGrp="1" noChangeArrowheads="1"/>
          </p:cNvSpPr>
          <p:nvPr>
            <p:ph type="ctrTitle"/>
          </p:nvPr>
        </p:nvSpPr>
        <p:spPr>
          <a:xfrm>
            <a:off x="611188" y="549275"/>
            <a:ext cx="7961312" cy="1511300"/>
          </a:xfrm>
          <a:solidFill>
            <a:srgbClr val="00355E"/>
          </a:solidFill>
          <a:ln>
            <a:solidFill>
              <a:schemeClr val="tx1"/>
            </a:solidFill>
          </a:ln>
        </p:spPr>
        <p:txBody>
          <a:bodyPr lIns="92075" tIns="46038" rIns="92075" bIns="46038"/>
          <a:lstStyle/>
          <a:p>
            <a:pPr eaLnBrk="1" hangingPunct="1"/>
            <a:r>
              <a:rPr lang="en-US" altLang="en-US" sz="4000" dirty="0" smtClean="0">
                <a:solidFill>
                  <a:schemeClr val="bg1"/>
                </a:solidFill>
                <a:ea typeface="ＭＳ Ｐゴシック" pitchFamily="34" charset="-128"/>
              </a:rPr>
              <a:t>Building All k Nearest Neighbor Social Communities </a:t>
            </a:r>
            <a:endParaRPr lang="en-US" altLang="en-US" sz="4000" i="1" dirty="0" smtClean="0">
              <a:solidFill>
                <a:schemeClr val="bg1"/>
              </a:solidFill>
              <a:latin typeface="Tahoma" pitchFamily="34" charset="0"/>
              <a:ea typeface="ＭＳ Ｐゴシック" pitchFamily="34" charset="-128"/>
            </a:endParaRPr>
          </a:p>
        </p:txBody>
      </p:sp>
      <p:sp>
        <p:nvSpPr>
          <p:cNvPr id="6147" name="Rectangle 5"/>
          <p:cNvSpPr>
            <a:spLocks noChangeArrowheads="1"/>
          </p:cNvSpPr>
          <p:nvPr/>
        </p:nvSpPr>
        <p:spPr bwMode="auto">
          <a:xfrm>
            <a:off x="611188" y="2349500"/>
            <a:ext cx="7961312" cy="2592388"/>
          </a:xfrm>
          <a:prstGeom prst="rect">
            <a:avLst/>
          </a:prstGeom>
          <a:noFill/>
          <a:ln w="9525">
            <a:noFill/>
            <a:miter lim="800000"/>
            <a:headEnd/>
            <a:tailEnd/>
          </a:ln>
        </p:spPr>
        <p:txBody>
          <a:bodyPr/>
          <a:lstStyle/>
          <a:p>
            <a:pPr algn="ctr" eaLnBrk="1" hangingPunct="1">
              <a:spcBef>
                <a:spcPct val="20000"/>
              </a:spcBef>
            </a:pPr>
            <a:r>
              <a:rPr lang="en-US" altLang="en-US" sz="2800" dirty="0">
                <a:solidFill>
                  <a:schemeClr val="tx1"/>
                </a:solidFill>
              </a:rPr>
              <a:t>Demetris Zeinalipour</a:t>
            </a:r>
          </a:p>
          <a:p>
            <a:pPr algn="ctr" eaLnBrk="1" hangingPunct="1">
              <a:spcBef>
                <a:spcPct val="20000"/>
              </a:spcBef>
            </a:pPr>
            <a:endParaRPr lang="en-US" altLang="en-US" sz="1000" dirty="0">
              <a:solidFill>
                <a:schemeClr val="tx1"/>
              </a:solidFill>
            </a:endParaRPr>
          </a:p>
          <a:p>
            <a:pPr algn="ctr" eaLnBrk="1" hangingPunct="1">
              <a:spcBef>
                <a:spcPct val="20000"/>
              </a:spcBef>
            </a:pPr>
            <a:r>
              <a:rPr lang="en-US" altLang="en-US" sz="2000" dirty="0">
                <a:solidFill>
                  <a:schemeClr val="tx1"/>
                </a:solidFill>
              </a:rPr>
              <a:t>Assistant Professor</a:t>
            </a:r>
          </a:p>
          <a:p>
            <a:pPr algn="ctr" eaLnBrk="1" hangingPunct="1">
              <a:spcBef>
                <a:spcPct val="20000"/>
              </a:spcBef>
            </a:pPr>
            <a:r>
              <a:rPr lang="en-US" altLang="en-US" sz="2000" b="0" dirty="0" smtClean="0">
                <a:solidFill>
                  <a:schemeClr val="tx1"/>
                </a:solidFill>
              </a:rPr>
              <a:t>Max </a:t>
            </a:r>
            <a:r>
              <a:rPr lang="en-US" altLang="en-US" sz="2000" b="0" dirty="0">
                <a:solidFill>
                  <a:schemeClr val="tx1"/>
                </a:solidFill>
              </a:rPr>
              <a:t>Planck Institute for Informatics, Germany &amp; Department of Computer Science, University of Cyprus, Cyprus </a:t>
            </a:r>
          </a:p>
          <a:p>
            <a:pPr algn="ctr" eaLnBrk="1" hangingPunct="1">
              <a:spcBef>
                <a:spcPct val="20000"/>
              </a:spcBef>
            </a:pPr>
            <a:endParaRPr lang="en-US" altLang="en-US" sz="1100" b="0" dirty="0">
              <a:solidFill>
                <a:schemeClr val="tx1"/>
              </a:solidFill>
            </a:endParaRPr>
          </a:p>
          <a:p>
            <a:pPr algn="ctr" eaLnBrk="1" hangingPunct="1">
              <a:spcBef>
                <a:spcPct val="20000"/>
              </a:spcBef>
            </a:pPr>
            <a:r>
              <a:rPr lang="en-US" altLang="en-US" sz="2000" b="0" dirty="0">
                <a:latin typeface="Courier New" pitchFamily="49" charset="0"/>
              </a:rPr>
              <a:t>http://</a:t>
            </a:r>
            <a:r>
              <a:rPr lang="en-US" altLang="en-US" sz="2000" b="0" dirty="0" err="1">
                <a:latin typeface="Courier New" pitchFamily="49" charset="0"/>
              </a:rPr>
              <a:t>www.cs.ucy.ac.cy</a:t>
            </a:r>
            <a:r>
              <a:rPr lang="en-US" altLang="en-US" sz="2000" b="0" dirty="0">
                <a:latin typeface="Courier New" pitchFamily="49" charset="0"/>
              </a:rPr>
              <a:t>/~</a:t>
            </a:r>
            <a:r>
              <a:rPr lang="en-US" altLang="en-US" sz="2000" b="0" dirty="0" err="1">
                <a:latin typeface="Courier New" pitchFamily="49" charset="0"/>
              </a:rPr>
              <a:t>dzeina</a:t>
            </a:r>
            <a:r>
              <a:rPr lang="en-US" altLang="en-US" sz="2000" b="0" dirty="0">
                <a:latin typeface="Courier New" pitchFamily="49" charset="0"/>
              </a:rPr>
              <a:t>/</a:t>
            </a:r>
          </a:p>
          <a:p>
            <a:pPr algn="ctr" eaLnBrk="1" hangingPunct="1">
              <a:spcBef>
                <a:spcPct val="20000"/>
              </a:spcBef>
            </a:pPr>
            <a:r>
              <a:rPr lang="en-US" altLang="en-US" sz="2000" b="0" dirty="0" err="1">
                <a:latin typeface="Courier New" pitchFamily="49" charset="0"/>
              </a:rPr>
              <a:t>dzeina@cs.ucy.ac.cy</a:t>
            </a:r>
            <a:r>
              <a:rPr lang="en-US" altLang="en-US" sz="2000" b="0" dirty="0">
                <a:latin typeface="Courier New" pitchFamily="49" charset="0"/>
              </a:rPr>
              <a:t> </a:t>
            </a:r>
          </a:p>
          <a:p>
            <a:pPr algn="ctr" eaLnBrk="1" hangingPunct="1">
              <a:spcBef>
                <a:spcPct val="20000"/>
              </a:spcBef>
            </a:pPr>
            <a:endParaRPr lang="en-US" altLang="en-US" sz="1800" b="0" dirty="0">
              <a:solidFill>
                <a:schemeClr val="tx1"/>
              </a:solidFill>
            </a:endParaRPr>
          </a:p>
        </p:txBody>
      </p:sp>
      <p:pic>
        <p:nvPicPr>
          <p:cNvPr id="6148" name="Picture 9"/>
          <p:cNvPicPr>
            <a:picLocks noChangeAspect="1" noChangeArrowheads="1"/>
          </p:cNvPicPr>
          <p:nvPr/>
        </p:nvPicPr>
        <p:blipFill>
          <a:blip r:embed="rId3" cstate="print"/>
          <a:srcRect/>
          <a:stretch>
            <a:fillRect/>
          </a:stretch>
        </p:blipFill>
        <p:spPr bwMode="auto">
          <a:xfrm>
            <a:off x="6804248" y="6062663"/>
            <a:ext cx="1807940" cy="535417"/>
          </a:xfrm>
          <a:prstGeom prst="rect">
            <a:avLst/>
          </a:prstGeom>
          <a:noFill/>
          <a:ln w="9525">
            <a:noFill/>
            <a:miter lim="800000"/>
            <a:headEnd/>
            <a:tailEnd/>
          </a:ln>
        </p:spPr>
      </p:pic>
      <p:pic>
        <p:nvPicPr>
          <p:cNvPr id="6149" name="Picture 9"/>
          <p:cNvPicPr>
            <a:picLocks noChangeAspect="1"/>
          </p:cNvPicPr>
          <p:nvPr/>
        </p:nvPicPr>
        <p:blipFill>
          <a:blip r:embed="rId4" cstate="print"/>
          <a:srcRect/>
          <a:stretch>
            <a:fillRect/>
          </a:stretch>
        </p:blipFill>
        <p:spPr bwMode="auto">
          <a:xfrm>
            <a:off x="611188" y="6010275"/>
            <a:ext cx="4340225"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274638"/>
            <a:ext cx="8186738" cy="633412"/>
          </a:xfrm>
        </p:spPr>
        <p:txBody>
          <a:bodyPr/>
          <a:lstStyle/>
          <a:p>
            <a:r>
              <a:rPr lang="en-US" sz="4000" smtClean="0">
                <a:ea typeface="ＭＳ Ｐゴシック" pitchFamily="34" charset="-128"/>
              </a:rPr>
              <a:t>AkNN Networks</a:t>
            </a:r>
          </a:p>
        </p:txBody>
      </p:sp>
      <p:pic>
        <p:nvPicPr>
          <p:cNvPr id="29" name="Picture 28" descr="Crowdcast_Black.png"/>
          <p:cNvPicPr>
            <a:picLocks noChangeAspect="1"/>
          </p:cNvPicPr>
          <p:nvPr/>
        </p:nvPicPr>
        <p:blipFill>
          <a:blip r:embed="rId3" cstate="print"/>
          <a:srcRect/>
          <a:stretch>
            <a:fillRect/>
          </a:stretch>
        </p:blipFill>
        <p:spPr bwMode="auto">
          <a:xfrm>
            <a:off x="381000" y="2663825"/>
            <a:ext cx="1295400" cy="1295400"/>
          </a:xfrm>
          <a:prstGeom prst="rect">
            <a:avLst/>
          </a:prstGeom>
          <a:noFill/>
          <a:ln w="9525">
            <a:noFill/>
            <a:miter lim="800000"/>
            <a:headEnd/>
            <a:tailEnd/>
          </a:ln>
        </p:spPr>
      </p:pic>
      <p:pic>
        <p:nvPicPr>
          <p:cNvPr id="21" name="Picture 20" descr="Crowdcast_Black.png"/>
          <p:cNvPicPr>
            <a:picLocks noChangeAspect="1"/>
          </p:cNvPicPr>
          <p:nvPr/>
        </p:nvPicPr>
        <p:blipFill>
          <a:blip r:embed="rId3" cstate="print"/>
          <a:srcRect/>
          <a:stretch>
            <a:fillRect/>
          </a:stretch>
        </p:blipFill>
        <p:spPr bwMode="auto">
          <a:xfrm>
            <a:off x="6400800" y="1749425"/>
            <a:ext cx="1295400" cy="1295400"/>
          </a:xfrm>
          <a:prstGeom prst="rect">
            <a:avLst/>
          </a:prstGeom>
          <a:noFill/>
          <a:ln w="9525">
            <a:noFill/>
            <a:miter lim="800000"/>
            <a:headEnd/>
            <a:tailEnd/>
          </a:ln>
        </p:spPr>
      </p:pic>
      <p:pic>
        <p:nvPicPr>
          <p:cNvPr id="32" name="Picture 31" descr="Crowdcast_Black.png"/>
          <p:cNvPicPr>
            <a:picLocks noChangeAspect="1"/>
          </p:cNvPicPr>
          <p:nvPr/>
        </p:nvPicPr>
        <p:blipFill>
          <a:blip r:embed="rId3" cstate="print"/>
          <a:srcRect/>
          <a:stretch>
            <a:fillRect/>
          </a:stretch>
        </p:blipFill>
        <p:spPr bwMode="auto">
          <a:xfrm>
            <a:off x="7315200" y="4721225"/>
            <a:ext cx="1295400" cy="1295400"/>
          </a:xfrm>
          <a:prstGeom prst="rect">
            <a:avLst/>
          </a:prstGeom>
          <a:noFill/>
          <a:ln w="9525">
            <a:noFill/>
            <a:miter lim="800000"/>
            <a:headEnd/>
            <a:tailEnd/>
          </a:ln>
        </p:spPr>
      </p:pic>
      <p:pic>
        <p:nvPicPr>
          <p:cNvPr id="35" name="Picture 34" descr="Crowdcast_Black.png"/>
          <p:cNvPicPr>
            <a:picLocks noChangeAspect="1"/>
          </p:cNvPicPr>
          <p:nvPr/>
        </p:nvPicPr>
        <p:blipFill>
          <a:blip r:embed="rId3" cstate="print"/>
          <a:srcRect/>
          <a:stretch>
            <a:fillRect/>
          </a:stretch>
        </p:blipFill>
        <p:spPr bwMode="auto">
          <a:xfrm>
            <a:off x="3733800" y="4187825"/>
            <a:ext cx="1295400" cy="1295400"/>
          </a:xfrm>
          <a:prstGeom prst="rect">
            <a:avLst/>
          </a:prstGeom>
          <a:noFill/>
          <a:ln w="9525">
            <a:noFill/>
            <a:miter lim="800000"/>
            <a:headEnd/>
            <a:tailEnd/>
          </a:ln>
        </p:spPr>
      </p:pic>
      <p:pic>
        <p:nvPicPr>
          <p:cNvPr id="38" name="Picture 37" descr="Crowdcast_Black.png"/>
          <p:cNvPicPr>
            <a:picLocks noChangeAspect="1"/>
          </p:cNvPicPr>
          <p:nvPr/>
        </p:nvPicPr>
        <p:blipFill>
          <a:blip r:embed="rId3" cstate="print"/>
          <a:srcRect/>
          <a:stretch>
            <a:fillRect/>
          </a:stretch>
        </p:blipFill>
        <p:spPr bwMode="auto">
          <a:xfrm>
            <a:off x="3048000" y="1444625"/>
            <a:ext cx="1295400" cy="1295400"/>
          </a:xfrm>
          <a:prstGeom prst="rect">
            <a:avLst/>
          </a:prstGeom>
          <a:noFill/>
          <a:ln w="9525">
            <a:noFill/>
            <a:miter lim="800000"/>
            <a:headEnd/>
            <a:tailEnd/>
          </a:ln>
        </p:spPr>
      </p:pic>
      <p:sp>
        <p:nvSpPr>
          <p:cNvPr id="49159" name="TextBox 12"/>
          <p:cNvSpPr txBox="1">
            <a:spLocks noChangeArrowheads="1"/>
          </p:cNvSpPr>
          <p:nvPr/>
        </p:nvSpPr>
        <p:spPr bwMode="auto">
          <a:xfrm>
            <a:off x="457200" y="889000"/>
            <a:ext cx="8042275" cy="400110"/>
          </a:xfrm>
          <a:prstGeom prst="rect">
            <a:avLst/>
          </a:prstGeom>
          <a:noFill/>
          <a:ln w="9525">
            <a:noFill/>
            <a:miter lim="800000"/>
            <a:headEnd/>
            <a:tailEnd/>
          </a:ln>
        </p:spPr>
        <p:txBody>
          <a:bodyPr>
            <a:spAutoFit/>
          </a:bodyPr>
          <a:lstStyle/>
          <a:p>
            <a:pPr algn="ctr"/>
            <a:r>
              <a:rPr lang="en-US" sz="2000" dirty="0" smtClean="0">
                <a:solidFill>
                  <a:srgbClr val="FF0000"/>
                </a:solidFill>
              </a:rPr>
              <a:t>Example Problem: Find </a:t>
            </a:r>
            <a:r>
              <a:rPr lang="en-US" sz="2000" dirty="0">
                <a:solidFill>
                  <a:srgbClr val="FF0000"/>
                </a:solidFill>
              </a:rPr>
              <a:t>2 Closest Neighbors for </a:t>
            </a:r>
            <a:r>
              <a:rPr lang="en-US" sz="2000" u="sng" dirty="0">
                <a:solidFill>
                  <a:srgbClr val="FF0000"/>
                </a:solidFill>
              </a:rPr>
              <a:t>ALL</a:t>
            </a:r>
            <a:r>
              <a:rPr lang="en-US" sz="2000" dirty="0">
                <a:solidFill>
                  <a:srgbClr val="FF0000"/>
                </a:solidFill>
              </a:rPr>
              <a:t> User</a:t>
            </a:r>
          </a:p>
        </p:txBody>
      </p:sp>
      <p:sp>
        <p:nvSpPr>
          <p:cNvPr id="49160" name="Rectangle 8"/>
          <p:cNvSpPr>
            <a:spLocks noChangeArrowheads="1"/>
          </p:cNvSpPr>
          <p:nvPr/>
        </p:nvSpPr>
        <p:spPr bwMode="auto">
          <a:xfrm>
            <a:off x="468313" y="5857875"/>
            <a:ext cx="8207375" cy="523875"/>
          </a:xfrm>
          <a:prstGeom prst="rect">
            <a:avLst/>
          </a:prstGeom>
          <a:noFill/>
          <a:ln w="9525">
            <a:noFill/>
            <a:miter lim="800000"/>
            <a:headEnd/>
            <a:tailEnd/>
          </a:ln>
        </p:spPr>
        <p:txBody>
          <a:bodyPr>
            <a:spAutoFit/>
          </a:bodyPr>
          <a:lstStyle/>
          <a:p>
            <a:r>
              <a:rPr lang="en-US" sz="1400" b="0" i="1" dirty="0">
                <a:solidFill>
                  <a:schemeClr val="tx1"/>
                </a:solidFill>
              </a:rPr>
              <a:t> "Continuous all k-nearest neighbor querying in </a:t>
            </a:r>
            <a:r>
              <a:rPr lang="en-US" sz="1400" b="0" i="1" dirty="0" err="1">
                <a:solidFill>
                  <a:schemeClr val="tx1"/>
                </a:solidFill>
              </a:rPr>
              <a:t>smartphone</a:t>
            </a:r>
            <a:r>
              <a:rPr lang="en-US" sz="1400" b="0" i="1" dirty="0">
                <a:solidFill>
                  <a:schemeClr val="tx1"/>
                </a:solidFill>
              </a:rPr>
              <a:t> networks", </a:t>
            </a:r>
            <a:r>
              <a:rPr lang="en-US" sz="1400" b="0" i="1" dirty="0" err="1">
                <a:solidFill>
                  <a:schemeClr val="tx1"/>
                </a:solidFill>
              </a:rPr>
              <a:t>Georgios</a:t>
            </a:r>
            <a:r>
              <a:rPr lang="en-US" sz="1400" b="0" i="1" dirty="0">
                <a:solidFill>
                  <a:schemeClr val="tx1"/>
                </a:solidFill>
              </a:rPr>
              <a:t> </a:t>
            </a:r>
            <a:r>
              <a:rPr lang="en-US" sz="1400" b="0" i="1" dirty="0" err="1">
                <a:solidFill>
                  <a:schemeClr val="tx1"/>
                </a:solidFill>
              </a:rPr>
              <a:t>Chatzimilioudis</a:t>
            </a:r>
            <a:r>
              <a:rPr lang="en-US" sz="1400" b="0" i="1" dirty="0">
                <a:solidFill>
                  <a:schemeClr val="tx1"/>
                </a:solidFill>
              </a:rPr>
              <a:t>, Demetrios Zeinalipour-Yazti, Wang-</a:t>
            </a:r>
            <a:r>
              <a:rPr lang="en-US" sz="1400" b="0" i="1" dirty="0" err="1">
                <a:solidFill>
                  <a:schemeClr val="tx1"/>
                </a:solidFill>
              </a:rPr>
              <a:t>Chien</a:t>
            </a:r>
            <a:r>
              <a:rPr lang="en-US" sz="1400" b="0" i="1" dirty="0">
                <a:solidFill>
                  <a:schemeClr val="tx1"/>
                </a:solidFill>
              </a:rPr>
              <a:t> Lee, </a:t>
            </a:r>
            <a:r>
              <a:rPr lang="en-US" sz="1400" b="0" i="1" dirty="0" err="1">
                <a:solidFill>
                  <a:schemeClr val="tx1"/>
                </a:solidFill>
              </a:rPr>
              <a:t>Marios</a:t>
            </a:r>
            <a:r>
              <a:rPr lang="en-US" sz="1400" b="0" i="1" dirty="0">
                <a:solidFill>
                  <a:schemeClr val="tx1"/>
                </a:solidFill>
              </a:rPr>
              <a:t> D. </a:t>
            </a:r>
            <a:r>
              <a:rPr lang="en-US" sz="1400" b="0" i="1" dirty="0" err="1">
                <a:solidFill>
                  <a:schemeClr val="tx1"/>
                </a:solidFill>
              </a:rPr>
              <a:t>Dikaiakos</a:t>
            </a:r>
            <a:r>
              <a:rPr lang="en-US" sz="1400" b="0" i="1" dirty="0">
                <a:solidFill>
                  <a:schemeClr val="tx1"/>
                </a:solidFill>
              </a:rPr>
              <a:t>, In IEEE MDM'12.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778E-17 0.01574 C 0.07396 -0.00602 0.14792 -0.02778 0.22639 -0.02338 C 0.30486 -0.01898 0.38542 0.04097 0.47031 0.04236 C 0.55573 0.04398 0.64653 0.01458 0.7375 -0.01459 " pathEditMode="relative" rAng="0" ptsTypes="aaaA">
                                      <p:cBhvr>
                                        <p:cTn id="6" dur="10000" fill="hold"/>
                                        <p:tgtEl>
                                          <p:spTgt spid="29"/>
                                        </p:tgtEl>
                                        <p:attrNameLst>
                                          <p:attrName>ppt_x</p:attrName>
                                          <p:attrName>ppt_y</p:attrName>
                                        </p:attrNameLst>
                                      </p:cBhvr>
                                      <p:rCtr x="36900" y="-800"/>
                                    </p:animMotion>
                                  </p:childTnLst>
                                </p:cTn>
                              </p:par>
                              <p:par>
                                <p:cTn id="7" presetID="0" presetClass="path" presetSubtype="0" accel="50000" decel="50000" fill="hold" nodeType="withEffect">
                                  <p:stCondLst>
                                    <p:cond delay="0"/>
                                  </p:stCondLst>
                                  <p:childTnLst>
                                    <p:animMotion origin="layout" path="M -6.66667E-6 3.33333E-6 C -0.04931 0.09838 -0.09862 0.19676 -0.11042 0.25555 C -0.12223 0.31435 -0.10244 0.31342 -0.07084 0.35277 C -0.03924 0.39213 0.0118 0.46805 0.07916 0.49166 C 0.14652 0.51527 0.26597 0.52083 0.33333 0.49444 C 0.40069 0.46805 0.44201 0.40069 0.48333 0.33333 " pathEditMode="relative" ptsTypes="aaaaaA">
                                      <p:cBhvr>
                                        <p:cTn id="8" dur="10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73472E-18 7.77778E-6 C -0.08593 -0.04166 -0.17187 -0.08333 -0.2125 -0.01666 C -0.25312 0.05001 -0.18541 0.31667 -0.24375 0.40001 C -0.30208 0.48334 -0.49618 0.55649 -0.5625 0.48334 C -0.62882 0.41019 -0.63524 0.18565 -0.64166 -0.03888 " pathEditMode="relative" ptsTypes="aaaaA">
                                      <p:cBhvr>
                                        <p:cTn id="10" dur="10000" fill="hold"/>
                                        <p:tgtEl>
                                          <p:spTgt spid="2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0.00556 C 0.07135 -0.11829 0.14271 -0.24213 0.12916 -0.32222 C 0.11562 -0.40231 -0.02292 -0.46667 -0.08125 -0.475 C -0.13959 -0.48333 -0.22084 -0.45556 -0.22084 -0.37222 C -0.22084 -0.28889 -0.10452 -0.04074 -0.08125 0.025 " pathEditMode="relative" rAng="0" ptsTypes="aaaaA">
                                      <p:cBhvr>
                                        <p:cTn id="12" dur="10000" fill="hold"/>
                                        <p:tgtEl>
                                          <p:spTgt spid="35"/>
                                        </p:tgtEl>
                                        <p:attrNameLst>
                                          <p:attrName>ppt_x</p:attrName>
                                          <p:attrName>ppt_y</p:attrName>
                                        </p:attrNameLst>
                                      </p:cBhvr>
                                      <p:rCtr x="-3900" y="-23500"/>
                                    </p:animMotion>
                                  </p:childTnLst>
                                </p:cTn>
                              </p:par>
                              <p:par>
                                <p:cTn id="13" presetID="0" presetClass="path" presetSubtype="0" accel="50000" decel="50000" fill="hold" nodeType="withEffect">
                                  <p:stCondLst>
                                    <p:cond delay="0"/>
                                  </p:stCondLst>
                                  <p:childTnLst>
                                    <p:animMotion origin="layout" path="M -3.33333E-6 2.22222E-6 C -0.0908 -0.05162 -0.18159 -0.10301 -0.21458 -0.15093 C -0.24757 -0.19884 -0.15243 -0.27292 -0.19791 -0.2882 C -0.2434 -0.30371 -0.42708 -0.2294 -0.4875 -0.24329 C -0.54791 -0.25695 -0.54791 -0.33704 -0.56041 -0.3713 C -0.57291 -0.40602 -0.5677 -0.42801 -0.5625 -0.45 " pathEditMode="relative" rAng="0" ptsTypes="aaaaaA">
                                      <p:cBhvr>
                                        <p:cTn id="14" dur="10000" fill="hold"/>
                                        <p:tgtEl>
                                          <p:spTgt spid="32"/>
                                        </p:tgtEl>
                                        <p:attrNameLst>
                                          <p:attrName>ppt_x</p:attrName>
                                          <p:attrName>ppt_y</p:attrName>
                                        </p:attrNameLst>
                                      </p:cBhvr>
                                      <p:rCtr x="-28600" y="-22500"/>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9160"/>
                                        </p:tgtEl>
                                        <p:attrNameLst>
                                          <p:attrName>style.visibility</p:attrName>
                                        </p:attrNameLst>
                                      </p:cBhvr>
                                      <p:to>
                                        <p:strVal val="visible"/>
                                      </p:to>
                                    </p:set>
                                    <p:animEffect transition="in" filter="blinds(horizontal)">
                                      <p:cBhvr>
                                        <p:cTn id="19"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3"/>
          <p:cNvSpPr>
            <a:spLocks noGrp="1"/>
          </p:cNvSpPr>
          <p:nvPr>
            <p:ph idx="1"/>
          </p:nvPr>
        </p:nvSpPr>
        <p:spPr>
          <a:xfrm>
            <a:off x="457200" y="1125538"/>
            <a:ext cx="8229600" cy="5073650"/>
          </a:xfrm>
        </p:spPr>
        <p:txBody>
          <a:bodyPr/>
          <a:lstStyle/>
          <a:p>
            <a:r>
              <a:rPr lang="en-US" altLang="en-US" sz="2800" smtClean="0">
                <a:ea typeface="ＭＳ Ｐゴシック" pitchFamily="34" charset="-128"/>
              </a:rPr>
              <a:t>Rayzit User Map</a:t>
            </a:r>
          </a:p>
          <a:p>
            <a:pPr lvl="1"/>
            <a:endParaRPr lang="en-US" altLang="en-US" sz="2000" smtClean="0">
              <a:ea typeface="ＭＳ Ｐゴシック" pitchFamily="34" charset="-128"/>
            </a:endParaRPr>
          </a:p>
          <a:p>
            <a:pPr lvl="1"/>
            <a:endParaRPr lang="en-US" altLang="en-US" sz="2400" smtClean="0">
              <a:ea typeface="ＭＳ Ｐゴシック" pitchFamily="34" charset="-128"/>
            </a:endParaRPr>
          </a:p>
          <a:p>
            <a:endParaRPr lang="en-US" altLang="en-US" sz="2800" smtClean="0">
              <a:ea typeface="ＭＳ Ｐゴシック" pitchFamily="34" charset="-128"/>
            </a:endParaRPr>
          </a:p>
        </p:txBody>
      </p:sp>
      <p:pic>
        <p:nvPicPr>
          <p:cNvPr id="51202" name="Picture 7"/>
          <p:cNvPicPr>
            <a:picLocks noChangeAspect="1" noChangeArrowheads="1"/>
          </p:cNvPicPr>
          <p:nvPr/>
        </p:nvPicPr>
        <p:blipFill>
          <a:blip r:embed="rId3" cstate="print"/>
          <a:srcRect/>
          <a:stretch>
            <a:fillRect/>
          </a:stretch>
        </p:blipFill>
        <p:spPr bwMode="auto">
          <a:xfrm>
            <a:off x="611188" y="1700213"/>
            <a:ext cx="7777162" cy="4522410"/>
          </a:xfrm>
          <a:prstGeom prst="rect">
            <a:avLst/>
          </a:prstGeom>
          <a:noFill/>
          <a:ln w="9525">
            <a:noFill/>
            <a:miter lim="800000"/>
            <a:headEnd/>
            <a:tailEnd/>
          </a:ln>
        </p:spPr>
      </p:pic>
      <p:sp>
        <p:nvSpPr>
          <p:cNvPr id="51203" name="Title 1"/>
          <p:cNvSpPr txBox="1">
            <a:spLocks/>
          </p:cNvSpPr>
          <p:nvPr/>
        </p:nvSpPr>
        <p:spPr bwMode="auto">
          <a:xfrm>
            <a:off x="395288" y="115888"/>
            <a:ext cx="8248650" cy="936625"/>
          </a:xfrm>
          <a:prstGeom prst="rect">
            <a:avLst/>
          </a:prstGeom>
          <a:solidFill>
            <a:srgbClr val="00355E"/>
          </a:solidFill>
          <a:ln w="9525">
            <a:noFill/>
            <a:miter lim="800000"/>
            <a:headEnd/>
            <a:tailEnd/>
          </a:ln>
        </p:spPr>
        <p:txBody>
          <a:bodyPr anchor="ctr"/>
          <a:lstStyle/>
          <a:p>
            <a:pPr algn="ctr" defTabSz="685800" eaLnBrk="1" hangingPunct="1">
              <a:lnSpc>
                <a:spcPct val="90000"/>
              </a:lnSpc>
            </a:pPr>
            <a:r>
              <a:rPr lang="en-US" altLang="en-US" b="0">
                <a:solidFill>
                  <a:schemeClr val="bg1"/>
                </a:solidFill>
              </a:rPr>
              <a:t>Large-scale </a:t>
            </a:r>
            <a:r>
              <a:rPr lang="en-US" b="0">
                <a:solidFill>
                  <a:schemeClr val="bg1"/>
                </a:solidFill>
              </a:rPr>
              <a:t>AkNN Networks</a:t>
            </a:r>
            <a:endParaRPr lang="en-US" altLang="en-US" b="0">
              <a:solidFill>
                <a:schemeClr val="bg1"/>
              </a:solidFill>
            </a:endParaRPr>
          </a:p>
        </p:txBody>
      </p:sp>
      <p:pic>
        <p:nvPicPr>
          <p:cNvPr id="51204" name="Picture 2"/>
          <p:cNvPicPr>
            <a:picLocks noChangeAspect="1" noChangeArrowheads="1"/>
          </p:cNvPicPr>
          <p:nvPr/>
        </p:nvPicPr>
        <p:blipFill>
          <a:blip r:embed="rId4" cstate="print"/>
          <a:srcRect/>
          <a:stretch>
            <a:fillRect/>
          </a:stretch>
        </p:blipFill>
        <p:spPr bwMode="auto">
          <a:xfrm>
            <a:off x="6659563" y="1268413"/>
            <a:ext cx="1512887" cy="1512887"/>
          </a:xfrm>
          <a:prstGeom prst="rect">
            <a:avLst/>
          </a:prstGeom>
          <a:noFill/>
          <a:ln w="9525">
            <a:noFill/>
            <a:miter lim="800000"/>
            <a:headEnd/>
            <a:tailEnd/>
          </a:ln>
        </p:spPr>
      </p:pic>
      <p:sp>
        <p:nvSpPr>
          <p:cNvPr id="51205" name="TextBox 1"/>
          <p:cNvSpPr txBox="1">
            <a:spLocks noChangeArrowheads="1"/>
          </p:cNvSpPr>
          <p:nvPr/>
        </p:nvSpPr>
        <p:spPr bwMode="auto">
          <a:xfrm>
            <a:off x="827088" y="4652963"/>
            <a:ext cx="7345362" cy="1569660"/>
          </a:xfrm>
          <a:prstGeom prst="rect">
            <a:avLst/>
          </a:prstGeom>
          <a:noFill/>
          <a:ln w="9525">
            <a:noFill/>
            <a:miter lim="800000"/>
            <a:headEnd/>
            <a:tailEnd/>
          </a:ln>
        </p:spPr>
        <p:txBody>
          <a:bodyPr>
            <a:spAutoFit/>
          </a:bodyPr>
          <a:lstStyle/>
          <a:p>
            <a:pPr algn="ctr"/>
            <a:r>
              <a:rPr lang="en-US" sz="2400" dirty="0">
                <a:solidFill>
                  <a:srgbClr val="FFFFFF"/>
                </a:solidFill>
              </a:rPr>
              <a:t>How to compute the </a:t>
            </a:r>
            <a:r>
              <a:rPr lang="en-US" sz="2400" dirty="0" err="1">
                <a:solidFill>
                  <a:srgbClr val="FFFFFF"/>
                </a:solidFill>
              </a:rPr>
              <a:t>kNN</a:t>
            </a:r>
            <a:r>
              <a:rPr lang="en-US" sz="2400" dirty="0">
                <a:solidFill>
                  <a:srgbClr val="FFFFFF"/>
                </a:solidFill>
              </a:rPr>
              <a:t> for millions of mobile users every few </a:t>
            </a:r>
            <a:r>
              <a:rPr lang="en-US" sz="2400" dirty="0" smtClean="0">
                <a:solidFill>
                  <a:srgbClr val="FFFFFF"/>
                </a:solidFill>
              </a:rPr>
              <a:t>minutes?</a:t>
            </a:r>
          </a:p>
          <a:p>
            <a:pPr algn="ctr"/>
            <a:r>
              <a:rPr lang="mr-IN" sz="2400" dirty="0" smtClean="0">
                <a:solidFill>
                  <a:srgbClr val="FFFFFF"/>
                </a:solidFill>
              </a:rPr>
              <a:t>…</a:t>
            </a:r>
            <a:r>
              <a:rPr lang="en-US" sz="2400" dirty="0" smtClean="0">
                <a:solidFill>
                  <a:srgbClr val="FFFFFF"/>
                </a:solidFill>
              </a:rPr>
              <a:t> from scratch, without tracking (recording) the location of users</a:t>
            </a:r>
            <a:endParaRPr lang="en-US" sz="2400" dirty="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Presentation Outline</a:t>
            </a:r>
            <a:endParaRPr lang="en-US" dirty="0"/>
          </a:p>
        </p:txBody>
      </p:sp>
      <p:sp>
        <p:nvSpPr>
          <p:cNvPr id="8194" name="Content Placeholder 2"/>
          <p:cNvSpPr>
            <a:spLocks noGrp="1"/>
          </p:cNvSpPr>
          <p:nvPr>
            <p:ph idx="1"/>
          </p:nvPr>
        </p:nvSpPr>
        <p:spPr>
          <a:xfrm>
            <a:off x="457200" y="981075"/>
            <a:ext cx="8229600" cy="5184775"/>
          </a:xfrm>
        </p:spPr>
        <p:txBody>
          <a:bodyPr/>
          <a:lstStyle/>
          <a:p>
            <a:pPr marL="514350" indent="-514350"/>
            <a:r>
              <a:rPr lang="en-US" altLang="en-US" sz="4000" dirty="0" smtClean="0">
                <a:solidFill>
                  <a:schemeClr val="bg2"/>
                </a:solidFill>
                <a:ea typeface="ＭＳ Ｐゴシック" pitchFamily="34" charset="-128"/>
              </a:rPr>
              <a:t>Introduction</a:t>
            </a:r>
          </a:p>
          <a:p>
            <a:pPr marL="514350" indent="-514350"/>
            <a:r>
              <a:rPr lang="en-US" altLang="en-US" sz="4000" b="1" dirty="0" smtClean="0">
                <a:solidFill>
                  <a:srgbClr val="FF0000"/>
                </a:solidFill>
                <a:ea typeface="ＭＳ Ｐゴシック" pitchFamily="34" charset="-128"/>
              </a:rPr>
              <a:t>AkNN Query Processing</a:t>
            </a:r>
          </a:p>
          <a:p>
            <a:pPr marL="914400" lvl="1" indent="-514350"/>
            <a:r>
              <a:rPr lang="en-US" altLang="en-US" sz="3600" b="1" dirty="0" smtClean="0">
                <a:solidFill>
                  <a:srgbClr val="FF0000"/>
                </a:solidFill>
                <a:ea typeface="ＭＳ Ｐゴシック" pitchFamily="34" charset="-128"/>
              </a:rPr>
              <a:t>IEEE TKDE’16</a:t>
            </a:r>
          </a:p>
          <a:p>
            <a:pPr marL="514350" indent="-514350"/>
            <a:r>
              <a:rPr lang="en-US" altLang="en-US" sz="4000" dirty="0" err="1" smtClean="0">
                <a:ea typeface="ＭＳ Ｐゴシック" pitchFamily="34" charset="-128"/>
              </a:rPr>
              <a:t>Rayzit</a:t>
            </a:r>
            <a:r>
              <a:rPr lang="en-US" altLang="en-US" sz="4000" dirty="0" smtClean="0">
                <a:ea typeface="ＭＳ Ｐゴシック" pitchFamily="34" charset="-128"/>
              </a:rPr>
              <a:t> Crowd Messenger </a:t>
            </a:r>
          </a:p>
          <a:p>
            <a:pPr marL="914400" lvl="1" indent="-514350"/>
            <a:r>
              <a:rPr lang="en-US" altLang="en-US" sz="3600" dirty="0" err="1" smtClean="0">
                <a:ea typeface="ＭＳ Ｐゴシック" pitchFamily="34" charset="-128"/>
              </a:rPr>
              <a:t>Mobisocial</a:t>
            </a:r>
            <a:r>
              <a:rPr lang="en-US" altLang="en-US" sz="3600" dirty="0" smtClean="0">
                <a:ea typeface="ＭＳ Ｐゴシック" pitchFamily="34" charset="-128"/>
              </a:rPr>
              <a:t> @ IEEE MDM’15</a:t>
            </a:r>
          </a:p>
          <a:p>
            <a:pPr marL="514350" indent="-514350"/>
            <a:r>
              <a:rPr lang="en-US" altLang="en-US" sz="4000" dirty="0" smtClean="0">
                <a:ea typeface="ＭＳ Ｐゴシック" pitchFamily="34" charset="-128"/>
              </a:rPr>
              <a:t>Future Challenges</a:t>
            </a:r>
          </a:p>
          <a:p>
            <a:pPr marL="400050" lvl="1" indent="0">
              <a:buNone/>
            </a:pPr>
            <a:endParaRPr lang="en-US" alt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System Model</a:t>
            </a:r>
            <a:endParaRPr lang="en-US" dirty="0"/>
          </a:p>
        </p:txBody>
      </p:sp>
      <p:sp>
        <p:nvSpPr>
          <p:cNvPr id="13317" name="Content Placeholder 2"/>
          <p:cNvSpPr>
            <a:spLocks noGrp="1"/>
          </p:cNvSpPr>
          <p:nvPr>
            <p:ph idx="1"/>
          </p:nvPr>
        </p:nvSpPr>
        <p:spPr>
          <a:xfrm>
            <a:off x="457200" y="1052513"/>
            <a:ext cx="8229600" cy="1008062"/>
          </a:xfrm>
        </p:spPr>
        <p:txBody>
          <a:bodyPr/>
          <a:lstStyle/>
          <a:p>
            <a:pPr marL="514350" indent="-514350"/>
            <a:r>
              <a:rPr lang="en-US" altLang="en-US" sz="2800" b="1" i="1" dirty="0" smtClean="0">
                <a:ea typeface="ＭＳ Ｐゴシック" pitchFamily="34" charset="-128"/>
              </a:rPr>
              <a:t>|O| = n </a:t>
            </a:r>
            <a:r>
              <a:rPr lang="en-US" altLang="en-US" sz="2800" i="1" dirty="0" smtClean="0">
                <a:ea typeface="ＭＳ Ｐゴシック" pitchFamily="34" charset="-128"/>
              </a:rPr>
              <a:t>objects report location to </a:t>
            </a:r>
            <a:r>
              <a:rPr lang="en-US" altLang="en-US" sz="2800" b="1" i="1" dirty="0" smtClean="0">
                <a:ea typeface="ＭＳ Ｐゴシック" pitchFamily="34" charset="-128"/>
              </a:rPr>
              <a:t>QP</a:t>
            </a:r>
            <a:endParaRPr lang="en-US" altLang="en-US" sz="2400" b="1" i="1" dirty="0" smtClean="0">
              <a:ea typeface="ＭＳ Ｐゴシック" pitchFamily="34" charset="-128"/>
            </a:endParaRPr>
          </a:p>
          <a:p>
            <a:pPr marL="514350" indent="-514350"/>
            <a:r>
              <a:rPr lang="en-US" altLang="en-US" sz="2800" b="1" i="1" dirty="0" smtClean="0">
                <a:ea typeface="ＭＳ Ｐゴシック" pitchFamily="34" charset="-128"/>
              </a:rPr>
              <a:t>QP</a:t>
            </a:r>
            <a:r>
              <a:rPr lang="en-US" altLang="en-US" sz="2800" i="1" dirty="0" smtClean="0">
                <a:ea typeface="ＭＳ Ｐゴシック" pitchFamily="34" charset="-128"/>
              </a:rPr>
              <a:t> computes </a:t>
            </a:r>
            <a:r>
              <a:rPr lang="en-US" altLang="en-US" sz="2800" b="1" i="1" dirty="0" smtClean="0">
                <a:ea typeface="ＭＳ Ｐゴシック" pitchFamily="34" charset="-128"/>
              </a:rPr>
              <a:t>AkNN</a:t>
            </a:r>
            <a:r>
              <a:rPr lang="en-US" altLang="en-US" sz="2800" i="1" dirty="0" smtClean="0">
                <a:ea typeface="ＭＳ Ｐゴシック" pitchFamily="34" charset="-128"/>
              </a:rPr>
              <a:t> query every </a:t>
            </a:r>
            <a:r>
              <a:rPr lang="en-US" altLang="en-US" sz="2800" b="1" i="1" dirty="0" smtClean="0">
                <a:ea typeface="ＭＳ Ｐゴシック" pitchFamily="34" charset="-128"/>
              </a:rPr>
              <a:t>few minutes</a:t>
            </a:r>
            <a:r>
              <a:rPr lang="en-US" altLang="en-US" sz="2800" i="1" dirty="0" smtClean="0">
                <a:ea typeface="ＭＳ Ｐゴシック" pitchFamily="34" charset="-128"/>
              </a:rPr>
              <a:t>.</a:t>
            </a:r>
          </a:p>
          <a:p>
            <a:pPr marL="514350" indent="-514350"/>
            <a:endParaRPr lang="en-US" altLang="en-US" sz="2800" i="1" dirty="0" smtClean="0">
              <a:ea typeface="ＭＳ Ｐゴシック" pitchFamily="34" charset="-128"/>
            </a:endParaRPr>
          </a:p>
        </p:txBody>
      </p:sp>
      <p:grpSp>
        <p:nvGrpSpPr>
          <p:cNvPr id="3" name="Group 37"/>
          <p:cNvGrpSpPr>
            <a:grpSpLocks/>
          </p:cNvGrpSpPr>
          <p:nvPr/>
        </p:nvGrpSpPr>
        <p:grpSpPr bwMode="auto">
          <a:xfrm>
            <a:off x="3597275" y="3046413"/>
            <a:ext cx="936625" cy="766762"/>
            <a:chOff x="3131939" y="2589932"/>
            <a:chExt cx="936625" cy="766762"/>
          </a:xfrm>
        </p:grpSpPr>
        <p:sp>
          <p:nvSpPr>
            <p:cNvPr id="10278" name="Oval 4"/>
            <p:cNvSpPr>
              <a:spLocks noChangeArrowheads="1"/>
            </p:cNvSpPr>
            <p:nvPr/>
          </p:nvSpPr>
          <p:spPr bwMode="auto">
            <a:xfrm>
              <a:off x="3131939" y="3069357"/>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79" name="TextBox 5"/>
            <p:cNvSpPr txBox="1">
              <a:spLocks noChangeArrowheads="1"/>
            </p:cNvSpPr>
            <p:nvPr/>
          </p:nvSpPr>
          <p:spPr bwMode="auto">
            <a:xfrm>
              <a:off x="3131939" y="2589932"/>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8</a:t>
              </a:r>
            </a:p>
          </p:txBody>
        </p:sp>
      </p:grpSp>
      <p:grpSp>
        <p:nvGrpSpPr>
          <p:cNvPr id="4" name="Group 38"/>
          <p:cNvGrpSpPr>
            <a:grpSpLocks/>
          </p:cNvGrpSpPr>
          <p:nvPr/>
        </p:nvGrpSpPr>
        <p:grpSpPr bwMode="auto">
          <a:xfrm>
            <a:off x="4678363" y="2614613"/>
            <a:ext cx="935037" cy="766762"/>
            <a:chOff x="4213026" y="2158132"/>
            <a:chExt cx="935038" cy="766762"/>
          </a:xfrm>
        </p:grpSpPr>
        <p:sp>
          <p:nvSpPr>
            <p:cNvPr id="10276" name="Oval 6"/>
            <p:cNvSpPr>
              <a:spLocks noChangeArrowheads="1"/>
            </p:cNvSpPr>
            <p:nvPr/>
          </p:nvSpPr>
          <p:spPr bwMode="auto">
            <a:xfrm>
              <a:off x="4213026" y="2637557"/>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77" name="TextBox 7"/>
            <p:cNvSpPr txBox="1">
              <a:spLocks noChangeArrowheads="1"/>
            </p:cNvSpPr>
            <p:nvPr/>
          </p:nvSpPr>
          <p:spPr bwMode="auto">
            <a:xfrm>
              <a:off x="4213026" y="2158132"/>
              <a:ext cx="935038"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a:t>
              </a:r>
            </a:p>
          </p:txBody>
        </p:sp>
      </p:grpSp>
      <p:grpSp>
        <p:nvGrpSpPr>
          <p:cNvPr id="5" name="Group 28"/>
          <p:cNvGrpSpPr>
            <a:grpSpLocks/>
          </p:cNvGrpSpPr>
          <p:nvPr/>
        </p:nvGrpSpPr>
        <p:grpSpPr bwMode="auto">
          <a:xfrm>
            <a:off x="5541963" y="2373313"/>
            <a:ext cx="1008062" cy="766762"/>
            <a:chOff x="5076626" y="1916832"/>
            <a:chExt cx="1008063" cy="766762"/>
          </a:xfrm>
        </p:grpSpPr>
        <p:sp>
          <p:nvSpPr>
            <p:cNvPr id="10274" name="Oval 8"/>
            <p:cNvSpPr>
              <a:spLocks noChangeArrowheads="1"/>
            </p:cNvSpPr>
            <p:nvPr/>
          </p:nvSpPr>
          <p:spPr bwMode="auto">
            <a:xfrm>
              <a:off x="5076626" y="2396257"/>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75" name="TextBox 9"/>
            <p:cNvSpPr txBox="1">
              <a:spLocks noChangeArrowheads="1"/>
            </p:cNvSpPr>
            <p:nvPr/>
          </p:nvSpPr>
          <p:spPr bwMode="auto">
            <a:xfrm>
              <a:off x="5148064" y="1916832"/>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2</a:t>
              </a:r>
            </a:p>
          </p:txBody>
        </p:sp>
      </p:grpSp>
      <p:grpSp>
        <p:nvGrpSpPr>
          <p:cNvPr id="6" name="Group 29"/>
          <p:cNvGrpSpPr>
            <a:grpSpLocks/>
          </p:cNvGrpSpPr>
          <p:nvPr/>
        </p:nvGrpSpPr>
        <p:grpSpPr bwMode="auto">
          <a:xfrm>
            <a:off x="6011863" y="3275013"/>
            <a:ext cx="936625" cy="754062"/>
            <a:chOff x="5546526" y="2818532"/>
            <a:chExt cx="936625" cy="754062"/>
          </a:xfrm>
        </p:grpSpPr>
        <p:sp>
          <p:nvSpPr>
            <p:cNvPr id="10272" name="Oval 10"/>
            <p:cNvSpPr>
              <a:spLocks noChangeArrowheads="1"/>
            </p:cNvSpPr>
            <p:nvPr/>
          </p:nvSpPr>
          <p:spPr bwMode="auto">
            <a:xfrm>
              <a:off x="5592564" y="3285257"/>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73" name="TextBox 11"/>
            <p:cNvSpPr txBox="1">
              <a:spLocks noChangeArrowheads="1"/>
            </p:cNvSpPr>
            <p:nvPr/>
          </p:nvSpPr>
          <p:spPr bwMode="auto">
            <a:xfrm>
              <a:off x="5546526" y="2818532"/>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3</a:t>
              </a:r>
            </a:p>
          </p:txBody>
        </p:sp>
      </p:grpSp>
      <p:grpSp>
        <p:nvGrpSpPr>
          <p:cNvPr id="7" name="Group 30"/>
          <p:cNvGrpSpPr>
            <a:grpSpLocks/>
          </p:cNvGrpSpPr>
          <p:nvPr/>
        </p:nvGrpSpPr>
        <p:grpSpPr bwMode="auto">
          <a:xfrm>
            <a:off x="6011863" y="4368800"/>
            <a:ext cx="936625" cy="766763"/>
            <a:chOff x="5546526" y="3912319"/>
            <a:chExt cx="936625" cy="766763"/>
          </a:xfrm>
        </p:grpSpPr>
        <p:sp>
          <p:nvSpPr>
            <p:cNvPr id="10270" name="Oval 12"/>
            <p:cNvSpPr>
              <a:spLocks noChangeArrowheads="1"/>
            </p:cNvSpPr>
            <p:nvPr/>
          </p:nvSpPr>
          <p:spPr bwMode="auto">
            <a:xfrm>
              <a:off x="5546526" y="4391744"/>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71" name="TextBox 13"/>
            <p:cNvSpPr txBox="1">
              <a:spLocks noChangeArrowheads="1"/>
            </p:cNvSpPr>
            <p:nvPr/>
          </p:nvSpPr>
          <p:spPr bwMode="auto">
            <a:xfrm>
              <a:off x="5546526" y="3912319"/>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4</a:t>
              </a:r>
            </a:p>
          </p:txBody>
        </p:sp>
      </p:grpSp>
      <p:grpSp>
        <p:nvGrpSpPr>
          <p:cNvPr id="8" name="Group 34"/>
          <p:cNvGrpSpPr>
            <a:grpSpLocks/>
          </p:cNvGrpSpPr>
          <p:nvPr/>
        </p:nvGrpSpPr>
        <p:grpSpPr bwMode="auto">
          <a:xfrm>
            <a:off x="5110163" y="3957638"/>
            <a:ext cx="935037" cy="766762"/>
            <a:chOff x="4644826" y="3501157"/>
            <a:chExt cx="935038" cy="766762"/>
          </a:xfrm>
        </p:grpSpPr>
        <p:sp>
          <p:nvSpPr>
            <p:cNvPr id="10268" name="Oval 14"/>
            <p:cNvSpPr>
              <a:spLocks noChangeArrowheads="1"/>
            </p:cNvSpPr>
            <p:nvPr/>
          </p:nvSpPr>
          <p:spPr bwMode="auto">
            <a:xfrm>
              <a:off x="4644826" y="3980582"/>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69" name="TextBox 15"/>
            <p:cNvSpPr txBox="1">
              <a:spLocks noChangeArrowheads="1"/>
            </p:cNvSpPr>
            <p:nvPr/>
          </p:nvSpPr>
          <p:spPr bwMode="auto">
            <a:xfrm>
              <a:off x="4644826" y="3501157"/>
              <a:ext cx="935038"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5</a:t>
              </a:r>
            </a:p>
          </p:txBody>
        </p:sp>
      </p:grpSp>
      <p:grpSp>
        <p:nvGrpSpPr>
          <p:cNvPr id="9" name="Group 31"/>
          <p:cNvGrpSpPr>
            <a:grpSpLocks/>
          </p:cNvGrpSpPr>
          <p:nvPr/>
        </p:nvGrpSpPr>
        <p:grpSpPr bwMode="auto">
          <a:xfrm>
            <a:off x="5397500" y="4965700"/>
            <a:ext cx="936625" cy="766763"/>
            <a:chOff x="4932164" y="4509219"/>
            <a:chExt cx="936625" cy="766763"/>
          </a:xfrm>
        </p:grpSpPr>
        <p:sp>
          <p:nvSpPr>
            <p:cNvPr id="10266" name="Oval 16"/>
            <p:cNvSpPr>
              <a:spLocks noChangeArrowheads="1"/>
            </p:cNvSpPr>
            <p:nvPr/>
          </p:nvSpPr>
          <p:spPr bwMode="auto">
            <a:xfrm>
              <a:off x="4932164" y="4988644"/>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67" name="TextBox 17"/>
            <p:cNvSpPr txBox="1">
              <a:spLocks noChangeArrowheads="1"/>
            </p:cNvSpPr>
            <p:nvPr/>
          </p:nvSpPr>
          <p:spPr bwMode="auto">
            <a:xfrm>
              <a:off x="4932164" y="4509219"/>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10</a:t>
              </a:r>
            </a:p>
          </p:txBody>
        </p:sp>
      </p:grpSp>
      <p:grpSp>
        <p:nvGrpSpPr>
          <p:cNvPr id="10" name="Group 42"/>
          <p:cNvGrpSpPr>
            <a:grpSpLocks/>
          </p:cNvGrpSpPr>
          <p:nvPr/>
        </p:nvGrpSpPr>
        <p:grpSpPr bwMode="auto">
          <a:xfrm>
            <a:off x="5037138" y="4524375"/>
            <a:ext cx="1081087" cy="728663"/>
            <a:chOff x="4572000" y="4067349"/>
            <a:chExt cx="1080120" cy="729108"/>
          </a:xfrm>
        </p:grpSpPr>
        <p:sp>
          <p:nvSpPr>
            <p:cNvPr id="10264" name="Oval 18"/>
            <p:cNvSpPr>
              <a:spLocks noChangeArrowheads="1"/>
            </p:cNvSpPr>
            <p:nvPr/>
          </p:nvSpPr>
          <p:spPr bwMode="auto">
            <a:xfrm>
              <a:off x="4572000" y="4509120"/>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65" name="TextBox 19"/>
            <p:cNvSpPr txBox="1">
              <a:spLocks noChangeArrowheads="1"/>
            </p:cNvSpPr>
            <p:nvPr/>
          </p:nvSpPr>
          <p:spPr bwMode="auto">
            <a:xfrm>
              <a:off x="4717082" y="4067349"/>
              <a:ext cx="935038"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9</a:t>
              </a:r>
            </a:p>
          </p:txBody>
        </p:sp>
      </p:grpSp>
      <p:grpSp>
        <p:nvGrpSpPr>
          <p:cNvPr id="11" name="Group 41"/>
          <p:cNvGrpSpPr>
            <a:grpSpLocks/>
          </p:cNvGrpSpPr>
          <p:nvPr/>
        </p:nvGrpSpPr>
        <p:grpSpPr bwMode="auto">
          <a:xfrm>
            <a:off x="4533900" y="4935538"/>
            <a:ext cx="790575" cy="752475"/>
            <a:chOff x="4067829" y="4280790"/>
            <a:chExt cx="936625" cy="949154"/>
          </a:xfrm>
        </p:grpSpPr>
        <p:sp>
          <p:nvSpPr>
            <p:cNvPr id="10262" name="Oval 20"/>
            <p:cNvSpPr>
              <a:spLocks noChangeArrowheads="1"/>
            </p:cNvSpPr>
            <p:nvPr/>
          </p:nvSpPr>
          <p:spPr bwMode="auto">
            <a:xfrm>
              <a:off x="4068564" y="4941019"/>
              <a:ext cx="287337"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63" name="TextBox 21"/>
            <p:cNvSpPr txBox="1">
              <a:spLocks noChangeArrowheads="1"/>
            </p:cNvSpPr>
            <p:nvPr/>
          </p:nvSpPr>
          <p:spPr bwMode="auto">
            <a:xfrm>
              <a:off x="4067829" y="4280790"/>
              <a:ext cx="936625" cy="584199"/>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11</a:t>
              </a:r>
            </a:p>
          </p:txBody>
        </p:sp>
      </p:grpSp>
      <p:grpSp>
        <p:nvGrpSpPr>
          <p:cNvPr id="12" name="Group 36"/>
          <p:cNvGrpSpPr>
            <a:grpSpLocks/>
          </p:cNvGrpSpPr>
          <p:nvPr/>
        </p:nvGrpSpPr>
        <p:grpSpPr bwMode="auto">
          <a:xfrm>
            <a:off x="3165475" y="4678363"/>
            <a:ext cx="936625" cy="766762"/>
            <a:chOff x="2700139" y="4221882"/>
            <a:chExt cx="936625" cy="766762"/>
          </a:xfrm>
        </p:grpSpPr>
        <p:sp>
          <p:nvSpPr>
            <p:cNvPr id="10260" name="Oval 22"/>
            <p:cNvSpPr>
              <a:spLocks noChangeArrowheads="1"/>
            </p:cNvSpPr>
            <p:nvPr/>
          </p:nvSpPr>
          <p:spPr bwMode="auto">
            <a:xfrm>
              <a:off x="2700139" y="4699719"/>
              <a:ext cx="288925"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61" name="TextBox 23"/>
            <p:cNvSpPr txBox="1">
              <a:spLocks noChangeArrowheads="1"/>
            </p:cNvSpPr>
            <p:nvPr/>
          </p:nvSpPr>
          <p:spPr bwMode="auto">
            <a:xfrm>
              <a:off x="2700139" y="4221882"/>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6</a:t>
              </a:r>
            </a:p>
          </p:txBody>
        </p:sp>
      </p:grpSp>
      <p:grpSp>
        <p:nvGrpSpPr>
          <p:cNvPr id="13" name="Group 35"/>
          <p:cNvGrpSpPr>
            <a:grpSpLocks/>
          </p:cNvGrpSpPr>
          <p:nvPr/>
        </p:nvGrpSpPr>
        <p:grpSpPr bwMode="auto">
          <a:xfrm>
            <a:off x="3957638" y="3886200"/>
            <a:ext cx="936625" cy="766763"/>
            <a:chOff x="3492301" y="3429719"/>
            <a:chExt cx="936625" cy="766763"/>
          </a:xfrm>
        </p:grpSpPr>
        <p:sp>
          <p:nvSpPr>
            <p:cNvPr id="10258" name="Oval 24"/>
            <p:cNvSpPr>
              <a:spLocks noChangeArrowheads="1"/>
            </p:cNvSpPr>
            <p:nvPr/>
          </p:nvSpPr>
          <p:spPr bwMode="auto">
            <a:xfrm>
              <a:off x="3492301" y="3907557"/>
              <a:ext cx="287338"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259" name="TextBox 25"/>
            <p:cNvSpPr txBox="1">
              <a:spLocks noChangeArrowheads="1"/>
            </p:cNvSpPr>
            <p:nvPr/>
          </p:nvSpPr>
          <p:spPr bwMode="auto">
            <a:xfrm>
              <a:off x="3492301" y="3429719"/>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7</a:t>
              </a:r>
            </a:p>
          </p:txBody>
        </p:sp>
      </p:grpSp>
      <p:sp>
        <p:nvSpPr>
          <p:cNvPr id="10254" name="Rectangle 36"/>
          <p:cNvSpPr>
            <a:spLocks noChangeArrowheads="1"/>
          </p:cNvSpPr>
          <p:nvPr/>
        </p:nvSpPr>
        <p:spPr bwMode="auto">
          <a:xfrm>
            <a:off x="250825" y="2205038"/>
            <a:ext cx="1116013" cy="1008062"/>
          </a:xfrm>
          <a:prstGeom prst="rect">
            <a:avLst/>
          </a:prstGeom>
          <a:solidFill>
            <a:srgbClr val="FFC000"/>
          </a:solidFill>
          <a:ln w="38100">
            <a:solidFill>
              <a:schemeClr val="tx1"/>
            </a:solidFill>
            <a:round/>
            <a:headEnd/>
            <a:tailEnd/>
          </a:ln>
        </p:spPr>
        <p:txBody>
          <a:bodyPr wrap="none" anchor="ctr"/>
          <a:lstStyle/>
          <a:p>
            <a:pPr algn="ctr" eaLnBrk="1" hangingPunct="1"/>
            <a:r>
              <a:rPr lang="en-US" altLang="en-US"/>
              <a:t>QP</a:t>
            </a:r>
          </a:p>
        </p:txBody>
      </p:sp>
      <p:grpSp>
        <p:nvGrpSpPr>
          <p:cNvPr id="14" name="Group 41"/>
          <p:cNvGrpSpPr>
            <a:grpSpLocks/>
          </p:cNvGrpSpPr>
          <p:nvPr/>
        </p:nvGrpSpPr>
        <p:grpSpPr bwMode="auto">
          <a:xfrm>
            <a:off x="2843213" y="2420938"/>
            <a:ext cx="4032250" cy="3816350"/>
            <a:chOff x="2843807" y="2420888"/>
            <a:chExt cx="4032449" cy="3816424"/>
          </a:xfrm>
        </p:grpSpPr>
        <p:sp>
          <p:nvSpPr>
            <p:cNvPr id="10256" name="Rectangle 39"/>
            <p:cNvSpPr>
              <a:spLocks noChangeArrowheads="1"/>
            </p:cNvSpPr>
            <p:nvPr/>
          </p:nvSpPr>
          <p:spPr bwMode="auto">
            <a:xfrm>
              <a:off x="2843807" y="2420888"/>
              <a:ext cx="4032449" cy="3816424"/>
            </a:xfrm>
            <a:prstGeom prst="rect">
              <a:avLst/>
            </a:prstGeom>
            <a:noFill/>
            <a:ln w="38100">
              <a:solidFill>
                <a:schemeClr val="tx1"/>
              </a:solidFill>
              <a:prstDash val="sysDash"/>
              <a:round/>
              <a:headEnd/>
              <a:tailEnd/>
            </a:ln>
          </p:spPr>
          <p:txBody>
            <a:bodyPr wrap="none" anchor="ctr"/>
            <a:lstStyle/>
            <a:p>
              <a:pPr algn="ctr" eaLnBrk="1" hangingPunct="1"/>
              <a:endParaRPr lang="en-US" altLang="en-US"/>
            </a:p>
          </p:txBody>
        </p:sp>
        <p:sp>
          <p:nvSpPr>
            <p:cNvPr id="10257" name="TextBox 40"/>
            <p:cNvSpPr txBox="1">
              <a:spLocks noChangeArrowheads="1"/>
            </p:cNvSpPr>
            <p:nvPr/>
          </p:nvSpPr>
          <p:spPr bwMode="auto">
            <a:xfrm>
              <a:off x="2915816" y="2420888"/>
              <a:ext cx="720601" cy="646112"/>
            </a:xfrm>
            <a:prstGeom prst="rect">
              <a:avLst/>
            </a:prstGeom>
            <a:noFill/>
            <a:ln w="9525">
              <a:noFill/>
              <a:miter lim="800000"/>
              <a:headEnd/>
              <a:tailEnd/>
            </a:ln>
          </p:spPr>
          <p:txBody>
            <a:bodyPr>
              <a:spAutoFit/>
            </a:bodyPr>
            <a:lstStyle/>
            <a:p>
              <a:pPr eaLnBrk="1" hangingPunct="1"/>
              <a:r>
                <a:rPr lang="en-US" altLang="en-US"/>
                <a: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3317">
                                            <p:txEl>
                                              <p:pRg st="1" end="1"/>
                                            </p:txEl>
                                          </p:spTgt>
                                        </p:tgtEl>
                                        <p:attrNameLst>
                                          <p:attrName>style.visibility</p:attrName>
                                        </p:attrNameLst>
                                      </p:cBhvr>
                                      <p:to>
                                        <p:strVal val="visible"/>
                                      </p:to>
                                    </p:set>
                                    <p:animEffect transition="in" filter="blinds(horizontal)">
                                      <p:cBhvr>
                                        <p:cTn id="10" dur="500"/>
                                        <p:tgtEl>
                                          <p:spTgt spid="13317">
                                            <p:txEl>
                                              <p:pRg st="1" end="1"/>
                                            </p:txEl>
                                          </p:spTgt>
                                        </p:tgtEl>
                                      </p:cBhvr>
                                    </p:animEffect>
                                  </p:childTnLst>
                                </p:cTn>
                              </p:par>
                              <p:par>
                                <p:cTn id="11" presetID="0" presetClass="path" presetSubtype="0" accel="50000" decel="50000" fill="hold" nodeType="withEffect">
                                  <p:stCondLst>
                                    <p:cond delay="0"/>
                                  </p:stCondLst>
                                  <p:childTnLst>
                                    <p:animMotion origin="layout" path="M -2.22222E-6 -4.07407E-6 C -0.06458 -0.06157 -0.12916 -0.12291 -0.16406 -0.11898 C -0.19878 -0.11481 -0.21892 -0.04375 -0.2092 0.025 C -0.1993 0.09399 -0.1618 0.28982 -0.10469 0.29352 C -0.04739 0.29723 0.05278 0.10903 0.13455 0.04653 C 0.21632 -0.01597 0.33247 -0.09189 0.38594 -0.08171 C 0.43924 -0.07152 0.44462 0.04746 0.45469 0.10695 C 0.46476 0.16598 0.44601 0.24815 0.44601 0.27385 " pathEditMode="relative" rAng="0" ptsTypes="aaaaaaaA">
                                      <p:cBhvr>
                                        <p:cTn id="12" dur="5000" fill="hold"/>
                                        <p:tgtEl>
                                          <p:spTgt spid="3"/>
                                        </p:tgtEl>
                                        <p:attrNameLst>
                                          <p:attrName>ppt_x</p:attrName>
                                          <p:attrName>ppt_y</p:attrName>
                                        </p:attrNameLst>
                                      </p:cBhvr>
                                      <p:rCtr x="12300" y="8700"/>
                                    </p:animMotion>
                                  </p:childTnLst>
                                </p:cTn>
                              </p:par>
                              <p:par>
                                <p:cTn id="13" presetID="0" presetClass="path" presetSubtype="0" accel="50000" decel="50000" fill="hold" nodeType="withEffect">
                                  <p:stCondLst>
                                    <p:cond delay="0"/>
                                  </p:stCondLst>
                                  <p:childTnLst>
                                    <p:animMotion origin="layout" path="M -0.00781 0.06527 C 0.02951 0.02685 0.06684 -0.01158 0.09705 -0.02639 C 0.12726 -0.04121 0.14774 -0.02199 0.17344 -0.02431 C 0.19878 -0.02639 0.23628 -0.05255 0.24965 -0.04051 C 0.26319 -0.02824 0.2559 0.01111 0.25451 0.04884 C 0.2533 0.0868 0.24097 0.15185 0.24184 0.18634 C 0.24253 0.22037 0.2599 0.23565 0.25955 0.2544 C 0.2592 0.27315 0.26875 0.30949 0.23993 0.29791 C 0.21128 0.28657 0.12743 0.17801 0.08819 0.18518 C 0.04896 0.19259 0.02917 0.30648 0.00486 0.3419 C -0.01944 0.37754 0.01198 0.40277 -0.05764 0.39791 C -0.12708 0.39305 -0.36302 0.36805 -0.41198 0.31342 C -0.46059 0.25879 -0.36163 0.11018 -0.35122 0.06921 " pathEditMode="relative" rAng="0" ptsTypes="aaaaaaaaaaaaA">
                                      <p:cBhvr>
                                        <p:cTn id="14" dur="5000" fill="hold"/>
                                        <p:tgtEl>
                                          <p:spTgt spid="4"/>
                                        </p:tgtEl>
                                        <p:attrNameLst>
                                          <p:attrName>ppt_x</p:attrName>
                                          <p:attrName>ppt_y</p:attrName>
                                        </p:attrNameLst>
                                      </p:cBhvr>
                                      <p:rCtr x="-8800" y="11000"/>
                                    </p:animMotion>
                                  </p:childTnLst>
                                </p:cTn>
                              </p:par>
                              <p:par>
                                <p:cTn id="15" presetID="0" presetClass="path" presetSubtype="0" accel="50000" decel="50000" fill="hold" nodeType="withEffect">
                                  <p:stCondLst>
                                    <p:cond delay="0"/>
                                  </p:stCondLst>
                                  <p:childTnLst>
                                    <p:animMotion origin="layout" path="M -0.03576 0.11134 C -0.06875 0.15834 -0.10191 0.20533 -0.12014 0.23773 C -0.13837 0.26968 -0.14132 0.25972 -0.14514 0.30533 C -0.14913 0.35116 -0.1809 0.49884 -0.14375 0.51181 C -0.10642 0.52546 0.01927 0.46621 0.07952 0.38519 C 0.13958 0.30371 0.17813 0.16412 0.21684 0.02454 " pathEditMode="relative" rAng="0" ptsTypes="aaaaaA">
                                      <p:cBhvr>
                                        <p:cTn id="16" dur="5000" fill="hold"/>
                                        <p:tgtEl>
                                          <p:spTgt spid="5"/>
                                        </p:tgtEl>
                                        <p:attrNameLst>
                                          <p:attrName>ppt_x</p:attrName>
                                          <p:attrName>ppt_y</p:attrName>
                                        </p:attrNameLst>
                                      </p:cBhvr>
                                      <p:rCtr x="5400" y="16400"/>
                                    </p:animMotion>
                                  </p:childTnLst>
                                </p:cTn>
                              </p:par>
                              <p:par>
                                <p:cTn id="17" presetID="0" presetClass="path" presetSubtype="0" accel="50000" decel="50000" fill="hold" nodeType="withEffect">
                                  <p:stCondLst>
                                    <p:cond delay="0"/>
                                  </p:stCondLst>
                                  <p:childTnLst>
                                    <p:animMotion origin="layout" path="M -5.55556E-7 -0.02894 C -0.075 -0.02107 -0.15 -0.01297 -0.20295 -0.00162 C -0.2559 0.00972 -0.26944 0.00625 -0.31719 0.03958 C -0.36493 0.07315 -0.47187 0.15532 -0.48889 0.1993 C -0.5059 0.24305 -0.50885 0.28379 -0.41927 0.30254 C -0.32969 0.32153 0.0566 0.3875 0.04844 0.31227 C 0.04028 0.23703 -0.40521 -0.08403 -0.46771 -0.14931 " pathEditMode="relative" rAng="0" ptsTypes="aaaaaaA">
                                      <p:cBhvr>
                                        <p:cTn id="18" dur="5000" fill="hold"/>
                                        <p:tgtEl>
                                          <p:spTgt spid="6"/>
                                        </p:tgtEl>
                                        <p:attrNameLst>
                                          <p:attrName>ppt_x</p:attrName>
                                          <p:attrName>ppt_y</p:attrName>
                                        </p:attrNameLst>
                                      </p:cBhvr>
                                      <p:rCtr x="-22600" y="14800"/>
                                    </p:animMotion>
                                  </p:childTnLst>
                                </p:cTn>
                              </p:par>
                              <p:par>
                                <p:cTn id="19" presetID="56" presetClass="path" presetSubtype="0" accel="50000" decel="50000" fill="hold" nodeType="withEffect">
                                  <p:stCondLst>
                                    <p:cond delay="0"/>
                                  </p:stCondLst>
                                  <p:childTnLst>
                                    <p:animMotion origin="layout" path="M 0 0  L 0.25 -0.3331  E" pathEditMode="relative" ptsTypes="">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22222E-6 -3.7037E-6 L 0.39392 -0.01736 " pathEditMode="relative" rAng="0" ptsTypes="AA">
                                      <p:cBhvr>
                                        <p:cTn id="22" dur="2000" fill="hold"/>
                                        <p:tgtEl>
                                          <p:spTgt spid="13"/>
                                        </p:tgtEl>
                                        <p:attrNameLst>
                                          <p:attrName>ppt_x</p:attrName>
                                          <p:attrName>ppt_y</p:attrName>
                                        </p:attrNameLst>
                                      </p:cBhvr>
                                      <p:rCtr x="19700" y="-900"/>
                                    </p:animMotion>
                                  </p:childTnLst>
                                </p:cTn>
                              </p:par>
                              <p:par>
                                <p:cTn id="23" presetID="49" presetClass="path" presetSubtype="0" accel="50000" decel="50000" fill="hold" nodeType="withEffect">
                                  <p:stCondLst>
                                    <p:cond delay="0"/>
                                  </p:stCondLst>
                                  <p:childTnLst>
                                    <p:animMotion origin="layout" path="M 4.16667E-6 -3.7037E-7 L 0.19722 0.23472 " pathEditMode="relative" rAng="0" ptsTypes="AA">
                                      <p:cBhvr>
                                        <p:cTn id="24" dur="2000" fill="hold"/>
                                        <p:tgtEl>
                                          <p:spTgt spid="8"/>
                                        </p:tgtEl>
                                        <p:attrNameLst>
                                          <p:attrName>ppt_x</p:attrName>
                                          <p:attrName>ppt_y</p:attrName>
                                        </p:attrNameLst>
                                      </p:cBhvr>
                                      <p:rCtr x="9900" y="11700"/>
                                    </p:animMotion>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13"/>
                                        </p:tgtEl>
                                        <p:attrNameLst>
                                          <p:attrName>ppt_x</p:attrName>
                                          <p:attrName>ppt_y</p:attrName>
                                        </p:attrNameLst>
                                      </p:cBhvr>
                                    </p:animMotion>
                                  </p:childTnLst>
                                </p:cTn>
                              </p:par>
                              <p:par>
                                <p:cTn id="27" presetID="49" presetClass="path" presetSubtype="0" accel="50000" decel="50000" fill="hold" nodeType="withEffect">
                                  <p:stCondLst>
                                    <p:cond delay="0"/>
                                  </p:stCondLst>
                                  <p:childTnLst>
                                    <p:animMotion origin="layout" path="M -0.03542 0.02824 L -0.20868 -0.38495 " pathEditMode="relative" rAng="0" ptsTypes="AA">
                                      <p:cBhvr>
                                        <p:cTn id="28" dur="2000" fill="hold"/>
                                        <p:tgtEl>
                                          <p:spTgt spid="9"/>
                                        </p:tgtEl>
                                        <p:attrNameLst>
                                          <p:attrName>ppt_x</p:attrName>
                                          <p:attrName>ppt_y</p:attrName>
                                        </p:attrNameLst>
                                      </p:cBhvr>
                                      <p:rCtr x="-8700" y="-20700"/>
                                    </p:animMotion>
                                  </p:childTnLst>
                                </p:cTn>
                              </p:par>
                              <p:par>
                                <p:cTn id="29" presetID="0" presetClass="path" presetSubtype="0" accel="50000" decel="50000" fill="hold" nodeType="withEffect">
                                  <p:stCondLst>
                                    <p:cond delay="0"/>
                                  </p:stCondLst>
                                  <p:childTnLst>
                                    <p:animMotion origin="layout" path="M 5E-6 7.40741E-7 C 0.11372 0.00718 0.22761 0.01481 0.22778 -0.03403 C 0.2283 -0.08264 0.03907 -0.24815 0.00157 -0.2912 " pathEditMode="relative" rAng="0" ptsTypes="aaA">
                                      <p:cBhvr>
                                        <p:cTn id="30" dur="2000" fill="hold"/>
                                        <p:tgtEl>
                                          <p:spTgt spid="7"/>
                                        </p:tgtEl>
                                        <p:attrNameLst>
                                          <p:attrName>ppt_x</p:attrName>
                                          <p:attrName>ppt_y</p:attrName>
                                        </p:attrNameLst>
                                      </p:cBhvr>
                                      <p:rCtr x="11400" y="-13800"/>
                                    </p:animMotion>
                                  </p:childTnLst>
                                </p:cTn>
                              </p:par>
                              <p:par>
                                <p:cTn id="31" presetID="56" presetClass="path" presetSubtype="0" accel="50000" decel="50000" fill="hold" nodeType="withEffect">
                                  <p:stCondLst>
                                    <p:cond delay="0"/>
                                  </p:stCondLst>
                                  <p:childTnLst>
                                    <p:animMotion origin="layout" path="M 0 0  L 0.25 -0.33333  E" pathEditMode="relative" ptsTypes="">
                                      <p:cBhvr>
                                        <p:cTn id="32" dur="2000" fill="hold"/>
                                        <p:tgtEl>
                                          <p:spTgt spid="11"/>
                                        </p:tgtEl>
                                        <p:attrNameLst>
                                          <p:attrName>ppt_x</p:attrName>
                                          <p:attrName>ppt_y</p:attrName>
                                        </p:attrNameLst>
                                      </p:cBhvr>
                                    </p:animMotion>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1"/>
          <p:cNvSpPr>
            <a:spLocks noChangeArrowheads="1"/>
          </p:cNvSpPr>
          <p:nvPr/>
        </p:nvSpPr>
        <p:spPr bwMode="auto">
          <a:xfrm>
            <a:off x="468313" y="1052513"/>
            <a:ext cx="8207375" cy="1368425"/>
          </a:xfrm>
          <a:prstGeom prst="rect">
            <a:avLst/>
          </a:prstGeom>
          <a:solidFill>
            <a:schemeClr val="accent1"/>
          </a:solidFill>
          <a:ln w="38100">
            <a:solidFill>
              <a:schemeClr val="tx1"/>
            </a:solidFill>
            <a:round/>
            <a:headEnd/>
            <a:tailEnd/>
          </a:ln>
        </p:spPr>
        <p:txBody>
          <a:bodyPr wrap="none" anchor="ctr"/>
          <a:lstStyle/>
          <a:p>
            <a:pPr algn="ctr" eaLnBrk="1" hangingPunct="1"/>
            <a:endParaRPr lang="en-US" altLang="en-US"/>
          </a:p>
        </p:txBody>
      </p:sp>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err="1" smtClean="0"/>
              <a:t>kNN</a:t>
            </a:r>
            <a:r>
              <a:rPr lang="en-US" dirty="0" smtClean="0"/>
              <a:t> Query Definition</a:t>
            </a:r>
            <a:endParaRPr lang="en-US" dirty="0"/>
          </a:p>
        </p:txBody>
      </p:sp>
      <p:sp>
        <p:nvSpPr>
          <p:cNvPr id="11267" name="Content Placeholder 2"/>
          <p:cNvSpPr>
            <a:spLocks noGrp="1"/>
          </p:cNvSpPr>
          <p:nvPr>
            <p:ph idx="1"/>
          </p:nvPr>
        </p:nvSpPr>
        <p:spPr>
          <a:xfrm>
            <a:off x="457200" y="1052513"/>
            <a:ext cx="8229600" cy="5073650"/>
          </a:xfrm>
        </p:spPr>
        <p:txBody>
          <a:bodyPr/>
          <a:lstStyle/>
          <a:p>
            <a:pPr marL="514350" indent="-514350"/>
            <a:r>
              <a:rPr lang="en-US" altLang="en-US" sz="2800" b="1" i="1" dirty="0" err="1" smtClean="0">
                <a:ea typeface="ＭＳ Ｐゴシック" pitchFamily="34" charset="-128"/>
              </a:rPr>
              <a:t>kNN</a:t>
            </a:r>
            <a:r>
              <a:rPr lang="en-US" altLang="en-US" sz="2800" b="1" i="1" dirty="0" smtClean="0">
                <a:ea typeface="ＭＳ Ｐゴシック" pitchFamily="34" charset="-128"/>
              </a:rPr>
              <a:t>(q, O): </a:t>
            </a:r>
            <a:r>
              <a:rPr lang="en-US" altLang="en-US" sz="2800" i="1" dirty="0" smtClean="0">
                <a:ea typeface="ＭＳ Ｐゴシック" pitchFamily="34" charset="-128"/>
              </a:rPr>
              <a:t>Given a multi-dimensional query point </a:t>
            </a:r>
            <a:r>
              <a:rPr lang="en-US" altLang="en-US" sz="2800" b="1" i="1" dirty="0" smtClean="0">
                <a:ea typeface="ＭＳ Ｐゴシック" pitchFamily="34" charset="-128"/>
              </a:rPr>
              <a:t>q</a:t>
            </a:r>
            <a:r>
              <a:rPr lang="en-US" altLang="en-US" sz="2800" i="1" dirty="0" smtClean="0">
                <a:ea typeface="ＭＳ Ｐゴシック" pitchFamily="34" charset="-128"/>
              </a:rPr>
              <a:t>, find the </a:t>
            </a:r>
            <a:r>
              <a:rPr lang="en-US" altLang="en-US" sz="2800" b="1" i="1" dirty="0" smtClean="0">
                <a:ea typeface="ＭＳ Ｐゴシック" pitchFamily="34" charset="-128"/>
              </a:rPr>
              <a:t>k </a:t>
            </a:r>
            <a:r>
              <a:rPr lang="en-US" altLang="en-US" sz="2800" i="1" dirty="0" smtClean="0">
                <a:ea typeface="ＭＳ Ｐゴシック" pitchFamily="34" charset="-128"/>
              </a:rPr>
              <a:t>objects in </a:t>
            </a:r>
            <a:r>
              <a:rPr lang="en-US" altLang="en-US" sz="2800" b="1" i="1" dirty="0" smtClean="0">
                <a:ea typeface="ＭＳ Ｐゴシック" pitchFamily="34" charset="-128"/>
              </a:rPr>
              <a:t>O</a:t>
            </a:r>
            <a:r>
              <a:rPr lang="en-US" altLang="en-US" sz="2800" i="1" dirty="0" smtClean="0">
                <a:ea typeface="ＭＳ Ｐゴシック" pitchFamily="34" charset="-128"/>
              </a:rPr>
              <a:t> that have the smallest distance* to </a:t>
            </a:r>
            <a:r>
              <a:rPr lang="en-US" altLang="en-US" sz="2800" b="1" i="1" dirty="0" smtClean="0">
                <a:ea typeface="ＭＳ Ｐゴシック" pitchFamily="34" charset="-128"/>
              </a:rPr>
              <a:t>q.</a:t>
            </a:r>
            <a:endParaRPr lang="en-US" altLang="en-US" sz="2800" i="1" dirty="0" smtClean="0">
              <a:ea typeface="ＭＳ Ｐゴシック" pitchFamily="34" charset="-128"/>
            </a:endParaRPr>
          </a:p>
          <a:p>
            <a:pPr marL="914400" lvl="1" indent="-514350"/>
            <a:r>
              <a:rPr lang="en-US" altLang="en-US" sz="2400" i="1" dirty="0" smtClean="0">
                <a:ea typeface="ＭＳ Ｐゴシック" pitchFamily="34" charset="-128"/>
              </a:rPr>
              <a:t>*e.g. Manhattan (L</a:t>
            </a:r>
            <a:r>
              <a:rPr lang="en-US" altLang="en-US" sz="2400" i="1" baseline="-25000" dirty="0" smtClean="0">
                <a:ea typeface="ＭＳ Ｐゴシック" pitchFamily="34" charset="-128"/>
              </a:rPr>
              <a:t>1</a:t>
            </a:r>
            <a:r>
              <a:rPr lang="en-US" altLang="en-US" sz="2400" i="1" dirty="0" smtClean="0">
                <a:ea typeface="ＭＳ Ｐゴシック" pitchFamily="34" charset="-128"/>
              </a:rPr>
              <a:t>), </a:t>
            </a:r>
            <a:r>
              <a:rPr lang="en-US" altLang="en-US" sz="2400" b="1" i="1" dirty="0" smtClean="0">
                <a:ea typeface="ＭＳ Ｐゴシック" pitchFamily="34" charset="-128"/>
              </a:rPr>
              <a:t>Euclidean (L</a:t>
            </a:r>
            <a:r>
              <a:rPr lang="en-US" altLang="en-US" sz="2400" b="1" i="1" baseline="-25000" dirty="0" smtClean="0">
                <a:ea typeface="ＭＳ Ｐゴシック" pitchFamily="34" charset="-128"/>
              </a:rPr>
              <a:t>2</a:t>
            </a:r>
            <a:r>
              <a:rPr lang="en-US" altLang="en-US" sz="2400" b="1" i="1" dirty="0" smtClean="0">
                <a:ea typeface="ＭＳ Ｐゴシック" pitchFamily="34" charset="-128"/>
              </a:rPr>
              <a:t>), </a:t>
            </a:r>
            <a:r>
              <a:rPr lang="en-US" altLang="en-US" sz="2400" i="1" dirty="0" smtClean="0">
                <a:ea typeface="ＭＳ Ｐゴシック" pitchFamily="34" charset="-128"/>
              </a:rPr>
              <a:t>Geographical distance (earth surface distance) 	 </a:t>
            </a:r>
          </a:p>
        </p:txBody>
      </p:sp>
      <p:sp>
        <p:nvSpPr>
          <p:cNvPr id="5" name="Oval 4"/>
          <p:cNvSpPr>
            <a:spLocks noChangeArrowheads="1"/>
          </p:cNvSpPr>
          <p:nvPr/>
        </p:nvSpPr>
        <p:spPr bwMode="auto">
          <a:xfrm>
            <a:off x="3059113" y="4822403"/>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6" name="TextBox 5"/>
          <p:cNvSpPr txBox="1">
            <a:spLocks noChangeArrowheads="1"/>
          </p:cNvSpPr>
          <p:nvPr/>
        </p:nvSpPr>
        <p:spPr bwMode="auto">
          <a:xfrm>
            <a:off x="2843213" y="4220740"/>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3</a:t>
            </a:r>
          </a:p>
        </p:txBody>
      </p:sp>
      <p:sp>
        <p:nvSpPr>
          <p:cNvPr id="7" name="Oval 6"/>
          <p:cNvSpPr>
            <a:spLocks noChangeArrowheads="1"/>
          </p:cNvSpPr>
          <p:nvPr/>
        </p:nvSpPr>
        <p:spPr bwMode="auto">
          <a:xfrm>
            <a:off x="4284663" y="3860378"/>
            <a:ext cx="287337" cy="288925"/>
          </a:xfrm>
          <a:prstGeom prst="ellipse">
            <a:avLst/>
          </a:prstGeom>
          <a:solidFill>
            <a:srgbClr val="007A37"/>
          </a:solidFill>
          <a:ln w="38100">
            <a:solidFill>
              <a:schemeClr val="tx1"/>
            </a:solidFill>
            <a:round/>
            <a:headEnd/>
            <a:tailEnd/>
          </a:ln>
        </p:spPr>
        <p:txBody>
          <a:bodyPr wrap="none" anchor="ctr"/>
          <a:lstStyle/>
          <a:p>
            <a:pPr algn="ctr" eaLnBrk="1" hangingPunct="1"/>
            <a:endParaRPr lang="en-US" altLang="en-US"/>
          </a:p>
        </p:txBody>
      </p:sp>
      <p:sp>
        <p:nvSpPr>
          <p:cNvPr id="8" name="TextBox 7"/>
          <p:cNvSpPr txBox="1">
            <a:spLocks noChangeArrowheads="1"/>
          </p:cNvSpPr>
          <p:nvPr/>
        </p:nvSpPr>
        <p:spPr bwMode="auto">
          <a:xfrm>
            <a:off x="3995738" y="3309515"/>
            <a:ext cx="936625" cy="585788"/>
          </a:xfrm>
          <a:prstGeom prst="rect">
            <a:avLst/>
          </a:prstGeom>
          <a:noFill/>
          <a:ln w="9525">
            <a:noFill/>
            <a:miter lim="800000"/>
            <a:headEnd/>
            <a:tailEnd/>
          </a:ln>
        </p:spPr>
        <p:txBody>
          <a:bodyPr>
            <a:spAutoFit/>
          </a:bodyPr>
          <a:lstStyle/>
          <a:p>
            <a:pPr eaLnBrk="1" hangingPunct="1"/>
            <a:r>
              <a:rPr lang="en-US" altLang="en-US" sz="3200"/>
              <a:t>q</a:t>
            </a:r>
            <a:endParaRPr lang="en-US" altLang="en-US" sz="3200" baseline="-25000"/>
          </a:p>
        </p:txBody>
      </p:sp>
      <p:sp>
        <p:nvSpPr>
          <p:cNvPr id="9" name="Oval 8"/>
          <p:cNvSpPr>
            <a:spLocks noChangeArrowheads="1"/>
          </p:cNvSpPr>
          <p:nvPr/>
        </p:nvSpPr>
        <p:spPr bwMode="auto">
          <a:xfrm>
            <a:off x="5003800" y="3742903"/>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0" name="TextBox 9"/>
          <p:cNvSpPr txBox="1">
            <a:spLocks noChangeArrowheads="1"/>
          </p:cNvSpPr>
          <p:nvPr/>
        </p:nvSpPr>
        <p:spPr bwMode="auto">
          <a:xfrm>
            <a:off x="5003800" y="3166640"/>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2</a:t>
            </a:r>
          </a:p>
        </p:txBody>
      </p:sp>
      <p:sp>
        <p:nvSpPr>
          <p:cNvPr id="23" name="Oval 22"/>
          <p:cNvSpPr>
            <a:spLocks noChangeArrowheads="1"/>
          </p:cNvSpPr>
          <p:nvPr/>
        </p:nvSpPr>
        <p:spPr bwMode="auto">
          <a:xfrm>
            <a:off x="4356100" y="5805065"/>
            <a:ext cx="287338"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24" name="TextBox 23"/>
          <p:cNvSpPr txBox="1">
            <a:spLocks noChangeArrowheads="1"/>
          </p:cNvSpPr>
          <p:nvPr/>
        </p:nvSpPr>
        <p:spPr bwMode="auto">
          <a:xfrm>
            <a:off x="4356100" y="5325640"/>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5</a:t>
            </a:r>
          </a:p>
        </p:txBody>
      </p:sp>
      <p:sp>
        <p:nvSpPr>
          <p:cNvPr id="25" name="Oval 24"/>
          <p:cNvSpPr>
            <a:spLocks noChangeArrowheads="1"/>
          </p:cNvSpPr>
          <p:nvPr/>
        </p:nvSpPr>
        <p:spPr bwMode="auto">
          <a:xfrm>
            <a:off x="5148263" y="5012903"/>
            <a:ext cx="287337"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26" name="TextBox 25"/>
          <p:cNvSpPr txBox="1">
            <a:spLocks noChangeArrowheads="1"/>
          </p:cNvSpPr>
          <p:nvPr/>
        </p:nvSpPr>
        <p:spPr bwMode="auto">
          <a:xfrm>
            <a:off x="5148263" y="4535065"/>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4</a:t>
            </a:r>
          </a:p>
        </p:txBody>
      </p:sp>
      <p:cxnSp>
        <p:nvCxnSpPr>
          <p:cNvPr id="28" name="Straight Connector 27"/>
          <p:cNvCxnSpPr>
            <a:cxnSpLocks noChangeShapeType="1"/>
            <a:endCxn id="7" idx="3"/>
          </p:cNvCxnSpPr>
          <p:nvPr/>
        </p:nvCxnSpPr>
        <p:spPr bwMode="auto">
          <a:xfrm flipV="1">
            <a:off x="3276600" y="4106440"/>
            <a:ext cx="1049338" cy="715963"/>
          </a:xfrm>
          <a:prstGeom prst="line">
            <a:avLst/>
          </a:prstGeom>
          <a:noFill/>
          <a:ln w="38100">
            <a:solidFill>
              <a:schemeClr val="tx1"/>
            </a:solidFill>
            <a:prstDash val="dash"/>
            <a:round/>
            <a:headEnd/>
            <a:tailEnd/>
          </a:ln>
        </p:spPr>
      </p:cxnSp>
      <p:cxnSp>
        <p:nvCxnSpPr>
          <p:cNvPr id="29" name="Straight Connector 28"/>
          <p:cNvCxnSpPr>
            <a:cxnSpLocks noChangeShapeType="1"/>
            <a:endCxn id="54" idx="2"/>
          </p:cNvCxnSpPr>
          <p:nvPr/>
        </p:nvCxnSpPr>
        <p:spPr bwMode="auto">
          <a:xfrm flipV="1">
            <a:off x="4643438" y="3885778"/>
            <a:ext cx="360362" cy="119062"/>
          </a:xfrm>
          <a:prstGeom prst="line">
            <a:avLst/>
          </a:prstGeom>
          <a:noFill/>
          <a:ln w="38100">
            <a:solidFill>
              <a:schemeClr val="tx1"/>
            </a:solidFill>
            <a:prstDash val="dash"/>
            <a:round/>
            <a:headEnd/>
            <a:tailEnd/>
          </a:ln>
        </p:spPr>
      </p:cxnSp>
      <p:cxnSp>
        <p:nvCxnSpPr>
          <p:cNvPr id="32" name="Straight Connector 31"/>
          <p:cNvCxnSpPr>
            <a:cxnSpLocks noChangeShapeType="1"/>
          </p:cNvCxnSpPr>
          <p:nvPr/>
        </p:nvCxnSpPr>
        <p:spPr bwMode="auto">
          <a:xfrm>
            <a:off x="4500563" y="4149303"/>
            <a:ext cx="647700" cy="889000"/>
          </a:xfrm>
          <a:prstGeom prst="line">
            <a:avLst/>
          </a:prstGeom>
          <a:noFill/>
          <a:ln w="38100">
            <a:solidFill>
              <a:schemeClr val="tx1"/>
            </a:solidFill>
            <a:prstDash val="dash"/>
            <a:round/>
            <a:headEnd/>
            <a:tailEnd/>
          </a:ln>
        </p:spPr>
      </p:cxnSp>
      <p:cxnSp>
        <p:nvCxnSpPr>
          <p:cNvPr id="35" name="Straight Connector 34"/>
          <p:cNvCxnSpPr>
            <a:cxnSpLocks noChangeShapeType="1"/>
          </p:cNvCxnSpPr>
          <p:nvPr/>
        </p:nvCxnSpPr>
        <p:spPr bwMode="auto">
          <a:xfrm>
            <a:off x="4427538" y="4149303"/>
            <a:ext cx="0" cy="1655762"/>
          </a:xfrm>
          <a:prstGeom prst="line">
            <a:avLst/>
          </a:prstGeom>
          <a:noFill/>
          <a:ln w="38100">
            <a:solidFill>
              <a:schemeClr val="tx1"/>
            </a:solidFill>
            <a:prstDash val="dash"/>
            <a:round/>
            <a:headEnd/>
            <a:tailEnd/>
          </a:ln>
        </p:spPr>
      </p:cxnSp>
      <p:sp>
        <p:nvSpPr>
          <p:cNvPr id="43" name="Rectangle 42"/>
          <p:cNvSpPr>
            <a:spLocks noChangeArrowheads="1"/>
          </p:cNvSpPr>
          <p:nvPr/>
        </p:nvSpPr>
        <p:spPr bwMode="auto">
          <a:xfrm>
            <a:off x="2627313" y="3212678"/>
            <a:ext cx="3673475" cy="3168650"/>
          </a:xfrm>
          <a:prstGeom prst="rect">
            <a:avLst/>
          </a:prstGeom>
          <a:noFill/>
          <a:ln w="38100">
            <a:solidFill>
              <a:schemeClr val="tx1"/>
            </a:solidFill>
            <a:prstDash val="sysDash"/>
            <a:round/>
            <a:headEnd/>
            <a:tailEnd/>
          </a:ln>
        </p:spPr>
        <p:txBody>
          <a:bodyPr wrap="none" anchor="ctr"/>
          <a:lstStyle/>
          <a:p>
            <a:pPr algn="ctr" eaLnBrk="1" hangingPunct="1"/>
            <a:endParaRPr lang="en-US" altLang="en-US"/>
          </a:p>
        </p:txBody>
      </p:sp>
      <p:sp>
        <p:nvSpPr>
          <p:cNvPr id="44" name="TextBox 43"/>
          <p:cNvSpPr txBox="1">
            <a:spLocks noChangeArrowheads="1"/>
          </p:cNvSpPr>
          <p:nvPr/>
        </p:nvSpPr>
        <p:spPr bwMode="auto">
          <a:xfrm>
            <a:off x="2627313" y="3212678"/>
            <a:ext cx="936625" cy="646112"/>
          </a:xfrm>
          <a:prstGeom prst="rect">
            <a:avLst/>
          </a:prstGeom>
          <a:noFill/>
          <a:ln w="9525">
            <a:noFill/>
            <a:miter lim="800000"/>
            <a:headEnd/>
            <a:tailEnd/>
          </a:ln>
        </p:spPr>
        <p:txBody>
          <a:bodyPr>
            <a:spAutoFit/>
          </a:bodyPr>
          <a:lstStyle/>
          <a:p>
            <a:pPr eaLnBrk="1" hangingPunct="1"/>
            <a:r>
              <a:rPr lang="en-US" altLang="en-US"/>
              <a:t>O</a:t>
            </a:r>
          </a:p>
        </p:txBody>
      </p:sp>
      <p:sp>
        <p:nvSpPr>
          <p:cNvPr id="50" name="Oval 49"/>
          <p:cNvSpPr>
            <a:spLocks noChangeArrowheads="1"/>
          </p:cNvSpPr>
          <p:nvPr/>
        </p:nvSpPr>
        <p:spPr bwMode="auto">
          <a:xfrm>
            <a:off x="3492500" y="3573040"/>
            <a:ext cx="287338"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51" name="TextBox 50"/>
          <p:cNvSpPr txBox="1">
            <a:spLocks noChangeArrowheads="1"/>
          </p:cNvSpPr>
          <p:nvPr/>
        </p:nvSpPr>
        <p:spPr bwMode="auto">
          <a:xfrm>
            <a:off x="3348038" y="3068215"/>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a:t>
            </a:r>
          </a:p>
        </p:txBody>
      </p:sp>
      <p:cxnSp>
        <p:nvCxnSpPr>
          <p:cNvPr id="52" name="Straight Connector 51"/>
          <p:cNvCxnSpPr>
            <a:cxnSpLocks noChangeShapeType="1"/>
            <a:stCxn id="7" idx="2"/>
          </p:cNvCxnSpPr>
          <p:nvPr/>
        </p:nvCxnSpPr>
        <p:spPr bwMode="auto">
          <a:xfrm flipH="1" flipV="1">
            <a:off x="3779838" y="3717503"/>
            <a:ext cx="504825" cy="287337"/>
          </a:xfrm>
          <a:prstGeom prst="line">
            <a:avLst/>
          </a:prstGeom>
          <a:noFill/>
          <a:ln w="38100">
            <a:solidFill>
              <a:schemeClr val="tx1"/>
            </a:solidFill>
            <a:prstDash val="dash"/>
            <a:round/>
            <a:headEnd/>
            <a:tailEnd/>
          </a:ln>
        </p:spPr>
      </p:cxnSp>
      <p:sp>
        <p:nvSpPr>
          <p:cNvPr id="54" name="Oval 53"/>
          <p:cNvSpPr>
            <a:spLocks noChangeArrowheads="1"/>
          </p:cNvSpPr>
          <p:nvPr/>
        </p:nvSpPr>
        <p:spPr bwMode="auto">
          <a:xfrm>
            <a:off x="5003800" y="3742903"/>
            <a:ext cx="288925" cy="287337"/>
          </a:xfrm>
          <a:prstGeom prst="ellipse">
            <a:avLst/>
          </a:prstGeom>
          <a:solidFill>
            <a:srgbClr val="FF0000"/>
          </a:solidFill>
          <a:ln w="38100">
            <a:solidFill>
              <a:schemeClr val="tx1"/>
            </a:solidFill>
            <a:round/>
            <a:headEnd/>
            <a:tailEnd/>
          </a:ln>
        </p:spPr>
        <p:txBody>
          <a:bodyPr wrap="none" anchor="ctr"/>
          <a:lstStyle/>
          <a:p>
            <a:pPr algn="ctr" eaLnBrk="1" hangingPunct="1"/>
            <a:endParaRPr lang="en-US" altLang="en-US"/>
          </a:p>
        </p:txBody>
      </p:sp>
      <p:sp>
        <p:nvSpPr>
          <p:cNvPr id="55" name="Oval 54"/>
          <p:cNvSpPr>
            <a:spLocks noChangeArrowheads="1"/>
          </p:cNvSpPr>
          <p:nvPr/>
        </p:nvSpPr>
        <p:spPr bwMode="auto">
          <a:xfrm>
            <a:off x="3492500" y="3573040"/>
            <a:ext cx="287338" cy="287338"/>
          </a:xfrm>
          <a:prstGeom prst="ellipse">
            <a:avLst/>
          </a:prstGeom>
          <a:solidFill>
            <a:srgbClr val="FF0000"/>
          </a:solidFill>
          <a:ln w="38100">
            <a:solidFill>
              <a:schemeClr val="tx1"/>
            </a:solidFill>
            <a:round/>
            <a:headEnd/>
            <a:tailEnd/>
          </a:ln>
        </p:spPr>
        <p:txBody>
          <a:bodyPr wrap="none" anchor="ctr"/>
          <a:lstStyle/>
          <a:p>
            <a:pPr algn="ctr" eaLnBrk="1" hangingPunct="1"/>
            <a:endParaRPr lang="en-US" altLang="en-US"/>
          </a:p>
        </p:txBody>
      </p:sp>
      <p:sp>
        <p:nvSpPr>
          <p:cNvPr id="56" name="TextBox 55"/>
          <p:cNvSpPr txBox="1">
            <a:spLocks noChangeArrowheads="1"/>
          </p:cNvSpPr>
          <p:nvPr/>
        </p:nvSpPr>
        <p:spPr bwMode="auto">
          <a:xfrm>
            <a:off x="6588125" y="3717503"/>
            <a:ext cx="2232025" cy="1200150"/>
          </a:xfrm>
          <a:prstGeom prst="rect">
            <a:avLst/>
          </a:prstGeom>
          <a:noFill/>
          <a:ln w="9525">
            <a:noFill/>
            <a:miter lim="800000"/>
            <a:headEnd/>
            <a:tailEnd/>
          </a:ln>
        </p:spPr>
        <p:txBody>
          <a:bodyPr>
            <a:spAutoFit/>
          </a:bodyPr>
          <a:lstStyle/>
          <a:p>
            <a:pPr eaLnBrk="1" hangingPunct="1"/>
            <a:r>
              <a:rPr lang="en-US" altLang="en-US"/>
              <a:t>2NN(q,O) = {o</a:t>
            </a:r>
            <a:r>
              <a:rPr lang="en-US" altLang="en-US" baseline="-25000"/>
              <a:t>1</a:t>
            </a:r>
            <a:r>
              <a:rPr lang="en-US" altLang="en-US"/>
              <a:t>,o</a:t>
            </a:r>
            <a:r>
              <a:rPr lang="en-US" altLang="en-US" baseline="-25000"/>
              <a:t>2</a:t>
            </a:r>
            <a:r>
              <a:rPr lang="en-US" altLang="en-US"/>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linds(horizontal)">
                                      <p:cBhvr>
                                        <p:cTn id="37" dur="500"/>
                                        <p:tgtEl>
                                          <p:spTgt spid="5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linds(horizontal)">
                                      <p:cBhvr>
                                        <p:cTn id="40" dur="500"/>
                                        <p:tgtEl>
                                          <p:spTgt spid="50"/>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par>
                          <p:cTn id="48" fill="hold" nodeType="afterGroup">
                            <p:stCondLst>
                              <p:cond delay="1000"/>
                            </p:stCondLst>
                            <p:childTnLst>
                              <p:par>
                                <p:cTn id="49" presetID="3" presetClass="entr" presetSubtype="1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childTnLst>
                          </p:cTn>
                        </p:par>
                        <p:par>
                          <p:cTn id="52" fill="hold" nodeType="afterGroup">
                            <p:stCondLst>
                              <p:cond delay="1500"/>
                            </p:stCondLst>
                            <p:childTnLst>
                              <p:par>
                                <p:cTn id="53" presetID="3" presetClass="entr" presetSubtype="1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childTnLst>
                          </p:cTn>
                        </p:par>
                        <p:par>
                          <p:cTn id="56" fill="hold" nodeType="afterGroup">
                            <p:stCondLst>
                              <p:cond delay="2000"/>
                            </p:stCondLst>
                            <p:childTnLst>
                              <p:par>
                                <p:cTn id="57" presetID="3" presetClass="entr" presetSubtype="1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childTnLst>
                          </p:cTn>
                        </p:par>
                        <p:par>
                          <p:cTn id="60" fill="hold" nodeType="afterGroup">
                            <p:stCondLst>
                              <p:cond delay="2500"/>
                            </p:stCondLst>
                            <p:childTnLst>
                              <p:par>
                                <p:cTn id="61" presetID="3" presetClass="entr" presetSubtype="1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par>
                          <p:cTn id="64" fill="hold" nodeType="afterGroup">
                            <p:stCondLst>
                              <p:cond delay="3000"/>
                            </p:stCondLst>
                            <p:childTnLst>
                              <p:par>
                                <p:cTn id="65" presetID="3" presetClass="entr" presetSubtype="1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childTnLst>
                          </p:cTn>
                        </p:par>
                        <p:par>
                          <p:cTn id="68" fill="hold" nodeType="afterGroup">
                            <p:stCondLst>
                              <p:cond delay="3500"/>
                            </p:stCondLst>
                            <p:childTnLst>
                              <p:par>
                                <p:cTn id="69" presetID="3" presetClass="entr" presetSubtype="1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blinds(horizontal)">
                                      <p:cBhvr>
                                        <p:cTn id="71" dur="500"/>
                                        <p:tgtEl>
                                          <p:spTgt spid="5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blinds(horizontal)">
                                      <p:cBhvr>
                                        <p:cTn id="74" dur="500"/>
                                        <p:tgtEl>
                                          <p:spTgt spid="55"/>
                                        </p:tgtEl>
                                      </p:cBhvr>
                                    </p:animEffect>
                                  </p:childTnLst>
                                </p:cTn>
                              </p:par>
                            </p:childTnLst>
                          </p:cTn>
                        </p:par>
                        <p:par>
                          <p:cTn id="75" fill="hold" nodeType="afterGroup">
                            <p:stCondLst>
                              <p:cond delay="4000"/>
                            </p:stCondLst>
                            <p:childTnLst>
                              <p:par>
                                <p:cTn id="76" presetID="3" presetClass="entr" presetSubtype="10"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linds(horizontal)">
                                      <p:cBhvr>
                                        <p:cTn id="78" dur="500"/>
                                        <p:tgtEl>
                                          <p:spTgt spid="5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xit" presetSubtype="10" fill="hold" nodeType="clickEffect">
                                  <p:stCondLst>
                                    <p:cond delay="0"/>
                                  </p:stCondLst>
                                  <p:childTnLst>
                                    <p:animEffect transition="out" filter="blinds(horizontal)">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52"/>
                                        </p:tgtEl>
                                      </p:cBhvr>
                                    </p:animEffect>
                                    <p:set>
                                      <p:cBhvr>
                                        <p:cTn id="95" dur="1" fill="hold">
                                          <p:stCondLst>
                                            <p:cond delay="499"/>
                                          </p:stCondLst>
                                        </p:cTn>
                                        <p:tgtEl>
                                          <p:spTgt spid="5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5"/>
                                        </p:tgtEl>
                                      </p:cBhvr>
                                    </p:animEffect>
                                    <p:set>
                                      <p:cBhvr>
                                        <p:cTn id="98" dur="1" fill="hold">
                                          <p:stCondLst>
                                            <p:cond delay="499"/>
                                          </p:stCondLst>
                                        </p:cTn>
                                        <p:tgtEl>
                                          <p:spTgt spid="5"/>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6"/>
                                        </p:tgtEl>
                                      </p:cBhvr>
                                    </p:animEffect>
                                    <p:set>
                                      <p:cBhvr>
                                        <p:cTn id="1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8" grpId="0"/>
      <p:bldP spid="9" grpId="0" animBg="1"/>
      <p:bldP spid="10" grpId="0"/>
      <p:bldP spid="23" grpId="0" animBg="1"/>
      <p:bldP spid="23" grpId="1" animBg="1"/>
      <p:bldP spid="24" grpId="0"/>
      <p:bldP spid="24" grpId="1"/>
      <p:bldP spid="25" grpId="0" animBg="1"/>
      <p:bldP spid="25" grpId="1" animBg="1"/>
      <p:bldP spid="26" grpId="0"/>
      <p:bldP spid="26" grpId="1"/>
      <p:bldP spid="43" grpId="0" animBg="1"/>
      <p:bldP spid="44" grpId="0"/>
      <p:bldP spid="50" grpId="0" animBg="1"/>
      <p:bldP spid="51" grpId="0"/>
      <p:bldP spid="54" grpId="0" animBg="1"/>
      <p:bldP spid="55"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7"/>
          <p:cNvSpPr>
            <a:spLocks noChangeArrowheads="1"/>
          </p:cNvSpPr>
          <p:nvPr/>
        </p:nvSpPr>
        <p:spPr bwMode="auto">
          <a:xfrm>
            <a:off x="3635375" y="4365625"/>
            <a:ext cx="5329238" cy="1295400"/>
          </a:xfrm>
          <a:prstGeom prst="rect">
            <a:avLst/>
          </a:prstGeom>
          <a:solidFill>
            <a:schemeClr val="accent1"/>
          </a:solidFill>
          <a:ln w="38100">
            <a:solidFill>
              <a:schemeClr val="tx1"/>
            </a:solidFill>
            <a:round/>
            <a:headEnd/>
            <a:tailEnd/>
          </a:ln>
        </p:spPr>
        <p:txBody>
          <a:bodyPr wrap="none" anchor="ctr"/>
          <a:lstStyle/>
          <a:p>
            <a:pPr algn="ctr" eaLnBrk="1" hangingPunct="1"/>
            <a:endParaRPr lang="en-US" altLang="en-US"/>
          </a:p>
        </p:txBody>
      </p:sp>
      <p:sp>
        <p:nvSpPr>
          <p:cNvPr id="15363" name="Rectangle 3"/>
          <p:cNvSpPr>
            <a:spLocks noChangeArrowheads="1"/>
          </p:cNvSpPr>
          <p:nvPr/>
        </p:nvSpPr>
        <p:spPr bwMode="auto">
          <a:xfrm>
            <a:off x="468313" y="1628775"/>
            <a:ext cx="8207375" cy="1584325"/>
          </a:xfrm>
          <a:prstGeom prst="rect">
            <a:avLst/>
          </a:prstGeom>
          <a:solidFill>
            <a:schemeClr val="accent1"/>
          </a:solidFill>
          <a:ln w="38100">
            <a:solidFill>
              <a:schemeClr val="tx1"/>
            </a:solidFill>
            <a:round/>
            <a:headEnd/>
            <a:tailEnd/>
          </a:ln>
        </p:spPr>
        <p:txBody>
          <a:bodyPr wrap="none" anchor="ctr"/>
          <a:lstStyle/>
          <a:p>
            <a:pPr algn="ctr" eaLnBrk="1" hangingPunct="1"/>
            <a:endParaRPr lang="en-US" altLang="en-US"/>
          </a:p>
        </p:txBody>
      </p:sp>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err="1" smtClean="0"/>
              <a:t>AkNN</a:t>
            </a:r>
            <a:r>
              <a:rPr lang="en-US" dirty="0" smtClean="0"/>
              <a:t> Query Definition</a:t>
            </a:r>
            <a:endParaRPr lang="en-US" dirty="0"/>
          </a:p>
        </p:txBody>
      </p:sp>
      <p:sp>
        <p:nvSpPr>
          <p:cNvPr id="15365" name="Content Placeholder 2"/>
          <p:cNvSpPr>
            <a:spLocks noGrp="1"/>
          </p:cNvSpPr>
          <p:nvPr>
            <p:ph idx="1"/>
          </p:nvPr>
        </p:nvSpPr>
        <p:spPr>
          <a:xfrm>
            <a:off x="457200" y="1052513"/>
            <a:ext cx="8229600" cy="5073650"/>
          </a:xfrm>
        </p:spPr>
        <p:txBody>
          <a:bodyPr/>
          <a:lstStyle/>
          <a:p>
            <a:pPr marL="514350" indent="-514350"/>
            <a:r>
              <a:rPr lang="en-US" altLang="en-US" sz="2800" b="1" i="1" dirty="0" smtClean="0">
                <a:ea typeface="ＭＳ Ｐゴシック" pitchFamily="34" charset="-128"/>
              </a:rPr>
              <a:t>Find </a:t>
            </a:r>
            <a:r>
              <a:rPr lang="en-US" altLang="en-US" sz="2800" b="1" i="1" dirty="0" err="1" smtClean="0">
                <a:ea typeface="ＭＳ Ｐゴシック" pitchFamily="34" charset="-128"/>
              </a:rPr>
              <a:t>kNN</a:t>
            </a:r>
            <a:r>
              <a:rPr lang="en-US" altLang="en-US" sz="2800" b="1" i="1" dirty="0" smtClean="0">
                <a:ea typeface="ＭＳ Ｐゴシック" pitchFamily="34" charset="-128"/>
              </a:rPr>
              <a:t> for all objects in O!</a:t>
            </a:r>
          </a:p>
          <a:p>
            <a:pPr marL="514350" indent="-514350"/>
            <a:r>
              <a:rPr lang="en-US" altLang="en-US" sz="2800" b="1" i="1" dirty="0" smtClean="0">
                <a:ea typeface="ＭＳ Ｐゴシック" pitchFamily="34" charset="-128"/>
              </a:rPr>
              <a:t>AkNN(O): </a:t>
            </a:r>
            <a:r>
              <a:rPr lang="en-US" altLang="en-US" sz="2800" i="1" dirty="0" smtClean="0">
                <a:ea typeface="ＭＳ Ｐゴシック" pitchFamily="34" charset="-128"/>
              </a:rPr>
              <a:t>Given objects </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a</a:t>
            </a:r>
            <a:r>
              <a:rPr lang="en-US" altLang="en-US" sz="2800" b="1" i="1" dirty="0" smtClean="0">
                <a:ea typeface="ＭＳ Ｐゴシック" pitchFamily="34" charset="-128"/>
              </a:rPr>
              <a:t>≠ </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b</a:t>
            </a:r>
            <a:r>
              <a:rPr lang="en-US" altLang="en-US" sz="2800" b="1" i="1" dirty="0" smtClean="0">
                <a:ea typeface="ＭＳ Ｐゴシック" pitchFamily="34" charset="-128"/>
              </a:rPr>
              <a:t>≠ </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c</a:t>
            </a:r>
            <a:r>
              <a:rPr lang="en-US" altLang="en-US" sz="2800" b="1" i="1" dirty="0" smtClean="0">
                <a:ea typeface="ＭＳ Ｐゴシック" pitchFamily="34" charset="-128"/>
              </a:rPr>
              <a:t>, </a:t>
            </a:r>
          </a:p>
          <a:p>
            <a:pPr marL="514350" indent="-514350">
              <a:buFontTx/>
              <a:buNone/>
            </a:pPr>
            <a:r>
              <a:rPr lang="en-US" altLang="en-US" sz="2800" dirty="0" smtClean="0">
                <a:ea typeface="ＭＳ Ｐゴシック" pitchFamily="34" charset="-128"/>
              </a:rPr>
              <a:t>	</a:t>
            </a:r>
            <a:r>
              <a:rPr lang="en-US" altLang="en-US" sz="2800" b="1" dirty="0" smtClean="0">
                <a:ea typeface="ＭＳ Ｐゴシック" pitchFamily="34" charset="-128"/>
              </a:rPr>
              <a:t>∀</a:t>
            </a:r>
            <a:r>
              <a:rPr lang="en-US" altLang="en-US" sz="2800" b="1" dirty="0" err="1" smtClean="0">
                <a:ea typeface="ＭＳ Ｐゴシック" pitchFamily="34" charset="-128"/>
              </a:rPr>
              <a:t>o</a:t>
            </a:r>
            <a:r>
              <a:rPr lang="en-US" altLang="en-US" sz="2800" b="1" baseline="-25000" dirty="0" err="1" smtClean="0">
                <a:ea typeface="ＭＳ Ｐゴシック" pitchFamily="34" charset="-128"/>
              </a:rPr>
              <a:t>b</a:t>
            </a:r>
            <a:r>
              <a:rPr lang="en-US" altLang="en-US" sz="2800" b="1" dirty="0" smtClean="0">
                <a:ea typeface="ＭＳ Ｐゴシック" pitchFamily="34" charset="-128"/>
              </a:rPr>
              <a:t>∈ </a:t>
            </a:r>
            <a:r>
              <a:rPr lang="en-US" altLang="en-US" sz="2800" b="1" dirty="0" err="1" smtClean="0">
                <a:ea typeface="ＭＳ Ｐゴシック" pitchFamily="34" charset="-128"/>
              </a:rPr>
              <a:t>kNN</a:t>
            </a:r>
            <a:r>
              <a:rPr lang="en-US" altLang="en-US" sz="2800" b="1" dirty="0" smtClean="0">
                <a:ea typeface="ＭＳ Ｐゴシック" pitchFamily="34" charset="-128"/>
              </a:rPr>
              <a:t>(</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a,</a:t>
            </a:r>
            <a:r>
              <a:rPr lang="en-US" altLang="en-US" sz="2800" b="1" i="1" dirty="0" err="1" smtClean="0">
                <a:ea typeface="ＭＳ Ｐゴシック" pitchFamily="34" charset="-128"/>
              </a:rPr>
              <a:t>O</a:t>
            </a:r>
            <a:r>
              <a:rPr lang="en-US" altLang="en-US" sz="2800" b="1" i="1" dirty="0" smtClean="0">
                <a:ea typeface="ＭＳ Ｐゴシック" pitchFamily="34" charset="-128"/>
              </a:rPr>
              <a:t>)</a:t>
            </a:r>
            <a:r>
              <a:rPr lang="en-US" altLang="en-US" sz="2800" i="1" dirty="0" smtClean="0">
                <a:ea typeface="ＭＳ Ｐゴシック" pitchFamily="34" charset="-128"/>
              </a:rPr>
              <a:t> and </a:t>
            </a:r>
            <a:r>
              <a:rPr lang="en-US" altLang="en-US" sz="2800" b="1" dirty="0" smtClean="0">
                <a:ea typeface="ＭＳ Ｐゴシック" pitchFamily="34" charset="-128"/>
              </a:rPr>
              <a:t>∀</a:t>
            </a:r>
            <a:r>
              <a:rPr lang="en-US" altLang="en-US" sz="2800" b="1" dirty="0" err="1" smtClean="0">
                <a:ea typeface="ＭＳ Ｐゴシック" pitchFamily="34" charset="-128"/>
              </a:rPr>
              <a:t>o</a:t>
            </a:r>
            <a:r>
              <a:rPr lang="en-US" altLang="en-US" sz="2800" b="1" baseline="-25000" dirty="0" err="1" smtClean="0">
                <a:ea typeface="ＭＳ Ｐゴシック" pitchFamily="34" charset="-128"/>
              </a:rPr>
              <a:t>c</a:t>
            </a:r>
            <a:r>
              <a:rPr lang="en-US" altLang="en-US" sz="2800" b="1" dirty="0" smtClean="0">
                <a:ea typeface="ＭＳ Ｐゴシック" pitchFamily="34" charset="-128"/>
              </a:rPr>
              <a:t>∈ O - </a:t>
            </a:r>
            <a:r>
              <a:rPr lang="en-US" altLang="en-US" sz="2800" b="1" dirty="0" err="1" smtClean="0">
                <a:ea typeface="ＭＳ Ｐゴシック" pitchFamily="34" charset="-128"/>
              </a:rPr>
              <a:t>kNN</a:t>
            </a:r>
            <a:r>
              <a:rPr lang="en-US" altLang="en-US" sz="2800" b="1" dirty="0" smtClean="0">
                <a:ea typeface="ＭＳ Ｐゴシック" pitchFamily="34" charset="-128"/>
              </a:rPr>
              <a:t>(</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a,</a:t>
            </a:r>
            <a:r>
              <a:rPr lang="en-US" altLang="en-US" sz="2800" b="1" i="1" dirty="0" err="1" smtClean="0">
                <a:ea typeface="ＭＳ Ｐゴシック" pitchFamily="34" charset="-128"/>
              </a:rPr>
              <a:t>O</a:t>
            </a:r>
            <a:r>
              <a:rPr lang="en-US" altLang="en-US" sz="2800" b="1" i="1" dirty="0" smtClean="0">
                <a:ea typeface="ＭＳ Ｐゴシック" pitchFamily="34" charset="-128"/>
              </a:rPr>
              <a:t>), </a:t>
            </a:r>
            <a:r>
              <a:rPr lang="en-US" altLang="en-US" sz="2800" i="1" dirty="0" smtClean="0">
                <a:ea typeface="ＭＳ Ｐゴシック" pitchFamily="34" charset="-128"/>
              </a:rPr>
              <a:t>it holds that </a:t>
            </a:r>
            <a:r>
              <a:rPr lang="en-US" altLang="en-US" sz="2800" b="1" i="1" dirty="0" err="1" smtClean="0">
                <a:ea typeface="ＭＳ Ｐゴシック" pitchFamily="34" charset="-128"/>
              </a:rPr>
              <a:t>dist</a:t>
            </a:r>
            <a:r>
              <a:rPr lang="en-US" altLang="en-US" sz="2800" b="1" i="1" dirty="0" smtClean="0">
                <a:ea typeface="ＭＳ Ｐゴシック" pitchFamily="34" charset="-128"/>
              </a:rPr>
              <a:t>(</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a</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b</a:t>
            </a:r>
            <a:r>
              <a:rPr lang="en-US" altLang="en-US" sz="2800" b="1" i="1" dirty="0" smtClean="0">
                <a:ea typeface="ＭＳ Ｐゴシック" pitchFamily="34" charset="-128"/>
              </a:rPr>
              <a:t>) ≤ </a:t>
            </a:r>
            <a:r>
              <a:rPr lang="en-US" altLang="en-US" sz="2800" b="1" i="1" dirty="0" err="1" smtClean="0">
                <a:ea typeface="ＭＳ Ｐゴシック" pitchFamily="34" charset="-128"/>
              </a:rPr>
              <a:t>dist</a:t>
            </a:r>
            <a:r>
              <a:rPr lang="en-US" altLang="en-US" sz="2800" b="1" i="1" dirty="0" smtClean="0">
                <a:ea typeface="ＭＳ Ｐゴシック" pitchFamily="34" charset="-128"/>
              </a:rPr>
              <a:t>(</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a</a:t>
            </a:r>
            <a:r>
              <a:rPr lang="en-US" altLang="en-US" sz="2800" b="1" i="1" dirty="0" err="1" smtClean="0">
                <a:ea typeface="ＭＳ Ｐゴシック" pitchFamily="34" charset="-128"/>
              </a:rPr>
              <a:t>,o</a:t>
            </a:r>
            <a:r>
              <a:rPr lang="en-US" altLang="en-US" sz="2800" b="1" i="1" baseline="-25000" dirty="0" err="1" smtClean="0">
                <a:ea typeface="ＭＳ Ｐゴシック" pitchFamily="34" charset="-128"/>
              </a:rPr>
              <a:t>c</a:t>
            </a:r>
            <a:r>
              <a:rPr lang="en-US" altLang="en-US" sz="2800" b="1" i="1" dirty="0" smtClean="0">
                <a:ea typeface="ＭＳ Ｐゴシック" pitchFamily="34" charset="-128"/>
              </a:rPr>
              <a:t>) </a:t>
            </a:r>
            <a:endParaRPr lang="en-US" altLang="en-US" sz="2800" b="1" dirty="0" smtClean="0">
              <a:ea typeface="ＭＳ Ｐゴシック" pitchFamily="34" charset="-128"/>
            </a:endParaRPr>
          </a:p>
          <a:p>
            <a:pPr marL="514350" indent="-514350"/>
            <a:endParaRPr lang="en-US" altLang="en-US" sz="2800" i="1" dirty="0" smtClean="0">
              <a:ea typeface="ＭＳ Ｐゴシック" pitchFamily="34" charset="-128"/>
            </a:endParaRPr>
          </a:p>
        </p:txBody>
      </p:sp>
      <p:sp>
        <p:nvSpPr>
          <p:cNvPr id="27" name="Rectangle 26"/>
          <p:cNvSpPr>
            <a:spLocks noChangeArrowheads="1"/>
          </p:cNvSpPr>
          <p:nvPr/>
        </p:nvSpPr>
        <p:spPr bwMode="auto">
          <a:xfrm>
            <a:off x="3635375" y="3519488"/>
            <a:ext cx="5364163" cy="3292475"/>
          </a:xfrm>
          <a:prstGeom prst="rect">
            <a:avLst/>
          </a:prstGeom>
          <a:noFill/>
          <a:ln w="9525">
            <a:noFill/>
            <a:miter lim="800000"/>
            <a:headEnd/>
            <a:tailEnd/>
          </a:ln>
        </p:spPr>
        <p:txBody>
          <a:bodyPr>
            <a:spAutoFit/>
          </a:bodyPr>
          <a:lstStyle/>
          <a:p>
            <a:pPr algn="ctr" eaLnBrk="1" hangingPunct="1"/>
            <a:r>
              <a:rPr lang="en-US" altLang="en-US" sz="2800"/>
              <a:t>AkNN = kNN Self-Join</a:t>
            </a:r>
          </a:p>
          <a:p>
            <a:pPr eaLnBrk="1" hangingPunct="1"/>
            <a:endParaRPr lang="en-US" altLang="en-US" sz="2800"/>
          </a:p>
          <a:p>
            <a:pPr eaLnBrk="1" hangingPunct="1"/>
            <a:r>
              <a:rPr lang="en-US" altLang="en-US" sz="2800"/>
              <a:t>kNN Self-Join </a:t>
            </a:r>
            <a:r>
              <a:rPr lang="en-US" altLang="en-US" sz="2800" b="0"/>
              <a:t>Definition</a:t>
            </a:r>
          </a:p>
          <a:p>
            <a:pPr eaLnBrk="1" hangingPunct="1"/>
            <a:r>
              <a:rPr lang="en-US" altLang="en-US" sz="2000"/>
              <a:t>O </a:t>
            </a:r>
            <a:r>
              <a:rPr lang="en-US" altLang="en-US" sz="2000" b="0"/>
              <a:t>⋈</a:t>
            </a:r>
            <a:r>
              <a:rPr lang="en-US" altLang="en-US" sz="2000"/>
              <a:t> </a:t>
            </a:r>
            <a:r>
              <a:rPr lang="en-US" altLang="en-US" sz="2000" baseline="-25000"/>
              <a:t>kNN </a:t>
            </a:r>
            <a:r>
              <a:rPr lang="en-US" altLang="en-US" sz="2000"/>
              <a:t>O =</a:t>
            </a:r>
          </a:p>
          <a:p>
            <a:pPr eaLnBrk="1" hangingPunct="1"/>
            <a:r>
              <a:rPr lang="en-US" altLang="en-US" sz="2000"/>
              <a:t> {(o</a:t>
            </a:r>
            <a:r>
              <a:rPr lang="en-US" altLang="en-US" sz="2000" baseline="-25000"/>
              <a:t>a</a:t>
            </a:r>
            <a:r>
              <a:rPr lang="en-US" altLang="en-US" sz="2000"/>
              <a:t>, o</a:t>
            </a:r>
            <a:r>
              <a:rPr lang="en-US" altLang="en-US" sz="2000" baseline="-25000"/>
              <a:t>b</a:t>
            </a:r>
            <a:r>
              <a:rPr lang="en-US" altLang="en-US" sz="2000"/>
              <a:t>) | o</a:t>
            </a:r>
            <a:r>
              <a:rPr lang="en-US" altLang="en-US" sz="2000" baseline="-25000"/>
              <a:t>a</a:t>
            </a:r>
            <a:r>
              <a:rPr lang="en-US" altLang="en-US" sz="2000"/>
              <a:t>, o</a:t>
            </a:r>
            <a:r>
              <a:rPr lang="en-US" altLang="en-US" sz="2000" baseline="-25000"/>
              <a:t>b</a:t>
            </a:r>
            <a:r>
              <a:rPr lang="en-US" altLang="en-US" sz="2000"/>
              <a:t> ∈ O and o</a:t>
            </a:r>
            <a:r>
              <a:rPr lang="en-US" altLang="en-US" sz="2000" baseline="-25000"/>
              <a:t>b</a:t>
            </a:r>
            <a:r>
              <a:rPr lang="en-US" altLang="en-US" sz="2000"/>
              <a:t> ∈ kNN(o</a:t>
            </a:r>
            <a:r>
              <a:rPr lang="en-US" altLang="en-US" sz="2000" baseline="-25000"/>
              <a:t>a</a:t>
            </a:r>
            <a:r>
              <a:rPr lang="en-US" altLang="en-US" sz="2000"/>
              <a:t>, O)}</a:t>
            </a:r>
          </a:p>
          <a:p>
            <a:pPr eaLnBrk="1" hangingPunct="1"/>
            <a:endParaRPr lang="en-US" altLang="en-US" sz="2800"/>
          </a:p>
          <a:p>
            <a:pPr algn="ctr" eaLnBrk="1" hangingPunct="1"/>
            <a:r>
              <a:rPr lang="en-US" altLang="en-US" sz="2800">
                <a:solidFill>
                  <a:srgbClr val="FF0000"/>
                </a:solidFill>
              </a:rPr>
              <a:t>O(n</a:t>
            </a:r>
            <a:r>
              <a:rPr lang="en-US" altLang="en-US" sz="2800" baseline="30000">
                <a:solidFill>
                  <a:srgbClr val="FF0000"/>
                </a:solidFill>
              </a:rPr>
              <a:t>2</a:t>
            </a:r>
            <a:r>
              <a:rPr lang="en-US" altLang="en-US" sz="2800">
                <a:solidFill>
                  <a:srgbClr val="FF0000"/>
                </a:solidFill>
              </a:rPr>
              <a:t>)-time search cost</a:t>
            </a:r>
            <a:endParaRPr lang="en-US" altLang="en-US" sz="2800" baseline="30000">
              <a:solidFill>
                <a:srgbClr val="FF0000"/>
              </a:solidFill>
            </a:endParaRPr>
          </a:p>
          <a:p>
            <a:pPr eaLnBrk="1" hangingPunct="1"/>
            <a:endParaRPr lang="en-US" altLang="en-US" sz="2800" i="1"/>
          </a:p>
        </p:txBody>
      </p:sp>
      <p:grpSp>
        <p:nvGrpSpPr>
          <p:cNvPr id="3" name="Group 30"/>
          <p:cNvGrpSpPr>
            <a:grpSpLocks/>
          </p:cNvGrpSpPr>
          <p:nvPr/>
        </p:nvGrpSpPr>
        <p:grpSpPr bwMode="auto">
          <a:xfrm>
            <a:off x="109538" y="3213100"/>
            <a:ext cx="3814762" cy="3313113"/>
            <a:chOff x="110058" y="3213026"/>
            <a:chExt cx="3814242" cy="3312616"/>
          </a:xfrm>
        </p:grpSpPr>
        <p:sp>
          <p:nvSpPr>
            <p:cNvPr id="12295" name="Oval 4"/>
            <p:cNvSpPr>
              <a:spLocks noChangeArrowheads="1"/>
            </p:cNvSpPr>
            <p:nvPr/>
          </p:nvSpPr>
          <p:spPr bwMode="auto">
            <a:xfrm>
              <a:off x="573088" y="4221163"/>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296" name="TextBox 5"/>
            <p:cNvSpPr txBox="1">
              <a:spLocks noChangeArrowheads="1"/>
            </p:cNvSpPr>
            <p:nvPr/>
          </p:nvSpPr>
          <p:spPr bwMode="auto">
            <a:xfrm>
              <a:off x="573088" y="3741738"/>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8</a:t>
              </a:r>
            </a:p>
          </p:txBody>
        </p:sp>
        <p:sp>
          <p:nvSpPr>
            <p:cNvPr id="12297" name="Oval 6"/>
            <p:cNvSpPr>
              <a:spLocks noChangeArrowheads="1"/>
            </p:cNvSpPr>
            <p:nvPr/>
          </p:nvSpPr>
          <p:spPr bwMode="auto">
            <a:xfrm>
              <a:off x="1764233" y="3933751"/>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298" name="TextBox 7"/>
            <p:cNvSpPr txBox="1">
              <a:spLocks noChangeArrowheads="1"/>
            </p:cNvSpPr>
            <p:nvPr/>
          </p:nvSpPr>
          <p:spPr bwMode="auto">
            <a:xfrm>
              <a:off x="1764233" y="3454326"/>
              <a:ext cx="935038"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a:t>
              </a:r>
            </a:p>
          </p:txBody>
        </p:sp>
        <p:sp>
          <p:nvSpPr>
            <p:cNvPr id="12299" name="Oval 8"/>
            <p:cNvSpPr>
              <a:spLocks noChangeArrowheads="1"/>
            </p:cNvSpPr>
            <p:nvPr/>
          </p:nvSpPr>
          <p:spPr bwMode="auto">
            <a:xfrm>
              <a:off x="2627833" y="3692451"/>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00" name="TextBox 9"/>
            <p:cNvSpPr txBox="1">
              <a:spLocks noChangeArrowheads="1"/>
            </p:cNvSpPr>
            <p:nvPr/>
          </p:nvSpPr>
          <p:spPr bwMode="auto">
            <a:xfrm>
              <a:off x="2699271" y="3213026"/>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2</a:t>
              </a:r>
            </a:p>
          </p:txBody>
        </p:sp>
        <p:sp>
          <p:nvSpPr>
            <p:cNvPr id="12301" name="Oval 10"/>
            <p:cNvSpPr>
              <a:spLocks noChangeArrowheads="1"/>
            </p:cNvSpPr>
            <p:nvPr/>
          </p:nvSpPr>
          <p:spPr bwMode="auto">
            <a:xfrm>
              <a:off x="3033713" y="4437063"/>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02" name="TextBox 11"/>
            <p:cNvSpPr txBox="1">
              <a:spLocks noChangeArrowheads="1"/>
            </p:cNvSpPr>
            <p:nvPr/>
          </p:nvSpPr>
          <p:spPr bwMode="auto">
            <a:xfrm>
              <a:off x="2987675" y="3970338"/>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3</a:t>
              </a:r>
            </a:p>
          </p:txBody>
        </p:sp>
        <p:sp>
          <p:nvSpPr>
            <p:cNvPr id="12303" name="Oval 12"/>
            <p:cNvSpPr>
              <a:spLocks noChangeArrowheads="1"/>
            </p:cNvSpPr>
            <p:nvPr/>
          </p:nvSpPr>
          <p:spPr bwMode="auto">
            <a:xfrm>
              <a:off x="2987675" y="5543550"/>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04" name="TextBox 13"/>
            <p:cNvSpPr txBox="1">
              <a:spLocks noChangeArrowheads="1"/>
            </p:cNvSpPr>
            <p:nvPr/>
          </p:nvSpPr>
          <p:spPr bwMode="auto">
            <a:xfrm>
              <a:off x="2987675" y="5064125"/>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4</a:t>
              </a:r>
            </a:p>
          </p:txBody>
        </p:sp>
        <p:sp>
          <p:nvSpPr>
            <p:cNvPr id="12305" name="Oval 14"/>
            <p:cNvSpPr>
              <a:spLocks noChangeArrowheads="1"/>
            </p:cNvSpPr>
            <p:nvPr/>
          </p:nvSpPr>
          <p:spPr bwMode="auto">
            <a:xfrm>
              <a:off x="2085975" y="5132388"/>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06" name="TextBox 15"/>
            <p:cNvSpPr txBox="1">
              <a:spLocks noChangeArrowheads="1"/>
            </p:cNvSpPr>
            <p:nvPr/>
          </p:nvSpPr>
          <p:spPr bwMode="auto">
            <a:xfrm>
              <a:off x="2085975" y="4652963"/>
              <a:ext cx="935038"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5</a:t>
              </a:r>
            </a:p>
          </p:txBody>
        </p:sp>
        <p:sp>
          <p:nvSpPr>
            <p:cNvPr id="12307" name="Oval 16"/>
            <p:cNvSpPr>
              <a:spLocks noChangeArrowheads="1"/>
            </p:cNvSpPr>
            <p:nvPr/>
          </p:nvSpPr>
          <p:spPr bwMode="auto">
            <a:xfrm>
              <a:off x="2373313" y="6140450"/>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08" name="TextBox 17"/>
            <p:cNvSpPr txBox="1">
              <a:spLocks noChangeArrowheads="1"/>
            </p:cNvSpPr>
            <p:nvPr/>
          </p:nvSpPr>
          <p:spPr bwMode="auto">
            <a:xfrm>
              <a:off x="2373313" y="5661025"/>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10</a:t>
              </a:r>
            </a:p>
          </p:txBody>
        </p:sp>
        <p:sp>
          <p:nvSpPr>
            <p:cNvPr id="12309" name="Oval 18"/>
            <p:cNvSpPr>
              <a:spLocks noChangeArrowheads="1"/>
            </p:cNvSpPr>
            <p:nvPr/>
          </p:nvSpPr>
          <p:spPr bwMode="auto">
            <a:xfrm>
              <a:off x="2085975" y="5780088"/>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10" name="TextBox 19"/>
            <p:cNvSpPr txBox="1">
              <a:spLocks noChangeArrowheads="1"/>
            </p:cNvSpPr>
            <p:nvPr/>
          </p:nvSpPr>
          <p:spPr bwMode="auto">
            <a:xfrm>
              <a:off x="2085975" y="5300663"/>
              <a:ext cx="935038"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9</a:t>
              </a:r>
            </a:p>
          </p:txBody>
        </p:sp>
        <p:sp>
          <p:nvSpPr>
            <p:cNvPr id="12311" name="Oval 20"/>
            <p:cNvSpPr>
              <a:spLocks noChangeArrowheads="1"/>
            </p:cNvSpPr>
            <p:nvPr/>
          </p:nvSpPr>
          <p:spPr bwMode="auto">
            <a:xfrm>
              <a:off x="1509713" y="6092825"/>
              <a:ext cx="287337"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12" name="TextBox 21"/>
            <p:cNvSpPr txBox="1">
              <a:spLocks noChangeArrowheads="1"/>
            </p:cNvSpPr>
            <p:nvPr/>
          </p:nvSpPr>
          <p:spPr bwMode="auto">
            <a:xfrm>
              <a:off x="1509713" y="5614988"/>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11</a:t>
              </a:r>
            </a:p>
          </p:txBody>
        </p:sp>
        <p:sp>
          <p:nvSpPr>
            <p:cNvPr id="12313" name="Oval 22"/>
            <p:cNvSpPr>
              <a:spLocks noChangeArrowheads="1"/>
            </p:cNvSpPr>
            <p:nvPr/>
          </p:nvSpPr>
          <p:spPr bwMode="auto">
            <a:xfrm>
              <a:off x="323528" y="5851525"/>
              <a:ext cx="288925"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14" name="TextBox 23"/>
            <p:cNvSpPr txBox="1">
              <a:spLocks noChangeArrowheads="1"/>
            </p:cNvSpPr>
            <p:nvPr/>
          </p:nvSpPr>
          <p:spPr bwMode="auto">
            <a:xfrm>
              <a:off x="323528" y="5373688"/>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6</a:t>
              </a:r>
            </a:p>
          </p:txBody>
        </p:sp>
        <p:sp>
          <p:nvSpPr>
            <p:cNvPr id="12315" name="Oval 24"/>
            <p:cNvSpPr>
              <a:spLocks noChangeArrowheads="1"/>
            </p:cNvSpPr>
            <p:nvPr/>
          </p:nvSpPr>
          <p:spPr bwMode="auto">
            <a:xfrm>
              <a:off x="933450" y="5059363"/>
              <a:ext cx="287338"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2316" name="TextBox 25"/>
            <p:cNvSpPr txBox="1">
              <a:spLocks noChangeArrowheads="1"/>
            </p:cNvSpPr>
            <p:nvPr/>
          </p:nvSpPr>
          <p:spPr bwMode="auto">
            <a:xfrm>
              <a:off x="933450" y="4581525"/>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7</a:t>
              </a:r>
            </a:p>
          </p:txBody>
        </p:sp>
        <p:sp>
          <p:nvSpPr>
            <p:cNvPr id="12317" name="Rectangle 28"/>
            <p:cNvSpPr>
              <a:spLocks noChangeArrowheads="1"/>
            </p:cNvSpPr>
            <p:nvPr/>
          </p:nvSpPr>
          <p:spPr bwMode="auto">
            <a:xfrm>
              <a:off x="178445" y="3356992"/>
              <a:ext cx="3385443" cy="3168650"/>
            </a:xfrm>
            <a:prstGeom prst="rect">
              <a:avLst/>
            </a:prstGeom>
            <a:noFill/>
            <a:ln w="38100">
              <a:solidFill>
                <a:schemeClr val="tx1"/>
              </a:solidFill>
              <a:prstDash val="sysDash"/>
              <a:round/>
              <a:headEnd/>
              <a:tailEnd/>
            </a:ln>
          </p:spPr>
          <p:txBody>
            <a:bodyPr wrap="none" anchor="ctr"/>
            <a:lstStyle/>
            <a:p>
              <a:pPr algn="ctr" eaLnBrk="1" hangingPunct="1"/>
              <a:endParaRPr lang="en-US" altLang="en-US"/>
            </a:p>
          </p:txBody>
        </p:sp>
        <p:sp>
          <p:nvSpPr>
            <p:cNvPr id="12318" name="TextBox 29"/>
            <p:cNvSpPr txBox="1">
              <a:spLocks noChangeArrowheads="1"/>
            </p:cNvSpPr>
            <p:nvPr/>
          </p:nvSpPr>
          <p:spPr bwMode="auto">
            <a:xfrm>
              <a:off x="110058" y="3501380"/>
              <a:ext cx="936625" cy="646112"/>
            </a:xfrm>
            <a:prstGeom prst="rect">
              <a:avLst/>
            </a:prstGeom>
            <a:noFill/>
            <a:ln w="9525">
              <a:noFill/>
              <a:miter lim="800000"/>
              <a:headEnd/>
              <a:tailEnd/>
            </a:ln>
          </p:spPr>
          <p:txBody>
            <a:bodyPr>
              <a:spAutoFit/>
            </a:bodyPr>
            <a:lstStyle/>
            <a:p>
              <a:pPr eaLnBrk="1" hangingPunct="1"/>
              <a:r>
                <a:rPr lang="en-US" altLang="en-US"/>
                <a:t>O</a:t>
              </a:r>
            </a:p>
          </p:txBody>
        </p:sp>
      </p:grpSp>
      <p:cxnSp>
        <p:nvCxnSpPr>
          <p:cNvPr id="5" name="Straight Arrow Connector 4"/>
          <p:cNvCxnSpPr/>
          <p:nvPr/>
        </p:nvCxnSpPr>
        <p:spPr bwMode="auto">
          <a:xfrm flipV="1">
            <a:off x="3033592" y="1196752"/>
            <a:ext cx="4058688" cy="936104"/>
          </a:xfrm>
          <a:prstGeom prst="straightConnector1">
            <a:avLst/>
          </a:prstGeom>
          <a:noFill/>
          <a:ln w="38100" cap="flat" cmpd="sng" algn="ctr">
            <a:solidFill>
              <a:srgbClr val="FF0000"/>
            </a:solidFill>
            <a:prstDash val="sysDash"/>
            <a:round/>
            <a:headEnd type="none" w="med" len="med"/>
            <a:tailEnd type="triangle"/>
          </a:ln>
          <a:effectLst/>
        </p:spPr>
      </p:cxnSp>
      <p:sp>
        <p:nvSpPr>
          <p:cNvPr id="6" name="TextBox 5"/>
          <p:cNvSpPr txBox="1"/>
          <p:nvPr/>
        </p:nvSpPr>
        <p:spPr>
          <a:xfrm>
            <a:off x="7011260" y="921583"/>
            <a:ext cx="1664428" cy="369332"/>
          </a:xfrm>
          <a:prstGeom prst="rect">
            <a:avLst/>
          </a:prstGeom>
          <a:noFill/>
        </p:spPr>
        <p:txBody>
          <a:bodyPr wrap="square" rtlCol="0">
            <a:spAutoFit/>
          </a:bodyPr>
          <a:lstStyle/>
          <a:p>
            <a:r>
              <a:rPr lang="en-US" sz="1800" dirty="0" err="1" smtClean="0">
                <a:solidFill>
                  <a:srgbClr val="FF0000"/>
                </a:solidFill>
              </a:rPr>
              <a:t>kNNs</a:t>
            </a:r>
            <a:r>
              <a:rPr lang="en-US" sz="1800" dirty="0" smtClean="0">
                <a:solidFill>
                  <a:srgbClr val="FF0000"/>
                </a:solidFill>
              </a:rPr>
              <a:t> of </a:t>
            </a:r>
            <a:r>
              <a:rPr lang="en-US" altLang="en-US" sz="1800" i="1" dirty="0" err="1">
                <a:solidFill>
                  <a:srgbClr val="FF0000"/>
                </a:solidFill>
              </a:rPr>
              <a:t>o</a:t>
            </a:r>
            <a:r>
              <a:rPr lang="en-US" altLang="en-US" sz="1800" i="1" baseline="-25000" dirty="0" err="1">
                <a:solidFill>
                  <a:srgbClr val="FF0000"/>
                </a:solidFill>
              </a:rPr>
              <a:t>a</a:t>
            </a:r>
            <a:r>
              <a:rPr lang="en-US" sz="1800" dirty="0" smtClean="0">
                <a:solidFill>
                  <a:srgbClr val="FF0000"/>
                </a:solidFill>
              </a:rPr>
              <a:t>  </a:t>
            </a:r>
            <a:endParaRPr lang="en-US" sz="1800" dirty="0">
              <a:solidFill>
                <a:srgbClr val="FF0000"/>
              </a:solidFill>
            </a:endParaRPr>
          </a:p>
        </p:txBody>
      </p:sp>
      <p:cxnSp>
        <p:nvCxnSpPr>
          <p:cNvPr id="38" name="Straight Arrow Connector 37"/>
          <p:cNvCxnSpPr/>
          <p:nvPr/>
        </p:nvCxnSpPr>
        <p:spPr bwMode="auto">
          <a:xfrm flipV="1">
            <a:off x="6372200" y="1578475"/>
            <a:ext cx="1296144" cy="685311"/>
          </a:xfrm>
          <a:prstGeom prst="straightConnector1">
            <a:avLst/>
          </a:prstGeom>
          <a:noFill/>
          <a:ln w="38100" cap="flat" cmpd="sng" algn="ctr">
            <a:solidFill>
              <a:srgbClr val="FF0000"/>
            </a:solidFill>
            <a:prstDash val="sysDash"/>
            <a:round/>
            <a:headEnd type="none" w="med" len="med"/>
            <a:tailEnd type="triangle"/>
          </a:ln>
          <a:effectLst/>
        </p:spPr>
      </p:cxnSp>
      <p:sp>
        <p:nvSpPr>
          <p:cNvPr id="39" name="TextBox 38"/>
          <p:cNvSpPr txBox="1"/>
          <p:nvPr/>
        </p:nvSpPr>
        <p:spPr>
          <a:xfrm>
            <a:off x="7308304" y="1209143"/>
            <a:ext cx="2175756" cy="369332"/>
          </a:xfrm>
          <a:prstGeom prst="rect">
            <a:avLst/>
          </a:prstGeom>
          <a:noFill/>
        </p:spPr>
        <p:txBody>
          <a:bodyPr wrap="square" rtlCol="0">
            <a:spAutoFit/>
          </a:bodyPr>
          <a:lstStyle/>
          <a:p>
            <a:r>
              <a:rPr lang="en-US" sz="1800">
                <a:solidFill>
                  <a:srgbClr val="FF0000"/>
                </a:solidFill>
              </a:rPr>
              <a:t>n</a:t>
            </a:r>
            <a:r>
              <a:rPr lang="en-US" sz="1800" smtClean="0">
                <a:solidFill>
                  <a:srgbClr val="FF0000"/>
                </a:solidFill>
              </a:rPr>
              <a:t>ot </a:t>
            </a:r>
            <a:r>
              <a:rPr lang="en-US" sz="1800" dirty="0" err="1" smtClean="0">
                <a:solidFill>
                  <a:srgbClr val="FF0000"/>
                </a:solidFill>
              </a:rPr>
              <a:t>kNNs</a:t>
            </a:r>
            <a:r>
              <a:rPr lang="en-US" sz="1800" dirty="0" smtClean="0">
                <a:solidFill>
                  <a:srgbClr val="FF0000"/>
                </a:solidFill>
              </a:rPr>
              <a:t> of </a:t>
            </a:r>
            <a:r>
              <a:rPr lang="en-US" altLang="en-US" sz="1800" i="1" dirty="0" err="1">
                <a:solidFill>
                  <a:srgbClr val="FF0000"/>
                </a:solidFill>
              </a:rPr>
              <a:t>o</a:t>
            </a:r>
            <a:r>
              <a:rPr lang="en-US" altLang="en-US" sz="1800" i="1" baseline="-25000" dirty="0" err="1">
                <a:solidFill>
                  <a:srgbClr val="FF0000"/>
                </a:solidFill>
              </a:rPr>
              <a:t>a</a:t>
            </a:r>
            <a:r>
              <a:rPr lang="en-US" sz="1800" dirty="0" smtClean="0">
                <a:solidFill>
                  <a:srgbClr val="FF0000"/>
                </a:solidFill>
              </a:rPr>
              <a:t>  </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3314"/>
                                        </p:tgtEl>
                                        <p:attrNameLst>
                                          <p:attrName>style.visibility</p:attrName>
                                        </p:attrNameLst>
                                      </p:cBhvr>
                                      <p:to>
                                        <p:strVal val="visible"/>
                                      </p:to>
                                    </p:set>
                                    <p:animEffect transition="in" filter="blinds(horizontal)">
                                      <p:cBhvr>
                                        <p:cTn id="28" dur="500"/>
                                        <p:tgtEl>
                                          <p:spTgt spid="133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27" grpId="0" autoUpdateAnimBg="0"/>
      <p:bldP spid="6" grpId="0"/>
      <p:bldP spid="39" grpId="0"/>
      <p:bldP spid="3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186738" cy="633412"/>
          </a:xfrm>
        </p:spPr>
        <p:txBody>
          <a:bodyPr/>
          <a:lstStyle/>
          <a:p>
            <a:r>
              <a:rPr lang="en-US" altLang="en-US" sz="4000" smtClean="0">
                <a:ea typeface="ＭＳ Ｐゴシック" pitchFamily="34" charset="-128"/>
              </a:rPr>
              <a:t>Centralized AkNN</a:t>
            </a:r>
          </a:p>
        </p:txBody>
      </p:sp>
      <p:sp>
        <p:nvSpPr>
          <p:cNvPr id="14339" name="Content Placeholder 2"/>
          <p:cNvSpPr>
            <a:spLocks noGrp="1"/>
          </p:cNvSpPr>
          <p:nvPr>
            <p:ph idx="1"/>
          </p:nvPr>
        </p:nvSpPr>
        <p:spPr>
          <a:xfrm>
            <a:off x="457200" y="1052513"/>
            <a:ext cx="8229600" cy="5073650"/>
          </a:xfrm>
        </p:spPr>
        <p:txBody>
          <a:bodyPr/>
          <a:lstStyle/>
          <a:p>
            <a:pPr marL="514350" indent="-514350"/>
            <a:r>
              <a:rPr lang="en-US" altLang="en-US" sz="2800" i="1" smtClean="0">
                <a:ea typeface="ＭＳ Ｐゴシック" pitchFamily="34" charset="-128"/>
              </a:rPr>
              <a:t>Classical problem with many centralized algorithms </a:t>
            </a:r>
          </a:p>
          <a:p>
            <a:pPr marL="514350" indent="-514350"/>
            <a:r>
              <a:rPr lang="en-US" altLang="en-US" sz="2800" b="1" smtClean="0">
                <a:ea typeface="ＭＳ Ｐゴシック" pitchFamily="34" charset="-128"/>
              </a:rPr>
              <a:t>Applications:</a:t>
            </a:r>
            <a:r>
              <a:rPr lang="en-US" altLang="en-US" sz="2800" smtClean="0">
                <a:ea typeface="ＭＳ Ｐゴシック" pitchFamily="34" charset="-128"/>
              </a:rPr>
              <a:t> computational geometry, image processing, data compression, clustering and spatial databases.</a:t>
            </a:r>
          </a:p>
          <a:p>
            <a:pPr marL="514350" indent="-514350"/>
            <a:r>
              <a:rPr lang="en-US" altLang="en-US" sz="2800" b="1" smtClean="0">
                <a:ea typeface="ＭＳ Ｐゴシック" pitchFamily="34" charset="-128"/>
              </a:rPr>
              <a:t>Basic Types of Algorithms:</a:t>
            </a:r>
          </a:p>
          <a:p>
            <a:pPr marL="914400" lvl="1" indent="-514350"/>
            <a:r>
              <a:rPr lang="en-US" altLang="en-US" sz="2400" smtClean="0">
                <a:ea typeface="ＭＳ Ｐゴシック" pitchFamily="34" charset="-128"/>
              </a:rPr>
              <a:t>Memory-resident structures &amp;  algorithms (theory)</a:t>
            </a:r>
          </a:p>
          <a:p>
            <a:pPr marL="914400" lvl="1" indent="-514350"/>
            <a:r>
              <a:rPr lang="en-US" altLang="en-US" sz="2400" smtClean="0">
                <a:ea typeface="ＭＳ Ｐゴシック" pitchFamily="34" charset="-128"/>
              </a:rPr>
              <a:t>Disk-resident structures &amp; algorithms (databases)</a:t>
            </a:r>
          </a:p>
          <a:p>
            <a:pPr marL="914400" lvl="1" indent="-514350"/>
            <a:r>
              <a:rPr lang="en-US" altLang="en-US" sz="2400" smtClean="0">
                <a:ea typeface="ＭＳ Ｐゴシック" pitchFamily="34" charset="-128"/>
              </a:rPr>
              <a:t>Parallel algorithms (Graphics)</a:t>
            </a:r>
          </a:p>
          <a:p>
            <a:pPr marL="514350" indent="-514350"/>
            <a:r>
              <a:rPr lang="en-US" altLang="en-US" sz="2800" b="1" smtClean="0">
                <a:solidFill>
                  <a:srgbClr val="FF0000"/>
                </a:solidFill>
                <a:ea typeface="ＭＳ Ｐゴシック" pitchFamily="34" charset="-128"/>
              </a:rPr>
              <a:t>Common Problem:</a:t>
            </a:r>
          </a:p>
          <a:p>
            <a:pPr marL="914400" lvl="1" indent="-514350"/>
            <a:r>
              <a:rPr lang="en-US" altLang="en-US" sz="2400" smtClean="0">
                <a:solidFill>
                  <a:srgbClr val="FF0000"/>
                </a:solidFill>
                <a:ea typeface="ＭＳ Ｐゴシック" pitchFamily="34" charset="-128"/>
              </a:rPr>
              <a:t>Not designed for distributed Big Data Architectures (shared-nothing cloud infrastructure)</a:t>
            </a:r>
          </a:p>
          <a:p>
            <a:pPr marL="514350" indent="-514350"/>
            <a:endParaRPr lang="en-US" altLang="en-US" sz="2400" i="1"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2" dur="500"/>
                                        <p:tgtEl>
                                          <p:spTgt spid="1433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5" dur="500"/>
                                        <p:tgtEl>
                                          <p:spTgt spid="14339">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18" dur="500"/>
                                        <p:tgtEl>
                                          <p:spTgt spid="14339">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1" dur="500"/>
                                        <p:tgtEl>
                                          <p:spTgt spid="1433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26" dur="500"/>
                                        <p:tgtEl>
                                          <p:spTgt spid="14339">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29"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Distributed </a:t>
            </a:r>
            <a:r>
              <a:rPr lang="en-US" dirty="0" err="1" smtClean="0"/>
              <a:t>AkNN</a:t>
            </a:r>
            <a:r>
              <a:rPr lang="en-US" dirty="0" smtClean="0"/>
              <a:t>: Issues</a:t>
            </a:r>
            <a:endParaRPr lang="en-US" dirty="0"/>
          </a:p>
        </p:txBody>
      </p:sp>
      <p:sp>
        <p:nvSpPr>
          <p:cNvPr id="16386" name="Oval 4"/>
          <p:cNvSpPr>
            <a:spLocks noChangeArrowheads="1"/>
          </p:cNvSpPr>
          <p:nvPr/>
        </p:nvSpPr>
        <p:spPr bwMode="auto">
          <a:xfrm>
            <a:off x="755650" y="2997200"/>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87" name="TextBox 5"/>
          <p:cNvSpPr txBox="1">
            <a:spLocks noChangeArrowheads="1"/>
          </p:cNvSpPr>
          <p:nvPr/>
        </p:nvSpPr>
        <p:spPr bwMode="auto">
          <a:xfrm>
            <a:off x="755650" y="2517775"/>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8</a:t>
            </a:r>
          </a:p>
        </p:txBody>
      </p:sp>
      <p:sp>
        <p:nvSpPr>
          <p:cNvPr id="16388" name="Oval 6"/>
          <p:cNvSpPr>
            <a:spLocks noChangeArrowheads="1"/>
          </p:cNvSpPr>
          <p:nvPr/>
        </p:nvSpPr>
        <p:spPr bwMode="auto">
          <a:xfrm>
            <a:off x="1798638" y="1782763"/>
            <a:ext cx="287337"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89" name="TextBox 7"/>
          <p:cNvSpPr txBox="1">
            <a:spLocks noChangeArrowheads="1"/>
          </p:cNvSpPr>
          <p:nvPr/>
        </p:nvSpPr>
        <p:spPr bwMode="auto">
          <a:xfrm>
            <a:off x="1798638" y="1303338"/>
            <a:ext cx="935037"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a:t>
            </a:r>
          </a:p>
        </p:txBody>
      </p:sp>
      <p:sp>
        <p:nvSpPr>
          <p:cNvPr id="16390" name="Oval 8"/>
          <p:cNvSpPr>
            <a:spLocks noChangeArrowheads="1"/>
          </p:cNvSpPr>
          <p:nvPr/>
        </p:nvSpPr>
        <p:spPr bwMode="auto">
          <a:xfrm>
            <a:off x="2987675" y="1639888"/>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91" name="TextBox 9"/>
          <p:cNvSpPr txBox="1">
            <a:spLocks noChangeArrowheads="1"/>
          </p:cNvSpPr>
          <p:nvPr/>
        </p:nvSpPr>
        <p:spPr bwMode="auto">
          <a:xfrm>
            <a:off x="2987675" y="1125538"/>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2</a:t>
            </a:r>
          </a:p>
        </p:txBody>
      </p:sp>
      <p:sp>
        <p:nvSpPr>
          <p:cNvPr id="16392" name="Oval 10"/>
          <p:cNvSpPr>
            <a:spLocks noChangeArrowheads="1"/>
          </p:cNvSpPr>
          <p:nvPr/>
        </p:nvSpPr>
        <p:spPr bwMode="auto">
          <a:xfrm>
            <a:off x="4618038" y="2825750"/>
            <a:ext cx="288925"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93" name="TextBox 11"/>
          <p:cNvSpPr txBox="1">
            <a:spLocks noChangeArrowheads="1"/>
          </p:cNvSpPr>
          <p:nvPr/>
        </p:nvSpPr>
        <p:spPr bwMode="auto">
          <a:xfrm>
            <a:off x="4572000" y="2359025"/>
            <a:ext cx="936625"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3</a:t>
            </a:r>
          </a:p>
        </p:txBody>
      </p:sp>
      <p:sp>
        <p:nvSpPr>
          <p:cNvPr id="16394" name="Oval 12"/>
          <p:cNvSpPr>
            <a:spLocks noChangeArrowheads="1"/>
          </p:cNvSpPr>
          <p:nvPr/>
        </p:nvSpPr>
        <p:spPr bwMode="auto">
          <a:xfrm>
            <a:off x="4572000" y="4579938"/>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95" name="TextBox 13"/>
          <p:cNvSpPr txBox="1">
            <a:spLocks noChangeArrowheads="1"/>
          </p:cNvSpPr>
          <p:nvPr/>
        </p:nvSpPr>
        <p:spPr bwMode="auto">
          <a:xfrm>
            <a:off x="4572000" y="4100513"/>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4</a:t>
            </a:r>
          </a:p>
        </p:txBody>
      </p:sp>
      <p:sp>
        <p:nvSpPr>
          <p:cNvPr id="16396" name="Oval 14"/>
          <p:cNvSpPr>
            <a:spLocks noChangeArrowheads="1"/>
          </p:cNvSpPr>
          <p:nvPr/>
        </p:nvSpPr>
        <p:spPr bwMode="auto">
          <a:xfrm>
            <a:off x="4213225" y="3789363"/>
            <a:ext cx="287338"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97" name="TextBox 15"/>
          <p:cNvSpPr txBox="1">
            <a:spLocks noChangeArrowheads="1"/>
          </p:cNvSpPr>
          <p:nvPr/>
        </p:nvSpPr>
        <p:spPr bwMode="auto">
          <a:xfrm>
            <a:off x="4213225" y="3309938"/>
            <a:ext cx="935038"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5</a:t>
            </a:r>
          </a:p>
        </p:txBody>
      </p:sp>
      <p:sp>
        <p:nvSpPr>
          <p:cNvPr id="16398" name="Oval 16"/>
          <p:cNvSpPr>
            <a:spLocks noChangeArrowheads="1"/>
          </p:cNvSpPr>
          <p:nvPr/>
        </p:nvSpPr>
        <p:spPr bwMode="auto">
          <a:xfrm>
            <a:off x="3957638" y="5176838"/>
            <a:ext cx="288925" cy="287337"/>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399" name="TextBox 17"/>
          <p:cNvSpPr txBox="1">
            <a:spLocks noChangeArrowheads="1"/>
          </p:cNvSpPr>
          <p:nvPr/>
        </p:nvSpPr>
        <p:spPr bwMode="auto">
          <a:xfrm>
            <a:off x="3957638" y="4697413"/>
            <a:ext cx="936625" cy="585787"/>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10</a:t>
            </a:r>
          </a:p>
        </p:txBody>
      </p:sp>
      <p:sp>
        <p:nvSpPr>
          <p:cNvPr id="16400" name="Oval 18"/>
          <p:cNvSpPr>
            <a:spLocks noChangeArrowheads="1"/>
          </p:cNvSpPr>
          <p:nvPr/>
        </p:nvSpPr>
        <p:spPr bwMode="auto">
          <a:xfrm>
            <a:off x="3670300" y="4816475"/>
            <a:ext cx="287338" cy="287338"/>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401" name="TextBox 19"/>
          <p:cNvSpPr txBox="1">
            <a:spLocks noChangeArrowheads="1"/>
          </p:cNvSpPr>
          <p:nvPr/>
        </p:nvSpPr>
        <p:spPr bwMode="auto">
          <a:xfrm>
            <a:off x="3670300" y="4337050"/>
            <a:ext cx="935038" cy="585788"/>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9</a:t>
            </a:r>
          </a:p>
        </p:txBody>
      </p:sp>
      <p:sp>
        <p:nvSpPr>
          <p:cNvPr id="16402" name="Oval 20"/>
          <p:cNvSpPr>
            <a:spLocks noChangeArrowheads="1"/>
          </p:cNvSpPr>
          <p:nvPr/>
        </p:nvSpPr>
        <p:spPr bwMode="auto">
          <a:xfrm>
            <a:off x="3094038" y="5372100"/>
            <a:ext cx="287337"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403" name="TextBox 21"/>
          <p:cNvSpPr txBox="1">
            <a:spLocks noChangeArrowheads="1"/>
          </p:cNvSpPr>
          <p:nvPr/>
        </p:nvSpPr>
        <p:spPr bwMode="auto">
          <a:xfrm>
            <a:off x="3094038" y="4894263"/>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11</a:t>
            </a:r>
          </a:p>
        </p:txBody>
      </p:sp>
      <p:sp>
        <p:nvSpPr>
          <p:cNvPr id="16404" name="Oval 22"/>
          <p:cNvSpPr>
            <a:spLocks noChangeArrowheads="1"/>
          </p:cNvSpPr>
          <p:nvPr/>
        </p:nvSpPr>
        <p:spPr bwMode="auto">
          <a:xfrm>
            <a:off x="285750" y="4852988"/>
            <a:ext cx="288925"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405" name="TextBox 23"/>
          <p:cNvSpPr txBox="1">
            <a:spLocks noChangeArrowheads="1"/>
          </p:cNvSpPr>
          <p:nvPr/>
        </p:nvSpPr>
        <p:spPr bwMode="auto">
          <a:xfrm>
            <a:off x="285750" y="4375150"/>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6</a:t>
            </a:r>
          </a:p>
        </p:txBody>
      </p:sp>
      <p:sp>
        <p:nvSpPr>
          <p:cNvPr id="16406" name="Oval 24"/>
          <p:cNvSpPr>
            <a:spLocks noChangeArrowheads="1"/>
          </p:cNvSpPr>
          <p:nvPr/>
        </p:nvSpPr>
        <p:spPr bwMode="auto">
          <a:xfrm>
            <a:off x="1077913" y="4086225"/>
            <a:ext cx="287337" cy="288925"/>
          </a:xfrm>
          <a:prstGeom prst="ellipse">
            <a:avLst/>
          </a:prstGeom>
          <a:solidFill>
            <a:srgbClr val="FFC000"/>
          </a:solidFill>
          <a:ln w="38100">
            <a:solidFill>
              <a:schemeClr val="tx1"/>
            </a:solidFill>
            <a:round/>
            <a:headEnd/>
            <a:tailEnd/>
          </a:ln>
        </p:spPr>
        <p:txBody>
          <a:bodyPr wrap="none" anchor="ctr"/>
          <a:lstStyle/>
          <a:p>
            <a:pPr algn="ctr" eaLnBrk="1" hangingPunct="1"/>
            <a:endParaRPr lang="en-US" altLang="en-US"/>
          </a:p>
        </p:txBody>
      </p:sp>
      <p:sp>
        <p:nvSpPr>
          <p:cNvPr id="16407" name="TextBox 25"/>
          <p:cNvSpPr txBox="1">
            <a:spLocks noChangeArrowheads="1"/>
          </p:cNvSpPr>
          <p:nvPr/>
        </p:nvSpPr>
        <p:spPr bwMode="auto">
          <a:xfrm>
            <a:off x="1077913" y="3608388"/>
            <a:ext cx="936625" cy="584200"/>
          </a:xfrm>
          <a:prstGeom prst="rect">
            <a:avLst/>
          </a:prstGeom>
          <a:noFill/>
          <a:ln w="9525">
            <a:noFill/>
            <a:miter lim="800000"/>
            <a:headEnd/>
            <a:tailEnd/>
          </a:ln>
        </p:spPr>
        <p:txBody>
          <a:bodyPr>
            <a:spAutoFit/>
          </a:bodyPr>
          <a:lstStyle/>
          <a:p>
            <a:pPr eaLnBrk="1" hangingPunct="1"/>
            <a:r>
              <a:rPr lang="en-US" altLang="en-US" sz="3200"/>
              <a:t>o</a:t>
            </a:r>
            <a:r>
              <a:rPr lang="en-US" altLang="en-US" sz="3200" baseline="-25000"/>
              <a:t>7</a:t>
            </a:r>
          </a:p>
        </p:txBody>
      </p:sp>
      <p:cxnSp>
        <p:nvCxnSpPr>
          <p:cNvPr id="30" name="Straight Connector 29"/>
          <p:cNvCxnSpPr>
            <a:cxnSpLocks noChangeShapeType="1"/>
          </p:cNvCxnSpPr>
          <p:nvPr/>
        </p:nvCxnSpPr>
        <p:spPr bwMode="auto">
          <a:xfrm>
            <a:off x="2916238" y="1052513"/>
            <a:ext cx="0" cy="4968875"/>
          </a:xfrm>
          <a:prstGeom prst="line">
            <a:avLst/>
          </a:prstGeom>
          <a:noFill/>
          <a:ln w="38100">
            <a:solidFill>
              <a:schemeClr val="tx1"/>
            </a:solidFill>
            <a:prstDash val="dash"/>
            <a:round/>
            <a:headEnd/>
            <a:tailEnd/>
          </a:ln>
        </p:spPr>
      </p:cxnSp>
      <p:cxnSp>
        <p:nvCxnSpPr>
          <p:cNvPr id="32" name="Straight Connector 31"/>
          <p:cNvCxnSpPr>
            <a:cxnSpLocks noChangeShapeType="1"/>
          </p:cNvCxnSpPr>
          <p:nvPr/>
        </p:nvCxnSpPr>
        <p:spPr bwMode="auto">
          <a:xfrm>
            <a:off x="250825" y="3429000"/>
            <a:ext cx="5184775" cy="0"/>
          </a:xfrm>
          <a:prstGeom prst="line">
            <a:avLst/>
          </a:prstGeom>
          <a:noFill/>
          <a:ln w="38100">
            <a:solidFill>
              <a:schemeClr val="tx1"/>
            </a:solidFill>
            <a:prstDash val="dash"/>
            <a:round/>
            <a:headEnd/>
            <a:tailEnd/>
          </a:ln>
        </p:spPr>
      </p:cxnSp>
      <p:grpSp>
        <p:nvGrpSpPr>
          <p:cNvPr id="3" name="Group 44"/>
          <p:cNvGrpSpPr>
            <a:grpSpLocks/>
          </p:cNvGrpSpPr>
          <p:nvPr/>
        </p:nvGrpSpPr>
        <p:grpSpPr bwMode="auto">
          <a:xfrm>
            <a:off x="250825" y="1052513"/>
            <a:ext cx="5184775" cy="4968875"/>
            <a:chOff x="251520" y="1052736"/>
            <a:chExt cx="5184576" cy="4968552"/>
          </a:xfrm>
        </p:grpSpPr>
        <p:sp>
          <p:nvSpPr>
            <p:cNvPr id="16423" name="TextBox 36"/>
            <p:cNvSpPr txBox="1">
              <a:spLocks noChangeArrowheads="1"/>
            </p:cNvSpPr>
            <p:nvPr/>
          </p:nvSpPr>
          <p:spPr bwMode="auto">
            <a:xfrm>
              <a:off x="251520" y="1052736"/>
              <a:ext cx="648072" cy="646331"/>
            </a:xfrm>
            <a:prstGeom prst="rect">
              <a:avLst/>
            </a:prstGeom>
            <a:noFill/>
            <a:ln w="9525">
              <a:noFill/>
              <a:miter lim="800000"/>
              <a:headEnd/>
              <a:tailEnd/>
            </a:ln>
          </p:spPr>
          <p:txBody>
            <a:bodyPr>
              <a:spAutoFit/>
            </a:bodyPr>
            <a:lstStyle/>
            <a:p>
              <a:pPr eaLnBrk="1" hangingPunct="1"/>
              <a:r>
                <a:rPr lang="en-US" altLang="en-US"/>
                <a:t>s</a:t>
              </a:r>
              <a:r>
                <a:rPr lang="en-US" altLang="en-US" baseline="-25000"/>
                <a:t>1</a:t>
              </a:r>
            </a:p>
          </p:txBody>
        </p:sp>
        <p:sp>
          <p:nvSpPr>
            <p:cNvPr id="16424" name="TextBox 37"/>
            <p:cNvSpPr txBox="1">
              <a:spLocks noChangeArrowheads="1"/>
            </p:cNvSpPr>
            <p:nvPr/>
          </p:nvSpPr>
          <p:spPr bwMode="auto">
            <a:xfrm>
              <a:off x="4788024" y="1052736"/>
              <a:ext cx="648072" cy="646331"/>
            </a:xfrm>
            <a:prstGeom prst="rect">
              <a:avLst/>
            </a:prstGeom>
            <a:noFill/>
            <a:ln w="9525">
              <a:noFill/>
              <a:miter lim="800000"/>
              <a:headEnd/>
              <a:tailEnd/>
            </a:ln>
          </p:spPr>
          <p:txBody>
            <a:bodyPr>
              <a:spAutoFit/>
            </a:bodyPr>
            <a:lstStyle/>
            <a:p>
              <a:pPr eaLnBrk="1" hangingPunct="1"/>
              <a:r>
                <a:rPr lang="en-US" altLang="en-US"/>
                <a:t>s</a:t>
              </a:r>
              <a:r>
                <a:rPr lang="en-US" altLang="en-US" baseline="-25000"/>
                <a:t>2</a:t>
              </a:r>
            </a:p>
          </p:txBody>
        </p:sp>
        <p:sp>
          <p:nvSpPr>
            <p:cNvPr id="16425" name="TextBox 38"/>
            <p:cNvSpPr txBox="1">
              <a:spLocks noChangeArrowheads="1"/>
            </p:cNvSpPr>
            <p:nvPr/>
          </p:nvSpPr>
          <p:spPr bwMode="auto">
            <a:xfrm>
              <a:off x="251520" y="5373216"/>
              <a:ext cx="648072" cy="646331"/>
            </a:xfrm>
            <a:prstGeom prst="rect">
              <a:avLst/>
            </a:prstGeom>
            <a:noFill/>
            <a:ln w="9525">
              <a:noFill/>
              <a:miter lim="800000"/>
              <a:headEnd/>
              <a:tailEnd/>
            </a:ln>
          </p:spPr>
          <p:txBody>
            <a:bodyPr>
              <a:spAutoFit/>
            </a:bodyPr>
            <a:lstStyle/>
            <a:p>
              <a:pPr eaLnBrk="1" hangingPunct="1"/>
              <a:r>
                <a:rPr lang="en-US" altLang="en-US"/>
                <a:t>s</a:t>
              </a:r>
              <a:r>
                <a:rPr lang="en-US" altLang="en-US" baseline="-25000"/>
                <a:t>3</a:t>
              </a:r>
            </a:p>
          </p:txBody>
        </p:sp>
        <p:sp>
          <p:nvSpPr>
            <p:cNvPr id="16426" name="TextBox 39"/>
            <p:cNvSpPr txBox="1">
              <a:spLocks noChangeArrowheads="1"/>
            </p:cNvSpPr>
            <p:nvPr/>
          </p:nvSpPr>
          <p:spPr bwMode="auto">
            <a:xfrm>
              <a:off x="4788024" y="5373216"/>
              <a:ext cx="648072" cy="646331"/>
            </a:xfrm>
            <a:prstGeom prst="rect">
              <a:avLst/>
            </a:prstGeom>
            <a:noFill/>
            <a:ln w="9525">
              <a:noFill/>
              <a:miter lim="800000"/>
              <a:headEnd/>
              <a:tailEnd/>
            </a:ln>
          </p:spPr>
          <p:txBody>
            <a:bodyPr>
              <a:spAutoFit/>
            </a:bodyPr>
            <a:lstStyle/>
            <a:p>
              <a:pPr eaLnBrk="1" hangingPunct="1"/>
              <a:r>
                <a:rPr lang="en-US" altLang="en-US"/>
                <a:t>s</a:t>
              </a:r>
              <a:r>
                <a:rPr lang="en-US" altLang="en-US" baseline="-25000"/>
                <a:t>4</a:t>
              </a:r>
            </a:p>
          </p:txBody>
        </p:sp>
        <p:sp>
          <p:nvSpPr>
            <p:cNvPr id="16427" name="Rectangle 41"/>
            <p:cNvSpPr>
              <a:spLocks noChangeArrowheads="1"/>
            </p:cNvSpPr>
            <p:nvPr/>
          </p:nvSpPr>
          <p:spPr bwMode="auto">
            <a:xfrm>
              <a:off x="251520" y="1052736"/>
              <a:ext cx="5184576" cy="4968552"/>
            </a:xfrm>
            <a:prstGeom prst="rect">
              <a:avLst/>
            </a:prstGeom>
            <a:noFill/>
            <a:ln w="38100">
              <a:solidFill>
                <a:schemeClr val="tx1"/>
              </a:solidFill>
              <a:round/>
              <a:headEnd/>
              <a:tailEnd/>
            </a:ln>
          </p:spPr>
          <p:txBody>
            <a:bodyPr wrap="none" anchor="ctr"/>
            <a:lstStyle/>
            <a:p>
              <a:pPr algn="ctr" eaLnBrk="1" hangingPunct="1"/>
              <a:endParaRPr lang="en-US" altLang="en-US"/>
            </a:p>
          </p:txBody>
        </p:sp>
      </p:grpSp>
      <p:sp>
        <p:nvSpPr>
          <p:cNvPr id="16411" name="TextBox 45"/>
          <p:cNvSpPr txBox="1">
            <a:spLocks noChangeArrowheads="1"/>
          </p:cNvSpPr>
          <p:nvPr/>
        </p:nvSpPr>
        <p:spPr bwMode="auto">
          <a:xfrm>
            <a:off x="5580063" y="1052513"/>
            <a:ext cx="3168650" cy="1200150"/>
          </a:xfrm>
          <a:prstGeom prst="rect">
            <a:avLst/>
          </a:prstGeom>
          <a:noFill/>
          <a:ln w="9525">
            <a:noFill/>
            <a:miter lim="800000"/>
            <a:headEnd/>
            <a:tailEnd/>
          </a:ln>
        </p:spPr>
        <p:txBody>
          <a:bodyPr>
            <a:spAutoFit/>
          </a:bodyPr>
          <a:lstStyle/>
          <a:p>
            <a:pPr eaLnBrk="1" hangingPunct="1"/>
            <a:r>
              <a:rPr lang="en-US" altLang="en-US" sz="2400" b="0"/>
              <a:t>Let us partition the </a:t>
            </a:r>
            <a:r>
              <a:rPr lang="en-US" altLang="en-US" sz="2400"/>
              <a:t>11 objects</a:t>
            </a:r>
            <a:r>
              <a:rPr lang="en-US" altLang="en-US" sz="2400" b="0"/>
              <a:t> over </a:t>
            </a:r>
            <a:r>
              <a:rPr lang="en-US" altLang="en-US" sz="2400"/>
              <a:t>4 servers </a:t>
            </a:r>
            <a:r>
              <a:rPr lang="en-US" altLang="en-US" sz="2400" b="0"/>
              <a:t>{s</a:t>
            </a:r>
            <a:r>
              <a:rPr lang="en-US" altLang="en-US" sz="2400" b="0" baseline="-25000"/>
              <a:t>1</a:t>
            </a:r>
            <a:r>
              <a:rPr lang="en-US" altLang="en-US" sz="2400" b="0"/>
              <a:t>,…,s</a:t>
            </a:r>
            <a:r>
              <a:rPr lang="en-US" altLang="en-US" sz="2400" b="0" baseline="-25000"/>
              <a:t>4</a:t>
            </a:r>
            <a:r>
              <a:rPr lang="en-US" altLang="en-US" sz="2400" b="0"/>
              <a:t>}</a:t>
            </a:r>
          </a:p>
        </p:txBody>
      </p:sp>
      <p:cxnSp>
        <p:nvCxnSpPr>
          <p:cNvPr id="49" name="Straight Arrow Connector 48"/>
          <p:cNvCxnSpPr>
            <a:cxnSpLocks noChangeShapeType="1"/>
          </p:cNvCxnSpPr>
          <p:nvPr/>
        </p:nvCxnSpPr>
        <p:spPr bwMode="auto">
          <a:xfrm>
            <a:off x="2484438" y="2276475"/>
            <a:ext cx="863600" cy="0"/>
          </a:xfrm>
          <a:prstGeom prst="straightConnector1">
            <a:avLst/>
          </a:prstGeom>
          <a:noFill/>
          <a:ln w="38100">
            <a:solidFill>
              <a:srgbClr val="FF0000"/>
            </a:solidFill>
            <a:round/>
            <a:headEnd type="arrow" w="med" len="med"/>
            <a:tailEnd type="arrow" w="med" len="med"/>
          </a:ln>
        </p:spPr>
      </p:cxnSp>
      <p:cxnSp>
        <p:nvCxnSpPr>
          <p:cNvPr id="52" name="Straight Arrow Connector 51"/>
          <p:cNvCxnSpPr>
            <a:cxnSpLocks noChangeShapeType="1"/>
          </p:cNvCxnSpPr>
          <p:nvPr/>
        </p:nvCxnSpPr>
        <p:spPr bwMode="auto">
          <a:xfrm>
            <a:off x="2484438" y="4724400"/>
            <a:ext cx="863600" cy="0"/>
          </a:xfrm>
          <a:prstGeom prst="straightConnector1">
            <a:avLst/>
          </a:prstGeom>
          <a:noFill/>
          <a:ln w="38100">
            <a:solidFill>
              <a:srgbClr val="FF0000"/>
            </a:solidFill>
            <a:round/>
            <a:headEnd type="arrow" w="med" len="med"/>
            <a:tailEnd type="arrow" w="med" len="med"/>
          </a:ln>
        </p:spPr>
      </p:cxnSp>
      <p:cxnSp>
        <p:nvCxnSpPr>
          <p:cNvPr id="53" name="Straight Arrow Connector 52"/>
          <p:cNvCxnSpPr>
            <a:cxnSpLocks noChangeShapeType="1"/>
          </p:cNvCxnSpPr>
          <p:nvPr/>
        </p:nvCxnSpPr>
        <p:spPr bwMode="auto">
          <a:xfrm flipV="1">
            <a:off x="1476375" y="3141663"/>
            <a:ext cx="0" cy="574675"/>
          </a:xfrm>
          <a:prstGeom prst="straightConnector1">
            <a:avLst/>
          </a:prstGeom>
          <a:noFill/>
          <a:ln w="38100">
            <a:solidFill>
              <a:srgbClr val="FF0000"/>
            </a:solidFill>
            <a:round/>
            <a:headEnd type="arrow" w="med" len="med"/>
            <a:tailEnd type="arrow" w="med" len="med"/>
          </a:ln>
        </p:spPr>
      </p:cxnSp>
      <p:cxnSp>
        <p:nvCxnSpPr>
          <p:cNvPr id="55" name="Straight Arrow Connector 54"/>
          <p:cNvCxnSpPr>
            <a:cxnSpLocks noChangeShapeType="1"/>
          </p:cNvCxnSpPr>
          <p:nvPr/>
        </p:nvCxnSpPr>
        <p:spPr bwMode="auto">
          <a:xfrm flipV="1">
            <a:off x="4140200" y="3141663"/>
            <a:ext cx="0" cy="574675"/>
          </a:xfrm>
          <a:prstGeom prst="straightConnector1">
            <a:avLst/>
          </a:prstGeom>
          <a:noFill/>
          <a:ln w="38100">
            <a:solidFill>
              <a:srgbClr val="FF0000"/>
            </a:solidFill>
            <a:round/>
            <a:headEnd type="arrow" w="med" len="med"/>
            <a:tailEnd type="arrow" w="med" len="med"/>
          </a:ln>
        </p:spPr>
      </p:cxnSp>
      <p:cxnSp>
        <p:nvCxnSpPr>
          <p:cNvPr id="56" name="Straight Arrow Connector 55"/>
          <p:cNvCxnSpPr>
            <a:cxnSpLocks noChangeShapeType="1"/>
          </p:cNvCxnSpPr>
          <p:nvPr/>
        </p:nvCxnSpPr>
        <p:spPr bwMode="auto">
          <a:xfrm flipH="1" flipV="1">
            <a:off x="2627313" y="3213100"/>
            <a:ext cx="584200" cy="439738"/>
          </a:xfrm>
          <a:prstGeom prst="straightConnector1">
            <a:avLst/>
          </a:prstGeom>
          <a:noFill/>
          <a:ln w="38100">
            <a:solidFill>
              <a:srgbClr val="FF0000"/>
            </a:solidFill>
            <a:round/>
            <a:headEnd type="arrow" w="med" len="med"/>
            <a:tailEnd type="arrow" w="med" len="med"/>
          </a:ln>
        </p:spPr>
      </p:cxnSp>
      <p:cxnSp>
        <p:nvCxnSpPr>
          <p:cNvPr id="58" name="Straight Arrow Connector 57"/>
          <p:cNvCxnSpPr>
            <a:cxnSpLocks noChangeShapeType="1"/>
          </p:cNvCxnSpPr>
          <p:nvPr/>
        </p:nvCxnSpPr>
        <p:spPr bwMode="auto">
          <a:xfrm flipH="1">
            <a:off x="2627313" y="3213100"/>
            <a:ext cx="576262" cy="431800"/>
          </a:xfrm>
          <a:prstGeom prst="straightConnector1">
            <a:avLst/>
          </a:prstGeom>
          <a:noFill/>
          <a:ln w="38100">
            <a:solidFill>
              <a:srgbClr val="FF0000"/>
            </a:solidFill>
            <a:round/>
            <a:headEnd type="arrow" w="med" len="med"/>
            <a:tailEnd type="arrow" w="med" len="med"/>
          </a:ln>
        </p:spPr>
      </p:cxnSp>
      <p:sp>
        <p:nvSpPr>
          <p:cNvPr id="62" name="Content Placeholder 2"/>
          <p:cNvSpPr>
            <a:spLocks noGrp="1"/>
          </p:cNvSpPr>
          <p:nvPr>
            <p:ph idx="1"/>
          </p:nvPr>
        </p:nvSpPr>
        <p:spPr>
          <a:xfrm>
            <a:off x="5580063" y="2205038"/>
            <a:ext cx="3563937" cy="4281487"/>
          </a:xfrm>
        </p:spPr>
        <p:txBody>
          <a:bodyPr/>
          <a:lstStyle/>
          <a:p>
            <a:pPr marL="514350" indent="-514350">
              <a:buFontTx/>
              <a:buNone/>
            </a:pPr>
            <a:r>
              <a:rPr lang="en-US" altLang="en-US" sz="2000" b="1" i="1" smtClean="0">
                <a:solidFill>
                  <a:srgbClr val="FF0000"/>
                </a:solidFill>
                <a:ea typeface="ＭＳ Ｐゴシック" pitchFamily="34" charset="-128"/>
              </a:rPr>
              <a:t>Problems:</a:t>
            </a:r>
          </a:p>
          <a:p>
            <a:pPr marL="514350" indent="-514350">
              <a:buFontTx/>
              <a:buNone/>
            </a:pPr>
            <a:r>
              <a:rPr lang="en-US" altLang="en-US" sz="2000" i="1" smtClean="0">
                <a:solidFill>
                  <a:srgbClr val="FF0000"/>
                </a:solidFill>
                <a:ea typeface="ＭＳ Ｐゴシック" pitchFamily="34" charset="-128"/>
              </a:rPr>
              <a:t>A) Communication Overhead</a:t>
            </a:r>
          </a:p>
          <a:p>
            <a:pPr marL="514350" indent="-514350"/>
            <a:r>
              <a:rPr lang="en-US" altLang="en-US" sz="1800" b="1" i="1" smtClean="0">
                <a:ea typeface="ＭＳ Ｐゴシック" pitchFamily="34" charset="-128"/>
              </a:rPr>
              <a:t>O</a:t>
            </a:r>
            <a:r>
              <a:rPr lang="en-US" altLang="en-US" sz="1800" b="1" i="1" baseline="-25000" smtClean="0">
                <a:ea typeface="ＭＳ Ｐゴシック" pitchFamily="34" charset="-128"/>
              </a:rPr>
              <a:t>1</a:t>
            </a:r>
            <a:r>
              <a:rPr lang="en-US" altLang="en-US" sz="1800" b="1" i="1" smtClean="0">
                <a:ea typeface="ＭＳ Ｐゴシック" pitchFamily="34" charset="-128"/>
              </a:rPr>
              <a:t>:</a:t>
            </a:r>
            <a:r>
              <a:rPr lang="en-US" altLang="en-US" sz="1800" i="1" smtClean="0">
                <a:ea typeface="ＭＳ Ｐゴシック" pitchFamily="34" charset="-128"/>
              </a:rPr>
              <a:t> 2NN(o</a:t>
            </a:r>
            <a:r>
              <a:rPr lang="en-US" altLang="en-US" sz="1800" i="1" baseline="-25000" smtClean="0">
                <a:ea typeface="ＭＳ Ｐゴシック" pitchFamily="34" charset="-128"/>
              </a:rPr>
              <a:t>1</a:t>
            </a:r>
            <a:r>
              <a:rPr lang="en-US" altLang="en-US" sz="1800" i="1" smtClean="0">
                <a:ea typeface="ＭＳ Ｐゴシック" pitchFamily="34" charset="-128"/>
              </a:rPr>
              <a:t>) are located on adjacent nodes s1 and s2</a:t>
            </a:r>
          </a:p>
          <a:p>
            <a:pPr marL="514350" indent="-514350">
              <a:buFontTx/>
              <a:buNone/>
            </a:pPr>
            <a:r>
              <a:rPr lang="en-US" altLang="en-US" sz="1800" b="1" i="1" smtClean="0">
                <a:ea typeface="ＭＳ Ｐゴシック" pitchFamily="34" charset="-128"/>
              </a:rPr>
              <a:t>=&gt; We need to minimize the replication (f) among nodes! </a:t>
            </a:r>
            <a:endParaRPr lang="en-US" altLang="en-US" sz="1800" b="1" i="1" smtClean="0">
              <a:ea typeface="ＭＳ Ｐゴシック" pitchFamily="34" charset="-128"/>
              <a:sym typeface="Wingdings" pitchFamily="2" charset="2"/>
            </a:endParaRPr>
          </a:p>
          <a:p>
            <a:pPr marL="514350" indent="-514350">
              <a:buFontTx/>
              <a:buNone/>
            </a:pPr>
            <a:r>
              <a:rPr lang="en-US" altLang="en-US" sz="2000" i="1" smtClean="0">
                <a:solidFill>
                  <a:srgbClr val="FF0000"/>
                </a:solidFill>
                <a:ea typeface="ＭＳ Ｐゴシック" pitchFamily="34" charset="-128"/>
              </a:rPr>
              <a:t>B) Load Balancing</a:t>
            </a:r>
          </a:p>
          <a:p>
            <a:pPr marL="514350" indent="-514350"/>
            <a:r>
              <a:rPr lang="en-US" altLang="en-US" sz="1800" b="1" i="1" smtClean="0">
                <a:ea typeface="ＭＳ Ｐゴシック" pitchFamily="34" charset="-128"/>
              </a:rPr>
              <a:t>s</a:t>
            </a:r>
            <a:r>
              <a:rPr lang="en-US" altLang="en-US" sz="1800" b="1" i="1" baseline="-25000" smtClean="0">
                <a:ea typeface="ＭＳ Ｐゴシック" pitchFamily="34" charset="-128"/>
              </a:rPr>
              <a:t>4</a:t>
            </a:r>
            <a:r>
              <a:rPr lang="en-US" altLang="en-US" sz="1800" b="1" i="1" smtClean="0">
                <a:ea typeface="ＭＳ Ｐゴシック" pitchFamily="34" charset="-128"/>
              </a:rPr>
              <a:t>: </a:t>
            </a:r>
            <a:r>
              <a:rPr lang="en-US" altLang="en-US" sz="1800" i="1" smtClean="0">
                <a:ea typeface="ＭＳ Ｐゴシック" pitchFamily="34" charset="-128"/>
              </a:rPr>
              <a:t>15 distances among 6 objects (i.e., n(n-1)/2)</a:t>
            </a:r>
          </a:p>
          <a:p>
            <a:pPr marL="514350" indent="-514350"/>
            <a:r>
              <a:rPr lang="en-US" altLang="en-US" sz="1800" b="1" i="1" smtClean="0">
                <a:ea typeface="ＭＳ Ｐゴシック" pitchFamily="34" charset="-128"/>
              </a:rPr>
              <a:t>s</a:t>
            </a:r>
            <a:r>
              <a:rPr lang="en-US" altLang="en-US" sz="1800" b="1" i="1" baseline="-25000" smtClean="0">
                <a:ea typeface="ＭＳ Ｐゴシック" pitchFamily="34" charset="-128"/>
              </a:rPr>
              <a:t>3:</a:t>
            </a:r>
            <a:r>
              <a:rPr lang="en-US" altLang="en-US" sz="1800" i="1" smtClean="0">
                <a:ea typeface="ＭＳ Ｐゴシック" pitchFamily="34" charset="-128"/>
              </a:rPr>
              <a:t> only 3 distances!</a:t>
            </a:r>
          </a:p>
          <a:p>
            <a:pPr marL="514350" indent="-514350">
              <a:buFontTx/>
              <a:buNone/>
            </a:pPr>
            <a:r>
              <a:rPr lang="en-US" altLang="en-US" sz="1800" b="1" i="1" smtClean="0">
                <a:ea typeface="ＭＳ Ｐゴシック" pitchFamily="34" charset="-128"/>
              </a:rPr>
              <a:t>=&gt; We need to yield a fair space partitioning!</a:t>
            </a:r>
          </a:p>
        </p:txBody>
      </p:sp>
      <p:sp>
        <p:nvSpPr>
          <p:cNvPr id="63" name="Oval 62"/>
          <p:cNvSpPr>
            <a:spLocks noChangeArrowheads="1"/>
          </p:cNvSpPr>
          <p:nvPr/>
        </p:nvSpPr>
        <p:spPr bwMode="auto">
          <a:xfrm>
            <a:off x="395288" y="476250"/>
            <a:ext cx="3168650" cy="3240088"/>
          </a:xfrm>
          <a:prstGeom prst="ellipse">
            <a:avLst/>
          </a:prstGeom>
          <a:noFill/>
          <a:ln w="38100">
            <a:solidFill>
              <a:srgbClr val="FF0000"/>
            </a:solidFill>
            <a:prstDash val="sysDash"/>
            <a:round/>
            <a:headEnd/>
            <a:tailEnd/>
          </a:ln>
        </p:spPr>
        <p:txBody>
          <a:bodyPr wrap="none" anchor="ctr"/>
          <a:lstStyle/>
          <a:p>
            <a:pPr algn="ctr" eaLnBrk="1" hangingPunct="1"/>
            <a:endParaRPr lang="en-US" altLang="en-US"/>
          </a:p>
        </p:txBody>
      </p:sp>
      <p:sp>
        <p:nvSpPr>
          <p:cNvPr id="64" name="TextBox 63"/>
          <p:cNvSpPr txBox="1">
            <a:spLocks noChangeArrowheads="1"/>
          </p:cNvSpPr>
          <p:nvPr/>
        </p:nvSpPr>
        <p:spPr bwMode="auto">
          <a:xfrm>
            <a:off x="827088" y="836613"/>
            <a:ext cx="1512887" cy="646112"/>
          </a:xfrm>
          <a:prstGeom prst="rect">
            <a:avLst/>
          </a:prstGeom>
          <a:noFill/>
          <a:ln w="9525">
            <a:noFill/>
            <a:miter lim="800000"/>
            <a:headEnd/>
            <a:tailEnd/>
          </a:ln>
        </p:spPr>
        <p:txBody>
          <a:bodyPr>
            <a:spAutoFit/>
          </a:bodyPr>
          <a:lstStyle/>
          <a:p>
            <a:pPr eaLnBrk="1" hangingPunct="1"/>
            <a:r>
              <a:rPr lang="en-US" altLang="en-US" i="1">
                <a:solidFill>
                  <a:srgbClr val="FF0000"/>
                </a:solidFill>
              </a:rPr>
              <a:t>2NN</a:t>
            </a:r>
          </a:p>
        </p:txBody>
      </p:sp>
      <p:sp>
        <p:nvSpPr>
          <p:cNvPr id="65" name="Oval 64"/>
          <p:cNvSpPr>
            <a:spLocks noChangeArrowheads="1"/>
          </p:cNvSpPr>
          <p:nvPr/>
        </p:nvSpPr>
        <p:spPr bwMode="auto">
          <a:xfrm>
            <a:off x="2627313" y="2781300"/>
            <a:ext cx="3168650" cy="3240088"/>
          </a:xfrm>
          <a:prstGeom prst="ellipse">
            <a:avLst/>
          </a:prstGeom>
          <a:noFill/>
          <a:ln w="38100">
            <a:solidFill>
              <a:srgbClr val="FF0000"/>
            </a:solidFill>
            <a:prstDash val="sysDash"/>
            <a:round/>
            <a:headEnd/>
            <a:tailEnd/>
          </a:ln>
        </p:spPr>
        <p:txBody>
          <a:bodyPr wrap="none" anchor="ctr"/>
          <a:lstStyle/>
          <a:p>
            <a:pPr algn="ctr" eaLnBrk="1" hangingPunct="1"/>
            <a:endParaRPr lang="en-US" altLang="en-US"/>
          </a:p>
        </p:txBody>
      </p:sp>
      <p:sp>
        <p:nvSpPr>
          <p:cNvPr id="66" name="Oval 65"/>
          <p:cNvSpPr>
            <a:spLocks noChangeArrowheads="1"/>
          </p:cNvSpPr>
          <p:nvPr/>
        </p:nvSpPr>
        <p:spPr bwMode="auto">
          <a:xfrm>
            <a:off x="-973138" y="2565400"/>
            <a:ext cx="3168651" cy="3240088"/>
          </a:xfrm>
          <a:prstGeom prst="ellipse">
            <a:avLst/>
          </a:prstGeom>
          <a:noFill/>
          <a:ln w="38100">
            <a:solidFill>
              <a:srgbClr val="FF0000"/>
            </a:solidFill>
            <a:prstDash val="sysDash"/>
            <a:round/>
            <a:headEnd/>
            <a:tailEnd/>
          </a:ln>
        </p:spPr>
        <p:txBody>
          <a:bodyPr wrap="none" anchor="ctr"/>
          <a:lstStyle/>
          <a:p>
            <a:pPr algn="ct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62">
                                            <p:txEl>
                                              <p:pRg st="0" end="0"/>
                                            </p:txEl>
                                          </p:spTgt>
                                        </p:tgtEl>
                                        <p:attrNameLst>
                                          <p:attrName>style.visibility</p:attrName>
                                        </p:attrNameLst>
                                      </p:cBhvr>
                                      <p:to>
                                        <p:strVal val="visible"/>
                                      </p:to>
                                    </p:set>
                                    <p:animEffect transition="in" filter="blinds(horizontal)">
                                      <p:cBhvr>
                                        <p:cTn id="18" dur="500"/>
                                        <p:tgtEl>
                                          <p:spTgt spid="6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linds(horizontal)">
                                      <p:cBhvr>
                                        <p:cTn id="23" dur="500"/>
                                        <p:tgtEl>
                                          <p:spTgt spid="63"/>
                                        </p:tgtEl>
                                      </p:cBhvr>
                                    </p:animEffect>
                                  </p:childTnLst>
                                </p:cTn>
                              </p:par>
                              <p:par>
                                <p:cTn id="24" presetID="3" presetClass="entr" presetSubtype="10" fill="hold" nodeType="withEffect">
                                  <p:stCondLst>
                                    <p:cond delay="0"/>
                                  </p:stCondLst>
                                  <p:childTnLst>
                                    <p:set>
                                      <p:cBhvr>
                                        <p:cTn id="25" dur="1" fill="hold">
                                          <p:stCondLst>
                                            <p:cond delay="0"/>
                                          </p:stCondLst>
                                        </p:cTn>
                                        <p:tgtEl>
                                          <p:spTgt spid="62">
                                            <p:txEl>
                                              <p:pRg st="1" end="1"/>
                                            </p:txEl>
                                          </p:spTgt>
                                        </p:tgtEl>
                                        <p:attrNameLst>
                                          <p:attrName>style.visibility</p:attrName>
                                        </p:attrNameLst>
                                      </p:cBhvr>
                                      <p:to>
                                        <p:strVal val="visible"/>
                                      </p:to>
                                    </p:set>
                                    <p:animEffect transition="in" filter="blinds(horizontal)">
                                      <p:cBhvr>
                                        <p:cTn id="26" dur="500"/>
                                        <p:tgtEl>
                                          <p:spTgt spid="62">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2">
                                            <p:txEl>
                                              <p:pRg st="2" end="2"/>
                                            </p:txEl>
                                          </p:spTgt>
                                        </p:tgtEl>
                                        <p:attrNameLst>
                                          <p:attrName>style.visibility</p:attrName>
                                        </p:attrNameLst>
                                      </p:cBhvr>
                                      <p:to>
                                        <p:strVal val="visible"/>
                                      </p:to>
                                    </p:set>
                                    <p:animEffect transition="in" filter="blinds(horizontal)">
                                      <p:cBhvr>
                                        <p:cTn id="29" dur="500"/>
                                        <p:tgtEl>
                                          <p:spTgt spid="6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linds(horizontal)">
                                      <p:cBhvr>
                                        <p:cTn id="34" dur="500"/>
                                        <p:tgtEl>
                                          <p:spTgt spid="55"/>
                                        </p:tgtEl>
                                      </p:cBhvr>
                                    </p:animEffect>
                                  </p:childTnLst>
                                </p:cTn>
                              </p:par>
                              <p:par>
                                <p:cTn id="35" presetID="3" presetClass="entr" presetSubtype="10" fill="hold" nodeType="withEffect">
                                  <p:stCondLst>
                                    <p:cond delay="0"/>
                                  </p:stCondLst>
                                  <p:childTnLst>
                                    <p:set>
                                      <p:cBhvr>
                                        <p:cTn id="36" dur="1" fill="hold">
                                          <p:stCondLst>
                                            <p:cond delay="0"/>
                                          </p:stCondLst>
                                        </p:cTn>
                                        <p:tgtEl>
                                          <p:spTgt spid="62">
                                            <p:txEl>
                                              <p:pRg st="3" end="3"/>
                                            </p:txEl>
                                          </p:spTgt>
                                        </p:tgtEl>
                                        <p:attrNameLst>
                                          <p:attrName>style.visibility</p:attrName>
                                        </p:attrNameLst>
                                      </p:cBhvr>
                                      <p:to>
                                        <p:strVal val="visible"/>
                                      </p:to>
                                    </p:set>
                                    <p:animEffect transition="in" filter="blinds(horizontal)">
                                      <p:cBhvr>
                                        <p:cTn id="37" dur="500"/>
                                        <p:tgtEl>
                                          <p:spTgt spid="62">
                                            <p:txEl>
                                              <p:pRg st="3" end="3"/>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par>
                                <p:cTn id="41" presetID="3" presetClass="entr" presetSubtype="1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linds(horizontal)">
                                      <p:cBhvr>
                                        <p:cTn id="46" dur="500"/>
                                        <p:tgtEl>
                                          <p:spTgt spid="56"/>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linds(horizontal)">
                                      <p:cBhvr>
                                        <p:cTn id="52" dur="500"/>
                                        <p:tgtEl>
                                          <p:spTgt spid="53"/>
                                        </p:tgtEl>
                                      </p:cBhvr>
                                    </p:animEffect>
                                  </p:childTnLst>
                                </p:cTn>
                              </p:par>
                              <p:par>
                                <p:cTn id="53" presetID="3" presetClass="entr" presetSubtype="1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linds(horizontal)">
                                      <p:cBhvr>
                                        <p:cTn id="55" dur="500"/>
                                        <p:tgtEl>
                                          <p:spTgt spid="52"/>
                                        </p:tgtEl>
                                      </p:cBhvr>
                                    </p:animEffect>
                                  </p:childTnLst>
                                </p:cTn>
                              </p:par>
                              <p:par>
                                <p:cTn id="56" presetID="3" presetClass="exit" presetSubtype="10" fill="hold" grpId="1" nodeType="withEffect">
                                  <p:stCondLst>
                                    <p:cond delay="0"/>
                                  </p:stCondLst>
                                  <p:childTnLst>
                                    <p:animEffect transition="out" filter="blinds(horizontal)">
                                      <p:cBhvr>
                                        <p:cTn id="57" dur="500"/>
                                        <p:tgtEl>
                                          <p:spTgt spid="63"/>
                                        </p:tgtEl>
                                      </p:cBhvr>
                                    </p:animEffect>
                                    <p:set>
                                      <p:cBhvr>
                                        <p:cTn id="58" dur="1" fill="hold">
                                          <p:stCondLst>
                                            <p:cond delay="499"/>
                                          </p:stCondLst>
                                        </p:cTn>
                                        <p:tgtEl>
                                          <p:spTgt spid="63"/>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64"/>
                                        </p:tgtEl>
                                      </p:cBhvr>
                                    </p:animEffect>
                                    <p:set>
                                      <p:cBhvr>
                                        <p:cTn id="61" dur="1" fill="hold">
                                          <p:stCondLst>
                                            <p:cond delay="499"/>
                                          </p:stCondLst>
                                        </p:cTn>
                                        <p:tgtEl>
                                          <p:spTgt spid="64"/>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xit" presetSubtype="10" fill="hold" nodeType="clickEffect">
                                  <p:stCondLst>
                                    <p:cond delay="0"/>
                                  </p:stCondLst>
                                  <p:childTnLst>
                                    <p:animEffect transition="out" filter="blinds(horizontal)">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56"/>
                                        </p:tgtEl>
                                      </p:cBhvr>
                                    </p:animEffect>
                                    <p:set>
                                      <p:cBhvr>
                                        <p:cTn id="69" dur="1" fill="hold">
                                          <p:stCondLst>
                                            <p:cond delay="499"/>
                                          </p:stCondLst>
                                        </p:cTn>
                                        <p:tgtEl>
                                          <p:spTgt spid="56"/>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58"/>
                                        </p:tgtEl>
                                      </p:cBhvr>
                                    </p:animEffect>
                                    <p:set>
                                      <p:cBhvr>
                                        <p:cTn id="72" dur="1" fill="hold">
                                          <p:stCondLst>
                                            <p:cond delay="499"/>
                                          </p:stCondLst>
                                        </p:cTn>
                                        <p:tgtEl>
                                          <p:spTgt spid="58"/>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55"/>
                                        </p:tgtEl>
                                      </p:cBhvr>
                                    </p:animEffect>
                                    <p:set>
                                      <p:cBhvr>
                                        <p:cTn id="78" dur="1" fill="hold">
                                          <p:stCondLst>
                                            <p:cond delay="499"/>
                                          </p:stCondLst>
                                        </p:cTn>
                                        <p:tgtEl>
                                          <p:spTgt spid="55"/>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3" presetClass="entr" presetSubtype="10" fill="hold" nodeType="withEffect">
                                  <p:stCondLst>
                                    <p:cond delay="0"/>
                                  </p:stCondLst>
                                  <p:childTnLst>
                                    <p:set>
                                      <p:cBhvr>
                                        <p:cTn id="83" dur="1" fill="hold">
                                          <p:stCondLst>
                                            <p:cond delay="0"/>
                                          </p:stCondLst>
                                        </p:cTn>
                                        <p:tgtEl>
                                          <p:spTgt spid="62">
                                            <p:txEl>
                                              <p:pRg st="4" end="4"/>
                                            </p:txEl>
                                          </p:spTgt>
                                        </p:tgtEl>
                                        <p:attrNameLst>
                                          <p:attrName>style.visibility</p:attrName>
                                        </p:attrNameLst>
                                      </p:cBhvr>
                                      <p:to>
                                        <p:strVal val="visible"/>
                                      </p:to>
                                    </p:set>
                                    <p:animEffect transition="in" filter="blinds(horizontal)">
                                      <p:cBhvr>
                                        <p:cTn id="84" dur="500"/>
                                        <p:tgtEl>
                                          <p:spTgt spid="62">
                                            <p:txEl>
                                              <p:pRg st="4" end="4"/>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62">
                                            <p:txEl>
                                              <p:pRg st="5" end="5"/>
                                            </p:txEl>
                                          </p:spTgt>
                                        </p:tgtEl>
                                        <p:attrNameLst>
                                          <p:attrName>style.visibility</p:attrName>
                                        </p:attrNameLst>
                                      </p:cBhvr>
                                      <p:to>
                                        <p:strVal val="visible"/>
                                      </p:to>
                                    </p:set>
                                    <p:animEffect transition="in" filter="blinds(horizontal)">
                                      <p:cBhvr>
                                        <p:cTn id="87" dur="500"/>
                                        <p:tgtEl>
                                          <p:spTgt spid="62">
                                            <p:txEl>
                                              <p:pRg st="5" end="5"/>
                                            </p:txEl>
                                          </p:spTgt>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blinds(horizontal)">
                                      <p:cBhvr>
                                        <p:cTn id="90" dur="500"/>
                                        <p:tgtEl>
                                          <p:spTgt spid="6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par>
                                <p:cTn id="96" presetID="3" presetClass="entr" presetSubtype="10" fill="hold" nodeType="withEffect">
                                  <p:stCondLst>
                                    <p:cond delay="0"/>
                                  </p:stCondLst>
                                  <p:childTnLst>
                                    <p:set>
                                      <p:cBhvr>
                                        <p:cTn id="97" dur="1" fill="hold">
                                          <p:stCondLst>
                                            <p:cond delay="0"/>
                                          </p:stCondLst>
                                        </p:cTn>
                                        <p:tgtEl>
                                          <p:spTgt spid="62">
                                            <p:txEl>
                                              <p:pRg st="6" end="6"/>
                                            </p:txEl>
                                          </p:spTgt>
                                        </p:tgtEl>
                                        <p:attrNameLst>
                                          <p:attrName>style.visibility</p:attrName>
                                        </p:attrNameLst>
                                      </p:cBhvr>
                                      <p:to>
                                        <p:strVal val="visible"/>
                                      </p:to>
                                    </p:set>
                                    <p:animEffect transition="in" filter="blinds(horizontal)">
                                      <p:cBhvr>
                                        <p:cTn id="98" dur="500"/>
                                        <p:tgtEl>
                                          <p:spTgt spid="62">
                                            <p:txEl>
                                              <p:pRg st="6" end="6"/>
                                            </p:txEl>
                                          </p:spTgt>
                                        </p:tgtEl>
                                      </p:cBhvr>
                                    </p:animEffect>
                                  </p:childTnLst>
                                </p:cTn>
                              </p:par>
                              <p:par>
                                <p:cTn id="99" presetID="3" presetClass="entr" presetSubtype="10" fill="hold" nodeType="withEffect">
                                  <p:stCondLst>
                                    <p:cond delay="0"/>
                                  </p:stCondLst>
                                  <p:childTnLst>
                                    <p:set>
                                      <p:cBhvr>
                                        <p:cTn id="100" dur="1" fill="hold">
                                          <p:stCondLst>
                                            <p:cond delay="0"/>
                                          </p:stCondLst>
                                        </p:cTn>
                                        <p:tgtEl>
                                          <p:spTgt spid="62">
                                            <p:txEl>
                                              <p:pRg st="7" end="7"/>
                                            </p:txEl>
                                          </p:spTgt>
                                        </p:tgtEl>
                                        <p:attrNameLst>
                                          <p:attrName>style.visibility</p:attrName>
                                        </p:attrNameLst>
                                      </p:cBhvr>
                                      <p:to>
                                        <p:strVal val="visible"/>
                                      </p:to>
                                    </p:set>
                                    <p:animEffect transition="in" filter="blinds(horizontal)">
                                      <p:cBhvr>
                                        <p:cTn id="101" dur="500"/>
                                        <p:tgtEl>
                                          <p:spTgt spid="62">
                                            <p:txEl>
                                              <p:pRg st="7" end="7"/>
                                            </p:txEl>
                                          </p:spTgt>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blinds(horizontal)">
                                      <p:cBhvr>
                                        <p:cTn id="10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p:bldP spid="64" grpId="1"/>
      <p:bldP spid="65" grpId="0" animBg="1"/>
      <p:bldP spid="65" grpId="1"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Other Hadoop AkNN </a:t>
            </a:r>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539750" y="3201565"/>
            <a:ext cx="8113713" cy="3179763"/>
          </a:xfrm>
          <a:prstGeom prst="rect">
            <a:avLst/>
          </a:prstGeom>
          <a:noFill/>
          <a:ln w="9525">
            <a:noFill/>
            <a:miter lim="800000"/>
            <a:headEnd/>
            <a:tailEnd/>
          </a:ln>
        </p:spPr>
      </p:pic>
      <p:sp>
        <p:nvSpPr>
          <p:cNvPr id="53251" name="Rectangle 43"/>
          <p:cNvSpPr>
            <a:spLocks noChangeArrowheads="1"/>
          </p:cNvSpPr>
          <p:nvPr/>
        </p:nvSpPr>
        <p:spPr bwMode="auto">
          <a:xfrm>
            <a:off x="0" y="5433590"/>
            <a:ext cx="9144000" cy="863600"/>
          </a:xfrm>
          <a:prstGeom prst="rect">
            <a:avLst/>
          </a:prstGeom>
          <a:noFill/>
          <a:ln w="38100">
            <a:solidFill>
              <a:srgbClr val="FF0000"/>
            </a:solidFill>
            <a:prstDash val="dash"/>
            <a:round/>
            <a:headEnd/>
            <a:tailEnd/>
          </a:ln>
        </p:spPr>
        <p:txBody>
          <a:bodyPr wrap="none" anchor="ctr"/>
          <a:lstStyle/>
          <a:p>
            <a:pPr algn="ctr" eaLnBrk="1" hangingPunct="1"/>
            <a:endParaRPr lang="en-US"/>
          </a:p>
        </p:txBody>
      </p:sp>
      <p:sp>
        <p:nvSpPr>
          <p:cNvPr id="53252" name="Content Placeholder 6"/>
          <p:cNvSpPr>
            <a:spLocks noGrp="1"/>
          </p:cNvSpPr>
          <p:nvPr>
            <p:ph idx="1"/>
          </p:nvPr>
        </p:nvSpPr>
        <p:spPr>
          <a:xfrm>
            <a:off x="457200" y="1052736"/>
            <a:ext cx="8229600" cy="5146452"/>
          </a:xfrm>
        </p:spPr>
        <p:txBody>
          <a:bodyPr/>
          <a:lstStyle/>
          <a:p>
            <a:r>
              <a:rPr lang="en-US" altLang="en-US" sz="2800" dirty="0" smtClean="0">
                <a:ea typeface="ＭＳ Ｐゴシック" pitchFamily="34" charset="-128"/>
              </a:rPr>
              <a:t>Bibliography included a few new distributed algorithms founded on the </a:t>
            </a:r>
            <a:r>
              <a:rPr lang="en-US" altLang="en-US" sz="2800" b="1" dirty="0" smtClean="0">
                <a:ea typeface="ＭＳ Ｐゴシック" pitchFamily="34" charset="-128"/>
              </a:rPr>
              <a:t>Map-Reduce model</a:t>
            </a:r>
            <a:r>
              <a:rPr lang="en-US" altLang="en-US" sz="2800" dirty="0" smtClean="0">
                <a:ea typeface="ＭＳ Ｐゴシック" pitchFamily="34" charset="-128"/>
              </a:rPr>
              <a:t>.</a:t>
            </a:r>
          </a:p>
          <a:p>
            <a:pPr lvl="1"/>
            <a:r>
              <a:rPr lang="en-US" altLang="en-US" sz="2400" i="1" dirty="0" smtClean="0">
                <a:ea typeface="ＭＳ Ｐゴシック" pitchFamily="34" charset="-128"/>
              </a:rPr>
              <a:t>n: number of nodes</a:t>
            </a:r>
          </a:p>
          <a:p>
            <a:pPr lvl="1"/>
            <a:r>
              <a:rPr lang="en-US" altLang="en-US" sz="2400" i="1" dirty="0" smtClean="0">
                <a:ea typeface="ＭＳ Ｐゴシック" pitchFamily="34" charset="-128"/>
              </a:rPr>
              <a:t>m: number of servers</a:t>
            </a:r>
          </a:p>
          <a:p>
            <a:pPr lvl="1"/>
            <a:r>
              <a:rPr lang="en-US" altLang="en-US" sz="2400" i="1" dirty="0" smtClean="0">
                <a:ea typeface="ＭＳ Ｐゴシック" pitchFamily="34" charset="-128"/>
              </a:rPr>
              <a:t>f: replication factor of an algorithm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blinds(horizontal)">
                                      <p:cBhvr>
                                        <p:cTn id="12"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186738" cy="633412"/>
          </a:xfrm>
        </p:spPr>
        <p:txBody>
          <a:bodyPr/>
          <a:lstStyle/>
          <a:p>
            <a:r>
              <a:rPr lang="en-US" altLang="en-US" smtClean="0">
                <a:ea typeface="ＭＳ Ｐゴシック" pitchFamily="34" charset="-128"/>
              </a:rPr>
              <a:t>H-NJ Algorithm</a:t>
            </a:r>
          </a:p>
        </p:txBody>
      </p:sp>
      <p:sp>
        <p:nvSpPr>
          <p:cNvPr id="3" name="Content Placeholder 2"/>
          <p:cNvSpPr>
            <a:spLocks noGrp="1"/>
          </p:cNvSpPr>
          <p:nvPr>
            <p:ph idx="1"/>
          </p:nvPr>
        </p:nvSpPr>
        <p:spPr>
          <a:xfrm>
            <a:off x="457200" y="1125538"/>
            <a:ext cx="8229600" cy="5073650"/>
          </a:xfrm>
        </p:spPr>
        <p:txBody>
          <a:bodyPr/>
          <a:lstStyle/>
          <a:p>
            <a:r>
              <a:rPr lang="en-US" altLang="en-US" dirty="0" smtClean="0">
                <a:ea typeface="ＭＳ Ｐゴシック" pitchFamily="34" charset="-128"/>
              </a:rPr>
              <a:t>Hadoop Naïve </a:t>
            </a:r>
            <a:r>
              <a:rPr lang="en-US" altLang="en-US" dirty="0" err="1" smtClean="0">
                <a:ea typeface="ＭＳ Ｐゴシック" pitchFamily="34" charset="-128"/>
              </a:rPr>
              <a:t>kNN</a:t>
            </a:r>
            <a:r>
              <a:rPr lang="en-US" altLang="en-US" dirty="0" smtClean="0">
                <a:ea typeface="ＭＳ Ｐゴシック" pitchFamily="34" charset="-128"/>
              </a:rPr>
              <a:t> Join Algorithm [1]:</a:t>
            </a:r>
          </a:p>
          <a:p>
            <a:pPr lvl="1"/>
            <a:r>
              <a:rPr lang="en-US" altLang="en-US" b="1" dirty="0" smtClean="0">
                <a:ea typeface="ＭＳ Ｐゴシック" pitchFamily="34" charset="-128"/>
              </a:rPr>
              <a:t>M1: </a:t>
            </a:r>
            <a:r>
              <a:rPr lang="en-US" altLang="en-US" dirty="0" smtClean="0">
                <a:ea typeface="ＭＳ Ｐゴシック" pitchFamily="34" charset="-128"/>
              </a:rPr>
              <a:t>Transfer </a:t>
            </a:r>
            <a:r>
              <a:rPr lang="en-US" altLang="en-US" b="1" dirty="0" smtClean="0">
                <a:ea typeface="ＭＳ Ｐゴシック" pitchFamily="34" charset="-128"/>
              </a:rPr>
              <a:t>O</a:t>
            </a:r>
            <a:r>
              <a:rPr lang="en-US" altLang="en-US" dirty="0" smtClean="0">
                <a:ea typeface="ＭＳ Ｐゴシック" pitchFamily="34" charset="-128"/>
              </a:rPr>
              <a:t> </a:t>
            </a:r>
            <a:r>
              <a:rPr lang="en-US" altLang="en-US" b="1" dirty="0" smtClean="0">
                <a:ea typeface="ＭＳ Ｐゴシック" pitchFamily="34" charset="-128"/>
              </a:rPr>
              <a:t>(|O|=n) </a:t>
            </a:r>
            <a:r>
              <a:rPr lang="en-US" altLang="en-US" dirty="0" smtClean="0">
                <a:ea typeface="ＭＳ Ｐゴシック" pitchFamily="34" charset="-128"/>
              </a:rPr>
              <a:t>to all </a:t>
            </a:r>
            <a:r>
              <a:rPr lang="en-US" altLang="en-US" b="1" dirty="0" smtClean="0">
                <a:ea typeface="ＭＳ Ｐゴシック" pitchFamily="34" charset="-128"/>
              </a:rPr>
              <a:t>m</a:t>
            </a:r>
            <a:r>
              <a:rPr lang="en-US" altLang="en-US" dirty="0" smtClean="0">
                <a:ea typeface="ＭＳ Ｐゴシック" pitchFamily="34" charset="-128"/>
              </a:rPr>
              <a:t> servers</a:t>
            </a:r>
          </a:p>
          <a:p>
            <a:pPr lvl="1"/>
            <a:r>
              <a:rPr lang="en-US" altLang="en-US" b="1" dirty="0" smtClean="0">
                <a:ea typeface="ＭＳ Ｐゴシック" pitchFamily="34" charset="-128"/>
              </a:rPr>
              <a:t>R1:</a:t>
            </a:r>
            <a:r>
              <a:rPr lang="en-US" altLang="en-US" dirty="0" smtClean="0">
                <a:ea typeface="ＭＳ Ｐゴシック" pitchFamily="34" charset="-128"/>
              </a:rPr>
              <a:t> On each server, execute </a:t>
            </a:r>
            <a:r>
              <a:rPr lang="en-US" altLang="en-US" b="1" dirty="0" smtClean="0">
                <a:ea typeface="ＭＳ Ｐゴシック" pitchFamily="34" charset="-128"/>
              </a:rPr>
              <a:t>O</a:t>
            </a:r>
            <a:r>
              <a:rPr lang="en-US" altLang="en-US" b="1" baseline="-25000" dirty="0" smtClean="0">
                <a:ea typeface="ＭＳ Ｐゴシック" pitchFamily="34" charset="-128"/>
              </a:rPr>
              <a:t>i </a:t>
            </a:r>
            <a:r>
              <a:rPr lang="en-US" altLang="en-US" dirty="0" smtClean="0">
                <a:ea typeface="ＭＳ Ｐゴシック" pitchFamily="34" charset="-128"/>
              </a:rPr>
              <a:t>⋈</a:t>
            </a:r>
            <a:r>
              <a:rPr lang="en-US" altLang="en-US" b="1" baseline="-25000" dirty="0" err="1" smtClean="0">
                <a:ea typeface="ＭＳ Ｐゴシック" pitchFamily="34" charset="-128"/>
              </a:rPr>
              <a:t>kNN</a:t>
            </a:r>
            <a:r>
              <a:rPr lang="en-US" altLang="en-US" b="1" dirty="0" smtClean="0">
                <a:ea typeface="ＭＳ Ｐゴシック" pitchFamily="34" charset="-128"/>
              </a:rPr>
              <a:t> O</a:t>
            </a:r>
            <a:endParaRPr lang="en-US" altLang="en-US" dirty="0" smtClean="0">
              <a:ea typeface="ＭＳ Ｐゴシック" pitchFamily="34" charset="-128"/>
            </a:endParaRPr>
          </a:p>
          <a:p>
            <a:pPr lvl="2"/>
            <a:r>
              <a:rPr lang="en-US" altLang="en-US" b="1" dirty="0" smtClean="0">
                <a:ea typeface="ＭＳ Ｐゴシック" pitchFamily="34" charset="-128"/>
              </a:rPr>
              <a:t>O</a:t>
            </a:r>
            <a:r>
              <a:rPr lang="en-US" altLang="en-US" b="1" baseline="-25000" dirty="0" smtClean="0">
                <a:ea typeface="ＭＳ Ｐゴシック" pitchFamily="34" charset="-128"/>
              </a:rPr>
              <a:t>i</a:t>
            </a:r>
            <a:r>
              <a:rPr lang="en-US" altLang="en-US" dirty="0" smtClean="0">
                <a:ea typeface="ＭＳ Ｐゴシック" pitchFamily="34" charset="-128"/>
              </a:rPr>
              <a:t> contains </a:t>
            </a:r>
            <a:r>
              <a:rPr lang="en-US" altLang="en-US" b="1" dirty="0" smtClean="0">
                <a:ea typeface="ＭＳ Ｐゴシック" pitchFamily="34" charset="-128"/>
              </a:rPr>
              <a:t>n/m </a:t>
            </a:r>
            <a:r>
              <a:rPr lang="en-US" altLang="en-US" dirty="0" smtClean="0">
                <a:ea typeface="ＭＳ Ｐゴシック" pitchFamily="34" charset="-128"/>
              </a:rPr>
              <a:t>objects</a:t>
            </a:r>
            <a:endParaRPr lang="en-US" altLang="en-US" baseline="-25000" dirty="0" smtClean="0">
              <a:ea typeface="ＭＳ Ｐゴシック" pitchFamily="34" charset="-128"/>
            </a:endParaRPr>
          </a:p>
          <a:p>
            <a:pPr lvl="1"/>
            <a:r>
              <a:rPr lang="en-US" altLang="en-US" dirty="0" smtClean="0">
                <a:solidFill>
                  <a:srgbClr val="FF0000"/>
                </a:solidFill>
                <a:ea typeface="ＭＳ Ｐゴシック" pitchFamily="34" charset="-128"/>
              </a:rPr>
              <a:t>Communication Cost: </a:t>
            </a:r>
            <a:r>
              <a:rPr lang="en-US" altLang="en-US" b="1" dirty="0" smtClean="0">
                <a:solidFill>
                  <a:srgbClr val="FF0000"/>
                </a:solidFill>
                <a:ea typeface="ＭＳ Ｐゴシック" pitchFamily="34" charset="-128"/>
              </a:rPr>
              <a:t>O(</a:t>
            </a:r>
            <a:r>
              <a:rPr lang="en-US" altLang="en-US" b="1" dirty="0" err="1" smtClean="0">
                <a:solidFill>
                  <a:srgbClr val="FF0000"/>
                </a:solidFill>
                <a:ea typeface="ＭＳ Ｐゴシック" pitchFamily="34" charset="-128"/>
              </a:rPr>
              <a:t>mn</a:t>
            </a:r>
            <a:r>
              <a:rPr lang="en-US" altLang="en-US" b="1" dirty="0" smtClean="0">
                <a:solidFill>
                  <a:srgbClr val="FF0000"/>
                </a:solidFill>
                <a:ea typeface="ＭＳ Ｐゴシック" pitchFamily="34" charset="-128"/>
              </a:rPr>
              <a:t>) </a:t>
            </a:r>
            <a:r>
              <a:rPr lang="en-US" altLang="en-US" dirty="0" smtClean="0">
                <a:solidFill>
                  <a:srgbClr val="FF0000"/>
                </a:solidFill>
                <a:ea typeface="ＭＳ Ｐゴシック" pitchFamily="34" charset="-128"/>
                <a:sym typeface="Wingdings" pitchFamily="2" charset="2"/>
              </a:rPr>
              <a:t></a:t>
            </a:r>
          </a:p>
          <a:p>
            <a:pPr lvl="1"/>
            <a:r>
              <a:rPr lang="en-US" altLang="en-US" dirty="0" smtClean="0">
                <a:solidFill>
                  <a:srgbClr val="FF0000"/>
                </a:solidFill>
                <a:ea typeface="ＭＳ Ｐゴシック" pitchFamily="34" charset="-128"/>
              </a:rPr>
              <a:t>CPU Cost: </a:t>
            </a:r>
            <a:r>
              <a:rPr lang="en-US" altLang="en-US" b="1" dirty="0" smtClean="0">
                <a:solidFill>
                  <a:srgbClr val="FF0000"/>
                </a:solidFill>
                <a:ea typeface="ＭＳ Ｐゴシック" pitchFamily="34" charset="-128"/>
              </a:rPr>
              <a:t>O(n</a:t>
            </a:r>
            <a:r>
              <a:rPr lang="en-US" altLang="en-US" b="1" baseline="30000" dirty="0" smtClean="0">
                <a:solidFill>
                  <a:srgbClr val="FF0000"/>
                </a:solidFill>
                <a:ea typeface="ＭＳ Ｐゴシック" pitchFamily="34" charset="-128"/>
              </a:rPr>
              <a:t>2</a:t>
            </a:r>
            <a:r>
              <a:rPr lang="en-US" altLang="en-US" b="1" dirty="0" smtClean="0">
                <a:solidFill>
                  <a:srgbClr val="FF0000"/>
                </a:solidFill>
                <a:ea typeface="ＭＳ Ｐゴシック" pitchFamily="34" charset="-128"/>
              </a:rPr>
              <a:t>/m)</a:t>
            </a:r>
            <a:r>
              <a:rPr lang="en-US" altLang="en-US" dirty="0" smtClean="0">
                <a:solidFill>
                  <a:srgbClr val="FF0000"/>
                </a:solidFill>
                <a:ea typeface="ＭＳ Ｐゴシック" pitchFamily="34" charset="-128"/>
              </a:rPr>
              <a:t> </a:t>
            </a:r>
            <a:r>
              <a:rPr lang="en-US" altLang="en-US" dirty="0" smtClean="0">
                <a:solidFill>
                  <a:srgbClr val="FF0000"/>
                </a:solidFill>
                <a:ea typeface="ＭＳ Ｐゴシック" pitchFamily="34" charset="-128"/>
                <a:sym typeface="Wingdings" pitchFamily="2" charset="2"/>
              </a:rPr>
              <a:t></a:t>
            </a:r>
            <a:endParaRPr lang="en-US" altLang="en-US" dirty="0" smtClean="0">
              <a:solidFill>
                <a:srgbClr val="FF0000"/>
              </a:solidFill>
              <a:ea typeface="ＭＳ Ｐゴシック" pitchFamily="34" charset="-128"/>
            </a:endParaRPr>
          </a:p>
          <a:p>
            <a:pPr lvl="1"/>
            <a:endParaRPr lang="en-US" altLang="en-US" b="1" dirty="0" smtClean="0">
              <a:solidFill>
                <a:srgbClr val="FF0000"/>
              </a:solidFill>
              <a:ea typeface="ＭＳ Ｐゴシック" pitchFamily="34" charset="-128"/>
            </a:endParaRPr>
          </a:p>
        </p:txBody>
      </p:sp>
      <p:sp>
        <p:nvSpPr>
          <p:cNvPr id="17411" name="Rectangle 3"/>
          <p:cNvSpPr>
            <a:spLocks noChangeArrowheads="1"/>
          </p:cNvSpPr>
          <p:nvPr/>
        </p:nvSpPr>
        <p:spPr bwMode="auto">
          <a:xfrm>
            <a:off x="2195513" y="4292600"/>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7412" name="Rectangle 4"/>
          <p:cNvSpPr>
            <a:spLocks noChangeArrowheads="1"/>
          </p:cNvSpPr>
          <p:nvPr/>
        </p:nvSpPr>
        <p:spPr bwMode="auto">
          <a:xfrm>
            <a:off x="3203575" y="4292600"/>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7413" name="Rectangle 5"/>
          <p:cNvSpPr>
            <a:spLocks noChangeArrowheads="1"/>
          </p:cNvSpPr>
          <p:nvPr/>
        </p:nvSpPr>
        <p:spPr bwMode="auto">
          <a:xfrm>
            <a:off x="2195513" y="52292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7414" name="Rectangle 6"/>
          <p:cNvSpPr>
            <a:spLocks noChangeArrowheads="1"/>
          </p:cNvSpPr>
          <p:nvPr/>
        </p:nvSpPr>
        <p:spPr bwMode="auto">
          <a:xfrm>
            <a:off x="3203575" y="52292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7415" name="TextBox 7"/>
          <p:cNvSpPr txBox="1">
            <a:spLocks noChangeArrowheads="1"/>
          </p:cNvSpPr>
          <p:nvPr/>
        </p:nvSpPr>
        <p:spPr bwMode="auto">
          <a:xfrm>
            <a:off x="4067175" y="5803900"/>
            <a:ext cx="649288" cy="646113"/>
          </a:xfrm>
          <a:prstGeom prst="rect">
            <a:avLst/>
          </a:prstGeom>
          <a:noFill/>
          <a:ln w="9525">
            <a:noFill/>
            <a:miter lim="800000"/>
            <a:headEnd/>
            <a:tailEnd/>
          </a:ln>
        </p:spPr>
        <p:txBody>
          <a:bodyPr>
            <a:spAutoFit/>
          </a:bodyPr>
          <a:lstStyle/>
          <a:p>
            <a:pPr eaLnBrk="1" hangingPunct="1"/>
            <a:r>
              <a:rPr lang="en-US" altLang="en-US"/>
              <a:t>m</a:t>
            </a:r>
          </a:p>
        </p:txBody>
      </p:sp>
      <p:sp>
        <p:nvSpPr>
          <p:cNvPr id="27656" name="Rectangle 8"/>
          <p:cNvSpPr>
            <a:spLocks noChangeArrowheads="1"/>
          </p:cNvSpPr>
          <p:nvPr/>
        </p:nvSpPr>
        <p:spPr bwMode="auto">
          <a:xfrm>
            <a:off x="2411413" y="4437063"/>
            <a:ext cx="431800" cy="431800"/>
          </a:xfrm>
          <a:prstGeom prst="rect">
            <a:avLst/>
          </a:prstGeom>
          <a:noFill/>
          <a:ln w="38100">
            <a:solidFill>
              <a:schemeClr val="bg1"/>
            </a:solidFill>
            <a:round/>
            <a:headEnd/>
            <a:tailEnd/>
          </a:ln>
        </p:spPr>
        <p:txBody>
          <a:bodyPr wrap="none" anchor="ctr"/>
          <a:lstStyle/>
          <a:p>
            <a:pPr algn="ctr" eaLnBrk="1" hangingPunct="1"/>
            <a:r>
              <a:rPr lang="en-US" altLang="en-US" b="0">
                <a:solidFill>
                  <a:srgbClr val="FF0000"/>
                </a:solidFill>
              </a:rPr>
              <a:t>n</a:t>
            </a:r>
          </a:p>
        </p:txBody>
      </p:sp>
      <p:sp>
        <p:nvSpPr>
          <p:cNvPr id="27657" name="Rectangle 9"/>
          <p:cNvSpPr>
            <a:spLocks noChangeArrowheads="1"/>
          </p:cNvSpPr>
          <p:nvPr/>
        </p:nvSpPr>
        <p:spPr bwMode="auto">
          <a:xfrm>
            <a:off x="3419475" y="4437063"/>
            <a:ext cx="431800" cy="431800"/>
          </a:xfrm>
          <a:prstGeom prst="rect">
            <a:avLst/>
          </a:prstGeom>
          <a:noFill/>
          <a:ln w="38100">
            <a:solidFill>
              <a:schemeClr val="bg1"/>
            </a:solidFill>
            <a:round/>
            <a:headEnd/>
            <a:tailEnd/>
          </a:ln>
        </p:spPr>
        <p:txBody>
          <a:bodyPr wrap="none" anchor="ctr"/>
          <a:lstStyle/>
          <a:p>
            <a:pPr algn="ctr" eaLnBrk="1" hangingPunct="1"/>
            <a:r>
              <a:rPr lang="en-US" altLang="en-US" b="0">
                <a:solidFill>
                  <a:srgbClr val="FF0000"/>
                </a:solidFill>
              </a:rPr>
              <a:t>n</a:t>
            </a:r>
          </a:p>
        </p:txBody>
      </p:sp>
      <p:sp>
        <p:nvSpPr>
          <p:cNvPr id="27658" name="Rectangle 10"/>
          <p:cNvSpPr>
            <a:spLocks noChangeArrowheads="1"/>
          </p:cNvSpPr>
          <p:nvPr/>
        </p:nvSpPr>
        <p:spPr bwMode="auto">
          <a:xfrm>
            <a:off x="2411413" y="5373688"/>
            <a:ext cx="431800" cy="431800"/>
          </a:xfrm>
          <a:prstGeom prst="rect">
            <a:avLst/>
          </a:prstGeom>
          <a:noFill/>
          <a:ln w="38100">
            <a:solidFill>
              <a:schemeClr val="bg1"/>
            </a:solidFill>
            <a:round/>
            <a:headEnd/>
            <a:tailEnd/>
          </a:ln>
        </p:spPr>
        <p:txBody>
          <a:bodyPr wrap="none" anchor="ctr"/>
          <a:lstStyle/>
          <a:p>
            <a:pPr algn="ctr" eaLnBrk="1" hangingPunct="1"/>
            <a:r>
              <a:rPr lang="en-US" altLang="en-US" b="0">
                <a:solidFill>
                  <a:srgbClr val="FF0000"/>
                </a:solidFill>
              </a:rPr>
              <a:t>n</a:t>
            </a:r>
          </a:p>
        </p:txBody>
      </p:sp>
      <p:sp>
        <p:nvSpPr>
          <p:cNvPr id="27659" name="Rectangle 11"/>
          <p:cNvSpPr>
            <a:spLocks noChangeArrowheads="1"/>
          </p:cNvSpPr>
          <p:nvPr/>
        </p:nvSpPr>
        <p:spPr bwMode="auto">
          <a:xfrm>
            <a:off x="3419475" y="5373688"/>
            <a:ext cx="431800" cy="431800"/>
          </a:xfrm>
          <a:prstGeom prst="rect">
            <a:avLst/>
          </a:prstGeom>
          <a:noFill/>
          <a:ln w="38100">
            <a:solidFill>
              <a:schemeClr val="bg1"/>
            </a:solidFill>
            <a:round/>
            <a:headEnd/>
            <a:tailEnd/>
          </a:ln>
        </p:spPr>
        <p:txBody>
          <a:bodyPr wrap="none" anchor="ctr"/>
          <a:lstStyle/>
          <a:p>
            <a:pPr algn="ctr" eaLnBrk="1" hangingPunct="1"/>
            <a:r>
              <a:rPr lang="en-US" altLang="en-US" b="0">
                <a:solidFill>
                  <a:srgbClr val="FF0000"/>
                </a:solidFill>
              </a:rPr>
              <a:t>n</a:t>
            </a:r>
          </a:p>
        </p:txBody>
      </p:sp>
      <p:sp>
        <p:nvSpPr>
          <p:cNvPr id="17420" name="TextBox 12"/>
          <p:cNvSpPr txBox="1">
            <a:spLocks noChangeArrowheads="1"/>
          </p:cNvSpPr>
          <p:nvPr/>
        </p:nvSpPr>
        <p:spPr bwMode="auto">
          <a:xfrm>
            <a:off x="4932363" y="5876925"/>
            <a:ext cx="3240087" cy="461963"/>
          </a:xfrm>
          <a:prstGeom prst="rect">
            <a:avLst/>
          </a:prstGeom>
          <a:noFill/>
          <a:ln w="9525">
            <a:noFill/>
            <a:miter lim="800000"/>
            <a:headEnd/>
            <a:tailEnd/>
          </a:ln>
        </p:spPr>
        <p:txBody>
          <a:bodyPr>
            <a:spAutoFit/>
          </a:bodyPr>
          <a:lstStyle/>
          <a:p>
            <a:pPr eaLnBrk="1" hangingPunct="1"/>
            <a:r>
              <a:rPr lang="en-US" altLang="en-US" sz="2400" b="0"/>
              <a:t>[1] Lu et. al VLDB’12</a:t>
            </a:r>
          </a:p>
        </p:txBody>
      </p:sp>
      <p:sp>
        <p:nvSpPr>
          <p:cNvPr id="27661" name="TextBox 13"/>
          <p:cNvSpPr txBox="1">
            <a:spLocks noChangeArrowheads="1"/>
          </p:cNvSpPr>
          <p:nvPr/>
        </p:nvSpPr>
        <p:spPr bwMode="auto">
          <a:xfrm>
            <a:off x="4572000" y="4437063"/>
            <a:ext cx="4032250" cy="1077912"/>
          </a:xfrm>
          <a:prstGeom prst="rect">
            <a:avLst/>
          </a:prstGeom>
          <a:noFill/>
          <a:ln w="9525">
            <a:solidFill>
              <a:srgbClr val="FF0000"/>
            </a:solidFill>
            <a:miter lim="800000"/>
            <a:headEnd/>
            <a:tailEnd/>
          </a:ln>
        </p:spPr>
        <p:txBody>
          <a:bodyPr>
            <a:spAutoFit/>
          </a:bodyPr>
          <a:lstStyle/>
          <a:p>
            <a:pPr eaLnBrk="1" hangingPunct="1"/>
            <a:r>
              <a:rPr lang="en-US" altLang="en-US" sz="3200">
                <a:solidFill>
                  <a:srgbClr val="FF0000"/>
                </a:solidFill>
              </a:rPr>
              <a:t>Replication Factor </a:t>
            </a:r>
          </a:p>
          <a:p>
            <a:pPr algn="ctr" eaLnBrk="1" hangingPunct="1"/>
            <a:r>
              <a:rPr lang="en-US" altLang="en-US" sz="3200" i="1">
                <a:solidFill>
                  <a:srgbClr val="FF0000"/>
                </a:solidFill>
              </a:rPr>
              <a:t>f</a:t>
            </a:r>
            <a:r>
              <a:rPr lang="en-US" altLang="en-US" sz="3200" i="1" baseline="-25000">
                <a:solidFill>
                  <a:srgbClr val="FF0000"/>
                </a:solidFill>
              </a:rPr>
              <a:t>H-NJ</a:t>
            </a:r>
            <a:r>
              <a:rPr lang="en-US" altLang="en-US" sz="3200" i="1">
                <a:solidFill>
                  <a:srgbClr val="FF0000"/>
                </a:solidFill>
              </a:rPr>
              <a:t>=m</a:t>
            </a:r>
            <a:r>
              <a:rPr lang="en-US" altLang="en-US" sz="3200" b="0"/>
              <a:t> </a:t>
            </a:r>
            <a:r>
              <a:rPr lang="en-US" altLang="en-US" sz="3200"/>
              <a:t> </a:t>
            </a:r>
            <a:endParaRPr lang="en-US" altLang="en-US" sz="3200" i="1">
              <a:solidFill>
                <a:srgbClr val="FF0000"/>
              </a:solidFill>
            </a:endParaRPr>
          </a:p>
        </p:txBody>
      </p:sp>
      <p:sp>
        <p:nvSpPr>
          <p:cNvPr id="15" name="Rectangle 14"/>
          <p:cNvSpPr>
            <a:spLocks noChangeArrowheads="1"/>
          </p:cNvSpPr>
          <p:nvPr/>
        </p:nvSpPr>
        <p:spPr bwMode="auto">
          <a:xfrm>
            <a:off x="2411413" y="4292600"/>
            <a:ext cx="625475" cy="831850"/>
          </a:xfrm>
          <a:prstGeom prst="rect">
            <a:avLst/>
          </a:prstGeom>
          <a:noFill/>
          <a:ln w="9525">
            <a:noFill/>
            <a:miter lim="800000"/>
            <a:headEnd/>
            <a:tailEnd/>
          </a:ln>
        </p:spPr>
        <p:txBody>
          <a:bodyPr wrap="none">
            <a:spAutoFit/>
          </a:bodyPr>
          <a:lstStyle/>
          <a:p>
            <a:r>
              <a:rPr lang="en-US" altLang="en-US" sz="1600" dirty="0">
                <a:solidFill>
                  <a:srgbClr val="FF0000"/>
                </a:solidFill>
              </a:rPr>
              <a:t>O</a:t>
            </a:r>
            <a:r>
              <a:rPr lang="en-US" altLang="en-US" sz="1600" baseline="-25000" dirty="0">
                <a:solidFill>
                  <a:srgbClr val="FF0000"/>
                </a:solidFill>
              </a:rPr>
              <a:t>i </a:t>
            </a:r>
          </a:p>
          <a:p>
            <a:r>
              <a:rPr lang="en-US" altLang="en-US" sz="1600" dirty="0">
                <a:solidFill>
                  <a:srgbClr val="FF0000"/>
                </a:solidFill>
              </a:rPr>
              <a:t>⋈</a:t>
            </a:r>
            <a:r>
              <a:rPr lang="en-US" altLang="en-US" sz="1600" baseline="-25000" dirty="0" err="1">
                <a:solidFill>
                  <a:srgbClr val="FF0000"/>
                </a:solidFill>
              </a:rPr>
              <a:t>kNN</a:t>
            </a:r>
            <a:endParaRPr lang="en-US" altLang="en-US" sz="1600" baseline="-25000" dirty="0">
              <a:solidFill>
                <a:srgbClr val="FF0000"/>
              </a:solidFill>
            </a:endParaRPr>
          </a:p>
          <a:p>
            <a:r>
              <a:rPr lang="en-US" altLang="en-US" sz="1600" dirty="0">
                <a:solidFill>
                  <a:srgbClr val="FF0000"/>
                </a:solidFill>
              </a:rPr>
              <a:t> 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linds(horizontal)">
                                      <p:cBhvr>
                                        <p:cTn id="7" dur="500"/>
                                        <p:tgtEl>
                                          <p:spTgt spid="276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7"/>
                                        </p:tgtEl>
                                        <p:attrNameLst>
                                          <p:attrName>style.visibility</p:attrName>
                                        </p:attrNameLst>
                                      </p:cBhvr>
                                      <p:to>
                                        <p:strVal val="visible"/>
                                      </p:to>
                                    </p:set>
                                    <p:animEffect transition="in" filter="blinds(horizontal)">
                                      <p:cBhvr>
                                        <p:cTn id="10" dur="500"/>
                                        <p:tgtEl>
                                          <p:spTgt spid="276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658"/>
                                        </p:tgtEl>
                                        <p:attrNameLst>
                                          <p:attrName>style.visibility</p:attrName>
                                        </p:attrNameLst>
                                      </p:cBhvr>
                                      <p:to>
                                        <p:strVal val="visible"/>
                                      </p:to>
                                    </p:set>
                                    <p:animEffect transition="in" filter="blinds(horizontal)">
                                      <p:cBhvr>
                                        <p:cTn id="13" dur="500"/>
                                        <p:tgtEl>
                                          <p:spTgt spid="2765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659"/>
                                        </p:tgtEl>
                                        <p:attrNameLst>
                                          <p:attrName>style.visibility</p:attrName>
                                        </p:attrNameLst>
                                      </p:cBhvr>
                                      <p:to>
                                        <p:strVal val="visible"/>
                                      </p:to>
                                    </p:set>
                                    <p:animEffect transition="in" filter="blinds(horizontal)">
                                      <p:cBhvr>
                                        <p:cTn id="16" dur="500"/>
                                        <p:tgtEl>
                                          <p:spTgt spid="27659"/>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7657"/>
                                        </p:tgtEl>
                                      </p:cBhvr>
                                    </p:animEffect>
                                    <p:set>
                                      <p:cBhvr>
                                        <p:cTn id="24" dur="1" fill="hold">
                                          <p:stCondLst>
                                            <p:cond delay="499"/>
                                          </p:stCondLst>
                                        </p:cTn>
                                        <p:tgtEl>
                                          <p:spTgt spid="2765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27656"/>
                                        </p:tgtEl>
                                      </p:cBhvr>
                                    </p:animEffect>
                                    <p:set>
                                      <p:cBhvr>
                                        <p:cTn id="27" dur="1" fill="hold">
                                          <p:stCondLst>
                                            <p:cond delay="499"/>
                                          </p:stCondLst>
                                        </p:cTn>
                                        <p:tgtEl>
                                          <p:spTgt spid="276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7658"/>
                                        </p:tgtEl>
                                      </p:cBhvr>
                                    </p:animEffect>
                                    <p:set>
                                      <p:cBhvr>
                                        <p:cTn id="30" dur="1" fill="hold">
                                          <p:stCondLst>
                                            <p:cond delay="499"/>
                                          </p:stCondLst>
                                        </p:cTn>
                                        <p:tgtEl>
                                          <p:spTgt spid="27658"/>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7659"/>
                                        </p:tgtEl>
                                      </p:cBhvr>
                                    </p:animEffect>
                                    <p:set>
                                      <p:cBhvr>
                                        <p:cTn id="33" dur="1" fill="hold">
                                          <p:stCondLst>
                                            <p:cond delay="499"/>
                                          </p:stCondLst>
                                        </p:cTn>
                                        <p:tgtEl>
                                          <p:spTgt spid="27659"/>
                                        </p:tgtEl>
                                        <p:attrNameLst>
                                          <p:attrName>style.visibility</p:attrName>
                                        </p:attrNameLst>
                                      </p:cBhvr>
                                      <p:to>
                                        <p:strVal val="hidden"/>
                                      </p:to>
                                    </p:set>
                                  </p:childTnLst>
                                </p:cTn>
                              </p:par>
                              <p:par>
                                <p:cTn id="34" presetID="3" presetClass="entr" presetSubtype="1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linds(horizontal)">
                                      <p:cBhvr>
                                        <p:cTn id="39" dur="500"/>
                                        <p:tgtEl>
                                          <p:spTgt spid="3">
                                            <p:txEl>
                                              <p:pRg st="3" end="3"/>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linds(horizontal)">
                                      <p:cBhvr>
                                        <p:cTn id="52" dur="500"/>
                                        <p:tgtEl>
                                          <p:spTgt spid="3">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661"/>
                                        </p:tgtEl>
                                        <p:attrNameLst>
                                          <p:attrName>style.visibility</p:attrName>
                                        </p:attrNameLst>
                                      </p:cBhvr>
                                      <p:to>
                                        <p:strVal val="visible"/>
                                      </p:to>
                                    </p:set>
                                    <p:animEffect transition="in" filter="blinds(horizontal)">
                                      <p:cBhvr>
                                        <p:cTn id="57"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6" grpId="1" animBg="1"/>
      <p:bldP spid="27657" grpId="0" animBg="1"/>
      <p:bldP spid="27657" grpId="1" animBg="1"/>
      <p:bldP spid="27658" grpId="0" animBg="1"/>
      <p:bldP spid="27658" grpId="1" animBg="1"/>
      <p:bldP spid="27659" grpId="0" animBg="1"/>
      <p:bldP spid="27659" grpId="1" animBg="1"/>
      <p:bldP spid="27661"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Acknowledgements</a:t>
            </a:r>
            <a:endParaRPr lang="en-US" dirty="0"/>
          </a:p>
        </p:txBody>
      </p:sp>
      <p:sp>
        <p:nvSpPr>
          <p:cNvPr id="20483" name="Content Placeholder 2"/>
          <p:cNvSpPr>
            <a:spLocks noGrp="1"/>
          </p:cNvSpPr>
          <p:nvPr>
            <p:ph idx="1"/>
          </p:nvPr>
        </p:nvSpPr>
        <p:spPr>
          <a:xfrm>
            <a:off x="457200" y="981075"/>
            <a:ext cx="8147050" cy="5400675"/>
          </a:xfrm>
        </p:spPr>
        <p:txBody>
          <a:bodyPr/>
          <a:lstStyle/>
          <a:p>
            <a:pPr marL="514350" indent="-514350">
              <a:buNone/>
              <a:tabLst>
                <a:tab pos="3367088" algn="l"/>
              </a:tabLst>
            </a:pPr>
            <a:r>
              <a:rPr lang="en-US" sz="2800" dirty="0" smtClean="0">
                <a:ea typeface="ＭＳ Ｐゴシック" pitchFamily="34" charset="-128"/>
              </a:rPr>
              <a:t>Joint work with:</a:t>
            </a:r>
          </a:p>
          <a:p>
            <a:pPr marL="514350" indent="-514350">
              <a:tabLst>
                <a:tab pos="3367088" algn="l"/>
              </a:tabLst>
            </a:pPr>
            <a:endParaRPr lang="en-US" sz="2800" dirty="0" smtClean="0">
              <a:ea typeface="ＭＳ Ｐゴシック" pitchFamily="34" charset="-128"/>
            </a:endParaRPr>
          </a:p>
          <a:p>
            <a:pPr marL="514350" indent="-514350">
              <a:tabLst>
                <a:tab pos="3367088" algn="l"/>
              </a:tabLst>
            </a:pPr>
            <a:endParaRPr lang="en-US" sz="2800" dirty="0" smtClean="0">
              <a:ea typeface="ＭＳ Ｐゴシック" pitchFamily="34" charset="-128"/>
            </a:endParaRPr>
          </a:p>
          <a:p>
            <a:pPr marL="514350" indent="-514350">
              <a:tabLst>
                <a:tab pos="3367088" algn="l"/>
              </a:tabLst>
            </a:pPr>
            <a:endParaRPr lang="en-US" sz="2800" dirty="0" smtClean="0">
              <a:ea typeface="ＭＳ Ｐゴシック" pitchFamily="34" charset="-128"/>
            </a:endParaRPr>
          </a:p>
          <a:p>
            <a:pPr marL="514350" indent="-514350">
              <a:buFontTx/>
              <a:buNone/>
              <a:tabLst>
                <a:tab pos="3367088" algn="l"/>
              </a:tabLst>
            </a:pPr>
            <a:endParaRPr lang="en-US" sz="2400" dirty="0" smtClean="0">
              <a:ea typeface="ＭＳ Ｐゴシック" pitchFamily="34" charset="-128"/>
            </a:endParaRPr>
          </a:p>
          <a:p>
            <a:pPr marL="514350" indent="-514350">
              <a:tabLst>
                <a:tab pos="3367088" algn="l"/>
              </a:tabLst>
            </a:pPr>
            <a:r>
              <a:rPr lang="en-US" sz="1600" i="1" dirty="0" smtClean="0">
                <a:ea typeface="ＭＳ Ｐゴシック" pitchFamily="34" charset="-128"/>
              </a:rPr>
              <a:t>"Distributed In-Memory Processing of All k Nearest Neighbor Queries", </a:t>
            </a:r>
            <a:r>
              <a:rPr lang="en-US" sz="1600" dirty="0" err="1" smtClean="0">
                <a:ea typeface="ＭＳ Ｐゴシック" pitchFamily="34" charset="-128"/>
              </a:rPr>
              <a:t>Georgios</a:t>
            </a:r>
            <a:r>
              <a:rPr lang="en-US" sz="1600" dirty="0" smtClean="0">
                <a:ea typeface="ＭＳ Ｐゴシック" pitchFamily="34" charset="-128"/>
              </a:rPr>
              <a:t> </a:t>
            </a:r>
            <a:r>
              <a:rPr lang="en-US" sz="1600" dirty="0" err="1" smtClean="0">
                <a:ea typeface="ＭＳ Ｐゴシック" pitchFamily="34" charset="-128"/>
              </a:rPr>
              <a:t>Chatzimilioudis</a:t>
            </a:r>
            <a:r>
              <a:rPr lang="en-US" sz="1600" dirty="0" smtClean="0">
                <a:ea typeface="ＭＳ Ｐゴシック" pitchFamily="34" charset="-128"/>
              </a:rPr>
              <a:t>, </a:t>
            </a:r>
            <a:r>
              <a:rPr lang="en-US" sz="1600" dirty="0" err="1" smtClean="0">
                <a:ea typeface="ＭＳ Ｐゴシック" pitchFamily="34" charset="-128"/>
              </a:rPr>
              <a:t>Constantinos</a:t>
            </a:r>
            <a:r>
              <a:rPr lang="en-US" sz="1600" dirty="0" smtClean="0">
                <a:ea typeface="ＭＳ Ｐゴシック" pitchFamily="34" charset="-128"/>
              </a:rPr>
              <a:t> Costa, Demetrios Zeinalipour-Yazti, Wang-</a:t>
            </a:r>
            <a:r>
              <a:rPr lang="en-US" sz="1600" dirty="0" err="1" smtClean="0">
                <a:ea typeface="ＭＳ Ｐゴシック" pitchFamily="34" charset="-128"/>
              </a:rPr>
              <a:t>Chien</a:t>
            </a:r>
            <a:r>
              <a:rPr lang="en-US" sz="1600" dirty="0" smtClean="0">
                <a:ea typeface="ＭＳ Ｐゴシック" pitchFamily="34" charset="-128"/>
              </a:rPr>
              <a:t> Lee and </a:t>
            </a:r>
            <a:r>
              <a:rPr lang="en-US" sz="1600" dirty="0" err="1" smtClean="0">
                <a:ea typeface="ＭＳ Ｐゴシック" pitchFamily="34" charset="-128"/>
              </a:rPr>
              <a:t>Evaggelia</a:t>
            </a:r>
            <a:r>
              <a:rPr lang="en-US" sz="1600" dirty="0" smtClean="0">
                <a:ea typeface="ＭＳ Ｐゴシック" pitchFamily="34" charset="-128"/>
              </a:rPr>
              <a:t> </a:t>
            </a:r>
            <a:r>
              <a:rPr lang="en-US" sz="1600" dirty="0" err="1" smtClean="0">
                <a:ea typeface="ＭＳ Ｐゴシック" pitchFamily="34" charset="-128"/>
              </a:rPr>
              <a:t>Pitoura</a:t>
            </a:r>
            <a:r>
              <a:rPr lang="en-US" sz="1600" dirty="0" smtClean="0">
                <a:ea typeface="ＭＳ Ｐゴシック" pitchFamily="34" charset="-128"/>
              </a:rPr>
              <a:t>, </a:t>
            </a:r>
            <a:r>
              <a:rPr lang="en-US" sz="1600" b="1" dirty="0" smtClean="0">
                <a:ea typeface="ＭＳ Ｐゴシック" pitchFamily="34" charset="-128"/>
              </a:rPr>
              <a:t>IEEE Transactions on Knowledge and Data Engineering (TKDE'16), </a:t>
            </a:r>
            <a:r>
              <a:rPr lang="en-US" sz="1600" dirty="0" smtClean="0">
                <a:ea typeface="ＭＳ Ｐゴシック" pitchFamily="34" charset="-128"/>
              </a:rPr>
              <a:t>IEEE Computer Society, Vol. 28, </a:t>
            </a:r>
            <a:r>
              <a:rPr lang="en-US" sz="1600" dirty="0" err="1" smtClean="0">
                <a:ea typeface="ＭＳ Ｐゴシック" pitchFamily="34" charset="-128"/>
              </a:rPr>
              <a:t>Iss</a:t>
            </a:r>
            <a:r>
              <a:rPr lang="en-US" sz="1600" dirty="0" smtClean="0">
                <a:ea typeface="ＭＳ Ｐゴシック" pitchFamily="34" charset="-128"/>
              </a:rPr>
              <a:t>. 4, pp. 925-938, 2016.</a:t>
            </a:r>
          </a:p>
          <a:p>
            <a:pPr marL="914400" lvl="1" indent="-514350">
              <a:tabLst>
                <a:tab pos="3367088" algn="l"/>
              </a:tabLst>
            </a:pPr>
            <a:r>
              <a:rPr lang="en-US" sz="1200" dirty="0" smtClean="0">
                <a:ea typeface="ＭＳ Ｐゴシック" pitchFamily="34" charset="-128"/>
              </a:rPr>
              <a:t>Sources (GPL): </a:t>
            </a:r>
            <a:r>
              <a:rPr lang="en-US" sz="1200" dirty="0" smtClean="0">
                <a:latin typeface="Courier New" pitchFamily="49" charset="0"/>
                <a:ea typeface="ＭＳ Ｐゴシック" pitchFamily="34" charset="-128"/>
                <a:cs typeface="Courier New" pitchFamily="49" charset="0"/>
              </a:rPr>
              <a:t>https://github.com/dmsl/rayzit/tree/master/spitfire</a:t>
            </a:r>
          </a:p>
          <a:p>
            <a:pPr marL="514350" indent="-514350">
              <a:tabLst>
                <a:tab pos="3367088" algn="l"/>
              </a:tabLst>
            </a:pPr>
            <a:r>
              <a:rPr lang="en-US" sz="1600" i="1" dirty="0" smtClean="0">
                <a:ea typeface="ＭＳ Ｐゴシック" pitchFamily="34" charset="-128"/>
              </a:rPr>
              <a:t>"</a:t>
            </a:r>
            <a:r>
              <a:rPr lang="en-US" sz="1600" i="1" dirty="0" err="1" smtClean="0">
                <a:ea typeface="ＭＳ Ｐゴシック" pitchFamily="34" charset="-128"/>
              </a:rPr>
              <a:t>Rayzit</a:t>
            </a:r>
            <a:r>
              <a:rPr lang="en-US" sz="1600" i="1" dirty="0" smtClean="0">
                <a:ea typeface="ＭＳ Ｐゴシック" pitchFamily="34" charset="-128"/>
              </a:rPr>
              <a:t>: An Anonymous and Dynamic Crowd Messaging Architecture", </a:t>
            </a:r>
            <a:r>
              <a:rPr lang="en-US" sz="1600" dirty="0" err="1" smtClean="0">
                <a:ea typeface="ＭＳ Ｐゴシック" pitchFamily="34" charset="-128"/>
              </a:rPr>
              <a:t>Constantinos</a:t>
            </a:r>
            <a:r>
              <a:rPr lang="en-US" sz="1600" dirty="0" smtClean="0">
                <a:ea typeface="ＭＳ Ｐゴシック" pitchFamily="34" charset="-128"/>
              </a:rPr>
              <a:t> Costa, </a:t>
            </a:r>
            <a:r>
              <a:rPr lang="en-US" sz="1600" dirty="0" err="1" smtClean="0">
                <a:ea typeface="ＭＳ Ｐゴシック" pitchFamily="34" charset="-128"/>
              </a:rPr>
              <a:t>Chrysovalantis</a:t>
            </a:r>
            <a:r>
              <a:rPr lang="en-US" sz="1600" dirty="0" smtClean="0">
                <a:ea typeface="ＭＳ Ｐゴシック" pitchFamily="34" charset="-128"/>
              </a:rPr>
              <a:t> </a:t>
            </a:r>
            <a:r>
              <a:rPr lang="en-US" sz="1600" dirty="0" err="1" smtClean="0">
                <a:ea typeface="ＭＳ Ｐゴシック" pitchFamily="34" charset="-128"/>
              </a:rPr>
              <a:t>Anastasiou</a:t>
            </a:r>
            <a:r>
              <a:rPr lang="en-US" sz="1600" dirty="0" smtClean="0">
                <a:ea typeface="ＭＳ Ｐゴシック" pitchFamily="34" charset="-128"/>
              </a:rPr>
              <a:t>, </a:t>
            </a:r>
            <a:r>
              <a:rPr lang="en-US" sz="1600" dirty="0" err="1" smtClean="0">
                <a:ea typeface="ＭＳ Ｐゴシック" pitchFamily="34" charset="-128"/>
              </a:rPr>
              <a:t>Georgios</a:t>
            </a:r>
            <a:r>
              <a:rPr lang="en-US" sz="1600" dirty="0" smtClean="0">
                <a:ea typeface="ＭＳ Ｐゴシック" pitchFamily="34" charset="-128"/>
              </a:rPr>
              <a:t> </a:t>
            </a:r>
            <a:r>
              <a:rPr lang="en-US" sz="1600" dirty="0" err="1" smtClean="0">
                <a:ea typeface="ＭＳ Ｐゴシック" pitchFamily="34" charset="-128"/>
              </a:rPr>
              <a:t>Chatzimilioudis</a:t>
            </a:r>
            <a:r>
              <a:rPr lang="en-US" sz="1600" dirty="0" smtClean="0">
                <a:ea typeface="ＭＳ Ｐゴシック" pitchFamily="34" charset="-128"/>
              </a:rPr>
              <a:t> and Demetrios Zeinalipour-Yazti, in </a:t>
            </a:r>
            <a:r>
              <a:rPr lang="en-US" sz="1600" b="1" dirty="0" smtClean="0">
                <a:ea typeface="ＭＳ Ｐゴシック" pitchFamily="34" charset="-128"/>
              </a:rPr>
              <a:t>IEEE </a:t>
            </a:r>
            <a:r>
              <a:rPr lang="en-US" sz="1600" b="1" dirty="0" err="1" smtClean="0">
                <a:ea typeface="ＭＳ Ｐゴシック" pitchFamily="34" charset="-128"/>
              </a:rPr>
              <a:t>Mobisocial</a:t>
            </a:r>
            <a:r>
              <a:rPr lang="en-US" sz="1600" b="1" dirty="0" smtClean="0">
                <a:ea typeface="ＭＳ Ｐゴシック" pitchFamily="34" charset="-128"/>
              </a:rPr>
              <a:t> '15, </a:t>
            </a:r>
            <a:r>
              <a:rPr lang="en-US" sz="1600" dirty="0" smtClean="0">
                <a:ea typeface="ＭＳ Ｐゴシック" pitchFamily="34" charset="-128"/>
              </a:rPr>
              <a:t>Vol. 2, pp. 98-103, Pittsburgh, PA, USA, 2015.</a:t>
            </a:r>
          </a:p>
          <a:p>
            <a:pPr marL="914400" lvl="1" indent="-514350">
              <a:tabLst>
                <a:tab pos="3367088" algn="l"/>
              </a:tabLst>
            </a:pPr>
            <a:r>
              <a:rPr lang="en-US" sz="1200" dirty="0" smtClean="0">
                <a:ea typeface="ＭＳ Ｐゴシック" pitchFamily="34" charset="-128"/>
              </a:rPr>
              <a:t>Sources (MIT):</a:t>
            </a:r>
            <a:r>
              <a:rPr lang="en-US" sz="1200" dirty="0" smtClean="0">
                <a:latin typeface="Courier New" pitchFamily="49" charset="0"/>
                <a:ea typeface="ＭＳ Ｐゴシック" pitchFamily="34" charset="-128"/>
                <a:cs typeface="Courier New" pitchFamily="49" charset="0"/>
              </a:rPr>
              <a:t> https://github.com/dmsl/rayzit/</a:t>
            </a:r>
          </a:p>
          <a:p>
            <a:pPr marL="514350" indent="-514350">
              <a:buFontTx/>
              <a:buNone/>
              <a:tabLst>
                <a:tab pos="3367088" algn="l"/>
              </a:tabLst>
            </a:pPr>
            <a:endParaRPr lang="en-US" sz="2800" dirty="0" smtClean="0">
              <a:ea typeface="ＭＳ Ｐゴシック" pitchFamily="34" charset="-128"/>
            </a:endParaRPr>
          </a:p>
        </p:txBody>
      </p:sp>
      <p:pic>
        <p:nvPicPr>
          <p:cNvPr id="31747" name="Picture 2"/>
          <p:cNvPicPr>
            <a:picLocks noChangeAspect="1"/>
          </p:cNvPicPr>
          <p:nvPr/>
        </p:nvPicPr>
        <p:blipFill>
          <a:blip r:embed="rId3" cstate="print"/>
          <a:srcRect/>
          <a:stretch>
            <a:fillRect/>
          </a:stretch>
        </p:blipFill>
        <p:spPr bwMode="auto">
          <a:xfrm>
            <a:off x="6953746" y="1447800"/>
            <a:ext cx="1373188" cy="1765300"/>
          </a:xfrm>
          <a:prstGeom prst="rect">
            <a:avLst/>
          </a:prstGeom>
          <a:noFill/>
          <a:ln w="9525">
            <a:noFill/>
            <a:miter lim="800000"/>
            <a:headEnd/>
            <a:tailEnd/>
          </a:ln>
        </p:spPr>
      </p:pic>
      <p:pic>
        <p:nvPicPr>
          <p:cNvPr id="31748" name="Picture 3"/>
          <p:cNvPicPr>
            <a:picLocks noChangeAspect="1"/>
          </p:cNvPicPr>
          <p:nvPr/>
        </p:nvPicPr>
        <p:blipFill>
          <a:blip r:embed="rId4" cstate="print"/>
          <a:srcRect/>
          <a:stretch>
            <a:fillRect/>
          </a:stretch>
        </p:blipFill>
        <p:spPr bwMode="auto">
          <a:xfrm>
            <a:off x="4974134" y="1412875"/>
            <a:ext cx="1312862" cy="1800225"/>
          </a:xfrm>
          <a:prstGeom prst="rect">
            <a:avLst/>
          </a:prstGeom>
          <a:noFill/>
          <a:ln w="9525">
            <a:noFill/>
            <a:miter lim="800000"/>
            <a:headEnd/>
            <a:tailEnd/>
          </a:ln>
        </p:spPr>
      </p:pic>
      <p:pic>
        <p:nvPicPr>
          <p:cNvPr id="31749" name="Picture 4"/>
          <p:cNvPicPr>
            <a:picLocks noChangeAspect="1"/>
          </p:cNvPicPr>
          <p:nvPr/>
        </p:nvPicPr>
        <p:blipFill>
          <a:blip r:embed="rId5" cstate="print"/>
          <a:srcRect/>
          <a:stretch>
            <a:fillRect/>
          </a:stretch>
        </p:blipFill>
        <p:spPr bwMode="auto">
          <a:xfrm>
            <a:off x="2905621" y="1447800"/>
            <a:ext cx="1412875" cy="1765300"/>
          </a:xfrm>
          <a:prstGeom prst="rect">
            <a:avLst/>
          </a:prstGeom>
          <a:noFill/>
          <a:ln w="9525">
            <a:noFill/>
            <a:miter lim="800000"/>
            <a:headEnd/>
            <a:tailEnd/>
          </a:ln>
        </p:spPr>
      </p:pic>
      <p:pic>
        <p:nvPicPr>
          <p:cNvPr id="31750" name="Picture 5"/>
          <p:cNvPicPr>
            <a:picLocks noChangeAspect="1"/>
          </p:cNvPicPr>
          <p:nvPr/>
        </p:nvPicPr>
        <p:blipFill>
          <a:blip r:embed="rId6" cstate="print"/>
          <a:srcRect/>
          <a:stretch>
            <a:fillRect/>
          </a:stretch>
        </p:blipFill>
        <p:spPr bwMode="auto">
          <a:xfrm>
            <a:off x="851396" y="1460500"/>
            <a:ext cx="1365250" cy="1752600"/>
          </a:xfrm>
          <a:prstGeom prst="rect">
            <a:avLst/>
          </a:prstGeom>
          <a:noFill/>
          <a:ln w="9525">
            <a:noFill/>
            <a:miter lim="800000"/>
            <a:headEnd/>
            <a:tailEnd/>
          </a:ln>
        </p:spPr>
      </p:pic>
      <p:pic>
        <p:nvPicPr>
          <p:cNvPr id="31751" name="Picture 8"/>
          <p:cNvPicPr>
            <a:picLocks noChangeAspect="1"/>
          </p:cNvPicPr>
          <p:nvPr/>
        </p:nvPicPr>
        <p:blipFill>
          <a:blip r:embed="rId7" cstate="print"/>
          <a:srcRect/>
          <a:stretch>
            <a:fillRect/>
          </a:stretch>
        </p:blipFill>
        <p:spPr bwMode="auto">
          <a:xfrm>
            <a:off x="6937871" y="2898775"/>
            <a:ext cx="1389063" cy="595313"/>
          </a:xfrm>
          <a:prstGeom prst="rect">
            <a:avLst/>
          </a:prstGeom>
          <a:noFill/>
          <a:ln w="9525">
            <a:noFill/>
            <a:miter lim="800000"/>
            <a:headEnd/>
            <a:tailEnd/>
          </a:ln>
        </p:spPr>
      </p:pic>
      <p:pic>
        <p:nvPicPr>
          <p:cNvPr id="31752" name="Picture 9"/>
          <p:cNvPicPr>
            <a:picLocks noChangeAspect="1"/>
          </p:cNvPicPr>
          <p:nvPr/>
        </p:nvPicPr>
        <p:blipFill>
          <a:blip r:embed="rId8" cstate="print"/>
          <a:srcRect/>
          <a:stretch>
            <a:fillRect/>
          </a:stretch>
        </p:blipFill>
        <p:spPr bwMode="auto">
          <a:xfrm>
            <a:off x="2864346" y="2898775"/>
            <a:ext cx="1470025" cy="619125"/>
          </a:xfrm>
          <a:prstGeom prst="rect">
            <a:avLst/>
          </a:prstGeom>
          <a:noFill/>
          <a:ln w="9525">
            <a:noFill/>
            <a:miter lim="800000"/>
            <a:headEnd/>
            <a:tailEnd/>
          </a:ln>
        </p:spPr>
      </p:pic>
      <p:pic>
        <p:nvPicPr>
          <p:cNvPr id="31753" name="Picture 13"/>
          <p:cNvPicPr>
            <a:picLocks noChangeAspect="1"/>
          </p:cNvPicPr>
          <p:nvPr/>
        </p:nvPicPr>
        <p:blipFill>
          <a:blip r:embed="rId9" cstate="print"/>
          <a:srcRect/>
          <a:stretch>
            <a:fillRect/>
          </a:stretch>
        </p:blipFill>
        <p:spPr bwMode="auto">
          <a:xfrm>
            <a:off x="827584" y="2903538"/>
            <a:ext cx="1382712" cy="593725"/>
          </a:xfrm>
          <a:prstGeom prst="rect">
            <a:avLst/>
          </a:prstGeom>
          <a:noFill/>
          <a:ln w="9525">
            <a:noFill/>
            <a:miter lim="800000"/>
            <a:headEnd/>
            <a:tailEnd/>
          </a:ln>
        </p:spPr>
      </p:pic>
      <p:pic>
        <p:nvPicPr>
          <p:cNvPr id="31754" name="Picture 14"/>
          <p:cNvPicPr>
            <a:picLocks noChangeAspect="1"/>
          </p:cNvPicPr>
          <p:nvPr/>
        </p:nvPicPr>
        <p:blipFill>
          <a:blip r:embed="rId10" cstate="print"/>
          <a:srcRect/>
          <a:stretch>
            <a:fillRect/>
          </a:stretch>
        </p:blipFill>
        <p:spPr bwMode="auto">
          <a:xfrm>
            <a:off x="4942384" y="2898775"/>
            <a:ext cx="1344612" cy="595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7" dur="500"/>
                                        <p:tgtEl>
                                          <p:spTgt spid="2048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10" dur="500"/>
                                        <p:tgtEl>
                                          <p:spTgt spid="2048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15" dur="500"/>
                                        <p:tgtEl>
                                          <p:spTgt spid="2048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18"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186738" cy="633412"/>
          </a:xfrm>
        </p:spPr>
        <p:txBody>
          <a:bodyPr/>
          <a:lstStyle/>
          <a:p>
            <a:r>
              <a:rPr lang="en-US" altLang="en-US" smtClean="0">
                <a:ea typeface="ＭＳ Ｐゴシック" pitchFamily="34" charset="-128"/>
              </a:rPr>
              <a:t>H-BNLJ Algorithm</a:t>
            </a:r>
          </a:p>
        </p:txBody>
      </p:sp>
      <p:sp>
        <p:nvSpPr>
          <p:cNvPr id="28674" name="Content Placeholder 2"/>
          <p:cNvSpPr>
            <a:spLocks noGrp="1"/>
          </p:cNvSpPr>
          <p:nvPr>
            <p:ph idx="1"/>
          </p:nvPr>
        </p:nvSpPr>
        <p:spPr>
          <a:xfrm>
            <a:off x="457200" y="1125538"/>
            <a:ext cx="8229600" cy="5073650"/>
          </a:xfrm>
        </p:spPr>
        <p:txBody>
          <a:bodyPr/>
          <a:lstStyle/>
          <a:p>
            <a:r>
              <a:rPr lang="en-US" altLang="en-US" sz="2800" dirty="0" smtClean="0">
                <a:ea typeface="ＭＳ Ｐゴシック" pitchFamily="34" charset="-128"/>
              </a:rPr>
              <a:t>H. Block Nested Loop </a:t>
            </a:r>
            <a:r>
              <a:rPr lang="en-US" altLang="en-US" sz="2800" dirty="0" err="1" smtClean="0">
                <a:ea typeface="ＭＳ Ｐゴシック" pitchFamily="34" charset="-128"/>
              </a:rPr>
              <a:t>kNN</a:t>
            </a:r>
            <a:r>
              <a:rPr lang="en-US" altLang="en-US" sz="2800" dirty="0" smtClean="0">
                <a:ea typeface="ＭＳ Ｐゴシック" pitchFamily="34" charset="-128"/>
              </a:rPr>
              <a:t> Join Algorithm [2]:</a:t>
            </a:r>
          </a:p>
          <a:p>
            <a:pPr lvl="1"/>
            <a:r>
              <a:rPr lang="en-US" altLang="en-US" sz="2000" b="1" dirty="0" smtClean="0">
                <a:ea typeface="ＭＳ Ｐゴシック" pitchFamily="34" charset="-128"/>
              </a:rPr>
              <a:t>M1 (Partition): </a:t>
            </a:r>
            <a:r>
              <a:rPr lang="en-US" altLang="en-US" sz="2000" dirty="0" smtClean="0">
                <a:ea typeface="ＭＳ Ｐゴシック" pitchFamily="34" charset="-128"/>
              </a:rPr>
              <a:t>Partition </a:t>
            </a:r>
            <a:r>
              <a:rPr lang="en-US" altLang="en-US" sz="2000" b="1" dirty="0" smtClean="0">
                <a:ea typeface="ＭＳ Ｐゴシック" pitchFamily="34" charset="-128"/>
              </a:rPr>
              <a:t>O</a:t>
            </a:r>
            <a:r>
              <a:rPr lang="en-US" altLang="en-US" sz="2000" dirty="0" smtClean="0">
                <a:ea typeface="ＭＳ Ｐゴシック" pitchFamily="34" charset="-128"/>
              </a:rPr>
              <a:t> to √</a:t>
            </a:r>
            <a:r>
              <a:rPr lang="en-US" altLang="en-US" sz="2000" b="1" dirty="0" smtClean="0">
                <a:ea typeface="ＭＳ Ｐゴシック" pitchFamily="34" charset="-128"/>
              </a:rPr>
              <a:t>m</a:t>
            </a:r>
            <a:r>
              <a:rPr lang="en-US" altLang="en-US" sz="2000" dirty="0" smtClean="0">
                <a:ea typeface="ＭＳ Ｐゴシック" pitchFamily="34" charset="-128"/>
              </a:rPr>
              <a:t> sets, yielding </a:t>
            </a:r>
            <a:r>
              <a:rPr lang="en-US" altLang="en-US" sz="2000" b="1" dirty="0" smtClean="0">
                <a:ea typeface="ＭＳ Ｐゴシック" pitchFamily="34" charset="-128"/>
              </a:rPr>
              <a:t>m </a:t>
            </a:r>
            <a:r>
              <a:rPr lang="en-US" altLang="en-US" sz="2000" dirty="0" smtClean="0">
                <a:ea typeface="ＭＳ Ｐゴシック" pitchFamily="34" charset="-128"/>
              </a:rPr>
              <a:t>(</a:t>
            </a:r>
            <a:r>
              <a:rPr lang="en-US" altLang="en-US" sz="2000" b="1" dirty="0" err="1" smtClean="0">
                <a:ea typeface="ＭＳ Ｐゴシック" pitchFamily="34" charset="-128"/>
              </a:rPr>
              <a:t>O</a:t>
            </a:r>
            <a:r>
              <a:rPr lang="en-US" altLang="en-US" sz="2000" b="1" baseline="-25000" dirty="0" err="1" smtClean="0">
                <a:ea typeface="ＭＳ Ｐゴシック" pitchFamily="34" charset="-128"/>
              </a:rPr>
              <a:t>i</a:t>
            </a:r>
            <a:r>
              <a:rPr lang="en-US" altLang="en-US" sz="2000" b="1" dirty="0" err="1" smtClean="0">
                <a:ea typeface="ＭＳ Ｐゴシック" pitchFamily="34" charset="-128"/>
              </a:rPr>
              <a:t>,O</a:t>
            </a:r>
            <a:r>
              <a:rPr lang="en-US" altLang="en-US" sz="2000" b="1" baseline="-25000" dirty="0" err="1" smtClean="0">
                <a:ea typeface="ＭＳ Ｐゴシック" pitchFamily="34" charset="-128"/>
              </a:rPr>
              <a:t>j</a:t>
            </a:r>
            <a:r>
              <a:rPr lang="en-US" altLang="en-US" sz="2000" b="1" dirty="0" smtClean="0">
                <a:ea typeface="ＭＳ Ｐゴシック" pitchFamily="34" charset="-128"/>
              </a:rPr>
              <a:t>)</a:t>
            </a:r>
            <a:r>
              <a:rPr lang="en-US" altLang="en-US" sz="2000" dirty="0" smtClean="0">
                <a:ea typeface="ＭＳ Ｐゴシック" pitchFamily="34" charset="-128"/>
              </a:rPr>
              <a:t>-pairs,</a:t>
            </a:r>
            <a:r>
              <a:rPr lang="en-US" altLang="en-US" sz="2000" b="1" dirty="0" smtClean="0">
                <a:ea typeface="ＭＳ Ｐゴシック" pitchFamily="34" charset="-128"/>
              </a:rPr>
              <a:t> </a:t>
            </a:r>
            <a:r>
              <a:rPr lang="en-US" altLang="en-US" sz="2000" dirty="0" smtClean="0">
                <a:ea typeface="ＭＳ Ｐゴシック" pitchFamily="34" charset="-128"/>
              </a:rPr>
              <a:t>where </a:t>
            </a:r>
            <a:r>
              <a:rPr lang="en-US" altLang="en-US" sz="2000" dirty="0" err="1" smtClean="0">
                <a:ea typeface="ＭＳ Ｐゴシック" pitchFamily="34" charset="-128"/>
              </a:rPr>
              <a:t>i,j</a:t>
            </a:r>
            <a:r>
              <a:rPr lang="en-US" altLang="en-US" sz="2000" dirty="0" smtClean="0">
                <a:ea typeface="ＭＳ Ｐゴシック" pitchFamily="34" charset="-128"/>
              </a:rPr>
              <a:t>≤√m</a:t>
            </a:r>
            <a:endParaRPr lang="en-US" altLang="en-US" sz="2000" b="1" dirty="0" smtClean="0">
              <a:ea typeface="ＭＳ Ｐゴシック" pitchFamily="34" charset="-128"/>
            </a:endParaRPr>
          </a:p>
          <a:p>
            <a:pPr lvl="1"/>
            <a:r>
              <a:rPr lang="en-US" altLang="en-US" sz="2000" b="1" dirty="0" smtClean="0">
                <a:ea typeface="ＭＳ Ｐゴシック" pitchFamily="34" charset="-128"/>
              </a:rPr>
              <a:t>R1 (Local </a:t>
            </a:r>
            <a:r>
              <a:rPr lang="en-US" altLang="en-US" sz="2000" b="1" dirty="0" err="1" smtClean="0">
                <a:ea typeface="ＭＳ Ｐゴシック" pitchFamily="34" charset="-128"/>
              </a:rPr>
              <a:t>kNN</a:t>
            </a:r>
            <a:r>
              <a:rPr lang="en-US" altLang="en-US" sz="2000" b="1" dirty="0" smtClean="0">
                <a:ea typeface="ＭＳ Ｐゴシック" pitchFamily="34" charset="-128"/>
              </a:rPr>
              <a:t>): </a:t>
            </a:r>
            <a:r>
              <a:rPr lang="en-US" altLang="en-US" sz="2000" dirty="0" smtClean="0">
                <a:ea typeface="ＭＳ Ｐゴシック" pitchFamily="34" charset="-128"/>
              </a:rPr>
              <a:t>Each unique pair (</a:t>
            </a:r>
            <a:r>
              <a:rPr lang="en-US" altLang="en-US" sz="2000" b="1" dirty="0" err="1" smtClean="0">
                <a:ea typeface="ＭＳ Ｐゴシック" pitchFamily="34" charset="-128"/>
              </a:rPr>
              <a:t>O</a:t>
            </a:r>
            <a:r>
              <a:rPr lang="en-US" altLang="en-US" sz="2000" b="1" baseline="-25000" dirty="0" err="1" smtClean="0">
                <a:ea typeface="ＭＳ Ｐゴシック" pitchFamily="34" charset="-128"/>
              </a:rPr>
              <a:t>x</a:t>
            </a:r>
            <a:r>
              <a:rPr lang="en-US" altLang="en-US" sz="2000" b="1" dirty="0" err="1" smtClean="0">
                <a:ea typeface="ＭＳ Ｐゴシック" pitchFamily="34" charset="-128"/>
              </a:rPr>
              <a:t>,O</a:t>
            </a:r>
            <a:r>
              <a:rPr lang="en-US" altLang="en-US" sz="2000" b="1" baseline="-25000" dirty="0" err="1" smtClean="0">
                <a:ea typeface="ＭＳ Ｐゴシック" pitchFamily="34" charset="-128"/>
              </a:rPr>
              <a:t>y</a:t>
            </a:r>
            <a:r>
              <a:rPr lang="en-US" altLang="en-US" sz="2000" b="1" dirty="0" smtClean="0">
                <a:ea typeface="ＭＳ Ｐゴシック" pitchFamily="34" charset="-128"/>
              </a:rPr>
              <a:t>)</a:t>
            </a:r>
            <a:r>
              <a:rPr lang="en-US" altLang="en-US" sz="2000" dirty="0" smtClean="0">
                <a:ea typeface="ＭＳ Ｐゴシック" pitchFamily="34" charset="-128"/>
              </a:rPr>
              <a:t> is mapped to same server, which computes a distributed </a:t>
            </a:r>
            <a:r>
              <a:rPr lang="en-US" altLang="en-US" sz="2000" b="1" dirty="0" smtClean="0">
                <a:ea typeface="ＭＳ Ｐゴシック" pitchFamily="34" charset="-128"/>
              </a:rPr>
              <a:t>O</a:t>
            </a:r>
            <a:r>
              <a:rPr lang="en-US" altLang="en-US" sz="2000" b="1" baseline="-25000" dirty="0" smtClean="0">
                <a:ea typeface="ＭＳ Ｐゴシック" pitchFamily="34" charset="-128"/>
              </a:rPr>
              <a:t>x</a:t>
            </a:r>
            <a:r>
              <a:rPr lang="en-US" altLang="en-US" sz="2000" dirty="0" smtClean="0">
                <a:ea typeface="ＭＳ Ｐゴシック" pitchFamily="34" charset="-128"/>
              </a:rPr>
              <a:t>⋈</a:t>
            </a:r>
            <a:r>
              <a:rPr lang="en-US" altLang="en-US" sz="2000" b="1" baseline="-25000" dirty="0" smtClean="0">
                <a:ea typeface="ＭＳ Ｐゴシック" pitchFamily="34" charset="-128"/>
              </a:rPr>
              <a:t>kNN</a:t>
            </a:r>
            <a:r>
              <a:rPr lang="en-US" altLang="en-US" sz="2000" b="1" dirty="0" smtClean="0">
                <a:ea typeface="ＭＳ Ｐゴシック" pitchFamily="34" charset="-128"/>
              </a:rPr>
              <a:t>O</a:t>
            </a:r>
            <a:r>
              <a:rPr lang="en-US" altLang="en-US" sz="2000" b="1" baseline="-25000" dirty="0" smtClean="0">
                <a:ea typeface="ＭＳ Ｐゴシック" pitchFamily="34" charset="-128"/>
              </a:rPr>
              <a:t>y </a:t>
            </a:r>
            <a:endParaRPr lang="en-US" altLang="en-US" sz="2000" dirty="0" smtClean="0">
              <a:ea typeface="ＭＳ Ｐゴシック" pitchFamily="34" charset="-128"/>
            </a:endParaRPr>
          </a:p>
          <a:p>
            <a:pPr lvl="1"/>
            <a:r>
              <a:rPr lang="en-US" altLang="en-US" sz="2000" b="1" dirty="0" smtClean="0">
                <a:ea typeface="ＭＳ Ｐゴシック" pitchFamily="34" charset="-128"/>
              </a:rPr>
              <a:t>M2 (Merge Local </a:t>
            </a:r>
            <a:r>
              <a:rPr lang="en-US" altLang="en-US" sz="2000" b="1" dirty="0" err="1" smtClean="0">
                <a:ea typeface="ＭＳ Ｐゴシック" pitchFamily="34" charset="-128"/>
              </a:rPr>
              <a:t>kNN</a:t>
            </a:r>
            <a:r>
              <a:rPr lang="en-US" altLang="en-US" sz="2000" b="1" dirty="0" smtClean="0">
                <a:ea typeface="ＭＳ Ｐゴシック" pitchFamily="34" charset="-128"/>
              </a:rPr>
              <a:t>): </a:t>
            </a:r>
            <a:r>
              <a:rPr lang="en-US" altLang="en-US" sz="2000" dirty="0" smtClean="0">
                <a:ea typeface="ＭＳ Ｐゴシック" pitchFamily="34" charset="-128"/>
              </a:rPr>
              <a:t>Hash </a:t>
            </a:r>
            <a:r>
              <a:rPr lang="en-US" altLang="en-US" sz="2000" b="1" dirty="0" smtClean="0">
                <a:ea typeface="ＭＳ Ｐゴシック" pitchFamily="34" charset="-128"/>
              </a:rPr>
              <a:t>√m</a:t>
            </a:r>
            <a:r>
              <a:rPr lang="en-US" altLang="en-US" sz="2000" dirty="0" smtClean="0">
                <a:ea typeface="ＭＳ Ｐゴシック" pitchFamily="34" charset="-128"/>
              </a:rPr>
              <a:t> local results of an object</a:t>
            </a:r>
            <a:r>
              <a:rPr lang="en-US" altLang="en-US" sz="2000" b="1" dirty="0" smtClean="0">
                <a:ea typeface="ＭＳ Ｐゴシック" pitchFamily="34" charset="-128"/>
              </a:rPr>
              <a:t> o</a:t>
            </a:r>
            <a:r>
              <a:rPr lang="en-US" altLang="en-US" sz="2000" b="1" baseline="-25000" dirty="0" smtClean="0">
                <a:ea typeface="ＭＳ Ｐゴシック" pitchFamily="34" charset="-128"/>
              </a:rPr>
              <a:t>a</a:t>
            </a:r>
            <a:r>
              <a:rPr lang="en-US" altLang="en-US" sz="2000" b="1" dirty="0" smtClean="0">
                <a:ea typeface="ＭＳ Ｐゴシック" pitchFamily="34" charset="-128"/>
              </a:rPr>
              <a:t> </a:t>
            </a:r>
            <a:r>
              <a:rPr lang="en-US" altLang="en-US" sz="2000" dirty="0" smtClean="0">
                <a:ea typeface="ＭＳ Ｐゴシック" pitchFamily="34" charset="-128"/>
              </a:rPr>
              <a:t>to the same server (for all objects)</a:t>
            </a:r>
            <a:endParaRPr lang="en-US" altLang="en-US" sz="2000" baseline="-25000" dirty="0" smtClean="0">
              <a:ea typeface="ＭＳ Ｐゴシック" pitchFamily="34" charset="-128"/>
            </a:endParaRPr>
          </a:p>
          <a:p>
            <a:pPr lvl="1"/>
            <a:r>
              <a:rPr lang="en-US" altLang="en-US" sz="2000" b="1" dirty="0" smtClean="0">
                <a:ea typeface="ＭＳ Ｐゴシック" pitchFamily="34" charset="-128"/>
              </a:rPr>
              <a:t>R2 (Global </a:t>
            </a:r>
            <a:r>
              <a:rPr lang="en-US" altLang="en-US" sz="2000" b="1" dirty="0" err="1" smtClean="0">
                <a:ea typeface="ＭＳ Ｐゴシック" pitchFamily="34" charset="-128"/>
              </a:rPr>
              <a:t>kNN</a:t>
            </a:r>
            <a:r>
              <a:rPr lang="en-US" altLang="en-US" sz="2000" b="1" dirty="0" smtClean="0">
                <a:ea typeface="ＭＳ Ｐゴシック" pitchFamily="34" charset="-128"/>
              </a:rPr>
              <a:t>): </a:t>
            </a:r>
            <a:r>
              <a:rPr lang="en-US" altLang="en-US" sz="2000" dirty="0" smtClean="0">
                <a:ea typeface="ＭＳ Ｐゴシック" pitchFamily="34" charset="-128"/>
              </a:rPr>
              <a:t>Compute top-k for each object locally.</a:t>
            </a:r>
            <a:endParaRPr lang="en-US" altLang="en-US" sz="2000" baseline="-25000" dirty="0" smtClean="0">
              <a:ea typeface="ＭＳ Ｐゴシック" pitchFamily="34" charset="-128"/>
            </a:endParaRPr>
          </a:p>
        </p:txBody>
      </p:sp>
      <p:sp>
        <p:nvSpPr>
          <p:cNvPr id="18435" name="Rectangle 3"/>
          <p:cNvSpPr>
            <a:spLocks noChangeArrowheads="1"/>
          </p:cNvSpPr>
          <p:nvPr/>
        </p:nvSpPr>
        <p:spPr bwMode="auto">
          <a:xfrm>
            <a:off x="2508250" y="41497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36" name="Rectangle 4"/>
          <p:cNvSpPr>
            <a:spLocks noChangeArrowheads="1"/>
          </p:cNvSpPr>
          <p:nvPr/>
        </p:nvSpPr>
        <p:spPr bwMode="auto">
          <a:xfrm>
            <a:off x="3516313" y="41497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37" name="Rectangle 5"/>
          <p:cNvSpPr>
            <a:spLocks noChangeArrowheads="1"/>
          </p:cNvSpPr>
          <p:nvPr/>
        </p:nvSpPr>
        <p:spPr bwMode="auto">
          <a:xfrm>
            <a:off x="4500563" y="41497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38" name="Rectangle 6"/>
          <p:cNvSpPr>
            <a:spLocks noChangeArrowheads="1"/>
          </p:cNvSpPr>
          <p:nvPr/>
        </p:nvSpPr>
        <p:spPr bwMode="auto">
          <a:xfrm>
            <a:off x="5508625" y="41497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39" name="TextBox 7"/>
          <p:cNvSpPr txBox="1">
            <a:spLocks noChangeArrowheads="1"/>
          </p:cNvSpPr>
          <p:nvPr/>
        </p:nvSpPr>
        <p:spPr bwMode="auto">
          <a:xfrm>
            <a:off x="6194425" y="4724400"/>
            <a:ext cx="1187450" cy="646113"/>
          </a:xfrm>
          <a:prstGeom prst="rect">
            <a:avLst/>
          </a:prstGeom>
          <a:noFill/>
          <a:ln w="9525">
            <a:noFill/>
            <a:miter lim="800000"/>
            <a:headEnd/>
            <a:tailEnd/>
          </a:ln>
        </p:spPr>
        <p:txBody>
          <a:bodyPr>
            <a:spAutoFit/>
          </a:bodyPr>
          <a:lstStyle/>
          <a:p>
            <a:pPr eaLnBrk="1" hangingPunct="1"/>
            <a:r>
              <a:rPr lang="en-US" altLang="en-US"/>
              <a:t>m</a:t>
            </a:r>
          </a:p>
        </p:txBody>
      </p:sp>
      <p:sp>
        <p:nvSpPr>
          <p:cNvPr id="18440" name="TextBox 12"/>
          <p:cNvSpPr txBox="1">
            <a:spLocks noChangeArrowheads="1"/>
          </p:cNvSpPr>
          <p:nvPr/>
        </p:nvSpPr>
        <p:spPr bwMode="auto">
          <a:xfrm>
            <a:off x="179388" y="6165850"/>
            <a:ext cx="2771775" cy="368300"/>
          </a:xfrm>
          <a:prstGeom prst="rect">
            <a:avLst/>
          </a:prstGeom>
          <a:noFill/>
          <a:ln w="9525">
            <a:noFill/>
            <a:miter lim="800000"/>
            <a:headEnd/>
            <a:tailEnd/>
          </a:ln>
        </p:spPr>
        <p:txBody>
          <a:bodyPr>
            <a:spAutoFit/>
          </a:bodyPr>
          <a:lstStyle/>
          <a:p>
            <a:pPr eaLnBrk="1" hangingPunct="1"/>
            <a:r>
              <a:rPr lang="en-US" altLang="en-US" sz="1800" b="0"/>
              <a:t>[2] Zhang et. al EDBT’12</a:t>
            </a:r>
          </a:p>
        </p:txBody>
      </p:sp>
      <p:sp>
        <p:nvSpPr>
          <p:cNvPr id="12" name="TextBox 11"/>
          <p:cNvSpPr txBox="1">
            <a:spLocks noChangeArrowheads="1"/>
          </p:cNvSpPr>
          <p:nvPr/>
        </p:nvSpPr>
        <p:spPr bwMode="auto">
          <a:xfrm>
            <a:off x="3492500" y="4149725"/>
            <a:ext cx="1008063" cy="368300"/>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x</a:t>
            </a:r>
            <a:r>
              <a:rPr lang="en-US" altLang="en-US" sz="1800">
                <a:solidFill>
                  <a:srgbClr val="FF0000"/>
                </a:solidFill>
              </a:rPr>
              <a:t>,O</a:t>
            </a:r>
            <a:r>
              <a:rPr lang="en-US" altLang="en-US" sz="1800" baseline="-25000">
                <a:solidFill>
                  <a:srgbClr val="FF0000"/>
                </a:solidFill>
              </a:rPr>
              <a:t>y</a:t>
            </a:r>
            <a:r>
              <a:rPr lang="en-US" altLang="en-US" sz="1800">
                <a:solidFill>
                  <a:srgbClr val="FF0000"/>
                </a:solidFill>
              </a:rPr>
              <a:t>)</a:t>
            </a:r>
          </a:p>
        </p:txBody>
      </p:sp>
      <p:sp>
        <p:nvSpPr>
          <p:cNvPr id="13" name="Rectangle 12"/>
          <p:cNvSpPr/>
          <p:nvPr/>
        </p:nvSpPr>
        <p:spPr bwMode="auto">
          <a:xfrm>
            <a:off x="3563938" y="4581525"/>
            <a:ext cx="720725" cy="287338"/>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a:t>
            </a:r>
          </a:p>
        </p:txBody>
      </p:sp>
      <p:sp>
        <p:nvSpPr>
          <p:cNvPr id="18443" name="TextBox 14"/>
          <p:cNvSpPr txBox="1">
            <a:spLocks noChangeArrowheads="1"/>
          </p:cNvSpPr>
          <p:nvPr/>
        </p:nvSpPr>
        <p:spPr bwMode="auto">
          <a:xfrm>
            <a:off x="539750" y="4221163"/>
            <a:ext cx="1655763" cy="646112"/>
          </a:xfrm>
          <a:prstGeom prst="rect">
            <a:avLst/>
          </a:prstGeom>
          <a:noFill/>
          <a:ln w="9525">
            <a:noFill/>
            <a:miter lim="800000"/>
            <a:headEnd/>
            <a:tailEnd/>
          </a:ln>
        </p:spPr>
        <p:txBody>
          <a:bodyPr>
            <a:spAutoFit/>
          </a:bodyPr>
          <a:lstStyle/>
          <a:p>
            <a:r>
              <a:rPr lang="en-US" altLang="en-US"/>
              <a:t>MR1:</a:t>
            </a:r>
          </a:p>
        </p:txBody>
      </p:sp>
      <p:sp>
        <p:nvSpPr>
          <p:cNvPr id="17" name="Rectangle 16"/>
          <p:cNvSpPr/>
          <p:nvPr/>
        </p:nvSpPr>
        <p:spPr bwMode="auto">
          <a:xfrm>
            <a:off x="5580063" y="4581525"/>
            <a:ext cx="720725" cy="287338"/>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a:t>
            </a:r>
          </a:p>
        </p:txBody>
      </p:sp>
      <p:grpSp>
        <p:nvGrpSpPr>
          <p:cNvPr id="2" name="Group 30"/>
          <p:cNvGrpSpPr>
            <a:grpSpLocks/>
          </p:cNvGrpSpPr>
          <p:nvPr/>
        </p:nvGrpSpPr>
        <p:grpSpPr bwMode="auto">
          <a:xfrm>
            <a:off x="539750" y="5300663"/>
            <a:ext cx="6818313" cy="1220787"/>
            <a:chOff x="539552" y="5301208"/>
            <a:chExt cx="6817841" cy="1220788"/>
          </a:xfrm>
        </p:grpSpPr>
        <p:sp>
          <p:nvSpPr>
            <p:cNvPr id="18449" name="TextBox 15"/>
            <p:cNvSpPr txBox="1">
              <a:spLocks noChangeArrowheads="1"/>
            </p:cNvSpPr>
            <p:nvPr/>
          </p:nvSpPr>
          <p:spPr bwMode="auto">
            <a:xfrm>
              <a:off x="539552" y="5373216"/>
              <a:ext cx="1656184" cy="646331"/>
            </a:xfrm>
            <a:prstGeom prst="rect">
              <a:avLst/>
            </a:prstGeom>
            <a:noFill/>
            <a:ln w="9525">
              <a:noFill/>
              <a:miter lim="800000"/>
              <a:headEnd/>
              <a:tailEnd/>
            </a:ln>
          </p:spPr>
          <p:txBody>
            <a:bodyPr>
              <a:spAutoFit/>
            </a:bodyPr>
            <a:lstStyle/>
            <a:p>
              <a:r>
                <a:rPr lang="en-US" altLang="en-US"/>
                <a:t>MR2:</a:t>
              </a:r>
            </a:p>
          </p:txBody>
        </p:sp>
        <p:sp>
          <p:nvSpPr>
            <p:cNvPr id="18450" name="Rectangle 3"/>
            <p:cNvSpPr>
              <a:spLocks noChangeArrowheads="1"/>
            </p:cNvSpPr>
            <p:nvPr/>
          </p:nvSpPr>
          <p:spPr bwMode="auto">
            <a:xfrm>
              <a:off x="2483768" y="5301208"/>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51" name="Rectangle 4"/>
            <p:cNvSpPr>
              <a:spLocks noChangeArrowheads="1"/>
            </p:cNvSpPr>
            <p:nvPr/>
          </p:nvSpPr>
          <p:spPr bwMode="auto">
            <a:xfrm>
              <a:off x="3491831" y="5301208"/>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52" name="Rectangle 5"/>
            <p:cNvSpPr>
              <a:spLocks noChangeArrowheads="1"/>
            </p:cNvSpPr>
            <p:nvPr/>
          </p:nvSpPr>
          <p:spPr bwMode="auto">
            <a:xfrm>
              <a:off x="4476081" y="5301208"/>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53" name="Rectangle 6"/>
            <p:cNvSpPr>
              <a:spLocks noChangeArrowheads="1"/>
            </p:cNvSpPr>
            <p:nvPr/>
          </p:nvSpPr>
          <p:spPr bwMode="auto">
            <a:xfrm>
              <a:off x="5484143" y="5301208"/>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18454" name="TextBox 7"/>
            <p:cNvSpPr txBox="1">
              <a:spLocks noChangeArrowheads="1"/>
            </p:cNvSpPr>
            <p:nvPr/>
          </p:nvSpPr>
          <p:spPr bwMode="auto">
            <a:xfrm>
              <a:off x="6169943" y="5875883"/>
              <a:ext cx="1187450" cy="646113"/>
            </a:xfrm>
            <a:prstGeom prst="rect">
              <a:avLst/>
            </a:prstGeom>
            <a:noFill/>
            <a:ln w="9525">
              <a:noFill/>
              <a:miter lim="800000"/>
              <a:headEnd/>
              <a:tailEnd/>
            </a:ln>
          </p:spPr>
          <p:txBody>
            <a:bodyPr>
              <a:spAutoFit/>
            </a:bodyPr>
            <a:lstStyle/>
            <a:p>
              <a:pPr eaLnBrk="1" hangingPunct="1"/>
              <a:r>
                <a:rPr lang="en-US" altLang="en-US"/>
                <a:t>m</a:t>
              </a:r>
            </a:p>
          </p:txBody>
        </p:sp>
      </p:grpSp>
      <p:sp>
        <p:nvSpPr>
          <p:cNvPr id="24" name="Rectangle 23"/>
          <p:cNvSpPr/>
          <p:nvPr/>
        </p:nvSpPr>
        <p:spPr bwMode="auto">
          <a:xfrm>
            <a:off x="2555875" y="5589588"/>
            <a:ext cx="720725" cy="431800"/>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o</a:t>
            </a:r>
            <a:r>
              <a:rPr lang="en-US" sz="1000" baseline="-25000"/>
              <a:t>a</a:t>
            </a:r>
            <a:r>
              <a:rPr lang="en-US" sz="1000"/>
              <a:t>={ … }</a:t>
            </a:r>
          </a:p>
          <a:p>
            <a:pPr eaLnBrk="1" hangingPunct="1"/>
            <a:endParaRPr lang="en-US" sz="1000"/>
          </a:p>
        </p:txBody>
      </p:sp>
      <p:cxnSp>
        <p:nvCxnSpPr>
          <p:cNvPr id="27" name="Straight Arrow Connector 26"/>
          <p:cNvCxnSpPr>
            <a:cxnSpLocks noChangeShapeType="1"/>
          </p:cNvCxnSpPr>
          <p:nvPr/>
        </p:nvCxnSpPr>
        <p:spPr bwMode="auto">
          <a:xfrm flipH="1">
            <a:off x="2987675" y="4868863"/>
            <a:ext cx="647700" cy="576262"/>
          </a:xfrm>
          <a:prstGeom prst="straightConnector1">
            <a:avLst/>
          </a:prstGeom>
          <a:noFill/>
          <a:ln w="38100">
            <a:solidFill>
              <a:srgbClr val="FF0000"/>
            </a:solidFill>
            <a:round/>
            <a:headEnd/>
            <a:tailEnd type="arrow" w="med" len="med"/>
          </a:ln>
        </p:spPr>
      </p:cxnSp>
      <p:cxnSp>
        <p:nvCxnSpPr>
          <p:cNvPr id="28" name="Straight Arrow Connector 27"/>
          <p:cNvCxnSpPr>
            <a:cxnSpLocks noChangeShapeType="1"/>
          </p:cNvCxnSpPr>
          <p:nvPr/>
        </p:nvCxnSpPr>
        <p:spPr bwMode="auto">
          <a:xfrm flipH="1">
            <a:off x="3059113" y="4868863"/>
            <a:ext cx="2520950" cy="647700"/>
          </a:xfrm>
          <a:prstGeom prst="straightConnector1">
            <a:avLst/>
          </a:prstGeom>
          <a:noFill/>
          <a:ln w="38100">
            <a:solidFill>
              <a:srgbClr val="FF0000"/>
            </a:solidFill>
            <a:round/>
            <a:headEnd/>
            <a:tailEnd type="arrow" w="med" len="med"/>
          </a:ln>
        </p:spPr>
      </p:cxnSp>
    </p:spTree>
    <p:extLst>
      <p:ext uri="{BB962C8B-B14F-4D97-AF65-F5344CB8AC3E}">
        <p14:creationId xmlns:p14="http://schemas.microsoft.com/office/powerpoint/2010/main" val="12788086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7" dur="500"/>
                                        <p:tgtEl>
                                          <p:spTgt spid="28674">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23" dur="500"/>
                                        <p:tgtEl>
                                          <p:spTgt spid="28674">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8674">
                                            <p:txEl>
                                              <p:pRg st="4" end="4"/>
                                            </p:txEl>
                                          </p:spTgt>
                                        </p:tgtEl>
                                        <p:attrNameLst>
                                          <p:attrName>style.visibility</p:attrName>
                                        </p:attrNameLst>
                                      </p:cBhvr>
                                      <p:to>
                                        <p:strVal val="visible"/>
                                      </p:to>
                                    </p:set>
                                    <p:animEffect transition="in" filter="blinds(horizontal)">
                                      <p:cBhvr>
                                        <p:cTn id="45" dur="5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7" grpId="0" animBg="1"/>
      <p:bldP spid="24" grpId="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274638"/>
            <a:ext cx="8186738" cy="633412"/>
          </a:xfrm>
        </p:spPr>
        <p:txBody>
          <a:bodyPr/>
          <a:lstStyle/>
          <a:p>
            <a:r>
              <a:rPr lang="en-US" altLang="en-US" smtClean="0">
                <a:ea typeface="ＭＳ Ｐゴシック" pitchFamily="34" charset="-128"/>
              </a:rPr>
              <a:t>H-BRJ Optimization</a:t>
            </a:r>
          </a:p>
        </p:txBody>
      </p:sp>
      <p:sp>
        <p:nvSpPr>
          <p:cNvPr id="28674" name="Content Placeholder 2"/>
          <p:cNvSpPr>
            <a:spLocks noGrp="1"/>
          </p:cNvSpPr>
          <p:nvPr>
            <p:ph idx="1"/>
          </p:nvPr>
        </p:nvSpPr>
        <p:spPr>
          <a:xfrm>
            <a:off x="457200" y="1125538"/>
            <a:ext cx="8299450" cy="5073650"/>
          </a:xfrm>
        </p:spPr>
        <p:txBody>
          <a:bodyPr/>
          <a:lstStyle/>
          <a:p>
            <a:r>
              <a:rPr lang="en-US" altLang="en-US" sz="2400" b="1" dirty="0" smtClean="0">
                <a:ea typeface="ＭＳ Ｐゴシック" pitchFamily="34" charset="-128"/>
              </a:rPr>
              <a:t>H. B</a:t>
            </a:r>
            <a:r>
              <a:rPr lang="en-US" altLang="en-US" sz="2400" dirty="0" smtClean="0">
                <a:ea typeface="ＭＳ Ｐゴシック" pitchFamily="34" charset="-128"/>
              </a:rPr>
              <a:t>lock</a:t>
            </a:r>
            <a:r>
              <a:rPr lang="en-US" altLang="en-US" sz="2400" b="1" dirty="0" smtClean="0">
                <a:ea typeface="ＭＳ Ｐゴシック" pitchFamily="34" charset="-128"/>
              </a:rPr>
              <a:t> R</a:t>
            </a:r>
            <a:r>
              <a:rPr lang="en-US" altLang="en-US" sz="2400" dirty="0" smtClean="0">
                <a:ea typeface="ＭＳ Ｐゴシック" pitchFamily="34" charset="-128"/>
              </a:rPr>
              <a:t>-tree</a:t>
            </a:r>
            <a:r>
              <a:rPr lang="en-US" altLang="en-US" sz="2400" b="1" dirty="0" smtClean="0">
                <a:ea typeface="ＭＳ Ｐゴシック" pitchFamily="34" charset="-128"/>
              </a:rPr>
              <a:t> </a:t>
            </a:r>
            <a:r>
              <a:rPr lang="en-US" altLang="en-US" sz="2400" dirty="0" smtClean="0">
                <a:ea typeface="ＭＳ Ｐゴシック" pitchFamily="34" charset="-128"/>
              </a:rPr>
              <a:t>Nested Loop </a:t>
            </a:r>
            <a:r>
              <a:rPr lang="en-US" altLang="en-US" sz="2400" dirty="0" err="1" smtClean="0">
                <a:ea typeface="ＭＳ Ｐゴシック" pitchFamily="34" charset="-128"/>
              </a:rPr>
              <a:t>kNN</a:t>
            </a:r>
            <a:r>
              <a:rPr lang="en-US" altLang="en-US" sz="2400" dirty="0" smtClean="0">
                <a:ea typeface="ＭＳ Ｐゴシック" pitchFamily="34" charset="-128"/>
              </a:rPr>
              <a:t> </a:t>
            </a:r>
            <a:r>
              <a:rPr lang="en-US" altLang="en-US" sz="2400" b="1" dirty="0" smtClean="0">
                <a:ea typeface="ＭＳ Ｐゴシック" pitchFamily="34" charset="-128"/>
              </a:rPr>
              <a:t>J</a:t>
            </a:r>
            <a:r>
              <a:rPr lang="en-US" altLang="en-US" sz="2400" dirty="0" smtClean="0">
                <a:ea typeface="ＭＳ Ｐゴシック" pitchFamily="34" charset="-128"/>
              </a:rPr>
              <a:t>oin </a:t>
            </a:r>
            <a:r>
              <a:rPr lang="en-US" altLang="en-US" sz="2400" dirty="0" smtClean="0">
                <a:solidFill>
                  <a:srgbClr val="7F7F7F"/>
                </a:solidFill>
                <a:ea typeface="ＭＳ Ｐゴシック" pitchFamily="34" charset="-128"/>
              </a:rPr>
              <a:t>[2]</a:t>
            </a:r>
            <a:r>
              <a:rPr lang="en-US" altLang="en-US" sz="2400" dirty="0" smtClean="0">
                <a:ea typeface="ＭＳ Ｐゴシック" pitchFamily="34" charset="-128"/>
              </a:rPr>
              <a:t>:</a:t>
            </a:r>
            <a:endParaRPr lang="en-US" altLang="en-US" sz="2400" b="1" dirty="0" smtClean="0">
              <a:ea typeface="ＭＳ Ｐゴシック" pitchFamily="34" charset="-128"/>
            </a:endParaRPr>
          </a:p>
          <a:p>
            <a:pPr marL="488950" lvl="1" indent="-292100"/>
            <a:r>
              <a:rPr lang="en-US" altLang="en-US" sz="2400" dirty="0" smtClean="0">
                <a:ea typeface="ＭＳ Ｐゴシック" pitchFamily="34" charset="-128"/>
              </a:rPr>
              <a:t>Optimizes Local </a:t>
            </a:r>
            <a:r>
              <a:rPr lang="en-US" altLang="en-US" sz="2400" dirty="0" err="1" smtClean="0">
                <a:ea typeface="ＭＳ Ｐゴシック" pitchFamily="34" charset="-128"/>
              </a:rPr>
              <a:t>kNN</a:t>
            </a:r>
            <a:r>
              <a:rPr lang="en-US" altLang="en-US" sz="2400" dirty="0" smtClean="0">
                <a:ea typeface="ＭＳ Ｐゴシック" pitchFamily="34" charset="-128"/>
              </a:rPr>
              <a:t> computation (Reduce-job1) in previous algorithm (H-BNLJ) by building an </a:t>
            </a:r>
            <a:r>
              <a:rPr lang="en-US" altLang="en-US" sz="2400" b="1" dirty="0" smtClean="0">
                <a:ea typeface="ＭＳ Ｐゴシック" pitchFamily="34" charset="-128"/>
              </a:rPr>
              <a:t>R-tree</a:t>
            </a:r>
            <a:r>
              <a:rPr lang="en-US" altLang="en-US" sz="2400" dirty="0" smtClean="0">
                <a:ea typeface="ＭＳ Ｐゴシック" pitchFamily="34" charset="-128"/>
              </a:rPr>
              <a:t> on </a:t>
            </a:r>
            <a:r>
              <a:rPr lang="en-US" altLang="en-US" sz="2400" b="1" dirty="0" smtClean="0">
                <a:ea typeface="ＭＳ Ｐゴシック" pitchFamily="34" charset="-128"/>
              </a:rPr>
              <a:t>O</a:t>
            </a:r>
            <a:r>
              <a:rPr lang="en-US" altLang="en-US" sz="2400" b="1" baseline="-25000" dirty="0" smtClean="0">
                <a:ea typeface="ＭＳ Ｐゴシック" pitchFamily="34" charset="-128"/>
              </a:rPr>
              <a:t>i</a:t>
            </a:r>
            <a:endParaRPr lang="en-US" altLang="en-US" sz="2400" dirty="0" smtClean="0">
              <a:solidFill>
                <a:srgbClr val="FF0000"/>
              </a:solidFill>
              <a:ea typeface="ＭＳ Ｐゴシック" pitchFamily="34" charset="-128"/>
            </a:endParaRPr>
          </a:p>
          <a:p>
            <a:pPr marL="488950" lvl="1" indent="-292100"/>
            <a:r>
              <a:rPr lang="en-US" altLang="en-US" sz="2400" dirty="0" smtClean="0">
                <a:solidFill>
                  <a:srgbClr val="00B050"/>
                </a:solidFill>
                <a:ea typeface="ＭＳ Ｐゴシック" pitchFamily="34" charset="-128"/>
              </a:rPr>
              <a:t>Distributed R-tree </a:t>
            </a:r>
            <a:r>
              <a:rPr lang="en-US" altLang="en-US" sz="2400" dirty="0" err="1" smtClean="0">
                <a:solidFill>
                  <a:srgbClr val="00B050"/>
                </a:solidFill>
                <a:ea typeface="ＭＳ Ｐゴシック" pitchFamily="34" charset="-128"/>
              </a:rPr>
              <a:t>kNN</a:t>
            </a:r>
            <a:r>
              <a:rPr lang="en-US" altLang="en-US" sz="2400" dirty="0" smtClean="0">
                <a:solidFill>
                  <a:srgbClr val="00B050"/>
                </a:solidFill>
                <a:ea typeface="ＭＳ Ｐゴシック" pitchFamily="34" charset="-128"/>
              </a:rPr>
              <a:t> ( n/</a:t>
            </a:r>
            <a:r>
              <a:rPr lang="en-US" altLang="en-US" sz="2400" b="1" dirty="0" smtClean="0">
                <a:solidFill>
                  <a:srgbClr val="00B050"/>
                </a:solidFill>
                <a:ea typeface="ＭＳ Ｐゴシック" pitchFamily="34" charset="-128"/>
              </a:rPr>
              <a:t>√</a:t>
            </a:r>
            <a:r>
              <a:rPr lang="en-US" altLang="en-US" sz="2400" dirty="0" err="1" smtClean="0">
                <a:solidFill>
                  <a:srgbClr val="00B050"/>
                </a:solidFill>
                <a:ea typeface="ＭＳ Ｐゴシック" pitchFamily="34" charset="-128"/>
              </a:rPr>
              <a:t>m</a:t>
            </a:r>
            <a:r>
              <a:rPr lang="en-US" altLang="en-US" sz="2400" i="1" dirty="0" err="1" smtClean="0">
                <a:solidFill>
                  <a:srgbClr val="00B050"/>
                </a:solidFill>
                <a:ea typeface="ＭＳ Ｐゴシック" pitchFamily="34" charset="-128"/>
              </a:rPr>
              <a:t>log</a:t>
            </a:r>
            <a:r>
              <a:rPr lang="en-US" altLang="en-US" sz="2400" dirty="0" smtClean="0">
                <a:solidFill>
                  <a:srgbClr val="00B050"/>
                </a:solidFill>
                <a:ea typeface="ＭＳ Ｐゴシック" pitchFamily="34" charset="-128"/>
              </a:rPr>
              <a:t>(n/</a:t>
            </a:r>
            <a:r>
              <a:rPr lang="en-US" altLang="en-US" sz="2400" b="1" dirty="0" smtClean="0">
                <a:solidFill>
                  <a:srgbClr val="00B050"/>
                </a:solidFill>
                <a:ea typeface="ＭＳ Ｐゴシック" pitchFamily="34" charset="-128"/>
              </a:rPr>
              <a:t>√</a:t>
            </a:r>
            <a:r>
              <a:rPr lang="en-US" altLang="en-US" sz="2400" dirty="0" smtClean="0">
                <a:solidFill>
                  <a:srgbClr val="00B050"/>
                </a:solidFill>
                <a:ea typeface="ＭＳ Ｐゴシック" pitchFamily="34" charset="-128"/>
              </a:rPr>
              <a:t>m) )</a:t>
            </a:r>
          </a:p>
          <a:p>
            <a:pPr marL="488950" lvl="1" indent="-292100"/>
            <a:r>
              <a:rPr lang="en-US" altLang="en-US" sz="2400" dirty="0" smtClean="0">
                <a:solidFill>
                  <a:srgbClr val="00B050"/>
                </a:solidFill>
                <a:ea typeface="ＭＳ Ｐゴシック" pitchFamily="34" charset="-128"/>
              </a:rPr>
              <a:t>Optimal Load Balancing = 1</a:t>
            </a:r>
          </a:p>
        </p:txBody>
      </p:sp>
      <p:sp>
        <p:nvSpPr>
          <p:cNvPr id="38" name="TextBox 13"/>
          <p:cNvSpPr txBox="1">
            <a:spLocks noChangeArrowheads="1"/>
          </p:cNvSpPr>
          <p:nvPr/>
        </p:nvSpPr>
        <p:spPr bwMode="auto">
          <a:xfrm>
            <a:off x="387350" y="5499100"/>
            <a:ext cx="5121275" cy="831850"/>
          </a:xfrm>
          <a:prstGeom prst="rect">
            <a:avLst/>
          </a:prstGeom>
          <a:noFill/>
          <a:ln w="9525">
            <a:solidFill>
              <a:srgbClr val="FF0000"/>
            </a:solidFill>
            <a:miter lim="800000"/>
            <a:headEnd/>
            <a:tailEnd/>
          </a:ln>
        </p:spPr>
        <p:txBody>
          <a:bodyPr>
            <a:spAutoFit/>
          </a:bodyPr>
          <a:lstStyle/>
          <a:p>
            <a:pPr algn="ctr" eaLnBrk="1" hangingPunct="1"/>
            <a:r>
              <a:rPr lang="en-US" altLang="en-US" sz="2400">
                <a:solidFill>
                  <a:srgbClr val="FF0000"/>
                </a:solidFill>
              </a:rPr>
              <a:t>Replication Factor remains</a:t>
            </a:r>
            <a:endParaRPr lang="en-US" altLang="en-US" sz="2400" b="0">
              <a:solidFill>
                <a:srgbClr val="FF0000"/>
              </a:solidFill>
            </a:endParaRPr>
          </a:p>
          <a:p>
            <a:pPr algn="ctr" eaLnBrk="1" hangingPunct="1"/>
            <a:r>
              <a:rPr lang="en-US" altLang="en-US" sz="2400" i="1">
                <a:solidFill>
                  <a:srgbClr val="FF0000"/>
                </a:solidFill>
              </a:rPr>
              <a:t>f</a:t>
            </a:r>
            <a:r>
              <a:rPr lang="en-US" altLang="en-US" sz="2400" i="1" baseline="-25000">
                <a:solidFill>
                  <a:srgbClr val="FF0000"/>
                </a:solidFill>
              </a:rPr>
              <a:t>H-BRJ</a:t>
            </a:r>
            <a:r>
              <a:rPr lang="en-US" altLang="en-US" sz="2400" i="1">
                <a:solidFill>
                  <a:srgbClr val="FF0000"/>
                </a:solidFill>
              </a:rPr>
              <a:t>=</a:t>
            </a:r>
            <a:r>
              <a:rPr lang="en-US" altLang="en-US" sz="2400">
                <a:solidFill>
                  <a:srgbClr val="FF0000"/>
                </a:solidFill>
              </a:rPr>
              <a:t> 2√</a:t>
            </a:r>
            <a:r>
              <a:rPr lang="en-US" altLang="en-US" sz="2400" i="1">
                <a:solidFill>
                  <a:srgbClr val="FF0000"/>
                </a:solidFill>
              </a:rPr>
              <a:t>m</a:t>
            </a:r>
          </a:p>
        </p:txBody>
      </p:sp>
      <p:sp>
        <p:nvSpPr>
          <p:cNvPr id="39" name="TextBox 12"/>
          <p:cNvSpPr txBox="1">
            <a:spLocks noChangeArrowheads="1"/>
          </p:cNvSpPr>
          <p:nvPr/>
        </p:nvSpPr>
        <p:spPr bwMode="auto">
          <a:xfrm>
            <a:off x="6769100" y="914400"/>
            <a:ext cx="255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ea typeface="ＭＳ Ｐゴシック" charset="-128"/>
              </a:defRPr>
            </a:lvl1pPr>
            <a:lvl2pPr marL="742950" indent="-285750">
              <a:defRPr sz="3600" b="1">
                <a:solidFill>
                  <a:schemeClr val="tx2"/>
                </a:solidFill>
                <a:latin typeface="Arial" charset="0"/>
                <a:ea typeface="ＭＳ Ｐゴシック" charset="-128"/>
              </a:defRPr>
            </a:lvl2pPr>
            <a:lvl3pPr marL="1143000" indent="-228600">
              <a:defRPr sz="3600" b="1">
                <a:solidFill>
                  <a:schemeClr val="tx2"/>
                </a:solidFill>
                <a:latin typeface="Arial" charset="0"/>
                <a:ea typeface="ＭＳ Ｐゴシック" charset="-128"/>
              </a:defRPr>
            </a:lvl3pPr>
            <a:lvl4pPr marL="1600200" indent="-228600">
              <a:defRPr sz="3600" b="1">
                <a:solidFill>
                  <a:schemeClr val="tx2"/>
                </a:solidFill>
                <a:latin typeface="Arial" charset="0"/>
                <a:ea typeface="ＭＳ Ｐゴシック" charset="-128"/>
              </a:defRPr>
            </a:lvl4pPr>
            <a:lvl5pPr marL="2057400" indent="-22860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defRPr/>
            </a:pPr>
            <a:r>
              <a:rPr lang="en-US" altLang="en-US" sz="1600" b="0">
                <a:solidFill>
                  <a:schemeClr val="bg1">
                    <a:lumMod val="50000"/>
                  </a:schemeClr>
                </a:solidFill>
              </a:rPr>
              <a:t>[2] </a:t>
            </a:r>
            <a:r>
              <a:rPr lang="en-US" altLang="en-US" sz="1600" b="0" smtClean="0">
                <a:solidFill>
                  <a:schemeClr val="bg1">
                    <a:lumMod val="50000"/>
                  </a:schemeClr>
                </a:solidFill>
              </a:rPr>
              <a:t>Zhang </a:t>
            </a:r>
            <a:r>
              <a:rPr lang="en-US" altLang="en-US" sz="1600" b="0">
                <a:solidFill>
                  <a:schemeClr val="bg1">
                    <a:lumMod val="50000"/>
                  </a:schemeClr>
                </a:solidFill>
              </a:rPr>
              <a:t>et. </a:t>
            </a:r>
            <a:r>
              <a:rPr lang="en-US" altLang="en-US" sz="1600" b="0" dirty="0">
                <a:solidFill>
                  <a:schemeClr val="bg1">
                    <a:lumMod val="50000"/>
                  </a:schemeClr>
                </a:solidFill>
              </a:rPr>
              <a:t>al EDBT’12</a:t>
            </a:r>
          </a:p>
        </p:txBody>
      </p:sp>
      <p:sp>
        <p:nvSpPr>
          <p:cNvPr id="56325" name="Rectangle 3"/>
          <p:cNvSpPr>
            <a:spLocks noChangeArrowheads="1"/>
          </p:cNvSpPr>
          <p:nvPr/>
        </p:nvSpPr>
        <p:spPr bwMode="auto">
          <a:xfrm>
            <a:off x="6699250" y="2992438"/>
            <a:ext cx="863600" cy="792162"/>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26" name="Rectangle 4"/>
          <p:cNvSpPr>
            <a:spLocks noChangeArrowheads="1"/>
          </p:cNvSpPr>
          <p:nvPr/>
        </p:nvSpPr>
        <p:spPr bwMode="auto">
          <a:xfrm>
            <a:off x="6699250" y="383222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27" name="Rectangle 5"/>
          <p:cNvSpPr>
            <a:spLocks noChangeArrowheads="1"/>
          </p:cNvSpPr>
          <p:nvPr/>
        </p:nvSpPr>
        <p:spPr bwMode="auto">
          <a:xfrm>
            <a:off x="6699250" y="4676775"/>
            <a:ext cx="863600" cy="7921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28" name="Rectangle 6"/>
          <p:cNvSpPr>
            <a:spLocks noChangeArrowheads="1"/>
          </p:cNvSpPr>
          <p:nvPr/>
        </p:nvSpPr>
        <p:spPr bwMode="auto">
          <a:xfrm>
            <a:off x="6700838" y="5516563"/>
            <a:ext cx="863600" cy="792162"/>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29" name="TextBox 43"/>
          <p:cNvSpPr txBox="1">
            <a:spLocks noChangeArrowheads="1"/>
          </p:cNvSpPr>
          <p:nvPr/>
        </p:nvSpPr>
        <p:spPr bwMode="auto">
          <a:xfrm>
            <a:off x="6675438" y="3832225"/>
            <a:ext cx="1008062" cy="368300"/>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y</a:t>
            </a:r>
            <a:r>
              <a:rPr lang="en-US" altLang="en-US" sz="1800">
                <a:solidFill>
                  <a:srgbClr val="FF0000"/>
                </a:solidFill>
              </a:rPr>
              <a:t>,O</a:t>
            </a:r>
            <a:r>
              <a:rPr lang="en-US" altLang="en-US" sz="1800" baseline="-25000">
                <a:solidFill>
                  <a:srgbClr val="FF0000"/>
                </a:solidFill>
              </a:rPr>
              <a:t>x</a:t>
            </a:r>
            <a:r>
              <a:rPr lang="en-US" altLang="en-US" sz="1800">
                <a:solidFill>
                  <a:srgbClr val="FF0000"/>
                </a:solidFill>
              </a:rPr>
              <a:t>)</a:t>
            </a:r>
          </a:p>
        </p:txBody>
      </p:sp>
      <p:sp>
        <p:nvSpPr>
          <p:cNvPr id="45" name="Rectangle 44"/>
          <p:cNvSpPr/>
          <p:nvPr/>
        </p:nvSpPr>
        <p:spPr bwMode="auto">
          <a:xfrm>
            <a:off x="6746875" y="4264025"/>
            <a:ext cx="720725" cy="287338"/>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a:t>
            </a:r>
          </a:p>
        </p:txBody>
      </p:sp>
      <p:sp>
        <p:nvSpPr>
          <p:cNvPr id="56331" name="TextBox 14"/>
          <p:cNvSpPr txBox="1">
            <a:spLocks noChangeArrowheads="1"/>
          </p:cNvSpPr>
          <p:nvPr/>
        </p:nvSpPr>
        <p:spPr bwMode="auto">
          <a:xfrm>
            <a:off x="6661150" y="2492375"/>
            <a:ext cx="1655763" cy="585788"/>
          </a:xfrm>
          <a:prstGeom prst="rect">
            <a:avLst/>
          </a:prstGeom>
          <a:noFill/>
          <a:ln w="9525">
            <a:noFill/>
            <a:miter lim="800000"/>
            <a:headEnd/>
            <a:tailEnd/>
          </a:ln>
        </p:spPr>
        <p:txBody>
          <a:bodyPr>
            <a:spAutoFit/>
          </a:bodyPr>
          <a:lstStyle/>
          <a:p>
            <a:r>
              <a:rPr lang="en-US" altLang="en-US" sz="3200"/>
              <a:t>MR1</a:t>
            </a:r>
          </a:p>
        </p:txBody>
      </p:sp>
      <p:sp>
        <p:nvSpPr>
          <p:cNvPr id="47" name="Rectangle 46"/>
          <p:cNvSpPr/>
          <p:nvPr/>
        </p:nvSpPr>
        <p:spPr bwMode="auto">
          <a:xfrm>
            <a:off x="6772275" y="5948363"/>
            <a:ext cx="720725" cy="287337"/>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a:t>
            </a:r>
          </a:p>
        </p:txBody>
      </p:sp>
      <p:sp>
        <p:nvSpPr>
          <p:cNvPr id="56333" name="TextBox 15"/>
          <p:cNvSpPr txBox="1">
            <a:spLocks noChangeArrowheads="1"/>
          </p:cNvSpPr>
          <p:nvPr/>
        </p:nvSpPr>
        <p:spPr bwMode="auto">
          <a:xfrm>
            <a:off x="7812088" y="2492375"/>
            <a:ext cx="1655762" cy="585788"/>
          </a:xfrm>
          <a:prstGeom prst="rect">
            <a:avLst/>
          </a:prstGeom>
          <a:noFill/>
          <a:ln w="9525">
            <a:noFill/>
            <a:miter lim="800000"/>
            <a:headEnd/>
            <a:tailEnd/>
          </a:ln>
        </p:spPr>
        <p:txBody>
          <a:bodyPr>
            <a:spAutoFit/>
          </a:bodyPr>
          <a:lstStyle/>
          <a:p>
            <a:r>
              <a:rPr lang="en-US" altLang="en-US" sz="3200"/>
              <a:t>MR2</a:t>
            </a:r>
          </a:p>
        </p:txBody>
      </p:sp>
      <p:sp>
        <p:nvSpPr>
          <p:cNvPr id="56334" name="Rectangle 3"/>
          <p:cNvSpPr>
            <a:spLocks noChangeArrowheads="1"/>
          </p:cNvSpPr>
          <p:nvPr/>
        </p:nvSpPr>
        <p:spPr bwMode="auto">
          <a:xfrm>
            <a:off x="7878763" y="3008313"/>
            <a:ext cx="863600" cy="792162"/>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35" name="Rectangle 4"/>
          <p:cNvSpPr>
            <a:spLocks noChangeArrowheads="1"/>
          </p:cNvSpPr>
          <p:nvPr/>
        </p:nvSpPr>
        <p:spPr bwMode="auto">
          <a:xfrm>
            <a:off x="7885113" y="3846513"/>
            <a:ext cx="863600" cy="792162"/>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36" name="Rectangle 5"/>
          <p:cNvSpPr>
            <a:spLocks noChangeArrowheads="1"/>
          </p:cNvSpPr>
          <p:nvPr/>
        </p:nvSpPr>
        <p:spPr bwMode="auto">
          <a:xfrm>
            <a:off x="7893050" y="4689475"/>
            <a:ext cx="849313" cy="779463"/>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6337" name="Rectangle 6"/>
          <p:cNvSpPr>
            <a:spLocks noChangeArrowheads="1"/>
          </p:cNvSpPr>
          <p:nvPr/>
        </p:nvSpPr>
        <p:spPr bwMode="auto">
          <a:xfrm>
            <a:off x="7893050" y="5516563"/>
            <a:ext cx="863600" cy="792162"/>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53" name="Rectangle 52"/>
          <p:cNvSpPr/>
          <p:nvPr/>
        </p:nvSpPr>
        <p:spPr bwMode="auto">
          <a:xfrm>
            <a:off x="7950200" y="3297238"/>
            <a:ext cx="720725" cy="431800"/>
          </a:xfrm>
          <a:prstGeom prst="rect">
            <a:avLst/>
          </a:prstGeom>
          <a:noFill/>
          <a:ln w="38100" cap="flat" cmpd="sng" algn="ctr">
            <a:solidFill>
              <a:srgbClr val="FFC000"/>
            </a:solidFill>
            <a:prstDash val="sysDash"/>
            <a:round/>
            <a:headEnd type="none" w="med" len="med"/>
            <a:tailEnd type="none" w="med" len="med"/>
          </a:ln>
          <a:effectLst/>
        </p:spPr>
        <p:txBody>
          <a:bodyPr wrap="none" anchor="ctr"/>
          <a:lstStyle/>
          <a:p>
            <a:pPr eaLnBrk="1" hangingPunct="1"/>
            <a:r>
              <a:rPr lang="en-US" sz="1000"/>
              <a:t>o</a:t>
            </a:r>
            <a:r>
              <a:rPr lang="en-US" sz="1000" baseline="-25000"/>
              <a:t>a</a:t>
            </a:r>
            <a:r>
              <a:rPr lang="en-US" sz="1000"/>
              <a:t>={ … }</a:t>
            </a:r>
          </a:p>
          <a:p>
            <a:pPr eaLnBrk="1" hangingPunct="1"/>
            <a:r>
              <a:rPr lang="en-US" sz="1000"/>
              <a:t>o</a:t>
            </a:r>
            <a:r>
              <a:rPr lang="en-US" sz="1000" baseline="-25000"/>
              <a:t>a</a:t>
            </a:r>
            <a:r>
              <a:rPr lang="en-US" sz="1000"/>
              <a:t>={ … }</a:t>
            </a:r>
          </a:p>
          <a:p>
            <a:pPr eaLnBrk="1" hangingPunct="1"/>
            <a:endParaRPr lang="en-US" sz="1000"/>
          </a:p>
        </p:txBody>
      </p:sp>
      <p:cxnSp>
        <p:nvCxnSpPr>
          <p:cNvPr id="56339" name="Straight Arrow Connector 53"/>
          <p:cNvCxnSpPr>
            <a:cxnSpLocks noChangeShapeType="1"/>
          </p:cNvCxnSpPr>
          <p:nvPr/>
        </p:nvCxnSpPr>
        <p:spPr bwMode="auto">
          <a:xfrm flipV="1">
            <a:off x="7493000" y="3403600"/>
            <a:ext cx="385763" cy="2689225"/>
          </a:xfrm>
          <a:prstGeom prst="straightConnector1">
            <a:avLst/>
          </a:prstGeom>
          <a:noFill/>
          <a:ln w="28575">
            <a:solidFill>
              <a:srgbClr val="FF0000"/>
            </a:solidFill>
            <a:round/>
            <a:headEnd/>
            <a:tailEnd type="triangle" w="med" len="med"/>
          </a:ln>
        </p:spPr>
      </p:cxnSp>
      <p:cxnSp>
        <p:nvCxnSpPr>
          <p:cNvPr id="56340" name="Straight Arrow Connector 54"/>
          <p:cNvCxnSpPr>
            <a:cxnSpLocks noChangeShapeType="1"/>
            <a:stCxn id="56336" idx="3"/>
          </p:cNvCxnSpPr>
          <p:nvPr/>
        </p:nvCxnSpPr>
        <p:spPr bwMode="auto">
          <a:xfrm flipV="1">
            <a:off x="7467600" y="3403600"/>
            <a:ext cx="411163" cy="1004888"/>
          </a:xfrm>
          <a:prstGeom prst="straightConnector1">
            <a:avLst/>
          </a:prstGeom>
          <a:noFill/>
          <a:ln w="28575">
            <a:solidFill>
              <a:srgbClr val="FF0000"/>
            </a:solidFill>
            <a:round/>
            <a:headEnd/>
            <a:tailEnd type="triangle" w="med" len="med"/>
          </a:ln>
        </p:spPr>
      </p:cxnSp>
      <p:sp>
        <p:nvSpPr>
          <p:cNvPr id="56341" name="TextBox 55"/>
          <p:cNvSpPr txBox="1">
            <a:spLocks noChangeArrowheads="1"/>
          </p:cNvSpPr>
          <p:nvPr/>
        </p:nvSpPr>
        <p:spPr bwMode="auto">
          <a:xfrm>
            <a:off x="6659563" y="5518150"/>
            <a:ext cx="1008062" cy="368300"/>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y</a:t>
            </a:r>
            <a:r>
              <a:rPr lang="en-US" altLang="en-US" sz="1800">
                <a:solidFill>
                  <a:srgbClr val="FF0000"/>
                </a:solidFill>
              </a:rPr>
              <a:t>,O</a:t>
            </a:r>
            <a:r>
              <a:rPr lang="en-US" altLang="en-US" sz="1800" baseline="-25000">
                <a:solidFill>
                  <a:srgbClr val="FF0000"/>
                </a:solidFill>
              </a:rPr>
              <a:t>y</a:t>
            </a:r>
            <a:r>
              <a:rPr lang="en-US" altLang="en-US" sz="1800">
                <a:solidFill>
                  <a:srgbClr val="FF0000"/>
                </a:solidFill>
              </a:rPr>
              <a:t>)</a:t>
            </a:r>
          </a:p>
        </p:txBody>
      </p:sp>
      <p:sp>
        <p:nvSpPr>
          <p:cNvPr id="56342" name="TextBox 56"/>
          <p:cNvSpPr txBox="1">
            <a:spLocks noChangeArrowheads="1"/>
          </p:cNvSpPr>
          <p:nvPr/>
        </p:nvSpPr>
        <p:spPr bwMode="auto">
          <a:xfrm>
            <a:off x="6675438" y="2970213"/>
            <a:ext cx="1008062" cy="368300"/>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x</a:t>
            </a:r>
            <a:r>
              <a:rPr lang="en-US" altLang="en-US" sz="1800">
                <a:solidFill>
                  <a:srgbClr val="FF0000"/>
                </a:solidFill>
              </a:rPr>
              <a:t>,O</a:t>
            </a:r>
            <a:r>
              <a:rPr lang="en-US" altLang="en-US" sz="1800" baseline="-25000">
                <a:solidFill>
                  <a:srgbClr val="FF0000"/>
                </a:solidFill>
              </a:rPr>
              <a:t>x</a:t>
            </a:r>
            <a:r>
              <a:rPr lang="en-US" altLang="en-US" sz="1800">
                <a:solidFill>
                  <a:srgbClr val="FF0000"/>
                </a:solidFill>
              </a:rPr>
              <a:t>)</a:t>
            </a:r>
          </a:p>
        </p:txBody>
      </p:sp>
      <p:sp>
        <p:nvSpPr>
          <p:cNvPr id="56343" name="TextBox 57"/>
          <p:cNvSpPr txBox="1">
            <a:spLocks noChangeArrowheads="1"/>
          </p:cNvSpPr>
          <p:nvPr/>
        </p:nvSpPr>
        <p:spPr bwMode="auto">
          <a:xfrm>
            <a:off x="6691313" y="4716463"/>
            <a:ext cx="1008062" cy="368300"/>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x</a:t>
            </a:r>
            <a:r>
              <a:rPr lang="en-US" altLang="en-US" sz="1800">
                <a:solidFill>
                  <a:srgbClr val="FF0000"/>
                </a:solidFill>
              </a:rPr>
              <a:t>,O</a:t>
            </a:r>
            <a:r>
              <a:rPr lang="en-US" altLang="en-US" sz="1800" baseline="-25000">
                <a:solidFill>
                  <a:srgbClr val="FF0000"/>
                </a:solidFill>
              </a:rPr>
              <a:t>y</a:t>
            </a:r>
            <a:r>
              <a:rPr lang="en-US" altLang="en-US" sz="1800">
                <a:solidFill>
                  <a:srgbClr val="FF0000"/>
                </a:solidFill>
              </a:rPr>
              <a:t>)</a:t>
            </a:r>
          </a:p>
        </p:txBody>
      </p:sp>
      <p:sp>
        <p:nvSpPr>
          <p:cNvPr id="56344" name="TextBox 58"/>
          <p:cNvSpPr txBox="1">
            <a:spLocks noChangeArrowheads="1"/>
          </p:cNvSpPr>
          <p:nvPr/>
        </p:nvSpPr>
        <p:spPr bwMode="auto">
          <a:xfrm>
            <a:off x="4535488" y="3644900"/>
            <a:ext cx="1331912" cy="1862138"/>
          </a:xfrm>
          <a:prstGeom prst="rect">
            <a:avLst/>
          </a:prstGeom>
          <a:noFill/>
          <a:ln w="9525">
            <a:noFill/>
            <a:miter lim="800000"/>
            <a:headEnd/>
            <a:tailEnd/>
          </a:ln>
        </p:spPr>
        <p:txBody>
          <a:bodyPr wrap="none">
            <a:spAutoFit/>
          </a:bodyPr>
          <a:lstStyle/>
          <a:p>
            <a:r>
              <a:rPr lang="en-US" sz="11500" b="0">
                <a:solidFill>
                  <a:srgbClr val="FF0000"/>
                </a:solidFill>
              </a:rPr>
              <a:t>O</a:t>
            </a:r>
            <a:endParaRPr lang="en-US" sz="4400" b="0">
              <a:solidFill>
                <a:srgbClr val="FF0000"/>
              </a:solidFill>
            </a:endParaRPr>
          </a:p>
        </p:txBody>
      </p:sp>
      <p:sp>
        <p:nvSpPr>
          <p:cNvPr id="56345" name="TextBox 59"/>
          <p:cNvSpPr txBox="1">
            <a:spLocks noChangeArrowheads="1"/>
          </p:cNvSpPr>
          <p:nvPr/>
        </p:nvSpPr>
        <p:spPr bwMode="auto">
          <a:xfrm>
            <a:off x="5838825" y="4427538"/>
            <a:ext cx="461963" cy="646112"/>
          </a:xfrm>
          <a:prstGeom prst="rect">
            <a:avLst/>
          </a:prstGeom>
          <a:noFill/>
          <a:ln w="9525">
            <a:noFill/>
            <a:miter lim="800000"/>
            <a:headEnd/>
            <a:tailEnd/>
          </a:ln>
        </p:spPr>
        <p:txBody>
          <a:bodyPr>
            <a:spAutoFit/>
          </a:bodyPr>
          <a:lstStyle/>
          <a:p>
            <a:r>
              <a:rPr lang="en-US" altLang="en-US" sz="1800">
                <a:solidFill>
                  <a:srgbClr val="FF0000"/>
                </a:solidFill>
              </a:rPr>
              <a:t>O</a:t>
            </a:r>
            <a:r>
              <a:rPr lang="en-US" altLang="en-US" sz="1800" baseline="-25000">
                <a:solidFill>
                  <a:srgbClr val="FF0000"/>
                </a:solidFill>
              </a:rPr>
              <a:t>x</a:t>
            </a:r>
            <a:endParaRPr lang="en-US" altLang="en-US" sz="1800">
              <a:solidFill>
                <a:srgbClr val="FF0000"/>
              </a:solidFill>
            </a:endParaRPr>
          </a:p>
          <a:p>
            <a:r>
              <a:rPr lang="en-US" altLang="en-US" sz="1800">
                <a:solidFill>
                  <a:srgbClr val="FF0000"/>
                </a:solidFill>
              </a:rPr>
              <a:t>O</a:t>
            </a:r>
            <a:r>
              <a:rPr lang="en-US" altLang="en-US" sz="1800" baseline="-25000">
                <a:solidFill>
                  <a:srgbClr val="FF0000"/>
                </a:solidFill>
              </a:rPr>
              <a:t>y</a:t>
            </a:r>
            <a:endParaRPr lang="en-US" altLang="en-US" sz="1800">
              <a:solidFill>
                <a:srgbClr val="FF0000"/>
              </a:solidFill>
            </a:endParaRPr>
          </a:p>
        </p:txBody>
      </p:sp>
      <p:cxnSp>
        <p:nvCxnSpPr>
          <p:cNvPr id="56346" name="Straight Arrow Connector 60"/>
          <p:cNvCxnSpPr>
            <a:cxnSpLocks noChangeShapeType="1"/>
          </p:cNvCxnSpPr>
          <p:nvPr/>
        </p:nvCxnSpPr>
        <p:spPr bwMode="auto">
          <a:xfrm flipV="1">
            <a:off x="5703888" y="4651375"/>
            <a:ext cx="200025" cy="61913"/>
          </a:xfrm>
          <a:prstGeom prst="straightConnector1">
            <a:avLst/>
          </a:prstGeom>
          <a:noFill/>
          <a:ln w="28575">
            <a:solidFill>
              <a:srgbClr val="FF0000"/>
            </a:solidFill>
            <a:round/>
            <a:headEnd/>
            <a:tailEnd type="triangle" w="med" len="med"/>
          </a:ln>
        </p:spPr>
      </p:cxnSp>
      <p:cxnSp>
        <p:nvCxnSpPr>
          <p:cNvPr id="56347" name="Straight Arrow Connector 61"/>
          <p:cNvCxnSpPr>
            <a:cxnSpLocks noChangeShapeType="1"/>
          </p:cNvCxnSpPr>
          <p:nvPr/>
        </p:nvCxnSpPr>
        <p:spPr bwMode="auto">
          <a:xfrm>
            <a:off x="5703888" y="4778375"/>
            <a:ext cx="188912" cy="88900"/>
          </a:xfrm>
          <a:prstGeom prst="straightConnector1">
            <a:avLst/>
          </a:prstGeom>
          <a:noFill/>
          <a:ln w="28575">
            <a:solidFill>
              <a:srgbClr val="FF0000"/>
            </a:solidFill>
            <a:round/>
            <a:headEnd/>
            <a:tailEnd type="triangle" w="med" len="med"/>
          </a:ln>
        </p:spPr>
      </p:cxnSp>
      <p:cxnSp>
        <p:nvCxnSpPr>
          <p:cNvPr id="56348" name="Straight Arrow Connector 62"/>
          <p:cNvCxnSpPr>
            <a:cxnSpLocks noChangeShapeType="1"/>
          </p:cNvCxnSpPr>
          <p:nvPr/>
        </p:nvCxnSpPr>
        <p:spPr bwMode="auto">
          <a:xfrm flipV="1">
            <a:off x="6300788" y="3387725"/>
            <a:ext cx="398462" cy="1363663"/>
          </a:xfrm>
          <a:prstGeom prst="straightConnector1">
            <a:avLst/>
          </a:prstGeom>
          <a:noFill/>
          <a:ln w="28575">
            <a:solidFill>
              <a:srgbClr val="FF0000"/>
            </a:solidFill>
            <a:round/>
            <a:headEnd/>
            <a:tailEnd type="triangle" w="med" len="med"/>
          </a:ln>
        </p:spPr>
      </p:cxnSp>
      <p:cxnSp>
        <p:nvCxnSpPr>
          <p:cNvPr id="56349" name="Straight Arrow Connector 63"/>
          <p:cNvCxnSpPr>
            <a:cxnSpLocks noChangeShapeType="1"/>
          </p:cNvCxnSpPr>
          <p:nvPr/>
        </p:nvCxnSpPr>
        <p:spPr bwMode="auto">
          <a:xfrm flipV="1">
            <a:off x="6300788" y="4229100"/>
            <a:ext cx="398462" cy="522288"/>
          </a:xfrm>
          <a:prstGeom prst="straightConnector1">
            <a:avLst/>
          </a:prstGeom>
          <a:noFill/>
          <a:ln w="28575">
            <a:solidFill>
              <a:srgbClr val="FF0000"/>
            </a:solidFill>
            <a:round/>
            <a:headEnd/>
            <a:tailEnd type="triangle" w="med" len="med"/>
          </a:ln>
        </p:spPr>
      </p:cxnSp>
      <p:cxnSp>
        <p:nvCxnSpPr>
          <p:cNvPr id="56350" name="Straight Arrow Connector 64"/>
          <p:cNvCxnSpPr>
            <a:cxnSpLocks noChangeShapeType="1"/>
          </p:cNvCxnSpPr>
          <p:nvPr/>
        </p:nvCxnSpPr>
        <p:spPr bwMode="auto">
          <a:xfrm>
            <a:off x="6300788" y="4751388"/>
            <a:ext cx="398462" cy="320675"/>
          </a:xfrm>
          <a:prstGeom prst="straightConnector1">
            <a:avLst/>
          </a:prstGeom>
          <a:noFill/>
          <a:ln w="28575">
            <a:solidFill>
              <a:srgbClr val="FF0000"/>
            </a:solidFill>
            <a:round/>
            <a:headEnd/>
            <a:tailEnd type="triangle" w="med" len="med"/>
          </a:ln>
        </p:spPr>
      </p:cxnSp>
      <p:cxnSp>
        <p:nvCxnSpPr>
          <p:cNvPr id="56351" name="Straight Arrow Connector 65"/>
          <p:cNvCxnSpPr>
            <a:cxnSpLocks noChangeShapeType="1"/>
          </p:cNvCxnSpPr>
          <p:nvPr/>
        </p:nvCxnSpPr>
        <p:spPr bwMode="auto">
          <a:xfrm>
            <a:off x="6300788" y="4751388"/>
            <a:ext cx="400050" cy="1162050"/>
          </a:xfrm>
          <a:prstGeom prst="straightConnector1">
            <a:avLst/>
          </a:prstGeom>
          <a:noFill/>
          <a:ln w="28575">
            <a:solidFill>
              <a:srgbClr val="FF0000"/>
            </a:solidFill>
            <a:round/>
            <a:headEnd/>
            <a:tailEnd type="triangle" w="med" len="med"/>
          </a:ln>
        </p:spPr>
      </p:cxnSp>
      <p:cxnSp>
        <p:nvCxnSpPr>
          <p:cNvPr id="56352" name="Straight Arrow Connector 66"/>
          <p:cNvCxnSpPr>
            <a:cxnSpLocks noChangeShapeType="1"/>
          </p:cNvCxnSpPr>
          <p:nvPr/>
        </p:nvCxnSpPr>
        <p:spPr bwMode="auto">
          <a:xfrm flipV="1">
            <a:off x="6227763" y="3413125"/>
            <a:ext cx="398462" cy="1363663"/>
          </a:xfrm>
          <a:prstGeom prst="straightConnector1">
            <a:avLst/>
          </a:prstGeom>
          <a:noFill/>
          <a:ln w="28575">
            <a:solidFill>
              <a:srgbClr val="FF0000"/>
            </a:solidFill>
            <a:round/>
            <a:headEnd/>
            <a:tailEnd type="triangle" w="med" len="med"/>
          </a:ln>
        </p:spPr>
      </p:cxnSp>
      <p:cxnSp>
        <p:nvCxnSpPr>
          <p:cNvPr id="56353" name="Straight Arrow Connector 67"/>
          <p:cNvCxnSpPr>
            <a:cxnSpLocks noChangeShapeType="1"/>
          </p:cNvCxnSpPr>
          <p:nvPr/>
        </p:nvCxnSpPr>
        <p:spPr bwMode="auto">
          <a:xfrm flipV="1">
            <a:off x="6227763" y="4270375"/>
            <a:ext cx="398462" cy="506413"/>
          </a:xfrm>
          <a:prstGeom prst="straightConnector1">
            <a:avLst/>
          </a:prstGeom>
          <a:noFill/>
          <a:ln w="28575">
            <a:solidFill>
              <a:srgbClr val="FF0000"/>
            </a:solidFill>
            <a:round/>
            <a:headEnd/>
            <a:tailEnd type="triangle" w="med" len="med"/>
          </a:ln>
        </p:spPr>
      </p:cxnSp>
      <p:cxnSp>
        <p:nvCxnSpPr>
          <p:cNvPr id="56354" name="Straight Arrow Connector 68"/>
          <p:cNvCxnSpPr>
            <a:cxnSpLocks noChangeShapeType="1"/>
          </p:cNvCxnSpPr>
          <p:nvPr/>
        </p:nvCxnSpPr>
        <p:spPr bwMode="auto">
          <a:xfrm>
            <a:off x="6227763" y="4776788"/>
            <a:ext cx="400050" cy="357187"/>
          </a:xfrm>
          <a:prstGeom prst="straightConnector1">
            <a:avLst/>
          </a:prstGeom>
          <a:noFill/>
          <a:ln w="28575">
            <a:solidFill>
              <a:srgbClr val="FF0000"/>
            </a:solidFill>
            <a:round/>
            <a:headEnd/>
            <a:tailEnd type="triangle" w="med" len="med"/>
          </a:ln>
        </p:spPr>
      </p:cxnSp>
      <p:cxnSp>
        <p:nvCxnSpPr>
          <p:cNvPr id="56355" name="Straight Arrow Connector 69"/>
          <p:cNvCxnSpPr>
            <a:cxnSpLocks noChangeShapeType="1"/>
          </p:cNvCxnSpPr>
          <p:nvPr/>
        </p:nvCxnSpPr>
        <p:spPr bwMode="auto">
          <a:xfrm>
            <a:off x="6227763" y="4776788"/>
            <a:ext cx="400050" cy="1233487"/>
          </a:xfrm>
          <a:prstGeom prst="straightConnector1">
            <a:avLst/>
          </a:prstGeom>
          <a:noFill/>
          <a:ln w="28575">
            <a:solidFill>
              <a:srgbClr val="FF0000"/>
            </a:solidFill>
            <a:round/>
            <a:headEnd/>
            <a:tailEnd type="triangle" w="med" len="med"/>
          </a:ln>
        </p:spPr>
      </p:cxnSp>
      <p:sp>
        <p:nvSpPr>
          <p:cNvPr id="56356" name="TextBox 70"/>
          <p:cNvSpPr txBox="1">
            <a:spLocks noChangeArrowheads="1"/>
          </p:cNvSpPr>
          <p:nvPr/>
        </p:nvSpPr>
        <p:spPr bwMode="auto">
          <a:xfrm>
            <a:off x="5940425" y="5722938"/>
            <a:ext cx="811213" cy="522287"/>
          </a:xfrm>
          <a:prstGeom prst="rect">
            <a:avLst/>
          </a:prstGeom>
          <a:noFill/>
          <a:ln w="9525">
            <a:noFill/>
            <a:miter lim="800000"/>
            <a:headEnd/>
            <a:tailEnd/>
          </a:ln>
        </p:spPr>
        <p:txBody>
          <a:bodyPr wrap="none">
            <a:spAutoFit/>
          </a:bodyPr>
          <a:lstStyle/>
          <a:p>
            <a:pPr algn="ctr"/>
            <a:r>
              <a:rPr lang="en-US" sz="1400" b="0">
                <a:solidFill>
                  <a:srgbClr val="FF0000"/>
                </a:solidFill>
              </a:rPr>
              <a:t>all</a:t>
            </a:r>
            <a:br>
              <a:rPr lang="en-US" sz="1400" b="0">
                <a:solidFill>
                  <a:srgbClr val="FF0000"/>
                </a:solidFill>
              </a:rPr>
            </a:br>
            <a:r>
              <a:rPr lang="en-US" sz="1400" b="0">
                <a:solidFill>
                  <a:srgbClr val="FF0000"/>
                </a:solidFill>
              </a:rPr>
              <a:t>combos</a:t>
            </a:r>
          </a:p>
        </p:txBody>
      </p:sp>
      <p:sp>
        <p:nvSpPr>
          <p:cNvPr id="56357" name="Rectangle 71"/>
          <p:cNvSpPr>
            <a:spLocks noChangeArrowheads="1"/>
          </p:cNvSpPr>
          <p:nvPr/>
        </p:nvSpPr>
        <p:spPr bwMode="auto">
          <a:xfrm>
            <a:off x="5586413" y="5084763"/>
            <a:ext cx="711200" cy="461962"/>
          </a:xfrm>
          <a:prstGeom prst="rect">
            <a:avLst/>
          </a:prstGeom>
          <a:noFill/>
          <a:ln w="9525">
            <a:noFill/>
            <a:miter lim="800000"/>
            <a:headEnd/>
            <a:tailEnd/>
          </a:ln>
        </p:spPr>
        <p:txBody>
          <a:bodyPr wrap="none">
            <a:spAutoFit/>
          </a:bodyPr>
          <a:lstStyle/>
          <a:p>
            <a:r>
              <a:rPr lang="en-US" altLang="en-US" sz="2400"/>
              <a:t>√m </a:t>
            </a:r>
            <a:endParaRPr lang="en-US" sz="2400"/>
          </a:p>
        </p:txBody>
      </p:sp>
      <p:sp>
        <p:nvSpPr>
          <p:cNvPr id="56358" name="Rectangle 72"/>
          <p:cNvSpPr>
            <a:spLocks noChangeArrowheads="1"/>
          </p:cNvSpPr>
          <p:nvPr/>
        </p:nvSpPr>
        <p:spPr bwMode="auto">
          <a:xfrm>
            <a:off x="8748713" y="4314825"/>
            <a:ext cx="360362" cy="400050"/>
          </a:xfrm>
          <a:prstGeom prst="rect">
            <a:avLst/>
          </a:prstGeom>
          <a:noFill/>
          <a:ln w="9525">
            <a:noFill/>
            <a:miter lim="800000"/>
            <a:headEnd/>
            <a:tailEnd/>
          </a:ln>
        </p:spPr>
        <p:txBody>
          <a:bodyPr anchor="b">
            <a:spAutoFit/>
          </a:bodyPr>
          <a:lstStyle/>
          <a:p>
            <a:r>
              <a:rPr lang="en-US" altLang="en-US" sz="2000"/>
              <a:t>m </a:t>
            </a:r>
            <a:endParaRPr lang="en-US" sz="2000"/>
          </a:p>
        </p:txBody>
      </p:sp>
    </p:spTree>
    <p:extLst>
      <p:ext uri="{BB962C8B-B14F-4D97-AF65-F5344CB8AC3E}">
        <p14:creationId xmlns:p14="http://schemas.microsoft.com/office/powerpoint/2010/main" val="654375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7" dur="500"/>
                                        <p:tgtEl>
                                          <p:spTgt spid="2867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10" dur="500"/>
                                        <p:tgtEl>
                                          <p:spTgt spid="2867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6" name="Freeform 21555"/>
          <p:cNvSpPr>
            <a:spLocks/>
          </p:cNvSpPr>
          <p:nvPr/>
        </p:nvSpPr>
        <p:spPr bwMode="auto">
          <a:xfrm>
            <a:off x="7308850" y="5854700"/>
            <a:ext cx="533400" cy="552450"/>
          </a:xfrm>
          <a:custGeom>
            <a:avLst/>
            <a:gdLst>
              <a:gd name="T0" fmla="*/ 8257 w 583783"/>
              <a:gd name="T1" fmla="*/ 398832 h 597894"/>
              <a:gd name="T2" fmla="*/ 8257 w 583783"/>
              <a:gd name="T3" fmla="*/ 398832 h 597894"/>
              <a:gd name="T4" fmla="*/ 4728 w 583783"/>
              <a:gd name="T5" fmla="*/ 334714 h 597894"/>
              <a:gd name="T6" fmla="*/ 4728 w 583783"/>
              <a:gd name="T7" fmla="*/ 160172 h 597894"/>
              <a:gd name="T8" fmla="*/ 8257 w 583783"/>
              <a:gd name="T9" fmla="*/ 138800 h 597894"/>
              <a:gd name="T10" fmla="*/ 15314 w 583783"/>
              <a:gd name="T11" fmla="*/ 117428 h 597894"/>
              <a:gd name="T12" fmla="*/ 25899 w 583783"/>
              <a:gd name="T13" fmla="*/ 96055 h 597894"/>
              <a:gd name="T14" fmla="*/ 32957 w 583783"/>
              <a:gd name="T15" fmla="*/ 49748 h 597894"/>
              <a:gd name="T16" fmla="*/ 43542 w 583783"/>
              <a:gd name="T17" fmla="*/ 31938 h 597894"/>
              <a:gd name="T18" fmla="*/ 50600 w 583783"/>
              <a:gd name="T19" fmla="*/ 21251 h 597894"/>
              <a:gd name="T20" fmla="*/ 184686 w 583783"/>
              <a:gd name="T21" fmla="*/ 3441 h 597894"/>
              <a:gd name="T22" fmla="*/ 417571 w 583783"/>
              <a:gd name="T23" fmla="*/ 7004 h 597894"/>
              <a:gd name="T24" fmla="*/ 428156 w 583783"/>
              <a:gd name="T25" fmla="*/ 10566 h 597894"/>
              <a:gd name="T26" fmla="*/ 442271 w 583783"/>
              <a:gd name="T27" fmla="*/ 14127 h 597894"/>
              <a:gd name="T28" fmla="*/ 452857 w 583783"/>
              <a:gd name="T29" fmla="*/ 21251 h 597894"/>
              <a:gd name="T30" fmla="*/ 477556 w 583783"/>
              <a:gd name="T31" fmla="*/ 46186 h 597894"/>
              <a:gd name="T32" fmla="*/ 484614 w 583783"/>
              <a:gd name="T33" fmla="*/ 67558 h 597894"/>
              <a:gd name="T34" fmla="*/ 491671 w 583783"/>
              <a:gd name="T35" fmla="*/ 96055 h 597894"/>
              <a:gd name="T36" fmla="*/ 502257 w 583783"/>
              <a:gd name="T37" fmla="*/ 117428 h 597894"/>
              <a:gd name="T38" fmla="*/ 509314 w 583783"/>
              <a:gd name="T39" fmla="*/ 149486 h 597894"/>
              <a:gd name="T40" fmla="*/ 516371 w 583783"/>
              <a:gd name="T41" fmla="*/ 160172 h 597894"/>
              <a:gd name="T42" fmla="*/ 519899 w 583783"/>
              <a:gd name="T43" fmla="*/ 420204 h 597894"/>
              <a:gd name="T44" fmla="*/ 505785 w 583783"/>
              <a:gd name="T45" fmla="*/ 455824 h 597894"/>
              <a:gd name="T46" fmla="*/ 491671 w 583783"/>
              <a:gd name="T47" fmla="*/ 470073 h 597894"/>
              <a:gd name="T48" fmla="*/ 477556 w 583783"/>
              <a:gd name="T49" fmla="*/ 505693 h 597894"/>
              <a:gd name="T50" fmla="*/ 470499 w 583783"/>
              <a:gd name="T51" fmla="*/ 512818 h 597894"/>
              <a:gd name="T52" fmla="*/ 449328 w 583783"/>
              <a:gd name="T53" fmla="*/ 537753 h 597894"/>
              <a:gd name="T54" fmla="*/ 442271 w 583783"/>
              <a:gd name="T55" fmla="*/ 544876 h 597894"/>
              <a:gd name="T56" fmla="*/ 421100 w 583783"/>
              <a:gd name="T57" fmla="*/ 552000 h 597894"/>
              <a:gd name="T58" fmla="*/ 392871 w 583783"/>
              <a:gd name="T59" fmla="*/ 548438 h 597894"/>
              <a:gd name="T60" fmla="*/ 382285 w 583783"/>
              <a:gd name="T61" fmla="*/ 544876 h 597894"/>
              <a:gd name="T62" fmla="*/ 368171 w 583783"/>
              <a:gd name="T63" fmla="*/ 541314 h 597894"/>
              <a:gd name="T64" fmla="*/ 354056 w 583783"/>
              <a:gd name="T65" fmla="*/ 534190 h 597894"/>
              <a:gd name="T66" fmla="*/ 332885 w 583783"/>
              <a:gd name="T67" fmla="*/ 527066 h 597894"/>
              <a:gd name="T68" fmla="*/ 325828 w 583783"/>
              <a:gd name="T69" fmla="*/ 519941 h 597894"/>
              <a:gd name="T70" fmla="*/ 283485 w 583783"/>
              <a:gd name="T71" fmla="*/ 498569 h 597894"/>
              <a:gd name="T72" fmla="*/ 248200 w 583783"/>
              <a:gd name="T73" fmla="*/ 495007 h 597894"/>
              <a:gd name="T74" fmla="*/ 163514 w 583783"/>
              <a:gd name="T75" fmla="*/ 487883 h 597894"/>
              <a:gd name="T76" fmla="*/ 131757 w 583783"/>
              <a:gd name="T77" fmla="*/ 477197 h 597894"/>
              <a:gd name="T78" fmla="*/ 121171 w 583783"/>
              <a:gd name="T79" fmla="*/ 473634 h 597894"/>
              <a:gd name="T80" fmla="*/ 110586 w 583783"/>
              <a:gd name="T81" fmla="*/ 470073 h 597894"/>
              <a:gd name="T82" fmla="*/ 75299 w 583783"/>
              <a:gd name="T83" fmla="*/ 459386 h 597894"/>
              <a:gd name="T84" fmla="*/ 8257 w 583783"/>
              <a:gd name="T85" fmla="*/ 455824 h 597894"/>
              <a:gd name="T86" fmla="*/ 8257 w 583783"/>
              <a:gd name="T87" fmla="*/ 398832 h 5978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3783" h="597894">
                <a:moveTo>
                  <a:pt x="9028" y="431991"/>
                </a:moveTo>
                <a:lnTo>
                  <a:pt x="9028" y="431991"/>
                </a:lnTo>
                <a:cubicBezTo>
                  <a:pt x="7742" y="408842"/>
                  <a:pt x="6663" y="385680"/>
                  <a:pt x="5170" y="362543"/>
                </a:cubicBezTo>
                <a:cubicBezTo>
                  <a:pt x="-1089" y="265518"/>
                  <a:pt x="-2332" y="331047"/>
                  <a:pt x="5170" y="173489"/>
                </a:cubicBezTo>
                <a:cubicBezTo>
                  <a:pt x="5542" y="165675"/>
                  <a:pt x="7131" y="157929"/>
                  <a:pt x="9028" y="150340"/>
                </a:cubicBezTo>
                <a:cubicBezTo>
                  <a:pt x="11001" y="142449"/>
                  <a:pt x="12233" y="133959"/>
                  <a:pt x="16745" y="127191"/>
                </a:cubicBezTo>
                <a:cubicBezTo>
                  <a:pt x="26717" y="112232"/>
                  <a:pt x="22995" y="120015"/>
                  <a:pt x="28319" y="104041"/>
                </a:cubicBezTo>
                <a:cubicBezTo>
                  <a:pt x="30891" y="87322"/>
                  <a:pt x="32919" y="70510"/>
                  <a:pt x="36036" y="53884"/>
                </a:cubicBezTo>
                <a:cubicBezTo>
                  <a:pt x="38907" y="38571"/>
                  <a:pt x="38930" y="45443"/>
                  <a:pt x="47610" y="34593"/>
                </a:cubicBezTo>
                <a:cubicBezTo>
                  <a:pt x="50507" y="30972"/>
                  <a:pt x="51837" y="26072"/>
                  <a:pt x="55327" y="23018"/>
                </a:cubicBezTo>
                <a:cubicBezTo>
                  <a:pt x="98560" y="-14810"/>
                  <a:pt x="132147" y="5908"/>
                  <a:pt x="201940" y="3727"/>
                </a:cubicBezTo>
                <a:lnTo>
                  <a:pt x="456583" y="7586"/>
                </a:lnTo>
                <a:cubicBezTo>
                  <a:pt x="460648" y="7704"/>
                  <a:pt x="464247" y="10327"/>
                  <a:pt x="468157" y="11444"/>
                </a:cubicBezTo>
                <a:cubicBezTo>
                  <a:pt x="473256" y="12901"/>
                  <a:pt x="478446" y="14016"/>
                  <a:pt x="483590" y="15302"/>
                </a:cubicBezTo>
                <a:cubicBezTo>
                  <a:pt x="487448" y="17874"/>
                  <a:pt x="491018" y="20944"/>
                  <a:pt x="495165" y="23018"/>
                </a:cubicBezTo>
                <a:cubicBezTo>
                  <a:pt x="512242" y="31556"/>
                  <a:pt x="511999" y="19511"/>
                  <a:pt x="522172" y="50026"/>
                </a:cubicBezTo>
                <a:cubicBezTo>
                  <a:pt x="524744" y="57742"/>
                  <a:pt x="528294" y="65199"/>
                  <a:pt x="529889" y="73175"/>
                </a:cubicBezTo>
                <a:cubicBezTo>
                  <a:pt x="537729" y="112380"/>
                  <a:pt x="529698" y="76370"/>
                  <a:pt x="537605" y="104041"/>
                </a:cubicBezTo>
                <a:cubicBezTo>
                  <a:pt x="543294" y="123951"/>
                  <a:pt x="537065" y="115074"/>
                  <a:pt x="549180" y="127191"/>
                </a:cubicBezTo>
                <a:cubicBezTo>
                  <a:pt x="550663" y="136088"/>
                  <a:pt x="552146" y="152414"/>
                  <a:pt x="556897" y="161915"/>
                </a:cubicBezTo>
                <a:cubicBezTo>
                  <a:pt x="558971" y="166062"/>
                  <a:pt x="562041" y="169631"/>
                  <a:pt x="564613" y="173489"/>
                </a:cubicBezTo>
                <a:cubicBezTo>
                  <a:pt x="598992" y="276635"/>
                  <a:pt x="578662" y="207143"/>
                  <a:pt x="568471" y="455140"/>
                </a:cubicBezTo>
                <a:cubicBezTo>
                  <a:pt x="568245" y="460630"/>
                  <a:pt x="557810" y="487360"/>
                  <a:pt x="553038" y="493722"/>
                </a:cubicBezTo>
                <a:cubicBezTo>
                  <a:pt x="548673" y="499542"/>
                  <a:pt x="537605" y="509155"/>
                  <a:pt x="537605" y="509155"/>
                </a:cubicBezTo>
                <a:cubicBezTo>
                  <a:pt x="533420" y="521711"/>
                  <a:pt x="529744" y="536379"/>
                  <a:pt x="522172" y="547737"/>
                </a:cubicBezTo>
                <a:cubicBezTo>
                  <a:pt x="520154" y="550764"/>
                  <a:pt x="516728" y="552613"/>
                  <a:pt x="514456" y="555454"/>
                </a:cubicBezTo>
                <a:cubicBezTo>
                  <a:pt x="490964" y="584823"/>
                  <a:pt x="528440" y="545331"/>
                  <a:pt x="491307" y="582462"/>
                </a:cubicBezTo>
                <a:cubicBezTo>
                  <a:pt x="488735" y="585034"/>
                  <a:pt x="487041" y="589028"/>
                  <a:pt x="483590" y="590178"/>
                </a:cubicBezTo>
                <a:lnTo>
                  <a:pt x="460441" y="597894"/>
                </a:lnTo>
                <a:cubicBezTo>
                  <a:pt x="450152" y="596608"/>
                  <a:pt x="439776" y="595891"/>
                  <a:pt x="429575" y="594036"/>
                </a:cubicBezTo>
                <a:cubicBezTo>
                  <a:pt x="425574" y="593309"/>
                  <a:pt x="421911" y="591295"/>
                  <a:pt x="418000" y="590178"/>
                </a:cubicBezTo>
                <a:cubicBezTo>
                  <a:pt x="412901" y="588721"/>
                  <a:pt x="407711" y="587606"/>
                  <a:pt x="402567" y="586320"/>
                </a:cubicBezTo>
                <a:cubicBezTo>
                  <a:pt x="397423" y="583748"/>
                  <a:pt x="392474" y="580739"/>
                  <a:pt x="387134" y="578603"/>
                </a:cubicBezTo>
                <a:cubicBezTo>
                  <a:pt x="379582" y="575582"/>
                  <a:pt x="363985" y="570887"/>
                  <a:pt x="363985" y="570887"/>
                </a:cubicBezTo>
                <a:cubicBezTo>
                  <a:pt x="361413" y="568315"/>
                  <a:pt x="359179" y="565353"/>
                  <a:pt x="356269" y="563170"/>
                </a:cubicBezTo>
                <a:cubicBezTo>
                  <a:pt x="343264" y="553416"/>
                  <a:pt x="327085" y="541732"/>
                  <a:pt x="309970" y="540021"/>
                </a:cubicBezTo>
                <a:lnTo>
                  <a:pt x="271388" y="536163"/>
                </a:lnTo>
                <a:lnTo>
                  <a:pt x="178790" y="528446"/>
                </a:lnTo>
                <a:lnTo>
                  <a:pt x="144066" y="516872"/>
                </a:lnTo>
                <a:lnTo>
                  <a:pt x="132491" y="513013"/>
                </a:lnTo>
                <a:cubicBezTo>
                  <a:pt x="128633" y="511727"/>
                  <a:pt x="124693" y="510665"/>
                  <a:pt x="120917" y="509155"/>
                </a:cubicBezTo>
                <a:cubicBezTo>
                  <a:pt x="105688" y="503064"/>
                  <a:pt x="98805" y="498953"/>
                  <a:pt x="82334" y="497580"/>
                </a:cubicBezTo>
                <a:cubicBezTo>
                  <a:pt x="57949" y="495548"/>
                  <a:pt x="33463" y="495008"/>
                  <a:pt x="9028" y="493722"/>
                </a:cubicBezTo>
                <a:cubicBezTo>
                  <a:pt x="-1744" y="461407"/>
                  <a:pt x="9028" y="442279"/>
                  <a:pt x="9028" y="431991"/>
                </a:cubicBezTo>
                <a:close/>
              </a:path>
            </a:pathLst>
          </a:custGeom>
          <a:pattFill prst="wdDnDiag">
            <a:fgClr>
              <a:schemeClr val="accent1"/>
            </a:fgClr>
            <a:bgClr>
              <a:schemeClr val="bg1"/>
            </a:bgClr>
          </a:pattFill>
          <a:ln w="12700" cap="flat" cmpd="sng">
            <a:solidFill>
              <a:srgbClr val="00B050"/>
            </a:solidFill>
            <a:prstDash val="solid"/>
            <a:round/>
            <a:headEnd type="none" w="med" len="med"/>
            <a:tailEnd type="none" w="med" len="med"/>
          </a:ln>
        </p:spPr>
        <p:txBody>
          <a:bodyPr wrap="none" anchor="ctr"/>
          <a:lstStyle/>
          <a:p>
            <a:endParaRPr lang="en-US"/>
          </a:p>
        </p:txBody>
      </p:sp>
      <p:sp>
        <p:nvSpPr>
          <p:cNvPr id="672" name="Freeform 671"/>
          <p:cNvSpPr>
            <a:spLocks/>
          </p:cNvSpPr>
          <p:nvPr/>
        </p:nvSpPr>
        <p:spPr bwMode="auto">
          <a:xfrm>
            <a:off x="7335838" y="5953125"/>
            <a:ext cx="373062" cy="393700"/>
          </a:xfrm>
          <a:custGeom>
            <a:avLst/>
            <a:gdLst>
              <a:gd name="T0" fmla="*/ 2898 w 497711"/>
              <a:gd name="T1" fmla="*/ 105128 h 505428"/>
              <a:gd name="T2" fmla="*/ 2898 w 497711"/>
              <a:gd name="T3" fmla="*/ 105128 h 505428"/>
              <a:gd name="T4" fmla="*/ 8694 w 497711"/>
              <a:gd name="T5" fmla="*/ 45054 h 505428"/>
              <a:gd name="T6" fmla="*/ 11592 w 497711"/>
              <a:gd name="T7" fmla="*/ 30036 h 505428"/>
              <a:gd name="T8" fmla="*/ 46367 w 497711"/>
              <a:gd name="T9" fmla="*/ 12015 h 505428"/>
              <a:gd name="T10" fmla="*/ 55060 w 497711"/>
              <a:gd name="T11" fmla="*/ 9011 h 505428"/>
              <a:gd name="T12" fmla="*/ 162282 w 497711"/>
              <a:gd name="T13" fmla="*/ 6008 h 505428"/>
              <a:gd name="T14" fmla="*/ 202853 w 497711"/>
              <a:gd name="T15" fmla="*/ 0 h 505428"/>
              <a:gd name="T16" fmla="*/ 269504 w 497711"/>
              <a:gd name="T17" fmla="*/ 3003 h 505428"/>
              <a:gd name="T18" fmla="*/ 278198 w 497711"/>
              <a:gd name="T19" fmla="*/ 9011 h 505428"/>
              <a:gd name="T20" fmla="*/ 292687 w 497711"/>
              <a:gd name="T21" fmla="*/ 15018 h 505428"/>
              <a:gd name="T22" fmla="*/ 298483 w 497711"/>
              <a:gd name="T23" fmla="*/ 21026 h 505428"/>
              <a:gd name="T24" fmla="*/ 315871 w 497711"/>
              <a:gd name="T25" fmla="*/ 30036 h 505428"/>
              <a:gd name="T26" fmla="*/ 336156 w 497711"/>
              <a:gd name="T27" fmla="*/ 51062 h 505428"/>
              <a:gd name="T28" fmla="*/ 344849 w 497711"/>
              <a:gd name="T29" fmla="*/ 60073 h 505428"/>
              <a:gd name="T30" fmla="*/ 353543 w 497711"/>
              <a:gd name="T31" fmla="*/ 78095 h 505428"/>
              <a:gd name="T32" fmla="*/ 362237 w 497711"/>
              <a:gd name="T33" fmla="*/ 93113 h 505428"/>
              <a:gd name="T34" fmla="*/ 365135 w 497711"/>
              <a:gd name="T35" fmla="*/ 105128 h 505428"/>
              <a:gd name="T36" fmla="*/ 370930 w 497711"/>
              <a:gd name="T37" fmla="*/ 117142 h 505428"/>
              <a:gd name="T38" fmla="*/ 373828 w 497711"/>
              <a:gd name="T39" fmla="*/ 126154 h 505428"/>
              <a:gd name="T40" fmla="*/ 370930 w 497711"/>
              <a:gd name="T41" fmla="*/ 204248 h 505428"/>
              <a:gd name="T42" fmla="*/ 365135 w 497711"/>
              <a:gd name="T43" fmla="*/ 261318 h 505428"/>
              <a:gd name="T44" fmla="*/ 356441 w 497711"/>
              <a:gd name="T45" fmla="*/ 342416 h 505428"/>
              <a:gd name="T46" fmla="*/ 353543 w 497711"/>
              <a:gd name="T47" fmla="*/ 351427 h 505428"/>
              <a:gd name="T48" fmla="*/ 341952 w 497711"/>
              <a:gd name="T49" fmla="*/ 366445 h 505428"/>
              <a:gd name="T50" fmla="*/ 321666 w 497711"/>
              <a:gd name="T51" fmla="*/ 378460 h 505428"/>
              <a:gd name="T52" fmla="*/ 292687 w 497711"/>
              <a:gd name="T53" fmla="*/ 393478 h 505428"/>
              <a:gd name="T54" fmla="*/ 246321 w 497711"/>
              <a:gd name="T55" fmla="*/ 390475 h 505428"/>
              <a:gd name="T56" fmla="*/ 223138 w 497711"/>
              <a:gd name="T57" fmla="*/ 384467 h 505428"/>
              <a:gd name="T58" fmla="*/ 208649 w 497711"/>
              <a:gd name="T59" fmla="*/ 381463 h 505428"/>
              <a:gd name="T60" fmla="*/ 191261 w 497711"/>
              <a:gd name="T61" fmla="*/ 375456 h 505428"/>
              <a:gd name="T62" fmla="*/ 182567 w 497711"/>
              <a:gd name="T63" fmla="*/ 372452 h 505428"/>
              <a:gd name="T64" fmla="*/ 165180 w 497711"/>
              <a:gd name="T65" fmla="*/ 369449 h 505428"/>
              <a:gd name="T66" fmla="*/ 153588 w 497711"/>
              <a:gd name="T67" fmla="*/ 366445 h 505428"/>
              <a:gd name="T68" fmla="*/ 81141 w 497711"/>
              <a:gd name="T69" fmla="*/ 357434 h 505428"/>
              <a:gd name="T70" fmla="*/ 14489 w 497711"/>
              <a:gd name="T71" fmla="*/ 351427 h 505428"/>
              <a:gd name="T72" fmla="*/ 5796 w 497711"/>
              <a:gd name="T73" fmla="*/ 348423 h 505428"/>
              <a:gd name="T74" fmla="*/ 0 w 497711"/>
              <a:gd name="T75" fmla="*/ 330401 h 505428"/>
              <a:gd name="T76" fmla="*/ 2898 w 497711"/>
              <a:gd name="T77" fmla="*/ 105128 h 5054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7711" h="505428">
                <a:moveTo>
                  <a:pt x="3858" y="135038"/>
                </a:moveTo>
                <a:lnTo>
                  <a:pt x="3858" y="135038"/>
                </a:lnTo>
                <a:cubicBezTo>
                  <a:pt x="6430" y="109316"/>
                  <a:pt x="8495" y="83539"/>
                  <a:pt x="11575" y="57873"/>
                </a:cubicBezTo>
                <a:cubicBezTo>
                  <a:pt x="12356" y="51362"/>
                  <a:pt x="12500" y="44447"/>
                  <a:pt x="15433" y="38582"/>
                </a:cubicBezTo>
                <a:cubicBezTo>
                  <a:pt x="23513" y="22422"/>
                  <a:pt x="48939" y="19698"/>
                  <a:pt x="61732" y="15433"/>
                </a:cubicBezTo>
                <a:cubicBezTo>
                  <a:pt x="65590" y="14147"/>
                  <a:pt x="69241" y="11685"/>
                  <a:pt x="73306" y="11575"/>
                </a:cubicBezTo>
                <a:lnTo>
                  <a:pt x="216061" y="7717"/>
                </a:lnTo>
                <a:cubicBezTo>
                  <a:pt x="233873" y="4154"/>
                  <a:pt x="251740" y="0"/>
                  <a:pt x="270076" y="0"/>
                </a:cubicBezTo>
                <a:cubicBezTo>
                  <a:pt x="299684" y="0"/>
                  <a:pt x="329235" y="2572"/>
                  <a:pt x="358815" y="3858"/>
                </a:cubicBezTo>
                <a:cubicBezTo>
                  <a:pt x="362673" y="6430"/>
                  <a:pt x="366242" y="9501"/>
                  <a:pt x="370390" y="11575"/>
                </a:cubicBezTo>
                <a:cubicBezTo>
                  <a:pt x="376584" y="14672"/>
                  <a:pt x="383668" y="15855"/>
                  <a:pt x="389681" y="19291"/>
                </a:cubicBezTo>
                <a:cubicBezTo>
                  <a:pt x="392840" y="21096"/>
                  <a:pt x="394557" y="24735"/>
                  <a:pt x="397398" y="27008"/>
                </a:cubicBezTo>
                <a:cubicBezTo>
                  <a:pt x="408082" y="35556"/>
                  <a:pt x="408322" y="34507"/>
                  <a:pt x="420547" y="38582"/>
                </a:cubicBezTo>
                <a:lnTo>
                  <a:pt x="447555" y="65590"/>
                </a:lnTo>
                <a:lnTo>
                  <a:pt x="459129" y="77165"/>
                </a:lnTo>
                <a:cubicBezTo>
                  <a:pt x="468827" y="106259"/>
                  <a:pt x="455744" y="70394"/>
                  <a:pt x="470704" y="100314"/>
                </a:cubicBezTo>
                <a:cubicBezTo>
                  <a:pt x="480721" y="120348"/>
                  <a:pt x="467206" y="104534"/>
                  <a:pt x="482279" y="119605"/>
                </a:cubicBezTo>
                <a:cubicBezTo>
                  <a:pt x="483565" y="124749"/>
                  <a:pt x="484275" y="130073"/>
                  <a:pt x="486137" y="135038"/>
                </a:cubicBezTo>
                <a:cubicBezTo>
                  <a:pt x="488156" y="140423"/>
                  <a:pt x="491588" y="145185"/>
                  <a:pt x="493853" y="150471"/>
                </a:cubicBezTo>
                <a:cubicBezTo>
                  <a:pt x="495455" y="154209"/>
                  <a:pt x="496425" y="158188"/>
                  <a:pt x="497711" y="162046"/>
                </a:cubicBezTo>
                <a:cubicBezTo>
                  <a:pt x="496425" y="195484"/>
                  <a:pt x="495659" y="228946"/>
                  <a:pt x="493853" y="262360"/>
                </a:cubicBezTo>
                <a:cubicBezTo>
                  <a:pt x="492483" y="287714"/>
                  <a:pt x="489256" y="310714"/>
                  <a:pt x="486137" y="335666"/>
                </a:cubicBezTo>
                <a:cubicBezTo>
                  <a:pt x="481321" y="441621"/>
                  <a:pt x="492956" y="390789"/>
                  <a:pt x="474562" y="439838"/>
                </a:cubicBezTo>
                <a:cubicBezTo>
                  <a:pt x="473134" y="443646"/>
                  <a:pt x="472523" y="447775"/>
                  <a:pt x="470704" y="451413"/>
                </a:cubicBezTo>
                <a:cubicBezTo>
                  <a:pt x="467364" y="458093"/>
                  <a:pt x="461249" y="465922"/>
                  <a:pt x="455271" y="470704"/>
                </a:cubicBezTo>
                <a:cubicBezTo>
                  <a:pt x="441931" y="481376"/>
                  <a:pt x="444096" y="476637"/>
                  <a:pt x="428263" y="486137"/>
                </a:cubicBezTo>
                <a:cubicBezTo>
                  <a:pt x="395453" y="505823"/>
                  <a:pt x="417112" y="498571"/>
                  <a:pt x="389681" y="505428"/>
                </a:cubicBezTo>
                <a:cubicBezTo>
                  <a:pt x="369104" y="504142"/>
                  <a:pt x="348407" y="504127"/>
                  <a:pt x="327949" y="501570"/>
                </a:cubicBezTo>
                <a:cubicBezTo>
                  <a:pt x="317426" y="500255"/>
                  <a:pt x="307483" y="495933"/>
                  <a:pt x="297084" y="493853"/>
                </a:cubicBezTo>
                <a:cubicBezTo>
                  <a:pt x="290654" y="492567"/>
                  <a:pt x="284120" y="491720"/>
                  <a:pt x="277793" y="489995"/>
                </a:cubicBezTo>
                <a:cubicBezTo>
                  <a:pt x="269946" y="487855"/>
                  <a:pt x="262360" y="484851"/>
                  <a:pt x="254643" y="482279"/>
                </a:cubicBezTo>
                <a:cubicBezTo>
                  <a:pt x="250785" y="480993"/>
                  <a:pt x="247080" y="479089"/>
                  <a:pt x="243068" y="478420"/>
                </a:cubicBezTo>
                <a:cubicBezTo>
                  <a:pt x="235352" y="477134"/>
                  <a:pt x="227590" y="476096"/>
                  <a:pt x="219919" y="474562"/>
                </a:cubicBezTo>
                <a:cubicBezTo>
                  <a:pt x="214719" y="473522"/>
                  <a:pt x="209716" y="471576"/>
                  <a:pt x="204486" y="470704"/>
                </a:cubicBezTo>
                <a:cubicBezTo>
                  <a:pt x="154393" y="462355"/>
                  <a:pt x="154537" y="463558"/>
                  <a:pt x="108030" y="459129"/>
                </a:cubicBezTo>
                <a:cubicBezTo>
                  <a:pt x="38390" y="452497"/>
                  <a:pt x="100981" y="457697"/>
                  <a:pt x="19291" y="451413"/>
                </a:cubicBezTo>
                <a:cubicBezTo>
                  <a:pt x="15433" y="450127"/>
                  <a:pt x="10081" y="450863"/>
                  <a:pt x="7717" y="447554"/>
                </a:cubicBezTo>
                <a:cubicBezTo>
                  <a:pt x="2989" y="440935"/>
                  <a:pt x="0" y="424405"/>
                  <a:pt x="0" y="424405"/>
                </a:cubicBezTo>
                <a:cubicBezTo>
                  <a:pt x="7011" y="270148"/>
                  <a:pt x="3215" y="183266"/>
                  <a:pt x="3858" y="135038"/>
                </a:cubicBezTo>
                <a:close/>
              </a:path>
            </a:pathLst>
          </a:custGeom>
          <a:solidFill>
            <a:schemeClr val="bg1"/>
          </a:solidFill>
          <a:ln w="12700" cap="flat" cmpd="sng">
            <a:solidFill>
              <a:srgbClr val="0000FF"/>
            </a:solidFill>
            <a:prstDash val="solid"/>
            <a:round/>
            <a:headEnd type="none" w="med" len="med"/>
            <a:tailEnd type="none" w="med" len="med"/>
          </a:ln>
        </p:spPr>
        <p:txBody>
          <a:bodyPr wrap="none" anchor="ctr"/>
          <a:lstStyle/>
          <a:p>
            <a:endParaRPr lang="en-US"/>
          </a:p>
        </p:txBody>
      </p:sp>
      <p:sp>
        <p:nvSpPr>
          <p:cNvPr id="21555" name="Freeform 21554"/>
          <p:cNvSpPr>
            <a:spLocks/>
          </p:cNvSpPr>
          <p:nvPr/>
        </p:nvSpPr>
        <p:spPr bwMode="auto">
          <a:xfrm>
            <a:off x="7204075" y="5195888"/>
            <a:ext cx="727075" cy="508000"/>
          </a:xfrm>
          <a:custGeom>
            <a:avLst/>
            <a:gdLst>
              <a:gd name="T0" fmla="*/ 27792 w 605742"/>
              <a:gd name="T1" fmla="*/ 421296 h 497712"/>
              <a:gd name="T2" fmla="*/ 27792 w 605742"/>
              <a:gd name="T3" fmla="*/ 421296 h 497712"/>
              <a:gd name="T4" fmla="*/ 23159 w 605742"/>
              <a:gd name="T5" fmla="*/ 318925 h 497712"/>
              <a:gd name="T6" fmla="*/ 9264 w 605742"/>
              <a:gd name="T7" fmla="*/ 295300 h 497712"/>
              <a:gd name="T8" fmla="*/ 0 w 605742"/>
              <a:gd name="T9" fmla="*/ 271676 h 497712"/>
              <a:gd name="T10" fmla="*/ 4633 w 605742"/>
              <a:gd name="T11" fmla="*/ 232303 h 497712"/>
              <a:gd name="T12" fmla="*/ 32423 w 605742"/>
              <a:gd name="T13" fmla="*/ 204742 h 497712"/>
              <a:gd name="T14" fmla="*/ 41686 w 605742"/>
              <a:gd name="T15" fmla="*/ 192929 h 497712"/>
              <a:gd name="T16" fmla="*/ 50951 w 605742"/>
              <a:gd name="T17" fmla="*/ 165369 h 497712"/>
              <a:gd name="T18" fmla="*/ 55582 w 605742"/>
              <a:gd name="T19" fmla="*/ 153556 h 497712"/>
              <a:gd name="T20" fmla="*/ 69478 w 605742"/>
              <a:gd name="T21" fmla="*/ 90558 h 497712"/>
              <a:gd name="T22" fmla="*/ 83373 w 605742"/>
              <a:gd name="T23" fmla="*/ 86621 h 497712"/>
              <a:gd name="T24" fmla="*/ 92637 w 605742"/>
              <a:gd name="T25" fmla="*/ 78747 h 497712"/>
              <a:gd name="T26" fmla="*/ 120427 w 605742"/>
              <a:gd name="T27" fmla="*/ 62998 h 497712"/>
              <a:gd name="T28" fmla="*/ 143586 w 605742"/>
              <a:gd name="T29" fmla="*/ 47248 h 497712"/>
              <a:gd name="T30" fmla="*/ 152851 w 605742"/>
              <a:gd name="T31" fmla="*/ 39373 h 497712"/>
              <a:gd name="T32" fmla="*/ 180641 w 605742"/>
              <a:gd name="T33" fmla="*/ 31499 h 497712"/>
              <a:gd name="T34" fmla="*/ 194537 w 605742"/>
              <a:gd name="T35" fmla="*/ 27562 h 497712"/>
              <a:gd name="T36" fmla="*/ 208433 w 605742"/>
              <a:gd name="T37" fmla="*/ 23625 h 497712"/>
              <a:gd name="T38" fmla="*/ 314964 w 605742"/>
              <a:gd name="T39" fmla="*/ 23625 h 497712"/>
              <a:gd name="T40" fmla="*/ 333492 w 605742"/>
              <a:gd name="T41" fmla="*/ 7875 h 497712"/>
              <a:gd name="T42" fmla="*/ 361282 w 605742"/>
              <a:gd name="T43" fmla="*/ 0 h 497712"/>
              <a:gd name="T44" fmla="*/ 393705 w 605742"/>
              <a:gd name="T45" fmla="*/ 3937 h 497712"/>
              <a:gd name="T46" fmla="*/ 421496 w 605742"/>
              <a:gd name="T47" fmla="*/ 31499 h 497712"/>
              <a:gd name="T48" fmla="*/ 435392 w 605742"/>
              <a:gd name="T49" fmla="*/ 39373 h 497712"/>
              <a:gd name="T50" fmla="*/ 458551 w 605742"/>
              <a:gd name="T51" fmla="*/ 51185 h 497712"/>
              <a:gd name="T52" fmla="*/ 490973 w 605742"/>
              <a:gd name="T53" fmla="*/ 78747 h 497712"/>
              <a:gd name="T54" fmla="*/ 500237 w 605742"/>
              <a:gd name="T55" fmla="*/ 86621 h 497712"/>
              <a:gd name="T56" fmla="*/ 514133 w 605742"/>
              <a:gd name="T57" fmla="*/ 94497 h 497712"/>
              <a:gd name="T58" fmla="*/ 537292 w 605742"/>
              <a:gd name="T59" fmla="*/ 118120 h 497712"/>
              <a:gd name="T60" fmla="*/ 555819 w 605742"/>
              <a:gd name="T61" fmla="*/ 125994 h 497712"/>
              <a:gd name="T62" fmla="*/ 569714 w 605742"/>
              <a:gd name="T63" fmla="*/ 145682 h 497712"/>
              <a:gd name="T64" fmla="*/ 588241 w 605742"/>
              <a:gd name="T65" fmla="*/ 169306 h 497712"/>
              <a:gd name="T66" fmla="*/ 602137 w 605742"/>
              <a:gd name="T67" fmla="*/ 188992 h 497712"/>
              <a:gd name="T68" fmla="*/ 639192 w 605742"/>
              <a:gd name="T69" fmla="*/ 196867 h 497712"/>
              <a:gd name="T70" fmla="*/ 662351 w 605742"/>
              <a:gd name="T71" fmla="*/ 212616 h 497712"/>
              <a:gd name="T72" fmla="*/ 676247 w 605742"/>
              <a:gd name="T73" fmla="*/ 220491 h 497712"/>
              <a:gd name="T74" fmla="*/ 694773 w 605742"/>
              <a:gd name="T75" fmla="*/ 240178 h 497712"/>
              <a:gd name="T76" fmla="*/ 713300 w 605742"/>
              <a:gd name="T77" fmla="*/ 259864 h 497712"/>
              <a:gd name="T78" fmla="*/ 722564 w 605742"/>
              <a:gd name="T79" fmla="*/ 283489 h 497712"/>
              <a:gd name="T80" fmla="*/ 727196 w 605742"/>
              <a:gd name="T81" fmla="*/ 295300 h 497712"/>
              <a:gd name="T82" fmla="*/ 722564 w 605742"/>
              <a:gd name="T83" fmla="*/ 444919 h 497712"/>
              <a:gd name="T84" fmla="*/ 708669 w 605742"/>
              <a:gd name="T85" fmla="*/ 468543 h 497712"/>
              <a:gd name="T86" fmla="*/ 699406 w 605742"/>
              <a:gd name="T87" fmla="*/ 476418 h 497712"/>
              <a:gd name="T88" fmla="*/ 685510 w 605742"/>
              <a:gd name="T89" fmla="*/ 480355 h 497712"/>
              <a:gd name="T90" fmla="*/ 671614 w 605742"/>
              <a:gd name="T91" fmla="*/ 492168 h 497712"/>
              <a:gd name="T92" fmla="*/ 639192 w 605742"/>
              <a:gd name="T93" fmla="*/ 500042 h 497712"/>
              <a:gd name="T94" fmla="*/ 611400 w 605742"/>
              <a:gd name="T95" fmla="*/ 507917 h 497712"/>
              <a:gd name="T96" fmla="*/ 532659 w 605742"/>
              <a:gd name="T97" fmla="*/ 503979 h 497712"/>
              <a:gd name="T98" fmla="*/ 500237 w 605742"/>
              <a:gd name="T99" fmla="*/ 492168 h 497712"/>
              <a:gd name="T100" fmla="*/ 458551 w 605742"/>
              <a:gd name="T101" fmla="*/ 484292 h 497712"/>
              <a:gd name="T102" fmla="*/ 444655 w 605742"/>
              <a:gd name="T103" fmla="*/ 480355 h 497712"/>
              <a:gd name="T104" fmla="*/ 125059 w 605742"/>
              <a:gd name="T105" fmla="*/ 484292 h 497712"/>
              <a:gd name="T106" fmla="*/ 69478 w 605742"/>
              <a:gd name="T107" fmla="*/ 488229 h 497712"/>
              <a:gd name="T108" fmla="*/ 60214 w 605742"/>
              <a:gd name="T109" fmla="*/ 476418 h 497712"/>
              <a:gd name="T110" fmla="*/ 55582 w 605742"/>
              <a:gd name="T111" fmla="*/ 464606 h 497712"/>
              <a:gd name="T112" fmla="*/ 41686 w 605742"/>
              <a:gd name="T113" fmla="*/ 456732 h 497712"/>
              <a:gd name="T114" fmla="*/ 32423 w 605742"/>
              <a:gd name="T115" fmla="*/ 433107 h 497712"/>
              <a:gd name="T116" fmla="*/ 23159 w 605742"/>
              <a:gd name="T117" fmla="*/ 425233 h 497712"/>
              <a:gd name="T118" fmla="*/ 27792 w 605742"/>
              <a:gd name="T119" fmla="*/ 421296 h 4977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5742" h="497712">
                <a:moveTo>
                  <a:pt x="23150" y="412831"/>
                </a:moveTo>
                <a:lnTo>
                  <a:pt x="23150" y="412831"/>
                </a:lnTo>
                <a:cubicBezTo>
                  <a:pt x="21864" y="379393"/>
                  <a:pt x="21593" y="345900"/>
                  <a:pt x="19291" y="312517"/>
                </a:cubicBezTo>
                <a:cubicBezTo>
                  <a:pt x="18429" y="300026"/>
                  <a:pt x="12601" y="300355"/>
                  <a:pt x="7717" y="289367"/>
                </a:cubicBezTo>
                <a:cubicBezTo>
                  <a:pt x="4414" y="281934"/>
                  <a:pt x="0" y="266218"/>
                  <a:pt x="0" y="266218"/>
                </a:cubicBezTo>
                <a:cubicBezTo>
                  <a:pt x="1286" y="253357"/>
                  <a:pt x="953" y="240230"/>
                  <a:pt x="3859" y="227636"/>
                </a:cubicBezTo>
                <a:cubicBezTo>
                  <a:pt x="5964" y="218513"/>
                  <a:pt x="23430" y="205996"/>
                  <a:pt x="27008" y="200628"/>
                </a:cubicBezTo>
                <a:cubicBezTo>
                  <a:pt x="29580" y="196770"/>
                  <a:pt x="32650" y="193200"/>
                  <a:pt x="34724" y="189053"/>
                </a:cubicBezTo>
                <a:cubicBezTo>
                  <a:pt x="37811" y="182879"/>
                  <a:pt x="40790" y="167824"/>
                  <a:pt x="42441" y="162046"/>
                </a:cubicBezTo>
                <a:cubicBezTo>
                  <a:pt x="43558" y="158135"/>
                  <a:pt x="45013" y="154329"/>
                  <a:pt x="46299" y="150471"/>
                </a:cubicBezTo>
                <a:cubicBezTo>
                  <a:pt x="46982" y="141589"/>
                  <a:pt x="41832" y="101573"/>
                  <a:pt x="57874" y="88739"/>
                </a:cubicBezTo>
                <a:cubicBezTo>
                  <a:pt x="61050" y="86199"/>
                  <a:pt x="65590" y="86167"/>
                  <a:pt x="69448" y="84881"/>
                </a:cubicBezTo>
                <a:cubicBezTo>
                  <a:pt x="72020" y="82309"/>
                  <a:pt x="74255" y="79348"/>
                  <a:pt x="77165" y="77165"/>
                </a:cubicBezTo>
                <a:cubicBezTo>
                  <a:pt x="84584" y="71601"/>
                  <a:pt x="100314" y="61732"/>
                  <a:pt x="100314" y="61732"/>
                </a:cubicBezTo>
                <a:cubicBezTo>
                  <a:pt x="115685" y="38677"/>
                  <a:pt x="98898" y="58724"/>
                  <a:pt x="119605" y="46299"/>
                </a:cubicBezTo>
                <a:cubicBezTo>
                  <a:pt x="122724" y="44427"/>
                  <a:pt x="124068" y="40209"/>
                  <a:pt x="127322" y="38582"/>
                </a:cubicBezTo>
                <a:cubicBezTo>
                  <a:pt x="134597" y="34945"/>
                  <a:pt x="142755" y="33438"/>
                  <a:pt x="150471" y="30866"/>
                </a:cubicBezTo>
                <a:lnTo>
                  <a:pt x="162046" y="27008"/>
                </a:lnTo>
                <a:lnTo>
                  <a:pt x="173621" y="23150"/>
                </a:lnTo>
                <a:cubicBezTo>
                  <a:pt x="179622" y="23525"/>
                  <a:pt x="243528" y="31710"/>
                  <a:pt x="262360" y="23150"/>
                </a:cubicBezTo>
                <a:cubicBezTo>
                  <a:pt x="268983" y="20140"/>
                  <a:pt x="270891" y="10018"/>
                  <a:pt x="277793" y="7717"/>
                </a:cubicBezTo>
                <a:lnTo>
                  <a:pt x="300942" y="0"/>
                </a:lnTo>
                <a:cubicBezTo>
                  <a:pt x="309945" y="1286"/>
                  <a:pt x="319671" y="95"/>
                  <a:pt x="327950" y="3858"/>
                </a:cubicBezTo>
                <a:cubicBezTo>
                  <a:pt x="344855" y="11542"/>
                  <a:pt x="340500" y="20267"/>
                  <a:pt x="351099" y="30866"/>
                </a:cubicBezTo>
                <a:cubicBezTo>
                  <a:pt x="354378" y="34145"/>
                  <a:pt x="359053" y="35685"/>
                  <a:pt x="362674" y="38582"/>
                </a:cubicBezTo>
                <a:cubicBezTo>
                  <a:pt x="377807" y="50689"/>
                  <a:pt x="361861" y="43456"/>
                  <a:pt x="381965" y="50157"/>
                </a:cubicBezTo>
                <a:lnTo>
                  <a:pt x="408972" y="77165"/>
                </a:lnTo>
                <a:cubicBezTo>
                  <a:pt x="411544" y="79737"/>
                  <a:pt x="413662" y="82863"/>
                  <a:pt x="416689" y="84881"/>
                </a:cubicBezTo>
                <a:lnTo>
                  <a:pt x="428264" y="92598"/>
                </a:lnTo>
                <a:cubicBezTo>
                  <a:pt x="434417" y="101827"/>
                  <a:pt x="438103" y="108996"/>
                  <a:pt x="447555" y="115747"/>
                </a:cubicBezTo>
                <a:cubicBezTo>
                  <a:pt x="452235" y="119090"/>
                  <a:pt x="457844" y="120891"/>
                  <a:pt x="462988" y="123463"/>
                </a:cubicBezTo>
                <a:cubicBezTo>
                  <a:pt x="466846" y="129894"/>
                  <a:pt x="470536" y="136428"/>
                  <a:pt x="474562" y="142755"/>
                </a:cubicBezTo>
                <a:cubicBezTo>
                  <a:pt x="479541" y="150579"/>
                  <a:pt x="487063" y="157106"/>
                  <a:pt x="489995" y="165904"/>
                </a:cubicBezTo>
                <a:cubicBezTo>
                  <a:pt x="492372" y="173036"/>
                  <a:pt x="493330" y="181664"/>
                  <a:pt x="501570" y="185195"/>
                </a:cubicBezTo>
                <a:cubicBezTo>
                  <a:pt x="532392" y="198404"/>
                  <a:pt x="509962" y="181674"/>
                  <a:pt x="532436" y="192912"/>
                </a:cubicBezTo>
                <a:cubicBezTo>
                  <a:pt x="548266" y="200827"/>
                  <a:pt x="539767" y="198776"/>
                  <a:pt x="551727" y="208344"/>
                </a:cubicBezTo>
                <a:cubicBezTo>
                  <a:pt x="555348" y="211241"/>
                  <a:pt x="560023" y="212782"/>
                  <a:pt x="563302" y="216061"/>
                </a:cubicBezTo>
                <a:cubicBezTo>
                  <a:pt x="569125" y="221884"/>
                  <a:pt x="573375" y="229100"/>
                  <a:pt x="578734" y="235352"/>
                </a:cubicBezTo>
                <a:cubicBezTo>
                  <a:pt x="586135" y="243986"/>
                  <a:pt x="589015" y="243052"/>
                  <a:pt x="594167" y="254643"/>
                </a:cubicBezTo>
                <a:cubicBezTo>
                  <a:pt x="597471" y="262076"/>
                  <a:pt x="599312" y="270076"/>
                  <a:pt x="601884" y="277793"/>
                </a:cubicBezTo>
                <a:lnTo>
                  <a:pt x="605742" y="289367"/>
                </a:lnTo>
                <a:cubicBezTo>
                  <a:pt x="604456" y="338238"/>
                  <a:pt x="604266" y="387150"/>
                  <a:pt x="601884" y="435980"/>
                </a:cubicBezTo>
                <a:cubicBezTo>
                  <a:pt x="601513" y="443577"/>
                  <a:pt x="594634" y="453722"/>
                  <a:pt x="590309" y="459129"/>
                </a:cubicBezTo>
                <a:cubicBezTo>
                  <a:pt x="588037" y="461969"/>
                  <a:pt x="585712" y="464974"/>
                  <a:pt x="582593" y="466846"/>
                </a:cubicBezTo>
                <a:cubicBezTo>
                  <a:pt x="579106" y="468939"/>
                  <a:pt x="574876" y="469418"/>
                  <a:pt x="571018" y="470704"/>
                </a:cubicBezTo>
                <a:cubicBezTo>
                  <a:pt x="567160" y="474562"/>
                  <a:pt x="563983" y="479252"/>
                  <a:pt x="559443" y="482279"/>
                </a:cubicBezTo>
                <a:cubicBezTo>
                  <a:pt x="555906" y="484637"/>
                  <a:pt x="534775" y="489293"/>
                  <a:pt x="532436" y="489995"/>
                </a:cubicBezTo>
                <a:cubicBezTo>
                  <a:pt x="524645" y="492332"/>
                  <a:pt x="509286" y="497712"/>
                  <a:pt x="509286" y="497712"/>
                </a:cubicBezTo>
                <a:cubicBezTo>
                  <a:pt x="487423" y="496426"/>
                  <a:pt x="465488" y="496032"/>
                  <a:pt x="443696" y="493853"/>
                </a:cubicBezTo>
                <a:cubicBezTo>
                  <a:pt x="433315" y="492815"/>
                  <a:pt x="426355" y="485253"/>
                  <a:pt x="416689" y="482279"/>
                </a:cubicBezTo>
                <a:cubicBezTo>
                  <a:pt x="405356" y="478792"/>
                  <a:pt x="393468" y="477438"/>
                  <a:pt x="381965" y="474562"/>
                </a:cubicBezTo>
                <a:cubicBezTo>
                  <a:pt x="378019" y="473576"/>
                  <a:pt x="374248" y="471990"/>
                  <a:pt x="370390" y="470704"/>
                </a:cubicBezTo>
                <a:cubicBezTo>
                  <a:pt x="281651" y="471990"/>
                  <a:pt x="192848" y="470967"/>
                  <a:pt x="104172" y="474562"/>
                </a:cubicBezTo>
                <a:cubicBezTo>
                  <a:pt x="22084" y="477890"/>
                  <a:pt x="163106" y="493456"/>
                  <a:pt x="57874" y="478420"/>
                </a:cubicBezTo>
                <a:cubicBezTo>
                  <a:pt x="55302" y="474562"/>
                  <a:pt x="52231" y="470993"/>
                  <a:pt x="50157" y="466846"/>
                </a:cubicBezTo>
                <a:cubicBezTo>
                  <a:pt x="48338" y="463208"/>
                  <a:pt x="48840" y="458447"/>
                  <a:pt x="46299" y="455271"/>
                </a:cubicBezTo>
                <a:cubicBezTo>
                  <a:pt x="43402" y="451650"/>
                  <a:pt x="38582" y="450127"/>
                  <a:pt x="34724" y="447555"/>
                </a:cubicBezTo>
                <a:cubicBezTo>
                  <a:pt x="32152" y="439838"/>
                  <a:pt x="32760" y="430156"/>
                  <a:pt x="27008" y="424405"/>
                </a:cubicBezTo>
                <a:cubicBezTo>
                  <a:pt x="24436" y="421833"/>
                  <a:pt x="20918" y="419943"/>
                  <a:pt x="19291" y="416689"/>
                </a:cubicBezTo>
                <a:cubicBezTo>
                  <a:pt x="18141" y="414388"/>
                  <a:pt x="22507" y="413474"/>
                  <a:pt x="23150" y="412831"/>
                </a:cubicBezTo>
                <a:close/>
              </a:path>
            </a:pathLst>
          </a:custGeom>
          <a:pattFill prst="wdDnDiag">
            <a:fgClr>
              <a:schemeClr val="accent1"/>
            </a:fgClr>
            <a:bgClr>
              <a:schemeClr val="bg1"/>
            </a:bgClr>
          </a:pattFill>
          <a:ln w="12700" cap="flat" cmpd="sng">
            <a:solidFill>
              <a:srgbClr val="00B050"/>
            </a:solidFill>
            <a:prstDash val="solid"/>
            <a:round/>
            <a:headEnd type="none" w="med" len="med"/>
            <a:tailEnd type="none" w="med" len="med"/>
          </a:ln>
        </p:spPr>
        <p:txBody>
          <a:bodyPr wrap="none" anchor="ctr"/>
          <a:lstStyle/>
          <a:p>
            <a:endParaRPr lang="en-US"/>
          </a:p>
        </p:txBody>
      </p:sp>
      <p:sp>
        <p:nvSpPr>
          <p:cNvPr id="675" name="Freeform 674"/>
          <p:cNvSpPr>
            <a:spLocks/>
          </p:cNvSpPr>
          <p:nvPr/>
        </p:nvSpPr>
        <p:spPr bwMode="auto">
          <a:xfrm>
            <a:off x="7332663" y="5311775"/>
            <a:ext cx="501650" cy="339725"/>
          </a:xfrm>
          <a:custGeom>
            <a:avLst/>
            <a:gdLst>
              <a:gd name="T0" fmla="*/ 15473 w 625033"/>
              <a:gd name="T1" fmla="*/ 251378 h 401261"/>
              <a:gd name="T2" fmla="*/ 15473 w 625033"/>
              <a:gd name="T3" fmla="*/ 251378 h 401261"/>
              <a:gd name="T4" fmla="*/ 18567 w 625033"/>
              <a:gd name="T5" fmla="*/ 133852 h 401261"/>
              <a:gd name="T6" fmla="*/ 21661 w 625033"/>
              <a:gd name="T7" fmla="*/ 114265 h 401261"/>
              <a:gd name="T8" fmla="*/ 30945 w 625033"/>
              <a:gd name="T9" fmla="*/ 91412 h 401261"/>
              <a:gd name="T10" fmla="*/ 40229 w 625033"/>
              <a:gd name="T11" fmla="*/ 84884 h 401261"/>
              <a:gd name="T12" fmla="*/ 52608 w 625033"/>
              <a:gd name="T13" fmla="*/ 68561 h 401261"/>
              <a:gd name="T14" fmla="*/ 64986 w 625033"/>
              <a:gd name="T15" fmla="*/ 52238 h 401261"/>
              <a:gd name="T16" fmla="*/ 83553 w 625033"/>
              <a:gd name="T17" fmla="*/ 45708 h 401261"/>
              <a:gd name="T18" fmla="*/ 145444 w 625033"/>
              <a:gd name="T19" fmla="*/ 39180 h 401261"/>
              <a:gd name="T20" fmla="*/ 170200 w 625033"/>
              <a:gd name="T21" fmla="*/ 29386 h 401261"/>
              <a:gd name="T22" fmla="*/ 179484 w 625033"/>
              <a:gd name="T23" fmla="*/ 26121 h 401261"/>
              <a:gd name="T24" fmla="*/ 194957 w 625033"/>
              <a:gd name="T25" fmla="*/ 13063 h 401261"/>
              <a:gd name="T26" fmla="*/ 204241 w 625033"/>
              <a:gd name="T27" fmla="*/ 9798 h 401261"/>
              <a:gd name="T28" fmla="*/ 210429 w 625033"/>
              <a:gd name="T29" fmla="*/ 3269 h 401261"/>
              <a:gd name="T30" fmla="*/ 232092 w 625033"/>
              <a:gd name="T31" fmla="*/ 3269 h 401261"/>
              <a:gd name="T32" fmla="*/ 244470 w 625033"/>
              <a:gd name="T33" fmla="*/ 9798 h 401261"/>
              <a:gd name="T34" fmla="*/ 250659 w 625033"/>
              <a:gd name="T35" fmla="*/ 19591 h 401261"/>
              <a:gd name="T36" fmla="*/ 269226 w 625033"/>
              <a:gd name="T37" fmla="*/ 29386 h 401261"/>
              <a:gd name="T38" fmla="*/ 272321 w 625033"/>
              <a:gd name="T39" fmla="*/ 39180 h 401261"/>
              <a:gd name="T40" fmla="*/ 281605 w 625033"/>
              <a:gd name="T41" fmla="*/ 42444 h 401261"/>
              <a:gd name="T42" fmla="*/ 290888 w 625033"/>
              <a:gd name="T43" fmla="*/ 48973 h 401261"/>
              <a:gd name="T44" fmla="*/ 297077 w 625033"/>
              <a:gd name="T45" fmla="*/ 55502 h 401261"/>
              <a:gd name="T46" fmla="*/ 306361 w 625033"/>
              <a:gd name="T47" fmla="*/ 62031 h 401261"/>
              <a:gd name="T48" fmla="*/ 312550 w 625033"/>
              <a:gd name="T49" fmla="*/ 68561 h 401261"/>
              <a:gd name="T50" fmla="*/ 321834 w 625033"/>
              <a:gd name="T51" fmla="*/ 75090 h 401261"/>
              <a:gd name="T52" fmla="*/ 334211 w 625033"/>
              <a:gd name="T53" fmla="*/ 91412 h 401261"/>
              <a:gd name="T54" fmla="*/ 358968 w 625033"/>
              <a:gd name="T55" fmla="*/ 111001 h 401261"/>
              <a:gd name="T56" fmla="*/ 368252 w 625033"/>
              <a:gd name="T57" fmla="*/ 114265 h 401261"/>
              <a:gd name="T58" fmla="*/ 380630 w 625033"/>
              <a:gd name="T59" fmla="*/ 130588 h 401261"/>
              <a:gd name="T60" fmla="*/ 389914 w 625033"/>
              <a:gd name="T61" fmla="*/ 133852 h 401261"/>
              <a:gd name="T62" fmla="*/ 399197 w 625033"/>
              <a:gd name="T63" fmla="*/ 153440 h 401261"/>
              <a:gd name="T64" fmla="*/ 405387 w 625033"/>
              <a:gd name="T65" fmla="*/ 159969 h 401261"/>
              <a:gd name="T66" fmla="*/ 423954 w 625033"/>
              <a:gd name="T67" fmla="*/ 182822 h 401261"/>
              <a:gd name="T68" fmla="*/ 433238 w 625033"/>
              <a:gd name="T69" fmla="*/ 189350 h 401261"/>
              <a:gd name="T70" fmla="*/ 454899 w 625033"/>
              <a:gd name="T71" fmla="*/ 205673 h 401261"/>
              <a:gd name="T72" fmla="*/ 467277 w 625033"/>
              <a:gd name="T73" fmla="*/ 221997 h 401261"/>
              <a:gd name="T74" fmla="*/ 473467 w 625033"/>
              <a:gd name="T75" fmla="*/ 228526 h 401261"/>
              <a:gd name="T76" fmla="*/ 476561 w 625033"/>
              <a:gd name="T77" fmla="*/ 238320 h 401261"/>
              <a:gd name="T78" fmla="*/ 492034 w 625033"/>
              <a:gd name="T79" fmla="*/ 254643 h 401261"/>
              <a:gd name="T80" fmla="*/ 501318 w 625033"/>
              <a:gd name="T81" fmla="*/ 280759 h 401261"/>
              <a:gd name="T82" fmla="*/ 498223 w 625033"/>
              <a:gd name="T83" fmla="*/ 306875 h 401261"/>
              <a:gd name="T84" fmla="*/ 492034 w 625033"/>
              <a:gd name="T85" fmla="*/ 313405 h 401261"/>
              <a:gd name="T86" fmla="*/ 461089 w 625033"/>
              <a:gd name="T87" fmla="*/ 319934 h 401261"/>
              <a:gd name="T88" fmla="*/ 442521 w 625033"/>
              <a:gd name="T89" fmla="*/ 326464 h 401261"/>
              <a:gd name="T90" fmla="*/ 433238 w 625033"/>
              <a:gd name="T91" fmla="*/ 329728 h 401261"/>
              <a:gd name="T92" fmla="*/ 228997 w 625033"/>
              <a:gd name="T93" fmla="*/ 332992 h 401261"/>
              <a:gd name="T94" fmla="*/ 142349 w 625033"/>
              <a:gd name="T95" fmla="*/ 336258 h 401261"/>
              <a:gd name="T96" fmla="*/ 117593 w 625033"/>
              <a:gd name="T97" fmla="*/ 339522 h 401261"/>
              <a:gd name="T98" fmla="*/ 15473 w 625033"/>
              <a:gd name="T99" fmla="*/ 336258 h 401261"/>
              <a:gd name="T100" fmla="*/ 3094 w 625033"/>
              <a:gd name="T101" fmla="*/ 319934 h 401261"/>
              <a:gd name="T102" fmla="*/ 0 w 625033"/>
              <a:gd name="T103" fmla="*/ 310141 h 401261"/>
              <a:gd name="T104" fmla="*/ 9283 w 625033"/>
              <a:gd name="T105" fmla="*/ 248113 h 401261"/>
              <a:gd name="T106" fmla="*/ 15473 w 625033"/>
              <a:gd name="T107" fmla="*/ 241584 h 401261"/>
              <a:gd name="T108" fmla="*/ 15473 w 625033"/>
              <a:gd name="T109" fmla="*/ 251378 h 401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5033" h="401261">
                <a:moveTo>
                  <a:pt x="19291" y="297089"/>
                </a:moveTo>
                <a:lnTo>
                  <a:pt x="19291" y="297089"/>
                </a:lnTo>
                <a:cubicBezTo>
                  <a:pt x="20577" y="250790"/>
                  <a:pt x="20946" y="204456"/>
                  <a:pt x="23149" y="158192"/>
                </a:cubicBezTo>
                <a:cubicBezTo>
                  <a:pt x="23521" y="150378"/>
                  <a:pt x="25473" y="142714"/>
                  <a:pt x="27007" y="135043"/>
                </a:cubicBezTo>
                <a:cubicBezTo>
                  <a:pt x="29220" y="123977"/>
                  <a:pt x="30347" y="116270"/>
                  <a:pt x="38582" y="108035"/>
                </a:cubicBezTo>
                <a:cubicBezTo>
                  <a:pt x="41861" y="104756"/>
                  <a:pt x="46299" y="102891"/>
                  <a:pt x="50157" y="100319"/>
                </a:cubicBezTo>
                <a:cubicBezTo>
                  <a:pt x="73906" y="64692"/>
                  <a:pt x="43599" y="108516"/>
                  <a:pt x="65590" y="81028"/>
                </a:cubicBezTo>
                <a:cubicBezTo>
                  <a:pt x="69228" y="76481"/>
                  <a:pt x="74809" y="64844"/>
                  <a:pt x="81023" y="61737"/>
                </a:cubicBezTo>
                <a:cubicBezTo>
                  <a:pt x="88298" y="58099"/>
                  <a:pt x="96456" y="56592"/>
                  <a:pt x="104172" y="54020"/>
                </a:cubicBezTo>
                <a:cubicBezTo>
                  <a:pt x="136520" y="43237"/>
                  <a:pt x="111711" y="50399"/>
                  <a:pt x="181337" y="46304"/>
                </a:cubicBezTo>
                <a:cubicBezTo>
                  <a:pt x="207614" y="37545"/>
                  <a:pt x="175285" y="48573"/>
                  <a:pt x="212202" y="34729"/>
                </a:cubicBezTo>
                <a:cubicBezTo>
                  <a:pt x="216010" y="33301"/>
                  <a:pt x="219919" y="32157"/>
                  <a:pt x="223777" y="30871"/>
                </a:cubicBezTo>
                <a:cubicBezTo>
                  <a:pt x="230955" y="23692"/>
                  <a:pt x="233331" y="20306"/>
                  <a:pt x="243068" y="15438"/>
                </a:cubicBezTo>
                <a:cubicBezTo>
                  <a:pt x="246706" y="13619"/>
                  <a:pt x="250785" y="12866"/>
                  <a:pt x="254643" y="11580"/>
                </a:cubicBezTo>
                <a:cubicBezTo>
                  <a:pt x="257215" y="9008"/>
                  <a:pt x="259240" y="5735"/>
                  <a:pt x="262359" y="3863"/>
                </a:cubicBezTo>
                <a:cubicBezTo>
                  <a:pt x="273754" y="-2974"/>
                  <a:pt x="276782" y="717"/>
                  <a:pt x="289367" y="3863"/>
                </a:cubicBezTo>
                <a:cubicBezTo>
                  <a:pt x="294511" y="6435"/>
                  <a:pt x="300382" y="7898"/>
                  <a:pt x="304800" y="11580"/>
                </a:cubicBezTo>
                <a:cubicBezTo>
                  <a:pt x="308362" y="14548"/>
                  <a:pt x="309237" y="19875"/>
                  <a:pt x="312516" y="23154"/>
                </a:cubicBezTo>
                <a:cubicBezTo>
                  <a:pt x="319996" y="30634"/>
                  <a:pt x="326251" y="31591"/>
                  <a:pt x="335666" y="34729"/>
                </a:cubicBezTo>
                <a:cubicBezTo>
                  <a:pt x="336952" y="38587"/>
                  <a:pt x="336648" y="43428"/>
                  <a:pt x="339524" y="46304"/>
                </a:cubicBezTo>
                <a:cubicBezTo>
                  <a:pt x="342400" y="49180"/>
                  <a:pt x="347461" y="48343"/>
                  <a:pt x="351099" y="50162"/>
                </a:cubicBezTo>
                <a:cubicBezTo>
                  <a:pt x="355246" y="52236"/>
                  <a:pt x="359052" y="54981"/>
                  <a:pt x="362673" y="57878"/>
                </a:cubicBezTo>
                <a:cubicBezTo>
                  <a:pt x="365514" y="60151"/>
                  <a:pt x="367549" y="63322"/>
                  <a:pt x="370390" y="65595"/>
                </a:cubicBezTo>
                <a:cubicBezTo>
                  <a:pt x="374011" y="68492"/>
                  <a:pt x="378343" y="70414"/>
                  <a:pt x="381964" y="73311"/>
                </a:cubicBezTo>
                <a:cubicBezTo>
                  <a:pt x="384805" y="75584"/>
                  <a:pt x="386840" y="78756"/>
                  <a:pt x="389681" y="81028"/>
                </a:cubicBezTo>
                <a:cubicBezTo>
                  <a:pt x="393302" y="83925"/>
                  <a:pt x="397635" y="85847"/>
                  <a:pt x="401256" y="88744"/>
                </a:cubicBezTo>
                <a:cubicBezTo>
                  <a:pt x="411604" y="97022"/>
                  <a:pt x="407779" y="96898"/>
                  <a:pt x="416688" y="108035"/>
                </a:cubicBezTo>
                <a:cubicBezTo>
                  <a:pt x="423336" y="116345"/>
                  <a:pt x="440822" y="128941"/>
                  <a:pt x="447554" y="131185"/>
                </a:cubicBezTo>
                <a:lnTo>
                  <a:pt x="459129" y="135043"/>
                </a:lnTo>
                <a:cubicBezTo>
                  <a:pt x="462635" y="140303"/>
                  <a:pt x="468451" y="150668"/>
                  <a:pt x="474562" y="154334"/>
                </a:cubicBezTo>
                <a:cubicBezTo>
                  <a:pt x="478050" y="156426"/>
                  <a:pt x="482279" y="156906"/>
                  <a:pt x="486137" y="158192"/>
                </a:cubicBezTo>
                <a:cubicBezTo>
                  <a:pt x="490211" y="170416"/>
                  <a:pt x="489164" y="170659"/>
                  <a:pt x="497711" y="181342"/>
                </a:cubicBezTo>
                <a:cubicBezTo>
                  <a:pt x="499983" y="184182"/>
                  <a:pt x="503156" y="186218"/>
                  <a:pt x="505428" y="189058"/>
                </a:cubicBezTo>
                <a:cubicBezTo>
                  <a:pt x="515402" y="201526"/>
                  <a:pt x="512653" y="205451"/>
                  <a:pt x="528577" y="216066"/>
                </a:cubicBezTo>
                <a:cubicBezTo>
                  <a:pt x="532435" y="218638"/>
                  <a:pt x="536631" y="220764"/>
                  <a:pt x="540152" y="223782"/>
                </a:cubicBezTo>
                <a:cubicBezTo>
                  <a:pt x="563455" y="243755"/>
                  <a:pt x="545891" y="235984"/>
                  <a:pt x="567159" y="243073"/>
                </a:cubicBezTo>
                <a:cubicBezTo>
                  <a:pt x="585796" y="261710"/>
                  <a:pt x="563118" y="238023"/>
                  <a:pt x="582592" y="262365"/>
                </a:cubicBezTo>
                <a:cubicBezTo>
                  <a:pt x="584864" y="265205"/>
                  <a:pt x="587737" y="267509"/>
                  <a:pt x="590309" y="270081"/>
                </a:cubicBezTo>
                <a:cubicBezTo>
                  <a:pt x="591595" y="273939"/>
                  <a:pt x="591727" y="278402"/>
                  <a:pt x="594167" y="281656"/>
                </a:cubicBezTo>
                <a:cubicBezTo>
                  <a:pt x="599623" y="288931"/>
                  <a:pt x="609391" y="292813"/>
                  <a:pt x="613458" y="300947"/>
                </a:cubicBezTo>
                <a:cubicBezTo>
                  <a:pt x="623545" y="321123"/>
                  <a:pt x="619779" y="310800"/>
                  <a:pt x="625033" y="331813"/>
                </a:cubicBezTo>
                <a:cubicBezTo>
                  <a:pt x="623747" y="342101"/>
                  <a:pt x="624153" y="352747"/>
                  <a:pt x="621174" y="362678"/>
                </a:cubicBezTo>
                <a:cubicBezTo>
                  <a:pt x="620129" y="366162"/>
                  <a:pt x="616909" y="369245"/>
                  <a:pt x="613458" y="370395"/>
                </a:cubicBezTo>
                <a:cubicBezTo>
                  <a:pt x="601016" y="374543"/>
                  <a:pt x="587318" y="373963"/>
                  <a:pt x="574876" y="378111"/>
                </a:cubicBezTo>
                <a:lnTo>
                  <a:pt x="551726" y="385828"/>
                </a:lnTo>
                <a:cubicBezTo>
                  <a:pt x="547868" y="387114"/>
                  <a:pt x="544218" y="389624"/>
                  <a:pt x="540152" y="389686"/>
                </a:cubicBezTo>
                <a:lnTo>
                  <a:pt x="285509" y="393544"/>
                </a:lnTo>
                <a:lnTo>
                  <a:pt x="177478" y="397403"/>
                </a:lnTo>
                <a:cubicBezTo>
                  <a:pt x="167125" y="397978"/>
                  <a:pt x="156981" y="401261"/>
                  <a:pt x="146612" y="401261"/>
                </a:cubicBezTo>
                <a:cubicBezTo>
                  <a:pt x="104152" y="401261"/>
                  <a:pt x="61731" y="398689"/>
                  <a:pt x="19291" y="397403"/>
                </a:cubicBezTo>
                <a:cubicBezTo>
                  <a:pt x="12113" y="390225"/>
                  <a:pt x="8726" y="387847"/>
                  <a:pt x="3858" y="378111"/>
                </a:cubicBezTo>
                <a:cubicBezTo>
                  <a:pt x="2039" y="374474"/>
                  <a:pt x="1286" y="370395"/>
                  <a:pt x="0" y="366537"/>
                </a:cubicBezTo>
                <a:cubicBezTo>
                  <a:pt x="2203" y="333491"/>
                  <a:pt x="-4182" y="316863"/>
                  <a:pt x="11574" y="293230"/>
                </a:cubicBezTo>
                <a:cubicBezTo>
                  <a:pt x="13592" y="290203"/>
                  <a:pt x="16719" y="288086"/>
                  <a:pt x="19291" y="285514"/>
                </a:cubicBezTo>
                <a:cubicBezTo>
                  <a:pt x="23724" y="272214"/>
                  <a:pt x="19291" y="295160"/>
                  <a:pt x="19291" y="297089"/>
                </a:cubicBezTo>
                <a:close/>
              </a:path>
            </a:pathLst>
          </a:custGeom>
          <a:solidFill>
            <a:schemeClr val="bg1"/>
          </a:solidFill>
          <a:ln w="12700" cap="flat" cmpd="sng">
            <a:solidFill>
              <a:srgbClr val="0000FF"/>
            </a:solidFill>
            <a:prstDash val="solid"/>
            <a:round/>
            <a:headEnd type="none" w="med" len="med"/>
            <a:tailEnd type="none" w="med" len="med"/>
          </a:ln>
        </p:spPr>
        <p:txBody>
          <a:bodyPr wrap="none" anchor="ctr"/>
          <a:lstStyle/>
          <a:p>
            <a:endParaRPr lang="en-US"/>
          </a:p>
        </p:txBody>
      </p:sp>
      <p:sp>
        <p:nvSpPr>
          <p:cNvPr id="21554" name="Freeform 21553"/>
          <p:cNvSpPr>
            <a:spLocks/>
          </p:cNvSpPr>
          <p:nvPr/>
        </p:nvSpPr>
        <p:spPr bwMode="auto">
          <a:xfrm>
            <a:off x="7265988" y="4559300"/>
            <a:ext cx="533400" cy="530225"/>
          </a:xfrm>
          <a:custGeom>
            <a:avLst/>
            <a:gdLst>
              <a:gd name="T0" fmla="*/ 88082 w 491297"/>
              <a:gd name="T1" fmla="*/ 23408 h 524719"/>
              <a:gd name="T2" fmla="*/ 88082 w 491297"/>
              <a:gd name="T3" fmla="*/ 23408 h 524719"/>
              <a:gd name="T4" fmla="*/ 180359 w 491297"/>
              <a:gd name="T5" fmla="*/ 19507 h 524719"/>
              <a:gd name="T6" fmla="*/ 213913 w 491297"/>
              <a:gd name="T7" fmla="*/ 7802 h 524719"/>
              <a:gd name="T8" fmla="*/ 234886 w 491297"/>
              <a:gd name="T9" fmla="*/ 0 h 524719"/>
              <a:gd name="T10" fmla="*/ 381690 w 491297"/>
              <a:gd name="T11" fmla="*/ 7802 h 524719"/>
              <a:gd name="T12" fmla="*/ 423633 w 491297"/>
              <a:gd name="T13" fmla="*/ 15606 h 524719"/>
              <a:gd name="T14" fmla="*/ 452993 w 491297"/>
              <a:gd name="T15" fmla="*/ 31211 h 524719"/>
              <a:gd name="T16" fmla="*/ 465577 w 491297"/>
              <a:gd name="T17" fmla="*/ 35112 h 524719"/>
              <a:gd name="T18" fmla="*/ 490743 w 491297"/>
              <a:gd name="T19" fmla="*/ 50718 h 524719"/>
              <a:gd name="T20" fmla="*/ 503326 w 491297"/>
              <a:gd name="T21" fmla="*/ 58520 h 524719"/>
              <a:gd name="T22" fmla="*/ 507521 w 491297"/>
              <a:gd name="T23" fmla="*/ 503274 h 524719"/>
              <a:gd name="T24" fmla="*/ 490743 w 491297"/>
              <a:gd name="T25" fmla="*/ 518880 h 524719"/>
              <a:gd name="T26" fmla="*/ 448799 w 491297"/>
              <a:gd name="T27" fmla="*/ 530584 h 524719"/>
              <a:gd name="T28" fmla="*/ 297801 w 491297"/>
              <a:gd name="T29" fmla="*/ 522781 h 524719"/>
              <a:gd name="T30" fmla="*/ 289413 w 491297"/>
              <a:gd name="T31" fmla="*/ 511077 h 524719"/>
              <a:gd name="T32" fmla="*/ 268440 w 491297"/>
              <a:gd name="T33" fmla="*/ 491571 h 524719"/>
              <a:gd name="T34" fmla="*/ 243274 w 491297"/>
              <a:gd name="T35" fmla="*/ 483767 h 524719"/>
              <a:gd name="T36" fmla="*/ 230691 w 491297"/>
              <a:gd name="T37" fmla="*/ 479866 h 524719"/>
              <a:gd name="T38" fmla="*/ 218108 w 491297"/>
              <a:gd name="T39" fmla="*/ 472063 h 524719"/>
              <a:gd name="T40" fmla="*/ 192941 w 491297"/>
              <a:gd name="T41" fmla="*/ 444754 h 524719"/>
              <a:gd name="T42" fmla="*/ 176164 w 491297"/>
              <a:gd name="T43" fmla="*/ 436951 h 524719"/>
              <a:gd name="T44" fmla="*/ 163581 w 491297"/>
              <a:gd name="T45" fmla="*/ 425248 h 524719"/>
              <a:gd name="T46" fmla="*/ 130026 w 491297"/>
              <a:gd name="T47" fmla="*/ 413543 h 524719"/>
              <a:gd name="T48" fmla="*/ 117442 w 491297"/>
              <a:gd name="T49" fmla="*/ 405741 h 524719"/>
              <a:gd name="T50" fmla="*/ 100665 w 491297"/>
              <a:gd name="T51" fmla="*/ 397938 h 524719"/>
              <a:gd name="T52" fmla="*/ 92277 w 491297"/>
              <a:gd name="T53" fmla="*/ 386233 h 524719"/>
              <a:gd name="T54" fmla="*/ 83887 w 491297"/>
              <a:gd name="T55" fmla="*/ 378431 h 524719"/>
              <a:gd name="T56" fmla="*/ 79693 w 491297"/>
              <a:gd name="T57" fmla="*/ 362826 h 524719"/>
              <a:gd name="T58" fmla="*/ 67110 w 491297"/>
              <a:gd name="T59" fmla="*/ 339418 h 524719"/>
              <a:gd name="T60" fmla="*/ 62915 w 491297"/>
              <a:gd name="T61" fmla="*/ 323812 h 524719"/>
              <a:gd name="T62" fmla="*/ 54527 w 491297"/>
              <a:gd name="T63" fmla="*/ 300404 h 524719"/>
              <a:gd name="T64" fmla="*/ 50333 w 491297"/>
              <a:gd name="T65" fmla="*/ 269194 h 524719"/>
              <a:gd name="T66" fmla="*/ 37749 w 491297"/>
              <a:gd name="T67" fmla="*/ 265291 h 524719"/>
              <a:gd name="T68" fmla="*/ 12582 w 491297"/>
              <a:gd name="T69" fmla="*/ 253588 h 524719"/>
              <a:gd name="T70" fmla="*/ 4194 w 491297"/>
              <a:gd name="T71" fmla="*/ 245785 h 524719"/>
              <a:gd name="T72" fmla="*/ 0 w 491297"/>
              <a:gd name="T73" fmla="*/ 234080 h 524719"/>
              <a:gd name="T74" fmla="*/ 4194 w 491297"/>
              <a:gd name="T75" fmla="*/ 132646 h 524719"/>
              <a:gd name="T76" fmla="*/ 12582 w 491297"/>
              <a:gd name="T77" fmla="*/ 109237 h 524719"/>
              <a:gd name="T78" fmla="*/ 29360 w 491297"/>
              <a:gd name="T79" fmla="*/ 93632 h 524719"/>
              <a:gd name="T80" fmla="*/ 33555 w 491297"/>
              <a:gd name="T81" fmla="*/ 81929 h 524719"/>
              <a:gd name="T82" fmla="*/ 41944 w 491297"/>
              <a:gd name="T83" fmla="*/ 70224 h 524719"/>
              <a:gd name="T84" fmla="*/ 50333 w 491297"/>
              <a:gd name="T85" fmla="*/ 46817 h 524719"/>
              <a:gd name="T86" fmla="*/ 54527 w 491297"/>
              <a:gd name="T87" fmla="*/ 35112 h 524719"/>
              <a:gd name="T88" fmla="*/ 71305 w 491297"/>
              <a:gd name="T89" fmla="*/ 19507 h 524719"/>
              <a:gd name="T90" fmla="*/ 88082 w 491297"/>
              <a:gd name="T91" fmla="*/ 23408 h 5247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1297" h="524719">
                <a:moveTo>
                  <a:pt x="81023" y="23149"/>
                </a:moveTo>
                <a:lnTo>
                  <a:pt x="81023" y="23149"/>
                </a:lnTo>
                <a:cubicBezTo>
                  <a:pt x="109317" y="21863"/>
                  <a:pt x="137665" y="21463"/>
                  <a:pt x="165904" y="19291"/>
                </a:cubicBezTo>
                <a:cubicBezTo>
                  <a:pt x="179834" y="18220"/>
                  <a:pt x="184275" y="13269"/>
                  <a:pt x="196769" y="7716"/>
                </a:cubicBezTo>
                <a:cubicBezTo>
                  <a:pt x="203098" y="4903"/>
                  <a:pt x="209630" y="2572"/>
                  <a:pt x="216061" y="0"/>
                </a:cubicBezTo>
                <a:cubicBezTo>
                  <a:pt x="379477" y="5447"/>
                  <a:pt x="286968" y="-3945"/>
                  <a:pt x="351099" y="7716"/>
                </a:cubicBezTo>
                <a:cubicBezTo>
                  <a:pt x="359722" y="9284"/>
                  <a:pt x="380051" y="11822"/>
                  <a:pt x="389681" y="15433"/>
                </a:cubicBezTo>
                <a:cubicBezTo>
                  <a:pt x="416745" y="25581"/>
                  <a:pt x="394295" y="19669"/>
                  <a:pt x="416688" y="30866"/>
                </a:cubicBezTo>
                <a:cubicBezTo>
                  <a:pt x="420326" y="32685"/>
                  <a:pt x="424708" y="32749"/>
                  <a:pt x="428263" y="34724"/>
                </a:cubicBezTo>
                <a:cubicBezTo>
                  <a:pt x="436370" y="39228"/>
                  <a:pt x="443696" y="45013"/>
                  <a:pt x="451412" y="50157"/>
                </a:cubicBezTo>
                <a:lnTo>
                  <a:pt x="462987" y="57873"/>
                </a:lnTo>
                <a:cubicBezTo>
                  <a:pt x="513854" y="210468"/>
                  <a:pt x="484036" y="112657"/>
                  <a:pt x="466845" y="497711"/>
                </a:cubicBezTo>
                <a:cubicBezTo>
                  <a:pt x="466521" y="504979"/>
                  <a:pt x="458470" y="511380"/>
                  <a:pt x="451412" y="513144"/>
                </a:cubicBezTo>
                <a:cubicBezTo>
                  <a:pt x="428089" y="518975"/>
                  <a:pt x="441010" y="515325"/>
                  <a:pt x="412830" y="524719"/>
                </a:cubicBezTo>
                <a:cubicBezTo>
                  <a:pt x="366531" y="522147"/>
                  <a:pt x="319908" y="523051"/>
                  <a:pt x="273934" y="517002"/>
                </a:cubicBezTo>
                <a:cubicBezTo>
                  <a:pt x="269337" y="516397"/>
                  <a:pt x="269271" y="508917"/>
                  <a:pt x="266218" y="505428"/>
                </a:cubicBezTo>
                <a:cubicBezTo>
                  <a:pt x="260229" y="498584"/>
                  <a:pt x="255553" y="489013"/>
                  <a:pt x="246926" y="486137"/>
                </a:cubicBezTo>
                <a:lnTo>
                  <a:pt x="223777" y="478420"/>
                </a:lnTo>
                <a:lnTo>
                  <a:pt x="212202" y="474562"/>
                </a:lnTo>
                <a:cubicBezTo>
                  <a:pt x="208344" y="471990"/>
                  <a:pt x="203907" y="470124"/>
                  <a:pt x="200628" y="466845"/>
                </a:cubicBezTo>
                <a:cubicBezTo>
                  <a:pt x="189052" y="455269"/>
                  <a:pt x="195912" y="449056"/>
                  <a:pt x="177478" y="439838"/>
                </a:cubicBezTo>
                <a:cubicBezTo>
                  <a:pt x="172334" y="437266"/>
                  <a:pt x="166725" y="435464"/>
                  <a:pt x="162045" y="432121"/>
                </a:cubicBezTo>
                <a:cubicBezTo>
                  <a:pt x="157605" y="428950"/>
                  <a:pt x="155098" y="423439"/>
                  <a:pt x="150471" y="420547"/>
                </a:cubicBezTo>
                <a:cubicBezTo>
                  <a:pt x="127725" y="406330"/>
                  <a:pt x="137562" y="417950"/>
                  <a:pt x="119605" y="408972"/>
                </a:cubicBezTo>
                <a:cubicBezTo>
                  <a:pt x="115457" y="406898"/>
                  <a:pt x="112056" y="403557"/>
                  <a:pt x="108030" y="401256"/>
                </a:cubicBezTo>
                <a:cubicBezTo>
                  <a:pt x="103036" y="398402"/>
                  <a:pt x="97741" y="396111"/>
                  <a:pt x="92597" y="393539"/>
                </a:cubicBezTo>
                <a:cubicBezTo>
                  <a:pt x="90025" y="389681"/>
                  <a:pt x="87778" y="385585"/>
                  <a:pt x="84881" y="381964"/>
                </a:cubicBezTo>
                <a:cubicBezTo>
                  <a:pt x="82609" y="379124"/>
                  <a:pt x="78791" y="377502"/>
                  <a:pt x="77164" y="374248"/>
                </a:cubicBezTo>
                <a:cubicBezTo>
                  <a:pt x="74793" y="369505"/>
                  <a:pt x="75395" y="363689"/>
                  <a:pt x="73306" y="358815"/>
                </a:cubicBezTo>
                <a:cubicBezTo>
                  <a:pt x="58814" y="324998"/>
                  <a:pt x="71021" y="368178"/>
                  <a:pt x="61731" y="335666"/>
                </a:cubicBezTo>
                <a:cubicBezTo>
                  <a:pt x="60274" y="330567"/>
                  <a:pt x="59397" y="325312"/>
                  <a:pt x="57873" y="320233"/>
                </a:cubicBezTo>
                <a:cubicBezTo>
                  <a:pt x="55536" y="312442"/>
                  <a:pt x="50157" y="297083"/>
                  <a:pt x="50157" y="297083"/>
                </a:cubicBezTo>
                <a:cubicBezTo>
                  <a:pt x="48871" y="286795"/>
                  <a:pt x="50510" y="275693"/>
                  <a:pt x="46299" y="266218"/>
                </a:cubicBezTo>
                <a:cubicBezTo>
                  <a:pt x="44647" y="262501"/>
                  <a:pt x="38362" y="264178"/>
                  <a:pt x="34724" y="262359"/>
                </a:cubicBezTo>
                <a:cubicBezTo>
                  <a:pt x="4814" y="247404"/>
                  <a:pt x="40661" y="260480"/>
                  <a:pt x="11574" y="250785"/>
                </a:cubicBezTo>
                <a:cubicBezTo>
                  <a:pt x="9002" y="248213"/>
                  <a:pt x="5729" y="246187"/>
                  <a:pt x="3858" y="243068"/>
                </a:cubicBezTo>
                <a:cubicBezTo>
                  <a:pt x="1766" y="239580"/>
                  <a:pt x="0" y="235560"/>
                  <a:pt x="0" y="231493"/>
                </a:cubicBezTo>
                <a:cubicBezTo>
                  <a:pt x="0" y="198031"/>
                  <a:pt x="735" y="164496"/>
                  <a:pt x="3858" y="131180"/>
                </a:cubicBezTo>
                <a:cubicBezTo>
                  <a:pt x="4617" y="123081"/>
                  <a:pt x="5822" y="113782"/>
                  <a:pt x="11574" y="108030"/>
                </a:cubicBezTo>
                <a:lnTo>
                  <a:pt x="27007" y="92597"/>
                </a:lnTo>
                <a:cubicBezTo>
                  <a:pt x="28293" y="88739"/>
                  <a:pt x="29047" y="84660"/>
                  <a:pt x="30866" y="81023"/>
                </a:cubicBezTo>
                <a:cubicBezTo>
                  <a:pt x="32940" y="76876"/>
                  <a:pt x="36699" y="73685"/>
                  <a:pt x="38582" y="69448"/>
                </a:cubicBezTo>
                <a:cubicBezTo>
                  <a:pt x="41885" y="62015"/>
                  <a:pt x="43727" y="54015"/>
                  <a:pt x="46299" y="46299"/>
                </a:cubicBezTo>
                <a:cubicBezTo>
                  <a:pt x="47585" y="42441"/>
                  <a:pt x="47281" y="37600"/>
                  <a:pt x="50157" y="34724"/>
                </a:cubicBezTo>
                <a:cubicBezTo>
                  <a:pt x="55301" y="29580"/>
                  <a:pt x="58688" y="21592"/>
                  <a:pt x="65590" y="19291"/>
                </a:cubicBezTo>
                <a:lnTo>
                  <a:pt x="81023" y="23149"/>
                </a:lnTo>
                <a:close/>
              </a:path>
            </a:pathLst>
          </a:custGeom>
          <a:pattFill prst="wdDnDiag">
            <a:fgClr>
              <a:schemeClr val="accent1"/>
            </a:fgClr>
            <a:bgClr>
              <a:schemeClr val="bg1"/>
            </a:bgClr>
          </a:pattFill>
          <a:ln w="12700" cap="flat" cmpd="sng">
            <a:solidFill>
              <a:srgbClr val="00B050"/>
            </a:solidFill>
            <a:prstDash val="solid"/>
            <a:round/>
            <a:headEnd type="none" w="med" len="med"/>
            <a:tailEnd type="none" w="med" len="med"/>
          </a:ln>
        </p:spPr>
        <p:txBody>
          <a:bodyPr wrap="none" anchor="ctr"/>
          <a:lstStyle/>
          <a:p>
            <a:endParaRPr lang="en-US"/>
          </a:p>
        </p:txBody>
      </p:sp>
      <p:sp>
        <p:nvSpPr>
          <p:cNvPr id="674" name="Freeform 673"/>
          <p:cNvSpPr>
            <a:spLocks/>
          </p:cNvSpPr>
          <p:nvPr/>
        </p:nvSpPr>
        <p:spPr bwMode="auto">
          <a:xfrm>
            <a:off x="7396163" y="4570413"/>
            <a:ext cx="344487" cy="439737"/>
          </a:xfrm>
          <a:custGeom>
            <a:avLst/>
            <a:gdLst>
              <a:gd name="T0" fmla="*/ 55236 w 509952"/>
              <a:gd name="T1" fmla="*/ 238926 h 652040"/>
              <a:gd name="T2" fmla="*/ 55236 w 509952"/>
              <a:gd name="T3" fmla="*/ 238926 h 652040"/>
              <a:gd name="T4" fmla="*/ 81325 w 509952"/>
              <a:gd name="T5" fmla="*/ 254508 h 652040"/>
              <a:gd name="T6" fmla="*/ 86543 w 509952"/>
              <a:gd name="T7" fmla="*/ 259703 h 652040"/>
              <a:gd name="T8" fmla="*/ 99587 w 509952"/>
              <a:gd name="T9" fmla="*/ 275285 h 652040"/>
              <a:gd name="T10" fmla="*/ 110022 w 509952"/>
              <a:gd name="T11" fmla="*/ 290867 h 652040"/>
              <a:gd name="T12" fmla="*/ 115240 w 509952"/>
              <a:gd name="T13" fmla="*/ 301255 h 652040"/>
              <a:gd name="T14" fmla="*/ 120458 w 509952"/>
              <a:gd name="T15" fmla="*/ 306449 h 652040"/>
              <a:gd name="T16" fmla="*/ 125675 w 509952"/>
              <a:gd name="T17" fmla="*/ 314240 h 652040"/>
              <a:gd name="T18" fmla="*/ 141328 w 509952"/>
              <a:gd name="T19" fmla="*/ 324628 h 652040"/>
              <a:gd name="T20" fmla="*/ 170026 w 509952"/>
              <a:gd name="T21" fmla="*/ 348001 h 652040"/>
              <a:gd name="T22" fmla="*/ 185679 w 509952"/>
              <a:gd name="T23" fmla="*/ 355792 h 652040"/>
              <a:gd name="T24" fmla="*/ 190897 w 509952"/>
              <a:gd name="T25" fmla="*/ 360987 h 652040"/>
              <a:gd name="T26" fmla="*/ 198723 w 509952"/>
              <a:gd name="T27" fmla="*/ 366181 h 652040"/>
              <a:gd name="T28" fmla="*/ 203941 w 509952"/>
              <a:gd name="T29" fmla="*/ 371375 h 652040"/>
              <a:gd name="T30" fmla="*/ 211768 w 509952"/>
              <a:gd name="T31" fmla="*/ 373972 h 652040"/>
              <a:gd name="T32" fmla="*/ 219594 w 509952"/>
              <a:gd name="T33" fmla="*/ 381762 h 652040"/>
              <a:gd name="T34" fmla="*/ 237856 w 509952"/>
              <a:gd name="T35" fmla="*/ 389554 h 652040"/>
              <a:gd name="T36" fmla="*/ 256118 w 509952"/>
              <a:gd name="T37" fmla="*/ 402539 h 652040"/>
              <a:gd name="T38" fmla="*/ 261336 w 509952"/>
              <a:gd name="T39" fmla="*/ 407733 h 652040"/>
              <a:gd name="T40" fmla="*/ 276989 w 509952"/>
              <a:gd name="T41" fmla="*/ 418121 h 652040"/>
              <a:gd name="T42" fmla="*/ 282207 w 509952"/>
              <a:gd name="T43" fmla="*/ 423315 h 652040"/>
              <a:gd name="T44" fmla="*/ 292642 w 509952"/>
              <a:gd name="T45" fmla="*/ 428510 h 652040"/>
              <a:gd name="T46" fmla="*/ 305686 w 509952"/>
              <a:gd name="T47" fmla="*/ 438897 h 652040"/>
              <a:gd name="T48" fmla="*/ 326557 w 509952"/>
              <a:gd name="T49" fmla="*/ 436300 h 652040"/>
              <a:gd name="T50" fmla="*/ 336993 w 509952"/>
              <a:gd name="T51" fmla="*/ 420718 h 652040"/>
              <a:gd name="T52" fmla="*/ 342210 w 509952"/>
              <a:gd name="T53" fmla="*/ 397345 h 652040"/>
              <a:gd name="T54" fmla="*/ 344819 w 509952"/>
              <a:gd name="T55" fmla="*/ 186986 h 652040"/>
              <a:gd name="T56" fmla="*/ 342210 w 509952"/>
              <a:gd name="T57" fmla="*/ 80508 h 652040"/>
              <a:gd name="T58" fmla="*/ 336993 w 509952"/>
              <a:gd name="T59" fmla="*/ 64926 h 652040"/>
              <a:gd name="T60" fmla="*/ 331775 w 509952"/>
              <a:gd name="T61" fmla="*/ 59731 h 652040"/>
              <a:gd name="T62" fmla="*/ 323948 w 509952"/>
              <a:gd name="T63" fmla="*/ 46746 h 652040"/>
              <a:gd name="T64" fmla="*/ 310904 w 509952"/>
              <a:gd name="T65" fmla="*/ 23373 h 652040"/>
              <a:gd name="T66" fmla="*/ 303078 w 509952"/>
              <a:gd name="T67" fmla="*/ 18179 h 652040"/>
              <a:gd name="T68" fmla="*/ 297860 w 509952"/>
              <a:gd name="T69" fmla="*/ 12985 h 652040"/>
              <a:gd name="T70" fmla="*/ 282207 w 509952"/>
              <a:gd name="T71" fmla="*/ 7791 h 652040"/>
              <a:gd name="T72" fmla="*/ 266553 w 509952"/>
              <a:gd name="T73" fmla="*/ 2597 h 652040"/>
              <a:gd name="T74" fmla="*/ 243074 w 509952"/>
              <a:gd name="T75" fmla="*/ 0 h 652040"/>
              <a:gd name="T76" fmla="*/ 141328 w 509952"/>
              <a:gd name="T77" fmla="*/ 7791 h 652040"/>
              <a:gd name="T78" fmla="*/ 99587 w 509952"/>
              <a:gd name="T79" fmla="*/ 12985 h 652040"/>
              <a:gd name="T80" fmla="*/ 16103 w 509952"/>
              <a:gd name="T81" fmla="*/ 15582 h 652040"/>
              <a:gd name="T82" fmla="*/ 5668 w 509952"/>
              <a:gd name="T83" fmla="*/ 38955 h 652040"/>
              <a:gd name="T84" fmla="*/ 3059 w 509952"/>
              <a:gd name="T85" fmla="*/ 46746 h 652040"/>
              <a:gd name="T86" fmla="*/ 3059 w 509952"/>
              <a:gd name="T87" fmla="*/ 142836 h 652040"/>
              <a:gd name="T88" fmla="*/ 8277 w 509952"/>
              <a:gd name="T89" fmla="*/ 163612 h 652040"/>
              <a:gd name="T90" fmla="*/ 10886 w 509952"/>
              <a:gd name="T91" fmla="*/ 171404 h 652040"/>
              <a:gd name="T92" fmla="*/ 16103 w 509952"/>
              <a:gd name="T93" fmla="*/ 179195 h 652040"/>
              <a:gd name="T94" fmla="*/ 18713 w 509952"/>
              <a:gd name="T95" fmla="*/ 186986 h 652040"/>
              <a:gd name="T96" fmla="*/ 21321 w 509952"/>
              <a:gd name="T97" fmla="*/ 197374 h 652040"/>
              <a:gd name="T98" fmla="*/ 26539 w 509952"/>
              <a:gd name="T99" fmla="*/ 202568 h 652040"/>
              <a:gd name="T100" fmla="*/ 31757 w 509952"/>
              <a:gd name="T101" fmla="*/ 218150 h 652040"/>
              <a:gd name="T102" fmla="*/ 34365 w 509952"/>
              <a:gd name="T103" fmla="*/ 225941 h 652040"/>
              <a:gd name="T104" fmla="*/ 44801 w 509952"/>
              <a:gd name="T105" fmla="*/ 241523 h 652040"/>
              <a:gd name="T106" fmla="*/ 50018 w 509952"/>
              <a:gd name="T107" fmla="*/ 249315 h 652040"/>
              <a:gd name="T108" fmla="*/ 55236 w 509952"/>
              <a:gd name="T109" fmla="*/ 238926 h 6520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9952" h="652040">
                <a:moveTo>
                  <a:pt x="81689" y="354957"/>
                </a:moveTo>
                <a:lnTo>
                  <a:pt x="81689" y="354957"/>
                </a:lnTo>
                <a:cubicBezTo>
                  <a:pt x="94550" y="362673"/>
                  <a:pt x="107792" y="369787"/>
                  <a:pt x="120271" y="378106"/>
                </a:cubicBezTo>
                <a:cubicBezTo>
                  <a:pt x="123298" y="380124"/>
                  <a:pt x="125592" y="383085"/>
                  <a:pt x="127988" y="385823"/>
                </a:cubicBezTo>
                <a:cubicBezTo>
                  <a:pt x="134602" y="393382"/>
                  <a:pt x="141252" y="400936"/>
                  <a:pt x="147279" y="408972"/>
                </a:cubicBezTo>
                <a:cubicBezTo>
                  <a:pt x="152843" y="416391"/>
                  <a:pt x="158565" y="423826"/>
                  <a:pt x="162712" y="432121"/>
                </a:cubicBezTo>
                <a:cubicBezTo>
                  <a:pt x="165284" y="437265"/>
                  <a:pt x="167238" y="442768"/>
                  <a:pt x="170428" y="447554"/>
                </a:cubicBezTo>
                <a:cubicBezTo>
                  <a:pt x="172446" y="450581"/>
                  <a:pt x="175873" y="452430"/>
                  <a:pt x="178145" y="455271"/>
                </a:cubicBezTo>
                <a:cubicBezTo>
                  <a:pt x="181042" y="458892"/>
                  <a:pt x="182371" y="463792"/>
                  <a:pt x="185861" y="466846"/>
                </a:cubicBezTo>
                <a:cubicBezTo>
                  <a:pt x="192840" y="472953"/>
                  <a:pt x="202452" y="475720"/>
                  <a:pt x="209010" y="482278"/>
                </a:cubicBezTo>
                <a:cubicBezTo>
                  <a:pt x="219801" y="493069"/>
                  <a:pt x="236090" y="511881"/>
                  <a:pt x="251451" y="517002"/>
                </a:cubicBezTo>
                <a:cubicBezTo>
                  <a:pt x="263675" y="521077"/>
                  <a:pt x="263916" y="520030"/>
                  <a:pt x="274600" y="528577"/>
                </a:cubicBezTo>
                <a:cubicBezTo>
                  <a:pt x="277441" y="530850"/>
                  <a:pt x="279476" y="534021"/>
                  <a:pt x="282317" y="536294"/>
                </a:cubicBezTo>
                <a:cubicBezTo>
                  <a:pt x="285938" y="539191"/>
                  <a:pt x="290270" y="541113"/>
                  <a:pt x="293891" y="544010"/>
                </a:cubicBezTo>
                <a:cubicBezTo>
                  <a:pt x="296732" y="546283"/>
                  <a:pt x="298489" y="549855"/>
                  <a:pt x="301608" y="551727"/>
                </a:cubicBezTo>
                <a:cubicBezTo>
                  <a:pt x="305095" y="553819"/>
                  <a:pt x="309325" y="554299"/>
                  <a:pt x="313183" y="555585"/>
                </a:cubicBezTo>
                <a:cubicBezTo>
                  <a:pt x="317041" y="559443"/>
                  <a:pt x="320317" y="563988"/>
                  <a:pt x="324757" y="567159"/>
                </a:cubicBezTo>
                <a:cubicBezTo>
                  <a:pt x="333103" y="573120"/>
                  <a:pt x="342317" y="575585"/>
                  <a:pt x="351765" y="578734"/>
                </a:cubicBezTo>
                <a:cubicBezTo>
                  <a:pt x="370074" y="597043"/>
                  <a:pt x="360296" y="591866"/>
                  <a:pt x="378772" y="598025"/>
                </a:cubicBezTo>
                <a:cubicBezTo>
                  <a:pt x="381344" y="600597"/>
                  <a:pt x="383579" y="603559"/>
                  <a:pt x="386489" y="605742"/>
                </a:cubicBezTo>
                <a:cubicBezTo>
                  <a:pt x="393908" y="611306"/>
                  <a:pt x="403080" y="614618"/>
                  <a:pt x="409638" y="621175"/>
                </a:cubicBezTo>
                <a:cubicBezTo>
                  <a:pt x="412210" y="623747"/>
                  <a:pt x="414328" y="626873"/>
                  <a:pt x="417355" y="628891"/>
                </a:cubicBezTo>
                <a:cubicBezTo>
                  <a:pt x="422141" y="632081"/>
                  <a:pt x="427794" y="633754"/>
                  <a:pt x="432788" y="636608"/>
                </a:cubicBezTo>
                <a:cubicBezTo>
                  <a:pt x="444144" y="643097"/>
                  <a:pt x="443629" y="643591"/>
                  <a:pt x="452079" y="652040"/>
                </a:cubicBezTo>
                <a:cubicBezTo>
                  <a:pt x="462368" y="650754"/>
                  <a:pt x="473989" y="653406"/>
                  <a:pt x="482945" y="648182"/>
                </a:cubicBezTo>
                <a:cubicBezTo>
                  <a:pt x="490956" y="643509"/>
                  <a:pt x="498378" y="625033"/>
                  <a:pt x="498378" y="625033"/>
                </a:cubicBezTo>
                <a:cubicBezTo>
                  <a:pt x="502531" y="612574"/>
                  <a:pt x="505759" y="604895"/>
                  <a:pt x="506094" y="590309"/>
                </a:cubicBezTo>
                <a:cubicBezTo>
                  <a:pt x="508488" y="486156"/>
                  <a:pt x="508666" y="381964"/>
                  <a:pt x="509952" y="277792"/>
                </a:cubicBezTo>
                <a:cubicBezTo>
                  <a:pt x="508666" y="225063"/>
                  <a:pt x="509454" y="172243"/>
                  <a:pt x="506094" y="119605"/>
                </a:cubicBezTo>
                <a:cubicBezTo>
                  <a:pt x="505576" y="111488"/>
                  <a:pt x="504129" y="102207"/>
                  <a:pt x="498378" y="96456"/>
                </a:cubicBezTo>
                <a:lnTo>
                  <a:pt x="490661" y="88739"/>
                </a:lnTo>
                <a:cubicBezTo>
                  <a:pt x="479732" y="55949"/>
                  <a:pt x="494975" y="95928"/>
                  <a:pt x="479086" y="69448"/>
                </a:cubicBezTo>
                <a:cubicBezTo>
                  <a:pt x="469704" y="53811"/>
                  <a:pt x="483395" y="50457"/>
                  <a:pt x="459795" y="34724"/>
                </a:cubicBezTo>
                <a:cubicBezTo>
                  <a:pt x="455937" y="32152"/>
                  <a:pt x="451842" y="29905"/>
                  <a:pt x="448221" y="27008"/>
                </a:cubicBezTo>
                <a:cubicBezTo>
                  <a:pt x="445380" y="24735"/>
                  <a:pt x="443758" y="20918"/>
                  <a:pt x="440504" y="19291"/>
                </a:cubicBezTo>
                <a:cubicBezTo>
                  <a:pt x="433229" y="15654"/>
                  <a:pt x="425071" y="14147"/>
                  <a:pt x="417355" y="11575"/>
                </a:cubicBezTo>
                <a:cubicBezTo>
                  <a:pt x="417350" y="11573"/>
                  <a:pt x="394211" y="3859"/>
                  <a:pt x="394205" y="3858"/>
                </a:cubicBezTo>
                <a:lnTo>
                  <a:pt x="359481" y="0"/>
                </a:lnTo>
                <a:cubicBezTo>
                  <a:pt x="338633" y="1489"/>
                  <a:pt x="247525" y="7295"/>
                  <a:pt x="209010" y="11575"/>
                </a:cubicBezTo>
                <a:cubicBezTo>
                  <a:pt x="185023" y="14240"/>
                  <a:pt x="172409" y="18065"/>
                  <a:pt x="147279" y="19291"/>
                </a:cubicBezTo>
                <a:cubicBezTo>
                  <a:pt x="106153" y="21297"/>
                  <a:pt x="64970" y="21863"/>
                  <a:pt x="23815" y="23149"/>
                </a:cubicBezTo>
                <a:cubicBezTo>
                  <a:pt x="11587" y="41493"/>
                  <a:pt x="17567" y="30323"/>
                  <a:pt x="8383" y="57873"/>
                </a:cubicBezTo>
                <a:lnTo>
                  <a:pt x="4524" y="69448"/>
                </a:lnTo>
                <a:cubicBezTo>
                  <a:pt x="-310" y="132291"/>
                  <a:pt x="-2599" y="136225"/>
                  <a:pt x="4524" y="212202"/>
                </a:cubicBezTo>
                <a:cubicBezTo>
                  <a:pt x="5514" y="222761"/>
                  <a:pt x="8888" y="233007"/>
                  <a:pt x="12241" y="243068"/>
                </a:cubicBezTo>
                <a:cubicBezTo>
                  <a:pt x="13527" y="246926"/>
                  <a:pt x="14280" y="251005"/>
                  <a:pt x="16099" y="254643"/>
                </a:cubicBezTo>
                <a:cubicBezTo>
                  <a:pt x="18173" y="258791"/>
                  <a:pt x="21741" y="262071"/>
                  <a:pt x="23815" y="266218"/>
                </a:cubicBezTo>
                <a:cubicBezTo>
                  <a:pt x="25634" y="269855"/>
                  <a:pt x="26557" y="273882"/>
                  <a:pt x="27674" y="277792"/>
                </a:cubicBezTo>
                <a:cubicBezTo>
                  <a:pt x="29131" y="282891"/>
                  <a:pt x="29161" y="288482"/>
                  <a:pt x="31532" y="293225"/>
                </a:cubicBezTo>
                <a:cubicBezTo>
                  <a:pt x="33159" y="296479"/>
                  <a:pt x="36676" y="298370"/>
                  <a:pt x="39248" y="300942"/>
                </a:cubicBezTo>
                <a:lnTo>
                  <a:pt x="46965" y="324091"/>
                </a:lnTo>
                <a:cubicBezTo>
                  <a:pt x="48251" y="327949"/>
                  <a:pt x="48567" y="332282"/>
                  <a:pt x="50823" y="335666"/>
                </a:cubicBezTo>
                <a:lnTo>
                  <a:pt x="66256" y="358815"/>
                </a:lnTo>
                <a:cubicBezTo>
                  <a:pt x="68828" y="362673"/>
                  <a:pt x="70693" y="367111"/>
                  <a:pt x="73972" y="370390"/>
                </a:cubicBezTo>
                <a:lnTo>
                  <a:pt x="81689" y="354957"/>
                </a:lnTo>
                <a:close/>
              </a:path>
            </a:pathLst>
          </a:custGeom>
          <a:solidFill>
            <a:schemeClr val="bg1"/>
          </a:solidFill>
          <a:ln w="12700" cap="flat" cmpd="sng">
            <a:solidFill>
              <a:srgbClr val="0000FF"/>
            </a:solidFill>
            <a:prstDash val="solid"/>
            <a:round/>
            <a:headEnd type="none" w="med" len="med"/>
            <a:tailEnd type="none" w="med" len="med"/>
          </a:ln>
        </p:spPr>
        <p:txBody>
          <a:bodyPr wrap="none" anchor="ctr"/>
          <a:lstStyle/>
          <a:p>
            <a:endParaRPr lang="en-US"/>
          </a:p>
        </p:txBody>
      </p:sp>
      <p:sp>
        <p:nvSpPr>
          <p:cNvPr id="21553" name="Freeform 21552"/>
          <p:cNvSpPr>
            <a:spLocks/>
          </p:cNvSpPr>
          <p:nvPr/>
        </p:nvSpPr>
        <p:spPr bwMode="auto">
          <a:xfrm>
            <a:off x="7235825" y="3951288"/>
            <a:ext cx="695325" cy="490537"/>
          </a:xfrm>
          <a:custGeom>
            <a:avLst/>
            <a:gdLst>
              <a:gd name="T0" fmla="*/ 51320 w 662377"/>
              <a:gd name="T1" fmla="*/ 11574 h 489995"/>
              <a:gd name="T2" fmla="*/ 51320 w 662377"/>
              <a:gd name="T3" fmla="*/ 11574 h 489995"/>
              <a:gd name="T4" fmla="*/ 213223 w 662377"/>
              <a:gd name="T5" fmla="*/ 11574 h 489995"/>
              <a:gd name="T6" fmla="*/ 225366 w 662377"/>
              <a:gd name="T7" fmla="*/ 7716 h 489995"/>
              <a:gd name="T8" fmla="*/ 257747 w 662377"/>
              <a:gd name="T9" fmla="*/ 3858 h 489995"/>
              <a:gd name="T10" fmla="*/ 411554 w 662377"/>
              <a:gd name="T11" fmla="*/ 0 h 489995"/>
              <a:gd name="T12" fmla="*/ 524887 w 662377"/>
              <a:gd name="T13" fmla="*/ 3858 h 489995"/>
              <a:gd name="T14" fmla="*/ 553220 w 662377"/>
              <a:gd name="T15" fmla="*/ 7716 h 489995"/>
              <a:gd name="T16" fmla="*/ 561315 w 662377"/>
              <a:gd name="T17" fmla="*/ 15433 h 489995"/>
              <a:gd name="T18" fmla="*/ 573458 w 662377"/>
              <a:gd name="T19" fmla="*/ 19291 h 489995"/>
              <a:gd name="T20" fmla="*/ 609887 w 662377"/>
              <a:gd name="T21" fmla="*/ 34724 h 489995"/>
              <a:gd name="T22" fmla="*/ 622029 w 662377"/>
              <a:gd name="T23" fmla="*/ 38582 h 489995"/>
              <a:gd name="T24" fmla="*/ 638219 w 662377"/>
              <a:gd name="T25" fmla="*/ 65590 h 489995"/>
              <a:gd name="T26" fmla="*/ 650362 w 662377"/>
              <a:gd name="T27" fmla="*/ 77164 h 489995"/>
              <a:gd name="T28" fmla="*/ 662505 w 662377"/>
              <a:gd name="T29" fmla="*/ 108030 h 489995"/>
              <a:gd name="T30" fmla="*/ 674647 w 662377"/>
              <a:gd name="T31" fmla="*/ 131179 h 489995"/>
              <a:gd name="T32" fmla="*/ 678695 w 662377"/>
              <a:gd name="T33" fmla="*/ 146612 h 489995"/>
              <a:gd name="T34" fmla="*/ 686790 w 662377"/>
              <a:gd name="T35" fmla="*/ 154329 h 489995"/>
              <a:gd name="T36" fmla="*/ 694885 w 662377"/>
              <a:gd name="T37" fmla="*/ 177478 h 489995"/>
              <a:gd name="T38" fmla="*/ 690838 w 662377"/>
              <a:gd name="T39" fmla="*/ 246926 h 489995"/>
              <a:gd name="T40" fmla="*/ 666553 w 662377"/>
              <a:gd name="T41" fmla="*/ 281650 h 489995"/>
              <a:gd name="T42" fmla="*/ 658457 w 662377"/>
              <a:gd name="T43" fmla="*/ 293225 h 489995"/>
              <a:gd name="T44" fmla="*/ 654409 w 662377"/>
              <a:gd name="T45" fmla="*/ 320233 h 489995"/>
              <a:gd name="T46" fmla="*/ 646315 w 662377"/>
              <a:gd name="T47" fmla="*/ 385822 h 489995"/>
              <a:gd name="T48" fmla="*/ 630124 w 662377"/>
              <a:gd name="T49" fmla="*/ 412830 h 489995"/>
              <a:gd name="T50" fmla="*/ 609887 w 662377"/>
              <a:gd name="T51" fmla="*/ 432121 h 489995"/>
              <a:gd name="T52" fmla="*/ 597744 w 662377"/>
              <a:gd name="T53" fmla="*/ 435979 h 489995"/>
              <a:gd name="T54" fmla="*/ 569410 w 662377"/>
              <a:gd name="T55" fmla="*/ 451412 h 489995"/>
              <a:gd name="T56" fmla="*/ 557268 w 662377"/>
              <a:gd name="T57" fmla="*/ 459129 h 489995"/>
              <a:gd name="T58" fmla="*/ 532982 w 662377"/>
              <a:gd name="T59" fmla="*/ 466845 h 489995"/>
              <a:gd name="T60" fmla="*/ 520840 w 662377"/>
              <a:gd name="T61" fmla="*/ 474562 h 489995"/>
              <a:gd name="T62" fmla="*/ 496554 w 662377"/>
              <a:gd name="T63" fmla="*/ 482278 h 489995"/>
              <a:gd name="T64" fmla="*/ 484412 w 662377"/>
              <a:gd name="T65" fmla="*/ 489995 h 489995"/>
              <a:gd name="T66" fmla="*/ 415603 w 662377"/>
              <a:gd name="T67" fmla="*/ 466845 h 489995"/>
              <a:gd name="T68" fmla="*/ 387269 w 662377"/>
              <a:gd name="T69" fmla="*/ 447554 h 489995"/>
              <a:gd name="T70" fmla="*/ 362984 w 662377"/>
              <a:gd name="T71" fmla="*/ 424405 h 489995"/>
              <a:gd name="T72" fmla="*/ 354888 w 662377"/>
              <a:gd name="T73" fmla="*/ 416688 h 489995"/>
              <a:gd name="T74" fmla="*/ 330603 w 662377"/>
              <a:gd name="T75" fmla="*/ 405114 h 489995"/>
              <a:gd name="T76" fmla="*/ 322507 w 662377"/>
              <a:gd name="T77" fmla="*/ 397397 h 489995"/>
              <a:gd name="T78" fmla="*/ 306317 w 662377"/>
              <a:gd name="T79" fmla="*/ 393539 h 489995"/>
              <a:gd name="T80" fmla="*/ 294175 w 662377"/>
              <a:gd name="T81" fmla="*/ 389681 h 489995"/>
              <a:gd name="T82" fmla="*/ 253700 w 662377"/>
              <a:gd name="T83" fmla="*/ 378106 h 489995"/>
              <a:gd name="T84" fmla="*/ 237509 w 662377"/>
              <a:gd name="T85" fmla="*/ 370390 h 489995"/>
              <a:gd name="T86" fmla="*/ 225366 w 662377"/>
              <a:gd name="T87" fmla="*/ 366531 h 489995"/>
              <a:gd name="T88" fmla="*/ 213223 w 662377"/>
              <a:gd name="T89" fmla="*/ 358815 h 489995"/>
              <a:gd name="T90" fmla="*/ 197033 w 662377"/>
              <a:gd name="T91" fmla="*/ 354957 h 489995"/>
              <a:gd name="T92" fmla="*/ 172747 w 662377"/>
              <a:gd name="T93" fmla="*/ 347240 h 489995"/>
              <a:gd name="T94" fmla="*/ 71558 w 662377"/>
              <a:gd name="T95" fmla="*/ 343382 h 489995"/>
              <a:gd name="T96" fmla="*/ 55367 w 662377"/>
              <a:gd name="T97" fmla="*/ 320233 h 489995"/>
              <a:gd name="T98" fmla="*/ 47272 w 662377"/>
              <a:gd name="T99" fmla="*/ 312516 h 489995"/>
              <a:gd name="T100" fmla="*/ 39177 w 662377"/>
              <a:gd name="T101" fmla="*/ 300941 h 489995"/>
              <a:gd name="T102" fmla="*/ 35129 w 662377"/>
              <a:gd name="T103" fmla="*/ 289367 h 489995"/>
              <a:gd name="T104" fmla="*/ 27035 w 662377"/>
              <a:gd name="T105" fmla="*/ 277792 h 489995"/>
              <a:gd name="T106" fmla="*/ 22987 w 662377"/>
              <a:gd name="T107" fmla="*/ 239210 h 489995"/>
              <a:gd name="T108" fmla="*/ 18939 w 662377"/>
              <a:gd name="T109" fmla="*/ 212202 h 489995"/>
              <a:gd name="T110" fmla="*/ 14892 w 662377"/>
              <a:gd name="T111" fmla="*/ 181336 h 489995"/>
              <a:gd name="T112" fmla="*/ 6797 w 662377"/>
              <a:gd name="T113" fmla="*/ 162045 h 489995"/>
              <a:gd name="T114" fmla="*/ 6797 w 662377"/>
              <a:gd name="T115" fmla="*/ 34724 h 489995"/>
              <a:gd name="T116" fmla="*/ 27035 w 662377"/>
              <a:gd name="T117" fmla="*/ 19291 h 489995"/>
              <a:gd name="T118" fmla="*/ 51320 w 662377"/>
              <a:gd name="T119" fmla="*/ 11574 h 489995"/>
              <a:gd name="T120" fmla="*/ 51320 w 662377"/>
              <a:gd name="T121" fmla="*/ 11574 h 489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2377" h="489995">
                <a:moveTo>
                  <a:pt x="48919" y="11574"/>
                </a:moveTo>
                <a:lnTo>
                  <a:pt x="48919" y="11574"/>
                </a:lnTo>
                <a:cubicBezTo>
                  <a:pt x="117299" y="19173"/>
                  <a:pt x="92515" y="18088"/>
                  <a:pt x="203248" y="11574"/>
                </a:cubicBezTo>
                <a:cubicBezTo>
                  <a:pt x="207308" y="11335"/>
                  <a:pt x="210822" y="8443"/>
                  <a:pt x="214823" y="7716"/>
                </a:cubicBezTo>
                <a:cubicBezTo>
                  <a:pt x="225024" y="5861"/>
                  <a:pt x="235330" y="4308"/>
                  <a:pt x="245689" y="3858"/>
                </a:cubicBezTo>
                <a:cubicBezTo>
                  <a:pt x="294530" y="1735"/>
                  <a:pt x="343430" y="1286"/>
                  <a:pt x="392301" y="0"/>
                </a:cubicBezTo>
                <a:cubicBezTo>
                  <a:pt x="428311" y="1286"/>
                  <a:pt x="464357" y="1802"/>
                  <a:pt x="500332" y="3858"/>
                </a:cubicBezTo>
                <a:cubicBezTo>
                  <a:pt x="509411" y="4377"/>
                  <a:pt x="518712" y="4840"/>
                  <a:pt x="527339" y="7716"/>
                </a:cubicBezTo>
                <a:cubicBezTo>
                  <a:pt x="530790" y="8866"/>
                  <a:pt x="531937" y="13561"/>
                  <a:pt x="535056" y="15433"/>
                </a:cubicBezTo>
                <a:cubicBezTo>
                  <a:pt x="538543" y="17525"/>
                  <a:pt x="542773" y="18005"/>
                  <a:pt x="546631" y="19291"/>
                </a:cubicBezTo>
                <a:cubicBezTo>
                  <a:pt x="564973" y="31519"/>
                  <a:pt x="553807" y="25541"/>
                  <a:pt x="581355" y="34724"/>
                </a:cubicBezTo>
                <a:lnTo>
                  <a:pt x="592929" y="38582"/>
                </a:lnTo>
                <a:cubicBezTo>
                  <a:pt x="597644" y="48011"/>
                  <a:pt x="601548" y="57413"/>
                  <a:pt x="608362" y="65590"/>
                </a:cubicBezTo>
                <a:cubicBezTo>
                  <a:pt x="611855" y="69782"/>
                  <a:pt x="616079" y="73306"/>
                  <a:pt x="619937" y="77164"/>
                </a:cubicBezTo>
                <a:cubicBezTo>
                  <a:pt x="627050" y="105619"/>
                  <a:pt x="619405" y="79782"/>
                  <a:pt x="631512" y="108030"/>
                </a:cubicBezTo>
                <a:cubicBezTo>
                  <a:pt x="641097" y="130396"/>
                  <a:pt x="628256" y="108934"/>
                  <a:pt x="643086" y="131179"/>
                </a:cubicBezTo>
                <a:cubicBezTo>
                  <a:pt x="644372" y="136323"/>
                  <a:pt x="644573" y="141869"/>
                  <a:pt x="646944" y="146612"/>
                </a:cubicBezTo>
                <a:cubicBezTo>
                  <a:pt x="648571" y="149866"/>
                  <a:pt x="653034" y="151075"/>
                  <a:pt x="654661" y="154329"/>
                </a:cubicBezTo>
                <a:cubicBezTo>
                  <a:pt x="658298" y="161604"/>
                  <a:pt x="662377" y="177478"/>
                  <a:pt x="662377" y="177478"/>
                </a:cubicBezTo>
                <a:cubicBezTo>
                  <a:pt x="661091" y="200627"/>
                  <a:pt x="663248" y="224228"/>
                  <a:pt x="658519" y="246926"/>
                </a:cubicBezTo>
                <a:lnTo>
                  <a:pt x="635370" y="281650"/>
                </a:lnTo>
                <a:lnTo>
                  <a:pt x="627653" y="293225"/>
                </a:lnTo>
                <a:cubicBezTo>
                  <a:pt x="626367" y="302228"/>
                  <a:pt x="624799" y="311195"/>
                  <a:pt x="623795" y="320233"/>
                </a:cubicBezTo>
                <a:cubicBezTo>
                  <a:pt x="622910" y="328201"/>
                  <a:pt x="620245" y="371936"/>
                  <a:pt x="616079" y="385822"/>
                </a:cubicBezTo>
                <a:cubicBezTo>
                  <a:pt x="614455" y="391236"/>
                  <a:pt x="604968" y="407890"/>
                  <a:pt x="600646" y="412830"/>
                </a:cubicBezTo>
                <a:cubicBezTo>
                  <a:pt x="594658" y="419674"/>
                  <a:pt x="589982" y="429245"/>
                  <a:pt x="581355" y="432121"/>
                </a:cubicBezTo>
                <a:lnTo>
                  <a:pt x="569780" y="435979"/>
                </a:lnTo>
                <a:cubicBezTo>
                  <a:pt x="547789" y="457970"/>
                  <a:pt x="569977" y="439752"/>
                  <a:pt x="542772" y="451412"/>
                </a:cubicBezTo>
                <a:cubicBezTo>
                  <a:pt x="538510" y="453239"/>
                  <a:pt x="535435" y="457246"/>
                  <a:pt x="531198" y="459129"/>
                </a:cubicBezTo>
                <a:cubicBezTo>
                  <a:pt x="523765" y="462433"/>
                  <a:pt x="508048" y="466845"/>
                  <a:pt x="508048" y="466845"/>
                </a:cubicBezTo>
                <a:cubicBezTo>
                  <a:pt x="504190" y="469417"/>
                  <a:pt x="500711" y="472679"/>
                  <a:pt x="496474" y="474562"/>
                </a:cubicBezTo>
                <a:cubicBezTo>
                  <a:pt x="489041" y="477866"/>
                  <a:pt x="473324" y="482278"/>
                  <a:pt x="473324" y="482278"/>
                </a:cubicBezTo>
                <a:cubicBezTo>
                  <a:pt x="469466" y="484850"/>
                  <a:pt x="466387" y="489995"/>
                  <a:pt x="461750" y="489995"/>
                </a:cubicBezTo>
                <a:cubicBezTo>
                  <a:pt x="424247" y="489995"/>
                  <a:pt x="422203" y="484207"/>
                  <a:pt x="396160" y="466845"/>
                </a:cubicBezTo>
                <a:cubicBezTo>
                  <a:pt x="388104" y="461474"/>
                  <a:pt x="375995" y="453713"/>
                  <a:pt x="369152" y="447554"/>
                </a:cubicBezTo>
                <a:cubicBezTo>
                  <a:pt x="361041" y="440254"/>
                  <a:pt x="353719" y="432121"/>
                  <a:pt x="346003" y="424405"/>
                </a:cubicBezTo>
                <a:cubicBezTo>
                  <a:pt x="343431" y="421833"/>
                  <a:pt x="341737" y="417838"/>
                  <a:pt x="338286" y="416688"/>
                </a:cubicBezTo>
                <a:cubicBezTo>
                  <a:pt x="326062" y="412613"/>
                  <a:pt x="325821" y="413661"/>
                  <a:pt x="315137" y="405114"/>
                </a:cubicBezTo>
                <a:cubicBezTo>
                  <a:pt x="312296" y="402842"/>
                  <a:pt x="310674" y="399024"/>
                  <a:pt x="307420" y="397397"/>
                </a:cubicBezTo>
                <a:cubicBezTo>
                  <a:pt x="302677" y="395026"/>
                  <a:pt x="297086" y="394996"/>
                  <a:pt x="291987" y="393539"/>
                </a:cubicBezTo>
                <a:cubicBezTo>
                  <a:pt x="288077" y="392422"/>
                  <a:pt x="284323" y="390798"/>
                  <a:pt x="280413" y="389681"/>
                </a:cubicBezTo>
                <a:cubicBezTo>
                  <a:pt x="267495" y="385990"/>
                  <a:pt x="254050" y="384215"/>
                  <a:pt x="241831" y="378106"/>
                </a:cubicBezTo>
                <a:cubicBezTo>
                  <a:pt x="236687" y="375534"/>
                  <a:pt x="231684" y="372656"/>
                  <a:pt x="226398" y="370390"/>
                </a:cubicBezTo>
                <a:cubicBezTo>
                  <a:pt x="222660" y="368788"/>
                  <a:pt x="218461" y="368350"/>
                  <a:pt x="214823" y="366531"/>
                </a:cubicBezTo>
                <a:cubicBezTo>
                  <a:pt x="210676" y="364457"/>
                  <a:pt x="207510" y="360641"/>
                  <a:pt x="203248" y="358815"/>
                </a:cubicBezTo>
                <a:cubicBezTo>
                  <a:pt x="198374" y="356726"/>
                  <a:pt x="192894" y="356481"/>
                  <a:pt x="187815" y="354957"/>
                </a:cubicBezTo>
                <a:cubicBezTo>
                  <a:pt x="180024" y="352620"/>
                  <a:pt x="172793" y="347565"/>
                  <a:pt x="164666" y="347240"/>
                </a:cubicBezTo>
                <a:lnTo>
                  <a:pt x="68210" y="343382"/>
                </a:lnTo>
                <a:cubicBezTo>
                  <a:pt x="38779" y="313949"/>
                  <a:pt x="69528" y="348150"/>
                  <a:pt x="52777" y="320233"/>
                </a:cubicBezTo>
                <a:cubicBezTo>
                  <a:pt x="50905" y="317114"/>
                  <a:pt x="47333" y="315357"/>
                  <a:pt x="45061" y="312516"/>
                </a:cubicBezTo>
                <a:cubicBezTo>
                  <a:pt x="42164" y="308895"/>
                  <a:pt x="39916" y="304799"/>
                  <a:pt x="37344" y="300941"/>
                </a:cubicBezTo>
                <a:cubicBezTo>
                  <a:pt x="36058" y="297083"/>
                  <a:pt x="35305" y="293004"/>
                  <a:pt x="33486" y="289367"/>
                </a:cubicBezTo>
                <a:cubicBezTo>
                  <a:pt x="31412" y="285219"/>
                  <a:pt x="26813" y="282310"/>
                  <a:pt x="25770" y="277792"/>
                </a:cubicBezTo>
                <a:cubicBezTo>
                  <a:pt x="22864" y="265198"/>
                  <a:pt x="23422" y="252046"/>
                  <a:pt x="21912" y="239210"/>
                </a:cubicBezTo>
                <a:cubicBezTo>
                  <a:pt x="20849" y="230178"/>
                  <a:pt x="19255" y="221216"/>
                  <a:pt x="18053" y="212202"/>
                </a:cubicBezTo>
                <a:cubicBezTo>
                  <a:pt x="16683" y="201924"/>
                  <a:pt x="16526" y="191439"/>
                  <a:pt x="14195" y="181336"/>
                </a:cubicBezTo>
                <a:cubicBezTo>
                  <a:pt x="12638" y="174588"/>
                  <a:pt x="9051" y="168475"/>
                  <a:pt x="6479" y="162045"/>
                </a:cubicBezTo>
                <a:cubicBezTo>
                  <a:pt x="-2061" y="110819"/>
                  <a:pt x="-2259" y="119185"/>
                  <a:pt x="6479" y="34724"/>
                </a:cubicBezTo>
                <a:cubicBezTo>
                  <a:pt x="6866" y="30987"/>
                  <a:pt x="24691" y="19771"/>
                  <a:pt x="25770" y="19291"/>
                </a:cubicBezTo>
                <a:cubicBezTo>
                  <a:pt x="33203" y="15988"/>
                  <a:pt x="40785" y="11574"/>
                  <a:pt x="48919" y="11574"/>
                </a:cubicBezTo>
                <a:close/>
              </a:path>
            </a:pathLst>
          </a:custGeom>
          <a:pattFill prst="wdDnDiag">
            <a:fgClr>
              <a:schemeClr val="accent1"/>
            </a:fgClr>
            <a:bgClr>
              <a:schemeClr val="bg1"/>
            </a:bgClr>
          </a:pattFill>
          <a:ln w="12700" cap="flat" cmpd="sng">
            <a:solidFill>
              <a:srgbClr val="00B050"/>
            </a:solidFill>
            <a:prstDash val="solid"/>
            <a:round/>
            <a:headEnd type="none" w="med" len="med"/>
            <a:tailEnd type="none" w="med" len="med"/>
          </a:ln>
        </p:spPr>
        <p:txBody>
          <a:bodyPr wrap="none" anchor="ctr"/>
          <a:lstStyle/>
          <a:p>
            <a:endParaRPr lang="en-US"/>
          </a:p>
        </p:txBody>
      </p:sp>
      <p:sp>
        <p:nvSpPr>
          <p:cNvPr id="673" name="Freeform 672"/>
          <p:cNvSpPr>
            <a:spLocks/>
          </p:cNvSpPr>
          <p:nvPr/>
        </p:nvSpPr>
        <p:spPr bwMode="auto">
          <a:xfrm>
            <a:off x="7296150" y="3960813"/>
            <a:ext cx="577850" cy="360362"/>
          </a:xfrm>
          <a:custGeom>
            <a:avLst/>
            <a:gdLst>
              <a:gd name="T0" fmla="*/ 97015 w 757649"/>
              <a:gd name="T1" fmla="*/ 26030 h 374248"/>
              <a:gd name="T2" fmla="*/ 97015 w 757649"/>
              <a:gd name="T3" fmla="*/ 26030 h 374248"/>
              <a:gd name="T4" fmla="*/ 70556 w 757649"/>
              <a:gd name="T5" fmla="*/ 29748 h 374248"/>
              <a:gd name="T6" fmla="*/ 29399 w 757649"/>
              <a:gd name="T7" fmla="*/ 37185 h 374248"/>
              <a:gd name="T8" fmla="*/ 11759 w 757649"/>
              <a:gd name="T9" fmla="*/ 66934 h 374248"/>
              <a:gd name="T10" fmla="*/ 5880 w 757649"/>
              <a:gd name="T11" fmla="*/ 78089 h 374248"/>
              <a:gd name="T12" fmla="*/ 0 w 757649"/>
              <a:gd name="T13" fmla="*/ 100400 h 374248"/>
              <a:gd name="T14" fmla="*/ 2940 w 757649"/>
              <a:gd name="T15" fmla="*/ 193364 h 374248"/>
              <a:gd name="T16" fmla="*/ 11759 w 757649"/>
              <a:gd name="T17" fmla="*/ 215675 h 374248"/>
              <a:gd name="T18" fmla="*/ 17639 w 757649"/>
              <a:gd name="T19" fmla="*/ 223113 h 374248"/>
              <a:gd name="T20" fmla="*/ 35278 w 757649"/>
              <a:gd name="T21" fmla="*/ 226831 h 374248"/>
              <a:gd name="T22" fmla="*/ 47037 w 757649"/>
              <a:gd name="T23" fmla="*/ 234267 h 374248"/>
              <a:gd name="T24" fmla="*/ 70556 w 757649"/>
              <a:gd name="T25" fmla="*/ 241705 h 374248"/>
              <a:gd name="T26" fmla="*/ 79375 w 757649"/>
              <a:gd name="T27" fmla="*/ 245423 h 374248"/>
              <a:gd name="T28" fmla="*/ 164630 w 757649"/>
              <a:gd name="T29" fmla="*/ 241705 h 374248"/>
              <a:gd name="T30" fmla="*/ 202848 w 757649"/>
              <a:gd name="T31" fmla="*/ 237987 h 374248"/>
              <a:gd name="T32" fmla="*/ 279284 w 757649"/>
              <a:gd name="T33" fmla="*/ 241705 h 374248"/>
              <a:gd name="T34" fmla="*/ 293983 w 757649"/>
              <a:gd name="T35" fmla="*/ 245423 h 374248"/>
              <a:gd name="T36" fmla="*/ 299862 w 757649"/>
              <a:gd name="T37" fmla="*/ 252861 h 374248"/>
              <a:gd name="T38" fmla="*/ 320441 w 757649"/>
              <a:gd name="T39" fmla="*/ 267734 h 374248"/>
              <a:gd name="T40" fmla="*/ 326321 w 757649"/>
              <a:gd name="T41" fmla="*/ 278890 h 374248"/>
              <a:gd name="T42" fmla="*/ 343960 w 757649"/>
              <a:gd name="T43" fmla="*/ 308639 h 374248"/>
              <a:gd name="T44" fmla="*/ 355719 w 757649"/>
              <a:gd name="T45" fmla="*/ 338387 h 374248"/>
              <a:gd name="T46" fmla="*/ 373358 w 757649"/>
              <a:gd name="T47" fmla="*/ 353261 h 374248"/>
              <a:gd name="T48" fmla="*/ 390997 w 757649"/>
              <a:gd name="T49" fmla="*/ 360698 h 374248"/>
              <a:gd name="T50" fmla="*/ 446854 w 757649"/>
              <a:gd name="T51" fmla="*/ 356980 h 374248"/>
              <a:gd name="T52" fmla="*/ 455673 w 757649"/>
              <a:gd name="T53" fmla="*/ 349542 h 374248"/>
              <a:gd name="T54" fmla="*/ 482132 w 757649"/>
              <a:gd name="T55" fmla="*/ 334669 h 374248"/>
              <a:gd name="T56" fmla="*/ 490951 w 757649"/>
              <a:gd name="T57" fmla="*/ 316075 h 374248"/>
              <a:gd name="T58" fmla="*/ 502710 w 757649"/>
              <a:gd name="T59" fmla="*/ 301201 h 374248"/>
              <a:gd name="T60" fmla="*/ 508590 w 757649"/>
              <a:gd name="T61" fmla="*/ 293764 h 374248"/>
              <a:gd name="T62" fmla="*/ 517409 w 757649"/>
              <a:gd name="T63" fmla="*/ 278890 h 374248"/>
              <a:gd name="T64" fmla="*/ 526229 w 757649"/>
              <a:gd name="T65" fmla="*/ 275172 h 374248"/>
              <a:gd name="T66" fmla="*/ 535048 w 757649"/>
              <a:gd name="T67" fmla="*/ 267734 h 374248"/>
              <a:gd name="T68" fmla="*/ 549747 w 757649"/>
              <a:gd name="T69" fmla="*/ 249142 h 374248"/>
              <a:gd name="T70" fmla="*/ 564446 w 757649"/>
              <a:gd name="T71" fmla="*/ 230549 h 374248"/>
              <a:gd name="T72" fmla="*/ 570326 w 757649"/>
              <a:gd name="T73" fmla="*/ 219393 h 374248"/>
              <a:gd name="T74" fmla="*/ 576206 w 757649"/>
              <a:gd name="T75" fmla="*/ 211957 h 374248"/>
              <a:gd name="T76" fmla="*/ 567386 w 757649"/>
              <a:gd name="T77" fmla="*/ 126431 h 374248"/>
              <a:gd name="T78" fmla="*/ 561507 w 757649"/>
              <a:gd name="T79" fmla="*/ 118993 h 374248"/>
              <a:gd name="T80" fmla="*/ 558567 w 757649"/>
              <a:gd name="T81" fmla="*/ 107838 h 374248"/>
              <a:gd name="T82" fmla="*/ 543867 w 757649"/>
              <a:gd name="T83" fmla="*/ 85526 h 374248"/>
              <a:gd name="T84" fmla="*/ 535048 w 757649"/>
              <a:gd name="T85" fmla="*/ 78089 h 374248"/>
              <a:gd name="T86" fmla="*/ 517409 w 757649"/>
              <a:gd name="T87" fmla="*/ 52059 h 374248"/>
              <a:gd name="T88" fmla="*/ 505650 w 757649"/>
              <a:gd name="T89" fmla="*/ 33467 h 374248"/>
              <a:gd name="T90" fmla="*/ 485071 w 757649"/>
              <a:gd name="T91" fmla="*/ 22311 h 374248"/>
              <a:gd name="T92" fmla="*/ 432155 w 757649"/>
              <a:gd name="T93" fmla="*/ 14874 h 374248"/>
              <a:gd name="T94" fmla="*/ 296922 w 757649"/>
              <a:gd name="T95" fmla="*/ 11156 h 374248"/>
              <a:gd name="T96" fmla="*/ 241066 w 757649"/>
              <a:gd name="T97" fmla="*/ 3718 h 374248"/>
              <a:gd name="T98" fmla="*/ 226367 w 757649"/>
              <a:gd name="T99" fmla="*/ 0 h 374248"/>
              <a:gd name="T100" fmla="*/ 138172 w 757649"/>
              <a:gd name="T101" fmla="*/ 3718 h 374248"/>
              <a:gd name="T102" fmla="*/ 129352 w 757649"/>
              <a:gd name="T103" fmla="*/ 11156 h 374248"/>
              <a:gd name="T104" fmla="*/ 120533 w 757649"/>
              <a:gd name="T105" fmla="*/ 14874 h 374248"/>
              <a:gd name="T106" fmla="*/ 105834 w 757649"/>
              <a:gd name="T107" fmla="*/ 29748 h 374248"/>
              <a:gd name="T108" fmla="*/ 97015 w 757649"/>
              <a:gd name="T109" fmla="*/ 26030 h 374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57649" h="374248">
                <a:moveTo>
                  <a:pt x="127322" y="27008"/>
                </a:moveTo>
                <a:lnTo>
                  <a:pt x="127322" y="27008"/>
                </a:lnTo>
                <a:lnTo>
                  <a:pt x="92598" y="30866"/>
                </a:lnTo>
                <a:cubicBezTo>
                  <a:pt x="44296" y="35696"/>
                  <a:pt x="64152" y="30059"/>
                  <a:pt x="38583" y="38582"/>
                </a:cubicBezTo>
                <a:cubicBezTo>
                  <a:pt x="1360" y="75803"/>
                  <a:pt x="28899" y="42513"/>
                  <a:pt x="15433" y="69448"/>
                </a:cubicBezTo>
                <a:cubicBezTo>
                  <a:pt x="13359" y="73596"/>
                  <a:pt x="9600" y="76786"/>
                  <a:pt x="7717" y="81023"/>
                </a:cubicBezTo>
                <a:cubicBezTo>
                  <a:pt x="4414" y="88456"/>
                  <a:pt x="0" y="104172"/>
                  <a:pt x="0" y="104172"/>
                </a:cubicBezTo>
                <a:cubicBezTo>
                  <a:pt x="1286" y="136324"/>
                  <a:pt x="1565" y="168532"/>
                  <a:pt x="3858" y="200628"/>
                </a:cubicBezTo>
                <a:cubicBezTo>
                  <a:pt x="4417" y="208457"/>
                  <a:pt x="10895" y="218104"/>
                  <a:pt x="15433" y="223777"/>
                </a:cubicBezTo>
                <a:cubicBezTo>
                  <a:pt x="17706" y="226618"/>
                  <a:pt x="19744" y="230217"/>
                  <a:pt x="23150" y="231494"/>
                </a:cubicBezTo>
                <a:cubicBezTo>
                  <a:pt x="30475" y="234241"/>
                  <a:pt x="38583" y="234066"/>
                  <a:pt x="46299" y="235352"/>
                </a:cubicBezTo>
                <a:cubicBezTo>
                  <a:pt x="51443" y="237924"/>
                  <a:pt x="56276" y="241249"/>
                  <a:pt x="61732" y="243068"/>
                </a:cubicBezTo>
                <a:cubicBezTo>
                  <a:pt x="71793" y="246422"/>
                  <a:pt x="82537" y="247431"/>
                  <a:pt x="92598" y="250785"/>
                </a:cubicBezTo>
                <a:lnTo>
                  <a:pt x="104172" y="254643"/>
                </a:lnTo>
                <a:lnTo>
                  <a:pt x="216061" y="250785"/>
                </a:lnTo>
                <a:cubicBezTo>
                  <a:pt x="232810" y="249987"/>
                  <a:pt x="249450" y="246927"/>
                  <a:pt x="266218" y="246927"/>
                </a:cubicBezTo>
                <a:cubicBezTo>
                  <a:pt x="299681" y="246927"/>
                  <a:pt x="333094" y="249499"/>
                  <a:pt x="366532" y="250785"/>
                </a:cubicBezTo>
                <a:cubicBezTo>
                  <a:pt x="372962" y="252071"/>
                  <a:pt x="379796" y="252060"/>
                  <a:pt x="385823" y="254643"/>
                </a:cubicBezTo>
                <a:cubicBezTo>
                  <a:pt x="389166" y="256076"/>
                  <a:pt x="390745" y="260031"/>
                  <a:pt x="393539" y="262360"/>
                </a:cubicBezTo>
                <a:cubicBezTo>
                  <a:pt x="409109" y="275335"/>
                  <a:pt x="404843" y="272558"/>
                  <a:pt x="420547" y="277792"/>
                </a:cubicBezTo>
                <a:cubicBezTo>
                  <a:pt x="423119" y="281650"/>
                  <a:pt x="425367" y="285746"/>
                  <a:pt x="428264" y="289367"/>
                </a:cubicBezTo>
                <a:cubicBezTo>
                  <a:pt x="442730" y="307450"/>
                  <a:pt x="433471" y="284349"/>
                  <a:pt x="451413" y="320233"/>
                </a:cubicBezTo>
                <a:cubicBezTo>
                  <a:pt x="456557" y="330522"/>
                  <a:pt x="457275" y="344718"/>
                  <a:pt x="466846" y="351099"/>
                </a:cubicBezTo>
                <a:cubicBezTo>
                  <a:pt x="474562" y="356243"/>
                  <a:pt x="481197" y="363600"/>
                  <a:pt x="489995" y="366532"/>
                </a:cubicBezTo>
                <a:lnTo>
                  <a:pt x="513145" y="374248"/>
                </a:lnTo>
                <a:cubicBezTo>
                  <a:pt x="537580" y="372962"/>
                  <a:pt x="562206" y="373696"/>
                  <a:pt x="586451" y="370390"/>
                </a:cubicBezTo>
                <a:cubicBezTo>
                  <a:pt x="591046" y="369763"/>
                  <a:pt x="594000" y="364974"/>
                  <a:pt x="598026" y="362673"/>
                </a:cubicBezTo>
                <a:cubicBezTo>
                  <a:pt x="610643" y="355463"/>
                  <a:pt x="618969" y="352753"/>
                  <a:pt x="632750" y="347241"/>
                </a:cubicBezTo>
                <a:cubicBezTo>
                  <a:pt x="661266" y="318721"/>
                  <a:pt x="619275" y="363018"/>
                  <a:pt x="644324" y="327949"/>
                </a:cubicBezTo>
                <a:cubicBezTo>
                  <a:pt x="648553" y="322029"/>
                  <a:pt x="654613" y="317660"/>
                  <a:pt x="659757" y="312516"/>
                </a:cubicBezTo>
                <a:cubicBezTo>
                  <a:pt x="662329" y="309944"/>
                  <a:pt x="665292" y="307710"/>
                  <a:pt x="667474" y="304800"/>
                </a:cubicBezTo>
                <a:cubicBezTo>
                  <a:pt x="671332" y="299656"/>
                  <a:pt x="674108" y="293484"/>
                  <a:pt x="679048" y="289367"/>
                </a:cubicBezTo>
                <a:cubicBezTo>
                  <a:pt x="682172" y="286763"/>
                  <a:pt x="686765" y="286795"/>
                  <a:pt x="690623" y="285509"/>
                </a:cubicBezTo>
                <a:cubicBezTo>
                  <a:pt x="694481" y="282937"/>
                  <a:pt x="698919" y="281071"/>
                  <a:pt x="702198" y="277792"/>
                </a:cubicBezTo>
                <a:cubicBezTo>
                  <a:pt x="727920" y="252070"/>
                  <a:pt x="690621" y="279081"/>
                  <a:pt x="721489" y="258501"/>
                </a:cubicBezTo>
                <a:cubicBezTo>
                  <a:pt x="742067" y="227635"/>
                  <a:pt x="715057" y="264935"/>
                  <a:pt x="740780" y="239210"/>
                </a:cubicBezTo>
                <a:cubicBezTo>
                  <a:pt x="744059" y="235931"/>
                  <a:pt x="745599" y="231256"/>
                  <a:pt x="748496" y="227635"/>
                </a:cubicBezTo>
                <a:cubicBezTo>
                  <a:pt x="750768" y="224795"/>
                  <a:pt x="753641" y="222491"/>
                  <a:pt x="756213" y="219919"/>
                </a:cubicBezTo>
                <a:cubicBezTo>
                  <a:pt x="753752" y="170689"/>
                  <a:pt x="766349" y="158318"/>
                  <a:pt x="744638" y="131180"/>
                </a:cubicBezTo>
                <a:cubicBezTo>
                  <a:pt x="742366" y="128340"/>
                  <a:pt x="739494" y="126035"/>
                  <a:pt x="736922" y="123463"/>
                </a:cubicBezTo>
                <a:cubicBezTo>
                  <a:pt x="735636" y="119605"/>
                  <a:pt x="734883" y="115526"/>
                  <a:pt x="733064" y="111889"/>
                </a:cubicBezTo>
                <a:cubicBezTo>
                  <a:pt x="728728" y="103218"/>
                  <a:pt x="721086" y="94834"/>
                  <a:pt x="713772" y="88739"/>
                </a:cubicBezTo>
                <a:cubicBezTo>
                  <a:pt x="710210" y="85771"/>
                  <a:pt x="706056" y="83595"/>
                  <a:pt x="702198" y="81023"/>
                </a:cubicBezTo>
                <a:cubicBezTo>
                  <a:pt x="684481" y="54449"/>
                  <a:pt x="707117" y="86762"/>
                  <a:pt x="679048" y="54015"/>
                </a:cubicBezTo>
                <a:cubicBezTo>
                  <a:pt x="672168" y="45988"/>
                  <a:pt x="672372" y="40562"/>
                  <a:pt x="663615" y="34724"/>
                </a:cubicBezTo>
                <a:cubicBezTo>
                  <a:pt x="655902" y="29582"/>
                  <a:pt x="645608" y="25720"/>
                  <a:pt x="636608" y="23149"/>
                </a:cubicBezTo>
                <a:cubicBezTo>
                  <a:pt x="610958" y="15820"/>
                  <a:pt x="601630" y="16582"/>
                  <a:pt x="567160" y="15433"/>
                </a:cubicBezTo>
                <a:cubicBezTo>
                  <a:pt x="508019" y="13462"/>
                  <a:pt x="448841" y="12861"/>
                  <a:pt x="389681" y="11575"/>
                </a:cubicBezTo>
                <a:cubicBezTo>
                  <a:pt x="356764" y="600"/>
                  <a:pt x="391208" y="10985"/>
                  <a:pt x="316375" y="3858"/>
                </a:cubicBezTo>
                <a:cubicBezTo>
                  <a:pt x="309847" y="3236"/>
                  <a:pt x="303514" y="1286"/>
                  <a:pt x="297084" y="0"/>
                </a:cubicBezTo>
                <a:cubicBezTo>
                  <a:pt x="258502" y="1286"/>
                  <a:pt x="219782" y="363"/>
                  <a:pt x="181337" y="3858"/>
                </a:cubicBezTo>
                <a:cubicBezTo>
                  <a:pt x="176719" y="4278"/>
                  <a:pt x="173910" y="9501"/>
                  <a:pt x="169762" y="11575"/>
                </a:cubicBezTo>
                <a:cubicBezTo>
                  <a:pt x="166125" y="13394"/>
                  <a:pt x="162046" y="14147"/>
                  <a:pt x="158188" y="15433"/>
                </a:cubicBezTo>
                <a:cubicBezTo>
                  <a:pt x="151011" y="22609"/>
                  <a:pt x="148629" y="25999"/>
                  <a:pt x="138896" y="30866"/>
                </a:cubicBezTo>
                <a:cubicBezTo>
                  <a:pt x="135259" y="32685"/>
                  <a:pt x="127322" y="34724"/>
                  <a:pt x="127322" y="27008"/>
                </a:cubicBezTo>
                <a:close/>
              </a:path>
            </a:pathLst>
          </a:custGeom>
          <a:solidFill>
            <a:schemeClr val="bg1"/>
          </a:solidFill>
          <a:ln w="12700" cap="flat" cmpd="sng">
            <a:solidFill>
              <a:srgbClr val="0000FF"/>
            </a:solidFill>
            <a:prstDash val="solid"/>
            <a:round/>
            <a:headEnd type="none" w="med" len="med"/>
            <a:tailEnd type="none" w="med" len="med"/>
          </a:ln>
        </p:spPr>
        <p:txBody>
          <a:bodyPr wrap="none" anchor="ctr"/>
          <a:lstStyle/>
          <a:p>
            <a:endParaRPr lang="en-US"/>
          </a:p>
        </p:txBody>
      </p:sp>
      <p:grpSp>
        <p:nvGrpSpPr>
          <p:cNvPr id="632" name="Group 631"/>
          <p:cNvGrpSpPr/>
          <p:nvPr/>
        </p:nvGrpSpPr>
        <p:grpSpPr>
          <a:xfrm>
            <a:off x="7383730" y="4047926"/>
            <a:ext cx="74054" cy="98074"/>
            <a:chOff x="2250508" y="5035674"/>
            <a:chExt cx="97188" cy="101758"/>
          </a:xfrm>
          <a:solidFill>
            <a:schemeClr val="bg1"/>
          </a:solidFill>
        </p:grpSpPr>
        <p:cxnSp>
          <p:nvCxnSpPr>
            <p:cNvPr id="668" name="Straight Connector 667"/>
            <p:cNvCxnSpPr/>
            <p:nvPr/>
          </p:nvCxnSpPr>
          <p:spPr bwMode="auto">
            <a:xfrm>
              <a:off x="2299103" y="504024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69" name="Straight Connector 668"/>
            <p:cNvCxnSpPr/>
            <p:nvPr/>
          </p:nvCxnSpPr>
          <p:spPr bwMode="auto">
            <a:xfrm>
              <a:off x="2267744" y="5085185"/>
              <a:ext cx="72008" cy="0"/>
            </a:xfrm>
            <a:prstGeom prst="line">
              <a:avLst/>
            </a:prstGeom>
            <a:grpFill/>
            <a:ln w="9525" cap="flat" cmpd="sng" algn="ctr">
              <a:solidFill>
                <a:schemeClr val="tx1"/>
              </a:solidFill>
              <a:prstDash val="solid"/>
              <a:round/>
              <a:headEnd type="none" w="med" len="med"/>
              <a:tailEnd type="none" w="med" len="med"/>
            </a:ln>
            <a:effectLst/>
          </p:spPr>
        </p:cxnSp>
        <p:cxnSp>
          <p:nvCxnSpPr>
            <p:cNvPr id="670" name="Straight Connector 669"/>
            <p:cNvCxnSpPr/>
            <p:nvPr/>
          </p:nvCxnSpPr>
          <p:spPr bwMode="auto">
            <a:xfrm rot="18900000">
              <a:off x="2299103" y="503567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71" name="Straight Connector 670"/>
            <p:cNvCxnSpPr/>
            <p:nvPr/>
          </p:nvCxnSpPr>
          <p:spPr bwMode="auto">
            <a:xfrm rot="2700000">
              <a:off x="2299102" y="5040244"/>
              <a:ext cx="0" cy="97188"/>
            </a:xfrm>
            <a:prstGeom prst="line">
              <a:avLst/>
            </a:prstGeom>
            <a:grpFill/>
            <a:ln w="9525" cap="flat" cmpd="sng" algn="ctr">
              <a:solidFill>
                <a:schemeClr val="tx1"/>
              </a:solidFill>
              <a:prstDash val="solid"/>
              <a:round/>
              <a:headEnd type="none" w="med" len="med"/>
              <a:tailEnd type="none" w="med" len="med"/>
            </a:ln>
            <a:effectLst/>
          </p:spPr>
        </p:cxnSp>
      </p:grpSp>
      <p:grpSp>
        <p:nvGrpSpPr>
          <p:cNvPr id="639" name="Group 638"/>
          <p:cNvGrpSpPr/>
          <p:nvPr/>
        </p:nvGrpSpPr>
        <p:grpSpPr>
          <a:xfrm>
            <a:off x="7676663" y="4114877"/>
            <a:ext cx="74054" cy="98074"/>
            <a:chOff x="2250508" y="5035674"/>
            <a:chExt cx="97188" cy="101758"/>
          </a:xfrm>
          <a:solidFill>
            <a:schemeClr val="bg1"/>
          </a:solidFill>
        </p:grpSpPr>
        <p:cxnSp>
          <p:nvCxnSpPr>
            <p:cNvPr id="640" name="Straight Connector 639"/>
            <p:cNvCxnSpPr/>
            <p:nvPr/>
          </p:nvCxnSpPr>
          <p:spPr bwMode="auto">
            <a:xfrm>
              <a:off x="2299103" y="504024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41" name="Straight Connector 640"/>
            <p:cNvCxnSpPr/>
            <p:nvPr/>
          </p:nvCxnSpPr>
          <p:spPr bwMode="auto">
            <a:xfrm>
              <a:off x="2267744" y="5085185"/>
              <a:ext cx="72008" cy="0"/>
            </a:xfrm>
            <a:prstGeom prst="line">
              <a:avLst/>
            </a:prstGeom>
            <a:grpFill/>
            <a:ln w="9525" cap="flat" cmpd="sng" algn="ctr">
              <a:solidFill>
                <a:schemeClr val="tx1"/>
              </a:solidFill>
              <a:prstDash val="solid"/>
              <a:round/>
              <a:headEnd type="none" w="med" len="med"/>
              <a:tailEnd type="none" w="med" len="med"/>
            </a:ln>
            <a:effectLst/>
          </p:spPr>
        </p:cxnSp>
        <p:cxnSp>
          <p:nvCxnSpPr>
            <p:cNvPr id="642" name="Straight Connector 641"/>
            <p:cNvCxnSpPr/>
            <p:nvPr/>
          </p:nvCxnSpPr>
          <p:spPr bwMode="auto">
            <a:xfrm rot="18900000">
              <a:off x="2299103" y="503567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43" name="Straight Connector 642"/>
            <p:cNvCxnSpPr/>
            <p:nvPr/>
          </p:nvCxnSpPr>
          <p:spPr bwMode="auto">
            <a:xfrm rot="2700000">
              <a:off x="2299102" y="5040244"/>
              <a:ext cx="0" cy="97188"/>
            </a:xfrm>
            <a:prstGeom prst="line">
              <a:avLst/>
            </a:prstGeom>
            <a:grpFill/>
            <a:ln w="9525" cap="flat" cmpd="sng" algn="ctr">
              <a:solidFill>
                <a:schemeClr val="tx1"/>
              </a:solidFill>
              <a:prstDash val="solid"/>
              <a:round/>
              <a:headEnd type="none" w="med" len="med"/>
              <a:tailEnd type="none" w="med" len="med"/>
            </a:ln>
            <a:effectLst/>
          </p:spPr>
        </p:cxnSp>
      </p:grpSp>
      <p:sp>
        <p:nvSpPr>
          <p:cNvPr id="58379" name="Title 1"/>
          <p:cNvSpPr>
            <a:spLocks noGrp="1"/>
          </p:cNvSpPr>
          <p:nvPr>
            <p:ph type="title"/>
          </p:nvPr>
        </p:nvSpPr>
        <p:spPr>
          <a:xfrm>
            <a:off x="457200" y="274638"/>
            <a:ext cx="8186738" cy="633412"/>
          </a:xfrm>
        </p:spPr>
        <p:txBody>
          <a:bodyPr/>
          <a:lstStyle/>
          <a:p>
            <a:r>
              <a:rPr lang="en-US" altLang="en-US" smtClean="0">
                <a:ea typeface="ＭＳ Ｐゴシック" pitchFamily="34" charset="-128"/>
              </a:rPr>
              <a:t>PGBJ Algorithm</a:t>
            </a:r>
          </a:p>
        </p:txBody>
      </p:sp>
      <p:sp>
        <p:nvSpPr>
          <p:cNvPr id="3" name="Content Placeholder 2"/>
          <p:cNvSpPr>
            <a:spLocks noGrp="1"/>
          </p:cNvSpPr>
          <p:nvPr>
            <p:ph idx="1"/>
          </p:nvPr>
        </p:nvSpPr>
        <p:spPr>
          <a:xfrm>
            <a:off x="395288" y="908050"/>
            <a:ext cx="8653462" cy="3138488"/>
          </a:xfrm>
        </p:spPr>
        <p:txBody>
          <a:bodyPr>
            <a:noAutofit/>
          </a:bodyPr>
          <a:lstStyle/>
          <a:p>
            <a:r>
              <a:rPr lang="en-US" altLang="en-US" sz="2400" b="1" dirty="0" smtClean="0">
                <a:ea typeface="ＭＳ Ｐゴシック" pitchFamily="34" charset="-128"/>
              </a:rPr>
              <a:t>P</a:t>
            </a:r>
            <a:r>
              <a:rPr lang="en-US" altLang="en-US" sz="2400" dirty="0" smtClean="0">
                <a:ea typeface="ＭＳ Ｐゴシック" pitchFamily="34" charset="-128"/>
              </a:rPr>
              <a:t>artition</a:t>
            </a:r>
            <a:r>
              <a:rPr lang="en-US" altLang="en-US" sz="2400" b="1" dirty="0" smtClean="0">
                <a:ea typeface="ＭＳ Ｐゴシック" pitchFamily="34" charset="-128"/>
              </a:rPr>
              <a:t> G</a:t>
            </a:r>
            <a:r>
              <a:rPr lang="en-US" altLang="en-US" sz="2400" dirty="0" smtClean="0">
                <a:ea typeface="ＭＳ Ｐゴシック" pitchFamily="34" charset="-128"/>
              </a:rPr>
              <a:t>roup</a:t>
            </a:r>
            <a:r>
              <a:rPr lang="en-US" altLang="en-US" sz="2400" b="1" dirty="0" smtClean="0">
                <a:ea typeface="ＭＳ Ｐゴシック" pitchFamily="34" charset="-128"/>
              </a:rPr>
              <a:t> B</a:t>
            </a:r>
            <a:r>
              <a:rPr lang="en-US" altLang="en-US" sz="2400" dirty="0" smtClean="0">
                <a:ea typeface="ＭＳ Ｐゴシック" pitchFamily="34" charset="-128"/>
              </a:rPr>
              <a:t>lock </a:t>
            </a:r>
            <a:r>
              <a:rPr lang="en-US" altLang="en-US" sz="2400" dirty="0" err="1" smtClean="0">
                <a:ea typeface="ＭＳ Ｐゴシック" pitchFamily="34" charset="-128"/>
              </a:rPr>
              <a:t>kNN</a:t>
            </a:r>
            <a:r>
              <a:rPr lang="en-US" altLang="en-US" sz="2400" b="1" dirty="0" smtClean="0">
                <a:ea typeface="ＭＳ Ｐゴシック" pitchFamily="34" charset="-128"/>
              </a:rPr>
              <a:t> J</a:t>
            </a:r>
            <a:r>
              <a:rPr lang="en-US" altLang="en-US" sz="2400" dirty="0" smtClean="0">
                <a:ea typeface="ＭＳ Ｐゴシック" pitchFamily="34" charset="-128"/>
              </a:rPr>
              <a:t>oin</a:t>
            </a:r>
            <a:r>
              <a:rPr lang="en-US" altLang="en-US" sz="2400" b="1" dirty="0" smtClean="0">
                <a:ea typeface="ＭＳ Ｐゴシック" pitchFamily="34" charset="-128"/>
              </a:rPr>
              <a:t> </a:t>
            </a:r>
            <a:r>
              <a:rPr lang="en-US" altLang="en-US" sz="2400" dirty="0" smtClean="0">
                <a:solidFill>
                  <a:srgbClr val="7F7F7F"/>
                </a:solidFill>
                <a:ea typeface="ＭＳ Ｐゴシック" pitchFamily="34" charset="-128"/>
              </a:rPr>
              <a:t>[1]</a:t>
            </a:r>
            <a:r>
              <a:rPr lang="en-US" altLang="en-US" sz="2400" dirty="0" smtClean="0">
                <a:ea typeface="ＭＳ Ｐゴシック" pitchFamily="34" charset="-128"/>
              </a:rPr>
              <a:t>:</a:t>
            </a:r>
          </a:p>
          <a:p>
            <a:pPr marL="488950" lvl="1" indent="-292100"/>
            <a:r>
              <a:rPr lang="en-US" altLang="en-US" sz="2400" b="1" dirty="0" smtClean="0">
                <a:ea typeface="ＭＳ Ｐゴシック" pitchFamily="34" charset="-128"/>
              </a:rPr>
              <a:t>Preprocessing: </a:t>
            </a:r>
            <a:r>
              <a:rPr lang="en-US" altLang="en-US" sz="2400" dirty="0" smtClean="0">
                <a:ea typeface="ＭＳ Ｐゴシック" pitchFamily="34" charset="-128"/>
              </a:rPr>
              <a:t>Scatter √</a:t>
            </a:r>
            <a:r>
              <a:rPr lang="en-US" altLang="en-US" sz="2400" b="1" dirty="0" smtClean="0">
                <a:ea typeface="ＭＳ Ｐゴシック" pitchFamily="34" charset="-128"/>
              </a:rPr>
              <a:t>n</a:t>
            </a:r>
            <a:r>
              <a:rPr lang="en-US" altLang="en-US" sz="2400" dirty="0" smtClean="0">
                <a:ea typeface="ＭＳ Ｐゴシック" pitchFamily="34" charset="-128"/>
              </a:rPr>
              <a:t> pivot points in space </a:t>
            </a:r>
            <a:r>
              <a:rPr lang="en-US" altLang="en-US" sz="2400" i="1" dirty="0" smtClean="0">
                <a:solidFill>
                  <a:schemeClr val="bg2"/>
                </a:solidFill>
                <a:ea typeface="ＭＳ Ｐゴシック" pitchFamily="34" charset="-128"/>
              </a:rPr>
              <a:t>(part.)</a:t>
            </a:r>
            <a:endParaRPr lang="en-US" altLang="en-US" sz="2400" dirty="0" smtClean="0">
              <a:ea typeface="ＭＳ Ｐゴシック" pitchFamily="34" charset="-128"/>
            </a:endParaRPr>
          </a:p>
          <a:p>
            <a:pPr marL="488950" lvl="1" indent="-292100"/>
            <a:r>
              <a:rPr lang="en-US" altLang="en-US" sz="2400" b="1" dirty="0" smtClean="0">
                <a:ea typeface="ＭＳ Ｐゴシック" pitchFamily="34" charset="-128"/>
              </a:rPr>
              <a:t>Map1: </a:t>
            </a:r>
            <a:r>
              <a:rPr lang="en-US" altLang="en-US" sz="2400" dirty="0" smtClean="0">
                <a:ea typeface="ＭＳ Ｐゴシック" pitchFamily="34" charset="-128"/>
              </a:rPr>
              <a:t>Map each object to its nearest “pivot” and store</a:t>
            </a:r>
            <a:br>
              <a:rPr lang="en-US" altLang="en-US" sz="2400" dirty="0" smtClean="0">
                <a:ea typeface="ＭＳ Ｐゴシック" pitchFamily="34" charset="-128"/>
              </a:rPr>
            </a:br>
            <a:r>
              <a:rPr lang="en-US" altLang="en-US" sz="2400" dirty="0" smtClean="0">
                <a:ea typeface="ＭＳ Ｐゴシック" pitchFamily="34" charset="-128"/>
              </a:rPr>
              <a:t>min and max distances of mappings to pivots </a:t>
            </a:r>
            <a:r>
              <a:rPr lang="en-US" altLang="en-US" sz="2400" i="1" dirty="0" smtClean="0">
                <a:solidFill>
                  <a:schemeClr val="bg2"/>
                </a:solidFill>
                <a:ea typeface="ＭＳ Ｐゴシック" pitchFamily="34" charset="-128"/>
              </a:rPr>
              <a:t>(for pruning)</a:t>
            </a:r>
          </a:p>
          <a:p>
            <a:pPr marL="488950" lvl="1" indent="-292100"/>
            <a:r>
              <a:rPr lang="en-US" altLang="en-US" sz="2400" b="1" dirty="0" err="1" smtClean="0">
                <a:ea typeface="ＭＳ Ｐゴシック" pitchFamily="34" charset="-128"/>
              </a:rPr>
              <a:t>Midstep</a:t>
            </a:r>
            <a:r>
              <a:rPr lang="en-US" altLang="en-US" sz="2400" b="1" dirty="0" smtClean="0">
                <a:ea typeface="ＭＳ Ｐゴシック" pitchFamily="34" charset="-128"/>
              </a:rPr>
              <a:t>:</a:t>
            </a:r>
            <a:r>
              <a:rPr lang="en-US" altLang="en-US" sz="2400" dirty="0" smtClean="0">
                <a:ea typeface="ＭＳ Ｐゴシック" pitchFamily="34" charset="-128"/>
              </a:rPr>
              <a:t> </a:t>
            </a:r>
            <a:r>
              <a:rPr lang="en-US" altLang="en-US" sz="2400" dirty="0">
                <a:ea typeface="ＭＳ Ｐゴシック" pitchFamily="34" charset="-128"/>
              </a:rPr>
              <a:t>B</a:t>
            </a:r>
            <a:r>
              <a:rPr lang="en-US" altLang="en-US" sz="2400" dirty="0" smtClean="0">
                <a:ea typeface="ＭＳ Ｐゴシック" pitchFamily="34" charset="-128"/>
              </a:rPr>
              <a:t>alance </a:t>
            </a:r>
            <a:r>
              <a:rPr lang="en-US" altLang="en-US" sz="2400" b="1" dirty="0" smtClean="0">
                <a:ea typeface="ＭＳ Ｐゴシック" pitchFamily="34" charset="-128"/>
              </a:rPr>
              <a:t>√n</a:t>
            </a:r>
            <a:r>
              <a:rPr lang="en-US" altLang="en-US" sz="2400" b="1" baseline="30000" dirty="0" smtClean="0">
                <a:ea typeface="ＭＳ Ｐゴシック" pitchFamily="34" charset="-128"/>
              </a:rPr>
              <a:t> </a:t>
            </a:r>
            <a:r>
              <a:rPr lang="en-US" altLang="en-US" sz="2400" dirty="0" smtClean="0">
                <a:ea typeface="ＭＳ Ｐゴシック" pitchFamily="34" charset="-128"/>
              </a:rPr>
              <a:t>groups into </a:t>
            </a:r>
            <a:r>
              <a:rPr lang="en-US" altLang="en-US" sz="2400" b="1" dirty="0" smtClean="0">
                <a:ea typeface="ＭＳ Ｐゴシック" pitchFamily="34" charset="-128"/>
              </a:rPr>
              <a:t>m</a:t>
            </a:r>
            <a:r>
              <a:rPr lang="en-US" altLang="en-US" sz="2400" dirty="0" smtClean="0">
                <a:ea typeface="ＭＳ Ｐゴシック" pitchFamily="34" charset="-128"/>
              </a:rPr>
              <a:t> clusters O</a:t>
            </a:r>
            <a:r>
              <a:rPr lang="en-US" altLang="en-US" sz="2400" baseline="-25000" dirty="0" smtClean="0">
                <a:ea typeface="ＭＳ Ｐゴシック" pitchFamily="34" charset="-128"/>
              </a:rPr>
              <a:t>i</a:t>
            </a:r>
            <a:r>
              <a:rPr lang="en-US" altLang="en-US" sz="2400" dirty="0" smtClean="0">
                <a:ea typeface="ＭＳ Ｐゴシック" pitchFamily="34" charset="-128"/>
              </a:rPr>
              <a:t> </a:t>
            </a:r>
            <a:r>
              <a:rPr lang="en-US" altLang="en-US" sz="2400" dirty="0" smtClean="0">
                <a:solidFill>
                  <a:srgbClr val="7F7F7F"/>
                </a:solidFill>
                <a:ea typeface="ＭＳ Ｐゴシック" pitchFamily="34" charset="-128"/>
              </a:rPr>
              <a:t>(</a:t>
            </a:r>
            <a:r>
              <a:rPr lang="en-US" altLang="en-US" sz="2400" i="1" dirty="0" smtClean="0">
                <a:solidFill>
                  <a:srgbClr val="7F7F7F"/>
                </a:solidFill>
                <a:ea typeface="ＭＳ Ｐゴシック" pitchFamily="34" charset="-128"/>
              </a:rPr>
              <a:t>balancing</a:t>
            </a:r>
            <a:r>
              <a:rPr lang="en-US" altLang="en-US" sz="2400" dirty="0" smtClean="0">
                <a:solidFill>
                  <a:srgbClr val="7F7F7F"/>
                </a:solidFill>
                <a:ea typeface="ＭＳ Ｐゴシック" pitchFamily="34" charset="-128"/>
              </a:rPr>
              <a:t>)</a:t>
            </a:r>
            <a:endParaRPr lang="en-US" altLang="en-US" sz="2400" dirty="0" smtClean="0">
              <a:ea typeface="ＭＳ Ｐゴシック" pitchFamily="34" charset="-128"/>
            </a:endParaRPr>
          </a:p>
          <a:p>
            <a:pPr marL="488950" lvl="1" indent="-292100"/>
            <a:r>
              <a:rPr lang="en-US" altLang="en-US" sz="2400" b="1" dirty="0" smtClean="0">
                <a:ea typeface="ＭＳ Ｐゴシック" pitchFamily="34" charset="-128"/>
              </a:rPr>
              <a:t>Map2: </a:t>
            </a:r>
            <a:r>
              <a:rPr lang="en-US" altLang="en-US" sz="2400" dirty="0" smtClean="0">
                <a:ea typeface="ＭＳ Ｐゴシック" pitchFamily="34" charset="-128"/>
              </a:rPr>
              <a:t>Compute </a:t>
            </a:r>
            <a:r>
              <a:rPr lang="en-US" altLang="en-US" sz="2400" b="1" dirty="0" smtClean="0">
                <a:ea typeface="ＭＳ Ｐゴシック" pitchFamily="34" charset="-128"/>
              </a:rPr>
              <a:t>candidates F</a:t>
            </a:r>
            <a:r>
              <a:rPr lang="en-US" altLang="en-US" sz="2400" b="1" baseline="-25000" dirty="0" smtClean="0">
                <a:ea typeface="ＭＳ Ｐゴシック" pitchFamily="34" charset="-128"/>
              </a:rPr>
              <a:t>i</a:t>
            </a:r>
            <a:r>
              <a:rPr lang="en-US" altLang="en-US" sz="2400" b="1" dirty="0" smtClean="0">
                <a:ea typeface="ＭＳ Ｐゴシック" pitchFamily="34" charset="-128"/>
              </a:rPr>
              <a:t> </a:t>
            </a:r>
            <a:r>
              <a:rPr lang="en-US" altLang="en-US" sz="2400" dirty="0" smtClean="0">
                <a:ea typeface="ＭＳ Ｐゴシック" pitchFamily="34" charset="-128"/>
              </a:rPr>
              <a:t>for O</a:t>
            </a:r>
            <a:r>
              <a:rPr lang="en-US" altLang="en-US" sz="2400" baseline="-25000" dirty="0" smtClean="0">
                <a:ea typeface="ＭＳ Ｐゴシック" pitchFamily="34" charset="-128"/>
              </a:rPr>
              <a:t>i</a:t>
            </a:r>
            <a:r>
              <a:rPr lang="en-US" altLang="en-US" sz="2400" dirty="0" smtClean="0">
                <a:ea typeface="ＭＳ Ｐゴシック" pitchFamily="34" charset="-128"/>
              </a:rPr>
              <a:t> </a:t>
            </a:r>
            <a:r>
              <a:rPr lang="en-US" altLang="en-US" sz="2400" dirty="0" smtClean="0">
                <a:solidFill>
                  <a:srgbClr val="7F7F7F"/>
                </a:solidFill>
                <a:ea typeface="ＭＳ Ｐゴシック" pitchFamily="34" charset="-128"/>
              </a:rPr>
              <a:t>(</a:t>
            </a:r>
            <a:r>
              <a:rPr lang="en-US" altLang="en-US" sz="2400" i="1" dirty="0" smtClean="0">
                <a:solidFill>
                  <a:srgbClr val="7F7F7F"/>
                </a:solidFill>
                <a:ea typeface="ＭＳ Ｐゴシック" pitchFamily="34" charset="-128"/>
              </a:rPr>
              <a:t>correctness</a:t>
            </a:r>
            <a:r>
              <a:rPr lang="en-US" altLang="en-US" sz="2400" dirty="0" smtClean="0">
                <a:solidFill>
                  <a:srgbClr val="7F7F7F"/>
                </a:solidFill>
                <a:ea typeface="ＭＳ Ｐゴシック" pitchFamily="34" charset="-128"/>
              </a:rPr>
              <a:t>)</a:t>
            </a:r>
            <a:endParaRPr lang="en-US" altLang="en-US" sz="2400" dirty="0" smtClean="0">
              <a:ea typeface="ＭＳ Ｐゴシック" pitchFamily="34" charset="-128"/>
            </a:endParaRPr>
          </a:p>
          <a:p>
            <a:pPr marL="488950" lvl="1" indent="-292100"/>
            <a:r>
              <a:rPr lang="en-US" altLang="en-US" sz="2400" b="1" dirty="0" smtClean="0">
                <a:ea typeface="ＭＳ Ｐゴシック" pitchFamily="34" charset="-128"/>
              </a:rPr>
              <a:t>Reduce2: </a:t>
            </a:r>
            <a:r>
              <a:rPr lang="en-US" altLang="en-US" sz="2400" b="1" dirty="0" err="1" smtClean="0">
                <a:ea typeface="ＭＳ Ｐゴシック" pitchFamily="34" charset="-128"/>
              </a:rPr>
              <a:t>O</a:t>
            </a:r>
            <a:r>
              <a:rPr lang="en-US" altLang="en-US" sz="2400" b="1" baseline="-25000" dirty="0" err="1" smtClean="0">
                <a:ea typeface="ＭＳ Ｐゴシック" pitchFamily="34" charset="-128"/>
              </a:rPr>
              <a:t>i</a:t>
            </a:r>
            <a:r>
              <a:rPr lang="en-US" altLang="en-US" sz="2400" dirty="0" err="1" smtClean="0">
                <a:ea typeface="ＭＳ Ｐゴシック" pitchFamily="34" charset="-128"/>
              </a:rPr>
              <a:t>⋈</a:t>
            </a:r>
            <a:r>
              <a:rPr lang="en-US" altLang="en-US" sz="2400" b="1" baseline="-25000" dirty="0" err="1" smtClean="0">
                <a:ea typeface="ＭＳ Ｐゴシック" pitchFamily="34" charset="-128"/>
              </a:rPr>
              <a:t>kNN</a:t>
            </a:r>
            <a:r>
              <a:rPr lang="en-US" altLang="en-US" sz="2400" b="1" dirty="0" err="1" smtClean="0">
                <a:ea typeface="ＭＳ Ｐゴシック" pitchFamily="34" charset="-128"/>
              </a:rPr>
              <a:t>F</a:t>
            </a:r>
            <a:r>
              <a:rPr lang="en-US" altLang="en-US" sz="2400" b="1" baseline="-25000" dirty="0" err="1" smtClean="0">
                <a:ea typeface="ＭＳ Ｐゴシック" pitchFamily="34" charset="-128"/>
              </a:rPr>
              <a:t>i</a:t>
            </a:r>
            <a:r>
              <a:rPr lang="en-US" altLang="en-US" sz="2400" b="1" baseline="-25000" dirty="0" smtClean="0">
                <a:ea typeface="ＭＳ Ｐゴシック" pitchFamily="34" charset="-128"/>
              </a:rPr>
              <a:t> </a:t>
            </a:r>
            <a:r>
              <a:rPr lang="en-US" altLang="en-US" sz="2400" dirty="0" smtClean="0">
                <a:ea typeface="ＭＳ Ｐゴシック" pitchFamily="34" charset="-128"/>
              </a:rPr>
              <a:t>locally </a:t>
            </a:r>
            <a:endParaRPr lang="en-US" altLang="en-US" sz="2400" b="1" dirty="0" smtClean="0">
              <a:ea typeface="ＭＳ Ｐゴシック" pitchFamily="34" charset="-128"/>
            </a:endParaRPr>
          </a:p>
        </p:txBody>
      </p:sp>
      <p:sp>
        <p:nvSpPr>
          <p:cNvPr id="21508" name="Rectangle 3"/>
          <p:cNvSpPr>
            <a:spLocks noChangeArrowheads="1"/>
          </p:cNvSpPr>
          <p:nvPr/>
        </p:nvSpPr>
        <p:spPr bwMode="auto">
          <a:xfrm>
            <a:off x="3708400" y="5181600"/>
            <a:ext cx="750888"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21509" name="Rectangle 4"/>
          <p:cNvSpPr>
            <a:spLocks noChangeArrowheads="1"/>
          </p:cNvSpPr>
          <p:nvPr/>
        </p:nvSpPr>
        <p:spPr bwMode="auto">
          <a:xfrm>
            <a:off x="3708400" y="4533900"/>
            <a:ext cx="750888"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21510" name="Rectangle 5"/>
          <p:cNvSpPr>
            <a:spLocks noChangeArrowheads="1"/>
          </p:cNvSpPr>
          <p:nvPr/>
        </p:nvSpPr>
        <p:spPr bwMode="auto">
          <a:xfrm>
            <a:off x="3708400" y="5830888"/>
            <a:ext cx="750888"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21511" name="Rectangle 6"/>
          <p:cNvSpPr>
            <a:spLocks noChangeArrowheads="1"/>
          </p:cNvSpPr>
          <p:nvPr/>
        </p:nvSpPr>
        <p:spPr bwMode="auto">
          <a:xfrm>
            <a:off x="3708400" y="3884613"/>
            <a:ext cx="750888"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21512" name="TextBox 7"/>
          <p:cNvSpPr txBox="1">
            <a:spLocks noChangeArrowheads="1"/>
          </p:cNvSpPr>
          <p:nvPr/>
        </p:nvSpPr>
        <p:spPr bwMode="auto">
          <a:xfrm>
            <a:off x="8212138" y="4773613"/>
            <a:ext cx="649287" cy="646112"/>
          </a:xfrm>
          <a:prstGeom prst="rect">
            <a:avLst/>
          </a:prstGeom>
          <a:noFill/>
          <a:ln w="9525">
            <a:noFill/>
            <a:miter lim="800000"/>
            <a:headEnd/>
            <a:tailEnd/>
          </a:ln>
        </p:spPr>
        <p:txBody>
          <a:bodyPr>
            <a:spAutoFit/>
          </a:bodyPr>
          <a:lstStyle/>
          <a:p>
            <a:pPr eaLnBrk="1" hangingPunct="1"/>
            <a:r>
              <a:rPr lang="en-US" altLang="en-US"/>
              <a:t>m</a:t>
            </a:r>
          </a:p>
        </p:txBody>
      </p:sp>
      <p:sp>
        <p:nvSpPr>
          <p:cNvPr id="15" name="TextBox 12"/>
          <p:cNvSpPr txBox="1">
            <a:spLocks noChangeArrowheads="1"/>
          </p:cNvSpPr>
          <p:nvPr/>
        </p:nvSpPr>
        <p:spPr bwMode="auto">
          <a:xfrm>
            <a:off x="5810250" y="965200"/>
            <a:ext cx="2414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ea typeface="ＭＳ Ｐゴシック" charset="-128"/>
              </a:defRPr>
            </a:lvl1pPr>
            <a:lvl2pPr marL="742950" indent="-285750">
              <a:defRPr sz="3600" b="1">
                <a:solidFill>
                  <a:schemeClr val="tx2"/>
                </a:solidFill>
                <a:latin typeface="Arial" charset="0"/>
                <a:ea typeface="ＭＳ Ｐゴシック" charset="-128"/>
              </a:defRPr>
            </a:lvl2pPr>
            <a:lvl3pPr marL="1143000" indent="-228600">
              <a:defRPr sz="3600" b="1">
                <a:solidFill>
                  <a:schemeClr val="tx2"/>
                </a:solidFill>
                <a:latin typeface="Arial" charset="0"/>
                <a:ea typeface="ＭＳ Ｐゴシック" charset="-128"/>
              </a:defRPr>
            </a:lvl3pPr>
            <a:lvl4pPr marL="1600200" indent="-228600">
              <a:defRPr sz="3600" b="1">
                <a:solidFill>
                  <a:schemeClr val="tx2"/>
                </a:solidFill>
                <a:latin typeface="Arial" charset="0"/>
                <a:ea typeface="ＭＳ Ｐゴシック" charset="-128"/>
              </a:defRPr>
            </a:lvl4pPr>
            <a:lvl5pPr marL="2057400" indent="-22860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defRPr/>
            </a:pPr>
            <a:r>
              <a:rPr lang="en-US" altLang="en-US" sz="1800" b="0" dirty="0">
                <a:solidFill>
                  <a:schemeClr val="bg1">
                    <a:lumMod val="50000"/>
                  </a:schemeClr>
                </a:solidFill>
              </a:rPr>
              <a:t>[1] Lu </a:t>
            </a:r>
            <a:r>
              <a:rPr lang="en-US" altLang="en-US" sz="1800" b="0" dirty="0" smtClean="0">
                <a:solidFill>
                  <a:schemeClr val="bg1">
                    <a:lumMod val="50000"/>
                  </a:schemeClr>
                </a:solidFill>
              </a:rPr>
              <a:t>et al. </a:t>
            </a:r>
            <a:r>
              <a:rPr lang="en-US" altLang="en-US" sz="1800" b="0" dirty="0">
                <a:solidFill>
                  <a:schemeClr val="bg1">
                    <a:lumMod val="50000"/>
                  </a:schemeClr>
                </a:solidFill>
              </a:rPr>
              <a:t>VLDB’12</a:t>
            </a:r>
          </a:p>
        </p:txBody>
      </p:sp>
      <p:sp>
        <p:nvSpPr>
          <p:cNvPr id="2" name="Rounded Rectangle 1"/>
          <p:cNvSpPr>
            <a:spLocks noChangeArrowheads="1"/>
          </p:cNvSpPr>
          <p:nvPr/>
        </p:nvSpPr>
        <p:spPr bwMode="auto">
          <a:xfrm>
            <a:off x="684213" y="4198938"/>
            <a:ext cx="1295400" cy="719137"/>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21507" name="Group 21506"/>
          <p:cNvGrpSpPr>
            <a:grpSpLocks/>
          </p:cNvGrpSpPr>
          <p:nvPr/>
        </p:nvGrpSpPr>
        <p:grpSpPr bwMode="auto">
          <a:xfrm>
            <a:off x="827088" y="4276725"/>
            <a:ext cx="98425" cy="101600"/>
            <a:chOff x="2250508" y="5035674"/>
            <a:chExt cx="97188" cy="101758"/>
          </a:xfrm>
        </p:grpSpPr>
        <p:cxnSp>
          <p:nvCxnSpPr>
            <p:cNvPr id="58732" name="Straight Connector 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33" name="Straight Connector 2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34" name="Straight Connector 4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35" name="Straight Connector 4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6" name="Group 55"/>
          <p:cNvGrpSpPr>
            <a:grpSpLocks/>
          </p:cNvGrpSpPr>
          <p:nvPr/>
        </p:nvGrpSpPr>
        <p:grpSpPr bwMode="auto">
          <a:xfrm>
            <a:off x="958850" y="4503738"/>
            <a:ext cx="96838" cy="101600"/>
            <a:chOff x="2250508" y="5035674"/>
            <a:chExt cx="97188" cy="101758"/>
          </a:xfrm>
        </p:grpSpPr>
        <p:cxnSp>
          <p:nvCxnSpPr>
            <p:cNvPr id="58728" name="Straight Connector 5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29" name="Straight Connector 5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30" name="Straight Connector 5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31" name="Straight Connector 5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1" name="Group 60"/>
          <p:cNvGrpSpPr>
            <a:grpSpLocks/>
          </p:cNvGrpSpPr>
          <p:nvPr/>
        </p:nvGrpSpPr>
        <p:grpSpPr bwMode="auto">
          <a:xfrm>
            <a:off x="1331913" y="4618038"/>
            <a:ext cx="96837" cy="101600"/>
            <a:chOff x="2250508" y="5035674"/>
            <a:chExt cx="97188" cy="101758"/>
          </a:xfrm>
        </p:grpSpPr>
        <p:cxnSp>
          <p:nvCxnSpPr>
            <p:cNvPr id="58724" name="Straight Connector 61"/>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25" name="Straight Connector 62"/>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26" name="Straight Connector 63"/>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27" name="Straight Connector 64"/>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6" name="Group 65"/>
          <p:cNvGrpSpPr>
            <a:grpSpLocks/>
          </p:cNvGrpSpPr>
          <p:nvPr/>
        </p:nvGrpSpPr>
        <p:grpSpPr bwMode="auto">
          <a:xfrm>
            <a:off x="1622425" y="4333875"/>
            <a:ext cx="96838" cy="101600"/>
            <a:chOff x="2250508" y="5035674"/>
            <a:chExt cx="97188" cy="101758"/>
          </a:xfrm>
        </p:grpSpPr>
        <p:cxnSp>
          <p:nvCxnSpPr>
            <p:cNvPr id="58720" name="Straight Connector 6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21" name="Straight Connector 6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22" name="Straight Connector 6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23" name="Straight Connector 6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71" name="Group 70"/>
          <p:cNvGrpSpPr>
            <a:grpSpLocks/>
          </p:cNvGrpSpPr>
          <p:nvPr/>
        </p:nvGrpSpPr>
        <p:grpSpPr bwMode="auto">
          <a:xfrm>
            <a:off x="1539875" y="4768850"/>
            <a:ext cx="96838" cy="101600"/>
            <a:chOff x="2250508" y="5035674"/>
            <a:chExt cx="97188" cy="101758"/>
          </a:xfrm>
        </p:grpSpPr>
        <p:cxnSp>
          <p:nvCxnSpPr>
            <p:cNvPr id="58716" name="Straight Connector 71"/>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17" name="Straight Connector 72"/>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18" name="Straight Connector 73"/>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19" name="Straight Connector 74"/>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76" name="Group 75"/>
          <p:cNvGrpSpPr>
            <a:grpSpLocks/>
          </p:cNvGrpSpPr>
          <p:nvPr/>
        </p:nvGrpSpPr>
        <p:grpSpPr bwMode="auto">
          <a:xfrm>
            <a:off x="876300" y="4714875"/>
            <a:ext cx="96838" cy="103188"/>
            <a:chOff x="2250508" y="5035674"/>
            <a:chExt cx="97188" cy="101758"/>
          </a:xfrm>
        </p:grpSpPr>
        <p:cxnSp>
          <p:nvCxnSpPr>
            <p:cNvPr id="58712" name="Straight Connector 7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13" name="Straight Connector 7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14" name="Straight Connector 7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15" name="Straight Connector 7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81" name="Group 80"/>
          <p:cNvGrpSpPr>
            <a:grpSpLocks/>
          </p:cNvGrpSpPr>
          <p:nvPr/>
        </p:nvGrpSpPr>
        <p:grpSpPr bwMode="auto">
          <a:xfrm>
            <a:off x="1763713" y="4543425"/>
            <a:ext cx="96837" cy="101600"/>
            <a:chOff x="2250508" y="5035674"/>
            <a:chExt cx="97188" cy="101758"/>
          </a:xfrm>
        </p:grpSpPr>
        <p:cxnSp>
          <p:nvCxnSpPr>
            <p:cNvPr id="58708" name="Straight Connector 81"/>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09" name="Straight Connector 82"/>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10" name="Straight Connector 83"/>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11" name="Straight Connector 84"/>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86" name="Group 85"/>
          <p:cNvGrpSpPr>
            <a:grpSpLocks/>
          </p:cNvGrpSpPr>
          <p:nvPr/>
        </p:nvGrpSpPr>
        <p:grpSpPr bwMode="auto">
          <a:xfrm>
            <a:off x="1211263" y="4346575"/>
            <a:ext cx="98425" cy="101600"/>
            <a:chOff x="2250508" y="5035674"/>
            <a:chExt cx="97188" cy="101758"/>
          </a:xfrm>
        </p:grpSpPr>
        <p:cxnSp>
          <p:nvCxnSpPr>
            <p:cNvPr id="58704" name="Straight Connector 8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05" name="Straight Connector 8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06" name="Straight Connector 8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07" name="Straight Connector 8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21519" name="Group 21518"/>
          <p:cNvGrpSpPr>
            <a:grpSpLocks/>
          </p:cNvGrpSpPr>
          <p:nvPr/>
        </p:nvGrpSpPr>
        <p:grpSpPr bwMode="auto">
          <a:xfrm>
            <a:off x="3746500" y="3922713"/>
            <a:ext cx="674688" cy="439737"/>
            <a:chOff x="1921935" y="4032992"/>
            <a:chExt cx="1296144" cy="720080"/>
          </a:xfrm>
        </p:grpSpPr>
        <p:sp>
          <p:nvSpPr>
            <p:cNvPr id="58663" name="Rounded Rectangle 90"/>
            <p:cNvSpPr>
              <a:spLocks noChangeArrowheads="1"/>
            </p:cNvSpPr>
            <p:nvPr/>
          </p:nvSpPr>
          <p:spPr bwMode="auto">
            <a:xfrm>
              <a:off x="1921935" y="4032992"/>
              <a:ext cx="1296144" cy="720080"/>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58664" name="Group 91"/>
            <p:cNvGrpSpPr>
              <a:grpSpLocks/>
            </p:cNvGrpSpPr>
            <p:nvPr/>
          </p:nvGrpSpPr>
          <p:grpSpPr bwMode="auto">
            <a:xfrm>
              <a:off x="2065951" y="4111545"/>
              <a:ext cx="97188" cy="101758"/>
              <a:chOff x="2250508" y="5035674"/>
              <a:chExt cx="97188" cy="101758"/>
            </a:xfrm>
          </p:grpSpPr>
          <p:cxnSp>
            <p:nvCxnSpPr>
              <p:cNvPr id="58700" name="Straight Connector 9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701" name="Straight Connector 9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702" name="Straight Connector 9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703" name="Straight Connector 9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65" name="Group 96"/>
            <p:cNvGrpSpPr>
              <a:grpSpLocks/>
            </p:cNvGrpSpPr>
            <p:nvPr/>
          </p:nvGrpSpPr>
          <p:grpSpPr bwMode="auto">
            <a:xfrm>
              <a:off x="2197501" y="4338004"/>
              <a:ext cx="97188" cy="101758"/>
              <a:chOff x="2250508" y="5035674"/>
              <a:chExt cx="97188" cy="101758"/>
            </a:xfrm>
          </p:grpSpPr>
          <p:cxnSp>
            <p:nvCxnSpPr>
              <p:cNvPr id="58696" name="Straight Connector 97"/>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97" name="Straight Connector 98"/>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98" name="Straight Connector 99"/>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99" name="Straight Connector 100"/>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66" name="Group 101"/>
            <p:cNvGrpSpPr>
              <a:grpSpLocks/>
            </p:cNvGrpSpPr>
            <p:nvPr/>
          </p:nvGrpSpPr>
          <p:grpSpPr bwMode="auto">
            <a:xfrm>
              <a:off x="2570007" y="4452755"/>
              <a:ext cx="97188" cy="101758"/>
              <a:chOff x="2250508" y="5035674"/>
              <a:chExt cx="97188" cy="101758"/>
            </a:xfrm>
          </p:grpSpPr>
          <p:cxnSp>
            <p:nvCxnSpPr>
              <p:cNvPr id="58692" name="Straight Connector 10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93" name="Straight Connector 10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94" name="Straight Connector 10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95" name="Straight Connector 10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67" name="Group 106"/>
            <p:cNvGrpSpPr>
              <a:grpSpLocks/>
            </p:cNvGrpSpPr>
            <p:nvPr/>
          </p:nvGrpSpPr>
          <p:grpSpPr bwMode="auto">
            <a:xfrm>
              <a:off x="2860457" y="4168315"/>
              <a:ext cx="97188" cy="101758"/>
              <a:chOff x="2250508" y="5035674"/>
              <a:chExt cx="97188" cy="101758"/>
            </a:xfrm>
          </p:grpSpPr>
          <p:cxnSp>
            <p:nvCxnSpPr>
              <p:cNvPr id="58688" name="Straight Connector 107"/>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89" name="Straight Connector 108"/>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90" name="Straight Connector 109"/>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91" name="Straight Connector 110"/>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68" name="Group 111"/>
            <p:cNvGrpSpPr>
              <a:grpSpLocks/>
            </p:cNvGrpSpPr>
            <p:nvPr/>
          </p:nvGrpSpPr>
          <p:grpSpPr bwMode="auto">
            <a:xfrm>
              <a:off x="2777501" y="4602720"/>
              <a:ext cx="97188" cy="101758"/>
              <a:chOff x="2250508" y="5035674"/>
              <a:chExt cx="97188" cy="101758"/>
            </a:xfrm>
          </p:grpSpPr>
          <p:cxnSp>
            <p:nvCxnSpPr>
              <p:cNvPr id="58684" name="Straight Connector 11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85" name="Straight Connector 11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86" name="Straight Connector 11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87" name="Straight Connector 11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69" name="Group 116"/>
            <p:cNvGrpSpPr>
              <a:grpSpLocks/>
            </p:cNvGrpSpPr>
            <p:nvPr/>
          </p:nvGrpSpPr>
          <p:grpSpPr bwMode="auto">
            <a:xfrm>
              <a:off x="2114545" y="4549943"/>
              <a:ext cx="97188" cy="101758"/>
              <a:chOff x="2250508" y="5035674"/>
              <a:chExt cx="97188" cy="101758"/>
            </a:xfrm>
          </p:grpSpPr>
          <p:cxnSp>
            <p:nvCxnSpPr>
              <p:cNvPr id="58680" name="Straight Connector 117"/>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81" name="Straight Connector 118"/>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82" name="Straight Connector 119"/>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83" name="Straight Connector 120"/>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70" name="Group 121"/>
            <p:cNvGrpSpPr>
              <a:grpSpLocks/>
            </p:cNvGrpSpPr>
            <p:nvPr/>
          </p:nvGrpSpPr>
          <p:grpSpPr bwMode="auto">
            <a:xfrm>
              <a:off x="3002055" y="4377905"/>
              <a:ext cx="97188" cy="101758"/>
              <a:chOff x="2250508" y="5035674"/>
              <a:chExt cx="97188" cy="101758"/>
            </a:xfrm>
          </p:grpSpPr>
          <p:cxnSp>
            <p:nvCxnSpPr>
              <p:cNvPr id="58676" name="Straight Connector 12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77" name="Straight Connector 12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78" name="Straight Connector 12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79" name="Straight Connector 12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71" name="Group 126"/>
            <p:cNvGrpSpPr>
              <a:grpSpLocks/>
            </p:cNvGrpSpPr>
            <p:nvPr/>
          </p:nvGrpSpPr>
          <p:grpSpPr bwMode="auto">
            <a:xfrm>
              <a:off x="2450396" y="4181011"/>
              <a:ext cx="97188" cy="101758"/>
              <a:chOff x="2250508" y="5035674"/>
              <a:chExt cx="97188" cy="101758"/>
            </a:xfrm>
          </p:grpSpPr>
          <p:cxnSp>
            <p:nvCxnSpPr>
              <p:cNvPr id="58672" name="Straight Connector 127"/>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73" name="Straight Connector 128"/>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74" name="Straight Connector 129"/>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75" name="Straight Connector 130"/>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grpSp>
        <p:nvGrpSpPr>
          <p:cNvPr id="133" name="Group 132"/>
          <p:cNvGrpSpPr>
            <a:grpSpLocks/>
          </p:cNvGrpSpPr>
          <p:nvPr/>
        </p:nvGrpSpPr>
        <p:grpSpPr bwMode="auto">
          <a:xfrm>
            <a:off x="3746500" y="4575175"/>
            <a:ext cx="674688" cy="438150"/>
            <a:chOff x="1921935" y="4032992"/>
            <a:chExt cx="1296144" cy="720080"/>
          </a:xfrm>
        </p:grpSpPr>
        <p:sp>
          <p:nvSpPr>
            <p:cNvPr id="58622" name="Rounded Rectangle 133"/>
            <p:cNvSpPr>
              <a:spLocks noChangeArrowheads="1"/>
            </p:cNvSpPr>
            <p:nvPr/>
          </p:nvSpPr>
          <p:spPr bwMode="auto">
            <a:xfrm>
              <a:off x="1921935" y="4032992"/>
              <a:ext cx="1296144" cy="720080"/>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58623" name="Group 134"/>
            <p:cNvGrpSpPr>
              <a:grpSpLocks/>
            </p:cNvGrpSpPr>
            <p:nvPr/>
          </p:nvGrpSpPr>
          <p:grpSpPr bwMode="auto">
            <a:xfrm>
              <a:off x="2065951" y="4111545"/>
              <a:ext cx="97188" cy="101758"/>
              <a:chOff x="2250508" y="5035674"/>
              <a:chExt cx="97188" cy="101758"/>
            </a:xfrm>
          </p:grpSpPr>
          <p:cxnSp>
            <p:nvCxnSpPr>
              <p:cNvPr id="58659" name="Straight Connector 17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60" name="Straight Connector 17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61" name="Straight Connector 17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62" name="Straight Connector 17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4" name="Group 135"/>
            <p:cNvGrpSpPr>
              <a:grpSpLocks/>
            </p:cNvGrpSpPr>
            <p:nvPr/>
          </p:nvGrpSpPr>
          <p:grpSpPr bwMode="auto">
            <a:xfrm>
              <a:off x="2197501" y="4338004"/>
              <a:ext cx="97188" cy="101758"/>
              <a:chOff x="2250508" y="5035674"/>
              <a:chExt cx="97188" cy="101758"/>
            </a:xfrm>
          </p:grpSpPr>
          <p:cxnSp>
            <p:nvCxnSpPr>
              <p:cNvPr id="58655" name="Straight Connector 16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56" name="Straight Connector 16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57" name="Straight Connector 16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58" name="Straight Connector 16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5" name="Group 136"/>
            <p:cNvGrpSpPr>
              <a:grpSpLocks/>
            </p:cNvGrpSpPr>
            <p:nvPr/>
          </p:nvGrpSpPr>
          <p:grpSpPr bwMode="auto">
            <a:xfrm>
              <a:off x="2570007" y="4452755"/>
              <a:ext cx="97188" cy="101758"/>
              <a:chOff x="2250508" y="5035674"/>
              <a:chExt cx="97188" cy="101758"/>
            </a:xfrm>
          </p:grpSpPr>
          <p:cxnSp>
            <p:nvCxnSpPr>
              <p:cNvPr id="58651" name="Straight Connector 16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52" name="Straight Connector 16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53" name="Straight Connector 16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54" name="Straight Connector 16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6" name="Group 137"/>
            <p:cNvGrpSpPr>
              <a:grpSpLocks/>
            </p:cNvGrpSpPr>
            <p:nvPr/>
          </p:nvGrpSpPr>
          <p:grpSpPr bwMode="auto">
            <a:xfrm>
              <a:off x="2860457" y="4168315"/>
              <a:ext cx="97188" cy="101758"/>
              <a:chOff x="2250508" y="5035674"/>
              <a:chExt cx="97188" cy="101758"/>
            </a:xfrm>
          </p:grpSpPr>
          <p:cxnSp>
            <p:nvCxnSpPr>
              <p:cNvPr id="58647" name="Straight Connector 158"/>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48" name="Straight Connector 159"/>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49" name="Straight Connector 160"/>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50" name="Straight Connector 161"/>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7" name="Group 138"/>
            <p:cNvGrpSpPr>
              <a:grpSpLocks/>
            </p:cNvGrpSpPr>
            <p:nvPr/>
          </p:nvGrpSpPr>
          <p:grpSpPr bwMode="auto">
            <a:xfrm>
              <a:off x="2777501" y="4602720"/>
              <a:ext cx="97188" cy="101758"/>
              <a:chOff x="2250508" y="5035674"/>
              <a:chExt cx="97188" cy="101758"/>
            </a:xfrm>
          </p:grpSpPr>
          <p:cxnSp>
            <p:nvCxnSpPr>
              <p:cNvPr id="58643" name="Straight Connector 154"/>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44" name="Straight Connector 155"/>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45" name="Straight Connector 156"/>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46" name="Straight Connector 157"/>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8" name="Group 139"/>
            <p:cNvGrpSpPr>
              <a:grpSpLocks/>
            </p:cNvGrpSpPr>
            <p:nvPr/>
          </p:nvGrpSpPr>
          <p:grpSpPr bwMode="auto">
            <a:xfrm>
              <a:off x="2114545" y="4549943"/>
              <a:ext cx="97188" cy="101758"/>
              <a:chOff x="2250508" y="5035674"/>
              <a:chExt cx="97188" cy="101758"/>
            </a:xfrm>
          </p:grpSpPr>
          <p:cxnSp>
            <p:nvCxnSpPr>
              <p:cNvPr id="58639" name="Straight Connector 15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40" name="Straight Connector 15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41" name="Straight Connector 15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42" name="Straight Connector 15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29" name="Group 140"/>
            <p:cNvGrpSpPr>
              <a:grpSpLocks/>
            </p:cNvGrpSpPr>
            <p:nvPr/>
          </p:nvGrpSpPr>
          <p:grpSpPr bwMode="auto">
            <a:xfrm>
              <a:off x="3002055" y="4377905"/>
              <a:ext cx="97188" cy="101758"/>
              <a:chOff x="2250508" y="5035674"/>
              <a:chExt cx="97188" cy="101758"/>
            </a:xfrm>
          </p:grpSpPr>
          <p:cxnSp>
            <p:nvCxnSpPr>
              <p:cNvPr id="58635" name="Straight Connector 14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36" name="Straight Connector 14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37" name="Straight Connector 14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38" name="Straight Connector 14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630" name="Group 141"/>
            <p:cNvGrpSpPr>
              <a:grpSpLocks/>
            </p:cNvGrpSpPr>
            <p:nvPr/>
          </p:nvGrpSpPr>
          <p:grpSpPr bwMode="auto">
            <a:xfrm>
              <a:off x="2450396" y="4181011"/>
              <a:ext cx="97188" cy="101758"/>
              <a:chOff x="2250508" y="5035674"/>
              <a:chExt cx="97188" cy="101758"/>
            </a:xfrm>
          </p:grpSpPr>
          <p:cxnSp>
            <p:nvCxnSpPr>
              <p:cNvPr id="58631" name="Straight Connector 14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32" name="Straight Connector 14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33" name="Straight Connector 14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34" name="Straight Connector 14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grpSp>
        <p:nvGrpSpPr>
          <p:cNvPr id="175" name="Group 174"/>
          <p:cNvGrpSpPr>
            <a:grpSpLocks/>
          </p:cNvGrpSpPr>
          <p:nvPr/>
        </p:nvGrpSpPr>
        <p:grpSpPr bwMode="auto">
          <a:xfrm>
            <a:off x="3746500" y="5222875"/>
            <a:ext cx="674688" cy="439738"/>
            <a:chOff x="1921935" y="4032992"/>
            <a:chExt cx="1296144" cy="720080"/>
          </a:xfrm>
        </p:grpSpPr>
        <p:sp>
          <p:nvSpPr>
            <p:cNvPr id="58581" name="Rounded Rectangle 175"/>
            <p:cNvSpPr>
              <a:spLocks noChangeArrowheads="1"/>
            </p:cNvSpPr>
            <p:nvPr/>
          </p:nvSpPr>
          <p:spPr bwMode="auto">
            <a:xfrm>
              <a:off x="1921935" y="4032992"/>
              <a:ext cx="1296144" cy="720080"/>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58582" name="Group 176"/>
            <p:cNvGrpSpPr>
              <a:grpSpLocks/>
            </p:cNvGrpSpPr>
            <p:nvPr/>
          </p:nvGrpSpPr>
          <p:grpSpPr bwMode="auto">
            <a:xfrm>
              <a:off x="2065951" y="4111545"/>
              <a:ext cx="97188" cy="101758"/>
              <a:chOff x="2250508" y="5035674"/>
              <a:chExt cx="97188" cy="101758"/>
            </a:xfrm>
          </p:grpSpPr>
          <p:cxnSp>
            <p:nvCxnSpPr>
              <p:cNvPr id="58618" name="Straight Connector 21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19" name="Straight Connector 21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20" name="Straight Connector 21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21" name="Straight Connector 21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3" name="Group 177"/>
            <p:cNvGrpSpPr>
              <a:grpSpLocks/>
            </p:cNvGrpSpPr>
            <p:nvPr/>
          </p:nvGrpSpPr>
          <p:grpSpPr bwMode="auto">
            <a:xfrm>
              <a:off x="2197501" y="4338004"/>
              <a:ext cx="97188" cy="101758"/>
              <a:chOff x="2250508" y="5035674"/>
              <a:chExt cx="97188" cy="101758"/>
            </a:xfrm>
          </p:grpSpPr>
          <p:cxnSp>
            <p:nvCxnSpPr>
              <p:cNvPr id="58614" name="Straight Connector 208"/>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15" name="Straight Connector 209"/>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16" name="Straight Connector 210"/>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17" name="Straight Connector 211"/>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4" name="Group 178"/>
            <p:cNvGrpSpPr>
              <a:grpSpLocks/>
            </p:cNvGrpSpPr>
            <p:nvPr/>
          </p:nvGrpSpPr>
          <p:grpSpPr bwMode="auto">
            <a:xfrm>
              <a:off x="2570007" y="4452755"/>
              <a:ext cx="97188" cy="101758"/>
              <a:chOff x="2250508" y="5035674"/>
              <a:chExt cx="97188" cy="101758"/>
            </a:xfrm>
          </p:grpSpPr>
          <p:cxnSp>
            <p:nvCxnSpPr>
              <p:cNvPr id="58610" name="Straight Connector 204"/>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11" name="Straight Connector 205"/>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12" name="Straight Connector 206"/>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13" name="Straight Connector 207"/>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5" name="Group 179"/>
            <p:cNvGrpSpPr>
              <a:grpSpLocks/>
            </p:cNvGrpSpPr>
            <p:nvPr/>
          </p:nvGrpSpPr>
          <p:grpSpPr bwMode="auto">
            <a:xfrm>
              <a:off x="2860457" y="4168315"/>
              <a:ext cx="97188" cy="101758"/>
              <a:chOff x="2250508" y="5035674"/>
              <a:chExt cx="97188" cy="101758"/>
            </a:xfrm>
          </p:grpSpPr>
          <p:cxnSp>
            <p:nvCxnSpPr>
              <p:cNvPr id="58606" name="Straight Connector 20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07" name="Straight Connector 20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08" name="Straight Connector 20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09" name="Straight Connector 20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6" name="Group 180"/>
            <p:cNvGrpSpPr>
              <a:grpSpLocks/>
            </p:cNvGrpSpPr>
            <p:nvPr/>
          </p:nvGrpSpPr>
          <p:grpSpPr bwMode="auto">
            <a:xfrm>
              <a:off x="2777501" y="4602720"/>
              <a:ext cx="97188" cy="101758"/>
              <a:chOff x="2250508" y="5035674"/>
              <a:chExt cx="97188" cy="101758"/>
            </a:xfrm>
          </p:grpSpPr>
          <p:cxnSp>
            <p:nvCxnSpPr>
              <p:cNvPr id="58602" name="Straight Connector 19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603" name="Straight Connector 19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04" name="Straight Connector 19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05" name="Straight Connector 19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7" name="Group 181"/>
            <p:cNvGrpSpPr>
              <a:grpSpLocks/>
            </p:cNvGrpSpPr>
            <p:nvPr/>
          </p:nvGrpSpPr>
          <p:grpSpPr bwMode="auto">
            <a:xfrm>
              <a:off x="2114545" y="4549943"/>
              <a:ext cx="97188" cy="101758"/>
              <a:chOff x="2250508" y="5035674"/>
              <a:chExt cx="97188" cy="101758"/>
            </a:xfrm>
          </p:grpSpPr>
          <p:cxnSp>
            <p:nvCxnSpPr>
              <p:cNvPr id="58598" name="Straight Connector 19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99" name="Straight Connector 19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600" name="Straight Connector 19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601" name="Straight Connector 19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8" name="Group 182"/>
            <p:cNvGrpSpPr>
              <a:grpSpLocks/>
            </p:cNvGrpSpPr>
            <p:nvPr/>
          </p:nvGrpSpPr>
          <p:grpSpPr bwMode="auto">
            <a:xfrm>
              <a:off x="3002055" y="4377905"/>
              <a:ext cx="97188" cy="101758"/>
              <a:chOff x="2250508" y="5035674"/>
              <a:chExt cx="97188" cy="101758"/>
            </a:xfrm>
          </p:grpSpPr>
          <p:cxnSp>
            <p:nvCxnSpPr>
              <p:cNvPr id="58594" name="Straight Connector 188"/>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95" name="Straight Connector 189"/>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96" name="Straight Connector 190"/>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97" name="Straight Connector 191"/>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89" name="Group 183"/>
            <p:cNvGrpSpPr>
              <a:grpSpLocks/>
            </p:cNvGrpSpPr>
            <p:nvPr/>
          </p:nvGrpSpPr>
          <p:grpSpPr bwMode="auto">
            <a:xfrm>
              <a:off x="2450396" y="4181011"/>
              <a:ext cx="97188" cy="101758"/>
              <a:chOff x="2250508" y="5035674"/>
              <a:chExt cx="97188" cy="101758"/>
            </a:xfrm>
          </p:grpSpPr>
          <p:cxnSp>
            <p:nvCxnSpPr>
              <p:cNvPr id="58590" name="Straight Connector 184"/>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91" name="Straight Connector 185"/>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92" name="Straight Connector 186"/>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93" name="Straight Connector 187"/>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grpSp>
        <p:nvGrpSpPr>
          <p:cNvPr id="217" name="Group 216"/>
          <p:cNvGrpSpPr>
            <a:grpSpLocks/>
          </p:cNvGrpSpPr>
          <p:nvPr/>
        </p:nvGrpSpPr>
        <p:grpSpPr bwMode="auto">
          <a:xfrm>
            <a:off x="3741738" y="5864225"/>
            <a:ext cx="676275" cy="439738"/>
            <a:chOff x="1921935" y="4032992"/>
            <a:chExt cx="1296144" cy="720080"/>
          </a:xfrm>
        </p:grpSpPr>
        <p:sp>
          <p:nvSpPr>
            <p:cNvPr id="58540" name="Rounded Rectangle 217"/>
            <p:cNvSpPr>
              <a:spLocks noChangeArrowheads="1"/>
            </p:cNvSpPr>
            <p:nvPr/>
          </p:nvSpPr>
          <p:spPr bwMode="auto">
            <a:xfrm>
              <a:off x="1921935" y="4032992"/>
              <a:ext cx="1296144" cy="720080"/>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58541" name="Group 218"/>
            <p:cNvGrpSpPr>
              <a:grpSpLocks/>
            </p:cNvGrpSpPr>
            <p:nvPr/>
          </p:nvGrpSpPr>
          <p:grpSpPr bwMode="auto">
            <a:xfrm>
              <a:off x="2065951" y="4111545"/>
              <a:ext cx="97188" cy="101758"/>
              <a:chOff x="2250508" y="5035674"/>
              <a:chExt cx="97188" cy="101758"/>
            </a:xfrm>
          </p:grpSpPr>
          <p:cxnSp>
            <p:nvCxnSpPr>
              <p:cNvPr id="58577" name="Straight Connector 254"/>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78" name="Straight Connector 255"/>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79" name="Straight Connector 256"/>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80" name="Straight Connector 257"/>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2" name="Group 219"/>
            <p:cNvGrpSpPr>
              <a:grpSpLocks/>
            </p:cNvGrpSpPr>
            <p:nvPr/>
          </p:nvGrpSpPr>
          <p:grpSpPr bwMode="auto">
            <a:xfrm>
              <a:off x="2197501" y="4338004"/>
              <a:ext cx="97188" cy="101758"/>
              <a:chOff x="2250508" y="5035674"/>
              <a:chExt cx="97188" cy="101758"/>
            </a:xfrm>
          </p:grpSpPr>
          <p:cxnSp>
            <p:nvCxnSpPr>
              <p:cNvPr id="58573" name="Straight Connector 25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74" name="Straight Connector 25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75" name="Straight Connector 25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76" name="Straight Connector 25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3" name="Group 220"/>
            <p:cNvGrpSpPr>
              <a:grpSpLocks/>
            </p:cNvGrpSpPr>
            <p:nvPr/>
          </p:nvGrpSpPr>
          <p:grpSpPr bwMode="auto">
            <a:xfrm>
              <a:off x="2570007" y="4452755"/>
              <a:ext cx="97188" cy="101758"/>
              <a:chOff x="2250508" y="5035674"/>
              <a:chExt cx="97188" cy="101758"/>
            </a:xfrm>
          </p:grpSpPr>
          <p:cxnSp>
            <p:nvCxnSpPr>
              <p:cNvPr id="58569" name="Straight Connector 24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70" name="Straight Connector 24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71" name="Straight Connector 24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72" name="Straight Connector 24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4" name="Group 221"/>
            <p:cNvGrpSpPr>
              <a:grpSpLocks/>
            </p:cNvGrpSpPr>
            <p:nvPr/>
          </p:nvGrpSpPr>
          <p:grpSpPr bwMode="auto">
            <a:xfrm>
              <a:off x="2860457" y="4168315"/>
              <a:ext cx="97188" cy="101758"/>
              <a:chOff x="2250508" y="5035674"/>
              <a:chExt cx="97188" cy="101758"/>
            </a:xfrm>
          </p:grpSpPr>
          <p:cxnSp>
            <p:nvCxnSpPr>
              <p:cNvPr id="58565" name="Straight Connector 242"/>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66" name="Straight Connector 243"/>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67" name="Straight Connector 244"/>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68" name="Straight Connector 245"/>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5" name="Group 222"/>
            <p:cNvGrpSpPr>
              <a:grpSpLocks/>
            </p:cNvGrpSpPr>
            <p:nvPr/>
          </p:nvGrpSpPr>
          <p:grpSpPr bwMode="auto">
            <a:xfrm>
              <a:off x="2777501" y="4602720"/>
              <a:ext cx="97188" cy="101758"/>
              <a:chOff x="2250508" y="5035674"/>
              <a:chExt cx="97188" cy="101758"/>
            </a:xfrm>
          </p:grpSpPr>
          <p:cxnSp>
            <p:nvCxnSpPr>
              <p:cNvPr id="58561" name="Straight Connector 238"/>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62" name="Straight Connector 239"/>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63" name="Straight Connector 240"/>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64" name="Straight Connector 241"/>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6" name="Group 223"/>
            <p:cNvGrpSpPr>
              <a:grpSpLocks/>
            </p:cNvGrpSpPr>
            <p:nvPr/>
          </p:nvGrpSpPr>
          <p:grpSpPr bwMode="auto">
            <a:xfrm>
              <a:off x="2114545" y="4549943"/>
              <a:ext cx="97188" cy="101758"/>
              <a:chOff x="2250508" y="5035674"/>
              <a:chExt cx="97188" cy="101758"/>
            </a:xfrm>
          </p:grpSpPr>
          <p:cxnSp>
            <p:nvCxnSpPr>
              <p:cNvPr id="58557" name="Straight Connector 234"/>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58" name="Straight Connector 235"/>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59" name="Straight Connector 236"/>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60" name="Straight Connector 237"/>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7" name="Group 224"/>
            <p:cNvGrpSpPr>
              <a:grpSpLocks/>
            </p:cNvGrpSpPr>
            <p:nvPr/>
          </p:nvGrpSpPr>
          <p:grpSpPr bwMode="auto">
            <a:xfrm>
              <a:off x="3002055" y="4377905"/>
              <a:ext cx="97188" cy="101758"/>
              <a:chOff x="2250508" y="5035674"/>
              <a:chExt cx="97188" cy="101758"/>
            </a:xfrm>
          </p:grpSpPr>
          <p:cxnSp>
            <p:nvCxnSpPr>
              <p:cNvPr id="58553" name="Straight Connector 23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54" name="Straight Connector 23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55" name="Straight Connector 23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56" name="Straight Connector 23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548" name="Group 225"/>
            <p:cNvGrpSpPr>
              <a:grpSpLocks/>
            </p:cNvGrpSpPr>
            <p:nvPr/>
          </p:nvGrpSpPr>
          <p:grpSpPr bwMode="auto">
            <a:xfrm>
              <a:off x="2450396" y="4181011"/>
              <a:ext cx="97188" cy="101758"/>
              <a:chOff x="2250508" y="5035674"/>
              <a:chExt cx="97188" cy="101758"/>
            </a:xfrm>
          </p:grpSpPr>
          <p:cxnSp>
            <p:nvCxnSpPr>
              <p:cNvPr id="58549" name="Straight Connector 226"/>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50" name="Straight Connector 227"/>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51" name="Straight Connector 228"/>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52" name="Straight Connector 229"/>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cxnSp>
        <p:nvCxnSpPr>
          <p:cNvPr id="21521" name="Straight Arrow Connector 21520"/>
          <p:cNvCxnSpPr>
            <a:cxnSpLocks noChangeShapeType="1"/>
            <a:stCxn id="2" idx="3"/>
          </p:cNvCxnSpPr>
          <p:nvPr/>
        </p:nvCxnSpPr>
        <p:spPr bwMode="auto">
          <a:xfrm flipV="1">
            <a:off x="1979613" y="4176713"/>
            <a:ext cx="1693862" cy="382587"/>
          </a:xfrm>
          <a:prstGeom prst="straightConnector1">
            <a:avLst/>
          </a:prstGeom>
          <a:noFill/>
          <a:ln w="19050">
            <a:solidFill>
              <a:srgbClr val="FF0000"/>
            </a:solidFill>
            <a:round/>
            <a:headEnd/>
            <a:tailEnd type="triangle" w="med" len="med"/>
          </a:ln>
        </p:spPr>
      </p:cxnSp>
      <p:cxnSp>
        <p:nvCxnSpPr>
          <p:cNvPr id="261" name="Straight Arrow Connector 260"/>
          <p:cNvCxnSpPr>
            <a:cxnSpLocks noChangeShapeType="1"/>
            <a:stCxn id="2" idx="3"/>
          </p:cNvCxnSpPr>
          <p:nvPr/>
        </p:nvCxnSpPr>
        <p:spPr bwMode="auto">
          <a:xfrm>
            <a:off x="1979613" y="4559300"/>
            <a:ext cx="1690687" cy="250825"/>
          </a:xfrm>
          <a:prstGeom prst="straightConnector1">
            <a:avLst/>
          </a:prstGeom>
          <a:noFill/>
          <a:ln w="19050">
            <a:solidFill>
              <a:srgbClr val="FF0000"/>
            </a:solidFill>
            <a:round/>
            <a:headEnd/>
            <a:tailEnd type="triangle" w="med" len="med"/>
          </a:ln>
        </p:spPr>
      </p:cxnSp>
      <p:cxnSp>
        <p:nvCxnSpPr>
          <p:cNvPr id="264" name="Straight Arrow Connector 263"/>
          <p:cNvCxnSpPr>
            <a:cxnSpLocks noChangeShapeType="1"/>
            <a:stCxn id="2" idx="3"/>
          </p:cNvCxnSpPr>
          <p:nvPr/>
        </p:nvCxnSpPr>
        <p:spPr bwMode="auto">
          <a:xfrm>
            <a:off x="1979613" y="4559300"/>
            <a:ext cx="1700212" cy="900113"/>
          </a:xfrm>
          <a:prstGeom prst="straightConnector1">
            <a:avLst/>
          </a:prstGeom>
          <a:noFill/>
          <a:ln w="19050">
            <a:solidFill>
              <a:srgbClr val="FF0000"/>
            </a:solidFill>
            <a:round/>
            <a:headEnd/>
            <a:tailEnd type="triangle" w="med" len="med"/>
          </a:ln>
        </p:spPr>
      </p:cxnSp>
      <p:cxnSp>
        <p:nvCxnSpPr>
          <p:cNvPr id="267" name="Straight Arrow Connector 266"/>
          <p:cNvCxnSpPr>
            <a:cxnSpLocks noChangeShapeType="1"/>
            <a:stCxn id="2" idx="3"/>
          </p:cNvCxnSpPr>
          <p:nvPr/>
        </p:nvCxnSpPr>
        <p:spPr bwMode="auto">
          <a:xfrm>
            <a:off x="1979613" y="4559300"/>
            <a:ext cx="1693862" cy="1525588"/>
          </a:xfrm>
          <a:prstGeom prst="straightConnector1">
            <a:avLst/>
          </a:prstGeom>
          <a:noFill/>
          <a:ln w="19050">
            <a:solidFill>
              <a:srgbClr val="FF0000"/>
            </a:solidFill>
            <a:round/>
            <a:headEnd/>
            <a:tailEnd type="triangle" w="med" len="med"/>
          </a:ln>
        </p:spPr>
      </p:cxnSp>
      <p:sp>
        <p:nvSpPr>
          <p:cNvPr id="270" name="TextBox 269"/>
          <p:cNvSpPr txBox="1">
            <a:spLocks noChangeArrowheads="1"/>
          </p:cNvSpPr>
          <p:nvPr/>
        </p:nvSpPr>
        <p:spPr bwMode="auto">
          <a:xfrm>
            <a:off x="539750" y="4721225"/>
            <a:ext cx="1331913" cy="1860550"/>
          </a:xfrm>
          <a:prstGeom prst="rect">
            <a:avLst/>
          </a:prstGeom>
          <a:noFill/>
          <a:ln w="9525">
            <a:noFill/>
            <a:miter lim="800000"/>
            <a:headEnd/>
            <a:tailEnd/>
          </a:ln>
        </p:spPr>
        <p:txBody>
          <a:bodyPr wrap="none">
            <a:spAutoFit/>
          </a:bodyPr>
          <a:lstStyle/>
          <a:p>
            <a:r>
              <a:rPr lang="en-US" sz="11500" b="0">
                <a:solidFill>
                  <a:srgbClr val="FF0000"/>
                </a:solidFill>
              </a:rPr>
              <a:t>O</a:t>
            </a:r>
            <a:endParaRPr lang="en-US" sz="4400" b="0">
              <a:solidFill>
                <a:srgbClr val="FF0000"/>
              </a:solidFill>
            </a:endParaRPr>
          </a:p>
        </p:txBody>
      </p:sp>
      <p:sp>
        <p:nvSpPr>
          <p:cNvPr id="271" name="TextBox 270"/>
          <p:cNvSpPr txBox="1">
            <a:spLocks noChangeArrowheads="1"/>
          </p:cNvSpPr>
          <p:nvPr/>
        </p:nvSpPr>
        <p:spPr bwMode="auto">
          <a:xfrm>
            <a:off x="1979613" y="5062538"/>
            <a:ext cx="530225" cy="1077912"/>
          </a:xfrm>
          <a:prstGeom prst="rect">
            <a:avLst/>
          </a:prstGeom>
          <a:noFill/>
          <a:ln w="9525">
            <a:noFill/>
            <a:miter lim="800000"/>
            <a:headEnd/>
            <a:tailEnd/>
          </a:ln>
        </p:spPr>
        <p:txBody>
          <a:bodyPr>
            <a:spAutoFit/>
          </a:bodyPr>
          <a:lstStyle/>
          <a:p>
            <a:r>
              <a:rPr lang="en-US" altLang="en-US" sz="1600">
                <a:solidFill>
                  <a:schemeClr val="tx1"/>
                </a:solidFill>
              </a:rPr>
              <a:t>O’</a:t>
            </a:r>
            <a:r>
              <a:rPr lang="en-US" altLang="en-US" sz="1600" baseline="-25000">
                <a:solidFill>
                  <a:schemeClr val="tx1"/>
                </a:solidFill>
              </a:rPr>
              <a:t>1</a:t>
            </a:r>
          </a:p>
          <a:p>
            <a:r>
              <a:rPr lang="en-US" altLang="en-US" sz="1600">
                <a:solidFill>
                  <a:schemeClr val="tx1"/>
                </a:solidFill>
              </a:rPr>
              <a:t>O’</a:t>
            </a:r>
            <a:r>
              <a:rPr lang="en-US" altLang="en-US" sz="1600" baseline="-25000">
                <a:solidFill>
                  <a:schemeClr val="tx1"/>
                </a:solidFill>
              </a:rPr>
              <a:t>2</a:t>
            </a:r>
          </a:p>
          <a:p>
            <a:r>
              <a:rPr lang="en-US" altLang="en-US" sz="1600">
                <a:solidFill>
                  <a:schemeClr val="tx1"/>
                </a:solidFill>
              </a:rPr>
              <a:t>O’</a:t>
            </a:r>
            <a:r>
              <a:rPr lang="en-US" altLang="en-US" sz="1600" baseline="-25000">
                <a:solidFill>
                  <a:schemeClr val="tx1"/>
                </a:solidFill>
              </a:rPr>
              <a:t>3</a:t>
            </a:r>
            <a:endParaRPr lang="en-US" altLang="en-US" sz="1600">
              <a:solidFill>
                <a:schemeClr val="tx1"/>
              </a:solidFill>
            </a:endParaRPr>
          </a:p>
          <a:p>
            <a:r>
              <a:rPr lang="en-US" altLang="en-US" sz="1600">
                <a:solidFill>
                  <a:schemeClr val="tx1"/>
                </a:solidFill>
              </a:rPr>
              <a:t>O’</a:t>
            </a:r>
            <a:r>
              <a:rPr lang="en-US" altLang="en-US" sz="1600" baseline="-25000">
                <a:solidFill>
                  <a:schemeClr val="tx1"/>
                </a:solidFill>
              </a:rPr>
              <a:t>m</a:t>
            </a:r>
            <a:endParaRPr lang="en-US" altLang="en-US" sz="1600">
              <a:solidFill>
                <a:schemeClr val="tx1"/>
              </a:solidFill>
            </a:endParaRPr>
          </a:p>
        </p:txBody>
      </p:sp>
      <p:cxnSp>
        <p:nvCxnSpPr>
          <p:cNvPr id="274" name="Straight Arrow Connector 273"/>
          <p:cNvCxnSpPr/>
          <p:nvPr/>
        </p:nvCxnSpPr>
        <p:spPr bwMode="auto">
          <a:xfrm flipV="1">
            <a:off x="2365375" y="4229100"/>
            <a:ext cx="1314450" cy="947738"/>
          </a:xfrm>
          <a:prstGeom prst="straightConnector1">
            <a:avLst/>
          </a:prstGeom>
          <a:noFill/>
          <a:ln w="19050" cap="flat" cmpd="sng" algn="ctr">
            <a:solidFill>
              <a:schemeClr val="bg1">
                <a:lumMod val="50000"/>
              </a:schemeClr>
            </a:solidFill>
            <a:prstDash val="solid"/>
            <a:round/>
            <a:headEnd type="none" w="med" len="med"/>
            <a:tailEnd type="triangle"/>
          </a:ln>
          <a:effectLst/>
        </p:spPr>
      </p:cxnSp>
      <p:cxnSp>
        <p:nvCxnSpPr>
          <p:cNvPr id="278" name="Straight Arrow Connector 277"/>
          <p:cNvCxnSpPr/>
          <p:nvPr/>
        </p:nvCxnSpPr>
        <p:spPr bwMode="auto">
          <a:xfrm flipV="1">
            <a:off x="2389188" y="4860925"/>
            <a:ext cx="1285875" cy="587375"/>
          </a:xfrm>
          <a:prstGeom prst="straightConnector1">
            <a:avLst/>
          </a:prstGeom>
          <a:noFill/>
          <a:ln w="19050" cap="flat" cmpd="sng" algn="ctr">
            <a:solidFill>
              <a:schemeClr val="bg1">
                <a:lumMod val="50000"/>
              </a:schemeClr>
            </a:solidFill>
            <a:prstDash val="solid"/>
            <a:round/>
            <a:headEnd type="none" w="med" len="med"/>
            <a:tailEnd type="triangle"/>
          </a:ln>
          <a:effectLst/>
        </p:spPr>
      </p:cxnSp>
      <p:cxnSp>
        <p:nvCxnSpPr>
          <p:cNvPr id="281" name="Straight Arrow Connector 280"/>
          <p:cNvCxnSpPr/>
          <p:nvPr/>
        </p:nvCxnSpPr>
        <p:spPr bwMode="auto">
          <a:xfrm flipV="1">
            <a:off x="2389188" y="5508625"/>
            <a:ext cx="1290637" cy="195263"/>
          </a:xfrm>
          <a:prstGeom prst="straightConnector1">
            <a:avLst/>
          </a:prstGeom>
          <a:noFill/>
          <a:ln w="19050" cap="flat" cmpd="sng" algn="ctr">
            <a:solidFill>
              <a:schemeClr val="bg1">
                <a:lumMod val="50000"/>
              </a:schemeClr>
            </a:solidFill>
            <a:prstDash val="solid"/>
            <a:round/>
            <a:headEnd type="none" w="med" len="med"/>
            <a:tailEnd type="triangle"/>
          </a:ln>
          <a:effectLst/>
        </p:spPr>
      </p:cxnSp>
      <p:cxnSp>
        <p:nvCxnSpPr>
          <p:cNvPr id="284" name="Straight Arrow Connector 283"/>
          <p:cNvCxnSpPr/>
          <p:nvPr/>
        </p:nvCxnSpPr>
        <p:spPr bwMode="auto">
          <a:xfrm>
            <a:off x="2400300" y="5969000"/>
            <a:ext cx="1276350" cy="163513"/>
          </a:xfrm>
          <a:prstGeom prst="straightConnector1">
            <a:avLst/>
          </a:prstGeom>
          <a:noFill/>
          <a:ln w="19050" cap="flat" cmpd="sng" algn="ctr">
            <a:solidFill>
              <a:schemeClr val="bg1">
                <a:lumMod val="50000"/>
              </a:schemeClr>
            </a:solidFill>
            <a:prstDash val="solid"/>
            <a:round/>
            <a:headEnd type="none" w="med" len="med"/>
            <a:tailEnd type="triangle"/>
          </a:ln>
          <a:effectLst/>
        </p:spPr>
      </p:cxnSp>
      <p:cxnSp>
        <p:nvCxnSpPr>
          <p:cNvPr id="291" name="Straight Arrow Connector 290"/>
          <p:cNvCxnSpPr>
            <a:cxnSpLocks noChangeShapeType="1"/>
          </p:cNvCxnSpPr>
          <p:nvPr/>
        </p:nvCxnSpPr>
        <p:spPr bwMode="auto">
          <a:xfrm>
            <a:off x="1754188" y="5724525"/>
            <a:ext cx="285750" cy="214313"/>
          </a:xfrm>
          <a:prstGeom prst="straightConnector1">
            <a:avLst/>
          </a:prstGeom>
          <a:noFill/>
          <a:ln w="19050">
            <a:solidFill>
              <a:srgbClr val="FF0000"/>
            </a:solidFill>
            <a:round/>
            <a:headEnd/>
            <a:tailEnd type="triangle" w="med" len="med"/>
          </a:ln>
        </p:spPr>
      </p:cxnSp>
      <p:cxnSp>
        <p:nvCxnSpPr>
          <p:cNvPr id="300" name="Straight Arrow Connector 299"/>
          <p:cNvCxnSpPr>
            <a:cxnSpLocks noChangeShapeType="1"/>
          </p:cNvCxnSpPr>
          <p:nvPr/>
        </p:nvCxnSpPr>
        <p:spPr bwMode="auto">
          <a:xfrm>
            <a:off x="1752600" y="5670550"/>
            <a:ext cx="266700" cy="41275"/>
          </a:xfrm>
          <a:prstGeom prst="straightConnector1">
            <a:avLst/>
          </a:prstGeom>
          <a:noFill/>
          <a:ln w="19050">
            <a:solidFill>
              <a:srgbClr val="FF0000"/>
            </a:solidFill>
            <a:round/>
            <a:headEnd/>
            <a:tailEnd type="triangle" w="med" len="med"/>
          </a:ln>
        </p:spPr>
      </p:cxnSp>
      <p:cxnSp>
        <p:nvCxnSpPr>
          <p:cNvPr id="303" name="Straight Arrow Connector 302"/>
          <p:cNvCxnSpPr>
            <a:cxnSpLocks noChangeShapeType="1"/>
          </p:cNvCxnSpPr>
          <p:nvPr/>
        </p:nvCxnSpPr>
        <p:spPr bwMode="auto">
          <a:xfrm flipV="1">
            <a:off x="1752600" y="5476875"/>
            <a:ext cx="266700" cy="163513"/>
          </a:xfrm>
          <a:prstGeom prst="straightConnector1">
            <a:avLst/>
          </a:prstGeom>
          <a:noFill/>
          <a:ln w="19050">
            <a:solidFill>
              <a:srgbClr val="FF0000"/>
            </a:solidFill>
            <a:round/>
            <a:headEnd/>
            <a:tailEnd type="triangle" w="med" len="med"/>
          </a:ln>
        </p:spPr>
      </p:cxnSp>
      <p:cxnSp>
        <p:nvCxnSpPr>
          <p:cNvPr id="306" name="Straight Arrow Connector 305"/>
          <p:cNvCxnSpPr>
            <a:cxnSpLocks noChangeShapeType="1"/>
          </p:cNvCxnSpPr>
          <p:nvPr/>
        </p:nvCxnSpPr>
        <p:spPr bwMode="auto">
          <a:xfrm flipV="1">
            <a:off x="1744663" y="5253038"/>
            <a:ext cx="295275" cy="333375"/>
          </a:xfrm>
          <a:prstGeom prst="straightConnector1">
            <a:avLst/>
          </a:prstGeom>
          <a:noFill/>
          <a:ln w="19050">
            <a:solidFill>
              <a:srgbClr val="FF0000"/>
            </a:solidFill>
            <a:round/>
            <a:headEnd/>
            <a:tailEnd type="triangle" w="med" len="med"/>
          </a:ln>
        </p:spPr>
      </p:cxnSp>
      <p:grpSp>
        <p:nvGrpSpPr>
          <p:cNvPr id="21540" name="Group 21539"/>
          <p:cNvGrpSpPr>
            <a:grpSpLocks/>
          </p:cNvGrpSpPr>
          <p:nvPr/>
        </p:nvGrpSpPr>
        <p:grpSpPr bwMode="auto">
          <a:xfrm>
            <a:off x="3752850" y="4595813"/>
            <a:ext cx="650875" cy="401637"/>
            <a:chOff x="3464689" y="4618299"/>
            <a:chExt cx="650832" cy="401255"/>
          </a:xfrm>
        </p:grpSpPr>
        <p:sp>
          <p:nvSpPr>
            <p:cNvPr id="58532" name="Freeform 306"/>
            <p:cNvSpPr>
              <a:spLocks/>
            </p:cNvSpPr>
            <p:nvPr/>
          </p:nvSpPr>
          <p:spPr bwMode="auto">
            <a:xfrm>
              <a:off x="3464689" y="4618299"/>
              <a:ext cx="178255" cy="141244"/>
            </a:xfrm>
            <a:custGeom>
              <a:avLst/>
              <a:gdLst>
                <a:gd name="T0" fmla="*/ 34724 w 178255"/>
                <a:gd name="T1" fmla="*/ 0 h 141244"/>
                <a:gd name="T2" fmla="*/ 34724 w 178255"/>
                <a:gd name="T3" fmla="*/ 0 h 141244"/>
                <a:gd name="T4" fmla="*/ 11574 w 178255"/>
                <a:gd name="T5" fmla="*/ 27007 h 141244"/>
                <a:gd name="T6" fmla="*/ 7716 w 178255"/>
                <a:gd name="T7" fmla="*/ 38582 h 141244"/>
                <a:gd name="T8" fmla="*/ 0 w 178255"/>
                <a:gd name="T9" fmla="*/ 50157 h 141244"/>
                <a:gd name="T10" fmla="*/ 7716 w 178255"/>
                <a:gd name="T11" fmla="*/ 104172 h 141244"/>
                <a:gd name="T12" fmla="*/ 11574 w 178255"/>
                <a:gd name="T13" fmla="*/ 115747 h 141244"/>
                <a:gd name="T14" fmla="*/ 34724 w 178255"/>
                <a:gd name="T15" fmla="*/ 123463 h 141244"/>
                <a:gd name="T16" fmla="*/ 123463 w 178255"/>
                <a:gd name="T17" fmla="*/ 135038 h 141244"/>
                <a:gd name="T18" fmla="*/ 135038 w 178255"/>
                <a:gd name="T19" fmla="*/ 131179 h 141244"/>
                <a:gd name="T20" fmla="*/ 162045 w 178255"/>
                <a:gd name="T21" fmla="*/ 108030 h 141244"/>
                <a:gd name="T22" fmla="*/ 169762 w 178255"/>
                <a:gd name="T23" fmla="*/ 96455 h 141244"/>
                <a:gd name="T24" fmla="*/ 173620 w 178255"/>
                <a:gd name="T25" fmla="*/ 84881 h 141244"/>
                <a:gd name="T26" fmla="*/ 173620 w 178255"/>
                <a:gd name="T27" fmla="*/ 19291 h 141244"/>
                <a:gd name="T28" fmla="*/ 154329 w 178255"/>
                <a:gd name="T29" fmla="*/ 3858 h 141244"/>
                <a:gd name="T30" fmla="*/ 54015 w 178255"/>
                <a:gd name="T31" fmla="*/ 7716 h 141244"/>
                <a:gd name="T32" fmla="*/ 19291 w 178255"/>
                <a:gd name="T33" fmla="*/ 23149 h 141244"/>
                <a:gd name="T34" fmla="*/ 11574 w 178255"/>
                <a:gd name="T35" fmla="*/ 30866 h 141244"/>
                <a:gd name="T36" fmla="*/ 34724 w 178255"/>
                <a:gd name="T37" fmla="*/ 0 h 141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8255" h="141244">
                  <a:moveTo>
                    <a:pt x="34724" y="0"/>
                  </a:moveTo>
                  <a:lnTo>
                    <a:pt x="34724" y="0"/>
                  </a:lnTo>
                  <a:cubicBezTo>
                    <a:pt x="27007" y="9002"/>
                    <a:pt x="18374" y="17293"/>
                    <a:pt x="11574" y="27007"/>
                  </a:cubicBezTo>
                  <a:cubicBezTo>
                    <a:pt x="9242" y="30339"/>
                    <a:pt x="9535" y="34944"/>
                    <a:pt x="7716" y="38582"/>
                  </a:cubicBezTo>
                  <a:cubicBezTo>
                    <a:pt x="5642" y="42730"/>
                    <a:pt x="2572" y="46299"/>
                    <a:pt x="0" y="50157"/>
                  </a:cubicBezTo>
                  <a:cubicBezTo>
                    <a:pt x="2572" y="68162"/>
                    <a:pt x="4555" y="86261"/>
                    <a:pt x="7716" y="104172"/>
                  </a:cubicBezTo>
                  <a:cubicBezTo>
                    <a:pt x="8423" y="108177"/>
                    <a:pt x="8265" y="113383"/>
                    <a:pt x="11574" y="115747"/>
                  </a:cubicBezTo>
                  <a:cubicBezTo>
                    <a:pt x="18193" y="120475"/>
                    <a:pt x="34724" y="123463"/>
                    <a:pt x="34724" y="123463"/>
                  </a:cubicBezTo>
                  <a:cubicBezTo>
                    <a:pt x="76096" y="151045"/>
                    <a:pt x="48615" y="139441"/>
                    <a:pt x="123463" y="135038"/>
                  </a:cubicBezTo>
                  <a:cubicBezTo>
                    <a:pt x="127321" y="133752"/>
                    <a:pt x="131507" y="133197"/>
                    <a:pt x="135038" y="131179"/>
                  </a:cubicBezTo>
                  <a:cubicBezTo>
                    <a:pt x="143167" y="126534"/>
                    <a:pt x="155825" y="115494"/>
                    <a:pt x="162045" y="108030"/>
                  </a:cubicBezTo>
                  <a:cubicBezTo>
                    <a:pt x="165014" y="104468"/>
                    <a:pt x="167190" y="100313"/>
                    <a:pt x="169762" y="96455"/>
                  </a:cubicBezTo>
                  <a:cubicBezTo>
                    <a:pt x="171048" y="92597"/>
                    <a:pt x="172634" y="88826"/>
                    <a:pt x="173620" y="84881"/>
                  </a:cubicBezTo>
                  <a:cubicBezTo>
                    <a:pt x="179733" y="60428"/>
                    <a:pt x="179869" y="48453"/>
                    <a:pt x="173620" y="19291"/>
                  </a:cubicBezTo>
                  <a:cubicBezTo>
                    <a:pt x="172704" y="15015"/>
                    <a:pt x="156083" y="5027"/>
                    <a:pt x="154329" y="3858"/>
                  </a:cubicBezTo>
                  <a:cubicBezTo>
                    <a:pt x="120891" y="5144"/>
                    <a:pt x="87332" y="4592"/>
                    <a:pt x="54015" y="7716"/>
                  </a:cubicBezTo>
                  <a:cubicBezTo>
                    <a:pt x="41887" y="8853"/>
                    <a:pt x="28843" y="15508"/>
                    <a:pt x="19291" y="23149"/>
                  </a:cubicBezTo>
                  <a:cubicBezTo>
                    <a:pt x="16450" y="25422"/>
                    <a:pt x="13201" y="27612"/>
                    <a:pt x="11574" y="30866"/>
                  </a:cubicBezTo>
                  <a:cubicBezTo>
                    <a:pt x="10424" y="33166"/>
                    <a:pt x="30866" y="5144"/>
                    <a:pt x="34724" y="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3" name="Freeform 307"/>
            <p:cNvSpPr>
              <a:spLocks/>
            </p:cNvSpPr>
            <p:nvPr/>
          </p:nvSpPr>
          <p:spPr bwMode="auto">
            <a:xfrm>
              <a:off x="3545377" y="4730187"/>
              <a:ext cx="162380" cy="154329"/>
            </a:xfrm>
            <a:custGeom>
              <a:avLst/>
              <a:gdLst>
                <a:gd name="T0" fmla="*/ 23484 w 162380"/>
                <a:gd name="T1" fmla="*/ 34724 h 154329"/>
                <a:gd name="T2" fmla="*/ 23484 w 162380"/>
                <a:gd name="T3" fmla="*/ 34724 h 154329"/>
                <a:gd name="T4" fmla="*/ 4193 w 162380"/>
                <a:gd name="T5" fmla="*/ 69448 h 154329"/>
                <a:gd name="T6" fmla="*/ 8051 w 162380"/>
                <a:gd name="T7" fmla="*/ 131180 h 154329"/>
                <a:gd name="T8" fmla="*/ 27342 w 162380"/>
                <a:gd name="T9" fmla="*/ 142755 h 154329"/>
                <a:gd name="T10" fmla="*/ 73641 w 162380"/>
                <a:gd name="T11" fmla="*/ 154329 h 154329"/>
                <a:gd name="T12" fmla="*/ 131514 w 162380"/>
                <a:gd name="T13" fmla="*/ 150471 h 154329"/>
                <a:gd name="T14" fmla="*/ 154664 w 162380"/>
                <a:gd name="T15" fmla="*/ 123464 h 154329"/>
                <a:gd name="T16" fmla="*/ 162380 w 162380"/>
                <a:gd name="T17" fmla="*/ 115747 h 154329"/>
                <a:gd name="T18" fmla="*/ 158522 w 162380"/>
                <a:gd name="T19" fmla="*/ 46299 h 154329"/>
                <a:gd name="T20" fmla="*/ 139231 w 162380"/>
                <a:gd name="T21" fmla="*/ 23150 h 154329"/>
                <a:gd name="T22" fmla="*/ 116081 w 162380"/>
                <a:gd name="T23" fmla="*/ 15433 h 154329"/>
                <a:gd name="T24" fmla="*/ 112223 w 162380"/>
                <a:gd name="T25" fmla="*/ 3859 h 154329"/>
                <a:gd name="T26" fmla="*/ 100648 w 162380"/>
                <a:gd name="T27" fmla="*/ 0 h 154329"/>
                <a:gd name="T28" fmla="*/ 23484 w 162380"/>
                <a:gd name="T29" fmla="*/ 34724 h 1543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380" h="154329">
                  <a:moveTo>
                    <a:pt x="23484" y="34724"/>
                  </a:moveTo>
                  <a:lnTo>
                    <a:pt x="23484" y="34724"/>
                  </a:lnTo>
                  <a:cubicBezTo>
                    <a:pt x="17054" y="46299"/>
                    <a:pt x="9742" y="57426"/>
                    <a:pt x="4193" y="69448"/>
                  </a:cubicBezTo>
                  <a:cubicBezTo>
                    <a:pt x="-4111" y="87440"/>
                    <a:pt x="1380" y="116885"/>
                    <a:pt x="8051" y="131180"/>
                  </a:cubicBezTo>
                  <a:cubicBezTo>
                    <a:pt x="11222" y="137976"/>
                    <a:pt x="20787" y="139113"/>
                    <a:pt x="27342" y="142755"/>
                  </a:cubicBezTo>
                  <a:cubicBezTo>
                    <a:pt x="48860" y="154709"/>
                    <a:pt x="42818" y="150476"/>
                    <a:pt x="73641" y="154329"/>
                  </a:cubicBezTo>
                  <a:cubicBezTo>
                    <a:pt x="92932" y="153043"/>
                    <a:pt x="112817" y="155391"/>
                    <a:pt x="131514" y="150471"/>
                  </a:cubicBezTo>
                  <a:cubicBezTo>
                    <a:pt x="140922" y="147995"/>
                    <a:pt x="148841" y="130743"/>
                    <a:pt x="154664" y="123464"/>
                  </a:cubicBezTo>
                  <a:cubicBezTo>
                    <a:pt x="156936" y="120624"/>
                    <a:pt x="159808" y="118319"/>
                    <a:pt x="162380" y="115747"/>
                  </a:cubicBezTo>
                  <a:cubicBezTo>
                    <a:pt x="161094" y="92598"/>
                    <a:pt x="161801" y="69251"/>
                    <a:pt x="158522" y="46299"/>
                  </a:cubicBezTo>
                  <a:cubicBezTo>
                    <a:pt x="157818" y="41373"/>
                    <a:pt x="142271" y="24839"/>
                    <a:pt x="139231" y="23150"/>
                  </a:cubicBezTo>
                  <a:cubicBezTo>
                    <a:pt x="132120" y="19200"/>
                    <a:pt x="116081" y="15433"/>
                    <a:pt x="116081" y="15433"/>
                  </a:cubicBezTo>
                  <a:cubicBezTo>
                    <a:pt x="114795" y="11575"/>
                    <a:pt x="115099" y="6735"/>
                    <a:pt x="112223" y="3859"/>
                  </a:cubicBezTo>
                  <a:cubicBezTo>
                    <a:pt x="109347" y="983"/>
                    <a:pt x="100648" y="0"/>
                    <a:pt x="100648" y="0"/>
                  </a:cubicBezTo>
                  <a:lnTo>
                    <a:pt x="23484" y="34724"/>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4" name="Freeform 308"/>
            <p:cNvSpPr>
              <a:spLocks/>
            </p:cNvSpPr>
            <p:nvPr/>
          </p:nvSpPr>
          <p:spPr bwMode="auto">
            <a:xfrm>
              <a:off x="3481610" y="4884516"/>
              <a:ext cx="168669" cy="135038"/>
            </a:xfrm>
            <a:custGeom>
              <a:avLst/>
              <a:gdLst>
                <a:gd name="T0" fmla="*/ 6228 w 168669"/>
                <a:gd name="T1" fmla="*/ 15433 h 135038"/>
                <a:gd name="T2" fmla="*/ 6228 w 168669"/>
                <a:gd name="T3" fmla="*/ 15433 h 135038"/>
                <a:gd name="T4" fmla="*/ 6228 w 168669"/>
                <a:gd name="T5" fmla="*/ 104173 h 135038"/>
                <a:gd name="T6" fmla="*/ 33236 w 168669"/>
                <a:gd name="T7" fmla="*/ 123464 h 135038"/>
                <a:gd name="T8" fmla="*/ 60243 w 168669"/>
                <a:gd name="T9" fmla="*/ 135038 h 135038"/>
                <a:gd name="T10" fmla="*/ 160557 w 168669"/>
                <a:gd name="T11" fmla="*/ 127322 h 135038"/>
                <a:gd name="T12" fmla="*/ 168274 w 168669"/>
                <a:gd name="T13" fmla="*/ 115747 h 135038"/>
                <a:gd name="T14" fmla="*/ 164415 w 168669"/>
                <a:gd name="T15" fmla="*/ 7717 h 135038"/>
                <a:gd name="T16" fmla="*/ 156699 w 168669"/>
                <a:gd name="T17" fmla="*/ 0 h 135038"/>
                <a:gd name="T18" fmla="*/ 6228 w 168669"/>
                <a:gd name="T19" fmla="*/ 3859 h 135038"/>
                <a:gd name="T20" fmla="*/ 6228 w 168669"/>
                <a:gd name="T21" fmla="*/ 15433 h 1350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669" h="135038">
                  <a:moveTo>
                    <a:pt x="6228" y="15433"/>
                  </a:moveTo>
                  <a:lnTo>
                    <a:pt x="6228" y="15433"/>
                  </a:lnTo>
                  <a:cubicBezTo>
                    <a:pt x="5295" y="27561"/>
                    <a:pt x="-2317" y="88151"/>
                    <a:pt x="6228" y="104173"/>
                  </a:cubicBezTo>
                  <a:cubicBezTo>
                    <a:pt x="11434" y="113935"/>
                    <a:pt x="23902" y="117524"/>
                    <a:pt x="33236" y="123464"/>
                  </a:cubicBezTo>
                  <a:cubicBezTo>
                    <a:pt x="43725" y="130139"/>
                    <a:pt x="49280" y="131384"/>
                    <a:pt x="60243" y="135038"/>
                  </a:cubicBezTo>
                  <a:cubicBezTo>
                    <a:pt x="93681" y="132466"/>
                    <a:pt x="127542" y="133217"/>
                    <a:pt x="160557" y="127322"/>
                  </a:cubicBezTo>
                  <a:cubicBezTo>
                    <a:pt x="165122" y="126507"/>
                    <a:pt x="168124" y="120382"/>
                    <a:pt x="168274" y="115747"/>
                  </a:cubicBezTo>
                  <a:cubicBezTo>
                    <a:pt x="169436" y="79733"/>
                    <a:pt x="168001" y="43571"/>
                    <a:pt x="164415" y="7717"/>
                  </a:cubicBezTo>
                  <a:cubicBezTo>
                    <a:pt x="164053" y="4097"/>
                    <a:pt x="159271" y="2572"/>
                    <a:pt x="156699" y="0"/>
                  </a:cubicBezTo>
                  <a:cubicBezTo>
                    <a:pt x="106542" y="1286"/>
                    <a:pt x="56345" y="1472"/>
                    <a:pt x="6228" y="3859"/>
                  </a:cubicBezTo>
                  <a:cubicBezTo>
                    <a:pt x="-7787" y="4526"/>
                    <a:pt x="6228" y="13504"/>
                    <a:pt x="6228" y="15433"/>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5" name="Freeform 309"/>
            <p:cNvSpPr>
              <a:spLocks/>
            </p:cNvSpPr>
            <p:nvPr/>
          </p:nvSpPr>
          <p:spPr bwMode="auto">
            <a:xfrm>
              <a:off x="3703899" y="4768630"/>
              <a:ext cx="208443" cy="181476"/>
            </a:xfrm>
            <a:custGeom>
              <a:avLst/>
              <a:gdLst>
                <a:gd name="T0" fmla="*/ 0 w 208443"/>
                <a:gd name="T1" fmla="*/ 158327 h 181476"/>
                <a:gd name="T2" fmla="*/ 0 w 208443"/>
                <a:gd name="T3" fmla="*/ 158327 h 181476"/>
                <a:gd name="T4" fmla="*/ 3858 w 208443"/>
                <a:gd name="T5" fmla="*/ 54155 h 181476"/>
                <a:gd name="T6" fmla="*/ 15433 w 208443"/>
                <a:gd name="T7" fmla="*/ 31005 h 181476"/>
                <a:gd name="T8" fmla="*/ 50157 w 208443"/>
                <a:gd name="T9" fmla="*/ 11714 h 181476"/>
                <a:gd name="T10" fmla="*/ 65590 w 208443"/>
                <a:gd name="T11" fmla="*/ 7856 h 181476"/>
                <a:gd name="T12" fmla="*/ 77164 w 208443"/>
                <a:gd name="T13" fmla="*/ 3998 h 181476"/>
                <a:gd name="T14" fmla="*/ 100314 w 208443"/>
                <a:gd name="T15" fmla="*/ 140 h 181476"/>
                <a:gd name="T16" fmla="*/ 185195 w 208443"/>
                <a:gd name="T17" fmla="*/ 11714 h 181476"/>
                <a:gd name="T18" fmla="*/ 192911 w 208443"/>
                <a:gd name="T19" fmla="*/ 19431 h 181476"/>
                <a:gd name="T20" fmla="*/ 200628 w 208443"/>
                <a:gd name="T21" fmla="*/ 31005 h 181476"/>
                <a:gd name="T22" fmla="*/ 204486 w 208443"/>
                <a:gd name="T23" fmla="*/ 42580 h 181476"/>
                <a:gd name="T24" fmla="*/ 204486 w 208443"/>
                <a:gd name="T25" fmla="*/ 112028 h 181476"/>
                <a:gd name="T26" fmla="*/ 196769 w 208443"/>
                <a:gd name="T27" fmla="*/ 127461 h 181476"/>
                <a:gd name="T28" fmla="*/ 181336 w 208443"/>
                <a:gd name="T29" fmla="*/ 142894 h 181476"/>
                <a:gd name="T30" fmla="*/ 158187 w 208443"/>
                <a:gd name="T31" fmla="*/ 158327 h 181476"/>
                <a:gd name="T32" fmla="*/ 146612 w 208443"/>
                <a:gd name="T33" fmla="*/ 169902 h 181476"/>
                <a:gd name="T34" fmla="*/ 135038 w 208443"/>
                <a:gd name="T35" fmla="*/ 173760 h 181476"/>
                <a:gd name="T36" fmla="*/ 115747 w 208443"/>
                <a:gd name="T37" fmla="*/ 177618 h 181476"/>
                <a:gd name="T38" fmla="*/ 100314 w 208443"/>
                <a:gd name="T39" fmla="*/ 181476 h 181476"/>
                <a:gd name="T40" fmla="*/ 46298 w 208443"/>
                <a:gd name="T41" fmla="*/ 177618 h 181476"/>
                <a:gd name="T42" fmla="*/ 19291 w 208443"/>
                <a:gd name="T43" fmla="*/ 169902 h 181476"/>
                <a:gd name="T44" fmla="*/ 0 w 208443"/>
                <a:gd name="T45" fmla="*/ 158327 h 181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8443" h="181476">
                  <a:moveTo>
                    <a:pt x="0" y="158327"/>
                  </a:moveTo>
                  <a:lnTo>
                    <a:pt x="0" y="158327"/>
                  </a:lnTo>
                  <a:cubicBezTo>
                    <a:pt x="1286" y="123603"/>
                    <a:pt x="1621" y="88831"/>
                    <a:pt x="3858" y="54155"/>
                  </a:cubicBezTo>
                  <a:cubicBezTo>
                    <a:pt x="4619" y="42356"/>
                    <a:pt x="6696" y="37557"/>
                    <a:pt x="15433" y="31005"/>
                  </a:cubicBezTo>
                  <a:cubicBezTo>
                    <a:pt x="32434" y="18255"/>
                    <a:pt x="33965" y="16341"/>
                    <a:pt x="50157" y="11714"/>
                  </a:cubicBezTo>
                  <a:cubicBezTo>
                    <a:pt x="55256" y="10257"/>
                    <a:pt x="60491" y="9313"/>
                    <a:pt x="65590" y="7856"/>
                  </a:cubicBezTo>
                  <a:cubicBezTo>
                    <a:pt x="69500" y="6739"/>
                    <a:pt x="73194" y="4880"/>
                    <a:pt x="77164" y="3998"/>
                  </a:cubicBezTo>
                  <a:cubicBezTo>
                    <a:pt x="84801" y="2301"/>
                    <a:pt x="92597" y="1426"/>
                    <a:pt x="100314" y="140"/>
                  </a:cubicBezTo>
                  <a:cubicBezTo>
                    <a:pt x="135728" y="2107"/>
                    <a:pt x="158892" y="-5822"/>
                    <a:pt x="185195" y="11714"/>
                  </a:cubicBezTo>
                  <a:cubicBezTo>
                    <a:pt x="188222" y="13732"/>
                    <a:pt x="190639" y="16591"/>
                    <a:pt x="192911" y="19431"/>
                  </a:cubicBezTo>
                  <a:cubicBezTo>
                    <a:pt x="195808" y="23052"/>
                    <a:pt x="198056" y="27147"/>
                    <a:pt x="200628" y="31005"/>
                  </a:cubicBezTo>
                  <a:cubicBezTo>
                    <a:pt x="201914" y="34863"/>
                    <a:pt x="203759" y="38579"/>
                    <a:pt x="204486" y="42580"/>
                  </a:cubicBezTo>
                  <a:cubicBezTo>
                    <a:pt x="209232" y="68684"/>
                    <a:pt x="210267" y="85051"/>
                    <a:pt x="204486" y="112028"/>
                  </a:cubicBezTo>
                  <a:cubicBezTo>
                    <a:pt x="203281" y="117652"/>
                    <a:pt x="199035" y="122174"/>
                    <a:pt x="196769" y="127461"/>
                  </a:cubicBezTo>
                  <a:cubicBezTo>
                    <a:pt x="189910" y="143466"/>
                    <a:pt x="198485" y="137178"/>
                    <a:pt x="181336" y="142894"/>
                  </a:cubicBezTo>
                  <a:cubicBezTo>
                    <a:pt x="173620" y="148038"/>
                    <a:pt x="164745" y="151769"/>
                    <a:pt x="158187" y="158327"/>
                  </a:cubicBezTo>
                  <a:cubicBezTo>
                    <a:pt x="154329" y="162185"/>
                    <a:pt x="151152" y="166875"/>
                    <a:pt x="146612" y="169902"/>
                  </a:cubicBezTo>
                  <a:cubicBezTo>
                    <a:pt x="143228" y="172158"/>
                    <a:pt x="138983" y="172774"/>
                    <a:pt x="135038" y="173760"/>
                  </a:cubicBezTo>
                  <a:cubicBezTo>
                    <a:pt x="128676" y="175350"/>
                    <a:pt x="122149" y="176196"/>
                    <a:pt x="115747" y="177618"/>
                  </a:cubicBezTo>
                  <a:cubicBezTo>
                    <a:pt x="110571" y="178768"/>
                    <a:pt x="105458" y="180190"/>
                    <a:pt x="100314" y="181476"/>
                  </a:cubicBezTo>
                  <a:cubicBezTo>
                    <a:pt x="82309" y="180190"/>
                    <a:pt x="64239" y="179611"/>
                    <a:pt x="46298" y="177618"/>
                  </a:cubicBezTo>
                  <a:cubicBezTo>
                    <a:pt x="39033" y="176811"/>
                    <a:pt x="26605" y="172340"/>
                    <a:pt x="19291" y="169902"/>
                  </a:cubicBezTo>
                  <a:cubicBezTo>
                    <a:pt x="15026" y="157107"/>
                    <a:pt x="3215" y="160256"/>
                    <a:pt x="0" y="158327"/>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6" name="Freeform 310"/>
            <p:cNvSpPr>
              <a:spLocks/>
            </p:cNvSpPr>
            <p:nvPr/>
          </p:nvSpPr>
          <p:spPr bwMode="auto">
            <a:xfrm>
              <a:off x="3688643" y="4618299"/>
              <a:ext cx="123286" cy="150471"/>
            </a:xfrm>
            <a:custGeom>
              <a:avLst/>
              <a:gdLst>
                <a:gd name="T0" fmla="*/ 3681 w 123286"/>
                <a:gd name="T1" fmla="*/ 19291 h 150471"/>
                <a:gd name="T2" fmla="*/ 3681 w 123286"/>
                <a:gd name="T3" fmla="*/ 19291 h 150471"/>
                <a:gd name="T4" fmla="*/ 15256 w 123286"/>
                <a:gd name="T5" fmla="*/ 135038 h 150471"/>
                <a:gd name="T6" fmla="*/ 26830 w 123286"/>
                <a:gd name="T7" fmla="*/ 146612 h 150471"/>
                <a:gd name="T8" fmla="*/ 38405 w 123286"/>
                <a:gd name="T9" fmla="*/ 150471 h 150471"/>
                <a:gd name="T10" fmla="*/ 92420 w 123286"/>
                <a:gd name="T11" fmla="*/ 142754 h 150471"/>
                <a:gd name="T12" fmla="*/ 103995 w 123286"/>
                <a:gd name="T13" fmla="*/ 135038 h 150471"/>
                <a:gd name="T14" fmla="*/ 107853 w 123286"/>
                <a:gd name="T15" fmla="*/ 123463 h 150471"/>
                <a:gd name="T16" fmla="*/ 123286 w 123286"/>
                <a:gd name="T17" fmla="*/ 100314 h 150471"/>
                <a:gd name="T18" fmla="*/ 119428 w 123286"/>
                <a:gd name="T19" fmla="*/ 38582 h 150471"/>
                <a:gd name="T20" fmla="*/ 103995 w 123286"/>
                <a:gd name="T21" fmla="*/ 23149 h 150471"/>
                <a:gd name="T22" fmla="*/ 92420 w 123286"/>
                <a:gd name="T23" fmla="*/ 15433 h 150471"/>
                <a:gd name="T24" fmla="*/ 84704 w 123286"/>
                <a:gd name="T25" fmla="*/ 7716 h 150471"/>
                <a:gd name="T26" fmla="*/ 57696 w 123286"/>
                <a:gd name="T27" fmla="*/ 0 h 150471"/>
                <a:gd name="T28" fmla="*/ 7539 w 123286"/>
                <a:gd name="T29" fmla="*/ 15433 h 150471"/>
                <a:gd name="T30" fmla="*/ 3681 w 123286"/>
                <a:gd name="T31" fmla="*/ 30866 h 150471"/>
                <a:gd name="T32" fmla="*/ 3681 w 123286"/>
                <a:gd name="T33" fmla="*/ 19291 h 1504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286" h="150471">
                  <a:moveTo>
                    <a:pt x="3681" y="19291"/>
                  </a:moveTo>
                  <a:lnTo>
                    <a:pt x="3681" y="19291"/>
                  </a:lnTo>
                  <a:cubicBezTo>
                    <a:pt x="5359" y="64609"/>
                    <a:pt x="-11422" y="103024"/>
                    <a:pt x="15256" y="135038"/>
                  </a:cubicBezTo>
                  <a:cubicBezTo>
                    <a:pt x="18749" y="139229"/>
                    <a:pt x="22290" y="143585"/>
                    <a:pt x="26830" y="146612"/>
                  </a:cubicBezTo>
                  <a:cubicBezTo>
                    <a:pt x="30214" y="148868"/>
                    <a:pt x="34547" y="149185"/>
                    <a:pt x="38405" y="150471"/>
                  </a:cubicBezTo>
                  <a:cubicBezTo>
                    <a:pt x="49248" y="149485"/>
                    <a:pt x="77575" y="150176"/>
                    <a:pt x="92420" y="142754"/>
                  </a:cubicBezTo>
                  <a:cubicBezTo>
                    <a:pt x="96568" y="140680"/>
                    <a:pt x="100137" y="137610"/>
                    <a:pt x="103995" y="135038"/>
                  </a:cubicBezTo>
                  <a:cubicBezTo>
                    <a:pt x="105281" y="131180"/>
                    <a:pt x="105878" y="127018"/>
                    <a:pt x="107853" y="123463"/>
                  </a:cubicBezTo>
                  <a:cubicBezTo>
                    <a:pt x="112357" y="115356"/>
                    <a:pt x="123286" y="100314"/>
                    <a:pt x="123286" y="100314"/>
                  </a:cubicBezTo>
                  <a:cubicBezTo>
                    <a:pt x="122000" y="79737"/>
                    <a:pt x="124428" y="58584"/>
                    <a:pt x="119428" y="38582"/>
                  </a:cubicBezTo>
                  <a:cubicBezTo>
                    <a:pt x="117664" y="31524"/>
                    <a:pt x="110048" y="27184"/>
                    <a:pt x="103995" y="23149"/>
                  </a:cubicBezTo>
                  <a:cubicBezTo>
                    <a:pt x="100137" y="20577"/>
                    <a:pt x="96041" y="18330"/>
                    <a:pt x="92420" y="15433"/>
                  </a:cubicBezTo>
                  <a:cubicBezTo>
                    <a:pt x="89580" y="13161"/>
                    <a:pt x="87823" y="9588"/>
                    <a:pt x="84704" y="7716"/>
                  </a:cubicBezTo>
                  <a:cubicBezTo>
                    <a:pt x="80751" y="5344"/>
                    <a:pt x="60578" y="720"/>
                    <a:pt x="57696" y="0"/>
                  </a:cubicBezTo>
                  <a:cubicBezTo>
                    <a:pt x="50555" y="1298"/>
                    <a:pt x="15587" y="-663"/>
                    <a:pt x="7539" y="15433"/>
                  </a:cubicBezTo>
                  <a:cubicBezTo>
                    <a:pt x="5168" y="20176"/>
                    <a:pt x="5543" y="25901"/>
                    <a:pt x="3681" y="30866"/>
                  </a:cubicBezTo>
                  <a:cubicBezTo>
                    <a:pt x="1662" y="36251"/>
                    <a:pt x="3681" y="21220"/>
                    <a:pt x="3681" y="19291"/>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7" name="Freeform 311"/>
            <p:cNvSpPr>
              <a:spLocks/>
            </p:cNvSpPr>
            <p:nvPr/>
          </p:nvSpPr>
          <p:spPr bwMode="auto">
            <a:xfrm>
              <a:off x="3877519" y="4618299"/>
              <a:ext cx="218293" cy="177478"/>
            </a:xfrm>
            <a:custGeom>
              <a:avLst/>
              <a:gdLst>
                <a:gd name="T0" fmla="*/ 0 w 218293"/>
                <a:gd name="T1" fmla="*/ 38582 h 177478"/>
                <a:gd name="T2" fmla="*/ 0 w 218293"/>
                <a:gd name="T3" fmla="*/ 38582 h 177478"/>
                <a:gd name="T4" fmla="*/ 3858 w 218293"/>
                <a:gd name="T5" fmla="*/ 77164 h 177478"/>
                <a:gd name="T6" fmla="*/ 11575 w 218293"/>
                <a:gd name="T7" fmla="*/ 123463 h 177478"/>
                <a:gd name="T8" fmla="*/ 15433 w 218293"/>
                <a:gd name="T9" fmla="*/ 135038 h 177478"/>
                <a:gd name="T10" fmla="*/ 23149 w 218293"/>
                <a:gd name="T11" fmla="*/ 150471 h 177478"/>
                <a:gd name="T12" fmla="*/ 38582 w 218293"/>
                <a:gd name="T13" fmla="*/ 165904 h 177478"/>
                <a:gd name="T14" fmla="*/ 46299 w 218293"/>
                <a:gd name="T15" fmla="*/ 173620 h 177478"/>
                <a:gd name="T16" fmla="*/ 57873 w 218293"/>
                <a:gd name="T17" fmla="*/ 177478 h 177478"/>
                <a:gd name="T18" fmla="*/ 127322 w 218293"/>
                <a:gd name="T19" fmla="*/ 169762 h 177478"/>
                <a:gd name="T20" fmla="*/ 162046 w 218293"/>
                <a:gd name="T21" fmla="*/ 154329 h 177478"/>
                <a:gd name="T22" fmla="*/ 173620 w 218293"/>
                <a:gd name="T23" fmla="*/ 150471 h 177478"/>
                <a:gd name="T24" fmla="*/ 185195 w 218293"/>
                <a:gd name="T25" fmla="*/ 142754 h 177478"/>
                <a:gd name="T26" fmla="*/ 189053 w 218293"/>
                <a:gd name="T27" fmla="*/ 131179 h 177478"/>
                <a:gd name="T28" fmla="*/ 196770 w 218293"/>
                <a:gd name="T29" fmla="*/ 123463 h 177478"/>
                <a:gd name="T30" fmla="*/ 212203 w 218293"/>
                <a:gd name="T31" fmla="*/ 92597 h 177478"/>
                <a:gd name="T32" fmla="*/ 212203 w 218293"/>
                <a:gd name="T33" fmla="*/ 38582 h 177478"/>
                <a:gd name="T34" fmla="*/ 196770 w 218293"/>
                <a:gd name="T35" fmla="*/ 15433 h 177478"/>
                <a:gd name="T36" fmla="*/ 169762 w 218293"/>
                <a:gd name="T37" fmla="*/ 7716 h 177478"/>
                <a:gd name="T38" fmla="*/ 123463 w 218293"/>
                <a:gd name="T39" fmla="*/ 0 h 177478"/>
                <a:gd name="T40" fmla="*/ 34724 w 218293"/>
                <a:gd name="T41" fmla="*/ 3858 h 177478"/>
                <a:gd name="T42" fmla="*/ 23149 w 218293"/>
                <a:gd name="T43" fmla="*/ 15433 h 177478"/>
                <a:gd name="T44" fmla="*/ 0 w 218293"/>
                <a:gd name="T45" fmla="*/ 34724 h 177478"/>
                <a:gd name="T46" fmla="*/ 0 w 218293"/>
                <a:gd name="T47" fmla="*/ 38582 h 1774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293" h="177478">
                  <a:moveTo>
                    <a:pt x="0" y="38582"/>
                  </a:moveTo>
                  <a:lnTo>
                    <a:pt x="0" y="38582"/>
                  </a:lnTo>
                  <a:cubicBezTo>
                    <a:pt x="1286" y="51443"/>
                    <a:pt x="2431" y="64318"/>
                    <a:pt x="3858" y="77164"/>
                  </a:cubicBezTo>
                  <a:cubicBezTo>
                    <a:pt x="6421" y="100234"/>
                    <a:pt x="6199" y="104649"/>
                    <a:pt x="11575" y="123463"/>
                  </a:cubicBezTo>
                  <a:cubicBezTo>
                    <a:pt x="12692" y="127374"/>
                    <a:pt x="13831" y="131300"/>
                    <a:pt x="15433" y="135038"/>
                  </a:cubicBezTo>
                  <a:cubicBezTo>
                    <a:pt x="17698" y="140324"/>
                    <a:pt x="19698" y="145870"/>
                    <a:pt x="23149" y="150471"/>
                  </a:cubicBezTo>
                  <a:cubicBezTo>
                    <a:pt x="27514" y="156291"/>
                    <a:pt x="33438" y="160760"/>
                    <a:pt x="38582" y="165904"/>
                  </a:cubicBezTo>
                  <a:cubicBezTo>
                    <a:pt x="41154" y="168476"/>
                    <a:pt x="42848" y="172470"/>
                    <a:pt x="46299" y="173620"/>
                  </a:cubicBezTo>
                  <a:lnTo>
                    <a:pt x="57873" y="177478"/>
                  </a:lnTo>
                  <a:cubicBezTo>
                    <a:pt x="81023" y="174906"/>
                    <a:pt x="104347" y="173591"/>
                    <a:pt x="127322" y="169762"/>
                  </a:cubicBezTo>
                  <a:cubicBezTo>
                    <a:pt x="157178" y="164786"/>
                    <a:pt x="142387" y="164158"/>
                    <a:pt x="162046" y="154329"/>
                  </a:cubicBezTo>
                  <a:cubicBezTo>
                    <a:pt x="165683" y="152510"/>
                    <a:pt x="169762" y="151757"/>
                    <a:pt x="173620" y="150471"/>
                  </a:cubicBezTo>
                  <a:cubicBezTo>
                    <a:pt x="177478" y="147899"/>
                    <a:pt x="182298" y="146375"/>
                    <a:pt x="185195" y="142754"/>
                  </a:cubicBezTo>
                  <a:cubicBezTo>
                    <a:pt x="187736" y="139578"/>
                    <a:pt x="186960" y="134666"/>
                    <a:pt x="189053" y="131179"/>
                  </a:cubicBezTo>
                  <a:cubicBezTo>
                    <a:pt x="190925" y="128060"/>
                    <a:pt x="194198" y="126035"/>
                    <a:pt x="196770" y="123463"/>
                  </a:cubicBezTo>
                  <a:cubicBezTo>
                    <a:pt x="205636" y="96863"/>
                    <a:pt x="198735" y="106065"/>
                    <a:pt x="212203" y="92597"/>
                  </a:cubicBezTo>
                  <a:cubicBezTo>
                    <a:pt x="219116" y="71857"/>
                    <a:pt x="221448" y="70016"/>
                    <a:pt x="212203" y="38582"/>
                  </a:cubicBezTo>
                  <a:cubicBezTo>
                    <a:pt x="209586" y="29685"/>
                    <a:pt x="205687" y="17981"/>
                    <a:pt x="196770" y="15433"/>
                  </a:cubicBezTo>
                  <a:cubicBezTo>
                    <a:pt x="187767" y="12861"/>
                    <a:pt x="178924" y="9645"/>
                    <a:pt x="169762" y="7716"/>
                  </a:cubicBezTo>
                  <a:cubicBezTo>
                    <a:pt x="154452" y="4493"/>
                    <a:pt x="123463" y="0"/>
                    <a:pt x="123463" y="0"/>
                  </a:cubicBezTo>
                  <a:cubicBezTo>
                    <a:pt x="93883" y="1286"/>
                    <a:pt x="63987" y="-644"/>
                    <a:pt x="34724" y="3858"/>
                  </a:cubicBezTo>
                  <a:cubicBezTo>
                    <a:pt x="29331" y="4688"/>
                    <a:pt x="27341" y="11940"/>
                    <a:pt x="23149" y="15433"/>
                  </a:cubicBezTo>
                  <a:cubicBezTo>
                    <a:pt x="-9081" y="42291"/>
                    <a:pt x="33818" y="906"/>
                    <a:pt x="0" y="34724"/>
                  </a:cubicBezTo>
                  <a:lnTo>
                    <a:pt x="0" y="38582"/>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8" name="Freeform 312"/>
            <p:cNvSpPr>
              <a:spLocks/>
            </p:cNvSpPr>
            <p:nvPr/>
          </p:nvSpPr>
          <p:spPr bwMode="auto">
            <a:xfrm>
              <a:off x="3948319" y="4786839"/>
              <a:ext cx="167202" cy="154329"/>
            </a:xfrm>
            <a:custGeom>
              <a:avLst/>
              <a:gdLst>
                <a:gd name="T0" fmla="*/ 164552 w 167202"/>
                <a:gd name="T1" fmla="*/ 154329 h 154329"/>
                <a:gd name="T2" fmla="*/ 164552 w 167202"/>
                <a:gd name="T3" fmla="*/ 154329 h 154329"/>
                <a:gd name="T4" fmla="*/ 156835 w 167202"/>
                <a:gd name="T5" fmla="*/ 46299 h 154329"/>
                <a:gd name="T6" fmla="*/ 145261 w 167202"/>
                <a:gd name="T7" fmla="*/ 23150 h 154329"/>
                <a:gd name="T8" fmla="*/ 137544 w 167202"/>
                <a:gd name="T9" fmla="*/ 11575 h 154329"/>
                <a:gd name="T10" fmla="*/ 114395 w 167202"/>
                <a:gd name="T11" fmla="*/ 0 h 154329"/>
                <a:gd name="T12" fmla="*/ 60380 w 167202"/>
                <a:gd name="T13" fmla="*/ 3858 h 154329"/>
                <a:gd name="T14" fmla="*/ 41089 w 167202"/>
                <a:gd name="T15" fmla="*/ 23150 h 154329"/>
                <a:gd name="T16" fmla="*/ 33372 w 167202"/>
                <a:gd name="T17" fmla="*/ 30866 h 154329"/>
                <a:gd name="T18" fmla="*/ 17939 w 167202"/>
                <a:gd name="T19" fmla="*/ 57874 h 154329"/>
                <a:gd name="T20" fmla="*/ 6365 w 167202"/>
                <a:gd name="T21" fmla="*/ 65590 h 154329"/>
                <a:gd name="T22" fmla="*/ 6365 w 167202"/>
                <a:gd name="T23" fmla="*/ 115747 h 154329"/>
                <a:gd name="T24" fmla="*/ 25656 w 167202"/>
                <a:gd name="T25" fmla="*/ 127322 h 154329"/>
                <a:gd name="T26" fmla="*/ 79671 w 167202"/>
                <a:gd name="T27" fmla="*/ 142755 h 154329"/>
                <a:gd name="T28" fmla="*/ 145261 w 167202"/>
                <a:gd name="T29" fmla="*/ 146613 h 154329"/>
                <a:gd name="T30" fmla="*/ 164552 w 167202"/>
                <a:gd name="T31" fmla="*/ 154329 h 154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7202" h="154329">
                  <a:moveTo>
                    <a:pt x="164552" y="154329"/>
                  </a:moveTo>
                  <a:lnTo>
                    <a:pt x="164552" y="154329"/>
                  </a:lnTo>
                  <a:cubicBezTo>
                    <a:pt x="164190" y="145271"/>
                    <a:pt x="170409" y="76839"/>
                    <a:pt x="156835" y="46299"/>
                  </a:cubicBezTo>
                  <a:cubicBezTo>
                    <a:pt x="153331" y="38416"/>
                    <a:pt x="149451" y="30691"/>
                    <a:pt x="145261" y="23150"/>
                  </a:cubicBezTo>
                  <a:cubicBezTo>
                    <a:pt x="143009" y="19096"/>
                    <a:pt x="140823" y="14854"/>
                    <a:pt x="137544" y="11575"/>
                  </a:cubicBezTo>
                  <a:cubicBezTo>
                    <a:pt x="130063" y="4094"/>
                    <a:pt x="123811" y="3138"/>
                    <a:pt x="114395" y="0"/>
                  </a:cubicBezTo>
                  <a:cubicBezTo>
                    <a:pt x="96390" y="1286"/>
                    <a:pt x="77593" y="-1578"/>
                    <a:pt x="60380" y="3858"/>
                  </a:cubicBezTo>
                  <a:cubicBezTo>
                    <a:pt x="51708" y="6597"/>
                    <a:pt x="47520" y="16719"/>
                    <a:pt x="41089" y="23150"/>
                  </a:cubicBezTo>
                  <a:lnTo>
                    <a:pt x="33372" y="30866"/>
                  </a:lnTo>
                  <a:cubicBezTo>
                    <a:pt x="30345" y="36921"/>
                    <a:pt x="23394" y="52419"/>
                    <a:pt x="17939" y="57874"/>
                  </a:cubicBezTo>
                  <a:cubicBezTo>
                    <a:pt x="14660" y="61153"/>
                    <a:pt x="10223" y="63018"/>
                    <a:pt x="6365" y="65590"/>
                  </a:cubicBezTo>
                  <a:cubicBezTo>
                    <a:pt x="452" y="83326"/>
                    <a:pt x="-4362" y="92505"/>
                    <a:pt x="6365" y="115747"/>
                  </a:cubicBezTo>
                  <a:cubicBezTo>
                    <a:pt x="9508" y="122556"/>
                    <a:pt x="18829" y="124219"/>
                    <a:pt x="25656" y="127322"/>
                  </a:cubicBezTo>
                  <a:cubicBezTo>
                    <a:pt x="34331" y="131265"/>
                    <a:pt x="72905" y="142357"/>
                    <a:pt x="79671" y="142755"/>
                  </a:cubicBezTo>
                  <a:lnTo>
                    <a:pt x="145261" y="146613"/>
                  </a:lnTo>
                  <a:cubicBezTo>
                    <a:pt x="181263" y="142613"/>
                    <a:pt x="161337" y="153043"/>
                    <a:pt x="164552" y="154329"/>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9" name="Freeform 313"/>
            <p:cNvSpPr>
              <a:spLocks/>
            </p:cNvSpPr>
            <p:nvPr/>
          </p:nvSpPr>
          <p:spPr bwMode="auto">
            <a:xfrm>
              <a:off x="3846653" y="4909926"/>
              <a:ext cx="239210" cy="109628"/>
            </a:xfrm>
            <a:custGeom>
              <a:avLst/>
              <a:gdLst>
                <a:gd name="T0" fmla="*/ 239210 w 208344"/>
                <a:gd name="T1" fmla="*/ 104970 h 90798"/>
                <a:gd name="T2" fmla="*/ 239210 w 208344"/>
                <a:gd name="T3" fmla="*/ 104970 h 90798"/>
                <a:gd name="T4" fmla="*/ 137324 w 208344"/>
                <a:gd name="T5" fmla="*/ 39753 h 90798"/>
                <a:gd name="T6" fmla="*/ 110746 w 208344"/>
                <a:gd name="T7" fmla="*/ 21120 h 90798"/>
                <a:gd name="T8" fmla="*/ 101886 w 208344"/>
                <a:gd name="T9" fmla="*/ 11803 h 90798"/>
                <a:gd name="T10" fmla="*/ 31009 w 208344"/>
                <a:gd name="T11" fmla="*/ 7144 h 90798"/>
                <a:gd name="T12" fmla="*/ 8860 w 208344"/>
                <a:gd name="T13" fmla="*/ 30437 h 90798"/>
                <a:gd name="T14" fmla="*/ 0 w 208344"/>
                <a:gd name="T15" fmla="*/ 58387 h 90798"/>
                <a:gd name="T16" fmla="*/ 8860 w 208344"/>
                <a:gd name="T17" fmla="*/ 86336 h 90798"/>
                <a:gd name="T18" fmla="*/ 44298 w 208344"/>
                <a:gd name="T19" fmla="*/ 104970 h 90798"/>
                <a:gd name="T20" fmla="*/ 79737 w 208344"/>
                <a:gd name="T21" fmla="*/ 109628 h 90798"/>
                <a:gd name="T22" fmla="*/ 186053 w 208344"/>
                <a:gd name="T23" fmla="*/ 104970 h 90798"/>
                <a:gd name="T24" fmla="*/ 239210 w 208344"/>
                <a:gd name="T25" fmla="*/ 104970 h 907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8344" h="90798">
                  <a:moveTo>
                    <a:pt x="208344" y="86940"/>
                  </a:moveTo>
                  <a:lnTo>
                    <a:pt x="208344" y="86940"/>
                  </a:lnTo>
                  <a:cubicBezTo>
                    <a:pt x="178764" y="68935"/>
                    <a:pt x="148588" y="51876"/>
                    <a:pt x="119605" y="32925"/>
                  </a:cubicBezTo>
                  <a:cubicBezTo>
                    <a:pt x="89548" y="13272"/>
                    <a:pt x="124841" y="26953"/>
                    <a:pt x="96456" y="17492"/>
                  </a:cubicBezTo>
                  <a:cubicBezTo>
                    <a:pt x="93884" y="14920"/>
                    <a:pt x="91579" y="12048"/>
                    <a:pt x="88739" y="9776"/>
                  </a:cubicBezTo>
                  <a:cubicBezTo>
                    <a:pt x="67092" y="-7542"/>
                    <a:pt x="67761" y="2782"/>
                    <a:pt x="27008" y="5917"/>
                  </a:cubicBezTo>
                  <a:cubicBezTo>
                    <a:pt x="20578" y="12348"/>
                    <a:pt x="10593" y="16582"/>
                    <a:pt x="7717" y="25209"/>
                  </a:cubicBezTo>
                  <a:lnTo>
                    <a:pt x="0" y="48358"/>
                  </a:lnTo>
                  <a:cubicBezTo>
                    <a:pt x="2572" y="56074"/>
                    <a:pt x="3767" y="64397"/>
                    <a:pt x="7717" y="71507"/>
                  </a:cubicBezTo>
                  <a:cubicBezTo>
                    <a:pt x="15476" y="85473"/>
                    <a:pt x="24099" y="84712"/>
                    <a:pt x="38582" y="86940"/>
                  </a:cubicBezTo>
                  <a:cubicBezTo>
                    <a:pt x="48830" y="88517"/>
                    <a:pt x="59159" y="89512"/>
                    <a:pt x="69448" y="90798"/>
                  </a:cubicBezTo>
                  <a:cubicBezTo>
                    <a:pt x="100314" y="89512"/>
                    <a:pt x="131238" y="89222"/>
                    <a:pt x="162046" y="86940"/>
                  </a:cubicBezTo>
                  <a:cubicBezTo>
                    <a:pt x="219624" y="82675"/>
                    <a:pt x="200628" y="86940"/>
                    <a:pt x="208344" y="8694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grpSp>
      <p:grpSp>
        <p:nvGrpSpPr>
          <p:cNvPr id="21539" name="Group 21538"/>
          <p:cNvGrpSpPr>
            <a:grpSpLocks/>
          </p:cNvGrpSpPr>
          <p:nvPr/>
        </p:nvGrpSpPr>
        <p:grpSpPr bwMode="auto">
          <a:xfrm>
            <a:off x="3752850" y="5237163"/>
            <a:ext cx="644525" cy="430212"/>
            <a:chOff x="3464689" y="5258765"/>
            <a:chExt cx="644422" cy="430575"/>
          </a:xfrm>
        </p:grpSpPr>
        <p:sp>
          <p:nvSpPr>
            <p:cNvPr id="58524" name="Freeform 314"/>
            <p:cNvSpPr>
              <a:spLocks/>
            </p:cNvSpPr>
            <p:nvPr/>
          </p:nvSpPr>
          <p:spPr bwMode="auto">
            <a:xfrm>
              <a:off x="3480122" y="5258765"/>
              <a:ext cx="146745" cy="138625"/>
            </a:xfrm>
            <a:custGeom>
              <a:avLst/>
              <a:gdLst>
                <a:gd name="T0" fmla="*/ 76856 w 162068"/>
                <a:gd name="T1" fmla="*/ 135071 h 150470"/>
                <a:gd name="T2" fmla="*/ 76856 w 162068"/>
                <a:gd name="T3" fmla="*/ 135071 h 150470"/>
                <a:gd name="T4" fmla="*/ 108297 w 162068"/>
                <a:gd name="T5" fmla="*/ 131516 h 150470"/>
                <a:gd name="T6" fmla="*/ 125764 w 162068"/>
                <a:gd name="T7" fmla="*/ 117298 h 150470"/>
                <a:gd name="T8" fmla="*/ 132750 w 162068"/>
                <a:gd name="T9" fmla="*/ 106634 h 150470"/>
                <a:gd name="T10" fmla="*/ 139738 w 162068"/>
                <a:gd name="T11" fmla="*/ 81753 h 150470"/>
                <a:gd name="T12" fmla="*/ 146724 w 162068"/>
                <a:gd name="T13" fmla="*/ 56872 h 150470"/>
                <a:gd name="T14" fmla="*/ 136244 w 162068"/>
                <a:gd name="T15" fmla="*/ 3554 h 150470"/>
                <a:gd name="T16" fmla="*/ 125764 w 162068"/>
                <a:gd name="T17" fmla="*/ 0 h 150470"/>
                <a:gd name="T18" fmla="*/ 41921 w 162068"/>
                <a:gd name="T19" fmla="*/ 3554 h 150470"/>
                <a:gd name="T20" fmla="*/ 24454 w 162068"/>
                <a:gd name="T21" fmla="*/ 7109 h 150470"/>
                <a:gd name="T22" fmla="*/ 13973 w 162068"/>
                <a:gd name="T23" fmla="*/ 14217 h 150470"/>
                <a:gd name="T24" fmla="*/ 10480 w 162068"/>
                <a:gd name="T25" fmla="*/ 28435 h 150470"/>
                <a:gd name="T26" fmla="*/ 3493 w 162068"/>
                <a:gd name="T27" fmla="*/ 35545 h 150470"/>
                <a:gd name="T28" fmla="*/ 0 w 162068"/>
                <a:gd name="T29" fmla="*/ 46209 h 150470"/>
                <a:gd name="T30" fmla="*/ 3493 w 162068"/>
                <a:gd name="T31" fmla="*/ 113744 h 150470"/>
                <a:gd name="T32" fmla="*/ 13973 w 162068"/>
                <a:gd name="T33" fmla="*/ 120853 h 150470"/>
                <a:gd name="T34" fmla="*/ 34934 w 162068"/>
                <a:gd name="T35" fmla="*/ 138625 h 150470"/>
                <a:gd name="T36" fmla="*/ 76856 w 162068"/>
                <a:gd name="T37" fmla="*/ 135071 h 150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068" h="150470">
                  <a:moveTo>
                    <a:pt x="84881" y="146612"/>
                  </a:moveTo>
                  <a:lnTo>
                    <a:pt x="84881" y="146612"/>
                  </a:lnTo>
                  <a:cubicBezTo>
                    <a:pt x="96456" y="145326"/>
                    <a:pt x="108307" y="145578"/>
                    <a:pt x="119605" y="142754"/>
                  </a:cubicBezTo>
                  <a:cubicBezTo>
                    <a:pt x="124618" y="141501"/>
                    <a:pt x="135423" y="131663"/>
                    <a:pt x="138896" y="127321"/>
                  </a:cubicBezTo>
                  <a:cubicBezTo>
                    <a:pt x="141793" y="123700"/>
                    <a:pt x="144538" y="119894"/>
                    <a:pt x="146612" y="115746"/>
                  </a:cubicBezTo>
                  <a:cubicBezTo>
                    <a:pt x="149694" y="109582"/>
                    <a:pt x="152682" y="94504"/>
                    <a:pt x="154329" y="88739"/>
                  </a:cubicBezTo>
                  <a:cubicBezTo>
                    <a:pt x="165388" y="50033"/>
                    <a:pt x="149997" y="109924"/>
                    <a:pt x="162045" y="61731"/>
                  </a:cubicBezTo>
                  <a:cubicBezTo>
                    <a:pt x="161205" y="51651"/>
                    <a:pt x="165759" y="16089"/>
                    <a:pt x="150470" y="3858"/>
                  </a:cubicBezTo>
                  <a:cubicBezTo>
                    <a:pt x="147294" y="1318"/>
                    <a:pt x="142754" y="1286"/>
                    <a:pt x="138896" y="0"/>
                  </a:cubicBezTo>
                  <a:cubicBezTo>
                    <a:pt x="108030" y="1286"/>
                    <a:pt x="77118" y="1733"/>
                    <a:pt x="46298" y="3858"/>
                  </a:cubicBezTo>
                  <a:cubicBezTo>
                    <a:pt x="39756" y="4309"/>
                    <a:pt x="33147" y="5414"/>
                    <a:pt x="27007" y="7716"/>
                  </a:cubicBezTo>
                  <a:cubicBezTo>
                    <a:pt x="22665" y="9344"/>
                    <a:pt x="19290" y="12860"/>
                    <a:pt x="15432" y="15432"/>
                  </a:cubicBezTo>
                  <a:cubicBezTo>
                    <a:pt x="14146" y="20576"/>
                    <a:pt x="13945" y="26122"/>
                    <a:pt x="11574" y="30865"/>
                  </a:cubicBezTo>
                  <a:cubicBezTo>
                    <a:pt x="9947" y="34119"/>
                    <a:pt x="5729" y="35463"/>
                    <a:pt x="3858" y="38582"/>
                  </a:cubicBezTo>
                  <a:cubicBezTo>
                    <a:pt x="1766" y="42070"/>
                    <a:pt x="1286" y="46299"/>
                    <a:pt x="0" y="50157"/>
                  </a:cubicBezTo>
                  <a:cubicBezTo>
                    <a:pt x="1286" y="74592"/>
                    <a:pt x="-720" y="99426"/>
                    <a:pt x="3858" y="123463"/>
                  </a:cubicBezTo>
                  <a:cubicBezTo>
                    <a:pt x="4726" y="128018"/>
                    <a:pt x="11870" y="128211"/>
                    <a:pt x="15432" y="131179"/>
                  </a:cubicBezTo>
                  <a:cubicBezTo>
                    <a:pt x="45133" y="155930"/>
                    <a:pt x="9849" y="131316"/>
                    <a:pt x="38582" y="150470"/>
                  </a:cubicBezTo>
                  <a:cubicBezTo>
                    <a:pt x="103183" y="146433"/>
                    <a:pt x="77164" y="147255"/>
                    <a:pt x="84881" y="146612"/>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5" name="Freeform 315"/>
            <p:cNvSpPr>
              <a:spLocks/>
            </p:cNvSpPr>
            <p:nvPr/>
          </p:nvSpPr>
          <p:spPr bwMode="auto">
            <a:xfrm>
              <a:off x="3568861" y="5416952"/>
              <a:ext cx="127321" cy="88739"/>
            </a:xfrm>
            <a:custGeom>
              <a:avLst/>
              <a:gdLst>
                <a:gd name="T0" fmla="*/ 127321 w 127321"/>
                <a:gd name="T1" fmla="*/ 11575 h 88739"/>
                <a:gd name="T2" fmla="*/ 127321 w 127321"/>
                <a:gd name="T3" fmla="*/ 11575 h 88739"/>
                <a:gd name="T4" fmla="*/ 92597 w 127321"/>
                <a:gd name="T5" fmla="*/ 7716 h 88739"/>
                <a:gd name="T6" fmla="*/ 81023 w 127321"/>
                <a:gd name="T7" fmla="*/ 3858 h 88739"/>
                <a:gd name="T8" fmla="*/ 23149 w 127321"/>
                <a:gd name="T9" fmla="*/ 0 h 88739"/>
                <a:gd name="T10" fmla="*/ 3858 w 127321"/>
                <a:gd name="T11" fmla="*/ 3858 h 88739"/>
                <a:gd name="T12" fmla="*/ 0 w 127321"/>
                <a:gd name="T13" fmla="*/ 15433 h 88739"/>
                <a:gd name="T14" fmla="*/ 3858 w 127321"/>
                <a:gd name="T15" fmla="*/ 54015 h 88739"/>
                <a:gd name="T16" fmla="*/ 7716 w 127321"/>
                <a:gd name="T17" fmla="*/ 65590 h 88739"/>
                <a:gd name="T18" fmla="*/ 19291 w 127321"/>
                <a:gd name="T19" fmla="*/ 69448 h 88739"/>
                <a:gd name="T20" fmla="*/ 30866 w 127321"/>
                <a:gd name="T21" fmla="*/ 77164 h 88739"/>
                <a:gd name="T22" fmla="*/ 73306 w 127321"/>
                <a:gd name="T23" fmla="*/ 84881 h 88739"/>
                <a:gd name="T24" fmla="*/ 92597 w 127321"/>
                <a:gd name="T25" fmla="*/ 88739 h 88739"/>
                <a:gd name="T26" fmla="*/ 111888 w 127321"/>
                <a:gd name="T27" fmla="*/ 84881 h 88739"/>
                <a:gd name="T28" fmla="*/ 115747 w 127321"/>
                <a:gd name="T29" fmla="*/ 73306 h 88739"/>
                <a:gd name="T30" fmla="*/ 111888 w 127321"/>
                <a:gd name="T31" fmla="*/ 27007 h 88739"/>
                <a:gd name="T32" fmla="*/ 127321 w 127321"/>
                <a:gd name="T33" fmla="*/ 11575 h 887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321" h="88739">
                  <a:moveTo>
                    <a:pt x="127321" y="11575"/>
                  </a:moveTo>
                  <a:lnTo>
                    <a:pt x="127321" y="11575"/>
                  </a:lnTo>
                  <a:cubicBezTo>
                    <a:pt x="115746" y="10289"/>
                    <a:pt x="104084" y="9631"/>
                    <a:pt x="92597" y="7716"/>
                  </a:cubicBezTo>
                  <a:cubicBezTo>
                    <a:pt x="88586" y="7047"/>
                    <a:pt x="85065" y="4307"/>
                    <a:pt x="81023" y="3858"/>
                  </a:cubicBezTo>
                  <a:cubicBezTo>
                    <a:pt x="61807" y="1723"/>
                    <a:pt x="42440" y="1286"/>
                    <a:pt x="23149" y="0"/>
                  </a:cubicBezTo>
                  <a:cubicBezTo>
                    <a:pt x="16719" y="1286"/>
                    <a:pt x="9314" y="220"/>
                    <a:pt x="3858" y="3858"/>
                  </a:cubicBezTo>
                  <a:cubicBezTo>
                    <a:pt x="474" y="6114"/>
                    <a:pt x="0" y="11366"/>
                    <a:pt x="0" y="15433"/>
                  </a:cubicBezTo>
                  <a:cubicBezTo>
                    <a:pt x="0" y="28358"/>
                    <a:pt x="1893" y="41240"/>
                    <a:pt x="3858" y="54015"/>
                  </a:cubicBezTo>
                  <a:cubicBezTo>
                    <a:pt x="4476" y="58035"/>
                    <a:pt x="4840" y="62714"/>
                    <a:pt x="7716" y="65590"/>
                  </a:cubicBezTo>
                  <a:cubicBezTo>
                    <a:pt x="10592" y="68466"/>
                    <a:pt x="15653" y="67629"/>
                    <a:pt x="19291" y="69448"/>
                  </a:cubicBezTo>
                  <a:cubicBezTo>
                    <a:pt x="23439" y="71522"/>
                    <a:pt x="26604" y="75337"/>
                    <a:pt x="30866" y="77164"/>
                  </a:cubicBezTo>
                  <a:cubicBezTo>
                    <a:pt x="40299" y="81207"/>
                    <a:pt x="66469" y="83742"/>
                    <a:pt x="73306" y="84881"/>
                  </a:cubicBezTo>
                  <a:cubicBezTo>
                    <a:pt x="79774" y="85959"/>
                    <a:pt x="86167" y="87453"/>
                    <a:pt x="92597" y="88739"/>
                  </a:cubicBezTo>
                  <a:cubicBezTo>
                    <a:pt x="99027" y="87453"/>
                    <a:pt x="106432" y="88518"/>
                    <a:pt x="111888" y="84881"/>
                  </a:cubicBezTo>
                  <a:cubicBezTo>
                    <a:pt x="115272" y="82625"/>
                    <a:pt x="115747" y="77373"/>
                    <a:pt x="115747" y="73306"/>
                  </a:cubicBezTo>
                  <a:cubicBezTo>
                    <a:pt x="115747" y="57819"/>
                    <a:pt x="112992" y="42454"/>
                    <a:pt x="111888" y="27007"/>
                  </a:cubicBezTo>
                  <a:cubicBezTo>
                    <a:pt x="111705" y="24442"/>
                    <a:pt x="124749" y="14147"/>
                    <a:pt x="127321" y="11575"/>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6" name="Freeform 316"/>
            <p:cNvSpPr>
              <a:spLocks/>
            </p:cNvSpPr>
            <p:nvPr/>
          </p:nvSpPr>
          <p:spPr bwMode="auto">
            <a:xfrm>
              <a:off x="3670943" y="5262623"/>
              <a:ext cx="195001" cy="165904"/>
            </a:xfrm>
            <a:custGeom>
              <a:avLst/>
              <a:gdLst>
                <a:gd name="T0" fmla="*/ 13665 w 195001"/>
                <a:gd name="T1" fmla="*/ 0 h 165904"/>
                <a:gd name="T2" fmla="*/ 13665 w 195001"/>
                <a:gd name="T3" fmla="*/ 0 h 165904"/>
                <a:gd name="T4" fmla="*/ 5948 w 195001"/>
                <a:gd name="T5" fmla="*/ 115747 h 165904"/>
                <a:gd name="T6" fmla="*/ 17523 w 195001"/>
                <a:gd name="T7" fmla="*/ 135038 h 165904"/>
                <a:gd name="T8" fmla="*/ 29098 w 195001"/>
                <a:gd name="T9" fmla="*/ 138896 h 165904"/>
                <a:gd name="T10" fmla="*/ 40672 w 195001"/>
                <a:gd name="T11" fmla="*/ 146612 h 165904"/>
                <a:gd name="T12" fmla="*/ 79254 w 195001"/>
                <a:gd name="T13" fmla="*/ 158187 h 165904"/>
                <a:gd name="T14" fmla="*/ 117837 w 195001"/>
                <a:gd name="T15" fmla="*/ 165904 h 165904"/>
                <a:gd name="T16" fmla="*/ 171852 w 195001"/>
                <a:gd name="T17" fmla="*/ 162045 h 165904"/>
                <a:gd name="T18" fmla="*/ 195001 w 195001"/>
                <a:gd name="T19" fmla="*/ 123463 h 165904"/>
                <a:gd name="T20" fmla="*/ 191143 w 195001"/>
                <a:gd name="T21" fmla="*/ 46299 h 165904"/>
                <a:gd name="T22" fmla="*/ 171852 w 195001"/>
                <a:gd name="T23" fmla="*/ 27007 h 165904"/>
                <a:gd name="T24" fmla="*/ 164135 w 195001"/>
                <a:gd name="T25" fmla="*/ 19291 h 165904"/>
                <a:gd name="T26" fmla="*/ 117837 w 195001"/>
                <a:gd name="T27" fmla="*/ 11574 h 165904"/>
                <a:gd name="T28" fmla="*/ 13665 w 195001"/>
                <a:gd name="T29" fmla="*/ 0 h 1659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001" h="165904">
                  <a:moveTo>
                    <a:pt x="13665" y="0"/>
                  </a:moveTo>
                  <a:lnTo>
                    <a:pt x="13665" y="0"/>
                  </a:lnTo>
                  <a:cubicBezTo>
                    <a:pt x="-5259" y="56770"/>
                    <a:pt x="-1153" y="30526"/>
                    <a:pt x="5948" y="115747"/>
                  </a:cubicBezTo>
                  <a:cubicBezTo>
                    <a:pt x="6587" y="123414"/>
                    <a:pt x="10839" y="131028"/>
                    <a:pt x="17523" y="135038"/>
                  </a:cubicBezTo>
                  <a:cubicBezTo>
                    <a:pt x="21010" y="137130"/>
                    <a:pt x="25240" y="137610"/>
                    <a:pt x="29098" y="138896"/>
                  </a:cubicBezTo>
                  <a:cubicBezTo>
                    <a:pt x="32956" y="141468"/>
                    <a:pt x="36435" y="144729"/>
                    <a:pt x="40672" y="146612"/>
                  </a:cubicBezTo>
                  <a:cubicBezTo>
                    <a:pt x="57177" y="153948"/>
                    <a:pt x="63541" y="153698"/>
                    <a:pt x="79254" y="158187"/>
                  </a:cubicBezTo>
                  <a:cubicBezTo>
                    <a:pt x="106190" y="165883"/>
                    <a:pt x="71747" y="159318"/>
                    <a:pt x="117837" y="165904"/>
                  </a:cubicBezTo>
                  <a:lnTo>
                    <a:pt x="171852" y="162045"/>
                  </a:lnTo>
                  <a:cubicBezTo>
                    <a:pt x="177633" y="159797"/>
                    <a:pt x="191102" y="131261"/>
                    <a:pt x="195001" y="123463"/>
                  </a:cubicBezTo>
                  <a:cubicBezTo>
                    <a:pt x="193715" y="97742"/>
                    <a:pt x="197153" y="71341"/>
                    <a:pt x="191143" y="46299"/>
                  </a:cubicBezTo>
                  <a:cubicBezTo>
                    <a:pt x="189021" y="37456"/>
                    <a:pt x="178283" y="33438"/>
                    <a:pt x="171852" y="27007"/>
                  </a:cubicBezTo>
                  <a:cubicBezTo>
                    <a:pt x="169280" y="24435"/>
                    <a:pt x="167586" y="20441"/>
                    <a:pt x="164135" y="19291"/>
                  </a:cubicBezTo>
                  <a:cubicBezTo>
                    <a:pt x="141513" y="11750"/>
                    <a:pt x="156603" y="15882"/>
                    <a:pt x="117837" y="11574"/>
                  </a:cubicBezTo>
                  <a:cubicBezTo>
                    <a:pt x="76203" y="1166"/>
                    <a:pt x="31027" y="1929"/>
                    <a:pt x="13665" y="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7" name="Freeform 317"/>
            <p:cNvSpPr>
              <a:spLocks/>
            </p:cNvSpPr>
            <p:nvPr/>
          </p:nvSpPr>
          <p:spPr bwMode="auto">
            <a:xfrm>
              <a:off x="3880971" y="5270339"/>
              <a:ext cx="221784" cy="167463"/>
            </a:xfrm>
            <a:custGeom>
              <a:avLst/>
              <a:gdLst>
                <a:gd name="T0" fmla="*/ 113117 w 212609"/>
                <a:gd name="T1" fmla="*/ 0 h 196770"/>
                <a:gd name="T2" fmla="*/ 113117 w 212609"/>
                <a:gd name="T3" fmla="*/ 0 h 196770"/>
                <a:gd name="T4" fmla="*/ 52745 w 212609"/>
                <a:gd name="T5" fmla="*/ 6568 h 196770"/>
                <a:gd name="T6" fmla="*/ 20547 w 212609"/>
                <a:gd name="T7" fmla="*/ 42687 h 196770"/>
                <a:gd name="T8" fmla="*/ 16523 w 212609"/>
                <a:gd name="T9" fmla="*/ 55821 h 196770"/>
                <a:gd name="T10" fmla="*/ 12498 w 212609"/>
                <a:gd name="T11" fmla="*/ 65672 h 196770"/>
                <a:gd name="T12" fmla="*/ 424 w 212609"/>
                <a:gd name="T13" fmla="*/ 88657 h 196770"/>
                <a:gd name="T14" fmla="*/ 4448 w 212609"/>
                <a:gd name="T15" fmla="*/ 141194 h 196770"/>
                <a:gd name="T16" fmla="*/ 28597 w 212609"/>
                <a:gd name="T17" fmla="*/ 147761 h 196770"/>
                <a:gd name="T18" fmla="*/ 48721 w 212609"/>
                <a:gd name="T19" fmla="*/ 160895 h 196770"/>
                <a:gd name="T20" fmla="*/ 72869 w 212609"/>
                <a:gd name="T21" fmla="*/ 167463 h 196770"/>
                <a:gd name="T22" fmla="*/ 117141 w 212609"/>
                <a:gd name="T23" fmla="*/ 164180 h 196770"/>
                <a:gd name="T24" fmla="*/ 125190 w 212609"/>
                <a:gd name="T25" fmla="*/ 157612 h 196770"/>
                <a:gd name="T26" fmla="*/ 141289 w 212609"/>
                <a:gd name="T27" fmla="*/ 151045 h 196770"/>
                <a:gd name="T28" fmla="*/ 153364 w 212609"/>
                <a:gd name="T29" fmla="*/ 144478 h 196770"/>
                <a:gd name="T30" fmla="*/ 161412 w 212609"/>
                <a:gd name="T31" fmla="*/ 134627 h 196770"/>
                <a:gd name="T32" fmla="*/ 165438 w 212609"/>
                <a:gd name="T33" fmla="*/ 124776 h 196770"/>
                <a:gd name="T34" fmla="*/ 185562 w 212609"/>
                <a:gd name="T35" fmla="*/ 101791 h 196770"/>
                <a:gd name="T36" fmla="*/ 193610 w 212609"/>
                <a:gd name="T37" fmla="*/ 82090 h 196770"/>
                <a:gd name="T38" fmla="*/ 209709 w 212609"/>
                <a:gd name="T39" fmla="*/ 62389 h 196770"/>
                <a:gd name="T40" fmla="*/ 217760 w 212609"/>
                <a:gd name="T41" fmla="*/ 52538 h 196770"/>
                <a:gd name="T42" fmla="*/ 221784 w 212609"/>
                <a:gd name="T43" fmla="*/ 42687 h 196770"/>
                <a:gd name="T44" fmla="*/ 217760 w 212609"/>
                <a:gd name="T45" fmla="*/ 13134 h 196770"/>
                <a:gd name="T46" fmla="*/ 197635 w 212609"/>
                <a:gd name="T47" fmla="*/ 3283 h 196770"/>
                <a:gd name="T48" fmla="*/ 113117 w 212609"/>
                <a:gd name="T49" fmla="*/ 0 h 196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609" h="196770">
                  <a:moveTo>
                    <a:pt x="108437" y="0"/>
                  </a:moveTo>
                  <a:lnTo>
                    <a:pt x="108437" y="0"/>
                  </a:lnTo>
                  <a:cubicBezTo>
                    <a:pt x="89146" y="2572"/>
                    <a:pt x="68633" y="489"/>
                    <a:pt x="50563" y="7717"/>
                  </a:cubicBezTo>
                  <a:cubicBezTo>
                    <a:pt x="41688" y="11267"/>
                    <a:pt x="25080" y="41186"/>
                    <a:pt x="19697" y="50157"/>
                  </a:cubicBezTo>
                  <a:cubicBezTo>
                    <a:pt x="18411" y="55301"/>
                    <a:pt x="17296" y="60491"/>
                    <a:pt x="15839" y="65590"/>
                  </a:cubicBezTo>
                  <a:cubicBezTo>
                    <a:pt x="14722" y="69501"/>
                    <a:pt x="12967" y="73219"/>
                    <a:pt x="11981" y="77165"/>
                  </a:cubicBezTo>
                  <a:cubicBezTo>
                    <a:pt x="5886" y="101546"/>
                    <a:pt x="13605" y="90974"/>
                    <a:pt x="406" y="104172"/>
                  </a:cubicBezTo>
                  <a:cubicBezTo>
                    <a:pt x="1692" y="124749"/>
                    <a:pt x="-3209" y="146688"/>
                    <a:pt x="4264" y="165904"/>
                  </a:cubicBezTo>
                  <a:cubicBezTo>
                    <a:pt x="7212" y="173485"/>
                    <a:pt x="27414" y="173620"/>
                    <a:pt x="27414" y="173620"/>
                  </a:cubicBezTo>
                  <a:cubicBezTo>
                    <a:pt x="33829" y="180036"/>
                    <a:pt x="37941" y="185158"/>
                    <a:pt x="46705" y="189053"/>
                  </a:cubicBezTo>
                  <a:cubicBezTo>
                    <a:pt x="54138" y="192356"/>
                    <a:pt x="69854" y="196770"/>
                    <a:pt x="69854" y="196770"/>
                  </a:cubicBezTo>
                  <a:cubicBezTo>
                    <a:pt x="84001" y="195484"/>
                    <a:pt x="98453" y="196106"/>
                    <a:pt x="112295" y="192912"/>
                  </a:cubicBezTo>
                  <a:cubicBezTo>
                    <a:pt x="115839" y="192094"/>
                    <a:pt x="116984" y="187213"/>
                    <a:pt x="120011" y="185195"/>
                  </a:cubicBezTo>
                  <a:cubicBezTo>
                    <a:pt x="124796" y="182005"/>
                    <a:pt x="130450" y="180333"/>
                    <a:pt x="135444" y="177479"/>
                  </a:cubicBezTo>
                  <a:cubicBezTo>
                    <a:pt x="139470" y="175178"/>
                    <a:pt x="143161" y="172334"/>
                    <a:pt x="147019" y="169762"/>
                  </a:cubicBezTo>
                  <a:cubicBezTo>
                    <a:pt x="149591" y="165904"/>
                    <a:pt x="152661" y="162335"/>
                    <a:pt x="154735" y="158188"/>
                  </a:cubicBezTo>
                  <a:cubicBezTo>
                    <a:pt x="156554" y="154550"/>
                    <a:pt x="156338" y="149997"/>
                    <a:pt x="158594" y="146613"/>
                  </a:cubicBezTo>
                  <a:cubicBezTo>
                    <a:pt x="177236" y="118650"/>
                    <a:pt x="164564" y="152906"/>
                    <a:pt x="177885" y="119605"/>
                  </a:cubicBezTo>
                  <a:cubicBezTo>
                    <a:pt x="180906" y="112053"/>
                    <a:pt x="181089" y="103224"/>
                    <a:pt x="185601" y="96456"/>
                  </a:cubicBezTo>
                  <a:lnTo>
                    <a:pt x="201034" y="73307"/>
                  </a:lnTo>
                  <a:lnTo>
                    <a:pt x="208751" y="61732"/>
                  </a:lnTo>
                  <a:cubicBezTo>
                    <a:pt x="210037" y="57874"/>
                    <a:pt x="212609" y="54224"/>
                    <a:pt x="212609" y="50157"/>
                  </a:cubicBezTo>
                  <a:cubicBezTo>
                    <a:pt x="212609" y="38511"/>
                    <a:pt x="211815" y="26669"/>
                    <a:pt x="208751" y="15433"/>
                  </a:cubicBezTo>
                  <a:cubicBezTo>
                    <a:pt x="207041" y="9165"/>
                    <a:pt x="194552" y="4034"/>
                    <a:pt x="189459" y="3858"/>
                  </a:cubicBezTo>
                  <a:cubicBezTo>
                    <a:pt x="156041" y="2705"/>
                    <a:pt x="121941" y="643"/>
                    <a:pt x="108437" y="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8" name="Freeform 318"/>
            <p:cNvSpPr>
              <a:spLocks/>
            </p:cNvSpPr>
            <p:nvPr/>
          </p:nvSpPr>
          <p:spPr bwMode="auto">
            <a:xfrm>
              <a:off x="3962400" y="5409235"/>
              <a:ext cx="146711" cy="212203"/>
            </a:xfrm>
            <a:custGeom>
              <a:avLst/>
              <a:gdLst>
                <a:gd name="T0" fmla="*/ 127322 w 146711"/>
                <a:gd name="T1" fmla="*/ 208345 h 212203"/>
                <a:gd name="T2" fmla="*/ 127322 w 146711"/>
                <a:gd name="T3" fmla="*/ 208345 h 212203"/>
                <a:gd name="T4" fmla="*/ 131180 w 146711"/>
                <a:gd name="T5" fmla="*/ 162046 h 212203"/>
                <a:gd name="T6" fmla="*/ 138896 w 146711"/>
                <a:gd name="T7" fmla="*/ 142755 h 212203"/>
                <a:gd name="T8" fmla="*/ 142754 w 146711"/>
                <a:gd name="T9" fmla="*/ 115747 h 212203"/>
                <a:gd name="T10" fmla="*/ 142754 w 146711"/>
                <a:gd name="T11" fmla="*/ 11575 h 212203"/>
                <a:gd name="T12" fmla="*/ 138896 w 146711"/>
                <a:gd name="T13" fmla="*/ 0 h 212203"/>
                <a:gd name="T14" fmla="*/ 84881 w 146711"/>
                <a:gd name="T15" fmla="*/ 19292 h 212203"/>
                <a:gd name="T16" fmla="*/ 61732 w 146711"/>
                <a:gd name="T17" fmla="*/ 34724 h 212203"/>
                <a:gd name="T18" fmla="*/ 30866 w 146711"/>
                <a:gd name="T19" fmla="*/ 54016 h 212203"/>
                <a:gd name="T20" fmla="*/ 19291 w 146711"/>
                <a:gd name="T21" fmla="*/ 57874 h 212203"/>
                <a:gd name="T22" fmla="*/ 15433 w 146711"/>
                <a:gd name="T23" fmla="*/ 69449 h 212203"/>
                <a:gd name="T24" fmla="*/ 7716 w 146711"/>
                <a:gd name="T25" fmla="*/ 77165 h 212203"/>
                <a:gd name="T26" fmla="*/ 0 w 146711"/>
                <a:gd name="T27" fmla="*/ 100314 h 212203"/>
                <a:gd name="T28" fmla="*/ 19291 w 146711"/>
                <a:gd name="T29" fmla="*/ 131180 h 212203"/>
                <a:gd name="T30" fmla="*/ 27008 w 146711"/>
                <a:gd name="T31" fmla="*/ 138897 h 212203"/>
                <a:gd name="T32" fmla="*/ 42441 w 146711"/>
                <a:gd name="T33" fmla="*/ 162046 h 212203"/>
                <a:gd name="T34" fmla="*/ 50157 w 146711"/>
                <a:gd name="T35" fmla="*/ 189054 h 212203"/>
                <a:gd name="T36" fmla="*/ 61732 w 146711"/>
                <a:gd name="T37" fmla="*/ 196770 h 212203"/>
                <a:gd name="T38" fmla="*/ 77165 w 146711"/>
                <a:gd name="T39" fmla="*/ 212203 h 212203"/>
                <a:gd name="T40" fmla="*/ 127322 w 146711"/>
                <a:gd name="T41" fmla="*/ 208345 h 212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711" h="212203">
                  <a:moveTo>
                    <a:pt x="127322" y="208345"/>
                  </a:moveTo>
                  <a:lnTo>
                    <a:pt x="127322" y="208345"/>
                  </a:lnTo>
                  <a:cubicBezTo>
                    <a:pt x="128608" y="192912"/>
                    <a:pt x="128489" y="177297"/>
                    <a:pt x="131180" y="162046"/>
                  </a:cubicBezTo>
                  <a:cubicBezTo>
                    <a:pt x="132384" y="155226"/>
                    <a:pt x="137216" y="149474"/>
                    <a:pt x="138896" y="142755"/>
                  </a:cubicBezTo>
                  <a:cubicBezTo>
                    <a:pt x="141101" y="133932"/>
                    <a:pt x="141468" y="124750"/>
                    <a:pt x="142754" y="115747"/>
                  </a:cubicBezTo>
                  <a:cubicBezTo>
                    <a:pt x="145662" y="63413"/>
                    <a:pt x="149976" y="54905"/>
                    <a:pt x="142754" y="11575"/>
                  </a:cubicBezTo>
                  <a:cubicBezTo>
                    <a:pt x="142085" y="7563"/>
                    <a:pt x="140182" y="3858"/>
                    <a:pt x="138896" y="0"/>
                  </a:cubicBezTo>
                  <a:cubicBezTo>
                    <a:pt x="67392" y="7152"/>
                    <a:pt x="123910" y="-6726"/>
                    <a:pt x="84881" y="19292"/>
                  </a:cubicBezTo>
                  <a:lnTo>
                    <a:pt x="61732" y="34724"/>
                  </a:lnTo>
                  <a:cubicBezTo>
                    <a:pt x="49503" y="53066"/>
                    <a:pt x="58414" y="44833"/>
                    <a:pt x="30866" y="54016"/>
                  </a:cubicBezTo>
                  <a:lnTo>
                    <a:pt x="19291" y="57874"/>
                  </a:lnTo>
                  <a:cubicBezTo>
                    <a:pt x="18005" y="61732"/>
                    <a:pt x="17526" y="65962"/>
                    <a:pt x="15433" y="69449"/>
                  </a:cubicBezTo>
                  <a:cubicBezTo>
                    <a:pt x="13561" y="72568"/>
                    <a:pt x="9343" y="73911"/>
                    <a:pt x="7716" y="77165"/>
                  </a:cubicBezTo>
                  <a:cubicBezTo>
                    <a:pt x="4078" y="84440"/>
                    <a:pt x="0" y="100314"/>
                    <a:pt x="0" y="100314"/>
                  </a:cubicBezTo>
                  <a:cubicBezTo>
                    <a:pt x="11132" y="133714"/>
                    <a:pt x="-164" y="115617"/>
                    <a:pt x="19291" y="131180"/>
                  </a:cubicBezTo>
                  <a:cubicBezTo>
                    <a:pt x="22132" y="133452"/>
                    <a:pt x="24436" y="136325"/>
                    <a:pt x="27008" y="138897"/>
                  </a:cubicBezTo>
                  <a:cubicBezTo>
                    <a:pt x="39054" y="175034"/>
                    <a:pt x="19320" y="121583"/>
                    <a:pt x="42441" y="162046"/>
                  </a:cubicBezTo>
                  <a:cubicBezTo>
                    <a:pt x="43827" y="164471"/>
                    <a:pt x="47275" y="185452"/>
                    <a:pt x="50157" y="189054"/>
                  </a:cubicBezTo>
                  <a:cubicBezTo>
                    <a:pt x="53054" y="192675"/>
                    <a:pt x="58211" y="193752"/>
                    <a:pt x="61732" y="196770"/>
                  </a:cubicBezTo>
                  <a:cubicBezTo>
                    <a:pt x="67256" y="201505"/>
                    <a:pt x="69890" y="212203"/>
                    <a:pt x="77165" y="212203"/>
                  </a:cubicBezTo>
                  <a:lnTo>
                    <a:pt x="127322" y="208345"/>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9" name="Freeform 131"/>
            <p:cNvSpPr>
              <a:spLocks/>
            </p:cNvSpPr>
            <p:nvPr/>
          </p:nvSpPr>
          <p:spPr bwMode="auto">
            <a:xfrm>
              <a:off x="3841861" y="5543547"/>
              <a:ext cx="201562" cy="145793"/>
            </a:xfrm>
            <a:custGeom>
              <a:avLst/>
              <a:gdLst>
                <a:gd name="T0" fmla="*/ 201562 w 219919"/>
                <a:gd name="T1" fmla="*/ 128860 h 152783"/>
                <a:gd name="T2" fmla="*/ 201562 w 219919"/>
                <a:gd name="T3" fmla="*/ 128860 h 152783"/>
                <a:gd name="T4" fmla="*/ 187417 w 219919"/>
                <a:gd name="T5" fmla="*/ 92043 h 152783"/>
                <a:gd name="T6" fmla="*/ 169736 w 219919"/>
                <a:gd name="T7" fmla="*/ 73635 h 152783"/>
                <a:gd name="T8" fmla="*/ 162664 w 219919"/>
                <a:gd name="T9" fmla="*/ 66271 h 152783"/>
                <a:gd name="T10" fmla="*/ 141447 w 219919"/>
                <a:gd name="T11" fmla="*/ 22090 h 152783"/>
                <a:gd name="T12" fmla="*/ 123766 w 219919"/>
                <a:gd name="T13" fmla="*/ 7363 h 152783"/>
                <a:gd name="T14" fmla="*/ 116693 w 219919"/>
                <a:gd name="T15" fmla="*/ 0 h 152783"/>
                <a:gd name="T16" fmla="*/ 63651 w 219919"/>
                <a:gd name="T17" fmla="*/ 3681 h 152783"/>
                <a:gd name="T18" fmla="*/ 31826 w 219919"/>
                <a:gd name="T19" fmla="*/ 22090 h 152783"/>
                <a:gd name="T20" fmla="*/ 21217 w 219919"/>
                <a:gd name="T21" fmla="*/ 25772 h 152783"/>
                <a:gd name="T22" fmla="*/ 14145 w 219919"/>
                <a:gd name="T23" fmla="*/ 36817 h 152783"/>
                <a:gd name="T24" fmla="*/ 7072 w 219919"/>
                <a:gd name="T25" fmla="*/ 44181 h 152783"/>
                <a:gd name="T26" fmla="*/ 0 w 219919"/>
                <a:gd name="T27" fmla="*/ 66271 h 152783"/>
                <a:gd name="T28" fmla="*/ 3536 w 219919"/>
                <a:gd name="T29" fmla="*/ 99406 h 152783"/>
                <a:gd name="T30" fmla="*/ 17681 w 219919"/>
                <a:gd name="T31" fmla="*/ 106770 h 152783"/>
                <a:gd name="T32" fmla="*/ 38897 w 219919"/>
                <a:gd name="T33" fmla="*/ 117814 h 152783"/>
                <a:gd name="T34" fmla="*/ 53042 w 219919"/>
                <a:gd name="T35" fmla="*/ 128860 h 152783"/>
                <a:gd name="T36" fmla="*/ 84868 w 219919"/>
                <a:gd name="T37" fmla="*/ 136223 h 152783"/>
                <a:gd name="T38" fmla="*/ 95477 w 219919"/>
                <a:gd name="T39" fmla="*/ 143587 h 152783"/>
                <a:gd name="T40" fmla="*/ 194489 w 219919"/>
                <a:gd name="T41" fmla="*/ 136223 h 152783"/>
                <a:gd name="T42" fmla="*/ 201562 w 219919"/>
                <a:gd name="T43" fmla="*/ 128860 h 1527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9919" h="152783">
                  <a:moveTo>
                    <a:pt x="219919" y="135038"/>
                  </a:moveTo>
                  <a:lnTo>
                    <a:pt x="219919" y="135038"/>
                  </a:lnTo>
                  <a:cubicBezTo>
                    <a:pt x="214775" y="122177"/>
                    <a:pt x="211613" y="108333"/>
                    <a:pt x="204486" y="96456"/>
                  </a:cubicBezTo>
                  <a:cubicBezTo>
                    <a:pt x="199807" y="88658"/>
                    <a:pt x="191625" y="83595"/>
                    <a:pt x="185195" y="77165"/>
                  </a:cubicBezTo>
                  <a:cubicBezTo>
                    <a:pt x="182623" y="74593"/>
                    <a:pt x="179496" y="72475"/>
                    <a:pt x="177478" y="69448"/>
                  </a:cubicBezTo>
                  <a:cubicBezTo>
                    <a:pt x="154806" y="35438"/>
                    <a:pt x="193307" y="94605"/>
                    <a:pt x="154329" y="23149"/>
                  </a:cubicBezTo>
                  <a:cubicBezTo>
                    <a:pt x="150725" y="16542"/>
                    <a:pt x="140216" y="11858"/>
                    <a:pt x="135038" y="7716"/>
                  </a:cubicBezTo>
                  <a:cubicBezTo>
                    <a:pt x="132198" y="5444"/>
                    <a:pt x="129893" y="2572"/>
                    <a:pt x="127321" y="0"/>
                  </a:cubicBezTo>
                  <a:cubicBezTo>
                    <a:pt x="108030" y="1286"/>
                    <a:pt x="88664" y="1723"/>
                    <a:pt x="69448" y="3858"/>
                  </a:cubicBezTo>
                  <a:cubicBezTo>
                    <a:pt x="51994" y="5797"/>
                    <a:pt x="54601" y="16522"/>
                    <a:pt x="34724" y="23149"/>
                  </a:cubicBezTo>
                  <a:lnTo>
                    <a:pt x="23149" y="27008"/>
                  </a:lnTo>
                  <a:cubicBezTo>
                    <a:pt x="20577" y="30866"/>
                    <a:pt x="18330" y="34961"/>
                    <a:pt x="15433" y="38582"/>
                  </a:cubicBezTo>
                  <a:cubicBezTo>
                    <a:pt x="13160" y="41423"/>
                    <a:pt x="9343" y="43045"/>
                    <a:pt x="7716" y="46299"/>
                  </a:cubicBezTo>
                  <a:cubicBezTo>
                    <a:pt x="4079" y="53574"/>
                    <a:pt x="0" y="69448"/>
                    <a:pt x="0" y="69448"/>
                  </a:cubicBezTo>
                  <a:cubicBezTo>
                    <a:pt x="1286" y="81023"/>
                    <a:pt x="-961" y="93570"/>
                    <a:pt x="3858" y="104172"/>
                  </a:cubicBezTo>
                  <a:cubicBezTo>
                    <a:pt x="6238" y="109408"/>
                    <a:pt x="14297" y="109035"/>
                    <a:pt x="19291" y="111889"/>
                  </a:cubicBezTo>
                  <a:cubicBezTo>
                    <a:pt x="40230" y="123854"/>
                    <a:pt x="21222" y="116390"/>
                    <a:pt x="42440" y="123463"/>
                  </a:cubicBezTo>
                  <a:cubicBezTo>
                    <a:pt x="47584" y="127321"/>
                    <a:pt x="52290" y="131848"/>
                    <a:pt x="57873" y="135038"/>
                  </a:cubicBezTo>
                  <a:cubicBezTo>
                    <a:pt x="65694" y="139507"/>
                    <a:pt x="86932" y="141810"/>
                    <a:pt x="92597" y="142754"/>
                  </a:cubicBezTo>
                  <a:cubicBezTo>
                    <a:pt x="96455" y="145326"/>
                    <a:pt x="99538" y="150305"/>
                    <a:pt x="104172" y="150471"/>
                  </a:cubicBezTo>
                  <a:cubicBezTo>
                    <a:pt x="184073" y="153325"/>
                    <a:pt x="172708" y="155922"/>
                    <a:pt x="212202" y="142754"/>
                  </a:cubicBezTo>
                  <a:lnTo>
                    <a:pt x="219919" y="135038"/>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0" name="Freeform 21535"/>
            <p:cNvSpPr>
              <a:spLocks/>
            </p:cNvSpPr>
            <p:nvPr/>
          </p:nvSpPr>
          <p:spPr bwMode="auto">
            <a:xfrm>
              <a:off x="3759650" y="5436243"/>
              <a:ext cx="144877" cy="177479"/>
            </a:xfrm>
            <a:custGeom>
              <a:avLst/>
              <a:gdLst>
                <a:gd name="T0" fmla="*/ 36846 w 144877"/>
                <a:gd name="T1" fmla="*/ 177479 h 177479"/>
                <a:gd name="T2" fmla="*/ 36846 w 144877"/>
                <a:gd name="T3" fmla="*/ 177479 h 177479"/>
                <a:gd name="T4" fmla="*/ 94720 w 144877"/>
                <a:gd name="T5" fmla="*/ 108030 h 177479"/>
                <a:gd name="T6" fmla="*/ 121727 w 144877"/>
                <a:gd name="T7" fmla="*/ 88739 h 177479"/>
                <a:gd name="T8" fmla="*/ 141018 w 144877"/>
                <a:gd name="T9" fmla="*/ 65590 h 177479"/>
                <a:gd name="T10" fmla="*/ 144877 w 144877"/>
                <a:gd name="T11" fmla="*/ 54015 h 177479"/>
                <a:gd name="T12" fmla="*/ 141018 w 144877"/>
                <a:gd name="T13" fmla="*/ 23149 h 177479"/>
                <a:gd name="T14" fmla="*/ 129444 w 144877"/>
                <a:gd name="T15" fmla="*/ 15433 h 177479"/>
                <a:gd name="T16" fmla="*/ 106294 w 144877"/>
                <a:gd name="T17" fmla="*/ 0 h 177479"/>
                <a:gd name="T18" fmla="*/ 48421 w 144877"/>
                <a:gd name="T19" fmla="*/ 3858 h 177479"/>
                <a:gd name="T20" fmla="*/ 21413 w 144877"/>
                <a:gd name="T21" fmla="*/ 23149 h 177479"/>
                <a:gd name="T22" fmla="*/ 13697 w 144877"/>
                <a:gd name="T23" fmla="*/ 34724 h 177479"/>
                <a:gd name="T24" fmla="*/ 5980 w 144877"/>
                <a:gd name="T25" fmla="*/ 54015 h 177479"/>
                <a:gd name="T26" fmla="*/ 5980 w 144877"/>
                <a:gd name="T27" fmla="*/ 146613 h 177479"/>
                <a:gd name="T28" fmla="*/ 13697 w 144877"/>
                <a:gd name="T29" fmla="*/ 154329 h 177479"/>
                <a:gd name="T30" fmla="*/ 29130 w 144877"/>
                <a:gd name="T31" fmla="*/ 173620 h 177479"/>
                <a:gd name="T32" fmla="*/ 36846 w 144877"/>
                <a:gd name="T33" fmla="*/ 177479 h 177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877" h="177479">
                  <a:moveTo>
                    <a:pt x="36846" y="177479"/>
                  </a:moveTo>
                  <a:lnTo>
                    <a:pt x="36846" y="177479"/>
                  </a:lnTo>
                  <a:cubicBezTo>
                    <a:pt x="56137" y="154329"/>
                    <a:pt x="73891" y="129806"/>
                    <a:pt x="94720" y="108030"/>
                  </a:cubicBezTo>
                  <a:cubicBezTo>
                    <a:pt x="102367" y="100035"/>
                    <a:pt x="113088" y="95650"/>
                    <a:pt x="121727" y="88739"/>
                  </a:cubicBezTo>
                  <a:cubicBezTo>
                    <a:pt x="128841" y="83048"/>
                    <a:pt x="136854" y="73919"/>
                    <a:pt x="141018" y="65590"/>
                  </a:cubicBezTo>
                  <a:cubicBezTo>
                    <a:pt x="142837" y="61952"/>
                    <a:pt x="143591" y="57873"/>
                    <a:pt x="144877" y="54015"/>
                  </a:cubicBezTo>
                  <a:cubicBezTo>
                    <a:pt x="143591" y="43726"/>
                    <a:pt x="144869" y="32776"/>
                    <a:pt x="141018" y="23149"/>
                  </a:cubicBezTo>
                  <a:cubicBezTo>
                    <a:pt x="139296" y="18844"/>
                    <a:pt x="133065" y="18330"/>
                    <a:pt x="129444" y="15433"/>
                  </a:cubicBezTo>
                  <a:cubicBezTo>
                    <a:pt x="109806" y="-278"/>
                    <a:pt x="137399" y="15551"/>
                    <a:pt x="106294" y="0"/>
                  </a:cubicBezTo>
                  <a:cubicBezTo>
                    <a:pt x="87003" y="1286"/>
                    <a:pt x="67637" y="1723"/>
                    <a:pt x="48421" y="3858"/>
                  </a:cubicBezTo>
                  <a:cubicBezTo>
                    <a:pt x="36585" y="5173"/>
                    <a:pt x="27842" y="13504"/>
                    <a:pt x="21413" y="23149"/>
                  </a:cubicBezTo>
                  <a:cubicBezTo>
                    <a:pt x="18841" y="27007"/>
                    <a:pt x="15771" y="30577"/>
                    <a:pt x="13697" y="34724"/>
                  </a:cubicBezTo>
                  <a:cubicBezTo>
                    <a:pt x="10600" y="40919"/>
                    <a:pt x="8552" y="47585"/>
                    <a:pt x="5980" y="54015"/>
                  </a:cubicBezTo>
                  <a:cubicBezTo>
                    <a:pt x="-1550" y="91668"/>
                    <a:pt x="-2426" y="87774"/>
                    <a:pt x="5980" y="146613"/>
                  </a:cubicBezTo>
                  <a:cubicBezTo>
                    <a:pt x="6494" y="150214"/>
                    <a:pt x="11425" y="151489"/>
                    <a:pt x="13697" y="154329"/>
                  </a:cubicBezTo>
                  <a:cubicBezTo>
                    <a:pt x="17334" y="158875"/>
                    <a:pt x="22916" y="170513"/>
                    <a:pt x="29130" y="173620"/>
                  </a:cubicBezTo>
                  <a:lnTo>
                    <a:pt x="36846" y="177479"/>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31" name="Freeform 21536"/>
            <p:cNvSpPr>
              <a:spLocks/>
            </p:cNvSpPr>
            <p:nvPr/>
          </p:nvSpPr>
          <p:spPr bwMode="auto">
            <a:xfrm>
              <a:off x="3464689" y="5517266"/>
              <a:ext cx="261549" cy="146612"/>
            </a:xfrm>
            <a:custGeom>
              <a:avLst/>
              <a:gdLst>
                <a:gd name="T0" fmla="*/ 261549 w 227635"/>
                <a:gd name="T1" fmla="*/ 146612 h 146612"/>
                <a:gd name="T2" fmla="*/ 261549 w 227635"/>
                <a:gd name="T3" fmla="*/ 146612 h 146612"/>
                <a:gd name="T4" fmla="*/ 257116 w 227635"/>
                <a:gd name="T5" fmla="*/ 54015 h 146612"/>
                <a:gd name="T6" fmla="*/ 234951 w 227635"/>
                <a:gd name="T7" fmla="*/ 27007 h 146612"/>
                <a:gd name="T8" fmla="*/ 217219 w 227635"/>
                <a:gd name="T9" fmla="*/ 19291 h 146612"/>
                <a:gd name="T10" fmla="*/ 208352 w 227635"/>
                <a:gd name="T11" fmla="*/ 11575 h 146612"/>
                <a:gd name="T12" fmla="*/ 164022 w 227635"/>
                <a:gd name="T13" fmla="*/ 0 h 146612"/>
                <a:gd name="T14" fmla="*/ 22165 w 227635"/>
                <a:gd name="T15" fmla="*/ 3858 h 146612"/>
                <a:gd name="T16" fmla="*/ 8866 w 227635"/>
                <a:gd name="T17" fmla="*/ 7716 h 146612"/>
                <a:gd name="T18" fmla="*/ 0 w 227635"/>
                <a:gd name="T19" fmla="*/ 15433 h 146612"/>
                <a:gd name="T20" fmla="*/ 4433 w 227635"/>
                <a:gd name="T21" fmla="*/ 100314 h 146612"/>
                <a:gd name="T22" fmla="*/ 26598 w 227635"/>
                <a:gd name="T23" fmla="*/ 115747 h 146612"/>
                <a:gd name="T24" fmla="*/ 53196 w 227635"/>
                <a:gd name="T25" fmla="*/ 127321 h 146612"/>
                <a:gd name="T26" fmla="*/ 93093 w 227635"/>
                <a:gd name="T27" fmla="*/ 142754 h 146612"/>
                <a:gd name="T28" fmla="*/ 106392 w 227635"/>
                <a:gd name="T29" fmla="*/ 146612 h 146612"/>
                <a:gd name="T30" fmla="*/ 261549 w 227635"/>
                <a:gd name="T31" fmla="*/ 146612 h 1466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635" h="146612">
                  <a:moveTo>
                    <a:pt x="227635" y="146612"/>
                  </a:moveTo>
                  <a:lnTo>
                    <a:pt x="227635" y="146612"/>
                  </a:lnTo>
                  <a:cubicBezTo>
                    <a:pt x="226349" y="115746"/>
                    <a:pt x="227068" y="84732"/>
                    <a:pt x="223777" y="54015"/>
                  </a:cubicBezTo>
                  <a:cubicBezTo>
                    <a:pt x="222809" y="44977"/>
                    <a:pt x="211410" y="31953"/>
                    <a:pt x="204486" y="27007"/>
                  </a:cubicBezTo>
                  <a:cubicBezTo>
                    <a:pt x="199806" y="23664"/>
                    <a:pt x="193839" y="22481"/>
                    <a:pt x="189053" y="19291"/>
                  </a:cubicBezTo>
                  <a:cubicBezTo>
                    <a:pt x="186026" y="17273"/>
                    <a:pt x="184590" y="13202"/>
                    <a:pt x="181336" y="11575"/>
                  </a:cubicBezTo>
                  <a:cubicBezTo>
                    <a:pt x="171938" y="6876"/>
                    <a:pt x="153834" y="2770"/>
                    <a:pt x="142754" y="0"/>
                  </a:cubicBezTo>
                  <a:cubicBezTo>
                    <a:pt x="101600" y="1286"/>
                    <a:pt x="60398" y="1509"/>
                    <a:pt x="19291" y="3858"/>
                  </a:cubicBezTo>
                  <a:cubicBezTo>
                    <a:pt x="15231" y="4090"/>
                    <a:pt x="11203" y="5623"/>
                    <a:pt x="7716" y="7716"/>
                  </a:cubicBezTo>
                  <a:cubicBezTo>
                    <a:pt x="4597" y="9588"/>
                    <a:pt x="2572" y="12861"/>
                    <a:pt x="0" y="15433"/>
                  </a:cubicBezTo>
                  <a:cubicBezTo>
                    <a:pt x="1286" y="43727"/>
                    <a:pt x="484" y="72193"/>
                    <a:pt x="3858" y="100314"/>
                  </a:cubicBezTo>
                  <a:cubicBezTo>
                    <a:pt x="5518" y="114150"/>
                    <a:pt x="14466" y="111405"/>
                    <a:pt x="23149" y="115747"/>
                  </a:cubicBezTo>
                  <a:cubicBezTo>
                    <a:pt x="53061" y="130703"/>
                    <a:pt x="17211" y="117625"/>
                    <a:pt x="46298" y="127321"/>
                  </a:cubicBezTo>
                  <a:cubicBezTo>
                    <a:pt x="64640" y="139550"/>
                    <a:pt x="53474" y="133572"/>
                    <a:pt x="81022" y="142754"/>
                  </a:cubicBezTo>
                  <a:lnTo>
                    <a:pt x="92597" y="146612"/>
                  </a:lnTo>
                  <a:lnTo>
                    <a:pt x="227635" y="146612"/>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grpSp>
      <p:grpSp>
        <p:nvGrpSpPr>
          <p:cNvPr id="21541" name="Group 21540"/>
          <p:cNvGrpSpPr>
            <a:grpSpLocks/>
          </p:cNvGrpSpPr>
          <p:nvPr/>
        </p:nvGrpSpPr>
        <p:grpSpPr bwMode="auto">
          <a:xfrm>
            <a:off x="3754438" y="3935413"/>
            <a:ext cx="636587" cy="433387"/>
            <a:chOff x="3466259" y="3958542"/>
            <a:chExt cx="636496" cy="432121"/>
          </a:xfrm>
        </p:grpSpPr>
        <p:sp>
          <p:nvSpPr>
            <p:cNvPr id="58516" name="Freeform 353"/>
            <p:cNvSpPr>
              <a:spLocks/>
            </p:cNvSpPr>
            <p:nvPr/>
          </p:nvSpPr>
          <p:spPr bwMode="auto">
            <a:xfrm>
              <a:off x="3466259" y="3966259"/>
              <a:ext cx="181565" cy="131298"/>
            </a:xfrm>
            <a:custGeom>
              <a:avLst/>
              <a:gdLst>
                <a:gd name="T0" fmla="*/ 9688 w 187483"/>
                <a:gd name="T1" fmla="*/ 16412 h 154329"/>
                <a:gd name="T2" fmla="*/ 9688 w 187483"/>
                <a:gd name="T3" fmla="*/ 16412 h 154329"/>
                <a:gd name="T4" fmla="*/ 5952 w 187483"/>
                <a:gd name="T5" fmla="*/ 118168 h 154329"/>
                <a:gd name="T6" fmla="*/ 20898 w 187483"/>
                <a:gd name="T7" fmla="*/ 124733 h 154329"/>
                <a:gd name="T8" fmla="*/ 54526 w 187483"/>
                <a:gd name="T9" fmla="*/ 131298 h 154329"/>
                <a:gd name="T10" fmla="*/ 125518 w 187483"/>
                <a:gd name="T11" fmla="*/ 128016 h 154329"/>
                <a:gd name="T12" fmla="*/ 140464 w 187483"/>
                <a:gd name="T13" fmla="*/ 114886 h 154329"/>
                <a:gd name="T14" fmla="*/ 155410 w 187483"/>
                <a:gd name="T15" fmla="*/ 88626 h 154329"/>
                <a:gd name="T16" fmla="*/ 162883 w 187483"/>
                <a:gd name="T17" fmla="*/ 82062 h 154329"/>
                <a:gd name="T18" fmla="*/ 170355 w 187483"/>
                <a:gd name="T19" fmla="*/ 59084 h 154329"/>
                <a:gd name="T20" fmla="*/ 174092 w 187483"/>
                <a:gd name="T21" fmla="*/ 45954 h 154329"/>
                <a:gd name="T22" fmla="*/ 181565 w 187483"/>
                <a:gd name="T23" fmla="*/ 36107 h 154329"/>
                <a:gd name="T24" fmla="*/ 162883 w 187483"/>
                <a:gd name="T25" fmla="*/ 3282 h 154329"/>
                <a:gd name="T26" fmla="*/ 151673 w 187483"/>
                <a:gd name="T27" fmla="*/ 0 h 154329"/>
                <a:gd name="T28" fmla="*/ 65735 w 187483"/>
                <a:gd name="T29" fmla="*/ 3282 h 154329"/>
                <a:gd name="T30" fmla="*/ 20898 w 187483"/>
                <a:gd name="T31" fmla="*/ 9848 h 154329"/>
                <a:gd name="T32" fmla="*/ 9688 w 187483"/>
                <a:gd name="T33" fmla="*/ 16412 h 1543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7483" h="154329">
                  <a:moveTo>
                    <a:pt x="10004" y="19291"/>
                  </a:moveTo>
                  <a:lnTo>
                    <a:pt x="10004" y="19291"/>
                  </a:lnTo>
                  <a:cubicBezTo>
                    <a:pt x="1707" y="64925"/>
                    <a:pt x="-5641" y="87033"/>
                    <a:pt x="6146" y="138896"/>
                  </a:cubicBezTo>
                  <a:cubicBezTo>
                    <a:pt x="7421" y="144505"/>
                    <a:pt x="16292" y="144347"/>
                    <a:pt x="21579" y="146613"/>
                  </a:cubicBezTo>
                  <a:cubicBezTo>
                    <a:pt x="33665" y="151793"/>
                    <a:pt x="42433" y="152017"/>
                    <a:pt x="56303" y="154329"/>
                  </a:cubicBezTo>
                  <a:cubicBezTo>
                    <a:pt x="80738" y="153043"/>
                    <a:pt x="105698" y="155669"/>
                    <a:pt x="129609" y="150471"/>
                  </a:cubicBezTo>
                  <a:cubicBezTo>
                    <a:pt x="136718" y="148926"/>
                    <a:pt x="141006" y="141091"/>
                    <a:pt x="145042" y="135038"/>
                  </a:cubicBezTo>
                  <a:cubicBezTo>
                    <a:pt x="175548" y="89286"/>
                    <a:pt x="122738" y="170213"/>
                    <a:pt x="160475" y="104172"/>
                  </a:cubicBezTo>
                  <a:cubicBezTo>
                    <a:pt x="162280" y="101014"/>
                    <a:pt x="165620" y="99028"/>
                    <a:pt x="168192" y="96456"/>
                  </a:cubicBezTo>
                  <a:cubicBezTo>
                    <a:pt x="180253" y="48211"/>
                    <a:pt x="164839" y="108194"/>
                    <a:pt x="175908" y="69448"/>
                  </a:cubicBezTo>
                  <a:cubicBezTo>
                    <a:pt x="177365" y="64349"/>
                    <a:pt x="177677" y="58889"/>
                    <a:pt x="179766" y="54015"/>
                  </a:cubicBezTo>
                  <a:cubicBezTo>
                    <a:pt x="181593" y="49753"/>
                    <a:pt x="184911" y="46299"/>
                    <a:pt x="187483" y="42441"/>
                  </a:cubicBezTo>
                  <a:cubicBezTo>
                    <a:pt x="182799" y="283"/>
                    <a:pt x="195032" y="11527"/>
                    <a:pt x="168192" y="3858"/>
                  </a:cubicBezTo>
                  <a:cubicBezTo>
                    <a:pt x="164281" y="2741"/>
                    <a:pt x="160475" y="1286"/>
                    <a:pt x="156617" y="0"/>
                  </a:cubicBezTo>
                  <a:lnTo>
                    <a:pt x="67878" y="3858"/>
                  </a:lnTo>
                  <a:cubicBezTo>
                    <a:pt x="43784" y="5364"/>
                    <a:pt x="39078" y="5013"/>
                    <a:pt x="21579" y="11575"/>
                  </a:cubicBezTo>
                  <a:cubicBezTo>
                    <a:pt x="-44" y="19683"/>
                    <a:pt x="11933" y="18005"/>
                    <a:pt x="10004" y="19291"/>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7" name="Freeform 354"/>
            <p:cNvSpPr>
              <a:spLocks/>
            </p:cNvSpPr>
            <p:nvPr/>
          </p:nvSpPr>
          <p:spPr bwMode="auto">
            <a:xfrm>
              <a:off x="3499413" y="4089722"/>
              <a:ext cx="231493" cy="150470"/>
            </a:xfrm>
            <a:custGeom>
              <a:avLst/>
              <a:gdLst>
                <a:gd name="T0" fmla="*/ 84881 w 231493"/>
                <a:gd name="T1" fmla="*/ 11574 h 150470"/>
                <a:gd name="T2" fmla="*/ 84881 w 231493"/>
                <a:gd name="T3" fmla="*/ 11574 h 150470"/>
                <a:gd name="T4" fmla="*/ 3858 w 231493"/>
                <a:gd name="T5" fmla="*/ 23149 h 150470"/>
                <a:gd name="T6" fmla="*/ 0 w 231493"/>
                <a:gd name="T7" fmla="*/ 42440 h 150470"/>
                <a:gd name="T8" fmla="*/ 3858 w 231493"/>
                <a:gd name="T9" fmla="*/ 111888 h 150470"/>
                <a:gd name="T10" fmla="*/ 11574 w 231493"/>
                <a:gd name="T11" fmla="*/ 123463 h 150470"/>
                <a:gd name="T12" fmla="*/ 27007 w 231493"/>
                <a:gd name="T13" fmla="*/ 127321 h 150470"/>
                <a:gd name="T14" fmla="*/ 38582 w 231493"/>
                <a:gd name="T15" fmla="*/ 135037 h 150470"/>
                <a:gd name="T16" fmla="*/ 65590 w 231493"/>
                <a:gd name="T17" fmla="*/ 142754 h 150470"/>
                <a:gd name="T18" fmla="*/ 92597 w 231493"/>
                <a:gd name="T19" fmla="*/ 150470 h 150470"/>
                <a:gd name="T20" fmla="*/ 162045 w 231493"/>
                <a:gd name="T21" fmla="*/ 146612 h 150470"/>
                <a:gd name="T22" fmla="*/ 185195 w 231493"/>
                <a:gd name="T23" fmla="*/ 138896 h 150470"/>
                <a:gd name="T24" fmla="*/ 212202 w 231493"/>
                <a:gd name="T25" fmla="*/ 123463 h 150470"/>
                <a:gd name="T26" fmla="*/ 227635 w 231493"/>
                <a:gd name="T27" fmla="*/ 88739 h 150470"/>
                <a:gd name="T28" fmla="*/ 231493 w 231493"/>
                <a:gd name="T29" fmla="*/ 77164 h 150470"/>
                <a:gd name="T30" fmla="*/ 227635 w 231493"/>
                <a:gd name="T31" fmla="*/ 50156 h 150470"/>
                <a:gd name="T32" fmla="*/ 212202 w 231493"/>
                <a:gd name="T33" fmla="*/ 30865 h 150470"/>
                <a:gd name="T34" fmla="*/ 196769 w 231493"/>
                <a:gd name="T35" fmla="*/ 11574 h 150470"/>
                <a:gd name="T36" fmla="*/ 173620 w 231493"/>
                <a:gd name="T37" fmla="*/ 3858 h 150470"/>
                <a:gd name="T38" fmla="*/ 162045 w 231493"/>
                <a:gd name="T39" fmla="*/ 0 h 150470"/>
                <a:gd name="T40" fmla="*/ 84881 w 231493"/>
                <a:gd name="T41" fmla="*/ 11574 h 150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493" h="150470">
                  <a:moveTo>
                    <a:pt x="84881" y="11574"/>
                  </a:moveTo>
                  <a:lnTo>
                    <a:pt x="84881" y="11574"/>
                  </a:lnTo>
                  <a:cubicBezTo>
                    <a:pt x="80268" y="11929"/>
                    <a:pt x="15499" y="14095"/>
                    <a:pt x="3858" y="23149"/>
                  </a:cubicBezTo>
                  <a:cubicBezTo>
                    <a:pt x="-1318" y="27175"/>
                    <a:pt x="1286" y="36010"/>
                    <a:pt x="0" y="42440"/>
                  </a:cubicBezTo>
                  <a:cubicBezTo>
                    <a:pt x="1286" y="65589"/>
                    <a:pt x="579" y="88936"/>
                    <a:pt x="3858" y="111888"/>
                  </a:cubicBezTo>
                  <a:cubicBezTo>
                    <a:pt x="4514" y="116478"/>
                    <a:pt x="7716" y="120891"/>
                    <a:pt x="11574" y="123463"/>
                  </a:cubicBezTo>
                  <a:cubicBezTo>
                    <a:pt x="15986" y="126404"/>
                    <a:pt x="21863" y="126035"/>
                    <a:pt x="27007" y="127321"/>
                  </a:cubicBezTo>
                  <a:cubicBezTo>
                    <a:pt x="30865" y="129893"/>
                    <a:pt x="34435" y="132963"/>
                    <a:pt x="38582" y="135037"/>
                  </a:cubicBezTo>
                  <a:cubicBezTo>
                    <a:pt x="44755" y="138123"/>
                    <a:pt x="59813" y="141104"/>
                    <a:pt x="65590" y="142754"/>
                  </a:cubicBezTo>
                  <a:cubicBezTo>
                    <a:pt x="104335" y="153824"/>
                    <a:pt x="44349" y="138409"/>
                    <a:pt x="92597" y="150470"/>
                  </a:cubicBezTo>
                  <a:cubicBezTo>
                    <a:pt x="115746" y="149184"/>
                    <a:pt x="139039" y="149488"/>
                    <a:pt x="162045" y="146612"/>
                  </a:cubicBezTo>
                  <a:cubicBezTo>
                    <a:pt x="170116" y="145603"/>
                    <a:pt x="177920" y="142534"/>
                    <a:pt x="185195" y="138896"/>
                  </a:cubicBezTo>
                  <a:cubicBezTo>
                    <a:pt x="204775" y="129105"/>
                    <a:pt x="195842" y="134369"/>
                    <a:pt x="212202" y="123463"/>
                  </a:cubicBezTo>
                  <a:cubicBezTo>
                    <a:pt x="224431" y="105121"/>
                    <a:pt x="218453" y="116287"/>
                    <a:pt x="227635" y="88739"/>
                  </a:cubicBezTo>
                  <a:lnTo>
                    <a:pt x="231493" y="77164"/>
                  </a:lnTo>
                  <a:cubicBezTo>
                    <a:pt x="230207" y="68161"/>
                    <a:pt x="230248" y="58867"/>
                    <a:pt x="227635" y="50156"/>
                  </a:cubicBezTo>
                  <a:cubicBezTo>
                    <a:pt x="224785" y="40657"/>
                    <a:pt x="217796" y="37858"/>
                    <a:pt x="212202" y="30865"/>
                  </a:cubicBezTo>
                  <a:cubicBezTo>
                    <a:pt x="208567" y="26321"/>
                    <a:pt x="202980" y="14679"/>
                    <a:pt x="196769" y="11574"/>
                  </a:cubicBezTo>
                  <a:cubicBezTo>
                    <a:pt x="189494" y="7937"/>
                    <a:pt x="181336" y="6430"/>
                    <a:pt x="173620" y="3858"/>
                  </a:cubicBezTo>
                  <a:lnTo>
                    <a:pt x="162045" y="0"/>
                  </a:lnTo>
                  <a:cubicBezTo>
                    <a:pt x="59161" y="3957"/>
                    <a:pt x="97742" y="9645"/>
                    <a:pt x="84881" y="11574"/>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8" name="Freeform 355"/>
            <p:cNvSpPr>
              <a:spLocks/>
            </p:cNvSpPr>
            <p:nvPr/>
          </p:nvSpPr>
          <p:spPr bwMode="auto">
            <a:xfrm>
              <a:off x="3487672" y="4232476"/>
              <a:ext cx="222316" cy="158187"/>
            </a:xfrm>
            <a:custGeom>
              <a:avLst/>
              <a:gdLst>
                <a:gd name="T0" fmla="*/ 196936 w 222316"/>
                <a:gd name="T1" fmla="*/ 42440 h 158187"/>
                <a:gd name="T2" fmla="*/ 196936 w 222316"/>
                <a:gd name="T3" fmla="*/ 42440 h 158187"/>
                <a:gd name="T4" fmla="*/ 150637 w 222316"/>
                <a:gd name="T5" fmla="*/ 27008 h 158187"/>
                <a:gd name="T6" fmla="*/ 131346 w 222316"/>
                <a:gd name="T7" fmla="*/ 15433 h 158187"/>
                <a:gd name="T8" fmla="*/ 115913 w 222316"/>
                <a:gd name="T9" fmla="*/ 7716 h 158187"/>
                <a:gd name="T10" fmla="*/ 92763 w 222316"/>
                <a:gd name="T11" fmla="*/ 0 h 158187"/>
                <a:gd name="T12" fmla="*/ 38748 w 222316"/>
                <a:gd name="T13" fmla="*/ 3858 h 158187"/>
                <a:gd name="T14" fmla="*/ 11741 w 222316"/>
                <a:gd name="T15" fmla="*/ 11575 h 158187"/>
                <a:gd name="T16" fmla="*/ 7882 w 222316"/>
                <a:gd name="T17" fmla="*/ 27008 h 158187"/>
                <a:gd name="T18" fmla="*/ 166 w 222316"/>
                <a:gd name="T19" fmla="*/ 38582 h 158187"/>
                <a:gd name="T20" fmla="*/ 7882 w 222316"/>
                <a:gd name="T21" fmla="*/ 104172 h 158187"/>
                <a:gd name="T22" fmla="*/ 15599 w 222316"/>
                <a:gd name="T23" fmla="*/ 115747 h 158187"/>
                <a:gd name="T24" fmla="*/ 54181 w 222316"/>
                <a:gd name="T25" fmla="*/ 150471 h 158187"/>
                <a:gd name="T26" fmla="*/ 85047 w 222316"/>
                <a:gd name="T27" fmla="*/ 158187 h 158187"/>
                <a:gd name="T28" fmla="*/ 173786 w 222316"/>
                <a:gd name="T29" fmla="*/ 150471 h 158187"/>
                <a:gd name="T30" fmla="*/ 193077 w 222316"/>
                <a:gd name="T31" fmla="*/ 142754 h 158187"/>
                <a:gd name="T32" fmla="*/ 216227 w 222316"/>
                <a:gd name="T33" fmla="*/ 115747 h 158187"/>
                <a:gd name="T34" fmla="*/ 216227 w 222316"/>
                <a:gd name="T35" fmla="*/ 54015 h 158187"/>
                <a:gd name="T36" fmla="*/ 208510 w 222316"/>
                <a:gd name="T37" fmla="*/ 42440 h 158187"/>
                <a:gd name="T38" fmla="*/ 196936 w 222316"/>
                <a:gd name="T39" fmla="*/ 42440 h 158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316" h="158187">
                  <a:moveTo>
                    <a:pt x="196936" y="42440"/>
                  </a:moveTo>
                  <a:lnTo>
                    <a:pt x="196936" y="42440"/>
                  </a:lnTo>
                  <a:cubicBezTo>
                    <a:pt x="181503" y="37296"/>
                    <a:pt x="162140" y="38511"/>
                    <a:pt x="150637" y="27008"/>
                  </a:cubicBezTo>
                  <a:cubicBezTo>
                    <a:pt x="137804" y="14175"/>
                    <a:pt x="148876" y="22946"/>
                    <a:pt x="131346" y="15433"/>
                  </a:cubicBezTo>
                  <a:cubicBezTo>
                    <a:pt x="126059" y="13167"/>
                    <a:pt x="121253" y="9852"/>
                    <a:pt x="115913" y="7716"/>
                  </a:cubicBezTo>
                  <a:cubicBezTo>
                    <a:pt x="108361" y="4695"/>
                    <a:pt x="92763" y="0"/>
                    <a:pt x="92763" y="0"/>
                  </a:cubicBezTo>
                  <a:cubicBezTo>
                    <a:pt x="74758" y="1286"/>
                    <a:pt x="56688" y="1865"/>
                    <a:pt x="38748" y="3858"/>
                  </a:cubicBezTo>
                  <a:cubicBezTo>
                    <a:pt x="31475" y="4666"/>
                    <a:pt x="19061" y="9134"/>
                    <a:pt x="11741" y="11575"/>
                  </a:cubicBezTo>
                  <a:cubicBezTo>
                    <a:pt x="10455" y="16719"/>
                    <a:pt x="9971" y="22134"/>
                    <a:pt x="7882" y="27008"/>
                  </a:cubicBezTo>
                  <a:cubicBezTo>
                    <a:pt x="6055" y="31270"/>
                    <a:pt x="438" y="33953"/>
                    <a:pt x="166" y="38582"/>
                  </a:cubicBezTo>
                  <a:cubicBezTo>
                    <a:pt x="-219" y="45122"/>
                    <a:pt x="-663" y="87083"/>
                    <a:pt x="7882" y="104172"/>
                  </a:cubicBezTo>
                  <a:cubicBezTo>
                    <a:pt x="9956" y="108320"/>
                    <a:pt x="12497" y="112300"/>
                    <a:pt x="15599" y="115747"/>
                  </a:cubicBezTo>
                  <a:cubicBezTo>
                    <a:pt x="23777" y="124834"/>
                    <a:pt x="40066" y="143413"/>
                    <a:pt x="54181" y="150471"/>
                  </a:cubicBezTo>
                  <a:cubicBezTo>
                    <a:pt x="62089" y="154425"/>
                    <a:pt x="77712" y="156720"/>
                    <a:pt x="85047" y="158187"/>
                  </a:cubicBezTo>
                  <a:cubicBezTo>
                    <a:pt x="109971" y="156875"/>
                    <a:pt x="146247" y="159651"/>
                    <a:pt x="173786" y="150471"/>
                  </a:cubicBezTo>
                  <a:cubicBezTo>
                    <a:pt x="180356" y="148281"/>
                    <a:pt x="186647" y="145326"/>
                    <a:pt x="193077" y="142754"/>
                  </a:cubicBezTo>
                  <a:cubicBezTo>
                    <a:pt x="211789" y="124042"/>
                    <a:pt x="204474" y="133374"/>
                    <a:pt x="216227" y="115747"/>
                  </a:cubicBezTo>
                  <a:cubicBezTo>
                    <a:pt x="224457" y="91056"/>
                    <a:pt x="224234" y="96716"/>
                    <a:pt x="216227" y="54015"/>
                  </a:cubicBezTo>
                  <a:cubicBezTo>
                    <a:pt x="215372" y="49457"/>
                    <a:pt x="211789" y="45719"/>
                    <a:pt x="208510" y="42440"/>
                  </a:cubicBezTo>
                  <a:cubicBezTo>
                    <a:pt x="205231" y="39161"/>
                    <a:pt x="198865" y="42440"/>
                    <a:pt x="196936" y="4244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9" name="Freeform 356"/>
            <p:cNvSpPr>
              <a:spLocks/>
            </p:cNvSpPr>
            <p:nvPr/>
          </p:nvSpPr>
          <p:spPr bwMode="auto">
            <a:xfrm>
              <a:off x="3686021" y="3958542"/>
              <a:ext cx="176065" cy="189053"/>
            </a:xfrm>
            <a:custGeom>
              <a:avLst/>
              <a:gdLst>
                <a:gd name="T0" fmla="*/ 64176 w 176065"/>
                <a:gd name="T1" fmla="*/ 7716 h 189053"/>
                <a:gd name="T2" fmla="*/ 64176 w 176065"/>
                <a:gd name="T3" fmla="*/ 7716 h 189053"/>
                <a:gd name="T4" fmla="*/ 2445 w 176065"/>
                <a:gd name="T5" fmla="*/ 77164 h 189053"/>
                <a:gd name="T6" fmla="*/ 6303 w 176065"/>
                <a:gd name="T7" fmla="*/ 119605 h 189053"/>
                <a:gd name="T8" fmla="*/ 10161 w 176065"/>
                <a:gd name="T9" fmla="*/ 131180 h 189053"/>
                <a:gd name="T10" fmla="*/ 29452 w 176065"/>
                <a:gd name="T11" fmla="*/ 146612 h 189053"/>
                <a:gd name="T12" fmla="*/ 37169 w 176065"/>
                <a:gd name="T13" fmla="*/ 158187 h 189053"/>
                <a:gd name="T14" fmla="*/ 48744 w 176065"/>
                <a:gd name="T15" fmla="*/ 162045 h 189053"/>
                <a:gd name="T16" fmla="*/ 83468 w 176065"/>
                <a:gd name="T17" fmla="*/ 181336 h 189053"/>
                <a:gd name="T18" fmla="*/ 114333 w 176065"/>
                <a:gd name="T19" fmla="*/ 189053 h 189053"/>
                <a:gd name="T20" fmla="*/ 149057 w 176065"/>
                <a:gd name="T21" fmla="*/ 185195 h 189053"/>
                <a:gd name="T22" fmla="*/ 168349 w 176065"/>
                <a:gd name="T23" fmla="*/ 150471 h 189053"/>
                <a:gd name="T24" fmla="*/ 172207 w 176065"/>
                <a:gd name="T25" fmla="*/ 135038 h 189053"/>
                <a:gd name="T26" fmla="*/ 176065 w 176065"/>
                <a:gd name="T27" fmla="*/ 123463 h 189053"/>
                <a:gd name="T28" fmla="*/ 172207 w 176065"/>
                <a:gd name="T29" fmla="*/ 77164 h 189053"/>
                <a:gd name="T30" fmla="*/ 149057 w 176065"/>
                <a:gd name="T31" fmla="*/ 46299 h 189053"/>
                <a:gd name="T32" fmla="*/ 141341 w 176065"/>
                <a:gd name="T33" fmla="*/ 30866 h 189053"/>
                <a:gd name="T34" fmla="*/ 122050 w 176065"/>
                <a:gd name="T35" fmla="*/ 11574 h 189053"/>
                <a:gd name="T36" fmla="*/ 83468 w 176065"/>
                <a:gd name="T37" fmla="*/ 0 h 189053"/>
                <a:gd name="T38" fmla="*/ 64176 w 176065"/>
                <a:gd name="T39" fmla="*/ 7716 h 1890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6065" h="189053">
                  <a:moveTo>
                    <a:pt x="64176" y="7716"/>
                  </a:moveTo>
                  <a:lnTo>
                    <a:pt x="64176" y="7716"/>
                  </a:lnTo>
                  <a:cubicBezTo>
                    <a:pt x="43599" y="30865"/>
                    <a:pt x="16674" y="49653"/>
                    <a:pt x="2445" y="77164"/>
                  </a:cubicBezTo>
                  <a:cubicBezTo>
                    <a:pt x="-4081" y="89781"/>
                    <a:pt x="4294" y="105542"/>
                    <a:pt x="6303" y="119605"/>
                  </a:cubicBezTo>
                  <a:cubicBezTo>
                    <a:pt x="6878" y="123631"/>
                    <a:pt x="8068" y="127693"/>
                    <a:pt x="10161" y="131180"/>
                  </a:cubicBezTo>
                  <a:cubicBezTo>
                    <a:pt x="13825" y="137287"/>
                    <a:pt x="24197" y="143109"/>
                    <a:pt x="29452" y="146612"/>
                  </a:cubicBezTo>
                  <a:cubicBezTo>
                    <a:pt x="32024" y="150470"/>
                    <a:pt x="33548" y="155290"/>
                    <a:pt x="37169" y="158187"/>
                  </a:cubicBezTo>
                  <a:cubicBezTo>
                    <a:pt x="40345" y="160728"/>
                    <a:pt x="45106" y="160226"/>
                    <a:pt x="48744" y="162045"/>
                  </a:cubicBezTo>
                  <a:cubicBezTo>
                    <a:pt x="58642" y="166994"/>
                    <a:pt x="72314" y="177618"/>
                    <a:pt x="83468" y="181336"/>
                  </a:cubicBezTo>
                  <a:cubicBezTo>
                    <a:pt x="93529" y="184690"/>
                    <a:pt x="114333" y="189053"/>
                    <a:pt x="114333" y="189053"/>
                  </a:cubicBezTo>
                  <a:cubicBezTo>
                    <a:pt x="125908" y="187767"/>
                    <a:pt x="138803" y="190716"/>
                    <a:pt x="149057" y="185195"/>
                  </a:cubicBezTo>
                  <a:cubicBezTo>
                    <a:pt x="158384" y="180173"/>
                    <a:pt x="165223" y="161410"/>
                    <a:pt x="168349" y="150471"/>
                  </a:cubicBezTo>
                  <a:cubicBezTo>
                    <a:pt x="169806" y="145372"/>
                    <a:pt x="170750" y="140137"/>
                    <a:pt x="172207" y="135038"/>
                  </a:cubicBezTo>
                  <a:cubicBezTo>
                    <a:pt x="173324" y="131127"/>
                    <a:pt x="174779" y="127321"/>
                    <a:pt x="176065" y="123463"/>
                  </a:cubicBezTo>
                  <a:cubicBezTo>
                    <a:pt x="174779" y="108030"/>
                    <a:pt x="176352" y="92086"/>
                    <a:pt x="172207" y="77164"/>
                  </a:cubicBezTo>
                  <a:cubicBezTo>
                    <a:pt x="168851" y="65081"/>
                    <a:pt x="157804" y="55045"/>
                    <a:pt x="149057" y="46299"/>
                  </a:cubicBezTo>
                  <a:cubicBezTo>
                    <a:pt x="146485" y="41155"/>
                    <a:pt x="144872" y="35406"/>
                    <a:pt x="141341" y="30866"/>
                  </a:cubicBezTo>
                  <a:cubicBezTo>
                    <a:pt x="135758" y="23687"/>
                    <a:pt x="130677" y="14450"/>
                    <a:pt x="122050" y="11574"/>
                  </a:cubicBezTo>
                  <a:cubicBezTo>
                    <a:pt x="93870" y="2181"/>
                    <a:pt x="106792" y="5831"/>
                    <a:pt x="83468" y="0"/>
                  </a:cubicBezTo>
                  <a:cubicBezTo>
                    <a:pt x="51354" y="8028"/>
                    <a:pt x="67391" y="6430"/>
                    <a:pt x="64176" y="7716"/>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0" name="Freeform 357"/>
            <p:cNvSpPr>
              <a:spLocks/>
            </p:cNvSpPr>
            <p:nvPr/>
          </p:nvSpPr>
          <p:spPr bwMode="auto">
            <a:xfrm>
              <a:off x="3703899" y="4147595"/>
              <a:ext cx="192410" cy="181337"/>
            </a:xfrm>
            <a:custGeom>
              <a:avLst/>
              <a:gdLst>
                <a:gd name="T0" fmla="*/ 162045 w 192410"/>
                <a:gd name="T1" fmla="*/ 142754 h 181337"/>
                <a:gd name="T2" fmla="*/ 162045 w 192410"/>
                <a:gd name="T3" fmla="*/ 142754 h 181337"/>
                <a:gd name="T4" fmla="*/ 165904 w 192410"/>
                <a:gd name="T5" fmla="*/ 23149 h 181337"/>
                <a:gd name="T6" fmla="*/ 150471 w 192410"/>
                <a:gd name="T7" fmla="*/ 15433 h 181337"/>
                <a:gd name="T8" fmla="*/ 142754 w 192410"/>
                <a:gd name="T9" fmla="*/ 7716 h 181337"/>
                <a:gd name="T10" fmla="*/ 119605 w 192410"/>
                <a:gd name="T11" fmla="*/ 0 h 181337"/>
                <a:gd name="T12" fmla="*/ 61731 w 192410"/>
                <a:gd name="T13" fmla="*/ 3858 h 181337"/>
                <a:gd name="T14" fmla="*/ 42440 w 192410"/>
                <a:gd name="T15" fmla="*/ 15433 h 181337"/>
                <a:gd name="T16" fmla="*/ 19291 w 192410"/>
                <a:gd name="T17" fmla="*/ 27008 h 181337"/>
                <a:gd name="T18" fmla="*/ 11574 w 192410"/>
                <a:gd name="T19" fmla="*/ 42440 h 181337"/>
                <a:gd name="T20" fmla="*/ 3858 w 192410"/>
                <a:gd name="T21" fmla="*/ 54015 h 181337"/>
                <a:gd name="T22" fmla="*/ 0 w 192410"/>
                <a:gd name="T23" fmla="*/ 104172 h 181337"/>
                <a:gd name="T24" fmla="*/ 3858 w 192410"/>
                <a:gd name="T25" fmla="*/ 162046 h 181337"/>
                <a:gd name="T26" fmla="*/ 15433 w 192410"/>
                <a:gd name="T27" fmla="*/ 173620 h 181337"/>
                <a:gd name="T28" fmla="*/ 38582 w 192410"/>
                <a:gd name="T29" fmla="*/ 181337 h 181337"/>
                <a:gd name="T30" fmla="*/ 108030 w 192410"/>
                <a:gd name="T31" fmla="*/ 177478 h 181337"/>
                <a:gd name="T32" fmla="*/ 119605 w 192410"/>
                <a:gd name="T33" fmla="*/ 169762 h 181337"/>
                <a:gd name="T34" fmla="*/ 135038 w 192410"/>
                <a:gd name="T35" fmla="*/ 162046 h 181337"/>
                <a:gd name="T36" fmla="*/ 142754 w 192410"/>
                <a:gd name="T37" fmla="*/ 154329 h 181337"/>
                <a:gd name="T38" fmla="*/ 158187 w 192410"/>
                <a:gd name="T39" fmla="*/ 131180 h 181337"/>
                <a:gd name="T40" fmla="*/ 162045 w 192410"/>
                <a:gd name="T41" fmla="*/ 142754 h 181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2410" h="181337">
                  <a:moveTo>
                    <a:pt x="162045" y="142754"/>
                  </a:moveTo>
                  <a:lnTo>
                    <a:pt x="162045" y="142754"/>
                  </a:lnTo>
                  <a:cubicBezTo>
                    <a:pt x="185449" y="59170"/>
                    <a:pt x="214801" y="62267"/>
                    <a:pt x="165904" y="23149"/>
                  </a:cubicBezTo>
                  <a:cubicBezTo>
                    <a:pt x="161413" y="19556"/>
                    <a:pt x="155615" y="18005"/>
                    <a:pt x="150471" y="15433"/>
                  </a:cubicBezTo>
                  <a:cubicBezTo>
                    <a:pt x="147899" y="12861"/>
                    <a:pt x="146008" y="9343"/>
                    <a:pt x="142754" y="7716"/>
                  </a:cubicBezTo>
                  <a:cubicBezTo>
                    <a:pt x="135479" y="4079"/>
                    <a:pt x="119605" y="0"/>
                    <a:pt x="119605" y="0"/>
                  </a:cubicBezTo>
                  <a:cubicBezTo>
                    <a:pt x="100314" y="1286"/>
                    <a:pt x="80947" y="1723"/>
                    <a:pt x="61731" y="3858"/>
                  </a:cubicBezTo>
                  <a:cubicBezTo>
                    <a:pt x="48115" y="5371"/>
                    <a:pt x="51772" y="7967"/>
                    <a:pt x="42440" y="15433"/>
                  </a:cubicBezTo>
                  <a:cubicBezTo>
                    <a:pt x="31756" y="23980"/>
                    <a:pt x="31515" y="22933"/>
                    <a:pt x="19291" y="27008"/>
                  </a:cubicBezTo>
                  <a:cubicBezTo>
                    <a:pt x="16719" y="32152"/>
                    <a:pt x="14428" y="37446"/>
                    <a:pt x="11574" y="42440"/>
                  </a:cubicBezTo>
                  <a:cubicBezTo>
                    <a:pt x="9273" y="46466"/>
                    <a:pt x="4712" y="49457"/>
                    <a:pt x="3858" y="54015"/>
                  </a:cubicBezTo>
                  <a:cubicBezTo>
                    <a:pt x="768" y="70496"/>
                    <a:pt x="1286" y="87453"/>
                    <a:pt x="0" y="104172"/>
                  </a:cubicBezTo>
                  <a:cubicBezTo>
                    <a:pt x="1286" y="123463"/>
                    <a:pt x="-336" y="143172"/>
                    <a:pt x="3858" y="162046"/>
                  </a:cubicBezTo>
                  <a:cubicBezTo>
                    <a:pt x="5042" y="167372"/>
                    <a:pt x="10663" y="170970"/>
                    <a:pt x="15433" y="173620"/>
                  </a:cubicBezTo>
                  <a:cubicBezTo>
                    <a:pt x="22543" y="177570"/>
                    <a:pt x="38582" y="181337"/>
                    <a:pt x="38582" y="181337"/>
                  </a:cubicBezTo>
                  <a:cubicBezTo>
                    <a:pt x="61731" y="180051"/>
                    <a:pt x="85078" y="180757"/>
                    <a:pt x="108030" y="177478"/>
                  </a:cubicBezTo>
                  <a:cubicBezTo>
                    <a:pt x="112620" y="176822"/>
                    <a:pt x="115579" y="172062"/>
                    <a:pt x="119605" y="169762"/>
                  </a:cubicBezTo>
                  <a:cubicBezTo>
                    <a:pt x="124599" y="166909"/>
                    <a:pt x="129894" y="164618"/>
                    <a:pt x="135038" y="162046"/>
                  </a:cubicBezTo>
                  <a:cubicBezTo>
                    <a:pt x="137610" y="159474"/>
                    <a:pt x="140571" y="157239"/>
                    <a:pt x="142754" y="154329"/>
                  </a:cubicBezTo>
                  <a:cubicBezTo>
                    <a:pt x="148318" y="146910"/>
                    <a:pt x="151629" y="137738"/>
                    <a:pt x="158187" y="131180"/>
                  </a:cubicBezTo>
                  <a:lnTo>
                    <a:pt x="162045" y="142754"/>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1" name="Freeform 358"/>
            <p:cNvSpPr>
              <a:spLocks/>
            </p:cNvSpPr>
            <p:nvPr/>
          </p:nvSpPr>
          <p:spPr bwMode="auto">
            <a:xfrm>
              <a:off x="3850511" y="4261883"/>
              <a:ext cx="173813" cy="113347"/>
            </a:xfrm>
            <a:custGeom>
              <a:avLst/>
              <a:gdLst>
                <a:gd name="T0" fmla="*/ 127888 w 204505"/>
                <a:gd name="T1" fmla="*/ 11516 h 124541"/>
                <a:gd name="T2" fmla="*/ 127888 w 204505"/>
                <a:gd name="T3" fmla="*/ 11516 h 124541"/>
                <a:gd name="T4" fmla="*/ 22955 w 204505"/>
                <a:gd name="T5" fmla="*/ 15027 h 124541"/>
                <a:gd name="T6" fmla="*/ 13117 w 204505"/>
                <a:gd name="T7" fmla="*/ 22049 h 124541"/>
                <a:gd name="T8" fmla="*/ 9838 w 204505"/>
                <a:gd name="T9" fmla="*/ 32584 h 124541"/>
                <a:gd name="T10" fmla="*/ 6559 w 204505"/>
                <a:gd name="T11" fmla="*/ 53653 h 124541"/>
                <a:gd name="T12" fmla="*/ 0 w 204505"/>
                <a:gd name="T13" fmla="*/ 60676 h 124541"/>
                <a:gd name="T14" fmla="*/ 3280 w 204505"/>
                <a:gd name="T15" fmla="*/ 95790 h 124541"/>
                <a:gd name="T16" fmla="*/ 9838 w 204505"/>
                <a:gd name="T17" fmla="*/ 102813 h 124541"/>
                <a:gd name="T18" fmla="*/ 32792 w 204505"/>
                <a:gd name="T19" fmla="*/ 113347 h 124541"/>
                <a:gd name="T20" fmla="*/ 157401 w 204505"/>
                <a:gd name="T21" fmla="*/ 109836 h 124541"/>
                <a:gd name="T22" fmla="*/ 170518 w 204505"/>
                <a:gd name="T23" fmla="*/ 95790 h 124541"/>
                <a:gd name="T24" fmla="*/ 173797 w 204505"/>
                <a:gd name="T25" fmla="*/ 81744 h 124541"/>
                <a:gd name="T26" fmla="*/ 170518 w 204505"/>
                <a:gd name="T27" fmla="*/ 15027 h 124541"/>
                <a:gd name="T28" fmla="*/ 160681 w 204505"/>
                <a:gd name="T29" fmla="*/ 4492 h 124541"/>
                <a:gd name="T30" fmla="*/ 127888 w 204505"/>
                <a:gd name="T31" fmla="*/ 11516 h 1245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505" h="124541">
                  <a:moveTo>
                    <a:pt x="150471" y="12653"/>
                  </a:moveTo>
                  <a:lnTo>
                    <a:pt x="150471" y="12653"/>
                  </a:lnTo>
                  <a:cubicBezTo>
                    <a:pt x="65675" y="1090"/>
                    <a:pt x="85405" y="-10441"/>
                    <a:pt x="27008" y="16511"/>
                  </a:cubicBezTo>
                  <a:cubicBezTo>
                    <a:pt x="22798" y="18454"/>
                    <a:pt x="19291" y="21655"/>
                    <a:pt x="15433" y="24227"/>
                  </a:cubicBezTo>
                  <a:cubicBezTo>
                    <a:pt x="14147" y="28085"/>
                    <a:pt x="12457" y="31832"/>
                    <a:pt x="11575" y="35802"/>
                  </a:cubicBezTo>
                  <a:cubicBezTo>
                    <a:pt x="9878" y="43439"/>
                    <a:pt x="10464" y="51627"/>
                    <a:pt x="7717" y="58952"/>
                  </a:cubicBezTo>
                  <a:cubicBezTo>
                    <a:pt x="6440" y="62358"/>
                    <a:pt x="2572" y="64096"/>
                    <a:pt x="0" y="66668"/>
                  </a:cubicBezTo>
                  <a:cubicBezTo>
                    <a:pt x="1286" y="79529"/>
                    <a:pt x="724" y="92711"/>
                    <a:pt x="3859" y="105250"/>
                  </a:cubicBezTo>
                  <a:cubicBezTo>
                    <a:pt x="4741" y="108779"/>
                    <a:pt x="8735" y="110695"/>
                    <a:pt x="11575" y="112967"/>
                  </a:cubicBezTo>
                  <a:cubicBezTo>
                    <a:pt x="23685" y="122655"/>
                    <a:pt x="23085" y="120667"/>
                    <a:pt x="38583" y="124541"/>
                  </a:cubicBezTo>
                  <a:lnTo>
                    <a:pt x="185195" y="120683"/>
                  </a:lnTo>
                  <a:cubicBezTo>
                    <a:pt x="192419" y="119823"/>
                    <a:pt x="200628" y="105250"/>
                    <a:pt x="200628" y="105250"/>
                  </a:cubicBezTo>
                  <a:cubicBezTo>
                    <a:pt x="201914" y="100106"/>
                    <a:pt x="204486" y="95120"/>
                    <a:pt x="204486" y="89817"/>
                  </a:cubicBezTo>
                  <a:cubicBezTo>
                    <a:pt x="204486" y="65348"/>
                    <a:pt x="205005" y="40586"/>
                    <a:pt x="200628" y="16511"/>
                  </a:cubicBezTo>
                  <a:cubicBezTo>
                    <a:pt x="199652" y="11143"/>
                    <a:pt x="193594" y="7963"/>
                    <a:pt x="189054" y="4936"/>
                  </a:cubicBezTo>
                  <a:cubicBezTo>
                    <a:pt x="176557" y="-3395"/>
                    <a:pt x="156901" y="11367"/>
                    <a:pt x="150471" y="12653"/>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2" name="Freeform 359"/>
            <p:cNvSpPr>
              <a:spLocks/>
            </p:cNvSpPr>
            <p:nvPr/>
          </p:nvSpPr>
          <p:spPr bwMode="auto">
            <a:xfrm>
              <a:off x="3939251" y="4116729"/>
              <a:ext cx="163504" cy="154329"/>
            </a:xfrm>
            <a:custGeom>
              <a:avLst/>
              <a:gdLst>
                <a:gd name="T0" fmla="*/ 158187 w 163504"/>
                <a:gd name="T1" fmla="*/ 154329 h 154329"/>
                <a:gd name="T2" fmla="*/ 158187 w 163504"/>
                <a:gd name="T3" fmla="*/ 154329 h 154329"/>
                <a:gd name="T4" fmla="*/ 158187 w 163504"/>
                <a:gd name="T5" fmla="*/ 34724 h 154329"/>
                <a:gd name="T6" fmla="*/ 146612 w 163504"/>
                <a:gd name="T7" fmla="*/ 19291 h 154329"/>
                <a:gd name="T8" fmla="*/ 135038 w 163504"/>
                <a:gd name="T9" fmla="*/ 11575 h 154329"/>
                <a:gd name="T10" fmla="*/ 115746 w 163504"/>
                <a:gd name="T11" fmla="*/ 0 h 154329"/>
                <a:gd name="T12" fmla="*/ 27007 w 163504"/>
                <a:gd name="T13" fmla="*/ 3858 h 154329"/>
                <a:gd name="T14" fmla="*/ 11574 w 163504"/>
                <a:gd name="T15" fmla="*/ 27008 h 154329"/>
                <a:gd name="T16" fmla="*/ 0 w 163504"/>
                <a:gd name="T17" fmla="*/ 73306 h 154329"/>
                <a:gd name="T18" fmla="*/ 3858 w 163504"/>
                <a:gd name="T19" fmla="*/ 100314 h 154329"/>
                <a:gd name="T20" fmla="*/ 30865 w 163504"/>
                <a:gd name="T21" fmla="*/ 115747 h 154329"/>
                <a:gd name="T22" fmla="*/ 57873 w 163504"/>
                <a:gd name="T23" fmla="*/ 119605 h 154329"/>
                <a:gd name="T24" fmla="*/ 81022 w 163504"/>
                <a:gd name="T25" fmla="*/ 123463 h 154329"/>
                <a:gd name="T26" fmla="*/ 108030 w 163504"/>
                <a:gd name="T27" fmla="*/ 131180 h 154329"/>
                <a:gd name="T28" fmla="*/ 127321 w 163504"/>
                <a:gd name="T29" fmla="*/ 135038 h 154329"/>
                <a:gd name="T30" fmla="*/ 158187 w 163504"/>
                <a:gd name="T31" fmla="*/ 154329 h 154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504" h="154329">
                  <a:moveTo>
                    <a:pt x="158187" y="154329"/>
                  </a:moveTo>
                  <a:lnTo>
                    <a:pt x="158187" y="154329"/>
                  </a:lnTo>
                  <a:cubicBezTo>
                    <a:pt x="163369" y="107691"/>
                    <a:pt x="166961" y="91753"/>
                    <a:pt x="158187" y="34724"/>
                  </a:cubicBezTo>
                  <a:cubicBezTo>
                    <a:pt x="157209" y="28368"/>
                    <a:pt x="151159" y="23838"/>
                    <a:pt x="146612" y="19291"/>
                  </a:cubicBezTo>
                  <a:cubicBezTo>
                    <a:pt x="143333" y="16012"/>
                    <a:pt x="138659" y="14472"/>
                    <a:pt x="135038" y="11575"/>
                  </a:cubicBezTo>
                  <a:cubicBezTo>
                    <a:pt x="119906" y="-531"/>
                    <a:pt x="135847" y="6700"/>
                    <a:pt x="115746" y="0"/>
                  </a:cubicBezTo>
                  <a:cubicBezTo>
                    <a:pt x="86166" y="1286"/>
                    <a:pt x="56404" y="330"/>
                    <a:pt x="27007" y="3858"/>
                  </a:cubicBezTo>
                  <a:cubicBezTo>
                    <a:pt x="20823" y="4600"/>
                    <a:pt x="12065" y="25781"/>
                    <a:pt x="11574" y="27008"/>
                  </a:cubicBezTo>
                  <a:cubicBezTo>
                    <a:pt x="2840" y="48842"/>
                    <a:pt x="3795" y="50536"/>
                    <a:pt x="0" y="73306"/>
                  </a:cubicBezTo>
                  <a:cubicBezTo>
                    <a:pt x="1286" y="82309"/>
                    <a:pt x="481" y="91870"/>
                    <a:pt x="3858" y="100314"/>
                  </a:cubicBezTo>
                  <a:cubicBezTo>
                    <a:pt x="8639" y="112267"/>
                    <a:pt x="20385" y="113842"/>
                    <a:pt x="30865" y="115747"/>
                  </a:cubicBezTo>
                  <a:cubicBezTo>
                    <a:pt x="39812" y="117374"/>
                    <a:pt x="48885" y="118222"/>
                    <a:pt x="57873" y="119605"/>
                  </a:cubicBezTo>
                  <a:cubicBezTo>
                    <a:pt x="65605" y="120794"/>
                    <a:pt x="73306" y="122177"/>
                    <a:pt x="81022" y="123463"/>
                  </a:cubicBezTo>
                  <a:cubicBezTo>
                    <a:pt x="93914" y="127761"/>
                    <a:pt x="93492" y="127950"/>
                    <a:pt x="108030" y="131180"/>
                  </a:cubicBezTo>
                  <a:cubicBezTo>
                    <a:pt x="114432" y="132602"/>
                    <a:pt x="120959" y="133448"/>
                    <a:pt x="127321" y="135038"/>
                  </a:cubicBezTo>
                  <a:cubicBezTo>
                    <a:pt x="147634" y="140116"/>
                    <a:pt x="153043" y="151114"/>
                    <a:pt x="158187" y="154329"/>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23" name="Freeform 360"/>
            <p:cNvSpPr>
              <a:spLocks/>
            </p:cNvSpPr>
            <p:nvPr/>
          </p:nvSpPr>
          <p:spPr bwMode="auto">
            <a:xfrm>
              <a:off x="3906049" y="3981537"/>
              <a:ext cx="179814" cy="139050"/>
            </a:xfrm>
            <a:custGeom>
              <a:avLst/>
              <a:gdLst>
                <a:gd name="T0" fmla="*/ 179814 w 179814"/>
                <a:gd name="T1" fmla="*/ 112043 h 139050"/>
                <a:gd name="T2" fmla="*/ 179814 w 179814"/>
                <a:gd name="T3" fmla="*/ 112043 h 139050"/>
                <a:gd name="T4" fmla="*/ 172098 w 179814"/>
                <a:gd name="T5" fmla="*/ 11729 h 139050"/>
                <a:gd name="T6" fmla="*/ 164381 w 179814"/>
                <a:gd name="T7" fmla="*/ 154 h 139050"/>
                <a:gd name="T8" fmla="*/ 13910 w 179814"/>
                <a:gd name="T9" fmla="*/ 7871 h 139050"/>
                <a:gd name="T10" fmla="*/ 6194 w 179814"/>
                <a:gd name="T11" fmla="*/ 19445 h 139050"/>
                <a:gd name="T12" fmla="*/ 6194 w 179814"/>
                <a:gd name="T13" fmla="*/ 119759 h 139050"/>
                <a:gd name="T14" fmla="*/ 13910 w 179814"/>
                <a:gd name="T15" fmla="*/ 127476 h 139050"/>
                <a:gd name="T16" fmla="*/ 25485 w 179814"/>
                <a:gd name="T17" fmla="*/ 131334 h 139050"/>
                <a:gd name="T18" fmla="*/ 37060 w 179814"/>
                <a:gd name="T19" fmla="*/ 139050 h 139050"/>
                <a:gd name="T20" fmla="*/ 121941 w 179814"/>
                <a:gd name="T21" fmla="*/ 135192 h 139050"/>
                <a:gd name="T22" fmla="*/ 133516 w 179814"/>
                <a:gd name="T23" fmla="*/ 131334 h 139050"/>
                <a:gd name="T24" fmla="*/ 152807 w 179814"/>
                <a:gd name="T25" fmla="*/ 112043 h 139050"/>
                <a:gd name="T26" fmla="*/ 160523 w 179814"/>
                <a:gd name="T27" fmla="*/ 96610 h 139050"/>
                <a:gd name="T28" fmla="*/ 179814 w 179814"/>
                <a:gd name="T29" fmla="*/ 112043 h 1390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9814" h="139050">
                  <a:moveTo>
                    <a:pt x="179814" y="112043"/>
                  </a:moveTo>
                  <a:lnTo>
                    <a:pt x="179814" y="112043"/>
                  </a:lnTo>
                  <a:cubicBezTo>
                    <a:pt x="177242" y="78605"/>
                    <a:pt x="176680" y="44951"/>
                    <a:pt x="172098" y="11729"/>
                  </a:cubicBezTo>
                  <a:cubicBezTo>
                    <a:pt x="171464" y="7135"/>
                    <a:pt x="169017" y="267"/>
                    <a:pt x="164381" y="154"/>
                  </a:cubicBezTo>
                  <a:cubicBezTo>
                    <a:pt x="114173" y="-1071"/>
                    <a:pt x="64067" y="5299"/>
                    <a:pt x="13910" y="7871"/>
                  </a:cubicBezTo>
                  <a:cubicBezTo>
                    <a:pt x="11338" y="11729"/>
                    <a:pt x="8268" y="15298"/>
                    <a:pt x="6194" y="19445"/>
                  </a:cubicBezTo>
                  <a:cubicBezTo>
                    <a:pt x="-7519" y="46872"/>
                    <a:pt x="5748" y="116038"/>
                    <a:pt x="6194" y="119759"/>
                  </a:cubicBezTo>
                  <a:cubicBezTo>
                    <a:pt x="6627" y="123371"/>
                    <a:pt x="10791" y="125604"/>
                    <a:pt x="13910" y="127476"/>
                  </a:cubicBezTo>
                  <a:cubicBezTo>
                    <a:pt x="17397" y="129569"/>
                    <a:pt x="21847" y="129515"/>
                    <a:pt x="25485" y="131334"/>
                  </a:cubicBezTo>
                  <a:cubicBezTo>
                    <a:pt x="29633" y="133408"/>
                    <a:pt x="33202" y="136478"/>
                    <a:pt x="37060" y="139050"/>
                  </a:cubicBezTo>
                  <a:cubicBezTo>
                    <a:pt x="65354" y="137764"/>
                    <a:pt x="93708" y="137450"/>
                    <a:pt x="121941" y="135192"/>
                  </a:cubicBezTo>
                  <a:cubicBezTo>
                    <a:pt x="125995" y="134868"/>
                    <a:pt x="130262" y="133774"/>
                    <a:pt x="133516" y="131334"/>
                  </a:cubicBezTo>
                  <a:cubicBezTo>
                    <a:pt x="140791" y="125878"/>
                    <a:pt x="152807" y="112043"/>
                    <a:pt x="152807" y="112043"/>
                  </a:cubicBezTo>
                  <a:cubicBezTo>
                    <a:pt x="155379" y="106899"/>
                    <a:pt x="157669" y="101604"/>
                    <a:pt x="160523" y="96610"/>
                  </a:cubicBezTo>
                  <a:cubicBezTo>
                    <a:pt x="168953" y="81857"/>
                    <a:pt x="176599" y="109471"/>
                    <a:pt x="179814" y="112043"/>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grpSp>
      <p:grpSp>
        <p:nvGrpSpPr>
          <p:cNvPr id="21538" name="Group 21537"/>
          <p:cNvGrpSpPr>
            <a:grpSpLocks/>
          </p:cNvGrpSpPr>
          <p:nvPr/>
        </p:nvGrpSpPr>
        <p:grpSpPr bwMode="auto">
          <a:xfrm>
            <a:off x="3744913" y="5876925"/>
            <a:ext cx="636587" cy="431800"/>
            <a:chOff x="3456667" y="5898956"/>
            <a:chExt cx="636496" cy="432121"/>
          </a:xfrm>
        </p:grpSpPr>
        <p:sp>
          <p:nvSpPr>
            <p:cNvPr id="58508" name="Freeform 361"/>
            <p:cNvSpPr>
              <a:spLocks/>
            </p:cNvSpPr>
            <p:nvPr/>
          </p:nvSpPr>
          <p:spPr bwMode="auto">
            <a:xfrm>
              <a:off x="3456667" y="5906673"/>
              <a:ext cx="181565" cy="131298"/>
            </a:xfrm>
            <a:custGeom>
              <a:avLst/>
              <a:gdLst>
                <a:gd name="T0" fmla="*/ 9688 w 187483"/>
                <a:gd name="T1" fmla="*/ 16412 h 154329"/>
                <a:gd name="T2" fmla="*/ 9688 w 187483"/>
                <a:gd name="T3" fmla="*/ 16412 h 154329"/>
                <a:gd name="T4" fmla="*/ 5952 w 187483"/>
                <a:gd name="T5" fmla="*/ 118168 h 154329"/>
                <a:gd name="T6" fmla="*/ 20898 w 187483"/>
                <a:gd name="T7" fmla="*/ 124733 h 154329"/>
                <a:gd name="T8" fmla="*/ 54526 w 187483"/>
                <a:gd name="T9" fmla="*/ 131298 h 154329"/>
                <a:gd name="T10" fmla="*/ 125518 w 187483"/>
                <a:gd name="T11" fmla="*/ 128016 h 154329"/>
                <a:gd name="T12" fmla="*/ 140464 w 187483"/>
                <a:gd name="T13" fmla="*/ 114886 h 154329"/>
                <a:gd name="T14" fmla="*/ 155410 w 187483"/>
                <a:gd name="T15" fmla="*/ 88626 h 154329"/>
                <a:gd name="T16" fmla="*/ 162883 w 187483"/>
                <a:gd name="T17" fmla="*/ 82062 h 154329"/>
                <a:gd name="T18" fmla="*/ 170355 w 187483"/>
                <a:gd name="T19" fmla="*/ 59084 h 154329"/>
                <a:gd name="T20" fmla="*/ 174092 w 187483"/>
                <a:gd name="T21" fmla="*/ 45954 h 154329"/>
                <a:gd name="T22" fmla="*/ 181565 w 187483"/>
                <a:gd name="T23" fmla="*/ 36107 h 154329"/>
                <a:gd name="T24" fmla="*/ 162883 w 187483"/>
                <a:gd name="T25" fmla="*/ 3282 h 154329"/>
                <a:gd name="T26" fmla="*/ 151673 w 187483"/>
                <a:gd name="T27" fmla="*/ 0 h 154329"/>
                <a:gd name="T28" fmla="*/ 65735 w 187483"/>
                <a:gd name="T29" fmla="*/ 3282 h 154329"/>
                <a:gd name="T30" fmla="*/ 20898 w 187483"/>
                <a:gd name="T31" fmla="*/ 9848 h 154329"/>
                <a:gd name="T32" fmla="*/ 9688 w 187483"/>
                <a:gd name="T33" fmla="*/ 16412 h 1543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7483" h="154329">
                  <a:moveTo>
                    <a:pt x="10004" y="19291"/>
                  </a:moveTo>
                  <a:lnTo>
                    <a:pt x="10004" y="19291"/>
                  </a:lnTo>
                  <a:cubicBezTo>
                    <a:pt x="1707" y="64925"/>
                    <a:pt x="-5641" y="87033"/>
                    <a:pt x="6146" y="138896"/>
                  </a:cubicBezTo>
                  <a:cubicBezTo>
                    <a:pt x="7421" y="144505"/>
                    <a:pt x="16292" y="144347"/>
                    <a:pt x="21579" y="146613"/>
                  </a:cubicBezTo>
                  <a:cubicBezTo>
                    <a:pt x="33665" y="151793"/>
                    <a:pt x="42433" y="152017"/>
                    <a:pt x="56303" y="154329"/>
                  </a:cubicBezTo>
                  <a:cubicBezTo>
                    <a:pt x="80738" y="153043"/>
                    <a:pt x="105698" y="155669"/>
                    <a:pt x="129609" y="150471"/>
                  </a:cubicBezTo>
                  <a:cubicBezTo>
                    <a:pt x="136718" y="148926"/>
                    <a:pt x="141006" y="141091"/>
                    <a:pt x="145042" y="135038"/>
                  </a:cubicBezTo>
                  <a:cubicBezTo>
                    <a:pt x="175548" y="89286"/>
                    <a:pt x="122738" y="170213"/>
                    <a:pt x="160475" y="104172"/>
                  </a:cubicBezTo>
                  <a:cubicBezTo>
                    <a:pt x="162280" y="101014"/>
                    <a:pt x="165620" y="99028"/>
                    <a:pt x="168192" y="96456"/>
                  </a:cubicBezTo>
                  <a:cubicBezTo>
                    <a:pt x="180253" y="48211"/>
                    <a:pt x="164839" y="108194"/>
                    <a:pt x="175908" y="69448"/>
                  </a:cubicBezTo>
                  <a:cubicBezTo>
                    <a:pt x="177365" y="64349"/>
                    <a:pt x="177677" y="58889"/>
                    <a:pt x="179766" y="54015"/>
                  </a:cubicBezTo>
                  <a:cubicBezTo>
                    <a:pt x="181593" y="49753"/>
                    <a:pt x="184911" y="46299"/>
                    <a:pt x="187483" y="42441"/>
                  </a:cubicBezTo>
                  <a:cubicBezTo>
                    <a:pt x="182799" y="283"/>
                    <a:pt x="195032" y="11527"/>
                    <a:pt x="168192" y="3858"/>
                  </a:cubicBezTo>
                  <a:cubicBezTo>
                    <a:pt x="164281" y="2741"/>
                    <a:pt x="160475" y="1286"/>
                    <a:pt x="156617" y="0"/>
                  </a:cubicBezTo>
                  <a:lnTo>
                    <a:pt x="67878" y="3858"/>
                  </a:lnTo>
                  <a:cubicBezTo>
                    <a:pt x="43784" y="5364"/>
                    <a:pt x="39078" y="5013"/>
                    <a:pt x="21579" y="11575"/>
                  </a:cubicBezTo>
                  <a:cubicBezTo>
                    <a:pt x="-44" y="19683"/>
                    <a:pt x="11933" y="18005"/>
                    <a:pt x="10004" y="19291"/>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09" name="Freeform 362"/>
            <p:cNvSpPr>
              <a:spLocks/>
            </p:cNvSpPr>
            <p:nvPr/>
          </p:nvSpPr>
          <p:spPr bwMode="auto">
            <a:xfrm>
              <a:off x="3489821" y="6030136"/>
              <a:ext cx="231493" cy="150470"/>
            </a:xfrm>
            <a:custGeom>
              <a:avLst/>
              <a:gdLst>
                <a:gd name="T0" fmla="*/ 84881 w 231493"/>
                <a:gd name="T1" fmla="*/ 11574 h 150470"/>
                <a:gd name="T2" fmla="*/ 84881 w 231493"/>
                <a:gd name="T3" fmla="*/ 11574 h 150470"/>
                <a:gd name="T4" fmla="*/ 3858 w 231493"/>
                <a:gd name="T5" fmla="*/ 23149 h 150470"/>
                <a:gd name="T6" fmla="*/ 0 w 231493"/>
                <a:gd name="T7" fmla="*/ 42440 h 150470"/>
                <a:gd name="T8" fmla="*/ 3858 w 231493"/>
                <a:gd name="T9" fmla="*/ 111888 h 150470"/>
                <a:gd name="T10" fmla="*/ 11574 w 231493"/>
                <a:gd name="T11" fmla="*/ 123463 h 150470"/>
                <a:gd name="T12" fmla="*/ 27007 w 231493"/>
                <a:gd name="T13" fmla="*/ 127321 h 150470"/>
                <a:gd name="T14" fmla="*/ 38582 w 231493"/>
                <a:gd name="T15" fmla="*/ 135037 h 150470"/>
                <a:gd name="T16" fmla="*/ 65590 w 231493"/>
                <a:gd name="T17" fmla="*/ 142754 h 150470"/>
                <a:gd name="T18" fmla="*/ 92597 w 231493"/>
                <a:gd name="T19" fmla="*/ 150470 h 150470"/>
                <a:gd name="T20" fmla="*/ 162045 w 231493"/>
                <a:gd name="T21" fmla="*/ 146612 h 150470"/>
                <a:gd name="T22" fmla="*/ 185195 w 231493"/>
                <a:gd name="T23" fmla="*/ 138896 h 150470"/>
                <a:gd name="T24" fmla="*/ 212202 w 231493"/>
                <a:gd name="T25" fmla="*/ 123463 h 150470"/>
                <a:gd name="T26" fmla="*/ 227635 w 231493"/>
                <a:gd name="T27" fmla="*/ 88739 h 150470"/>
                <a:gd name="T28" fmla="*/ 231493 w 231493"/>
                <a:gd name="T29" fmla="*/ 77164 h 150470"/>
                <a:gd name="T30" fmla="*/ 227635 w 231493"/>
                <a:gd name="T31" fmla="*/ 50156 h 150470"/>
                <a:gd name="T32" fmla="*/ 212202 w 231493"/>
                <a:gd name="T33" fmla="*/ 30865 h 150470"/>
                <a:gd name="T34" fmla="*/ 196769 w 231493"/>
                <a:gd name="T35" fmla="*/ 11574 h 150470"/>
                <a:gd name="T36" fmla="*/ 173620 w 231493"/>
                <a:gd name="T37" fmla="*/ 3858 h 150470"/>
                <a:gd name="T38" fmla="*/ 162045 w 231493"/>
                <a:gd name="T39" fmla="*/ 0 h 150470"/>
                <a:gd name="T40" fmla="*/ 84881 w 231493"/>
                <a:gd name="T41" fmla="*/ 11574 h 150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493" h="150470">
                  <a:moveTo>
                    <a:pt x="84881" y="11574"/>
                  </a:moveTo>
                  <a:lnTo>
                    <a:pt x="84881" y="11574"/>
                  </a:lnTo>
                  <a:cubicBezTo>
                    <a:pt x="80268" y="11929"/>
                    <a:pt x="15499" y="14095"/>
                    <a:pt x="3858" y="23149"/>
                  </a:cubicBezTo>
                  <a:cubicBezTo>
                    <a:pt x="-1318" y="27175"/>
                    <a:pt x="1286" y="36010"/>
                    <a:pt x="0" y="42440"/>
                  </a:cubicBezTo>
                  <a:cubicBezTo>
                    <a:pt x="1286" y="65589"/>
                    <a:pt x="579" y="88936"/>
                    <a:pt x="3858" y="111888"/>
                  </a:cubicBezTo>
                  <a:cubicBezTo>
                    <a:pt x="4514" y="116478"/>
                    <a:pt x="7716" y="120891"/>
                    <a:pt x="11574" y="123463"/>
                  </a:cubicBezTo>
                  <a:cubicBezTo>
                    <a:pt x="15986" y="126404"/>
                    <a:pt x="21863" y="126035"/>
                    <a:pt x="27007" y="127321"/>
                  </a:cubicBezTo>
                  <a:cubicBezTo>
                    <a:pt x="30865" y="129893"/>
                    <a:pt x="34435" y="132963"/>
                    <a:pt x="38582" y="135037"/>
                  </a:cubicBezTo>
                  <a:cubicBezTo>
                    <a:pt x="44755" y="138123"/>
                    <a:pt x="59813" y="141104"/>
                    <a:pt x="65590" y="142754"/>
                  </a:cubicBezTo>
                  <a:cubicBezTo>
                    <a:pt x="104335" y="153824"/>
                    <a:pt x="44349" y="138409"/>
                    <a:pt x="92597" y="150470"/>
                  </a:cubicBezTo>
                  <a:cubicBezTo>
                    <a:pt x="115746" y="149184"/>
                    <a:pt x="139039" y="149488"/>
                    <a:pt x="162045" y="146612"/>
                  </a:cubicBezTo>
                  <a:cubicBezTo>
                    <a:pt x="170116" y="145603"/>
                    <a:pt x="177920" y="142534"/>
                    <a:pt x="185195" y="138896"/>
                  </a:cubicBezTo>
                  <a:cubicBezTo>
                    <a:pt x="204775" y="129105"/>
                    <a:pt x="195842" y="134369"/>
                    <a:pt x="212202" y="123463"/>
                  </a:cubicBezTo>
                  <a:cubicBezTo>
                    <a:pt x="224431" y="105121"/>
                    <a:pt x="218453" y="116287"/>
                    <a:pt x="227635" y="88739"/>
                  </a:cubicBezTo>
                  <a:lnTo>
                    <a:pt x="231493" y="77164"/>
                  </a:lnTo>
                  <a:cubicBezTo>
                    <a:pt x="230207" y="68161"/>
                    <a:pt x="230248" y="58867"/>
                    <a:pt x="227635" y="50156"/>
                  </a:cubicBezTo>
                  <a:cubicBezTo>
                    <a:pt x="224785" y="40657"/>
                    <a:pt x="217796" y="37858"/>
                    <a:pt x="212202" y="30865"/>
                  </a:cubicBezTo>
                  <a:cubicBezTo>
                    <a:pt x="208567" y="26321"/>
                    <a:pt x="202980" y="14679"/>
                    <a:pt x="196769" y="11574"/>
                  </a:cubicBezTo>
                  <a:cubicBezTo>
                    <a:pt x="189494" y="7937"/>
                    <a:pt x="181336" y="6430"/>
                    <a:pt x="173620" y="3858"/>
                  </a:cubicBezTo>
                  <a:lnTo>
                    <a:pt x="162045" y="0"/>
                  </a:lnTo>
                  <a:cubicBezTo>
                    <a:pt x="59161" y="3957"/>
                    <a:pt x="97742" y="9645"/>
                    <a:pt x="84881" y="11574"/>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0" name="Freeform 363"/>
            <p:cNvSpPr>
              <a:spLocks/>
            </p:cNvSpPr>
            <p:nvPr/>
          </p:nvSpPr>
          <p:spPr bwMode="auto">
            <a:xfrm>
              <a:off x="3478080" y="6172890"/>
              <a:ext cx="222316" cy="158187"/>
            </a:xfrm>
            <a:custGeom>
              <a:avLst/>
              <a:gdLst>
                <a:gd name="T0" fmla="*/ 196936 w 222316"/>
                <a:gd name="T1" fmla="*/ 42440 h 158187"/>
                <a:gd name="T2" fmla="*/ 196936 w 222316"/>
                <a:gd name="T3" fmla="*/ 42440 h 158187"/>
                <a:gd name="T4" fmla="*/ 150637 w 222316"/>
                <a:gd name="T5" fmla="*/ 27008 h 158187"/>
                <a:gd name="T6" fmla="*/ 131346 w 222316"/>
                <a:gd name="T7" fmla="*/ 15433 h 158187"/>
                <a:gd name="T8" fmla="*/ 115913 w 222316"/>
                <a:gd name="T9" fmla="*/ 7716 h 158187"/>
                <a:gd name="T10" fmla="*/ 92763 w 222316"/>
                <a:gd name="T11" fmla="*/ 0 h 158187"/>
                <a:gd name="T12" fmla="*/ 38748 w 222316"/>
                <a:gd name="T13" fmla="*/ 3858 h 158187"/>
                <a:gd name="T14" fmla="*/ 11741 w 222316"/>
                <a:gd name="T15" fmla="*/ 11575 h 158187"/>
                <a:gd name="T16" fmla="*/ 7882 w 222316"/>
                <a:gd name="T17" fmla="*/ 27008 h 158187"/>
                <a:gd name="T18" fmla="*/ 166 w 222316"/>
                <a:gd name="T19" fmla="*/ 38582 h 158187"/>
                <a:gd name="T20" fmla="*/ 7882 w 222316"/>
                <a:gd name="T21" fmla="*/ 104172 h 158187"/>
                <a:gd name="T22" fmla="*/ 15599 w 222316"/>
                <a:gd name="T23" fmla="*/ 115747 h 158187"/>
                <a:gd name="T24" fmla="*/ 54181 w 222316"/>
                <a:gd name="T25" fmla="*/ 150471 h 158187"/>
                <a:gd name="T26" fmla="*/ 85047 w 222316"/>
                <a:gd name="T27" fmla="*/ 158187 h 158187"/>
                <a:gd name="T28" fmla="*/ 173786 w 222316"/>
                <a:gd name="T29" fmla="*/ 150471 h 158187"/>
                <a:gd name="T30" fmla="*/ 193077 w 222316"/>
                <a:gd name="T31" fmla="*/ 142754 h 158187"/>
                <a:gd name="T32" fmla="*/ 216227 w 222316"/>
                <a:gd name="T33" fmla="*/ 115747 h 158187"/>
                <a:gd name="T34" fmla="*/ 216227 w 222316"/>
                <a:gd name="T35" fmla="*/ 54015 h 158187"/>
                <a:gd name="T36" fmla="*/ 208510 w 222316"/>
                <a:gd name="T37" fmla="*/ 42440 h 158187"/>
                <a:gd name="T38" fmla="*/ 196936 w 222316"/>
                <a:gd name="T39" fmla="*/ 42440 h 158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316" h="158187">
                  <a:moveTo>
                    <a:pt x="196936" y="42440"/>
                  </a:moveTo>
                  <a:lnTo>
                    <a:pt x="196936" y="42440"/>
                  </a:lnTo>
                  <a:cubicBezTo>
                    <a:pt x="181503" y="37296"/>
                    <a:pt x="162140" y="38511"/>
                    <a:pt x="150637" y="27008"/>
                  </a:cubicBezTo>
                  <a:cubicBezTo>
                    <a:pt x="137804" y="14175"/>
                    <a:pt x="148876" y="22946"/>
                    <a:pt x="131346" y="15433"/>
                  </a:cubicBezTo>
                  <a:cubicBezTo>
                    <a:pt x="126059" y="13167"/>
                    <a:pt x="121253" y="9852"/>
                    <a:pt x="115913" y="7716"/>
                  </a:cubicBezTo>
                  <a:cubicBezTo>
                    <a:pt x="108361" y="4695"/>
                    <a:pt x="92763" y="0"/>
                    <a:pt x="92763" y="0"/>
                  </a:cubicBezTo>
                  <a:cubicBezTo>
                    <a:pt x="74758" y="1286"/>
                    <a:pt x="56688" y="1865"/>
                    <a:pt x="38748" y="3858"/>
                  </a:cubicBezTo>
                  <a:cubicBezTo>
                    <a:pt x="31475" y="4666"/>
                    <a:pt x="19061" y="9134"/>
                    <a:pt x="11741" y="11575"/>
                  </a:cubicBezTo>
                  <a:cubicBezTo>
                    <a:pt x="10455" y="16719"/>
                    <a:pt x="9971" y="22134"/>
                    <a:pt x="7882" y="27008"/>
                  </a:cubicBezTo>
                  <a:cubicBezTo>
                    <a:pt x="6055" y="31270"/>
                    <a:pt x="438" y="33953"/>
                    <a:pt x="166" y="38582"/>
                  </a:cubicBezTo>
                  <a:cubicBezTo>
                    <a:pt x="-219" y="45122"/>
                    <a:pt x="-663" y="87083"/>
                    <a:pt x="7882" y="104172"/>
                  </a:cubicBezTo>
                  <a:cubicBezTo>
                    <a:pt x="9956" y="108320"/>
                    <a:pt x="12497" y="112300"/>
                    <a:pt x="15599" y="115747"/>
                  </a:cubicBezTo>
                  <a:cubicBezTo>
                    <a:pt x="23777" y="124834"/>
                    <a:pt x="40066" y="143413"/>
                    <a:pt x="54181" y="150471"/>
                  </a:cubicBezTo>
                  <a:cubicBezTo>
                    <a:pt x="62089" y="154425"/>
                    <a:pt x="77712" y="156720"/>
                    <a:pt x="85047" y="158187"/>
                  </a:cubicBezTo>
                  <a:cubicBezTo>
                    <a:pt x="109971" y="156875"/>
                    <a:pt x="146247" y="159651"/>
                    <a:pt x="173786" y="150471"/>
                  </a:cubicBezTo>
                  <a:cubicBezTo>
                    <a:pt x="180356" y="148281"/>
                    <a:pt x="186647" y="145326"/>
                    <a:pt x="193077" y="142754"/>
                  </a:cubicBezTo>
                  <a:cubicBezTo>
                    <a:pt x="211789" y="124042"/>
                    <a:pt x="204474" y="133374"/>
                    <a:pt x="216227" y="115747"/>
                  </a:cubicBezTo>
                  <a:cubicBezTo>
                    <a:pt x="224457" y="91056"/>
                    <a:pt x="224234" y="96716"/>
                    <a:pt x="216227" y="54015"/>
                  </a:cubicBezTo>
                  <a:cubicBezTo>
                    <a:pt x="215372" y="49457"/>
                    <a:pt x="211789" y="45719"/>
                    <a:pt x="208510" y="42440"/>
                  </a:cubicBezTo>
                  <a:cubicBezTo>
                    <a:pt x="205231" y="39161"/>
                    <a:pt x="198865" y="42440"/>
                    <a:pt x="196936" y="42440"/>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1" name="Freeform 364"/>
            <p:cNvSpPr>
              <a:spLocks/>
            </p:cNvSpPr>
            <p:nvPr/>
          </p:nvSpPr>
          <p:spPr bwMode="auto">
            <a:xfrm>
              <a:off x="3676429" y="5898956"/>
              <a:ext cx="176065" cy="189053"/>
            </a:xfrm>
            <a:custGeom>
              <a:avLst/>
              <a:gdLst>
                <a:gd name="T0" fmla="*/ 64176 w 176065"/>
                <a:gd name="T1" fmla="*/ 7716 h 189053"/>
                <a:gd name="T2" fmla="*/ 64176 w 176065"/>
                <a:gd name="T3" fmla="*/ 7716 h 189053"/>
                <a:gd name="T4" fmla="*/ 2445 w 176065"/>
                <a:gd name="T5" fmla="*/ 77164 h 189053"/>
                <a:gd name="T6" fmla="*/ 6303 w 176065"/>
                <a:gd name="T7" fmla="*/ 119605 h 189053"/>
                <a:gd name="T8" fmla="*/ 10161 w 176065"/>
                <a:gd name="T9" fmla="*/ 131180 h 189053"/>
                <a:gd name="T10" fmla="*/ 29452 w 176065"/>
                <a:gd name="T11" fmla="*/ 146612 h 189053"/>
                <a:gd name="T12" fmla="*/ 37169 w 176065"/>
                <a:gd name="T13" fmla="*/ 158187 h 189053"/>
                <a:gd name="T14" fmla="*/ 48744 w 176065"/>
                <a:gd name="T15" fmla="*/ 162045 h 189053"/>
                <a:gd name="T16" fmla="*/ 83468 w 176065"/>
                <a:gd name="T17" fmla="*/ 181336 h 189053"/>
                <a:gd name="T18" fmla="*/ 114333 w 176065"/>
                <a:gd name="T19" fmla="*/ 189053 h 189053"/>
                <a:gd name="T20" fmla="*/ 149057 w 176065"/>
                <a:gd name="T21" fmla="*/ 185195 h 189053"/>
                <a:gd name="T22" fmla="*/ 168349 w 176065"/>
                <a:gd name="T23" fmla="*/ 150471 h 189053"/>
                <a:gd name="T24" fmla="*/ 172207 w 176065"/>
                <a:gd name="T25" fmla="*/ 135038 h 189053"/>
                <a:gd name="T26" fmla="*/ 176065 w 176065"/>
                <a:gd name="T27" fmla="*/ 123463 h 189053"/>
                <a:gd name="T28" fmla="*/ 172207 w 176065"/>
                <a:gd name="T29" fmla="*/ 77164 h 189053"/>
                <a:gd name="T30" fmla="*/ 149057 w 176065"/>
                <a:gd name="T31" fmla="*/ 46299 h 189053"/>
                <a:gd name="T32" fmla="*/ 141341 w 176065"/>
                <a:gd name="T33" fmla="*/ 30866 h 189053"/>
                <a:gd name="T34" fmla="*/ 122050 w 176065"/>
                <a:gd name="T35" fmla="*/ 11574 h 189053"/>
                <a:gd name="T36" fmla="*/ 83468 w 176065"/>
                <a:gd name="T37" fmla="*/ 0 h 189053"/>
                <a:gd name="T38" fmla="*/ 64176 w 176065"/>
                <a:gd name="T39" fmla="*/ 7716 h 1890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6065" h="189053">
                  <a:moveTo>
                    <a:pt x="64176" y="7716"/>
                  </a:moveTo>
                  <a:lnTo>
                    <a:pt x="64176" y="7716"/>
                  </a:lnTo>
                  <a:cubicBezTo>
                    <a:pt x="43599" y="30865"/>
                    <a:pt x="16674" y="49653"/>
                    <a:pt x="2445" y="77164"/>
                  </a:cubicBezTo>
                  <a:cubicBezTo>
                    <a:pt x="-4081" y="89781"/>
                    <a:pt x="4294" y="105542"/>
                    <a:pt x="6303" y="119605"/>
                  </a:cubicBezTo>
                  <a:cubicBezTo>
                    <a:pt x="6878" y="123631"/>
                    <a:pt x="8068" y="127693"/>
                    <a:pt x="10161" y="131180"/>
                  </a:cubicBezTo>
                  <a:cubicBezTo>
                    <a:pt x="13825" y="137287"/>
                    <a:pt x="24197" y="143109"/>
                    <a:pt x="29452" y="146612"/>
                  </a:cubicBezTo>
                  <a:cubicBezTo>
                    <a:pt x="32024" y="150470"/>
                    <a:pt x="33548" y="155290"/>
                    <a:pt x="37169" y="158187"/>
                  </a:cubicBezTo>
                  <a:cubicBezTo>
                    <a:pt x="40345" y="160728"/>
                    <a:pt x="45106" y="160226"/>
                    <a:pt x="48744" y="162045"/>
                  </a:cubicBezTo>
                  <a:cubicBezTo>
                    <a:pt x="58642" y="166994"/>
                    <a:pt x="72314" y="177618"/>
                    <a:pt x="83468" y="181336"/>
                  </a:cubicBezTo>
                  <a:cubicBezTo>
                    <a:pt x="93529" y="184690"/>
                    <a:pt x="114333" y="189053"/>
                    <a:pt x="114333" y="189053"/>
                  </a:cubicBezTo>
                  <a:cubicBezTo>
                    <a:pt x="125908" y="187767"/>
                    <a:pt x="138803" y="190716"/>
                    <a:pt x="149057" y="185195"/>
                  </a:cubicBezTo>
                  <a:cubicBezTo>
                    <a:pt x="158384" y="180173"/>
                    <a:pt x="165223" y="161410"/>
                    <a:pt x="168349" y="150471"/>
                  </a:cubicBezTo>
                  <a:cubicBezTo>
                    <a:pt x="169806" y="145372"/>
                    <a:pt x="170750" y="140137"/>
                    <a:pt x="172207" y="135038"/>
                  </a:cubicBezTo>
                  <a:cubicBezTo>
                    <a:pt x="173324" y="131127"/>
                    <a:pt x="174779" y="127321"/>
                    <a:pt x="176065" y="123463"/>
                  </a:cubicBezTo>
                  <a:cubicBezTo>
                    <a:pt x="174779" y="108030"/>
                    <a:pt x="176352" y="92086"/>
                    <a:pt x="172207" y="77164"/>
                  </a:cubicBezTo>
                  <a:cubicBezTo>
                    <a:pt x="168851" y="65081"/>
                    <a:pt x="157804" y="55045"/>
                    <a:pt x="149057" y="46299"/>
                  </a:cubicBezTo>
                  <a:cubicBezTo>
                    <a:pt x="146485" y="41155"/>
                    <a:pt x="144872" y="35406"/>
                    <a:pt x="141341" y="30866"/>
                  </a:cubicBezTo>
                  <a:cubicBezTo>
                    <a:pt x="135758" y="23687"/>
                    <a:pt x="130677" y="14450"/>
                    <a:pt x="122050" y="11574"/>
                  </a:cubicBezTo>
                  <a:cubicBezTo>
                    <a:pt x="93870" y="2181"/>
                    <a:pt x="106792" y="5831"/>
                    <a:pt x="83468" y="0"/>
                  </a:cubicBezTo>
                  <a:cubicBezTo>
                    <a:pt x="51354" y="8028"/>
                    <a:pt x="67391" y="6430"/>
                    <a:pt x="64176" y="7716"/>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2" name="Freeform 365"/>
            <p:cNvSpPr>
              <a:spLocks/>
            </p:cNvSpPr>
            <p:nvPr/>
          </p:nvSpPr>
          <p:spPr bwMode="auto">
            <a:xfrm>
              <a:off x="3694307" y="6088009"/>
              <a:ext cx="192410" cy="181337"/>
            </a:xfrm>
            <a:custGeom>
              <a:avLst/>
              <a:gdLst>
                <a:gd name="T0" fmla="*/ 162045 w 192410"/>
                <a:gd name="T1" fmla="*/ 142754 h 181337"/>
                <a:gd name="T2" fmla="*/ 162045 w 192410"/>
                <a:gd name="T3" fmla="*/ 142754 h 181337"/>
                <a:gd name="T4" fmla="*/ 165904 w 192410"/>
                <a:gd name="T5" fmla="*/ 23149 h 181337"/>
                <a:gd name="T6" fmla="*/ 150471 w 192410"/>
                <a:gd name="T7" fmla="*/ 15433 h 181337"/>
                <a:gd name="T8" fmla="*/ 142754 w 192410"/>
                <a:gd name="T9" fmla="*/ 7716 h 181337"/>
                <a:gd name="T10" fmla="*/ 119605 w 192410"/>
                <a:gd name="T11" fmla="*/ 0 h 181337"/>
                <a:gd name="T12" fmla="*/ 61731 w 192410"/>
                <a:gd name="T13" fmla="*/ 3858 h 181337"/>
                <a:gd name="T14" fmla="*/ 42440 w 192410"/>
                <a:gd name="T15" fmla="*/ 15433 h 181337"/>
                <a:gd name="T16" fmla="*/ 19291 w 192410"/>
                <a:gd name="T17" fmla="*/ 27008 h 181337"/>
                <a:gd name="T18" fmla="*/ 11574 w 192410"/>
                <a:gd name="T19" fmla="*/ 42440 h 181337"/>
                <a:gd name="T20" fmla="*/ 3858 w 192410"/>
                <a:gd name="T21" fmla="*/ 54015 h 181337"/>
                <a:gd name="T22" fmla="*/ 0 w 192410"/>
                <a:gd name="T23" fmla="*/ 104172 h 181337"/>
                <a:gd name="T24" fmla="*/ 3858 w 192410"/>
                <a:gd name="T25" fmla="*/ 162046 h 181337"/>
                <a:gd name="T26" fmla="*/ 15433 w 192410"/>
                <a:gd name="T27" fmla="*/ 173620 h 181337"/>
                <a:gd name="T28" fmla="*/ 38582 w 192410"/>
                <a:gd name="T29" fmla="*/ 181337 h 181337"/>
                <a:gd name="T30" fmla="*/ 108030 w 192410"/>
                <a:gd name="T31" fmla="*/ 177478 h 181337"/>
                <a:gd name="T32" fmla="*/ 119605 w 192410"/>
                <a:gd name="T33" fmla="*/ 169762 h 181337"/>
                <a:gd name="T34" fmla="*/ 135038 w 192410"/>
                <a:gd name="T35" fmla="*/ 162046 h 181337"/>
                <a:gd name="T36" fmla="*/ 142754 w 192410"/>
                <a:gd name="T37" fmla="*/ 154329 h 181337"/>
                <a:gd name="T38" fmla="*/ 158187 w 192410"/>
                <a:gd name="T39" fmla="*/ 131180 h 181337"/>
                <a:gd name="T40" fmla="*/ 162045 w 192410"/>
                <a:gd name="T41" fmla="*/ 142754 h 181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2410" h="181337">
                  <a:moveTo>
                    <a:pt x="162045" y="142754"/>
                  </a:moveTo>
                  <a:lnTo>
                    <a:pt x="162045" y="142754"/>
                  </a:lnTo>
                  <a:cubicBezTo>
                    <a:pt x="185449" y="59170"/>
                    <a:pt x="214801" y="62267"/>
                    <a:pt x="165904" y="23149"/>
                  </a:cubicBezTo>
                  <a:cubicBezTo>
                    <a:pt x="161413" y="19556"/>
                    <a:pt x="155615" y="18005"/>
                    <a:pt x="150471" y="15433"/>
                  </a:cubicBezTo>
                  <a:cubicBezTo>
                    <a:pt x="147899" y="12861"/>
                    <a:pt x="146008" y="9343"/>
                    <a:pt x="142754" y="7716"/>
                  </a:cubicBezTo>
                  <a:cubicBezTo>
                    <a:pt x="135479" y="4079"/>
                    <a:pt x="119605" y="0"/>
                    <a:pt x="119605" y="0"/>
                  </a:cubicBezTo>
                  <a:cubicBezTo>
                    <a:pt x="100314" y="1286"/>
                    <a:pt x="80947" y="1723"/>
                    <a:pt x="61731" y="3858"/>
                  </a:cubicBezTo>
                  <a:cubicBezTo>
                    <a:pt x="48115" y="5371"/>
                    <a:pt x="51772" y="7967"/>
                    <a:pt x="42440" y="15433"/>
                  </a:cubicBezTo>
                  <a:cubicBezTo>
                    <a:pt x="31756" y="23980"/>
                    <a:pt x="31515" y="22933"/>
                    <a:pt x="19291" y="27008"/>
                  </a:cubicBezTo>
                  <a:cubicBezTo>
                    <a:pt x="16719" y="32152"/>
                    <a:pt x="14428" y="37446"/>
                    <a:pt x="11574" y="42440"/>
                  </a:cubicBezTo>
                  <a:cubicBezTo>
                    <a:pt x="9273" y="46466"/>
                    <a:pt x="4712" y="49457"/>
                    <a:pt x="3858" y="54015"/>
                  </a:cubicBezTo>
                  <a:cubicBezTo>
                    <a:pt x="768" y="70496"/>
                    <a:pt x="1286" y="87453"/>
                    <a:pt x="0" y="104172"/>
                  </a:cubicBezTo>
                  <a:cubicBezTo>
                    <a:pt x="1286" y="123463"/>
                    <a:pt x="-336" y="143172"/>
                    <a:pt x="3858" y="162046"/>
                  </a:cubicBezTo>
                  <a:cubicBezTo>
                    <a:pt x="5042" y="167372"/>
                    <a:pt x="10663" y="170970"/>
                    <a:pt x="15433" y="173620"/>
                  </a:cubicBezTo>
                  <a:cubicBezTo>
                    <a:pt x="22543" y="177570"/>
                    <a:pt x="38582" y="181337"/>
                    <a:pt x="38582" y="181337"/>
                  </a:cubicBezTo>
                  <a:cubicBezTo>
                    <a:pt x="61731" y="180051"/>
                    <a:pt x="85078" y="180757"/>
                    <a:pt x="108030" y="177478"/>
                  </a:cubicBezTo>
                  <a:cubicBezTo>
                    <a:pt x="112620" y="176822"/>
                    <a:pt x="115579" y="172062"/>
                    <a:pt x="119605" y="169762"/>
                  </a:cubicBezTo>
                  <a:cubicBezTo>
                    <a:pt x="124599" y="166909"/>
                    <a:pt x="129894" y="164618"/>
                    <a:pt x="135038" y="162046"/>
                  </a:cubicBezTo>
                  <a:cubicBezTo>
                    <a:pt x="137610" y="159474"/>
                    <a:pt x="140571" y="157239"/>
                    <a:pt x="142754" y="154329"/>
                  </a:cubicBezTo>
                  <a:cubicBezTo>
                    <a:pt x="148318" y="146910"/>
                    <a:pt x="151629" y="137738"/>
                    <a:pt x="158187" y="131180"/>
                  </a:cubicBezTo>
                  <a:lnTo>
                    <a:pt x="162045" y="142754"/>
                  </a:ln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3" name="Freeform 366"/>
            <p:cNvSpPr>
              <a:spLocks/>
            </p:cNvSpPr>
            <p:nvPr/>
          </p:nvSpPr>
          <p:spPr bwMode="auto">
            <a:xfrm>
              <a:off x="3840919" y="6202297"/>
              <a:ext cx="173813" cy="113347"/>
            </a:xfrm>
            <a:custGeom>
              <a:avLst/>
              <a:gdLst>
                <a:gd name="T0" fmla="*/ 127888 w 204505"/>
                <a:gd name="T1" fmla="*/ 11516 h 124541"/>
                <a:gd name="T2" fmla="*/ 127888 w 204505"/>
                <a:gd name="T3" fmla="*/ 11516 h 124541"/>
                <a:gd name="T4" fmla="*/ 22955 w 204505"/>
                <a:gd name="T5" fmla="*/ 15027 h 124541"/>
                <a:gd name="T6" fmla="*/ 13117 w 204505"/>
                <a:gd name="T7" fmla="*/ 22049 h 124541"/>
                <a:gd name="T8" fmla="*/ 9838 w 204505"/>
                <a:gd name="T9" fmla="*/ 32584 h 124541"/>
                <a:gd name="T10" fmla="*/ 6559 w 204505"/>
                <a:gd name="T11" fmla="*/ 53653 h 124541"/>
                <a:gd name="T12" fmla="*/ 0 w 204505"/>
                <a:gd name="T13" fmla="*/ 60676 h 124541"/>
                <a:gd name="T14" fmla="*/ 3280 w 204505"/>
                <a:gd name="T15" fmla="*/ 95790 h 124541"/>
                <a:gd name="T16" fmla="*/ 9838 w 204505"/>
                <a:gd name="T17" fmla="*/ 102813 h 124541"/>
                <a:gd name="T18" fmla="*/ 32792 w 204505"/>
                <a:gd name="T19" fmla="*/ 113347 h 124541"/>
                <a:gd name="T20" fmla="*/ 157401 w 204505"/>
                <a:gd name="T21" fmla="*/ 109836 h 124541"/>
                <a:gd name="T22" fmla="*/ 170518 w 204505"/>
                <a:gd name="T23" fmla="*/ 95790 h 124541"/>
                <a:gd name="T24" fmla="*/ 173797 w 204505"/>
                <a:gd name="T25" fmla="*/ 81744 h 124541"/>
                <a:gd name="T26" fmla="*/ 170518 w 204505"/>
                <a:gd name="T27" fmla="*/ 15027 h 124541"/>
                <a:gd name="T28" fmla="*/ 160681 w 204505"/>
                <a:gd name="T29" fmla="*/ 4492 h 124541"/>
                <a:gd name="T30" fmla="*/ 127888 w 204505"/>
                <a:gd name="T31" fmla="*/ 11516 h 1245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505" h="124541">
                  <a:moveTo>
                    <a:pt x="150471" y="12653"/>
                  </a:moveTo>
                  <a:lnTo>
                    <a:pt x="150471" y="12653"/>
                  </a:lnTo>
                  <a:cubicBezTo>
                    <a:pt x="65675" y="1090"/>
                    <a:pt x="85405" y="-10441"/>
                    <a:pt x="27008" y="16511"/>
                  </a:cubicBezTo>
                  <a:cubicBezTo>
                    <a:pt x="22798" y="18454"/>
                    <a:pt x="19291" y="21655"/>
                    <a:pt x="15433" y="24227"/>
                  </a:cubicBezTo>
                  <a:cubicBezTo>
                    <a:pt x="14147" y="28085"/>
                    <a:pt x="12457" y="31832"/>
                    <a:pt x="11575" y="35802"/>
                  </a:cubicBezTo>
                  <a:cubicBezTo>
                    <a:pt x="9878" y="43439"/>
                    <a:pt x="10464" y="51627"/>
                    <a:pt x="7717" y="58952"/>
                  </a:cubicBezTo>
                  <a:cubicBezTo>
                    <a:pt x="6440" y="62358"/>
                    <a:pt x="2572" y="64096"/>
                    <a:pt x="0" y="66668"/>
                  </a:cubicBezTo>
                  <a:cubicBezTo>
                    <a:pt x="1286" y="79529"/>
                    <a:pt x="724" y="92711"/>
                    <a:pt x="3859" y="105250"/>
                  </a:cubicBezTo>
                  <a:cubicBezTo>
                    <a:pt x="4741" y="108779"/>
                    <a:pt x="8735" y="110695"/>
                    <a:pt x="11575" y="112967"/>
                  </a:cubicBezTo>
                  <a:cubicBezTo>
                    <a:pt x="23685" y="122655"/>
                    <a:pt x="23085" y="120667"/>
                    <a:pt x="38583" y="124541"/>
                  </a:cubicBezTo>
                  <a:lnTo>
                    <a:pt x="185195" y="120683"/>
                  </a:lnTo>
                  <a:cubicBezTo>
                    <a:pt x="192419" y="119823"/>
                    <a:pt x="200628" y="105250"/>
                    <a:pt x="200628" y="105250"/>
                  </a:cubicBezTo>
                  <a:cubicBezTo>
                    <a:pt x="201914" y="100106"/>
                    <a:pt x="204486" y="95120"/>
                    <a:pt x="204486" y="89817"/>
                  </a:cubicBezTo>
                  <a:cubicBezTo>
                    <a:pt x="204486" y="65348"/>
                    <a:pt x="205005" y="40586"/>
                    <a:pt x="200628" y="16511"/>
                  </a:cubicBezTo>
                  <a:cubicBezTo>
                    <a:pt x="199652" y="11143"/>
                    <a:pt x="193594" y="7963"/>
                    <a:pt x="189054" y="4936"/>
                  </a:cubicBezTo>
                  <a:cubicBezTo>
                    <a:pt x="176557" y="-3395"/>
                    <a:pt x="156901" y="11367"/>
                    <a:pt x="150471" y="12653"/>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4" name="Freeform 367"/>
            <p:cNvSpPr>
              <a:spLocks/>
            </p:cNvSpPr>
            <p:nvPr/>
          </p:nvSpPr>
          <p:spPr bwMode="auto">
            <a:xfrm>
              <a:off x="3929659" y="6057143"/>
              <a:ext cx="163504" cy="154329"/>
            </a:xfrm>
            <a:custGeom>
              <a:avLst/>
              <a:gdLst>
                <a:gd name="T0" fmla="*/ 158187 w 163504"/>
                <a:gd name="T1" fmla="*/ 154329 h 154329"/>
                <a:gd name="T2" fmla="*/ 158187 w 163504"/>
                <a:gd name="T3" fmla="*/ 154329 h 154329"/>
                <a:gd name="T4" fmla="*/ 158187 w 163504"/>
                <a:gd name="T5" fmla="*/ 34724 h 154329"/>
                <a:gd name="T6" fmla="*/ 146612 w 163504"/>
                <a:gd name="T7" fmla="*/ 19291 h 154329"/>
                <a:gd name="T8" fmla="*/ 135038 w 163504"/>
                <a:gd name="T9" fmla="*/ 11575 h 154329"/>
                <a:gd name="T10" fmla="*/ 115746 w 163504"/>
                <a:gd name="T11" fmla="*/ 0 h 154329"/>
                <a:gd name="T12" fmla="*/ 27007 w 163504"/>
                <a:gd name="T13" fmla="*/ 3858 h 154329"/>
                <a:gd name="T14" fmla="*/ 11574 w 163504"/>
                <a:gd name="T15" fmla="*/ 27008 h 154329"/>
                <a:gd name="T16" fmla="*/ 0 w 163504"/>
                <a:gd name="T17" fmla="*/ 73306 h 154329"/>
                <a:gd name="T18" fmla="*/ 3858 w 163504"/>
                <a:gd name="T19" fmla="*/ 100314 h 154329"/>
                <a:gd name="T20" fmla="*/ 30865 w 163504"/>
                <a:gd name="T21" fmla="*/ 115747 h 154329"/>
                <a:gd name="T22" fmla="*/ 57873 w 163504"/>
                <a:gd name="T23" fmla="*/ 119605 h 154329"/>
                <a:gd name="T24" fmla="*/ 81022 w 163504"/>
                <a:gd name="T25" fmla="*/ 123463 h 154329"/>
                <a:gd name="T26" fmla="*/ 108030 w 163504"/>
                <a:gd name="T27" fmla="*/ 131180 h 154329"/>
                <a:gd name="T28" fmla="*/ 127321 w 163504"/>
                <a:gd name="T29" fmla="*/ 135038 h 154329"/>
                <a:gd name="T30" fmla="*/ 158187 w 163504"/>
                <a:gd name="T31" fmla="*/ 154329 h 154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504" h="154329">
                  <a:moveTo>
                    <a:pt x="158187" y="154329"/>
                  </a:moveTo>
                  <a:lnTo>
                    <a:pt x="158187" y="154329"/>
                  </a:lnTo>
                  <a:cubicBezTo>
                    <a:pt x="163369" y="107691"/>
                    <a:pt x="166961" y="91753"/>
                    <a:pt x="158187" y="34724"/>
                  </a:cubicBezTo>
                  <a:cubicBezTo>
                    <a:pt x="157209" y="28368"/>
                    <a:pt x="151159" y="23838"/>
                    <a:pt x="146612" y="19291"/>
                  </a:cubicBezTo>
                  <a:cubicBezTo>
                    <a:pt x="143333" y="16012"/>
                    <a:pt x="138659" y="14472"/>
                    <a:pt x="135038" y="11575"/>
                  </a:cubicBezTo>
                  <a:cubicBezTo>
                    <a:pt x="119906" y="-531"/>
                    <a:pt x="135847" y="6700"/>
                    <a:pt x="115746" y="0"/>
                  </a:cubicBezTo>
                  <a:cubicBezTo>
                    <a:pt x="86166" y="1286"/>
                    <a:pt x="56404" y="330"/>
                    <a:pt x="27007" y="3858"/>
                  </a:cubicBezTo>
                  <a:cubicBezTo>
                    <a:pt x="20823" y="4600"/>
                    <a:pt x="12065" y="25781"/>
                    <a:pt x="11574" y="27008"/>
                  </a:cubicBezTo>
                  <a:cubicBezTo>
                    <a:pt x="2840" y="48842"/>
                    <a:pt x="3795" y="50536"/>
                    <a:pt x="0" y="73306"/>
                  </a:cubicBezTo>
                  <a:cubicBezTo>
                    <a:pt x="1286" y="82309"/>
                    <a:pt x="481" y="91870"/>
                    <a:pt x="3858" y="100314"/>
                  </a:cubicBezTo>
                  <a:cubicBezTo>
                    <a:pt x="8639" y="112267"/>
                    <a:pt x="20385" y="113842"/>
                    <a:pt x="30865" y="115747"/>
                  </a:cubicBezTo>
                  <a:cubicBezTo>
                    <a:pt x="39812" y="117374"/>
                    <a:pt x="48885" y="118222"/>
                    <a:pt x="57873" y="119605"/>
                  </a:cubicBezTo>
                  <a:cubicBezTo>
                    <a:pt x="65605" y="120794"/>
                    <a:pt x="73306" y="122177"/>
                    <a:pt x="81022" y="123463"/>
                  </a:cubicBezTo>
                  <a:cubicBezTo>
                    <a:pt x="93914" y="127761"/>
                    <a:pt x="93492" y="127950"/>
                    <a:pt x="108030" y="131180"/>
                  </a:cubicBezTo>
                  <a:cubicBezTo>
                    <a:pt x="114432" y="132602"/>
                    <a:pt x="120959" y="133448"/>
                    <a:pt x="127321" y="135038"/>
                  </a:cubicBezTo>
                  <a:cubicBezTo>
                    <a:pt x="147634" y="140116"/>
                    <a:pt x="153043" y="151114"/>
                    <a:pt x="158187" y="154329"/>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sp>
          <p:nvSpPr>
            <p:cNvPr id="58515" name="Freeform 368"/>
            <p:cNvSpPr>
              <a:spLocks/>
            </p:cNvSpPr>
            <p:nvPr/>
          </p:nvSpPr>
          <p:spPr bwMode="auto">
            <a:xfrm>
              <a:off x="3896457" y="5921951"/>
              <a:ext cx="179814" cy="139050"/>
            </a:xfrm>
            <a:custGeom>
              <a:avLst/>
              <a:gdLst>
                <a:gd name="T0" fmla="*/ 179814 w 179814"/>
                <a:gd name="T1" fmla="*/ 112043 h 139050"/>
                <a:gd name="T2" fmla="*/ 179814 w 179814"/>
                <a:gd name="T3" fmla="*/ 112043 h 139050"/>
                <a:gd name="T4" fmla="*/ 172098 w 179814"/>
                <a:gd name="T5" fmla="*/ 11729 h 139050"/>
                <a:gd name="T6" fmla="*/ 164381 w 179814"/>
                <a:gd name="T7" fmla="*/ 154 h 139050"/>
                <a:gd name="T8" fmla="*/ 13910 w 179814"/>
                <a:gd name="T9" fmla="*/ 7871 h 139050"/>
                <a:gd name="T10" fmla="*/ 6194 w 179814"/>
                <a:gd name="T11" fmla="*/ 19445 h 139050"/>
                <a:gd name="T12" fmla="*/ 6194 w 179814"/>
                <a:gd name="T13" fmla="*/ 119759 h 139050"/>
                <a:gd name="T14" fmla="*/ 13910 w 179814"/>
                <a:gd name="T15" fmla="*/ 127476 h 139050"/>
                <a:gd name="T16" fmla="*/ 25485 w 179814"/>
                <a:gd name="T17" fmla="*/ 131334 h 139050"/>
                <a:gd name="T18" fmla="*/ 37060 w 179814"/>
                <a:gd name="T19" fmla="*/ 139050 h 139050"/>
                <a:gd name="T20" fmla="*/ 121941 w 179814"/>
                <a:gd name="T21" fmla="*/ 135192 h 139050"/>
                <a:gd name="T22" fmla="*/ 133516 w 179814"/>
                <a:gd name="T23" fmla="*/ 131334 h 139050"/>
                <a:gd name="T24" fmla="*/ 152807 w 179814"/>
                <a:gd name="T25" fmla="*/ 112043 h 139050"/>
                <a:gd name="T26" fmla="*/ 160523 w 179814"/>
                <a:gd name="T27" fmla="*/ 96610 h 139050"/>
                <a:gd name="T28" fmla="*/ 179814 w 179814"/>
                <a:gd name="T29" fmla="*/ 112043 h 1390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9814" h="139050">
                  <a:moveTo>
                    <a:pt x="179814" y="112043"/>
                  </a:moveTo>
                  <a:lnTo>
                    <a:pt x="179814" y="112043"/>
                  </a:lnTo>
                  <a:cubicBezTo>
                    <a:pt x="177242" y="78605"/>
                    <a:pt x="176680" y="44951"/>
                    <a:pt x="172098" y="11729"/>
                  </a:cubicBezTo>
                  <a:cubicBezTo>
                    <a:pt x="171464" y="7135"/>
                    <a:pt x="169017" y="267"/>
                    <a:pt x="164381" y="154"/>
                  </a:cubicBezTo>
                  <a:cubicBezTo>
                    <a:pt x="114173" y="-1071"/>
                    <a:pt x="64067" y="5299"/>
                    <a:pt x="13910" y="7871"/>
                  </a:cubicBezTo>
                  <a:cubicBezTo>
                    <a:pt x="11338" y="11729"/>
                    <a:pt x="8268" y="15298"/>
                    <a:pt x="6194" y="19445"/>
                  </a:cubicBezTo>
                  <a:cubicBezTo>
                    <a:pt x="-7519" y="46872"/>
                    <a:pt x="5748" y="116038"/>
                    <a:pt x="6194" y="119759"/>
                  </a:cubicBezTo>
                  <a:cubicBezTo>
                    <a:pt x="6627" y="123371"/>
                    <a:pt x="10791" y="125604"/>
                    <a:pt x="13910" y="127476"/>
                  </a:cubicBezTo>
                  <a:cubicBezTo>
                    <a:pt x="17397" y="129569"/>
                    <a:pt x="21847" y="129515"/>
                    <a:pt x="25485" y="131334"/>
                  </a:cubicBezTo>
                  <a:cubicBezTo>
                    <a:pt x="29633" y="133408"/>
                    <a:pt x="33202" y="136478"/>
                    <a:pt x="37060" y="139050"/>
                  </a:cubicBezTo>
                  <a:cubicBezTo>
                    <a:pt x="65354" y="137764"/>
                    <a:pt x="93708" y="137450"/>
                    <a:pt x="121941" y="135192"/>
                  </a:cubicBezTo>
                  <a:cubicBezTo>
                    <a:pt x="125995" y="134868"/>
                    <a:pt x="130262" y="133774"/>
                    <a:pt x="133516" y="131334"/>
                  </a:cubicBezTo>
                  <a:cubicBezTo>
                    <a:pt x="140791" y="125878"/>
                    <a:pt x="152807" y="112043"/>
                    <a:pt x="152807" y="112043"/>
                  </a:cubicBezTo>
                  <a:cubicBezTo>
                    <a:pt x="155379" y="106899"/>
                    <a:pt x="157669" y="101604"/>
                    <a:pt x="160523" y="96610"/>
                  </a:cubicBezTo>
                  <a:cubicBezTo>
                    <a:pt x="168953" y="81857"/>
                    <a:pt x="176599" y="109471"/>
                    <a:pt x="179814" y="112043"/>
                  </a:cubicBezTo>
                  <a:close/>
                </a:path>
              </a:pathLst>
            </a:custGeom>
            <a:noFill/>
            <a:ln w="12700" cap="flat" cmpd="sng">
              <a:solidFill>
                <a:srgbClr val="00B050"/>
              </a:solidFill>
              <a:prstDash val="solid"/>
              <a:round/>
              <a:headEnd type="none" w="med" len="med"/>
              <a:tailEnd type="none" w="med" len="med"/>
            </a:ln>
          </p:spPr>
          <p:txBody>
            <a:bodyPr wrap="none" anchor="ctr"/>
            <a:lstStyle/>
            <a:p>
              <a:endParaRPr lang="en-US"/>
            </a:p>
          </p:txBody>
        </p:sp>
      </p:grpSp>
      <p:grpSp>
        <p:nvGrpSpPr>
          <p:cNvPr id="21542" name="Group 21541"/>
          <p:cNvGrpSpPr>
            <a:grpSpLocks/>
          </p:cNvGrpSpPr>
          <p:nvPr/>
        </p:nvGrpSpPr>
        <p:grpSpPr bwMode="auto">
          <a:xfrm>
            <a:off x="5224463" y="4730750"/>
            <a:ext cx="1295400" cy="720725"/>
            <a:chOff x="547936" y="4157464"/>
            <a:chExt cx="1296144" cy="720080"/>
          </a:xfrm>
        </p:grpSpPr>
        <p:sp>
          <p:nvSpPr>
            <p:cNvPr id="58467" name="Rounded Rectangle 373"/>
            <p:cNvSpPr>
              <a:spLocks noChangeArrowheads="1"/>
            </p:cNvSpPr>
            <p:nvPr/>
          </p:nvSpPr>
          <p:spPr bwMode="auto">
            <a:xfrm>
              <a:off x="547936" y="4157464"/>
              <a:ext cx="1296144" cy="720080"/>
            </a:xfrm>
            <a:prstGeom prst="roundRect">
              <a:avLst>
                <a:gd name="adj" fmla="val 16667"/>
              </a:avLst>
            </a:prstGeom>
            <a:noFill/>
            <a:ln w="19050">
              <a:solidFill>
                <a:srgbClr val="FF0000"/>
              </a:solidFill>
              <a:round/>
              <a:headEnd/>
              <a:tailEnd/>
            </a:ln>
          </p:spPr>
          <p:txBody>
            <a:bodyPr wrap="none" anchor="ctr"/>
            <a:lstStyle/>
            <a:p>
              <a:pPr algn="ctr" eaLnBrk="1" hangingPunct="1"/>
              <a:endParaRPr lang="en-US"/>
            </a:p>
          </p:txBody>
        </p:sp>
        <p:grpSp>
          <p:nvGrpSpPr>
            <p:cNvPr id="58468" name="Group 374"/>
            <p:cNvGrpSpPr>
              <a:grpSpLocks/>
            </p:cNvGrpSpPr>
            <p:nvPr/>
          </p:nvGrpSpPr>
          <p:grpSpPr bwMode="auto">
            <a:xfrm>
              <a:off x="691952" y="4236017"/>
              <a:ext cx="97188" cy="101758"/>
              <a:chOff x="2250508" y="5035674"/>
              <a:chExt cx="97188" cy="101758"/>
            </a:xfrm>
          </p:grpSpPr>
          <p:cxnSp>
            <p:nvCxnSpPr>
              <p:cNvPr id="58504" name="Straight Connector 375"/>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05" name="Straight Connector 376"/>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06" name="Straight Connector 37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07" name="Straight Connector 37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69" name="Group 379"/>
            <p:cNvGrpSpPr>
              <a:grpSpLocks/>
            </p:cNvGrpSpPr>
            <p:nvPr/>
          </p:nvGrpSpPr>
          <p:grpSpPr bwMode="auto">
            <a:xfrm>
              <a:off x="823502" y="4462476"/>
              <a:ext cx="97188" cy="101758"/>
              <a:chOff x="2250508" y="5035674"/>
              <a:chExt cx="97188" cy="101758"/>
            </a:xfrm>
          </p:grpSpPr>
          <p:cxnSp>
            <p:nvCxnSpPr>
              <p:cNvPr id="58500" name="Straight Connector 38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501" name="Straight Connector 38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502" name="Straight Connector 38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503" name="Straight Connector 38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0" name="Group 384"/>
            <p:cNvGrpSpPr>
              <a:grpSpLocks/>
            </p:cNvGrpSpPr>
            <p:nvPr/>
          </p:nvGrpSpPr>
          <p:grpSpPr bwMode="auto">
            <a:xfrm>
              <a:off x="1196008" y="4577227"/>
              <a:ext cx="97188" cy="101758"/>
              <a:chOff x="2250508" y="5035674"/>
              <a:chExt cx="97188" cy="101758"/>
            </a:xfrm>
          </p:grpSpPr>
          <p:cxnSp>
            <p:nvCxnSpPr>
              <p:cNvPr id="58496" name="Straight Connector 385"/>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97" name="Straight Connector 386"/>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98" name="Straight Connector 38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99" name="Straight Connector 38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1" name="Group 389"/>
            <p:cNvGrpSpPr>
              <a:grpSpLocks/>
            </p:cNvGrpSpPr>
            <p:nvPr/>
          </p:nvGrpSpPr>
          <p:grpSpPr bwMode="auto">
            <a:xfrm>
              <a:off x="1486458" y="4292787"/>
              <a:ext cx="97188" cy="101758"/>
              <a:chOff x="2250508" y="5035674"/>
              <a:chExt cx="97188" cy="101758"/>
            </a:xfrm>
          </p:grpSpPr>
          <p:cxnSp>
            <p:nvCxnSpPr>
              <p:cNvPr id="58492" name="Straight Connector 39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93" name="Straight Connector 39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94" name="Straight Connector 39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95" name="Straight Connector 39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2" name="Group 394"/>
            <p:cNvGrpSpPr>
              <a:grpSpLocks/>
            </p:cNvGrpSpPr>
            <p:nvPr/>
          </p:nvGrpSpPr>
          <p:grpSpPr bwMode="auto">
            <a:xfrm>
              <a:off x="1403502" y="4727192"/>
              <a:ext cx="97188" cy="101758"/>
              <a:chOff x="2250508" y="5035674"/>
              <a:chExt cx="97188" cy="101758"/>
            </a:xfrm>
          </p:grpSpPr>
          <p:cxnSp>
            <p:nvCxnSpPr>
              <p:cNvPr id="58488" name="Straight Connector 395"/>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89" name="Straight Connector 396"/>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90" name="Straight Connector 39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91" name="Straight Connector 39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3" name="Group 399"/>
            <p:cNvGrpSpPr>
              <a:grpSpLocks/>
            </p:cNvGrpSpPr>
            <p:nvPr/>
          </p:nvGrpSpPr>
          <p:grpSpPr bwMode="auto">
            <a:xfrm>
              <a:off x="740546" y="4674415"/>
              <a:ext cx="97188" cy="101758"/>
              <a:chOff x="2250508" y="5035674"/>
              <a:chExt cx="97188" cy="101758"/>
            </a:xfrm>
          </p:grpSpPr>
          <p:cxnSp>
            <p:nvCxnSpPr>
              <p:cNvPr id="58484" name="Straight Connector 40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85" name="Straight Connector 40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86" name="Straight Connector 40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87" name="Straight Connector 40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4" name="Group 404"/>
            <p:cNvGrpSpPr>
              <a:grpSpLocks/>
            </p:cNvGrpSpPr>
            <p:nvPr/>
          </p:nvGrpSpPr>
          <p:grpSpPr bwMode="auto">
            <a:xfrm>
              <a:off x="1628056" y="4502377"/>
              <a:ext cx="97188" cy="101758"/>
              <a:chOff x="2250508" y="5035674"/>
              <a:chExt cx="97188" cy="101758"/>
            </a:xfrm>
          </p:grpSpPr>
          <p:cxnSp>
            <p:nvCxnSpPr>
              <p:cNvPr id="58480" name="Straight Connector 405"/>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81" name="Straight Connector 406"/>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82" name="Straight Connector 40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83" name="Straight Connector 40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58475" name="Group 409"/>
            <p:cNvGrpSpPr>
              <a:grpSpLocks/>
            </p:cNvGrpSpPr>
            <p:nvPr/>
          </p:nvGrpSpPr>
          <p:grpSpPr bwMode="auto">
            <a:xfrm>
              <a:off x="1076397" y="4305483"/>
              <a:ext cx="97188" cy="101758"/>
              <a:chOff x="2250508" y="5035674"/>
              <a:chExt cx="97188" cy="101758"/>
            </a:xfrm>
          </p:grpSpPr>
          <p:cxnSp>
            <p:nvCxnSpPr>
              <p:cNvPr id="58476" name="Straight Connector 410"/>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77" name="Straight Connector 411"/>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78" name="Straight Connector 412"/>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79" name="Straight Connector 413"/>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sp>
        <p:nvSpPr>
          <p:cNvPr id="416" name="Rectangle 3"/>
          <p:cNvSpPr>
            <a:spLocks noChangeArrowheads="1"/>
          </p:cNvSpPr>
          <p:nvPr/>
        </p:nvSpPr>
        <p:spPr bwMode="auto">
          <a:xfrm>
            <a:off x="7205663" y="5184775"/>
            <a:ext cx="750887"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417" name="Rectangle 4"/>
          <p:cNvSpPr>
            <a:spLocks noChangeArrowheads="1"/>
          </p:cNvSpPr>
          <p:nvPr/>
        </p:nvSpPr>
        <p:spPr bwMode="auto">
          <a:xfrm>
            <a:off x="7205663" y="4535488"/>
            <a:ext cx="750887"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418" name="Rectangle 5"/>
          <p:cNvSpPr>
            <a:spLocks noChangeArrowheads="1"/>
          </p:cNvSpPr>
          <p:nvPr/>
        </p:nvSpPr>
        <p:spPr bwMode="auto">
          <a:xfrm>
            <a:off x="7205663" y="5832475"/>
            <a:ext cx="750887"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419" name="Rectangle 6"/>
          <p:cNvSpPr>
            <a:spLocks noChangeArrowheads="1"/>
          </p:cNvSpPr>
          <p:nvPr/>
        </p:nvSpPr>
        <p:spPr bwMode="auto">
          <a:xfrm>
            <a:off x="7205663" y="3887788"/>
            <a:ext cx="750887" cy="590550"/>
          </a:xfrm>
          <a:prstGeom prst="rect">
            <a:avLst/>
          </a:prstGeom>
          <a:noFill/>
          <a:ln w="38100">
            <a:solidFill>
              <a:schemeClr val="tx1"/>
            </a:solidFill>
            <a:round/>
            <a:headEnd/>
            <a:tailEnd/>
          </a:ln>
        </p:spPr>
        <p:txBody>
          <a:bodyPr wrap="none" anchor="ctr"/>
          <a:lstStyle/>
          <a:p>
            <a:pPr algn="ctr" eaLnBrk="1" hangingPunct="1"/>
            <a:endParaRPr lang="en-US" altLang="en-US"/>
          </a:p>
        </p:txBody>
      </p:sp>
      <p:sp>
        <p:nvSpPr>
          <p:cNvPr id="21545" name="Freeform 21544"/>
          <p:cNvSpPr>
            <a:spLocks/>
          </p:cNvSpPr>
          <p:nvPr/>
        </p:nvSpPr>
        <p:spPr bwMode="auto">
          <a:xfrm>
            <a:off x="5233988" y="4973638"/>
            <a:ext cx="498475" cy="506412"/>
          </a:xfrm>
          <a:custGeom>
            <a:avLst/>
            <a:gdLst>
              <a:gd name="T0" fmla="*/ 3858 w 497711"/>
              <a:gd name="T1" fmla="*/ 135038 h 505428"/>
              <a:gd name="T2" fmla="*/ 3858 w 497711"/>
              <a:gd name="T3" fmla="*/ 135038 h 505428"/>
              <a:gd name="T4" fmla="*/ 11575 w 497711"/>
              <a:gd name="T5" fmla="*/ 57873 h 505428"/>
              <a:gd name="T6" fmla="*/ 15433 w 497711"/>
              <a:gd name="T7" fmla="*/ 38582 h 505428"/>
              <a:gd name="T8" fmla="*/ 61732 w 497711"/>
              <a:gd name="T9" fmla="*/ 15433 h 505428"/>
              <a:gd name="T10" fmla="*/ 73306 w 497711"/>
              <a:gd name="T11" fmla="*/ 11575 h 505428"/>
              <a:gd name="T12" fmla="*/ 216061 w 497711"/>
              <a:gd name="T13" fmla="*/ 7717 h 505428"/>
              <a:gd name="T14" fmla="*/ 270076 w 497711"/>
              <a:gd name="T15" fmla="*/ 0 h 505428"/>
              <a:gd name="T16" fmla="*/ 358815 w 497711"/>
              <a:gd name="T17" fmla="*/ 3858 h 505428"/>
              <a:gd name="T18" fmla="*/ 370390 w 497711"/>
              <a:gd name="T19" fmla="*/ 11575 h 505428"/>
              <a:gd name="T20" fmla="*/ 389681 w 497711"/>
              <a:gd name="T21" fmla="*/ 19291 h 505428"/>
              <a:gd name="T22" fmla="*/ 397398 w 497711"/>
              <a:gd name="T23" fmla="*/ 27008 h 505428"/>
              <a:gd name="T24" fmla="*/ 420547 w 497711"/>
              <a:gd name="T25" fmla="*/ 38582 h 505428"/>
              <a:gd name="T26" fmla="*/ 447555 w 497711"/>
              <a:gd name="T27" fmla="*/ 65590 h 505428"/>
              <a:gd name="T28" fmla="*/ 459129 w 497711"/>
              <a:gd name="T29" fmla="*/ 77165 h 505428"/>
              <a:gd name="T30" fmla="*/ 470704 w 497711"/>
              <a:gd name="T31" fmla="*/ 100314 h 505428"/>
              <a:gd name="T32" fmla="*/ 482279 w 497711"/>
              <a:gd name="T33" fmla="*/ 119605 h 505428"/>
              <a:gd name="T34" fmla="*/ 486137 w 497711"/>
              <a:gd name="T35" fmla="*/ 135038 h 505428"/>
              <a:gd name="T36" fmla="*/ 493853 w 497711"/>
              <a:gd name="T37" fmla="*/ 150471 h 505428"/>
              <a:gd name="T38" fmla="*/ 497711 w 497711"/>
              <a:gd name="T39" fmla="*/ 162046 h 505428"/>
              <a:gd name="T40" fmla="*/ 493853 w 497711"/>
              <a:gd name="T41" fmla="*/ 262360 h 505428"/>
              <a:gd name="T42" fmla="*/ 486137 w 497711"/>
              <a:gd name="T43" fmla="*/ 335666 h 505428"/>
              <a:gd name="T44" fmla="*/ 474562 w 497711"/>
              <a:gd name="T45" fmla="*/ 439838 h 505428"/>
              <a:gd name="T46" fmla="*/ 470704 w 497711"/>
              <a:gd name="T47" fmla="*/ 451413 h 505428"/>
              <a:gd name="T48" fmla="*/ 455271 w 497711"/>
              <a:gd name="T49" fmla="*/ 470704 h 505428"/>
              <a:gd name="T50" fmla="*/ 428263 w 497711"/>
              <a:gd name="T51" fmla="*/ 486137 h 505428"/>
              <a:gd name="T52" fmla="*/ 389681 w 497711"/>
              <a:gd name="T53" fmla="*/ 505428 h 505428"/>
              <a:gd name="T54" fmla="*/ 327949 w 497711"/>
              <a:gd name="T55" fmla="*/ 501570 h 505428"/>
              <a:gd name="T56" fmla="*/ 297084 w 497711"/>
              <a:gd name="T57" fmla="*/ 493853 h 505428"/>
              <a:gd name="T58" fmla="*/ 277793 w 497711"/>
              <a:gd name="T59" fmla="*/ 489995 h 505428"/>
              <a:gd name="T60" fmla="*/ 254643 w 497711"/>
              <a:gd name="T61" fmla="*/ 482279 h 505428"/>
              <a:gd name="T62" fmla="*/ 243068 w 497711"/>
              <a:gd name="T63" fmla="*/ 478420 h 505428"/>
              <a:gd name="T64" fmla="*/ 219919 w 497711"/>
              <a:gd name="T65" fmla="*/ 474562 h 505428"/>
              <a:gd name="T66" fmla="*/ 204486 w 497711"/>
              <a:gd name="T67" fmla="*/ 470704 h 505428"/>
              <a:gd name="T68" fmla="*/ 108030 w 497711"/>
              <a:gd name="T69" fmla="*/ 459129 h 505428"/>
              <a:gd name="T70" fmla="*/ 19291 w 497711"/>
              <a:gd name="T71" fmla="*/ 451413 h 505428"/>
              <a:gd name="T72" fmla="*/ 7717 w 497711"/>
              <a:gd name="T73" fmla="*/ 447554 h 505428"/>
              <a:gd name="T74" fmla="*/ 0 w 497711"/>
              <a:gd name="T75" fmla="*/ 424405 h 505428"/>
              <a:gd name="T76" fmla="*/ 3858 w 497711"/>
              <a:gd name="T77" fmla="*/ 135038 h 5054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7711" h="505428">
                <a:moveTo>
                  <a:pt x="3858" y="135038"/>
                </a:moveTo>
                <a:lnTo>
                  <a:pt x="3858" y="135038"/>
                </a:lnTo>
                <a:cubicBezTo>
                  <a:pt x="6430" y="109316"/>
                  <a:pt x="8495" y="83539"/>
                  <a:pt x="11575" y="57873"/>
                </a:cubicBezTo>
                <a:cubicBezTo>
                  <a:pt x="12356" y="51362"/>
                  <a:pt x="12500" y="44447"/>
                  <a:pt x="15433" y="38582"/>
                </a:cubicBezTo>
                <a:cubicBezTo>
                  <a:pt x="23513" y="22422"/>
                  <a:pt x="48939" y="19698"/>
                  <a:pt x="61732" y="15433"/>
                </a:cubicBezTo>
                <a:cubicBezTo>
                  <a:pt x="65590" y="14147"/>
                  <a:pt x="69241" y="11685"/>
                  <a:pt x="73306" y="11575"/>
                </a:cubicBezTo>
                <a:lnTo>
                  <a:pt x="216061" y="7717"/>
                </a:lnTo>
                <a:cubicBezTo>
                  <a:pt x="233873" y="4154"/>
                  <a:pt x="251740" y="0"/>
                  <a:pt x="270076" y="0"/>
                </a:cubicBezTo>
                <a:cubicBezTo>
                  <a:pt x="299684" y="0"/>
                  <a:pt x="329235" y="2572"/>
                  <a:pt x="358815" y="3858"/>
                </a:cubicBezTo>
                <a:cubicBezTo>
                  <a:pt x="362673" y="6430"/>
                  <a:pt x="366242" y="9501"/>
                  <a:pt x="370390" y="11575"/>
                </a:cubicBezTo>
                <a:cubicBezTo>
                  <a:pt x="376584" y="14672"/>
                  <a:pt x="383668" y="15855"/>
                  <a:pt x="389681" y="19291"/>
                </a:cubicBezTo>
                <a:cubicBezTo>
                  <a:pt x="392840" y="21096"/>
                  <a:pt x="394557" y="24735"/>
                  <a:pt x="397398" y="27008"/>
                </a:cubicBezTo>
                <a:cubicBezTo>
                  <a:pt x="408082" y="35556"/>
                  <a:pt x="408322" y="34507"/>
                  <a:pt x="420547" y="38582"/>
                </a:cubicBezTo>
                <a:lnTo>
                  <a:pt x="447555" y="65590"/>
                </a:lnTo>
                <a:lnTo>
                  <a:pt x="459129" y="77165"/>
                </a:lnTo>
                <a:cubicBezTo>
                  <a:pt x="468827" y="106259"/>
                  <a:pt x="455744" y="70394"/>
                  <a:pt x="470704" y="100314"/>
                </a:cubicBezTo>
                <a:cubicBezTo>
                  <a:pt x="480721" y="120348"/>
                  <a:pt x="467206" y="104534"/>
                  <a:pt x="482279" y="119605"/>
                </a:cubicBezTo>
                <a:cubicBezTo>
                  <a:pt x="483565" y="124749"/>
                  <a:pt x="484275" y="130073"/>
                  <a:pt x="486137" y="135038"/>
                </a:cubicBezTo>
                <a:cubicBezTo>
                  <a:pt x="488156" y="140423"/>
                  <a:pt x="491588" y="145185"/>
                  <a:pt x="493853" y="150471"/>
                </a:cubicBezTo>
                <a:cubicBezTo>
                  <a:pt x="495455" y="154209"/>
                  <a:pt x="496425" y="158188"/>
                  <a:pt x="497711" y="162046"/>
                </a:cubicBezTo>
                <a:cubicBezTo>
                  <a:pt x="496425" y="195484"/>
                  <a:pt x="495659" y="228946"/>
                  <a:pt x="493853" y="262360"/>
                </a:cubicBezTo>
                <a:cubicBezTo>
                  <a:pt x="492483" y="287714"/>
                  <a:pt x="489256" y="310714"/>
                  <a:pt x="486137" y="335666"/>
                </a:cubicBezTo>
                <a:cubicBezTo>
                  <a:pt x="481321" y="441621"/>
                  <a:pt x="492956" y="390789"/>
                  <a:pt x="474562" y="439838"/>
                </a:cubicBezTo>
                <a:cubicBezTo>
                  <a:pt x="473134" y="443646"/>
                  <a:pt x="472523" y="447775"/>
                  <a:pt x="470704" y="451413"/>
                </a:cubicBezTo>
                <a:cubicBezTo>
                  <a:pt x="467364" y="458093"/>
                  <a:pt x="461249" y="465922"/>
                  <a:pt x="455271" y="470704"/>
                </a:cubicBezTo>
                <a:cubicBezTo>
                  <a:pt x="441931" y="481376"/>
                  <a:pt x="444096" y="476637"/>
                  <a:pt x="428263" y="486137"/>
                </a:cubicBezTo>
                <a:cubicBezTo>
                  <a:pt x="395453" y="505823"/>
                  <a:pt x="417112" y="498571"/>
                  <a:pt x="389681" y="505428"/>
                </a:cubicBezTo>
                <a:cubicBezTo>
                  <a:pt x="369104" y="504142"/>
                  <a:pt x="348407" y="504127"/>
                  <a:pt x="327949" y="501570"/>
                </a:cubicBezTo>
                <a:cubicBezTo>
                  <a:pt x="317426" y="500255"/>
                  <a:pt x="307483" y="495933"/>
                  <a:pt x="297084" y="493853"/>
                </a:cubicBezTo>
                <a:cubicBezTo>
                  <a:pt x="290654" y="492567"/>
                  <a:pt x="284120" y="491720"/>
                  <a:pt x="277793" y="489995"/>
                </a:cubicBezTo>
                <a:cubicBezTo>
                  <a:pt x="269946" y="487855"/>
                  <a:pt x="262360" y="484851"/>
                  <a:pt x="254643" y="482279"/>
                </a:cubicBezTo>
                <a:cubicBezTo>
                  <a:pt x="250785" y="480993"/>
                  <a:pt x="247080" y="479089"/>
                  <a:pt x="243068" y="478420"/>
                </a:cubicBezTo>
                <a:cubicBezTo>
                  <a:pt x="235352" y="477134"/>
                  <a:pt x="227590" y="476096"/>
                  <a:pt x="219919" y="474562"/>
                </a:cubicBezTo>
                <a:cubicBezTo>
                  <a:pt x="214719" y="473522"/>
                  <a:pt x="209716" y="471576"/>
                  <a:pt x="204486" y="470704"/>
                </a:cubicBezTo>
                <a:cubicBezTo>
                  <a:pt x="154393" y="462355"/>
                  <a:pt x="154537" y="463558"/>
                  <a:pt x="108030" y="459129"/>
                </a:cubicBezTo>
                <a:cubicBezTo>
                  <a:pt x="38390" y="452497"/>
                  <a:pt x="100981" y="457697"/>
                  <a:pt x="19291" y="451413"/>
                </a:cubicBezTo>
                <a:cubicBezTo>
                  <a:pt x="15433" y="450127"/>
                  <a:pt x="10081" y="450863"/>
                  <a:pt x="7717" y="447554"/>
                </a:cubicBezTo>
                <a:cubicBezTo>
                  <a:pt x="2989" y="440935"/>
                  <a:pt x="0" y="424405"/>
                  <a:pt x="0" y="424405"/>
                </a:cubicBezTo>
                <a:cubicBezTo>
                  <a:pt x="7011" y="270148"/>
                  <a:pt x="3215" y="183266"/>
                  <a:pt x="3858" y="135038"/>
                </a:cubicBezTo>
                <a:close/>
              </a:path>
            </a:pathLst>
          </a:custGeom>
          <a:noFill/>
          <a:ln w="12700" cap="flat" cmpd="sng">
            <a:solidFill>
              <a:srgbClr val="0000FF"/>
            </a:solidFill>
            <a:prstDash val="solid"/>
            <a:round/>
            <a:headEnd type="none" w="med" len="med"/>
            <a:tailEnd type="none" w="med" len="med"/>
          </a:ln>
        </p:spPr>
        <p:txBody>
          <a:bodyPr wrap="none" anchor="ctr"/>
          <a:lstStyle/>
          <a:p>
            <a:endParaRPr lang="en-US"/>
          </a:p>
        </p:txBody>
      </p:sp>
      <p:sp>
        <p:nvSpPr>
          <p:cNvPr id="21546" name="Freeform 21545"/>
          <p:cNvSpPr>
            <a:spLocks/>
          </p:cNvSpPr>
          <p:nvPr/>
        </p:nvSpPr>
        <p:spPr bwMode="auto">
          <a:xfrm>
            <a:off x="5253038" y="4719638"/>
            <a:ext cx="758825" cy="374650"/>
          </a:xfrm>
          <a:custGeom>
            <a:avLst/>
            <a:gdLst>
              <a:gd name="T0" fmla="*/ 127322 w 757649"/>
              <a:gd name="T1" fmla="*/ 27008 h 374248"/>
              <a:gd name="T2" fmla="*/ 127322 w 757649"/>
              <a:gd name="T3" fmla="*/ 27008 h 374248"/>
              <a:gd name="T4" fmla="*/ 92598 w 757649"/>
              <a:gd name="T5" fmla="*/ 30866 h 374248"/>
              <a:gd name="T6" fmla="*/ 38583 w 757649"/>
              <a:gd name="T7" fmla="*/ 38582 h 374248"/>
              <a:gd name="T8" fmla="*/ 15433 w 757649"/>
              <a:gd name="T9" fmla="*/ 69448 h 374248"/>
              <a:gd name="T10" fmla="*/ 7717 w 757649"/>
              <a:gd name="T11" fmla="*/ 81023 h 374248"/>
              <a:gd name="T12" fmla="*/ 0 w 757649"/>
              <a:gd name="T13" fmla="*/ 104172 h 374248"/>
              <a:gd name="T14" fmla="*/ 3858 w 757649"/>
              <a:gd name="T15" fmla="*/ 200628 h 374248"/>
              <a:gd name="T16" fmla="*/ 15433 w 757649"/>
              <a:gd name="T17" fmla="*/ 223777 h 374248"/>
              <a:gd name="T18" fmla="*/ 23150 w 757649"/>
              <a:gd name="T19" fmla="*/ 231494 h 374248"/>
              <a:gd name="T20" fmla="*/ 46299 w 757649"/>
              <a:gd name="T21" fmla="*/ 235352 h 374248"/>
              <a:gd name="T22" fmla="*/ 61732 w 757649"/>
              <a:gd name="T23" fmla="*/ 243068 h 374248"/>
              <a:gd name="T24" fmla="*/ 92598 w 757649"/>
              <a:gd name="T25" fmla="*/ 250785 h 374248"/>
              <a:gd name="T26" fmla="*/ 104172 w 757649"/>
              <a:gd name="T27" fmla="*/ 254643 h 374248"/>
              <a:gd name="T28" fmla="*/ 216061 w 757649"/>
              <a:gd name="T29" fmla="*/ 250785 h 374248"/>
              <a:gd name="T30" fmla="*/ 266218 w 757649"/>
              <a:gd name="T31" fmla="*/ 246927 h 374248"/>
              <a:gd name="T32" fmla="*/ 366532 w 757649"/>
              <a:gd name="T33" fmla="*/ 250785 h 374248"/>
              <a:gd name="T34" fmla="*/ 385823 w 757649"/>
              <a:gd name="T35" fmla="*/ 254643 h 374248"/>
              <a:gd name="T36" fmla="*/ 393539 w 757649"/>
              <a:gd name="T37" fmla="*/ 262360 h 374248"/>
              <a:gd name="T38" fmla="*/ 420547 w 757649"/>
              <a:gd name="T39" fmla="*/ 277792 h 374248"/>
              <a:gd name="T40" fmla="*/ 428264 w 757649"/>
              <a:gd name="T41" fmla="*/ 289367 h 374248"/>
              <a:gd name="T42" fmla="*/ 451413 w 757649"/>
              <a:gd name="T43" fmla="*/ 320233 h 374248"/>
              <a:gd name="T44" fmla="*/ 466846 w 757649"/>
              <a:gd name="T45" fmla="*/ 351099 h 374248"/>
              <a:gd name="T46" fmla="*/ 489995 w 757649"/>
              <a:gd name="T47" fmla="*/ 366532 h 374248"/>
              <a:gd name="T48" fmla="*/ 513145 w 757649"/>
              <a:gd name="T49" fmla="*/ 374248 h 374248"/>
              <a:gd name="T50" fmla="*/ 586451 w 757649"/>
              <a:gd name="T51" fmla="*/ 370390 h 374248"/>
              <a:gd name="T52" fmla="*/ 598026 w 757649"/>
              <a:gd name="T53" fmla="*/ 362673 h 374248"/>
              <a:gd name="T54" fmla="*/ 632750 w 757649"/>
              <a:gd name="T55" fmla="*/ 347241 h 374248"/>
              <a:gd name="T56" fmla="*/ 644324 w 757649"/>
              <a:gd name="T57" fmla="*/ 327949 h 374248"/>
              <a:gd name="T58" fmla="*/ 659757 w 757649"/>
              <a:gd name="T59" fmla="*/ 312516 h 374248"/>
              <a:gd name="T60" fmla="*/ 667474 w 757649"/>
              <a:gd name="T61" fmla="*/ 304800 h 374248"/>
              <a:gd name="T62" fmla="*/ 679048 w 757649"/>
              <a:gd name="T63" fmla="*/ 289367 h 374248"/>
              <a:gd name="T64" fmla="*/ 690623 w 757649"/>
              <a:gd name="T65" fmla="*/ 285509 h 374248"/>
              <a:gd name="T66" fmla="*/ 702198 w 757649"/>
              <a:gd name="T67" fmla="*/ 277792 h 374248"/>
              <a:gd name="T68" fmla="*/ 721489 w 757649"/>
              <a:gd name="T69" fmla="*/ 258501 h 374248"/>
              <a:gd name="T70" fmla="*/ 740780 w 757649"/>
              <a:gd name="T71" fmla="*/ 239210 h 374248"/>
              <a:gd name="T72" fmla="*/ 748496 w 757649"/>
              <a:gd name="T73" fmla="*/ 227635 h 374248"/>
              <a:gd name="T74" fmla="*/ 756213 w 757649"/>
              <a:gd name="T75" fmla="*/ 219919 h 374248"/>
              <a:gd name="T76" fmla="*/ 744638 w 757649"/>
              <a:gd name="T77" fmla="*/ 131180 h 374248"/>
              <a:gd name="T78" fmla="*/ 736922 w 757649"/>
              <a:gd name="T79" fmla="*/ 123463 h 374248"/>
              <a:gd name="T80" fmla="*/ 733064 w 757649"/>
              <a:gd name="T81" fmla="*/ 111889 h 374248"/>
              <a:gd name="T82" fmla="*/ 713772 w 757649"/>
              <a:gd name="T83" fmla="*/ 88739 h 374248"/>
              <a:gd name="T84" fmla="*/ 702198 w 757649"/>
              <a:gd name="T85" fmla="*/ 81023 h 374248"/>
              <a:gd name="T86" fmla="*/ 679048 w 757649"/>
              <a:gd name="T87" fmla="*/ 54015 h 374248"/>
              <a:gd name="T88" fmla="*/ 663615 w 757649"/>
              <a:gd name="T89" fmla="*/ 34724 h 374248"/>
              <a:gd name="T90" fmla="*/ 636608 w 757649"/>
              <a:gd name="T91" fmla="*/ 23149 h 374248"/>
              <a:gd name="T92" fmla="*/ 567160 w 757649"/>
              <a:gd name="T93" fmla="*/ 15433 h 374248"/>
              <a:gd name="T94" fmla="*/ 389681 w 757649"/>
              <a:gd name="T95" fmla="*/ 11575 h 374248"/>
              <a:gd name="T96" fmla="*/ 316375 w 757649"/>
              <a:gd name="T97" fmla="*/ 3858 h 374248"/>
              <a:gd name="T98" fmla="*/ 297084 w 757649"/>
              <a:gd name="T99" fmla="*/ 0 h 374248"/>
              <a:gd name="T100" fmla="*/ 181337 w 757649"/>
              <a:gd name="T101" fmla="*/ 3858 h 374248"/>
              <a:gd name="T102" fmla="*/ 169762 w 757649"/>
              <a:gd name="T103" fmla="*/ 11575 h 374248"/>
              <a:gd name="T104" fmla="*/ 158188 w 757649"/>
              <a:gd name="T105" fmla="*/ 15433 h 374248"/>
              <a:gd name="T106" fmla="*/ 138896 w 757649"/>
              <a:gd name="T107" fmla="*/ 30866 h 374248"/>
              <a:gd name="T108" fmla="*/ 127322 w 757649"/>
              <a:gd name="T109" fmla="*/ 27008 h 374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57649" h="374248">
                <a:moveTo>
                  <a:pt x="127322" y="27008"/>
                </a:moveTo>
                <a:lnTo>
                  <a:pt x="127322" y="27008"/>
                </a:lnTo>
                <a:lnTo>
                  <a:pt x="92598" y="30866"/>
                </a:lnTo>
                <a:cubicBezTo>
                  <a:pt x="44296" y="35696"/>
                  <a:pt x="64152" y="30059"/>
                  <a:pt x="38583" y="38582"/>
                </a:cubicBezTo>
                <a:cubicBezTo>
                  <a:pt x="1360" y="75803"/>
                  <a:pt x="28899" y="42513"/>
                  <a:pt x="15433" y="69448"/>
                </a:cubicBezTo>
                <a:cubicBezTo>
                  <a:pt x="13359" y="73596"/>
                  <a:pt x="9600" y="76786"/>
                  <a:pt x="7717" y="81023"/>
                </a:cubicBezTo>
                <a:cubicBezTo>
                  <a:pt x="4414" y="88456"/>
                  <a:pt x="0" y="104172"/>
                  <a:pt x="0" y="104172"/>
                </a:cubicBezTo>
                <a:cubicBezTo>
                  <a:pt x="1286" y="136324"/>
                  <a:pt x="1565" y="168532"/>
                  <a:pt x="3858" y="200628"/>
                </a:cubicBezTo>
                <a:cubicBezTo>
                  <a:pt x="4417" y="208457"/>
                  <a:pt x="10895" y="218104"/>
                  <a:pt x="15433" y="223777"/>
                </a:cubicBezTo>
                <a:cubicBezTo>
                  <a:pt x="17706" y="226618"/>
                  <a:pt x="19744" y="230217"/>
                  <a:pt x="23150" y="231494"/>
                </a:cubicBezTo>
                <a:cubicBezTo>
                  <a:pt x="30475" y="234241"/>
                  <a:pt x="38583" y="234066"/>
                  <a:pt x="46299" y="235352"/>
                </a:cubicBezTo>
                <a:cubicBezTo>
                  <a:pt x="51443" y="237924"/>
                  <a:pt x="56276" y="241249"/>
                  <a:pt x="61732" y="243068"/>
                </a:cubicBezTo>
                <a:cubicBezTo>
                  <a:pt x="71793" y="246422"/>
                  <a:pt x="82537" y="247431"/>
                  <a:pt x="92598" y="250785"/>
                </a:cubicBezTo>
                <a:lnTo>
                  <a:pt x="104172" y="254643"/>
                </a:lnTo>
                <a:lnTo>
                  <a:pt x="216061" y="250785"/>
                </a:lnTo>
                <a:cubicBezTo>
                  <a:pt x="232810" y="249987"/>
                  <a:pt x="249450" y="246927"/>
                  <a:pt x="266218" y="246927"/>
                </a:cubicBezTo>
                <a:cubicBezTo>
                  <a:pt x="299681" y="246927"/>
                  <a:pt x="333094" y="249499"/>
                  <a:pt x="366532" y="250785"/>
                </a:cubicBezTo>
                <a:cubicBezTo>
                  <a:pt x="372962" y="252071"/>
                  <a:pt x="379796" y="252060"/>
                  <a:pt x="385823" y="254643"/>
                </a:cubicBezTo>
                <a:cubicBezTo>
                  <a:pt x="389166" y="256076"/>
                  <a:pt x="390745" y="260031"/>
                  <a:pt x="393539" y="262360"/>
                </a:cubicBezTo>
                <a:cubicBezTo>
                  <a:pt x="409109" y="275335"/>
                  <a:pt x="404843" y="272558"/>
                  <a:pt x="420547" y="277792"/>
                </a:cubicBezTo>
                <a:cubicBezTo>
                  <a:pt x="423119" y="281650"/>
                  <a:pt x="425367" y="285746"/>
                  <a:pt x="428264" y="289367"/>
                </a:cubicBezTo>
                <a:cubicBezTo>
                  <a:pt x="442730" y="307450"/>
                  <a:pt x="433471" y="284349"/>
                  <a:pt x="451413" y="320233"/>
                </a:cubicBezTo>
                <a:cubicBezTo>
                  <a:pt x="456557" y="330522"/>
                  <a:pt x="457275" y="344718"/>
                  <a:pt x="466846" y="351099"/>
                </a:cubicBezTo>
                <a:cubicBezTo>
                  <a:pt x="474562" y="356243"/>
                  <a:pt x="481197" y="363600"/>
                  <a:pt x="489995" y="366532"/>
                </a:cubicBezTo>
                <a:lnTo>
                  <a:pt x="513145" y="374248"/>
                </a:lnTo>
                <a:cubicBezTo>
                  <a:pt x="537580" y="372962"/>
                  <a:pt x="562206" y="373696"/>
                  <a:pt x="586451" y="370390"/>
                </a:cubicBezTo>
                <a:cubicBezTo>
                  <a:pt x="591046" y="369763"/>
                  <a:pt x="594000" y="364974"/>
                  <a:pt x="598026" y="362673"/>
                </a:cubicBezTo>
                <a:cubicBezTo>
                  <a:pt x="610643" y="355463"/>
                  <a:pt x="618969" y="352753"/>
                  <a:pt x="632750" y="347241"/>
                </a:cubicBezTo>
                <a:cubicBezTo>
                  <a:pt x="661266" y="318721"/>
                  <a:pt x="619275" y="363018"/>
                  <a:pt x="644324" y="327949"/>
                </a:cubicBezTo>
                <a:cubicBezTo>
                  <a:pt x="648553" y="322029"/>
                  <a:pt x="654613" y="317660"/>
                  <a:pt x="659757" y="312516"/>
                </a:cubicBezTo>
                <a:cubicBezTo>
                  <a:pt x="662329" y="309944"/>
                  <a:pt x="665292" y="307710"/>
                  <a:pt x="667474" y="304800"/>
                </a:cubicBezTo>
                <a:cubicBezTo>
                  <a:pt x="671332" y="299656"/>
                  <a:pt x="674108" y="293484"/>
                  <a:pt x="679048" y="289367"/>
                </a:cubicBezTo>
                <a:cubicBezTo>
                  <a:pt x="682172" y="286763"/>
                  <a:pt x="686765" y="286795"/>
                  <a:pt x="690623" y="285509"/>
                </a:cubicBezTo>
                <a:cubicBezTo>
                  <a:pt x="694481" y="282937"/>
                  <a:pt x="698919" y="281071"/>
                  <a:pt x="702198" y="277792"/>
                </a:cubicBezTo>
                <a:cubicBezTo>
                  <a:pt x="727920" y="252070"/>
                  <a:pt x="690621" y="279081"/>
                  <a:pt x="721489" y="258501"/>
                </a:cubicBezTo>
                <a:cubicBezTo>
                  <a:pt x="742067" y="227635"/>
                  <a:pt x="715057" y="264935"/>
                  <a:pt x="740780" y="239210"/>
                </a:cubicBezTo>
                <a:cubicBezTo>
                  <a:pt x="744059" y="235931"/>
                  <a:pt x="745599" y="231256"/>
                  <a:pt x="748496" y="227635"/>
                </a:cubicBezTo>
                <a:cubicBezTo>
                  <a:pt x="750768" y="224795"/>
                  <a:pt x="753641" y="222491"/>
                  <a:pt x="756213" y="219919"/>
                </a:cubicBezTo>
                <a:cubicBezTo>
                  <a:pt x="753752" y="170689"/>
                  <a:pt x="766349" y="158318"/>
                  <a:pt x="744638" y="131180"/>
                </a:cubicBezTo>
                <a:cubicBezTo>
                  <a:pt x="742366" y="128340"/>
                  <a:pt x="739494" y="126035"/>
                  <a:pt x="736922" y="123463"/>
                </a:cubicBezTo>
                <a:cubicBezTo>
                  <a:pt x="735636" y="119605"/>
                  <a:pt x="734883" y="115526"/>
                  <a:pt x="733064" y="111889"/>
                </a:cubicBezTo>
                <a:cubicBezTo>
                  <a:pt x="728728" y="103218"/>
                  <a:pt x="721086" y="94834"/>
                  <a:pt x="713772" y="88739"/>
                </a:cubicBezTo>
                <a:cubicBezTo>
                  <a:pt x="710210" y="85771"/>
                  <a:pt x="706056" y="83595"/>
                  <a:pt x="702198" y="81023"/>
                </a:cubicBezTo>
                <a:cubicBezTo>
                  <a:pt x="684481" y="54449"/>
                  <a:pt x="707117" y="86762"/>
                  <a:pt x="679048" y="54015"/>
                </a:cubicBezTo>
                <a:cubicBezTo>
                  <a:pt x="672168" y="45988"/>
                  <a:pt x="672372" y="40562"/>
                  <a:pt x="663615" y="34724"/>
                </a:cubicBezTo>
                <a:cubicBezTo>
                  <a:pt x="655902" y="29582"/>
                  <a:pt x="645608" y="25720"/>
                  <a:pt x="636608" y="23149"/>
                </a:cubicBezTo>
                <a:cubicBezTo>
                  <a:pt x="610958" y="15820"/>
                  <a:pt x="601630" y="16582"/>
                  <a:pt x="567160" y="15433"/>
                </a:cubicBezTo>
                <a:cubicBezTo>
                  <a:pt x="508019" y="13462"/>
                  <a:pt x="448841" y="12861"/>
                  <a:pt x="389681" y="11575"/>
                </a:cubicBezTo>
                <a:cubicBezTo>
                  <a:pt x="356764" y="600"/>
                  <a:pt x="391208" y="10985"/>
                  <a:pt x="316375" y="3858"/>
                </a:cubicBezTo>
                <a:cubicBezTo>
                  <a:pt x="309847" y="3236"/>
                  <a:pt x="303514" y="1286"/>
                  <a:pt x="297084" y="0"/>
                </a:cubicBezTo>
                <a:cubicBezTo>
                  <a:pt x="258502" y="1286"/>
                  <a:pt x="219782" y="363"/>
                  <a:pt x="181337" y="3858"/>
                </a:cubicBezTo>
                <a:cubicBezTo>
                  <a:pt x="176719" y="4278"/>
                  <a:pt x="173910" y="9501"/>
                  <a:pt x="169762" y="11575"/>
                </a:cubicBezTo>
                <a:cubicBezTo>
                  <a:pt x="166125" y="13394"/>
                  <a:pt x="162046" y="14147"/>
                  <a:pt x="158188" y="15433"/>
                </a:cubicBezTo>
                <a:cubicBezTo>
                  <a:pt x="151011" y="22609"/>
                  <a:pt x="148629" y="25999"/>
                  <a:pt x="138896" y="30866"/>
                </a:cubicBezTo>
                <a:cubicBezTo>
                  <a:pt x="135259" y="32685"/>
                  <a:pt x="127322" y="34724"/>
                  <a:pt x="127322" y="27008"/>
                </a:cubicBezTo>
                <a:close/>
              </a:path>
            </a:pathLst>
          </a:custGeom>
          <a:noFill/>
          <a:ln w="12700" cap="flat" cmpd="sng">
            <a:solidFill>
              <a:srgbClr val="0000FF"/>
            </a:solidFill>
            <a:prstDash val="solid"/>
            <a:round/>
            <a:headEnd type="none" w="med" len="med"/>
            <a:tailEnd type="none" w="med" len="med"/>
          </a:ln>
        </p:spPr>
        <p:txBody>
          <a:bodyPr wrap="none" anchor="ctr"/>
          <a:lstStyle/>
          <a:p>
            <a:endParaRPr lang="en-US"/>
          </a:p>
        </p:txBody>
      </p:sp>
      <p:sp>
        <p:nvSpPr>
          <p:cNvPr id="21547" name="Freeform 21546"/>
          <p:cNvSpPr>
            <a:spLocks/>
          </p:cNvSpPr>
          <p:nvPr/>
        </p:nvSpPr>
        <p:spPr bwMode="auto">
          <a:xfrm>
            <a:off x="6013450" y="4735513"/>
            <a:ext cx="509588" cy="650875"/>
          </a:xfrm>
          <a:custGeom>
            <a:avLst/>
            <a:gdLst>
              <a:gd name="T0" fmla="*/ 81689 w 509952"/>
              <a:gd name="T1" fmla="*/ 354957 h 652040"/>
              <a:gd name="T2" fmla="*/ 81689 w 509952"/>
              <a:gd name="T3" fmla="*/ 354957 h 652040"/>
              <a:gd name="T4" fmla="*/ 120271 w 509952"/>
              <a:gd name="T5" fmla="*/ 378106 h 652040"/>
              <a:gd name="T6" fmla="*/ 127988 w 509952"/>
              <a:gd name="T7" fmla="*/ 385823 h 652040"/>
              <a:gd name="T8" fmla="*/ 147279 w 509952"/>
              <a:gd name="T9" fmla="*/ 408972 h 652040"/>
              <a:gd name="T10" fmla="*/ 162712 w 509952"/>
              <a:gd name="T11" fmla="*/ 432121 h 652040"/>
              <a:gd name="T12" fmla="*/ 170428 w 509952"/>
              <a:gd name="T13" fmla="*/ 447554 h 652040"/>
              <a:gd name="T14" fmla="*/ 178145 w 509952"/>
              <a:gd name="T15" fmla="*/ 455271 h 652040"/>
              <a:gd name="T16" fmla="*/ 185861 w 509952"/>
              <a:gd name="T17" fmla="*/ 466846 h 652040"/>
              <a:gd name="T18" fmla="*/ 209010 w 509952"/>
              <a:gd name="T19" fmla="*/ 482278 h 652040"/>
              <a:gd name="T20" fmla="*/ 251451 w 509952"/>
              <a:gd name="T21" fmla="*/ 517002 h 652040"/>
              <a:gd name="T22" fmla="*/ 274600 w 509952"/>
              <a:gd name="T23" fmla="*/ 528577 h 652040"/>
              <a:gd name="T24" fmla="*/ 282317 w 509952"/>
              <a:gd name="T25" fmla="*/ 536294 h 652040"/>
              <a:gd name="T26" fmla="*/ 293891 w 509952"/>
              <a:gd name="T27" fmla="*/ 544010 h 652040"/>
              <a:gd name="T28" fmla="*/ 301608 w 509952"/>
              <a:gd name="T29" fmla="*/ 551727 h 652040"/>
              <a:gd name="T30" fmla="*/ 313183 w 509952"/>
              <a:gd name="T31" fmla="*/ 555585 h 652040"/>
              <a:gd name="T32" fmla="*/ 324757 w 509952"/>
              <a:gd name="T33" fmla="*/ 567159 h 652040"/>
              <a:gd name="T34" fmla="*/ 351765 w 509952"/>
              <a:gd name="T35" fmla="*/ 578734 h 652040"/>
              <a:gd name="T36" fmla="*/ 378772 w 509952"/>
              <a:gd name="T37" fmla="*/ 598025 h 652040"/>
              <a:gd name="T38" fmla="*/ 386489 w 509952"/>
              <a:gd name="T39" fmla="*/ 605742 h 652040"/>
              <a:gd name="T40" fmla="*/ 409638 w 509952"/>
              <a:gd name="T41" fmla="*/ 621175 h 652040"/>
              <a:gd name="T42" fmla="*/ 417355 w 509952"/>
              <a:gd name="T43" fmla="*/ 628891 h 652040"/>
              <a:gd name="T44" fmla="*/ 432788 w 509952"/>
              <a:gd name="T45" fmla="*/ 636608 h 652040"/>
              <a:gd name="T46" fmla="*/ 452079 w 509952"/>
              <a:gd name="T47" fmla="*/ 652040 h 652040"/>
              <a:gd name="T48" fmla="*/ 482945 w 509952"/>
              <a:gd name="T49" fmla="*/ 648182 h 652040"/>
              <a:gd name="T50" fmla="*/ 498378 w 509952"/>
              <a:gd name="T51" fmla="*/ 625033 h 652040"/>
              <a:gd name="T52" fmla="*/ 506094 w 509952"/>
              <a:gd name="T53" fmla="*/ 590309 h 652040"/>
              <a:gd name="T54" fmla="*/ 509952 w 509952"/>
              <a:gd name="T55" fmla="*/ 277792 h 652040"/>
              <a:gd name="T56" fmla="*/ 506094 w 509952"/>
              <a:gd name="T57" fmla="*/ 119605 h 652040"/>
              <a:gd name="T58" fmla="*/ 498378 w 509952"/>
              <a:gd name="T59" fmla="*/ 96456 h 652040"/>
              <a:gd name="T60" fmla="*/ 490661 w 509952"/>
              <a:gd name="T61" fmla="*/ 88739 h 652040"/>
              <a:gd name="T62" fmla="*/ 479086 w 509952"/>
              <a:gd name="T63" fmla="*/ 69448 h 652040"/>
              <a:gd name="T64" fmla="*/ 459795 w 509952"/>
              <a:gd name="T65" fmla="*/ 34724 h 652040"/>
              <a:gd name="T66" fmla="*/ 448221 w 509952"/>
              <a:gd name="T67" fmla="*/ 27008 h 652040"/>
              <a:gd name="T68" fmla="*/ 440504 w 509952"/>
              <a:gd name="T69" fmla="*/ 19291 h 652040"/>
              <a:gd name="T70" fmla="*/ 417355 w 509952"/>
              <a:gd name="T71" fmla="*/ 11575 h 652040"/>
              <a:gd name="T72" fmla="*/ 394205 w 509952"/>
              <a:gd name="T73" fmla="*/ 3858 h 652040"/>
              <a:gd name="T74" fmla="*/ 359481 w 509952"/>
              <a:gd name="T75" fmla="*/ 0 h 652040"/>
              <a:gd name="T76" fmla="*/ 209010 w 509952"/>
              <a:gd name="T77" fmla="*/ 11575 h 652040"/>
              <a:gd name="T78" fmla="*/ 147279 w 509952"/>
              <a:gd name="T79" fmla="*/ 19291 h 652040"/>
              <a:gd name="T80" fmla="*/ 23815 w 509952"/>
              <a:gd name="T81" fmla="*/ 23149 h 652040"/>
              <a:gd name="T82" fmla="*/ 8383 w 509952"/>
              <a:gd name="T83" fmla="*/ 57873 h 652040"/>
              <a:gd name="T84" fmla="*/ 4524 w 509952"/>
              <a:gd name="T85" fmla="*/ 69448 h 652040"/>
              <a:gd name="T86" fmla="*/ 4524 w 509952"/>
              <a:gd name="T87" fmla="*/ 212202 h 652040"/>
              <a:gd name="T88" fmla="*/ 12241 w 509952"/>
              <a:gd name="T89" fmla="*/ 243068 h 652040"/>
              <a:gd name="T90" fmla="*/ 16099 w 509952"/>
              <a:gd name="T91" fmla="*/ 254643 h 652040"/>
              <a:gd name="T92" fmla="*/ 23815 w 509952"/>
              <a:gd name="T93" fmla="*/ 266218 h 652040"/>
              <a:gd name="T94" fmla="*/ 27674 w 509952"/>
              <a:gd name="T95" fmla="*/ 277792 h 652040"/>
              <a:gd name="T96" fmla="*/ 31532 w 509952"/>
              <a:gd name="T97" fmla="*/ 293225 h 652040"/>
              <a:gd name="T98" fmla="*/ 39248 w 509952"/>
              <a:gd name="T99" fmla="*/ 300942 h 652040"/>
              <a:gd name="T100" fmla="*/ 46965 w 509952"/>
              <a:gd name="T101" fmla="*/ 324091 h 652040"/>
              <a:gd name="T102" fmla="*/ 50823 w 509952"/>
              <a:gd name="T103" fmla="*/ 335666 h 652040"/>
              <a:gd name="T104" fmla="*/ 66256 w 509952"/>
              <a:gd name="T105" fmla="*/ 358815 h 652040"/>
              <a:gd name="T106" fmla="*/ 73972 w 509952"/>
              <a:gd name="T107" fmla="*/ 370390 h 652040"/>
              <a:gd name="T108" fmla="*/ 81689 w 509952"/>
              <a:gd name="T109" fmla="*/ 354957 h 6520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9952" h="652040">
                <a:moveTo>
                  <a:pt x="81689" y="354957"/>
                </a:moveTo>
                <a:lnTo>
                  <a:pt x="81689" y="354957"/>
                </a:lnTo>
                <a:cubicBezTo>
                  <a:pt x="94550" y="362673"/>
                  <a:pt x="107792" y="369787"/>
                  <a:pt x="120271" y="378106"/>
                </a:cubicBezTo>
                <a:cubicBezTo>
                  <a:pt x="123298" y="380124"/>
                  <a:pt x="125592" y="383085"/>
                  <a:pt x="127988" y="385823"/>
                </a:cubicBezTo>
                <a:cubicBezTo>
                  <a:pt x="134602" y="393382"/>
                  <a:pt x="141252" y="400936"/>
                  <a:pt x="147279" y="408972"/>
                </a:cubicBezTo>
                <a:cubicBezTo>
                  <a:pt x="152843" y="416391"/>
                  <a:pt x="158565" y="423826"/>
                  <a:pt x="162712" y="432121"/>
                </a:cubicBezTo>
                <a:cubicBezTo>
                  <a:pt x="165284" y="437265"/>
                  <a:pt x="167238" y="442768"/>
                  <a:pt x="170428" y="447554"/>
                </a:cubicBezTo>
                <a:cubicBezTo>
                  <a:pt x="172446" y="450581"/>
                  <a:pt x="175873" y="452430"/>
                  <a:pt x="178145" y="455271"/>
                </a:cubicBezTo>
                <a:cubicBezTo>
                  <a:pt x="181042" y="458892"/>
                  <a:pt x="182371" y="463792"/>
                  <a:pt x="185861" y="466846"/>
                </a:cubicBezTo>
                <a:cubicBezTo>
                  <a:pt x="192840" y="472953"/>
                  <a:pt x="202452" y="475720"/>
                  <a:pt x="209010" y="482278"/>
                </a:cubicBezTo>
                <a:cubicBezTo>
                  <a:pt x="219801" y="493069"/>
                  <a:pt x="236090" y="511881"/>
                  <a:pt x="251451" y="517002"/>
                </a:cubicBezTo>
                <a:cubicBezTo>
                  <a:pt x="263675" y="521077"/>
                  <a:pt x="263916" y="520030"/>
                  <a:pt x="274600" y="528577"/>
                </a:cubicBezTo>
                <a:cubicBezTo>
                  <a:pt x="277441" y="530850"/>
                  <a:pt x="279476" y="534021"/>
                  <a:pt x="282317" y="536294"/>
                </a:cubicBezTo>
                <a:cubicBezTo>
                  <a:pt x="285938" y="539191"/>
                  <a:pt x="290270" y="541113"/>
                  <a:pt x="293891" y="544010"/>
                </a:cubicBezTo>
                <a:cubicBezTo>
                  <a:pt x="296732" y="546283"/>
                  <a:pt x="298489" y="549855"/>
                  <a:pt x="301608" y="551727"/>
                </a:cubicBezTo>
                <a:cubicBezTo>
                  <a:pt x="305095" y="553819"/>
                  <a:pt x="309325" y="554299"/>
                  <a:pt x="313183" y="555585"/>
                </a:cubicBezTo>
                <a:cubicBezTo>
                  <a:pt x="317041" y="559443"/>
                  <a:pt x="320317" y="563988"/>
                  <a:pt x="324757" y="567159"/>
                </a:cubicBezTo>
                <a:cubicBezTo>
                  <a:pt x="333103" y="573120"/>
                  <a:pt x="342317" y="575585"/>
                  <a:pt x="351765" y="578734"/>
                </a:cubicBezTo>
                <a:cubicBezTo>
                  <a:pt x="370074" y="597043"/>
                  <a:pt x="360296" y="591866"/>
                  <a:pt x="378772" y="598025"/>
                </a:cubicBezTo>
                <a:cubicBezTo>
                  <a:pt x="381344" y="600597"/>
                  <a:pt x="383579" y="603559"/>
                  <a:pt x="386489" y="605742"/>
                </a:cubicBezTo>
                <a:cubicBezTo>
                  <a:pt x="393908" y="611306"/>
                  <a:pt x="403080" y="614618"/>
                  <a:pt x="409638" y="621175"/>
                </a:cubicBezTo>
                <a:cubicBezTo>
                  <a:pt x="412210" y="623747"/>
                  <a:pt x="414328" y="626873"/>
                  <a:pt x="417355" y="628891"/>
                </a:cubicBezTo>
                <a:cubicBezTo>
                  <a:pt x="422141" y="632081"/>
                  <a:pt x="427794" y="633754"/>
                  <a:pt x="432788" y="636608"/>
                </a:cubicBezTo>
                <a:cubicBezTo>
                  <a:pt x="444144" y="643097"/>
                  <a:pt x="443629" y="643591"/>
                  <a:pt x="452079" y="652040"/>
                </a:cubicBezTo>
                <a:cubicBezTo>
                  <a:pt x="462368" y="650754"/>
                  <a:pt x="473989" y="653406"/>
                  <a:pt x="482945" y="648182"/>
                </a:cubicBezTo>
                <a:cubicBezTo>
                  <a:pt x="490956" y="643509"/>
                  <a:pt x="498378" y="625033"/>
                  <a:pt x="498378" y="625033"/>
                </a:cubicBezTo>
                <a:cubicBezTo>
                  <a:pt x="502531" y="612574"/>
                  <a:pt x="505759" y="604895"/>
                  <a:pt x="506094" y="590309"/>
                </a:cubicBezTo>
                <a:cubicBezTo>
                  <a:pt x="508488" y="486156"/>
                  <a:pt x="508666" y="381964"/>
                  <a:pt x="509952" y="277792"/>
                </a:cubicBezTo>
                <a:cubicBezTo>
                  <a:pt x="508666" y="225063"/>
                  <a:pt x="509454" y="172243"/>
                  <a:pt x="506094" y="119605"/>
                </a:cubicBezTo>
                <a:cubicBezTo>
                  <a:pt x="505576" y="111488"/>
                  <a:pt x="504129" y="102207"/>
                  <a:pt x="498378" y="96456"/>
                </a:cubicBezTo>
                <a:lnTo>
                  <a:pt x="490661" y="88739"/>
                </a:lnTo>
                <a:cubicBezTo>
                  <a:pt x="479732" y="55949"/>
                  <a:pt x="494975" y="95928"/>
                  <a:pt x="479086" y="69448"/>
                </a:cubicBezTo>
                <a:cubicBezTo>
                  <a:pt x="469704" y="53811"/>
                  <a:pt x="483395" y="50457"/>
                  <a:pt x="459795" y="34724"/>
                </a:cubicBezTo>
                <a:cubicBezTo>
                  <a:pt x="455937" y="32152"/>
                  <a:pt x="451842" y="29905"/>
                  <a:pt x="448221" y="27008"/>
                </a:cubicBezTo>
                <a:cubicBezTo>
                  <a:pt x="445380" y="24735"/>
                  <a:pt x="443758" y="20918"/>
                  <a:pt x="440504" y="19291"/>
                </a:cubicBezTo>
                <a:cubicBezTo>
                  <a:pt x="433229" y="15654"/>
                  <a:pt x="425071" y="14147"/>
                  <a:pt x="417355" y="11575"/>
                </a:cubicBezTo>
                <a:cubicBezTo>
                  <a:pt x="417350" y="11573"/>
                  <a:pt x="394211" y="3859"/>
                  <a:pt x="394205" y="3858"/>
                </a:cubicBezTo>
                <a:lnTo>
                  <a:pt x="359481" y="0"/>
                </a:lnTo>
                <a:cubicBezTo>
                  <a:pt x="338633" y="1489"/>
                  <a:pt x="247525" y="7295"/>
                  <a:pt x="209010" y="11575"/>
                </a:cubicBezTo>
                <a:cubicBezTo>
                  <a:pt x="185023" y="14240"/>
                  <a:pt x="172409" y="18065"/>
                  <a:pt x="147279" y="19291"/>
                </a:cubicBezTo>
                <a:cubicBezTo>
                  <a:pt x="106153" y="21297"/>
                  <a:pt x="64970" y="21863"/>
                  <a:pt x="23815" y="23149"/>
                </a:cubicBezTo>
                <a:cubicBezTo>
                  <a:pt x="11587" y="41493"/>
                  <a:pt x="17567" y="30323"/>
                  <a:pt x="8383" y="57873"/>
                </a:cubicBezTo>
                <a:lnTo>
                  <a:pt x="4524" y="69448"/>
                </a:lnTo>
                <a:cubicBezTo>
                  <a:pt x="-310" y="132291"/>
                  <a:pt x="-2599" y="136225"/>
                  <a:pt x="4524" y="212202"/>
                </a:cubicBezTo>
                <a:cubicBezTo>
                  <a:pt x="5514" y="222761"/>
                  <a:pt x="8888" y="233007"/>
                  <a:pt x="12241" y="243068"/>
                </a:cubicBezTo>
                <a:cubicBezTo>
                  <a:pt x="13527" y="246926"/>
                  <a:pt x="14280" y="251005"/>
                  <a:pt x="16099" y="254643"/>
                </a:cubicBezTo>
                <a:cubicBezTo>
                  <a:pt x="18173" y="258791"/>
                  <a:pt x="21741" y="262071"/>
                  <a:pt x="23815" y="266218"/>
                </a:cubicBezTo>
                <a:cubicBezTo>
                  <a:pt x="25634" y="269855"/>
                  <a:pt x="26557" y="273882"/>
                  <a:pt x="27674" y="277792"/>
                </a:cubicBezTo>
                <a:cubicBezTo>
                  <a:pt x="29131" y="282891"/>
                  <a:pt x="29161" y="288482"/>
                  <a:pt x="31532" y="293225"/>
                </a:cubicBezTo>
                <a:cubicBezTo>
                  <a:pt x="33159" y="296479"/>
                  <a:pt x="36676" y="298370"/>
                  <a:pt x="39248" y="300942"/>
                </a:cubicBezTo>
                <a:lnTo>
                  <a:pt x="46965" y="324091"/>
                </a:lnTo>
                <a:cubicBezTo>
                  <a:pt x="48251" y="327949"/>
                  <a:pt x="48567" y="332282"/>
                  <a:pt x="50823" y="335666"/>
                </a:cubicBezTo>
                <a:lnTo>
                  <a:pt x="66256" y="358815"/>
                </a:lnTo>
                <a:cubicBezTo>
                  <a:pt x="68828" y="362673"/>
                  <a:pt x="70693" y="367111"/>
                  <a:pt x="73972" y="370390"/>
                </a:cubicBezTo>
                <a:lnTo>
                  <a:pt x="81689" y="354957"/>
                </a:lnTo>
                <a:close/>
              </a:path>
            </a:pathLst>
          </a:custGeom>
          <a:noFill/>
          <a:ln w="12700" cap="flat" cmpd="sng">
            <a:solidFill>
              <a:srgbClr val="0000FF"/>
            </a:solidFill>
            <a:prstDash val="solid"/>
            <a:round/>
            <a:headEnd type="none" w="med" len="med"/>
            <a:tailEnd type="none" w="med" len="med"/>
          </a:ln>
        </p:spPr>
        <p:txBody>
          <a:bodyPr wrap="none" anchor="ctr"/>
          <a:lstStyle/>
          <a:p>
            <a:endParaRPr lang="en-US"/>
          </a:p>
        </p:txBody>
      </p:sp>
      <p:sp>
        <p:nvSpPr>
          <p:cNvPr id="21548" name="Freeform 21547"/>
          <p:cNvSpPr>
            <a:spLocks/>
          </p:cNvSpPr>
          <p:nvPr/>
        </p:nvSpPr>
        <p:spPr bwMode="auto">
          <a:xfrm>
            <a:off x="5719763" y="5059363"/>
            <a:ext cx="625475" cy="400050"/>
          </a:xfrm>
          <a:custGeom>
            <a:avLst/>
            <a:gdLst>
              <a:gd name="T0" fmla="*/ 19291 w 625033"/>
              <a:gd name="T1" fmla="*/ 297089 h 401261"/>
              <a:gd name="T2" fmla="*/ 19291 w 625033"/>
              <a:gd name="T3" fmla="*/ 297089 h 401261"/>
              <a:gd name="T4" fmla="*/ 23149 w 625033"/>
              <a:gd name="T5" fmla="*/ 158192 h 401261"/>
              <a:gd name="T6" fmla="*/ 27007 w 625033"/>
              <a:gd name="T7" fmla="*/ 135043 h 401261"/>
              <a:gd name="T8" fmla="*/ 38582 w 625033"/>
              <a:gd name="T9" fmla="*/ 108035 h 401261"/>
              <a:gd name="T10" fmla="*/ 50157 w 625033"/>
              <a:gd name="T11" fmla="*/ 100319 h 401261"/>
              <a:gd name="T12" fmla="*/ 65590 w 625033"/>
              <a:gd name="T13" fmla="*/ 81028 h 401261"/>
              <a:gd name="T14" fmla="*/ 81023 w 625033"/>
              <a:gd name="T15" fmla="*/ 61737 h 401261"/>
              <a:gd name="T16" fmla="*/ 104172 w 625033"/>
              <a:gd name="T17" fmla="*/ 54020 h 401261"/>
              <a:gd name="T18" fmla="*/ 181337 w 625033"/>
              <a:gd name="T19" fmla="*/ 46304 h 401261"/>
              <a:gd name="T20" fmla="*/ 212202 w 625033"/>
              <a:gd name="T21" fmla="*/ 34729 h 401261"/>
              <a:gd name="T22" fmla="*/ 223777 w 625033"/>
              <a:gd name="T23" fmla="*/ 30871 h 401261"/>
              <a:gd name="T24" fmla="*/ 243068 w 625033"/>
              <a:gd name="T25" fmla="*/ 15438 h 401261"/>
              <a:gd name="T26" fmla="*/ 254643 w 625033"/>
              <a:gd name="T27" fmla="*/ 11580 h 401261"/>
              <a:gd name="T28" fmla="*/ 262359 w 625033"/>
              <a:gd name="T29" fmla="*/ 3863 h 401261"/>
              <a:gd name="T30" fmla="*/ 289367 w 625033"/>
              <a:gd name="T31" fmla="*/ 3863 h 401261"/>
              <a:gd name="T32" fmla="*/ 304800 w 625033"/>
              <a:gd name="T33" fmla="*/ 11580 h 401261"/>
              <a:gd name="T34" fmla="*/ 312516 w 625033"/>
              <a:gd name="T35" fmla="*/ 23154 h 401261"/>
              <a:gd name="T36" fmla="*/ 335666 w 625033"/>
              <a:gd name="T37" fmla="*/ 34729 h 401261"/>
              <a:gd name="T38" fmla="*/ 339524 w 625033"/>
              <a:gd name="T39" fmla="*/ 46304 h 401261"/>
              <a:gd name="T40" fmla="*/ 351099 w 625033"/>
              <a:gd name="T41" fmla="*/ 50162 h 401261"/>
              <a:gd name="T42" fmla="*/ 362673 w 625033"/>
              <a:gd name="T43" fmla="*/ 57878 h 401261"/>
              <a:gd name="T44" fmla="*/ 370390 w 625033"/>
              <a:gd name="T45" fmla="*/ 65595 h 401261"/>
              <a:gd name="T46" fmla="*/ 381964 w 625033"/>
              <a:gd name="T47" fmla="*/ 73311 h 401261"/>
              <a:gd name="T48" fmla="*/ 389681 w 625033"/>
              <a:gd name="T49" fmla="*/ 81028 h 401261"/>
              <a:gd name="T50" fmla="*/ 401256 w 625033"/>
              <a:gd name="T51" fmla="*/ 88744 h 401261"/>
              <a:gd name="T52" fmla="*/ 416688 w 625033"/>
              <a:gd name="T53" fmla="*/ 108035 h 401261"/>
              <a:gd name="T54" fmla="*/ 447554 w 625033"/>
              <a:gd name="T55" fmla="*/ 131185 h 401261"/>
              <a:gd name="T56" fmla="*/ 459129 w 625033"/>
              <a:gd name="T57" fmla="*/ 135043 h 401261"/>
              <a:gd name="T58" fmla="*/ 474562 w 625033"/>
              <a:gd name="T59" fmla="*/ 154334 h 401261"/>
              <a:gd name="T60" fmla="*/ 486137 w 625033"/>
              <a:gd name="T61" fmla="*/ 158192 h 401261"/>
              <a:gd name="T62" fmla="*/ 497711 w 625033"/>
              <a:gd name="T63" fmla="*/ 181342 h 401261"/>
              <a:gd name="T64" fmla="*/ 505428 w 625033"/>
              <a:gd name="T65" fmla="*/ 189058 h 401261"/>
              <a:gd name="T66" fmla="*/ 528577 w 625033"/>
              <a:gd name="T67" fmla="*/ 216066 h 401261"/>
              <a:gd name="T68" fmla="*/ 540152 w 625033"/>
              <a:gd name="T69" fmla="*/ 223782 h 401261"/>
              <a:gd name="T70" fmla="*/ 567159 w 625033"/>
              <a:gd name="T71" fmla="*/ 243073 h 401261"/>
              <a:gd name="T72" fmla="*/ 582592 w 625033"/>
              <a:gd name="T73" fmla="*/ 262365 h 401261"/>
              <a:gd name="T74" fmla="*/ 590309 w 625033"/>
              <a:gd name="T75" fmla="*/ 270081 h 401261"/>
              <a:gd name="T76" fmla="*/ 594167 w 625033"/>
              <a:gd name="T77" fmla="*/ 281656 h 401261"/>
              <a:gd name="T78" fmla="*/ 613458 w 625033"/>
              <a:gd name="T79" fmla="*/ 300947 h 401261"/>
              <a:gd name="T80" fmla="*/ 625033 w 625033"/>
              <a:gd name="T81" fmla="*/ 331813 h 401261"/>
              <a:gd name="T82" fmla="*/ 621174 w 625033"/>
              <a:gd name="T83" fmla="*/ 362678 h 401261"/>
              <a:gd name="T84" fmla="*/ 613458 w 625033"/>
              <a:gd name="T85" fmla="*/ 370395 h 401261"/>
              <a:gd name="T86" fmla="*/ 574876 w 625033"/>
              <a:gd name="T87" fmla="*/ 378111 h 401261"/>
              <a:gd name="T88" fmla="*/ 551726 w 625033"/>
              <a:gd name="T89" fmla="*/ 385828 h 401261"/>
              <a:gd name="T90" fmla="*/ 540152 w 625033"/>
              <a:gd name="T91" fmla="*/ 389686 h 401261"/>
              <a:gd name="T92" fmla="*/ 285509 w 625033"/>
              <a:gd name="T93" fmla="*/ 393544 h 401261"/>
              <a:gd name="T94" fmla="*/ 177478 w 625033"/>
              <a:gd name="T95" fmla="*/ 397403 h 401261"/>
              <a:gd name="T96" fmla="*/ 146612 w 625033"/>
              <a:gd name="T97" fmla="*/ 401261 h 401261"/>
              <a:gd name="T98" fmla="*/ 19291 w 625033"/>
              <a:gd name="T99" fmla="*/ 397403 h 401261"/>
              <a:gd name="T100" fmla="*/ 3858 w 625033"/>
              <a:gd name="T101" fmla="*/ 378111 h 401261"/>
              <a:gd name="T102" fmla="*/ 0 w 625033"/>
              <a:gd name="T103" fmla="*/ 366537 h 401261"/>
              <a:gd name="T104" fmla="*/ 11574 w 625033"/>
              <a:gd name="T105" fmla="*/ 293230 h 401261"/>
              <a:gd name="T106" fmla="*/ 19291 w 625033"/>
              <a:gd name="T107" fmla="*/ 285514 h 401261"/>
              <a:gd name="T108" fmla="*/ 19291 w 625033"/>
              <a:gd name="T109" fmla="*/ 297089 h 401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5033" h="401261">
                <a:moveTo>
                  <a:pt x="19291" y="297089"/>
                </a:moveTo>
                <a:lnTo>
                  <a:pt x="19291" y="297089"/>
                </a:lnTo>
                <a:cubicBezTo>
                  <a:pt x="20577" y="250790"/>
                  <a:pt x="20946" y="204456"/>
                  <a:pt x="23149" y="158192"/>
                </a:cubicBezTo>
                <a:cubicBezTo>
                  <a:pt x="23521" y="150378"/>
                  <a:pt x="25473" y="142714"/>
                  <a:pt x="27007" y="135043"/>
                </a:cubicBezTo>
                <a:cubicBezTo>
                  <a:pt x="29220" y="123977"/>
                  <a:pt x="30347" y="116270"/>
                  <a:pt x="38582" y="108035"/>
                </a:cubicBezTo>
                <a:cubicBezTo>
                  <a:pt x="41861" y="104756"/>
                  <a:pt x="46299" y="102891"/>
                  <a:pt x="50157" y="100319"/>
                </a:cubicBezTo>
                <a:cubicBezTo>
                  <a:pt x="73906" y="64692"/>
                  <a:pt x="43599" y="108516"/>
                  <a:pt x="65590" y="81028"/>
                </a:cubicBezTo>
                <a:cubicBezTo>
                  <a:pt x="69228" y="76481"/>
                  <a:pt x="74809" y="64844"/>
                  <a:pt x="81023" y="61737"/>
                </a:cubicBezTo>
                <a:cubicBezTo>
                  <a:pt x="88298" y="58099"/>
                  <a:pt x="96456" y="56592"/>
                  <a:pt x="104172" y="54020"/>
                </a:cubicBezTo>
                <a:cubicBezTo>
                  <a:pt x="136520" y="43237"/>
                  <a:pt x="111711" y="50399"/>
                  <a:pt x="181337" y="46304"/>
                </a:cubicBezTo>
                <a:cubicBezTo>
                  <a:pt x="207614" y="37545"/>
                  <a:pt x="175285" y="48573"/>
                  <a:pt x="212202" y="34729"/>
                </a:cubicBezTo>
                <a:cubicBezTo>
                  <a:pt x="216010" y="33301"/>
                  <a:pt x="219919" y="32157"/>
                  <a:pt x="223777" y="30871"/>
                </a:cubicBezTo>
                <a:cubicBezTo>
                  <a:pt x="230955" y="23692"/>
                  <a:pt x="233331" y="20306"/>
                  <a:pt x="243068" y="15438"/>
                </a:cubicBezTo>
                <a:cubicBezTo>
                  <a:pt x="246706" y="13619"/>
                  <a:pt x="250785" y="12866"/>
                  <a:pt x="254643" y="11580"/>
                </a:cubicBezTo>
                <a:cubicBezTo>
                  <a:pt x="257215" y="9008"/>
                  <a:pt x="259240" y="5735"/>
                  <a:pt x="262359" y="3863"/>
                </a:cubicBezTo>
                <a:cubicBezTo>
                  <a:pt x="273754" y="-2974"/>
                  <a:pt x="276782" y="717"/>
                  <a:pt x="289367" y="3863"/>
                </a:cubicBezTo>
                <a:cubicBezTo>
                  <a:pt x="294511" y="6435"/>
                  <a:pt x="300382" y="7898"/>
                  <a:pt x="304800" y="11580"/>
                </a:cubicBezTo>
                <a:cubicBezTo>
                  <a:pt x="308362" y="14548"/>
                  <a:pt x="309237" y="19875"/>
                  <a:pt x="312516" y="23154"/>
                </a:cubicBezTo>
                <a:cubicBezTo>
                  <a:pt x="319996" y="30634"/>
                  <a:pt x="326251" y="31591"/>
                  <a:pt x="335666" y="34729"/>
                </a:cubicBezTo>
                <a:cubicBezTo>
                  <a:pt x="336952" y="38587"/>
                  <a:pt x="336648" y="43428"/>
                  <a:pt x="339524" y="46304"/>
                </a:cubicBezTo>
                <a:cubicBezTo>
                  <a:pt x="342400" y="49180"/>
                  <a:pt x="347461" y="48343"/>
                  <a:pt x="351099" y="50162"/>
                </a:cubicBezTo>
                <a:cubicBezTo>
                  <a:pt x="355246" y="52236"/>
                  <a:pt x="359052" y="54981"/>
                  <a:pt x="362673" y="57878"/>
                </a:cubicBezTo>
                <a:cubicBezTo>
                  <a:pt x="365514" y="60151"/>
                  <a:pt x="367549" y="63322"/>
                  <a:pt x="370390" y="65595"/>
                </a:cubicBezTo>
                <a:cubicBezTo>
                  <a:pt x="374011" y="68492"/>
                  <a:pt x="378343" y="70414"/>
                  <a:pt x="381964" y="73311"/>
                </a:cubicBezTo>
                <a:cubicBezTo>
                  <a:pt x="384805" y="75584"/>
                  <a:pt x="386840" y="78756"/>
                  <a:pt x="389681" y="81028"/>
                </a:cubicBezTo>
                <a:cubicBezTo>
                  <a:pt x="393302" y="83925"/>
                  <a:pt x="397635" y="85847"/>
                  <a:pt x="401256" y="88744"/>
                </a:cubicBezTo>
                <a:cubicBezTo>
                  <a:pt x="411604" y="97022"/>
                  <a:pt x="407779" y="96898"/>
                  <a:pt x="416688" y="108035"/>
                </a:cubicBezTo>
                <a:cubicBezTo>
                  <a:pt x="423336" y="116345"/>
                  <a:pt x="440822" y="128941"/>
                  <a:pt x="447554" y="131185"/>
                </a:cubicBezTo>
                <a:lnTo>
                  <a:pt x="459129" y="135043"/>
                </a:lnTo>
                <a:cubicBezTo>
                  <a:pt x="462635" y="140303"/>
                  <a:pt x="468451" y="150668"/>
                  <a:pt x="474562" y="154334"/>
                </a:cubicBezTo>
                <a:cubicBezTo>
                  <a:pt x="478050" y="156426"/>
                  <a:pt x="482279" y="156906"/>
                  <a:pt x="486137" y="158192"/>
                </a:cubicBezTo>
                <a:cubicBezTo>
                  <a:pt x="490211" y="170416"/>
                  <a:pt x="489164" y="170659"/>
                  <a:pt x="497711" y="181342"/>
                </a:cubicBezTo>
                <a:cubicBezTo>
                  <a:pt x="499983" y="184182"/>
                  <a:pt x="503156" y="186218"/>
                  <a:pt x="505428" y="189058"/>
                </a:cubicBezTo>
                <a:cubicBezTo>
                  <a:pt x="515402" y="201526"/>
                  <a:pt x="512653" y="205451"/>
                  <a:pt x="528577" y="216066"/>
                </a:cubicBezTo>
                <a:cubicBezTo>
                  <a:pt x="532435" y="218638"/>
                  <a:pt x="536631" y="220764"/>
                  <a:pt x="540152" y="223782"/>
                </a:cubicBezTo>
                <a:cubicBezTo>
                  <a:pt x="563455" y="243755"/>
                  <a:pt x="545891" y="235984"/>
                  <a:pt x="567159" y="243073"/>
                </a:cubicBezTo>
                <a:cubicBezTo>
                  <a:pt x="585796" y="261710"/>
                  <a:pt x="563118" y="238023"/>
                  <a:pt x="582592" y="262365"/>
                </a:cubicBezTo>
                <a:cubicBezTo>
                  <a:pt x="584864" y="265205"/>
                  <a:pt x="587737" y="267509"/>
                  <a:pt x="590309" y="270081"/>
                </a:cubicBezTo>
                <a:cubicBezTo>
                  <a:pt x="591595" y="273939"/>
                  <a:pt x="591727" y="278402"/>
                  <a:pt x="594167" y="281656"/>
                </a:cubicBezTo>
                <a:cubicBezTo>
                  <a:pt x="599623" y="288931"/>
                  <a:pt x="609391" y="292813"/>
                  <a:pt x="613458" y="300947"/>
                </a:cubicBezTo>
                <a:cubicBezTo>
                  <a:pt x="623545" y="321123"/>
                  <a:pt x="619779" y="310800"/>
                  <a:pt x="625033" y="331813"/>
                </a:cubicBezTo>
                <a:cubicBezTo>
                  <a:pt x="623747" y="342101"/>
                  <a:pt x="624153" y="352747"/>
                  <a:pt x="621174" y="362678"/>
                </a:cubicBezTo>
                <a:cubicBezTo>
                  <a:pt x="620129" y="366162"/>
                  <a:pt x="616909" y="369245"/>
                  <a:pt x="613458" y="370395"/>
                </a:cubicBezTo>
                <a:cubicBezTo>
                  <a:pt x="601016" y="374543"/>
                  <a:pt x="587318" y="373963"/>
                  <a:pt x="574876" y="378111"/>
                </a:cubicBezTo>
                <a:lnTo>
                  <a:pt x="551726" y="385828"/>
                </a:lnTo>
                <a:cubicBezTo>
                  <a:pt x="547868" y="387114"/>
                  <a:pt x="544218" y="389624"/>
                  <a:pt x="540152" y="389686"/>
                </a:cubicBezTo>
                <a:lnTo>
                  <a:pt x="285509" y="393544"/>
                </a:lnTo>
                <a:lnTo>
                  <a:pt x="177478" y="397403"/>
                </a:lnTo>
                <a:cubicBezTo>
                  <a:pt x="167125" y="397978"/>
                  <a:pt x="156981" y="401261"/>
                  <a:pt x="146612" y="401261"/>
                </a:cubicBezTo>
                <a:cubicBezTo>
                  <a:pt x="104152" y="401261"/>
                  <a:pt x="61731" y="398689"/>
                  <a:pt x="19291" y="397403"/>
                </a:cubicBezTo>
                <a:cubicBezTo>
                  <a:pt x="12113" y="390225"/>
                  <a:pt x="8726" y="387847"/>
                  <a:pt x="3858" y="378111"/>
                </a:cubicBezTo>
                <a:cubicBezTo>
                  <a:pt x="2039" y="374474"/>
                  <a:pt x="1286" y="370395"/>
                  <a:pt x="0" y="366537"/>
                </a:cubicBezTo>
                <a:cubicBezTo>
                  <a:pt x="2203" y="333491"/>
                  <a:pt x="-4182" y="316863"/>
                  <a:pt x="11574" y="293230"/>
                </a:cubicBezTo>
                <a:cubicBezTo>
                  <a:pt x="13592" y="290203"/>
                  <a:pt x="16719" y="288086"/>
                  <a:pt x="19291" y="285514"/>
                </a:cubicBezTo>
                <a:cubicBezTo>
                  <a:pt x="23724" y="272214"/>
                  <a:pt x="19291" y="295160"/>
                  <a:pt x="19291" y="297089"/>
                </a:cubicBezTo>
                <a:close/>
              </a:path>
            </a:pathLst>
          </a:custGeom>
          <a:noFill/>
          <a:ln w="12700" cap="flat" cmpd="sng">
            <a:solidFill>
              <a:srgbClr val="0000FF"/>
            </a:solidFill>
            <a:prstDash val="solid"/>
            <a:round/>
            <a:headEnd type="none" w="med" len="med"/>
            <a:tailEnd type="none" w="med" len="med"/>
          </a:ln>
        </p:spPr>
        <p:txBody>
          <a:bodyPr wrap="none" anchor="ctr"/>
          <a:lstStyle/>
          <a:p>
            <a:endParaRPr lang="en-US"/>
          </a:p>
        </p:txBody>
      </p:sp>
      <p:grpSp>
        <p:nvGrpSpPr>
          <p:cNvPr id="633" name="Group 632"/>
          <p:cNvGrpSpPr>
            <a:grpSpLocks/>
          </p:cNvGrpSpPr>
          <p:nvPr/>
        </p:nvGrpSpPr>
        <p:grpSpPr bwMode="auto">
          <a:xfrm>
            <a:off x="7553325" y="5980113"/>
            <a:ext cx="73025" cy="77787"/>
            <a:chOff x="2250508" y="5035674"/>
            <a:chExt cx="97188" cy="101758"/>
          </a:xfrm>
        </p:grpSpPr>
        <p:cxnSp>
          <p:nvCxnSpPr>
            <p:cNvPr id="58463" name="Straight Connector 663"/>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64" name="Straight Connector 664"/>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65" name="Straight Connector 665"/>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66" name="Straight Connector 666"/>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37" name="Group 636"/>
          <p:cNvGrpSpPr>
            <a:grpSpLocks/>
          </p:cNvGrpSpPr>
          <p:nvPr/>
        </p:nvGrpSpPr>
        <p:grpSpPr bwMode="auto">
          <a:xfrm>
            <a:off x="7485063" y="6157913"/>
            <a:ext cx="73025" cy="79375"/>
            <a:chOff x="2250508" y="5035674"/>
            <a:chExt cx="97188" cy="101758"/>
          </a:xfrm>
        </p:grpSpPr>
        <p:cxnSp>
          <p:nvCxnSpPr>
            <p:cNvPr id="58459" name="Straight Connector 647"/>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60" name="Straight Connector 648"/>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61" name="Straight Connector 649"/>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62" name="Straight Connector 650"/>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35" name="Group 634"/>
          <p:cNvGrpSpPr>
            <a:grpSpLocks/>
          </p:cNvGrpSpPr>
          <p:nvPr/>
        </p:nvGrpSpPr>
        <p:grpSpPr bwMode="auto">
          <a:xfrm>
            <a:off x="7497763" y="4665663"/>
            <a:ext cx="65087" cy="68262"/>
            <a:chOff x="2250508" y="5035674"/>
            <a:chExt cx="97188" cy="101758"/>
          </a:xfrm>
        </p:grpSpPr>
        <p:cxnSp>
          <p:nvCxnSpPr>
            <p:cNvPr id="58455" name="Straight Connector 655"/>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56" name="Straight Connector 656"/>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57" name="Straight Connector 657"/>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58" name="Straight Connector 658"/>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38" name="Group 637"/>
          <p:cNvGrpSpPr>
            <a:grpSpLocks/>
          </p:cNvGrpSpPr>
          <p:nvPr/>
        </p:nvGrpSpPr>
        <p:grpSpPr bwMode="auto">
          <a:xfrm>
            <a:off x="7593013" y="4816475"/>
            <a:ext cx="66675" cy="68263"/>
            <a:chOff x="2250508" y="5035674"/>
            <a:chExt cx="97188" cy="101758"/>
          </a:xfrm>
        </p:grpSpPr>
        <p:cxnSp>
          <p:nvCxnSpPr>
            <p:cNvPr id="58451" name="Straight Connector 643"/>
            <p:cNvCxnSpPr>
              <a:cxnSpLocks noChangeShapeType="1"/>
            </p:cNvCxnSpPr>
            <p:nvPr/>
          </p:nvCxnSpPr>
          <p:spPr bwMode="auto">
            <a:xfrm>
              <a:off x="2299103" y="5040244"/>
              <a:ext cx="0" cy="97188"/>
            </a:xfrm>
            <a:prstGeom prst="line">
              <a:avLst/>
            </a:prstGeom>
            <a:noFill/>
            <a:ln w="9525">
              <a:solidFill>
                <a:schemeClr val="tx1"/>
              </a:solidFill>
              <a:round/>
              <a:headEnd/>
              <a:tailEnd/>
            </a:ln>
          </p:spPr>
        </p:cxnSp>
        <p:cxnSp>
          <p:nvCxnSpPr>
            <p:cNvPr id="58452" name="Straight Connector 644"/>
            <p:cNvCxnSpPr>
              <a:cxnSpLocks noChangeShapeType="1"/>
            </p:cNvCxnSpPr>
            <p:nvPr/>
          </p:nvCxnSpPr>
          <p:spPr bwMode="auto">
            <a:xfrm>
              <a:off x="2267744" y="5085185"/>
              <a:ext cx="72008" cy="0"/>
            </a:xfrm>
            <a:prstGeom prst="line">
              <a:avLst/>
            </a:prstGeom>
            <a:noFill/>
            <a:ln w="9525">
              <a:solidFill>
                <a:schemeClr val="tx1"/>
              </a:solidFill>
              <a:round/>
              <a:headEnd/>
              <a:tailEnd/>
            </a:ln>
          </p:spPr>
        </p:cxnSp>
        <p:cxnSp>
          <p:nvCxnSpPr>
            <p:cNvPr id="58453" name="Straight Connector 645"/>
            <p:cNvCxnSpPr>
              <a:cxnSpLocks noChangeShapeType="1"/>
            </p:cNvCxnSpPr>
            <p:nvPr/>
          </p:nvCxnSpPr>
          <p:spPr bwMode="auto">
            <a:xfrm rot="-2700000">
              <a:off x="2299103" y="5035674"/>
              <a:ext cx="0" cy="97188"/>
            </a:xfrm>
            <a:prstGeom prst="line">
              <a:avLst/>
            </a:prstGeom>
            <a:noFill/>
            <a:ln w="9525">
              <a:solidFill>
                <a:schemeClr val="tx1"/>
              </a:solidFill>
              <a:round/>
              <a:headEnd/>
              <a:tailEnd/>
            </a:ln>
          </p:spPr>
        </p:cxnSp>
        <p:cxnSp>
          <p:nvCxnSpPr>
            <p:cNvPr id="58454" name="Straight Connector 646"/>
            <p:cNvCxnSpPr>
              <a:cxnSpLocks noChangeShapeType="1"/>
            </p:cNvCxnSpPr>
            <p:nvPr/>
          </p:nvCxnSpPr>
          <p:spPr bwMode="auto">
            <a:xfrm rot="2700000">
              <a:off x="2299102" y="5040244"/>
              <a:ext cx="0" cy="97188"/>
            </a:xfrm>
            <a:prstGeom prst="line">
              <a:avLst/>
            </a:prstGeom>
            <a:noFill/>
            <a:ln w="9525">
              <a:solidFill>
                <a:schemeClr val="tx1"/>
              </a:solidFill>
              <a:round/>
              <a:headEnd/>
              <a:tailEnd/>
            </a:ln>
          </p:spPr>
        </p:cxnSp>
      </p:grpSp>
      <p:grpSp>
        <p:nvGrpSpPr>
          <p:cNvPr id="634" name="Group 633"/>
          <p:cNvGrpSpPr/>
          <p:nvPr/>
        </p:nvGrpSpPr>
        <p:grpSpPr>
          <a:xfrm>
            <a:off x="7454598" y="5389586"/>
            <a:ext cx="77951" cy="86101"/>
            <a:chOff x="2250508" y="5035674"/>
            <a:chExt cx="97188" cy="101758"/>
          </a:xfrm>
          <a:solidFill>
            <a:schemeClr val="bg1"/>
          </a:solidFill>
        </p:grpSpPr>
        <p:cxnSp>
          <p:nvCxnSpPr>
            <p:cNvPr id="660" name="Straight Connector 659"/>
            <p:cNvCxnSpPr/>
            <p:nvPr/>
          </p:nvCxnSpPr>
          <p:spPr bwMode="auto">
            <a:xfrm>
              <a:off x="2299103" y="504024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61" name="Straight Connector 660"/>
            <p:cNvCxnSpPr/>
            <p:nvPr/>
          </p:nvCxnSpPr>
          <p:spPr bwMode="auto">
            <a:xfrm>
              <a:off x="2267744" y="5085185"/>
              <a:ext cx="72008" cy="0"/>
            </a:xfrm>
            <a:prstGeom prst="line">
              <a:avLst/>
            </a:prstGeom>
            <a:grpFill/>
            <a:ln w="9525" cap="flat" cmpd="sng" algn="ctr">
              <a:solidFill>
                <a:schemeClr val="tx1"/>
              </a:solidFill>
              <a:prstDash val="solid"/>
              <a:round/>
              <a:headEnd type="none" w="med" len="med"/>
              <a:tailEnd type="none" w="med" len="med"/>
            </a:ln>
            <a:effectLst/>
          </p:spPr>
        </p:cxnSp>
        <p:cxnSp>
          <p:nvCxnSpPr>
            <p:cNvPr id="662" name="Straight Connector 661"/>
            <p:cNvCxnSpPr/>
            <p:nvPr/>
          </p:nvCxnSpPr>
          <p:spPr bwMode="auto">
            <a:xfrm rot="18900000">
              <a:off x="2299103" y="503567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63" name="Straight Connector 662"/>
            <p:cNvCxnSpPr/>
            <p:nvPr/>
          </p:nvCxnSpPr>
          <p:spPr bwMode="auto">
            <a:xfrm rot="2700000">
              <a:off x="2299102" y="5040244"/>
              <a:ext cx="0" cy="97188"/>
            </a:xfrm>
            <a:prstGeom prst="line">
              <a:avLst/>
            </a:prstGeom>
            <a:grpFill/>
            <a:ln w="9525" cap="flat" cmpd="sng" algn="ctr">
              <a:solidFill>
                <a:schemeClr val="tx1"/>
              </a:solidFill>
              <a:prstDash val="solid"/>
              <a:round/>
              <a:headEnd type="none" w="med" len="med"/>
              <a:tailEnd type="none" w="med" len="med"/>
            </a:ln>
            <a:effectLst/>
          </p:spPr>
        </p:cxnSp>
      </p:grpSp>
      <p:grpSp>
        <p:nvGrpSpPr>
          <p:cNvPr id="636" name="Group 635"/>
          <p:cNvGrpSpPr/>
          <p:nvPr/>
        </p:nvGrpSpPr>
        <p:grpSpPr>
          <a:xfrm>
            <a:off x="7621022" y="5516477"/>
            <a:ext cx="77951" cy="86101"/>
            <a:chOff x="2250508" y="5035674"/>
            <a:chExt cx="97188" cy="101758"/>
          </a:xfrm>
          <a:solidFill>
            <a:schemeClr val="bg1"/>
          </a:solidFill>
        </p:grpSpPr>
        <p:cxnSp>
          <p:nvCxnSpPr>
            <p:cNvPr id="652" name="Straight Connector 651"/>
            <p:cNvCxnSpPr/>
            <p:nvPr/>
          </p:nvCxnSpPr>
          <p:spPr bwMode="auto">
            <a:xfrm>
              <a:off x="2299103" y="504024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53" name="Straight Connector 652"/>
            <p:cNvCxnSpPr/>
            <p:nvPr/>
          </p:nvCxnSpPr>
          <p:spPr bwMode="auto">
            <a:xfrm>
              <a:off x="2267744" y="5085185"/>
              <a:ext cx="72008" cy="0"/>
            </a:xfrm>
            <a:prstGeom prst="line">
              <a:avLst/>
            </a:prstGeom>
            <a:grpFill/>
            <a:ln w="9525" cap="flat" cmpd="sng" algn="ctr">
              <a:solidFill>
                <a:schemeClr val="tx1"/>
              </a:solidFill>
              <a:prstDash val="solid"/>
              <a:round/>
              <a:headEnd type="none" w="med" len="med"/>
              <a:tailEnd type="none" w="med" len="med"/>
            </a:ln>
            <a:effectLst/>
          </p:spPr>
        </p:cxnSp>
        <p:cxnSp>
          <p:nvCxnSpPr>
            <p:cNvPr id="654" name="Straight Connector 653"/>
            <p:cNvCxnSpPr/>
            <p:nvPr/>
          </p:nvCxnSpPr>
          <p:spPr bwMode="auto">
            <a:xfrm rot="18900000">
              <a:off x="2299103" y="5035674"/>
              <a:ext cx="0" cy="97188"/>
            </a:xfrm>
            <a:prstGeom prst="line">
              <a:avLst/>
            </a:prstGeom>
            <a:grpFill/>
            <a:ln w="9525" cap="flat" cmpd="sng" algn="ctr">
              <a:solidFill>
                <a:schemeClr val="tx1"/>
              </a:solidFill>
              <a:prstDash val="solid"/>
              <a:round/>
              <a:headEnd type="none" w="med" len="med"/>
              <a:tailEnd type="none" w="med" len="med"/>
            </a:ln>
            <a:effectLst/>
          </p:spPr>
        </p:cxnSp>
        <p:cxnSp>
          <p:nvCxnSpPr>
            <p:cNvPr id="655" name="Straight Connector 654"/>
            <p:cNvCxnSpPr/>
            <p:nvPr/>
          </p:nvCxnSpPr>
          <p:spPr bwMode="auto">
            <a:xfrm rot="2700000">
              <a:off x="2299102" y="5040244"/>
              <a:ext cx="0" cy="97188"/>
            </a:xfrm>
            <a:prstGeom prst="line">
              <a:avLst/>
            </a:prstGeom>
            <a:grpFill/>
            <a:ln w="9525" cap="flat" cmpd="sng" algn="ctr">
              <a:solidFill>
                <a:schemeClr val="tx1"/>
              </a:solidFill>
              <a:prstDash val="solid"/>
              <a:round/>
              <a:headEnd type="none" w="med" len="med"/>
              <a:tailEnd type="none" w="med" len="med"/>
            </a:ln>
            <a:effectLst/>
          </p:spPr>
        </p:cxnSp>
      </p:grpSp>
      <p:cxnSp>
        <p:nvCxnSpPr>
          <p:cNvPr id="684" name="Straight Arrow Connector 683"/>
          <p:cNvCxnSpPr>
            <a:cxnSpLocks noChangeShapeType="1"/>
            <a:stCxn id="21511" idx="3"/>
          </p:cNvCxnSpPr>
          <p:nvPr/>
        </p:nvCxnSpPr>
        <p:spPr bwMode="auto">
          <a:xfrm>
            <a:off x="4459288" y="4179888"/>
            <a:ext cx="755650" cy="766762"/>
          </a:xfrm>
          <a:prstGeom prst="straightConnector1">
            <a:avLst/>
          </a:prstGeom>
          <a:noFill/>
          <a:ln w="19050">
            <a:solidFill>
              <a:srgbClr val="FF0000"/>
            </a:solidFill>
            <a:round/>
            <a:headEnd/>
            <a:tailEnd type="triangle" w="med" len="med"/>
          </a:ln>
        </p:spPr>
      </p:cxnSp>
      <p:cxnSp>
        <p:nvCxnSpPr>
          <p:cNvPr id="687" name="Straight Arrow Connector 686"/>
          <p:cNvCxnSpPr>
            <a:cxnSpLocks noChangeShapeType="1"/>
            <a:stCxn id="21509" idx="3"/>
          </p:cNvCxnSpPr>
          <p:nvPr/>
        </p:nvCxnSpPr>
        <p:spPr bwMode="auto">
          <a:xfrm>
            <a:off x="4459288" y="4829175"/>
            <a:ext cx="746125" cy="211138"/>
          </a:xfrm>
          <a:prstGeom prst="straightConnector1">
            <a:avLst/>
          </a:prstGeom>
          <a:noFill/>
          <a:ln w="19050">
            <a:solidFill>
              <a:srgbClr val="FF0000"/>
            </a:solidFill>
            <a:round/>
            <a:headEnd/>
            <a:tailEnd type="triangle" w="med" len="med"/>
          </a:ln>
        </p:spPr>
      </p:cxnSp>
      <p:cxnSp>
        <p:nvCxnSpPr>
          <p:cNvPr id="690" name="Straight Arrow Connector 689"/>
          <p:cNvCxnSpPr>
            <a:cxnSpLocks noChangeShapeType="1"/>
            <a:stCxn id="21508" idx="3"/>
          </p:cNvCxnSpPr>
          <p:nvPr/>
        </p:nvCxnSpPr>
        <p:spPr bwMode="auto">
          <a:xfrm flipV="1">
            <a:off x="4459288" y="5133975"/>
            <a:ext cx="742950" cy="342900"/>
          </a:xfrm>
          <a:prstGeom prst="straightConnector1">
            <a:avLst/>
          </a:prstGeom>
          <a:noFill/>
          <a:ln w="19050">
            <a:solidFill>
              <a:srgbClr val="FF0000"/>
            </a:solidFill>
            <a:round/>
            <a:headEnd/>
            <a:tailEnd type="triangle" w="med" len="med"/>
          </a:ln>
        </p:spPr>
      </p:cxnSp>
      <p:cxnSp>
        <p:nvCxnSpPr>
          <p:cNvPr id="694" name="Straight Arrow Connector 693"/>
          <p:cNvCxnSpPr>
            <a:cxnSpLocks noChangeShapeType="1"/>
            <a:stCxn id="21510" idx="3"/>
          </p:cNvCxnSpPr>
          <p:nvPr/>
        </p:nvCxnSpPr>
        <p:spPr bwMode="auto">
          <a:xfrm flipV="1">
            <a:off x="4459288" y="5233988"/>
            <a:ext cx="744537" cy="892175"/>
          </a:xfrm>
          <a:prstGeom prst="straightConnector1">
            <a:avLst/>
          </a:prstGeom>
          <a:noFill/>
          <a:ln w="19050">
            <a:solidFill>
              <a:srgbClr val="FF0000"/>
            </a:solidFill>
            <a:round/>
            <a:headEnd/>
            <a:tailEnd type="triangle" w="med" len="med"/>
          </a:ln>
        </p:spPr>
      </p:cxnSp>
      <p:sp>
        <p:nvSpPr>
          <p:cNvPr id="626" name="TextBox 625"/>
          <p:cNvSpPr txBox="1">
            <a:spLocks noChangeArrowheads="1"/>
          </p:cNvSpPr>
          <p:nvPr/>
        </p:nvSpPr>
        <p:spPr bwMode="auto">
          <a:xfrm>
            <a:off x="4576763" y="3989388"/>
            <a:ext cx="788987" cy="646112"/>
          </a:xfrm>
          <a:prstGeom prst="rect">
            <a:avLst/>
          </a:prstGeom>
          <a:noFill/>
          <a:ln w="9525">
            <a:noFill/>
            <a:miter lim="800000"/>
            <a:headEnd/>
            <a:tailEnd/>
          </a:ln>
        </p:spPr>
        <p:txBody>
          <a:bodyPr>
            <a:spAutoFit/>
          </a:bodyPr>
          <a:lstStyle/>
          <a:p>
            <a:pPr algn="ctr"/>
            <a:r>
              <a:rPr lang="en-US" sz="1200" b="0"/>
              <a:t>pivots &amp;</a:t>
            </a:r>
            <a:br>
              <a:rPr lang="en-US" sz="1200" b="0"/>
            </a:br>
            <a:r>
              <a:rPr lang="en-US" sz="1200" b="0"/>
              <a:t>statistics</a:t>
            </a:r>
          </a:p>
          <a:p>
            <a:pPr algn="ctr"/>
            <a:r>
              <a:rPr lang="en-US" sz="1200" b="0"/>
              <a:t>only</a:t>
            </a:r>
          </a:p>
        </p:txBody>
      </p:sp>
      <p:sp>
        <p:nvSpPr>
          <p:cNvPr id="629" name="TextBox 628"/>
          <p:cNvSpPr txBox="1">
            <a:spLocks noChangeArrowheads="1"/>
          </p:cNvSpPr>
          <p:nvPr/>
        </p:nvSpPr>
        <p:spPr bwMode="auto">
          <a:xfrm>
            <a:off x="4751829" y="5661248"/>
            <a:ext cx="2167581" cy="584775"/>
          </a:xfrm>
          <a:prstGeom prst="rect">
            <a:avLst/>
          </a:prstGeom>
          <a:noFill/>
          <a:ln w="9525">
            <a:noFill/>
            <a:miter lim="800000"/>
            <a:headEnd/>
            <a:tailEnd/>
          </a:ln>
        </p:spPr>
        <p:txBody>
          <a:bodyPr wrap="none">
            <a:spAutoFit/>
          </a:bodyPr>
          <a:lstStyle/>
          <a:p>
            <a:pPr algn="ctr"/>
            <a:r>
              <a:rPr lang="en-US" sz="1600" b="0" dirty="0" smtClean="0"/>
              <a:t>geo-clustering</a:t>
            </a:r>
          </a:p>
          <a:p>
            <a:pPr algn="ctr"/>
            <a:r>
              <a:rPr lang="en-US" sz="1600" b="0" dirty="0" smtClean="0"/>
              <a:t>(</a:t>
            </a:r>
            <a:r>
              <a:rPr lang="en-US" sz="1600" b="0" dirty="0" err="1" smtClean="0"/>
              <a:t>voronoi</a:t>
            </a:r>
            <a:r>
              <a:rPr lang="en-US" sz="1600" b="0" dirty="0" smtClean="0"/>
              <a:t> </a:t>
            </a:r>
            <a:r>
              <a:rPr lang="en-US" sz="1600" b="0" dirty="0" err="1" smtClean="0"/>
              <a:t>partiotioning</a:t>
            </a:r>
            <a:r>
              <a:rPr lang="en-US" sz="1600" b="0" dirty="0" smtClean="0"/>
              <a:t>)</a:t>
            </a:r>
            <a:endParaRPr lang="en-US" sz="1600" b="0" dirty="0"/>
          </a:p>
        </p:txBody>
      </p:sp>
      <p:cxnSp>
        <p:nvCxnSpPr>
          <p:cNvPr id="712" name="Straight Arrow Connector 711"/>
          <p:cNvCxnSpPr>
            <a:cxnSpLocks noChangeShapeType="1"/>
            <a:stCxn id="58467" idx="0"/>
            <a:endCxn id="419" idx="1"/>
          </p:cNvCxnSpPr>
          <p:nvPr/>
        </p:nvCxnSpPr>
        <p:spPr bwMode="auto">
          <a:xfrm flipV="1">
            <a:off x="5872163" y="4183063"/>
            <a:ext cx="1333500" cy="547687"/>
          </a:xfrm>
          <a:prstGeom prst="straightConnector1">
            <a:avLst/>
          </a:prstGeom>
          <a:noFill/>
          <a:ln w="19050">
            <a:solidFill>
              <a:srgbClr val="0000FF"/>
            </a:solidFill>
            <a:round/>
            <a:headEnd/>
            <a:tailEnd type="triangle" w="med" len="med"/>
          </a:ln>
        </p:spPr>
      </p:cxnSp>
      <p:cxnSp>
        <p:nvCxnSpPr>
          <p:cNvPr id="715" name="Straight Arrow Connector 714"/>
          <p:cNvCxnSpPr>
            <a:cxnSpLocks noChangeShapeType="1"/>
            <a:stCxn id="21547" idx="27"/>
            <a:endCxn id="417" idx="1"/>
          </p:cNvCxnSpPr>
          <p:nvPr/>
        </p:nvCxnSpPr>
        <p:spPr bwMode="auto">
          <a:xfrm flipV="1">
            <a:off x="6523038" y="4830763"/>
            <a:ext cx="682625" cy="182562"/>
          </a:xfrm>
          <a:prstGeom prst="straightConnector1">
            <a:avLst/>
          </a:prstGeom>
          <a:noFill/>
          <a:ln w="19050">
            <a:solidFill>
              <a:srgbClr val="0000FF"/>
            </a:solidFill>
            <a:round/>
            <a:headEnd/>
            <a:tailEnd type="triangle" w="med" len="med"/>
          </a:ln>
        </p:spPr>
      </p:cxnSp>
      <p:cxnSp>
        <p:nvCxnSpPr>
          <p:cNvPr id="718" name="Straight Arrow Connector 717"/>
          <p:cNvCxnSpPr>
            <a:cxnSpLocks noChangeShapeType="1"/>
            <a:stCxn id="21548" idx="40"/>
            <a:endCxn id="416" idx="1"/>
          </p:cNvCxnSpPr>
          <p:nvPr/>
        </p:nvCxnSpPr>
        <p:spPr bwMode="auto">
          <a:xfrm>
            <a:off x="6345238" y="5391150"/>
            <a:ext cx="860425" cy="88900"/>
          </a:xfrm>
          <a:prstGeom prst="straightConnector1">
            <a:avLst/>
          </a:prstGeom>
          <a:noFill/>
          <a:ln w="19050">
            <a:solidFill>
              <a:srgbClr val="0000FF"/>
            </a:solidFill>
            <a:round/>
            <a:headEnd/>
            <a:tailEnd type="triangle" w="med" len="med"/>
          </a:ln>
        </p:spPr>
      </p:cxnSp>
      <p:cxnSp>
        <p:nvCxnSpPr>
          <p:cNvPr id="721" name="Straight Arrow Connector 720"/>
          <p:cNvCxnSpPr>
            <a:cxnSpLocks noChangeShapeType="1"/>
            <a:stCxn id="21545" idx="24"/>
            <a:endCxn id="418" idx="1"/>
          </p:cNvCxnSpPr>
          <p:nvPr/>
        </p:nvCxnSpPr>
        <p:spPr bwMode="auto">
          <a:xfrm>
            <a:off x="5689600" y="5445125"/>
            <a:ext cx="1516063" cy="682625"/>
          </a:xfrm>
          <a:prstGeom prst="straightConnector1">
            <a:avLst/>
          </a:prstGeom>
          <a:noFill/>
          <a:ln w="19050">
            <a:solidFill>
              <a:srgbClr val="0000FF"/>
            </a:solidFill>
            <a:round/>
            <a:headEnd/>
            <a:tailEnd type="triangle" w="med" len="med"/>
          </a:ln>
        </p:spPr>
      </p:cxnSp>
      <p:sp>
        <p:nvSpPr>
          <p:cNvPr id="724" name="Right Brace 723"/>
          <p:cNvSpPr>
            <a:spLocks/>
          </p:cNvSpPr>
          <p:nvPr/>
        </p:nvSpPr>
        <p:spPr bwMode="auto">
          <a:xfrm>
            <a:off x="8053388" y="3840163"/>
            <a:ext cx="171450" cy="2603500"/>
          </a:xfrm>
          <a:prstGeom prst="rightBrace">
            <a:avLst>
              <a:gd name="adj1" fmla="val 8296"/>
              <a:gd name="adj2" fmla="val 50000"/>
            </a:avLst>
          </a:prstGeom>
          <a:noFill/>
          <a:ln w="6350">
            <a:solidFill>
              <a:schemeClr val="tx1"/>
            </a:solidFill>
            <a:round/>
            <a:headEnd/>
            <a:tailEnd/>
          </a:ln>
        </p:spPr>
        <p:txBody>
          <a:bodyPr wrap="none" anchor="ctr"/>
          <a:lstStyle/>
          <a:p>
            <a:pPr algn="ctr" eaLnBrk="1" hangingPunct="1"/>
            <a:endParaRPr lang="en-US"/>
          </a:p>
        </p:txBody>
      </p:sp>
      <p:sp>
        <p:nvSpPr>
          <p:cNvPr id="17" name="TextBox 7"/>
          <p:cNvSpPr txBox="1">
            <a:spLocks noChangeArrowheads="1"/>
          </p:cNvSpPr>
          <p:nvPr/>
        </p:nvSpPr>
        <p:spPr bwMode="auto">
          <a:xfrm>
            <a:off x="7938" y="4238625"/>
            <a:ext cx="763587" cy="647700"/>
          </a:xfrm>
          <a:prstGeom prst="rect">
            <a:avLst/>
          </a:prstGeom>
          <a:noFill/>
          <a:ln w="9525">
            <a:noFill/>
            <a:miter lim="800000"/>
            <a:headEnd/>
            <a:tailEnd/>
          </a:ln>
        </p:spPr>
        <p:txBody>
          <a:bodyPr>
            <a:spAutoFit/>
          </a:bodyPr>
          <a:lstStyle/>
          <a:p>
            <a:pPr eaLnBrk="1" hangingPunct="1"/>
            <a:r>
              <a:rPr lang="en-US" altLang="en-US"/>
              <a:t>√n</a:t>
            </a:r>
          </a:p>
        </p:txBody>
      </p:sp>
      <p:sp>
        <p:nvSpPr>
          <p:cNvPr id="736" name="TextBox 735"/>
          <p:cNvSpPr txBox="1">
            <a:spLocks noChangeArrowheads="1"/>
          </p:cNvSpPr>
          <p:nvPr/>
        </p:nvSpPr>
        <p:spPr bwMode="auto">
          <a:xfrm>
            <a:off x="5822950" y="4365625"/>
            <a:ext cx="420688" cy="339725"/>
          </a:xfrm>
          <a:prstGeom prst="rect">
            <a:avLst/>
          </a:prstGeom>
          <a:noFill/>
          <a:ln w="9525">
            <a:noFill/>
            <a:miter lim="800000"/>
            <a:headEnd/>
            <a:tailEnd/>
          </a:ln>
        </p:spPr>
        <p:txBody>
          <a:bodyPr wrap="none">
            <a:spAutoFit/>
          </a:bodyPr>
          <a:lstStyle/>
          <a:p>
            <a:r>
              <a:rPr lang="en-US" sz="1600" b="0">
                <a:solidFill>
                  <a:srgbClr val="0000FF"/>
                </a:solidFill>
              </a:rPr>
              <a:t>O</a:t>
            </a:r>
            <a:r>
              <a:rPr lang="en-US" sz="1600" b="0" baseline="-25000">
                <a:solidFill>
                  <a:srgbClr val="0000FF"/>
                </a:solidFill>
              </a:rPr>
              <a:t>1</a:t>
            </a:r>
          </a:p>
        </p:txBody>
      </p:sp>
      <p:sp>
        <p:nvSpPr>
          <p:cNvPr id="737" name="TextBox 736"/>
          <p:cNvSpPr txBox="1">
            <a:spLocks noChangeArrowheads="1"/>
          </p:cNvSpPr>
          <p:nvPr/>
        </p:nvSpPr>
        <p:spPr bwMode="auto">
          <a:xfrm>
            <a:off x="6443663" y="4630738"/>
            <a:ext cx="420687" cy="338137"/>
          </a:xfrm>
          <a:prstGeom prst="rect">
            <a:avLst/>
          </a:prstGeom>
          <a:noFill/>
          <a:ln w="9525">
            <a:noFill/>
            <a:miter lim="800000"/>
            <a:headEnd/>
            <a:tailEnd/>
          </a:ln>
        </p:spPr>
        <p:txBody>
          <a:bodyPr wrap="none">
            <a:spAutoFit/>
          </a:bodyPr>
          <a:lstStyle/>
          <a:p>
            <a:r>
              <a:rPr lang="en-US" sz="1600" b="0">
                <a:solidFill>
                  <a:srgbClr val="0000FF"/>
                </a:solidFill>
              </a:rPr>
              <a:t>O</a:t>
            </a:r>
            <a:r>
              <a:rPr lang="en-US" sz="1600" b="0" baseline="-25000">
                <a:solidFill>
                  <a:srgbClr val="0000FF"/>
                </a:solidFill>
              </a:rPr>
              <a:t>2</a:t>
            </a:r>
          </a:p>
        </p:txBody>
      </p:sp>
      <p:sp>
        <p:nvSpPr>
          <p:cNvPr id="738" name="TextBox 737"/>
          <p:cNvSpPr txBox="1">
            <a:spLocks noChangeArrowheads="1"/>
          </p:cNvSpPr>
          <p:nvPr/>
        </p:nvSpPr>
        <p:spPr bwMode="auto">
          <a:xfrm>
            <a:off x="6227763" y="5322888"/>
            <a:ext cx="420687" cy="339725"/>
          </a:xfrm>
          <a:prstGeom prst="rect">
            <a:avLst/>
          </a:prstGeom>
          <a:noFill/>
          <a:ln w="9525">
            <a:noFill/>
            <a:miter lim="800000"/>
            <a:headEnd/>
            <a:tailEnd/>
          </a:ln>
        </p:spPr>
        <p:txBody>
          <a:bodyPr wrap="none">
            <a:spAutoFit/>
          </a:bodyPr>
          <a:lstStyle/>
          <a:p>
            <a:r>
              <a:rPr lang="en-US" sz="1600" b="0">
                <a:solidFill>
                  <a:srgbClr val="0000FF"/>
                </a:solidFill>
              </a:rPr>
              <a:t>O</a:t>
            </a:r>
            <a:r>
              <a:rPr lang="en-US" sz="1600" b="0" baseline="-25000">
                <a:solidFill>
                  <a:srgbClr val="0000FF"/>
                </a:solidFill>
              </a:rPr>
              <a:t>3</a:t>
            </a:r>
          </a:p>
        </p:txBody>
      </p:sp>
      <p:sp>
        <p:nvSpPr>
          <p:cNvPr id="739" name="TextBox 738"/>
          <p:cNvSpPr txBox="1">
            <a:spLocks noChangeArrowheads="1"/>
          </p:cNvSpPr>
          <p:nvPr/>
        </p:nvSpPr>
        <p:spPr bwMode="auto">
          <a:xfrm>
            <a:off x="5503863" y="5381625"/>
            <a:ext cx="458787" cy="338138"/>
          </a:xfrm>
          <a:prstGeom prst="rect">
            <a:avLst/>
          </a:prstGeom>
          <a:noFill/>
          <a:ln w="9525">
            <a:noFill/>
            <a:miter lim="800000"/>
            <a:headEnd/>
            <a:tailEnd/>
          </a:ln>
        </p:spPr>
        <p:txBody>
          <a:bodyPr wrap="none">
            <a:spAutoFit/>
          </a:bodyPr>
          <a:lstStyle/>
          <a:p>
            <a:r>
              <a:rPr lang="en-US" sz="1600" b="0">
                <a:solidFill>
                  <a:srgbClr val="0000FF"/>
                </a:solidFill>
              </a:rPr>
              <a:t>O</a:t>
            </a:r>
            <a:r>
              <a:rPr lang="en-US" sz="1600" b="0" baseline="-25000">
                <a:solidFill>
                  <a:srgbClr val="0000FF"/>
                </a:solidFill>
              </a:rPr>
              <a:t>m</a:t>
            </a:r>
          </a:p>
        </p:txBody>
      </p:sp>
      <p:sp>
        <p:nvSpPr>
          <p:cNvPr id="58449" name="TextBox 4"/>
          <p:cNvSpPr txBox="1">
            <a:spLocks noChangeArrowheads="1"/>
          </p:cNvSpPr>
          <p:nvPr/>
        </p:nvSpPr>
        <p:spPr bwMode="auto">
          <a:xfrm>
            <a:off x="4427538" y="6113463"/>
            <a:ext cx="1266825" cy="400050"/>
          </a:xfrm>
          <a:prstGeom prst="rect">
            <a:avLst/>
          </a:prstGeom>
          <a:noFill/>
          <a:ln w="9525">
            <a:noFill/>
            <a:miter lim="800000"/>
            <a:headEnd/>
            <a:tailEnd/>
          </a:ln>
        </p:spPr>
        <p:txBody>
          <a:bodyPr>
            <a:spAutoFit/>
          </a:bodyPr>
          <a:lstStyle/>
          <a:p>
            <a:r>
              <a:rPr lang="en-US" sz="2000"/>
              <a:t>Workers</a:t>
            </a:r>
          </a:p>
        </p:txBody>
      </p:sp>
      <p:sp>
        <p:nvSpPr>
          <p:cNvPr id="58450" name="TextBox 414"/>
          <p:cNvSpPr txBox="1">
            <a:spLocks noChangeArrowheads="1"/>
          </p:cNvSpPr>
          <p:nvPr/>
        </p:nvSpPr>
        <p:spPr bwMode="auto">
          <a:xfrm>
            <a:off x="7918450" y="6122988"/>
            <a:ext cx="1225550" cy="400050"/>
          </a:xfrm>
          <a:prstGeom prst="rect">
            <a:avLst/>
          </a:prstGeom>
          <a:noFill/>
          <a:ln w="9525">
            <a:noFill/>
            <a:miter lim="800000"/>
            <a:headEnd/>
            <a:tailEnd/>
          </a:ln>
        </p:spPr>
        <p:txBody>
          <a:bodyPr>
            <a:spAutoFit/>
          </a:bodyPr>
          <a:lstStyle/>
          <a:p>
            <a:r>
              <a:rPr lang="en-US" sz="2000"/>
              <a:t>Workers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500"/>
                                  </p:stCondLst>
                                  <p:childTnLst>
                                    <p:set>
                                      <p:cBhvr>
                                        <p:cTn id="45" dur="1" fill="hold">
                                          <p:stCondLst>
                                            <p:cond delay="0"/>
                                          </p:stCondLst>
                                        </p:cTn>
                                        <p:tgtEl>
                                          <p:spTgt spid="291"/>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300"/>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303"/>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306"/>
                                        </p:tgtEl>
                                        <p:attrNameLst>
                                          <p:attrName>style.visibility</p:attrName>
                                        </p:attrNameLst>
                                      </p:cBhvr>
                                      <p:to>
                                        <p:strVal val="visible"/>
                                      </p:to>
                                    </p:se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271"/>
                                        </p:tgtEl>
                                        <p:attrNameLst>
                                          <p:attrName>style.visibility</p:attrName>
                                        </p:attrNameLst>
                                      </p:cBhvr>
                                      <p:to>
                                        <p:strVal val="visible"/>
                                      </p:to>
                                    </p:set>
                                    <p:animEffect transition="in" filter="blinds(horizontal)">
                                      <p:cBhvr>
                                        <p:cTn id="58" dur="500"/>
                                        <p:tgtEl>
                                          <p:spTgt spid="271"/>
                                        </p:tgtEl>
                                      </p:cBhvr>
                                    </p:animEffect>
                                  </p:childTnLst>
                                </p:cTn>
                              </p:par>
                            </p:childTnLst>
                          </p:cTn>
                        </p:par>
                        <p:par>
                          <p:cTn id="59" fill="hold">
                            <p:stCondLst>
                              <p:cond delay="1000"/>
                            </p:stCondLst>
                            <p:childTnLst>
                              <p:par>
                                <p:cTn id="60" presetID="1" presetClass="entr" presetSubtype="0" fill="hold" nodeType="afterEffect">
                                  <p:stCondLst>
                                    <p:cond delay="500"/>
                                  </p:stCondLst>
                                  <p:childTnLst>
                                    <p:set>
                                      <p:cBhvr>
                                        <p:cTn id="61" dur="1" fill="hold">
                                          <p:stCondLst>
                                            <p:cond delay="0"/>
                                          </p:stCondLst>
                                        </p:cTn>
                                        <p:tgtEl>
                                          <p:spTgt spid="21521"/>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childTnLst>
                                </p:cTn>
                              </p:par>
                            </p:childTnLst>
                          </p:cTn>
                        </p:par>
                        <p:par>
                          <p:cTn id="65" fill="hold">
                            <p:stCondLst>
                              <p:cond delay="1500"/>
                            </p:stCondLst>
                            <p:childTnLst>
                              <p:par>
                                <p:cTn id="66" presetID="1" presetClass="entr" presetSubtype="0" fill="hold" nodeType="afterEffect">
                                  <p:stCondLst>
                                    <p:cond delay="0"/>
                                  </p:stCondLst>
                                  <p:childTnLst>
                                    <p:set>
                                      <p:cBhvr>
                                        <p:cTn id="67" dur="1" fill="hold">
                                          <p:stCondLst>
                                            <p:cond delay="0"/>
                                          </p:stCondLst>
                                        </p:cTn>
                                        <p:tgtEl>
                                          <p:spTgt spid="264"/>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267"/>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nodeType="afterEffect">
                                  <p:stCondLst>
                                    <p:cond delay="0"/>
                                  </p:stCondLst>
                                  <p:childTnLst>
                                    <p:set>
                                      <p:cBhvr>
                                        <p:cTn id="73" dur="1" fill="hold">
                                          <p:stCondLst>
                                            <p:cond delay="0"/>
                                          </p:stCondLst>
                                        </p:cTn>
                                        <p:tgtEl>
                                          <p:spTgt spid="274"/>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nodeType="afterEffect">
                                  <p:stCondLst>
                                    <p:cond delay="0"/>
                                  </p:stCondLst>
                                  <p:childTnLst>
                                    <p:set>
                                      <p:cBhvr>
                                        <p:cTn id="76" dur="1" fill="hold">
                                          <p:stCondLst>
                                            <p:cond delay="0"/>
                                          </p:stCondLst>
                                        </p:cTn>
                                        <p:tgtEl>
                                          <p:spTgt spid="278"/>
                                        </p:tgtEl>
                                        <p:attrNameLst>
                                          <p:attrName>style.visibility</p:attrName>
                                        </p:attrNameLst>
                                      </p:cBhvr>
                                      <p:to>
                                        <p:strVal val="visible"/>
                                      </p:to>
                                    </p:set>
                                  </p:childTnLst>
                                </p:cTn>
                              </p:par>
                            </p:childTnLst>
                          </p:cTn>
                        </p:par>
                        <p:par>
                          <p:cTn id="77" fill="hold">
                            <p:stCondLst>
                              <p:cond delay="1500"/>
                            </p:stCondLst>
                            <p:childTnLst>
                              <p:par>
                                <p:cTn id="78" presetID="1" presetClass="entr" presetSubtype="0" fill="hold" nodeType="afterEffect">
                                  <p:stCondLst>
                                    <p:cond delay="0"/>
                                  </p:stCondLst>
                                  <p:childTnLst>
                                    <p:set>
                                      <p:cBhvr>
                                        <p:cTn id="79" dur="1" fill="hold">
                                          <p:stCondLst>
                                            <p:cond delay="0"/>
                                          </p:stCondLst>
                                        </p:cTn>
                                        <p:tgtEl>
                                          <p:spTgt spid="281"/>
                                        </p:tgtEl>
                                        <p:attrNameLst>
                                          <p:attrName>style.visibility</p:attrName>
                                        </p:attrNameLst>
                                      </p:cBhvr>
                                      <p:to>
                                        <p:strVal val="visible"/>
                                      </p:to>
                                    </p:set>
                                  </p:childTnLst>
                                </p:cTn>
                              </p:par>
                            </p:childTnLst>
                          </p:cTn>
                        </p:par>
                        <p:par>
                          <p:cTn id="80" fill="hold">
                            <p:stCondLst>
                              <p:cond delay="1500"/>
                            </p:stCondLst>
                            <p:childTnLst>
                              <p:par>
                                <p:cTn id="81" presetID="1" presetClass="entr" presetSubtype="0" fill="hold" nodeType="afterEffect">
                                  <p:stCondLst>
                                    <p:cond delay="0"/>
                                  </p:stCondLst>
                                  <p:childTnLst>
                                    <p:set>
                                      <p:cBhvr>
                                        <p:cTn id="82" dur="1" fill="hold">
                                          <p:stCondLst>
                                            <p:cond delay="0"/>
                                          </p:stCondLst>
                                        </p:cTn>
                                        <p:tgtEl>
                                          <p:spTgt spid="284"/>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grpId="0" nodeType="afterEffect">
                                  <p:stCondLst>
                                    <p:cond delay="0"/>
                                  </p:stCondLst>
                                  <p:childTnLst>
                                    <p:set>
                                      <p:cBhvr>
                                        <p:cTn id="85" dur="1" fill="hold">
                                          <p:stCondLst>
                                            <p:cond delay="0"/>
                                          </p:stCondLst>
                                        </p:cTn>
                                        <p:tgtEl>
                                          <p:spTgt spid="21508"/>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grpId="0" nodeType="afterEffect">
                                  <p:stCondLst>
                                    <p:cond delay="0"/>
                                  </p:stCondLst>
                                  <p:childTnLst>
                                    <p:set>
                                      <p:cBhvr>
                                        <p:cTn id="88" dur="1" fill="hold">
                                          <p:stCondLst>
                                            <p:cond delay="0"/>
                                          </p:stCondLst>
                                        </p:cTn>
                                        <p:tgtEl>
                                          <p:spTgt spid="21509"/>
                                        </p:tgtEl>
                                        <p:attrNameLst>
                                          <p:attrName>style.visibility</p:attrName>
                                        </p:attrNameLst>
                                      </p:cBhvr>
                                      <p:to>
                                        <p:strVal val="visible"/>
                                      </p:to>
                                    </p:set>
                                  </p:childTnLst>
                                </p:cTn>
                              </p:par>
                            </p:childTnLst>
                          </p:cTn>
                        </p:par>
                        <p:par>
                          <p:cTn id="89" fill="hold">
                            <p:stCondLst>
                              <p:cond delay="1500"/>
                            </p:stCondLst>
                            <p:childTnLst>
                              <p:par>
                                <p:cTn id="90" presetID="1" presetClass="entr" presetSubtype="0" fill="hold" grpId="0" nodeType="afterEffect">
                                  <p:stCondLst>
                                    <p:cond delay="0"/>
                                  </p:stCondLst>
                                  <p:childTnLst>
                                    <p:set>
                                      <p:cBhvr>
                                        <p:cTn id="91" dur="1" fill="hold">
                                          <p:stCondLst>
                                            <p:cond delay="0"/>
                                          </p:stCondLst>
                                        </p:cTn>
                                        <p:tgtEl>
                                          <p:spTgt spid="21510"/>
                                        </p:tgtEl>
                                        <p:attrNameLst>
                                          <p:attrName>style.visibility</p:attrName>
                                        </p:attrNameLst>
                                      </p:cBhvr>
                                      <p:to>
                                        <p:strVal val="visible"/>
                                      </p:to>
                                    </p:set>
                                  </p:childTnLst>
                                </p:cTn>
                              </p:par>
                            </p:childTnLst>
                          </p:cTn>
                        </p:par>
                        <p:par>
                          <p:cTn id="92" fill="hold">
                            <p:stCondLst>
                              <p:cond delay="1500"/>
                            </p:stCondLst>
                            <p:childTnLst>
                              <p:par>
                                <p:cTn id="93" presetID="1" presetClass="entr" presetSubtype="0" fill="hold" grpId="0" nodeType="afterEffect">
                                  <p:stCondLst>
                                    <p:cond delay="0"/>
                                  </p:stCondLst>
                                  <p:childTnLst>
                                    <p:set>
                                      <p:cBhvr>
                                        <p:cTn id="94" dur="1" fill="hold">
                                          <p:stCondLst>
                                            <p:cond delay="0"/>
                                          </p:stCondLst>
                                        </p:cTn>
                                        <p:tgtEl>
                                          <p:spTgt spid="21511"/>
                                        </p:tgtEl>
                                        <p:attrNameLst>
                                          <p:attrName>style.visibility</p:attrName>
                                        </p:attrNameLst>
                                      </p:cBhvr>
                                      <p:to>
                                        <p:strVal val="visible"/>
                                      </p:to>
                                    </p:set>
                                  </p:childTnLst>
                                </p:cTn>
                              </p:par>
                            </p:childTnLst>
                          </p:cTn>
                        </p:par>
                        <p:par>
                          <p:cTn id="95" fill="hold">
                            <p:stCondLst>
                              <p:cond delay="1500"/>
                            </p:stCondLst>
                            <p:childTnLst>
                              <p:par>
                                <p:cTn id="96" presetID="1" presetClass="entr" presetSubtype="0" fill="hold" nodeType="afterEffect">
                                  <p:stCondLst>
                                    <p:cond delay="0"/>
                                  </p:stCondLst>
                                  <p:childTnLst>
                                    <p:set>
                                      <p:cBhvr>
                                        <p:cTn id="97" dur="1" fill="hold">
                                          <p:stCondLst>
                                            <p:cond delay="0"/>
                                          </p:stCondLst>
                                        </p:cTn>
                                        <p:tgtEl>
                                          <p:spTgt spid="21519"/>
                                        </p:tgtEl>
                                        <p:attrNameLst>
                                          <p:attrName>style.visibility</p:attrName>
                                        </p:attrNameLst>
                                      </p:cBhvr>
                                      <p:to>
                                        <p:strVal val="visible"/>
                                      </p:to>
                                    </p:set>
                                  </p:childTnLst>
                                </p:cTn>
                              </p:par>
                            </p:childTnLst>
                          </p:cTn>
                        </p:par>
                        <p:par>
                          <p:cTn id="98" fill="hold">
                            <p:stCondLst>
                              <p:cond delay="1500"/>
                            </p:stCondLst>
                            <p:childTnLst>
                              <p:par>
                                <p:cTn id="99" presetID="1" presetClass="entr" presetSubtype="0" fill="hold" nodeType="afterEffect">
                                  <p:stCondLst>
                                    <p:cond delay="0"/>
                                  </p:stCondLst>
                                  <p:childTnLst>
                                    <p:set>
                                      <p:cBhvr>
                                        <p:cTn id="100" dur="1" fill="hold">
                                          <p:stCondLst>
                                            <p:cond delay="0"/>
                                          </p:stCondLst>
                                        </p:cTn>
                                        <p:tgtEl>
                                          <p:spTgt spid="133"/>
                                        </p:tgtEl>
                                        <p:attrNameLst>
                                          <p:attrName>style.visibility</p:attrName>
                                        </p:attrNameLst>
                                      </p:cBhvr>
                                      <p:to>
                                        <p:strVal val="visible"/>
                                      </p:to>
                                    </p:set>
                                  </p:childTnLst>
                                </p:cTn>
                              </p:par>
                            </p:childTnLst>
                          </p:cTn>
                        </p:par>
                        <p:par>
                          <p:cTn id="101" fill="hold">
                            <p:stCondLst>
                              <p:cond delay="1500"/>
                            </p:stCondLst>
                            <p:childTnLst>
                              <p:par>
                                <p:cTn id="102" presetID="1" presetClass="entr" presetSubtype="0" fill="hold" nodeType="afterEffect">
                                  <p:stCondLst>
                                    <p:cond delay="0"/>
                                  </p:stCondLst>
                                  <p:childTnLst>
                                    <p:set>
                                      <p:cBhvr>
                                        <p:cTn id="103" dur="1" fill="hold">
                                          <p:stCondLst>
                                            <p:cond delay="0"/>
                                          </p:stCondLst>
                                        </p:cTn>
                                        <p:tgtEl>
                                          <p:spTgt spid="175"/>
                                        </p:tgtEl>
                                        <p:attrNameLst>
                                          <p:attrName>style.visibility</p:attrName>
                                        </p:attrNameLst>
                                      </p:cBhvr>
                                      <p:to>
                                        <p:strVal val="visible"/>
                                      </p:to>
                                    </p:set>
                                  </p:childTnLst>
                                </p:cTn>
                              </p:par>
                            </p:childTnLst>
                          </p:cTn>
                        </p:par>
                        <p:par>
                          <p:cTn id="104" fill="hold">
                            <p:stCondLst>
                              <p:cond delay="1500"/>
                            </p:stCondLst>
                            <p:childTnLst>
                              <p:par>
                                <p:cTn id="105" presetID="1" presetClass="entr" presetSubtype="0" fill="hold" nodeType="afterEffect">
                                  <p:stCondLst>
                                    <p:cond delay="0"/>
                                  </p:stCondLst>
                                  <p:childTnLst>
                                    <p:set>
                                      <p:cBhvr>
                                        <p:cTn id="106" dur="1" fill="hold">
                                          <p:stCondLst>
                                            <p:cond delay="0"/>
                                          </p:stCondLst>
                                        </p:cTn>
                                        <p:tgtEl>
                                          <p:spTgt spid="217"/>
                                        </p:tgtEl>
                                        <p:attrNameLst>
                                          <p:attrName>style.visibility</p:attrName>
                                        </p:attrNameLst>
                                      </p:cBhvr>
                                      <p:to>
                                        <p:strVal val="visible"/>
                                      </p:to>
                                    </p:set>
                                  </p:childTnLst>
                                </p:cTn>
                              </p:par>
                            </p:childTnLst>
                          </p:cTn>
                        </p:par>
                        <p:par>
                          <p:cTn id="107" fill="hold">
                            <p:stCondLst>
                              <p:cond delay="1500"/>
                            </p:stCondLst>
                            <p:childTnLst>
                              <p:par>
                                <p:cTn id="108" presetID="1" presetClass="entr" presetSubtype="0" fill="hold" nodeType="afterEffect">
                                  <p:stCondLst>
                                    <p:cond delay="0"/>
                                  </p:stCondLst>
                                  <p:childTnLst>
                                    <p:set>
                                      <p:cBhvr>
                                        <p:cTn id="109" dur="1" fill="hold">
                                          <p:stCondLst>
                                            <p:cond delay="0"/>
                                          </p:stCondLst>
                                        </p:cTn>
                                        <p:tgtEl>
                                          <p:spTgt spid="21540"/>
                                        </p:tgtEl>
                                        <p:attrNameLst>
                                          <p:attrName>style.visibility</p:attrName>
                                        </p:attrNameLst>
                                      </p:cBhvr>
                                      <p:to>
                                        <p:strVal val="visible"/>
                                      </p:to>
                                    </p:set>
                                  </p:childTnLst>
                                </p:cTn>
                              </p:par>
                            </p:childTnLst>
                          </p:cTn>
                        </p:par>
                        <p:par>
                          <p:cTn id="110" fill="hold">
                            <p:stCondLst>
                              <p:cond delay="1500"/>
                            </p:stCondLst>
                            <p:childTnLst>
                              <p:par>
                                <p:cTn id="111" presetID="1" presetClass="entr" presetSubtype="0" fill="hold" nodeType="afterEffect">
                                  <p:stCondLst>
                                    <p:cond delay="0"/>
                                  </p:stCondLst>
                                  <p:childTnLst>
                                    <p:set>
                                      <p:cBhvr>
                                        <p:cTn id="112" dur="1" fill="hold">
                                          <p:stCondLst>
                                            <p:cond delay="0"/>
                                          </p:stCondLst>
                                        </p:cTn>
                                        <p:tgtEl>
                                          <p:spTgt spid="21539"/>
                                        </p:tgtEl>
                                        <p:attrNameLst>
                                          <p:attrName>style.visibility</p:attrName>
                                        </p:attrNameLst>
                                      </p:cBhvr>
                                      <p:to>
                                        <p:strVal val="visible"/>
                                      </p:to>
                                    </p:set>
                                  </p:childTnLst>
                                </p:cTn>
                              </p:par>
                            </p:childTnLst>
                          </p:cTn>
                        </p:par>
                        <p:par>
                          <p:cTn id="113" fill="hold">
                            <p:stCondLst>
                              <p:cond delay="1500"/>
                            </p:stCondLst>
                            <p:childTnLst>
                              <p:par>
                                <p:cTn id="114" presetID="1" presetClass="entr" presetSubtype="0" fill="hold" nodeType="afterEffect">
                                  <p:stCondLst>
                                    <p:cond delay="0"/>
                                  </p:stCondLst>
                                  <p:childTnLst>
                                    <p:set>
                                      <p:cBhvr>
                                        <p:cTn id="115" dur="1" fill="hold">
                                          <p:stCondLst>
                                            <p:cond delay="0"/>
                                          </p:stCondLst>
                                        </p:cTn>
                                        <p:tgtEl>
                                          <p:spTgt spid="21541"/>
                                        </p:tgtEl>
                                        <p:attrNameLst>
                                          <p:attrName>style.visibility</p:attrName>
                                        </p:attrNameLst>
                                      </p:cBhvr>
                                      <p:to>
                                        <p:strVal val="visible"/>
                                      </p:to>
                                    </p:set>
                                  </p:childTnLst>
                                </p:cTn>
                              </p:par>
                            </p:childTnLst>
                          </p:cTn>
                        </p:par>
                        <p:par>
                          <p:cTn id="116" fill="hold">
                            <p:stCondLst>
                              <p:cond delay="1500"/>
                            </p:stCondLst>
                            <p:childTnLst>
                              <p:par>
                                <p:cTn id="117" presetID="1" presetClass="entr" presetSubtype="0" fill="hold" nodeType="afterEffect">
                                  <p:stCondLst>
                                    <p:cond delay="0"/>
                                  </p:stCondLst>
                                  <p:childTnLst>
                                    <p:set>
                                      <p:cBhvr>
                                        <p:cTn id="118" dur="1" fill="hold">
                                          <p:stCondLst>
                                            <p:cond delay="0"/>
                                          </p:stCondLst>
                                        </p:cTn>
                                        <p:tgtEl>
                                          <p:spTgt spid="215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
                                            <p:txEl>
                                              <p:pRg st="3" end="3"/>
                                            </p:txEl>
                                          </p:spTgt>
                                        </p:tgtEl>
                                        <p:attrNameLst>
                                          <p:attrName>style.visibility</p:attrName>
                                        </p:attrNameLst>
                                      </p:cBhvr>
                                      <p:to>
                                        <p:strVal val="visible"/>
                                      </p:to>
                                    </p:set>
                                  </p:childTnLst>
                                </p:cTn>
                              </p:par>
                            </p:childTnLst>
                          </p:cTn>
                        </p:par>
                        <p:par>
                          <p:cTn id="123" fill="hold">
                            <p:stCondLst>
                              <p:cond delay="0"/>
                            </p:stCondLst>
                            <p:childTnLst>
                              <p:par>
                                <p:cTn id="124" presetID="1" presetClass="entr" presetSubtype="0" fill="hold" nodeType="afterEffect">
                                  <p:stCondLst>
                                    <p:cond delay="500"/>
                                  </p:stCondLst>
                                  <p:childTnLst>
                                    <p:set>
                                      <p:cBhvr>
                                        <p:cTn id="125" dur="1" fill="hold">
                                          <p:stCondLst>
                                            <p:cond delay="0"/>
                                          </p:stCondLst>
                                        </p:cTn>
                                        <p:tgtEl>
                                          <p:spTgt spid="684"/>
                                        </p:tgtEl>
                                        <p:attrNameLst>
                                          <p:attrName>style.visibility</p:attrName>
                                        </p:attrNameLst>
                                      </p:cBhvr>
                                      <p:to>
                                        <p:strVal val="visible"/>
                                      </p:to>
                                    </p:set>
                                  </p:childTnLst>
                                </p:cTn>
                              </p:par>
                            </p:childTnLst>
                          </p:cTn>
                        </p:par>
                        <p:par>
                          <p:cTn id="126" fill="hold">
                            <p:stCondLst>
                              <p:cond delay="500"/>
                            </p:stCondLst>
                            <p:childTnLst>
                              <p:par>
                                <p:cTn id="127" presetID="1" presetClass="entr" presetSubtype="0" fill="hold" nodeType="afterEffect">
                                  <p:stCondLst>
                                    <p:cond delay="0"/>
                                  </p:stCondLst>
                                  <p:childTnLst>
                                    <p:set>
                                      <p:cBhvr>
                                        <p:cTn id="128" dur="1" fill="hold">
                                          <p:stCondLst>
                                            <p:cond delay="0"/>
                                          </p:stCondLst>
                                        </p:cTn>
                                        <p:tgtEl>
                                          <p:spTgt spid="687"/>
                                        </p:tgtEl>
                                        <p:attrNameLst>
                                          <p:attrName>style.visibility</p:attrName>
                                        </p:attrNameLst>
                                      </p:cBhvr>
                                      <p:to>
                                        <p:strVal val="visible"/>
                                      </p:to>
                                    </p:set>
                                  </p:childTnLst>
                                </p:cTn>
                              </p:par>
                            </p:childTnLst>
                          </p:cTn>
                        </p:par>
                        <p:par>
                          <p:cTn id="129" fill="hold">
                            <p:stCondLst>
                              <p:cond delay="500"/>
                            </p:stCondLst>
                            <p:childTnLst>
                              <p:par>
                                <p:cTn id="130" presetID="1" presetClass="entr" presetSubtype="0" fill="hold" nodeType="afterEffect">
                                  <p:stCondLst>
                                    <p:cond delay="0"/>
                                  </p:stCondLst>
                                  <p:childTnLst>
                                    <p:set>
                                      <p:cBhvr>
                                        <p:cTn id="131" dur="1" fill="hold">
                                          <p:stCondLst>
                                            <p:cond delay="0"/>
                                          </p:stCondLst>
                                        </p:cTn>
                                        <p:tgtEl>
                                          <p:spTgt spid="690"/>
                                        </p:tgtEl>
                                        <p:attrNameLst>
                                          <p:attrName>style.visibility</p:attrName>
                                        </p:attrNameLst>
                                      </p:cBhvr>
                                      <p:to>
                                        <p:strVal val="visible"/>
                                      </p:to>
                                    </p:set>
                                  </p:childTnLst>
                                </p:cTn>
                              </p:par>
                            </p:childTnLst>
                          </p:cTn>
                        </p:par>
                        <p:par>
                          <p:cTn id="132" fill="hold">
                            <p:stCondLst>
                              <p:cond delay="500"/>
                            </p:stCondLst>
                            <p:childTnLst>
                              <p:par>
                                <p:cTn id="133" presetID="1" presetClass="entr" presetSubtype="0" fill="hold" nodeType="afterEffect">
                                  <p:stCondLst>
                                    <p:cond delay="0"/>
                                  </p:stCondLst>
                                  <p:childTnLst>
                                    <p:set>
                                      <p:cBhvr>
                                        <p:cTn id="134" dur="1" fill="hold">
                                          <p:stCondLst>
                                            <p:cond delay="0"/>
                                          </p:stCondLst>
                                        </p:cTn>
                                        <p:tgtEl>
                                          <p:spTgt spid="694"/>
                                        </p:tgtEl>
                                        <p:attrNameLst>
                                          <p:attrName>style.visibility</p:attrName>
                                        </p:attrNameLst>
                                      </p:cBhvr>
                                      <p:to>
                                        <p:strVal val="visible"/>
                                      </p:to>
                                    </p:set>
                                  </p:childTnLst>
                                </p:cTn>
                              </p:par>
                            </p:childTnLst>
                          </p:cTn>
                        </p:par>
                        <p:par>
                          <p:cTn id="135" fill="hold">
                            <p:stCondLst>
                              <p:cond delay="500"/>
                            </p:stCondLst>
                            <p:childTnLst>
                              <p:par>
                                <p:cTn id="136" presetID="1" presetClass="entr" presetSubtype="0" fill="hold" grpId="0" nodeType="afterEffect">
                                  <p:stCondLst>
                                    <p:cond delay="0"/>
                                  </p:stCondLst>
                                  <p:childTnLst>
                                    <p:set>
                                      <p:cBhvr>
                                        <p:cTn id="137" dur="1" fill="hold">
                                          <p:stCondLst>
                                            <p:cond delay="0"/>
                                          </p:stCondLst>
                                        </p:cTn>
                                        <p:tgtEl>
                                          <p:spTgt spid="626"/>
                                        </p:tgtEl>
                                        <p:attrNameLst>
                                          <p:attrName>style.visibility</p:attrName>
                                        </p:attrNameLst>
                                      </p:cBhvr>
                                      <p:to>
                                        <p:strVal val="visible"/>
                                      </p:to>
                                    </p:set>
                                  </p:childTnLst>
                                </p:cTn>
                              </p:par>
                            </p:childTnLst>
                          </p:cTn>
                        </p:par>
                        <p:par>
                          <p:cTn id="138" fill="hold">
                            <p:stCondLst>
                              <p:cond delay="500"/>
                            </p:stCondLst>
                            <p:childTnLst>
                              <p:par>
                                <p:cTn id="139" presetID="1" presetClass="entr" presetSubtype="0" fill="hold" nodeType="afterEffect">
                                  <p:stCondLst>
                                    <p:cond delay="500"/>
                                  </p:stCondLst>
                                  <p:childTnLst>
                                    <p:set>
                                      <p:cBhvr>
                                        <p:cTn id="140" dur="1" fill="hold">
                                          <p:stCondLst>
                                            <p:cond delay="0"/>
                                          </p:stCondLst>
                                        </p:cTn>
                                        <p:tgtEl>
                                          <p:spTgt spid="21542"/>
                                        </p:tgtEl>
                                        <p:attrNameLst>
                                          <p:attrName>style.visibility</p:attrName>
                                        </p:attrNameLst>
                                      </p:cBhvr>
                                      <p:to>
                                        <p:strVal val="visible"/>
                                      </p:to>
                                    </p:set>
                                  </p:childTnLst>
                                </p:cTn>
                              </p:par>
                            </p:childTnLst>
                          </p:cTn>
                        </p:par>
                        <p:par>
                          <p:cTn id="141" fill="hold">
                            <p:stCondLst>
                              <p:cond delay="1000"/>
                            </p:stCondLst>
                            <p:childTnLst>
                              <p:par>
                                <p:cTn id="142" presetID="1" presetClass="entr" presetSubtype="0" fill="hold" grpId="0" nodeType="afterEffect">
                                  <p:stCondLst>
                                    <p:cond delay="0"/>
                                  </p:stCondLst>
                                  <p:childTnLst>
                                    <p:set>
                                      <p:cBhvr>
                                        <p:cTn id="143" dur="1" fill="hold">
                                          <p:stCondLst>
                                            <p:cond delay="0"/>
                                          </p:stCondLst>
                                        </p:cTn>
                                        <p:tgtEl>
                                          <p:spTgt spid="21545"/>
                                        </p:tgtEl>
                                        <p:attrNameLst>
                                          <p:attrName>style.visibility</p:attrName>
                                        </p:attrNameLst>
                                      </p:cBhvr>
                                      <p:to>
                                        <p:strVal val="visible"/>
                                      </p:to>
                                    </p:set>
                                  </p:childTnLst>
                                </p:cTn>
                              </p:par>
                            </p:childTnLst>
                          </p:cTn>
                        </p:par>
                        <p:par>
                          <p:cTn id="144" fill="hold">
                            <p:stCondLst>
                              <p:cond delay="1000"/>
                            </p:stCondLst>
                            <p:childTnLst>
                              <p:par>
                                <p:cTn id="145" presetID="1" presetClass="entr" presetSubtype="0" fill="hold" grpId="0" nodeType="afterEffect">
                                  <p:stCondLst>
                                    <p:cond delay="0"/>
                                  </p:stCondLst>
                                  <p:childTnLst>
                                    <p:set>
                                      <p:cBhvr>
                                        <p:cTn id="146" dur="1" fill="hold">
                                          <p:stCondLst>
                                            <p:cond delay="0"/>
                                          </p:stCondLst>
                                        </p:cTn>
                                        <p:tgtEl>
                                          <p:spTgt spid="21546"/>
                                        </p:tgtEl>
                                        <p:attrNameLst>
                                          <p:attrName>style.visibility</p:attrName>
                                        </p:attrNameLst>
                                      </p:cBhvr>
                                      <p:to>
                                        <p:strVal val="visible"/>
                                      </p:to>
                                    </p:set>
                                  </p:childTnLst>
                                </p:cTn>
                              </p:par>
                            </p:childTnLst>
                          </p:cTn>
                        </p:par>
                        <p:par>
                          <p:cTn id="147" fill="hold">
                            <p:stCondLst>
                              <p:cond delay="1000"/>
                            </p:stCondLst>
                            <p:childTnLst>
                              <p:par>
                                <p:cTn id="148" presetID="1" presetClass="entr" presetSubtype="0" fill="hold" grpId="0" nodeType="afterEffect">
                                  <p:stCondLst>
                                    <p:cond delay="0"/>
                                  </p:stCondLst>
                                  <p:childTnLst>
                                    <p:set>
                                      <p:cBhvr>
                                        <p:cTn id="149" dur="1" fill="hold">
                                          <p:stCondLst>
                                            <p:cond delay="0"/>
                                          </p:stCondLst>
                                        </p:cTn>
                                        <p:tgtEl>
                                          <p:spTgt spid="21547"/>
                                        </p:tgtEl>
                                        <p:attrNameLst>
                                          <p:attrName>style.visibility</p:attrName>
                                        </p:attrNameLst>
                                      </p:cBhvr>
                                      <p:to>
                                        <p:strVal val="visible"/>
                                      </p:to>
                                    </p:set>
                                  </p:childTnLst>
                                </p:cTn>
                              </p:par>
                            </p:childTnLst>
                          </p:cTn>
                        </p:par>
                        <p:par>
                          <p:cTn id="150" fill="hold">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21548"/>
                                        </p:tgtEl>
                                        <p:attrNameLst>
                                          <p:attrName>style.visibility</p:attrName>
                                        </p:attrNameLst>
                                      </p:cBhvr>
                                      <p:to>
                                        <p:strVal val="visible"/>
                                      </p:to>
                                    </p:set>
                                  </p:childTnLst>
                                </p:cTn>
                              </p:par>
                            </p:childTnLst>
                          </p:cTn>
                        </p:par>
                        <p:par>
                          <p:cTn id="153" fill="hold">
                            <p:stCondLst>
                              <p:cond delay="1000"/>
                            </p:stCondLst>
                            <p:childTnLst>
                              <p:par>
                                <p:cTn id="154" presetID="1" presetClass="entr" presetSubtype="0" fill="hold" grpId="0" nodeType="afterEffect">
                                  <p:stCondLst>
                                    <p:cond delay="0"/>
                                  </p:stCondLst>
                                  <p:childTnLst>
                                    <p:set>
                                      <p:cBhvr>
                                        <p:cTn id="155" dur="1" fill="hold">
                                          <p:stCondLst>
                                            <p:cond delay="0"/>
                                          </p:stCondLst>
                                        </p:cTn>
                                        <p:tgtEl>
                                          <p:spTgt spid="629"/>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3">
                                            <p:txEl>
                                              <p:pRg st="4" end="4"/>
                                            </p:txEl>
                                          </p:spTgt>
                                        </p:tgtEl>
                                        <p:attrNameLst>
                                          <p:attrName>style.visibility</p:attrName>
                                        </p:attrNameLst>
                                      </p:cBhvr>
                                      <p:to>
                                        <p:strVal val="visible"/>
                                      </p:to>
                                    </p:set>
                                  </p:childTnLst>
                                </p:cTn>
                              </p:par>
                            </p:childTnLst>
                          </p:cTn>
                        </p:par>
                        <p:par>
                          <p:cTn id="160" fill="hold">
                            <p:stCondLst>
                              <p:cond delay="0"/>
                            </p:stCondLst>
                            <p:childTnLst>
                              <p:par>
                                <p:cTn id="161" presetID="1" presetClass="entr" presetSubtype="0" fill="hold" nodeType="afterEffect">
                                  <p:stCondLst>
                                    <p:cond delay="500"/>
                                  </p:stCondLst>
                                  <p:childTnLst>
                                    <p:set>
                                      <p:cBhvr>
                                        <p:cTn id="162" dur="1" fill="hold">
                                          <p:stCondLst>
                                            <p:cond delay="0"/>
                                          </p:stCondLst>
                                        </p:cTn>
                                        <p:tgtEl>
                                          <p:spTgt spid="712"/>
                                        </p:tgtEl>
                                        <p:attrNameLst>
                                          <p:attrName>style.visibility</p:attrName>
                                        </p:attrNameLst>
                                      </p:cBhvr>
                                      <p:to>
                                        <p:strVal val="visible"/>
                                      </p:to>
                                    </p:set>
                                  </p:childTnLst>
                                </p:cTn>
                              </p:par>
                            </p:childTnLst>
                          </p:cTn>
                        </p:par>
                        <p:par>
                          <p:cTn id="163" fill="hold">
                            <p:stCondLst>
                              <p:cond delay="500"/>
                            </p:stCondLst>
                            <p:childTnLst>
                              <p:par>
                                <p:cTn id="164" presetID="1" presetClass="entr" presetSubtype="0" fill="hold" nodeType="afterEffect">
                                  <p:stCondLst>
                                    <p:cond delay="0"/>
                                  </p:stCondLst>
                                  <p:childTnLst>
                                    <p:set>
                                      <p:cBhvr>
                                        <p:cTn id="165" dur="1" fill="hold">
                                          <p:stCondLst>
                                            <p:cond delay="0"/>
                                          </p:stCondLst>
                                        </p:cTn>
                                        <p:tgtEl>
                                          <p:spTgt spid="715"/>
                                        </p:tgtEl>
                                        <p:attrNameLst>
                                          <p:attrName>style.visibility</p:attrName>
                                        </p:attrNameLst>
                                      </p:cBhvr>
                                      <p:to>
                                        <p:strVal val="visible"/>
                                      </p:to>
                                    </p:set>
                                  </p:childTnLst>
                                </p:cTn>
                              </p:par>
                            </p:childTnLst>
                          </p:cTn>
                        </p:par>
                        <p:par>
                          <p:cTn id="166" fill="hold">
                            <p:stCondLst>
                              <p:cond delay="500"/>
                            </p:stCondLst>
                            <p:childTnLst>
                              <p:par>
                                <p:cTn id="167" presetID="1" presetClass="entr" presetSubtype="0" fill="hold" nodeType="afterEffect">
                                  <p:stCondLst>
                                    <p:cond delay="0"/>
                                  </p:stCondLst>
                                  <p:childTnLst>
                                    <p:set>
                                      <p:cBhvr>
                                        <p:cTn id="168" dur="1" fill="hold">
                                          <p:stCondLst>
                                            <p:cond delay="0"/>
                                          </p:stCondLst>
                                        </p:cTn>
                                        <p:tgtEl>
                                          <p:spTgt spid="718"/>
                                        </p:tgtEl>
                                        <p:attrNameLst>
                                          <p:attrName>style.visibility</p:attrName>
                                        </p:attrNameLst>
                                      </p:cBhvr>
                                      <p:to>
                                        <p:strVal val="visible"/>
                                      </p:to>
                                    </p:set>
                                  </p:childTnLst>
                                </p:cTn>
                              </p:par>
                            </p:childTnLst>
                          </p:cTn>
                        </p:par>
                        <p:par>
                          <p:cTn id="169" fill="hold">
                            <p:stCondLst>
                              <p:cond delay="500"/>
                            </p:stCondLst>
                            <p:childTnLst>
                              <p:par>
                                <p:cTn id="170" presetID="1" presetClass="entr" presetSubtype="0" fill="hold" nodeType="afterEffect">
                                  <p:stCondLst>
                                    <p:cond delay="0"/>
                                  </p:stCondLst>
                                  <p:childTnLst>
                                    <p:set>
                                      <p:cBhvr>
                                        <p:cTn id="171" dur="1" fill="hold">
                                          <p:stCondLst>
                                            <p:cond delay="0"/>
                                          </p:stCondLst>
                                        </p:cTn>
                                        <p:tgtEl>
                                          <p:spTgt spid="721"/>
                                        </p:tgtEl>
                                        <p:attrNameLst>
                                          <p:attrName>style.visibility</p:attrName>
                                        </p:attrNameLst>
                                      </p:cBhvr>
                                      <p:to>
                                        <p:strVal val="visible"/>
                                      </p:to>
                                    </p:set>
                                  </p:childTnLst>
                                </p:cTn>
                              </p:par>
                            </p:childTnLst>
                          </p:cTn>
                        </p:par>
                        <p:par>
                          <p:cTn id="172" fill="hold">
                            <p:stCondLst>
                              <p:cond delay="500"/>
                            </p:stCondLst>
                            <p:childTnLst>
                              <p:par>
                                <p:cTn id="173" presetID="1" presetClass="entr" presetSubtype="0" fill="hold" grpId="0" nodeType="afterEffect">
                                  <p:stCondLst>
                                    <p:cond delay="0"/>
                                  </p:stCondLst>
                                  <p:childTnLst>
                                    <p:set>
                                      <p:cBhvr>
                                        <p:cTn id="174" dur="1" fill="hold">
                                          <p:stCondLst>
                                            <p:cond delay="0"/>
                                          </p:stCondLst>
                                        </p:cTn>
                                        <p:tgtEl>
                                          <p:spTgt spid="739"/>
                                        </p:tgtEl>
                                        <p:attrNameLst>
                                          <p:attrName>style.visibility</p:attrName>
                                        </p:attrNameLst>
                                      </p:cBhvr>
                                      <p:to>
                                        <p:strVal val="visible"/>
                                      </p:to>
                                    </p:set>
                                  </p:childTnLst>
                                </p:cTn>
                              </p:par>
                            </p:childTnLst>
                          </p:cTn>
                        </p:par>
                        <p:par>
                          <p:cTn id="175" fill="hold">
                            <p:stCondLst>
                              <p:cond delay="500"/>
                            </p:stCondLst>
                            <p:childTnLst>
                              <p:par>
                                <p:cTn id="176" presetID="1" presetClass="entr" presetSubtype="0" fill="hold" grpId="0" nodeType="afterEffect">
                                  <p:stCondLst>
                                    <p:cond delay="0"/>
                                  </p:stCondLst>
                                  <p:childTnLst>
                                    <p:set>
                                      <p:cBhvr>
                                        <p:cTn id="177" dur="1" fill="hold">
                                          <p:stCondLst>
                                            <p:cond delay="0"/>
                                          </p:stCondLst>
                                        </p:cTn>
                                        <p:tgtEl>
                                          <p:spTgt spid="738"/>
                                        </p:tgtEl>
                                        <p:attrNameLst>
                                          <p:attrName>style.visibility</p:attrName>
                                        </p:attrNameLst>
                                      </p:cBhvr>
                                      <p:to>
                                        <p:strVal val="visible"/>
                                      </p:to>
                                    </p:set>
                                  </p:childTnLst>
                                </p:cTn>
                              </p:par>
                            </p:childTnLst>
                          </p:cTn>
                        </p:par>
                        <p:par>
                          <p:cTn id="178" fill="hold">
                            <p:stCondLst>
                              <p:cond delay="500"/>
                            </p:stCondLst>
                            <p:childTnLst>
                              <p:par>
                                <p:cTn id="179" presetID="1" presetClass="entr" presetSubtype="0" fill="hold" grpId="0" nodeType="afterEffect">
                                  <p:stCondLst>
                                    <p:cond delay="0"/>
                                  </p:stCondLst>
                                  <p:childTnLst>
                                    <p:set>
                                      <p:cBhvr>
                                        <p:cTn id="180" dur="1" fill="hold">
                                          <p:stCondLst>
                                            <p:cond delay="0"/>
                                          </p:stCondLst>
                                        </p:cTn>
                                        <p:tgtEl>
                                          <p:spTgt spid="736"/>
                                        </p:tgtEl>
                                        <p:attrNameLst>
                                          <p:attrName>style.visibility</p:attrName>
                                        </p:attrNameLst>
                                      </p:cBhvr>
                                      <p:to>
                                        <p:strVal val="visible"/>
                                      </p:to>
                                    </p:set>
                                  </p:childTnLst>
                                </p:cTn>
                              </p:par>
                            </p:childTnLst>
                          </p:cTn>
                        </p:par>
                        <p:par>
                          <p:cTn id="181" fill="hold">
                            <p:stCondLst>
                              <p:cond delay="500"/>
                            </p:stCondLst>
                            <p:childTnLst>
                              <p:par>
                                <p:cTn id="182" presetID="1" presetClass="entr" presetSubtype="0" fill="hold" grpId="0" nodeType="afterEffect">
                                  <p:stCondLst>
                                    <p:cond delay="0"/>
                                  </p:stCondLst>
                                  <p:childTnLst>
                                    <p:set>
                                      <p:cBhvr>
                                        <p:cTn id="183" dur="1" fill="hold">
                                          <p:stCondLst>
                                            <p:cond delay="0"/>
                                          </p:stCondLst>
                                        </p:cTn>
                                        <p:tgtEl>
                                          <p:spTgt spid="737"/>
                                        </p:tgtEl>
                                        <p:attrNameLst>
                                          <p:attrName>style.visibility</p:attrName>
                                        </p:attrNameLst>
                                      </p:cBhvr>
                                      <p:to>
                                        <p:strVal val="visible"/>
                                      </p:to>
                                    </p:set>
                                  </p:childTnLst>
                                </p:cTn>
                              </p:par>
                            </p:childTnLst>
                          </p:cTn>
                        </p:par>
                        <p:par>
                          <p:cTn id="184" fill="hold">
                            <p:stCondLst>
                              <p:cond delay="500"/>
                            </p:stCondLst>
                            <p:childTnLst>
                              <p:par>
                                <p:cTn id="185" presetID="1" presetClass="entr" presetSubtype="0" fill="hold" grpId="0" nodeType="afterEffect">
                                  <p:stCondLst>
                                    <p:cond delay="500"/>
                                  </p:stCondLst>
                                  <p:childTnLst>
                                    <p:set>
                                      <p:cBhvr>
                                        <p:cTn id="186" dur="1" fill="hold">
                                          <p:stCondLst>
                                            <p:cond delay="0"/>
                                          </p:stCondLst>
                                        </p:cTn>
                                        <p:tgtEl>
                                          <p:spTgt spid="419"/>
                                        </p:tgtEl>
                                        <p:attrNameLst>
                                          <p:attrName>style.visibility</p:attrName>
                                        </p:attrNameLst>
                                      </p:cBhvr>
                                      <p:to>
                                        <p:strVal val="visible"/>
                                      </p:to>
                                    </p:set>
                                  </p:childTnLst>
                                </p:cTn>
                              </p:par>
                            </p:childTnLst>
                          </p:cTn>
                        </p:par>
                        <p:par>
                          <p:cTn id="187" fill="hold">
                            <p:stCondLst>
                              <p:cond delay="1000"/>
                            </p:stCondLst>
                            <p:childTnLst>
                              <p:par>
                                <p:cTn id="188" presetID="1" presetClass="entr" presetSubtype="0" fill="hold" grpId="0" nodeType="afterEffect">
                                  <p:stCondLst>
                                    <p:cond delay="0"/>
                                  </p:stCondLst>
                                  <p:childTnLst>
                                    <p:set>
                                      <p:cBhvr>
                                        <p:cTn id="189" dur="1" fill="hold">
                                          <p:stCondLst>
                                            <p:cond delay="0"/>
                                          </p:stCondLst>
                                        </p:cTn>
                                        <p:tgtEl>
                                          <p:spTgt spid="417"/>
                                        </p:tgtEl>
                                        <p:attrNameLst>
                                          <p:attrName>style.visibility</p:attrName>
                                        </p:attrNameLst>
                                      </p:cBhvr>
                                      <p:to>
                                        <p:strVal val="visible"/>
                                      </p:to>
                                    </p:set>
                                  </p:childTnLst>
                                </p:cTn>
                              </p:par>
                            </p:childTnLst>
                          </p:cTn>
                        </p:par>
                        <p:par>
                          <p:cTn id="190" fill="hold">
                            <p:stCondLst>
                              <p:cond delay="1000"/>
                            </p:stCondLst>
                            <p:childTnLst>
                              <p:par>
                                <p:cTn id="191" presetID="1" presetClass="entr" presetSubtype="0" fill="hold" grpId="0" nodeType="afterEffect">
                                  <p:stCondLst>
                                    <p:cond delay="0"/>
                                  </p:stCondLst>
                                  <p:childTnLst>
                                    <p:set>
                                      <p:cBhvr>
                                        <p:cTn id="192" dur="1" fill="hold">
                                          <p:stCondLst>
                                            <p:cond delay="0"/>
                                          </p:stCondLst>
                                        </p:cTn>
                                        <p:tgtEl>
                                          <p:spTgt spid="416"/>
                                        </p:tgtEl>
                                        <p:attrNameLst>
                                          <p:attrName>style.visibility</p:attrName>
                                        </p:attrNameLst>
                                      </p:cBhvr>
                                      <p:to>
                                        <p:strVal val="visible"/>
                                      </p:to>
                                    </p:set>
                                  </p:childTnLst>
                                </p:cTn>
                              </p:par>
                            </p:childTnLst>
                          </p:cTn>
                        </p:par>
                        <p:par>
                          <p:cTn id="193" fill="hold">
                            <p:stCondLst>
                              <p:cond delay="1000"/>
                            </p:stCondLst>
                            <p:childTnLst>
                              <p:par>
                                <p:cTn id="194" presetID="1" presetClass="entr" presetSubtype="0" fill="hold" grpId="0" nodeType="afterEffect">
                                  <p:stCondLst>
                                    <p:cond delay="0"/>
                                  </p:stCondLst>
                                  <p:childTnLst>
                                    <p:set>
                                      <p:cBhvr>
                                        <p:cTn id="195" dur="1" fill="hold">
                                          <p:stCondLst>
                                            <p:cond delay="0"/>
                                          </p:stCondLst>
                                        </p:cTn>
                                        <p:tgtEl>
                                          <p:spTgt spid="418"/>
                                        </p:tgtEl>
                                        <p:attrNameLst>
                                          <p:attrName>style.visibility</p:attrName>
                                        </p:attrNameLst>
                                      </p:cBhvr>
                                      <p:to>
                                        <p:strVal val="visible"/>
                                      </p:to>
                                    </p:set>
                                  </p:childTnLst>
                                </p:cTn>
                              </p:par>
                            </p:childTnLst>
                          </p:cTn>
                        </p:par>
                        <p:par>
                          <p:cTn id="196" fill="hold">
                            <p:stCondLst>
                              <p:cond delay="1000"/>
                            </p:stCondLst>
                            <p:childTnLst>
                              <p:par>
                                <p:cTn id="197" presetID="1" presetClass="entr" presetSubtype="0" fill="hold" grpId="0" nodeType="afterEffect">
                                  <p:stCondLst>
                                    <p:cond delay="0"/>
                                  </p:stCondLst>
                                  <p:childTnLst>
                                    <p:set>
                                      <p:cBhvr>
                                        <p:cTn id="198" dur="1" fill="hold">
                                          <p:stCondLst>
                                            <p:cond delay="0"/>
                                          </p:stCondLst>
                                        </p:cTn>
                                        <p:tgtEl>
                                          <p:spTgt spid="673"/>
                                        </p:tgtEl>
                                        <p:attrNameLst>
                                          <p:attrName>style.visibility</p:attrName>
                                        </p:attrNameLst>
                                      </p:cBhvr>
                                      <p:to>
                                        <p:strVal val="visible"/>
                                      </p:to>
                                    </p:set>
                                  </p:childTnLst>
                                </p:cTn>
                              </p:par>
                            </p:childTnLst>
                          </p:cTn>
                        </p:par>
                        <p:par>
                          <p:cTn id="199" fill="hold">
                            <p:stCondLst>
                              <p:cond delay="1000"/>
                            </p:stCondLst>
                            <p:childTnLst>
                              <p:par>
                                <p:cTn id="200" presetID="1" presetClass="entr" presetSubtype="0" fill="hold" nodeType="afterEffect">
                                  <p:stCondLst>
                                    <p:cond delay="0"/>
                                  </p:stCondLst>
                                  <p:childTnLst>
                                    <p:set>
                                      <p:cBhvr>
                                        <p:cTn id="201" dur="1" fill="hold">
                                          <p:stCondLst>
                                            <p:cond delay="0"/>
                                          </p:stCondLst>
                                        </p:cTn>
                                        <p:tgtEl>
                                          <p:spTgt spid="632"/>
                                        </p:tgtEl>
                                        <p:attrNameLst>
                                          <p:attrName>style.visibility</p:attrName>
                                        </p:attrNameLst>
                                      </p:cBhvr>
                                      <p:to>
                                        <p:strVal val="visible"/>
                                      </p:to>
                                    </p:set>
                                  </p:childTnLst>
                                </p:cTn>
                              </p:par>
                            </p:childTnLst>
                          </p:cTn>
                        </p:par>
                        <p:par>
                          <p:cTn id="202" fill="hold">
                            <p:stCondLst>
                              <p:cond delay="1000"/>
                            </p:stCondLst>
                            <p:childTnLst>
                              <p:par>
                                <p:cTn id="203" presetID="1" presetClass="entr" presetSubtype="0" fill="hold" nodeType="afterEffect">
                                  <p:stCondLst>
                                    <p:cond delay="0"/>
                                  </p:stCondLst>
                                  <p:childTnLst>
                                    <p:set>
                                      <p:cBhvr>
                                        <p:cTn id="204" dur="1" fill="hold">
                                          <p:stCondLst>
                                            <p:cond delay="0"/>
                                          </p:stCondLst>
                                        </p:cTn>
                                        <p:tgtEl>
                                          <p:spTgt spid="639"/>
                                        </p:tgtEl>
                                        <p:attrNameLst>
                                          <p:attrName>style.visibility</p:attrName>
                                        </p:attrNameLst>
                                      </p:cBhvr>
                                      <p:to>
                                        <p:strVal val="visible"/>
                                      </p:to>
                                    </p:set>
                                  </p:childTnLst>
                                </p:cTn>
                              </p:par>
                            </p:childTnLst>
                          </p:cTn>
                        </p:par>
                        <p:par>
                          <p:cTn id="205" fill="hold">
                            <p:stCondLst>
                              <p:cond delay="1000"/>
                            </p:stCondLst>
                            <p:childTnLst>
                              <p:par>
                                <p:cTn id="206" presetID="1" presetClass="entr" presetSubtype="0" fill="hold" grpId="0" nodeType="afterEffect">
                                  <p:stCondLst>
                                    <p:cond delay="0"/>
                                  </p:stCondLst>
                                  <p:childTnLst>
                                    <p:set>
                                      <p:cBhvr>
                                        <p:cTn id="207" dur="1" fill="hold">
                                          <p:stCondLst>
                                            <p:cond delay="0"/>
                                          </p:stCondLst>
                                        </p:cTn>
                                        <p:tgtEl>
                                          <p:spTgt spid="674"/>
                                        </p:tgtEl>
                                        <p:attrNameLst>
                                          <p:attrName>style.visibility</p:attrName>
                                        </p:attrNameLst>
                                      </p:cBhvr>
                                      <p:to>
                                        <p:strVal val="visible"/>
                                      </p:to>
                                    </p:set>
                                  </p:childTnLst>
                                </p:cTn>
                              </p:par>
                            </p:childTnLst>
                          </p:cTn>
                        </p:par>
                        <p:par>
                          <p:cTn id="208" fill="hold">
                            <p:stCondLst>
                              <p:cond delay="1000"/>
                            </p:stCondLst>
                            <p:childTnLst>
                              <p:par>
                                <p:cTn id="209" presetID="1" presetClass="entr" presetSubtype="0" fill="hold" nodeType="afterEffect">
                                  <p:stCondLst>
                                    <p:cond delay="0"/>
                                  </p:stCondLst>
                                  <p:childTnLst>
                                    <p:set>
                                      <p:cBhvr>
                                        <p:cTn id="210" dur="1" fill="hold">
                                          <p:stCondLst>
                                            <p:cond delay="0"/>
                                          </p:stCondLst>
                                        </p:cTn>
                                        <p:tgtEl>
                                          <p:spTgt spid="635"/>
                                        </p:tgtEl>
                                        <p:attrNameLst>
                                          <p:attrName>style.visibility</p:attrName>
                                        </p:attrNameLst>
                                      </p:cBhvr>
                                      <p:to>
                                        <p:strVal val="visible"/>
                                      </p:to>
                                    </p:set>
                                  </p:childTnLst>
                                </p:cTn>
                              </p:par>
                            </p:childTnLst>
                          </p:cTn>
                        </p:par>
                        <p:par>
                          <p:cTn id="211" fill="hold">
                            <p:stCondLst>
                              <p:cond delay="1000"/>
                            </p:stCondLst>
                            <p:childTnLst>
                              <p:par>
                                <p:cTn id="212" presetID="1" presetClass="entr" presetSubtype="0" fill="hold" nodeType="afterEffect">
                                  <p:stCondLst>
                                    <p:cond delay="0"/>
                                  </p:stCondLst>
                                  <p:childTnLst>
                                    <p:set>
                                      <p:cBhvr>
                                        <p:cTn id="213" dur="1" fill="hold">
                                          <p:stCondLst>
                                            <p:cond delay="0"/>
                                          </p:stCondLst>
                                        </p:cTn>
                                        <p:tgtEl>
                                          <p:spTgt spid="638"/>
                                        </p:tgtEl>
                                        <p:attrNameLst>
                                          <p:attrName>style.visibility</p:attrName>
                                        </p:attrNameLst>
                                      </p:cBhvr>
                                      <p:to>
                                        <p:strVal val="visible"/>
                                      </p:to>
                                    </p:set>
                                  </p:childTnLst>
                                </p:cTn>
                              </p:par>
                            </p:childTnLst>
                          </p:cTn>
                        </p:par>
                        <p:par>
                          <p:cTn id="214" fill="hold">
                            <p:stCondLst>
                              <p:cond delay="1000"/>
                            </p:stCondLst>
                            <p:childTnLst>
                              <p:par>
                                <p:cTn id="215" presetID="1" presetClass="entr" presetSubtype="0" fill="hold" grpId="0" nodeType="afterEffect">
                                  <p:stCondLst>
                                    <p:cond delay="0"/>
                                  </p:stCondLst>
                                  <p:childTnLst>
                                    <p:set>
                                      <p:cBhvr>
                                        <p:cTn id="216" dur="1" fill="hold">
                                          <p:stCondLst>
                                            <p:cond delay="0"/>
                                          </p:stCondLst>
                                        </p:cTn>
                                        <p:tgtEl>
                                          <p:spTgt spid="675"/>
                                        </p:tgtEl>
                                        <p:attrNameLst>
                                          <p:attrName>style.visibility</p:attrName>
                                        </p:attrNameLst>
                                      </p:cBhvr>
                                      <p:to>
                                        <p:strVal val="visible"/>
                                      </p:to>
                                    </p:set>
                                  </p:childTnLst>
                                </p:cTn>
                              </p:par>
                            </p:childTnLst>
                          </p:cTn>
                        </p:par>
                        <p:par>
                          <p:cTn id="217" fill="hold">
                            <p:stCondLst>
                              <p:cond delay="1000"/>
                            </p:stCondLst>
                            <p:childTnLst>
                              <p:par>
                                <p:cTn id="218" presetID="1" presetClass="entr" presetSubtype="0" fill="hold" nodeType="afterEffect">
                                  <p:stCondLst>
                                    <p:cond delay="0"/>
                                  </p:stCondLst>
                                  <p:childTnLst>
                                    <p:set>
                                      <p:cBhvr>
                                        <p:cTn id="219" dur="1" fill="hold">
                                          <p:stCondLst>
                                            <p:cond delay="0"/>
                                          </p:stCondLst>
                                        </p:cTn>
                                        <p:tgtEl>
                                          <p:spTgt spid="634"/>
                                        </p:tgtEl>
                                        <p:attrNameLst>
                                          <p:attrName>style.visibility</p:attrName>
                                        </p:attrNameLst>
                                      </p:cBhvr>
                                      <p:to>
                                        <p:strVal val="visible"/>
                                      </p:to>
                                    </p:set>
                                  </p:childTnLst>
                                </p:cTn>
                              </p:par>
                            </p:childTnLst>
                          </p:cTn>
                        </p:par>
                        <p:par>
                          <p:cTn id="220" fill="hold">
                            <p:stCondLst>
                              <p:cond delay="1000"/>
                            </p:stCondLst>
                            <p:childTnLst>
                              <p:par>
                                <p:cTn id="221" presetID="1" presetClass="entr" presetSubtype="0" fill="hold" nodeType="afterEffect">
                                  <p:stCondLst>
                                    <p:cond delay="0"/>
                                  </p:stCondLst>
                                  <p:childTnLst>
                                    <p:set>
                                      <p:cBhvr>
                                        <p:cTn id="222" dur="1" fill="hold">
                                          <p:stCondLst>
                                            <p:cond delay="0"/>
                                          </p:stCondLst>
                                        </p:cTn>
                                        <p:tgtEl>
                                          <p:spTgt spid="636"/>
                                        </p:tgtEl>
                                        <p:attrNameLst>
                                          <p:attrName>style.visibility</p:attrName>
                                        </p:attrNameLst>
                                      </p:cBhvr>
                                      <p:to>
                                        <p:strVal val="visible"/>
                                      </p:to>
                                    </p:set>
                                  </p:childTnLst>
                                </p:cTn>
                              </p:par>
                            </p:childTnLst>
                          </p:cTn>
                        </p:par>
                        <p:par>
                          <p:cTn id="223" fill="hold">
                            <p:stCondLst>
                              <p:cond delay="1000"/>
                            </p:stCondLst>
                            <p:childTnLst>
                              <p:par>
                                <p:cTn id="224" presetID="1" presetClass="entr" presetSubtype="0" fill="hold" grpId="0" nodeType="afterEffect">
                                  <p:stCondLst>
                                    <p:cond delay="0"/>
                                  </p:stCondLst>
                                  <p:childTnLst>
                                    <p:set>
                                      <p:cBhvr>
                                        <p:cTn id="225" dur="1" fill="hold">
                                          <p:stCondLst>
                                            <p:cond delay="0"/>
                                          </p:stCondLst>
                                        </p:cTn>
                                        <p:tgtEl>
                                          <p:spTgt spid="672"/>
                                        </p:tgtEl>
                                        <p:attrNameLst>
                                          <p:attrName>style.visibility</p:attrName>
                                        </p:attrNameLst>
                                      </p:cBhvr>
                                      <p:to>
                                        <p:strVal val="visible"/>
                                      </p:to>
                                    </p:set>
                                  </p:childTnLst>
                                </p:cTn>
                              </p:par>
                            </p:childTnLst>
                          </p:cTn>
                        </p:par>
                        <p:par>
                          <p:cTn id="226" fill="hold">
                            <p:stCondLst>
                              <p:cond delay="1000"/>
                            </p:stCondLst>
                            <p:childTnLst>
                              <p:par>
                                <p:cTn id="227" presetID="1" presetClass="entr" presetSubtype="0" fill="hold" nodeType="afterEffect">
                                  <p:stCondLst>
                                    <p:cond delay="0"/>
                                  </p:stCondLst>
                                  <p:childTnLst>
                                    <p:set>
                                      <p:cBhvr>
                                        <p:cTn id="228" dur="1" fill="hold">
                                          <p:stCondLst>
                                            <p:cond delay="0"/>
                                          </p:stCondLst>
                                        </p:cTn>
                                        <p:tgtEl>
                                          <p:spTgt spid="633"/>
                                        </p:tgtEl>
                                        <p:attrNameLst>
                                          <p:attrName>style.visibility</p:attrName>
                                        </p:attrNameLst>
                                      </p:cBhvr>
                                      <p:to>
                                        <p:strVal val="visible"/>
                                      </p:to>
                                    </p:set>
                                  </p:childTnLst>
                                </p:cTn>
                              </p:par>
                            </p:childTnLst>
                          </p:cTn>
                        </p:par>
                        <p:par>
                          <p:cTn id="229" fill="hold">
                            <p:stCondLst>
                              <p:cond delay="1000"/>
                            </p:stCondLst>
                            <p:childTnLst>
                              <p:par>
                                <p:cTn id="230" presetID="1" presetClass="entr" presetSubtype="0" fill="hold" nodeType="afterEffect">
                                  <p:stCondLst>
                                    <p:cond delay="0"/>
                                  </p:stCondLst>
                                  <p:childTnLst>
                                    <p:set>
                                      <p:cBhvr>
                                        <p:cTn id="231" dur="1" fill="hold">
                                          <p:stCondLst>
                                            <p:cond delay="0"/>
                                          </p:stCondLst>
                                        </p:cTn>
                                        <p:tgtEl>
                                          <p:spTgt spid="637"/>
                                        </p:tgtEl>
                                        <p:attrNameLst>
                                          <p:attrName>style.visibility</p:attrName>
                                        </p:attrNameLst>
                                      </p:cBhvr>
                                      <p:to>
                                        <p:strVal val="visible"/>
                                      </p:to>
                                    </p:set>
                                  </p:childTnLst>
                                </p:cTn>
                              </p:par>
                            </p:childTnLst>
                          </p:cTn>
                        </p:par>
                        <p:par>
                          <p:cTn id="232" fill="hold">
                            <p:stCondLst>
                              <p:cond delay="1000"/>
                            </p:stCondLst>
                            <p:childTnLst>
                              <p:par>
                                <p:cTn id="233" presetID="1" presetClass="entr" presetSubtype="0" fill="hold" grpId="0" nodeType="afterEffect">
                                  <p:stCondLst>
                                    <p:cond delay="0"/>
                                  </p:stCondLst>
                                  <p:childTnLst>
                                    <p:set>
                                      <p:cBhvr>
                                        <p:cTn id="234" dur="1" fill="hold">
                                          <p:stCondLst>
                                            <p:cond delay="0"/>
                                          </p:stCondLst>
                                        </p:cTn>
                                        <p:tgtEl>
                                          <p:spTgt spid="21512"/>
                                        </p:tgtEl>
                                        <p:attrNameLst>
                                          <p:attrName>style.visibility</p:attrName>
                                        </p:attrNameLst>
                                      </p:cBhvr>
                                      <p:to>
                                        <p:strVal val="visible"/>
                                      </p:to>
                                    </p:set>
                                  </p:childTnLst>
                                </p:cTn>
                              </p:par>
                            </p:childTnLst>
                          </p:cTn>
                        </p:par>
                        <p:par>
                          <p:cTn id="235" fill="hold">
                            <p:stCondLst>
                              <p:cond delay="1000"/>
                            </p:stCondLst>
                            <p:childTnLst>
                              <p:par>
                                <p:cTn id="236" presetID="1" presetClass="entr" presetSubtype="0" fill="hold" grpId="0" nodeType="afterEffect">
                                  <p:stCondLst>
                                    <p:cond delay="0"/>
                                  </p:stCondLst>
                                  <p:childTnLst>
                                    <p:set>
                                      <p:cBhvr>
                                        <p:cTn id="237" dur="1" fill="hold">
                                          <p:stCondLst>
                                            <p:cond delay="0"/>
                                          </p:stCondLst>
                                        </p:cTn>
                                        <p:tgtEl>
                                          <p:spTgt spid="724"/>
                                        </p:tgtEl>
                                        <p:attrNameLst>
                                          <p:attrName>style.visibility</p:attrName>
                                        </p:attrNameLst>
                                      </p:cBhvr>
                                      <p:to>
                                        <p:strVal val="visible"/>
                                      </p:to>
                                    </p:set>
                                  </p:childTnLst>
                                </p:cTn>
                              </p:par>
                            </p:childTnLst>
                          </p:cTn>
                        </p:par>
                        <p:par>
                          <p:cTn id="238" fill="hold">
                            <p:stCondLst>
                              <p:cond delay="1000"/>
                            </p:stCondLst>
                            <p:childTnLst>
                              <p:par>
                                <p:cTn id="239" presetID="1" presetClass="entr" presetSubtype="0" fill="hold" grpId="0" nodeType="afterEffect">
                                  <p:stCondLst>
                                    <p:cond delay="500"/>
                                  </p:stCondLst>
                                  <p:childTnLst>
                                    <p:set>
                                      <p:cBhvr>
                                        <p:cTn id="240" dur="1" fill="hold">
                                          <p:stCondLst>
                                            <p:cond delay="0"/>
                                          </p:stCondLst>
                                        </p:cTn>
                                        <p:tgtEl>
                                          <p:spTgt spid="21553"/>
                                        </p:tgtEl>
                                        <p:attrNameLst>
                                          <p:attrName>style.visibility</p:attrName>
                                        </p:attrNameLst>
                                      </p:cBhvr>
                                      <p:to>
                                        <p:strVal val="visible"/>
                                      </p:to>
                                    </p:set>
                                  </p:childTnLst>
                                </p:cTn>
                              </p:par>
                            </p:childTnLst>
                          </p:cTn>
                        </p:par>
                        <p:par>
                          <p:cTn id="241" fill="hold">
                            <p:stCondLst>
                              <p:cond delay="1500"/>
                            </p:stCondLst>
                            <p:childTnLst>
                              <p:par>
                                <p:cTn id="242" presetID="1" presetClass="entr" presetSubtype="0" fill="hold" grpId="0" nodeType="afterEffect">
                                  <p:stCondLst>
                                    <p:cond delay="0"/>
                                  </p:stCondLst>
                                  <p:childTnLst>
                                    <p:set>
                                      <p:cBhvr>
                                        <p:cTn id="243" dur="1" fill="hold">
                                          <p:stCondLst>
                                            <p:cond delay="0"/>
                                          </p:stCondLst>
                                        </p:cTn>
                                        <p:tgtEl>
                                          <p:spTgt spid="21554"/>
                                        </p:tgtEl>
                                        <p:attrNameLst>
                                          <p:attrName>style.visibility</p:attrName>
                                        </p:attrNameLst>
                                      </p:cBhvr>
                                      <p:to>
                                        <p:strVal val="visible"/>
                                      </p:to>
                                    </p:set>
                                  </p:childTnLst>
                                </p:cTn>
                              </p:par>
                            </p:childTnLst>
                          </p:cTn>
                        </p:par>
                        <p:par>
                          <p:cTn id="244" fill="hold">
                            <p:stCondLst>
                              <p:cond delay="1500"/>
                            </p:stCondLst>
                            <p:childTnLst>
                              <p:par>
                                <p:cTn id="245" presetID="1" presetClass="entr" presetSubtype="0" fill="hold" grpId="0" nodeType="afterEffect">
                                  <p:stCondLst>
                                    <p:cond delay="0"/>
                                  </p:stCondLst>
                                  <p:childTnLst>
                                    <p:set>
                                      <p:cBhvr>
                                        <p:cTn id="246" dur="1" fill="hold">
                                          <p:stCondLst>
                                            <p:cond delay="0"/>
                                          </p:stCondLst>
                                        </p:cTn>
                                        <p:tgtEl>
                                          <p:spTgt spid="21555"/>
                                        </p:tgtEl>
                                        <p:attrNameLst>
                                          <p:attrName>style.visibility</p:attrName>
                                        </p:attrNameLst>
                                      </p:cBhvr>
                                      <p:to>
                                        <p:strVal val="visible"/>
                                      </p:to>
                                    </p:set>
                                  </p:childTnLst>
                                </p:cTn>
                              </p:par>
                            </p:childTnLst>
                          </p:cTn>
                        </p:par>
                        <p:par>
                          <p:cTn id="247" fill="hold">
                            <p:stCondLst>
                              <p:cond delay="1500"/>
                            </p:stCondLst>
                            <p:childTnLst>
                              <p:par>
                                <p:cTn id="248" presetID="1" presetClass="entr" presetSubtype="0" fill="hold" grpId="0" nodeType="afterEffect">
                                  <p:stCondLst>
                                    <p:cond delay="0"/>
                                  </p:stCondLst>
                                  <p:childTnLst>
                                    <p:set>
                                      <p:cBhvr>
                                        <p:cTn id="249" dur="1" fill="hold">
                                          <p:stCondLst>
                                            <p:cond delay="0"/>
                                          </p:stCondLst>
                                        </p:cTn>
                                        <p:tgtEl>
                                          <p:spTgt spid="21556"/>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nodeType="clickEffect">
                                  <p:stCondLst>
                                    <p:cond delay="0"/>
                                  </p:stCondLst>
                                  <p:childTnLst>
                                    <p:set>
                                      <p:cBhvr>
                                        <p:cTn id="2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6" grpId="0" animBg="1"/>
      <p:bldP spid="672" grpId="0" animBg="1"/>
      <p:bldP spid="21555" grpId="0" animBg="1"/>
      <p:bldP spid="675" grpId="0" animBg="1"/>
      <p:bldP spid="21554" grpId="0" animBg="1"/>
      <p:bldP spid="674" grpId="0" animBg="1"/>
      <p:bldP spid="21553" grpId="0" animBg="1"/>
      <p:bldP spid="673" grpId="0" animBg="1"/>
      <p:bldP spid="21508" grpId="0" animBg="1"/>
      <p:bldP spid="21509" grpId="0" animBg="1"/>
      <p:bldP spid="21510" grpId="0" animBg="1"/>
      <p:bldP spid="21511" grpId="0" animBg="1"/>
      <p:bldP spid="21512" grpId="0"/>
      <p:bldP spid="2" grpId="0" animBg="1"/>
      <p:bldP spid="270" grpId="0"/>
      <p:bldP spid="271" grpId="0"/>
      <p:bldP spid="416" grpId="0" animBg="1"/>
      <p:bldP spid="417" grpId="0" animBg="1"/>
      <p:bldP spid="418" grpId="0" animBg="1"/>
      <p:bldP spid="419" grpId="0" animBg="1"/>
      <p:bldP spid="21545" grpId="0" animBg="1"/>
      <p:bldP spid="21546" grpId="0" animBg="1"/>
      <p:bldP spid="21547" grpId="0" animBg="1"/>
      <p:bldP spid="21548" grpId="0" animBg="1"/>
      <p:bldP spid="626" grpId="0"/>
      <p:bldP spid="629" grpId="0"/>
      <p:bldP spid="724" grpId="0" animBg="1"/>
      <p:bldP spid="17" grpId="0"/>
      <p:bldP spid="736" grpId="0"/>
      <p:bldP spid="737" grpId="0"/>
      <p:bldP spid="738" grpId="0"/>
      <p:bldP spid="7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95288" y="115888"/>
            <a:ext cx="8248650" cy="936625"/>
          </a:xfrm>
        </p:spPr>
        <p:txBody>
          <a:bodyPr/>
          <a:lstStyle/>
          <a:p>
            <a:r>
              <a:rPr lang="en-US" altLang="en-US" sz="4000" smtClean="0">
                <a:ea typeface="ＭＳ Ｐゴシック" pitchFamily="34" charset="-128"/>
              </a:rPr>
              <a:t>The Spitfire Algorithm</a:t>
            </a:r>
            <a:endParaRPr lang="en-US" altLang="en-US" sz="3200" b="1" smtClean="0">
              <a:ea typeface="ＭＳ Ｐゴシック" pitchFamily="34" charset="-128"/>
            </a:endParaRPr>
          </a:p>
        </p:txBody>
      </p:sp>
      <p:sp>
        <p:nvSpPr>
          <p:cNvPr id="25603" name="Content Placeholder 6"/>
          <p:cNvSpPr>
            <a:spLocks noGrp="1"/>
          </p:cNvSpPr>
          <p:nvPr>
            <p:ph idx="1"/>
          </p:nvPr>
        </p:nvSpPr>
        <p:spPr>
          <a:xfrm>
            <a:off x="457200" y="1125538"/>
            <a:ext cx="8229600" cy="5073650"/>
          </a:xfrm>
        </p:spPr>
        <p:txBody>
          <a:bodyPr/>
          <a:lstStyle/>
          <a:p>
            <a:r>
              <a:rPr lang="en-US" altLang="en-US" b="1" dirty="0" smtClean="0">
                <a:ea typeface="ＭＳ Ｐゴシック" pitchFamily="34" charset="-128"/>
              </a:rPr>
              <a:t>Spitfire Execution Phases</a:t>
            </a:r>
            <a:r>
              <a:rPr lang="en-US" altLang="en-US" dirty="0" smtClean="0">
                <a:ea typeface="ＭＳ Ｐゴシック" pitchFamily="34" charset="-128"/>
              </a:rPr>
              <a:t>	</a:t>
            </a:r>
          </a:p>
          <a:p>
            <a:pPr lvl="1"/>
            <a:r>
              <a:rPr lang="en-US" altLang="en-US" dirty="0" smtClean="0">
                <a:ea typeface="ＭＳ Ｐゴシック" pitchFamily="34" charset="-128"/>
              </a:rPr>
              <a:t>1) Quick Partitioning (each cell at least k)</a:t>
            </a:r>
          </a:p>
          <a:p>
            <a:pPr lvl="1"/>
            <a:r>
              <a:rPr lang="en-US" altLang="en-US" dirty="0" smtClean="0">
                <a:ea typeface="ＭＳ Ｐゴシック" pitchFamily="34" charset="-128"/>
              </a:rPr>
              <a:t>2) Replication border cases minimally</a:t>
            </a:r>
          </a:p>
          <a:p>
            <a:pPr lvl="1"/>
            <a:r>
              <a:rPr lang="en-US" altLang="en-US" dirty="0" smtClean="0">
                <a:ea typeface="ＭＳ Ｐゴシック" pitchFamily="34" charset="-128"/>
              </a:rPr>
              <a:t>3) Perform local AkNN computation efficiently</a:t>
            </a:r>
          </a:p>
          <a:p>
            <a:pPr lvl="1"/>
            <a:endParaRPr lang="en-US" altLang="en-US" dirty="0" smtClean="0">
              <a:ea typeface="ＭＳ Ｐゴシック" pitchFamily="34" charset="-128"/>
            </a:endParaRPr>
          </a:p>
        </p:txBody>
      </p:sp>
      <p:pic>
        <p:nvPicPr>
          <p:cNvPr id="60419" name="Picture 2"/>
          <p:cNvPicPr>
            <a:picLocks noChangeAspect="1" noChangeArrowheads="1"/>
          </p:cNvPicPr>
          <p:nvPr/>
        </p:nvPicPr>
        <p:blipFill>
          <a:blip r:embed="rId3" cstate="print"/>
          <a:srcRect/>
          <a:stretch>
            <a:fillRect/>
          </a:stretch>
        </p:blipFill>
        <p:spPr bwMode="auto">
          <a:xfrm>
            <a:off x="900113" y="3213100"/>
            <a:ext cx="4732337" cy="3171825"/>
          </a:xfrm>
          <a:prstGeom prst="rect">
            <a:avLst/>
          </a:prstGeom>
          <a:noFill/>
          <a:ln w="9525">
            <a:noFill/>
            <a:miter lim="800000"/>
            <a:headEnd/>
            <a:tailEnd/>
          </a:ln>
        </p:spPr>
      </p:pic>
      <p:sp>
        <p:nvSpPr>
          <p:cNvPr id="60420" name="TextBox 8"/>
          <p:cNvSpPr txBox="1">
            <a:spLocks noChangeArrowheads="1"/>
          </p:cNvSpPr>
          <p:nvPr/>
        </p:nvSpPr>
        <p:spPr bwMode="auto">
          <a:xfrm>
            <a:off x="5651500" y="3716338"/>
            <a:ext cx="2736850" cy="1816100"/>
          </a:xfrm>
          <a:prstGeom prst="rect">
            <a:avLst/>
          </a:prstGeom>
          <a:noFill/>
          <a:ln w="9525">
            <a:noFill/>
            <a:miter lim="800000"/>
            <a:headEnd/>
            <a:tailEnd/>
          </a:ln>
        </p:spPr>
        <p:txBody>
          <a:bodyPr>
            <a:spAutoFit/>
          </a:bodyPr>
          <a:lstStyle/>
          <a:p>
            <a:pPr algn="ctr" eaLnBrk="1" hangingPunct="1"/>
            <a:r>
              <a:rPr lang="en-US" altLang="en-US" sz="2800"/>
              <a:t>Distributed Algorithm implemented in MPI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ChangeArrowheads="1"/>
          </p:cNvSpPr>
          <p:nvPr/>
        </p:nvSpPr>
        <p:spPr bwMode="auto">
          <a:xfrm>
            <a:off x="755650" y="2565400"/>
            <a:ext cx="4248150" cy="3527425"/>
          </a:xfrm>
          <a:prstGeom prst="rect">
            <a:avLst/>
          </a:prstGeom>
          <a:solidFill>
            <a:schemeClr val="bg1"/>
          </a:solidFill>
          <a:ln w="28575">
            <a:solidFill>
              <a:schemeClr val="tx1"/>
            </a:solidFill>
            <a:round/>
            <a:headEnd/>
            <a:tailEnd/>
          </a:ln>
        </p:spPr>
        <p:txBody>
          <a:bodyPr wrap="none" anchor="ctr"/>
          <a:lstStyle/>
          <a:p>
            <a:pPr algn="ctr" eaLnBrk="1" hangingPunct="1"/>
            <a:endParaRPr lang="en-US"/>
          </a:p>
        </p:txBody>
      </p:sp>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Spitfire - Partitioning</a:t>
            </a:r>
            <a:endParaRPr lang="en-US" dirty="0"/>
          </a:p>
        </p:txBody>
      </p:sp>
      <p:sp>
        <p:nvSpPr>
          <p:cNvPr id="36867" name="Content Placeholder 2"/>
          <p:cNvSpPr>
            <a:spLocks noGrp="1"/>
          </p:cNvSpPr>
          <p:nvPr>
            <p:ph idx="1"/>
          </p:nvPr>
        </p:nvSpPr>
        <p:spPr>
          <a:xfrm>
            <a:off x="457200" y="1125538"/>
            <a:ext cx="8229600" cy="1943100"/>
          </a:xfrm>
        </p:spPr>
        <p:txBody>
          <a:bodyPr>
            <a:noAutofit/>
          </a:bodyPr>
          <a:lstStyle/>
          <a:p>
            <a:pPr marL="514350" indent="-514350">
              <a:buFontTx/>
              <a:buAutoNum type="arabicPeriod"/>
              <a:defRPr/>
            </a:pPr>
            <a:r>
              <a:rPr lang="en-US" altLang="en-US" sz="2400" b="1" dirty="0">
                <a:ea typeface="ＭＳ Ｐゴシック" charset="-128"/>
              </a:rPr>
              <a:t>Partitioning (Geographical)  –  O(n)</a:t>
            </a:r>
          </a:p>
          <a:p>
            <a:pPr marL="447675" lvl="1" indent="-295275">
              <a:defRPr/>
            </a:pPr>
            <a:r>
              <a:rPr lang="en-US" altLang="en-US" sz="2400" b="1" dirty="0">
                <a:ea typeface="ＭＳ Ｐゴシック" charset="-128"/>
              </a:rPr>
              <a:t>m</a:t>
            </a:r>
            <a:r>
              <a:rPr lang="en-US" altLang="en-US" sz="2400" dirty="0">
                <a:ea typeface="ＭＳ Ｐゴシック" charset="-128"/>
              </a:rPr>
              <a:t> disjoint, </a:t>
            </a:r>
            <a:r>
              <a:rPr lang="en-US" altLang="en-US" sz="2400" dirty="0" err="1">
                <a:ea typeface="ＭＳ Ｐゴシック" charset="-128"/>
              </a:rPr>
              <a:t>appr</a:t>
            </a:r>
            <a:r>
              <a:rPr lang="en-US" altLang="en-US" sz="2400" dirty="0">
                <a:ea typeface="ＭＳ Ｐゴシック" charset="-128"/>
              </a:rPr>
              <a:t>. equally populated subareas </a:t>
            </a:r>
            <a:r>
              <a:rPr lang="en-US" altLang="en-US" sz="2400" dirty="0">
                <a:solidFill>
                  <a:schemeClr val="bg1">
                    <a:lumMod val="50000"/>
                  </a:schemeClr>
                </a:solidFill>
                <a:ea typeface="ＭＳ Ｐゴシック" charset="-128"/>
              </a:rPr>
              <a:t>(balancing)</a:t>
            </a:r>
          </a:p>
          <a:p>
            <a:pPr marL="447675" lvl="1" indent="-295275">
              <a:defRPr/>
            </a:pPr>
            <a:r>
              <a:rPr lang="en-US" altLang="en-US" sz="2400" dirty="0" smtClean="0">
                <a:ea typeface="ＭＳ Ｐゴシック" charset="-128"/>
              </a:rPr>
              <a:t>Using </a:t>
            </a:r>
            <a:r>
              <a:rPr lang="en-US" altLang="en-US" sz="2400" dirty="0" err="1" smtClean="0">
                <a:ea typeface="ＭＳ Ｐゴシック" charset="-128"/>
              </a:rPr>
              <a:t>equi</a:t>
            </a:r>
            <a:r>
              <a:rPr lang="en-US" altLang="en-US" sz="2400" dirty="0" smtClean="0">
                <a:ea typeface="ＭＳ Ｐゴシック" charset="-128"/>
              </a:rPr>
              <a:t>-width and </a:t>
            </a:r>
            <a:r>
              <a:rPr lang="en-US" altLang="en-US" sz="2400" dirty="0" err="1">
                <a:ea typeface="ＭＳ Ｐゴシック" charset="-128"/>
              </a:rPr>
              <a:t>equi</a:t>
            </a:r>
            <a:r>
              <a:rPr lang="en-US" altLang="en-US" sz="2400" dirty="0">
                <a:ea typeface="ＭＳ Ｐゴシック" charset="-128"/>
              </a:rPr>
              <a:t>-depth histograms</a:t>
            </a:r>
          </a:p>
        </p:txBody>
      </p:sp>
      <p:grpSp>
        <p:nvGrpSpPr>
          <p:cNvPr id="6" name="Group 5"/>
          <p:cNvGrpSpPr>
            <a:grpSpLocks/>
          </p:cNvGrpSpPr>
          <p:nvPr/>
        </p:nvGrpSpPr>
        <p:grpSpPr bwMode="auto">
          <a:xfrm>
            <a:off x="900113" y="2708275"/>
            <a:ext cx="3973512" cy="3389313"/>
            <a:chOff x="899592" y="2708920"/>
            <a:chExt cx="3974778" cy="3389290"/>
          </a:xfrm>
        </p:grpSpPr>
        <p:sp>
          <p:nvSpPr>
            <p:cNvPr id="69822" name="Oval 7"/>
            <p:cNvSpPr>
              <a:spLocks noChangeArrowheads="1"/>
            </p:cNvSpPr>
            <p:nvPr/>
          </p:nvSpPr>
          <p:spPr bwMode="auto">
            <a:xfrm>
              <a:off x="899592" y="27089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3" name="Oval 11"/>
            <p:cNvSpPr>
              <a:spLocks noChangeArrowheads="1"/>
            </p:cNvSpPr>
            <p:nvPr/>
          </p:nvSpPr>
          <p:spPr bwMode="auto">
            <a:xfrm>
              <a:off x="994140" y="516828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4" name="Oval 12"/>
            <p:cNvSpPr>
              <a:spLocks noChangeArrowheads="1"/>
            </p:cNvSpPr>
            <p:nvPr/>
          </p:nvSpPr>
          <p:spPr bwMode="auto">
            <a:xfrm>
              <a:off x="1509192" y="51473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5" name="Oval 13"/>
            <p:cNvSpPr>
              <a:spLocks noChangeArrowheads="1"/>
            </p:cNvSpPr>
            <p:nvPr/>
          </p:nvSpPr>
          <p:spPr bwMode="auto">
            <a:xfrm>
              <a:off x="1066148" y="34709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6" name="Oval 14"/>
            <p:cNvSpPr>
              <a:spLocks noChangeArrowheads="1"/>
            </p:cNvSpPr>
            <p:nvPr/>
          </p:nvSpPr>
          <p:spPr bwMode="auto">
            <a:xfrm>
              <a:off x="2916796" y="602620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7" name="Oval 15"/>
            <p:cNvSpPr>
              <a:spLocks noChangeArrowheads="1"/>
            </p:cNvSpPr>
            <p:nvPr/>
          </p:nvSpPr>
          <p:spPr bwMode="auto">
            <a:xfrm>
              <a:off x="1259632" y="472612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8" name="Oval 16"/>
            <p:cNvSpPr>
              <a:spLocks noChangeArrowheads="1"/>
            </p:cNvSpPr>
            <p:nvPr/>
          </p:nvSpPr>
          <p:spPr bwMode="auto">
            <a:xfrm>
              <a:off x="1708661" y="492890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29" name="Oval 17"/>
            <p:cNvSpPr>
              <a:spLocks noChangeArrowheads="1"/>
            </p:cNvSpPr>
            <p:nvPr/>
          </p:nvSpPr>
          <p:spPr bwMode="auto">
            <a:xfrm>
              <a:off x="2159732" y="3521365"/>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0" name="Oval 18"/>
            <p:cNvSpPr>
              <a:spLocks noChangeArrowheads="1"/>
            </p:cNvSpPr>
            <p:nvPr/>
          </p:nvSpPr>
          <p:spPr bwMode="auto">
            <a:xfrm>
              <a:off x="1057787" y="437274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1" name="Oval 19"/>
            <p:cNvSpPr>
              <a:spLocks noChangeArrowheads="1"/>
            </p:cNvSpPr>
            <p:nvPr/>
          </p:nvSpPr>
          <p:spPr bwMode="auto">
            <a:xfrm>
              <a:off x="988153" y="465690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2" name="Oval 20"/>
            <p:cNvSpPr>
              <a:spLocks noChangeArrowheads="1"/>
            </p:cNvSpPr>
            <p:nvPr/>
          </p:nvSpPr>
          <p:spPr bwMode="auto">
            <a:xfrm>
              <a:off x="1634186" y="4287741"/>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3" name="Oval 21"/>
            <p:cNvSpPr>
              <a:spLocks noChangeArrowheads="1"/>
            </p:cNvSpPr>
            <p:nvPr/>
          </p:nvSpPr>
          <p:spPr bwMode="auto">
            <a:xfrm>
              <a:off x="1528428" y="561364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4" name="Oval 22"/>
            <p:cNvSpPr>
              <a:spLocks noChangeArrowheads="1"/>
            </p:cNvSpPr>
            <p:nvPr/>
          </p:nvSpPr>
          <p:spPr bwMode="auto">
            <a:xfrm>
              <a:off x="4757769" y="3287871"/>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5" name="Oval 23"/>
            <p:cNvSpPr>
              <a:spLocks noChangeArrowheads="1"/>
            </p:cNvSpPr>
            <p:nvPr/>
          </p:nvSpPr>
          <p:spPr bwMode="auto">
            <a:xfrm>
              <a:off x="4750776" y="3449357"/>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6" name="Oval 24"/>
            <p:cNvSpPr>
              <a:spLocks noChangeArrowheads="1"/>
            </p:cNvSpPr>
            <p:nvPr/>
          </p:nvSpPr>
          <p:spPr bwMode="auto">
            <a:xfrm>
              <a:off x="2697841" y="554551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7" name="Oval 25"/>
            <p:cNvSpPr>
              <a:spLocks noChangeArrowheads="1"/>
            </p:cNvSpPr>
            <p:nvPr/>
          </p:nvSpPr>
          <p:spPr bwMode="auto">
            <a:xfrm>
              <a:off x="4672685" y="3213235"/>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8" name="Oval 26"/>
            <p:cNvSpPr>
              <a:spLocks noChangeArrowheads="1"/>
            </p:cNvSpPr>
            <p:nvPr/>
          </p:nvSpPr>
          <p:spPr bwMode="auto">
            <a:xfrm>
              <a:off x="3612590" y="4954075"/>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39" name="Oval 27"/>
            <p:cNvSpPr>
              <a:spLocks noChangeArrowheads="1"/>
            </p:cNvSpPr>
            <p:nvPr/>
          </p:nvSpPr>
          <p:spPr bwMode="auto">
            <a:xfrm>
              <a:off x="3439778" y="568491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0" name="Oval 28"/>
            <p:cNvSpPr>
              <a:spLocks noChangeArrowheads="1"/>
            </p:cNvSpPr>
            <p:nvPr/>
          </p:nvSpPr>
          <p:spPr bwMode="auto">
            <a:xfrm>
              <a:off x="1347080" y="515823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1" name="Oval 29"/>
            <p:cNvSpPr>
              <a:spLocks noChangeArrowheads="1"/>
            </p:cNvSpPr>
            <p:nvPr/>
          </p:nvSpPr>
          <p:spPr bwMode="auto">
            <a:xfrm>
              <a:off x="3795192" y="56045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2" name="Oval 30"/>
            <p:cNvSpPr>
              <a:spLocks noChangeArrowheads="1"/>
            </p:cNvSpPr>
            <p:nvPr/>
          </p:nvSpPr>
          <p:spPr bwMode="auto">
            <a:xfrm>
              <a:off x="3947592" y="57569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3" name="Oval 31"/>
            <p:cNvSpPr>
              <a:spLocks noChangeArrowheads="1"/>
            </p:cNvSpPr>
            <p:nvPr/>
          </p:nvSpPr>
          <p:spPr bwMode="auto">
            <a:xfrm>
              <a:off x="4099992" y="59093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4" name="Oval 32"/>
            <p:cNvSpPr>
              <a:spLocks noChangeArrowheads="1"/>
            </p:cNvSpPr>
            <p:nvPr/>
          </p:nvSpPr>
          <p:spPr bwMode="auto">
            <a:xfrm>
              <a:off x="1259632" y="27089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5" name="Oval 33"/>
            <p:cNvSpPr>
              <a:spLocks noChangeArrowheads="1"/>
            </p:cNvSpPr>
            <p:nvPr/>
          </p:nvSpPr>
          <p:spPr bwMode="auto">
            <a:xfrm>
              <a:off x="1412032" y="28613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6" name="Oval 34"/>
            <p:cNvSpPr>
              <a:spLocks noChangeArrowheads="1"/>
            </p:cNvSpPr>
            <p:nvPr/>
          </p:nvSpPr>
          <p:spPr bwMode="auto">
            <a:xfrm>
              <a:off x="1102152" y="411652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7" name="Oval 35"/>
            <p:cNvSpPr>
              <a:spLocks noChangeArrowheads="1"/>
            </p:cNvSpPr>
            <p:nvPr/>
          </p:nvSpPr>
          <p:spPr bwMode="auto">
            <a:xfrm>
              <a:off x="1528428" y="397460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8" name="Oval 36"/>
            <p:cNvSpPr>
              <a:spLocks noChangeArrowheads="1"/>
            </p:cNvSpPr>
            <p:nvPr/>
          </p:nvSpPr>
          <p:spPr bwMode="auto">
            <a:xfrm>
              <a:off x="1238855" y="408261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49" name="Oval 37"/>
            <p:cNvSpPr>
              <a:spLocks noChangeArrowheads="1"/>
            </p:cNvSpPr>
            <p:nvPr/>
          </p:nvSpPr>
          <p:spPr bwMode="auto">
            <a:xfrm>
              <a:off x="1208714" y="424634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0" name="Oval 38"/>
            <p:cNvSpPr>
              <a:spLocks noChangeArrowheads="1"/>
            </p:cNvSpPr>
            <p:nvPr/>
          </p:nvSpPr>
          <p:spPr bwMode="auto">
            <a:xfrm>
              <a:off x="3226532" y="309902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1" name="Oval 39"/>
            <p:cNvSpPr>
              <a:spLocks noChangeArrowheads="1"/>
            </p:cNvSpPr>
            <p:nvPr/>
          </p:nvSpPr>
          <p:spPr bwMode="auto">
            <a:xfrm>
              <a:off x="1346684" y="310444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2" name="Oval 40"/>
            <p:cNvSpPr>
              <a:spLocks noChangeArrowheads="1"/>
            </p:cNvSpPr>
            <p:nvPr/>
          </p:nvSpPr>
          <p:spPr bwMode="auto">
            <a:xfrm>
              <a:off x="1786228" y="304800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3" name="Oval 41"/>
            <p:cNvSpPr>
              <a:spLocks noChangeArrowheads="1"/>
            </p:cNvSpPr>
            <p:nvPr/>
          </p:nvSpPr>
          <p:spPr bwMode="auto">
            <a:xfrm>
              <a:off x="1958233" y="467691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4" name="Oval 42"/>
            <p:cNvSpPr>
              <a:spLocks noChangeArrowheads="1"/>
            </p:cNvSpPr>
            <p:nvPr/>
          </p:nvSpPr>
          <p:spPr bwMode="auto">
            <a:xfrm>
              <a:off x="2235188" y="462089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5" name="Oval 43"/>
            <p:cNvSpPr>
              <a:spLocks noChangeArrowheads="1"/>
            </p:cNvSpPr>
            <p:nvPr/>
          </p:nvSpPr>
          <p:spPr bwMode="auto">
            <a:xfrm>
              <a:off x="3545632" y="300751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6" name="Oval 44"/>
            <p:cNvSpPr>
              <a:spLocks noChangeArrowheads="1"/>
            </p:cNvSpPr>
            <p:nvPr/>
          </p:nvSpPr>
          <p:spPr bwMode="auto">
            <a:xfrm>
              <a:off x="4718638" y="301469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7" name="Oval 45"/>
            <p:cNvSpPr>
              <a:spLocks noChangeArrowheads="1"/>
            </p:cNvSpPr>
            <p:nvPr/>
          </p:nvSpPr>
          <p:spPr bwMode="auto">
            <a:xfrm>
              <a:off x="3240832" y="46901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8" name="Oval 46"/>
            <p:cNvSpPr>
              <a:spLocks noChangeArrowheads="1"/>
            </p:cNvSpPr>
            <p:nvPr/>
          </p:nvSpPr>
          <p:spPr bwMode="auto">
            <a:xfrm>
              <a:off x="1646058" y="469315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59" name="Oval 47"/>
            <p:cNvSpPr>
              <a:spLocks noChangeArrowheads="1"/>
            </p:cNvSpPr>
            <p:nvPr/>
          </p:nvSpPr>
          <p:spPr bwMode="auto">
            <a:xfrm>
              <a:off x="4722891" y="357683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0" name="Oval 48"/>
            <p:cNvSpPr>
              <a:spLocks noChangeArrowheads="1"/>
            </p:cNvSpPr>
            <p:nvPr/>
          </p:nvSpPr>
          <p:spPr bwMode="auto">
            <a:xfrm>
              <a:off x="3698032" y="51473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1" name="Oval 49"/>
            <p:cNvSpPr>
              <a:spLocks noChangeArrowheads="1"/>
            </p:cNvSpPr>
            <p:nvPr/>
          </p:nvSpPr>
          <p:spPr bwMode="auto">
            <a:xfrm>
              <a:off x="3545632" y="464591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2" name="Oval 50"/>
            <p:cNvSpPr>
              <a:spLocks noChangeArrowheads="1"/>
            </p:cNvSpPr>
            <p:nvPr/>
          </p:nvSpPr>
          <p:spPr bwMode="auto">
            <a:xfrm>
              <a:off x="4345794" y="361284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3" name="Oval 51"/>
            <p:cNvSpPr>
              <a:spLocks noChangeArrowheads="1"/>
            </p:cNvSpPr>
            <p:nvPr/>
          </p:nvSpPr>
          <p:spPr bwMode="auto">
            <a:xfrm>
              <a:off x="4155232" y="56045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4" name="Oval 52"/>
            <p:cNvSpPr>
              <a:spLocks noChangeArrowheads="1"/>
            </p:cNvSpPr>
            <p:nvPr/>
          </p:nvSpPr>
          <p:spPr bwMode="auto">
            <a:xfrm>
              <a:off x="4027984" y="447311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5" name="Oval 53"/>
            <p:cNvSpPr>
              <a:spLocks noChangeArrowheads="1"/>
            </p:cNvSpPr>
            <p:nvPr/>
          </p:nvSpPr>
          <p:spPr bwMode="auto">
            <a:xfrm>
              <a:off x="4695292" y="513227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6" name="Oval 54"/>
            <p:cNvSpPr>
              <a:spLocks noChangeArrowheads="1"/>
            </p:cNvSpPr>
            <p:nvPr/>
          </p:nvSpPr>
          <p:spPr bwMode="auto">
            <a:xfrm>
              <a:off x="1763688" y="27809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7" name="Oval 55"/>
            <p:cNvSpPr>
              <a:spLocks noChangeArrowheads="1"/>
            </p:cNvSpPr>
            <p:nvPr/>
          </p:nvSpPr>
          <p:spPr bwMode="auto">
            <a:xfrm>
              <a:off x="3216296" y="284112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8" name="Oval 56"/>
            <p:cNvSpPr>
              <a:spLocks noChangeArrowheads="1"/>
            </p:cNvSpPr>
            <p:nvPr/>
          </p:nvSpPr>
          <p:spPr bwMode="auto">
            <a:xfrm>
              <a:off x="1132620" y="296994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69" name="Oval 57"/>
            <p:cNvSpPr>
              <a:spLocks noChangeArrowheads="1"/>
            </p:cNvSpPr>
            <p:nvPr/>
          </p:nvSpPr>
          <p:spPr bwMode="auto">
            <a:xfrm>
              <a:off x="4218659" y="309902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0" name="Oval 58"/>
            <p:cNvSpPr>
              <a:spLocks noChangeArrowheads="1"/>
            </p:cNvSpPr>
            <p:nvPr/>
          </p:nvSpPr>
          <p:spPr bwMode="auto">
            <a:xfrm>
              <a:off x="2373288" y="33905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1" name="Oval 59"/>
            <p:cNvSpPr>
              <a:spLocks noChangeArrowheads="1"/>
            </p:cNvSpPr>
            <p:nvPr/>
          </p:nvSpPr>
          <p:spPr bwMode="auto">
            <a:xfrm>
              <a:off x="3197181" y="343491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2" name="Oval 60"/>
            <p:cNvSpPr>
              <a:spLocks noChangeArrowheads="1"/>
            </p:cNvSpPr>
            <p:nvPr/>
          </p:nvSpPr>
          <p:spPr bwMode="auto">
            <a:xfrm>
              <a:off x="4802362" y="314996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3" name="Oval 61"/>
            <p:cNvSpPr>
              <a:spLocks noChangeArrowheads="1"/>
            </p:cNvSpPr>
            <p:nvPr/>
          </p:nvSpPr>
          <p:spPr bwMode="auto">
            <a:xfrm>
              <a:off x="4165424" y="329215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4" name="Oval 62"/>
            <p:cNvSpPr>
              <a:spLocks noChangeArrowheads="1"/>
            </p:cNvSpPr>
            <p:nvPr/>
          </p:nvSpPr>
          <p:spPr bwMode="auto">
            <a:xfrm>
              <a:off x="1375246" y="544858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5" name="Oval 63"/>
            <p:cNvSpPr>
              <a:spLocks noChangeArrowheads="1"/>
            </p:cNvSpPr>
            <p:nvPr/>
          </p:nvSpPr>
          <p:spPr bwMode="auto">
            <a:xfrm>
              <a:off x="3301988" y="5027681"/>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6" name="Oval 64"/>
            <p:cNvSpPr>
              <a:spLocks noChangeArrowheads="1"/>
            </p:cNvSpPr>
            <p:nvPr/>
          </p:nvSpPr>
          <p:spPr bwMode="auto">
            <a:xfrm>
              <a:off x="4578896" y="4229951"/>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7" name="Oval 65"/>
            <p:cNvSpPr>
              <a:spLocks noChangeArrowheads="1"/>
            </p:cNvSpPr>
            <p:nvPr/>
          </p:nvSpPr>
          <p:spPr bwMode="auto">
            <a:xfrm>
              <a:off x="1895007" y="5111237"/>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8" name="Oval 66"/>
            <p:cNvSpPr>
              <a:spLocks noChangeArrowheads="1"/>
            </p:cNvSpPr>
            <p:nvPr/>
          </p:nvSpPr>
          <p:spPr bwMode="auto">
            <a:xfrm>
              <a:off x="4759973" y="504011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79" name="Oval 67"/>
            <p:cNvSpPr>
              <a:spLocks noChangeArrowheads="1"/>
            </p:cNvSpPr>
            <p:nvPr/>
          </p:nvSpPr>
          <p:spPr bwMode="auto">
            <a:xfrm>
              <a:off x="4270922" y="389881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0" name="Oval 68"/>
            <p:cNvSpPr>
              <a:spLocks noChangeArrowheads="1"/>
            </p:cNvSpPr>
            <p:nvPr/>
          </p:nvSpPr>
          <p:spPr bwMode="auto">
            <a:xfrm>
              <a:off x="3897288" y="49145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1" name="Oval 69"/>
            <p:cNvSpPr>
              <a:spLocks noChangeArrowheads="1"/>
            </p:cNvSpPr>
            <p:nvPr/>
          </p:nvSpPr>
          <p:spPr bwMode="auto">
            <a:xfrm>
              <a:off x="1243806" y="447881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2" name="Oval 70"/>
            <p:cNvSpPr>
              <a:spLocks noChangeArrowheads="1"/>
            </p:cNvSpPr>
            <p:nvPr/>
          </p:nvSpPr>
          <p:spPr bwMode="auto">
            <a:xfrm>
              <a:off x="4002832" y="479813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3" name="Oval 71"/>
            <p:cNvSpPr>
              <a:spLocks noChangeArrowheads="1"/>
            </p:cNvSpPr>
            <p:nvPr/>
          </p:nvSpPr>
          <p:spPr bwMode="auto">
            <a:xfrm>
              <a:off x="4354488" y="53717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4" name="Oval 72"/>
            <p:cNvSpPr>
              <a:spLocks noChangeArrowheads="1"/>
            </p:cNvSpPr>
            <p:nvPr/>
          </p:nvSpPr>
          <p:spPr bwMode="auto">
            <a:xfrm>
              <a:off x="4013684" y="526371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5" name="Oval 73"/>
            <p:cNvSpPr>
              <a:spLocks noChangeArrowheads="1"/>
            </p:cNvSpPr>
            <p:nvPr/>
          </p:nvSpPr>
          <p:spPr bwMode="auto">
            <a:xfrm>
              <a:off x="4659288" y="56765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6" name="Oval 74"/>
            <p:cNvSpPr>
              <a:spLocks noChangeArrowheads="1"/>
            </p:cNvSpPr>
            <p:nvPr/>
          </p:nvSpPr>
          <p:spPr bwMode="auto">
            <a:xfrm>
              <a:off x="2123728" y="278092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7" name="Oval 75"/>
            <p:cNvSpPr>
              <a:spLocks noChangeArrowheads="1"/>
            </p:cNvSpPr>
            <p:nvPr/>
          </p:nvSpPr>
          <p:spPr bwMode="auto">
            <a:xfrm>
              <a:off x="1066148" y="315773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8" name="Oval 76"/>
            <p:cNvSpPr>
              <a:spLocks noChangeArrowheads="1"/>
            </p:cNvSpPr>
            <p:nvPr/>
          </p:nvSpPr>
          <p:spPr bwMode="auto">
            <a:xfrm>
              <a:off x="4602780" y="281693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89" name="Oval 77"/>
            <p:cNvSpPr>
              <a:spLocks noChangeArrowheads="1"/>
            </p:cNvSpPr>
            <p:nvPr/>
          </p:nvSpPr>
          <p:spPr bwMode="auto">
            <a:xfrm>
              <a:off x="4560442" y="298649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0" name="Oval 78"/>
            <p:cNvSpPr>
              <a:spLocks noChangeArrowheads="1"/>
            </p:cNvSpPr>
            <p:nvPr/>
          </p:nvSpPr>
          <p:spPr bwMode="auto">
            <a:xfrm>
              <a:off x="4152318" y="3659363"/>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1" name="Oval 79"/>
            <p:cNvSpPr>
              <a:spLocks noChangeArrowheads="1"/>
            </p:cNvSpPr>
            <p:nvPr/>
          </p:nvSpPr>
          <p:spPr bwMode="auto">
            <a:xfrm>
              <a:off x="4146848" y="2986119"/>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2" name="Oval 80"/>
            <p:cNvSpPr>
              <a:spLocks noChangeArrowheads="1"/>
            </p:cNvSpPr>
            <p:nvPr/>
          </p:nvSpPr>
          <p:spPr bwMode="auto">
            <a:xfrm>
              <a:off x="3574233" y="331354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3" name="Oval 81"/>
            <p:cNvSpPr>
              <a:spLocks noChangeArrowheads="1"/>
            </p:cNvSpPr>
            <p:nvPr/>
          </p:nvSpPr>
          <p:spPr bwMode="auto">
            <a:xfrm>
              <a:off x="3725960" y="2879741"/>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4" name="Oval 82"/>
            <p:cNvSpPr>
              <a:spLocks noChangeArrowheads="1"/>
            </p:cNvSpPr>
            <p:nvPr/>
          </p:nvSpPr>
          <p:spPr bwMode="auto">
            <a:xfrm>
              <a:off x="4280012" y="470421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5" name="Oval 83"/>
            <p:cNvSpPr>
              <a:spLocks noChangeArrowheads="1"/>
            </p:cNvSpPr>
            <p:nvPr/>
          </p:nvSpPr>
          <p:spPr bwMode="auto">
            <a:xfrm>
              <a:off x="4013684" y="342653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6" name="Oval 84"/>
            <p:cNvSpPr>
              <a:spLocks noChangeArrowheads="1"/>
            </p:cNvSpPr>
            <p:nvPr/>
          </p:nvSpPr>
          <p:spPr bwMode="auto">
            <a:xfrm>
              <a:off x="4110844" y="3968230"/>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7" name="Oval 85"/>
            <p:cNvSpPr>
              <a:spLocks noChangeArrowheads="1"/>
            </p:cNvSpPr>
            <p:nvPr/>
          </p:nvSpPr>
          <p:spPr bwMode="auto">
            <a:xfrm>
              <a:off x="4460032" y="3426532"/>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8" name="Oval 86"/>
            <p:cNvSpPr>
              <a:spLocks noChangeArrowheads="1"/>
            </p:cNvSpPr>
            <p:nvPr/>
          </p:nvSpPr>
          <p:spPr bwMode="auto">
            <a:xfrm>
              <a:off x="4307632" y="2808867"/>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899" name="Oval 87"/>
            <p:cNvSpPr>
              <a:spLocks noChangeArrowheads="1"/>
            </p:cNvSpPr>
            <p:nvPr/>
          </p:nvSpPr>
          <p:spPr bwMode="auto">
            <a:xfrm>
              <a:off x="4578896" y="3974604"/>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900" name="Oval 88"/>
            <p:cNvSpPr>
              <a:spLocks noChangeArrowheads="1"/>
            </p:cNvSpPr>
            <p:nvPr/>
          </p:nvSpPr>
          <p:spPr bwMode="auto">
            <a:xfrm>
              <a:off x="3876101" y="337776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901" name="Oval 89"/>
            <p:cNvSpPr>
              <a:spLocks noChangeArrowheads="1"/>
            </p:cNvSpPr>
            <p:nvPr/>
          </p:nvSpPr>
          <p:spPr bwMode="auto">
            <a:xfrm>
              <a:off x="4409728" y="4941168"/>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902" name="Oval 90"/>
            <p:cNvSpPr>
              <a:spLocks noChangeArrowheads="1"/>
            </p:cNvSpPr>
            <p:nvPr/>
          </p:nvSpPr>
          <p:spPr bwMode="auto">
            <a:xfrm>
              <a:off x="4731934" y="4619616"/>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69903" name="Oval 91"/>
            <p:cNvSpPr>
              <a:spLocks noChangeArrowheads="1"/>
            </p:cNvSpPr>
            <p:nvPr/>
          </p:nvSpPr>
          <p:spPr bwMode="auto">
            <a:xfrm>
              <a:off x="3818537" y="3917547"/>
              <a:ext cx="72008" cy="72008"/>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grpSp>
      <p:sp>
        <p:nvSpPr>
          <p:cNvPr id="94" name="Content Placeholder 2"/>
          <p:cNvSpPr txBox="1">
            <a:spLocks/>
          </p:cNvSpPr>
          <p:nvPr/>
        </p:nvSpPr>
        <p:spPr bwMode="auto">
          <a:xfrm>
            <a:off x="5148263" y="2603500"/>
            <a:ext cx="39719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spcBef>
                <a:spcPct val="20000"/>
              </a:spcBef>
            </a:pPr>
            <a:r>
              <a:rPr lang="en-US" altLang="en-US" sz="2000" b="0" u="sng" dirty="0">
                <a:solidFill>
                  <a:schemeClr val="tx1"/>
                </a:solidFill>
              </a:rPr>
              <a:t>Steps:</a:t>
            </a:r>
          </a:p>
          <a:p>
            <a:pPr>
              <a:lnSpc>
                <a:spcPct val="90000"/>
              </a:lnSpc>
              <a:spcBef>
                <a:spcPct val="20000"/>
              </a:spcBef>
              <a:buFontTx/>
              <a:buAutoNum type="arabicPeriod"/>
            </a:pPr>
            <a:r>
              <a:rPr lang="en-US" altLang="en-US" sz="2000" b="0" dirty="0">
                <a:solidFill>
                  <a:schemeClr val="tx1"/>
                </a:solidFill>
              </a:rPr>
              <a:t>Hash into </a:t>
            </a:r>
            <a:r>
              <a:rPr lang="en-US" altLang="en-US" sz="2000" b="0" dirty="0" err="1">
                <a:solidFill>
                  <a:srgbClr val="FF0000"/>
                </a:solidFill>
              </a:rPr>
              <a:t>equi</a:t>
            </a:r>
            <a:r>
              <a:rPr lang="en-US" altLang="en-US" sz="2000" b="0" dirty="0">
                <a:solidFill>
                  <a:srgbClr val="FF0000"/>
                </a:solidFill>
              </a:rPr>
              <a:t>-</a:t>
            </a:r>
            <a:r>
              <a:rPr lang="en-US" altLang="en-US" sz="2000" dirty="0">
                <a:solidFill>
                  <a:srgbClr val="FF0000"/>
                </a:solidFill>
              </a:rPr>
              <a:t>width</a:t>
            </a:r>
            <a:r>
              <a:rPr lang="en-US" altLang="en-US" sz="2000" b="0" dirty="0">
                <a:solidFill>
                  <a:schemeClr val="tx1"/>
                </a:solidFill>
              </a:rPr>
              <a:t> </a:t>
            </a:r>
            <a:r>
              <a:rPr lang="en-US" altLang="en-US" sz="2000" b="0" dirty="0">
                <a:solidFill>
                  <a:srgbClr val="FF0000"/>
                </a:solidFill>
              </a:rPr>
              <a:t>buckets</a:t>
            </a:r>
            <a:r>
              <a:rPr lang="en-US" altLang="en-US" sz="2000" b="0" dirty="0">
                <a:solidFill>
                  <a:schemeClr val="tx1"/>
                </a:solidFill>
              </a:rPr>
              <a:t> on x-axis</a:t>
            </a:r>
          </a:p>
          <a:p>
            <a:pPr>
              <a:lnSpc>
                <a:spcPct val="90000"/>
              </a:lnSpc>
              <a:spcBef>
                <a:spcPct val="20000"/>
              </a:spcBef>
              <a:buFontTx/>
              <a:buAutoNum type="arabicPeriod"/>
            </a:pPr>
            <a:r>
              <a:rPr lang="en-US" altLang="en-US" sz="2000" b="0" dirty="0">
                <a:solidFill>
                  <a:schemeClr val="tx1"/>
                </a:solidFill>
              </a:rPr>
              <a:t>Group x-buckets into √</a:t>
            </a:r>
            <a:r>
              <a:rPr lang="en-US" altLang="en-US" sz="2000" i="1" dirty="0">
                <a:solidFill>
                  <a:schemeClr val="tx1"/>
                </a:solidFill>
              </a:rPr>
              <a:t>m</a:t>
            </a:r>
            <a:r>
              <a:rPr lang="en-US" altLang="en-US" sz="2000" b="0" dirty="0">
                <a:solidFill>
                  <a:schemeClr val="tx1"/>
                </a:solidFill>
              </a:rPr>
              <a:t/>
            </a:r>
            <a:br>
              <a:rPr lang="en-US" altLang="en-US" sz="2000" b="0" dirty="0">
                <a:solidFill>
                  <a:schemeClr val="tx1"/>
                </a:solidFill>
              </a:rPr>
            </a:br>
            <a:r>
              <a:rPr lang="en-US" altLang="en-US" sz="2000" b="0" dirty="0">
                <a:solidFill>
                  <a:schemeClr val="tx1"/>
                </a:solidFill>
              </a:rPr>
              <a:t>approx. </a:t>
            </a:r>
            <a:r>
              <a:rPr lang="en-US" altLang="en-US" sz="2000" b="0" dirty="0" err="1">
                <a:solidFill>
                  <a:srgbClr val="0000FF"/>
                </a:solidFill>
              </a:rPr>
              <a:t>equi</a:t>
            </a:r>
            <a:r>
              <a:rPr lang="en-US" altLang="en-US" sz="2000" b="0" dirty="0">
                <a:solidFill>
                  <a:srgbClr val="0000FF"/>
                </a:solidFill>
              </a:rPr>
              <a:t>-</a:t>
            </a:r>
            <a:r>
              <a:rPr lang="en-US" altLang="en-US" sz="2000" dirty="0">
                <a:solidFill>
                  <a:srgbClr val="0000FF"/>
                </a:solidFill>
              </a:rPr>
              <a:t>depth</a:t>
            </a:r>
            <a:r>
              <a:rPr lang="en-US" altLang="en-US" sz="2000" b="0" dirty="0">
                <a:solidFill>
                  <a:srgbClr val="0000FF"/>
                </a:solidFill>
              </a:rPr>
              <a:t> groups</a:t>
            </a:r>
          </a:p>
          <a:p>
            <a:pPr>
              <a:lnSpc>
                <a:spcPct val="90000"/>
              </a:lnSpc>
              <a:spcBef>
                <a:spcPct val="20000"/>
              </a:spcBef>
              <a:buFontTx/>
              <a:buAutoNum type="arabicPeriod"/>
            </a:pPr>
            <a:r>
              <a:rPr lang="en-US" altLang="en-US" sz="2000" b="0" dirty="0">
                <a:solidFill>
                  <a:schemeClr val="tx1"/>
                </a:solidFill>
              </a:rPr>
              <a:t>For each x-group do step 1 and 2 on </a:t>
            </a:r>
            <a:r>
              <a:rPr lang="en-US" altLang="en-US" sz="2000" dirty="0">
                <a:solidFill>
                  <a:srgbClr val="00B050"/>
                </a:solidFill>
              </a:rPr>
              <a:t>y-axis</a:t>
            </a:r>
          </a:p>
          <a:p>
            <a:pPr>
              <a:lnSpc>
                <a:spcPct val="90000"/>
              </a:lnSpc>
              <a:spcBef>
                <a:spcPct val="20000"/>
              </a:spcBef>
            </a:pPr>
            <a:r>
              <a:rPr lang="en-US" altLang="en-US" sz="2000" b="0" u="sng" dirty="0">
                <a:solidFill>
                  <a:schemeClr val="tx1"/>
                </a:solidFill>
              </a:rPr>
              <a:t>Result:</a:t>
            </a:r>
          </a:p>
          <a:p>
            <a:pPr>
              <a:lnSpc>
                <a:spcPct val="90000"/>
              </a:lnSpc>
              <a:spcBef>
                <a:spcPct val="20000"/>
              </a:spcBef>
              <a:buFontTx/>
              <a:buChar char="•"/>
            </a:pPr>
            <a:r>
              <a:rPr lang="en-US" altLang="en-US" sz="2000" i="1" dirty="0" smtClean="0">
                <a:solidFill>
                  <a:schemeClr val="tx1"/>
                </a:solidFill>
              </a:rPr>
              <a:t> m</a:t>
            </a:r>
            <a:r>
              <a:rPr lang="en-US" altLang="en-US" sz="2000" b="0" dirty="0" smtClean="0">
                <a:solidFill>
                  <a:schemeClr val="tx1"/>
                </a:solidFill>
              </a:rPr>
              <a:t> </a:t>
            </a:r>
            <a:r>
              <a:rPr lang="en-US" altLang="en-US" sz="2000" b="0" dirty="0" err="1">
                <a:solidFill>
                  <a:schemeClr val="tx1"/>
                </a:solidFill>
              </a:rPr>
              <a:t>appr</a:t>
            </a:r>
            <a:r>
              <a:rPr lang="en-US" altLang="en-US" sz="2000" b="0" dirty="0">
                <a:solidFill>
                  <a:schemeClr val="tx1"/>
                </a:solidFill>
              </a:rPr>
              <a:t>. </a:t>
            </a:r>
            <a:r>
              <a:rPr lang="en-US" altLang="en-US" sz="2000" b="0" dirty="0" err="1">
                <a:solidFill>
                  <a:schemeClr val="tx1"/>
                </a:solidFill>
              </a:rPr>
              <a:t>equi</a:t>
            </a:r>
            <a:r>
              <a:rPr lang="en-US" altLang="en-US" sz="2000" b="0" dirty="0">
                <a:solidFill>
                  <a:schemeClr val="tx1"/>
                </a:solidFill>
              </a:rPr>
              <a:t>-</a:t>
            </a:r>
            <a:r>
              <a:rPr lang="en-US" altLang="en-US" sz="2000" dirty="0">
                <a:solidFill>
                  <a:schemeClr val="tx1"/>
                </a:solidFill>
              </a:rPr>
              <a:t>depth</a:t>
            </a:r>
            <a:r>
              <a:rPr lang="en-US" altLang="en-US" sz="2000" b="0" dirty="0">
                <a:solidFill>
                  <a:schemeClr val="tx1"/>
                </a:solidFill>
              </a:rPr>
              <a:t> </a:t>
            </a:r>
            <a:r>
              <a:rPr lang="en-US" altLang="en-US" sz="2000" b="0" dirty="0" smtClean="0">
                <a:solidFill>
                  <a:schemeClr val="tx1"/>
                </a:solidFill>
              </a:rPr>
              <a:t>groups.</a:t>
            </a:r>
          </a:p>
          <a:p>
            <a:pPr>
              <a:lnSpc>
                <a:spcPct val="90000"/>
              </a:lnSpc>
              <a:spcBef>
                <a:spcPct val="20000"/>
              </a:spcBef>
              <a:buFontTx/>
              <a:buChar char="•"/>
            </a:pPr>
            <a:r>
              <a:rPr lang="en-US" altLang="en-US" sz="2000" b="0" dirty="0" smtClean="0">
                <a:solidFill>
                  <a:schemeClr val="tx1"/>
                </a:solidFill>
              </a:rPr>
              <a:t> </a:t>
            </a:r>
            <a:r>
              <a:rPr lang="en-US" altLang="en-US" sz="2000" dirty="0" smtClean="0">
                <a:solidFill>
                  <a:srgbClr val="FF0000"/>
                </a:solidFill>
              </a:rPr>
              <a:t>Each cell has at least k items</a:t>
            </a:r>
            <a:endParaRPr lang="en-US" altLang="en-US" sz="2000" dirty="0">
              <a:solidFill>
                <a:srgbClr val="FF0000"/>
              </a:solidFill>
            </a:endParaRPr>
          </a:p>
          <a:p>
            <a:pPr>
              <a:lnSpc>
                <a:spcPct val="90000"/>
              </a:lnSpc>
              <a:spcBef>
                <a:spcPct val="20000"/>
              </a:spcBef>
              <a:buFontTx/>
              <a:buChar char="•"/>
            </a:pPr>
            <a:r>
              <a:rPr lang="en-US" altLang="en-US" sz="2000" b="0" i="1" dirty="0" smtClean="0">
                <a:solidFill>
                  <a:schemeClr val="tx1"/>
                </a:solidFill>
              </a:rPr>
              <a:t> O(n</a:t>
            </a:r>
            <a:r>
              <a:rPr lang="en-US" altLang="en-US" sz="2000" b="0" i="1" dirty="0">
                <a:solidFill>
                  <a:schemeClr val="tx1"/>
                </a:solidFill>
              </a:rPr>
              <a:t>)</a:t>
            </a:r>
            <a:r>
              <a:rPr lang="en-US" altLang="en-US" sz="2000" b="0" dirty="0">
                <a:solidFill>
                  <a:schemeClr val="tx1"/>
                </a:solidFill>
              </a:rPr>
              <a:t> </a:t>
            </a:r>
            <a:r>
              <a:rPr lang="en-US" altLang="en-US" sz="2000" b="0" dirty="0">
                <a:solidFill>
                  <a:schemeClr val="tx1"/>
                </a:solidFill>
                <a:sym typeface="Wingdings" pitchFamily="2" charset="2"/>
              </a:rPr>
              <a:t> </a:t>
            </a:r>
            <a:r>
              <a:rPr lang="en-US" altLang="en-US" sz="2000" b="0" dirty="0">
                <a:solidFill>
                  <a:schemeClr val="tx1"/>
                </a:solidFill>
              </a:rPr>
              <a:t>assuming that number of buckets is less than </a:t>
            </a:r>
            <a:r>
              <a:rPr lang="en-US" altLang="en-US" sz="2000" dirty="0">
                <a:solidFill>
                  <a:schemeClr val="tx1"/>
                </a:solidFill>
              </a:rPr>
              <a:t>√</a:t>
            </a:r>
            <a:r>
              <a:rPr lang="en-US" altLang="en-US" sz="2000" b="0" i="1" dirty="0">
                <a:solidFill>
                  <a:schemeClr val="tx1"/>
                </a:solidFill>
              </a:rPr>
              <a:t>n</a:t>
            </a:r>
            <a:endParaRPr lang="en-US" altLang="en-US" sz="2000" b="0" i="1" baseline="30000" dirty="0">
              <a:solidFill>
                <a:schemeClr val="tx1"/>
              </a:solidFill>
            </a:endParaRPr>
          </a:p>
        </p:txBody>
      </p:sp>
      <p:grpSp>
        <p:nvGrpSpPr>
          <p:cNvPr id="99" name="Group 98"/>
          <p:cNvGrpSpPr>
            <a:grpSpLocks/>
          </p:cNvGrpSpPr>
          <p:nvPr/>
        </p:nvGrpSpPr>
        <p:grpSpPr bwMode="auto">
          <a:xfrm>
            <a:off x="777875" y="6172200"/>
            <a:ext cx="215900" cy="250825"/>
            <a:chOff x="-684584" y="2564904"/>
            <a:chExt cx="216024" cy="252028"/>
          </a:xfrm>
        </p:grpSpPr>
        <p:cxnSp>
          <p:nvCxnSpPr>
            <p:cNvPr id="69819" name="Straight Connector 92"/>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20" name="Straight Connector 96"/>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21" name="Straight Connector 97"/>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04" name="Group 103"/>
          <p:cNvGrpSpPr>
            <a:grpSpLocks/>
          </p:cNvGrpSpPr>
          <p:nvPr/>
        </p:nvGrpSpPr>
        <p:grpSpPr bwMode="auto">
          <a:xfrm>
            <a:off x="1042988" y="6165850"/>
            <a:ext cx="215900" cy="250825"/>
            <a:chOff x="-684584" y="2564904"/>
            <a:chExt cx="216024" cy="252028"/>
          </a:xfrm>
        </p:grpSpPr>
        <p:cxnSp>
          <p:nvCxnSpPr>
            <p:cNvPr id="69816" name="Straight Connector 104"/>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17" name="Straight Connector 105"/>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18" name="Straight Connector 106"/>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08" name="Group 107"/>
          <p:cNvGrpSpPr>
            <a:grpSpLocks/>
          </p:cNvGrpSpPr>
          <p:nvPr/>
        </p:nvGrpSpPr>
        <p:grpSpPr bwMode="auto">
          <a:xfrm>
            <a:off x="1282700" y="6172200"/>
            <a:ext cx="215900" cy="250825"/>
            <a:chOff x="-684584" y="2564904"/>
            <a:chExt cx="216024" cy="252028"/>
          </a:xfrm>
        </p:grpSpPr>
        <p:cxnSp>
          <p:nvCxnSpPr>
            <p:cNvPr id="69813" name="Straight Connector 108"/>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14" name="Straight Connector 109"/>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15" name="Straight Connector 110"/>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12" name="Group 111"/>
          <p:cNvGrpSpPr>
            <a:grpSpLocks/>
          </p:cNvGrpSpPr>
          <p:nvPr/>
        </p:nvGrpSpPr>
        <p:grpSpPr bwMode="auto">
          <a:xfrm>
            <a:off x="1547813" y="6165850"/>
            <a:ext cx="215900" cy="250825"/>
            <a:chOff x="-684584" y="2564904"/>
            <a:chExt cx="216024" cy="252028"/>
          </a:xfrm>
        </p:grpSpPr>
        <p:cxnSp>
          <p:nvCxnSpPr>
            <p:cNvPr id="69810" name="Straight Connector 112"/>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11" name="Straight Connector 113"/>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12" name="Straight Connector 114"/>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16" name="Group 115"/>
          <p:cNvGrpSpPr>
            <a:grpSpLocks/>
          </p:cNvGrpSpPr>
          <p:nvPr/>
        </p:nvGrpSpPr>
        <p:grpSpPr bwMode="auto">
          <a:xfrm>
            <a:off x="1785938" y="6172200"/>
            <a:ext cx="215900" cy="250825"/>
            <a:chOff x="-684584" y="2564904"/>
            <a:chExt cx="216024" cy="252028"/>
          </a:xfrm>
        </p:grpSpPr>
        <p:cxnSp>
          <p:nvCxnSpPr>
            <p:cNvPr id="69807" name="Straight Connector 116"/>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08" name="Straight Connector 117"/>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09" name="Straight Connector 118"/>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20" name="Group 119"/>
          <p:cNvGrpSpPr>
            <a:grpSpLocks/>
          </p:cNvGrpSpPr>
          <p:nvPr/>
        </p:nvGrpSpPr>
        <p:grpSpPr bwMode="auto">
          <a:xfrm>
            <a:off x="2051050" y="6165850"/>
            <a:ext cx="217488" cy="250825"/>
            <a:chOff x="-684584" y="2564904"/>
            <a:chExt cx="216024" cy="252028"/>
          </a:xfrm>
        </p:grpSpPr>
        <p:cxnSp>
          <p:nvCxnSpPr>
            <p:cNvPr id="69804" name="Straight Connector 120"/>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05" name="Straight Connector 121"/>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06" name="Straight Connector 122"/>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24" name="Group 123"/>
          <p:cNvGrpSpPr>
            <a:grpSpLocks/>
          </p:cNvGrpSpPr>
          <p:nvPr/>
        </p:nvGrpSpPr>
        <p:grpSpPr bwMode="auto">
          <a:xfrm>
            <a:off x="2290763" y="6172200"/>
            <a:ext cx="215900" cy="250825"/>
            <a:chOff x="-684584" y="2564904"/>
            <a:chExt cx="216024" cy="252028"/>
          </a:xfrm>
        </p:grpSpPr>
        <p:cxnSp>
          <p:nvCxnSpPr>
            <p:cNvPr id="69801" name="Straight Connector 124"/>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802" name="Straight Connector 125"/>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03" name="Straight Connector 126"/>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28" name="Group 127"/>
          <p:cNvGrpSpPr>
            <a:grpSpLocks/>
          </p:cNvGrpSpPr>
          <p:nvPr/>
        </p:nvGrpSpPr>
        <p:grpSpPr bwMode="auto">
          <a:xfrm>
            <a:off x="2555875" y="6165850"/>
            <a:ext cx="215900" cy="250825"/>
            <a:chOff x="-684584" y="2564904"/>
            <a:chExt cx="216024" cy="252028"/>
          </a:xfrm>
        </p:grpSpPr>
        <p:cxnSp>
          <p:nvCxnSpPr>
            <p:cNvPr id="69798" name="Straight Connector 128"/>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99" name="Straight Connector 129"/>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800" name="Straight Connector 130"/>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32" name="Group 131"/>
          <p:cNvGrpSpPr>
            <a:grpSpLocks/>
          </p:cNvGrpSpPr>
          <p:nvPr/>
        </p:nvGrpSpPr>
        <p:grpSpPr bwMode="auto">
          <a:xfrm>
            <a:off x="2794000" y="6172200"/>
            <a:ext cx="215900" cy="250825"/>
            <a:chOff x="-684584" y="2564904"/>
            <a:chExt cx="216024" cy="252028"/>
          </a:xfrm>
        </p:grpSpPr>
        <p:cxnSp>
          <p:nvCxnSpPr>
            <p:cNvPr id="69795" name="Straight Connector 132"/>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96" name="Straight Connector 133"/>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97" name="Straight Connector 134"/>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36" name="Group 135"/>
          <p:cNvGrpSpPr>
            <a:grpSpLocks/>
          </p:cNvGrpSpPr>
          <p:nvPr/>
        </p:nvGrpSpPr>
        <p:grpSpPr bwMode="auto">
          <a:xfrm>
            <a:off x="3059113" y="6165850"/>
            <a:ext cx="217487" cy="250825"/>
            <a:chOff x="-684584" y="2564904"/>
            <a:chExt cx="216024" cy="252028"/>
          </a:xfrm>
        </p:grpSpPr>
        <p:cxnSp>
          <p:nvCxnSpPr>
            <p:cNvPr id="69792" name="Straight Connector 136"/>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93" name="Straight Connector 137"/>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94" name="Straight Connector 138"/>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40" name="Group 139"/>
          <p:cNvGrpSpPr>
            <a:grpSpLocks/>
          </p:cNvGrpSpPr>
          <p:nvPr/>
        </p:nvGrpSpPr>
        <p:grpSpPr bwMode="auto">
          <a:xfrm>
            <a:off x="3298825" y="6172200"/>
            <a:ext cx="215900" cy="250825"/>
            <a:chOff x="-684584" y="2564904"/>
            <a:chExt cx="216024" cy="252028"/>
          </a:xfrm>
        </p:grpSpPr>
        <p:cxnSp>
          <p:nvCxnSpPr>
            <p:cNvPr id="69789" name="Straight Connector 140"/>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90" name="Straight Connector 141"/>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91" name="Straight Connector 142"/>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44" name="Group 143"/>
          <p:cNvGrpSpPr>
            <a:grpSpLocks/>
          </p:cNvGrpSpPr>
          <p:nvPr/>
        </p:nvGrpSpPr>
        <p:grpSpPr bwMode="auto">
          <a:xfrm>
            <a:off x="3563938" y="6165850"/>
            <a:ext cx="215900" cy="250825"/>
            <a:chOff x="-684584" y="2564904"/>
            <a:chExt cx="216024" cy="252028"/>
          </a:xfrm>
        </p:grpSpPr>
        <p:cxnSp>
          <p:nvCxnSpPr>
            <p:cNvPr id="69786" name="Straight Connector 144"/>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87" name="Straight Connector 145"/>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88" name="Straight Connector 146"/>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48" name="Group 147"/>
          <p:cNvGrpSpPr>
            <a:grpSpLocks/>
          </p:cNvGrpSpPr>
          <p:nvPr/>
        </p:nvGrpSpPr>
        <p:grpSpPr bwMode="auto">
          <a:xfrm>
            <a:off x="3802063" y="6172200"/>
            <a:ext cx="215900" cy="250825"/>
            <a:chOff x="-684584" y="2564904"/>
            <a:chExt cx="216024" cy="252028"/>
          </a:xfrm>
        </p:grpSpPr>
        <p:cxnSp>
          <p:nvCxnSpPr>
            <p:cNvPr id="69783" name="Straight Connector 148"/>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84" name="Straight Connector 149"/>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85" name="Straight Connector 150"/>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52" name="Group 151"/>
          <p:cNvGrpSpPr>
            <a:grpSpLocks/>
          </p:cNvGrpSpPr>
          <p:nvPr/>
        </p:nvGrpSpPr>
        <p:grpSpPr bwMode="auto">
          <a:xfrm>
            <a:off x="4067175" y="6165850"/>
            <a:ext cx="217488" cy="250825"/>
            <a:chOff x="-684584" y="2564904"/>
            <a:chExt cx="216024" cy="252028"/>
          </a:xfrm>
        </p:grpSpPr>
        <p:cxnSp>
          <p:nvCxnSpPr>
            <p:cNvPr id="69780" name="Straight Connector 152"/>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81" name="Straight Connector 153"/>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82" name="Straight Connector 154"/>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56" name="Group 155"/>
          <p:cNvGrpSpPr>
            <a:grpSpLocks/>
          </p:cNvGrpSpPr>
          <p:nvPr/>
        </p:nvGrpSpPr>
        <p:grpSpPr bwMode="auto">
          <a:xfrm>
            <a:off x="4306888" y="6172200"/>
            <a:ext cx="215900" cy="250825"/>
            <a:chOff x="-684584" y="2564904"/>
            <a:chExt cx="216024" cy="252028"/>
          </a:xfrm>
        </p:grpSpPr>
        <p:cxnSp>
          <p:nvCxnSpPr>
            <p:cNvPr id="69777" name="Straight Connector 156"/>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78" name="Straight Connector 157"/>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79" name="Straight Connector 158"/>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60" name="Group 159"/>
          <p:cNvGrpSpPr>
            <a:grpSpLocks/>
          </p:cNvGrpSpPr>
          <p:nvPr/>
        </p:nvGrpSpPr>
        <p:grpSpPr bwMode="auto">
          <a:xfrm>
            <a:off x="4572000" y="6165850"/>
            <a:ext cx="215900" cy="250825"/>
            <a:chOff x="-684584" y="2564904"/>
            <a:chExt cx="216024" cy="252028"/>
          </a:xfrm>
        </p:grpSpPr>
        <p:cxnSp>
          <p:nvCxnSpPr>
            <p:cNvPr id="69774" name="Straight Connector 160"/>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75" name="Straight Connector 161"/>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76" name="Straight Connector 162"/>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64" name="Group 163"/>
          <p:cNvGrpSpPr>
            <a:grpSpLocks/>
          </p:cNvGrpSpPr>
          <p:nvPr/>
        </p:nvGrpSpPr>
        <p:grpSpPr bwMode="auto">
          <a:xfrm>
            <a:off x="4810125" y="6172200"/>
            <a:ext cx="215900" cy="250825"/>
            <a:chOff x="-684584" y="2564904"/>
            <a:chExt cx="216024" cy="252028"/>
          </a:xfrm>
        </p:grpSpPr>
        <p:cxnSp>
          <p:nvCxnSpPr>
            <p:cNvPr id="69771" name="Straight Connector 164"/>
            <p:cNvCxnSpPr>
              <a:cxnSpLocks noChangeShapeType="1"/>
            </p:cNvCxnSpPr>
            <p:nvPr/>
          </p:nvCxnSpPr>
          <p:spPr bwMode="auto">
            <a:xfrm>
              <a:off x="-684584" y="2564904"/>
              <a:ext cx="0" cy="252028"/>
            </a:xfrm>
            <a:prstGeom prst="line">
              <a:avLst/>
            </a:prstGeom>
            <a:noFill/>
            <a:ln w="38100">
              <a:solidFill>
                <a:srgbClr val="FF0000"/>
              </a:solidFill>
              <a:round/>
              <a:headEnd/>
              <a:tailEnd/>
            </a:ln>
          </p:spPr>
        </p:cxnSp>
        <p:cxnSp>
          <p:nvCxnSpPr>
            <p:cNvPr id="69772" name="Straight Connector 165"/>
            <p:cNvCxnSpPr>
              <a:cxnSpLocks noChangeShapeType="1"/>
            </p:cNvCxnSpPr>
            <p:nvPr/>
          </p:nvCxnSpPr>
          <p:spPr bwMode="auto">
            <a:xfrm>
              <a:off x="-468560" y="2564904"/>
              <a:ext cx="0" cy="252028"/>
            </a:xfrm>
            <a:prstGeom prst="line">
              <a:avLst/>
            </a:prstGeom>
            <a:noFill/>
            <a:ln w="38100">
              <a:solidFill>
                <a:srgbClr val="FF0000"/>
              </a:solidFill>
              <a:round/>
              <a:headEnd/>
              <a:tailEnd/>
            </a:ln>
          </p:spPr>
        </p:cxnSp>
        <p:cxnSp>
          <p:nvCxnSpPr>
            <p:cNvPr id="69773" name="Straight Connector 166"/>
            <p:cNvCxnSpPr>
              <a:cxnSpLocks noChangeShapeType="1"/>
            </p:cNvCxnSpPr>
            <p:nvPr/>
          </p:nvCxnSpPr>
          <p:spPr bwMode="auto">
            <a:xfrm>
              <a:off x="-684584" y="2798930"/>
              <a:ext cx="216024" cy="0"/>
            </a:xfrm>
            <a:prstGeom prst="line">
              <a:avLst/>
            </a:prstGeom>
            <a:noFill/>
            <a:ln w="38100">
              <a:solidFill>
                <a:srgbClr val="FF0000"/>
              </a:solidFill>
              <a:round/>
              <a:headEnd/>
              <a:tailEnd/>
            </a:ln>
          </p:spPr>
        </p:cxnSp>
      </p:grpSp>
      <p:grpSp>
        <p:nvGrpSpPr>
          <p:cNvPr id="172" name="Group 171"/>
          <p:cNvGrpSpPr>
            <a:grpSpLocks/>
          </p:cNvGrpSpPr>
          <p:nvPr/>
        </p:nvGrpSpPr>
        <p:grpSpPr bwMode="auto">
          <a:xfrm rot="5400000">
            <a:off x="484982" y="2547143"/>
            <a:ext cx="215900" cy="252413"/>
            <a:chOff x="-684584" y="2564904"/>
            <a:chExt cx="216024" cy="252028"/>
          </a:xfrm>
        </p:grpSpPr>
        <p:cxnSp>
          <p:nvCxnSpPr>
            <p:cNvPr id="69768" name="Straight Connector 172"/>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69" name="Straight Connector 173"/>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70" name="Straight Connector 174"/>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76" name="Group 175"/>
          <p:cNvGrpSpPr>
            <a:grpSpLocks/>
          </p:cNvGrpSpPr>
          <p:nvPr/>
        </p:nvGrpSpPr>
        <p:grpSpPr bwMode="auto">
          <a:xfrm rot="5400000">
            <a:off x="485776" y="2814637"/>
            <a:ext cx="215900" cy="250825"/>
            <a:chOff x="-684584" y="2564904"/>
            <a:chExt cx="216024" cy="252028"/>
          </a:xfrm>
        </p:grpSpPr>
        <p:cxnSp>
          <p:nvCxnSpPr>
            <p:cNvPr id="69765" name="Straight Connector 176"/>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66" name="Straight Connector 177"/>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67" name="Straight Connector 178"/>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80" name="Group 179"/>
          <p:cNvGrpSpPr>
            <a:grpSpLocks/>
          </p:cNvGrpSpPr>
          <p:nvPr/>
        </p:nvGrpSpPr>
        <p:grpSpPr bwMode="auto">
          <a:xfrm rot="5400000">
            <a:off x="484982" y="3051968"/>
            <a:ext cx="215900" cy="252413"/>
            <a:chOff x="-684584" y="2564904"/>
            <a:chExt cx="216024" cy="252028"/>
          </a:xfrm>
        </p:grpSpPr>
        <p:cxnSp>
          <p:nvCxnSpPr>
            <p:cNvPr id="69762" name="Straight Connector 180"/>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63" name="Straight Connector 181"/>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64" name="Straight Connector 182"/>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84" name="Group 183"/>
          <p:cNvGrpSpPr>
            <a:grpSpLocks/>
          </p:cNvGrpSpPr>
          <p:nvPr/>
        </p:nvGrpSpPr>
        <p:grpSpPr bwMode="auto">
          <a:xfrm rot="5400000">
            <a:off x="485776" y="3317875"/>
            <a:ext cx="215900" cy="250825"/>
            <a:chOff x="-684584" y="2564904"/>
            <a:chExt cx="216024" cy="252028"/>
          </a:xfrm>
        </p:grpSpPr>
        <p:cxnSp>
          <p:nvCxnSpPr>
            <p:cNvPr id="69759" name="Straight Connector 184"/>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60" name="Straight Connector 185"/>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61" name="Straight Connector 186"/>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88" name="Group 187"/>
          <p:cNvGrpSpPr>
            <a:grpSpLocks/>
          </p:cNvGrpSpPr>
          <p:nvPr/>
        </p:nvGrpSpPr>
        <p:grpSpPr bwMode="auto">
          <a:xfrm rot="5400000">
            <a:off x="484982" y="3555206"/>
            <a:ext cx="215900" cy="252413"/>
            <a:chOff x="-684584" y="2564904"/>
            <a:chExt cx="216024" cy="252028"/>
          </a:xfrm>
        </p:grpSpPr>
        <p:cxnSp>
          <p:nvCxnSpPr>
            <p:cNvPr id="69756" name="Straight Connector 188"/>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57" name="Straight Connector 189"/>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58" name="Straight Connector 190"/>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92" name="Group 191"/>
          <p:cNvGrpSpPr>
            <a:grpSpLocks/>
          </p:cNvGrpSpPr>
          <p:nvPr/>
        </p:nvGrpSpPr>
        <p:grpSpPr bwMode="auto">
          <a:xfrm rot="5400000">
            <a:off x="485776" y="3822700"/>
            <a:ext cx="215900" cy="250825"/>
            <a:chOff x="-684584" y="2564904"/>
            <a:chExt cx="216024" cy="252028"/>
          </a:xfrm>
        </p:grpSpPr>
        <p:cxnSp>
          <p:nvCxnSpPr>
            <p:cNvPr id="69753" name="Straight Connector 192"/>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54" name="Straight Connector 193"/>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55" name="Straight Connector 194"/>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196" name="Group 195"/>
          <p:cNvGrpSpPr>
            <a:grpSpLocks/>
          </p:cNvGrpSpPr>
          <p:nvPr/>
        </p:nvGrpSpPr>
        <p:grpSpPr bwMode="auto">
          <a:xfrm rot="5400000">
            <a:off x="484982" y="4060031"/>
            <a:ext cx="215900" cy="252413"/>
            <a:chOff x="-684584" y="2564904"/>
            <a:chExt cx="216024" cy="252028"/>
          </a:xfrm>
        </p:grpSpPr>
        <p:cxnSp>
          <p:nvCxnSpPr>
            <p:cNvPr id="69750" name="Straight Connector 196"/>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51" name="Straight Connector 197"/>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52" name="Straight Connector 198"/>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00" name="Group 199"/>
          <p:cNvGrpSpPr>
            <a:grpSpLocks/>
          </p:cNvGrpSpPr>
          <p:nvPr/>
        </p:nvGrpSpPr>
        <p:grpSpPr bwMode="auto">
          <a:xfrm rot="5400000">
            <a:off x="485776" y="4325937"/>
            <a:ext cx="215900" cy="250825"/>
            <a:chOff x="-684584" y="2564904"/>
            <a:chExt cx="216024" cy="252028"/>
          </a:xfrm>
        </p:grpSpPr>
        <p:cxnSp>
          <p:nvCxnSpPr>
            <p:cNvPr id="69747" name="Straight Connector 200"/>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48" name="Straight Connector 201"/>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49" name="Straight Connector 202"/>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04" name="Group 203"/>
          <p:cNvGrpSpPr>
            <a:grpSpLocks/>
          </p:cNvGrpSpPr>
          <p:nvPr/>
        </p:nvGrpSpPr>
        <p:grpSpPr bwMode="auto">
          <a:xfrm rot="5400000">
            <a:off x="484982" y="4563268"/>
            <a:ext cx="215900" cy="252413"/>
            <a:chOff x="-684584" y="2564904"/>
            <a:chExt cx="216024" cy="252028"/>
          </a:xfrm>
        </p:grpSpPr>
        <p:cxnSp>
          <p:nvCxnSpPr>
            <p:cNvPr id="69744" name="Straight Connector 204"/>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45" name="Straight Connector 205"/>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46" name="Straight Connector 206"/>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08" name="Group 207"/>
          <p:cNvGrpSpPr>
            <a:grpSpLocks/>
          </p:cNvGrpSpPr>
          <p:nvPr/>
        </p:nvGrpSpPr>
        <p:grpSpPr bwMode="auto">
          <a:xfrm rot="5400000">
            <a:off x="485776" y="4830762"/>
            <a:ext cx="215900" cy="250825"/>
            <a:chOff x="-684584" y="2564904"/>
            <a:chExt cx="216024" cy="252028"/>
          </a:xfrm>
        </p:grpSpPr>
        <p:cxnSp>
          <p:nvCxnSpPr>
            <p:cNvPr id="69741" name="Straight Connector 208"/>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42" name="Straight Connector 209"/>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43" name="Straight Connector 210"/>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12" name="Group 211"/>
          <p:cNvGrpSpPr>
            <a:grpSpLocks/>
          </p:cNvGrpSpPr>
          <p:nvPr/>
        </p:nvGrpSpPr>
        <p:grpSpPr bwMode="auto">
          <a:xfrm rot="5400000">
            <a:off x="484982" y="5068093"/>
            <a:ext cx="215900" cy="252413"/>
            <a:chOff x="-684584" y="2564904"/>
            <a:chExt cx="216024" cy="252028"/>
          </a:xfrm>
        </p:grpSpPr>
        <p:cxnSp>
          <p:nvCxnSpPr>
            <p:cNvPr id="69738" name="Straight Connector 212"/>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39" name="Straight Connector 213"/>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40" name="Straight Connector 214"/>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16" name="Group 215"/>
          <p:cNvGrpSpPr>
            <a:grpSpLocks/>
          </p:cNvGrpSpPr>
          <p:nvPr/>
        </p:nvGrpSpPr>
        <p:grpSpPr bwMode="auto">
          <a:xfrm rot="5400000">
            <a:off x="485776" y="5334000"/>
            <a:ext cx="215900" cy="250825"/>
            <a:chOff x="-684584" y="2564904"/>
            <a:chExt cx="216024" cy="252028"/>
          </a:xfrm>
        </p:grpSpPr>
        <p:cxnSp>
          <p:nvCxnSpPr>
            <p:cNvPr id="69735" name="Straight Connector 216"/>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36" name="Straight Connector 217"/>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37" name="Straight Connector 218"/>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20" name="Group 219"/>
          <p:cNvGrpSpPr>
            <a:grpSpLocks/>
          </p:cNvGrpSpPr>
          <p:nvPr/>
        </p:nvGrpSpPr>
        <p:grpSpPr bwMode="auto">
          <a:xfrm rot="5400000">
            <a:off x="484188" y="5572125"/>
            <a:ext cx="217487" cy="252413"/>
            <a:chOff x="-684584" y="2564904"/>
            <a:chExt cx="216024" cy="252028"/>
          </a:xfrm>
        </p:grpSpPr>
        <p:cxnSp>
          <p:nvCxnSpPr>
            <p:cNvPr id="69732" name="Straight Connector 220"/>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33" name="Straight Connector 221"/>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34" name="Straight Connector 222"/>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224" name="Group 223"/>
          <p:cNvGrpSpPr>
            <a:grpSpLocks/>
          </p:cNvGrpSpPr>
          <p:nvPr/>
        </p:nvGrpSpPr>
        <p:grpSpPr bwMode="auto">
          <a:xfrm rot="5400000">
            <a:off x="485776" y="5838825"/>
            <a:ext cx="215900" cy="250825"/>
            <a:chOff x="-684584" y="2564904"/>
            <a:chExt cx="216024" cy="252028"/>
          </a:xfrm>
        </p:grpSpPr>
        <p:cxnSp>
          <p:nvCxnSpPr>
            <p:cNvPr id="69729" name="Straight Connector 224"/>
            <p:cNvCxnSpPr>
              <a:cxnSpLocks noChangeShapeType="1"/>
            </p:cNvCxnSpPr>
            <p:nvPr/>
          </p:nvCxnSpPr>
          <p:spPr bwMode="auto">
            <a:xfrm>
              <a:off x="-684584" y="2564904"/>
              <a:ext cx="0" cy="252028"/>
            </a:xfrm>
            <a:prstGeom prst="line">
              <a:avLst/>
            </a:prstGeom>
            <a:noFill/>
            <a:ln w="38100">
              <a:solidFill>
                <a:srgbClr val="00B050"/>
              </a:solidFill>
              <a:round/>
              <a:headEnd/>
              <a:tailEnd/>
            </a:ln>
          </p:spPr>
        </p:cxnSp>
        <p:cxnSp>
          <p:nvCxnSpPr>
            <p:cNvPr id="69730" name="Straight Connector 225"/>
            <p:cNvCxnSpPr>
              <a:cxnSpLocks noChangeShapeType="1"/>
            </p:cNvCxnSpPr>
            <p:nvPr/>
          </p:nvCxnSpPr>
          <p:spPr bwMode="auto">
            <a:xfrm>
              <a:off x="-468560" y="2564904"/>
              <a:ext cx="0" cy="252028"/>
            </a:xfrm>
            <a:prstGeom prst="line">
              <a:avLst/>
            </a:prstGeom>
            <a:noFill/>
            <a:ln w="38100">
              <a:solidFill>
                <a:srgbClr val="00B050"/>
              </a:solidFill>
              <a:round/>
              <a:headEnd/>
              <a:tailEnd/>
            </a:ln>
          </p:spPr>
        </p:cxnSp>
        <p:cxnSp>
          <p:nvCxnSpPr>
            <p:cNvPr id="69731" name="Straight Connector 226"/>
            <p:cNvCxnSpPr>
              <a:cxnSpLocks noChangeShapeType="1"/>
            </p:cNvCxnSpPr>
            <p:nvPr/>
          </p:nvCxnSpPr>
          <p:spPr bwMode="auto">
            <a:xfrm>
              <a:off x="-684584" y="2798930"/>
              <a:ext cx="216024" cy="0"/>
            </a:xfrm>
            <a:prstGeom prst="line">
              <a:avLst/>
            </a:prstGeom>
            <a:noFill/>
            <a:ln w="38100">
              <a:solidFill>
                <a:srgbClr val="00B050"/>
              </a:solidFill>
              <a:round/>
              <a:headEnd/>
              <a:tailEnd/>
            </a:ln>
          </p:spPr>
        </p:cxnSp>
      </p:grpSp>
      <p:grpSp>
        <p:nvGrpSpPr>
          <p:cNvPr id="3" name="Group 2"/>
          <p:cNvGrpSpPr>
            <a:grpSpLocks/>
          </p:cNvGrpSpPr>
          <p:nvPr/>
        </p:nvGrpSpPr>
        <p:grpSpPr bwMode="auto">
          <a:xfrm>
            <a:off x="1509713" y="2543175"/>
            <a:ext cx="3024187" cy="3594100"/>
            <a:chOff x="1509192" y="2543834"/>
            <a:chExt cx="3024412" cy="3593801"/>
          </a:xfrm>
        </p:grpSpPr>
        <p:cxnSp>
          <p:nvCxnSpPr>
            <p:cNvPr id="69725" name="Straight Connector 239"/>
            <p:cNvCxnSpPr>
              <a:cxnSpLocks noChangeShapeType="1"/>
            </p:cNvCxnSpPr>
            <p:nvPr/>
          </p:nvCxnSpPr>
          <p:spPr bwMode="auto">
            <a:xfrm>
              <a:off x="1509192" y="2543834"/>
              <a:ext cx="0" cy="3588060"/>
            </a:xfrm>
            <a:prstGeom prst="line">
              <a:avLst/>
            </a:prstGeom>
            <a:noFill/>
            <a:ln w="19050">
              <a:solidFill>
                <a:srgbClr val="0000FF"/>
              </a:solidFill>
              <a:prstDash val="dash"/>
              <a:round/>
              <a:headEnd/>
              <a:tailEnd/>
            </a:ln>
          </p:spPr>
        </p:cxnSp>
        <p:cxnSp>
          <p:nvCxnSpPr>
            <p:cNvPr id="69726" name="Straight Connector 242"/>
            <p:cNvCxnSpPr>
              <a:cxnSpLocks noChangeShapeType="1"/>
            </p:cNvCxnSpPr>
            <p:nvPr/>
          </p:nvCxnSpPr>
          <p:spPr bwMode="auto">
            <a:xfrm>
              <a:off x="2771800" y="2549575"/>
              <a:ext cx="0" cy="3588060"/>
            </a:xfrm>
            <a:prstGeom prst="line">
              <a:avLst/>
            </a:prstGeom>
            <a:noFill/>
            <a:ln w="19050">
              <a:solidFill>
                <a:srgbClr val="0000FF"/>
              </a:solidFill>
              <a:prstDash val="dash"/>
              <a:round/>
              <a:headEnd/>
              <a:tailEnd/>
            </a:ln>
          </p:spPr>
        </p:cxnSp>
        <p:cxnSp>
          <p:nvCxnSpPr>
            <p:cNvPr id="69727" name="Straight Connector 243"/>
            <p:cNvCxnSpPr>
              <a:cxnSpLocks noChangeShapeType="1"/>
            </p:cNvCxnSpPr>
            <p:nvPr/>
          </p:nvCxnSpPr>
          <p:spPr bwMode="auto">
            <a:xfrm>
              <a:off x="4027984" y="2543834"/>
              <a:ext cx="0" cy="3588060"/>
            </a:xfrm>
            <a:prstGeom prst="line">
              <a:avLst/>
            </a:prstGeom>
            <a:noFill/>
            <a:ln w="19050">
              <a:solidFill>
                <a:srgbClr val="0000FF"/>
              </a:solidFill>
              <a:prstDash val="dash"/>
              <a:round/>
              <a:headEnd/>
              <a:tailEnd/>
            </a:ln>
          </p:spPr>
        </p:cxnSp>
        <p:cxnSp>
          <p:nvCxnSpPr>
            <p:cNvPr id="69728" name="Straight Connector 244"/>
            <p:cNvCxnSpPr>
              <a:cxnSpLocks noChangeShapeType="1"/>
            </p:cNvCxnSpPr>
            <p:nvPr/>
          </p:nvCxnSpPr>
          <p:spPr bwMode="auto">
            <a:xfrm>
              <a:off x="4533604" y="2546902"/>
              <a:ext cx="0" cy="3588060"/>
            </a:xfrm>
            <a:prstGeom prst="line">
              <a:avLst/>
            </a:prstGeom>
            <a:noFill/>
            <a:ln w="19050">
              <a:solidFill>
                <a:srgbClr val="0000FF"/>
              </a:solidFill>
              <a:prstDash val="dash"/>
              <a:round/>
              <a:headEnd/>
              <a:tailEnd/>
            </a:ln>
          </p:spPr>
        </p:cxnSp>
      </p:grpSp>
      <p:grpSp>
        <p:nvGrpSpPr>
          <p:cNvPr id="5" name="Group 4"/>
          <p:cNvGrpSpPr>
            <a:grpSpLocks/>
          </p:cNvGrpSpPr>
          <p:nvPr/>
        </p:nvGrpSpPr>
        <p:grpSpPr bwMode="auto">
          <a:xfrm>
            <a:off x="700088" y="3060700"/>
            <a:ext cx="4348162" cy="2506663"/>
            <a:chOff x="699598" y="3060914"/>
            <a:chExt cx="4348006" cy="2506827"/>
          </a:xfrm>
        </p:grpSpPr>
        <p:cxnSp>
          <p:nvCxnSpPr>
            <p:cNvPr id="69705" name="Straight Connector 246"/>
            <p:cNvCxnSpPr>
              <a:cxnSpLocks noChangeShapeType="1"/>
            </p:cNvCxnSpPr>
            <p:nvPr/>
          </p:nvCxnSpPr>
          <p:spPr bwMode="auto">
            <a:xfrm flipH="1">
              <a:off x="718920" y="3060914"/>
              <a:ext cx="788386" cy="0"/>
            </a:xfrm>
            <a:prstGeom prst="line">
              <a:avLst/>
            </a:prstGeom>
            <a:noFill/>
            <a:ln w="19050">
              <a:solidFill>
                <a:srgbClr val="00B050"/>
              </a:solidFill>
              <a:prstDash val="sysDot"/>
              <a:round/>
              <a:headEnd/>
              <a:tailEnd/>
            </a:ln>
          </p:spPr>
        </p:cxnSp>
        <p:cxnSp>
          <p:nvCxnSpPr>
            <p:cNvPr id="69706" name="Straight Connector 249"/>
            <p:cNvCxnSpPr>
              <a:cxnSpLocks noChangeShapeType="1"/>
            </p:cNvCxnSpPr>
            <p:nvPr/>
          </p:nvCxnSpPr>
          <p:spPr bwMode="auto">
            <a:xfrm flipH="1">
              <a:off x="707959" y="4064694"/>
              <a:ext cx="788386" cy="0"/>
            </a:xfrm>
            <a:prstGeom prst="line">
              <a:avLst/>
            </a:prstGeom>
            <a:noFill/>
            <a:ln w="19050">
              <a:solidFill>
                <a:srgbClr val="00B050"/>
              </a:solidFill>
              <a:prstDash val="sysDot"/>
              <a:round/>
              <a:headEnd/>
              <a:tailEnd/>
            </a:ln>
          </p:spPr>
        </p:cxnSp>
        <p:cxnSp>
          <p:nvCxnSpPr>
            <p:cNvPr id="69707" name="Straight Connector 250"/>
            <p:cNvCxnSpPr>
              <a:cxnSpLocks noChangeShapeType="1"/>
            </p:cNvCxnSpPr>
            <p:nvPr/>
          </p:nvCxnSpPr>
          <p:spPr bwMode="auto">
            <a:xfrm flipH="1">
              <a:off x="699598" y="4318350"/>
              <a:ext cx="788386" cy="0"/>
            </a:xfrm>
            <a:prstGeom prst="line">
              <a:avLst/>
            </a:prstGeom>
            <a:noFill/>
            <a:ln w="19050">
              <a:solidFill>
                <a:srgbClr val="00B050"/>
              </a:solidFill>
              <a:prstDash val="sysDot"/>
              <a:round/>
              <a:headEnd/>
              <a:tailEnd/>
            </a:ln>
          </p:spPr>
        </p:cxnSp>
        <p:cxnSp>
          <p:nvCxnSpPr>
            <p:cNvPr id="69708" name="Straight Connector 251"/>
            <p:cNvCxnSpPr>
              <a:cxnSpLocks noChangeShapeType="1"/>
            </p:cNvCxnSpPr>
            <p:nvPr/>
          </p:nvCxnSpPr>
          <p:spPr bwMode="auto">
            <a:xfrm flipH="1">
              <a:off x="718920" y="5073214"/>
              <a:ext cx="788386" cy="0"/>
            </a:xfrm>
            <a:prstGeom prst="line">
              <a:avLst/>
            </a:prstGeom>
            <a:noFill/>
            <a:ln w="19050">
              <a:solidFill>
                <a:srgbClr val="00B050"/>
              </a:solidFill>
              <a:prstDash val="sysDot"/>
              <a:round/>
              <a:headEnd/>
              <a:tailEnd/>
            </a:ln>
          </p:spPr>
        </p:cxnSp>
        <p:cxnSp>
          <p:nvCxnSpPr>
            <p:cNvPr id="69709" name="Straight Connector 252"/>
            <p:cNvCxnSpPr>
              <a:cxnSpLocks noChangeShapeType="1"/>
            </p:cNvCxnSpPr>
            <p:nvPr/>
          </p:nvCxnSpPr>
          <p:spPr bwMode="auto">
            <a:xfrm flipH="1">
              <a:off x="1496345" y="3323875"/>
              <a:ext cx="1273504" cy="0"/>
            </a:xfrm>
            <a:prstGeom prst="line">
              <a:avLst/>
            </a:prstGeom>
            <a:noFill/>
            <a:ln w="19050">
              <a:solidFill>
                <a:srgbClr val="00B050"/>
              </a:solidFill>
              <a:prstDash val="sysDot"/>
              <a:round/>
              <a:headEnd/>
              <a:tailEnd/>
            </a:ln>
          </p:spPr>
        </p:cxnSp>
        <p:cxnSp>
          <p:nvCxnSpPr>
            <p:cNvPr id="69710" name="Straight Connector 254"/>
            <p:cNvCxnSpPr>
              <a:cxnSpLocks noChangeShapeType="1"/>
            </p:cNvCxnSpPr>
            <p:nvPr/>
          </p:nvCxnSpPr>
          <p:spPr bwMode="auto">
            <a:xfrm flipH="1">
              <a:off x="1507306" y="4064954"/>
              <a:ext cx="1273504" cy="0"/>
            </a:xfrm>
            <a:prstGeom prst="line">
              <a:avLst/>
            </a:prstGeom>
            <a:noFill/>
            <a:ln w="19050">
              <a:solidFill>
                <a:srgbClr val="00B050"/>
              </a:solidFill>
              <a:prstDash val="sysDot"/>
              <a:round/>
              <a:headEnd/>
              <a:tailEnd/>
            </a:ln>
          </p:spPr>
        </p:cxnSp>
        <p:cxnSp>
          <p:nvCxnSpPr>
            <p:cNvPr id="69711" name="Straight Connector 255"/>
            <p:cNvCxnSpPr>
              <a:cxnSpLocks noChangeShapeType="1"/>
            </p:cNvCxnSpPr>
            <p:nvPr/>
          </p:nvCxnSpPr>
          <p:spPr bwMode="auto">
            <a:xfrm flipH="1">
              <a:off x="1514534" y="4820977"/>
              <a:ext cx="1273504" cy="0"/>
            </a:xfrm>
            <a:prstGeom prst="line">
              <a:avLst/>
            </a:prstGeom>
            <a:noFill/>
            <a:ln w="19050">
              <a:solidFill>
                <a:srgbClr val="00B050"/>
              </a:solidFill>
              <a:prstDash val="sysDot"/>
              <a:round/>
              <a:headEnd/>
              <a:tailEnd/>
            </a:ln>
          </p:spPr>
        </p:cxnSp>
        <p:cxnSp>
          <p:nvCxnSpPr>
            <p:cNvPr id="69712" name="Straight Connector 256"/>
            <p:cNvCxnSpPr>
              <a:cxnSpLocks noChangeShapeType="1"/>
            </p:cNvCxnSpPr>
            <p:nvPr/>
          </p:nvCxnSpPr>
          <p:spPr bwMode="auto">
            <a:xfrm flipH="1">
              <a:off x="1497986" y="5567741"/>
              <a:ext cx="1273504" cy="0"/>
            </a:xfrm>
            <a:prstGeom prst="line">
              <a:avLst/>
            </a:prstGeom>
            <a:noFill/>
            <a:ln w="19050">
              <a:solidFill>
                <a:srgbClr val="00B050"/>
              </a:solidFill>
              <a:prstDash val="sysDot"/>
              <a:round/>
              <a:headEnd/>
              <a:tailEnd/>
            </a:ln>
          </p:spPr>
        </p:cxnSp>
        <p:cxnSp>
          <p:nvCxnSpPr>
            <p:cNvPr id="69713" name="Straight Connector 257"/>
            <p:cNvCxnSpPr>
              <a:cxnSpLocks noChangeShapeType="1"/>
            </p:cNvCxnSpPr>
            <p:nvPr/>
          </p:nvCxnSpPr>
          <p:spPr bwMode="auto">
            <a:xfrm flipH="1">
              <a:off x="2765332" y="3066311"/>
              <a:ext cx="1273504" cy="0"/>
            </a:xfrm>
            <a:prstGeom prst="line">
              <a:avLst/>
            </a:prstGeom>
            <a:noFill/>
            <a:ln w="19050">
              <a:solidFill>
                <a:srgbClr val="00B050"/>
              </a:solidFill>
              <a:prstDash val="sysDot"/>
              <a:round/>
              <a:headEnd/>
              <a:tailEnd/>
            </a:ln>
          </p:spPr>
        </p:cxnSp>
        <p:cxnSp>
          <p:nvCxnSpPr>
            <p:cNvPr id="69714" name="Straight Connector 258"/>
            <p:cNvCxnSpPr>
              <a:cxnSpLocks noChangeShapeType="1"/>
            </p:cNvCxnSpPr>
            <p:nvPr/>
          </p:nvCxnSpPr>
          <p:spPr bwMode="auto">
            <a:xfrm flipH="1">
              <a:off x="2765332" y="3574057"/>
              <a:ext cx="1273504" cy="0"/>
            </a:xfrm>
            <a:prstGeom prst="line">
              <a:avLst/>
            </a:prstGeom>
            <a:noFill/>
            <a:ln w="19050">
              <a:solidFill>
                <a:srgbClr val="00B050"/>
              </a:solidFill>
              <a:prstDash val="sysDot"/>
              <a:round/>
              <a:headEnd/>
              <a:tailEnd/>
            </a:ln>
          </p:spPr>
        </p:cxnSp>
        <p:cxnSp>
          <p:nvCxnSpPr>
            <p:cNvPr id="69715" name="Straight Connector 259"/>
            <p:cNvCxnSpPr>
              <a:cxnSpLocks noChangeShapeType="1"/>
            </p:cNvCxnSpPr>
            <p:nvPr/>
          </p:nvCxnSpPr>
          <p:spPr bwMode="auto">
            <a:xfrm flipH="1">
              <a:off x="2765332" y="4820977"/>
              <a:ext cx="1273504" cy="0"/>
            </a:xfrm>
            <a:prstGeom prst="line">
              <a:avLst/>
            </a:prstGeom>
            <a:noFill/>
            <a:ln w="19050">
              <a:solidFill>
                <a:srgbClr val="00B050"/>
              </a:solidFill>
              <a:prstDash val="sysDot"/>
              <a:round/>
              <a:headEnd/>
              <a:tailEnd/>
            </a:ln>
          </p:spPr>
        </p:cxnSp>
        <p:cxnSp>
          <p:nvCxnSpPr>
            <p:cNvPr id="69716" name="Straight Connector 260"/>
            <p:cNvCxnSpPr>
              <a:cxnSpLocks noChangeShapeType="1"/>
            </p:cNvCxnSpPr>
            <p:nvPr/>
          </p:nvCxnSpPr>
          <p:spPr bwMode="auto">
            <a:xfrm flipH="1">
              <a:off x="2790484" y="5335724"/>
              <a:ext cx="1273504" cy="0"/>
            </a:xfrm>
            <a:prstGeom prst="line">
              <a:avLst/>
            </a:prstGeom>
            <a:noFill/>
            <a:ln w="19050">
              <a:solidFill>
                <a:srgbClr val="00B050"/>
              </a:solidFill>
              <a:prstDash val="sysDot"/>
              <a:round/>
              <a:headEnd/>
              <a:tailEnd/>
            </a:ln>
          </p:spPr>
        </p:cxnSp>
        <p:cxnSp>
          <p:nvCxnSpPr>
            <p:cNvPr id="69717" name="Straight Connector 261"/>
            <p:cNvCxnSpPr>
              <a:cxnSpLocks noChangeShapeType="1"/>
            </p:cNvCxnSpPr>
            <p:nvPr/>
          </p:nvCxnSpPr>
          <p:spPr bwMode="auto">
            <a:xfrm flipH="1">
              <a:off x="4008416" y="3292153"/>
              <a:ext cx="523624" cy="0"/>
            </a:xfrm>
            <a:prstGeom prst="line">
              <a:avLst/>
            </a:prstGeom>
            <a:noFill/>
            <a:ln w="19050">
              <a:solidFill>
                <a:srgbClr val="00B050"/>
              </a:solidFill>
              <a:prstDash val="sysDot"/>
              <a:round/>
              <a:headEnd/>
              <a:tailEnd/>
            </a:ln>
          </p:spPr>
        </p:cxnSp>
        <p:cxnSp>
          <p:nvCxnSpPr>
            <p:cNvPr id="69718" name="Straight Connector 263"/>
            <p:cNvCxnSpPr>
              <a:cxnSpLocks noChangeShapeType="1"/>
            </p:cNvCxnSpPr>
            <p:nvPr/>
          </p:nvCxnSpPr>
          <p:spPr bwMode="auto">
            <a:xfrm flipH="1">
              <a:off x="3995936" y="3574057"/>
              <a:ext cx="523624" cy="0"/>
            </a:xfrm>
            <a:prstGeom prst="line">
              <a:avLst/>
            </a:prstGeom>
            <a:noFill/>
            <a:ln w="19050">
              <a:solidFill>
                <a:srgbClr val="00B050"/>
              </a:solidFill>
              <a:prstDash val="sysDot"/>
              <a:round/>
              <a:headEnd/>
              <a:tailEnd/>
            </a:ln>
          </p:spPr>
        </p:cxnSp>
        <p:cxnSp>
          <p:nvCxnSpPr>
            <p:cNvPr id="69719" name="Straight Connector 264"/>
            <p:cNvCxnSpPr>
              <a:cxnSpLocks noChangeShapeType="1"/>
            </p:cNvCxnSpPr>
            <p:nvPr/>
          </p:nvCxnSpPr>
          <p:spPr bwMode="auto">
            <a:xfrm flipH="1">
              <a:off x="4013684" y="4075273"/>
              <a:ext cx="523624" cy="0"/>
            </a:xfrm>
            <a:prstGeom prst="line">
              <a:avLst/>
            </a:prstGeom>
            <a:noFill/>
            <a:ln w="19050">
              <a:solidFill>
                <a:srgbClr val="00B050"/>
              </a:solidFill>
              <a:prstDash val="sysDot"/>
              <a:round/>
              <a:headEnd/>
              <a:tailEnd/>
            </a:ln>
          </p:spPr>
        </p:cxnSp>
        <p:cxnSp>
          <p:nvCxnSpPr>
            <p:cNvPr id="69720" name="Straight Connector 265"/>
            <p:cNvCxnSpPr>
              <a:cxnSpLocks noChangeShapeType="1"/>
            </p:cNvCxnSpPr>
            <p:nvPr/>
          </p:nvCxnSpPr>
          <p:spPr bwMode="auto">
            <a:xfrm flipH="1">
              <a:off x="4013684" y="5085184"/>
              <a:ext cx="523624" cy="0"/>
            </a:xfrm>
            <a:prstGeom prst="line">
              <a:avLst/>
            </a:prstGeom>
            <a:noFill/>
            <a:ln w="19050">
              <a:solidFill>
                <a:srgbClr val="00B050"/>
              </a:solidFill>
              <a:prstDash val="sysDot"/>
              <a:round/>
              <a:headEnd/>
              <a:tailEnd/>
            </a:ln>
          </p:spPr>
        </p:cxnSp>
        <p:cxnSp>
          <p:nvCxnSpPr>
            <p:cNvPr id="69721" name="Straight Connector 267"/>
            <p:cNvCxnSpPr>
              <a:cxnSpLocks noChangeShapeType="1"/>
            </p:cNvCxnSpPr>
            <p:nvPr/>
          </p:nvCxnSpPr>
          <p:spPr bwMode="auto">
            <a:xfrm flipH="1">
              <a:off x="4519560" y="3072346"/>
              <a:ext cx="523624" cy="0"/>
            </a:xfrm>
            <a:prstGeom prst="line">
              <a:avLst/>
            </a:prstGeom>
            <a:noFill/>
            <a:ln w="19050">
              <a:solidFill>
                <a:srgbClr val="00B050"/>
              </a:solidFill>
              <a:prstDash val="sysDot"/>
              <a:round/>
              <a:headEnd/>
              <a:tailEnd/>
            </a:ln>
          </p:spPr>
        </p:cxnSp>
        <p:cxnSp>
          <p:nvCxnSpPr>
            <p:cNvPr id="69722" name="Straight Connector 268"/>
            <p:cNvCxnSpPr>
              <a:cxnSpLocks noChangeShapeType="1"/>
            </p:cNvCxnSpPr>
            <p:nvPr/>
          </p:nvCxnSpPr>
          <p:spPr bwMode="auto">
            <a:xfrm flipH="1">
              <a:off x="4523980" y="3572127"/>
              <a:ext cx="523624" cy="0"/>
            </a:xfrm>
            <a:prstGeom prst="line">
              <a:avLst/>
            </a:prstGeom>
            <a:noFill/>
            <a:ln w="19050">
              <a:solidFill>
                <a:srgbClr val="00B050"/>
              </a:solidFill>
              <a:prstDash val="sysDot"/>
              <a:round/>
              <a:headEnd/>
              <a:tailEnd/>
            </a:ln>
          </p:spPr>
        </p:cxnSp>
        <p:cxnSp>
          <p:nvCxnSpPr>
            <p:cNvPr id="69723" name="Straight Connector 269"/>
            <p:cNvCxnSpPr>
              <a:cxnSpLocks noChangeShapeType="1"/>
            </p:cNvCxnSpPr>
            <p:nvPr/>
          </p:nvCxnSpPr>
          <p:spPr bwMode="auto">
            <a:xfrm flipH="1">
              <a:off x="4519560" y="5085184"/>
              <a:ext cx="523624" cy="0"/>
            </a:xfrm>
            <a:prstGeom prst="line">
              <a:avLst/>
            </a:prstGeom>
            <a:noFill/>
            <a:ln w="19050">
              <a:solidFill>
                <a:srgbClr val="00B050"/>
              </a:solidFill>
              <a:prstDash val="sysDot"/>
              <a:round/>
              <a:headEnd/>
              <a:tailEnd/>
            </a:ln>
          </p:spPr>
        </p:cxnSp>
        <p:cxnSp>
          <p:nvCxnSpPr>
            <p:cNvPr id="69724" name="Straight Connector 270"/>
            <p:cNvCxnSpPr>
              <a:cxnSpLocks noChangeShapeType="1"/>
            </p:cNvCxnSpPr>
            <p:nvPr/>
          </p:nvCxnSpPr>
          <p:spPr bwMode="auto">
            <a:xfrm flipH="1">
              <a:off x="4519560" y="4265955"/>
              <a:ext cx="523624" cy="0"/>
            </a:xfrm>
            <a:prstGeom prst="line">
              <a:avLst/>
            </a:prstGeom>
            <a:noFill/>
            <a:ln w="19050">
              <a:solidFill>
                <a:srgbClr val="00B050"/>
              </a:solidFill>
              <a:prstDash val="sysDot"/>
              <a:round/>
              <a:headEnd/>
              <a:tailEnd/>
            </a:ln>
          </p:spPr>
        </p:cxnSp>
      </p:grpSp>
      <p:grpSp>
        <p:nvGrpSpPr>
          <p:cNvPr id="9" name="Group 8"/>
          <p:cNvGrpSpPr>
            <a:grpSpLocks/>
          </p:cNvGrpSpPr>
          <p:nvPr/>
        </p:nvGrpSpPr>
        <p:grpSpPr bwMode="auto">
          <a:xfrm>
            <a:off x="781050" y="6153150"/>
            <a:ext cx="4227513" cy="239713"/>
            <a:chOff x="781684" y="6153763"/>
            <a:chExt cx="4227499" cy="239106"/>
          </a:xfrm>
        </p:grpSpPr>
        <p:sp>
          <p:nvSpPr>
            <p:cNvPr id="7" name="Cloud 6"/>
            <p:cNvSpPr/>
            <p:nvPr/>
          </p:nvSpPr>
          <p:spPr bwMode="auto">
            <a:xfrm rot="10800000">
              <a:off x="781684"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41" name="Cloud 240"/>
            <p:cNvSpPr/>
            <p:nvPr/>
          </p:nvSpPr>
          <p:spPr bwMode="auto">
            <a:xfrm rot="10800000">
              <a:off x="1038858"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42" name="Cloud 241"/>
            <p:cNvSpPr/>
            <p:nvPr/>
          </p:nvSpPr>
          <p:spPr bwMode="auto">
            <a:xfrm rot="10800000">
              <a:off x="1259520"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46" name="Cloud 245"/>
            <p:cNvSpPr/>
            <p:nvPr/>
          </p:nvSpPr>
          <p:spPr bwMode="auto">
            <a:xfrm rot="10800000">
              <a:off x="1548444"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48" name="Cloud 247"/>
            <p:cNvSpPr/>
            <p:nvPr/>
          </p:nvSpPr>
          <p:spPr bwMode="auto">
            <a:xfrm rot="10800000">
              <a:off x="1764344"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49" name="Cloud 248"/>
            <p:cNvSpPr/>
            <p:nvPr/>
          </p:nvSpPr>
          <p:spPr bwMode="auto">
            <a:xfrm rot="10800000">
              <a:off x="2051680"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54" name="Cloud 253"/>
            <p:cNvSpPr/>
            <p:nvPr/>
          </p:nvSpPr>
          <p:spPr bwMode="auto">
            <a:xfrm rot="10800000">
              <a:off x="2267579"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63" name="Cloud 262"/>
            <p:cNvSpPr/>
            <p:nvPr/>
          </p:nvSpPr>
          <p:spPr bwMode="auto">
            <a:xfrm rot="10800000">
              <a:off x="2550153" y="6164848"/>
              <a:ext cx="22224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67" name="Cloud 266"/>
            <p:cNvSpPr/>
            <p:nvPr/>
          </p:nvSpPr>
          <p:spPr bwMode="auto">
            <a:xfrm rot="10800000">
              <a:off x="2772402"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2" name="Cloud 271"/>
            <p:cNvSpPr/>
            <p:nvPr/>
          </p:nvSpPr>
          <p:spPr bwMode="auto">
            <a:xfrm rot="10800000">
              <a:off x="3054976" y="6153763"/>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3" name="Cloud 272"/>
            <p:cNvSpPr/>
            <p:nvPr/>
          </p:nvSpPr>
          <p:spPr bwMode="auto">
            <a:xfrm rot="10800000">
              <a:off x="3275639"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4" name="Cloud 273"/>
            <p:cNvSpPr/>
            <p:nvPr/>
          </p:nvSpPr>
          <p:spPr bwMode="auto">
            <a:xfrm rot="10800000">
              <a:off x="3558213" y="6164848"/>
              <a:ext cx="22224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5" name="Cloud 274"/>
            <p:cNvSpPr/>
            <p:nvPr/>
          </p:nvSpPr>
          <p:spPr bwMode="auto">
            <a:xfrm rot="10800000">
              <a:off x="3780462"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6" name="Cloud 275"/>
            <p:cNvSpPr/>
            <p:nvPr/>
          </p:nvSpPr>
          <p:spPr bwMode="auto">
            <a:xfrm rot="10800000">
              <a:off x="4063036" y="6164848"/>
              <a:ext cx="220661"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7" name="Cloud 276"/>
            <p:cNvSpPr/>
            <p:nvPr/>
          </p:nvSpPr>
          <p:spPr bwMode="auto">
            <a:xfrm rot="10800000">
              <a:off x="4283697"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8" name="Cloud 277"/>
            <p:cNvSpPr/>
            <p:nvPr/>
          </p:nvSpPr>
          <p:spPr bwMode="auto">
            <a:xfrm rot="10800000">
              <a:off x="4566271" y="6164848"/>
              <a:ext cx="22224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79" name="Cloud 278"/>
            <p:cNvSpPr/>
            <p:nvPr/>
          </p:nvSpPr>
          <p:spPr bwMode="auto">
            <a:xfrm rot="10800000">
              <a:off x="4788521" y="6164848"/>
              <a:ext cx="220662"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grpSp>
      <p:grpSp>
        <p:nvGrpSpPr>
          <p:cNvPr id="11" name="Group 10"/>
          <p:cNvGrpSpPr>
            <a:grpSpLocks/>
          </p:cNvGrpSpPr>
          <p:nvPr/>
        </p:nvGrpSpPr>
        <p:grpSpPr bwMode="auto">
          <a:xfrm>
            <a:off x="488950" y="2562225"/>
            <a:ext cx="239713" cy="3502025"/>
            <a:chOff x="489420" y="2562558"/>
            <a:chExt cx="239106" cy="3502284"/>
          </a:xfrm>
        </p:grpSpPr>
        <p:sp>
          <p:nvSpPr>
            <p:cNvPr id="290" name="Cloud 289"/>
            <p:cNvSpPr/>
            <p:nvPr/>
          </p:nvSpPr>
          <p:spPr bwMode="auto">
            <a:xfrm rot="16200000">
              <a:off x="504175" y="4832356"/>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grpSp>
          <p:nvGrpSpPr>
            <p:cNvPr id="69674" name="Group 9"/>
            <p:cNvGrpSpPr>
              <a:grpSpLocks/>
            </p:cNvGrpSpPr>
            <p:nvPr/>
          </p:nvGrpSpPr>
          <p:grpSpPr bwMode="auto">
            <a:xfrm>
              <a:off x="489420" y="2562558"/>
              <a:ext cx="227565" cy="3502284"/>
              <a:chOff x="489420" y="2562558"/>
              <a:chExt cx="227565" cy="3502284"/>
            </a:xfrm>
          </p:grpSpPr>
          <p:sp>
            <p:nvSpPr>
              <p:cNvPr id="281" name="Cloud 280"/>
              <p:cNvSpPr/>
              <p:nvPr/>
            </p:nvSpPr>
            <p:spPr bwMode="auto">
              <a:xfrm rot="16200000">
                <a:off x="493090" y="2558888"/>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2" name="Cloud 281"/>
              <p:cNvSpPr/>
              <p:nvPr/>
            </p:nvSpPr>
            <p:spPr bwMode="auto">
              <a:xfrm rot="16200000">
                <a:off x="493090" y="2816082"/>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3" name="Cloud 282"/>
              <p:cNvSpPr/>
              <p:nvPr/>
            </p:nvSpPr>
            <p:spPr bwMode="auto">
              <a:xfrm rot="16200000">
                <a:off x="493090" y="3060575"/>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4" name="Cloud 283"/>
              <p:cNvSpPr/>
              <p:nvPr/>
            </p:nvSpPr>
            <p:spPr bwMode="auto">
              <a:xfrm rot="16200000">
                <a:off x="492297" y="3324912"/>
                <a:ext cx="222266"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5" name="Cloud 284"/>
              <p:cNvSpPr/>
              <p:nvPr/>
            </p:nvSpPr>
            <p:spPr bwMode="auto">
              <a:xfrm rot="16200000">
                <a:off x="492297" y="3564643"/>
                <a:ext cx="222266"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6" name="Cloud 285"/>
              <p:cNvSpPr/>
              <p:nvPr/>
            </p:nvSpPr>
            <p:spPr bwMode="auto">
              <a:xfrm rot="16200000">
                <a:off x="493090" y="3828982"/>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7" name="Cloud 286"/>
              <p:cNvSpPr/>
              <p:nvPr/>
            </p:nvSpPr>
            <p:spPr bwMode="auto">
              <a:xfrm rot="16200000">
                <a:off x="493091" y="4068711"/>
                <a:ext cx="220678"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8" name="Cloud 287"/>
              <p:cNvSpPr/>
              <p:nvPr/>
            </p:nvSpPr>
            <p:spPr bwMode="auto">
              <a:xfrm rot="16200000">
                <a:off x="492297" y="4328287"/>
                <a:ext cx="222266"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89" name="Cloud 288"/>
              <p:cNvSpPr/>
              <p:nvPr/>
            </p:nvSpPr>
            <p:spPr bwMode="auto">
              <a:xfrm rot="16200000">
                <a:off x="492297" y="4572780"/>
                <a:ext cx="222266"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91" name="Cloud 290"/>
              <p:cNvSpPr/>
              <p:nvPr/>
            </p:nvSpPr>
            <p:spPr bwMode="auto">
              <a:xfrm rot="16200000">
                <a:off x="493090" y="5076849"/>
                <a:ext cx="220679"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92" name="Cloud 291"/>
              <p:cNvSpPr/>
              <p:nvPr/>
            </p:nvSpPr>
            <p:spPr bwMode="auto">
              <a:xfrm rot="16200000">
                <a:off x="492297" y="5336424"/>
                <a:ext cx="222266"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93" name="Cloud 292"/>
              <p:cNvSpPr/>
              <p:nvPr/>
            </p:nvSpPr>
            <p:spPr bwMode="auto">
              <a:xfrm rot="16200000">
                <a:off x="493091" y="5580123"/>
                <a:ext cx="220678"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sp>
            <p:nvSpPr>
              <p:cNvPr id="294" name="Cloud 293"/>
              <p:cNvSpPr/>
              <p:nvPr/>
            </p:nvSpPr>
            <p:spPr bwMode="auto">
              <a:xfrm rot="16200000">
                <a:off x="493091" y="5840492"/>
                <a:ext cx="220678" cy="228021"/>
              </a:xfrm>
              <a:prstGeom prst="cloud">
                <a:avLst/>
              </a:prstGeom>
              <a:solidFill>
                <a:schemeClr val="tx1"/>
              </a:solidFill>
              <a:ln w="12700" cap="flat" cmpd="sng" algn="ctr">
                <a:noFill/>
                <a:prstDash val="solid"/>
                <a:round/>
                <a:headEnd type="none" w="med" len="med"/>
                <a:tailEnd type="none" w="med" len="med"/>
              </a:ln>
              <a:effectLst/>
            </p:spPr>
            <p:txBody>
              <a:bodyPr wrap="none" anchor="ctr"/>
              <a:lstStyle/>
              <a:p>
                <a:pPr algn="ctr" eaLnBrk="1" hangingPunct="1">
                  <a:defRPr/>
                </a:pPr>
                <a:endParaRPr lang="en-US">
                  <a:latin typeface="Arial" charset="0"/>
                  <a:ea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
                                  </p:stCondLst>
                                  <p:childTnLst>
                                    <p:set>
                                      <p:cBhvr>
                                        <p:cTn id="14" dur="1" fill="hold">
                                          <p:stCondLst>
                                            <p:cond delay="0"/>
                                          </p:stCondLst>
                                        </p:cTn>
                                        <p:tgtEl>
                                          <p:spTgt spid="104"/>
                                        </p:tgtEl>
                                        <p:attrNameLst>
                                          <p:attrName>style.visibility</p:attrName>
                                        </p:attrNameLst>
                                      </p:cBhvr>
                                      <p:to>
                                        <p:strVal val="visible"/>
                                      </p:to>
                                    </p:set>
                                  </p:childTnLst>
                                </p:cTn>
                              </p:par>
                            </p:childTnLst>
                          </p:cTn>
                        </p:par>
                        <p:par>
                          <p:cTn id="15" fill="hold">
                            <p:stCondLst>
                              <p:cond delay="100"/>
                            </p:stCondLst>
                            <p:childTnLst>
                              <p:par>
                                <p:cTn id="16" presetID="1" presetClass="entr" presetSubtype="0" fill="hold" nodeType="afterEffect">
                                  <p:stCondLst>
                                    <p:cond delay="100"/>
                                  </p:stCondLst>
                                  <p:childTnLst>
                                    <p:set>
                                      <p:cBhvr>
                                        <p:cTn id="17" dur="1" fill="hold">
                                          <p:stCondLst>
                                            <p:cond delay="0"/>
                                          </p:stCondLst>
                                        </p:cTn>
                                        <p:tgtEl>
                                          <p:spTgt spid="108"/>
                                        </p:tgtEl>
                                        <p:attrNameLst>
                                          <p:attrName>style.visibility</p:attrName>
                                        </p:attrNameLst>
                                      </p:cBhvr>
                                      <p:to>
                                        <p:strVal val="visible"/>
                                      </p:to>
                                    </p:set>
                                  </p:childTnLst>
                                </p:cTn>
                              </p:par>
                            </p:childTnLst>
                          </p:cTn>
                        </p:par>
                        <p:par>
                          <p:cTn id="18" fill="hold">
                            <p:stCondLst>
                              <p:cond delay="200"/>
                            </p:stCondLst>
                            <p:childTnLst>
                              <p:par>
                                <p:cTn id="19" presetID="1" presetClass="entr" presetSubtype="0" fill="hold" nodeType="afterEffect">
                                  <p:stCondLst>
                                    <p:cond delay="100"/>
                                  </p:stCondLst>
                                  <p:childTnLst>
                                    <p:set>
                                      <p:cBhvr>
                                        <p:cTn id="20" dur="1" fill="hold">
                                          <p:stCondLst>
                                            <p:cond delay="0"/>
                                          </p:stCondLst>
                                        </p:cTn>
                                        <p:tgtEl>
                                          <p:spTgt spid="112"/>
                                        </p:tgtEl>
                                        <p:attrNameLst>
                                          <p:attrName>style.visibility</p:attrName>
                                        </p:attrNameLst>
                                      </p:cBhvr>
                                      <p:to>
                                        <p:strVal val="visible"/>
                                      </p:to>
                                    </p:set>
                                  </p:childTnLst>
                                </p:cTn>
                              </p:par>
                            </p:childTnLst>
                          </p:cTn>
                        </p:par>
                        <p:par>
                          <p:cTn id="21" fill="hold">
                            <p:stCondLst>
                              <p:cond delay="300"/>
                            </p:stCondLst>
                            <p:childTnLst>
                              <p:par>
                                <p:cTn id="22" presetID="1" presetClass="entr" presetSubtype="0" fill="hold" nodeType="afterEffect">
                                  <p:stCondLst>
                                    <p:cond delay="100"/>
                                  </p:stCondLst>
                                  <p:childTnLst>
                                    <p:set>
                                      <p:cBhvr>
                                        <p:cTn id="23" dur="1" fill="hold">
                                          <p:stCondLst>
                                            <p:cond delay="0"/>
                                          </p:stCondLst>
                                        </p:cTn>
                                        <p:tgtEl>
                                          <p:spTgt spid="116"/>
                                        </p:tgtEl>
                                        <p:attrNameLst>
                                          <p:attrName>style.visibility</p:attrName>
                                        </p:attrNameLst>
                                      </p:cBhvr>
                                      <p:to>
                                        <p:strVal val="visible"/>
                                      </p:to>
                                    </p:set>
                                  </p:childTnLst>
                                </p:cTn>
                              </p:par>
                            </p:childTnLst>
                          </p:cTn>
                        </p:par>
                        <p:par>
                          <p:cTn id="24" fill="hold">
                            <p:stCondLst>
                              <p:cond delay="400"/>
                            </p:stCondLst>
                            <p:childTnLst>
                              <p:par>
                                <p:cTn id="25" presetID="1" presetClass="entr" presetSubtype="0" fill="hold" nodeType="afterEffect">
                                  <p:stCondLst>
                                    <p:cond delay="100"/>
                                  </p:stCondLst>
                                  <p:childTnLst>
                                    <p:set>
                                      <p:cBhvr>
                                        <p:cTn id="26" dur="1" fill="hold">
                                          <p:stCondLst>
                                            <p:cond delay="0"/>
                                          </p:stCondLst>
                                        </p:cTn>
                                        <p:tgtEl>
                                          <p:spTgt spid="12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100"/>
                                  </p:stCondLst>
                                  <p:childTnLst>
                                    <p:set>
                                      <p:cBhvr>
                                        <p:cTn id="29" dur="1" fill="hold">
                                          <p:stCondLst>
                                            <p:cond delay="0"/>
                                          </p:stCondLst>
                                        </p:cTn>
                                        <p:tgtEl>
                                          <p:spTgt spid="124"/>
                                        </p:tgtEl>
                                        <p:attrNameLst>
                                          <p:attrName>style.visibility</p:attrName>
                                        </p:attrNameLst>
                                      </p:cBhvr>
                                      <p:to>
                                        <p:strVal val="visible"/>
                                      </p:to>
                                    </p:set>
                                  </p:childTnLst>
                                </p:cTn>
                              </p:par>
                            </p:childTnLst>
                          </p:cTn>
                        </p:par>
                        <p:par>
                          <p:cTn id="30" fill="hold">
                            <p:stCondLst>
                              <p:cond delay="600"/>
                            </p:stCondLst>
                            <p:childTnLst>
                              <p:par>
                                <p:cTn id="31" presetID="1" presetClass="entr" presetSubtype="0" fill="hold" nodeType="afterEffect">
                                  <p:stCondLst>
                                    <p:cond delay="100"/>
                                  </p:stCondLst>
                                  <p:childTnLst>
                                    <p:set>
                                      <p:cBhvr>
                                        <p:cTn id="32" dur="1" fill="hold">
                                          <p:stCondLst>
                                            <p:cond delay="0"/>
                                          </p:stCondLst>
                                        </p:cTn>
                                        <p:tgtEl>
                                          <p:spTgt spid="128"/>
                                        </p:tgtEl>
                                        <p:attrNameLst>
                                          <p:attrName>style.visibility</p:attrName>
                                        </p:attrNameLst>
                                      </p:cBhvr>
                                      <p:to>
                                        <p:strVal val="visible"/>
                                      </p:to>
                                    </p:set>
                                  </p:childTnLst>
                                </p:cTn>
                              </p:par>
                            </p:childTnLst>
                          </p:cTn>
                        </p:par>
                        <p:par>
                          <p:cTn id="33" fill="hold">
                            <p:stCondLst>
                              <p:cond delay="700"/>
                            </p:stCondLst>
                            <p:childTnLst>
                              <p:par>
                                <p:cTn id="34" presetID="1" presetClass="entr" presetSubtype="0" fill="hold" nodeType="afterEffect">
                                  <p:stCondLst>
                                    <p:cond delay="100"/>
                                  </p:stCondLst>
                                  <p:childTnLst>
                                    <p:set>
                                      <p:cBhvr>
                                        <p:cTn id="35" dur="1" fill="hold">
                                          <p:stCondLst>
                                            <p:cond delay="0"/>
                                          </p:stCondLst>
                                        </p:cTn>
                                        <p:tgtEl>
                                          <p:spTgt spid="132"/>
                                        </p:tgtEl>
                                        <p:attrNameLst>
                                          <p:attrName>style.visibility</p:attrName>
                                        </p:attrNameLst>
                                      </p:cBhvr>
                                      <p:to>
                                        <p:strVal val="visible"/>
                                      </p:to>
                                    </p:set>
                                  </p:childTnLst>
                                </p:cTn>
                              </p:par>
                            </p:childTnLst>
                          </p:cTn>
                        </p:par>
                        <p:par>
                          <p:cTn id="36" fill="hold">
                            <p:stCondLst>
                              <p:cond delay="800"/>
                            </p:stCondLst>
                            <p:childTnLst>
                              <p:par>
                                <p:cTn id="37" presetID="1" presetClass="entr" presetSubtype="0" fill="hold" nodeType="afterEffect">
                                  <p:stCondLst>
                                    <p:cond delay="100"/>
                                  </p:stCondLst>
                                  <p:childTnLst>
                                    <p:set>
                                      <p:cBhvr>
                                        <p:cTn id="38" dur="1" fill="hold">
                                          <p:stCondLst>
                                            <p:cond delay="0"/>
                                          </p:stCondLst>
                                        </p:cTn>
                                        <p:tgtEl>
                                          <p:spTgt spid="136"/>
                                        </p:tgtEl>
                                        <p:attrNameLst>
                                          <p:attrName>style.visibility</p:attrName>
                                        </p:attrNameLst>
                                      </p:cBhvr>
                                      <p:to>
                                        <p:strVal val="visible"/>
                                      </p:to>
                                    </p:set>
                                  </p:childTnLst>
                                </p:cTn>
                              </p:par>
                            </p:childTnLst>
                          </p:cTn>
                        </p:par>
                        <p:par>
                          <p:cTn id="39" fill="hold">
                            <p:stCondLst>
                              <p:cond delay="900"/>
                            </p:stCondLst>
                            <p:childTnLst>
                              <p:par>
                                <p:cTn id="40" presetID="1" presetClass="entr" presetSubtype="0" fill="hold" nodeType="afterEffect">
                                  <p:stCondLst>
                                    <p:cond delay="100"/>
                                  </p:stCondLst>
                                  <p:childTnLst>
                                    <p:set>
                                      <p:cBhvr>
                                        <p:cTn id="41" dur="1" fill="hold">
                                          <p:stCondLst>
                                            <p:cond delay="0"/>
                                          </p:stCondLst>
                                        </p:cTn>
                                        <p:tgtEl>
                                          <p:spTgt spid="140"/>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100"/>
                                  </p:stCondLst>
                                  <p:childTnLst>
                                    <p:set>
                                      <p:cBhvr>
                                        <p:cTn id="44" dur="1" fill="hold">
                                          <p:stCondLst>
                                            <p:cond delay="0"/>
                                          </p:stCondLst>
                                        </p:cTn>
                                        <p:tgtEl>
                                          <p:spTgt spid="144"/>
                                        </p:tgtEl>
                                        <p:attrNameLst>
                                          <p:attrName>style.visibility</p:attrName>
                                        </p:attrNameLst>
                                      </p:cBhvr>
                                      <p:to>
                                        <p:strVal val="visible"/>
                                      </p:to>
                                    </p:set>
                                  </p:childTnLst>
                                </p:cTn>
                              </p:par>
                            </p:childTnLst>
                          </p:cTn>
                        </p:par>
                        <p:par>
                          <p:cTn id="45" fill="hold">
                            <p:stCondLst>
                              <p:cond delay="1100"/>
                            </p:stCondLst>
                            <p:childTnLst>
                              <p:par>
                                <p:cTn id="46" presetID="1" presetClass="entr" presetSubtype="0" fill="hold" nodeType="afterEffect">
                                  <p:stCondLst>
                                    <p:cond delay="100"/>
                                  </p:stCondLst>
                                  <p:childTnLst>
                                    <p:set>
                                      <p:cBhvr>
                                        <p:cTn id="47" dur="1" fill="hold">
                                          <p:stCondLst>
                                            <p:cond delay="0"/>
                                          </p:stCondLst>
                                        </p:cTn>
                                        <p:tgtEl>
                                          <p:spTgt spid="148"/>
                                        </p:tgtEl>
                                        <p:attrNameLst>
                                          <p:attrName>style.visibility</p:attrName>
                                        </p:attrNameLst>
                                      </p:cBhvr>
                                      <p:to>
                                        <p:strVal val="visible"/>
                                      </p:to>
                                    </p:set>
                                  </p:childTnLst>
                                </p:cTn>
                              </p:par>
                            </p:childTnLst>
                          </p:cTn>
                        </p:par>
                        <p:par>
                          <p:cTn id="48" fill="hold">
                            <p:stCondLst>
                              <p:cond delay="1200"/>
                            </p:stCondLst>
                            <p:childTnLst>
                              <p:par>
                                <p:cTn id="49" presetID="1" presetClass="entr" presetSubtype="0" fill="hold" nodeType="afterEffect">
                                  <p:stCondLst>
                                    <p:cond delay="100"/>
                                  </p:stCondLst>
                                  <p:childTnLst>
                                    <p:set>
                                      <p:cBhvr>
                                        <p:cTn id="50" dur="1" fill="hold">
                                          <p:stCondLst>
                                            <p:cond delay="0"/>
                                          </p:stCondLst>
                                        </p:cTn>
                                        <p:tgtEl>
                                          <p:spTgt spid="152"/>
                                        </p:tgtEl>
                                        <p:attrNameLst>
                                          <p:attrName>style.visibility</p:attrName>
                                        </p:attrNameLst>
                                      </p:cBhvr>
                                      <p:to>
                                        <p:strVal val="visible"/>
                                      </p:to>
                                    </p:set>
                                  </p:childTnLst>
                                </p:cTn>
                              </p:par>
                            </p:childTnLst>
                          </p:cTn>
                        </p:par>
                        <p:par>
                          <p:cTn id="51" fill="hold">
                            <p:stCondLst>
                              <p:cond delay="1300"/>
                            </p:stCondLst>
                            <p:childTnLst>
                              <p:par>
                                <p:cTn id="52" presetID="1" presetClass="entr" presetSubtype="0" fill="hold" nodeType="afterEffect">
                                  <p:stCondLst>
                                    <p:cond delay="100"/>
                                  </p:stCondLst>
                                  <p:childTnLst>
                                    <p:set>
                                      <p:cBhvr>
                                        <p:cTn id="53" dur="1" fill="hold">
                                          <p:stCondLst>
                                            <p:cond delay="0"/>
                                          </p:stCondLst>
                                        </p:cTn>
                                        <p:tgtEl>
                                          <p:spTgt spid="156"/>
                                        </p:tgtEl>
                                        <p:attrNameLst>
                                          <p:attrName>style.visibility</p:attrName>
                                        </p:attrNameLst>
                                      </p:cBhvr>
                                      <p:to>
                                        <p:strVal val="visible"/>
                                      </p:to>
                                    </p:set>
                                  </p:childTnLst>
                                </p:cTn>
                              </p:par>
                            </p:childTnLst>
                          </p:cTn>
                        </p:par>
                        <p:par>
                          <p:cTn id="54" fill="hold">
                            <p:stCondLst>
                              <p:cond delay="1400"/>
                            </p:stCondLst>
                            <p:childTnLst>
                              <p:par>
                                <p:cTn id="55" presetID="1" presetClass="entr" presetSubtype="0" fill="hold" nodeType="afterEffect">
                                  <p:stCondLst>
                                    <p:cond delay="100"/>
                                  </p:stCondLst>
                                  <p:childTnLst>
                                    <p:set>
                                      <p:cBhvr>
                                        <p:cTn id="56" dur="1" fill="hold">
                                          <p:stCondLst>
                                            <p:cond delay="0"/>
                                          </p:stCondLst>
                                        </p:cTn>
                                        <p:tgtEl>
                                          <p:spTgt spid="160"/>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nodeType="afterEffect">
                                  <p:stCondLst>
                                    <p:cond delay="100"/>
                                  </p:stCondLst>
                                  <p:childTnLst>
                                    <p:set>
                                      <p:cBhvr>
                                        <p:cTn id="59" dur="1" fill="hold">
                                          <p:stCondLst>
                                            <p:cond delay="0"/>
                                          </p:stCondLst>
                                        </p:cTn>
                                        <p:tgtEl>
                                          <p:spTgt spid="164"/>
                                        </p:tgtEl>
                                        <p:attrNameLst>
                                          <p:attrName>style.visibility</p:attrName>
                                        </p:attrNameLst>
                                      </p:cBhvr>
                                      <p:to>
                                        <p:strVal val="visible"/>
                                      </p:to>
                                    </p:set>
                                  </p:childTnLst>
                                </p:cTn>
                              </p:par>
                            </p:childTnLst>
                          </p:cTn>
                        </p:par>
                        <p:par>
                          <p:cTn id="60" fill="hold">
                            <p:stCondLst>
                              <p:cond delay="1600"/>
                            </p:stCondLst>
                            <p:childTnLst>
                              <p:par>
                                <p:cTn id="61" presetID="12" presetClass="exit" presetSubtype="4" fill="hold" nodeType="afterEffect">
                                  <p:stCondLst>
                                    <p:cond delay="500"/>
                                  </p:stCondLst>
                                  <p:childTnLst>
                                    <p:anim calcmode="lin" valueType="num">
                                      <p:cBhvr additive="base">
                                        <p:cTn id="62" dur="500"/>
                                        <p:tgtEl>
                                          <p:spTgt spid="6"/>
                                        </p:tgtEl>
                                        <p:attrNameLst>
                                          <p:attrName>ppt_y</p:attrName>
                                        </p:attrNameLst>
                                      </p:cBhvr>
                                      <p:tavLst>
                                        <p:tav tm="0">
                                          <p:val>
                                            <p:strVal val="#ppt_y"/>
                                          </p:val>
                                        </p:tav>
                                        <p:tav tm="100000">
                                          <p:val>
                                            <p:strVal val="#ppt_y+#ppt_h*1.125000"/>
                                          </p:val>
                                        </p:tav>
                                      </p:tavLst>
                                    </p:anim>
                                    <p:animEffect transition="out" filter="wipe(down)">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par>
                          <p:cTn id="65" fill="hold">
                            <p:stCondLst>
                              <p:cond delay="2600"/>
                            </p:stCondLst>
                            <p:childTnLst>
                              <p:par>
                                <p:cTn id="66" presetID="1"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94">
                                            <p:txEl>
                                              <p:pRg st="2" end="2"/>
                                            </p:txEl>
                                          </p:spTgt>
                                        </p:tgtEl>
                                        <p:attrNameLst>
                                          <p:attrName>style.visibility</p:attrName>
                                        </p:attrNameLst>
                                      </p:cBhvr>
                                      <p:to>
                                        <p:strVal val="visible"/>
                                      </p:to>
                                    </p:set>
                                  </p:childTnLst>
                                </p:cTn>
                              </p:par>
                            </p:childTnLst>
                          </p:cTn>
                        </p:par>
                        <p:par>
                          <p:cTn id="72" fill="hold">
                            <p:stCondLst>
                              <p:cond delay="0"/>
                            </p:stCondLst>
                            <p:childTnLst>
                              <p:par>
                                <p:cTn id="73" presetID="3" presetClass="entr" presetSubtype="1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linds(horizont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4">
                                            <p:txEl>
                                              <p:pRg st="3" end="3"/>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nodeType="afterEffect">
                                  <p:stCondLst>
                                    <p:cond delay="500"/>
                                  </p:stCondLst>
                                  <p:childTnLst>
                                    <p:set>
                                      <p:cBhvr>
                                        <p:cTn id="84" dur="1" fill="hold">
                                          <p:stCondLst>
                                            <p:cond delay="0"/>
                                          </p:stCondLst>
                                        </p:cTn>
                                        <p:tgtEl>
                                          <p:spTgt spid="172"/>
                                        </p:tgtEl>
                                        <p:attrNameLst>
                                          <p:attrName>style.visibility</p:attrName>
                                        </p:attrNameLst>
                                      </p:cBhvr>
                                      <p:to>
                                        <p:strVal val="visible"/>
                                      </p:to>
                                    </p:set>
                                  </p:childTnLst>
                                </p:cTn>
                              </p:par>
                            </p:childTnLst>
                          </p:cTn>
                        </p:par>
                        <p:par>
                          <p:cTn id="85" fill="hold">
                            <p:stCondLst>
                              <p:cond delay="500"/>
                            </p:stCondLst>
                            <p:childTnLst>
                              <p:par>
                                <p:cTn id="86" presetID="1" presetClass="entr" presetSubtype="0" fill="hold" nodeType="afterEffect">
                                  <p:stCondLst>
                                    <p:cond delay="100"/>
                                  </p:stCondLst>
                                  <p:childTnLst>
                                    <p:set>
                                      <p:cBhvr>
                                        <p:cTn id="87" dur="1" fill="hold">
                                          <p:stCondLst>
                                            <p:cond delay="0"/>
                                          </p:stCondLst>
                                        </p:cTn>
                                        <p:tgtEl>
                                          <p:spTgt spid="176"/>
                                        </p:tgtEl>
                                        <p:attrNameLst>
                                          <p:attrName>style.visibility</p:attrName>
                                        </p:attrNameLst>
                                      </p:cBhvr>
                                      <p:to>
                                        <p:strVal val="visible"/>
                                      </p:to>
                                    </p:set>
                                  </p:childTnLst>
                                </p:cTn>
                              </p:par>
                            </p:childTnLst>
                          </p:cTn>
                        </p:par>
                        <p:par>
                          <p:cTn id="88" fill="hold">
                            <p:stCondLst>
                              <p:cond delay="600"/>
                            </p:stCondLst>
                            <p:childTnLst>
                              <p:par>
                                <p:cTn id="89" presetID="1" presetClass="entr" presetSubtype="0" fill="hold" nodeType="afterEffect">
                                  <p:stCondLst>
                                    <p:cond delay="100"/>
                                  </p:stCondLst>
                                  <p:childTnLst>
                                    <p:set>
                                      <p:cBhvr>
                                        <p:cTn id="90" dur="1" fill="hold">
                                          <p:stCondLst>
                                            <p:cond delay="0"/>
                                          </p:stCondLst>
                                        </p:cTn>
                                        <p:tgtEl>
                                          <p:spTgt spid="180"/>
                                        </p:tgtEl>
                                        <p:attrNameLst>
                                          <p:attrName>style.visibility</p:attrName>
                                        </p:attrNameLst>
                                      </p:cBhvr>
                                      <p:to>
                                        <p:strVal val="visible"/>
                                      </p:to>
                                    </p:set>
                                  </p:childTnLst>
                                </p:cTn>
                              </p:par>
                            </p:childTnLst>
                          </p:cTn>
                        </p:par>
                        <p:par>
                          <p:cTn id="91" fill="hold">
                            <p:stCondLst>
                              <p:cond delay="700"/>
                            </p:stCondLst>
                            <p:childTnLst>
                              <p:par>
                                <p:cTn id="92" presetID="1" presetClass="entr" presetSubtype="0" fill="hold" nodeType="afterEffect">
                                  <p:stCondLst>
                                    <p:cond delay="100"/>
                                  </p:stCondLst>
                                  <p:childTnLst>
                                    <p:set>
                                      <p:cBhvr>
                                        <p:cTn id="93" dur="1" fill="hold">
                                          <p:stCondLst>
                                            <p:cond delay="0"/>
                                          </p:stCondLst>
                                        </p:cTn>
                                        <p:tgtEl>
                                          <p:spTgt spid="184"/>
                                        </p:tgtEl>
                                        <p:attrNameLst>
                                          <p:attrName>style.visibility</p:attrName>
                                        </p:attrNameLst>
                                      </p:cBhvr>
                                      <p:to>
                                        <p:strVal val="visible"/>
                                      </p:to>
                                    </p:set>
                                  </p:childTnLst>
                                </p:cTn>
                              </p:par>
                            </p:childTnLst>
                          </p:cTn>
                        </p:par>
                        <p:par>
                          <p:cTn id="94" fill="hold">
                            <p:stCondLst>
                              <p:cond delay="800"/>
                            </p:stCondLst>
                            <p:childTnLst>
                              <p:par>
                                <p:cTn id="95" presetID="1" presetClass="entr" presetSubtype="0" fill="hold" nodeType="afterEffect">
                                  <p:stCondLst>
                                    <p:cond delay="100"/>
                                  </p:stCondLst>
                                  <p:childTnLst>
                                    <p:set>
                                      <p:cBhvr>
                                        <p:cTn id="96" dur="1" fill="hold">
                                          <p:stCondLst>
                                            <p:cond delay="0"/>
                                          </p:stCondLst>
                                        </p:cTn>
                                        <p:tgtEl>
                                          <p:spTgt spid="188"/>
                                        </p:tgtEl>
                                        <p:attrNameLst>
                                          <p:attrName>style.visibility</p:attrName>
                                        </p:attrNameLst>
                                      </p:cBhvr>
                                      <p:to>
                                        <p:strVal val="visible"/>
                                      </p:to>
                                    </p:set>
                                  </p:childTnLst>
                                </p:cTn>
                              </p:par>
                            </p:childTnLst>
                          </p:cTn>
                        </p:par>
                        <p:par>
                          <p:cTn id="97" fill="hold">
                            <p:stCondLst>
                              <p:cond delay="900"/>
                            </p:stCondLst>
                            <p:childTnLst>
                              <p:par>
                                <p:cTn id="98" presetID="1" presetClass="entr" presetSubtype="0" fill="hold" nodeType="afterEffect">
                                  <p:stCondLst>
                                    <p:cond delay="100"/>
                                  </p:stCondLst>
                                  <p:childTnLst>
                                    <p:set>
                                      <p:cBhvr>
                                        <p:cTn id="99" dur="1" fill="hold">
                                          <p:stCondLst>
                                            <p:cond delay="0"/>
                                          </p:stCondLst>
                                        </p:cTn>
                                        <p:tgtEl>
                                          <p:spTgt spid="192"/>
                                        </p:tgtEl>
                                        <p:attrNameLst>
                                          <p:attrName>style.visibility</p:attrName>
                                        </p:attrNameLst>
                                      </p:cBhvr>
                                      <p:to>
                                        <p:strVal val="visible"/>
                                      </p:to>
                                    </p:set>
                                  </p:childTnLst>
                                </p:cTn>
                              </p:par>
                            </p:childTnLst>
                          </p:cTn>
                        </p:par>
                        <p:par>
                          <p:cTn id="100" fill="hold">
                            <p:stCondLst>
                              <p:cond delay="1000"/>
                            </p:stCondLst>
                            <p:childTnLst>
                              <p:par>
                                <p:cTn id="101" presetID="1" presetClass="entr" presetSubtype="0" fill="hold" nodeType="afterEffect">
                                  <p:stCondLst>
                                    <p:cond delay="100"/>
                                  </p:stCondLst>
                                  <p:childTnLst>
                                    <p:set>
                                      <p:cBhvr>
                                        <p:cTn id="102" dur="1" fill="hold">
                                          <p:stCondLst>
                                            <p:cond delay="0"/>
                                          </p:stCondLst>
                                        </p:cTn>
                                        <p:tgtEl>
                                          <p:spTgt spid="196"/>
                                        </p:tgtEl>
                                        <p:attrNameLst>
                                          <p:attrName>style.visibility</p:attrName>
                                        </p:attrNameLst>
                                      </p:cBhvr>
                                      <p:to>
                                        <p:strVal val="visible"/>
                                      </p:to>
                                    </p:set>
                                  </p:childTnLst>
                                </p:cTn>
                              </p:par>
                            </p:childTnLst>
                          </p:cTn>
                        </p:par>
                        <p:par>
                          <p:cTn id="103" fill="hold">
                            <p:stCondLst>
                              <p:cond delay="1100"/>
                            </p:stCondLst>
                            <p:childTnLst>
                              <p:par>
                                <p:cTn id="104" presetID="1" presetClass="entr" presetSubtype="0" fill="hold" nodeType="afterEffect">
                                  <p:stCondLst>
                                    <p:cond delay="100"/>
                                  </p:stCondLst>
                                  <p:childTnLst>
                                    <p:set>
                                      <p:cBhvr>
                                        <p:cTn id="105" dur="1" fill="hold">
                                          <p:stCondLst>
                                            <p:cond delay="0"/>
                                          </p:stCondLst>
                                        </p:cTn>
                                        <p:tgtEl>
                                          <p:spTgt spid="200"/>
                                        </p:tgtEl>
                                        <p:attrNameLst>
                                          <p:attrName>style.visibility</p:attrName>
                                        </p:attrNameLst>
                                      </p:cBhvr>
                                      <p:to>
                                        <p:strVal val="visible"/>
                                      </p:to>
                                    </p:set>
                                  </p:childTnLst>
                                </p:cTn>
                              </p:par>
                            </p:childTnLst>
                          </p:cTn>
                        </p:par>
                        <p:par>
                          <p:cTn id="106" fill="hold">
                            <p:stCondLst>
                              <p:cond delay="1200"/>
                            </p:stCondLst>
                            <p:childTnLst>
                              <p:par>
                                <p:cTn id="107" presetID="1" presetClass="entr" presetSubtype="0" fill="hold" nodeType="afterEffect">
                                  <p:stCondLst>
                                    <p:cond delay="100"/>
                                  </p:stCondLst>
                                  <p:childTnLst>
                                    <p:set>
                                      <p:cBhvr>
                                        <p:cTn id="108" dur="1" fill="hold">
                                          <p:stCondLst>
                                            <p:cond delay="0"/>
                                          </p:stCondLst>
                                        </p:cTn>
                                        <p:tgtEl>
                                          <p:spTgt spid="204"/>
                                        </p:tgtEl>
                                        <p:attrNameLst>
                                          <p:attrName>style.visibility</p:attrName>
                                        </p:attrNameLst>
                                      </p:cBhvr>
                                      <p:to>
                                        <p:strVal val="visible"/>
                                      </p:to>
                                    </p:set>
                                  </p:childTnLst>
                                </p:cTn>
                              </p:par>
                            </p:childTnLst>
                          </p:cTn>
                        </p:par>
                        <p:par>
                          <p:cTn id="109" fill="hold">
                            <p:stCondLst>
                              <p:cond delay="1300"/>
                            </p:stCondLst>
                            <p:childTnLst>
                              <p:par>
                                <p:cTn id="110" presetID="1" presetClass="entr" presetSubtype="0" fill="hold" nodeType="afterEffect">
                                  <p:stCondLst>
                                    <p:cond delay="100"/>
                                  </p:stCondLst>
                                  <p:childTnLst>
                                    <p:set>
                                      <p:cBhvr>
                                        <p:cTn id="111" dur="1" fill="hold">
                                          <p:stCondLst>
                                            <p:cond delay="0"/>
                                          </p:stCondLst>
                                        </p:cTn>
                                        <p:tgtEl>
                                          <p:spTgt spid="208"/>
                                        </p:tgtEl>
                                        <p:attrNameLst>
                                          <p:attrName>style.visibility</p:attrName>
                                        </p:attrNameLst>
                                      </p:cBhvr>
                                      <p:to>
                                        <p:strVal val="visible"/>
                                      </p:to>
                                    </p:set>
                                  </p:childTnLst>
                                </p:cTn>
                              </p:par>
                            </p:childTnLst>
                          </p:cTn>
                        </p:par>
                        <p:par>
                          <p:cTn id="112" fill="hold">
                            <p:stCondLst>
                              <p:cond delay="1400"/>
                            </p:stCondLst>
                            <p:childTnLst>
                              <p:par>
                                <p:cTn id="113" presetID="1" presetClass="entr" presetSubtype="0" fill="hold" nodeType="afterEffect">
                                  <p:stCondLst>
                                    <p:cond delay="100"/>
                                  </p:stCondLst>
                                  <p:childTnLst>
                                    <p:set>
                                      <p:cBhvr>
                                        <p:cTn id="114" dur="1" fill="hold">
                                          <p:stCondLst>
                                            <p:cond delay="0"/>
                                          </p:stCondLst>
                                        </p:cTn>
                                        <p:tgtEl>
                                          <p:spTgt spid="212"/>
                                        </p:tgtEl>
                                        <p:attrNameLst>
                                          <p:attrName>style.visibility</p:attrName>
                                        </p:attrNameLst>
                                      </p:cBhvr>
                                      <p:to>
                                        <p:strVal val="visible"/>
                                      </p:to>
                                    </p:set>
                                  </p:childTnLst>
                                </p:cTn>
                              </p:par>
                            </p:childTnLst>
                          </p:cTn>
                        </p:par>
                        <p:par>
                          <p:cTn id="115" fill="hold">
                            <p:stCondLst>
                              <p:cond delay="1500"/>
                            </p:stCondLst>
                            <p:childTnLst>
                              <p:par>
                                <p:cTn id="116" presetID="1" presetClass="entr" presetSubtype="0" fill="hold" nodeType="afterEffect">
                                  <p:stCondLst>
                                    <p:cond delay="100"/>
                                  </p:stCondLst>
                                  <p:childTnLst>
                                    <p:set>
                                      <p:cBhvr>
                                        <p:cTn id="117" dur="1" fill="hold">
                                          <p:stCondLst>
                                            <p:cond delay="0"/>
                                          </p:stCondLst>
                                        </p:cTn>
                                        <p:tgtEl>
                                          <p:spTgt spid="216"/>
                                        </p:tgtEl>
                                        <p:attrNameLst>
                                          <p:attrName>style.visibility</p:attrName>
                                        </p:attrNameLst>
                                      </p:cBhvr>
                                      <p:to>
                                        <p:strVal val="visible"/>
                                      </p:to>
                                    </p:set>
                                  </p:childTnLst>
                                </p:cTn>
                              </p:par>
                            </p:childTnLst>
                          </p:cTn>
                        </p:par>
                        <p:par>
                          <p:cTn id="118" fill="hold">
                            <p:stCondLst>
                              <p:cond delay="1600"/>
                            </p:stCondLst>
                            <p:childTnLst>
                              <p:par>
                                <p:cTn id="119" presetID="1" presetClass="entr" presetSubtype="0" fill="hold" nodeType="afterEffect">
                                  <p:stCondLst>
                                    <p:cond delay="100"/>
                                  </p:stCondLst>
                                  <p:childTnLst>
                                    <p:set>
                                      <p:cBhvr>
                                        <p:cTn id="120" dur="1" fill="hold">
                                          <p:stCondLst>
                                            <p:cond delay="0"/>
                                          </p:stCondLst>
                                        </p:cTn>
                                        <p:tgtEl>
                                          <p:spTgt spid="220"/>
                                        </p:tgtEl>
                                        <p:attrNameLst>
                                          <p:attrName>style.visibility</p:attrName>
                                        </p:attrNameLst>
                                      </p:cBhvr>
                                      <p:to>
                                        <p:strVal val="visible"/>
                                      </p:to>
                                    </p:set>
                                  </p:childTnLst>
                                </p:cTn>
                              </p:par>
                            </p:childTnLst>
                          </p:cTn>
                        </p:par>
                        <p:par>
                          <p:cTn id="121" fill="hold">
                            <p:stCondLst>
                              <p:cond delay="1700"/>
                            </p:stCondLst>
                            <p:childTnLst>
                              <p:par>
                                <p:cTn id="122" presetID="1" presetClass="entr" presetSubtype="0" fill="hold" nodeType="afterEffect">
                                  <p:stCondLst>
                                    <p:cond delay="100"/>
                                  </p:stCondLst>
                                  <p:childTnLst>
                                    <p:set>
                                      <p:cBhvr>
                                        <p:cTn id="123" dur="1" fill="hold">
                                          <p:stCondLst>
                                            <p:cond delay="0"/>
                                          </p:stCondLst>
                                        </p:cTn>
                                        <p:tgtEl>
                                          <p:spTgt spid="224"/>
                                        </p:tgtEl>
                                        <p:attrNameLst>
                                          <p:attrName>style.visibility</p:attrName>
                                        </p:attrNameLst>
                                      </p:cBhvr>
                                      <p:to>
                                        <p:strVal val="visible"/>
                                      </p:to>
                                    </p:set>
                                  </p:childTnLst>
                                </p:cTn>
                              </p:par>
                            </p:childTnLst>
                          </p:cTn>
                        </p:par>
                        <p:par>
                          <p:cTn id="124" fill="hold">
                            <p:stCondLst>
                              <p:cond delay="1800"/>
                            </p:stCondLst>
                            <p:childTnLst>
                              <p:par>
                                <p:cTn id="125" presetID="12" presetClass="exit" presetSubtype="8" fill="hold" nodeType="afterEffect">
                                  <p:stCondLst>
                                    <p:cond delay="500"/>
                                  </p:stCondLst>
                                  <p:childTnLst>
                                    <p:anim calcmode="lin" valueType="num">
                                      <p:cBhvr additive="base">
                                        <p:cTn id="126" dur="500"/>
                                        <p:tgtEl>
                                          <p:spTgt spid="6"/>
                                        </p:tgtEl>
                                        <p:attrNameLst>
                                          <p:attrName>ppt_x</p:attrName>
                                        </p:attrNameLst>
                                      </p:cBhvr>
                                      <p:tavLst>
                                        <p:tav tm="0">
                                          <p:val>
                                            <p:strVal val="#ppt_x"/>
                                          </p:val>
                                        </p:tav>
                                        <p:tav tm="100000">
                                          <p:val>
                                            <p:strVal val="#ppt_x-#ppt_w*1.125000"/>
                                          </p:val>
                                        </p:tav>
                                      </p:tavLst>
                                    </p:anim>
                                    <p:animEffect transition="out" filter="wipe(left)">
                                      <p:cBhvr>
                                        <p:cTn id="127" dur="500"/>
                                        <p:tgtEl>
                                          <p:spTgt spid="6"/>
                                        </p:tgtEl>
                                      </p:cBhvr>
                                    </p:animEffect>
                                    <p:set>
                                      <p:cBhvr>
                                        <p:cTn id="128" dur="1" fill="hold">
                                          <p:stCondLst>
                                            <p:cond delay="499"/>
                                          </p:stCondLst>
                                        </p:cTn>
                                        <p:tgtEl>
                                          <p:spTgt spid="6"/>
                                        </p:tgtEl>
                                        <p:attrNameLst>
                                          <p:attrName>style.visibility</p:attrName>
                                        </p:attrNameLst>
                                      </p:cBhvr>
                                      <p:to>
                                        <p:strVal val="hidden"/>
                                      </p:to>
                                    </p:set>
                                  </p:childTnLst>
                                </p:cTn>
                              </p:par>
                            </p:childTnLst>
                          </p:cTn>
                        </p:par>
                        <p:par>
                          <p:cTn id="129" fill="hold">
                            <p:stCondLst>
                              <p:cond delay="2800"/>
                            </p:stCondLst>
                            <p:childTnLst>
                              <p:par>
                                <p:cTn id="130" presetID="1" presetClass="entr" presetSubtype="0" fill="hold" nodeType="afterEffect">
                                  <p:stCondLst>
                                    <p:cond delay="0"/>
                                  </p:stCondLst>
                                  <p:childTnLst>
                                    <p:set>
                                      <p:cBhvr>
                                        <p:cTn id="131" dur="1" fill="hold">
                                          <p:stCondLst>
                                            <p:cond delay="0"/>
                                          </p:stCondLst>
                                        </p:cTn>
                                        <p:tgtEl>
                                          <p:spTgt spid="1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blinds(horizontal)">
                                      <p:cBhvr>
                                        <p:cTn id="136" dur="500"/>
                                        <p:tgtEl>
                                          <p:spTgt spid="5"/>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4">
                                            <p:txEl>
                                              <p:pRg st="4" end="4"/>
                                            </p:txEl>
                                          </p:spTgt>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94">
                                            <p:txEl>
                                              <p:pRg st="5" end="5"/>
                                            </p:txEl>
                                          </p:spTgt>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4">
                                            <p:txEl>
                                              <p:pRg st="6" end="6"/>
                                            </p:txEl>
                                          </p:spTgt>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94">
                                            <p:txEl>
                                              <p:pRg st="7" end="7"/>
                                            </p:txEl>
                                          </p:spTgt>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Spitfire - Replication</a:t>
            </a:r>
            <a:endParaRPr lang="en-US" dirty="0"/>
          </a:p>
        </p:txBody>
      </p:sp>
      <p:sp>
        <p:nvSpPr>
          <p:cNvPr id="73730" name="Content Placeholder 2"/>
          <p:cNvSpPr>
            <a:spLocks noGrp="1"/>
          </p:cNvSpPr>
          <p:nvPr>
            <p:ph idx="1"/>
          </p:nvPr>
        </p:nvSpPr>
        <p:spPr>
          <a:xfrm>
            <a:off x="457200" y="1125538"/>
            <a:ext cx="8229600" cy="1366837"/>
          </a:xfrm>
        </p:spPr>
        <p:txBody>
          <a:bodyPr/>
          <a:lstStyle/>
          <a:p>
            <a:pPr marL="514350" indent="-514350">
              <a:spcBef>
                <a:spcPts val="600"/>
              </a:spcBef>
              <a:buFontTx/>
              <a:buAutoNum type="arabicPeriod" startAt="2"/>
            </a:pPr>
            <a:r>
              <a:rPr lang="en-US" altLang="en-US" sz="2400" b="1" dirty="0" smtClean="0">
                <a:ea typeface="ＭＳ Ｐゴシック" pitchFamily="34" charset="-128"/>
              </a:rPr>
              <a:t>Replication Step</a:t>
            </a:r>
            <a:endParaRPr lang="en-US" altLang="en-US" sz="2400" b="1" baseline="-25000" dirty="0" smtClean="0">
              <a:ea typeface="ＭＳ Ｐゴシック" pitchFamily="34" charset="-128"/>
            </a:endParaRPr>
          </a:p>
          <a:p>
            <a:pPr marL="488950" lvl="1" indent="-292100"/>
            <a:r>
              <a:rPr lang="en-US" altLang="en-US" sz="2400" dirty="0" smtClean="0">
                <a:ea typeface="ＭＳ Ｐゴシック" pitchFamily="34" charset="-128"/>
              </a:rPr>
              <a:t>In the partitioning step, we made sure that each </a:t>
            </a:r>
            <a:r>
              <a:rPr lang="en-US" altLang="en-US" sz="2400" b="1" dirty="0" smtClean="0">
                <a:ea typeface="ＭＳ Ｐゴシック" pitchFamily="34" charset="-128"/>
              </a:rPr>
              <a:t>neighboring cell to </a:t>
            </a:r>
            <a:r>
              <a:rPr lang="en-US" altLang="en-US" sz="2400" b="1" dirty="0" smtClean="0">
                <a:solidFill>
                  <a:srgbClr val="FF0000"/>
                </a:solidFill>
                <a:ea typeface="ＭＳ Ｐゴシック" pitchFamily="34" charset="-128"/>
              </a:rPr>
              <a:t>O</a:t>
            </a:r>
            <a:r>
              <a:rPr lang="en-US" altLang="en-US" sz="2400" b="1" baseline="-25000" dirty="0" smtClean="0">
                <a:solidFill>
                  <a:srgbClr val="FF0000"/>
                </a:solidFill>
                <a:ea typeface="ＭＳ Ｐゴシック" pitchFamily="34" charset="-128"/>
              </a:rPr>
              <a:t>i</a:t>
            </a:r>
            <a:r>
              <a:rPr lang="en-US" altLang="en-US" sz="2400" b="1" dirty="0" smtClean="0">
                <a:solidFill>
                  <a:srgbClr val="FF0000"/>
                </a:solidFill>
                <a:ea typeface="ＭＳ Ｐゴシック" pitchFamily="34" charset="-128"/>
              </a:rPr>
              <a:t> </a:t>
            </a:r>
            <a:r>
              <a:rPr lang="en-US" altLang="en-US" sz="2400" dirty="0" smtClean="0">
                <a:ea typeface="ＭＳ Ｐゴシック" pitchFamily="34" charset="-128"/>
              </a:rPr>
              <a:t>contains </a:t>
            </a:r>
            <a:r>
              <a:rPr lang="en-US" altLang="en-US" sz="2400" b="1" dirty="0" smtClean="0">
                <a:solidFill>
                  <a:srgbClr val="FF0000"/>
                </a:solidFill>
                <a:ea typeface="ＭＳ Ｐゴシック" pitchFamily="34" charset="-128"/>
              </a:rPr>
              <a:t>k </a:t>
            </a:r>
            <a:r>
              <a:rPr lang="en-US" altLang="en-US" sz="2400" dirty="0" smtClean="0">
                <a:ea typeface="ＭＳ Ｐゴシック" pitchFamily="34" charset="-128"/>
              </a:rPr>
              <a:t>entries.</a:t>
            </a:r>
          </a:p>
          <a:p>
            <a:pPr marL="488950" lvl="1" indent="-292100"/>
            <a:r>
              <a:rPr lang="en-US" altLang="en-US" sz="2400" b="1" dirty="0" smtClean="0">
                <a:solidFill>
                  <a:srgbClr val="FF0000"/>
                </a:solidFill>
                <a:ea typeface="ＭＳ Ｐゴシック" pitchFamily="34" charset="-128"/>
              </a:rPr>
              <a:t>Problem: O</a:t>
            </a:r>
            <a:r>
              <a:rPr lang="en-US" altLang="en-US" sz="2400" b="1" baseline="-25000" dirty="0" smtClean="0">
                <a:solidFill>
                  <a:srgbClr val="FF0000"/>
                </a:solidFill>
                <a:ea typeface="ＭＳ Ｐゴシック" pitchFamily="34" charset="-128"/>
              </a:rPr>
              <a:t>i</a:t>
            </a:r>
            <a:r>
              <a:rPr lang="en-US" altLang="en-US" sz="2400" dirty="0" smtClean="0">
                <a:solidFill>
                  <a:srgbClr val="FF0000"/>
                </a:solidFill>
                <a:ea typeface="ＭＳ Ｐゴシック" pitchFamily="34" charset="-128"/>
              </a:rPr>
              <a:t> </a:t>
            </a:r>
            <a:r>
              <a:rPr lang="en-US" altLang="en-US" sz="2400" dirty="0" smtClean="0">
                <a:ea typeface="ＭＳ Ｐゴシック" pitchFamily="34" charset="-128"/>
              </a:rPr>
              <a:t>can’t complete the AkNN computation for its </a:t>
            </a:r>
            <a:r>
              <a:rPr lang="en-US" altLang="en-US" sz="2400" b="1" dirty="0" smtClean="0">
                <a:ea typeface="ＭＳ Ｐゴシック" pitchFamily="34" charset="-128"/>
              </a:rPr>
              <a:t>internal objects </a:t>
            </a:r>
            <a:r>
              <a:rPr lang="en-US" altLang="en-US" sz="2400" dirty="0" smtClean="0">
                <a:ea typeface="ＭＳ Ｐゴシック" pitchFamily="34" charset="-128"/>
              </a:rPr>
              <a:t>as there are objects (e.g., the red bullet) lying close to neighbors.</a:t>
            </a:r>
          </a:p>
        </p:txBody>
      </p:sp>
      <p:pic>
        <p:nvPicPr>
          <p:cNvPr id="73731" name="Picture 3"/>
          <p:cNvPicPr>
            <a:picLocks noChangeAspect="1"/>
          </p:cNvPicPr>
          <p:nvPr/>
        </p:nvPicPr>
        <p:blipFill>
          <a:blip r:embed="rId3" cstate="print"/>
          <a:srcRect/>
          <a:stretch>
            <a:fillRect/>
          </a:stretch>
        </p:blipFill>
        <p:spPr bwMode="auto">
          <a:xfrm>
            <a:off x="5071905" y="3356992"/>
            <a:ext cx="3614895" cy="2592288"/>
          </a:xfrm>
          <a:prstGeom prst="rect">
            <a:avLst/>
          </a:prstGeom>
          <a:noFill/>
          <a:ln w="9525">
            <a:noFill/>
            <a:miter lim="800000"/>
            <a:headEnd/>
            <a:tailEnd/>
          </a:ln>
        </p:spPr>
      </p:pic>
      <p:sp>
        <p:nvSpPr>
          <p:cNvPr id="4" name="Oval 3"/>
          <p:cNvSpPr/>
          <p:nvPr/>
        </p:nvSpPr>
        <p:spPr bwMode="auto">
          <a:xfrm>
            <a:off x="7236296" y="4175369"/>
            <a:ext cx="46831" cy="45719"/>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7" name="Rectangle 6"/>
          <p:cNvSpPr/>
          <p:nvPr/>
        </p:nvSpPr>
        <p:spPr bwMode="auto">
          <a:xfrm>
            <a:off x="6410410" y="4005064"/>
            <a:ext cx="937883" cy="788957"/>
          </a:xfrm>
          <a:prstGeom prst="rect">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11" name="Content Placeholder 2"/>
          <p:cNvSpPr txBox="1">
            <a:spLocks/>
          </p:cNvSpPr>
          <p:nvPr/>
        </p:nvSpPr>
        <p:spPr bwMode="auto">
          <a:xfrm>
            <a:off x="395536" y="3573016"/>
            <a:ext cx="4748375"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88950" lvl="1" indent="-292100"/>
            <a:r>
              <a:rPr lang="en-US" altLang="en-US" sz="2400" kern="0" dirty="0" smtClean="0">
                <a:solidFill>
                  <a:srgbClr val="007A37"/>
                </a:solidFill>
                <a:ea typeface="ＭＳ Ｐゴシック" pitchFamily="34" charset="-128"/>
              </a:rPr>
              <a:t>Solution:</a:t>
            </a:r>
            <a:r>
              <a:rPr lang="en-US" altLang="en-US" sz="2400" b="0" kern="0" dirty="0" smtClean="0">
                <a:solidFill>
                  <a:srgbClr val="007A37"/>
                </a:solidFill>
                <a:ea typeface="ＭＳ Ｐゴシック" pitchFamily="34" charset="-128"/>
              </a:rPr>
              <a:t> </a:t>
            </a:r>
          </a:p>
          <a:p>
            <a:pPr marL="889000" lvl="2" indent="-292100"/>
            <a:r>
              <a:rPr lang="en-US" altLang="en-US" sz="2000" b="0" kern="0" dirty="0" smtClean="0">
                <a:ea typeface="ＭＳ Ｐゴシック" pitchFamily="34" charset="-128"/>
              </a:rPr>
              <a:t>Receive </a:t>
            </a:r>
            <a:r>
              <a:rPr lang="en-US" altLang="en-US" sz="2000" kern="0" dirty="0" smtClean="0">
                <a:solidFill>
                  <a:srgbClr val="007A37"/>
                </a:solidFill>
                <a:ea typeface="ＭＳ Ｐゴシック" pitchFamily="34" charset="-128"/>
              </a:rPr>
              <a:t>External Candidates (EC)</a:t>
            </a:r>
            <a:r>
              <a:rPr lang="en-US" altLang="en-US" sz="2000" b="0" kern="0" dirty="0" smtClean="0">
                <a:ea typeface="ＭＳ Ｐゴシック" pitchFamily="34" charset="-128"/>
              </a:rPr>
              <a:t> from neighbors.</a:t>
            </a:r>
          </a:p>
          <a:p>
            <a:pPr marL="889000" lvl="2" indent="-292100"/>
            <a:r>
              <a:rPr lang="en-US" altLang="en-US" sz="2000" kern="0" dirty="0" smtClean="0">
                <a:ea typeface="ＭＳ Ｐゴシック" pitchFamily="34" charset="-128"/>
              </a:rPr>
              <a:t>If all nodes do this, each </a:t>
            </a:r>
            <a:r>
              <a:rPr lang="en-US" altLang="en-US" sz="2000" dirty="0" smtClean="0">
                <a:ea typeface="ＭＳ Ｐゴシック" pitchFamily="34" charset="-128"/>
              </a:rPr>
              <a:t>O</a:t>
            </a:r>
            <a:r>
              <a:rPr lang="en-US" altLang="en-US" sz="2000" baseline="-25000" dirty="0" smtClean="0">
                <a:ea typeface="ＭＳ Ｐゴシック" pitchFamily="34" charset="-128"/>
              </a:rPr>
              <a:t>i </a:t>
            </a:r>
            <a:r>
              <a:rPr lang="en-US" altLang="en-US" sz="2000" kern="0" dirty="0" smtClean="0">
                <a:ea typeface="ＭＳ Ｐゴシック" pitchFamily="34" charset="-128"/>
              </a:rPr>
              <a:t>can next perform a local AkNN computation</a:t>
            </a:r>
            <a:r>
              <a:rPr lang="en-US" altLang="en-US" sz="2000" b="0" kern="0" dirty="0">
                <a:ea typeface="ＭＳ Ｐゴシック" pitchFamily="34" charset="-128"/>
              </a:rPr>
              <a:t>!</a:t>
            </a:r>
            <a:endParaRPr lang="en-US" altLang="en-US" sz="2000" b="0" kern="0" dirty="0" smtClean="0">
              <a:ea typeface="ＭＳ Ｐゴシック" pitchFamily="34" charset="-128"/>
            </a:endParaRPr>
          </a:p>
          <a:p>
            <a:pPr marL="488950" lvl="1" indent="-292100"/>
            <a:r>
              <a:rPr lang="en-US" altLang="en-US" sz="2000" kern="0" dirty="0" smtClean="0">
                <a:solidFill>
                  <a:srgbClr val="003399"/>
                </a:solidFill>
                <a:ea typeface="ＭＳ Ｐゴシック" pitchFamily="34" charset="-128"/>
              </a:rPr>
              <a:t>Next Problem: </a:t>
            </a:r>
            <a:r>
              <a:rPr lang="en-US" altLang="en-US" sz="2000" b="0" kern="0" dirty="0" smtClean="0">
                <a:ea typeface="ＭＳ Ｐゴシック" pitchFamily="34" charset="-128"/>
              </a:rPr>
              <a:t>How to find </a:t>
            </a:r>
            <a:r>
              <a:rPr lang="en-US" altLang="en-US" sz="2000" b="0" kern="0" dirty="0" smtClean="0">
                <a:solidFill>
                  <a:srgbClr val="007A37"/>
                </a:solidFill>
                <a:ea typeface="ＭＳ Ｐゴシック" pitchFamily="34" charset="-128"/>
              </a:rPr>
              <a:t>EC</a:t>
            </a:r>
            <a:r>
              <a:rPr lang="en-US" altLang="en-US" sz="2000" b="0" kern="0" dirty="0" smtClean="0">
                <a:ea typeface="ＭＳ Ｐゴシック" pitchFamily="34" charset="-128"/>
              </a:rPr>
              <a:t>?</a:t>
            </a:r>
          </a:p>
        </p:txBody>
      </p:sp>
      <p:sp>
        <p:nvSpPr>
          <p:cNvPr id="8" name="Freeform 7"/>
          <p:cNvSpPr/>
          <p:nvPr/>
        </p:nvSpPr>
        <p:spPr bwMode="auto">
          <a:xfrm>
            <a:off x="6109426" y="3823855"/>
            <a:ext cx="1513345" cy="1205345"/>
          </a:xfrm>
          <a:custGeom>
            <a:avLst/>
            <a:gdLst>
              <a:gd name="connsiteX0" fmla="*/ 640509 w 1513345"/>
              <a:gd name="connsiteY0" fmla="*/ 24938 h 1205345"/>
              <a:gd name="connsiteX1" fmla="*/ 731949 w 1513345"/>
              <a:gd name="connsiteY1" fmla="*/ 66501 h 1205345"/>
              <a:gd name="connsiteX2" fmla="*/ 773512 w 1513345"/>
              <a:gd name="connsiteY2" fmla="*/ 91440 h 1205345"/>
              <a:gd name="connsiteX3" fmla="*/ 806763 w 1513345"/>
              <a:gd name="connsiteY3" fmla="*/ 108065 h 1205345"/>
              <a:gd name="connsiteX4" fmla="*/ 864952 w 1513345"/>
              <a:gd name="connsiteY4" fmla="*/ 124690 h 1205345"/>
              <a:gd name="connsiteX5" fmla="*/ 889890 w 1513345"/>
              <a:gd name="connsiteY5" fmla="*/ 133003 h 1205345"/>
              <a:gd name="connsiteX6" fmla="*/ 981330 w 1513345"/>
              <a:gd name="connsiteY6" fmla="*/ 157941 h 1205345"/>
              <a:gd name="connsiteX7" fmla="*/ 1056145 w 1513345"/>
              <a:gd name="connsiteY7" fmla="*/ 141316 h 1205345"/>
              <a:gd name="connsiteX8" fmla="*/ 1106021 w 1513345"/>
              <a:gd name="connsiteY8" fmla="*/ 124690 h 1205345"/>
              <a:gd name="connsiteX9" fmla="*/ 1172523 w 1513345"/>
              <a:gd name="connsiteY9" fmla="*/ 108065 h 1205345"/>
              <a:gd name="connsiteX10" fmla="*/ 1288901 w 1513345"/>
              <a:gd name="connsiteY10" fmla="*/ 116378 h 1205345"/>
              <a:gd name="connsiteX11" fmla="*/ 1355403 w 1513345"/>
              <a:gd name="connsiteY11" fmla="*/ 133003 h 1205345"/>
              <a:gd name="connsiteX12" fmla="*/ 1388654 w 1513345"/>
              <a:gd name="connsiteY12" fmla="*/ 174567 h 1205345"/>
              <a:gd name="connsiteX13" fmla="*/ 1396967 w 1513345"/>
              <a:gd name="connsiteY13" fmla="*/ 199505 h 1205345"/>
              <a:gd name="connsiteX14" fmla="*/ 1388654 w 1513345"/>
              <a:gd name="connsiteY14" fmla="*/ 241069 h 1205345"/>
              <a:gd name="connsiteX15" fmla="*/ 1413592 w 1513345"/>
              <a:gd name="connsiteY15" fmla="*/ 340821 h 1205345"/>
              <a:gd name="connsiteX16" fmla="*/ 1421905 w 1513345"/>
              <a:gd name="connsiteY16" fmla="*/ 365760 h 1205345"/>
              <a:gd name="connsiteX17" fmla="*/ 1446843 w 1513345"/>
              <a:gd name="connsiteY17" fmla="*/ 382385 h 1205345"/>
              <a:gd name="connsiteX18" fmla="*/ 1463469 w 1513345"/>
              <a:gd name="connsiteY18" fmla="*/ 407323 h 1205345"/>
              <a:gd name="connsiteX19" fmla="*/ 1480094 w 1513345"/>
              <a:gd name="connsiteY19" fmla="*/ 457200 h 1205345"/>
              <a:gd name="connsiteX20" fmla="*/ 1471781 w 1513345"/>
              <a:gd name="connsiteY20" fmla="*/ 515389 h 1205345"/>
              <a:gd name="connsiteX21" fmla="*/ 1446843 w 1513345"/>
              <a:gd name="connsiteY21" fmla="*/ 590203 h 1205345"/>
              <a:gd name="connsiteX22" fmla="*/ 1438530 w 1513345"/>
              <a:gd name="connsiteY22" fmla="*/ 615141 h 1205345"/>
              <a:gd name="connsiteX23" fmla="*/ 1430218 w 1513345"/>
              <a:gd name="connsiteY23" fmla="*/ 640080 h 1205345"/>
              <a:gd name="connsiteX24" fmla="*/ 1446843 w 1513345"/>
              <a:gd name="connsiteY24" fmla="*/ 698269 h 1205345"/>
              <a:gd name="connsiteX25" fmla="*/ 1463469 w 1513345"/>
              <a:gd name="connsiteY25" fmla="*/ 714894 h 1205345"/>
              <a:gd name="connsiteX26" fmla="*/ 1496719 w 1513345"/>
              <a:gd name="connsiteY26" fmla="*/ 773083 h 1205345"/>
              <a:gd name="connsiteX27" fmla="*/ 1513345 w 1513345"/>
              <a:gd name="connsiteY27" fmla="*/ 822960 h 1205345"/>
              <a:gd name="connsiteX28" fmla="*/ 1505032 w 1513345"/>
              <a:gd name="connsiteY28" fmla="*/ 1030778 h 1205345"/>
              <a:gd name="connsiteX29" fmla="*/ 1496719 w 1513345"/>
              <a:gd name="connsiteY29" fmla="*/ 1055716 h 1205345"/>
              <a:gd name="connsiteX30" fmla="*/ 1480094 w 1513345"/>
              <a:gd name="connsiteY30" fmla="*/ 1080654 h 1205345"/>
              <a:gd name="connsiteX31" fmla="*/ 1446843 w 1513345"/>
              <a:gd name="connsiteY31" fmla="*/ 1113905 h 1205345"/>
              <a:gd name="connsiteX32" fmla="*/ 1430218 w 1513345"/>
              <a:gd name="connsiteY32" fmla="*/ 1138843 h 1205345"/>
              <a:gd name="connsiteX33" fmla="*/ 1405279 w 1513345"/>
              <a:gd name="connsiteY33" fmla="*/ 1180407 h 1205345"/>
              <a:gd name="connsiteX34" fmla="*/ 1380341 w 1513345"/>
              <a:gd name="connsiteY34" fmla="*/ 1188720 h 1205345"/>
              <a:gd name="connsiteX35" fmla="*/ 1322152 w 1513345"/>
              <a:gd name="connsiteY35" fmla="*/ 1205345 h 1205345"/>
              <a:gd name="connsiteX36" fmla="*/ 1180836 w 1513345"/>
              <a:gd name="connsiteY36" fmla="*/ 1188720 h 1205345"/>
              <a:gd name="connsiteX37" fmla="*/ 1114334 w 1513345"/>
              <a:gd name="connsiteY37" fmla="*/ 1172094 h 1205345"/>
              <a:gd name="connsiteX38" fmla="*/ 1089396 w 1513345"/>
              <a:gd name="connsiteY38" fmla="*/ 1155469 h 1205345"/>
              <a:gd name="connsiteX39" fmla="*/ 1031207 w 1513345"/>
              <a:gd name="connsiteY39" fmla="*/ 1138843 h 1205345"/>
              <a:gd name="connsiteX40" fmla="*/ 981330 w 1513345"/>
              <a:gd name="connsiteY40" fmla="*/ 1122218 h 1205345"/>
              <a:gd name="connsiteX41" fmla="*/ 931454 w 1513345"/>
              <a:gd name="connsiteY41" fmla="*/ 1105592 h 1205345"/>
              <a:gd name="connsiteX42" fmla="*/ 906516 w 1513345"/>
              <a:gd name="connsiteY42" fmla="*/ 1097280 h 1205345"/>
              <a:gd name="connsiteX43" fmla="*/ 864952 w 1513345"/>
              <a:gd name="connsiteY43" fmla="*/ 1072341 h 1205345"/>
              <a:gd name="connsiteX44" fmla="*/ 831701 w 1513345"/>
              <a:gd name="connsiteY44" fmla="*/ 1080654 h 1205345"/>
              <a:gd name="connsiteX45" fmla="*/ 781825 w 1513345"/>
              <a:gd name="connsiteY45" fmla="*/ 1088967 h 1205345"/>
              <a:gd name="connsiteX46" fmla="*/ 731949 w 1513345"/>
              <a:gd name="connsiteY46" fmla="*/ 1105592 h 1205345"/>
              <a:gd name="connsiteX47" fmla="*/ 707010 w 1513345"/>
              <a:gd name="connsiteY47" fmla="*/ 1113905 h 1205345"/>
              <a:gd name="connsiteX48" fmla="*/ 582319 w 1513345"/>
              <a:gd name="connsiteY48" fmla="*/ 1105592 h 1205345"/>
              <a:gd name="connsiteX49" fmla="*/ 549069 w 1513345"/>
              <a:gd name="connsiteY49" fmla="*/ 1097280 h 1205345"/>
              <a:gd name="connsiteX50" fmla="*/ 416065 w 1513345"/>
              <a:gd name="connsiteY50" fmla="*/ 1105592 h 1205345"/>
              <a:gd name="connsiteX51" fmla="*/ 366189 w 1513345"/>
              <a:gd name="connsiteY51" fmla="*/ 1130530 h 1205345"/>
              <a:gd name="connsiteX52" fmla="*/ 341250 w 1513345"/>
              <a:gd name="connsiteY52" fmla="*/ 1138843 h 1205345"/>
              <a:gd name="connsiteX53" fmla="*/ 199934 w 1513345"/>
              <a:gd name="connsiteY53" fmla="*/ 1113905 h 1205345"/>
              <a:gd name="connsiteX54" fmla="*/ 174996 w 1513345"/>
              <a:gd name="connsiteY54" fmla="*/ 1097280 h 1205345"/>
              <a:gd name="connsiteX55" fmla="*/ 125119 w 1513345"/>
              <a:gd name="connsiteY55" fmla="*/ 1080654 h 1205345"/>
              <a:gd name="connsiteX56" fmla="*/ 108494 w 1513345"/>
              <a:gd name="connsiteY56" fmla="*/ 1005840 h 1205345"/>
              <a:gd name="connsiteX57" fmla="*/ 100181 w 1513345"/>
              <a:gd name="connsiteY57" fmla="*/ 972589 h 1205345"/>
              <a:gd name="connsiteX58" fmla="*/ 50305 w 1513345"/>
              <a:gd name="connsiteY58" fmla="*/ 689956 h 1205345"/>
              <a:gd name="connsiteX59" fmla="*/ 25367 w 1513345"/>
              <a:gd name="connsiteY59" fmla="*/ 681643 h 1205345"/>
              <a:gd name="connsiteX60" fmla="*/ 8741 w 1513345"/>
              <a:gd name="connsiteY60" fmla="*/ 665018 h 1205345"/>
              <a:gd name="connsiteX61" fmla="*/ 8741 w 1513345"/>
              <a:gd name="connsiteY61" fmla="*/ 573578 h 1205345"/>
              <a:gd name="connsiteX62" fmla="*/ 17054 w 1513345"/>
              <a:gd name="connsiteY62" fmla="*/ 257694 h 1205345"/>
              <a:gd name="connsiteX63" fmla="*/ 66930 w 1513345"/>
              <a:gd name="connsiteY63" fmla="*/ 199505 h 1205345"/>
              <a:gd name="connsiteX64" fmla="*/ 116807 w 1513345"/>
              <a:gd name="connsiteY64" fmla="*/ 182880 h 1205345"/>
              <a:gd name="connsiteX65" fmla="*/ 150058 w 1513345"/>
              <a:gd name="connsiteY65" fmla="*/ 149629 h 1205345"/>
              <a:gd name="connsiteX66" fmla="*/ 166683 w 1513345"/>
              <a:gd name="connsiteY66" fmla="*/ 99752 h 1205345"/>
              <a:gd name="connsiteX67" fmla="*/ 216559 w 1513345"/>
              <a:gd name="connsiteY67" fmla="*/ 33250 h 1205345"/>
              <a:gd name="connsiteX68" fmla="*/ 241498 w 1513345"/>
              <a:gd name="connsiteY68" fmla="*/ 16625 h 1205345"/>
              <a:gd name="connsiteX69" fmla="*/ 291374 w 1513345"/>
              <a:gd name="connsiteY69" fmla="*/ 0 h 1205345"/>
              <a:gd name="connsiteX70" fmla="*/ 507505 w 1513345"/>
              <a:gd name="connsiteY70" fmla="*/ 8312 h 1205345"/>
              <a:gd name="connsiteX71" fmla="*/ 565694 w 1513345"/>
              <a:gd name="connsiteY71" fmla="*/ 0 h 1205345"/>
              <a:gd name="connsiteX72" fmla="*/ 615570 w 1513345"/>
              <a:gd name="connsiteY72" fmla="*/ 8312 h 1205345"/>
              <a:gd name="connsiteX73" fmla="*/ 640509 w 1513345"/>
              <a:gd name="connsiteY73" fmla="*/ 24938 h 120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13345" h="1205345">
                <a:moveTo>
                  <a:pt x="640509" y="24938"/>
                </a:moveTo>
                <a:cubicBezTo>
                  <a:pt x="659905" y="34636"/>
                  <a:pt x="634156" y="30940"/>
                  <a:pt x="731949" y="66501"/>
                </a:cubicBezTo>
                <a:cubicBezTo>
                  <a:pt x="747133" y="72023"/>
                  <a:pt x="759388" y="83593"/>
                  <a:pt x="773512" y="91440"/>
                </a:cubicBezTo>
                <a:cubicBezTo>
                  <a:pt x="784344" y="97458"/>
                  <a:pt x="795117" y="103830"/>
                  <a:pt x="806763" y="108065"/>
                </a:cubicBezTo>
                <a:cubicBezTo>
                  <a:pt x="825721" y="114959"/>
                  <a:pt x="845630" y="118894"/>
                  <a:pt x="864952" y="124690"/>
                </a:cubicBezTo>
                <a:cubicBezTo>
                  <a:pt x="873345" y="127208"/>
                  <a:pt x="881465" y="130596"/>
                  <a:pt x="889890" y="133003"/>
                </a:cubicBezTo>
                <a:cubicBezTo>
                  <a:pt x="920268" y="141682"/>
                  <a:pt x="950850" y="149628"/>
                  <a:pt x="981330" y="157941"/>
                </a:cubicBezTo>
                <a:cubicBezTo>
                  <a:pt x="1052702" y="134153"/>
                  <a:pt x="939069" y="170586"/>
                  <a:pt x="1056145" y="141316"/>
                </a:cubicBezTo>
                <a:cubicBezTo>
                  <a:pt x="1073146" y="137065"/>
                  <a:pt x="1089171" y="129504"/>
                  <a:pt x="1106021" y="124690"/>
                </a:cubicBezTo>
                <a:cubicBezTo>
                  <a:pt x="1127991" y="118413"/>
                  <a:pt x="1172523" y="108065"/>
                  <a:pt x="1172523" y="108065"/>
                </a:cubicBezTo>
                <a:cubicBezTo>
                  <a:pt x="1211316" y="110836"/>
                  <a:pt x="1250366" y="111123"/>
                  <a:pt x="1288901" y="116378"/>
                </a:cubicBezTo>
                <a:cubicBezTo>
                  <a:pt x="1311541" y="119465"/>
                  <a:pt x="1355403" y="133003"/>
                  <a:pt x="1355403" y="133003"/>
                </a:cubicBezTo>
                <a:cubicBezTo>
                  <a:pt x="1370867" y="148467"/>
                  <a:pt x="1378167" y="153593"/>
                  <a:pt x="1388654" y="174567"/>
                </a:cubicBezTo>
                <a:cubicBezTo>
                  <a:pt x="1392573" y="182404"/>
                  <a:pt x="1394196" y="191192"/>
                  <a:pt x="1396967" y="199505"/>
                </a:cubicBezTo>
                <a:cubicBezTo>
                  <a:pt x="1394196" y="213360"/>
                  <a:pt x="1388654" y="226940"/>
                  <a:pt x="1388654" y="241069"/>
                </a:cubicBezTo>
                <a:cubicBezTo>
                  <a:pt x="1388654" y="274648"/>
                  <a:pt x="1403276" y="309873"/>
                  <a:pt x="1413592" y="340821"/>
                </a:cubicBezTo>
                <a:cubicBezTo>
                  <a:pt x="1416363" y="349134"/>
                  <a:pt x="1414614" y="360899"/>
                  <a:pt x="1421905" y="365760"/>
                </a:cubicBezTo>
                <a:lnTo>
                  <a:pt x="1446843" y="382385"/>
                </a:lnTo>
                <a:cubicBezTo>
                  <a:pt x="1452385" y="390698"/>
                  <a:pt x="1459411" y="398193"/>
                  <a:pt x="1463469" y="407323"/>
                </a:cubicBezTo>
                <a:cubicBezTo>
                  <a:pt x="1470587" y="423337"/>
                  <a:pt x="1480094" y="457200"/>
                  <a:pt x="1480094" y="457200"/>
                </a:cubicBezTo>
                <a:cubicBezTo>
                  <a:pt x="1477323" y="476596"/>
                  <a:pt x="1476187" y="496297"/>
                  <a:pt x="1471781" y="515389"/>
                </a:cubicBezTo>
                <a:cubicBezTo>
                  <a:pt x="1471778" y="515400"/>
                  <a:pt x="1451001" y="577729"/>
                  <a:pt x="1446843" y="590203"/>
                </a:cubicBezTo>
                <a:lnTo>
                  <a:pt x="1438530" y="615141"/>
                </a:lnTo>
                <a:lnTo>
                  <a:pt x="1430218" y="640080"/>
                </a:lnTo>
                <a:cubicBezTo>
                  <a:pt x="1431771" y="646293"/>
                  <a:pt x="1441731" y="689750"/>
                  <a:pt x="1446843" y="698269"/>
                </a:cubicBezTo>
                <a:cubicBezTo>
                  <a:pt x="1450875" y="704989"/>
                  <a:pt x="1457927" y="709352"/>
                  <a:pt x="1463469" y="714894"/>
                </a:cubicBezTo>
                <a:cubicBezTo>
                  <a:pt x="1488890" y="791163"/>
                  <a:pt x="1446399" y="672442"/>
                  <a:pt x="1496719" y="773083"/>
                </a:cubicBezTo>
                <a:cubicBezTo>
                  <a:pt x="1504556" y="788758"/>
                  <a:pt x="1513345" y="822960"/>
                  <a:pt x="1513345" y="822960"/>
                </a:cubicBezTo>
                <a:cubicBezTo>
                  <a:pt x="1510574" y="892233"/>
                  <a:pt x="1509972" y="961626"/>
                  <a:pt x="1505032" y="1030778"/>
                </a:cubicBezTo>
                <a:cubicBezTo>
                  <a:pt x="1504408" y="1039518"/>
                  <a:pt x="1500638" y="1047879"/>
                  <a:pt x="1496719" y="1055716"/>
                </a:cubicBezTo>
                <a:cubicBezTo>
                  <a:pt x="1492251" y="1064652"/>
                  <a:pt x="1486596" y="1073069"/>
                  <a:pt x="1480094" y="1080654"/>
                </a:cubicBezTo>
                <a:cubicBezTo>
                  <a:pt x="1469893" y="1092555"/>
                  <a:pt x="1455538" y="1100863"/>
                  <a:pt x="1446843" y="1113905"/>
                </a:cubicBezTo>
                <a:cubicBezTo>
                  <a:pt x="1441301" y="1122218"/>
                  <a:pt x="1434686" y="1129907"/>
                  <a:pt x="1430218" y="1138843"/>
                </a:cubicBezTo>
                <a:cubicBezTo>
                  <a:pt x="1419009" y="1161261"/>
                  <a:pt x="1428474" y="1166489"/>
                  <a:pt x="1405279" y="1180407"/>
                </a:cubicBezTo>
                <a:cubicBezTo>
                  <a:pt x="1397765" y="1184915"/>
                  <a:pt x="1388766" y="1186313"/>
                  <a:pt x="1380341" y="1188720"/>
                </a:cubicBezTo>
                <a:cubicBezTo>
                  <a:pt x="1307276" y="1209595"/>
                  <a:pt x="1381945" y="1185413"/>
                  <a:pt x="1322152" y="1205345"/>
                </a:cubicBezTo>
                <a:cubicBezTo>
                  <a:pt x="1244946" y="1198911"/>
                  <a:pt x="1239608" y="1202283"/>
                  <a:pt x="1180836" y="1188720"/>
                </a:cubicBezTo>
                <a:cubicBezTo>
                  <a:pt x="1158572" y="1183582"/>
                  <a:pt x="1114334" y="1172094"/>
                  <a:pt x="1114334" y="1172094"/>
                </a:cubicBezTo>
                <a:cubicBezTo>
                  <a:pt x="1106021" y="1166552"/>
                  <a:pt x="1098332" y="1159937"/>
                  <a:pt x="1089396" y="1155469"/>
                </a:cubicBezTo>
                <a:cubicBezTo>
                  <a:pt x="1075427" y="1148484"/>
                  <a:pt x="1044525" y="1142838"/>
                  <a:pt x="1031207" y="1138843"/>
                </a:cubicBezTo>
                <a:cubicBezTo>
                  <a:pt x="1014421" y="1133807"/>
                  <a:pt x="997956" y="1127760"/>
                  <a:pt x="981330" y="1122218"/>
                </a:cubicBezTo>
                <a:lnTo>
                  <a:pt x="931454" y="1105592"/>
                </a:lnTo>
                <a:lnTo>
                  <a:pt x="906516" y="1097280"/>
                </a:lnTo>
                <a:cubicBezTo>
                  <a:pt x="893347" y="1084111"/>
                  <a:pt x="886534" y="1072341"/>
                  <a:pt x="864952" y="1072341"/>
                </a:cubicBezTo>
                <a:cubicBezTo>
                  <a:pt x="853527" y="1072341"/>
                  <a:pt x="842904" y="1078413"/>
                  <a:pt x="831701" y="1080654"/>
                </a:cubicBezTo>
                <a:cubicBezTo>
                  <a:pt x="815174" y="1083960"/>
                  <a:pt x="798176" y="1084879"/>
                  <a:pt x="781825" y="1088967"/>
                </a:cubicBezTo>
                <a:cubicBezTo>
                  <a:pt x="764824" y="1093217"/>
                  <a:pt x="748574" y="1100050"/>
                  <a:pt x="731949" y="1105592"/>
                </a:cubicBezTo>
                <a:lnTo>
                  <a:pt x="707010" y="1113905"/>
                </a:lnTo>
                <a:cubicBezTo>
                  <a:pt x="665446" y="1111134"/>
                  <a:pt x="623746" y="1109953"/>
                  <a:pt x="582319" y="1105592"/>
                </a:cubicBezTo>
                <a:cubicBezTo>
                  <a:pt x="570957" y="1104396"/>
                  <a:pt x="560493" y="1097280"/>
                  <a:pt x="549069" y="1097280"/>
                </a:cubicBezTo>
                <a:cubicBezTo>
                  <a:pt x="504648" y="1097280"/>
                  <a:pt x="460400" y="1102821"/>
                  <a:pt x="416065" y="1105592"/>
                </a:cubicBezTo>
                <a:cubicBezTo>
                  <a:pt x="353379" y="1126488"/>
                  <a:pt x="430650" y="1098300"/>
                  <a:pt x="366189" y="1130530"/>
                </a:cubicBezTo>
                <a:cubicBezTo>
                  <a:pt x="358351" y="1134449"/>
                  <a:pt x="349563" y="1136072"/>
                  <a:pt x="341250" y="1138843"/>
                </a:cubicBezTo>
                <a:cubicBezTo>
                  <a:pt x="312145" y="1136197"/>
                  <a:pt x="233159" y="1136055"/>
                  <a:pt x="199934" y="1113905"/>
                </a:cubicBezTo>
                <a:cubicBezTo>
                  <a:pt x="191621" y="1108363"/>
                  <a:pt x="184125" y="1101338"/>
                  <a:pt x="174996" y="1097280"/>
                </a:cubicBezTo>
                <a:cubicBezTo>
                  <a:pt x="158981" y="1090162"/>
                  <a:pt x="125119" y="1080654"/>
                  <a:pt x="125119" y="1080654"/>
                </a:cubicBezTo>
                <a:cubicBezTo>
                  <a:pt x="104838" y="999525"/>
                  <a:pt x="129612" y="1100865"/>
                  <a:pt x="108494" y="1005840"/>
                </a:cubicBezTo>
                <a:cubicBezTo>
                  <a:pt x="106016" y="994687"/>
                  <a:pt x="102952" y="983673"/>
                  <a:pt x="100181" y="972589"/>
                </a:cubicBezTo>
                <a:cubicBezTo>
                  <a:pt x="80708" y="651274"/>
                  <a:pt x="172697" y="724926"/>
                  <a:pt x="50305" y="689956"/>
                </a:cubicBezTo>
                <a:cubicBezTo>
                  <a:pt x="41880" y="687549"/>
                  <a:pt x="33680" y="684414"/>
                  <a:pt x="25367" y="681643"/>
                </a:cubicBezTo>
                <a:cubicBezTo>
                  <a:pt x="19825" y="676101"/>
                  <a:pt x="12773" y="671738"/>
                  <a:pt x="8741" y="665018"/>
                </a:cubicBezTo>
                <a:cubicBezTo>
                  <a:pt x="-8756" y="635857"/>
                  <a:pt x="4750" y="605508"/>
                  <a:pt x="8741" y="573578"/>
                </a:cubicBezTo>
                <a:cubicBezTo>
                  <a:pt x="11512" y="468283"/>
                  <a:pt x="7298" y="362572"/>
                  <a:pt x="17054" y="257694"/>
                </a:cubicBezTo>
                <a:cubicBezTo>
                  <a:pt x="19283" y="233734"/>
                  <a:pt x="45769" y="208910"/>
                  <a:pt x="66930" y="199505"/>
                </a:cubicBezTo>
                <a:cubicBezTo>
                  <a:pt x="82945" y="192388"/>
                  <a:pt x="116807" y="182880"/>
                  <a:pt x="116807" y="182880"/>
                </a:cubicBezTo>
                <a:cubicBezTo>
                  <a:pt x="127891" y="171796"/>
                  <a:pt x="145101" y="164499"/>
                  <a:pt x="150058" y="149629"/>
                </a:cubicBezTo>
                <a:lnTo>
                  <a:pt x="166683" y="99752"/>
                </a:lnTo>
                <a:cubicBezTo>
                  <a:pt x="178139" y="65382"/>
                  <a:pt x="175626" y="60537"/>
                  <a:pt x="216559" y="33250"/>
                </a:cubicBezTo>
                <a:cubicBezTo>
                  <a:pt x="224872" y="27708"/>
                  <a:pt x="232368" y="20683"/>
                  <a:pt x="241498" y="16625"/>
                </a:cubicBezTo>
                <a:cubicBezTo>
                  <a:pt x="257512" y="9508"/>
                  <a:pt x="291374" y="0"/>
                  <a:pt x="291374" y="0"/>
                </a:cubicBezTo>
                <a:cubicBezTo>
                  <a:pt x="363418" y="2771"/>
                  <a:pt x="435408" y="8312"/>
                  <a:pt x="507505" y="8312"/>
                </a:cubicBezTo>
                <a:cubicBezTo>
                  <a:pt x="527098" y="8312"/>
                  <a:pt x="546101" y="0"/>
                  <a:pt x="565694" y="0"/>
                </a:cubicBezTo>
                <a:cubicBezTo>
                  <a:pt x="582549" y="0"/>
                  <a:pt x="598987" y="5297"/>
                  <a:pt x="615570" y="8312"/>
                </a:cubicBezTo>
                <a:cubicBezTo>
                  <a:pt x="629471" y="10839"/>
                  <a:pt x="621113" y="15240"/>
                  <a:pt x="640509" y="24938"/>
                </a:cubicBezTo>
                <a:close/>
              </a:path>
            </a:pathLst>
          </a:custGeom>
          <a:noFill/>
          <a:ln w="38100" cap="flat" cmpd="sng" algn="ctr">
            <a:solidFill>
              <a:srgbClr val="007A37"/>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9" name="TextBox 8"/>
          <p:cNvSpPr txBox="1"/>
          <p:nvPr/>
        </p:nvSpPr>
        <p:spPr>
          <a:xfrm>
            <a:off x="6660232" y="4245541"/>
            <a:ext cx="447391" cy="400110"/>
          </a:xfrm>
          <a:prstGeom prst="rect">
            <a:avLst/>
          </a:prstGeom>
          <a:solidFill>
            <a:schemeClr val="bg1"/>
          </a:solidFill>
        </p:spPr>
        <p:txBody>
          <a:bodyPr wrap="square" rtlCol="0">
            <a:spAutoFit/>
          </a:bodyPr>
          <a:lstStyle/>
          <a:p>
            <a:r>
              <a:rPr lang="en-US" sz="2000" dirty="0" smtClean="0">
                <a:solidFill>
                  <a:srgbClr val="FF0000"/>
                </a:solidFill>
              </a:rPr>
              <a:t>O</a:t>
            </a:r>
            <a:r>
              <a:rPr lang="en-US" sz="2000" baseline="-25000" dirty="0" smtClean="0">
                <a:solidFill>
                  <a:srgbClr val="FF0000"/>
                </a:solidFill>
              </a:rPr>
              <a:t>i</a:t>
            </a:r>
            <a:endParaRPr lang="en-US" sz="2000" baseline="-25000" dirty="0">
              <a:solidFill>
                <a:srgbClr val="FF0000"/>
              </a:solidFill>
            </a:endParaRPr>
          </a:p>
        </p:txBody>
      </p:sp>
      <p:sp>
        <p:nvSpPr>
          <p:cNvPr id="12" name="Rectangle 11"/>
          <p:cNvSpPr/>
          <p:nvPr/>
        </p:nvSpPr>
        <p:spPr bwMode="auto">
          <a:xfrm>
            <a:off x="6660232" y="4077072"/>
            <a:ext cx="447391" cy="168469"/>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0239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Spitfire - Replication</a:t>
            </a:r>
            <a:endParaRPr lang="en-US" dirty="0"/>
          </a:p>
        </p:txBody>
      </p:sp>
      <p:sp>
        <p:nvSpPr>
          <p:cNvPr id="73730" name="Content Placeholder 2"/>
          <p:cNvSpPr>
            <a:spLocks noGrp="1"/>
          </p:cNvSpPr>
          <p:nvPr>
            <p:ph idx="1"/>
          </p:nvPr>
        </p:nvSpPr>
        <p:spPr>
          <a:xfrm>
            <a:off x="457200" y="997998"/>
            <a:ext cx="8229600" cy="1366837"/>
          </a:xfrm>
        </p:spPr>
        <p:txBody>
          <a:bodyPr/>
          <a:lstStyle/>
          <a:p>
            <a:pPr marL="514350" indent="-514350">
              <a:spcBef>
                <a:spcPts val="600"/>
              </a:spcBef>
              <a:buFontTx/>
              <a:buAutoNum type="arabicPeriod" startAt="2"/>
            </a:pPr>
            <a:r>
              <a:rPr lang="en-US" altLang="en-US" sz="2400" b="1" dirty="0" smtClean="0">
                <a:ea typeface="ＭＳ Ｐゴシック" pitchFamily="34" charset="-128"/>
              </a:rPr>
              <a:t>Replication: How to derive EC?</a:t>
            </a:r>
            <a:endParaRPr lang="en-US" altLang="en-US" sz="2400" b="1" baseline="-25000" dirty="0" smtClean="0">
              <a:ea typeface="ＭＳ Ｐゴシック" pitchFamily="34" charset="-128"/>
            </a:endParaRPr>
          </a:p>
          <a:p>
            <a:pPr marL="488950" lvl="1" indent="-292100"/>
            <a:r>
              <a:rPr lang="en-US" altLang="en-US" sz="2400" b="1" dirty="0" smtClean="0">
                <a:ea typeface="ＭＳ Ｐゴシック" pitchFamily="34" charset="-128"/>
              </a:rPr>
              <a:t>A) Segmenting Border </a:t>
            </a:r>
            <a:r>
              <a:rPr lang="en-US" altLang="en-US" sz="2400" dirty="0" smtClean="0">
                <a:ea typeface="ＭＳ Ｐゴシック" pitchFamily="34" charset="-128"/>
              </a:rPr>
              <a:t>into smaller </a:t>
            </a:r>
            <a:r>
              <a:rPr lang="en-US" altLang="en-US" sz="2400" b="1" dirty="0" smtClean="0">
                <a:ea typeface="ＭＳ Ｐゴシック" pitchFamily="34" charset="-128"/>
              </a:rPr>
              <a:t>“b” </a:t>
            </a:r>
            <a:r>
              <a:rPr lang="en-US" altLang="en-US" sz="2400" dirty="0" smtClean="0">
                <a:ea typeface="ＭＳ Ｐゴシック" pitchFamily="34" charset="-128"/>
              </a:rPr>
              <a:t>segments </a:t>
            </a:r>
          </a:p>
          <a:p>
            <a:pPr marL="488950" lvl="1" indent="-292100"/>
            <a:r>
              <a:rPr lang="en-US" altLang="en-US" sz="2400" b="1" dirty="0" smtClean="0">
                <a:ea typeface="ＭＳ Ｐゴシック" pitchFamily="34" charset="-128"/>
              </a:rPr>
              <a:t>B) Apply</a:t>
            </a:r>
            <a:r>
              <a:rPr lang="en-US" altLang="en-US" sz="2400" dirty="0" smtClean="0">
                <a:ea typeface="ＭＳ Ｐゴシック" pitchFamily="34" charset="-128"/>
              </a:rPr>
              <a:t> </a:t>
            </a:r>
            <a:r>
              <a:rPr lang="en-US" altLang="en-US" sz="2400" b="1" dirty="0" smtClean="0">
                <a:ea typeface="ＭＳ Ｐゴシック" pitchFamily="34" charset="-128"/>
              </a:rPr>
              <a:t>Top-k “hiding” rule </a:t>
            </a:r>
            <a:r>
              <a:rPr lang="en-US" altLang="en-US" sz="2400" dirty="0" smtClean="0">
                <a:ea typeface="ＭＳ Ｐゴシック" pitchFamily="34" charset="-128"/>
              </a:rPr>
              <a:t>for each </a:t>
            </a:r>
            <a:r>
              <a:rPr lang="en-US" altLang="en-US" sz="2400" b="1" dirty="0" smtClean="0">
                <a:ea typeface="ＭＳ Ｐゴシック" pitchFamily="34" charset="-128"/>
              </a:rPr>
              <a:t>“b”</a:t>
            </a:r>
            <a:r>
              <a:rPr lang="en-US" altLang="en-US" sz="2400" dirty="0" smtClean="0">
                <a:ea typeface="ＭＳ Ｐゴシック" pitchFamily="34" charset="-128"/>
              </a:rPr>
              <a:t> to find which local objects are necessary for neighbor </a:t>
            </a:r>
            <a:r>
              <a:rPr lang="en-US" altLang="en-US" sz="2400" b="1" dirty="0">
                <a:ea typeface="ＭＳ Ｐゴシック" pitchFamily="34" charset="-128"/>
              </a:rPr>
              <a:t>O</a:t>
            </a:r>
            <a:r>
              <a:rPr lang="en-US" altLang="en-US" sz="2400" b="1" baseline="-25000" dirty="0">
                <a:ea typeface="ＭＳ Ｐゴシック" pitchFamily="34" charset="-128"/>
              </a:rPr>
              <a:t>j</a:t>
            </a:r>
            <a:r>
              <a:rPr lang="en-US" altLang="en-US" sz="2400" dirty="0" smtClean="0">
                <a:ea typeface="ＭＳ Ｐゴシック" pitchFamily="34" charset="-128"/>
              </a:rPr>
              <a:t>. </a:t>
            </a:r>
          </a:p>
          <a:p>
            <a:pPr marL="488950" lvl="1" indent="-292100"/>
            <a:r>
              <a:rPr lang="en-US" altLang="en-US" sz="2400" b="1" dirty="0" smtClean="0">
                <a:ea typeface="ＭＳ Ｐゴシック" pitchFamily="34" charset="-128"/>
              </a:rPr>
              <a:t>C)  </a:t>
            </a:r>
            <a:r>
              <a:rPr lang="en-US" altLang="en-US" sz="2400" dirty="0" smtClean="0">
                <a:ea typeface="ＭＳ Ｐゴシック" pitchFamily="34" charset="-128"/>
              </a:rPr>
              <a:t>Ship those candidates over to </a:t>
            </a:r>
            <a:r>
              <a:rPr lang="en-US" altLang="en-US" sz="2400" b="1" dirty="0" smtClean="0">
                <a:ea typeface="ＭＳ Ｐゴシック" pitchFamily="34" charset="-128"/>
              </a:rPr>
              <a:t>O</a:t>
            </a:r>
            <a:r>
              <a:rPr lang="en-US" altLang="en-US" sz="2400" b="1" baseline="-25000" dirty="0" smtClean="0">
                <a:ea typeface="ＭＳ Ｐゴシック" pitchFamily="34" charset="-128"/>
              </a:rPr>
              <a:t>j</a:t>
            </a:r>
            <a:r>
              <a:rPr lang="en-US" altLang="en-US" sz="2400" dirty="0" smtClean="0">
                <a:ea typeface="ＭＳ Ｐゴシック" pitchFamily="34" charset="-128"/>
              </a:rPr>
              <a:t> in batch mode </a:t>
            </a:r>
          </a:p>
        </p:txBody>
      </p:sp>
      <p:pic>
        <p:nvPicPr>
          <p:cNvPr id="73731" name="Picture 3"/>
          <p:cNvPicPr>
            <a:picLocks noChangeAspect="1"/>
          </p:cNvPicPr>
          <p:nvPr/>
        </p:nvPicPr>
        <p:blipFill>
          <a:blip r:embed="rId3" cstate="print"/>
          <a:srcRect/>
          <a:stretch>
            <a:fillRect/>
          </a:stretch>
        </p:blipFill>
        <p:spPr bwMode="auto">
          <a:xfrm>
            <a:off x="395537" y="3484842"/>
            <a:ext cx="3744416" cy="3112510"/>
          </a:xfrm>
          <a:prstGeom prst="rect">
            <a:avLst/>
          </a:prstGeom>
          <a:noFill/>
          <a:ln w="9525">
            <a:noFill/>
            <a:miter lim="800000"/>
            <a:headEnd/>
            <a:tailEnd/>
          </a:ln>
        </p:spPr>
      </p:pic>
      <p:sp>
        <p:nvSpPr>
          <p:cNvPr id="4" name="Oval 3"/>
          <p:cNvSpPr/>
          <p:nvPr/>
        </p:nvSpPr>
        <p:spPr bwMode="auto">
          <a:xfrm>
            <a:off x="2627784" y="4463401"/>
            <a:ext cx="45719" cy="45719"/>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pic>
        <p:nvPicPr>
          <p:cNvPr id="12" name="Picture 11"/>
          <p:cNvPicPr>
            <a:picLocks noChangeAspect="1"/>
          </p:cNvPicPr>
          <p:nvPr/>
        </p:nvPicPr>
        <p:blipFill>
          <a:blip r:embed="rId4" cstate="print"/>
          <a:srcRect/>
          <a:stretch>
            <a:fillRect/>
          </a:stretch>
        </p:blipFill>
        <p:spPr bwMode="auto">
          <a:xfrm>
            <a:off x="5004049" y="3506329"/>
            <a:ext cx="3384550" cy="1308100"/>
          </a:xfrm>
          <a:prstGeom prst="rect">
            <a:avLst/>
          </a:prstGeom>
          <a:noFill/>
          <a:ln w="9525">
            <a:noFill/>
            <a:miter lim="800000"/>
            <a:headEnd/>
            <a:tailEnd/>
          </a:ln>
        </p:spPr>
      </p:pic>
      <p:sp>
        <p:nvSpPr>
          <p:cNvPr id="13" name="TextBox 12"/>
          <p:cNvSpPr txBox="1">
            <a:spLocks noChangeArrowheads="1"/>
          </p:cNvSpPr>
          <p:nvPr/>
        </p:nvSpPr>
        <p:spPr bwMode="auto">
          <a:xfrm>
            <a:off x="4644010" y="4814720"/>
            <a:ext cx="4114800" cy="1569660"/>
          </a:xfrm>
          <a:prstGeom prst="rect">
            <a:avLst/>
          </a:prstGeom>
          <a:noFill/>
          <a:ln w="9525">
            <a:noFill/>
            <a:miter lim="800000"/>
            <a:headEnd/>
            <a:tailEnd/>
          </a:ln>
        </p:spPr>
        <p:txBody>
          <a:bodyPr wrap="square">
            <a:spAutoFit/>
          </a:bodyPr>
          <a:lstStyle/>
          <a:p>
            <a:r>
              <a:rPr lang="en-US" sz="2400" b="0" dirty="0" smtClean="0"/>
              <a:t>If</a:t>
            </a:r>
            <a:r>
              <a:rPr lang="en-US" sz="2400" dirty="0" smtClean="0"/>
              <a:t> </a:t>
            </a:r>
            <a:r>
              <a:rPr lang="en-US" sz="2400" dirty="0" smtClean="0">
                <a:solidFill>
                  <a:srgbClr val="FF0000"/>
                </a:solidFill>
              </a:rPr>
              <a:t>k </a:t>
            </a:r>
            <a:r>
              <a:rPr lang="en-US" sz="2400" b="0" dirty="0" smtClean="0"/>
              <a:t>objects are closer to </a:t>
            </a:r>
            <a:r>
              <a:rPr lang="en-US" sz="2400" dirty="0" smtClean="0">
                <a:solidFill>
                  <a:srgbClr val="FF0000"/>
                </a:solidFill>
              </a:rPr>
              <a:t>b</a:t>
            </a:r>
            <a:r>
              <a:rPr lang="en-US" sz="2400" b="0" dirty="0" smtClean="0"/>
              <a:t> than </a:t>
            </a:r>
            <a:r>
              <a:rPr lang="en-US" sz="2400" dirty="0" smtClean="0">
                <a:solidFill>
                  <a:srgbClr val="FF0000"/>
                </a:solidFill>
              </a:rPr>
              <a:t>o</a:t>
            </a:r>
            <a:r>
              <a:rPr lang="en-US" sz="2400" baseline="-25000" dirty="0" smtClean="0">
                <a:solidFill>
                  <a:srgbClr val="FF0000"/>
                </a:solidFill>
              </a:rPr>
              <a:t>1</a:t>
            </a:r>
            <a:r>
              <a:rPr lang="en-US" sz="2400" b="0" dirty="0" smtClean="0"/>
              <a:t> </a:t>
            </a:r>
            <a:r>
              <a:rPr lang="en-US" sz="2400" b="0" dirty="0"/>
              <a:t>and </a:t>
            </a:r>
            <a:r>
              <a:rPr lang="en-US" sz="2400" dirty="0" smtClean="0">
                <a:solidFill>
                  <a:srgbClr val="FF0000"/>
                </a:solidFill>
              </a:rPr>
              <a:t>o</a:t>
            </a:r>
            <a:r>
              <a:rPr lang="en-US" sz="2400" baseline="-25000" dirty="0" smtClean="0">
                <a:solidFill>
                  <a:srgbClr val="FF0000"/>
                </a:solidFill>
              </a:rPr>
              <a:t>3</a:t>
            </a:r>
            <a:r>
              <a:rPr lang="en-US" sz="2400" b="0" dirty="0" smtClean="0"/>
              <a:t>, then </a:t>
            </a:r>
          </a:p>
          <a:p>
            <a:r>
              <a:rPr lang="en-US" sz="2400" dirty="0" smtClean="0">
                <a:solidFill>
                  <a:srgbClr val="FF0000"/>
                </a:solidFill>
              </a:rPr>
              <a:t>o</a:t>
            </a:r>
            <a:r>
              <a:rPr lang="en-US" sz="2400" baseline="-25000" dirty="0" smtClean="0">
                <a:solidFill>
                  <a:srgbClr val="FF0000"/>
                </a:solidFill>
              </a:rPr>
              <a:t>1</a:t>
            </a:r>
            <a:r>
              <a:rPr lang="en-US" sz="2400" b="0" dirty="0" smtClean="0"/>
              <a:t> </a:t>
            </a:r>
            <a:r>
              <a:rPr lang="en-US" sz="2400" b="0" dirty="0"/>
              <a:t>is guaranteed NOT to be a </a:t>
            </a:r>
            <a:r>
              <a:rPr lang="en-US" sz="2400" i="1" dirty="0" err="1"/>
              <a:t>k</a:t>
            </a:r>
            <a:r>
              <a:rPr lang="en-US" sz="2400" dirty="0" err="1"/>
              <a:t>NN</a:t>
            </a:r>
            <a:r>
              <a:rPr lang="en-US" sz="2400" b="0" dirty="0"/>
              <a:t> of </a:t>
            </a:r>
            <a:r>
              <a:rPr lang="en-US" sz="2400" dirty="0">
                <a:solidFill>
                  <a:srgbClr val="FF0000"/>
                </a:solidFill>
              </a:rPr>
              <a:t>o</a:t>
            </a:r>
            <a:r>
              <a:rPr lang="en-US" sz="2400" baseline="-25000" dirty="0">
                <a:solidFill>
                  <a:srgbClr val="FF0000"/>
                </a:solidFill>
              </a:rPr>
              <a:t>3</a:t>
            </a:r>
            <a:r>
              <a:rPr lang="en-US" sz="2400" b="0" dirty="0">
                <a:solidFill>
                  <a:srgbClr val="FF0000"/>
                </a:solidFill>
              </a:rPr>
              <a:t> </a:t>
            </a:r>
            <a:r>
              <a:rPr lang="en-US" sz="2400" b="0" dirty="0"/>
              <a:t>and vice versa.</a:t>
            </a:r>
          </a:p>
        </p:txBody>
      </p:sp>
      <p:sp>
        <p:nvSpPr>
          <p:cNvPr id="3" name="TextBox 2"/>
          <p:cNvSpPr txBox="1"/>
          <p:nvPr/>
        </p:nvSpPr>
        <p:spPr>
          <a:xfrm>
            <a:off x="4860032" y="3140968"/>
            <a:ext cx="3567882" cy="461665"/>
          </a:xfrm>
          <a:prstGeom prst="rect">
            <a:avLst/>
          </a:prstGeom>
          <a:noFill/>
        </p:spPr>
        <p:txBody>
          <a:bodyPr wrap="square" rtlCol="0">
            <a:spAutoFit/>
          </a:bodyPr>
          <a:lstStyle/>
          <a:p>
            <a:r>
              <a:rPr lang="en-US" sz="2400" dirty="0" smtClean="0">
                <a:solidFill>
                  <a:srgbClr val="FF0000"/>
                </a:solidFill>
              </a:rPr>
              <a:t>(B): Top-k “hiding” rule</a:t>
            </a:r>
            <a:endParaRPr lang="en-US" sz="2400" dirty="0">
              <a:solidFill>
                <a:srgbClr val="FF0000"/>
              </a:solidFill>
            </a:endParaRPr>
          </a:p>
        </p:txBody>
      </p:sp>
      <p:sp>
        <p:nvSpPr>
          <p:cNvPr id="14" name="TextBox 13"/>
          <p:cNvSpPr txBox="1"/>
          <p:nvPr/>
        </p:nvSpPr>
        <p:spPr>
          <a:xfrm>
            <a:off x="449000" y="3074298"/>
            <a:ext cx="3682753" cy="461665"/>
          </a:xfrm>
          <a:prstGeom prst="rect">
            <a:avLst/>
          </a:prstGeom>
          <a:noFill/>
        </p:spPr>
        <p:txBody>
          <a:bodyPr wrap="square" rtlCol="0">
            <a:spAutoFit/>
          </a:bodyPr>
          <a:lstStyle/>
          <a:p>
            <a:r>
              <a:rPr lang="en-US" sz="2400" dirty="0" smtClean="0">
                <a:solidFill>
                  <a:srgbClr val="FF0000"/>
                </a:solidFill>
              </a:rPr>
              <a:t>(A): Segmenting Border</a:t>
            </a:r>
            <a:endParaRPr lang="en-US" sz="2400" dirty="0">
              <a:solidFill>
                <a:srgbClr val="FF0000"/>
              </a:solidFill>
            </a:endParaRPr>
          </a:p>
        </p:txBody>
      </p:sp>
      <p:cxnSp>
        <p:nvCxnSpPr>
          <p:cNvPr id="15" name="Straight Arrow Connector 14"/>
          <p:cNvCxnSpPr/>
          <p:nvPr/>
        </p:nvCxnSpPr>
        <p:spPr bwMode="auto">
          <a:xfrm>
            <a:off x="2699792" y="4492954"/>
            <a:ext cx="0" cy="288032"/>
          </a:xfrm>
          <a:prstGeom prst="straightConnector1">
            <a:avLst/>
          </a:prstGeom>
          <a:noFill/>
          <a:ln w="38100" cap="flat" cmpd="sng" algn="ctr">
            <a:solidFill>
              <a:srgbClr val="FF0000"/>
            </a:solidFill>
            <a:prstDash val="solid"/>
            <a:round/>
            <a:headEnd type="triangle"/>
            <a:tailEnd type="triangle"/>
          </a:ln>
          <a:effectLst/>
        </p:spPr>
      </p:cxnSp>
      <p:sp>
        <p:nvSpPr>
          <p:cNvPr id="17" name="TextBox 16"/>
          <p:cNvSpPr txBox="1"/>
          <p:nvPr/>
        </p:nvSpPr>
        <p:spPr>
          <a:xfrm>
            <a:off x="6012160" y="4300063"/>
            <a:ext cx="415789" cy="646331"/>
          </a:xfrm>
          <a:prstGeom prst="rect">
            <a:avLst/>
          </a:prstGeom>
          <a:solidFill>
            <a:schemeClr val="bg1"/>
          </a:solidFill>
        </p:spPr>
        <p:txBody>
          <a:bodyPr wrap="square" rtlCol="0">
            <a:spAutoFit/>
          </a:bodyPr>
          <a:lstStyle/>
          <a:p>
            <a:r>
              <a:rPr lang="en-US">
                <a:solidFill>
                  <a:srgbClr val="FF0000"/>
                </a:solidFill>
              </a:rPr>
              <a:t>b</a:t>
            </a:r>
          </a:p>
        </p:txBody>
      </p:sp>
      <p:cxnSp>
        <p:nvCxnSpPr>
          <p:cNvPr id="20" name="Straight Arrow Connector 19"/>
          <p:cNvCxnSpPr/>
          <p:nvPr/>
        </p:nvCxnSpPr>
        <p:spPr bwMode="auto">
          <a:xfrm>
            <a:off x="6466016" y="3704475"/>
            <a:ext cx="6895" cy="1008112"/>
          </a:xfrm>
          <a:prstGeom prst="straightConnector1">
            <a:avLst/>
          </a:prstGeom>
          <a:noFill/>
          <a:ln w="57150" cap="flat" cmpd="sng" algn="ctr">
            <a:solidFill>
              <a:srgbClr val="FF0000"/>
            </a:solidFill>
            <a:prstDash val="solid"/>
            <a:round/>
            <a:headEnd type="triangle"/>
            <a:tailEnd type="triangle"/>
          </a:ln>
          <a:effectLst/>
        </p:spPr>
      </p:cxnSp>
      <p:sp>
        <p:nvSpPr>
          <p:cNvPr id="21" name="Freeform 20"/>
          <p:cNvSpPr/>
          <p:nvPr/>
        </p:nvSpPr>
        <p:spPr bwMode="auto">
          <a:xfrm>
            <a:off x="2471387" y="4518212"/>
            <a:ext cx="289742" cy="358588"/>
          </a:xfrm>
          <a:custGeom>
            <a:avLst/>
            <a:gdLst>
              <a:gd name="connsiteX0" fmla="*/ 271813 w 289742"/>
              <a:gd name="connsiteY0" fmla="*/ 0 h 358588"/>
              <a:gd name="connsiteX1" fmla="*/ 2872 w 289742"/>
              <a:gd name="connsiteY1" fmla="*/ 8964 h 358588"/>
              <a:gd name="connsiteX2" fmla="*/ 11837 w 289742"/>
              <a:gd name="connsiteY2" fmla="*/ 35859 h 358588"/>
              <a:gd name="connsiteX3" fmla="*/ 29766 w 289742"/>
              <a:gd name="connsiteY3" fmla="*/ 134470 h 358588"/>
              <a:gd name="connsiteX4" fmla="*/ 47695 w 289742"/>
              <a:gd name="connsiteY4" fmla="*/ 170329 h 358588"/>
              <a:gd name="connsiteX5" fmla="*/ 65625 w 289742"/>
              <a:gd name="connsiteY5" fmla="*/ 224117 h 358588"/>
              <a:gd name="connsiteX6" fmla="*/ 74589 w 289742"/>
              <a:gd name="connsiteY6" fmla="*/ 251012 h 358588"/>
              <a:gd name="connsiteX7" fmla="*/ 83554 w 289742"/>
              <a:gd name="connsiteY7" fmla="*/ 277906 h 358588"/>
              <a:gd name="connsiteX8" fmla="*/ 92519 w 289742"/>
              <a:gd name="connsiteY8" fmla="*/ 313764 h 358588"/>
              <a:gd name="connsiteX9" fmla="*/ 101484 w 289742"/>
              <a:gd name="connsiteY9" fmla="*/ 340659 h 358588"/>
              <a:gd name="connsiteX10" fmla="*/ 155272 w 289742"/>
              <a:gd name="connsiteY10" fmla="*/ 349623 h 358588"/>
              <a:gd name="connsiteX11" fmla="*/ 191131 w 289742"/>
              <a:gd name="connsiteY11" fmla="*/ 358588 h 358588"/>
              <a:gd name="connsiteX12" fmla="*/ 244919 w 289742"/>
              <a:gd name="connsiteY12" fmla="*/ 331694 h 358588"/>
              <a:gd name="connsiteX13" fmla="*/ 280778 w 289742"/>
              <a:gd name="connsiteY13" fmla="*/ 322729 h 358588"/>
              <a:gd name="connsiteX14" fmla="*/ 289742 w 289742"/>
              <a:gd name="connsiteY14" fmla="*/ 295835 h 358588"/>
              <a:gd name="connsiteX15" fmla="*/ 280778 w 289742"/>
              <a:gd name="connsiteY15" fmla="*/ 224117 h 35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9742" h="358588">
                <a:moveTo>
                  <a:pt x="271813" y="0"/>
                </a:moveTo>
                <a:cubicBezTo>
                  <a:pt x="182166" y="2988"/>
                  <a:pt x="91728" y="-3292"/>
                  <a:pt x="2872" y="8964"/>
                </a:cubicBezTo>
                <a:cubicBezTo>
                  <a:pt x="-6489" y="10255"/>
                  <a:pt x="9857" y="26619"/>
                  <a:pt x="11837" y="35859"/>
                </a:cubicBezTo>
                <a:cubicBezTo>
                  <a:pt x="18837" y="68527"/>
                  <a:pt x="21158" y="102189"/>
                  <a:pt x="29766" y="134470"/>
                </a:cubicBezTo>
                <a:cubicBezTo>
                  <a:pt x="33209" y="147383"/>
                  <a:pt x="42732" y="157921"/>
                  <a:pt x="47695" y="170329"/>
                </a:cubicBezTo>
                <a:cubicBezTo>
                  <a:pt x="54714" y="187876"/>
                  <a:pt x="59649" y="206188"/>
                  <a:pt x="65625" y="224117"/>
                </a:cubicBezTo>
                <a:lnTo>
                  <a:pt x="74589" y="251012"/>
                </a:lnTo>
                <a:cubicBezTo>
                  <a:pt x="77577" y="259977"/>
                  <a:pt x="81262" y="268739"/>
                  <a:pt x="83554" y="277906"/>
                </a:cubicBezTo>
                <a:cubicBezTo>
                  <a:pt x="86542" y="289859"/>
                  <a:pt x="89134" y="301918"/>
                  <a:pt x="92519" y="313764"/>
                </a:cubicBezTo>
                <a:cubicBezTo>
                  <a:pt x="95115" y="322850"/>
                  <a:pt x="93279" y="335971"/>
                  <a:pt x="101484" y="340659"/>
                </a:cubicBezTo>
                <a:cubicBezTo>
                  <a:pt x="117266" y="349677"/>
                  <a:pt x="137448" y="346058"/>
                  <a:pt x="155272" y="349623"/>
                </a:cubicBezTo>
                <a:cubicBezTo>
                  <a:pt x="167354" y="352039"/>
                  <a:pt x="179178" y="355600"/>
                  <a:pt x="191131" y="358588"/>
                </a:cubicBezTo>
                <a:cubicBezTo>
                  <a:pt x="209060" y="349623"/>
                  <a:pt x="226307" y="339139"/>
                  <a:pt x="244919" y="331694"/>
                </a:cubicBezTo>
                <a:cubicBezTo>
                  <a:pt x="256359" y="327118"/>
                  <a:pt x="271157" y="330426"/>
                  <a:pt x="280778" y="322729"/>
                </a:cubicBezTo>
                <a:cubicBezTo>
                  <a:pt x="288157" y="316826"/>
                  <a:pt x="286754" y="304800"/>
                  <a:pt x="289742" y="295835"/>
                </a:cubicBezTo>
                <a:cubicBezTo>
                  <a:pt x="276053" y="254766"/>
                  <a:pt x="280778" y="278391"/>
                  <a:pt x="280778" y="224117"/>
                </a:cubicBezTo>
              </a:path>
            </a:pathLst>
          </a:custGeom>
          <a:noFill/>
          <a:ln w="38100" cap="flat" cmpd="sng" algn="ctr">
            <a:solidFill>
              <a:srgbClr val="003399"/>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24" name="Freeform 23"/>
          <p:cNvSpPr/>
          <p:nvPr/>
        </p:nvSpPr>
        <p:spPr bwMode="auto">
          <a:xfrm>
            <a:off x="1511072" y="4053297"/>
            <a:ext cx="1513345" cy="1391927"/>
          </a:xfrm>
          <a:custGeom>
            <a:avLst/>
            <a:gdLst>
              <a:gd name="connsiteX0" fmla="*/ 640509 w 1513345"/>
              <a:gd name="connsiteY0" fmla="*/ 24938 h 1205345"/>
              <a:gd name="connsiteX1" fmla="*/ 731949 w 1513345"/>
              <a:gd name="connsiteY1" fmla="*/ 66501 h 1205345"/>
              <a:gd name="connsiteX2" fmla="*/ 773512 w 1513345"/>
              <a:gd name="connsiteY2" fmla="*/ 91440 h 1205345"/>
              <a:gd name="connsiteX3" fmla="*/ 806763 w 1513345"/>
              <a:gd name="connsiteY3" fmla="*/ 108065 h 1205345"/>
              <a:gd name="connsiteX4" fmla="*/ 864952 w 1513345"/>
              <a:gd name="connsiteY4" fmla="*/ 124690 h 1205345"/>
              <a:gd name="connsiteX5" fmla="*/ 889890 w 1513345"/>
              <a:gd name="connsiteY5" fmla="*/ 133003 h 1205345"/>
              <a:gd name="connsiteX6" fmla="*/ 981330 w 1513345"/>
              <a:gd name="connsiteY6" fmla="*/ 157941 h 1205345"/>
              <a:gd name="connsiteX7" fmla="*/ 1056145 w 1513345"/>
              <a:gd name="connsiteY7" fmla="*/ 141316 h 1205345"/>
              <a:gd name="connsiteX8" fmla="*/ 1106021 w 1513345"/>
              <a:gd name="connsiteY8" fmla="*/ 124690 h 1205345"/>
              <a:gd name="connsiteX9" fmla="*/ 1172523 w 1513345"/>
              <a:gd name="connsiteY9" fmla="*/ 108065 h 1205345"/>
              <a:gd name="connsiteX10" fmla="*/ 1288901 w 1513345"/>
              <a:gd name="connsiteY10" fmla="*/ 116378 h 1205345"/>
              <a:gd name="connsiteX11" fmla="*/ 1355403 w 1513345"/>
              <a:gd name="connsiteY11" fmla="*/ 133003 h 1205345"/>
              <a:gd name="connsiteX12" fmla="*/ 1388654 w 1513345"/>
              <a:gd name="connsiteY12" fmla="*/ 174567 h 1205345"/>
              <a:gd name="connsiteX13" fmla="*/ 1396967 w 1513345"/>
              <a:gd name="connsiteY13" fmla="*/ 199505 h 1205345"/>
              <a:gd name="connsiteX14" fmla="*/ 1388654 w 1513345"/>
              <a:gd name="connsiteY14" fmla="*/ 241069 h 1205345"/>
              <a:gd name="connsiteX15" fmla="*/ 1413592 w 1513345"/>
              <a:gd name="connsiteY15" fmla="*/ 340821 h 1205345"/>
              <a:gd name="connsiteX16" fmla="*/ 1421905 w 1513345"/>
              <a:gd name="connsiteY16" fmla="*/ 365760 h 1205345"/>
              <a:gd name="connsiteX17" fmla="*/ 1446843 w 1513345"/>
              <a:gd name="connsiteY17" fmla="*/ 382385 h 1205345"/>
              <a:gd name="connsiteX18" fmla="*/ 1463469 w 1513345"/>
              <a:gd name="connsiteY18" fmla="*/ 407323 h 1205345"/>
              <a:gd name="connsiteX19" fmla="*/ 1480094 w 1513345"/>
              <a:gd name="connsiteY19" fmla="*/ 457200 h 1205345"/>
              <a:gd name="connsiteX20" fmla="*/ 1471781 w 1513345"/>
              <a:gd name="connsiteY20" fmla="*/ 515389 h 1205345"/>
              <a:gd name="connsiteX21" fmla="*/ 1446843 w 1513345"/>
              <a:gd name="connsiteY21" fmla="*/ 590203 h 1205345"/>
              <a:gd name="connsiteX22" fmla="*/ 1438530 w 1513345"/>
              <a:gd name="connsiteY22" fmla="*/ 615141 h 1205345"/>
              <a:gd name="connsiteX23" fmla="*/ 1430218 w 1513345"/>
              <a:gd name="connsiteY23" fmla="*/ 640080 h 1205345"/>
              <a:gd name="connsiteX24" fmla="*/ 1446843 w 1513345"/>
              <a:gd name="connsiteY24" fmla="*/ 698269 h 1205345"/>
              <a:gd name="connsiteX25" fmla="*/ 1463469 w 1513345"/>
              <a:gd name="connsiteY25" fmla="*/ 714894 h 1205345"/>
              <a:gd name="connsiteX26" fmla="*/ 1496719 w 1513345"/>
              <a:gd name="connsiteY26" fmla="*/ 773083 h 1205345"/>
              <a:gd name="connsiteX27" fmla="*/ 1513345 w 1513345"/>
              <a:gd name="connsiteY27" fmla="*/ 822960 h 1205345"/>
              <a:gd name="connsiteX28" fmla="*/ 1505032 w 1513345"/>
              <a:gd name="connsiteY28" fmla="*/ 1030778 h 1205345"/>
              <a:gd name="connsiteX29" fmla="*/ 1496719 w 1513345"/>
              <a:gd name="connsiteY29" fmla="*/ 1055716 h 1205345"/>
              <a:gd name="connsiteX30" fmla="*/ 1480094 w 1513345"/>
              <a:gd name="connsiteY30" fmla="*/ 1080654 h 1205345"/>
              <a:gd name="connsiteX31" fmla="*/ 1446843 w 1513345"/>
              <a:gd name="connsiteY31" fmla="*/ 1113905 h 1205345"/>
              <a:gd name="connsiteX32" fmla="*/ 1430218 w 1513345"/>
              <a:gd name="connsiteY32" fmla="*/ 1138843 h 1205345"/>
              <a:gd name="connsiteX33" fmla="*/ 1405279 w 1513345"/>
              <a:gd name="connsiteY33" fmla="*/ 1180407 h 1205345"/>
              <a:gd name="connsiteX34" fmla="*/ 1380341 w 1513345"/>
              <a:gd name="connsiteY34" fmla="*/ 1188720 h 1205345"/>
              <a:gd name="connsiteX35" fmla="*/ 1322152 w 1513345"/>
              <a:gd name="connsiteY35" fmla="*/ 1205345 h 1205345"/>
              <a:gd name="connsiteX36" fmla="*/ 1180836 w 1513345"/>
              <a:gd name="connsiteY36" fmla="*/ 1188720 h 1205345"/>
              <a:gd name="connsiteX37" fmla="*/ 1114334 w 1513345"/>
              <a:gd name="connsiteY37" fmla="*/ 1172094 h 1205345"/>
              <a:gd name="connsiteX38" fmla="*/ 1089396 w 1513345"/>
              <a:gd name="connsiteY38" fmla="*/ 1155469 h 1205345"/>
              <a:gd name="connsiteX39" fmla="*/ 1031207 w 1513345"/>
              <a:gd name="connsiteY39" fmla="*/ 1138843 h 1205345"/>
              <a:gd name="connsiteX40" fmla="*/ 981330 w 1513345"/>
              <a:gd name="connsiteY40" fmla="*/ 1122218 h 1205345"/>
              <a:gd name="connsiteX41" fmla="*/ 931454 w 1513345"/>
              <a:gd name="connsiteY41" fmla="*/ 1105592 h 1205345"/>
              <a:gd name="connsiteX42" fmla="*/ 906516 w 1513345"/>
              <a:gd name="connsiteY42" fmla="*/ 1097280 h 1205345"/>
              <a:gd name="connsiteX43" fmla="*/ 864952 w 1513345"/>
              <a:gd name="connsiteY43" fmla="*/ 1072341 h 1205345"/>
              <a:gd name="connsiteX44" fmla="*/ 831701 w 1513345"/>
              <a:gd name="connsiteY44" fmla="*/ 1080654 h 1205345"/>
              <a:gd name="connsiteX45" fmla="*/ 781825 w 1513345"/>
              <a:gd name="connsiteY45" fmla="*/ 1088967 h 1205345"/>
              <a:gd name="connsiteX46" fmla="*/ 731949 w 1513345"/>
              <a:gd name="connsiteY46" fmla="*/ 1105592 h 1205345"/>
              <a:gd name="connsiteX47" fmla="*/ 707010 w 1513345"/>
              <a:gd name="connsiteY47" fmla="*/ 1113905 h 1205345"/>
              <a:gd name="connsiteX48" fmla="*/ 582319 w 1513345"/>
              <a:gd name="connsiteY48" fmla="*/ 1105592 h 1205345"/>
              <a:gd name="connsiteX49" fmla="*/ 549069 w 1513345"/>
              <a:gd name="connsiteY49" fmla="*/ 1097280 h 1205345"/>
              <a:gd name="connsiteX50" fmla="*/ 416065 w 1513345"/>
              <a:gd name="connsiteY50" fmla="*/ 1105592 h 1205345"/>
              <a:gd name="connsiteX51" fmla="*/ 366189 w 1513345"/>
              <a:gd name="connsiteY51" fmla="*/ 1130530 h 1205345"/>
              <a:gd name="connsiteX52" fmla="*/ 341250 w 1513345"/>
              <a:gd name="connsiteY52" fmla="*/ 1138843 h 1205345"/>
              <a:gd name="connsiteX53" fmla="*/ 199934 w 1513345"/>
              <a:gd name="connsiteY53" fmla="*/ 1113905 h 1205345"/>
              <a:gd name="connsiteX54" fmla="*/ 174996 w 1513345"/>
              <a:gd name="connsiteY54" fmla="*/ 1097280 h 1205345"/>
              <a:gd name="connsiteX55" fmla="*/ 125119 w 1513345"/>
              <a:gd name="connsiteY55" fmla="*/ 1080654 h 1205345"/>
              <a:gd name="connsiteX56" fmla="*/ 108494 w 1513345"/>
              <a:gd name="connsiteY56" fmla="*/ 1005840 h 1205345"/>
              <a:gd name="connsiteX57" fmla="*/ 100181 w 1513345"/>
              <a:gd name="connsiteY57" fmla="*/ 972589 h 1205345"/>
              <a:gd name="connsiteX58" fmla="*/ 50305 w 1513345"/>
              <a:gd name="connsiteY58" fmla="*/ 689956 h 1205345"/>
              <a:gd name="connsiteX59" fmla="*/ 25367 w 1513345"/>
              <a:gd name="connsiteY59" fmla="*/ 681643 h 1205345"/>
              <a:gd name="connsiteX60" fmla="*/ 8741 w 1513345"/>
              <a:gd name="connsiteY60" fmla="*/ 665018 h 1205345"/>
              <a:gd name="connsiteX61" fmla="*/ 8741 w 1513345"/>
              <a:gd name="connsiteY61" fmla="*/ 573578 h 1205345"/>
              <a:gd name="connsiteX62" fmla="*/ 17054 w 1513345"/>
              <a:gd name="connsiteY62" fmla="*/ 257694 h 1205345"/>
              <a:gd name="connsiteX63" fmla="*/ 66930 w 1513345"/>
              <a:gd name="connsiteY63" fmla="*/ 199505 h 1205345"/>
              <a:gd name="connsiteX64" fmla="*/ 116807 w 1513345"/>
              <a:gd name="connsiteY64" fmla="*/ 182880 h 1205345"/>
              <a:gd name="connsiteX65" fmla="*/ 150058 w 1513345"/>
              <a:gd name="connsiteY65" fmla="*/ 149629 h 1205345"/>
              <a:gd name="connsiteX66" fmla="*/ 166683 w 1513345"/>
              <a:gd name="connsiteY66" fmla="*/ 99752 h 1205345"/>
              <a:gd name="connsiteX67" fmla="*/ 216559 w 1513345"/>
              <a:gd name="connsiteY67" fmla="*/ 33250 h 1205345"/>
              <a:gd name="connsiteX68" fmla="*/ 241498 w 1513345"/>
              <a:gd name="connsiteY68" fmla="*/ 16625 h 1205345"/>
              <a:gd name="connsiteX69" fmla="*/ 291374 w 1513345"/>
              <a:gd name="connsiteY69" fmla="*/ 0 h 1205345"/>
              <a:gd name="connsiteX70" fmla="*/ 507505 w 1513345"/>
              <a:gd name="connsiteY70" fmla="*/ 8312 h 1205345"/>
              <a:gd name="connsiteX71" fmla="*/ 565694 w 1513345"/>
              <a:gd name="connsiteY71" fmla="*/ 0 h 1205345"/>
              <a:gd name="connsiteX72" fmla="*/ 615570 w 1513345"/>
              <a:gd name="connsiteY72" fmla="*/ 8312 h 1205345"/>
              <a:gd name="connsiteX73" fmla="*/ 640509 w 1513345"/>
              <a:gd name="connsiteY73" fmla="*/ 24938 h 120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13345" h="1205345">
                <a:moveTo>
                  <a:pt x="640509" y="24938"/>
                </a:moveTo>
                <a:cubicBezTo>
                  <a:pt x="659905" y="34636"/>
                  <a:pt x="634156" y="30940"/>
                  <a:pt x="731949" y="66501"/>
                </a:cubicBezTo>
                <a:cubicBezTo>
                  <a:pt x="747133" y="72023"/>
                  <a:pt x="759388" y="83593"/>
                  <a:pt x="773512" y="91440"/>
                </a:cubicBezTo>
                <a:cubicBezTo>
                  <a:pt x="784344" y="97458"/>
                  <a:pt x="795117" y="103830"/>
                  <a:pt x="806763" y="108065"/>
                </a:cubicBezTo>
                <a:cubicBezTo>
                  <a:pt x="825721" y="114959"/>
                  <a:pt x="845630" y="118894"/>
                  <a:pt x="864952" y="124690"/>
                </a:cubicBezTo>
                <a:cubicBezTo>
                  <a:pt x="873345" y="127208"/>
                  <a:pt x="881465" y="130596"/>
                  <a:pt x="889890" y="133003"/>
                </a:cubicBezTo>
                <a:cubicBezTo>
                  <a:pt x="920268" y="141682"/>
                  <a:pt x="950850" y="149628"/>
                  <a:pt x="981330" y="157941"/>
                </a:cubicBezTo>
                <a:cubicBezTo>
                  <a:pt x="1052702" y="134153"/>
                  <a:pt x="939069" y="170586"/>
                  <a:pt x="1056145" y="141316"/>
                </a:cubicBezTo>
                <a:cubicBezTo>
                  <a:pt x="1073146" y="137065"/>
                  <a:pt x="1089171" y="129504"/>
                  <a:pt x="1106021" y="124690"/>
                </a:cubicBezTo>
                <a:cubicBezTo>
                  <a:pt x="1127991" y="118413"/>
                  <a:pt x="1172523" y="108065"/>
                  <a:pt x="1172523" y="108065"/>
                </a:cubicBezTo>
                <a:cubicBezTo>
                  <a:pt x="1211316" y="110836"/>
                  <a:pt x="1250366" y="111123"/>
                  <a:pt x="1288901" y="116378"/>
                </a:cubicBezTo>
                <a:cubicBezTo>
                  <a:pt x="1311541" y="119465"/>
                  <a:pt x="1355403" y="133003"/>
                  <a:pt x="1355403" y="133003"/>
                </a:cubicBezTo>
                <a:cubicBezTo>
                  <a:pt x="1370867" y="148467"/>
                  <a:pt x="1378167" y="153593"/>
                  <a:pt x="1388654" y="174567"/>
                </a:cubicBezTo>
                <a:cubicBezTo>
                  <a:pt x="1392573" y="182404"/>
                  <a:pt x="1394196" y="191192"/>
                  <a:pt x="1396967" y="199505"/>
                </a:cubicBezTo>
                <a:cubicBezTo>
                  <a:pt x="1394196" y="213360"/>
                  <a:pt x="1388654" y="226940"/>
                  <a:pt x="1388654" y="241069"/>
                </a:cubicBezTo>
                <a:cubicBezTo>
                  <a:pt x="1388654" y="274648"/>
                  <a:pt x="1403276" y="309873"/>
                  <a:pt x="1413592" y="340821"/>
                </a:cubicBezTo>
                <a:cubicBezTo>
                  <a:pt x="1416363" y="349134"/>
                  <a:pt x="1414614" y="360899"/>
                  <a:pt x="1421905" y="365760"/>
                </a:cubicBezTo>
                <a:lnTo>
                  <a:pt x="1446843" y="382385"/>
                </a:lnTo>
                <a:cubicBezTo>
                  <a:pt x="1452385" y="390698"/>
                  <a:pt x="1459411" y="398193"/>
                  <a:pt x="1463469" y="407323"/>
                </a:cubicBezTo>
                <a:cubicBezTo>
                  <a:pt x="1470587" y="423337"/>
                  <a:pt x="1480094" y="457200"/>
                  <a:pt x="1480094" y="457200"/>
                </a:cubicBezTo>
                <a:cubicBezTo>
                  <a:pt x="1477323" y="476596"/>
                  <a:pt x="1476187" y="496297"/>
                  <a:pt x="1471781" y="515389"/>
                </a:cubicBezTo>
                <a:cubicBezTo>
                  <a:pt x="1471778" y="515400"/>
                  <a:pt x="1451001" y="577729"/>
                  <a:pt x="1446843" y="590203"/>
                </a:cubicBezTo>
                <a:lnTo>
                  <a:pt x="1438530" y="615141"/>
                </a:lnTo>
                <a:lnTo>
                  <a:pt x="1430218" y="640080"/>
                </a:lnTo>
                <a:cubicBezTo>
                  <a:pt x="1431771" y="646293"/>
                  <a:pt x="1441731" y="689750"/>
                  <a:pt x="1446843" y="698269"/>
                </a:cubicBezTo>
                <a:cubicBezTo>
                  <a:pt x="1450875" y="704989"/>
                  <a:pt x="1457927" y="709352"/>
                  <a:pt x="1463469" y="714894"/>
                </a:cubicBezTo>
                <a:cubicBezTo>
                  <a:pt x="1488890" y="791163"/>
                  <a:pt x="1446399" y="672442"/>
                  <a:pt x="1496719" y="773083"/>
                </a:cubicBezTo>
                <a:cubicBezTo>
                  <a:pt x="1504556" y="788758"/>
                  <a:pt x="1513345" y="822960"/>
                  <a:pt x="1513345" y="822960"/>
                </a:cubicBezTo>
                <a:cubicBezTo>
                  <a:pt x="1510574" y="892233"/>
                  <a:pt x="1509972" y="961626"/>
                  <a:pt x="1505032" y="1030778"/>
                </a:cubicBezTo>
                <a:cubicBezTo>
                  <a:pt x="1504408" y="1039518"/>
                  <a:pt x="1500638" y="1047879"/>
                  <a:pt x="1496719" y="1055716"/>
                </a:cubicBezTo>
                <a:cubicBezTo>
                  <a:pt x="1492251" y="1064652"/>
                  <a:pt x="1486596" y="1073069"/>
                  <a:pt x="1480094" y="1080654"/>
                </a:cubicBezTo>
                <a:cubicBezTo>
                  <a:pt x="1469893" y="1092555"/>
                  <a:pt x="1455538" y="1100863"/>
                  <a:pt x="1446843" y="1113905"/>
                </a:cubicBezTo>
                <a:cubicBezTo>
                  <a:pt x="1441301" y="1122218"/>
                  <a:pt x="1434686" y="1129907"/>
                  <a:pt x="1430218" y="1138843"/>
                </a:cubicBezTo>
                <a:cubicBezTo>
                  <a:pt x="1419009" y="1161261"/>
                  <a:pt x="1428474" y="1166489"/>
                  <a:pt x="1405279" y="1180407"/>
                </a:cubicBezTo>
                <a:cubicBezTo>
                  <a:pt x="1397765" y="1184915"/>
                  <a:pt x="1388766" y="1186313"/>
                  <a:pt x="1380341" y="1188720"/>
                </a:cubicBezTo>
                <a:cubicBezTo>
                  <a:pt x="1307276" y="1209595"/>
                  <a:pt x="1381945" y="1185413"/>
                  <a:pt x="1322152" y="1205345"/>
                </a:cubicBezTo>
                <a:cubicBezTo>
                  <a:pt x="1244946" y="1198911"/>
                  <a:pt x="1239608" y="1202283"/>
                  <a:pt x="1180836" y="1188720"/>
                </a:cubicBezTo>
                <a:cubicBezTo>
                  <a:pt x="1158572" y="1183582"/>
                  <a:pt x="1114334" y="1172094"/>
                  <a:pt x="1114334" y="1172094"/>
                </a:cubicBezTo>
                <a:cubicBezTo>
                  <a:pt x="1106021" y="1166552"/>
                  <a:pt x="1098332" y="1159937"/>
                  <a:pt x="1089396" y="1155469"/>
                </a:cubicBezTo>
                <a:cubicBezTo>
                  <a:pt x="1075427" y="1148484"/>
                  <a:pt x="1044525" y="1142838"/>
                  <a:pt x="1031207" y="1138843"/>
                </a:cubicBezTo>
                <a:cubicBezTo>
                  <a:pt x="1014421" y="1133807"/>
                  <a:pt x="997956" y="1127760"/>
                  <a:pt x="981330" y="1122218"/>
                </a:cubicBezTo>
                <a:lnTo>
                  <a:pt x="931454" y="1105592"/>
                </a:lnTo>
                <a:lnTo>
                  <a:pt x="906516" y="1097280"/>
                </a:lnTo>
                <a:cubicBezTo>
                  <a:pt x="893347" y="1084111"/>
                  <a:pt x="886534" y="1072341"/>
                  <a:pt x="864952" y="1072341"/>
                </a:cubicBezTo>
                <a:cubicBezTo>
                  <a:pt x="853527" y="1072341"/>
                  <a:pt x="842904" y="1078413"/>
                  <a:pt x="831701" y="1080654"/>
                </a:cubicBezTo>
                <a:cubicBezTo>
                  <a:pt x="815174" y="1083960"/>
                  <a:pt x="798176" y="1084879"/>
                  <a:pt x="781825" y="1088967"/>
                </a:cubicBezTo>
                <a:cubicBezTo>
                  <a:pt x="764824" y="1093217"/>
                  <a:pt x="748574" y="1100050"/>
                  <a:pt x="731949" y="1105592"/>
                </a:cubicBezTo>
                <a:lnTo>
                  <a:pt x="707010" y="1113905"/>
                </a:lnTo>
                <a:cubicBezTo>
                  <a:pt x="665446" y="1111134"/>
                  <a:pt x="623746" y="1109953"/>
                  <a:pt x="582319" y="1105592"/>
                </a:cubicBezTo>
                <a:cubicBezTo>
                  <a:pt x="570957" y="1104396"/>
                  <a:pt x="560493" y="1097280"/>
                  <a:pt x="549069" y="1097280"/>
                </a:cubicBezTo>
                <a:cubicBezTo>
                  <a:pt x="504648" y="1097280"/>
                  <a:pt x="460400" y="1102821"/>
                  <a:pt x="416065" y="1105592"/>
                </a:cubicBezTo>
                <a:cubicBezTo>
                  <a:pt x="353379" y="1126488"/>
                  <a:pt x="430650" y="1098300"/>
                  <a:pt x="366189" y="1130530"/>
                </a:cubicBezTo>
                <a:cubicBezTo>
                  <a:pt x="358351" y="1134449"/>
                  <a:pt x="349563" y="1136072"/>
                  <a:pt x="341250" y="1138843"/>
                </a:cubicBezTo>
                <a:cubicBezTo>
                  <a:pt x="312145" y="1136197"/>
                  <a:pt x="233159" y="1136055"/>
                  <a:pt x="199934" y="1113905"/>
                </a:cubicBezTo>
                <a:cubicBezTo>
                  <a:pt x="191621" y="1108363"/>
                  <a:pt x="184125" y="1101338"/>
                  <a:pt x="174996" y="1097280"/>
                </a:cubicBezTo>
                <a:cubicBezTo>
                  <a:pt x="158981" y="1090162"/>
                  <a:pt x="125119" y="1080654"/>
                  <a:pt x="125119" y="1080654"/>
                </a:cubicBezTo>
                <a:cubicBezTo>
                  <a:pt x="104838" y="999525"/>
                  <a:pt x="129612" y="1100865"/>
                  <a:pt x="108494" y="1005840"/>
                </a:cubicBezTo>
                <a:cubicBezTo>
                  <a:pt x="106016" y="994687"/>
                  <a:pt x="102952" y="983673"/>
                  <a:pt x="100181" y="972589"/>
                </a:cubicBezTo>
                <a:cubicBezTo>
                  <a:pt x="80708" y="651274"/>
                  <a:pt x="172697" y="724926"/>
                  <a:pt x="50305" y="689956"/>
                </a:cubicBezTo>
                <a:cubicBezTo>
                  <a:pt x="41880" y="687549"/>
                  <a:pt x="33680" y="684414"/>
                  <a:pt x="25367" y="681643"/>
                </a:cubicBezTo>
                <a:cubicBezTo>
                  <a:pt x="19825" y="676101"/>
                  <a:pt x="12773" y="671738"/>
                  <a:pt x="8741" y="665018"/>
                </a:cubicBezTo>
                <a:cubicBezTo>
                  <a:pt x="-8756" y="635857"/>
                  <a:pt x="4750" y="605508"/>
                  <a:pt x="8741" y="573578"/>
                </a:cubicBezTo>
                <a:cubicBezTo>
                  <a:pt x="11512" y="468283"/>
                  <a:pt x="7298" y="362572"/>
                  <a:pt x="17054" y="257694"/>
                </a:cubicBezTo>
                <a:cubicBezTo>
                  <a:pt x="19283" y="233734"/>
                  <a:pt x="45769" y="208910"/>
                  <a:pt x="66930" y="199505"/>
                </a:cubicBezTo>
                <a:cubicBezTo>
                  <a:pt x="82945" y="192388"/>
                  <a:pt x="116807" y="182880"/>
                  <a:pt x="116807" y="182880"/>
                </a:cubicBezTo>
                <a:cubicBezTo>
                  <a:pt x="127891" y="171796"/>
                  <a:pt x="145101" y="164499"/>
                  <a:pt x="150058" y="149629"/>
                </a:cubicBezTo>
                <a:lnTo>
                  <a:pt x="166683" y="99752"/>
                </a:lnTo>
                <a:cubicBezTo>
                  <a:pt x="178139" y="65382"/>
                  <a:pt x="175626" y="60537"/>
                  <a:pt x="216559" y="33250"/>
                </a:cubicBezTo>
                <a:cubicBezTo>
                  <a:pt x="224872" y="27708"/>
                  <a:pt x="232368" y="20683"/>
                  <a:pt x="241498" y="16625"/>
                </a:cubicBezTo>
                <a:cubicBezTo>
                  <a:pt x="257512" y="9508"/>
                  <a:pt x="291374" y="0"/>
                  <a:pt x="291374" y="0"/>
                </a:cubicBezTo>
                <a:cubicBezTo>
                  <a:pt x="363418" y="2771"/>
                  <a:pt x="435408" y="8312"/>
                  <a:pt x="507505" y="8312"/>
                </a:cubicBezTo>
                <a:cubicBezTo>
                  <a:pt x="527098" y="8312"/>
                  <a:pt x="546101" y="0"/>
                  <a:pt x="565694" y="0"/>
                </a:cubicBezTo>
                <a:cubicBezTo>
                  <a:pt x="582549" y="0"/>
                  <a:pt x="598987" y="5297"/>
                  <a:pt x="615570" y="8312"/>
                </a:cubicBezTo>
                <a:cubicBezTo>
                  <a:pt x="629471" y="10839"/>
                  <a:pt x="621113" y="15240"/>
                  <a:pt x="640509" y="24938"/>
                </a:cubicBezTo>
                <a:close/>
              </a:path>
            </a:pathLst>
          </a:custGeom>
          <a:noFill/>
          <a:ln w="38100" cap="flat" cmpd="sng" algn="ctr">
            <a:solidFill>
              <a:srgbClr val="007A37"/>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0575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3730">
                                            <p:txEl>
                                              <p:pRg st="3" end="3"/>
                                            </p:txEl>
                                          </p:spTgt>
                                        </p:tgtEl>
                                        <p:attrNameLst>
                                          <p:attrName>style.visibility</p:attrName>
                                        </p:attrNameLst>
                                      </p:cBhvr>
                                      <p:to>
                                        <p:strVal val="visible"/>
                                      </p:to>
                                    </p:set>
                                  </p:childTnLst>
                                </p:cTn>
                              </p:par>
                              <p:par>
                                <p:cTn id="33" presetID="3" presetClass="exit" presetSubtype="10" fill="hold" nodeType="withEffect">
                                  <p:stCondLst>
                                    <p:cond delay="0"/>
                                  </p:stCondLst>
                                  <p:childTnLst>
                                    <p:animEffect transition="out" filter="blinds(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3" grpId="1"/>
      <p:bldP spid="3" grpId="0"/>
      <p:bldP spid="3" grpId="1"/>
      <p:bldP spid="14" grpId="0"/>
      <p:bldP spid="17" grpId="0" animBg="1"/>
      <p:bldP spid="17" grpId="1" animBg="1"/>
      <p:bldP spid="21" grpId="0" animBg="1"/>
      <p:bldP spid="24" grpId="0" animBg="1"/>
      <p:bldP spid="2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Oval 87"/>
          <p:cNvSpPr>
            <a:spLocks noChangeArrowheads="1"/>
          </p:cNvSpPr>
          <p:nvPr/>
        </p:nvSpPr>
        <p:spPr bwMode="auto">
          <a:xfrm>
            <a:off x="3030538" y="5559425"/>
            <a:ext cx="893762" cy="884238"/>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4" name="Oval 86"/>
          <p:cNvSpPr>
            <a:spLocks noChangeArrowheads="1"/>
          </p:cNvSpPr>
          <p:nvPr/>
        </p:nvSpPr>
        <p:spPr bwMode="auto">
          <a:xfrm>
            <a:off x="3598863" y="5549900"/>
            <a:ext cx="892175" cy="884238"/>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5" name="Oval 85"/>
          <p:cNvSpPr>
            <a:spLocks noChangeArrowheads="1"/>
          </p:cNvSpPr>
          <p:nvPr/>
        </p:nvSpPr>
        <p:spPr bwMode="auto">
          <a:xfrm>
            <a:off x="4321175" y="5656263"/>
            <a:ext cx="892175" cy="8858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6" name="Oval 84"/>
          <p:cNvSpPr>
            <a:spLocks noChangeArrowheads="1"/>
          </p:cNvSpPr>
          <p:nvPr/>
        </p:nvSpPr>
        <p:spPr bwMode="auto">
          <a:xfrm>
            <a:off x="4321175" y="5072063"/>
            <a:ext cx="892175" cy="8842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7" name="Oval 83"/>
          <p:cNvSpPr>
            <a:spLocks noChangeArrowheads="1"/>
          </p:cNvSpPr>
          <p:nvPr/>
        </p:nvSpPr>
        <p:spPr bwMode="auto">
          <a:xfrm>
            <a:off x="4441825" y="3201988"/>
            <a:ext cx="892175" cy="8858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8" name="Oval 81"/>
          <p:cNvSpPr>
            <a:spLocks noChangeArrowheads="1"/>
          </p:cNvSpPr>
          <p:nvPr/>
        </p:nvSpPr>
        <p:spPr bwMode="auto">
          <a:xfrm>
            <a:off x="4435475" y="2586038"/>
            <a:ext cx="892175" cy="8842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59" name="Oval 80"/>
          <p:cNvSpPr>
            <a:spLocks noChangeArrowheads="1"/>
          </p:cNvSpPr>
          <p:nvPr/>
        </p:nvSpPr>
        <p:spPr bwMode="auto">
          <a:xfrm>
            <a:off x="1895475" y="5715000"/>
            <a:ext cx="704850" cy="6699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0" name="Oval 79"/>
          <p:cNvSpPr>
            <a:spLocks noChangeArrowheads="1"/>
          </p:cNvSpPr>
          <p:nvPr/>
        </p:nvSpPr>
        <p:spPr bwMode="auto">
          <a:xfrm>
            <a:off x="1093788" y="5715000"/>
            <a:ext cx="704850" cy="6699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1" name="Oval 78"/>
          <p:cNvSpPr>
            <a:spLocks noChangeArrowheads="1"/>
          </p:cNvSpPr>
          <p:nvPr/>
        </p:nvSpPr>
        <p:spPr bwMode="auto">
          <a:xfrm>
            <a:off x="4487863" y="3959225"/>
            <a:ext cx="704850" cy="6699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2" name="Oval 77"/>
          <p:cNvSpPr>
            <a:spLocks noChangeArrowheads="1"/>
          </p:cNvSpPr>
          <p:nvPr/>
        </p:nvSpPr>
        <p:spPr bwMode="auto">
          <a:xfrm>
            <a:off x="4464050" y="2220913"/>
            <a:ext cx="704850" cy="6683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3" name="Oval 76"/>
          <p:cNvSpPr>
            <a:spLocks noChangeArrowheads="1"/>
          </p:cNvSpPr>
          <p:nvPr/>
        </p:nvSpPr>
        <p:spPr bwMode="auto">
          <a:xfrm>
            <a:off x="4035425" y="2249488"/>
            <a:ext cx="704850" cy="6699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4" name="Oval 75"/>
          <p:cNvSpPr>
            <a:spLocks noChangeArrowheads="1"/>
          </p:cNvSpPr>
          <p:nvPr/>
        </p:nvSpPr>
        <p:spPr bwMode="auto">
          <a:xfrm>
            <a:off x="3427413" y="2217738"/>
            <a:ext cx="704850" cy="6699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5" name="Oval 74"/>
          <p:cNvSpPr>
            <a:spLocks noChangeArrowheads="1"/>
          </p:cNvSpPr>
          <p:nvPr/>
        </p:nvSpPr>
        <p:spPr bwMode="auto">
          <a:xfrm>
            <a:off x="2779713" y="2214563"/>
            <a:ext cx="704850" cy="6683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6" name="Oval 73"/>
          <p:cNvSpPr>
            <a:spLocks noChangeArrowheads="1"/>
          </p:cNvSpPr>
          <p:nvPr/>
        </p:nvSpPr>
        <p:spPr bwMode="auto">
          <a:xfrm>
            <a:off x="2219325" y="2205038"/>
            <a:ext cx="714375" cy="6556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7" name="Oval 72"/>
          <p:cNvSpPr>
            <a:spLocks noChangeArrowheads="1"/>
          </p:cNvSpPr>
          <p:nvPr/>
        </p:nvSpPr>
        <p:spPr bwMode="auto">
          <a:xfrm>
            <a:off x="461963" y="5756275"/>
            <a:ext cx="701675" cy="627063"/>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8" name="Oval 71"/>
          <p:cNvSpPr>
            <a:spLocks noChangeArrowheads="1"/>
          </p:cNvSpPr>
          <p:nvPr/>
        </p:nvSpPr>
        <p:spPr bwMode="auto">
          <a:xfrm>
            <a:off x="323850" y="3910013"/>
            <a:ext cx="865188" cy="846137"/>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69" name="Oval 70"/>
          <p:cNvSpPr>
            <a:spLocks noChangeArrowheads="1"/>
          </p:cNvSpPr>
          <p:nvPr/>
        </p:nvSpPr>
        <p:spPr bwMode="auto">
          <a:xfrm>
            <a:off x="323850" y="3403600"/>
            <a:ext cx="865188" cy="8477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70" name="Oval 69"/>
          <p:cNvSpPr>
            <a:spLocks noChangeArrowheads="1"/>
          </p:cNvSpPr>
          <p:nvPr/>
        </p:nvSpPr>
        <p:spPr bwMode="auto">
          <a:xfrm>
            <a:off x="385763" y="2698750"/>
            <a:ext cx="866775" cy="8477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771" name="Oval 36868"/>
          <p:cNvSpPr>
            <a:spLocks noChangeArrowheads="1"/>
          </p:cNvSpPr>
          <p:nvPr/>
        </p:nvSpPr>
        <p:spPr bwMode="auto">
          <a:xfrm>
            <a:off x="349250" y="2187575"/>
            <a:ext cx="865188" cy="847725"/>
          </a:xfrm>
          <a:prstGeom prst="ellipse">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grpSp>
        <p:nvGrpSpPr>
          <p:cNvPr id="74772" name="Group 36864"/>
          <p:cNvGrpSpPr>
            <a:grpSpLocks/>
          </p:cNvGrpSpPr>
          <p:nvPr/>
        </p:nvGrpSpPr>
        <p:grpSpPr bwMode="auto">
          <a:xfrm>
            <a:off x="735013" y="5462588"/>
            <a:ext cx="4092575" cy="990600"/>
            <a:chOff x="2495983" y="5462948"/>
            <a:chExt cx="4092241" cy="990388"/>
          </a:xfrm>
        </p:grpSpPr>
        <p:sp>
          <p:nvSpPr>
            <p:cNvPr id="74866" name="Rectangle 55"/>
            <p:cNvSpPr>
              <a:spLocks noChangeArrowheads="1"/>
            </p:cNvSpPr>
            <p:nvPr/>
          </p:nvSpPr>
          <p:spPr bwMode="auto">
            <a:xfrm rot="-5400000">
              <a:off x="2484656" y="5595625"/>
              <a:ext cx="802526" cy="779872"/>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7" name="Rectangle 56"/>
            <p:cNvSpPr>
              <a:spLocks noChangeArrowheads="1"/>
            </p:cNvSpPr>
            <p:nvPr/>
          </p:nvSpPr>
          <p:spPr bwMode="auto">
            <a:xfrm rot="-5400000">
              <a:off x="3241482" y="5497322"/>
              <a:ext cx="802526" cy="73377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8" name="Rectangle 57"/>
            <p:cNvSpPr>
              <a:spLocks noChangeArrowheads="1"/>
            </p:cNvSpPr>
            <p:nvPr/>
          </p:nvSpPr>
          <p:spPr bwMode="auto">
            <a:xfrm rot="-5400000">
              <a:off x="3914074" y="5676895"/>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9" name="Rectangle 58"/>
            <p:cNvSpPr>
              <a:spLocks noChangeArrowheads="1"/>
            </p:cNvSpPr>
            <p:nvPr/>
          </p:nvSpPr>
          <p:spPr bwMode="auto">
            <a:xfrm rot="-5400000">
              <a:off x="4540677" y="5636492"/>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70" name="Rectangle 59"/>
            <p:cNvSpPr>
              <a:spLocks noChangeArrowheads="1"/>
            </p:cNvSpPr>
            <p:nvPr/>
          </p:nvSpPr>
          <p:spPr bwMode="auto">
            <a:xfrm rot="-5400000">
              <a:off x="5186161" y="5720198"/>
              <a:ext cx="802526" cy="663749"/>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71" name="Rectangle 60"/>
            <p:cNvSpPr>
              <a:spLocks noChangeArrowheads="1"/>
            </p:cNvSpPr>
            <p:nvPr/>
          </p:nvSpPr>
          <p:spPr bwMode="auto">
            <a:xfrm rot="-5400000">
              <a:off x="5852498" y="5600426"/>
              <a:ext cx="802526" cy="668926"/>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grpSp>
      <p:grpSp>
        <p:nvGrpSpPr>
          <p:cNvPr id="74773" name="Group 36867"/>
          <p:cNvGrpSpPr>
            <a:grpSpLocks/>
          </p:cNvGrpSpPr>
          <p:nvPr/>
        </p:nvGrpSpPr>
        <p:grpSpPr bwMode="auto">
          <a:xfrm>
            <a:off x="327025" y="2493963"/>
            <a:ext cx="960438" cy="3621087"/>
            <a:chOff x="2087180" y="2494081"/>
            <a:chExt cx="960424" cy="3621049"/>
          </a:xfrm>
        </p:grpSpPr>
        <p:sp>
          <p:nvSpPr>
            <p:cNvPr id="74860" name="Rectangle 31"/>
            <p:cNvSpPr>
              <a:spLocks noChangeArrowheads="1"/>
            </p:cNvSpPr>
            <p:nvPr/>
          </p:nvSpPr>
          <p:spPr bwMode="auto">
            <a:xfrm>
              <a:off x="2159188" y="4341973"/>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1" name="Rectangle 4"/>
            <p:cNvSpPr>
              <a:spLocks noChangeArrowheads="1"/>
            </p:cNvSpPr>
            <p:nvPr/>
          </p:nvSpPr>
          <p:spPr bwMode="auto">
            <a:xfrm>
              <a:off x="2123728" y="2494081"/>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2" name="Rectangle 29"/>
            <p:cNvSpPr>
              <a:spLocks noChangeArrowheads="1"/>
            </p:cNvSpPr>
            <p:nvPr/>
          </p:nvSpPr>
          <p:spPr bwMode="auto">
            <a:xfrm>
              <a:off x="2245078" y="3096059"/>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3" name="Rectangle 30"/>
            <p:cNvSpPr>
              <a:spLocks noChangeArrowheads="1"/>
            </p:cNvSpPr>
            <p:nvPr/>
          </p:nvSpPr>
          <p:spPr bwMode="auto">
            <a:xfrm>
              <a:off x="2087180" y="3715370"/>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4" name="Rectangle 32"/>
            <p:cNvSpPr>
              <a:spLocks noChangeArrowheads="1"/>
            </p:cNvSpPr>
            <p:nvPr/>
          </p:nvSpPr>
          <p:spPr bwMode="auto">
            <a:xfrm>
              <a:off x="2171791" y="4960271"/>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65" name="Rectangle 33"/>
            <p:cNvSpPr>
              <a:spLocks noChangeArrowheads="1"/>
            </p:cNvSpPr>
            <p:nvPr/>
          </p:nvSpPr>
          <p:spPr bwMode="auto">
            <a:xfrm>
              <a:off x="2197479" y="5487912"/>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grpSp>
      <p:grpSp>
        <p:nvGrpSpPr>
          <p:cNvPr id="74774" name="Group 43"/>
          <p:cNvGrpSpPr>
            <a:grpSpLocks/>
          </p:cNvGrpSpPr>
          <p:nvPr/>
        </p:nvGrpSpPr>
        <p:grpSpPr bwMode="auto">
          <a:xfrm rot="5400000">
            <a:off x="2093913" y="874713"/>
            <a:ext cx="960437" cy="3621087"/>
            <a:chOff x="6068936" y="2478218"/>
            <a:chExt cx="960424" cy="3621049"/>
          </a:xfrm>
        </p:grpSpPr>
        <p:cxnSp>
          <p:nvCxnSpPr>
            <p:cNvPr id="74852" name="Straight Connector 44"/>
            <p:cNvCxnSpPr>
              <a:cxnSpLocks noChangeShapeType="1"/>
            </p:cNvCxnSpPr>
            <p:nvPr/>
          </p:nvCxnSpPr>
          <p:spPr bwMode="auto">
            <a:xfrm>
              <a:off x="6499900" y="2486739"/>
              <a:ext cx="0" cy="3588060"/>
            </a:xfrm>
            <a:prstGeom prst="line">
              <a:avLst/>
            </a:prstGeom>
            <a:noFill/>
            <a:ln w="38100">
              <a:solidFill>
                <a:schemeClr val="tx1"/>
              </a:solidFill>
              <a:prstDash val="dash"/>
              <a:round/>
              <a:headEnd/>
              <a:tailEnd/>
            </a:ln>
          </p:spPr>
        </p:cxnSp>
        <p:sp>
          <p:nvSpPr>
            <p:cNvPr id="74853" name="Oval 45"/>
            <p:cNvSpPr>
              <a:spLocks noChangeArrowheads="1"/>
            </p:cNvSpPr>
            <p:nvPr/>
          </p:nvSpPr>
          <p:spPr bwMode="auto">
            <a:xfrm>
              <a:off x="6849339" y="3105436"/>
              <a:ext cx="144016" cy="144016"/>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54" name="Rectangle 46"/>
            <p:cNvSpPr>
              <a:spLocks noChangeArrowheads="1"/>
            </p:cNvSpPr>
            <p:nvPr/>
          </p:nvSpPr>
          <p:spPr bwMode="auto">
            <a:xfrm>
              <a:off x="6105484" y="2478218"/>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5" name="Rectangle 47"/>
            <p:cNvSpPr>
              <a:spLocks noChangeArrowheads="1"/>
            </p:cNvSpPr>
            <p:nvPr/>
          </p:nvSpPr>
          <p:spPr bwMode="auto">
            <a:xfrm>
              <a:off x="6226834" y="3080196"/>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6" name="Rectangle 48"/>
            <p:cNvSpPr>
              <a:spLocks noChangeArrowheads="1"/>
            </p:cNvSpPr>
            <p:nvPr/>
          </p:nvSpPr>
          <p:spPr bwMode="auto">
            <a:xfrm>
              <a:off x="6068936" y="3699507"/>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7" name="Rectangle 49"/>
            <p:cNvSpPr>
              <a:spLocks noChangeArrowheads="1"/>
            </p:cNvSpPr>
            <p:nvPr/>
          </p:nvSpPr>
          <p:spPr bwMode="auto">
            <a:xfrm>
              <a:off x="6140944" y="4326110"/>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8" name="Rectangle 50"/>
            <p:cNvSpPr>
              <a:spLocks noChangeArrowheads="1"/>
            </p:cNvSpPr>
            <p:nvPr/>
          </p:nvSpPr>
          <p:spPr bwMode="auto">
            <a:xfrm>
              <a:off x="6153547" y="4944408"/>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9" name="Rectangle 51"/>
            <p:cNvSpPr>
              <a:spLocks noChangeArrowheads="1"/>
            </p:cNvSpPr>
            <p:nvPr/>
          </p:nvSpPr>
          <p:spPr bwMode="auto">
            <a:xfrm>
              <a:off x="6179235" y="5472049"/>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grpSp>
      <p:grpSp>
        <p:nvGrpSpPr>
          <p:cNvPr id="74775" name="Group 36865"/>
          <p:cNvGrpSpPr>
            <a:grpSpLocks/>
          </p:cNvGrpSpPr>
          <p:nvPr/>
        </p:nvGrpSpPr>
        <p:grpSpPr bwMode="auto">
          <a:xfrm>
            <a:off x="4308475" y="2478088"/>
            <a:ext cx="1023938" cy="3621087"/>
            <a:chOff x="6068936" y="2478218"/>
            <a:chExt cx="1023344" cy="3621049"/>
          </a:xfrm>
        </p:grpSpPr>
        <p:sp>
          <p:nvSpPr>
            <p:cNvPr id="74846" name="Rectangle 39"/>
            <p:cNvSpPr>
              <a:spLocks noChangeArrowheads="1"/>
            </p:cNvSpPr>
            <p:nvPr/>
          </p:nvSpPr>
          <p:spPr bwMode="auto">
            <a:xfrm rot="10800000">
              <a:off x="6154826" y="3624157"/>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47" name="Rectangle 36"/>
            <p:cNvSpPr>
              <a:spLocks noChangeArrowheads="1"/>
            </p:cNvSpPr>
            <p:nvPr/>
          </p:nvSpPr>
          <p:spPr bwMode="auto">
            <a:xfrm rot="10800000">
              <a:off x="6190286" y="5472049"/>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48" name="Rectangle 37"/>
            <p:cNvSpPr>
              <a:spLocks noChangeArrowheads="1"/>
            </p:cNvSpPr>
            <p:nvPr/>
          </p:nvSpPr>
          <p:spPr bwMode="auto">
            <a:xfrm rot="10800000">
              <a:off x="6068936" y="4870071"/>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49" name="Rectangle 38"/>
            <p:cNvSpPr>
              <a:spLocks noChangeArrowheads="1"/>
            </p:cNvSpPr>
            <p:nvPr/>
          </p:nvSpPr>
          <p:spPr bwMode="auto">
            <a:xfrm rot="10800000">
              <a:off x="6084169" y="4250760"/>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0" name="Rectangle 40"/>
            <p:cNvSpPr>
              <a:spLocks noChangeArrowheads="1"/>
            </p:cNvSpPr>
            <p:nvPr/>
          </p:nvSpPr>
          <p:spPr bwMode="auto">
            <a:xfrm rot="10800000">
              <a:off x="6289754" y="3005859"/>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sp>
          <p:nvSpPr>
            <p:cNvPr id="74851" name="Rectangle 41"/>
            <p:cNvSpPr>
              <a:spLocks noChangeArrowheads="1"/>
            </p:cNvSpPr>
            <p:nvPr/>
          </p:nvSpPr>
          <p:spPr bwMode="auto">
            <a:xfrm rot="10800000">
              <a:off x="6116535" y="2478218"/>
              <a:ext cx="802526" cy="627218"/>
            </a:xfrm>
            <a:prstGeom prst="rect">
              <a:avLst/>
            </a:prstGeom>
            <a:pattFill prst="ltUpDiag">
              <a:fgClr>
                <a:srgbClr val="FF0000"/>
              </a:fgClr>
              <a:bgClr>
                <a:schemeClr val="bg1"/>
              </a:bgClr>
            </a:pattFill>
            <a:ln w="12700">
              <a:noFill/>
              <a:round/>
              <a:headEnd/>
              <a:tailEnd/>
            </a:ln>
          </p:spPr>
          <p:txBody>
            <a:bodyPr wrap="none" anchor="ctr"/>
            <a:lstStyle/>
            <a:p>
              <a:pPr algn="ctr" eaLnBrk="1" hangingPunct="1"/>
              <a:endParaRPr lang="en-US"/>
            </a:p>
          </p:txBody>
        </p:sp>
      </p:grpSp>
      <p:sp>
        <p:nvSpPr>
          <p:cNvPr id="74776" name="Rectangle 36863"/>
          <p:cNvSpPr>
            <a:spLocks noChangeArrowheads="1"/>
          </p:cNvSpPr>
          <p:nvPr/>
        </p:nvSpPr>
        <p:spPr bwMode="auto">
          <a:xfrm>
            <a:off x="763588" y="2493963"/>
            <a:ext cx="4065587" cy="3587750"/>
          </a:xfrm>
          <a:prstGeom prst="rect">
            <a:avLst/>
          </a:prstGeom>
          <a:solidFill>
            <a:schemeClr val="bg1"/>
          </a:solidFill>
          <a:ln w="12700">
            <a:noFill/>
            <a:round/>
            <a:headEnd/>
            <a:tailEnd/>
          </a:ln>
        </p:spPr>
        <p:txBody>
          <a:bodyPr wrap="none" anchor="ctr"/>
          <a:lstStyle/>
          <a:p>
            <a:pPr algn="ctr" eaLnBrk="1" hangingPunct="1"/>
            <a:endParaRPr lang="en-US"/>
          </a:p>
        </p:txBody>
      </p:sp>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Spitfire - Refinement</a:t>
            </a:r>
            <a:endParaRPr lang="en-US" dirty="0"/>
          </a:p>
        </p:txBody>
      </p:sp>
      <p:sp>
        <p:nvSpPr>
          <p:cNvPr id="74778" name="Content Placeholder 2"/>
          <p:cNvSpPr>
            <a:spLocks noGrp="1"/>
          </p:cNvSpPr>
          <p:nvPr>
            <p:ph idx="1"/>
          </p:nvPr>
        </p:nvSpPr>
        <p:spPr>
          <a:xfrm>
            <a:off x="437598" y="993319"/>
            <a:ext cx="8229600" cy="1295400"/>
          </a:xfrm>
        </p:spPr>
        <p:txBody>
          <a:bodyPr/>
          <a:lstStyle/>
          <a:p>
            <a:pPr marL="514350" indent="-514350">
              <a:buFontTx/>
              <a:buAutoNum type="arabicPeriod" startAt="3"/>
            </a:pPr>
            <a:r>
              <a:rPr lang="en-US" altLang="en-US" sz="2400" b="1" dirty="0" smtClean="0">
                <a:ea typeface="ＭＳ Ｐゴシック" pitchFamily="34" charset="-128"/>
              </a:rPr>
              <a:t>Local Refinement  --  O( </a:t>
            </a:r>
            <a:r>
              <a:rPr lang="en-US" altLang="en-US" sz="2400" b="1" dirty="0" err="1" smtClean="0">
                <a:ea typeface="ＭＳ Ｐゴシック" pitchFamily="34" charset="-128"/>
              </a:rPr>
              <a:t>f</a:t>
            </a:r>
            <a:r>
              <a:rPr lang="en-US" altLang="en-US" sz="2400" b="1" baseline="-25000" dirty="0" err="1" smtClean="0">
                <a:ea typeface="ＭＳ Ｐゴシック" pitchFamily="34" charset="-128"/>
              </a:rPr>
              <a:t>Spitfire</a:t>
            </a:r>
            <a:r>
              <a:rPr lang="en-US" altLang="en-US" sz="2400" b="1" dirty="0" smtClean="0">
                <a:ea typeface="ＭＳ Ｐゴシック" pitchFamily="34" charset="-128"/>
              </a:rPr>
              <a:t> n</a:t>
            </a:r>
            <a:r>
              <a:rPr lang="en-US" altLang="en-US" sz="2400" b="1" baseline="30000" dirty="0" smtClean="0">
                <a:ea typeface="ＭＳ Ｐゴシック" pitchFamily="34" charset="-128"/>
              </a:rPr>
              <a:t>2</a:t>
            </a:r>
            <a:r>
              <a:rPr lang="en-US" altLang="en-US" sz="2400" b="1" dirty="0" smtClean="0">
                <a:ea typeface="ＭＳ Ｐゴシック" pitchFamily="34" charset="-128"/>
              </a:rPr>
              <a:t>/m</a:t>
            </a:r>
            <a:r>
              <a:rPr lang="en-US" altLang="en-US" sz="2400" b="1" baseline="30000" dirty="0" smtClean="0">
                <a:ea typeface="ＭＳ Ｐゴシック" pitchFamily="34" charset="-128"/>
              </a:rPr>
              <a:t>2 </a:t>
            </a:r>
            <a:r>
              <a:rPr lang="en-US" altLang="en-US" sz="2400" b="1" dirty="0" smtClean="0">
                <a:ea typeface="ＭＳ Ｐゴシック" pitchFamily="34" charset="-128"/>
              </a:rPr>
              <a:t>)</a:t>
            </a:r>
          </a:p>
          <a:p>
            <a:pPr marL="488950" lvl="1" indent="-292100"/>
            <a:r>
              <a:rPr lang="en-US" altLang="en-US" sz="2400" dirty="0" smtClean="0">
                <a:ea typeface="ＭＳ Ｐゴシック" pitchFamily="34" charset="-128"/>
              </a:rPr>
              <a:t>execute locally </a:t>
            </a:r>
            <a:r>
              <a:rPr lang="en-US" altLang="en-US" sz="2400" b="1" i="1" dirty="0" smtClean="0">
                <a:ea typeface="ＭＳ Ｐゴシック" pitchFamily="34" charset="-128"/>
              </a:rPr>
              <a:t>O</a:t>
            </a:r>
            <a:r>
              <a:rPr lang="en-US" altLang="en-US" sz="2400" b="1" i="1" baseline="-25000" dirty="0" smtClean="0">
                <a:ea typeface="ＭＳ Ｐゴシック" pitchFamily="34" charset="-128"/>
              </a:rPr>
              <a:t>i</a:t>
            </a:r>
            <a:r>
              <a:rPr lang="en-US" altLang="en-US" sz="2400" b="1" dirty="0" smtClean="0">
                <a:ea typeface="ＭＳ Ｐゴシック" pitchFamily="34" charset="-128"/>
              </a:rPr>
              <a:t> ⋈</a:t>
            </a:r>
            <a:r>
              <a:rPr lang="en-US" altLang="en-US" sz="2400" b="1" baseline="-25000" dirty="0" err="1" smtClean="0">
                <a:ea typeface="ＭＳ Ｐゴシック" pitchFamily="34" charset="-128"/>
              </a:rPr>
              <a:t>kNN</a:t>
            </a:r>
            <a:r>
              <a:rPr lang="en-US" altLang="en-US" sz="2400" b="1" i="1" dirty="0" smtClean="0">
                <a:ea typeface="ＭＳ Ｐゴシック" pitchFamily="34" charset="-128"/>
              </a:rPr>
              <a:t> (</a:t>
            </a:r>
            <a:r>
              <a:rPr lang="en-US" altLang="en-US" sz="2400" b="1" i="1" dirty="0" err="1" smtClean="0">
                <a:ea typeface="ＭＳ Ｐゴシック" pitchFamily="34" charset="-128"/>
              </a:rPr>
              <a:t>O</a:t>
            </a:r>
            <a:r>
              <a:rPr lang="en-US" altLang="en-US" sz="2400" b="1" i="1" baseline="-25000" dirty="0" err="1" smtClean="0">
                <a:ea typeface="ＭＳ Ｐゴシック" pitchFamily="34" charset="-128"/>
              </a:rPr>
              <a:t>i</a:t>
            </a:r>
            <a:r>
              <a:rPr lang="en-US" altLang="en-US" sz="2400" b="1" dirty="0" err="1" smtClean="0">
                <a:ea typeface="ＭＳ Ｐゴシック" pitchFamily="34" charset="-128"/>
              </a:rPr>
              <a:t>∪</a:t>
            </a:r>
            <a:r>
              <a:rPr lang="en-US" altLang="en-US" sz="2400" b="1" i="1" dirty="0" err="1" smtClean="0">
                <a:ea typeface="ＭＳ Ｐゴシック" pitchFamily="34" charset="-128"/>
              </a:rPr>
              <a:t>EC</a:t>
            </a:r>
            <a:r>
              <a:rPr lang="en-US" altLang="en-US" sz="2400" b="1" i="1" baseline="-25000" dirty="0" err="1" smtClean="0">
                <a:ea typeface="ＭＳ Ｐゴシック" pitchFamily="34" charset="-128"/>
              </a:rPr>
              <a:t>i</a:t>
            </a:r>
            <a:r>
              <a:rPr lang="en-US" altLang="en-US" sz="2400" b="1" i="1" dirty="0" smtClean="0">
                <a:ea typeface="ＭＳ Ｐゴシック" pitchFamily="34" charset="-128"/>
              </a:rPr>
              <a:t>) </a:t>
            </a:r>
            <a:r>
              <a:rPr lang="en-US" altLang="en-US" sz="2400" dirty="0" smtClean="0">
                <a:ea typeface="ＭＳ Ｐゴシック" pitchFamily="34" charset="-128"/>
              </a:rPr>
              <a:t>using any AkNN algorithm (we use a variant of Proximity IEEE MDM12)</a:t>
            </a:r>
          </a:p>
        </p:txBody>
      </p:sp>
      <p:cxnSp>
        <p:nvCxnSpPr>
          <p:cNvPr id="74779" name="Straight Connector 9"/>
          <p:cNvCxnSpPr>
            <a:cxnSpLocks noChangeShapeType="1"/>
          </p:cNvCxnSpPr>
          <p:nvPr/>
        </p:nvCxnSpPr>
        <p:spPr bwMode="auto">
          <a:xfrm flipH="1">
            <a:off x="757238" y="2501900"/>
            <a:ext cx="4071937" cy="0"/>
          </a:xfrm>
          <a:prstGeom prst="line">
            <a:avLst/>
          </a:prstGeom>
          <a:noFill/>
          <a:ln w="38100">
            <a:solidFill>
              <a:schemeClr val="tx1"/>
            </a:solidFill>
            <a:prstDash val="sysDot"/>
            <a:round/>
            <a:headEnd/>
            <a:tailEnd/>
          </a:ln>
        </p:spPr>
      </p:cxnSp>
      <p:sp>
        <p:nvSpPr>
          <p:cNvPr id="74780" name="TextBox 11"/>
          <p:cNvSpPr txBox="1">
            <a:spLocks noChangeArrowheads="1"/>
          </p:cNvSpPr>
          <p:nvPr/>
        </p:nvSpPr>
        <p:spPr bwMode="auto">
          <a:xfrm>
            <a:off x="749300" y="2406650"/>
            <a:ext cx="415925" cy="523875"/>
          </a:xfrm>
          <a:prstGeom prst="rect">
            <a:avLst/>
          </a:prstGeom>
          <a:noFill/>
          <a:ln w="9525">
            <a:noFill/>
            <a:miter lim="800000"/>
            <a:headEnd/>
            <a:tailEnd/>
          </a:ln>
        </p:spPr>
        <p:txBody>
          <a:bodyPr wrap="none">
            <a:spAutoFit/>
          </a:bodyPr>
          <a:lstStyle/>
          <a:p>
            <a:r>
              <a:rPr lang="en-US" sz="2800" b="0"/>
              <a:t>s</a:t>
            </a:r>
            <a:r>
              <a:rPr lang="en-US" sz="2800" b="0" baseline="-25000"/>
              <a:t>i</a:t>
            </a:r>
          </a:p>
        </p:txBody>
      </p:sp>
      <p:sp>
        <p:nvSpPr>
          <p:cNvPr id="74781" name="Oval 12"/>
          <p:cNvSpPr>
            <a:spLocks noChangeArrowheads="1"/>
          </p:cNvSpPr>
          <p:nvPr/>
        </p:nvSpPr>
        <p:spPr bwMode="auto">
          <a:xfrm>
            <a:off x="1106488" y="3121025"/>
            <a:ext cx="144462"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2" name="Oval 13"/>
          <p:cNvSpPr>
            <a:spLocks noChangeArrowheads="1"/>
          </p:cNvSpPr>
          <p:nvPr/>
        </p:nvSpPr>
        <p:spPr bwMode="auto">
          <a:xfrm>
            <a:off x="2373313" y="3335338"/>
            <a:ext cx="144462"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3" name="Oval 14"/>
          <p:cNvSpPr>
            <a:spLocks noChangeArrowheads="1"/>
          </p:cNvSpPr>
          <p:nvPr/>
        </p:nvSpPr>
        <p:spPr bwMode="auto">
          <a:xfrm>
            <a:off x="977900" y="3352800"/>
            <a:ext cx="144463"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4" name="Oval 15"/>
          <p:cNvSpPr>
            <a:spLocks noChangeArrowheads="1"/>
          </p:cNvSpPr>
          <p:nvPr/>
        </p:nvSpPr>
        <p:spPr bwMode="auto">
          <a:xfrm>
            <a:off x="4468813" y="5319713"/>
            <a:ext cx="142875"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5" name="Oval 16"/>
          <p:cNvSpPr>
            <a:spLocks noChangeArrowheads="1"/>
          </p:cNvSpPr>
          <p:nvPr/>
        </p:nvSpPr>
        <p:spPr bwMode="auto">
          <a:xfrm>
            <a:off x="3381375" y="2582863"/>
            <a:ext cx="142875"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6" name="Oval 17"/>
          <p:cNvSpPr>
            <a:spLocks noChangeArrowheads="1"/>
          </p:cNvSpPr>
          <p:nvPr/>
        </p:nvSpPr>
        <p:spPr bwMode="auto">
          <a:xfrm>
            <a:off x="3214688" y="3722688"/>
            <a:ext cx="144462"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7" name="Oval 19"/>
          <p:cNvSpPr>
            <a:spLocks noChangeArrowheads="1"/>
          </p:cNvSpPr>
          <p:nvPr/>
        </p:nvSpPr>
        <p:spPr bwMode="auto">
          <a:xfrm>
            <a:off x="3995738" y="4964113"/>
            <a:ext cx="144462"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8" name="Oval 20"/>
          <p:cNvSpPr>
            <a:spLocks noChangeArrowheads="1"/>
          </p:cNvSpPr>
          <p:nvPr/>
        </p:nvSpPr>
        <p:spPr bwMode="auto">
          <a:xfrm>
            <a:off x="3748088" y="5348288"/>
            <a:ext cx="144462"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89" name="Oval 21"/>
          <p:cNvSpPr>
            <a:spLocks noChangeArrowheads="1"/>
          </p:cNvSpPr>
          <p:nvPr/>
        </p:nvSpPr>
        <p:spPr bwMode="auto">
          <a:xfrm>
            <a:off x="1744663" y="5067300"/>
            <a:ext cx="144462"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0" name="Oval 22"/>
          <p:cNvSpPr>
            <a:spLocks noChangeArrowheads="1"/>
          </p:cNvSpPr>
          <p:nvPr/>
        </p:nvSpPr>
        <p:spPr bwMode="auto">
          <a:xfrm>
            <a:off x="1339850" y="4224338"/>
            <a:ext cx="144463"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1" name="Oval 23"/>
          <p:cNvSpPr>
            <a:spLocks noChangeArrowheads="1"/>
          </p:cNvSpPr>
          <p:nvPr/>
        </p:nvSpPr>
        <p:spPr bwMode="auto">
          <a:xfrm>
            <a:off x="2638425" y="5129213"/>
            <a:ext cx="144463"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2" name="Oval 24"/>
          <p:cNvSpPr>
            <a:spLocks noChangeArrowheads="1"/>
          </p:cNvSpPr>
          <p:nvPr/>
        </p:nvSpPr>
        <p:spPr bwMode="auto">
          <a:xfrm>
            <a:off x="4216400" y="4152900"/>
            <a:ext cx="144463"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3" name="Oval 25"/>
          <p:cNvSpPr>
            <a:spLocks noChangeArrowheads="1"/>
          </p:cNvSpPr>
          <p:nvPr/>
        </p:nvSpPr>
        <p:spPr bwMode="auto">
          <a:xfrm>
            <a:off x="4611688" y="3470275"/>
            <a:ext cx="144462"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4" name="Oval 35"/>
          <p:cNvSpPr>
            <a:spLocks noChangeArrowheads="1"/>
          </p:cNvSpPr>
          <p:nvPr/>
        </p:nvSpPr>
        <p:spPr bwMode="auto">
          <a:xfrm rot="10800000">
            <a:off x="4251325" y="5661025"/>
            <a:ext cx="144463"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cxnSp>
        <p:nvCxnSpPr>
          <p:cNvPr id="74795" name="Straight Connector 8"/>
          <p:cNvCxnSpPr>
            <a:cxnSpLocks noChangeShapeType="1"/>
          </p:cNvCxnSpPr>
          <p:nvPr/>
        </p:nvCxnSpPr>
        <p:spPr bwMode="auto">
          <a:xfrm>
            <a:off x="4829175" y="2493963"/>
            <a:ext cx="0" cy="3587750"/>
          </a:xfrm>
          <a:prstGeom prst="line">
            <a:avLst/>
          </a:prstGeom>
          <a:noFill/>
          <a:ln w="38100">
            <a:solidFill>
              <a:schemeClr val="tx1"/>
            </a:solidFill>
            <a:prstDash val="dash"/>
            <a:round/>
            <a:headEnd/>
            <a:tailEnd/>
          </a:ln>
        </p:spPr>
      </p:cxnSp>
      <p:cxnSp>
        <p:nvCxnSpPr>
          <p:cNvPr id="74796" name="Straight Connector 7"/>
          <p:cNvCxnSpPr>
            <a:cxnSpLocks noChangeShapeType="1"/>
          </p:cNvCxnSpPr>
          <p:nvPr/>
        </p:nvCxnSpPr>
        <p:spPr bwMode="auto">
          <a:xfrm flipH="1">
            <a:off x="757238" y="6081713"/>
            <a:ext cx="4071937" cy="0"/>
          </a:xfrm>
          <a:prstGeom prst="line">
            <a:avLst/>
          </a:prstGeom>
          <a:noFill/>
          <a:ln w="38100">
            <a:solidFill>
              <a:schemeClr val="tx1"/>
            </a:solidFill>
            <a:prstDash val="sysDot"/>
            <a:round/>
            <a:headEnd/>
            <a:tailEnd/>
          </a:ln>
        </p:spPr>
      </p:cxnSp>
      <p:sp>
        <p:nvSpPr>
          <p:cNvPr id="74797" name="Oval 18"/>
          <p:cNvSpPr>
            <a:spLocks noChangeArrowheads="1"/>
          </p:cNvSpPr>
          <p:nvPr/>
        </p:nvSpPr>
        <p:spPr bwMode="auto">
          <a:xfrm>
            <a:off x="1057275" y="5538788"/>
            <a:ext cx="144463"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798" name="Oval 54"/>
          <p:cNvSpPr>
            <a:spLocks noChangeArrowheads="1"/>
          </p:cNvSpPr>
          <p:nvPr/>
        </p:nvSpPr>
        <p:spPr bwMode="auto">
          <a:xfrm rot="-5400000">
            <a:off x="1647031" y="5499894"/>
            <a:ext cx="144463"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cxnSp>
        <p:nvCxnSpPr>
          <p:cNvPr id="74799" name="Straight Connector 6"/>
          <p:cNvCxnSpPr>
            <a:cxnSpLocks noChangeShapeType="1"/>
          </p:cNvCxnSpPr>
          <p:nvPr/>
        </p:nvCxnSpPr>
        <p:spPr bwMode="auto">
          <a:xfrm>
            <a:off x="757238" y="2501900"/>
            <a:ext cx="0" cy="3589338"/>
          </a:xfrm>
          <a:prstGeom prst="line">
            <a:avLst/>
          </a:prstGeom>
          <a:noFill/>
          <a:ln w="38100">
            <a:solidFill>
              <a:schemeClr val="tx1"/>
            </a:solidFill>
            <a:prstDash val="dash"/>
            <a:round/>
            <a:headEnd/>
            <a:tailEnd/>
          </a:ln>
        </p:spPr>
      </p:cxnSp>
      <p:sp>
        <p:nvSpPr>
          <p:cNvPr id="74800" name="TextBox 36869"/>
          <p:cNvSpPr txBox="1">
            <a:spLocks noChangeArrowheads="1"/>
          </p:cNvSpPr>
          <p:nvPr/>
        </p:nvSpPr>
        <p:spPr bwMode="auto">
          <a:xfrm>
            <a:off x="4859338" y="5373688"/>
            <a:ext cx="911225" cy="646112"/>
          </a:xfrm>
          <a:prstGeom prst="rect">
            <a:avLst/>
          </a:prstGeom>
          <a:noFill/>
          <a:ln w="9525">
            <a:noFill/>
            <a:miter lim="800000"/>
            <a:headEnd/>
            <a:tailEnd/>
          </a:ln>
        </p:spPr>
        <p:txBody>
          <a:bodyPr wrap="none">
            <a:spAutoFit/>
          </a:bodyPr>
          <a:lstStyle/>
          <a:p>
            <a:r>
              <a:rPr lang="en-US" altLang="en-US" i="1">
                <a:solidFill>
                  <a:srgbClr val="FF0000"/>
                </a:solidFill>
              </a:rPr>
              <a:t>EC</a:t>
            </a:r>
            <a:r>
              <a:rPr lang="en-US" altLang="en-US" i="1" baseline="-25000">
                <a:solidFill>
                  <a:srgbClr val="FF0000"/>
                </a:solidFill>
              </a:rPr>
              <a:t>i</a:t>
            </a:r>
            <a:endParaRPr lang="en-US">
              <a:solidFill>
                <a:srgbClr val="FF0000"/>
              </a:solidFill>
            </a:endParaRPr>
          </a:p>
        </p:txBody>
      </p:sp>
      <p:sp>
        <p:nvSpPr>
          <p:cNvPr id="74801" name="Oval 89"/>
          <p:cNvSpPr>
            <a:spLocks noChangeArrowheads="1"/>
          </p:cNvSpPr>
          <p:nvPr/>
        </p:nvSpPr>
        <p:spPr bwMode="auto">
          <a:xfrm>
            <a:off x="1441450" y="6091238"/>
            <a:ext cx="142875"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2" name="Oval 90"/>
          <p:cNvSpPr>
            <a:spLocks noChangeArrowheads="1"/>
          </p:cNvSpPr>
          <p:nvPr/>
        </p:nvSpPr>
        <p:spPr bwMode="auto">
          <a:xfrm>
            <a:off x="363538" y="3789363"/>
            <a:ext cx="142875"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3" name="Oval 91"/>
          <p:cNvSpPr>
            <a:spLocks noChangeArrowheads="1"/>
          </p:cNvSpPr>
          <p:nvPr/>
        </p:nvSpPr>
        <p:spPr bwMode="auto">
          <a:xfrm>
            <a:off x="650875" y="4365625"/>
            <a:ext cx="144463"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4" name="Oval 92"/>
          <p:cNvSpPr>
            <a:spLocks noChangeArrowheads="1"/>
          </p:cNvSpPr>
          <p:nvPr/>
        </p:nvSpPr>
        <p:spPr bwMode="auto">
          <a:xfrm>
            <a:off x="506413" y="4581525"/>
            <a:ext cx="144462"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5" name="Oval 93"/>
          <p:cNvSpPr>
            <a:spLocks noChangeArrowheads="1"/>
          </p:cNvSpPr>
          <p:nvPr/>
        </p:nvSpPr>
        <p:spPr bwMode="auto">
          <a:xfrm>
            <a:off x="579438" y="5516563"/>
            <a:ext cx="144462"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6" name="Oval 94"/>
          <p:cNvSpPr>
            <a:spLocks noChangeArrowheads="1"/>
          </p:cNvSpPr>
          <p:nvPr/>
        </p:nvSpPr>
        <p:spPr bwMode="auto">
          <a:xfrm>
            <a:off x="795338" y="6165850"/>
            <a:ext cx="144462"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7" name="Oval 95"/>
          <p:cNvSpPr>
            <a:spLocks noChangeArrowheads="1"/>
          </p:cNvSpPr>
          <p:nvPr/>
        </p:nvSpPr>
        <p:spPr bwMode="auto">
          <a:xfrm>
            <a:off x="1514475" y="2349500"/>
            <a:ext cx="144463"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8" name="Oval 96"/>
          <p:cNvSpPr>
            <a:spLocks noChangeArrowheads="1"/>
          </p:cNvSpPr>
          <p:nvPr/>
        </p:nvSpPr>
        <p:spPr bwMode="auto">
          <a:xfrm>
            <a:off x="506413" y="2492375"/>
            <a:ext cx="144462"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09" name="Oval 97"/>
          <p:cNvSpPr>
            <a:spLocks noChangeArrowheads="1"/>
          </p:cNvSpPr>
          <p:nvPr/>
        </p:nvSpPr>
        <p:spPr bwMode="auto">
          <a:xfrm>
            <a:off x="2740025" y="2205038"/>
            <a:ext cx="142875"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0" name="Oval 98"/>
          <p:cNvSpPr>
            <a:spLocks noChangeArrowheads="1"/>
          </p:cNvSpPr>
          <p:nvPr/>
        </p:nvSpPr>
        <p:spPr bwMode="auto">
          <a:xfrm>
            <a:off x="3748088" y="2349500"/>
            <a:ext cx="142875"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1" name="Oval 99"/>
          <p:cNvSpPr>
            <a:spLocks noChangeArrowheads="1"/>
          </p:cNvSpPr>
          <p:nvPr/>
        </p:nvSpPr>
        <p:spPr bwMode="auto">
          <a:xfrm>
            <a:off x="4179888" y="2276475"/>
            <a:ext cx="142875"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2" name="Oval 100"/>
          <p:cNvSpPr>
            <a:spLocks noChangeArrowheads="1"/>
          </p:cNvSpPr>
          <p:nvPr/>
        </p:nvSpPr>
        <p:spPr bwMode="auto">
          <a:xfrm>
            <a:off x="4972050" y="2349500"/>
            <a:ext cx="142875"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3" name="Oval 101"/>
          <p:cNvSpPr>
            <a:spLocks noChangeArrowheads="1"/>
          </p:cNvSpPr>
          <p:nvPr/>
        </p:nvSpPr>
        <p:spPr bwMode="auto">
          <a:xfrm>
            <a:off x="5124450" y="2708275"/>
            <a:ext cx="142875"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4" name="Oval 102"/>
          <p:cNvSpPr>
            <a:spLocks noChangeArrowheads="1"/>
          </p:cNvSpPr>
          <p:nvPr/>
        </p:nvSpPr>
        <p:spPr bwMode="auto">
          <a:xfrm>
            <a:off x="4827588" y="3644900"/>
            <a:ext cx="144462"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5" name="Oval 103"/>
          <p:cNvSpPr>
            <a:spLocks noChangeArrowheads="1"/>
          </p:cNvSpPr>
          <p:nvPr/>
        </p:nvSpPr>
        <p:spPr bwMode="auto">
          <a:xfrm>
            <a:off x="4972050" y="3933825"/>
            <a:ext cx="142875"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6" name="Oval 104"/>
          <p:cNvSpPr>
            <a:spLocks noChangeArrowheads="1"/>
          </p:cNvSpPr>
          <p:nvPr/>
        </p:nvSpPr>
        <p:spPr bwMode="auto">
          <a:xfrm>
            <a:off x="4827588" y="4292600"/>
            <a:ext cx="144462"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7" name="Oval 105"/>
          <p:cNvSpPr>
            <a:spLocks noChangeArrowheads="1"/>
          </p:cNvSpPr>
          <p:nvPr/>
        </p:nvSpPr>
        <p:spPr bwMode="auto">
          <a:xfrm>
            <a:off x="4972050" y="5013325"/>
            <a:ext cx="142875"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8" name="Oval 106"/>
          <p:cNvSpPr>
            <a:spLocks noChangeArrowheads="1"/>
          </p:cNvSpPr>
          <p:nvPr/>
        </p:nvSpPr>
        <p:spPr bwMode="auto">
          <a:xfrm>
            <a:off x="4827588" y="5300663"/>
            <a:ext cx="144462"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19" name="Oval 107"/>
          <p:cNvSpPr>
            <a:spLocks noChangeArrowheads="1"/>
          </p:cNvSpPr>
          <p:nvPr/>
        </p:nvSpPr>
        <p:spPr bwMode="auto">
          <a:xfrm>
            <a:off x="4827588" y="6021388"/>
            <a:ext cx="144462" cy="144462"/>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20" name="Oval 108"/>
          <p:cNvSpPr>
            <a:spLocks noChangeArrowheads="1"/>
          </p:cNvSpPr>
          <p:nvPr/>
        </p:nvSpPr>
        <p:spPr bwMode="auto">
          <a:xfrm>
            <a:off x="4251325" y="6165850"/>
            <a:ext cx="144463"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21" name="Oval 109"/>
          <p:cNvSpPr>
            <a:spLocks noChangeArrowheads="1"/>
          </p:cNvSpPr>
          <p:nvPr/>
        </p:nvSpPr>
        <p:spPr bwMode="auto">
          <a:xfrm>
            <a:off x="2090738" y="6092825"/>
            <a:ext cx="144462" cy="144463"/>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22" name="Oval 110"/>
          <p:cNvSpPr>
            <a:spLocks noChangeArrowheads="1"/>
          </p:cNvSpPr>
          <p:nvPr/>
        </p:nvSpPr>
        <p:spPr bwMode="auto">
          <a:xfrm>
            <a:off x="3963988" y="6318250"/>
            <a:ext cx="142875" cy="142875"/>
          </a:xfrm>
          <a:prstGeom prst="ellipse">
            <a:avLst/>
          </a:prstGeom>
          <a:solidFill>
            <a:srgbClr val="FF0000"/>
          </a:solidFill>
          <a:ln w="12700">
            <a:noFill/>
            <a:round/>
            <a:headEnd/>
            <a:tailEnd/>
          </a:ln>
        </p:spPr>
        <p:txBody>
          <a:bodyPr wrap="none" anchor="ctr"/>
          <a:lstStyle/>
          <a:p>
            <a:pPr algn="ctr" eaLnBrk="1" hangingPunct="1"/>
            <a:endParaRPr lang="en-US"/>
          </a:p>
        </p:txBody>
      </p:sp>
      <p:sp>
        <p:nvSpPr>
          <p:cNvPr id="74823" name="Oval 111"/>
          <p:cNvSpPr>
            <a:spLocks noChangeArrowheads="1"/>
          </p:cNvSpPr>
          <p:nvPr/>
        </p:nvSpPr>
        <p:spPr bwMode="auto">
          <a:xfrm>
            <a:off x="795338" y="4005263"/>
            <a:ext cx="144462"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24" name="Oval 112"/>
          <p:cNvSpPr>
            <a:spLocks noChangeArrowheads="1"/>
          </p:cNvSpPr>
          <p:nvPr/>
        </p:nvSpPr>
        <p:spPr bwMode="auto">
          <a:xfrm>
            <a:off x="1658938" y="2565400"/>
            <a:ext cx="144462"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25" name="Oval 113"/>
          <p:cNvSpPr>
            <a:spLocks noChangeArrowheads="1"/>
          </p:cNvSpPr>
          <p:nvPr/>
        </p:nvSpPr>
        <p:spPr bwMode="auto">
          <a:xfrm>
            <a:off x="1298575" y="5876925"/>
            <a:ext cx="144463" cy="144463"/>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26" name="Oval 114"/>
          <p:cNvSpPr>
            <a:spLocks noChangeArrowheads="1"/>
          </p:cNvSpPr>
          <p:nvPr/>
        </p:nvSpPr>
        <p:spPr bwMode="auto">
          <a:xfrm>
            <a:off x="4611688" y="4157663"/>
            <a:ext cx="144462"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27" name="Oval 115"/>
          <p:cNvSpPr>
            <a:spLocks noChangeArrowheads="1"/>
          </p:cNvSpPr>
          <p:nvPr/>
        </p:nvSpPr>
        <p:spPr bwMode="auto">
          <a:xfrm>
            <a:off x="4611688" y="5805488"/>
            <a:ext cx="144462" cy="144462"/>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74828" name="Oval 116"/>
          <p:cNvSpPr>
            <a:spLocks noChangeArrowheads="1"/>
          </p:cNvSpPr>
          <p:nvPr/>
        </p:nvSpPr>
        <p:spPr bwMode="auto">
          <a:xfrm>
            <a:off x="4179888" y="2781300"/>
            <a:ext cx="142875" cy="142875"/>
          </a:xfrm>
          <a:prstGeom prst="ellipse">
            <a:avLst/>
          </a:prstGeom>
          <a:solidFill>
            <a:schemeClr val="tx1"/>
          </a:solidFill>
          <a:ln w="12700">
            <a:solidFill>
              <a:schemeClr val="tx1"/>
            </a:solidFill>
            <a:round/>
            <a:headEnd/>
            <a:tailEnd/>
          </a:ln>
        </p:spPr>
        <p:txBody>
          <a:bodyPr wrap="none" anchor="ctr"/>
          <a:lstStyle/>
          <a:p>
            <a:pPr algn="ctr" eaLnBrk="1" hangingPunct="1"/>
            <a:endParaRPr lang="en-US"/>
          </a:p>
        </p:txBody>
      </p:sp>
      <p:sp>
        <p:nvSpPr>
          <p:cNvPr id="36877" name="Rounded Rectangle 36876"/>
          <p:cNvSpPr>
            <a:spLocks noChangeArrowheads="1"/>
          </p:cNvSpPr>
          <p:nvPr/>
        </p:nvSpPr>
        <p:spPr bwMode="auto">
          <a:xfrm>
            <a:off x="2309813" y="3846513"/>
            <a:ext cx="1038225" cy="950912"/>
          </a:xfrm>
          <a:prstGeom prst="roundRect">
            <a:avLst>
              <a:gd name="adj" fmla="val 27426"/>
            </a:avLst>
          </a:prstGeom>
          <a:pattFill prst="ltUpDiag">
            <a:fgClr>
              <a:srgbClr val="0000FF"/>
            </a:fgClr>
            <a:bgClr>
              <a:schemeClr val="bg1"/>
            </a:bgClr>
          </a:pattFill>
          <a:ln w="12700">
            <a:noFill/>
            <a:round/>
            <a:headEnd/>
            <a:tailEnd/>
          </a:ln>
        </p:spPr>
        <p:txBody>
          <a:bodyPr wrap="none" anchor="ctr"/>
          <a:lstStyle/>
          <a:p>
            <a:pPr algn="ctr" eaLnBrk="1" hangingPunct="1"/>
            <a:endParaRPr lang="en-US"/>
          </a:p>
        </p:txBody>
      </p:sp>
      <p:sp>
        <p:nvSpPr>
          <p:cNvPr id="74830" name="Rectangle 36877"/>
          <p:cNvSpPr>
            <a:spLocks noChangeArrowheads="1"/>
          </p:cNvSpPr>
          <p:nvPr/>
        </p:nvSpPr>
        <p:spPr bwMode="auto">
          <a:xfrm>
            <a:off x="2536825" y="4081463"/>
            <a:ext cx="561975" cy="500062"/>
          </a:xfrm>
          <a:prstGeom prst="rect">
            <a:avLst/>
          </a:prstGeom>
          <a:solidFill>
            <a:schemeClr val="bg1"/>
          </a:solidFill>
          <a:ln w="12700">
            <a:noFill/>
            <a:round/>
            <a:headEnd/>
            <a:tailEnd/>
          </a:ln>
        </p:spPr>
        <p:txBody>
          <a:bodyPr wrap="none" anchor="ctr"/>
          <a:lstStyle/>
          <a:p>
            <a:pPr algn="ctr" eaLnBrk="1" hangingPunct="1"/>
            <a:endParaRPr lang="en-US"/>
          </a:p>
        </p:txBody>
      </p:sp>
      <p:grpSp>
        <p:nvGrpSpPr>
          <p:cNvPr id="36876" name="Group 36875"/>
          <p:cNvGrpSpPr>
            <a:grpSpLocks/>
          </p:cNvGrpSpPr>
          <p:nvPr/>
        </p:nvGrpSpPr>
        <p:grpSpPr bwMode="auto">
          <a:xfrm>
            <a:off x="781050" y="2492375"/>
            <a:ext cx="4027488" cy="3576638"/>
            <a:chOff x="781798" y="2492896"/>
            <a:chExt cx="4027022" cy="3576220"/>
          </a:xfrm>
        </p:grpSpPr>
        <p:cxnSp>
          <p:nvCxnSpPr>
            <p:cNvPr id="74834" name="Straight Connector 36871"/>
            <p:cNvCxnSpPr>
              <a:cxnSpLocks noChangeShapeType="1"/>
            </p:cNvCxnSpPr>
            <p:nvPr/>
          </p:nvCxnSpPr>
          <p:spPr bwMode="auto">
            <a:xfrm>
              <a:off x="4251537" y="2502602"/>
              <a:ext cx="0" cy="3566514"/>
            </a:xfrm>
            <a:prstGeom prst="line">
              <a:avLst/>
            </a:prstGeom>
            <a:noFill/>
            <a:ln w="12700">
              <a:solidFill>
                <a:srgbClr val="0000FF"/>
              </a:solidFill>
              <a:round/>
              <a:headEnd/>
              <a:tailEnd/>
            </a:ln>
          </p:spPr>
        </p:cxnSp>
        <p:cxnSp>
          <p:nvCxnSpPr>
            <p:cNvPr id="74835" name="Straight Connector 119"/>
            <p:cNvCxnSpPr>
              <a:cxnSpLocks noChangeShapeType="1"/>
            </p:cNvCxnSpPr>
            <p:nvPr/>
          </p:nvCxnSpPr>
          <p:spPr bwMode="auto">
            <a:xfrm>
              <a:off x="3675473" y="2492896"/>
              <a:ext cx="0" cy="3566514"/>
            </a:xfrm>
            <a:prstGeom prst="line">
              <a:avLst/>
            </a:prstGeom>
            <a:noFill/>
            <a:ln w="12700">
              <a:solidFill>
                <a:srgbClr val="0000FF"/>
              </a:solidFill>
              <a:round/>
              <a:headEnd/>
              <a:tailEnd/>
            </a:ln>
          </p:spPr>
        </p:cxnSp>
        <p:cxnSp>
          <p:nvCxnSpPr>
            <p:cNvPr id="74836" name="Straight Connector 120"/>
            <p:cNvCxnSpPr>
              <a:cxnSpLocks noChangeShapeType="1"/>
            </p:cNvCxnSpPr>
            <p:nvPr/>
          </p:nvCxnSpPr>
          <p:spPr bwMode="auto">
            <a:xfrm>
              <a:off x="3099409" y="2492896"/>
              <a:ext cx="0" cy="3566514"/>
            </a:xfrm>
            <a:prstGeom prst="line">
              <a:avLst/>
            </a:prstGeom>
            <a:noFill/>
            <a:ln w="12700">
              <a:solidFill>
                <a:srgbClr val="0000FF"/>
              </a:solidFill>
              <a:round/>
              <a:headEnd/>
              <a:tailEnd/>
            </a:ln>
          </p:spPr>
        </p:cxnSp>
        <p:cxnSp>
          <p:nvCxnSpPr>
            <p:cNvPr id="74837" name="Straight Connector 121"/>
            <p:cNvCxnSpPr>
              <a:cxnSpLocks noChangeShapeType="1"/>
            </p:cNvCxnSpPr>
            <p:nvPr/>
          </p:nvCxnSpPr>
          <p:spPr bwMode="auto">
            <a:xfrm>
              <a:off x="2523345" y="2492896"/>
              <a:ext cx="0" cy="3566514"/>
            </a:xfrm>
            <a:prstGeom prst="line">
              <a:avLst/>
            </a:prstGeom>
            <a:noFill/>
            <a:ln w="12700">
              <a:solidFill>
                <a:srgbClr val="0000FF"/>
              </a:solidFill>
              <a:round/>
              <a:headEnd/>
              <a:tailEnd/>
            </a:ln>
          </p:spPr>
        </p:cxnSp>
        <p:cxnSp>
          <p:nvCxnSpPr>
            <p:cNvPr id="74838" name="Straight Connector 122"/>
            <p:cNvCxnSpPr>
              <a:cxnSpLocks noChangeShapeType="1"/>
            </p:cNvCxnSpPr>
            <p:nvPr/>
          </p:nvCxnSpPr>
          <p:spPr bwMode="auto">
            <a:xfrm>
              <a:off x="1947281" y="2492896"/>
              <a:ext cx="0" cy="3566514"/>
            </a:xfrm>
            <a:prstGeom prst="line">
              <a:avLst/>
            </a:prstGeom>
            <a:noFill/>
            <a:ln w="12700">
              <a:solidFill>
                <a:srgbClr val="0000FF"/>
              </a:solidFill>
              <a:round/>
              <a:headEnd/>
              <a:tailEnd/>
            </a:ln>
          </p:spPr>
        </p:cxnSp>
        <p:cxnSp>
          <p:nvCxnSpPr>
            <p:cNvPr id="74839" name="Straight Connector 123"/>
            <p:cNvCxnSpPr>
              <a:cxnSpLocks noChangeShapeType="1"/>
            </p:cNvCxnSpPr>
            <p:nvPr/>
          </p:nvCxnSpPr>
          <p:spPr bwMode="auto">
            <a:xfrm>
              <a:off x="1371217" y="2492896"/>
              <a:ext cx="0" cy="3566514"/>
            </a:xfrm>
            <a:prstGeom prst="line">
              <a:avLst/>
            </a:prstGeom>
            <a:noFill/>
            <a:ln w="12700">
              <a:solidFill>
                <a:srgbClr val="0000FF"/>
              </a:solidFill>
              <a:round/>
              <a:headEnd/>
              <a:tailEnd/>
            </a:ln>
          </p:spPr>
        </p:cxnSp>
        <p:cxnSp>
          <p:nvCxnSpPr>
            <p:cNvPr id="74840" name="Straight Connector 124"/>
            <p:cNvCxnSpPr>
              <a:cxnSpLocks noChangeShapeType="1"/>
            </p:cNvCxnSpPr>
            <p:nvPr/>
          </p:nvCxnSpPr>
          <p:spPr bwMode="auto">
            <a:xfrm flipH="1">
              <a:off x="781798" y="3041591"/>
              <a:ext cx="4013667" cy="0"/>
            </a:xfrm>
            <a:prstGeom prst="line">
              <a:avLst/>
            </a:prstGeom>
            <a:noFill/>
            <a:ln w="12700">
              <a:solidFill>
                <a:srgbClr val="0000FF"/>
              </a:solidFill>
              <a:round/>
              <a:headEnd/>
              <a:tailEnd/>
            </a:ln>
          </p:spPr>
        </p:cxnSp>
        <p:cxnSp>
          <p:nvCxnSpPr>
            <p:cNvPr id="74841" name="Straight Connector 127"/>
            <p:cNvCxnSpPr>
              <a:cxnSpLocks noChangeShapeType="1"/>
            </p:cNvCxnSpPr>
            <p:nvPr/>
          </p:nvCxnSpPr>
          <p:spPr bwMode="auto">
            <a:xfrm flipH="1">
              <a:off x="795153" y="3573016"/>
              <a:ext cx="4013667" cy="0"/>
            </a:xfrm>
            <a:prstGeom prst="line">
              <a:avLst/>
            </a:prstGeom>
            <a:noFill/>
            <a:ln w="12700">
              <a:solidFill>
                <a:srgbClr val="0000FF"/>
              </a:solidFill>
              <a:round/>
              <a:headEnd/>
              <a:tailEnd/>
            </a:ln>
          </p:spPr>
        </p:cxnSp>
        <p:cxnSp>
          <p:nvCxnSpPr>
            <p:cNvPr id="74842" name="Straight Connector 128"/>
            <p:cNvCxnSpPr>
              <a:cxnSpLocks noChangeShapeType="1"/>
            </p:cNvCxnSpPr>
            <p:nvPr/>
          </p:nvCxnSpPr>
          <p:spPr bwMode="auto">
            <a:xfrm flipH="1">
              <a:off x="795153" y="4077072"/>
              <a:ext cx="4013667" cy="0"/>
            </a:xfrm>
            <a:prstGeom prst="line">
              <a:avLst/>
            </a:prstGeom>
            <a:noFill/>
            <a:ln w="12700">
              <a:solidFill>
                <a:srgbClr val="0000FF"/>
              </a:solidFill>
              <a:round/>
              <a:headEnd/>
              <a:tailEnd/>
            </a:ln>
          </p:spPr>
        </p:cxnSp>
        <p:cxnSp>
          <p:nvCxnSpPr>
            <p:cNvPr id="74843" name="Straight Connector 129"/>
            <p:cNvCxnSpPr>
              <a:cxnSpLocks noChangeShapeType="1"/>
            </p:cNvCxnSpPr>
            <p:nvPr/>
          </p:nvCxnSpPr>
          <p:spPr bwMode="auto">
            <a:xfrm flipH="1">
              <a:off x="795153" y="4581128"/>
              <a:ext cx="4013667" cy="0"/>
            </a:xfrm>
            <a:prstGeom prst="line">
              <a:avLst/>
            </a:prstGeom>
            <a:noFill/>
            <a:ln w="12700">
              <a:solidFill>
                <a:srgbClr val="0000FF"/>
              </a:solidFill>
              <a:round/>
              <a:headEnd/>
              <a:tailEnd/>
            </a:ln>
          </p:spPr>
        </p:cxnSp>
        <p:cxnSp>
          <p:nvCxnSpPr>
            <p:cNvPr id="74844" name="Straight Connector 130"/>
            <p:cNvCxnSpPr>
              <a:cxnSpLocks noChangeShapeType="1"/>
            </p:cNvCxnSpPr>
            <p:nvPr/>
          </p:nvCxnSpPr>
          <p:spPr bwMode="auto">
            <a:xfrm flipH="1">
              <a:off x="795153" y="5085184"/>
              <a:ext cx="4013667" cy="0"/>
            </a:xfrm>
            <a:prstGeom prst="line">
              <a:avLst/>
            </a:prstGeom>
            <a:noFill/>
            <a:ln w="12700">
              <a:solidFill>
                <a:srgbClr val="0000FF"/>
              </a:solidFill>
              <a:round/>
              <a:headEnd/>
              <a:tailEnd/>
            </a:ln>
          </p:spPr>
        </p:cxnSp>
        <p:cxnSp>
          <p:nvCxnSpPr>
            <p:cNvPr id="74845" name="Straight Connector 131"/>
            <p:cNvCxnSpPr>
              <a:cxnSpLocks noChangeShapeType="1"/>
            </p:cNvCxnSpPr>
            <p:nvPr/>
          </p:nvCxnSpPr>
          <p:spPr bwMode="auto">
            <a:xfrm flipH="1">
              <a:off x="795153" y="5589240"/>
              <a:ext cx="4013667" cy="0"/>
            </a:xfrm>
            <a:prstGeom prst="line">
              <a:avLst/>
            </a:prstGeom>
            <a:noFill/>
            <a:ln w="12700">
              <a:solidFill>
                <a:srgbClr val="0000FF"/>
              </a:solidFill>
              <a:round/>
              <a:headEnd/>
              <a:tailEnd/>
            </a:ln>
          </p:spPr>
        </p:cxnSp>
      </p:grpSp>
      <p:sp>
        <p:nvSpPr>
          <p:cNvPr id="36875" name="TextBox 36874"/>
          <p:cNvSpPr txBox="1"/>
          <p:nvPr/>
        </p:nvSpPr>
        <p:spPr>
          <a:xfrm>
            <a:off x="5491163" y="3201988"/>
            <a:ext cx="3317875" cy="1785937"/>
          </a:xfrm>
          <a:prstGeom prst="rect">
            <a:avLst/>
          </a:prstGeom>
          <a:noFill/>
        </p:spPr>
        <p:txBody>
          <a:bodyPr>
            <a:spAutoFit/>
          </a:bodyPr>
          <a:lstStyle/>
          <a:p>
            <a:pPr marL="9525" lvl="1">
              <a:spcBef>
                <a:spcPts val="1200"/>
              </a:spcBef>
              <a:defRPr/>
            </a:pPr>
            <a:r>
              <a:rPr lang="en-US" sz="2000" b="0" u="sng" dirty="0">
                <a:solidFill>
                  <a:srgbClr val="0000FF"/>
                </a:solidFill>
                <a:latin typeface="Arial" charset="0"/>
                <a:ea typeface="ＭＳ Ｐゴシック" charset="-128"/>
              </a:rPr>
              <a:t>Same intuition:</a:t>
            </a:r>
          </a:p>
          <a:p>
            <a:pPr marL="269875" lvl="1" indent="-260350">
              <a:spcBef>
                <a:spcPts val="1200"/>
              </a:spcBef>
              <a:buFont typeface="+mj-lt"/>
              <a:buAutoNum type="arabicPeriod"/>
              <a:defRPr/>
            </a:pPr>
            <a:r>
              <a:rPr lang="en-US" sz="2000" b="0" dirty="0">
                <a:solidFill>
                  <a:srgbClr val="0000FF"/>
                </a:solidFill>
                <a:latin typeface="Arial" charset="0"/>
                <a:ea typeface="ＭＳ Ｐゴシック" charset="-128"/>
              </a:rPr>
              <a:t>Partition using a grid</a:t>
            </a:r>
          </a:p>
          <a:p>
            <a:pPr marL="269875" lvl="1" indent="-260350">
              <a:spcBef>
                <a:spcPts val="1200"/>
              </a:spcBef>
              <a:buFont typeface="+mj-lt"/>
              <a:buAutoNum type="arabicPeriod"/>
              <a:defRPr/>
            </a:pPr>
            <a:r>
              <a:rPr lang="en-US" sz="2000" b="0" dirty="0">
                <a:solidFill>
                  <a:srgbClr val="0000FF"/>
                </a:solidFill>
                <a:latin typeface="Arial" charset="0"/>
                <a:ea typeface="ＭＳ Ｐゴシック" charset="-128"/>
              </a:rPr>
              <a:t>Find candidates per cell</a:t>
            </a:r>
          </a:p>
          <a:p>
            <a:pPr marL="269875" lvl="1" indent="-260350">
              <a:spcBef>
                <a:spcPts val="1200"/>
              </a:spcBef>
              <a:buFont typeface="+mj-lt"/>
              <a:buAutoNum type="arabicPeriod"/>
              <a:defRPr/>
            </a:pPr>
            <a:r>
              <a:rPr lang="en-US" sz="2000" b="0" dirty="0">
                <a:solidFill>
                  <a:srgbClr val="0000FF"/>
                </a:solidFill>
                <a:latin typeface="Arial" charset="0"/>
                <a:ea typeface="ＭＳ Ｐゴシック" charset="-128"/>
              </a:rPr>
              <a:t>Refinement per cell</a:t>
            </a:r>
          </a:p>
        </p:txBody>
      </p:sp>
      <p:sp>
        <p:nvSpPr>
          <p:cNvPr id="36879" name="Rectangle 36878"/>
          <p:cNvSpPr>
            <a:spLocks noChangeArrowheads="1"/>
          </p:cNvSpPr>
          <p:nvPr/>
        </p:nvSpPr>
        <p:spPr bwMode="auto">
          <a:xfrm>
            <a:off x="2459038" y="4060825"/>
            <a:ext cx="735012" cy="461963"/>
          </a:xfrm>
          <a:prstGeom prst="rect">
            <a:avLst/>
          </a:prstGeom>
          <a:noFill/>
          <a:ln w="9525">
            <a:noFill/>
            <a:miter lim="800000"/>
            <a:headEnd/>
            <a:tailEnd/>
          </a:ln>
        </p:spPr>
        <p:txBody>
          <a:bodyPr wrap="none">
            <a:spAutoFit/>
          </a:bodyPr>
          <a:lstStyle/>
          <a:p>
            <a:r>
              <a:rPr lang="en-US" altLang="en-US" sz="2400" b="0">
                <a:solidFill>
                  <a:srgbClr val="0000FF"/>
                </a:solidFill>
              </a:rPr>
              <a:t>⋈</a:t>
            </a:r>
            <a:r>
              <a:rPr lang="en-US" altLang="en-US" sz="2400" b="0" baseline="-25000">
                <a:solidFill>
                  <a:srgbClr val="0000FF"/>
                </a:solidFill>
              </a:rPr>
              <a:t>kNN</a:t>
            </a:r>
            <a:endParaRPr lang="en-US" sz="2400" b="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5">
                                            <p:txEl>
                                              <p:pRg st="1" end="1"/>
                                            </p:txEl>
                                          </p:spTgt>
                                        </p:tgtEl>
                                        <p:attrNameLst>
                                          <p:attrName>style.visibility</p:attrName>
                                        </p:attrNameLst>
                                      </p:cBhvr>
                                      <p:to>
                                        <p:strVal val="visible"/>
                                      </p:to>
                                    </p:set>
                                  </p:childTnLst>
                                </p:cTn>
                              </p:par>
                              <p:par>
                                <p:cTn id="11" presetID="3" presetClass="entr" presetSubtype="10" fill="hold" nodeType="withEffect">
                                  <p:stCondLst>
                                    <p:cond delay="0"/>
                                  </p:stCondLst>
                                  <p:childTnLst>
                                    <p:set>
                                      <p:cBhvr>
                                        <p:cTn id="12" dur="1" fill="hold">
                                          <p:stCondLst>
                                            <p:cond delay="0"/>
                                          </p:stCondLst>
                                        </p:cTn>
                                        <p:tgtEl>
                                          <p:spTgt spid="36876"/>
                                        </p:tgtEl>
                                        <p:attrNameLst>
                                          <p:attrName>style.visibility</p:attrName>
                                        </p:attrNameLst>
                                      </p:cBhvr>
                                      <p:to>
                                        <p:strVal val="visible"/>
                                      </p:to>
                                    </p:set>
                                    <p:animEffect transition="in" filter="blinds(horizontal)">
                                      <p:cBhvr>
                                        <p:cTn id="13" dur="500"/>
                                        <p:tgtEl>
                                          <p:spTgt spid="368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6875">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8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875">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animBg="1"/>
      <p:bldP spid="368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Evaluation </a:t>
            </a:r>
            <a:r>
              <a:rPr lang="en-US" dirty="0" err="1" smtClean="0"/>
              <a:t>Testbed</a:t>
            </a:r>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4400550" y="1125538"/>
            <a:ext cx="4387850" cy="2374900"/>
          </a:xfrm>
          <a:prstGeom prst="rect">
            <a:avLst/>
          </a:prstGeom>
          <a:noFill/>
          <a:ln w="9525">
            <a:noFill/>
            <a:miter lim="800000"/>
            <a:headEnd/>
            <a:tailEnd/>
          </a:ln>
        </p:spPr>
      </p:pic>
      <p:sp>
        <p:nvSpPr>
          <p:cNvPr id="76803" name="Content Placeholder 2"/>
          <p:cNvSpPr>
            <a:spLocks noGrp="1"/>
          </p:cNvSpPr>
          <p:nvPr>
            <p:ph idx="1"/>
          </p:nvPr>
        </p:nvSpPr>
        <p:spPr>
          <a:xfrm>
            <a:off x="457200" y="1125538"/>
            <a:ext cx="4474840" cy="5073650"/>
          </a:xfrm>
        </p:spPr>
        <p:txBody>
          <a:bodyPr/>
          <a:lstStyle/>
          <a:p>
            <a:pPr>
              <a:lnSpc>
                <a:spcPct val="90000"/>
              </a:lnSpc>
            </a:pPr>
            <a:r>
              <a:rPr lang="en-US" sz="2400" dirty="0" smtClean="0">
                <a:ea typeface="ＭＳ Ｐゴシック" pitchFamily="34" charset="-128"/>
              </a:rPr>
              <a:t>9 computing nodes</a:t>
            </a:r>
          </a:p>
          <a:p>
            <a:pPr>
              <a:lnSpc>
                <a:spcPct val="90000"/>
              </a:lnSpc>
            </a:pPr>
            <a:r>
              <a:rPr lang="en-US" sz="2400" dirty="0" smtClean="0">
                <a:ea typeface="ＭＳ Ｐゴシック" pitchFamily="34" charset="-128"/>
              </a:rPr>
              <a:t>8 GB RAM</a:t>
            </a:r>
          </a:p>
          <a:p>
            <a:pPr>
              <a:lnSpc>
                <a:spcPct val="90000"/>
              </a:lnSpc>
            </a:pPr>
            <a:r>
              <a:rPr lang="en-US" sz="2400" dirty="0" smtClean="0">
                <a:ea typeface="ＭＳ Ｐゴシック" pitchFamily="34" charset="-128"/>
              </a:rPr>
              <a:t>2 </a:t>
            </a:r>
            <a:r>
              <a:rPr lang="en-US" sz="2400" dirty="0" smtClean="0">
                <a:ea typeface="ＭＳ Ｐゴシック" pitchFamily="34" charset="-128"/>
                <a:hlinkClick r:id="rId3"/>
              </a:rPr>
              <a:t>CPUs@2.40GHz</a:t>
            </a:r>
            <a:endParaRPr lang="en-US" sz="2400" dirty="0" smtClean="0">
              <a:ea typeface="ＭＳ Ｐゴシック" pitchFamily="34" charset="-128"/>
            </a:endParaRPr>
          </a:p>
          <a:p>
            <a:pPr>
              <a:lnSpc>
                <a:spcPct val="90000"/>
              </a:lnSpc>
            </a:pPr>
            <a:r>
              <a:rPr lang="en-US" sz="2400" dirty="0" err="1" smtClean="0">
                <a:ea typeface="ＭＳ Ｐゴシック" pitchFamily="34" charset="-128"/>
              </a:rPr>
              <a:t>MapReduce</a:t>
            </a:r>
            <a:r>
              <a:rPr lang="en-US" sz="2400" dirty="0" smtClean="0">
                <a:ea typeface="ＭＳ Ｐゴシック" pitchFamily="34" charset="-128"/>
              </a:rPr>
              <a:t> over</a:t>
            </a:r>
            <a:r>
              <a:rPr lang="el-GR" sz="2400" dirty="0" smtClean="0">
                <a:ea typeface="ＭＳ Ｐゴシック" pitchFamily="34" charset="-128"/>
              </a:rPr>
              <a:t> </a:t>
            </a:r>
            <a:r>
              <a:rPr lang="en-US" sz="2400" dirty="0" smtClean="0">
                <a:ea typeface="ＭＳ Ｐゴシック" pitchFamily="34" charset="-128"/>
              </a:rPr>
              <a:t>Tachyon (memory-centric file system)</a:t>
            </a:r>
          </a:p>
          <a:p>
            <a:pPr>
              <a:lnSpc>
                <a:spcPct val="90000"/>
              </a:lnSpc>
            </a:pPr>
            <a:r>
              <a:rPr lang="en-US" sz="2400" dirty="0" smtClean="0">
                <a:ea typeface="ＭＳ Ｐゴシック" pitchFamily="34" charset="-128"/>
              </a:rPr>
              <a:t>Datasets:</a:t>
            </a:r>
          </a:p>
          <a:p>
            <a:pPr lvl="1">
              <a:lnSpc>
                <a:spcPct val="90000"/>
              </a:lnSpc>
            </a:pPr>
            <a:r>
              <a:rPr lang="en-US" sz="2000" b="1" dirty="0" smtClean="0">
                <a:ea typeface="ＭＳ Ｐゴシック" pitchFamily="34" charset="-128"/>
              </a:rPr>
              <a:t>Random</a:t>
            </a:r>
            <a:r>
              <a:rPr lang="en-US" sz="2000" dirty="0" smtClean="0">
                <a:ea typeface="ＭＳ Ｐゴシック" pitchFamily="34" charset="-128"/>
              </a:rPr>
              <a:t> (synthetic) – uniform distribution</a:t>
            </a:r>
          </a:p>
          <a:p>
            <a:pPr lvl="1">
              <a:lnSpc>
                <a:spcPct val="90000"/>
              </a:lnSpc>
            </a:pPr>
            <a:r>
              <a:rPr lang="en-US" sz="2000" b="1" dirty="0" smtClean="0">
                <a:ea typeface="ＭＳ Ｐゴシック" pitchFamily="34" charset="-128"/>
              </a:rPr>
              <a:t>Oldenburg</a:t>
            </a:r>
            <a:r>
              <a:rPr lang="en-US" sz="2000" dirty="0" smtClean="0">
                <a:ea typeface="ＭＳ Ｐゴシック" pitchFamily="34" charset="-128"/>
              </a:rPr>
              <a:t> (realistic) – skewed distribution</a:t>
            </a:r>
          </a:p>
          <a:p>
            <a:pPr lvl="1">
              <a:lnSpc>
                <a:spcPct val="90000"/>
              </a:lnSpc>
            </a:pPr>
            <a:r>
              <a:rPr lang="en-US" sz="2000" b="1" dirty="0" err="1" smtClean="0">
                <a:ea typeface="ＭＳ Ｐゴシック" pitchFamily="34" charset="-128"/>
              </a:rPr>
              <a:t>Geolife</a:t>
            </a:r>
            <a:r>
              <a:rPr lang="en-US" sz="2000" dirty="0" smtClean="0">
                <a:ea typeface="ＭＳ Ｐゴシック" pitchFamily="34" charset="-128"/>
              </a:rPr>
              <a:t> (realistic) – very skewed distribution</a:t>
            </a:r>
          </a:p>
          <a:p>
            <a:pPr lvl="1">
              <a:lnSpc>
                <a:spcPct val="90000"/>
              </a:lnSpc>
            </a:pPr>
            <a:r>
              <a:rPr lang="en-US" sz="2000" b="1" dirty="0" err="1" smtClean="0">
                <a:ea typeface="ＭＳ Ｐゴシック" pitchFamily="34" charset="-128"/>
              </a:rPr>
              <a:t>Rayzit</a:t>
            </a:r>
            <a:r>
              <a:rPr lang="en-US" sz="2000" dirty="0" smtClean="0">
                <a:ea typeface="ＭＳ Ｐゴシック" pitchFamily="34" charset="-128"/>
              </a:rPr>
              <a:t> (real) – skewed distribution up to 2x10000 users</a:t>
            </a:r>
          </a:p>
        </p:txBody>
      </p:sp>
      <p:pic>
        <p:nvPicPr>
          <p:cNvPr id="76804" name="Picture 3"/>
          <p:cNvPicPr>
            <a:picLocks noChangeAspect="1" noChangeArrowheads="1"/>
          </p:cNvPicPr>
          <p:nvPr/>
        </p:nvPicPr>
        <p:blipFill>
          <a:blip r:embed="rId4" cstate="print"/>
          <a:srcRect/>
          <a:stretch>
            <a:fillRect/>
          </a:stretch>
        </p:blipFill>
        <p:spPr bwMode="auto">
          <a:xfrm>
            <a:off x="6948488" y="3789363"/>
            <a:ext cx="1801812" cy="1149350"/>
          </a:xfrm>
          <a:prstGeom prst="rect">
            <a:avLst/>
          </a:prstGeom>
          <a:noFill/>
          <a:ln w="9525">
            <a:noFill/>
            <a:miter lim="800000"/>
            <a:headEnd/>
            <a:tailEnd/>
          </a:ln>
        </p:spPr>
      </p:pic>
      <p:pic>
        <p:nvPicPr>
          <p:cNvPr id="76805" name="Picture 4"/>
          <p:cNvPicPr>
            <a:picLocks noChangeAspect="1" noChangeArrowheads="1"/>
          </p:cNvPicPr>
          <p:nvPr/>
        </p:nvPicPr>
        <p:blipFill>
          <a:blip r:embed="rId5" cstate="print"/>
          <a:srcRect/>
          <a:stretch>
            <a:fillRect/>
          </a:stretch>
        </p:blipFill>
        <p:spPr bwMode="auto">
          <a:xfrm>
            <a:off x="5076825" y="3716338"/>
            <a:ext cx="1792288" cy="1238250"/>
          </a:xfrm>
          <a:prstGeom prst="rect">
            <a:avLst/>
          </a:prstGeom>
          <a:noFill/>
          <a:ln w="9525">
            <a:noFill/>
            <a:miter lim="800000"/>
            <a:headEnd/>
            <a:tailEnd/>
          </a:ln>
        </p:spPr>
      </p:pic>
      <p:pic>
        <p:nvPicPr>
          <p:cNvPr id="76806" name="Picture 5"/>
          <p:cNvPicPr>
            <a:picLocks noChangeAspect="1" noChangeArrowheads="1"/>
          </p:cNvPicPr>
          <p:nvPr/>
        </p:nvPicPr>
        <p:blipFill>
          <a:blip r:embed="rId6" cstate="print"/>
          <a:srcRect/>
          <a:stretch>
            <a:fillRect/>
          </a:stretch>
        </p:blipFill>
        <p:spPr bwMode="auto">
          <a:xfrm>
            <a:off x="5003800" y="5013325"/>
            <a:ext cx="1874838" cy="1192213"/>
          </a:xfrm>
          <a:prstGeom prst="rect">
            <a:avLst/>
          </a:prstGeom>
          <a:noFill/>
          <a:ln w="9525">
            <a:noFill/>
            <a:miter lim="800000"/>
            <a:headEnd/>
            <a:tailEnd/>
          </a:ln>
        </p:spPr>
      </p:pic>
      <p:pic>
        <p:nvPicPr>
          <p:cNvPr id="76807" name="Picture 6"/>
          <p:cNvPicPr>
            <a:picLocks noChangeAspect="1" noChangeArrowheads="1"/>
          </p:cNvPicPr>
          <p:nvPr/>
        </p:nvPicPr>
        <p:blipFill>
          <a:blip r:embed="rId7" cstate="print"/>
          <a:srcRect/>
          <a:stretch>
            <a:fillRect/>
          </a:stretch>
        </p:blipFill>
        <p:spPr bwMode="auto">
          <a:xfrm>
            <a:off x="6948488" y="5013325"/>
            <a:ext cx="1800225" cy="1135063"/>
          </a:xfrm>
          <a:prstGeom prst="rect">
            <a:avLst/>
          </a:prstGeom>
          <a:noFill/>
          <a:ln w="9525">
            <a:noFill/>
            <a:miter lim="800000"/>
            <a:headEnd/>
            <a:tailEnd/>
          </a:ln>
        </p:spPr>
      </p:pic>
      <p:sp>
        <p:nvSpPr>
          <p:cNvPr id="76808" name="Rectangle 8"/>
          <p:cNvSpPr>
            <a:spLocks noChangeArrowheads="1"/>
          </p:cNvSpPr>
          <p:nvPr/>
        </p:nvSpPr>
        <p:spPr bwMode="auto">
          <a:xfrm>
            <a:off x="7596188" y="1341438"/>
            <a:ext cx="576262" cy="2087562"/>
          </a:xfrm>
          <a:prstGeom prst="rect">
            <a:avLst/>
          </a:prstGeom>
          <a:noFill/>
          <a:ln w="38100">
            <a:solidFill>
              <a:srgbClr val="FF0000"/>
            </a:solidFill>
            <a:prstDash val="dash"/>
            <a:round/>
            <a:headEnd/>
            <a:tailEnd/>
          </a:ln>
        </p:spPr>
        <p:txBody>
          <a:bodyPr wrap="none" anchor="ctr"/>
          <a:lstStyle/>
          <a:p>
            <a:pPr algn="ctr" eaLnBrk="1" hangingPunct="1"/>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735" y="923194"/>
            <a:ext cx="7367666" cy="4238196"/>
          </a:xfrm>
          <a:prstGeom prst="rect">
            <a:avLst/>
          </a:prstGeom>
        </p:spPr>
      </p:pic>
      <p:sp>
        <p:nvSpPr>
          <p:cNvPr id="45058" name="Title 1"/>
          <p:cNvSpPr>
            <a:spLocks noGrp="1"/>
          </p:cNvSpPr>
          <p:nvPr>
            <p:ph type="title"/>
          </p:nvPr>
        </p:nvSpPr>
        <p:spPr>
          <a:xfrm>
            <a:off x="457200" y="274638"/>
            <a:ext cx="8186738" cy="633412"/>
          </a:xfrm>
        </p:spPr>
        <p:txBody>
          <a:bodyPr/>
          <a:lstStyle/>
          <a:p>
            <a:r>
              <a:rPr lang="en-US" altLang="en-US" dirty="0" smtClean="0">
                <a:ea typeface="ＭＳ Ｐゴシック" pitchFamily="34" charset="-128"/>
              </a:rPr>
              <a:t>Response Time</a:t>
            </a:r>
          </a:p>
        </p:txBody>
      </p:sp>
      <p:sp>
        <p:nvSpPr>
          <p:cNvPr id="5" name="TextBox 4"/>
          <p:cNvSpPr txBox="1">
            <a:spLocks noChangeArrowheads="1"/>
          </p:cNvSpPr>
          <p:nvPr/>
        </p:nvSpPr>
        <p:spPr bwMode="auto">
          <a:xfrm>
            <a:off x="899592" y="5013176"/>
            <a:ext cx="7920880" cy="1754326"/>
          </a:xfrm>
          <a:prstGeom prst="rect">
            <a:avLst/>
          </a:prstGeom>
          <a:noFill/>
          <a:ln w="9525">
            <a:noFill/>
            <a:miter lim="800000"/>
            <a:headEnd/>
            <a:tailEnd/>
          </a:ln>
        </p:spPr>
        <p:txBody>
          <a:bodyPr wrap="square">
            <a:spAutoFit/>
          </a:bodyPr>
          <a:lstStyle/>
          <a:p>
            <a:pPr marL="285750" indent="-285750" eaLnBrk="1" hangingPunct="1">
              <a:buFontTx/>
              <a:buChar char="•"/>
            </a:pPr>
            <a:r>
              <a:rPr lang="en-US" altLang="en-US" sz="1800" b="0" dirty="0">
                <a:solidFill>
                  <a:srgbClr val="FF0000"/>
                </a:solidFill>
              </a:rPr>
              <a:t>Spitfire</a:t>
            </a:r>
            <a:r>
              <a:rPr lang="en-US" altLang="en-US" sz="1800" b="0" dirty="0">
                <a:solidFill>
                  <a:schemeClr val="accent2"/>
                </a:solidFill>
              </a:rPr>
              <a:t> </a:t>
            </a:r>
            <a:r>
              <a:rPr lang="en-US" altLang="en-US" sz="1800" b="0" dirty="0">
                <a:solidFill>
                  <a:schemeClr val="tx1"/>
                </a:solidFill>
              </a:rPr>
              <a:t>and</a:t>
            </a:r>
            <a:r>
              <a:rPr lang="en-US" altLang="en-US" sz="1800" b="0" dirty="0">
                <a:solidFill>
                  <a:schemeClr val="accent2"/>
                </a:solidFill>
              </a:rPr>
              <a:t> </a:t>
            </a:r>
            <a:r>
              <a:rPr lang="en-US" altLang="en-US" sz="1800" b="0" dirty="0">
                <a:solidFill>
                  <a:srgbClr val="0000FF"/>
                </a:solidFill>
              </a:rPr>
              <a:t>PGBJ </a:t>
            </a:r>
            <a:r>
              <a:rPr lang="en-US" altLang="en-US" sz="1800" b="0" dirty="0">
                <a:solidFill>
                  <a:schemeClr val="tx1"/>
                </a:solidFill>
              </a:rPr>
              <a:t>scale </a:t>
            </a:r>
            <a:r>
              <a:rPr lang="en-US" altLang="en-US" sz="1800" b="0" dirty="0" smtClean="0">
                <a:solidFill>
                  <a:schemeClr val="tx1"/>
                </a:solidFill>
              </a:rPr>
              <a:t>better than block algorithms H-BNLJ </a:t>
            </a:r>
            <a:r>
              <a:rPr lang="en-US" altLang="en-US" sz="1800" b="0" dirty="0">
                <a:solidFill>
                  <a:schemeClr val="tx1"/>
                </a:solidFill>
              </a:rPr>
              <a:t>and H-BRJ that run out of </a:t>
            </a:r>
            <a:r>
              <a:rPr lang="en-US" altLang="en-US" sz="1800" b="0" dirty="0" smtClean="0">
                <a:solidFill>
                  <a:schemeClr val="tx1"/>
                </a:solidFill>
              </a:rPr>
              <a:t>memory!</a:t>
            </a:r>
            <a:endParaRPr lang="en-US" altLang="en-US" sz="1800" b="0" dirty="0" smtClean="0">
              <a:solidFill>
                <a:srgbClr val="FF0000"/>
              </a:solidFill>
            </a:endParaRPr>
          </a:p>
          <a:p>
            <a:pPr marL="285750" indent="-285750" eaLnBrk="1" hangingPunct="1">
              <a:buFontTx/>
              <a:buChar char="•"/>
            </a:pPr>
            <a:r>
              <a:rPr lang="en-US" altLang="en-US" sz="1800" b="0" dirty="0" smtClean="0">
                <a:solidFill>
                  <a:srgbClr val="FF0000"/>
                </a:solidFill>
              </a:rPr>
              <a:t>Spitfire</a:t>
            </a:r>
            <a:r>
              <a:rPr lang="en-US" altLang="en-US" sz="1800" b="0" dirty="0" smtClean="0">
                <a:solidFill>
                  <a:schemeClr val="accent2"/>
                </a:solidFill>
              </a:rPr>
              <a:t> </a:t>
            </a:r>
            <a:r>
              <a:rPr lang="en-US" altLang="en-US" sz="1800" b="0" dirty="0" smtClean="0">
                <a:solidFill>
                  <a:schemeClr val="tx1"/>
                </a:solidFill>
              </a:rPr>
              <a:t>outperforms all other algorithms in all cases.</a:t>
            </a:r>
            <a:endParaRPr lang="en-US" altLang="en-US" sz="1800" b="0" dirty="0">
              <a:solidFill>
                <a:schemeClr val="tx1"/>
              </a:solidFill>
            </a:endParaRPr>
          </a:p>
          <a:p>
            <a:pPr marL="742950" lvl="1" indent="-285750">
              <a:buFontTx/>
              <a:buChar char="•"/>
            </a:pPr>
            <a:r>
              <a:rPr lang="en-US" altLang="en-US" sz="1800" b="0" dirty="0" smtClean="0"/>
              <a:t>Spitfire better than PGBJ on all datasets: </a:t>
            </a:r>
            <a:r>
              <a:rPr lang="en-US" altLang="en-US" sz="1800" b="0" dirty="0" smtClean="0">
                <a:solidFill>
                  <a:schemeClr val="tx1"/>
                </a:solidFill>
              </a:rPr>
              <a:t>(67%, 75%, 14% on Random, Oldenburg, </a:t>
            </a:r>
            <a:r>
              <a:rPr lang="en-US" altLang="en-US" sz="1800" b="0" dirty="0" err="1" smtClean="0">
                <a:solidFill>
                  <a:schemeClr val="tx1"/>
                </a:solidFill>
              </a:rPr>
              <a:t>Geolife</a:t>
            </a:r>
            <a:r>
              <a:rPr lang="en-US" altLang="en-US" sz="1800" b="0" dirty="0" smtClean="0">
                <a:solidFill>
                  <a:schemeClr val="tx1"/>
                </a:solidFill>
              </a:rPr>
              <a:t>).</a:t>
            </a:r>
            <a:r>
              <a:rPr lang="en-US" altLang="en-US" sz="1800" b="0" dirty="0">
                <a:solidFill>
                  <a:schemeClr val="tx1"/>
                </a:solidFill>
              </a:rPr>
              <a:t/>
            </a:r>
            <a:br>
              <a:rPr lang="en-US" altLang="en-US" sz="1800" b="0" dirty="0">
                <a:solidFill>
                  <a:schemeClr val="tx1"/>
                </a:solidFill>
              </a:rPr>
            </a:br>
            <a:endParaRPr lang="en-US" altLang="en-US" sz="1800" b="0" dirty="0">
              <a:solidFill>
                <a:schemeClr val="tx1"/>
              </a:solidFill>
            </a:endParaRPr>
          </a:p>
        </p:txBody>
      </p:sp>
      <p:sp>
        <p:nvSpPr>
          <p:cNvPr id="23" name="Oval 22"/>
          <p:cNvSpPr>
            <a:spLocks noChangeArrowheads="1"/>
          </p:cNvSpPr>
          <p:nvPr/>
        </p:nvSpPr>
        <p:spPr bwMode="auto">
          <a:xfrm>
            <a:off x="4294099" y="2869549"/>
            <a:ext cx="388938" cy="1547813"/>
          </a:xfrm>
          <a:prstGeom prst="ellipse">
            <a:avLst/>
          </a:prstGeom>
          <a:noFill/>
          <a:ln w="28575">
            <a:solidFill>
              <a:schemeClr val="accent2"/>
            </a:solidFill>
            <a:round/>
            <a:headEnd/>
            <a:tailEnd/>
          </a:ln>
          <a:effectLst>
            <a:outerShdw blurRad="63500" dist="23000" dir="5400000" rotWithShape="0">
              <a:srgbClr val="000000">
                <a:alpha val="34999"/>
              </a:srgbClr>
            </a:outerShdw>
          </a:effectLst>
          <a:extLst/>
        </p:spPr>
        <p:txBody>
          <a:bodyPr anchor="ctr"/>
          <a:lstStyle/>
          <a:p>
            <a:pPr algn="ctr" eaLnBrk="1" hangingPunct="1">
              <a:defRPr/>
            </a:pPr>
            <a:endParaRPr lang="en-US" altLang="en-US">
              <a:solidFill>
                <a:srgbClr val="FFFFFF"/>
              </a:solidFill>
            </a:endParaRPr>
          </a:p>
        </p:txBody>
      </p:sp>
      <p:sp>
        <p:nvSpPr>
          <p:cNvPr id="24" name="Oval 23"/>
          <p:cNvSpPr>
            <a:spLocks noChangeArrowheads="1"/>
          </p:cNvSpPr>
          <p:nvPr/>
        </p:nvSpPr>
        <p:spPr bwMode="auto">
          <a:xfrm>
            <a:off x="5555319" y="2869550"/>
            <a:ext cx="573087" cy="1547812"/>
          </a:xfrm>
          <a:prstGeom prst="ellipse">
            <a:avLst/>
          </a:prstGeom>
          <a:noFill/>
          <a:ln w="28575">
            <a:solidFill>
              <a:schemeClr val="accent2"/>
            </a:solidFill>
            <a:round/>
            <a:headEnd/>
            <a:tailEnd/>
          </a:ln>
          <a:effectLst>
            <a:outerShdw blurRad="63500" dist="23000" dir="5400000" rotWithShape="0">
              <a:srgbClr val="000000">
                <a:alpha val="34999"/>
              </a:srgbClr>
            </a:outerShdw>
          </a:effectLst>
          <a:extLst/>
        </p:spPr>
        <p:txBody>
          <a:bodyPr anchor="ctr"/>
          <a:lstStyle/>
          <a:p>
            <a:pPr algn="ctr" eaLnBrk="1" hangingPunct="1">
              <a:defRPr/>
            </a:pPr>
            <a:endParaRPr lang="en-US" altLang="en-US">
              <a:solidFill>
                <a:srgbClr val="FFFFFF"/>
              </a:solidFill>
            </a:endParaRPr>
          </a:p>
        </p:txBody>
      </p:sp>
      <p:sp>
        <p:nvSpPr>
          <p:cNvPr id="2" name="TextBox 1"/>
          <p:cNvSpPr txBox="1"/>
          <p:nvPr/>
        </p:nvSpPr>
        <p:spPr>
          <a:xfrm>
            <a:off x="7488325" y="2221949"/>
            <a:ext cx="1556358" cy="954107"/>
          </a:xfrm>
          <a:prstGeom prst="rect">
            <a:avLst/>
          </a:prstGeom>
          <a:noFill/>
        </p:spPr>
        <p:txBody>
          <a:bodyPr wrap="square" rtlCol="0">
            <a:spAutoFit/>
          </a:bodyPr>
          <a:lstStyle/>
          <a:p>
            <a:r>
              <a:rPr lang="en-US" sz="1400" b="0" i="1" dirty="0" smtClean="0"/>
              <a:t>Re-computation possible every 100 sec (~every few min)</a:t>
            </a:r>
            <a:endParaRPr lang="en-US" sz="1400" b="0" i="1" dirty="0"/>
          </a:p>
        </p:txBody>
      </p:sp>
      <p:cxnSp>
        <p:nvCxnSpPr>
          <p:cNvPr id="4" name="Straight Arrow Connector 3"/>
          <p:cNvCxnSpPr/>
          <p:nvPr/>
        </p:nvCxnSpPr>
        <p:spPr bwMode="auto">
          <a:xfrm flipV="1">
            <a:off x="6573763" y="2221949"/>
            <a:ext cx="1094581" cy="768341"/>
          </a:xfrm>
          <a:prstGeom prst="straightConnector1">
            <a:avLst/>
          </a:prstGeom>
          <a:no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088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Online Social Communities</a:t>
            </a:r>
            <a:endParaRPr lang="en-US" dirty="0"/>
          </a:p>
        </p:txBody>
      </p:sp>
      <p:sp>
        <p:nvSpPr>
          <p:cNvPr id="33794" name="Content Placeholder 6"/>
          <p:cNvSpPr>
            <a:spLocks noGrp="1"/>
          </p:cNvSpPr>
          <p:nvPr>
            <p:ph idx="1"/>
          </p:nvPr>
        </p:nvSpPr>
        <p:spPr>
          <a:xfrm>
            <a:off x="457200" y="908050"/>
            <a:ext cx="8229600" cy="5073650"/>
          </a:xfrm>
        </p:spPr>
        <p:txBody>
          <a:bodyPr/>
          <a:lstStyle/>
          <a:p>
            <a:r>
              <a:rPr lang="en-US" sz="2800" dirty="0" smtClean="0">
                <a:ea typeface="ＭＳ Ｐゴシック" pitchFamily="34" charset="-128"/>
              </a:rPr>
              <a:t>With the </a:t>
            </a:r>
            <a:r>
              <a:rPr lang="en-US" sz="2800" b="1" dirty="0" smtClean="0">
                <a:ea typeface="ＭＳ Ｐゴシック" pitchFamily="34" charset="-128"/>
              </a:rPr>
              <a:t>advent</a:t>
            </a:r>
            <a:r>
              <a:rPr lang="en-US" sz="2800" dirty="0" smtClean="0">
                <a:ea typeface="ＭＳ Ｐゴシック" pitchFamily="34" charset="-128"/>
              </a:rPr>
              <a:t> the </a:t>
            </a:r>
            <a:r>
              <a:rPr lang="en-US" sz="2800" b="1" dirty="0" smtClean="0">
                <a:ea typeface="ＭＳ Ｐゴシック" pitchFamily="34" charset="-128"/>
              </a:rPr>
              <a:t>Internet</a:t>
            </a:r>
            <a:r>
              <a:rPr lang="en-US" sz="2800" dirty="0" smtClean="0">
                <a:ea typeface="ＭＳ Ｐゴシック" pitchFamily="34" charset="-128"/>
              </a:rPr>
              <a:t>, </a:t>
            </a:r>
            <a:r>
              <a:rPr lang="en-US" sz="2800" b="1" dirty="0" err="1" smtClean="0">
                <a:ea typeface="ＭＳ Ｐゴシック" pitchFamily="34" charset="-128"/>
              </a:rPr>
              <a:t>microblogging</a:t>
            </a:r>
            <a:r>
              <a:rPr lang="en-US" sz="2800" dirty="0" smtClean="0">
                <a:ea typeface="ＭＳ Ｐゴシック" pitchFamily="34" charset="-128"/>
              </a:rPr>
              <a:t> </a:t>
            </a:r>
            <a:r>
              <a:rPr lang="en-US" sz="2800" b="1" dirty="0" smtClean="0">
                <a:ea typeface="ＭＳ Ｐゴシック" pitchFamily="34" charset="-128"/>
              </a:rPr>
              <a:t>chat tools</a:t>
            </a:r>
            <a:r>
              <a:rPr lang="en-US" sz="2800" dirty="0" smtClean="0">
                <a:ea typeface="ＭＳ Ｐゴシック" pitchFamily="34" charset="-128"/>
              </a:rPr>
              <a:t> have established new means for </a:t>
            </a:r>
            <a:r>
              <a:rPr lang="en-US" sz="2800" b="1" dirty="0" smtClean="0">
                <a:ea typeface="ＭＳ Ｐゴシック" pitchFamily="34" charset="-128"/>
              </a:rPr>
              <a:t>Online Social Networks:</a:t>
            </a:r>
          </a:p>
          <a:p>
            <a:pPr lvl="1"/>
            <a:r>
              <a:rPr lang="en-US" sz="2400" b="1" dirty="0" smtClean="0">
                <a:ea typeface="ＭＳ Ｐゴシック" pitchFamily="34" charset="-128"/>
              </a:rPr>
              <a:t>Content: </a:t>
            </a:r>
            <a:r>
              <a:rPr lang="en-US" sz="2400" dirty="0" err="1" smtClean="0">
                <a:ea typeface="ＭＳ Ｐゴシック" pitchFamily="34" charset="-128"/>
              </a:rPr>
              <a:t>Microblogging</a:t>
            </a:r>
            <a:r>
              <a:rPr lang="en-US" sz="2400" dirty="0" smtClean="0">
                <a:ea typeface="ＭＳ Ｐゴシック" pitchFamily="34" charset="-128"/>
              </a:rPr>
              <a:t> data (small elements of content such as short text, images, video.)</a:t>
            </a:r>
          </a:p>
          <a:p>
            <a:pPr lvl="1"/>
            <a:r>
              <a:rPr lang="en-US" sz="2400" b="1" dirty="0" smtClean="0">
                <a:ea typeface="ＭＳ Ｐゴシック" pitchFamily="34" charset="-128"/>
              </a:rPr>
              <a:t>Structure: </a:t>
            </a:r>
            <a:r>
              <a:rPr lang="en-US" sz="2400" dirty="0" smtClean="0">
                <a:ea typeface="ＭＳ Ｐゴシック" pitchFamily="34" charset="-128"/>
              </a:rPr>
              <a:t>Implicit Graph (address book) or Explicit Graph (followers, friends)</a:t>
            </a:r>
          </a:p>
        </p:txBody>
      </p:sp>
      <p:pic>
        <p:nvPicPr>
          <p:cNvPr id="33795" name="Picture 10"/>
          <p:cNvPicPr>
            <a:picLocks noChangeAspect="1"/>
          </p:cNvPicPr>
          <p:nvPr/>
        </p:nvPicPr>
        <p:blipFill>
          <a:blip r:embed="rId3" cstate="print"/>
          <a:srcRect/>
          <a:stretch>
            <a:fillRect/>
          </a:stretch>
        </p:blipFill>
        <p:spPr bwMode="auto">
          <a:xfrm>
            <a:off x="7092950" y="4754563"/>
            <a:ext cx="647700" cy="646112"/>
          </a:xfrm>
          <a:prstGeom prst="rect">
            <a:avLst/>
          </a:prstGeom>
          <a:noFill/>
          <a:ln w="9525">
            <a:noFill/>
            <a:miter lim="800000"/>
            <a:headEnd/>
            <a:tailEnd/>
          </a:ln>
        </p:spPr>
      </p:pic>
      <p:sp>
        <p:nvSpPr>
          <p:cNvPr id="33796" name="TextBox 12"/>
          <p:cNvSpPr txBox="1">
            <a:spLocks noChangeArrowheads="1"/>
          </p:cNvSpPr>
          <p:nvPr/>
        </p:nvSpPr>
        <p:spPr bwMode="auto">
          <a:xfrm>
            <a:off x="179388" y="3860800"/>
            <a:ext cx="647700" cy="461963"/>
          </a:xfrm>
          <a:prstGeom prst="rect">
            <a:avLst/>
          </a:prstGeom>
          <a:noFill/>
          <a:ln w="9525">
            <a:noFill/>
            <a:miter lim="800000"/>
            <a:headEnd/>
            <a:tailEnd/>
          </a:ln>
        </p:spPr>
        <p:txBody>
          <a:bodyPr>
            <a:spAutoFit/>
          </a:bodyPr>
          <a:lstStyle/>
          <a:p>
            <a:pPr algn="ctr"/>
            <a:r>
              <a:rPr lang="en-US" sz="1200">
                <a:solidFill>
                  <a:srgbClr val="FF0000"/>
                </a:solidFill>
              </a:rPr>
              <a:t>UNIX talk</a:t>
            </a:r>
            <a:endParaRPr lang="en-US" sz="1600"/>
          </a:p>
        </p:txBody>
      </p:sp>
      <p:cxnSp>
        <p:nvCxnSpPr>
          <p:cNvPr id="33797" name="Straight Connector 16"/>
          <p:cNvCxnSpPr>
            <a:cxnSpLocks noChangeShapeType="1"/>
          </p:cNvCxnSpPr>
          <p:nvPr/>
        </p:nvCxnSpPr>
        <p:spPr bwMode="auto">
          <a:xfrm>
            <a:off x="179388" y="4394200"/>
            <a:ext cx="8640762" cy="0"/>
          </a:xfrm>
          <a:prstGeom prst="line">
            <a:avLst/>
          </a:prstGeom>
          <a:noFill/>
          <a:ln w="38100">
            <a:solidFill>
              <a:schemeClr val="tx1"/>
            </a:solidFill>
            <a:round/>
            <a:headEnd/>
            <a:tailEnd type="arrow" w="med" len="med"/>
          </a:ln>
        </p:spPr>
      </p:cxnSp>
      <p:cxnSp>
        <p:nvCxnSpPr>
          <p:cNvPr id="33798" name="Straight Connector 22"/>
          <p:cNvCxnSpPr>
            <a:cxnSpLocks noChangeShapeType="1"/>
          </p:cNvCxnSpPr>
          <p:nvPr/>
        </p:nvCxnSpPr>
        <p:spPr bwMode="auto">
          <a:xfrm>
            <a:off x="468313" y="4284663"/>
            <a:ext cx="0" cy="217487"/>
          </a:xfrm>
          <a:prstGeom prst="line">
            <a:avLst/>
          </a:prstGeom>
          <a:noFill/>
          <a:ln w="38100">
            <a:solidFill>
              <a:schemeClr val="tx1"/>
            </a:solidFill>
            <a:round/>
            <a:headEnd/>
            <a:tailEnd/>
          </a:ln>
        </p:spPr>
      </p:cxnSp>
      <p:cxnSp>
        <p:nvCxnSpPr>
          <p:cNvPr id="33799" name="Straight Connector 23"/>
          <p:cNvCxnSpPr>
            <a:cxnSpLocks noChangeShapeType="1"/>
          </p:cNvCxnSpPr>
          <p:nvPr/>
        </p:nvCxnSpPr>
        <p:spPr bwMode="auto">
          <a:xfrm>
            <a:off x="1079500" y="4275138"/>
            <a:ext cx="0" cy="215900"/>
          </a:xfrm>
          <a:prstGeom prst="line">
            <a:avLst/>
          </a:prstGeom>
          <a:noFill/>
          <a:ln w="38100">
            <a:solidFill>
              <a:schemeClr val="tx1"/>
            </a:solidFill>
            <a:round/>
            <a:headEnd/>
            <a:tailEnd/>
          </a:ln>
        </p:spPr>
      </p:cxnSp>
      <p:cxnSp>
        <p:nvCxnSpPr>
          <p:cNvPr id="33800" name="Straight Connector 24"/>
          <p:cNvCxnSpPr>
            <a:cxnSpLocks noChangeShapeType="1"/>
          </p:cNvCxnSpPr>
          <p:nvPr/>
        </p:nvCxnSpPr>
        <p:spPr bwMode="auto">
          <a:xfrm>
            <a:off x="1979613" y="4273550"/>
            <a:ext cx="0" cy="215900"/>
          </a:xfrm>
          <a:prstGeom prst="line">
            <a:avLst/>
          </a:prstGeom>
          <a:noFill/>
          <a:ln w="38100">
            <a:solidFill>
              <a:schemeClr val="tx1"/>
            </a:solidFill>
            <a:round/>
            <a:headEnd/>
            <a:tailEnd/>
          </a:ln>
        </p:spPr>
      </p:cxnSp>
      <p:cxnSp>
        <p:nvCxnSpPr>
          <p:cNvPr id="33801" name="Straight Connector 25"/>
          <p:cNvCxnSpPr>
            <a:cxnSpLocks noChangeShapeType="1"/>
          </p:cNvCxnSpPr>
          <p:nvPr/>
        </p:nvCxnSpPr>
        <p:spPr bwMode="auto">
          <a:xfrm>
            <a:off x="6875463" y="4273550"/>
            <a:ext cx="0" cy="215900"/>
          </a:xfrm>
          <a:prstGeom prst="line">
            <a:avLst/>
          </a:prstGeom>
          <a:noFill/>
          <a:ln w="38100">
            <a:solidFill>
              <a:schemeClr val="tx1"/>
            </a:solidFill>
            <a:round/>
            <a:headEnd/>
            <a:tailEnd/>
          </a:ln>
        </p:spPr>
      </p:cxnSp>
      <p:cxnSp>
        <p:nvCxnSpPr>
          <p:cNvPr id="33802" name="Straight Connector 26"/>
          <p:cNvCxnSpPr>
            <a:cxnSpLocks noChangeShapeType="1"/>
          </p:cNvCxnSpPr>
          <p:nvPr/>
        </p:nvCxnSpPr>
        <p:spPr bwMode="auto">
          <a:xfrm>
            <a:off x="3348038" y="4275138"/>
            <a:ext cx="0" cy="215900"/>
          </a:xfrm>
          <a:prstGeom prst="line">
            <a:avLst/>
          </a:prstGeom>
          <a:noFill/>
          <a:ln w="38100">
            <a:solidFill>
              <a:schemeClr val="tx1"/>
            </a:solidFill>
            <a:round/>
            <a:headEnd/>
            <a:tailEnd/>
          </a:ln>
        </p:spPr>
      </p:cxnSp>
      <p:sp>
        <p:nvSpPr>
          <p:cNvPr id="33803" name="TextBox 27"/>
          <p:cNvSpPr txBox="1">
            <a:spLocks noChangeArrowheads="1"/>
          </p:cNvSpPr>
          <p:nvPr/>
        </p:nvSpPr>
        <p:spPr bwMode="auto">
          <a:xfrm>
            <a:off x="863600" y="4446588"/>
            <a:ext cx="468313" cy="307975"/>
          </a:xfrm>
          <a:prstGeom prst="rect">
            <a:avLst/>
          </a:prstGeom>
          <a:noFill/>
          <a:ln w="9525">
            <a:noFill/>
            <a:miter lim="800000"/>
            <a:headEnd/>
            <a:tailEnd/>
          </a:ln>
        </p:spPr>
        <p:txBody>
          <a:bodyPr>
            <a:spAutoFit/>
          </a:bodyPr>
          <a:lstStyle/>
          <a:p>
            <a:r>
              <a:rPr lang="en-US" sz="1400"/>
              <a:t>‘80</a:t>
            </a:r>
          </a:p>
        </p:txBody>
      </p:sp>
      <p:sp>
        <p:nvSpPr>
          <p:cNvPr id="33804" name="TextBox 28"/>
          <p:cNvSpPr txBox="1">
            <a:spLocks noChangeArrowheads="1"/>
          </p:cNvSpPr>
          <p:nvPr/>
        </p:nvSpPr>
        <p:spPr bwMode="auto">
          <a:xfrm>
            <a:off x="1763713" y="4446588"/>
            <a:ext cx="468312" cy="307975"/>
          </a:xfrm>
          <a:prstGeom prst="rect">
            <a:avLst/>
          </a:prstGeom>
          <a:noFill/>
          <a:ln w="9525">
            <a:noFill/>
            <a:miter lim="800000"/>
            <a:headEnd/>
            <a:tailEnd/>
          </a:ln>
        </p:spPr>
        <p:txBody>
          <a:bodyPr>
            <a:spAutoFit/>
          </a:bodyPr>
          <a:lstStyle/>
          <a:p>
            <a:r>
              <a:rPr lang="en-US" sz="1400"/>
              <a:t>‘90</a:t>
            </a:r>
          </a:p>
        </p:txBody>
      </p:sp>
      <p:sp>
        <p:nvSpPr>
          <p:cNvPr id="33805" name="TextBox 29"/>
          <p:cNvSpPr txBox="1">
            <a:spLocks noChangeArrowheads="1"/>
          </p:cNvSpPr>
          <p:nvPr/>
        </p:nvSpPr>
        <p:spPr bwMode="auto">
          <a:xfrm>
            <a:off x="250825" y="4446588"/>
            <a:ext cx="468313" cy="307975"/>
          </a:xfrm>
          <a:prstGeom prst="rect">
            <a:avLst/>
          </a:prstGeom>
          <a:noFill/>
          <a:ln w="9525">
            <a:noFill/>
            <a:miter lim="800000"/>
            <a:headEnd/>
            <a:tailEnd/>
          </a:ln>
        </p:spPr>
        <p:txBody>
          <a:bodyPr>
            <a:spAutoFit/>
          </a:bodyPr>
          <a:lstStyle/>
          <a:p>
            <a:r>
              <a:rPr lang="en-US" sz="1400"/>
              <a:t>‘70</a:t>
            </a:r>
          </a:p>
        </p:txBody>
      </p:sp>
      <p:sp>
        <p:nvSpPr>
          <p:cNvPr id="33806" name="TextBox 30"/>
          <p:cNvSpPr txBox="1">
            <a:spLocks noChangeArrowheads="1"/>
          </p:cNvSpPr>
          <p:nvPr/>
        </p:nvSpPr>
        <p:spPr bwMode="auto">
          <a:xfrm>
            <a:off x="3132138" y="4465638"/>
            <a:ext cx="466725" cy="307975"/>
          </a:xfrm>
          <a:prstGeom prst="rect">
            <a:avLst/>
          </a:prstGeom>
          <a:noFill/>
          <a:ln w="9525">
            <a:noFill/>
            <a:miter lim="800000"/>
            <a:headEnd/>
            <a:tailEnd/>
          </a:ln>
        </p:spPr>
        <p:txBody>
          <a:bodyPr>
            <a:spAutoFit/>
          </a:bodyPr>
          <a:lstStyle/>
          <a:p>
            <a:r>
              <a:rPr lang="en-US" sz="1400"/>
              <a:t>‘00</a:t>
            </a:r>
          </a:p>
        </p:txBody>
      </p:sp>
      <p:sp>
        <p:nvSpPr>
          <p:cNvPr id="33807" name="TextBox 31"/>
          <p:cNvSpPr txBox="1">
            <a:spLocks noChangeArrowheads="1"/>
          </p:cNvSpPr>
          <p:nvPr/>
        </p:nvSpPr>
        <p:spPr bwMode="auto">
          <a:xfrm>
            <a:off x="6588125" y="4465638"/>
            <a:ext cx="468313" cy="307975"/>
          </a:xfrm>
          <a:prstGeom prst="rect">
            <a:avLst/>
          </a:prstGeom>
          <a:noFill/>
          <a:ln w="9525">
            <a:noFill/>
            <a:miter lim="800000"/>
            <a:headEnd/>
            <a:tailEnd/>
          </a:ln>
        </p:spPr>
        <p:txBody>
          <a:bodyPr>
            <a:spAutoFit/>
          </a:bodyPr>
          <a:lstStyle/>
          <a:p>
            <a:r>
              <a:rPr lang="en-US" sz="1400"/>
              <a:t>‘10</a:t>
            </a:r>
          </a:p>
        </p:txBody>
      </p:sp>
      <p:cxnSp>
        <p:nvCxnSpPr>
          <p:cNvPr id="33808" name="Straight Connector 32"/>
          <p:cNvCxnSpPr>
            <a:cxnSpLocks noChangeShapeType="1"/>
          </p:cNvCxnSpPr>
          <p:nvPr/>
        </p:nvCxnSpPr>
        <p:spPr bwMode="auto">
          <a:xfrm>
            <a:off x="8496300" y="4249738"/>
            <a:ext cx="0" cy="215900"/>
          </a:xfrm>
          <a:prstGeom prst="line">
            <a:avLst/>
          </a:prstGeom>
          <a:noFill/>
          <a:ln w="38100">
            <a:solidFill>
              <a:schemeClr val="tx1"/>
            </a:solidFill>
            <a:round/>
            <a:headEnd/>
            <a:tailEnd/>
          </a:ln>
        </p:spPr>
      </p:cxnSp>
      <p:sp>
        <p:nvSpPr>
          <p:cNvPr id="33809" name="TextBox 33"/>
          <p:cNvSpPr txBox="1">
            <a:spLocks noChangeArrowheads="1"/>
          </p:cNvSpPr>
          <p:nvPr/>
        </p:nvSpPr>
        <p:spPr bwMode="auto">
          <a:xfrm>
            <a:off x="8316913" y="4465638"/>
            <a:ext cx="466725" cy="307975"/>
          </a:xfrm>
          <a:prstGeom prst="rect">
            <a:avLst/>
          </a:prstGeom>
          <a:noFill/>
          <a:ln w="9525">
            <a:noFill/>
            <a:miter lim="800000"/>
            <a:headEnd/>
            <a:tailEnd/>
          </a:ln>
        </p:spPr>
        <p:txBody>
          <a:bodyPr>
            <a:spAutoFit/>
          </a:bodyPr>
          <a:lstStyle/>
          <a:p>
            <a:r>
              <a:rPr lang="en-US" sz="1400"/>
              <a:t>‘15</a:t>
            </a:r>
          </a:p>
        </p:txBody>
      </p:sp>
      <p:sp>
        <p:nvSpPr>
          <p:cNvPr id="33810" name="TextBox 34"/>
          <p:cNvSpPr txBox="1">
            <a:spLocks noChangeArrowheads="1"/>
          </p:cNvSpPr>
          <p:nvPr/>
        </p:nvSpPr>
        <p:spPr bwMode="auto">
          <a:xfrm>
            <a:off x="1476375" y="3962400"/>
            <a:ext cx="647700" cy="276225"/>
          </a:xfrm>
          <a:prstGeom prst="rect">
            <a:avLst/>
          </a:prstGeom>
          <a:noFill/>
          <a:ln w="9525">
            <a:noFill/>
            <a:miter lim="800000"/>
            <a:headEnd/>
            <a:tailEnd/>
          </a:ln>
        </p:spPr>
        <p:txBody>
          <a:bodyPr>
            <a:spAutoFit/>
          </a:bodyPr>
          <a:lstStyle/>
          <a:p>
            <a:pPr algn="ctr"/>
            <a:r>
              <a:rPr lang="en-US" sz="1200">
                <a:solidFill>
                  <a:srgbClr val="FF0000"/>
                </a:solidFill>
              </a:rPr>
              <a:t>IRC</a:t>
            </a:r>
            <a:endParaRPr lang="en-US" sz="1600"/>
          </a:p>
        </p:txBody>
      </p:sp>
      <p:sp>
        <p:nvSpPr>
          <p:cNvPr id="33811" name="TextBox 35"/>
          <p:cNvSpPr txBox="1">
            <a:spLocks noChangeArrowheads="1"/>
          </p:cNvSpPr>
          <p:nvPr/>
        </p:nvSpPr>
        <p:spPr bwMode="auto">
          <a:xfrm>
            <a:off x="1584325" y="4106863"/>
            <a:ext cx="468313" cy="306387"/>
          </a:xfrm>
          <a:prstGeom prst="rect">
            <a:avLst/>
          </a:prstGeom>
          <a:noFill/>
          <a:ln w="9525">
            <a:noFill/>
            <a:miter lim="800000"/>
            <a:headEnd/>
            <a:tailEnd/>
          </a:ln>
        </p:spPr>
        <p:txBody>
          <a:bodyPr>
            <a:spAutoFit/>
          </a:bodyPr>
          <a:lstStyle/>
          <a:p>
            <a:r>
              <a:rPr lang="en-US" sz="1400" b="0"/>
              <a:t>‘88</a:t>
            </a:r>
          </a:p>
        </p:txBody>
      </p:sp>
      <p:pic>
        <p:nvPicPr>
          <p:cNvPr id="33812" name="Picture 10"/>
          <p:cNvPicPr>
            <a:picLocks noChangeAspect="1" noChangeArrowheads="1"/>
          </p:cNvPicPr>
          <p:nvPr/>
        </p:nvPicPr>
        <p:blipFill>
          <a:blip r:embed="rId4" cstate="print"/>
          <a:srcRect/>
          <a:stretch>
            <a:fillRect/>
          </a:stretch>
        </p:blipFill>
        <p:spPr bwMode="auto">
          <a:xfrm>
            <a:off x="1042988" y="4754563"/>
            <a:ext cx="1096962" cy="976312"/>
          </a:xfrm>
          <a:prstGeom prst="rect">
            <a:avLst/>
          </a:prstGeom>
          <a:noFill/>
          <a:ln w="9525">
            <a:noFill/>
            <a:miter lim="800000"/>
            <a:headEnd/>
            <a:tailEnd/>
          </a:ln>
        </p:spPr>
      </p:pic>
      <p:sp>
        <p:nvSpPr>
          <p:cNvPr id="33813" name="TextBox 37"/>
          <p:cNvSpPr txBox="1">
            <a:spLocks noChangeArrowheads="1"/>
          </p:cNvSpPr>
          <p:nvPr/>
        </p:nvSpPr>
        <p:spPr bwMode="auto">
          <a:xfrm>
            <a:off x="2843213" y="3962400"/>
            <a:ext cx="647700" cy="276225"/>
          </a:xfrm>
          <a:prstGeom prst="rect">
            <a:avLst/>
          </a:prstGeom>
          <a:noFill/>
          <a:ln w="9525">
            <a:noFill/>
            <a:miter lim="800000"/>
            <a:headEnd/>
            <a:tailEnd/>
          </a:ln>
        </p:spPr>
        <p:txBody>
          <a:bodyPr>
            <a:spAutoFit/>
          </a:bodyPr>
          <a:lstStyle/>
          <a:p>
            <a:pPr algn="ctr"/>
            <a:r>
              <a:rPr lang="en-US" sz="1200">
                <a:solidFill>
                  <a:srgbClr val="FF0000"/>
                </a:solidFill>
              </a:rPr>
              <a:t>MSN</a:t>
            </a:r>
            <a:endParaRPr lang="en-US" sz="1600"/>
          </a:p>
        </p:txBody>
      </p:sp>
      <p:sp>
        <p:nvSpPr>
          <p:cNvPr id="33814" name="TextBox 38"/>
          <p:cNvSpPr txBox="1">
            <a:spLocks noChangeArrowheads="1"/>
          </p:cNvSpPr>
          <p:nvPr/>
        </p:nvSpPr>
        <p:spPr bwMode="auto">
          <a:xfrm>
            <a:off x="2952750" y="4106863"/>
            <a:ext cx="466725" cy="306387"/>
          </a:xfrm>
          <a:prstGeom prst="rect">
            <a:avLst/>
          </a:prstGeom>
          <a:noFill/>
          <a:ln w="9525">
            <a:noFill/>
            <a:miter lim="800000"/>
            <a:headEnd/>
            <a:tailEnd/>
          </a:ln>
        </p:spPr>
        <p:txBody>
          <a:bodyPr>
            <a:spAutoFit/>
          </a:bodyPr>
          <a:lstStyle/>
          <a:p>
            <a:r>
              <a:rPr lang="en-US" sz="1400" b="0"/>
              <a:t>‘99</a:t>
            </a:r>
          </a:p>
        </p:txBody>
      </p:sp>
      <p:pic>
        <p:nvPicPr>
          <p:cNvPr id="33815" name="Picture 13"/>
          <p:cNvPicPr>
            <a:picLocks noChangeAspect="1" noChangeArrowheads="1"/>
          </p:cNvPicPr>
          <p:nvPr/>
        </p:nvPicPr>
        <p:blipFill>
          <a:blip r:embed="rId5" cstate="print"/>
          <a:srcRect/>
          <a:stretch>
            <a:fillRect/>
          </a:stretch>
        </p:blipFill>
        <p:spPr bwMode="auto">
          <a:xfrm>
            <a:off x="2627313" y="4681538"/>
            <a:ext cx="720725" cy="720725"/>
          </a:xfrm>
          <a:prstGeom prst="rect">
            <a:avLst/>
          </a:prstGeom>
          <a:noFill/>
          <a:ln w="9525">
            <a:noFill/>
            <a:miter lim="800000"/>
            <a:headEnd/>
            <a:tailEnd/>
          </a:ln>
        </p:spPr>
      </p:pic>
      <p:pic>
        <p:nvPicPr>
          <p:cNvPr id="33816" name="Picture 16"/>
          <p:cNvPicPr>
            <a:picLocks noChangeAspect="1" noChangeArrowheads="1"/>
          </p:cNvPicPr>
          <p:nvPr/>
        </p:nvPicPr>
        <p:blipFill>
          <a:blip r:embed="rId6" cstate="print"/>
          <a:srcRect/>
          <a:stretch>
            <a:fillRect/>
          </a:stretch>
        </p:blipFill>
        <p:spPr bwMode="auto">
          <a:xfrm>
            <a:off x="131763" y="4754563"/>
            <a:ext cx="768350" cy="755650"/>
          </a:xfrm>
          <a:prstGeom prst="rect">
            <a:avLst/>
          </a:prstGeom>
          <a:noFill/>
          <a:ln w="9525">
            <a:noFill/>
            <a:miter lim="800000"/>
            <a:headEnd/>
            <a:tailEnd/>
          </a:ln>
        </p:spPr>
      </p:pic>
      <p:pic>
        <p:nvPicPr>
          <p:cNvPr id="33817" name="Picture 17"/>
          <p:cNvPicPr>
            <a:picLocks noChangeAspect="1" noChangeArrowheads="1"/>
          </p:cNvPicPr>
          <p:nvPr/>
        </p:nvPicPr>
        <p:blipFill>
          <a:blip r:embed="rId7" cstate="print"/>
          <a:srcRect/>
          <a:stretch>
            <a:fillRect/>
          </a:stretch>
        </p:blipFill>
        <p:spPr bwMode="auto">
          <a:xfrm>
            <a:off x="3708400" y="4681538"/>
            <a:ext cx="703263" cy="703262"/>
          </a:xfrm>
          <a:prstGeom prst="rect">
            <a:avLst/>
          </a:prstGeom>
          <a:noFill/>
          <a:ln w="9525">
            <a:noFill/>
            <a:miter lim="800000"/>
            <a:headEnd/>
            <a:tailEnd/>
          </a:ln>
        </p:spPr>
      </p:pic>
      <p:sp>
        <p:nvSpPr>
          <p:cNvPr id="33818" name="TextBox 46"/>
          <p:cNvSpPr txBox="1">
            <a:spLocks noChangeArrowheads="1"/>
          </p:cNvSpPr>
          <p:nvPr/>
        </p:nvSpPr>
        <p:spPr bwMode="auto">
          <a:xfrm>
            <a:off x="3708400" y="3962400"/>
            <a:ext cx="647700" cy="276225"/>
          </a:xfrm>
          <a:prstGeom prst="rect">
            <a:avLst/>
          </a:prstGeom>
          <a:noFill/>
          <a:ln w="9525">
            <a:noFill/>
            <a:miter lim="800000"/>
            <a:headEnd/>
            <a:tailEnd/>
          </a:ln>
        </p:spPr>
        <p:txBody>
          <a:bodyPr>
            <a:spAutoFit/>
          </a:bodyPr>
          <a:lstStyle/>
          <a:p>
            <a:pPr algn="ctr"/>
            <a:r>
              <a:rPr lang="en-US" sz="1200">
                <a:solidFill>
                  <a:srgbClr val="FF0000"/>
                </a:solidFill>
              </a:rPr>
              <a:t>Skype</a:t>
            </a:r>
            <a:endParaRPr lang="en-US" sz="1600"/>
          </a:p>
        </p:txBody>
      </p:sp>
      <p:sp>
        <p:nvSpPr>
          <p:cNvPr id="33819" name="TextBox 47"/>
          <p:cNvSpPr txBox="1">
            <a:spLocks noChangeArrowheads="1"/>
          </p:cNvSpPr>
          <p:nvPr/>
        </p:nvSpPr>
        <p:spPr bwMode="auto">
          <a:xfrm>
            <a:off x="3816350" y="4106863"/>
            <a:ext cx="468313" cy="306387"/>
          </a:xfrm>
          <a:prstGeom prst="rect">
            <a:avLst/>
          </a:prstGeom>
          <a:noFill/>
          <a:ln w="9525">
            <a:noFill/>
            <a:miter lim="800000"/>
            <a:headEnd/>
            <a:tailEnd/>
          </a:ln>
        </p:spPr>
        <p:txBody>
          <a:bodyPr>
            <a:spAutoFit/>
          </a:bodyPr>
          <a:lstStyle/>
          <a:p>
            <a:r>
              <a:rPr lang="en-US" sz="1400" b="0"/>
              <a:t>‘03</a:t>
            </a:r>
          </a:p>
        </p:txBody>
      </p:sp>
      <p:pic>
        <p:nvPicPr>
          <p:cNvPr id="33820" name="Picture 18"/>
          <p:cNvPicPr>
            <a:picLocks noChangeAspect="1" noChangeArrowheads="1"/>
          </p:cNvPicPr>
          <p:nvPr/>
        </p:nvPicPr>
        <p:blipFill>
          <a:blip r:embed="rId8" cstate="print"/>
          <a:srcRect/>
          <a:stretch>
            <a:fillRect/>
          </a:stretch>
        </p:blipFill>
        <p:spPr bwMode="auto">
          <a:xfrm>
            <a:off x="4500563" y="4681538"/>
            <a:ext cx="638175" cy="639762"/>
          </a:xfrm>
          <a:prstGeom prst="rect">
            <a:avLst/>
          </a:prstGeom>
          <a:noFill/>
          <a:ln w="9525">
            <a:noFill/>
            <a:miter lim="800000"/>
            <a:headEnd/>
            <a:tailEnd/>
          </a:ln>
        </p:spPr>
      </p:pic>
      <p:sp>
        <p:nvSpPr>
          <p:cNvPr id="33821" name="TextBox 49"/>
          <p:cNvSpPr txBox="1">
            <a:spLocks noChangeArrowheads="1"/>
          </p:cNvSpPr>
          <p:nvPr/>
        </p:nvSpPr>
        <p:spPr bwMode="auto">
          <a:xfrm>
            <a:off x="0" y="5753100"/>
            <a:ext cx="2160588" cy="369888"/>
          </a:xfrm>
          <a:prstGeom prst="rect">
            <a:avLst/>
          </a:prstGeom>
          <a:solidFill>
            <a:srgbClr val="008000"/>
          </a:solidFill>
          <a:ln w="9525">
            <a:noFill/>
            <a:miter lim="800000"/>
            <a:headEnd/>
            <a:tailEnd/>
          </a:ln>
        </p:spPr>
        <p:txBody>
          <a:bodyPr>
            <a:spAutoFit/>
          </a:bodyPr>
          <a:lstStyle/>
          <a:p>
            <a:pPr algn="ctr"/>
            <a:r>
              <a:rPr lang="en-US" sz="1800">
                <a:solidFill>
                  <a:schemeClr val="bg1"/>
                </a:solidFill>
              </a:rPr>
              <a:t>Chat</a:t>
            </a:r>
          </a:p>
        </p:txBody>
      </p:sp>
      <p:sp>
        <p:nvSpPr>
          <p:cNvPr id="33822" name="TextBox 50"/>
          <p:cNvSpPr txBox="1">
            <a:spLocks noChangeArrowheads="1"/>
          </p:cNvSpPr>
          <p:nvPr/>
        </p:nvSpPr>
        <p:spPr bwMode="auto">
          <a:xfrm>
            <a:off x="1979613" y="5753100"/>
            <a:ext cx="2087562" cy="369888"/>
          </a:xfrm>
          <a:prstGeom prst="rect">
            <a:avLst/>
          </a:prstGeom>
          <a:solidFill>
            <a:srgbClr val="FFC000"/>
          </a:solidFill>
          <a:ln w="9525">
            <a:noFill/>
            <a:miter lim="800000"/>
            <a:headEnd/>
            <a:tailEnd/>
          </a:ln>
        </p:spPr>
        <p:txBody>
          <a:bodyPr>
            <a:spAutoFit/>
          </a:bodyPr>
          <a:lstStyle/>
          <a:p>
            <a:pPr algn="ctr"/>
            <a:r>
              <a:rPr lang="en-US" sz="1800">
                <a:solidFill>
                  <a:schemeClr val="bg1"/>
                </a:solidFill>
              </a:rPr>
              <a:t>Messaging</a:t>
            </a:r>
          </a:p>
        </p:txBody>
      </p:sp>
      <p:sp>
        <p:nvSpPr>
          <p:cNvPr id="33823" name="TextBox 51"/>
          <p:cNvSpPr txBox="1">
            <a:spLocks noChangeArrowheads="1"/>
          </p:cNvSpPr>
          <p:nvPr/>
        </p:nvSpPr>
        <p:spPr bwMode="auto">
          <a:xfrm>
            <a:off x="4356100" y="3962400"/>
            <a:ext cx="1008063" cy="276225"/>
          </a:xfrm>
          <a:prstGeom prst="rect">
            <a:avLst/>
          </a:prstGeom>
          <a:noFill/>
          <a:ln w="9525">
            <a:noFill/>
            <a:miter lim="800000"/>
            <a:headEnd/>
            <a:tailEnd/>
          </a:ln>
        </p:spPr>
        <p:txBody>
          <a:bodyPr>
            <a:spAutoFit/>
          </a:bodyPr>
          <a:lstStyle/>
          <a:p>
            <a:pPr algn="ctr"/>
            <a:r>
              <a:rPr lang="en-US" sz="1200">
                <a:solidFill>
                  <a:srgbClr val="FF0000"/>
                </a:solidFill>
              </a:rPr>
              <a:t>Facebook</a:t>
            </a:r>
            <a:endParaRPr lang="en-US" sz="1600"/>
          </a:p>
        </p:txBody>
      </p:sp>
      <p:sp>
        <p:nvSpPr>
          <p:cNvPr id="33824" name="TextBox 52"/>
          <p:cNvSpPr txBox="1">
            <a:spLocks noChangeArrowheads="1"/>
          </p:cNvSpPr>
          <p:nvPr/>
        </p:nvSpPr>
        <p:spPr bwMode="auto">
          <a:xfrm>
            <a:off x="4572000" y="4106863"/>
            <a:ext cx="468313" cy="306387"/>
          </a:xfrm>
          <a:prstGeom prst="rect">
            <a:avLst/>
          </a:prstGeom>
          <a:noFill/>
          <a:ln w="9525">
            <a:noFill/>
            <a:miter lim="800000"/>
            <a:headEnd/>
            <a:tailEnd/>
          </a:ln>
        </p:spPr>
        <p:txBody>
          <a:bodyPr>
            <a:spAutoFit/>
          </a:bodyPr>
          <a:lstStyle/>
          <a:p>
            <a:r>
              <a:rPr lang="en-US" sz="1400" b="0"/>
              <a:t>‘04</a:t>
            </a:r>
          </a:p>
        </p:txBody>
      </p:sp>
      <p:sp>
        <p:nvSpPr>
          <p:cNvPr id="33825" name="TextBox 53"/>
          <p:cNvSpPr txBox="1">
            <a:spLocks noChangeArrowheads="1"/>
          </p:cNvSpPr>
          <p:nvPr/>
        </p:nvSpPr>
        <p:spPr bwMode="auto">
          <a:xfrm>
            <a:off x="5148263" y="3962400"/>
            <a:ext cx="1008062" cy="276225"/>
          </a:xfrm>
          <a:prstGeom prst="rect">
            <a:avLst/>
          </a:prstGeom>
          <a:noFill/>
          <a:ln w="9525">
            <a:noFill/>
            <a:miter lim="800000"/>
            <a:headEnd/>
            <a:tailEnd/>
          </a:ln>
        </p:spPr>
        <p:txBody>
          <a:bodyPr>
            <a:spAutoFit/>
          </a:bodyPr>
          <a:lstStyle/>
          <a:p>
            <a:pPr algn="ctr"/>
            <a:r>
              <a:rPr lang="en-US" sz="1200">
                <a:solidFill>
                  <a:srgbClr val="FF0000"/>
                </a:solidFill>
              </a:rPr>
              <a:t>Twitter</a:t>
            </a:r>
            <a:endParaRPr lang="en-US" sz="1600"/>
          </a:p>
        </p:txBody>
      </p:sp>
      <p:sp>
        <p:nvSpPr>
          <p:cNvPr id="33826" name="TextBox 54"/>
          <p:cNvSpPr txBox="1">
            <a:spLocks noChangeArrowheads="1"/>
          </p:cNvSpPr>
          <p:nvPr/>
        </p:nvSpPr>
        <p:spPr bwMode="auto">
          <a:xfrm>
            <a:off x="5364163" y="4106863"/>
            <a:ext cx="466725" cy="306387"/>
          </a:xfrm>
          <a:prstGeom prst="rect">
            <a:avLst/>
          </a:prstGeom>
          <a:noFill/>
          <a:ln w="9525">
            <a:noFill/>
            <a:miter lim="800000"/>
            <a:headEnd/>
            <a:tailEnd/>
          </a:ln>
        </p:spPr>
        <p:txBody>
          <a:bodyPr>
            <a:spAutoFit/>
          </a:bodyPr>
          <a:lstStyle/>
          <a:p>
            <a:r>
              <a:rPr lang="en-US" sz="1400" b="0"/>
              <a:t>‘06</a:t>
            </a:r>
          </a:p>
        </p:txBody>
      </p:sp>
      <p:pic>
        <p:nvPicPr>
          <p:cNvPr id="33827" name="Picture 21"/>
          <p:cNvPicPr>
            <a:picLocks noChangeAspect="1" noChangeArrowheads="1"/>
          </p:cNvPicPr>
          <p:nvPr/>
        </p:nvPicPr>
        <p:blipFill>
          <a:blip r:embed="rId9" cstate="print"/>
          <a:srcRect/>
          <a:stretch>
            <a:fillRect/>
          </a:stretch>
        </p:blipFill>
        <p:spPr bwMode="auto">
          <a:xfrm>
            <a:off x="5292725" y="4681538"/>
            <a:ext cx="722313" cy="622300"/>
          </a:xfrm>
          <a:prstGeom prst="rect">
            <a:avLst/>
          </a:prstGeom>
          <a:noFill/>
          <a:ln w="9525">
            <a:noFill/>
            <a:miter lim="800000"/>
            <a:headEnd/>
            <a:tailEnd/>
          </a:ln>
        </p:spPr>
      </p:pic>
      <p:sp>
        <p:nvSpPr>
          <p:cNvPr id="33828" name="TextBox 58"/>
          <p:cNvSpPr txBox="1">
            <a:spLocks noChangeArrowheads="1"/>
          </p:cNvSpPr>
          <p:nvPr/>
        </p:nvSpPr>
        <p:spPr bwMode="auto">
          <a:xfrm>
            <a:off x="4067175" y="5762625"/>
            <a:ext cx="1657350" cy="369888"/>
          </a:xfrm>
          <a:prstGeom prst="rect">
            <a:avLst/>
          </a:prstGeom>
          <a:solidFill>
            <a:srgbClr val="FF5050"/>
          </a:solidFill>
          <a:ln w="9525">
            <a:noFill/>
            <a:miter lim="800000"/>
            <a:headEnd/>
            <a:tailEnd/>
          </a:ln>
        </p:spPr>
        <p:txBody>
          <a:bodyPr>
            <a:spAutoFit/>
          </a:bodyPr>
          <a:lstStyle/>
          <a:p>
            <a:pPr algn="ctr"/>
            <a:r>
              <a:rPr lang="en-US" sz="1800">
                <a:solidFill>
                  <a:schemeClr val="bg1"/>
                </a:solidFill>
              </a:rPr>
              <a:t>Social</a:t>
            </a:r>
          </a:p>
        </p:txBody>
      </p:sp>
      <p:sp>
        <p:nvSpPr>
          <p:cNvPr id="33829" name="TextBox 60"/>
          <p:cNvSpPr txBox="1">
            <a:spLocks noChangeArrowheads="1"/>
          </p:cNvSpPr>
          <p:nvPr/>
        </p:nvSpPr>
        <p:spPr bwMode="auto">
          <a:xfrm>
            <a:off x="5940425" y="3962400"/>
            <a:ext cx="1152525" cy="276225"/>
          </a:xfrm>
          <a:prstGeom prst="rect">
            <a:avLst/>
          </a:prstGeom>
          <a:noFill/>
          <a:ln w="9525">
            <a:noFill/>
            <a:miter lim="800000"/>
            <a:headEnd/>
            <a:tailEnd/>
          </a:ln>
        </p:spPr>
        <p:txBody>
          <a:bodyPr>
            <a:spAutoFit/>
          </a:bodyPr>
          <a:lstStyle/>
          <a:p>
            <a:pPr algn="ctr"/>
            <a:r>
              <a:rPr lang="en-US" sz="1200">
                <a:solidFill>
                  <a:srgbClr val="FF0000"/>
                </a:solidFill>
              </a:rPr>
              <a:t>Foursquare</a:t>
            </a:r>
            <a:endParaRPr lang="en-US" sz="1600"/>
          </a:p>
        </p:txBody>
      </p:sp>
      <p:sp>
        <p:nvSpPr>
          <p:cNvPr id="33830" name="TextBox 61"/>
          <p:cNvSpPr txBox="1">
            <a:spLocks noChangeArrowheads="1"/>
          </p:cNvSpPr>
          <p:nvPr/>
        </p:nvSpPr>
        <p:spPr bwMode="auto">
          <a:xfrm>
            <a:off x="6156325" y="4106863"/>
            <a:ext cx="466725" cy="306387"/>
          </a:xfrm>
          <a:prstGeom prst="rect">
            <a:avLst/>
          </a:prstGeom>
          <a:noFill/>
          <a:ln w="9525">
            <a:noFill/>
            <a:miter lim="800000"/>
            <a:headEnd/>
            <a:tailEnd/>
          </a:ln>
        </p:spPr>
        <p:txBody>
          <a:bodyPr>
            <a:spAutoFit/>
          </a:bodyPr>
          <a:lstStyle/>
          <a:p>
            <a:r>
              <a:rPr lang="en-US" sz="1400" b="0"/>
              <a:t>‘08</a:t>
            </a:r>
          </a:p>
        </p:txBody>
      </p:sp>
      <p:sp>
        <p:nvSpPr>
          <p:cNvPr id="33831" name="TextBox 62"/>
          <p:cNvSpPr txBox="1">
            <a:spLocks noChangeArrowheads="1"/>
          </p:cNvSpPr>
          <p:nvPr/>
        </p:nvSpPr>
        <p:spPr bwMode="auto">
          <a:xfrm>
            <a:off x="5508625" y="5762625"/>
            <a:ext cx="1366838" cy="369888"/>
          </a:xfrm>
          <a:prstGeom prst="rect">
            <a:avLst/>
          </a:prstGeom>
          <a:solidFill>
            <a:srgbClr val="FF9966"/>
          </a:solidFill>
          <a:ln w="9525">
            <a:noFill/>
            <a:miter lim="800000"/>
            <a:headEnd/>
            <a:tailEnd/>
          </a:ln>
        </p:spPr>
        <p:txBody>
          <a:bodyPr>
            <a:spAutoFit/>
          </a:bodyPr>
          <a:lstStyle/>
          <a:p>
            <a:pPr algn="ctr"/>
            <a:r>
              <a:rPr lang="en-US" sz="1800">
                <a:solidFill>
                  <a:schemeClr val="bg1"/>
                </a:solidFill>
              </a:rPr>
              <a:t>Location</a:t>
            </a:r>
          </a:p>
        </p:txBody>
      </p:sp>
      <p:pic>
        <p:nvPicPr>
          <p:cNvPr id="33832" name="Picture 22"/>
          <p:cNvPicPr>
            <a:picLocks noChangeAspect="1" noChangeArrowheads="1"/>
          </p:cNvPicPr>
          <p:nvPr/>
        </p:nvPicPr>
        <p:blipFill>
          <a:blip r:embed="rId10" cstate="print"/>
          <a:srcRect/>
          <a:stretch>
            <a:fillRect/>
          </a:stretch>
        </p:blipFill>
        <p:spPr bwMode="auto">
          <a:xfrm>
            <a:off x="6011863" y="4797425"/>
            <a:ext cx="568325" cy="566738"/>
          </a:xfrm>
          <a:prstGeom prst="rect">
            <a:avLst/>
          </a:prstGeom>
          <a:noFill/>
          <a:ln w="9525">
            <a:noFill/>
            <a:miter lim="800000"/>
            <a:headEnd/>
            <a:tailEnd/>
          </a:ln>
        </p:spPr>
      </p:pic>
      <p:sp>
        <p:nvSpPr>
          <p:cNvPr id="33833" name="TextBox 69"/>
          <p:cNvSpPr txBox="1">
            <a:spLocks noChangeArrowheads="1"/>
          </p:cNvSpPr>
          <p:nvPr/>
        </p:nvSpPr>
        <p:spPr bwMode="auto">
          <a:xfrm>
            <a:off x="6875463" y="5762625"/>
            <a:ext cx="936625" cy="369888"/>
          </a:xfrm>
          <a:prstGeom prst="rect">
            <a:avLst/>
          </a:prstGeom>
          <a:solidFill>
            <a:srgbClr val="444485"/>
          </a:solidFill>
          <a:ln w="9525">
            <a:noFill/>
            <a:miter lim="800000"/>
            <a:headEnd/>
            <a:tailEnd/>
          </a:ln>
        </p:spPr>
        <p:txBody>
          <a:bodyPr>
            <a:spAutoFit/>
          </a:bodyPr>
          <a:lstStyle/>
          <a:p>
            <a:pPr algn="ctr"/>
            <a:r>
              <a:rPr lang="en-US" sz="1800">
                <a:solidFill>
                  <a:schemeClr val="bg1"/>
                </a:solidFill>
              </a:rPr>
              <a:t>Forget</a:t>
            </a:r>
          </a:p>
        </p:txBody>
      </p:sp>
      <p:sp>
        <p:nvSpPr>
          <p:cNvPr id="33834" name="TextBox 70"/>
          <p:cNvSpPr txBox="1">
            <a:spLocks noChangeArrowheads="1"/>
          </p:cNvSpPr>
          <p:nvPr/>
        </p:nvSpPr>
        <p:spPr bwMode="auto">
          <a:xfrm>
            <a:off x="6804025" y="3962400"/>
            <a:ext cx="1152525" cy="276225"/>
          </a:xfrm>
          <a:prstGeom prst="rect">
            <a:avLst/>
          </a:prstGeom>
          <a:noFill/>
          <a:ln w="9525">
            <a:noFill/>
            <a:miter lim="800000"/>
            <a:headEnd/>
            <a:tailEnd/>
          </a:ln>
        </p:spPr>
        <p:txBody>
          <a:bodyPr>
            <a:spAutoFit/>
          </a:bodyPr>
          <a:lstStyle/>
          <a:p>
            <a:pPr algn="ctr"/>
            <a:r>
              <a:rPr lang="en-US" sz="1200">
                <a:solidFill>
                  <a:srgbClr val="FF0000"/>
                </a:solidFill>
              </a:rPr>
              <a:t>Snapchat</a:t>
            </a:r>
            <a:endParaRPr lang="en-US" sz="1600"/>
          </a:p>
        </p:txBody>
      </p:sp>
      <p:sp>
        <p:nvSpPr>
          <p:cNvPr id="33835" name="TextBox 71"/>
          <p:cNvSpPr txBox="1">
            <a:spLocks noChangeArrowheads="1"/>
          </p:cNvSpPr>
          <p:nvPr/>
        </p:nvSpPr>
        <p:spPr bwMode="auto">
          <a:xfrm>
            <a:off x="7092950" y="4106863"/>
            <a:ext cx="466725" cy="306387"/>
          </a:xfrm>
          <a:prstGeom prst="rect">
            <a:avLst/>
          </a:prstGeom>
          <a:noFill/>
          <a:ln w="9525">
            <a:noFill/>
            <a:miter lim="800000"/>
            <a:headEnd/>
            <a:tailEnd/>
          </a:ln>
        </p:spPr>
        <p:txBody>
          <a:bodyPr>
            <a:spAutoFit/>
          </a:bodyPr>
          <a:lstStyle/>
          <a:p>
            <a:r>
              <a:rPr lang="en-US" sz="1400" b="0"/>
              <a:t>‘11</a:t>
            </a:r>
          </a:p>
        </p:txBody>
      </p:sp>
      <p:sp>
        <p:nvSpPr>
          <p:cNvPr id="33836" name="TextBox 72"/>
          <p:cNvSpPr txBox="1">
            <a:spLocks noChangeArrowheads="1"/>
          </p:cNvSpPr>
          <p:nvPr/>
        </p:nvSpPr>
        <p:spPr bwMode="auto">
          <a:xfrm>
            <a:off x="7812088" y="5762625"/>
            <a:ext cx="1368425" cy="369888"/>
          </a:xfrm>
          <a:prstGeom prst="rect">
            <a:avLst/>
          </a:prstGeom>
          <a:solidFill>
            <a:srgbClr val="00B0F0"/>
          </a:solidFill>
          <a:ln w="9525">
            <a:noFill/>
            <a:miter lim="800000"/>
            <a:headEnd/>
            <a:tailEnd/>
          </a:ln>
        </p:spPr>
        <p:txBody>
          <a:bodyPr>
            <a:spAutoFit/>
          </a:bodyPr>
          <a:lstStyle/>
          <a:p>
            <a:pPr algn="ctr"/>
            <a:r>
              <a:rPr lang="en-US" sz="1800">
                <a:solidFill>
                  <a:schemeClr val="bg1"/>
                </a:solidFill>
              </a:rPr>
              <a:t>Anon. LBS</a:t>
            </a:r>
          </a:p>
        </p:txBody>
      </p:sp>
      <p:sp>
        <p:nvSpPr>
          <p:cNvPr id="33837" name="TextBox 73"/>
          <p:cNvSpPr txBox="1">
            <a:spLocks noChangeArrowheads="1"/>
          </p:cNvSpPr>
          <p:nvPr/>
        </p:nvSpPr>
        <p:spPr bwMode="auto">
          <a:xfrm>
            <a:off x="7667625" y="3962400"/>
            <a:ext cx="1152525" cy="276225"/>
          </a:xfrm>
          <a:prstGeom prst="rect">
            <a:avLst/>
          </a:prstGeom>
          <a:noFill/>
          <a:ln w="9525">
            <a:noFill/>
            <a:miter lim="800000"/>
            <a:headEnd/>
            <a:tailEnd/>
          </a:ln>
        </p:spPr>
        <p:txBody>
          <a:bodyPr>
            <a:spAutoFit/>
          </a:bodyPr>
          <a:lstStyle/>
          <a:p>
            <a:pPr algn="ctr"/>
            <a:r>
              <a:rPr lang="en-US" sz="1200">
                <a:solidFill>
                  <a:srgbClr val="FF0000"/>
                </a:solidFill>
              </a:rPr>
              <a:t>Rayzit</a:t>
            </a:r>
            <a:endParaRPr lang="en-US" sz="1600"/>
          </a:p>
        </p:txBody>
      </p:sp>
      <p:sp>
        <p:nvSpPr>
          <p:cNvPr id="33838" name="TextBox 74"/>
          <p:cNvSpPr txBox="1">
            <a:spLocks noChangeArrowheads="1"/>
          </p:cNvSpPr>
          <p:nvPr/>
        </p:nvSpPr>
        <p:spPr bwMode="auto">
          <a:xfrm>
            <a:off x="7956550" y="4106863"/>
            <a:ext cx="466725" cy="306387"/>
          </a:xfrm>
          <a:prstGeom prst="rect">
            <a:avLst/>
          </a:prstGeom>
          <a:noFill/>
          <a:ln w="9525">
            <a:noFill/>
            <a:miter lim="800000"/>
            <a:headEnd/>
            <a:tailEnd/>
          </a:ln>
        </p:spPr>
        <p:txBody>
          <a:bodyPr>
            <a:spAutoFit/>
          </a:bodyPr>
          <a:lstStyle/>
          <a:p>
            <a:r>
              <a:rPr lang="en-US" sz="1400" b="0"/>
              <a:t>‘13</a:t>
            </a:r>
          </a:p>
        </p:txBody>
      </p:sp>
      <p:pic>
        <p:nvPicPr>
          <p:cNvPr id="33839" name="Picture 12"/>
          <p:cNvPicPr>
            <a:picLocks noChangeAspect="1"/>
          </p:cNvPicPr>
          <p:nvPr/>
        </p:nvPicPr>
        <p:blipFill>
          <a:blip r:embed="rId11" cstate="print"/>
          <a:srcRect/>
          <a:stretch>
            <a:fillRect/>
          </a:stretch>
        </p:blipFill>
        <p:spPr bwMode="auto">
          <a:xfrm>
            <a:off x="7885113" y="5114925"/>
            <a:ext cx="542925" cy="542925"/>
          </a:xfrm>
          <a:prstGeom prst="rect">
            <a:avLst/>
          </a:prstGeom>
          <a:noFill/>
          <a:ln w="9525">
            <a:noFill/>
            <a:miter lim="800000"/>
            <a:headEnd/>
            <a:tailEnd/>
          </a:ln>
        </p:spPr>
      </p:pic>
      <p:pic>
        <p:nvPicPr>
          <p:cNvPr id="33840" name="Picture 13"/>
          <p:cNvPicPr>
            <a:picLocks noChangeAspect="1"/>
          </p:cNvPicPr>
          <p:nvPr/>
        </p:nvPicPr>
        <p:blipFill>
          <a:blip r:embed="rId12" cstate="print"/>
          <a:srcRect/>
          <a:stretch>
            <a:fillRect/>
          </a:stretch>
        </p:blipFill>
        <p:spPr bwMode="auto">
          <a:xfrm>
            <a:off x="8459788" y="5114925"/>
            <a:ext cx="533400" cy="531813"/>
          </a:xfrm>
          <a:prstGeom prst="rect">
            <a:avLst/>
          </a:prstGeom>
          <a:noFill/>
          <a:ln w="9525">
            <a:noFill/>
            <a:miter lim="800000"/>
            <a:headEnd/>
            <a:tailEnd/>
          </a:ln>
        </p:spPr>
      </p:pic>
      <p:pic>
        <p:nvPicPr>
          <p:cNvPr id="33841" name="Picture 2"/>
          <p:cNvPicPr>
            <a:picLocks noChangeAspect="1" noChangeArrowheads="1"/>
          </p:cNvPicPr>
          <p:nvPr/>
        </p:nvPicPr>
        <p:blipFill>
          <a:blip r:embed="rId13" cstate="print"/>
          <a:srcRect/>
          <a:stretch>
            <a:fillRect/>
          </a:stretch>
        </p:blipFill>
        <p:spPr bwMode="auto">
          <a:xfrm>
            <a:off x="8172450" y="4681538"/>
            <a:ext cx="576263" cy="630237"/>
          </a:xfrm>
          <a:prstGeom prst="rect">
            <a:avLst/>
          </a:prstGeom>
          <a:noFill/>
          <a:ln w="9525">
            <a:noFill/>
            <a:miter lim="800000"/>
            <a:headEnd/>
            <a:tailEnd/>
          </a:ln>
        </p:spPr>
      </p:pic>
      <p:sp>
        <p:nvSpPr>
          <p:cNvPr id="33843" name="TextBox 83"/>
          <p:cNvSpPr txBox="1">
            <a:spLocks noChangeArrowheads="1"/>
          </p:cNvSpPr>
          <p:nvPr/>
        </p:nvSpPr>
        <p:spPr bwMode="auto">
          <a:xfrm>
            <a:off x="755650" y="3986213"/>
            <a:ext cx="647700" cy="522287"/>
          </a:xfrm>
          <a:prstGeom prst="rect">
            <a:avLst/>
          </a:prstGeom>
          <a:noFill/>
          <a:ln w="9525">
            <a:noFill/>
            <a:miter lim="800000"/>
            <a:headEnd/>
            <a:tailEnd/>
          </a:ln>
        </p:spPr>
        <p:txBody>
          <a:bodyPr>
            <a:spAutoFit/>
          </a:bodyPr>
          <a:lstStyle/>
          <a:p>
            <a:pPr algn="ctr"/>
            <a:r>
              <a:rPr lang="en-US" sz="1200">
                <a:solidFill>
                  <a:srgbClr val="FF0000"/>
                </a:solidFill>
              </a:rPr>
              <a:t>SMS</a:t>
            </a:r>
          </a:p>
          <a:p>
            <a:pPr algn="ctr"/>
            <a:endParaRPr lang="en-US"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7" dur="500"/>
                                        <p:tgtEl>
                                          <p:spTgt spid="3379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10"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274638"/>
            <a:ext cx="8186738" cy="633412"/>
          </a:xfrm>
        </p:spPr>
        <p:txBody>
          <a:bodyPr/>
          <a:lstStyle/>
          <a:p>
            <a:r>
              <a:rPr lang="en-US" altLang="en-US" dirty="0" smtClean="0">
                <a:ea typeface="ＭＳ Ｐゴシック" pitchFamily="34" charset="-128"/>
              </a:rPr>
              <a:t>Partitioning and Replication</a:t>
            </a:r>
          </a:p>
        </p:txBody>
      </p:sp>
      <p:pic>
        <p:nvPicPr>
          <p:cNvPr id="78850" name="Content Placeholder 3"/>
          <p:cNvPicPr>
            <a:picLocks noGrp="1" noChangeAspect="1"/>
          </p:cNvPicPr>
          <p:nvPr>
            <p:ph idx="1"/>
          </p:nvPr>
        </p:nvPicPr>
        <p:blipFill>
          <a:blip r:embed="rId2" cstate="print"/>
          <a:srcRect/>
          <a:stretch>
            <a:fillRect/>
          </a:stretch>
        </p:blipFill>
        <p:spPr>
          <a:xfrm>
            <a:off x="974725" y="881063"/>
            <a:ext cx="6692900" cy="4171950"/>
          </a:xfrm>
        </p:spPr>
      </p:pic>
      <p:sp>
        <p:nvSpPr>
          <p:cNvPr id="5" name="TextBox 4"/>
          <p:cNvSpPr txBox="1">
            <a:spLocks noChangeArrowheads="1"/>
          </p:cNvSpPr>
          <p:nvPr/>
        </p:nvSpPr>
        <p:spPr bwMode="auto">
          <a:xfrm>
            <a:off x="254000" y="5084763"/>
            <a:ext cx="9197975" cy="1323975"/>
          </a:xfrm>
          <a:prstGeom prst="rect">
            <a:avLst/>
          </a:prstGeom>
          <a:noFill/>
          <a:ln w="9525">
            <a:noFill/>
            <a:miter lim="800000"/>
            <a:headEnd/>
            <a:tailEnd/>
          </a:ln>
        </p:spPr>
        <p:txBody>
          <a:bodyPr wrap="none">
            <a:spAutoFit/>
          </a:bodyPr>
          <a:lstStyle/>
          <a:p>
            <a:pPr marL="285750" indent="-285750" eaLnBrk="1" hangingPunct="1">
              <a:buFontTx/>
              <a:buChar char="•"/>
            </a:pPr>
            <a:r>
              <a:rPr lang="en-US" altLang="en-US" sz="2000" b="0">
                <a:solidFill>
                  <a:srgbClr val="FF0000"/>
                </a:solidFill>
              </a:rPr>
              <a:t>Spitfire</a:t>
            </a:r>
            <a:r>
              <a:rPr lang="en-US" altLang="en-US" sz="2000" b="0">
                <a:solidFill>
                  <a:schemeClr val="accent2"/>
                </a:solidFill>
              </a:rPr>
              <a:t> </a:t>
            </a:r>
            <a:r>
              <a:rPr lang="en-US" altLang="en-US" sz="2000" b="0">
                <a:solidFill>
                  <a:schemeClr val="tx1"/>
                </a:solidFill>
              </a:rPr>
              <a:t>partitioning is much </a:t>
            </a:r>
            <a:r>
              <a:rPr lang="en-US" altLang="en-US" sz="2000" b="0" i="1">
                <a:solidFill>
                  <a:schemeClr val="tx1"/>
                </a:solidFill>
              </a:rPr>
              <a:t>faster</a:t>
            </a:r>
            <a:r>
              <a:rPr lang="en-US" altLang="en-US" sz="2000" b="0">
                <a:solidFill>
                  <a:schemeClr val="tx1"/>
                </a:solidFill>
              </a:rPr>
              <a:t> than </a:t>
            </a:r>
            <a:r>
              <a:rPr lang="en-US" altLang="en-US" sz="2000" b="0">
                <a:solidFill>
                  <a:srgbClr val="0000FF"/>
                </a:solidFill>
              </a:rPr>
              <a:t>PGBJ</a:t>
            </a:r>
            <a:endParaRPr lang="en-US" altLang="en-US" sz="2000" b="0">
              <a:solidFill>
                <a:schemeClr val="tx1"/>
              </a:solidFill>
            </a:endParaRPr>
          </a:p>
          <a:p>
            <a:pPr marL="285750" indent="-285750" eaLnBrk="1" hangingPunct="1">
              <a:buFontTx/>
              <a:buChar char="•"/>
            </a:pPr>
            <a:r>
              <a:rPr lang="en-US" altLang="en-US" sz="2000" b="0">
                <a:solidFill>
                  <a:srgbClr val="0000FF"/>
                </a:solidFill>
              </a:rPr>
              <a:t>PGBJ </a:t>
            </a:r>
            <a:r>
              <a:rPr lang="en-US" altLang="en-US" sz="2000" b="0">
                <a:solidFill>
                  <a:schemeClr val="tx1"/>
                </a:solidFill>
              </a:rPr>
              <a:t>is growing exponentially</a:t>
            </a:r>
          </a:p>
          <a:p>
            <a:pPr marL="285750" indent="-285750" eaLnBrk="1" hangingPunct="1">
              <a:buFontTx/>
              <a:buChar char="•"/>
            </a:pPr>
            <a:r>
              <a:rPr lang="en-US" altLang="en-US" sz="2000" b="0">
                <a:solidFill>
                  <a:srgbClr val="0000FF"/>
                </a:solidFill>
              </a:rPr>
              <a:t>H-BNLJ </a:t>
            </a:r>
            <a:r>
              <a:rPr lang="en-US" altLang="en-US" sz="2000" b="0">
                <a:solidFill>
                  <a:schemeClr val="tx1"/>
                </a:solidFill>
              </a:rPr>
              <a:t>and</a:t>
            </a:r>
            <a:r>
              <a:rPr lang="en-US" altLang="en-US" sz="2000" b="0">
                <a:solidFill>
                  <a:schemeClr val="accent2"/>
                </a:solidFill>
              </a:rPr>
              <a:t> </a:t>
            </a:r>
            <a:r>
              <a:rPr lang="en-US" altLang="en-US" sz="2000" b="0">
                <a:solidFill>
                  <a:srgbClr val="0000FF"/>
                </a:solidFill>
              </a:rPr>
              <a:t>H-BRJ </a:t>
            </a:r>
            <a:r>
              <a:rPr lang="en-US" altLang="en-US" sz="2000" b="0">
                <a:solidFill>
                  <a:schemeClr val="tx1"/>
                </a:solidFill>
              </a:rPr>
              <a:t>do not partition geographically </a:t>
            </a:r>
            <a:r>
              <a:rPr lang="en-US" altLang="en-US" sz="2000" b="0">
                <a:solidFill>
                  <a:schemeClr val="tx1"/>
                </a:solidFill>
                <a:sym typeface="Wingdings" pitchFamily="2" charset="2"/>
              </a:rPr>
              <a:t> suffer in refinement</a:t>
            </a:r>
            <a:endParaRPr lang="en-US" altLang="en-US" sz="2000" b="0">
              <a:solidFill>
                <a:schemeClr val="tx1"/>
              </a:solidFill>
            </a:endParaRPr>
          </a:p>
          <a:p>
            <a:pPr marL="285750" indent="-285750" eaLnBrk="1" hangingPunct="1">
              <a:buFontTx/>
              <a:buChar char="•"/>
            </a:pPr>
            <a:r>
              <a:rPr lang="en-US" altLang="en-US" sz="2000" b="0">
                <a:solidFill>
                  <a:schemeClr val="tx1"/>
                </a:solidFill>
              </a:rPr>
              <a:t>Same response times for all datasets </a:t>
            </a:r>
            <a:r>
              <a:rPr lang="en-US" altLang="en-US" sz="2000" b="0">
                <a:solidFill>
                  <a:schemeClr val="tx1"/>
                </a:solidFill>
                <a:sym typeface="Wingdings" pitchFamily="2" charset="2"/>
              </a:rPr>
              <a:t> partitioning independent of dataset</a:t>
            </a:r>
            <a:endParaRPr lang="en-US" altLang="en-US" sz="2400" b="0">
              <a:solidFill>
                <a:schemeClr val="tx1"/>
              </a:solidFill>
            </a:endParaRPr>
          </a:p>
        </p:txBody>
      </p:sp>
      <p:sp>
        <p:nvSpPr>
          <p:cNvPr id="6" name="Up Arrow 5"/>
          <p:cNvSpPr>
            <a:spLocks noChangeArrowheads="1"/>
          </p:cNvSpPr>
          <p:nvPr/>
        </p:nvSpPr>
        <p:spPr bwMode="auto">
          <a:xfrm>
            <a:off x="3521075" y="4389438"/>
            <a:ext cx="300038" cy="379412"/>
          </a:xfrm>
          <a:prstGeom prst="upArrow">
            <a:avLst>
              <a:gd name="adj1" fmla="val 50000"/>
              <a:gd name="adj2" fmla="val 50002"/>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sp>
        <p:nvSpPr>
          <p:cNvPr id="7" name="Up Arrow 6"/>
          <p:cNvSpPr>
            <a:spLocks noChangeArrowheads="1"/>
          </p:cNvSpPr>
          <p:nvPr/>
        </p:nvSpPr>
        <p:spPr bwMode="auto">
          <a:xfrm>
            <a:off x="4741863" y="4389438"/>
            <a:ext cx="300037" cy="379412"/>
          </a:xfrm>
          <a:prstGeom prst="upArrow">
            <a:avLst>
              <a:gd name="adj1" fmla="val 50000"/>
              <a:gd name="adj2" fmla="val 50002"/>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sp>
        <p:nvSpPr>
          <p:cNvPr id="8" name="Up Arrow 7"/>
          <p:cNvSpPr>
            <a:spLocks noChangeArrowheads="1"/>
          </p:cNvSpPr>
          <p:nvPr/>
        </p:nvSpPr>
        <p:spPr bwMode="auto">
          <a:xfrm>
            <a:off x="5942013" y="4389438"/>
            <a:ext cx="298450" cy="379412"/>
          </a:xfrm>
          <a:prstGeom prst="upArrow">
            <a:avLst>
              <a:gd name="adj1" fmla="val 50000"/>
              <a:gd name="adj2" fmla="val 49998"/>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cxnSp>
        <p:nvCxnSpPr>
          <p:cNvPr id="9" name="Straight Connector 8"/>
          <p:cNvCxnSpPr>
            <a:cxnSpLocks noChangeShapeType="1"/>
          </p:cNvCxnSpPr>
          <p:nvPr/>
        </p:nvCxnSpPr>
        <p:spPr bwMode="auto">
          <a:xfrm flipV="1">
            <a:off x="3386138" y="2668588"/>
            <a:ext cx="1212850" cy="180975"/>
          </a:xfrm>
          <a:prstGeom prst="line">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V="1">
            <a:off x="4598988" y="1981200"/>
            <a:ext cx="1204912" cy="687388"/>
          </a:xfrm>
          <a:prstGeom prst="line">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flipV="1">
            <a:off x="3616325" y="3538538"/>
            <a:ext cx="1311275" cy="295275"/>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V="1">
            <a:off x="4927600" y="2946400"/>
            <a:ext cx="1192213" cy="59213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8859" name="Rectangle 12"/>
          <p:cNvSpPr>
            <a:spLocks noChangeArrowheads="1"/>
          </p:cNvSpPr>
          <p:nvPr/>
        </p:nvSpPr>
        <p:spPr bwMode="auto">
          <a:xfrm>
            <a:off x="2268538" y="2182813"/>
            <a:ext cx="133350" cy="93662"/>
          </a:xfrm>
          <a:prstGeom prst="rect">
            <a:avLst/>
          </a:prstGeom>
          <a:solidFill>
            <a:srgbClr val="0000FF"/>
          </a:solidFill>
          <a:ln w="38100">
            <a:noFill/>
            <a:round/>
            <a:headEnd/>
            <a:tailEnd/>
          </a:ln>
        </p:spPr>
        <p:txBody>
          <a:bodyPr wrap="none" anchor="ctr"/>
          <a:lstStyle/>
          <a:p>
            <a:pPr algn="ctr" eaLnBrk="1" hangingPunct="1"/>
            <a:endParaRPr lang="en-US"/>
          </a:p>
        </p:txBody>
      </p:sp>
      <p:sp>
        <p:nvSpPr>
          <p:cNvPr id="78860" name="Rectangle 13"/>
          <p:cNvSpPr>
            <a:spLocks noChangeArrowheads="1"/>
          </p:cNvSpPr>
          <p:nvPr/>
        </p:nvSpPr>
        <p:spPr bwMode="auto">
          <a:xfrm>
            <a:off x="2268538" y="2182813"/>
            <a:ext cx="133350" cy="93662"/>
          </a:xfrm>
          <a:prstGeom prst="rect">
            <a:avLst/>
          </a:prstGeom>
          <a:solidFill>
            <a:srgbClr val="0000FF"/>
          </a:solidFill>
          <a:ln w="38100">
            <a:noFill/>
            <a:round/>
            <a:headEnd/>
            <a:tailEnd/>
          </a:ln>
        </p:spPr>
        <p:txBody>
          <a:bodyPr wrap="none" anchor="ctr"/>
          <a:lstStyle/>
          <a:p>
            <a:pPr algn="ctr" eaLnBrk="1" hangingPunct="1"/>
            <a:endParaRPr lang="en-US"/>
          </a:p>
        </p:txBody>
      </p:sp>
      <p:sp>
        <p:nvSpPr>
          <p:cNvPr id="78861" name="Rectangle 15"/>
          <p:cNvSpPr>
            <a:spLocks noChangeArrowheads="1"/>
          </p:cNvSpPr>
          <p:nvPr/>
        </p:nvSpPr>
        <p:spPr bwMode="auto">
          <a:xfrm>
            <a:off x="2268538" y="2413000"/>
            <a:ext cx="133350" cy="93663"/>
          </a:xfrm>
          <a:prstGeom prst="rect">
            <a:avLst/>
          </a:prstGeom>
          <a:solidFill>
            <a:srgbClr val="FF0000"/>
          </a:solidFill>
          <a:ln w="38100">
            <a:noFill/>
            <a:round/>
            <a:headEnd/>
            <a:tailEnd/>
          </a:ln>
        </p:spPr>
        <p:txBody>
          <a:bodyPr wrap="none" anchor="ctr"/>
          <a:lstStyle/>
          <a:p>
            <a:pPr algn="ctr" eaLnBrk="1" hangingPunct="1"/>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nodeType="afterGroup">
                            <p:stCondLst>
                              <p:cond delay="1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nodeType="afterGroup">
                            <p:stCondLst>
                              <p:cond delay="2500"/>
                            </p:stCondLst>
                            <p:childTnLst>
                              <p:par>
                                <p:cTn id="41" presetID="1" presetClass="entr" presetSubtype="0" fill="hold"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274638"/>
            <a:ext cx="8186738" cy="633412"/>
          </a:xfrm>
        </p:spPr>
        <p:txBody>
          <a:bodyPr/>
          <a:lstStyle/>
          <a:p>
            <a:r>
              <a:rPr lang="en-US" altLang="en-US" dirty="0" smtClean="0">
                <a:ea typeface="ＭＳ Ｐゴシック" pitchFamily="34" charset="-128"/>
              </a:rPr>
              <a:t>Replication Factor (f)</a:t>
            </a:r>
          </a:p>
        </p:txBody>
      </p:sp>
      <p:pic>
        <p:nvPicPr>
          <p:cNvPr id="79874" name="Content Placeholder 3"/>
          <p:cNvPicPr>
            <a:picLocks noGrp="1" noChangeAspect="1"/>
          </p:cNvPicPr>
          <p:nvPr>
            <p:ph idx="1"/>
          </p:nvPr>
        </p:nvPicPr>
        <p:blipFill>
          <a:blip r:embed="rId2" cstate="print"/>
          <a:srcRect/>
          <a:stretch>
            <a:fillRect/>
          </a:stretch>
        </p:blipFill>
        <p:spPr>
          <a:xfrm>
            <a:off x="971550" y="917575"/>
            <a:ext cx="6551613" cy="3735388"/>
          </a:xfrm>
        </p:spPr>
      </p:pic>
      <p:sp>
        <p:nvSpPr>
          <p:cNvPr id="5" name="TextBox 4"/>
          <p:cNvSpPr txBox="1">
            <a:spLocks noChangeArrowheads="1"/>
          </p:cNvSpPr>
          <p:nvPr/>
        </p:nvSpPr>
        <p:spPr bwMode="auto">
          <a:xfrm>
            <a:off x="323850" y="4797425"/>
            <a:ext cx="8758238" cy="1631950"/>
          </a:xfrm>
          <a:prstGeom prst="rect">
            <a:avLst/>
          </a:prstGeom>
          <a:noFill/>
          <a:ln w="9525">
            <a:noFill/>
            <a:miter lim="800000"/>
            <a:headEnd/>
            <a:tailEnd/>
          </a:ln>
        </p:spPr>
        <p:txBody>
          <a:bodyPr wrap="none">
            <a:spAutoFit/>
          </a:bodyPr>
          <a:lstStyle/>
          <a:p>
            <a:pPr marL="285750" indent="-285750" eaLnBrk="1" hangingPunct="1">
              <a:buFontTx/>
              <a:buChar char="•"/>
            </a:pPr>
            <a:r>
              <a:rPr lang="en-US" altLang="en-US" sz="2000" b="0"/>
              <a:t>Plot for most skewed dataset. Others have similar results</a:t>
            </a:r>
          </a:p>
          <a:p>
            <a:pPr marL="285750" indent="-285750" eaLnBrk="1" hangingPunct="1">
              <a:buFontTx/>
              <a:buChar char="•"/>
            </a:pPr>
            <a:r>
              <a:rPr lang="en-US" altLang="en-US" sz="2000" b="0" i="1">
                <a:solidFill>
                  <a:srgbClr val="FF0000"/>
                </a:solidFill>
              </a:rPr>
              <a:t>f</a:t>
            </a:r>
            <a:r>
              <a:rPr lang="en-US" altLang="en-US" sz="2000" b="0" i="1" baseline="-25000">
                <a:solidFill>
                  <a:srgbClr val="FF0000"/>
                </a:solidFill>
              </a:rPr>
              <a:t>Spitfire </a:t>
            </a:r>
            <a:r>
              <a:rPr lang="en-US" altLang="en-US" sz="2000" b="0" i="1">
                <a:solidFill>
                  <a:schemeClr val="tx1"/>
                </a:solidFill>
              </a:rPr>
              <a:t>outperforms</a:t>
            </a:r>
            <a:r>
              <a:rPr lang="en-US" altLang="en-US" sz="2000" b="0">
                <a:solidFill>
                  <a:schemeClr val="tx1"/>
                </a:solidFill>
              </a:rPr>
              <a:t> (optimal value for f is 1)</a:t>
            </a:r>
          </a:p>
          <a:p>
            <a:pPr marL="285750" indent="-285750" eaLnBrk="1" hangingPunct="1">
              <a:buFontTx/>
              <a:buChar char="•"/>
            </a:pPr>
            <a:r>
              <a:rPr lang="en-US" altLang="en-US" sz="2000" b="0" i="1">
                <a:solidFill>
                  <a:srgbClr val="FF0000"/>
                </a:solidFill>
              </a:rPr>
              <a:t>f</a:t>
            </a:r>
            <a:r>
              <a:rPr lang="en-US" altLang="en-US" sz="2000" b="0" i="1" baseline="-25000">
                <a:solidFill>
                  <a:srgbClr val="FF0000"/>
                </a:solidFill>
              </a:rPr>
              <a:t>Spitfire</a:t>
            </a:r>
            <a:r>
              <a:rPr lang="en-US" altLang="en-US" sz="2000" b="0" i="1" baseline="-25000">
                <a:solidFill>
                  <a:srgbClr val="0000FF"/>
                </a:solidFill>
              </a:rPr>
              <a:t> </a:t>
            </a:r>
            <a:r>
              <a:rPr lang="en-US" altLang="en-US" sz="2000" b="0" i="1">
                <a:solidFill>
                  <a:schemeClr val="tx1"/>
                </a:solidFill>
              </a:rPr>
              <a:t>drops</a:t>
            </a:r>
            <a:r>
              <a:rPr lang="en-US" altLang="en-US" sz="2000" b="0">
                <a:solidFill>
                  <a:schemeClr val="tx1"/>
                </a:solidFill>
              </a:rPr>
              <a:t> as </a:t>
            </a:r>
            <a:r>
              <a:rPr lang="en-US" altLang="en-US" sz="2000">
                <a:solidFill>
                  <a:schemeClr val="tx1"/>
                </a:solidFill>
              </a:rPr>
              <a:t>n</a:t>
            </a:r>
            <a:r>
              <a:rPr lang="en-US" altLang="en-US" sz="2000" b="0">
                <a:solidFill>
                  <a:schemeClr val="tx1"/>
                </a:solidFill>
              </a:rPr>
              <a:t> increases (</a:t>
            </a:r>
            <a:r>
              <a:rPr lang="en-US" altLang="en-US" sz="2000" b="0" i="1">
                <a:solidFill>
                  <a:schemeClr val="tx1"/>
                </a:solidFill>
              </a:rPr>
              <a:t>scalability</a:t>
            </a:r>
            <a:r>
              <a:rPr lang="en-US" altLang="en-US" sz="2000" b="0">
                <a:solidFill>
                  <a:schemeClr val="tx1"/>
                </a:solidFill>
              </a:rPr>
              <a:t>)</a:t>
            </a:r>
          </a:p>
          <a:p>
            <a:pPr marL="285750" indent="-285750" eaLnBrk="1" hangingPunct="1">
              <a:buFontTx/>
              <a:buChar char="•"/>
            </a:pPr>
            <a:r>
              <a:rPr lang="en-US" altLang="en-US" sz="2000" b="0" i="1">
                <a:solidFill>
                  <a:srgbClr val="0000FF"/>
                </a:solidFill>
              </a:rPr>
              <a:t>f</a:t>
            </a:r>
            <a:r>
              <a:rPr lang="en-US" altLang="en-US" sz="2000" b="0" i="1" baseline="-25000">
                <a:solidFill>
                  <a:srgbClr val="0000FF"/>
                </a:solidFill>
              </a:rPr>
              <a:t>H-BNLJ</a:t>
            </a:r>
            <a:r>
              <a:rPr lang="en-US" altLang="en-US" sz="2000" b="0">
                <a:solidFill>
                  <a:srgbClr val="0000FF"/>
                </a:solidFill>
              </a:rPr>
              <a:t> </a:t>
            </a:r>
            <a:r>
              <a:rPr lang="en-US" altLang="en-US" sz="2000" b="0">
                <a:solidFill>
                  <a:schemeClr val="tx1"/>
                </a:solidFill>
              </a:rPr>
              <a:t>and</a:t>
            </a:r>
            <a:r>
              <a:rPr lang="en-US" altLang="en-US" sz="2000" b="0">
                <a:solidFill>
                  <a:schemeClr val="accent2"/>
                </a:solidFill>
              </a:rPr>
              <a:t> </a:t>
            </a:r>
            <a:r>
              <a:rPr lang="en-US" altLang="en-US" sz="2000" b="0" i="1">
                <a:solidFill>
                  <a:srgbClr val="0000FF"/>
                </a:solidFill>
              </a:rPr>
              <a:t>f</a:t>
            </a:r>
            <a:r>
              <a:rPr lang="en-US" altLang="en-US" sz="2000" b="0" i="1" baseline="-25000">
                <a:solidFill>
                  <a:srgbClr val="0000FF"/>
                </a:solidFill>
              </a:rPr>
              <a:t>H-BRJ</a:t>
            </a:r>
            <a:r>
              <a:rPr lang="en-US" altLang="en-US" sz="2000" b="0">
                <a:solidFill>
                  <a:srgbClr val="0000FF"/>
                </a:solidFill>
              </a:rPr>
              <a:t> </a:t>
            </a:r>
            <a:r>
              <a:rPr lang="en-US" altLang="en-US" sz="2000" b="0">
                <a:solidFill>
                  <a:schemeClr val="tx1"/>
                </a:solidFill>
              </a:rPr>
              <a:t>= </a:t>
            </a:r>
            <a:r>
              <a:rPr lang="en-US" altLang="en-US" sz="2000" b="0" i="1">
                <a:solidFill>
                  <a:schemeClr val="tx1"/>
                </a:solidFill>
              </a:rPr>
              <a:t>2m</a:t>
            </a:r>
            <a:r>
              <a:rPr lang="en-US" altLang="en-US" sz="2000" b="0" i="1" baseline="30000">
                <a:solidFill>
                  <a:schemeClr val="tx1"/>
                </a:solidFill>
              </a:rPr>
              <a:t>0.5</a:t>
            </a:r>
            <a:r>
              <a:rPr lang="en-US" altLang="en-US" sz="2000" b="0">
                <a:solidFill>
                  <a:schemeClr val="tx1"/>
                </a:solidFill>
              </a:rPr>
              <a:t>, independent of </a:t>
            </a:r>
            <a:r>
              <a:rPr lang="en-US" altLang="en-US" sz="2000" b="0" i="1">
                <a:solidFill>
                  <a:schemeClr val="tx1"/>
                </a:solidFill>
              </a:rPr>
              <a:t>n</a:t>
            </a:r>
          </a:p>
          <a:p>
            <a:pPr marL="285750" indent="-285750" eaLnBrk="1" hangingPunct="1">
              <a:buFontTx/>
              <a:buChar char="•"/>
            </a:pPr>
            <a:r>
              <a:rPr lang="en-US" altLang="en-US" sz="2000" b="0">
                <a:solidFill>
                  <a:schemeClr val="tx1"/>
                </a:solidFill>
              </a:rPr>
              <a:t>Replication factor offers clear comparison independent of implementation</a:t>
            </a:r>
          </a:p>
        </p:txBody>
      </p:sp>
      <p:sp>
        <p:nvSpPr>
          <p:cNvPr id="6" name="Up Arrow 5"/>
          <p:cNvSpPr>
            <a:spLocks noChangeArrowheads="1"/>
          </p:cNvSpPr>
          <p:nvPr/>
        </p:nvSpPr>
        <p:spPr bwMode="auto">
          <a:xfrm>
            <a:off x="3533775" y="3933825"/>
            <a:ext cx="300038" cy="379413"/>
          </a:xfrm>
          <a:prstGeom prst="upArrow">
            <a:avLst>
              <a:gd name="adj1" fmla="val 50000"/>
              <a:gd name="adj2" fmla="val 50002"/>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sp>
        <p:nvSpPr>
          <p:cNvPr id="7" name="Up Arrow 6"/>
          <p:cNvSpPr>
            <a:spLocks noChangeArrowheads="1"/>
          </p:cNvSpPr>
          <p:nvPr/>
        </p:nvSpPr>
        <p:spPr bwMode="auto">
          <a:xfrm>
            <a:off x="4856163" y="3933825"/>
            <a:ext cx="298450" cy="379413"/>
          </a:xfrm>
          <a:prstGeom prst="upArrow">
            <a:avLst>
              <a:gd name="adj1" fmla="val 50000"/>
              <a:gd name="adj2" fmla="val 49998"/>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sp>
        <p:nvSpPr>
          <p:cNvPr id="8" name="Up Arrow 7"/>
          <p:cNvSpPr>
            <a:spLocks noChangeArrowheads="1"/>
          </p:cNvSpPr>
          <p:nvPr/>
        </p:nvSpPr>
        <p:spPr bwMode="auto">
          <a:xfrm>
            <a:off x="6189663" y="3933825"/>
            <a:ext cx="298450" cy="379413"/>
          </a:xfrm>
          <a:prstGeom prst="upArrow">
            <a:avLst>
              <a:gd name="adj1" fmla="val 50000"/>
              <a:gd name="adj2" fmla="val 49998"/>
            </a:avLst>
          </a:prstGeom>
          <a:solidFill>
            <a:srgbClr val="FF0000"/>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algn="ctr" eaLnBrk="1" hangingPunct="1"/>
            <a:endParaRPr lang="en-US" altLang="en-US">
              <a:solidFill>
                <a:srgbClr val="FFFFFF"/>
              </a:solidFill>
            </a:endParaRPr>
          </a:p>
        </p:txBody>
      </p:sp>
      <p:cxnSp>
        <p:nvCxnSpPr>
          <p:cNvPr id="9" name="Straight Connector 8"/>
          <p:cNvCxnSpPr>
            <a:cxnSpLocks noChangeShapeType="1"/>
          </p:cNvCxnSpPr>
          <p:nvPr/>
        </p:nvCxnSpPr>
        <p:spPr bwMode="auto">
          <a:xfrm>
            <a:off x="2978150" y="2790825"/>
            <a:ext cx="2689225" cy="0"/>
          </a:xfrm>
          <a:prstGeom prst="line">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3348038" y="1870075"/>
            <a:ext cx="1368425" cy="26352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3638550" y="3397250"/>
            <a:ext cx="2700338" cy="392113"/>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4716463" y="2133600"/>
            <a:ext cx="1368425" cy="93186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9883" name="Rectangle 18"/>
          <p:cNvSpPr>
            <a:spLocks noChangeArrowheads="1"/>
          </p:cNvSpPr>
          <p:nvPr/>
        </p:nvSpPr>
        <p:spPr bwMode="auto">
          <a:xfrm>
            <a:off x="5373688" y="1800225"/>
            <a:ext cx="134937" cy="95250"/>
          </a:xfrm>
          <a:prstGeom prst="rect">
            <a:avLst/>
          </a:prstGeom>
          <a:solidFill>
            <a:srgbClr val="0000FF"/>
          </a:solidFill>
          <a:ln w="38100">
            <a:noFill/>
            <a:round/>
            <a:headEnd/>
            <a:tailEnd/>
          </a:ln>
        </p:spPr>
        <p:txBody>
          <a:bodyPr wrap="none" anchor="ctr"/>
          <a:lstStyle/>
          <a:p>
            <a:pPr algn="ctr" eaLnBrk="1" hangingPunct="1"/>
            <a:endParaRPr lang="en-US"/>
          </a:p>
        </p:txBody>
      </p:sp>
      <p:sp>
        <p:nvSpPr>
          <p:cNvPr id="79884" name="Rectangle 22"/>
          <p:cNvSpPr>
            <a:spLocks noChangeArrowheads="1"/>
          </p:cNvSpPr>
          <p:nvPr/>
        </p:nvSpPr>
        <p:spPr bwMode="auto">
          <a:xfrm>
            <a:off x="5373688" y="1989138"/>
            <a:ext cx="134937" cy="93662"/>
          </a:xfrm>
          <a:prstGeom prst="rect">
            <a:avLst/>
          </a:prstGeom>
          <a:solidFill>
            <a:srgbClr val="0000FF"/>
          </a:solidFill>
          <a:ln w="38100">
            <a:noFill/>
            <a:round/>
            <a:headEnd/>
            <a:tailEnd/>
          </a:ln>
        </p:spPr>
        <p:txBody>
          <a:bodyPr wrap="none" anchor="ctr"/>
          <a:lstStyle/>
          <a:p>
            <a:pPr algn="ctr" eaLnBrk="1" hangingPunct="1"/>
            <a:endParaRPr lang="en-US"/>
          </a:p>
        </p:txBody>
      </p:sp>
      <p:sp>
        <p:nvSpPr>
          <p:cNvPr id="79885" name="Rectangle 23"/>
          <p:cNvSpPr>
            <a:spLocks noChangeArrowheads="1"/>
          </p:cNvSpPr>
          <p:nvPr/>
        </p:nvSpPr>
        <p:spPr bwMode="auto">
          <a:xfrm>
            <a:off x="5373688" y="2205038"/>
            <a:ext cx="134937" cy="93662"/>
          </a:xfrm>
          <a:prstGeom prst="rect">
            <a:avLst/>
          </a:prstGeom>
          <a:solidFill>
            <a:schemeClr val="accent1"/>
          </a:solidFill>
          <a:ln w="38100">
            <a:noFill/>
            <a:round/>
            <a:headEnd/>
            <a:tailEnd/>
          </a:ln>
        </p:spPr>
        <p:txBody>
          <a:bodyPr wrap="none" anchor="ctr"/>
          <a:lstStyle/>
          <a:p>
            <a:pPr algn="ctr" eaLnBrk="1" hangingPunct="1"/>
            <a:endParaRPr lang="en-US">
              <a:solidFill>
                <a:schemeClr val="accent1"/>
              </a:solidFill>
            </a:endParaRPr>
          </a:p>
        </p:txBody>
      </p:sp>
      <p:sp>
        <p:nvSpPr>
          <p:cNvPr id="79886" name="Rectangle 24"/>
          <p:cNvSpPr>
            <a:spLocks noChangeArrowheads="1"/>
          </p:cNvSpPr>
          <p:nvPr/>
        </p:nvSpPr>
        <p:spPr bwMode="auto">
          <a:xfrm>
            <a:off x="5373688" y="2420938"/>
            <a:ext cx="134937" cy="93662"/>
          </a:xfrm>
          <a:prstGeom prst="rect">
            <a:avLst/>
          </a:prstGeom>
          <a:solidFill>
            <a:srgbClr val="FF0000"/>
          </a:solidFill>
          <a:ln w="38100">
            <a:noFill/>
            <a:round/>
            <a:headEnd/>
            <a:tailEnd/>
          </a:ln>
        </p:spPr>
        <p:txBody>
          <a:bodyPr wrap="none" anchor="ctr"/>
          <a:lstStyle/>
          <a:p>
            <a:pPr algn="ctr" eaLnBrk="1" hangingPunct="1"/>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Presentation Outline</a:t>
            </a:r>
            <a:endParaRPr lang="en-US" dirty="0"/>
          </a:p>
        </p:txBody>
      </p:sp>
      <p:sp>
        <p:nvSpPr>
          <p:cNvPr id="8194" name="Content Placeholder 2"/>
          <p:cNvSpPr>
            <a:spLocks noGrp="1"/>
          </p:cNvSpPr>
          <p:nvPr>
            <p:ph idx="1"/>
          </p:nvPr>
        </p:nvSpPr>
        <p:spPr>
          <a:xfrm>
            <a:off x="457200" y="981075"/>
            <a:ext cx="8229600" cy="5184775"/>
          </a:xfrm>
        </p:spPr>
        <p:txBody>
          <a:bodyPr/>
          <a:lstStyle/>
          <a:p>
            <a:pPr marL="514350" indent="-514350"/>
            <a:r>
              <a:rPr lang="en-US" altLang="en-US" sz="4000" dirty="0" smtClean="0">
                <a:solidFill>
                  <a:schemeClr val="bg2"/>
                </a:solidFill>
                <a:ea typeface="ＭＳ Ｐゴシック" pitchFamily="34" charset="-128"/>
              </a:rPr>
              <a:t>Introduction</a:t>
            </a:r>
          </a:p>
          <a:p>
            <a:pPr marL="514350" indent="-514350"/>
            <a:r>
              <a:rPr lang="en-US" altLang="en-US" sz="4000" dirty="0" smtClean="0">
                <a:solidFill>
                  <a:schemeClr val="bg2"/>
                </a:solidFill>
                <a:ea typeface="ＭＳ Ｐゴシック" pitchFamily="34" charset="-128"/>
              </a:rPr>
              <a:t>AkNN Query Processing</a:t>
            </a:r>
          </a:p>
          <a:p>
            <a:pPr marL="914400" lvl="1" indent="-514350"/>
            <a:r>
              <a:rPr lang="en-US" altLang="en-US" sz="3600" dirty="0" smtClean="0">
                <a:solidFill>
                  <a:schemeClr val="bg2"/>
                </a:solidFill>
                <a:ea typeface="ＭＳ Ｐゴシック" pitchFamily="34" charset="-128"/>
              </a:rPr>
              <a:t>IEEE TKDE’16</a:t>
            </a:r>
          </a:p>
          <a:p>
            <a:pPr marL="514350" indent="-514350"/>
            <a:r>
              <a:rPr lang="en-US" altLang="en-US" sz="4000" b="1" dirty="0" err="1" smtClean="0">
                <a:solidFill>
                  <a:srgbClr val="FF0000"/>
                </a:solidFill>
                <a:ea typeface="ＭＳ Ｐゴシック" pitchFamily="34" charset="-128"/>
              </a:rPr>
              <a:t>Rayzit</a:t>
            </a:r>
            <a:r>
              <a:rPr lang="en-US" altLang="en-US" sz="4000" b="1" dirty="0" smtClean="0">
                <a:solidFill>
                  <a:srgbClr val="FF0000"/>
                </a:solidFill>
                <a:ea typeface="ＭＳ Ｐゴシック" pitchFamily="34" charset="-128"/>
              </a:rPr>
              <a:t> Crowd Messenger </a:t>
            </a:r>
          </a:p>
          <a:p>
            <a:pPr marL="914400" lvl="1" indent="-514350"/>
            <a:r>
              <a:rPr lang="en-US" altLang="en-US" sz="3600" b="1" dirty="0" err="1" smtClean="0">
                <a:solidFill>
                  <a:srgbClr val="FF0000"/>
                </a:solidFill>
                <a:ea typeface="ＭＳ Ｐゴシック" pitchFamily="34" charset="-128"/>
              </a:rPr>
              <a:t>Mobisocial</a:t>
            </a:r>
            <a:r>
              <a:rPr lang="en-US" altLang="en-US" sz="3600" b="1" dirty="0" smtClean="0">
                <a:solidFill>
                  <a:srgbClr val="FF0000"/>
                </a:solidFill>
                <a:ea typeface="ＭＳ Ｐゴシック" pitchFamily="34" charset="-128"/>
              </a:rPr>
              <a:t> @ IEEE MDM’15</a:t>
            </a:r>
          </a:p>
          <a:p>
            <a:pPr marL="514350" indent="-514350"/>
            <a:r>
              <a:rPr lang="en-US" altLang="en-US" sz="4000" dirty="0" smtClean="0">
                <a:ea typeface="ＭＳ Ｐゴシック" pitchFamily="34" charset="-128"/>
              </a:rPr>
              <a:t>Future Challenges</a:t>
            </a:r>
          </a:p>
          <a:p>
            <a:pPr marL="400050" lvl="1" indent="0">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817530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274638"/>
            <a:ext cx="8186738" cy="633412"/>
          </a:xfrm>
        </p:spPr>
        <p:txBody>
          <a:bodyPr/>
          <a:lstStyle/>
          <a:p>
            <a:r>
              <a:rPr lang="en-US" altLang="en-US" smtClean="0">
                <a:ea typeface="ＭＳ Ｐゴシック" pitchFamily="34" charset="-128"/>
              </a:rPr>
              <a:t>Rayzit Application</a:t>
            </a:r>
          </a:p>
        </p:txBody>
      </p:sp>
      <p:pic>
        <p:nvPicPr>
          <p:cNvPr id="48130" name="Content Placeholder 7"/>
          <p:cNvPicPr>
            <a:picLocks noGrp="1" noChangeAspect="1"/>
          </p:cNvPicPr>
          <p:nvPr>
            <p:ph idx="1"/>
          </p:nvPr>
        </p:nvPicPr>
        <p:blipFill>
          <a:blip r:embed="rId2" cstate="print"/>
          <a:srcRect/>
          <a:stretch>
            <a:fillRect/>
          </a:stretch>
        </p:blipFill>
        <p:spPr>
          <a:xfrm>
            <a:off x="6011863" y="1196975"/>
            <a:ext cx="2743200" cy="4870450"/>
          </a:xfrm>
        </p:spPr>
      </p:pic>
      <p:sp>
        <p:nvSpPr>
          <p:cNvPr id="7" name="Content Placeholder 3"/>
          <p:cNvSpPr txBox="1">
            <a:spLocks/>
          </p:cNvSpPr>
          <p:nvPr/>
        </p:nvSpPr>
        <p:spPr bwMode="auto">
          <a:xfrm>
            <a:off x="395288" y="1125538"/>
            <a:ext cx="5616575" cy="4824412"/>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2400" b="0" dirty="0">
                <a:solidFill>
                  <a:schemeClr val="tx1"/>
                </a:solidFill>
              </a:rPr>
              <a:t>A user can </a:t>
            </a:r>
            <a:r>
              <a:rPr lang="en-US" altLang="en-US" sz="2400" dirty="0">
                <a:solidFill>
                  <a:schemeClr val="tx1"/>
                </a:solidFill>
              </a:rPr>
              <a:t>post</a:t>
            </a:r>
            <a:r>
              <a:rPr lang="en-US" altLang="en-US" sz="2400" b="0" dirty="0">
                <a:solidFill>
                  <a:schemeClr val="tx1"/>
                </a:solidFill>
              </a:rPr>
              <a:t> a </a:t>
            </a:r>
            <a:r>
              <a:rPr lang="en-US" altLang="en-US" sz="2400" dirty="0">
                <a:solidFill>
                  <a:schemeClr val="tx1"/>
                </a:solidFill>
              </a:rPr>
              <a:t>new </a:t>
            </a:r>
            <a:r>
              <a:rPr lang="en-US" altLang="en-US" sz="2400" dirty="0" err="1">
                <a:solidFill>
                  <a:schemeClr val="tx1"/>
                </a:solidFill>
              </a:rPr>
              <a:t>Rayz</a:t>
            </a:r>
            <a:r>
              <a:rPr lang="en-US" altLang="en-US" sz="2400" dirty="0">
                <a:solidFill>
                  <a:schemeClr val="tx1"/>
                </a:solidFill>
              </a:rPr>
              <a:t> </a:t>
            </a:r>
            <a:r>
              <a:rPr lang="en-US" altLang="en-US" sz="2400" b="0" dirty="0">
                <a:solidFill>
                  <a:schemeClr val="tx1"/>
                </a:solidFill>
              </a:rPr>
              <a:t>(text, audio, video – shown as attachment).</a:t>
            </a:r>
          </a:p>
          <a:p>
            <a:pPr marL="342900" indent="-342900" eaLnBrk="1" hangingPunct="1">
              <a:spcBef>
                <a:spcPct val="20000"/>
              </a:spcBef>
              <a:buFontTx/>
              <a:buChar char="•"/>
            </a:pPr>
            <a:r>
              <a:rPr lang="en-US" altLang="en-US" sz="2400" b="0" dirty="0">
                <a:solidFill>
                  <a:schemeClr val="tx1"/>
                </a:solidFill>
              </a:rPr>
              <a:t>To minimize </a:t>
            </a:r>
            <a:r>
              <a:rPr lang="en-US" altLang="en-US" sz="2400" dirty="0">
                <a:solidFill>
                  <a:schemeClr val="tx1"/>
                </a:solidFill>
              </a:rPr>
              <a:t>spamming</a:t>
            </a:r>
            <a:r>
              <a:rPr lang="en-US" altLang="en-US" sz="2400" b="0" dirty="0">
                <a:solidFill>
                  <a:schemeClr val="tx1"/>
                </a:solidFill>
              </a:rPr>
              <a:t>, each user has a </a:t>
            </a:r>
            <a:r>
              <a:rPr lang="en-US" altLang="en-US" sz="2400" dirty="0" err="1">
                <a:solidFill>
                  <a:schemeClr val="tx1"/>
                </a:solidFill>
              </a:rPr>
              <a:t>powerbar</a:t>
            </a:r>
            <a:r>
              <a:rPr lang="en-US" altLang="en-US" sz="2400" b="0" dirty="0">
                <a:solidFill>
                  <a:schemeClr val="tx1"/>
                </a:solidFill>
              </a:rPr>
              <a:t> that </a:t>
            </a:r>
            <a:r>
              <a:rPr lang="en-US" altLang="en-US" sz="2400" dirty="0">
                <a:solidFill>
                  <a:schemeClr val="tx1"/>
                </a:solidFill>
              </a:rPr>
              <a:t>decreases</a:t>
            </a:r>
            <a:r>
              <a:rPr lang="en-US" altLang="en-US" sz="2400" b="0" dirty="0">
                <a:solidFill>
                  <a:schemeClr val="tx1"/>
                </a:solidFill>
              </a:rPr>
              <a:t> on every </a:t>
            </a:r>
            <a:r>
              <a:rPr lang="en-US" altLang="en-US" sz="2400" dirty="0">
                <a:solidFill>
                  <a:schemeClr val="tx1"/>
                </a:solidFill>
              </a:rPr>
              <a:t>action:</a:t>
            </a:r>
          </a:p>
          <a:p>
            <a:pPr marL="800100" lvl="1" indent="-342900" eaLnBrk="1" hangingPunct="1">
              <a:spcBef>
                <a:spcPct val="20000"/>
              </a:spcBef>
              <a:buFontTx/>
              <a:buChar char="•"/>
            </a:pPr>
            <a:r>
              <a:rPr lang="en-US" altLang="en-US" sz="2000" dirty="0" err="1">
                <a:solidFill>
                  <a:schemeClr val="tx1"/>
                </a:solidFill>
              </a:rPr>
              <a:t>Rayz</a:t>
            </a:r>
            <a:r>
              <a:rPr lang="en-US" altLang="en-US" sz="2000" dirty="0">
                <a:solidFill>
                  <a:schemeClr val="tx1"/>
                </a:solidFill>
              </a:rPr>
              <a:t>, reply, re-</a:t>
            </a:r>
            <a:r>
              <a:rPr lang="en-US" altLang="en-US" sz="2000" dirty="0" err="1">
                <a:solidFill>
                  <a:schemeClr val="tx1"/>
                </a:solidFill>
              </a:rPr>
              <a:t>rayz</a:t>
            </a:r>
            <a:r>
              <a:rPr lang="en-US" altLang="en-US" sz="2000" dirty="0">
                <a:solidFill>
                  <a:schemeClr val="tx1"/>
                </a:solidFill>
              </a:rPr>
              <a:t>, power+/-</a:t>
            </a:r>
            <a:endParaRPr lang="en-US" altLang="en-US" sz="2400" dirty="0">
              <a:solidFill>
                <a:schemeClr val="tx1"/>
              </a:solidFill>
            </a:endParaRPr>
          </a:p>
          <a:p>
            <a:pPr marL="800100" lvl="1" indent="-342900" eaLnBrk="1" hangingPunct="1">
              <a:spcBef>
                <a:spcPct val="20000"/>
              </a:spcBef>
              <a:buFontTx/>
              <a:buChar char="•"/>
            </a:pPr>
            <a:r>
              <a:rPr lang="en-US" altLang="en-US" sz="2000" b="0" dirty="0">
                <a:solidFill>
                  <a:schemeClr val="tx1"/>
                </a:solidFill>
              </a:rPr>
              <a:t>When empty no more actions are possible until it </a:t>
            </a:r>
            <a:r>
              <a:rPr lang="en-US" altLang="en-US" sz="2000" dirty="0">
                <a:solidFill>
                  <a:schemeClr val="tx1"/>
                </a:solidFill>
              </a:rPr>
              <a:t>gradually </a:t>
            </a:r>
            <a:r>
              <a:rPr lang="en-US" altLang="en-US" sz="2000" b="0" dirty="0">
                <a:solidFill>
                  <a:schemeClr val="tx1"/>
                </a:solidFill>
              </a:rPr>
              <a:t>reloads.</a:t>
            </a:r>
          </a:p>
          <a:p>
            <a:pPr marL="800100" lvl="1" indent="-342900" eaLnBrk="1" hangingPunct="1">
              <a:spcBef>
                <a:spcPct val="20000"/>
              </a:spcBef>
              <a:buFontTx/>
              <a:buChar char="•"/>
            </a:pPr>
            <a:r>
              <a:rPr lang="en-US" altLang="en-US" sz="2000" b="0" dirty="0">
                <a:solidFill>
                  <a:schemeClr val="tx1"/>
                </a:solidFill>
              </a:rPr>
              <a:t>To </a:t>
            </a:r>
            <a:r>
              <a:rPr lang="en-US" altLang="en-US" sz="2000" dirty="0">
                <a:solidFill>
                  <a:schemeClr val="tx1"/>
                </a:solidFill>
              </a:rPr>
              <a:t>reload faster</a:t>
            </a:r>
            <a:r>
              <a:rPr lang="en-US" altLang="en-US" sz="2000" b="0" dirty="0">
                <a:solidFill>
                  <a:schemeClr val="tx1"/>
                </a:solidFill>
              </a:rPr>
              <a:t>, we provide the </a:t>
            </a:r>
            <a:r>
              <a:rPr lang="en-US" altLang="en-US" sz="2000" dirty="0">
                <a:solidFill>
                  <a:schemeClr val="tx1"/>
                </a:solidFill>
              </a:rPr>
              <a:t>incentive</a:t>
            </a:r>
            <a:r>
              <a:rPr lang="en-US" altLang="en-US" sz="2000" b="0" dirty="0">
                <a:solidFill>
                  <a:schemeClr val="tx1"/>
                </a:solidFill>
              </a:rPr>
              <a:t> to provide </a:t>
            </a:r>
            <a:r>
              <a:rPr lang="en-US" altLang="en-US" sz="2000" dirty="0">
                <a:solidFill>
                  <a:schemeClr val="tx1"/>
                </a:solidFill>
              </a:rPr>
              <a:t>useful answers </a:t>
            </a:r>
            <a:r>
              <a:rPr lang="en-US" altLang="en-US" sz="2000" b="0" dirty="0">
                <a:solidFill>
                  <a:schemeClr val="tx1"/>
                </a:solidFill>
              </a:rPr>
              <a:t>that will be </a:t>
            </a:r>
            <a:r>
              <a:rPr lang="en-US" altLang="en-US" sz="2000" dirty="0">
                <a:solidFill>
                  <a:schemeClr val="tx1"/>
                </a:solidFill>
              </a:rPr>
              <a:t>starred by others</a:t>
            </a:r>
            <a:r>
              <a:rPr lang="en-US" altLang="en-US" sz="2000" b="0" dirty="0">
                <a:solidFill>
                  <a:schemeClr val="tx1"/>
                </a:solidFill>
              </a:rPr>
              <a:t>.</a:t>
            </a:r>
          </a:p>
          <a:p>
            <a:pPr marL="342900" indent="-342900" eaLnBrk="1" hangingPunct="1">
              <a:spcBef>
                <a:spcPct val="20000"/>
              </a:spcBef>
              <a:buFontTx/>
              <a:buChar char="•"/>
            </a:pPr>
            <a:r>
              <a:rPr lang="en-US" altLang="en-US" sz="2400" b="0" dirty="0">
                <a:solidFill>
                  <a:schemeClr val="tx1"/>
                </a:solidFill>
              </a:rPr>
              <a:t>A message can be bounded to a certain distance (</a:t>
            </a:r>
            <a:r>
              <a:rPr lang="en-US" altLang="en-US" sz="2400" b="0" dirty="0" err="1">
                <a:solidFill>
                  <a:schemeClr val="tx1"/>
                </a:solidFill>
              </a:rPr>
              <a:t>kNN</a:t>
            </a:r>
            <a:r>
              <a:rPr lang="en-US" altLang="en-US" sz="2400" b="0" dirty="0">
                <a:solidFill>
                  <a:schemeClr val="tx1"/>
                </a:solidFill>
              </a:rPr>
              <a:t> is default)</a:t>
            </a:r>
          </a:p>
          <a:p>
            <a:pPr marL="800100" lvl="1" indent="-342900" eaLnBrk="1" hangingPunct="1">
              <a:spcBef>
                <a:spcPct val="20000"/>
              </a:spcBef>
              <a:buFontTx/>
              <a:buChar char="•"/>
            </a:pPr>
            <a:r>
              <a:rPr lang="en-US" altLang="en-US" sz="2400" b="0" dirty="0">
                <a:solidFill>
                  <a:schemeClr val="tx1"/>
                </a:solidFill>
              </a:rPr>
              <a:t>0.5, 5, 50, 500, 5000 km</a:t>
            </a:r>
          </a:p>
          <a:p>
            <a:pPr marL="800100" lvl="1" indent="-342900" eaLnBrk="1" hangingPunct="1">
              <a:spcBef>
                <a:spcPct val="20000"/>
              </a:spcBef>
              <a:buFontTx/>
              <a:buChar char="•"/>
            </a:pPr>
            <a:endParaRPr lang="en-US" altLang="en-US" sz="2000" b="0" dirty="0">
              <a:solidFill>
                <a:schemeClr val="tx1"/>
              </a:solidFill>
            </a:endParaRPr>
          </a:p>
          <a:p>
            <a:pPr marL="800100" lvl="1" indent="-342900" eaLnBrk="1" hangingPunct="1">
              <a:spcBef>
                <a:spcPct val="20000"/>
              </a:spcBef>
              <a:buFontTx/>
              <a:buChar char="•"/>
            </a:pPr>
            <a:endParaRPr lang="en-US" altLang="en-US" sz="1800" b="0" dirty="0">
              <a:solidFill>
                <a:schemeClr val="tx1"/>
              </a:solidFill>
            </a:endParaRPr>
          </a:p>
        </p:txBody>
      </p:sp>
      <p:pic>
        <p:nvPicPr>
          <p:cNvPr id="6" name="Content Placeholder 12"/>
          <p:cNvPicPr>
            <a:picLocks noChangeAspect="1"/>
          </p:cNvPicPr>
          <p:nvPr/>
        </p:nvPicPr>
        <p:blipFill>
          <a:blip r:embed="rId3" cstate="print"/>
          <a:srcRect l="40379" r="5782"/>
          <a:stretch>
            <a:fillRect/>
          </a:stretch>
        </p:blipFill>
        <p:spPr bwMode="auto">
          <a:xfrm>
            <a:off x="7164388" y="3933825"/>
            <a:ext cx="1522412" cy="1484313"/>
          </a:xfrm>
          <a:prstGeom prst="rect">
            <a:avLst/>
          </a:prstGeom>
          <a:noFill/>
          <a:ln w="9525">
            <a:solidFill>
              <a:srgbClr val="FF0000"/>
            </a:solidFill>
            <a:miter lim="800000"/>
            <a:headEnd/>
            <a:tailEnd/>
          </a:ln>
        </p:spPr>
      </p:pic>
      <p:sp>
        <p:nvSpPr>
          <p:cNvPr id="8" name="Oval 7"/>
          <p:cNvSpPr>
            <a:spLocks noChangeArrowheads="1"/>
          </p:cNvSpPr>
          <p:nvPr/>
        </p:nvSpPr>
        <p:spPr bwMode="auto">
          <a:xfrm>
            <a:off x="8101013" y="5516563"/>
            <a:ext cx="863600" cy="649287"/>
          </a:xfrm>
          <a:prstGeom prst="ellipse">
            <a:avLst/>
          </a:prstGeom>
          <a:noFill/>
          <a:ln w="38100">
            <a:solidFill>
              <a:srgbClr val="FF0000"/>
            </a:solidFill>
            <a:prstDash val="dash"/>
            <a:round/>
            <a:headEnd/>
            <a:tailEnd/>
          </a:ln>
        </p:spPr>
        <p:txBody>
          <a:bodyPr wrap="none" anchor="ctr"/>
          <a:lstStyle/>
          <a:p>
            <a:pPr algn="ctr" eaLnBrk="1" hangingPunct="1"/>
            <a:endParaRPr lang="en-US" altLang="en-US"/>
          </a:p>
        </p:txBody>
      </p:sp>
      <p:sp>
        <p:nvSpPr>
          <p:cNvPr id="9" name="Oval 8"/>
          <p:cNvSpPr>
            <a:spLocks noChangeArrowheads="1"/>
          </p:cNvSpPr>
          <p:nvPr/>
        </p:nvSpPr>
        <p:spPr bwMode="auto">
          <a:xfrm>
            <a:off x="6011863" y="5516563"/>
            <a:ext cx="1223962" cy="649287"/>
          </a:xfrm>
          <a:prstGeom prst="ellipse">
            <a:avLst/>
          </a:prstGeom>
          <a:noFill/>
          <a:ln w="38100">
            <a:solidFill>
              <a:srgbClr val="FF0000"/>
            </a:solidFill>
            <a:prstDash val="dash"/>
            <a:round/>
            <a:headEnd/>
            <a:tailEnd/>
          </a:ln>
        </p:spPr>
        <p:txBody>
          <a:bodyPr wrap="none" anchor="ctr"/>
          <a:lstStyle/>
          <a:p>
            <a:pPr algn="ctr" eaLnBrk="1" hangingPunct="1"/>
            <a:endParaRPr lang="en-US" altLang="en-US"/>
          </a:p>
        </p:txBody>
      </p:sp>
      <p:sp>
        <p:nvSpPr>
          <p:cNvPr id="10" name="Oval 9"/>
          <p:cNvSpPr>
            <a:spLocks noChangeArrowheads="1"/>
          </p:cNvSpPr>
          <p:nvPr/>
        </p:nvSpPr>
        <p:spPr bwMode="auto">
          <a:xfrm>
            <a:off x="5795963" y="2781300"/>
            <a:ext cx="3097212" cy="649288"/>
          </a:xfrm>
          <a:prstGeom prst="ellipse">
            <a:avLst/>
          </a:prstGeom>
          <a:noFill/>
          <a:ln w="38100">
            <a:solidFill>
              <a:srgbClr val="FF0000"/>
            </a:solidFill>
            <a:prstDash val="dash"/>
            <a:round/>
            <a:headEnd/>
            <a:tailEnd/>
          </a:ln>
        </p:spPr>
        <p:txBody>
          <a:bodyPr wrap="none" anchor="ctr"/>
          <a:lstStyle/>
          <a:p>
            <a:pPr algn="ctr" eaLnBrk="1" hangingPunct="1"/>
            <a:endParaRPr lang="en-US" altLang="en-US"/>
          </a:p>
        </p:txBody>
      </p:sp>
    </p:spTree>
    <p:extLst>
      <p:ext uri="{BB962C8B-B14F-4D97-AF65-F5344CB8AC3E}">
        <p14:creationId xmlns:p14="http://schemas.microsoft.com/office/powerpoint/2010/main" val="7638225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linds(horizontal)">
                                      <p:cBhvr>
                                        <p:cTn id="26" dur="500"/>
                                        <p:tgtEl>
                                          <p:spTgt spid="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blinds(horizontal)">
                                      <p:cBhvr>
                                        <p:cTn id="31" dur="500"/>
                                        <p:tgtEl>
                                          <p:spTgt spid="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blinds(horizontal)">
                                      <p:cBhvr>
                                        <p:cTn id="39" dur="500"/>
                                        <p:tgtEl>
                                          <p:spTgt spid="7">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linds(horizontal)">
                                      <p:cBhvr>
                                        <p:cTn id="42" dur="500"/>
                                        <p:tgtEl>
                                          <p:spTgt spid="7">
                                            <p:txEl>
                                              <p:pRg st="6" end="6"/>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274638"/>
            <a:ext cx="8186738" cy="633412"/>
          </a:xfrm>
        </p:spPr>
        <p:txBody>
          <a:bodyPr/>
          <a:lstStyle/>
          <a:p>
            <a:r>
              <a:rPr lang="en-US" smtClean="0">
                <a:ea typeface="ＭＳ Ｐゴシック" pitchFamily="34" charset="-128"/>
              </a:rPr>
              <a:t>Example Conversations </a:t>
            </a:r>
          </a:p>
        </p:txBody>
      </p:sp>
      <p:sp>
        <p:nvSpPr>
          <p:cNvPr id="83970" name="TextBox 9"/>
          <p:cNvSpPr txBox="1">
            <a:spLocks noChangeArrowheads="1"/>
          </p:cNvSpPr>
          <p:nvPr/>
        </p:nvSpPr>
        <p:spPr bwMode="auto">
          <a:xfrm>
            <a:off x="539750" y="1125538"/>
            <a:ext cx="7993063" cy="584200"/>
          </a:xfrm>
          <a:prstGeom prst="rect">
            <a:avLst/>
          </a:prstGeom>
          <a:noFill/>
          <a:ln w="9525">
            <a:noFill/>
            <a:miter lim="800000"/>
            <a:headEnd/>
            <a:tailEnd/>
          </a:ln>
        </p:spPr>
        <p:txBody>
          <a:bodyPr>
            <a:spAutoFit/>
          </a:bodyPr>
          <a:lstStyle/>
          <a:p>
            <a:pPr algn="ctr"/>
            <a:r>
              <a:rPr lang="en-US" sz="3200"/>
              <a:t>General Advice &amp; Crowd Casting </a:t>
            </a:r>
          </a:p>
        </p:txBody>
      </p:sp>
      <p:pic>
        <p:nvPicPr>
          <p:cNvPr id="83971" name="Picture 2"/>
          <p:cNvPicPr>
            <a:picLocks noChangeAspect="1" noChangeArrowheads="1"/>
          </p:cNvPicPr>
          <p:nvPr/>
        </p:nvPicPr>
        <p:blipFill>
          <a:blip r:embed="rId2" cstate="print"/>
          <a:srcRect/>
          <a:stretch>
            <a:fillRect/>
          </a:stretch>
        </p:blipFill>
        <p:spPr bwMode="auto">
          <a:xfrm>
            <a:off x="1692275" y="1844675"/>
            <a:ext cx="2387600" cy="4248150"/>
          </a:xfrm>
          <a:prstGeom prst="rect">
            <a:avLst/>
          </a:prstGeom>
          <a:noFill/>
          <a:ln w="9525">
            <a:noFill/>
            <a:miter lim="800000"/>
            <a:headEnd/>
            <a:tailEnd/>
          </a:ln>
        </p:spPr>
      </p:pic>
      <p:pic>
        <p:nvPicPr>
          <p:cNvPr id="83972" name="Picture 2" descr="C:\Users\dz\AppData\Local\Temp\vmware-dz\VMwareDnD\b9e4ca74\IMG_1692.PNG"/>
          <p:cNvPicPr>
            <a:picLocks noChangeAspect="1" noChangeArrowheads="1"/>
          </p:cNvPicPr>
          <p:nvPr/>
        </p:nvPicPr>
        <p:blipFill>
          <a:blip r:embed="rId3" cstate="print"/>
          <a:srcRect/>
          <a:stretch>
            <a:fillRect/>
          </a:stretch>
        </p:blipFill>
        <p:spPr bwMode="auto">
          <a:xfrm>
            <a:off x="4572000" y="1844675"/>
            <a:ext cx="2371725" cy="422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274638"/>
            <a:ext cx="8186738" cy="633412"/>
          </a:xfrm>
        </p:spPr>
        <p:txBody>
          <a:bodyPr/>
          <a:lstStyle/>
          <a:p>
            <a:r>
              <a:rPr lang="en-US" smtClean="0">
                <a:ea typeface="ＭＳ Ｐゴシック" pitchFamily="34" charset="-128"/>
              </a:rPr>
              <a:t>Example Conversations </a:t>
            </a:r>
          </a:p>
        </p:txBody>
      </p:sp>
      <p:sp>
        <p:nvSpPr>
          <p:cNvPr id="84994" name="TextBox 9"/>
          <p:cNvSpPr txBox="1">
            <a:spLocks noChangeArrowheads="1"/>
          </p:cNvSpPr>
          <p:nvPr/>
        </p:nvSpPr>
        <p:spPr bwMode="auto">
          <a:xfrm>
            <a:off x="539750" y="1125538"/>
            <a:ext cx="7993063" cy="522287"/>
          </a:xfrm>
          <a:prstGeom prst="rect">
            <a:avLst/>
          </a:prstGeom>
          <a:noFill/>
          <a:ln w="9525">
            <a:noFill/>
            <a:miter lim="800000"/>
            <a:headEnd/>
            <a:tailEnd/>
          </a:ln>
        </p:spPr>
        <p:txBody>
          <a:bodyPr>
            <a:spAutoFit/>
          </a:bodyPr>
          <a:lstStyle/>
          <a:p>
            <a:pPr algn="ctr"/>
            <a:r>
              <a:rPr lang="en-US" sz="2800"/>
              <a:t>Philosophical &amp; Location-based Questions</a:t>
            </a:r>
          </a:p>
        </p:txBody>
      </p:sp>
      <p:pic>
        <p:nvPicPr>
          <p:cNvPr id="84995" name="Picture 2" descr="C:\Users\dz\AppData\Local\Temp\vmware-dz\VMwareDnD\f613518b\IMG_1690.PNG"/>
          <p:cNvPicPr>
            <a:picLocks noChangeAspect="1" noChangeArrowheads="1"/>
          </p:cNvPicPr>
          <p:nvPr/>
        </p:nvPicPr>
        <p:blipFill>
          <a:blip r:embed="rId2" cstate="print"/>
          <a:srcRect/>
          <a:stretch>
            <a:fillRect/>
          </a:stretch>
        </p:blipFill>
        <p:spPr bwMode="auto">
          <a:xfrm>
            <a:off x="1547813" y="1700213"/>
            <a:ext cx="2519362" cy="4483100"/>
          </a:xfrm>
          <a:prstGeom prst="rect">
            <a:avLst/>
          </a:prstGeom>
          <a:noFill/>
          <a:ln w="9525">
            <a:noFill/>
            <a:miter lim="800000"/>
            <a:headEnd/>
            <a:tailEnd/>
          </a:ln>
        </p:spPr>
      </p:pic>
      <p:pic>
        <p:nvPicPr>
          <p:cNvPr id="84996" name="Picture 4" descr="C:\Users\dz\AppData\Local\Temp\vmware-dz\VMwareDnD\f6125128\IMG_1689.PNG"/>
          <p:cNvPicPr>
            <a:picLocks noChangeAspect="1" noChangeArrowheads="1"/>
          </p:cNvPicPr>
          <p:nvPr/>
        </p:nvPicPr>
        <p:blipFill>
          <a:blip r:embed="rId3" cstate="print"/>
          <a:srcRect/>
          <a:stretch>
            <a:fillRect/>
          </a:stretch>
        </p:blipFill>
        <p:spPr bwMode="auto">
          <a:xfrm>
            <a:off x="4572000" y="1700213"/>
            <a:ext cx="2520950"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186738" cy="633412"/>
          </a:xfrm>
        </p:spPr>
        <p:txBody>
          <a:bodyPr/>
          <a:lstStyle/>
          <a:p>
            <a:r>
              <a:rPr lang="en-US" smtClean="0">
                <a:ea typeface="ＭＳ Ｐゴシック" pitchFamily="34" charset="-128"/>
              </a:rPr>
              <a:t>Example Conversations </a:t>
            </a:r>
          </a:p>
        </p:txBody>
      </p:sp>
      <p:pic>
        <p:nvPicPr>
          <p:cNvPr id="86018" name="Picture 3" descr="C:\Users\dz\AppData\Local\Temp\vmware-dz\VMwareDnD\ccc913be\IMG_1688.PNG"/>
          <p:cNvPicPr>
            <a:picLocks noChangeAspect="1" noChangeArrowheads="1"/>
          </p:cNvPicPr>
          <p:nvPr/>
        </p:nvPicPr>
        <p:blipFill>
          <a:blip r:embed="rId2" cstate="print"/>
          <a:srcRect/>
          <a:stretch>
            <a:fillRect/>
          </a:stretch>
        </p:blipFill>
        <p:spPr bwMode="auto">
          <a:xfrm>
            <a:off x="1331913" y="1844675"/>
            <a:ext cx="2332037" cy="4149725"/>
          </a:xfrm>
          <a:prstGeom prst="rect">
            <a:avLst/>
          </a:prstGeom>
          <a:noFill/>
          <a:ln w="9525">
            <a:noFill/>
            <a:miter lim="800000"/>
            <a:headEnd/>
            <a:tailEnd/>
          </a:ln>
        </p:spPr>
      </p:pic>
      <p:pic>
        <p:nvPicPr>
          <p:cNvPr id="86019" name="Picture 4" descr="C:\Users\dz\AppData\Local\Temp\vmware-dz\VMwareDnD\e4196ffd\IMG_1691.PNG"/>
          <p:cNvPicPr>
            <a:picLocks noChangeAspect="1" noChangeArrowheads="1"/>
          </p:cNvPicPr>
          <p:nvPr/>
        </p:nvPicPr>
        <p:blipFill>
          <a:blip r:embed="rId3" cstate="print"/>
          <a:srcRect/>
          <a:stretch>
            <a:fillRect/>
          </a:stretch>
        </p:blipFill>
        <p:spPr bwMode="auto">
          <a:xfrm>
            <a:off x="5076825" y="1916113"/>
            <a:ext cx="2276475" cy="4049712"/>
          </a:xfrm>
          <a:prstGeom prst="rect">
            <a:avLst/>
          </a:prstGeom>
          <a:noFill/>
          <a:ln w="9525">
            <a:noFill/>
            <a:miter lim="800000"/>
            <a:headEnd/>
            <a:tailEnd/>
          </a:ln>
        </p:spPr>
      </p:pic>
      <p:sp>
        <p:nvSpPr>
          <p:cNvPr id="86020" name="TextBox 9"/>
          <p:cNvSpPr txBox="1">
            <a:spLocks noChangeArrowheads="1"/>
          </p:cNvSpPr>
          <p:nvPr/>
        </p:nvSpPr>
        <p:spPr bwMode="auto">
          <a:xfrm>
            <a:off x="684213" y="1125538"/>
            <a:ext cx="7991475" cy="584200"/>
          </a:xfrm>
          <a:prstGeom prst="rect">
            <a:avLst/>
          </a:prstGeom>
          <a:noFill/>
          <a:ln w="9525">
            <a:noFill/>
            <a:miter lim="800000"/>
            <a:headEnd/>
            <a:tailEnd/>
          </a:ln>
        </p:spPr>
        <p:txBody>
          <a:bodyPr>
            <a:spAutoFit/>
          </a:bodyPr>
          <a:lstStyle/>
          <a:p>
            <a:pPr algn="ctr"/>
            <a:r>
              <a:rPr lang="en-US" sz="3200"/>
              <a:t>Feelings Expression &amp; Taboo Questions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274638"/>
            <a:ext cx="8186738" cy="633412"/>
          </a:xfrm>
        </p:spPr>
        <p:txBody>
          <a:bodyPr/>
          <a:lstStyle/>
          <a:p>
            <a:r>
              <a:rPr lang="en-US" smtClean="0">
                <a:ea typeface="ＭＳ Ｐゴシック" pitchFamily="34" charset="-128"/>
              </a:rPr>
              <a:t>Example Conversations </a:t>
            </a:r>
          </a:p>
        </p:txBody>
      </p:sp>
      <p:sp>
        <p:nvSpPr>
          <p:cNvPr id="87042" name="TextBox 9"/>
          <p:cNvSpPr txBox="1">
            <a:spLocks noChangeArrowheads="1"/>
          </p:cNvSpPr>
          <p:nvPr/>
        </p:nvSpPr>
        <p:spPr bwMode="auto">
          <a:xfrm>
            <a:off x="684213" y="908050"/>
            <a:ext cx="7991475" cy="1077913"/>
          </a:xfrm>
          <a:prstGeom prst="rect">
            <a:avLst/>
          </a:prstGeom>
          <a:noFill/>
          <a:ln w="9525">
            <a:noFill/>
            <a:miter lim="800000"/>
            <a:headEnd/>
            <a:tailEnd/>
          </a:ln>
        </p:spPr>
        <p:txBody>
          <a:bodyPr>
            <a:spAutoFit/>
          </a:bodyPr>
          <a:lstStyle/>
          <a:p>
            <a:pPr algn="ctr"/>
            <a:r>
              <a:rPr lang="en-US" sz="3200"/>
              <a:t>Inappropriate Messages </a:t>
            </a:r>
          </a:p>
          <a:p>
            <a:pPr algn="ctr"/>
            <a:r>
              <a:rPr lang="en-US" sz="3200"/>
              <a:t>(before installation of report filter)</a:t>
            </a:r>
          </a:p>
        </p:txBody>
      </p:sp>
      <p:pic>
        <p:nvPicPr>
          <p:cNvPr id="87043" name="Picture 2"/>
          <p:cNvPicPr>
            <a:picLocks noChangeAspect="1" noChangeArrowheads="1"/>
          </p:cNvPicPr>
          <p:nvPr/>
        </p:nvPicPr>
        <p:blipFill>
          <a:blip r:embed="rId2" cstate="print"/>
          <a:srcRect/>
          <a:stretch>
            <a:fillRect/>
          </a:stretch>
        </p:blipFill>
        <p:spPr bwMode="auto">
          <a:xfrm>
            <a:off x="1908175" y="2060575"/>
            <a:ext cx="2351088" cy="4183063"/>
          </a:xfrm>
          <a:prstGeom prst="rect">
            <a:avLst/>
          </a:prstGeom>
          <a:noFill/>
          <a:ln w="9525">
            <a:noFill/>
            <a:miter lim="800000"/>
            <a:headEnd/>
            <a:tailEnd/>
          </a:ln>
        </p:spPr>
      </p:pic>
      <p:pic>
        <p:nvPicPr>
          <p:cNvPr id="87044" name="Picture 3"/>
          <p:cNvPicPr>
            <a:picLocks noChangeAspect="1" noChangeArrowheads="1"/>
          </p:cNvPicPr>
          <p:nvPr/>
        </p:nvPicPr>
        <p:blipFill>
          <a:blip r:embed="rId3" cstate="print"/>
          <a:srcRect/>
          <a:stretch>
            <a:fillRect/>
          </a:stretch>
        </p:blipFill>
        <p:spPr bwMode="auto">
          <a:xfrm>
            <a:off x="4716463" y="2060575"/>
            <a:ext cx="2376487" cy="422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395288" y="115888"/>
            <a:ext cx="8248650" cy="936625"/>
          </a:xfrm>
        </p:spPr>
        <p:txBody>
          <a:bodyPr/>
          <a:lstStyle/>
          <a:p>
            <a:r>
              <a:rPr lang="en-US" sz="4000" smtClean="0">
                <a:ea typeface="ＭＳ Ｐゴシック" pitchFamily="34" charset="-128"/>
              </a:rPr>
              <a:t>More Topics on Rayzit</a:t>
            </a:r>
            <a:endParaRPr lang="en-US" sz="3200" b="1" smtClean="0">
              <a:ea typeface="ＭＳ Ｐゴシック" pitchFamily="34" charset="-128"/>
            </a:endParaRPr>
          </a:p>
        </p:txBody>
      </p:sp>
      <p:sp>
        <p:nvSpPr>
          <p:cNvPr id="88066" name="Content Placeholder 3"/>
          <p:cNvSpPr>
            <a:spLocks noGrp="1"/>
          </p:cNvSpPr>
          <p:nvPr>
            <p:ph idx="1"/>
          </p:nvPr>
        </p:nvSpPr>
        <p:spPr>
          <a:xfrm>
            <a:off x="457200" y="1125538"/>
            <a:ext cx="8229600" cy="5073650"/>
          </a:xfrm>
        </p:spPr>
        <p:txBody>
          <a:bodyPr/>
          <a:lstStyle/>
          <a:p>
            <a:r>
              <a:rPr lang="en-US" sz="2800" smtClean="0">
                <a:ea typeface="ＭＳ Ｐゴシック" pitchFamily="34" charset="-128"/>
              </a:rPr>
              <a:t>Topics: </a:t>
            </a:r>
            <a:r>
              <a:rPr lang="en-US" sz="2800" i="1" smtClean="0">
                <a:ea typeface="ＭＳ Ｐゴシック" pitchFamily="34" charset="-128"/>
              </a:rPr>
              <a:t>Location, Surveys, Thoughs, Feelings</a:t>
            </a:r>
            <a:endParaRPr lang="en-US" sz="2800" smtClean="0">
              <a:ea typeface="ＭＳ Ｐゴシック" pitchFamily="34" charset="-128"/>
            </a:endParaRPr>
          </a:p>
          <a:p>
            <a:r>
              <a:rPr lang="en-US" sz="2800" smtClean="0">
                <a:ea typeface="ＭＳ Ｐゴシック" pitchFamily="34" charset="-128"/>
              </a:rPr>
              <a:t>Most answered rayz (responses)</a:t>
            </a:r>
          </a:p>
          <a:p>
            <a:pPr lvl="1"/>
            <a:r>
              <a:rPr lang="en-US" sz="2000" i="1" smtClean="0">
                <a:ea typeface="ＭＳ Ｐゴシック" pitchFamily="34" charset="-128"/>
              </a:rPr>
              <a:t>“Rain! Lovely.” </a:t>
            </a:r>
            <a:r>
              <a:rPr lang="en-US" sz="2000" smtClean="0">
                <a:ea typeface="ＭＳ Ｐゴシック" pitchFamily="34" charset="-128"/>
              </a:rPr>
              <a:t>(228)</a:t>
            </a:r>
          </a:p>
          <a:p>
            <a:pPr lvl="1"/>
            <a:r>
              <a:rPr lang="en-US" sz="2000" i="1" smtClean="0">
                <a:solidFill>
                  <a:srgbClr val="007A37"/>
                </a:solidFill>
                <a:ea typeface="ＭＳ Ｐゴシック" pitchFamily="34" charset="-128"/>
              </a:rPr>
              <a:t>“Any good PGs near Avanshi RoadCBE?” </a:t>
            </a:r>
            <a:r>
              <a:rPr lang="en-US" sz="2000" smtClean="0">
                <a:solidFill>
                  <a:srgbClr val="007A37"/>
                </a:solidFill>
                <a:ea typeface="ＭＳ Ｐゴシック" pitchFamily="34" charset="-128"/>
              </a:rPr>
              <a:t>(142)</a:t>
            </a:r>
          </a:p>
          <a:p>
            <a:pPr lvl="1"/>
            <a:r>
              <a:rPr lang="en-US" sz="2000" i="1" smtClean="0">
                <a:solidFill>
                  <a:srgbClr val="FF0000"/>
                </a:solidFill>
                <a:ea typeface="ＭＳ Ｐゴシック" pitchFamily="34" charset="-128"/>
              </a:rPr>
              <a:t>“Which windows phone do you have?” </a:t>
            </a:r>
            <a:r>
              <a:rPr lang="en-US" sz="2000" smtClean="0">
                <a:solidFill>
                  <a:srgbClr val="FF0000"/>
                </a:solidFill>
                <a:ea typeface="ＭＳ Ｐゴシック" pitchFamily="34" charset="-128"/>
              </a:rPr>
              <a:t>(119)</a:t>
            </a:r>
          </a:p>
          <a:p>
            <a:pPr lvl="1"/>
            <a:r>
              <a:rPr lang="en-US" sz="2000" i="1" smtClean="0">
                <a:solidFill>
                  <a:srgbClr val="007A37"/>
                </a:solidFill>
                <a:ea typeface="ＭＳ Ｐゴシック" pitchFamily="34" charset="-128"/>
              </a:rPr>
              <a:t>“anyone around..???” </a:t>
            </a:r>
            <a:r>
              <a:rPr lang="en-US" sz="2000" smtClean="0">
                <a:solidFill>
                  <a:srgbClr val="007A37"/>
                </a:solidFill>
                <a:ea typeface="ＭＳ Ｐゴシック" pitchFamily="34" charset="-128"/>
              </a:rPr>
              <a:t>(94)</a:t>
            </a:r>
          </a:p>
          <a:p>
            <a:pPr lvl="1"/>
            <a:r>
              <a:rPr lang="en-US" sz="2000" i="1" smtClean="0">
                <a:ea typeface="ＭＳ Ｐゴシック" pitchFamily="34" charset="-128"/>
              </a:rPr>
              <a:t>“Share a secret ..”</a:t>
            </a:r>
            <a:r>
              <a:rPr lang="en-US" altLang="ja-JP" sz="2000" smtClean="0">
                <a:ea typeface="ＭＳ Ｐゴシック" pitchFamily="34" charset="-128"/>
              </a:rPr>
              <a:t> (90)</a:t>
            </a:r>
          </a:p>
          <a:p>
            <a:pPr lvl="1"/>
            <a:r>
              <a:rPr lang="en-US" sz="2000" i="1" smtClean="0">
                <a:ea typeface="ＭＳ Ｐゴシック" pitchFamily="34" charset="-128"/>
              </a:rPr>
              <a:t>“Rayzit: What is the next feature you would like to see?” </a:t>
            </a:r>
            <a:r>
              <a:rPr lang="en-US" sz="2000" smtClean="0">
                <a:ea typeface="ＭＳ Ｐゴシック" pitchFamily="34" charset="-128"/>
              </a:rPr>
              <a:t>(81)</a:t>
            </a:r>
          </a:p>
          <a:p>
            <a:pPr lvl="1"/>
            <a:r>
              <a:rPr lang="en-US" sz="2000" smtClean="0">
                <a:ea typeface="ＭＳ Ｐゴシック" pitchFamily="34" charset="-128"/>
              </a:rPr>
              <a:t>“I love.... (continue)” (58)</a:t>
            </a:r>
          </a:p>
          <a:p>
            <a:pPr lvl="1"/>
            <a:r>
              <a:rPr lang="en-US" sz="2000" i="1" smtClean="0">
                <a:solidFill>
                  <a:srgbClr val="007A37"/>
                </a:solidFill>
                <a:ea typeface="ＭＳ Ｐゴシック" pitchFamily="34" charset="-128"/>
              </a:rPr>
              <a:t>“Where are you from? I want to test Rayzit location.”</a:t>
            </a:r>
            <a:r>
              <a:rPr lang="en-US" altLang="ja-JP" sz="2000" smtClean="0">
                <a:solidFill>
                  <a:srgbClr val="007A37"/>
                </a:solidFill>
                <a:ea typeface="ＭＳ Ｐゴシック" pitchFamily="34" charset="-128"/>
              </a:rPr>
              <a:t> (52)</a:t>
            </a:r>
          </a:p>
          <a:p>
            <a:pPr lvl="1"/>
            <a:r>
              <a:rPr lang="en-US" sz="2000" i="1" smtClean="0">
                <a:solidFill>
                  <a:srgbClr val="007A37"/>
                </a:solidFill>
                <a:ea typeface="ＭＳ Ｐゴシック" pitchFamily="34" charset="-128"/>
              </a:rPr>
              <a:t>“Where to dine in Coimbatore if you want to have a dinner peacefully and by yourself?” </a:t>
            </a:r>
            <a:r>
              <a:rPr lang="en-US" sz="2000" smtClean="0">
                <a:solidFill>
                  <a:srgbClr val="007A37"/>
                </a:solidFill>
                <a:ea typeface="ＭＳ Ｐゴシック" pitchFamily="34" charset="-128"/>
              </a:rPr>
              <a:t>(40)</a:t>
            </a:r>
          </a:p>
          <a:p>
            <a:pPr lvl="1"/>
            <a:endParaRPr lang="en-US" sz="2000" smtClean="0">
              <a:ea typeface="ＭＳ Ｐゴシック" pitchFamily="34" charset="-128"/>
            </a:endParaRPr>
          </a:p>
          <a:p>
            <a:pPr lvl="1"/>
            <a:endParaRPr lang="en-US" sz="2000" smtClean="0">
              <a:ea typeface="ＭＳ Ｐゴシック" pitchFamily="34" charset="-128"/>
            </a:endParaRPr>
          </a:p>
          <a:p>
            <a:pPr lvl="1"/>
            <a:endParaRPr lang="en-US" sz="1800" smtClean="0">
              <a:ea typeface="ＭＳ Ｐゴシック" pitchFamily="34" charset="-128"/>
            </a:endParaRPr>
          </a:p>
          <a:p>
            <a:pPr lvl="1"/>
            <a:endParaRPr lang="en-US" sz="2400" smtClean="0">
              <a:ea typeface="ＭＳ Ｐゴシック" pitchFamily="34" charset="-128"/>
            </a:endParaRPr>
          </a:p>
          <a:p>
            <a:endParaRPr 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8186738" cy="633412"/>
          </a:xfrm>
        </p:spPr>
        <p:txBody>
          <a:bodyPr/>
          <a:lstStyle/>
          <a:p>
            <a:r>
              <a:rPr lang="en-US" smtClean="0">
                <a:ea typeface="ＭＳ Ｐゴシック" pitchFamily="34" charset="-128"/>
              </a:rPr>
              <a:t>Analyzing the Rayzit Network</a:t>
            </a:r>
          </a:p>
        </p:txBody>
      </p:sp>
      <p:sp>
        <p:nvSpPr>
          <p:cNvPr id="27652" name="Content Placeholder 6"/>
          <p:cNvSpPr>
            <a:spLocks noGrp="1"/>
          </p:cNvSpPr>
          <p:nvPr>
            <p:ph idx="1"/>
          </p:nvPr>
        </p:nvSpPr>
        <p:spPr>
          <a:xfrm>
            <a:off x="457200" y="1125538"/>
            <a:ext cx="8229600" cy="1727200"/>
          </a:xfrm>
        </p:spPr>
        <p:txBody>
          <a:bodyPr/>
          <a:lstStyle/>
          <a:p>
            <a:r>
              <a:rPr lang="en-US" sz="2800" dirty="0" smtClean="0">
                <a:ea typeface="ＭＳ Ｐゴシック" pitchFamily="34" charset="-128"/>
              </a:rPr>
              <a:t>We used both Flurry App Analytics and Analytic queries on our NoSQL database</a:t>
            </a:r>
          </a:p>
          <a:p>
            <a:r>
              <a:rPr lang="en-US" sz="2800" b="1" dirty="0" smtClean="0">
                <a:ea typeface="ＭＳ Ｐゴシック" pitchFamily="34" charset="-128"/>
              </a:rPr>
              <a:t>Interval of Analysis: </a:t>
            </a:r>
            <a:r>
              <a:rPr lang="en-US" sz="2800" dirty="0" smtClean="0">
                <a:ea typeface="ＭＳ Ｐゴシック" pitchFamily="34" charset="-128"/>
              </a:rPr>
              <a:t>Oct. 13 – Mar. 15</a:t>
            </a:r>
          </a:p>
          <a:p>
            <a:pPr lvl="1"/>
            <a:r>
              <a:rPr lang="en-US" sz="2400" dirty="0" smtClean="0">
                <a:ea typeface="ＭＳ Ｐゴシック" pitchFamily="34" charset="-128"/>
              </a:rPr>
              <a:t>32,762  Sessions</a:t>
            </a:r>
          </a:p>
          <a:p>
            <a:pPr lvl="1"/>
            <a:r>
              <a:rPr lang="en-US" sz="2400" dirty="0" smtClean="0">
                <a:ea typeface="ＭＳ Ｐゴシック" pitchFamily="34" charset="-128"/>
              </a:rPr>
              <a:t>5,062  New Users</a:t>
            </a:r>
          </a:p>
          <a:p>
            <a:pPr lvl="1"/>
            <a:r>
              <a:rPr lang="en-US" sz="2400" dirty="0" smtClean="0">
                <a:ea typeface="ＭＳ Ｐゴシック" pitchFamily="34" charset="-128"/>
              </a:rPr>
              <a:t>1.7 </a:t>
            </a:r>
            <a:r>
              <a:rPr lang="en-US" sz="2400" dirty="0" err="1" smtClean="0">
                <a:ea typeface="ＭＳ Ｐゴシック" pitchFamily="34" charset="-128"/>
              </a:rPr>
              <a:t>mins</a:t>
            </a:r>
            <a:r>
              <a:rPr lang="en-US" sz="2400" dirty="0" smtClean="0">
                <a:ea typeface="ＭＳ Ｐゴシック" pitchFamily="34" charset="-128"/>
              </a:rPr>
              <a:t>  Median </a:t>
            </a:r>
          </a:p>
          <a:p>
            <a:pPr lvl="1">
              <a:buFontTx/>
              <a:buNone/>
            </a:pPr>
            <a:r>
              <a:rPr lang="en-US" sz="2400" dirty="0" smtClean="0">
                <a:ea typeface="ＭＳ Ｐゴシック" pitchFamily="34" charset="-128"/>
              </a:rPr>
              <a:t>	Session Length</a:t>
            </a:r>
          </a:p>
          <a:p>
            <a:r>
              <a:rPr lang="en-US" sz="2800" b="1" dirty="0" smtClean="0">
                <a:ea typeface="ＭＳ Ｐゴシック" pitchFamily="34" charset="-128"/>
              </a:rPr>
              <a:t>Conclusion: </a:t>
            </a:r>
          </a:p>
          <a:p>
            <a:pPr lvl="1"/>
            <a:r>
              <a:rPr lang="en-US" sz="2400" dirty="0" smtClean="0">
                <a:ea typeface="ＭＳ Ｐゴシック" pitchFamily="34" charset="-128"/>
              </a:rPr>
              <a:t>App more popular in Asia, India particularly because of large Microsoft community and Microsoft Promotion)</a:t>
            </a:r>
          </a:p>
        </p:txBody>
      </p:sp>
      <p:pic>
        <p:nvPicPr>
          <p:cNvPr id="5" name="Picture 7"/>
          <p:cNvPicPr>
            <a:picLocks noChangeAspect="1"/>
          </p:cNvPicPr>
          <p:nvPr/>
        </p:nvPicPr>
        <p:blipFill>
          <a:blip r:embed="rId2" cstate="print"/>
          <a:srcRect/>
          <a:stretch>
            <a:fillRect/>
          </a:stretch>
        </p:blipFill>
        <p:spPr bwMode="auto">
          <a:xfrm>
            <a:off x="4957013" y="2348880"/>
            <a:ext cx="3716337" cy="28082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animEffect transition="in" filter="blinds(horizontal)">
                                      <p:cBhvr>
                                        <p:cTn id="7" dur="500"/>
                                        <p:tgtEl>
                                          <p:spTgt spid="2765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2">
                                            <p:txEl>
                                              <p:pRg st="2" end="2"/>
                                            </p:txEl>
                                          </p:spTgt>
                                        </p:tgtEl>
                                        <p:attrNameLst>
                                          <p:attrName>style.visibility</p:attrName>
                                        </p:attrNameLst>
                                      </p:cBhvr>
                                      <p:to>
                                        <p:strVal val="visible"/>
                                      </p:to>
                                    </p:set>
                                    <p:animEffect transition="in" filter="blinds(horizontal)">
                                      <p:cBhvr>
                                        <p:cTn id="10" dur="500"/>
                                        <p:tgtEl>
                                          <p:spTgt spid="2765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2">
                                            <p:txEl>
                                              <p:pRg st="3" end="3"/>
                                            </p:txEl>
                                          </p:spTgt>
                                        </p:tgtEl>
                                        <p:attrNameLst>
                                          <p:attrName>style.visibility</p:attrName>
                                        </p:attrNameLst>
                                      </p:cBhvr>
                                      <p:to>
                                        <p:strVal val="visible"/>
                                      </p:to>
                                    </p:set>
                                    <p:animEffect transition="in" filter="blinds(horizontal)">
                                      <p:cBhvr>
                                        <p:cTn id="13" dur="500"/>
                                        <p:tgtEl>
                                          <p:spTgt spid="2765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2">
                                            <p:txEl>
                                              <p:pRg st="4" end="4"/>
                                            </p:txEl>
                                          </p:spTgt>
                                        </p:tgtEl>
                                        <p:attrNameLst>
                                          <p:attrName>style.visibility</p:attrName>
                                        </p:attrNameLst>
                                      </p:cBhvr>
                                      <p:to>
                                        <p:strVal val="visible"/>
                                      </p:to>
                                    </p:set>
                                    <p:animEffect transition="in" filter="blinds(horizontal)">
                                      <p:cBhvr>
                                        <p:cTn id="16" dur="500"/>
                                        <p:tgtEl>
                                          <p:spTgt spid="2765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7652">
                                            <p:txEl>
                                              <p:pRg st="5" end="5"/>
                                            </p:txEl>
                                          </p:spTgt>
                                        </p:tgtEl>
                                        <p:attrNameLst>
                                          <p:attrName>style.visibility</p:attrName>
                                        </p:attrNameLst>
                                      </p:cBhvr>
                                      <p:to>
                                        <p:strVal val="visible"/>
                                      </p:to>
                                    </p:set>
                                    <p:animEffect transition="in" filter="blinds(horizontal)">
                                      <p:cBhvr>
                                        <p:cTn id="19" dur="500"/>
                                        <p:tgtEl>
                                          <p:spTgt spid="2765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7652">
                                            <p:txEl>
                                              <p:pRg st="6" end="6"/>
                                            </p:txEl>
                                          </p:spTgt>
                                        </p:tgtEl>
                                        <p:attrNameLst>
                                          <p:attrName>style.visibility</p:attrName>
                                        </p:attrNameLst>
                                      </p:cBhvr>
                                      <p:to>
                                        <p:strVal val="visible"/>
                                      </p:to>
                                    </p:set>
                                    <p:animEffect transition="in" filter="blinds(horizontal)">
                                      <p:cBhvr>
                                        <p:cTn id="27" dur="500"/>
                                        <p:tgtEl>
                                          <p:spTgt spid="2765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7652">
                                            <p:txEl>
                                              <p:pRg st="7" end="7"/>
                                            </p:txEl>
                                          </p:spTgt>
                                        </p:tgtEl>
                                        <p:attrNameLst>
                                          <p:attrName>style.visibility</p:attrName>
                                        </p:attrNameLst>
                                      </p:cBhvr>
                                      <p:to>
                                        <p:strVal val="visible"/>
                                      </p:to>
                                    </p:set>
                                    <p:animEffect transition="in" filter="blinds(horizontal)">
                                      <p:cBhvr>
                                        <p:cTn id="32" dur="500"/>
                                        <p:tgtEl>
                                          <p:spTgt spid="276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Online Social Communities</a:t>
            </a:r>
            <a:endParaRPr lang="en-US" dirty="0"/>
          </a:p>
        </p:txBody>
      </p:sp>
      <p:sp>
        <p:nvSpPr>
          <p:cNvPr id="33794" name="Content Placeholder 6"/>
          <p:cNvSpPr>
            <a:spLocks noGrp="1"/>
          </p:cNvSpPr>
          <p:nvPr>
            <p:ph idx="1"/>
          </p:nvPr>
        </p:nvSpPr>
        <p:spPr>
          <a:xfrm>
            <a:off x="457200" y="1052736"/>
            <a:ext cx="8186738" cy="4928964"/>
          </a:xfrm>
        </p:spPr>
        <p:txBody>
          <a:bodyPr/>
          <a:lstStyle/>
          <a:p>
            <a:r>
              <a:rPr lang="en-US" sz="2800" b="1" dirty="0">
                <a:ea typeface="ＭＳ Ｐゴシック" pitchFamily="34" charset="-128"/>
              </a:rPr>
              <a:t>Benefits: </a:t>
            </a:r>
            <a:r>
              <a:rPr lang="en-US" sz="2800" dirty="0">
                <a:ea typeface="ＭＳ Ｐゴシック" pitchFamily="34" charset="-128"/>
              </a:rPr>
              <a:t>avoid censorship and retain privacy</a:t>
            </a:r>
          </a:p>
          <a:p>
            <a:pPr lvl="1"/>
            <a:r>
              <a:rPr lang="en-US" sz="2000" dirty="0">
                <a:ea typeface="ＭＳ Ｐゴシック" pitchFamily="34" charset="-128"/>
              </a:rPr>
              <a:t>“huge value for individuals </a:t>
            </a:r>
            <a:r>
              <a:rPr lang="en-US" sz="2000" dirty="0" smtClean="0">
                <a:ea typeface="ＭＳ Ｐゴシック" pitchFamily="34" charset="-128"/>
              </a:rPr>
              <a:t> </a:t>
            </a:r>
            <a:r>
              <a:rPr lang="mr-IN" sz="2000" dirty="0" smtClean="0">
                <a:ea typeface="ＭＳ Ｐゴシック" pitchFamily="34" charset="-128"/>
              </a:rPr>
              <a:t>…</a:t>
            </a:r>
            <a:r>
              <a:rPr lang="en-US" sz="2000" dirty="0" smtClean="0">
                <a:ea typeface="ＭＳ Ｐゴシック" pitchFamily="34" charset="-128"/>
              </a:rPr>
              <a:t>  </a:t>
            </a:r>
            <a:r>
              <a:rPr lang="en-US" sz="2000" dirty="0">
                <a:ea typeface="ＭＳ Ｐゴシック" pitchFamily="34" charset="-128"/>
              </a:rPr>
              <a:t>especially when they are working in far more difficult parts of the world.” J. Bartlett, </a:t>
            </a:r>
            <a:r>
              <a:rPr lang="en-US" sz="2000" dirty="0" err="1">
                <a:ea typeface="ＭＳ Ｐゴシック" pitchFamily="34" charset="-128"/>
              </a:rPr>
              <a:t>dw.com</a:t>
            </a:r>
            <a:r>
              <a:rPr lang="en-US" sz="2000" dirty="0">
                <a:ea typeface="ＭＳ Ｐゴシック" pitchFamily="34" charset="-128"/>
              </a:rPr>
              <a:t>, 25.7.2016.</a:t>
            </a:r>
          </a:p>
          <a:p>
            <a:pPr lvl="1"/>
            <a:r>
              <a:rPr lang="en-US" sz="2000" dirty="0">
                <a:ea typeface="ＭＳ Ｐゴシック" pitchFamily="34" charset="-128"/>
              </a:rPr>
              <a:t>Apps: Games (MMOG), Education(MOOC), Crowdsourcing</a:t>
            </a:r>
            <a:r>
              <a:rPr lang="en-US" sz="2000" dirty="0" smtClean="0">
                <a:ea typeface="ＭＳ Ｐゴシック" pitchFamily="34" charset="-128"/>
              </a:rPr>
              <a:t>.</a:t>
            </a:r>
          </a:p>
          <a:p>
            <a:r>
              <a:rPr lang="en-US" sz="2800" b="1" dirty="0"/>
              <a:t>Drawbacks: </a:t>
            </a:r>
            <a:r>
              <a:rPr lang="en-US" sz="2800" i="1" dirty="0" smtClean="0"/>
              <a:t>accountability</a:t>
            </a:r>
            <a:r>
              <a:rPr lang="en-US" sz="2800" dirty="0" smtClean="0"/>
              <a:t> </a:t>
            </a:r>
            <a:r>
              <a:rPr lang="en-US" sz="2800" dirty="0"/>
              <a:t>and </a:t>
            </a:r>
            <a:r>
              <a:rPr lang="en-US" sz="2800" i="1" dirty="0"/>
              <a:t>traceability</a:t>
            </a:r>
          </a:p>
          <a:p>
            <a:pPr lvl="1"/>
            <a:r>
              <a:rPr lang="en-US" sz="2000" b="1" i="1" dirty="0"/>
              <a:t>threats, rumor spreading and negative discourse </a:t>
            </a:r>
            <a:r>
              <a:rPr lang="en-US" sz="2000" dirty="0"/>
              <a:t>(e.g., intimidate, control, manipulate, falsely discredit, or humiliate) leading to the shutdown of services (e.g., Secret)</a:t>
            </a:r>
          </a:p>
          <a:p>
            <a:pPr lvl="1"/>
            <a:r>
              <a:rPr lang="en-US" sz="2000" b="1" dirty="0"/>
              <a:t>illegal content dissemination </a:t>
            </a:r>
            <a:r>
              <a:rPr lang="en-US" sz="2000" dirty="0"/>
              <a:t>leading an ASN to a </a:t>
            </a:r>
            <a:r>
              <a:rPr lang="en-US" sz="2000" b="1" dirty="0"/>
              <a:t>dark network </a:t>
            </a:r>
            <a:r>
              <a:rPr lang="en-US" sz="2000" dirty="0"/>
              <a:t>(e.g., trade drugs, sex, cyber-arms, weapons, counterfeit currency).</a:t>
            </a:r>
          </a:p>
          <a:p>
            <a:pPr lvl="1"/>
            <a:r>
              <a:rPr lang="en-US" sz="2000" dirty="0" smtClean="0"/>
              <a:t>Topic to be revisited at the end of this talk.</a:t>
            </a:r>
            <a:endParaRPr lang="en-US" sz="2000" dirty="0"/>
          </a:p>
          <a:p>
            <a:endParaRPr lang="en-US" dirty="0">
              <a:ea typeface="ＭＳ Ｐゴシック" pitchFamily="34" charset="-128"/>
            </a:endParaRPr>
          </a:p>
        </p:txBody>
      </p:sp>
    </p:spTree>
    <p:extLst>
      <p:ext uri="{BB962C8B-B14F-4D97-AF65-F5344CB8AC3E}">
        <p14:creationId xmlns:p14="http://schemas.microsoft.com/office/powerpoint/2010/main" val="89002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74638"/>
            <a:ext cx="8186738" cy="633412"/>
          </a:xfrm>
        </p:spPr>
        <p:txBody>
          <a:bodyPr/>
          <a:lstStyle/>
          <a:p>
            <a:r>
              <a:rPr lang="en-US" sz="3600" smtClean="0">
                <a:ea typeface="ＭＳ Ｐゴシック" pitchFamily="34" charset="-128"/>
              </a:rPr>
              <a:t>Average Reply Time</a:t>
            </a:r>
          </a:p>
        </p:txBody>
      </p:sp>
      <p:pic>
        <p:nvPicPr>
          <p:cNvPr id="92162" name="Picture 5"/>
          <p:cNvPicPr>
            <a:picLocks noChangeAspect="1"/>
          </p:cNvPicPr>
          <p:nvPr/>
        </p:nvPicPr>
        <p:blipFill>
          <a:blip r:embed="rId2" cstate="print"/>
          <a:srcRect/>
          <a:stretch>
            <a:fillRect/>
          </a:stretch>
        </p:blipFill>
        <p:spPr bwMode="auto">
          <a:xfrm>
            <a:off x="825500" y="998538"/>
            <a:ext cx="7226300" cy="4518025"/>
          </a:xfrm>
          <a:prstGeom prst="rect">
            <a:avLst/>
          </a:prstGeom>
          <a:noFill/>
          <a:ln w="9525">
            <a:noFill/>
            <a:miter lim="800000"/>
            <a:headEnd/>
            <a:tailEnd/>
          </a:ln>
        </p:spPr>
      </p:pic>
      <p:sp>
        <p:nvSpPr>
          <p:cNvPr id="2" name="Oval 1"/>
          <p:cNvSpPr>
            <a:spLocks noChangeArrowheads="1"/>
          </p:cNvSpPr>
          <p:nvPr/>
        </p:nvSpPr>
        <p:spPr bwMode="auto">
          <a:xfrm>
            <a:off x="2195513" y="2211388"/>
            <a:ext cx="1368425" cy="504825"/>
          </a:xfrm>
          <a:prstGeom prst="ellipse">
            <a:avLst/>
          </a:prstGeom>
          <a:noFill/>
          <a:ln w="38100">
            <a:solidFill>
              <a:srgbClr val="FF0000"/>
            </a:solidFill>
            <a:round/>
            <a:headEnd/>
            <a:tailEnd/>
          </a:ln>
        </p:spPr>
        <p:txBody>
          <a:bodyPr wrap="none" anchor="ctr"/>
          <a:lstStyle/>
          <a:p>
            <a:pPr eaLnBrk="1" hangingPunct="1"/>
            <a:endParaRPr lang="en-US" sz="1800">
              <a:solidFill>
                <a:srgbClr val="FF0000"/>
              </a:solidFill>
            </a:endParaRPr>
          </a:p>
        </p:txBody>
      </p:sp>
      <p:sp>
        <p:nvSpPr>
          <p:cNvPr id="3" name="Rectangle 2"/>
          <p:cNvSpPr>
            <a:spLocks noChangeArrowheads="1"/>
          </p:cNvSpPr>
          <p:nvPr/>
        </p:nvSpPr>
        <p:spPr bwMode="auto">
          <a:xfrm>
            <a:off x="1835150" y="1844675"/>
            <a:ext cx="698500" cy="400050"/>
          </a:xfrm>
          <a:prstGeom prst="rect">
            <a:avLst/>
          </a:prstGeom>
          <a:noFill/>
          <a:ln w="9525">
            <a:noFill/>
            <a:miter lim="800000"/>
            <a:headEnd/>
            <a:tailEnd/>
          </a:ln>
        </p:spPr>
        <p:txBody>
          <a:bodyPr wrap="none">
            <a:spAutoFit/>
          </a:bodyPr>
          <a:lstStyle/>
          <a:p>
            <a:pPr eaLnBrk="1" hangingPunct="1"/>
            <a:r>
              <a:rPr lang="en-US" sz="2000">
                <a:solidFill>
                  <a:srgbClr val="FF0000"/>
                </a:solidFill>
              </a:rPr>
              <a:t>28%</a:t>
            </a:r>
          </a:p>
        </p:txBody>
      </p:sp>
      <p:sp>
        <p:nvSpPr>
          <p:cNvPr id="6" name="TextBox 5"/>
          <p:cNvSpPr txBox="1">
            <a:spLocks noChangeArrowheads="1"/>
          </p:cNvSpPr>
          <p:nvPr/>
        </p:nvSpPr>
        <p:spPr bwMode="auto">
          <a:xfrm>
            <a:off x="250825" y="5445125"/>
            <a:ext cx="8785225" cy="1016000"/>
          </a:xfrm>
          <a:prstGeom prst="rect">
            <a:avLst/>
          </a:prstGeom>
          <a:noFill/>
          <a:ln w="9525">
            <a:noFill/>
            <a:miter lim="800000"/>
            <a:headEnd/>
            <a:tailEnd/>
          </a:ln>
        </p:spPr>
        <p:txBody>
          <a:bodyPr>
            <a:spAutoFit/>
          </a:bodyPr>
          <a:lstStyle/>
          <a:p>
            <a:pPr algn="ctr"/>
            <a:r>
              <a:rPr lang="en-US" sz="2000">
                <a:solidFill>
                  <a:srgbClr val="FF0000"/>
                </a:solidFill>
              </a:rPr>
              <a:t>28% of replies were recorded within 1 minute.</a:t>
            </a:r>
          </a:p>
          <a:p>
            <a:pPr algn="ctr">
              <a:buFont typeface="Symbol" pitchFamily="18" charset="2"/>
              <a:buChar char="Þ"/>
            </a:pPr>
            <a:r>
              <a:rPr lang="en-US" sz="2000">
                <a:solidFill>
                  <a:schemeClr val="tx1"/>
                </a:solidFill>
              </a:rPr>
              <a:t> Crowd Volume creates quick response possibilities</a:t>
            </a:r>
          </a:p>
          <a:p>
            <a:pPr algn="ctr">
              <a:buFont typeface="Symbol" pitchFamily="18" charset="2"/>
              <a:buChar char="Þ"/>
            </a:pPr>
            <a:r>
              <a:rPr lang="en-US" sz="2000">
                <a:solidFill>
                  <a:schemeClr val="tx1"/>
                </a:solidFill>
              </a:rPr>
              <a:t> Nearby users respond quickly (more interested in the discussion). </a:t>
            </a:r>
          </a:p>
        </p:txBody>
      </p:sp>
      <p:sp>
        <p:nvSpPr>
          <p:cNvPr id="7" name="TextBox 6"/>
          <p:cNvSpPr txBox="1">
            <a:spLocks noChangeArrowheads="1"/>
          </p:cNvSpPr>
          <p:nvPr/>
        </p:nvSpPr>
        <p:spPr bwMode="auto">
          <a:xfrm>
            <a:off x="2555875" y="1628775"/>
            <a:ext cx="1728788" cy="400050"/>
          </a:xfrm>
          <a:prstGeom prst="rect">
            <a:avLst/>
          </a:prstGeom>
          <a:noFill/>
          <a:ln w="9525">
            <a:noFill/>
            <a:miter lim="800000"/>
            <a:headEnd/>
            <a:tailEnd/>
          </a:ln>
        </p:spPr>
        <p:txBody>
          <a:bodyPr>
            <a:spAutoFit/>
          </a:bodyPr>
          <a:lstStyle/>
          <a:p>
            <a:pPr algn="ctr"/>
            <a:r>
              <a:rPr lang="en-US" sz="2000" u="sng">
                <a:solidFill>
                  <a:srgbClr val="FF0000"/>
                </a:solidFill>
              </a:rPr>
              <a:t>Online users</a:t>
            </a:r>
          </a:p>
        </p:txBody>
      </p:sp>
      <p:sp>
        <p:nvSpPr>
          <p:cNvPr id="8" name="TextBox 7"/>
          <p:cNvSpPr txBox="1">
            <a:spLocks noChangeArrowheads="1"/>
          </p:cNvSpPr>
          <p:nvPr/>
        </p:nvSpPr>
        <p:spPr bwMode="auto">
          <a:xfrm>
            <a:off x="4140200" y="1844675"/>
            <a:ext cx="1584325" cy="708025"/>
          </a:xfrm>
          <a:prstGeom prst="rect">
            <a:avLst/>
          </a:prstGeom>
          <a:noFill/>
          <a:ln w="9525">
            <a:noFill/>
            <a:miter lim="800000"/>
            <a:headEnd/>
            <a:tailEnd/>
          </a:ln>
        </p:spPr>
        <p:txBody>
          <a:bodyPr>
            <a:spAutoFit/>
          </a:bodyPr>
          <a:lstStyle/>
          <a:p>
            <a:pPr algn="ctr"/>
            <a:r>
              <a:rPr lang="en-US" sz="2000" u="sng">
                <a:solidFill>
                  <a:srgbClr val="FF0000"/>
                </a:solidFill>
              </a:rPr>
              <a:t>Offline users</a:t>
            </a:r>
          </a:p>
        </p:txBody>
      </p:sp>
      <p:sp>
        <p:nvSpPr>
          <p:cNvPr id="9" name="TextBox 8"/>
          <p:cNvSpPr txBox="1">
            <a:spLocks noChangeArrowheads="1"/>
          </p:cNvSpPr>
          <p:nvPr/>
        </p:nvSpPr>
        <p:spPr bwMode="auto">
          <a:xfrm>
            <a:off x="5219700" y="1916113"/>
            <a:ext cx="1584325" cy="708025"/>
          </a:xfrm>
          <a:prstGeom prst="rect">
            <a:avLst/>
          </a:prstGeom>
          <a:noFill/>
          <a:ln w="9525">
            <a:noFill/>
            <a:miter lim="800000"/>
            <a:headEnd/>
            <a:tailEnd/>
          </a:ln>
        </p:spPr>
        <p:txBody>
          <a:bodyPr>
            <a:spAutoFit/>
          </a:bodyPr>
          <a:lstStyle/>
          <a:p>
            <a:pPr algn="ctr"/>
            <a:r>
              <a:rPr lang="en-US" sz="2000" u="sng">
                <a:solidFill>
                  <a:srgbClr val="FF0000"/>
                </a:solidFill>
              </a:rPr>
              <a:t>Sporadic users</a:t>
            </a:r>
          </a:p>
        </p:txBody>
      </p:sp>
      <p:sp>
        <p:nvSpPr>
          <p:cNvPr id="11" name="TextBox 10"/>
          <p:cNvSpPr txBox="1">
            <a:spLocks noChangeArrowheads="1"/>
          </p:cNvSpPr>
          <p:nvPr/>
        </p:nvSpPr>
        <p:spPr bwMode="auto">
          <a:xfrm>
            <a:off x="6227763" y="2349500"/>
            <a:ext cx="1584325" cy="400050"/>
          </a:xfrm>
          <a:prstGeom prst="rect">
            <a:avLst/>
          </a:prstGeom>
          <a:noFill/>
          <a:ln w="9525">
            <a:noFill/>
            <a:miter lim="800000"/>
            <a:headEnd/>
            <a:tailEnd/>
          </a:ln>
        </p:spPr>
        <p:txBody>
          <a:bodyPr>
            <a:spAutoFit/>
          </a:bodyPr>
          <a:lstStyle/>
          <a:p>
            <a:pPr algn="ctr"/>
            <a:r>
              <a:rPr lang="en-US" sz="2000" u="sng">
                <a:solidFill>
                  <a:srgbClr val="FF0000"/>
                </a:solidFill>
              </a:rPr>
              <a:t>Rest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linds(horizontal)">
                                      <p:cBhvr>
                                        <p:cTn id="23" dur="500"/>
                                        <p:tgtEl>
                                          <p:spTgt spid="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68313" y="274638"/>
            <a:ext cx="8175625" cy="922337"/>
          </a:xfrm>
        </p:spPr>
        <p:txBody>
          <a:bodyPr/>
          <a:lstStyle/>
          <a:p>
            <a:r>
              <a:rPr lang="en-US" sz="3200" smtClean="0">
                <a:ea typeface="ＭＳ Ｐゴシック" pitchFamily="34" charset="-128"/>
              </a:rPr>
              <a:t>Average and Maximum </a:t>
            </a:r>
            <a:br>
              <a:rPr lang="en-US" sz="3200" smtClean="0">
                <a:ea typeface="ＭＳ Ｐゴシック" pitchFamily="34" charset="-128"/>
              </a:rPr>
            </a:br>
            <a:r>
              <a:rPr lang="en-US" sz="3200" smtClean="0">
                <a:ea typeface="ＭＳ Ｐゴシック" pitchFamily="34" charset="-128"/>
              </a:rPr>
              <a:t>Distance (Rayz, Reply)</a:t>
            </a:r>
          </a:p>
        </p:txBody>
      </p:sp>
      <p:pic>
        <p:nvPicPr>
          <p:cNvPr id="93186" name="Picture 6"/>
          <p:cNvPicPr>
            <a:picLocks noChangeAspect="1"/>
          </p:cNvPicPr>
          <p:nvPr/>
        </p:nvPicPr>
        <p:blipFill>
          <a:blip r:embed="rId2" cstate="print"/>
          <a:srcRect/>
          <a:stretch>
            <a:fillRect/>
          </a:stretch>
        </p:blipFill>
        <p:spPr bwMode="auto">
          <a:xfrm>
            <a:off x="179388" y="2133600"/>
            <a:ext cx="7924800" cy="4156075"/>
          </a:xfrm>
          <a:prstGeom prst="rect">
            <a:avLst/>
          </a:prstGeom>
          <a:noFill/>
          <a:ln w="9525">
            <a:noFill/>
            <a:miter lim="800000"/>
            <a:headEnd/>
            <a:tailEnd/>
          </a:ln>
        </p:spPr>
      </p:pic>
      <p:sp>
        <p:nvSpPr>
          <p:cNvPr id="93187" name="Content Placeholder 6"/>
          <p:cNvSpPr>
            <a:spLocks noGrp="1"/>
          </p:cNvSpPr>
          <p:nvPr>
            <p:ph idx="1"/>
          </p:nvPr>
        </p:nvSpPr>
        <p:spPr>
          <a:xfrm>
            <a:off x="457200" y="1125538"/>
            <a:ext cx="8229600" cy="1727200"/>
          </a:xfrm>
        </p:spPr>
        <p:txBody>
          <a:bodyPr/>
          <a:lstStyle/>
          <a:p>
            <a:pPr algn="ctr"/>
            <a:r>
              <a:rPr lang="en-US" sz="2800" b="1" smtClean="0">
                <a:solidFill>
                  <a:srgbClr val="FF0000"/>
                </a:solidFill>
                <a:ea typeface="ＭＳ Ｐゴシック" pitchFamily="34" charset="-128"/>
              </a:rPr>
              <a:t>Hypothesis: Closer Geographic Users means More Replies</a:t>
            </a:r>
          </a:p>
        </p:txBody>
      </p:sp>
      <p:sp>
        <p:nvSpPr>
          <p:cNvPr id="9" name="TextBox 8"/>
          <p:cNvSpPr txBox="1"/>
          <p:nvPr/>
        </p:nvSpPr>
        <p:spPr>
          <a:xfrm>
            <a:off x="2771775" y="6197600"/>
            <a:ext cx="5329238" cy="400050"/>
          </a:xfrm>
          <a:prstGeom prst="rect">
            <a:avLst/>
          </a:prstGeom>
          <a:noFill/>
        </p:spPr>
        <p:txBody>
          <a:bodyPr>
            <a:spAutoFit/>
          </a:bodyPr>
          <a:lstStyle/>
          <a:p>
            <a:pPr algn="r">
              <a:defRPr/>
            </a:pPr>
            <a:r>
              <a:rPr lang="en-US" sz="2000" b="0" dirty="0">
                <a:solidFill>
                  <a:schemeClr val="accent3"/>
                </a:solidFill>
                <a:latin typeface="Arial" charset="0"/>
              </a:rPr>
              <a:t>People in classroom, event?</a:t>
            </a:r>
          </a:p>
        </p:txBody>
      </p:sp>
      <p:sp>
        <p:nvSpPr>
          <p:cNvPr id="10" name="Oval 9"/>
          <p:cNvSpPr>
            <a:spLocks noChangeArrowheads="1"/>
          </p:cNvSpPr>
          <p:nvPr/>
        </p:nvSpPr>
        <p:spPr bwMode="auto">
          <a:xfrm>
            <a:off x="1908175" y="2597150"/>
            <a:ext cx="4535488" cy="1223963"/>
          </a:xfrm>
          <a:prstGeom prst="ellipse">
            <a:avLst/>
          </a:prstGeom>
          <a:noFill/>
          <a:ln w="38100">
            <a:solidFill>
              <a:srgbClr val="FF0000"/>
            </a:solidFill>
            <a:prstDash val="sysDot"/>
            <a:round/>
            <a:headEnd/>
            <a:tailEnd/>
          </a:ln>
        </p:spPr>
        <p:txBody>
          <a:bodyPr wrap="none" anchor="ctr"/>
          <a:lstStyle/>
          <a:p>
            <a:pPr eaLnBrk="1" hangingPunct="1"/>
            <a:endParaRPr lang="en-US" sz="1800"/>
          </a:p>
        </p:txBody>
      </p:sp>
      <p:sp>
        <p:nvSpPr>
          <p:cNvPr id="11" name="TextBox 10"/>
          <p:cNvSpPr txBox="1">
            <a:spLocks noChangeArrowheads="1"/>
          </p:cNvSpPr>
          <p:nvPr/>
        </p:nvSpPr>
        <p:spPr bwMode="auto">
          <a:xfrm>
            <a:off x="2843213" y="2636838"/>
            <a:ext cx="3097212" cy="1016000"/>
          </a:xfrm>
          <a:prstGeom prst="rect">
            <a:avLst/>
          </a:prstGeom>
          <a:noFill/>
          <a:ln w="9525">
            <a:noFill/>
            <a:miter lim="800000"/>
            <a:headEnd/>
            <a:tailEnd/>
          </a:ln>
        </p:spPr>
        <p:txBody>
          <a:bodyPr>
            <a:spAutoFit/>
          </a:bodyPr>
          <a:lstStyle/>
          <a:p>
            <a:r>
              <a:rPr lang="en-US" sz="2000">
                <a:solidFill>
                  <a:srgbClr val="FF0000"/>
                </a:solidFill>
              </a:rPr>
              <a:t>distance of rayz to replies ([1-50] replies) = 15km (max)</a:t>
            </a:r>
          </a:p>
        </p:txBody>
      </p:sp>
      <p:sp>
        <p:nvSpPr>
          <p:cNvPr id="12" name="Oval 11"/>
          <p:cNvSpPr>
            <a:spLocks noChangeArrowheads="1"/>
          </p:cNvSpPr>
          <p:nvPr/>
        </p:nvSpPr>
        <p:spPr bwMode="auto">
          <a:xfrm>
            <a:off x="5867400" y="3532188"/>
            <a:ext cx="2017713" cy="1225550"/>
          </a:xfrm>
          <a:prstGeom prst="ellipse">
            <a:avLst/>
          </a:prstGeom>
          <a:noFill/>
          <a:ln w="38100">
            <a:solidFill>
              <a:srgbClr val="FF0000"/>
            </a:solidFill>
            <a:prstDash val="sysDot"/>
            <a:round/>
            <a:headEnd/>
            <a:tailEnd/>
          </a:ln>
        </p:spPr>
        <p:txBody>
          <a:bodyPr wrap="none" anchor="ctr"/>
          <a:lstStyle/>
          <a:p>
            <a:pPr eaLnBrk="1" hangingPunct="1"/>
            <a:endParaRPr lang="en-US" sz="1800"/>
          </a:p>
        </p:txBody>
      </p:sp>
      <p:sp>
        <p:nvSpPr>
          <p:cNvPr id="13" name="TextBox 12"/>
          <p:cNvSpPr txBox="1">
            <a:spLocks noChangeArrowheads="1"/>
          </p:cNvSpPr>
          <p:nvPr/>
        </p:nvSpPr>
        <p:spPr bwMode="auto">
          <a:xfrm>
            <a:off x="6011863" y="3749675"/>
            <a:ext cx="1944687" cy="706438"/>
          </a:xfrm>
          <a:prstGeom prst="rect">
            <a:avLst/>
          </a:prstGeom>
          <a:noFill/>
          <a:ln w="9525">
            <a:noFill/>
            <a:miter lim="800000"/>
            <a:headEnd/>
            <a:tailEnd/>
          </a:ln>
        </p:spPr>
        <p:txBody>
          <a:bodyPr>
            <a:spAutoFit/>
          </a:bodyPr>
          <a:lstStyle/>
          <a:p>
            <a:r>
              <a:rPr lang="en-US" sz="2000">
                <a:solidFill>
                  <a:srgbClr val="FF0000"/>
                </a:solidFill>
              </a:rPr>
              <a:t>&gt;50 replies </a:t>
            </a:r>
          </a:p>
          <a:p>
            <a:r>
              <a:rPr lang="en-US" sz="2000">
                <a:solidFill>
                  <a:srgbClr val="FF0000"/>
                </a:solidFill>
              </a:rPr>
              <a:t>At 10km (max)</a:t>
            </a:r>
          </a:p>
        </p:txBody>
      </p:sp>
      <p:sp>
        <p:nvSpPr>
          <p:cNvPr id="14" name="Oval 13"/>
          <p:cNvSpPr>
            <a:spLocks noChangeArrowheads="1"/>
          </p:cNvSpPr>
          <p:nvPr/>
        </p:nvSpPr>
        <p:spPr bwMode="auto">
          <a:xfrm>
            <a:off x="6875463" y="4829175"/>
            <a:ext cx="2017712" cy="1223963"/>
          </a:xfrm>
          <a:prstGeom prst="ellipse">
            <a:avLst/>
          </a:prstGeom>
          <a:noFill/>
          <a:ln w="38100">
            <a:solidFill>
              <a:srgbClr val="FF0000"/>
            </a:solidFill>
            <a:prstDash val="sysDot"/>
            <a:round/>
            <a:headEnd/>
            <a:tailEnd/>
          </a:ln>
        </p:spPr>
        <p:txBody>
          <a:bodyPr wrap="none" anchor="ctr"/>
          <a:lstStyle/>
          <a:p>
            <a:pPr eaLnBrk="1" hangingPunct="1"/>
            <a:endParaRPr lang="en-US" sz="1800"/>
          </a:p>
        </p:txBody>
      </p:sp>
      <p:sp>
        <p:nvSpPr>
          <p:cNvPr id="15" name="TextBox 14"/>
          <p:cNvSpPr txBox="1">
            <a:spLocks noChangeArrowheads="1"/>
          </p:cNvSpPr>
          <p:nvPr/>
        </p:nvSpPr>
        <p:spPr bwMode="auto">
          <a:xfrm>
            <a:off x="7019925" y="5045075"/>
            <a:ext cx="1944688" cy="708025"/>
          </a:xfrm>
          <a:prstGeom prst="rect">
            <a:avLst/>
          </a:prstGeom>
          <a:noFill/>
          <a:ln w="9525">
            <a:noFill/>
            <a:miter lim="800000"/>
            <a:headEnd/>
            <a:tailEnd/>
          </a:ln>
        </p:spPr>
        <p:txBody>
          <a:bodyPr>
            <a:spAutoFit/>
          </a:bodyPr>
          <a:lstStyle/>
          <a:p>
            <a:r>
              <a:rPr lang="en-US" sz="2000">
                <a:solidFill>
                  <a:srgbClr val="FF0000"/>
                </a:solidFill>
              </a:rPr>
              <a:t>&gt;100 replies </a:t>
            </a:r>
          </a:p>
          <a:p>
            <a:r>
              <a:rPr lang="en-US" sz="2000">
                <a:solidFill>
                  <a:srgbClr val="FF0000"/>
                </a:solidFill>
              </a:rPr>
              <a:t>at 8 meters!</a:t>
            </a:r>
          </a:p>
        </p:txBody>
      </p:sp>
      <p:cxnSp>
        <p:nvCxnSpPr>
          <p:cNvPr id="17" name="Straight Arrow Connector 16"/>
          <p:cNvCxnSpPr>
            <a:cxnSpLocks noChangeShapeType="1"/>
          </p:cNvCxnSpPr>
          <p:nvPr/>
        </p:nvCxnSpPr>
        <p:spPr bwMode="auto">
          <a:xfrm flipV="1">
            <a:off x="7380288" y="5732463"/>
            <a:ext cx="792162" cy="504825"/>
          </a:xfrm>
          <a:prstGeom prst="straightConnector1">
            <a:avLst/>
          </a:prstGeom>
          <a:noFill/>
          <a:ln w="38100">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t>Presentation Outline</a:t>
            </a:r>
            <a:endParaRPr lang="en-US" dirty="0"/>
          </a:p>
        </p:txBody>
      </p:sp>
      <p:sp>
        <p:nvSpPr>
          <p:cNvPr id="8194" name="Content Placeholder 2"/>
          <p:cNvSpPr>
            <a:spLocks noGrp="1"/>
          </p:cNvSpPr>
          <p:nvPr>
            <p:ph idx="1"/>
          </p:nvPr>
        </p:nvSpPr>
        <p:spPr>
          <a:xfrm>
            <a:off x="457200" y="981075"/>
            <a:ext cx="8229600" cy="5184775"/>
          </a:xfrm>
        </p:spPr>
        <p:txBody>
          <a:bodyPr/>
          <a:lstStyle/>
          <a:p>
            <a:pPr marL="514350" indent="-514350"/>
            <a:r>
              <a:rPr lang="en-US" altLang="en-US" sz="4000" dirty="0" smtClean="0">
                <a:solidFill>
                  <a:schemeClr val="bg2"/>
                </a:solidFill>
                <a:ea typeface="ＭＳ Ｐゴシック" pitchFamily="34" charset="-128"/>
              </a:rPr>
              <a:t>Introduction</a:t>
            </a:r>
          </a:p>
          <a:p>
            <a:pPr marL="514350" indent="-514350"/>
            <a:r>
              <a:rPr lang="en-US" altLang="en-US" sz="4000" dirty="0" smtClean="0">
                <a:solidFill>
                  <a:schemeClr val="bg2"/>
                </a:solidFill>
                <a:ea typeface="ＭＳ Ｐゴシック" pitchFamily="34" charset="-128"/>
              </a:rPr>
              <a:t>AkNN Query Processing</a:t>
            </a:r>
          </a:p>
          <a:p>
            <a:pPr marL="914400" lvl="1" indent="-514350"/>
            <a:r>
              <a:rPr lang="en-US" altLang="en-US" sz="3600" dirty="0" smtClean="0">
                <a:solidFill>
                  <a:schemeClr val="bg2"/>
                </a:solidFill>
                <a:ea typeface="ＭＳ Ｐゴシック" pitchFamily="34" charset="-128"/>
              </a:rPr>
              <a:t>IEEE TKDE’16</a:t>
            </a:r>
          </a:p>
          <a:p>
            <a:pPr marL="514350" indent="-514350"/>
            <a:r>
              <a:rPr lang="en-US" altLang="en-US" sz="4000" dirty="0" err="1" smtClean="0">
                <a:solidFill>
                  <a:schemeClr val="bg2"/>
                </a:solidFill>
                <a:ea typeface="ＭＳ Ｐゴシック" pitchFamily="34" charset="-128"/>
              </a:rPr>
              <a:t>Rayzit</a:t>
            </a:r>
            <a:r>
              <a:rPr lang="en-US" altLang="en-US" sz="4000" dirty="0" smtClean="0">
                <a:solidFill>
                  <a:schemeClr val="bg2"/>
                </a:solidFill>
                <a:ea typeface="ＭＳ Ｐゴシック" pitchFamily="34" charset="-128"/>
              </a:rPr>
              <a:t> Crowd Messenger </a:t>
            </a:r>
          </a:p>
          <a:p>
            <a:pPr marL="914400" lvl="1" indent="-514350"/>
            <a:r>
              <a:rPr lang="en-US" altLang="en-US" sz="3600" dirty="0" err="1" smtClean="0">
                <a:solidFill>
                  <a:schemeClr val="bg2"/>
                </a:solidFill>
                <a:ea typeface="ＭＳ Ｐゴシック" pitchFamily="34" charset="-128"/>
              </a:rPr>
              <a:t>Mobisocial</a:t>
            </a:r>
            <a:r>
              <a:rPr lang="en-US" altLang="en-US" sz="3600" dirty="0" smtClean="0">
                <a:solidFill>
                  <a:schemeClr val="bg2"/>
                </a:solidFill>
                <a:ea typeface="ＭＳ Ｐゴシック" pitchFamily="34" charset="-128"/>
              </a:rPr>
              <a:t> @ IEEE MDM’15</a:t>
            </a:r>
          </a:p>
          <a:p>
            <a:pPr marL="514350" indent="-514350"/>
            <a:r>
              <a:rPr lang="en-US" altLang="en-US" sz="4000" b="1" dirty="0" smtClean="0">
                <a:solidFill>
                  <a:srgbClr val="FF0000"/>
                </a:solidFill>
                <a:ea typeface="ＭＳ Ｐゴシック" pitchFamily="34" charset="-128"/>
              </a:rPr>
              <a:t>Future Challenges</a:t>
            </a:r>
          </a:p>
          <a:p>
            <a:pPr marL="400050" lvl="1" indent="0">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10942287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274638"/>
            <a:ext cx="8186738" cy="633412"/>
          </a:xfrm>
        </p:spPr>
        <p:txBody>
          <a:bodyPr/>
          <a:lstStyle/>
          <a:p>
            <a:r>
              <a:rPr lang="en-US" smtClean="0">
                <a:ea typeface="ＭＳ Ｐゴシック" pitchFamily="34" charset="-128"/>
              </a:rPr>
              <a:t>Future Challenges</a:t>
            </a:r>
          </a:p>
        </p:txBody>
      </p:sp>
      <p:sp>
        <p:nvSpPr>
          <p:cNvPr id="35843" name="Content Placeholder 2"/>
          <p:cNvSpPr>
            <a:spLocks noGrp="1"/>
          </p:cNvSpPr>
          <p:nvPr>
            <p:ph idx="1"/>
          </p:nvPr>
        </p:nvSpPr>
        <p:spPr>
          <a:xfrm>
            <a:off x="457200" y="1125538"/>
            <a:ext cx="8229600" cy="5073650"/>
          </a:xfrm>
        </p:spPr>
        <p:txBody>
          <a:bodyPr/>
          <a:lstStyle/>
          <a:p>
            <a:r>
              <a:rPr lang="en-US" sz="2800" smtClean="0">
                <a:ea typeface="ＭＳ Ｐゴシック" pitchFamily="34" charset="-128"/>
              </a:rPr>
              <a:t>Tools to handle lack of accountability have shown to </a:t>
            </a:r>
            <a:r>
              <a:rPr lang="en-US" sz="2800" b="1" smtClean="0">
                <a:ea typeface="ＭＳ Ｐゴシック" pitchFamily="34" charset="-128"/>
              </a:rPr>
              <a:t>encourage negative discourse</a:t>
            </a:r>
            <a:r>
              <a:rPr lang="en-US" sz="2800" smtClean="0">
                <a:ea typeface="ＭＳ Ｐゴシック" pitchFamily="34" charset="-128"/>
              </a:rPr>
              <a:t>, including </a:t>
            </a:r>
            <a:r>
              <a:rPr lang="en-US" sz="2800" b="1" smtClean="0">
                <a:ea typeface="ＭＳ Ｐゴシック" pitchFamily="34" charset="-128"/>
              </a:rPr>
              <a:t>personal attacks, threats or rumor spreading.</a:t>
            </a:r>
          </a:p>
          <a:p>
            <a:r>
              <a:rPr lang="en-US" sz="2800" smtClean="0">
                <a:ea typeface="ＭＳ Ｐゴシック" pitchFamily="34" charset="-128"/>
              </a:rPr>
              <a:t>Introduce more </a:t>
            </a:r>
            <a:r>
              <a:rPr lang="en-US" sz="2800" b="1" smtClean="0">
                <a:ea typeface="ＭＳ Ｐゴシック" pitchFamily="34" charset="-128"/>
              </a:rPr>
              <a:t>automated</a:t>
            </a:r>
            <a:r>
              <a:rPr lang="en-US" sz="2800" smtClean="0">
                <a:ea typeface="ＭＳ Ｐゴシック" pitchFamily="34" charset="-128"/>
              </a:rPr>
              <a:t> and </a:t>
            </a:r>
            <a:r>
              <a:rPr lang="en-US" sz="2800" b="1" smtClean="0">
                <a:ea typeface="ＭＳ Ｐゴシック" pitchFamily="34" charset="-128"/>
              </a:rPr>
              <a:t>crowd</a:t>
            </a:r>
            <a:r>
              <a:rPr lang="en-US" sz="2800" smtClean="0">
                <a:ea typeface="ＭＳ Ｐゴシック" pitchFamily="34" charset="-128"/>
              </a:rPr>
              <a:t> management techniques (collaborative filtering):</a:t>
            </a:r>
          </a:p>
          <a:p>
            <a:pPr lvl="1"/>
            <a:r>
              <a:rPr lang="en-US" sz="2400" smtClean="0">
                <a:ea typeface="ＭＳ Ｐゴシック" pitchFamily="34" charset="-128"/>
              </a:rPr>
              <a:t>More intelligent </a:t>
            </a:r>
            <a:r>
              <a:rPr lang="en-US" sz="2400" b="1" smtClean="0">
                <a:ea typeface="ＭＳ Ｐゴシック" pitchFamily="34" charset="-128"/>
              </a:rPr>
              <a:t>Report Management</a:t>
            </a:r>
          </a:p>
          <a:p>
            <a:pPr lvl="1"/>
            <a:r>
              <a:rPr lang="en-US" sz="2400" b="1" smtClean="0">
                <a:ea typeface="ＭＳ Ｐゴシック" pitchFamily="34" charset="-128"/>
              </a:rPr>
              <a:t>Classify</a:t>
            </a:r>
            <a:r>
              <a:rPr lang="en-US" sz="2400" smtClean="0">
                <a:ea typeface="ＭＳ Ｐゴシック" pitchFamily="34" charset="-128"/>
              </a:rPr>
              <a:t> rayz threads to categories</a:t>
            </a:r>
          </a:p>
          <a:p>
            <a:pPr lvl="1"/>
            <a:r>
              <a:rPr lang="en-US" sz="2400" smtClean="0">
                <a:ea typeface="ＭＳ Ｐゴシック" pitchFamily="34" charset="-128"/>
              </a:rPr>
              <a:t>More </a:t>
            </a:r>
            <a:r>
              <a:rPr lang="en-US" sz="2400" b="1" smtClean="0">
                <a:ea typeface="ＭＳ Ｐゴシック" pitchFamily="34" charset="-128"/>
              </a:rPr>
              <a:t>detailed</a:t>
            </a:r>
            <a:r>
              <a:rPr lang="en-US" sz="2400" smtClean="0">
                <a:ea typeface="ＭＳ Ｐゴシック" pitchFamily="34" charset="-128"/>
              </a:rPr>
              <a:t> </a:t>
            </a:r>
            <a:r>
              <a:rPr lang="en-US" sz="2400" b="1" smtClean="0">
                <a:ea typeface="ＭＳ Ｐゴシック" pitchFamily="34" charset="-128"/>
              </a:rPr>
              <a:t>data analysis </a:t>
            </a:r>
            <a:r>
              <a:rPr lang="en-US" sz="2400" smtClean="0">
                <a:ea typeface="ＭＳ Ｐゴシック" pitchFamily="34" charset="-128"/>
              </a:rPr>
              <a:t>(interaction graphs, rerayz path length, community detection, chat  groups vs. location, new vs. old users, ….</a:t>
            </a:r>
            <a:endParaRPr lang="en-US" sz="2400" b="1" smtClean="0">
              <a:ea typeface="ＭＳ Ｐゴシック" pitchFamily="34" charset="-128"/>
            </a:endParaRPr>
          </a:p>
        </p:txBody>
      </p:sp>
      <p:pic>
        <p:nvPicPr>
          <p:cNvPr id="94211" name="Picture 3"/>
          <p:cNvPicPr>
            <a:picLocks noChangeAspect="1"/>
          </p:cNvPicPr>
          <p:nvPr/>
        </p:nvPicPr>
        <p:blipFill>
          <a:blip r:embed="rId2" cstate="print"/>
          <a:srcRect/>
          <a:stretch>
            <a:fillRect/>
          </a:stretch>
        </p:blipFill>
        <p:spPr bwMode="auto">
          <a:xfrm>
            <a:off x="7092950" y="3789363"/>
            <a:ext cx="1714500" cy="1062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7" dur="5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7" dur="500"/>
                                        <p:tgtEl>
                                          <p:spTgt spid="35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2"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274638"/>
            <a:ext cx="8186738" cy="633412"/>
          </a:xfrm>
        </p:spPr>
        <p:txBody>
          <a:bodyPr/>
          <a:lstStyle/>
          <a:p>
            <a:r>
              <a:rPr lang="en-US" smtClean="0">
                <a:ea typeface="ＭＳ Ｐゴシック" pitchFamily="34" charset="-128"/>
              </a:rPr>
              <a:t>Future Challenges</a:t>
            </a:r>
          </a:p>
        </p:txBody>
      </p:sp>
      <p:sp>
        <p:nvSpPr>
          <p:cNvPr id="95234" name="Content Placeholder 2"/>
          <p:cNvSpPr>
            <a:spLocks noGrp="1"/>
          </p:cNvSpPr>
          <p:nvPr>
            <p:ph idx="1"/>
          </p:nvPr>
        </p:nvSpPr>
        <p:spPr>
          <a:xfrm>
            <a:off x="457200" y="980728"/>
            <a:ext cx="8229600" cy="4967287"/>
          </a:xfrm>
        </p:spPr>
        <p:txBody>
          <a:bodyPr/>
          <a:lstStyle/>
          <a:p>
            <a:r>
              <a:rPr lang="en-US" sz="2800" dirty="0" smtClean="0">
                <a:ea typeface="ＭＳ Ｐゴシック" pitchFamily="34" charset="-128"/>
              </a:rPr>
              <a:t>Shallow syntax in messages: </a:t>
            </a:r>
            <a:r>
              <a:rPr lang="en-US" sz="2800" dirty="0" smtClean="0">
                <a:latin typeface="Courier New" pitchFamily="49" charset="0"/>
                <a:ea typeface="ＭＳ Ｐゴシック" pitchFamily="34" charset="-128"/>
                <a:cs typeface="Courier New" pitchFamily="49" charset="0"/>
              </a:rPr>
              <a:t>2m, 2morrow, </a:t>
            </a:r>
            <a:r>
              <a:rPr lang="en-US" sz="2800" dirty="0" err="1" smtClean="0">
                <a:latin typeface="Courier New" pitchFamily="49" charset="0"/>
                <a:ea typeface="ＭＳ Ｐゴシック" pitchFamily="34" charset="-128"/>
                <a:cs typeface="Courier New" pitchFamily="49" charset="0"/>
              </a:rPr>
              <a:t>tmw</a:t>
            </a:r>
            <a:r>
              <a:rPr lang="en-US" sz="2800" dirty="0" smtClean="0">
                <a:latin typeface="Courier New" pitchFamily="49" charset="0"/>
                <a:ea typeface="ＭＳ Ｐゴシック" pitchFamily="34" charset="-128"/>
                <a:cs typeface="Courier New" pitchFamily="49" charset="0"/>
              </a:rPr>
              <a:t>, </a:t>
            </a:r>
            <a:r>
              <a:rPr lang="en-US" sz="2800" dirty="0" err="1" smtClean="0">
                <a:latin typeface="Courier New" pitchFamily="49" charset="0"/>
                <a:ea typeface="ＭＳ Ｐゴシック" pitchFamily="34" charset="-128"/>
                <a:cs typeface="Courier New" pitchFamily="49" charset="0"/>
              </a:rPr>
              <a:t>tomoz</a:t>
            </a:r>
            <a:r>
              <a:rPr lang="en-US" sz="2800" dirty="0" smtClean="0">
                <a:latin typeface="Courier New" pitchFamily="49" charset="0"/>
                <a:ea typeface="ＭＳ Ｐゴシック" pitchFamily="34" charset="-128"/>
                <a:cs typeface="Courier New" pitchFamily="49" charset="0"/>
              </a:rPr>
              <a:t>, </a:t>
            </a:r>
            <a:r>
              <a:rPr lang="en-US" sz="2800" dirty="0" err="1" smtClean="0">
                <a:latin typeface="Courier New" pitchFamily="49" charset="0"/>
                <a:ea typeface="ＭＳ Ｐゴシック" pitchFamily="34" charset="-128"/>
                <a:cs typeface="Courier New" pitchFamily="49" charset="0"/>
              </a:rPr>
              <a:t>tomz,</a:t>
            </a:r>
            <a:r>
              <a:rPr lang="en-US" sz="2800" dirty="0" err="1" smtClean="0">
                <a:ea typeface="ＭＳ Ｐゴシック" pitchFamily="34" charset="-128"/>
              </a:rPr>
              <a:t>all</a:t>
            </a:r>
            <a:r>
              <a:rPr lang="en-US" sz="2800" dirty="0" smtClean="0">
                <a:ea typeface="ＭＳ Ｐゴシック" pitchFamily="34" charset="-128"/>
              </a:rPr>
              <a:t> refer to tomorrow. </a:t>
            </a:r>
          </a:p>
          <a:p>
            <a:r>
              <a:rPr lang="en-US" sz="2800" dirty="0" smtClean="0">
                <a:ea typeface="ＭＳ Ｐゴシック" pitchFamily="34" charset="-128"/>
              </a:rPr>
              <a:t>Off-the-shelf </a:t>
            </a:r>
            <a:r>
              <a:rPr lang="en-US" sz="2800" b="1" dirty="0" smtClean="0">
                <a:ea typeface="ＭＳ Ｐゴシック" pitchFamily="34" charset="-128"/>
              </a:rPr>
              <a:t>Part-of-Speech (POS) </a:t>
            </a:r>
            <a:r>
              <a:rPr lang="en-US" sz="2800" dirty="0" smtClean="0">
                <a:ea typeface="ＭＳ Ｐゴシック" pitchFamily="34" charset="-128"/>
              </a:rPr>
              <a:t>taggers (e.g., </a:t>
            </a:r>
            <a:r>
              <a:rPr lang="en-US" sz="2800" b="1" dirty="0" smtClean="0">
                <a:ea typeface="ＭＳ Ｐゴシック" pitchFamily="34" charset="-128"/>
              </a:rPr>
              <a:t>Stanford NLP </a:t>
            </a:r>
            <a:r>
              <a:rPr lang="en-US" sz="2800" dirty="0" smtClean="0">
                <a:ea typeface="ＭＳ Ｐゴシック" pitchFamily="34" charset="-128"/>
              </a:rPr>
              <a:t>or </a:t>
            </a:r>
            <a:r>
              <a:rPr lang="en-US" sz="2800" b="1" dirty="0" smtClean="0">
                <a:ea typeface="ＭＳ Ｐゴシック" pitchFamily="34" charset="-128"/>
              </a:rPr>
              <a:t>MPI AIDA</a:t>
            </a:r>
            <a:r>
              <a:rPr lang="en-US" sz="2800" dirty="0" smtClean="0">
                <a:ea typeface="ＭＳ Ｐゴシック" pitchFamily="34" charset="-128"/>
              </a:rPr>
              <a:t>) don’t work adequately on these messages.</a:t>
            </a:r>
          </a:p>
          <a:p>
            <a:r>
              <a:rPr lang="en-US" sz="2800" dirty="0" smtClean="0">
                <a:ea typeface="ＭＳ Ｐゴシック" pitchFamily="34" charset="-128"/>
              </a:rPr>
              <a:t>Data contains many </a:t>
            </a:r>
            <a:r>
              <a:rPr lang="en-US" sz="2800" b="1" dirty="0" smtClean="0">
                <a:ea typeface="ＭＳ Ｐゴシック" pitchFamily="34" charset="-128"/>
              </a:rPr>
              <a:t>infrequent entity types </a:t>
            </a:r>
            <a:r>
              <a:rPr lang="en-US" sz="2800" dirty="0" smtClean="0">
                <a:ea typeface="ＭＳ Ｐゴシック" pitchFamily="34" charset="-128"/>
              </a:rPr>
              <a:t>(e.g., </a:t>
            </a:r>
            <a:r>
              <a:rPr lang="en-US" sz="2800" dirty="0" smtClean="0">
                <a:latin typeface="Courier New" pitchFamily="49" charset="0"/>
                <a:ea typeface="ＭＳ Ｐゴシック" pitchFamily="34" charset="-128"/>
                <a:cs typeface="Courier New" pitchFamily="49" charset="0"/>
              </a:rPr>
              <a:t>physicist</a:t>
            </a:r>
            <a:r>
              <a:rPr lang="en-US" sz="2800" dirty="0" smtClean="0">
                <a:ea typeface="ＭＳ Ｐゴシック" pitchFamily="34" charset="-128"/>
              </a:rPr>
              <a:t>) and </a:t>
            </a:r>
            <a:r>
              <a:rPr lang="en-US" sz="2800" b="1" dirty="0" smtClean="0">
                <a:ea typeface="ＭＳ Ｐゴシック" pitchFamily="34" charset="-128"/>
              </a:rPr>
              <a:t>capitalization</a:t>
            </a:r>
            <a:r>
              <a:rPr lang="en-US" sz="2800" dirty="0" smtClean="0">
                <a:ea typeface="ＭＳ Ｐゴシック" pitchFamily="34" charset="-128"/>
              </a:rPr>
              <a:t> (used for </a:t>
            </a:r>
            <a:r>
              <a:rPr lang="en-US" sz="2800" b="1" dirty="0" smtClean="0">
                <a:ea typeface="ＭＳ Ｐゴシック" pitchFamily="34" charset="-128"/>
              </a:rPr>
              <a:t>recognizing named entities</a:t>
            </a:r>
            <a:r>
              <a:rPr lang="en-US" sz="2800" dirty="0" smtClean="0">
                <a:ea typeface="ＭＳ Ｐゴシック" pitchFamily="34" charset="-128"/>
              </a:rPr>
              <a:t>, e.g., </a:t>
            </a:r>
            <a:r>
              <a:rPr lang="en-US" sz="2800" dirty="0" err="1" smtClean="0">
                <a:latin typeface="Courier New" pitchFamily="49" charset="0"/>
                <a:ea typeface="ＭＳ Ｐゴシック" pitchFamily="34" charset="-128"/>
                <a:cs typeface="Courier New" pitchFamily="49" charset="0"/>
              </a:rPr>
              <a:t>AlbertEinstein</a:t>
            </a:r>
            <a:r>
              <a:rPr lang="en-US" sz="2800" dirty="0" smtClean="0">
                <a:ea typeface="ＭＳ Ｐゴシック" pitchFamily="34" charset="-128"/>
              </a:rPr>
              <a:t>)  is not there.</a:t>
            </a:r>
          </a:p>
          <a:p>
            <a:r>
              <a:rPr lang="en-US" sz="2800" dirty="0" smtClean="0">
                <a:ea typeface="ＭＳ Ｐゴシック" pitchFamily="34" charset="-128"/>
              </a:rPr>
              <a:t>Might need to exploit </a:t>
            </a:r>
            <a:r>
              <a:rPr lang="en-US" sz="2800" b="1" dirty="0" smtClean="0">
                <a:ea typeface="ＭＳ Ｐゴシック" pitchFamily="34" charset="-128"/>
              </a:rPr>
              <a:t>spatial and temporal dimensions</a:t>
            </a:r>
            <a:r>
              <a:rPr lang="en-US" sz="2800" dirty="0" smtClean="0">
                <a:ea typeface="ＭＳ Ｐゴシック" pitchFamily="34" charset="-128"/>
              </a:rPr>
              <a:t> in data to </a:t>
            </a:r>
            <a:r>
              <a:rPr lang="en-US" sz="2800" b="1" dirty="0" smtClean="0">
                <a:ea typeface="ＭＳ Ｐゴシック" pitchFamily="34" charset="-128"/>
              </a:rPr>
              <a:t>understand</a:t>
            </a:r>
            <a:r>
              <a:rPr lang="en-US" sz="2800" dirty="0" smtClean="0">
                <a:ea typeface="ＭＳ Ｐゴシック" pitchFamily="34" charset="-128"/>
              </a:rPr>
              <a:t> what something refers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274638"/>
            <a:ext cx="8186738" cy="633412"/>
          </a:xfrm>
        </p:spPr>
        <p:txBody>
          <a:bodyPr/>
          <a:lstStyle/>
          <a:p>
            <a:r>
              <a:rPr lang="en-US" smtClean="0">
                <a:ea typeface="ＭＳ Ｐゴシック" pitchFamily="34" charset="-128"/>
              </a:rPr>
              <a:t>Future Challenges</a:t>
            </a:r>
          </a:p>
        </p:txBody>
      </p:sp>
      <p:grpSp>
        <p:nvGrpSpPr>
          <p:cNvPr id="96258" name="Group 2"/>
          <p:cNvGrpSpPr>
            <a:grpSpLocks/>
          </p:cNvGrpSpPr>
          <p:nvPr/>
        </p:nvGrpSpPr>
        <p:grpSpPr bwMode="auto">
          <a:xfrm>
            <a:off x="630238" y="1484313"/>
            <a:ext cx="8213725" cy="4545012"/>
            <a:chOff x="467592" y="1429337"/>
            <a:chExt cx="9615720" cy="5446329"/>
          </a:xfrm>
        </p:grpSpPr>
        <p:sp>
          <p:nvSpPr>
            <p:cNvPr id="5" name="Rounded Rectangle 4"/>
            <p:cNvSpPr/>
            <p:nvPr/>
          </p:nvSpPr>
          <p:spPr>
            <a:xfrm>
              <a:off x="5853436" y="1537768"/>
              <a:ext cx="3988275" cy="1065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Temporal Tagging</a:t>
              </a:r>
            </a:p>
            <a:p>
              <a:pPr algn="ctr">
                <a:defRPr/>
              </a:pPr>
              <a:r>
                <a:rPr lang="en-US" sz="2800" dirty="0"/>
                <a:t>(</a:t>
              </a:r>
              <a:r>
                <a:rPr lang="en-US" sz="2800" dirty="0" err="1"/>
                <a:t>Heideltime</a:t>
              </a:r>
              <a:r>
                <a:rPr lang="en-US" sz="2800" dirty="0"/>
                <a:t>)</a:t>
              </a:r>
            </a:p>
          </p:txBody>
        </p:sp>
        <p:sp>
          <p:nvSpPr>
            <p:cNvPr id="6" name="Vertical Scroll 5"/>
            <p:cNvSpPr/>
            <p:nvPr/>
          </p:nvSpPr>
          <p:spPr>
            <a:xfrm>
              <a:off x="467592" y="1429337"/>
              <a:ext cx="1116939" cy="129357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800">
                <a:solidFill>
                  <a:srgbClr val="FFFFFF"/>
                </a:solidFill>
                <a:ea typeface="ＭＳ Ｐゴシック" pitchFamily="34" charset="-128"/>
              </a:endParaRPr>
            </a:p>
          </p:txBody>
        </p:sp>
        <p:sp>
          <p:nvSpPr>
            <p:cNvPr id="7" name="Magnetic Disk 6"/>
            <p:cNvSpPr/>
            <p:nvPr/>
          </p:nvSpPr>
          <p:spPr>
            <a:xfrm>
              <a:off x="528921" y="2977822"/>
              <a:ext cx="3358255" cy="16055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Knowledge Base</a:t>
              </a:r>
            </a:p>
            <a:p>
              <a:pPr algn="ctr">
                <a:defRPr/>
              </a:pPr>
              <a:r>
                <a:rPr lang="en-US" sz="2400" dirty="0"/>
                <a:t>(YAGO, Freebase)</a:t>
              </a:r>
            </a:p>
          </p:txBody>
        </p:sp>
        <p:sp>
          <p:nvSpPr>
            <p:cNvPr id="8" name="Rounded Rectangle 7"/>
            <p:cNvSpPr/>
            <p:nvPr/>
          </p:nvSpPr>
          <p:spPr>
            <a:xfrm>
              <a:off x="2077026" y="1532062"/>
              <a:ext cx="3335952" cy="1065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Microblog NER</a:t>
              </a:r>
            </a:p>
            <a:p>
              <a:pPr algn="ctr">
                <a:defRPr/>
              </a:pPr>
              <a:r>
                <a:rPr lang="en-US" sz="2800" dirty="0"/>
                <a:t>(T-POS, T-NER) </a:t>
              </a:r>
            </a:p>
          </p:txBody>
        </p:sp>
        <p:sp>
          <p:nvSpPr>
            <p:cNvPr id="9" name="Rounded Rectangle 8"/>
            <p:cNvSpPr/>
            <p:nvPr/>
          </p:nvSpPr>
          <p:spPr>
            <a:xfrm>
              <a:off x="5853436" y="3190881"/>
              <a:ext cx="3988275" cy="1147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Quantity Tagging</a:t>
              </a:r>
            </a:p>
            <a:p>
              <a:pPr algn="ctr">
                <a:defRPr/>
              </a:pPr>
              <a:r>
                <a:rPr lang="en-US" sz="1800" dirty="0"/>
                <a:t>(QKB)</a:t>
              </a:r>
            </a:p>
          </p:txBody>
        </p:sp>
        <p:cxnSp>
          <p:nvCxnSpPr>
            <p:cNvPr id="11" name="Straight Arrow Connector 10"/>
            <p:cNvCxnSpPr/>
            <p:nvPr/>
          </p:nvCxnSpPr>
          <p:spPr>
            <a:xfrm flipV="1">
              <a:off x="1443288" y="2064710"/>
              <a:ext cx="633739" cy="11414"/>
            </a:xfrm>
            <a:prstGeom prst="straightConnector1">
              <a:avLst/>
            </a:prstGeom>
            <a:ln w="28575">
              <a:solidFill>
                <a:srgbClr val="00335D"/>
              </a:solidFill>
              <a:tailEnd type="triangle"/>
            </a:ln>
          </p:spPr>
          <p:style>
            <a:lnRef idx="1">
              <a:schemeClr val="accent1"/>
            </a:lnRef>
            <a:fillRef idx="0">
              <a:schemeClr val="accent1"/>
            </a:fillRef>
            <a:effectRef idx="0">
              <a:schemeClr val="accent1"/>
            </a:effectRef>
            <a:fontRef idx="minor">
              <a:schemeClr val="tx1"/>
            </a:fontRef>
          </p:style>
        </p:cxnSp>
        <p:sp>
          <p:nvSpPr>
            <p:cNvPr id="12" name="Vertical Scroll 11"/>
            <p:cNvSpPr/>
            <p:nvPr/>
          </p:nvSpPr>
          <p:spPr>
            <a:xfrm>
              <a:off x="7226844" y="4925793"/>
              <a:ext cx="1116941" cy="1293575"/>
            </a:xfrm>
            <a:prstGeom prst="verticalScroll">
              <a:avLst/>
            </a:prstGeom>
            <a:solidFill>
              <a:srgbClr val="007A3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800">
                <a:solidFill>
                  <a:srgbClr val="00B050"/>
                </a:solidFill>
                <a:ea typeface="ＭＳ Ｐゴシック" pitchFamily="34" charset="-128"/>
              </a:endParaRPr>
            </a:p>
          </p:txBody>
        </p:sp>
        <p:cxnSp>
          <p:nvCxnSpPr>
            <p:cNvPr id="13" name="Straight Arrow Connector 12"/>
            <p:cNvCxnSpPr/>
            <p:nvPr/>
          </p:nvCxnSpPr>
          <p:spPr>
            <a:xfrm flipV="1">
              <a:off x="5284744" y="2024761"/>
              <a:ext cx="631880" cy="11414"/>
            </a:xfrm>
            <a:prstGeom prst="straightConnector1">
              <a:avLst/>
            </a:prstGeom>
            <a:ln w="28575">
              <a:solidFill>
                <a:srgbClr val="00335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30493" y="2521266"/>
              <a:ext cx="518512" cy="641080"/>
            </a:xfrm>
            <a:prstGeom prst="straightConnector1">
              <a:avLst/>
            </a:prstGeom>
            <a:ln w="28575">
              <a:solidFill>
                <a:srgbClr val="00335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84385" y="4337977"/>
              <a:ext cx="0" cy="376658"/>
            </a:xfrm>
            <a:prstGeom prst="straightConnector1">
              <a:avLst/>
            </a:prstGeom>
            <a:ln w="28575">
              <a:solidFill>
                <a:srgbClr val="00335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812263" y="2652525"/>
              <a:ext cx="9292" cy="509821"/>
            </a:xfrm>
            <a:prstGeom prst="straightConnector1">
              <a:avLst/>
            </a:prstGeom>
            <a:ln w="28575">
              <a:solidFill>
                <a:srgbClr val="00335D"/>
              </a:solidFill>
              <a:tailEnd type="triangle"/>
            </a:ln>
          </p:spPr>
          <p:style>
            <a:lnRef idx="1">
              <a:schemeClr val="accent1"/>
            </a:lnRef>
            <a:fillRef idx="0">
              <a:schemeClr val="accent1"/>
            </a:fillRef>
            <a:effectRef idx="0">
              <a:schemeClr val="accent1"/>
            </a:effectRef>
            <a:fontRef idx="minor">
              <a:schemeClr val="tx1"/>
            </a:fontRef>
          </p:style>
        </p:cxnSp>
        <p:sp>
          <p:nvSpPr>
            <p:cNvPr id="96270" name="TextBox 18"/>
            <p:cNvSpPr txBox="1">
              <a:spLocks noChangeArrowheads="1"/>
            </p:cNvSpPr>
            <p:nvPr/>
          </p:nvSpPr>
          <p:spPr bwMode="auto">
            <a:xfrm>
              <a:off x="5559546" y="6352446"/>
              <a:ext cx="4523766" cy="523220"/>
            </a:xfrm>
            <a:prstGeom prst="rect">
              <a:avLst/>
            </a:prstGeom>
            <a:noFill/>
            <a:ln w="9525">
              <a:noFill/>
              <a:miter lim="800000"/>
              <a:headEnd/>
              <a:tailEnd/>
            </a:ln>
          </p:spPr>
          <p:txBody>
            <a:bodyPr>
              <a:spAutoFit/>
            </a:bodyPr>
            <a:lstStyle/>
            <a:p>
              <a:r>
                <a:rPr lang="en-US" sz="2800"/>
                <a:t>{ RQ1, RQ2, RQ3}</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1"/>
          <p:cNvSpPr>
            <a:spLocks noChangeArrowheads="1"/>
          </p:cNvSpPr>
          <p:nvPr/>
        </p:nvSpPr>
        <p:spPr bwMode="auto">
          <a:xfrm>
            <a:off x="635000" y="5305425"/>
            <a:ext cx="7993063" cy="647700"/>
          </a:xfrm>
          <a:prstGeom prst="rect">
            <a:avLst/>
          </a:prstGeom>
          <a:solidFill>
            <a:srgbClr val="00355E"/>
          </a:solidFill>
          <a:ln w="9525">
            <a:solidFill>
              <a:schemeClr val="tx1"/>
            </a:solidFill>
            <a:round/>
            <a:headEnd/>
            <a:tailEnd/>
          </a:ln>
        </p:spPr>
        <p:txBody>
          <a:bodyPr wrap="none" anchor="ctr"/>
          <a:lstStyle/>
          <a:p>
            <a:pPr algn="ctr" eaLnBrk="1" hangingPunct="1"/>
            <a:r>
              <a:rPr lang="en-US" altLang="en-US" sz="1800" b="0" dirty="0">
                <a:solidFill>
                  <a:schemeClr val="bg1"/>
                </a:solidFill>
              </a:rPr>
              <a:t>Paris Descartes University Seminar Series on Data Analytics</a:t>
            </a:r>
            <a:br>
              <a:rPr lang="en-US" altLang="en-US" sz="1800" b="0" dirty="0">
                <a:solidFill>
                  <a:schemeClr val="bg1"/>
                </a:solidFill>
              </a:rPr>
            </a:br>
            <a:r>
              <a:rPr lang="en-US" altLang="en-US" sz="1800" b="0" dirty="0">
                <a:solidFill>
                  <a:schemeClr val="bg1"/>
                </a:solidFill>
              </a:rPr>
              <a:t>in collaboration with the diNo group, April 12, 2017</a:t>
            </a:r>
            <a:endParaRPr lang="fr-FR" altLang="en-US" sz="1800" b="0" dirty="0">
              <a:solidFill>
                <a:schemeClr val="bg1"/>
              </a:solidFill>
            </a:endParaRPr>
          </a:p>
        </p:txBody>
      </p:sp>
      <p:sp>
        <p:nvSpPr>
          <p:cNvPr id="23554" name="Rectangle 2"/>
          <p:cNvSpPr>
            <a:spLocks noGrp="1" noChangeArrowheads="1"/>
          </p:cNvSpPr>
          <p:nvPr>
            <p:ph type="ctrTitle"/>
          </p:nvPr>
        </p:nvSpPr>
        <p:spPr>
          <a:xfrm>
            <a:off x="611188" y="549275"/>
            <a:ext cx="7961312" cy="1511300"/>
          </a:xfrm>
          <a:solidFill>
            <a:srgbClr val="00355E"/>
          </a:solidFill>
          <a:ln>
            <a:solidFill>
              <a:schemeClr val="tx1"/>
            </a:solidFill>
          </a:ln>
        </p:spPr>
        <p:txBody>
          <a:bodyPr lIns="92075" tIns="46038" rIns="92075" bIns="46038"/>
          <a:lstStyle/>
          <a:p>
            <a:pPr eaLnBrk="1" hangingPunct="1"/>
            <a:r>
              <a:rPr lang="en-US" altLang="en-US" sz="4000" smtClean="0">
                <a:solidFill>
                  <a:schemeClr val="bg1"/>
                </a:solidFill>
                <a:ea typeface="ＭＳ Ｐゴシック" pitchFamily="34" charset="-128"/>
              </a:rPr>
              <a:t>Building All k Nearest Neigbhor Social Communities </a:t>
            </a:r>
            <a:endParaRPr lang="en-US" altLang="en-US" sz="4000" i="1" smtClean="0">
              <a:solidFill>
                <a:schemeClr val="bg1"/>
              </a:solidFill>
              <a:latin typeface="Tahoma" pitchFamily="34" charset="0"/>
              <a:ea typeface="ＭＳ Ｐゴシック" pitchFamily="34" charset="-128"/>
            </a:endParaRPr>
          </a:p>
        </p:txBody>
      </p:sp>
      <p:sp>
        <p:nvSpPr>
          <p:cNvPr id="23555" name="Rectangle 5"/>
          <p:cNvSpPr>
            <a:spLocks noChangeArrowheads="1"/>
          </p:cNvSpPr>
          <p:nvPr/>
        </p:nvSpPr>
        <p:spPr bwMode="auto">
          <a:xfrm>
            <a:off x="611188" y="2349500"/>
            <a:ext cx="7961312" cy="2592388"/>
          </a:xfrm>
          <a:prstGeom prst="rect">
            <a:avLst/>
          </a:prstGeom>
          <a:noFill/>
          <a:ln w="9525">
            <a:noFill/>
            <a:miter lim="800000"/>
            <a:headEnd/>
            <a:tailEnd/>
          </a:ln>
        </p:spPr>
        <p:txBody>
          <a:bodyPr/>
          <a:lstStyle/>
          <a:p>
            <a:pPr algn="ctr" eaLnBrk="1" hangingPunct="1">
              <a:spcBef>
                <a:spcPct val="20000"/>
              </a:spcBef>
            </a:pPr>
            <a:r>
              <a:rPr lang="en-US" altLang="en-US" sz="2800" dirty="0">
                <a:solidFill>
                  <a:schemeClr val="tx1"/>
                </a:solidFill>
              </a:rPr>
              <a:t>Demetris Zeinalipour</a:t>
            </a:r>
          </a:p>
          <a:p>
            <a:pPr algn="ctr" eaLnBrk="1" hangingPunct="1">
              <a:spcBef>
                <a:spcPct val="20000"/>
              </a:spcBef>
            </a:pPr>
            <a:r>
              <a:rPr lang="en-US" altLang="en-US" sz="2800" dirty="0">
                <a:solidFill>
                  <a:srgbClr val="FF0000"/>
                </a:solidFill>
              </a:rPr>
              <a:t>Thank You! Questions?</a:t>
            </a:r>
          </a:p>
          <a:p>
            <a:pPr algn="ctr" eaLnBrk="1" hangingPunct="1">
              <a:spcBef>
                <a:spcPct val="20000"/>
              </a:spcBef>
            </a:pPr>
            <a:endParaRPr lang="en-US" altLang="en-US" sz="1000" dirty="0">
              <a:solidFill>
                <a:schemeClr val="tx1"/>
              </a:solidFill>
            </a:endParaRPr>
          </a:p>
          <a:p>
            <a:pPr algn="ctr" eaLnBrk="1" hangingPunct="1">
              <a:spcBef>
                <a:spcPct val="20000"/>
              </a:spcBef>
            </a:pPr>
            <a:r>
              <a:rPr lang="en-US" altLang="en-US" sz="2000" b="0" dirty="0">
                <a:solidFill>
                  <a:schemeClr val="tx1"/>
                </a:solidFill>
              </a:rPr>
              <a:t>Max Planck Institute for Informatics, Germany &amp; Department of Computer Science, University of Cyprus, Cyprus </a:t>
            </a:r>
          </a:p>
          <a:p>
            <a:pPr algn="ctr" eaLnBrk="1" hangingPunct="1">
              <a:spcBef>
                <a:spcPct val="20000"/>
              </a:spcBef>
            </a:pPr>
            <a:endParaRPr lang="en-US" altLang="en-US" sz="1100" b="0" dirty="0">
              <a:solidFill>
                <a:schemeClr val="tx1"/>
              </a:solidFill>
            </a:endParaRPr>
          </a:p>
          <a:p>
            <a:pPr algn="ctr" eaLnBrk="1" hangingPunct="1">
              <a:spcBef>
                <a:spcPct val="20000"/>
              </a:spcBef>
            </a:pPr>
            <a:r>
              <a:rPr lang="en-US" altLang="en-US" sz="2000" b="0" dirty="0">
                <a:latin typeface="Courier New" pitchFamily="49" charset="0"/>
              </a:rPr>
              <a:t>http://</a:t>
            </a:r>
            <a:r>
              <a:rPr lang="en-US" altLang="en-US" sz="2000" b="0" dirty="0" err="1">
                <a:latin typeface="Courier New" pitchFamily="49" charset="0"/>
              </a:rPr>
              <a:t>www.cs.ucy.ac.cy</a:t>
            </a:r>
            <a:r>
              <a:rPr lang="en-US" altLang="en-US" sz="2000" b="0" dirty="0">
                <a:latin typeface="Courier New" pitchFamily="49" charset="0"/>
              </a:rPr>
              <a:t>/~</a:t>
            </a:r>
            <a:r>
              <a:rPr lang="en-US" altLang="en-US" sz="2000" b="0" dirty="0" err="1">
                <a:latin typeface="Courier New" pitchFamily="49" charset="0"/>
              </a:rPr>
              <a:t>dzeina</a:t>
            </a:r>
            <a:r>
              <a:rPr lang="en-US" altLang="en-US" sz="2000" b="0" dirty="0">
                <a:latin typeface="Courier New" pitchFamily="49" charset="0"/>
              </a:rPr>
              <a:t>/</a:t>
            </a:r>
          </a:p>
          <a:p>
            <a:pPr algn="ctr" eaLnBrk="1" hangingPunct="1">
              <a:spcBef>
                <a:spcPct val="20000"/>
              </a:spcBef>
            </a:pPr>
            <a:r>
              <a:rPr lang="en-US" altLang="en-US" sz="2000" b="0" dirty="0" err="1">
                <a:latin typeface="Courier New" pitchFamily="49" charset="0"/>
              </a:rPr>
              <a:t>dzeina@cs.ucy.ac.cy</a:t>
            </a:r>
            <a:r>
              <a:rPr lang="en-US" altLang="en-US" sz="2000" b="0" dirty="0">
                <a:latin typeface="Courier New" pitchFamily="49" charset="0"/>
              </a:rPr>
              <a:t> </a:t>
            </a:r>
          </a:p>
          <a:p>
            <a:pPr algn="ctr" eaLnBrk="1" hangingPunct="1">
              <a:spcBef>
                <a:spcPct val="20000"/>
              </a:spcBef>
            </a:pPr>
            <a:endParaRPr lang="en-US" altLang="en-US" sz="1800" b="0" dirty="0">
              <a:solidFill>
                <a:schemeClr val="tx1"/>
              </a:solidFill>
            </a:endParaRPr>
          </a:p>
        </p:txBody>
      </p:sp>
      <p:pic>
        <p:nvPicPr>
          <p:cNvPr id="23556" name="Picture 9"/>
          <p:cNvPicPr>
            <a:picLocks noChangeAspect="1" noChangeArrowheads="1"/>
          </p:cNvPicPr>
          <p:nvPr/>
        </p:nvPicPr>
        <p:blipFill>
          <a:blip r:embed="rId3" cstate="print"/>
          <a:srcRect/>
          <a:stretch>
            <a:fillRect/>
          </a:stretch>
        </p:blipFill>
        <p:spPr bwMode="auto">
          <a:xfrm>
            <a:off x="6049963" y="6010275"/>
            <a:ext cx="1978025"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6"/>
          <p:cNvSpPr>
            <a:spLocks noGrp="1"/>
          </p:cNvSpPr>
          <p:nvPr>
            <p:ph idx="1"/>
          </p:nvPr>
        </p:nvSpPr>
        <p:spPr>
          <a:xfrm>
            <a:off x="457200" y="1125538"/>
            <a:ext cx="8229600" cy="1366837"/>
          </a:xfrm>
        </p:spPr>
        <p:txBody>
          <a:bodyPr/>
          <a:lstStyle/>
          <a:p>
            <a:pPr marL="0" indent="0">
              <a:buFontTx/>
              <a:buNone/>
            </a:pPr>
            <a:r>
              <a:rPr lang="en-US" sz="2800" dirty="0" smtClean="0">
                <a:ea typeface="ＭＳ Ｐゴシック" pitchFamily="34" charset="-128"/>
              </a:rPr>
              <a:t>The trends show that </a:t>
            </a:r>
            <a:r>
              <a:rPr lang="en-US" sz="2800" b="1" dirty="0" smtClean="0">
                <a:ea typeface="ＭＳ Ｐゴシック" pitchFamily="34" charset="-128"/>
              </a:rPr>
              <a:t>socialization</a:t>
            </a:r>
            <a:r>
              <a:rPr lang="en-US" sz="2800" dirty="0" smtClean="0">
                <a:ea typeface="ＭＳ Ｐゴシック" pitchFamily="34" charset="-128"/>
              </a:rPr>
              <a:t> will </a:t>
            </a:r>
            <a:r>
              <a:rPr lang="en-US" sz="2800" b="1" dirty="0" smtClean="0">
                <a:ea typeface="ＭＳ Ｐゴシック" pitchFamily="34" charset="-128"/>
              </a:rPr>
              <a:t>NOT</a:t>
            </a:r>
            <a:r>
              <a:rPr lang="en-US" sz="2800" dirty="0" smtClean="0">
                <a:ea typeface="ＭＳ Ｐゴシック" pitchFamily="34" charset="-128"/>
              </a:rPr>
              <a:t> be confined within specific social circles:</a:t>
            </a:r>
          </a:p>
          <a:p>
            <a:pPr marL="0" indent="0"/>
            <a:r>
              <a:rPr lang="en-US" sz="2800" dirty="0" smtClean="0">
                <a:ea typeface="ＭＳ Ｐゴシック" pitchFamily="34" charset="-128"/>
              </a:rPr>
              <a:t> Smart-homes, smart cars, smart anything </a:t>
            </a:r>
            <a:r>
              <a:rPr lang="mr-IN" sz="2800" dirty="0" smtClean="0">
                <a:ea typeface="ＭＳ Ｐゴシック" pitchFamily="34" charset="-128"/>
              </a:rPr>
              <a:t>…</a:t>
            </a:r>
            <a:endParaRPr lang="en-US" sz="2800" dirty="0" smtClean="0">
              <a:ea typeface="ＭＳ Ｐゴシック" pitchFamily="34" charset="-128"/>
            </a:endParaRPr>
          </a:p>
          <a:p>
            <a:pPr marL="0" indent="0"/>
            <a:r>
              <a:rPr lang="en-US" sz="2800" dirty="0" smtClean="0">
                <a:ea typeface="ＭＳ Ｐゴシック" pitchFamily="34" charset="-128"/>
              </a:rPr>
              <a:t> Personal assistants (e.g., </a:t>
            </a:r>
            <a:r>
              <a:rPr lang="en-US" sz="2800" dirty="0" err="1" smtClean="0">
                <a:ea typeface="ＭＳ Ｐゴシック" pitchFamily="34" charset="-128"/>
              </a:rPr>
              <a:t>siri</a:t>
            </a:r>
            <a:r>
              <a:rPr lang="en-US" sz="2800" dirty="0" smtClean="0">
                <a:ea typeface="ＭＳ Ｐゴシック" pitchFamily="34" charset="-128"/>
              </a:rPr>
              <a:t>, </a:t>
            </a:r>
            <a:r>
              <a:rPr lang="en-US" sz="2800" dirty="0" err="1" smtClean="0">
                <a:ea typeface="ＭＳ Ｐゴシック" pitchFamily="34" charset="-128"/>
              </a:rPr>
              <a:t>cortana</a:t>
            </a:r>
            <a:r>
              <a:rPr lang="en-US" sz="2800" dirty="0" smtClean="0">
                <a:ea typeface="ＭＳ Ｐゴシック" pitchFamily="34" charset="-128"/>
              </a:rPr>
              <a:t>) and </a:t>
            </a:r>
            <a:r>
              <a:rPr lang="en-US" sz="2800" dirty="0" err="1" smtClean="0">
                <a:ea typeface="ＭＳ Ｐゴシック" pitchFamily="34" charset="-128"/>
              </a:rPr>
              <a:t>Chatbots</a:t>
            </a:r>
            <a:r>
              <a:rPr lang="en-US" sz="2800" dirty="0" smtClean="0">
                <a:ea typeface="ＭＳ Ｐゴシック" pitchFamily="34" charset="-128"/>
              </a:rPr>
              <a:t> (skype) for Commerce and Q/A</a:t>
            </a:r>
          </a:p>
        </p:txBody>
      </p:sp>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Socializing with People (and Bots)</a:t>
            </a:r>
            <a:endParaRPr lang="en-US" dirty="0"/>
          </a:p>
        </p:txBody>
      </p:sp>
      <p:grpSp>
        <p:nvGrpSpPr>
          <p:cNvPr id="35843" name="Group 2"/>
          <p:cNvGrpSpPr>
            <a:grpSpLocks/>
          </p:cNvGrpSpPr>
          <p:nvPr/>
        </p:nvGrpSpPr>
        <p:grpSpPr bwMode="auto">
          <a:xfrm>
            <a:off x="468313" y="3429000"/>
            <a:ext cx="4846637" cy="2630488"/>
            <a:chOff x="1160827" y="2627765"/>
            <a:chExt cx="4912997" cy="3777799"/>
          </a:xfrm>
        </p:grpSpPr>
        <p:pic>
          <p:nvPicPr>
            <p:cNvPr id="35846" name="Picture 12"/>
            <p:cNvPicPr>
              <a:picLocks noChangeAspect="1"/>
            </p:cNvPicPr>
            <p:nvPr/>
          </p:nvPicPr>
          <p:blipFill>
            <a:blip r:embed="rId3" cstate="print"/>
            <a:srcRect/>
            <a:stretch>
              <a:fillRect/>
            </a:stretch>
          </p:blipFill>
          <p:spPr bwMode="auto">
            <a:xfrm>
              <a:off x="1160827" y="2627765"/>
              <a:ext cx="2116554" cy="3777799"/>
            </a:xfrm>
            <a:prstGeom prst="rect">
              <a:avLst/>
            </a:prstGeom>
            <a:noFill/>
            <a:ln w="9525">
              <a:noFill/>
              <a:miter lim="800000"/>
              <a:headEnd/>
              <a:tailEnd/>
            </a:ln>
          </p:spPr>
        </p:pic>
        <p:pic>
          <p:nvPicPr>
            <p:cNvPr id="35847" name="Picture 10"/>
            <p:cNvPicPr>
              <a:picLocks noChangeAspect="1" noChangeArrowheads="1"/>
            </p:cNvPicPr>
            <p:nvPr/>
          </p:nvPicPr>
          <p:blipFill>
            <a:blip r:embed="rId4" cstate="print"/>
            <a:srcRect/>
            <a:stretch>
              <a:fillRect/>
            </a:stretch>
          </p:blipFill>
          <p:spPr bwMode="auto">
            <a:xfrm>
              <a:off x="3553544" y="2914671"/>
              <a:ext cx="2520280" cy="3490893"/>
            </a:xfrm>
            <a:prstGeom prst="rect">
              <a:avLst/>
            </a:prstGeom>
            <a:noFill/>
            <a:ln w="9525">
              <a:noFill/>
              <a:miter lim="800000"/>
              <a:headEnd/>
              <a:tailEnd/>
            </a:ln>
          </p:spPr>
        </p:pic>
      </p:grpSp>
      <p:pic>
        <p:nvPicPr>
          <p:cNvPr id="35844" name="Picture 4"/>
          <p:cNvPicPr>
            <a:picLocks noChangeAspect="1"/>
          </p:cNvPicPr>
          <p:nvPr/>
        </p:nvPicPr>
        <p:blipFill>
          <a:blip r:embed="rId5" cstate="print"/>
          <a:srcRect/>
          <a:stretch>
            <a:fillRect/>
          </a:stretch>
        </p:blipFill>
        <p:spPr bwMode="auto">
          <a:xfrm>
            <a:off x="6899275" y="3608388"/>
            <a:ext cx="1333500" cy="2543175"/>
          </a:xfrm>
          <a:prstGeom prst="rect">
            <a:avLst/>
          </a:prstGeom>
          <a:noFill/>
          <a:ln w="9525">
            <a:noFill/>
            <a:miter lim="800000"/>
            <a:headEnd/>
            <a:tailEnd/>
          </a:ln>
        </p:spPr>
      </p:pic>
      <p:pic>
        <p:nvPicPr>
          <p:cNvPr id="35845" name="Picture 5"/>
          <p:cNvPicPr>
            <a:picLocks noChangeAspect="1"/>
          </p:cNvPicPr>
          <p:nvPr/>
        </p:nvPicPr>
        <p:blipFill>
          <a:blip r:embed="rId6" cstate="print"/>
          <a:srcRect/>
          <a:stretch>
            <a:fillRect/>
          </a:stretch>
        </p:blipFill>
        <p:spPr bwMode="auto">
          <a:xfrm>
            <a:off x="5611813" y="3629025"/>
            <a:ext cx="1130300" cy="2501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Problem 1: Lack of Proximity</a:t>
            </a:r>
            <a:endParaRPr lang="en-US" dirty="0"/>
          </a:p>
        </p:txBody>
      </p:sp>
      <p:sp>
        <p:nvSpPr>
          <p:cNvPr id="20483" name="Content Placeholder 2"/>
          <p:cNvSpPr>
            <a:spLocks noGrp="1"/>
          </p:cNvSpPr>
          <p:nvPr>
            <p:ph idx="1"/>
          </p:nvPr>
        </p:nvSpPr>
        <p:spPr>
          <a:xfrm>
            <a:off x="457200" y="981075"/>
            <a:ext cx="8147050" cy="5400675"/>
          </a:xfrm>
        </p:spPr>
        <p:txBody>
          <a:bodyPr/>
          <a:lstStyle/>
          <a:p>
            <a:pPr marL="514350" indent="-514350">
              <a:tabLst>
                <a:tab pos="3367088" algn="l"/>
              </a:tabLst>
            </a:pPr>
            <a:r>
              <a:rPr lang="en-US" sz="2800" dirty="0" smtClean="0">
                <a:ea typeface="ＭＳ Ｐゴシック" pitchFamily="34" charset="-128"/>
              </a:rPr>
              <a:t>Current </a:t>
            </a:r>
            <a:r>
              <a:rPr lang="en-US" sz="2800" dirty="0" err="1" smtClean="0">
                <a:ea typeface="ＭＳ Ｐゴシック" pitchFamily="34" charset="-128"/>
              </a:rPr>
              <a:t>Microblogging</a:t>
            </a:r>
            <a:r>
              <a:rPr lang="en-US" sz="2800" dirty="0" smtClean="0">
                <a:ea typeface="ＭＳ Ｐゴシック" pitchFamily="34" charset="-128"/>
              </a:rPr>
              <a:t> apps are unable to realize proximity-based applications, e.g., for:</a:t>
            </a:r>
          </a:p>
          <a:p>
            <a:pPr marL="914400" lvl="1" indent="-514350">
              <a:tabLst>
                <a:tab pos="3367088" algn="l"/>
              </a:tabLst>
            </a:pPr>
            <a:r>
              <a:rPr lang="en-US" sz="2000" dirty="0" smtClean="0">
                <a:ea typeface="ＭＳ Ｐゴシック" pitchFamily="34" charset="-128"/>
              </a:rPr>
              <a:t>V2V communication scenarios</a:t>
            </a:r>
          </a:p>
          <a:p>
            <a:pPr marL="914400" lvl="1" indent="-514350">
              <a:tabLst>
                <a:tab pos="3367088" algn="l"/>
              </a:tabLst>
            </a:pPr>
            <a:r>
              <a:rPr lang="en-US" sz="2000" dirty="0" err="1" smtClean="0">
                <a:ea typeface="ＭＳ Ｐゴシック" pitchFamily="34" charset="-128"/>
              </a:rPr>
              <a:t>Adhoc</a:t>
            </a:r>
            <a:r>
              <a:rPr lang="en-US" sz="2000" dirty="0" smtClean="0">
                <a:ea typeface="ＭＳ Ｐゴシック" pitchFamily="34" charset="-128"/>
              </a:rPr>
              <a:t> events</a:t>
            </a:r>
          </a:p>
          <a:p>
            <a:pPr marL="914400" lvl="1" indent="-514350">
              <a:tabLst>
                <a:tab pos="3367088" algn="l"/>
              </a:tabLst>
            </a:pPr>
            <a:r>
              <a:rPr lang="en-US" sz="2000" dirty="0" smtClean="0">
                <a:ea typeface="ＭＳ Ｐゴシック" pitchFamily="34" charset="-128"/>
              </a:rPr>
              <a:t>Emergency response scenarios</a:t>
            </a:r>
          </a:p>
          <a:p>
            <a:pPr marL="514350" indent="-514350">
              <a:tabLst>
                <a:tab pos="3367088" algn="l"/>
              </a:tabLst>
            </a:pPr>
            <a:r>
              <a:rPr lang="en-US" sz="2800" dirty="0" smtClean="0">
                <a:ea typeface="ＭＳ Ｐゴシック" pitchFamily="34" charset="-128"/>
              </a:rPr>
              <a:t>Crowd around is not in your Social graph </a:t>
            </a:r>
            <a:r>
              <a:rPr lang="en-US" sz="2800" dirty="0" smtClean="0">
                <a:ea typeface="ＭＳ Ｐゴシック" pitchFamily="34" charset="-128"/>
                <a:sym typeface="Wingdings" pitchFamily="2" charset="2"/>
              </a:rPr>
              <a:t></a:t>
            </a:r>
          </a:p>
          <a:p>
            <a:pPr marL="914400" lvl="1" indent="-514350">
              <a:tabLst>
                <a:tab pos="3367088" algn="l"/>
              </a:tabLst>
            </a:pPr>
            <a:r>
              <a:rPr lang="en-US" sz="2000" dirty="0" smtClean="0">
                <a:ea typeface="ＭＳ Ｐゴシック" pitchFamily="34" charset="-128"/>
                <a:sym typeface="Wingdings" pitchFamily="2" charset="2"/>
              </a:rPr>
              <a:t>#Hashtags not useful either (difficult to be discovered)</a:t>
            </a:r>
            <a:endParaRPr lang="en-US" sz="2400" dirty="0" smtClean="0">
              <a:ea typeface="ＭＳ Ｐゴシック" pitchFamily="34" charset="-128"/>
            </a:endParaRPr>
          </a:p>
        </p:txBody>
      </p:sp>
      <p:pic>
        <p:nvPicPr>
          <p:cNvPr id="37891" name="Picture 3"/>
          <p:cNvPicPr>
            <a:picLocks noChangeAspect="1" noChangeArrowheads="1"/>
          </p:cNvPicPr>
          <p:nvPr/>
        </p:nvPicPr>
        <p:blipFill>
          <a:blip r:embed="rId3" cstate="print"/>
          <a:srcRect/>
          <a:stretch>
            <a:fillRect/>
          </a:stretch>
        </p:blipFill>
        <p:spPr bwMode="auto">
          <a:xfrm>
            <a:off x="323850" y="3933056"/>
            <a:ext cx="2303463" cy="2168525"/>
          </a:xfrm>
          <a:prstGeom prst="rect">
            <a:avLst/>
          </a:prstGeom>
          <a:noFill/>
          <a:ln w="9525">
            <a:noFill/>
            <a:miter lim="800000"/>
            <a:headEnd/>
            <a:tailEnd/>
          </a:ln>
        </p:spPr>
      </p:pic>
      <p:pic>
        <p:nvPicPr>
          <p:cNvPr id="37892" name="Picture 5"/>
          <p:cNvPicPr>
            <a:picLocks noChangeAspect="1" noChangeArrowheads="1"/>
          </p:cNvPicPr>
          <p:nvPr/>
        </p:nvPicPr>
        <p:blipFill>
          <a:blip r:embed="rId4" cstate="print"/>
          <a:srcRect/>
          <a:stretch>
            <a:fillRect/>
          </a:stretch>
        </p:blipFill>
        <p:spPr bwMode="auto">
          <a:xfrm>
            <a:off x="2771775" y="3933056"/>
            <a:ext cx="2592388" cy="2160587"/>
          </a:xfrm>
          <a:prstGeom prst="rect">
            <a:avLst/>
          </a:prstGeom>
          <a:noFill/>
          <a:ln w="9525">
            <a:noFill/>
            <a:miter lim="800000"/>
            <a:headEnd/>
            <a:tailEnd/>
          </a:ln>
        </p:spPr>
      </p:pic>
      <p:pic>
        <p:nvPicPr>
          <p:cNvPr id="11" name="Picture 13"/>
          <p:cNvPicPr>
            <a:picLocks noChangeAspect="1" noChangeArrowheads="1"/>
          </p:cNvPicPr>
          <p:nvPr/>
        </p:nvPicPr>
        <p:blipFill>
          <a:blip r:embed="rId5" cstate="print"/>
          <a:srcRect/>
          <a:stretch>
            <a:fillRect/>
          </a:stretch>
        </p:blipFill>
        <p:spPr bwMode="auto">
          <a:xfrm>
            <a:off x="7308850" y="3933056"/>
            <a:ext cx="1489075" cy="2232025"/>
          </a:xfrm>
          <a:prstGeom prst="rect">
            <a:avLst/>
          </a:prstGeom>
          <a:noFill/>
          <a:ln w="9525">
            <a:noFill/>
            <a:miter lim="800000"/>
            <a:headEnd/>
            <a:tailEnd/>
          </a:ln>
        </p:spPr>
      </p:pic>
      <p:pic>
        <p:nvPicPr>
          <p:cNvPr id="12" name="Picture 10"/>
          <p:cNvPicPr>
            <a:picLocks noChangeAspect="1" noChangeArrowheads="1"/>
          </p:cNvPicPr>
          <p:nvPr/>
        </p:nvPicPr>
        <p:blipFill>
          <a:blip r:embed="rId6" cstate="print"/>
          <a:srcRect/>
          <a:stretch>
            <a:fillRect/>
          </a:stretch>
        </p:blipFill>
        <p:spPr bwMode="auto">
          <a:xfrm>
            <a:off x="5580063" y="3933056"/>
            <a:ext cx="1487487" cy="2232025"/>
          </a:xfrm>
          <a:prstGeom prst="rect">
            <a:avLst/>
          </a:prstGeom>
          <a:noFill/>
          <a:ln w="9525">
            <a:noFill/>
            <a:miter lim="800000"/>
            <a:headEnd/>
            <a:tailEnd/>
          </a:ln>
        </p:spPr>
      </p:pic>
      <p:sp>
        <p:nvSpPr>
          <p:cNvPr id="13" name="Oval 12"/>
          <p:cNvSpPr>
            <a:spLocks noChangeArrowheads="1"/>
          </p:cNvSpPr>
          <p:nvPr/>
        </p:nvSpPr>
        <p:spPr bwMode="auto">
          <a:xfrm>
            <a:off x="5435600" y="5372918"/>
            <a:ext cx="1800225" cy="863600"/>
          </a:xfrm>
          <a:prstGeom prst="ellipse">
            <a:avLst/>
          </a:prstGeom>
          <a:noFill/>
          <a:ln w="38100">
            <a:solidFill>
              <a:srgbClr val="FF0000"/>
            </a:solidFill>
            <a:round/>
            <a:headEnd/>
            <a:tailEnd/>
          </a:ln>
        </p:spPr>
        <p:txBody>
          <a:bodyPr wrap="none" anchor="ctr"/>
          <a:lstStyle/>
          <a:p>
            <a:pPr algn="ctr" eaLnBrk="1" hangingPunct="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6" dur="500"/>
                                        <p:tgtEl>
                                          <p:spTgt spid="2048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19"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Problem 2: Location Privacy</a:t>
            </a:r>
            <a:endParaRPr lang="en-US" dirty="0"/>
          </a:p>
        </p:txBody>
      </p:sp>
      <p:sp>
        <p:nvSpPr>
          <p:cNvPr id="20483" name="Content Placeholder 2"/>
          <p:cNvSpPr>
            <a:spLocks noGrp="1"/>
          </p:cNvSpPr>
          <p:nvPr>
            <p:ph idx="1"/>
          </p:nvPr>
        </p:nvSpPr>
        <p:spPr>
          <a:xfrm>
            <a:off x="457200" y="981075"/>
            <a:ext cx="6923088" cy="5400675"/>
          </a:xfrm>
        </p:spPr>
        <p:txBody>
          <a:bodyPr/>
          <a:lstStyle/>
          <a:p>
            <a:pPr marL="514350" indent="-514350">
              <a:tabLst>
                <a:tab pos="3367088" algn="l"/>
              </a:tabLst>
            </a:pPr>
            <a:r>
              <a:rPr lang="en-US" sz="2800" smtClean="0">
                <a:ea typeface="ＭＳ Ｐゴシック" pitchFamily="34" charset="-128"/>
              </a:rPr>
              <a:t>LB apps can continuously </a:t>
            </a:r>
            <a:r>
              <a:rPr lang="en-US" sz="2800" b="1" smtClean="0">
                <a:ea typeface="ＭＳ Ｐゴシック" pitchFamily="34" charset="-128"/>
              </a:rPr>
              <a:t>“know” (surveil, track or monitor) </a:t>
            </a:r>
            <a:r>
              <a:rPr lang="en-US" sz="2800" smtClean="0">
                <a:ea typeface="ＭＳ Ｐゴシック" pitchFamily="34" charset="-128"/>
              </a:rPr>
              <a:t>the location of a user while serving them.</a:t>
            </a:r>
          </a:p>
          <a:p>
            <a:pPr marL="914400" lvl="1" indent="-514350">
              <a:tabLst>
                <a:tab pos="3367088" algn="l"/>
              </a:tabLst>
            </a:pPr>
            <a:r>
              <a:rPr lang="en-US" sz="2400" smtClean="0">
                <a:ea typeface="ＭＳ Ｐゴシック" pitchFamily="34" charset="-128"/>
              </a:rPr>
              <a:t>Which </a:t>
            </a:r>
            <a:r>
              <a:rPr lang="en-US" sz="2400" b="1" smtClean="0">
                <a:solidFill>
                  <a:srgbClr val="008000"/>
                </a:solidFill>
                <a:ea typeface="ＭＳ Ｐゴシック" pitchFamily="34" charset="-128"/>
              </a:rPr>
              <a:t>Location </a:t>
            </a:r>
            <a:r>
              <a:rPr lang="en-US" sz="2400" smtClean="0">
                <a:ea typeface="ＭＳ Ｐゴシック" pitchFamily="34" charset="-128"/>
              </a:rPr>
              <a:t>settings to keep on?</a:t>
            </a:r>
            <a:endParaRPr lang="en-US" sz="2400" b="1" smtClean="0">
              <a:solidFill>
                <a:srgbClr val="008000"/>
              </a:solidFill>
              <a:ea typeface="ＭＳ Ｐゴシック" pitchFamily="34" charset="-128"/>
            </a:endParaRPr>
          </a:p>
          <a:p>
            <a:pPr marL="514350" indent="-514350">
              <a:tabLst>
                <a:tab pos="3367088" algn="l"/>
              </a:tabLst>
            </a:pPr>
            <a:r>
              <a:rPr lang="en-US" sz="2800" b="1" i="1" smtClean="0">
                <a:ea typeface="ＭＳ Ｐゴシック" pitchFamily="34" charset="-128"/>
              </a:rPr>
              <a:t>“Please rob me” </a:t>
            </a:r>
            <a:r>
              <a:rPr lang="en-US" sz="2800" smtClean="0">
                <a:ea typeface="ＭＳ Ｐゴシック" pitchFamily="34" charset="-128"/>
              </a:rPr>
              <a:t>awareness project shows the impact of </a:t>
            </a:r>
            <a:r>
              <a:rPr lang="en-US" sz="2800" b="1" smtClean="0">
                <a:ea typeface="ＭＳ Ｐゴシック" pitchFamily="34" charset="-128"/>
              </a:rPr>
              <a:t>location release</a:t>
            </a:r>
            <a:r>
              <a:rPr lang="en-US" sz="2800" smtClean="0">
                <a:ea typeface="ＭＳ Ｐゴシック" pitchFamily="34" charset="-128"/>
              </a:rPr>
              <a:t>.</a:t>
            </a:r>
          </a:p>
          <a:p>
            <a:pPr marL="914400" lvl="1" indent="-514350">
              <a:tabLst>
                <a:tab pos="3367088" algn="l"/>
              </a:tabLst>
            </a:pPr>
            <a:r>
              <a:rPr lang="en-US" sz="2000" smtClean="0">
                <a:ea typeface="ＭＳ Ｐゴシック" pitchFamily="34" charset="-128"/>
              </a:rPr>
              <a:t>Shows when users </a:t>
            </a:r>
            <a:r>
              <a:rPr lang="en-US" sz="2000" b="1" smtClean="0">
                <a:ea typeface="ＭＳ Ｐゴシック" pitchFamily="34" charset="-128"/>
              </a:rPr>
              <a:t>check-in </a:t>
            </a:r>
            <a:r>
              <a:rPr lang="en-US" sz="2000" smtClean="0">
                <a:ea typeface="ＭＳ Ｐゴシック" pitchFamily="34" charset="-128"/>
              </a:rPr>
              <a:t>somewhere that is </a:t>
            </a:r>
            <a:r>
              <a:rPr lang="en-US" sz="2000" b="1" smtClean="0">
                <a:ea typeface="ＭＳ Ｐゴシック" pitchFamily="34" charset="-128"/>
              </a:rPr>
              <a:t>not</a:t>
            </a:r>
            <a:r>
              <a:rPr lang="en-US" sz="2000" smtClean="0">
                <a:ea typeface="ＭＳ Ｐゴシック" pitchFamily="34" charset="-128"/>
              </a:rPr>
              <a:t> their </a:t>
            </a:r>
            <a:r>
              <a:rPr lang="en-US" sz="2000" b="1" smtClean="0">
                <a:ea typeface="ＭＳ Ｐゴシック" pitchFamily="34" charset="-128"/>
              </a:rPr>
              <a:t>home</a:t>
            </a:r>
            <a:r>
              <a:rPr lang="en-US" sz="2000" smtClean="0">
                <a:ea typeface="ＭＳ Ｐゴシック" pitchFamily="34" charset="-128"/>
              </a:rPr>
              <a:t> (Foursquare location updates).</a:t>
            </a:r>
          </a:p>
        </p:txBody>
      </p:sp>
      <p:pic>
        <p:nvPicPr>
          <p:cNvPr id="14339" name="Picture 2"/>
          <p:cNvPicPr>
            <a:picLocks noChangeAspect="1"/>
          </p:cNvPicPr>
          <p:nvPr/>
        </p:nvPicPr>
        <p:blipFill>
          <a:blip r:embed="rId3" cstate="print"/>
          <a:srcRect/>
          <a:stretch>
            <a:fillRect/>
          </a:stretch>
        </p:blipFill>
        <p:spPr bwMode="auto">
          <a:xfrm>
            <a:off x="6588125" y="4365625"/>
            <a:ext cx="2305050" cy="1176338"/>
          </a:xfrm>
          <a:prstGeom prst="rect">
            <a:avLst/>
          </a:prstGeom>
          <a:noFill/>
          <a:ln w="9525">
            <a:noFill/>
            <a:miter lim="800000"/>
            <a:headEnd/>
            <a:tailEnd/>
          </a:ln>
        </p:spPr>
      </p:pic>
      <p:pic>
        <p:nvPicPr>
          <p:cNvPr id="14340" name="Picture 6"/>
          <p:cNvPicPr>
            <a:picLocks noChangeAspect="1"/>
          </p:cNvPicPr>
          <p:nvPr/>
        </p:nvPicPr>
        <p:blipFill>
          <a:blip r:embed="rId4" cstate="print"/>
          <a:srcRect/>
          <a:stretch>
            <a:fillRect/>
          </a:stretch>
        </p:blipFill>
        <p:spPr bwMode="auto">
          <a:xfrm>
            <a:off x="468313" y="4573588"/>
            <a:ext cx="6007100" cy="1528762"/>
          </a:xfrm>
          <a:prstGeom prst="rect">
            <a:avLst/>
          </a:prstGeom>
          <a:noFill/>
          <a:ln w="9525">
            <a:noFill/>
            <a:miter lim="800000"/>
            <a:headEnd/>
            <a:tailEnd/>
          </a:ln>
        </p:spPr>
      </p:pic>
      <p:pic>
        <p:nvPicPr>
          <p:cNvPr id="8199" name="Picture 7"/>
          <p:cNvPicPr>
            <a:picLocks noChangeAspect="1" noChangeArrowheads="1"/>
          </p:cNvPicPr>
          <p:nvPr/>
        </p:nvPicPr>
        <p:blipFill>
          <a:blip r:embed="rId5" cstate="print"/>
          <a:srcRect/>
          <a:stretch>
            <a:fillRect/>
          </a:stretch>
        </p:blipFill>
        <p:spPr bwMode="auto">
          <a:xfrm>
            <a:off x="7308850" y="1268413"/>
            <a:ext cx="1619250" cy="2828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p:tgtEl>
                                          <p:spTgt spid="2048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blinds(horizontal)">
                                      <p:cBhvr>
                                        <p:cTn id="10" dur="500"/>
                                        <p:tgtEl>
                                          <p:spTgt spid="81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5" dur="500"/>
                                        <p:tgtEl>
                                          <p:spTgt spid="204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0" dur="500"/>
                                        <p:tgtEl>
                                          <p:spTgt spid="2048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blinds(horizontal)">
                                      <p:cBhvr>
                                        <p:cTn id="23" dur="500"/>
                                        <p:tgtEl>
                                          <p:spTgt spid="14340"/>
                                        </p:tgtEl>
                                      </p:cBhvr>
                                    </p:animEffect>
                                  </p:childTnLst>
                                </p:cTn>
                              </p:par>
                              <p:par>
                                <p:cTn id="24" presetID="3" presetClass="entr" presetSubtype="10" fill="hold" nodeType="withEffect">
                                  <p:stCondLst>
                                    <p:cond delay="0"/>
                                  </p:stCondLst>
                                  <p:childTnLst>
                                    <p:set>
                                      <p:cBhvr>
                                        <p:cTn id="25" dur="1" fill="hold">
                                          <p:stCondLst>
                                            <p:cond delay="0"/>
                                          </p:stCondLst>
                                        </p:cTn>
                                        <p:tgtEl>
                                          <p:spTgt spid="14339"/>
                                        </p:tgtEl>
                                        <p:attrNameLst>
                                          <p:attrName>style.visibility</p:attrName>
                                        </p:attrNameLst>
                                      </p:cBhvr>
                                      <p:to>
                                        <p:strVal val="visible"/>
                                      </p:to>
                                    </p:set>
                                    <p:animEffect transition="in" filter="blinds(horizontal)">
                                      <p:cBhvr>
                                        <p:cTn id="26"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633412"/>
          </a:xfrm>
        </p:spPr>
        <p:txBody>
          <a:bodyPr>
            <a:normAutofit fontScale="90000"/>
          </a:bodyPr>
          <a:lstStyle/>
          <a:p>
            <a:pPr>
              <a:defRPr/>
            </a:pPr>
            <a:r>
              <a:rPr lang="en-US" dirty="0" smtClean="0">
                <a:ea typeface="ＭＳ Ｐゴシック" pitchFamily="34" charset="-128"/>
              </a:rPr>
              <a:t>Problem 3: </a:t>
            </a:r>
            <a:r>
              <a:rPr lang="en-US" dirty="0" err="1" smtClean="0">
                <a:ea typeface="ＭＳ Ｐゴシック" pitchFamily="34" charset="-128"/>
              </a:rPr>
              <a:t>Boostrapping</a:t>
            </a:r>
            <a:r>
              <a:rPr lang="en-US" dirty="0" smtClean="0">
                <a:ea typeface="ＭＳ Ｐゴシック" pitchFamily="34" charset="-128"/>
              </a:rPr>
              <a:t> </a:t>
            </a:r>
            <a:endParaRPr lang="en-US" dirty="0"/>
          </a:p>
        </p:txBody>
      </p:sp>
      <p:sp>
        <p:nvSpPr>
          <p:cNvPr id="41986" name="Content Placeholder 2"/>
          <p:cNvSpPr>
            <a:spLocks noGrp="1"/>
          </p:cNvSpPr>
          <p:nvPr>
            <p:ph idx="1"/>
          </p:nvPr>
        </p:nvSpPr>
        <p:spPr>
          <a:xfrm>
            <a:off x="457200" y="981075"/>
            <a:ext cx="8218488" cy="5400675"/>
          </a:xfrm>
        </p:spPr>
        <p:txBody>
          <a:bodyPr/>
          <a:lstStyle/>
          <a:p>
            <a:r>
              <a:rPr lang="en-US" sz="2800" b="1" smtClean="0">
                <a:ea typeface="ＭＳ Ｐゴシック" pitchFamily="34" charset="-128"/>
              </a:rPr>
              <a:t>LB apps </a:t>
            </a:r>
            <a:r>
              <a:rPr lang="en-US" sz="2800" smtClean="0">
                <a:ea typeface="ＭＳ Ｐゴシック" pitchFamily="34" charset="-128"/>
              </a:rPr>
              <a:t>suffer from </a:t>
            </a:r>
            <a:r>
              <a:rPr lang="en-US" sz="2800" b="1" smtClean="0">
                <a:ea typeface="ＭＳ Ｐゴシック" pitchFamily="34" charset="-128"/>
              </a:rPr>
              <a:t>bootstrapping </a:t>
            </a:r>
            <a:r>
              <a:rPr lang="en-US" sz="2800" smtClean="0">
                <a:ea typeface="ＭＳ Ｐゴシック" pitchFamily="34" charset="-128"/>
              </a:rPr>
              <a:t>issues</a:t>
            </a:r>
          </a:p>
          <a:p>
            <a:pPr lvl="1"/>
            <a:r>
              <a:rPr lang="en-US" sz="2400" i="1" smtClean="0">
                <a:ea typeface="ＭＳ Ｐゴシック" pitchFamily="34" charset="-128"/>
              </a:rPr>
              <a:t>“Bootstrapping refers to the starting of a self-sustaining community that is supposed to proceed without external input” </a:t>
            </a:r>
            <a:r>
              <a:rPr lang="en-US" sz="2400" i="1" smtClean="0">
                <a:solidFill>
                  <a:srgbClr val="7F7F7F"/>
                </a:solidFill>
                <a:ea typeface="ＭＳ Ｐゴシック" pitchFamily="34" charset="-128"/>
              </a:rPr>
              <a:t>wikipedia</a:t>
            </a:r>
          </a:p>
        </p:txBody>
      </p:sp>
      <p:pic>
        <p:nvPicPr>
          <p:cNvPr id="41987" name="Picture 2"/>
          <p:cNvPicPr>
            <a:picLocks noChangeAspect="1"/>
          </p:cNvPicPr>
          <p:nvPr/>
        </p:nvPicPr>
        <p:blipFill>
          <a:blip r:embed="rId3" cstate="print"/>
          <a:srcRect/>
          <a:stretch>
            <a:fillRect/>
          </a:stretch>
        </p:blipFill>
        <p:spPr bwMode="auto">
          <a:xfrm>
            <a:off x="5003800" y="2719388"/>
            <a:ext cx="3454400" cy="3408362"/>
          </a:xfrm>
          <a:prstGeom prst="rect">
            <a:avLst/>
          </a:prstGeom>
          <a:noFill/>
          <a:ln w="9525">
            <a:noFill/>
            <a:miter lim="800000"/>
            <a:headEnd/>
            <a:tailEnd/>
          </a:ln>
        </p:spPr>
      </p:pic>
      <p:sp>
        <p:nvSpPr>
          <p:cNvPr id="16388" name="Rectangle 5"/>
          <p:cNvSpPr>
            <a:spLocks noChangeArrowheads="1"/>
          </p:cNvSpPr>
          <p:nvPr/>
        </p:nvSpPr>
        <p:spPr bwMode="auto">
          <a:xfrm>
            <a:off x="250825" y="2708275"/>
            <a:ext cx="4572000" cy="3908425"/>
          </a:xfrm>
          <a:prstGeom prst="rect">
            <a:avLst/>
          </a:prstGeom>
          <a:noFill/>
          <a:ln w="9525">
            <a:noFill/>
            <a:miter lim="800000"/>
            <a:headEnd/>
            <a:tailEnd/>
          </a:ln>
        </p:spPr>
        <p:txBody>
          <a:bodyPr>
            <a:spAutoFit/>
          </a:bodyPr>
          <a:lstStyle/>
          <a:p>
            <a:pPr marL="457200" indent="-457200">
              <a:buFont typeface="Arial" pitchFamily="34" charset="0"/>
              <a:buChar char="•"/>
            </a:pPr>
            <a:r>
              <a:rPr lang="en-US" sz="2400" b="0"/>
              <a:t>Most </a:t>
            </a:r>
            <a:r>
              <a:rPr lang="en-US" sz="2400"/>
              <a:t>LB apps </a:t>
            </a:r>
            <a:r>
              <a:rPr lang="en-US" sz="2400" b="0"/>
              <a:t>don’t have enough </a:t>
            </a:r>
            <a:r>
              <a:rPr lang="en-US" sz="2400"/>
              <a:t>users online upfront</a:t>
            </a:r>
            <a:r>
              <a:rPr lang="en-US" sz="2400" b="0"/>
              <a:t>.</a:t>
            </a:r>
          </a:p>
          <a:p>
            <a:pPr marL="457200" indent="-457200">
              <a:buFont typeface="Arial" pitchFamily="34" charset="0"/>
              <a:buChar char="•"/>
            </a:pPr>
            <a:r>
              <a:rPr lang="en-US" sz="2400" b="0"/>
              <a:t>This gives the </a:t>
            </a:r>
            <a:r>
              <a:rPr lang="en-US" sz="2400"/>
              <a:t>impression</a:t>
            </a:r>
            <a:r>
              <a:rPr lang="en-US" sz="2400" b="0"/>
              <a:t> to new users that the </a:t>
            </a:r>
            <a:r>
              <a:rPr lang="en-US" sz="2400"/>
              <a:t>app</a:t>
            </a:r>
            <a:r>
              <a:rPr lang="en-US" sz="2400" b="0"/>
              <a:t> is </a:t>
            </a:r>
            <a:r>
              <a:rPr lang="en-US" sz="2400"/>
              <a:t>deserted.</a:t>
            </a:r>
          </a:p>
          <a:p>
            <a:pPr marL="457200" indent="-457200">
              <a:buFont typeface="Arial" pitchFamily="34" charset="0"/>
              <a:buChar char="•"/>
            </a:pPr>
            <a:r>
              <a:rPr lang="en-US" sz="2400"/>
              <a:t>Consequently, </a:t>
            </a:r>
            <a:r>
              <a:rPr lang="en-US" sz="2400" b="0"/>
              <a:t>many people don’t use it and the app gradually dies.</a:t>
            </a:r>
          </a:p>
          <a:p>
            <a:pPr marL="400050" lvl="1"/>
            <a:r>
              <a:rPr lang="en-US" sz="3200" b="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2" dur="500"/>
                                        <p:tgtEl>
                                          <p:spTgt spid="16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17" dur="500"/>
                                        <p:tgtEl>
                                          <p:spTgt spid="1638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8">
                                            <p:txEl>
                                              <p:pRg st="3" end="3"/>
                                            </p:txEl>
                                          </p:spTgt>
                                        </p:tgtEl>
                                        <p:attrNameLst>
                                          <p:attrName>style.visibility</p:attrName>
                                        </p:attrNameLst>
                                      </p:cBhvr>
                                      <p:to>
                                        <p:strVal val="visible"/>
                                      </p:to>
                                    </p:set>
                                    <p:animEffect transition="in" filter="blinds(horizontal)">
                                      <p:cBhvr>
                                        <p:cTn id="20"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186738" cy="633412"/>
          </a:xfrm>
        </p:spPr>
        <p:txBody>
          <a:bodyPr/>
          <a:lstStyle/>
          <a:p>
            <a:r>
              <a:rPr lang="en-US" altLang="en-US" sz="4000" smtClean="0">
                <a:ea typeface="ＭＳ Ｐゴシック" pitchFamily="34" charset="-128"/>
              </a:rPr>
              <a:t>Rayzit Concept</a:t>
            </a:r>
          </a:p>
        </p:txBody>
      </p:sp>
      <p:sp>
        <p:nvSpPr>
          <p:cNvPr id="23554" name="Content Placeholder 3"/>
          <p:cNvSpPr>
            <a:spLocks noGrp="1"/>
          </p:cNvSpPr>
          <p:nvPr>
            <p:ph idx="1"/>
          </p:nvPr>
        </p:nvSpPr>
        <p:spPr>
          <a:xfrm>
            <a:off x="457200" y="1125538"/>
            <a:ext cx="8229600" cy="5073650"/>
          </a:xfrm>
        </p:spPr>
        <p:txBody>
          <a:bodyPr/>
          <a:lstStyle/>
          <a:p>
            <a:pPr marL="266700" indent="-266700"/>
            <a:r>
              <a:rPr lang="en-US" altLang="en-US" sz="2400" dirty="0" err="1" smtClean="0">
                <a:ea typeface="ＭＳ Ｐゴシック" pitchFamily="34" charset="-128"/>
              </a:rPr>
              <a:t>Rayzit</a:t>
            </a:r>
            <a:r>
              <a:rPr lang="en-US" altLang="en-US" sz="2400" dirty="0" smtClean="0">
                <a:ea typeface="ＭＳ Ｐゴシック" pitchFamily="34" charset="-128"/>
              </a:rPr>
              <a:t>: a </a:t>
            </a:r>
            <a:r>
              <a:rPr lang="en-US" altLang="en-US" sz="2400" b="1" dirty="0" smtClean="0">
                <a:ea typeface="ＭＳ Ｐゴシック" pitchFamily="34" charset="-128"/>
              </a:rPr>
              <a:t>crowd messaging system </a:t>
            </a:r>
            <a:r>
              <a:rPr lang="en-US" altLang="en-US" sz="2400" dirty="0" smtClean="0">
                <a:ea typeface="ＭＳ Ｐゴシック" pitchFamily="34" charset="-128"/>
              </a:rPr>
              <a:t>that </a:t>
            </a:r>
            <a:r>
              <a:rPr lang="en-US" altLang="en-US" sz="2400" i="1" dirty="0" smtClean="0">
                <a:ea typeface="ＭＳ Ｐゴシック" pitchFamily="34" charset="-128"/>
              </a:rPr>
              <a:t>instantly</a:t>
            </a:r>
            <a:r>
              <a:rPr lang="en-US" altLang="en-US" sz="2400" dirty="0" smtClean="0">
                <a:ea typeface="ＭＳ Ｐゴシック" pitchFamily="34" charset="-128"/>
              </a:rPr>
              <a:t> forms a </a:t>
            </a:r>
            <a:r>
              <a:rPr lang="en-US" altLang="en-US" sz="2400" b="1" dirty="0" smtClean="0">
                <a:ea typeface="ＭＳ Ｐゴシック" pitchFamily="34" charset="-128"/>
              </a:rPr>
              <a:t>dynamic social network </a:t>
            </a:r>
            <a:r>
              <a:rPr lang="en-US" altLang="en-US" sz="2400" dirty="0" smtClean="0">
                <a:ea typeface="ＭＳ Ｐゴシック" pitchFamily="34" charset="-128"/>
              </a:rPr>
              <a:t>based on user proximity</a:t>
            </a:r>
          </a:p>
          <a:p>
            <a:pPr lvl="1"/>
            <a:r>
              <a:rPr lang="en-US" altLang="en-US" sz="2000" dirty="0" smtClean="0">
                <a:ea typeface="ＭＳ Ｐゴシック" pitchFamily="34" charset="-128"/>
              </a:rPr>
              <a:t>Not location-based app but </a:t>
            </a:r>
            <a:r>
              <a:rPr lang="en-US" altLang="en-US" sz="2000" dirty="0" err="1" smtClean="0">
                <a:ea typeface="ＭＳ Ｐゴシック" pitchFamily="34" charset="-128"/>
              </a:rPr>
              <a:t>kNN</a:t>
            </a:r>
            <a:r>
              <a:rPr lang="en-US" altLang="en-US" sz="2000" dirty="0" smtClean="0">
                <a:ea typeface="ＭＳ Ｐゴシック" pitchFamily="34" charset="-128"/>
              </a:rPr>
              <a:t>-based! (explained next)</a:t>
            </a:r>
          </a:p>
          <a:p>
            <a:pPr marL="266700" indent="-266700"/>
            <a:r>
              <a:rPr lang="en-US" altLang="en-US" sz="2400" dirty="0" err="1" smtClean="0">
                <a:ea typeface="ＭＳ Ｐゴシック" pitchFamily="34" charset="-128"/>
              </a:rPr>
              <a:t>Rayzit</a:t>
            </a:r>
            <a:r>
              <a:rPr lang="en-US" altLang="en-US" sz="2400" dirty="0" smtClean="0">
                <a:ea typeface="ＭＳ Ｐゴシック" pitchFamily="34" charset="-128"/>
              </a:rPr>
              <a:t> was funded by the </a:t>
            </a:r>
            <a:r>
              <a:rPr lang="en-US" altLang="en-US" sz="2400" dirty="0" err="1" smtClean="0">
                <a:ea typeface="ＭＳ Ｐゴシック" pitchFamily="34" charset="-128"/>
              </a:rPr>
              <a:t>Appcampus</a:t>
            </a:r>
            <a:r>
              <a:rPr lang="en-US" altLang="en-US" sz="2400" dirty="0" smtClean="0">
                <a:ea typeface="ＭＳ Ｐゴシック" pitchFamily="34" charset="-128"/>
              </a:rPr>
              <a:t> Program (Microsoft, Nokia &amp; Aalto, Finland) in 2013.</a:t>
            </a:r>
          </a:p>
          <a:p>
            <a:pPr lvl="1"/>
            <a:r>
              <a:rPr lang="en-US" altLang="en-US" sz="2000" dirty="0" smtClean="0">
                <a:ea typeface="ＭＳ Ｐゴシック" pitchFamily="34" charset="-128"/>
              </a:rPr>
              <a:t>Ranked among 5 best apps of the program from 3500 apps.</a:t>
            </a:r>
          </a:p>
          <a:p>
            <a:pPr lvl="1"/>
            <a:r>
              <a:rPr lang="en-US" altLang="en-US" sz="2000" dirty="0" smtClean="0">
                <a:ea typeface="ＭＳ Ｐゴシック" pitchFamily="34" charset="-128"/>
              </a:rPr>
              <a:t>Over </a:t>
            </a:r>
            <a:r>
              <a:rPr lang="en-US" altLang="en-US" sz="2000" b="1" dirty="0" smtClean="0">
                <a:ea typeface="ＭＳ Ｐゴシック" pitchFamily="34" charset="-128"/>
              </a:rPr>
              <a:t>45,000 user interactions </a:t>
            </a:r>
            <a:r>
              <a:rPr lang="en-US" altLang="en-US" sz="2000" dirty="0" smtClean="0">
                <a:ea typeface="ＭＳ Ｐゴシック" pitchFamily="34" charset="-128"/>
              </a:rPr>
              <a:t>from over </a:t>
            </a:r>
            <a:r>
              <a:rPr lang="en-US" altLang="en-US" sz="2000" b="1" dirty="0" smtClean="0">
                <a:ea typeface="ＭＳ Ｐゴシック" pitchFamily="34" charset="-128"/>
              </a:rPr>
              <a:t>10,000 users</a:t>
            </a:r>
            <a:r>
              <a:rPr lang="en-US" altLang="en-US" sz="2000" dirty="0" smtClean="0">
                <a:ea typeface="ＭＳ Ｐゴシック" pitchFamily="34" charset="-128"/>
              </a:rPr>
              <a:t>!</a:t>
            </a:r>
          </a:p>
          <a:p>
            <a:pPr marL="266700" indent="-266700"/>
            <a:r>
              <a:rPr lang="en-US" altLang="en-US" sz="2400" b="1" dirty="0" smtClean="0">
                <a:ea typeface="ＭＳ Ｐゴシック" pitchFamily="34" charset="-128"/>
              </a:rPr>
              <a:t>Research Problem: </a:t>
            </a:r>
            <a:r>
              <a:rPr lang="en-US" altLang="en-US" sz="2400" dirty="0" smtClean="0">
                <a:ea typeface="ＭＳ Ｐゴシック" pitchFamily="34" charset="-128"/>
              </a:rPr>
              <a:t>Big Data AkNN Query Processing</a:t>
            </a:r>
          </a:p>
        </p:txBody>
      </p:sp>
      <p:pic>
        <p:nvPicPr>
          <p:cNvPr id="46083" name="Picture 2"/>
          <p:cNvPicPr>
            <a:picLocks noChangeAspect="1" noChangeArrowheads="1"/>
          </p:cNvPicPr>
          <p:nvPr/>
        </p:nvPicPr>
        <p:blipFill>
          <a:blip r:embed="rId3" cstate="print"/>
          <a:srcRect/>
          <a:stretch>
            <a:fillRect/>
          </a:stretch>
        </p:blipFill>
        <p:spPr bwMode="auto">
          <a:xfrm>
            <a:off x="1185863" y="4292600"/>
            <a:ext cx="1944687" cy="1944688"/>
          </a:xfrm>
          <a:prstGeom prst="rect">
            <a:avLst/>
          </a:prstGeom>
          <a:noFill/>
          <a:ln w="9525">
            <a:noFill/>
            <a:miter lim="800000"/>
            <a:headEnd/>
            <a:tailEnd/>
          </a:ln>
        </p:spPr>
      </p:pic>
      <p:pic>
        <p:nvPicPr>
          <p:cNvPr id="46084" name="Picture 3"/>
          <p:cNvPicPr>
            <a:picLocks noChangeAspect="1" noChangeArrowheads="1"/>
          </p:cNvPicPr>
          <p:nvPr/>
        </p:nvPicPr>
        <p:blipFill>
          <a:blip r:embed="rId4" cstate="print"/>
          <a:srcRect/>
          <a:stretch>
            <a:fillRect/>
          </a:stretch>
        </p:blipFill>
        <p:spPr bwMode="auto">
          <a:xfrm>
            <a:off x="3554413" y="4292600"/>
            <a:ext cx="1598612" cy="2160588"/>
          </a:xfrm>
          <a:prstGeom prst="rect">
            <a:avLst/>
          </a:prstGeom>
          <a:noFill/>
          <a:ln w="9525">
            <a:noFill/>
            <a:miter lim="800000"/>
            <a:headEnd/>
            <a:tailEnd/>
          </a:ln>
        </p:spPr>
      </p:pic>
      <p:pic>
        <p:nvPicPr>
          <p:cNvPr id="46085" name="Picture 4"/>
          <p:cNvPicPr>
            <a:picLocks noChangeAspect="1" noChangeArrowheads="1"/>
          </p:cNvPicPr>
          <p:nvPr/>
        </p:nvPicPr>
        <p:blipFill>
          <a:blip r:embed="rId5" cstate="print"/>
          <a:srcRect/>
          <a:stretch>
            <a:fillRect/>
          </a:stretch>
        </p:blipFill>
        <p:spPr bwMode="auto">
          <a:xfrm>
            <a:off x="5426075" y="4293097"/>
            <a:ext cx="1593850" cy="2160092"/>
          </a:xfrm>
          <a:prstGeom prst="rect">
            <a:avLst/>
          </a:prstGeom>
          <a:noFill/>
          <a:ln w="9525">
            <a:noFill/>
            <a:miter lim="800000"/>
            <a:headEnd/>
            <a:tailEnd/>
          </a:ln>
        </p:spPr>
      </p:pic>
      <p:sp>
        <p:nvSpPr>
          <p:cNvPr id="46086" name="TextBox 6"/>
          <p:cNvSpPr txBox="1">
            <a:spLocks noChangeArrowheads="1"/>
          </p:cNvSpPr>
          <p:nvPr/>
        </p:nvSpPr>
        <p:spPr bwMode="auto">
          <a:xfrm>
            <a:off x="1187623" y="5949280"/>
            <a:ext cx="1944217" cy="307777"/>
          </a:xfrm>
          <a:prstGeom prst="rect">
            <a:avLst/>
          </a:prstGeom>
          <a:noFill/>
          <a:ln w="9525">
            <a:noFill/>
            <a:miter lim="800000"/>
            <a:headEnd/>
            <a:tailEnd/>
          </a:ln>
        </p:spPr>
        <p:txBody>
          <a:bodyPr wrap="square">
            <a:spAutoFit/>
          </a:bodyPr>
          <a:lstStyle/>
          <a:p>
            <a:pPr algn="ctr" eaLnBrk="1" hangingPunct="1"/>
            <a:r>
              <a:rPr lang="en-US" altLang="en-US" sz="1400" b="0" dirty="0">
                <a:solidFill>
                  <a:schemeClr val="bg1"/>
                </a:solidFill>
                <a:latin typeface="+mj-lt"/>
              </a:rPr>
              <a:t>http://rayzit.com/</a:t>
            </a:r>
          </a:p>
        </p:txBody>
      </p:sp>
      <p:pic>
        <p:nvPicPr>
          <p:cNvPr id="46087" name="Picture 1"/>
          <p:cNvPicPr>
            <a:picLocks noChangeAspect="1"/>
          </p:cNvPicPr>
          <p:nvPr/>
        </p:nvPicPr>
        <p:blipFill>
          <a:blip r:embed="rId6" cstate="print"/>
          <a:srcRect/>
          <a:stretch>
            <a:fillRect/>
          </a:stretch>
        </p:blipFill>
        <p:spPr bwMode="auto">
          <a:xfrm>
            <a:off x="7164388" y="4508500"/>
            <a:ext cx="1555750" cy="461963"/>
          </a:xfrm>
          <a:prstGeom prst="rect">
            <a:avLst/>
          </a:prstGeom>
          <a:noFill/>
          <a:ln w="9525">
            <a:noFill/>
            <a:miter lim="800000"/>
            <a:headEnd/>
            <a:tailEnd/>
          </a:ln>
        </p:spPr>
      </p:pic>
      <p:pic>
        <p:nvPicPr>
          <p:cNvPr id="46088" name="Picture 2"/>
          <p:cNvPicPr>
            <a:picLocks noChangeAspect="1"/>
          </p:cNvPicPr>
          <p:nvPr/>
        </p:nvPicPr>
        <p:blipFill>
          <a:blip r:embed="rId7" cstate="print"/>
          <a:srcRect/>
          <a:stretch>
            <a:fillRect/>
          </a:stretch>
        </p:blipFill>
        <p:spPr bwMode="auto">
          <a:xfrm>
            <a:off x="7164388" y="5100638"/>
            <a:ext cx="1579562" cy="488950"/>
          </a:xfrm>
          <a:prstGeom prst="rect">
            <a:avLst/>
          </a:prstGeom>
          <a:noFill/>
          <a:ln w="9525">
            <a:noFill/>
            <a:miter lim="800000"/>
            <a:headEnd/>
            <a:tailEnd/>
          </a:ln>
        </p:spPr>
      </p:pic>
      <p:pic>
        <p:nvPicPr>
          <p:cNvPr id="46089" name="Picture 2"/>
          <p:cNvPicPr>
            <a:picLocks noChangeAspect="1" noChangeArrowheads="1"/>
          </p:cNvPicPr>
          <p:nvPr/>
        </p:nvPicPr>
        <p:blipFill>
          <a:blip r:embed="rId8" cstate="print"/>
          <a:srcRect/>
          <a:stretch>
            <a:fillRect/>
          </a:stretch>
        </p:blipFill>
        <p:spPr bwMode="auto">
          <a:xfrm>
            <a:off x="7164388" y="5688013"/>
            <a:ext cx="157480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7" dur="500"/>
                                        <p:tgtEl>
                                          <p:spTgt spid="2355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10" dur="500"/>
                                        <p:tgtEl>
                                          <p:spTgt spid="2355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4">
                                            <p:txEl>
                                              <p:pRg st="4" end="4"/>
                                            </p:txEl>
                                          </p:spTgt>
                                        </p:tgtEl>
                                        <p:attrNameLst>
                                          <p:attrName>style.visibility</p:attrName>
                                        </p:attrNameLst>
                                      </p:cBhvr>
                                      <p:to>
                                        <p:strVal val="visible"/>
                                      </p:to>
                                    </p:set>
                                    <p:animEffect transition="in" filter="blinds(horizontal)">
                                      <p:cBhvr>
                                        <p:cTn id="13" dur="500"/>
                                        <p:tgtEl>
                                          <p:spTgt spid="23554">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3554">
                                            <p:txEl>
                                              <p:pRg st="5" end="5"/>
                                            </p:txEl>
                                          </p:spTgt>
                                        </p:tgtEl>
                                        <p:attrNameLst>
                                          <p:attrName>style.visibility</p:attrName>
                                        </p:attrNameLst>
                                      </p:cBhvr>
                                      <p:to>
                                        <p:strVal val="visible"/>
                                      </p:to>
                                    </p:set>
                                    <p:animEffect transition="in" filter="blinds(horizontal)">
                                      <p:cBhvr>
                                        <p:cTn id="18"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519</TotalTime>
  <Words>2680</Words>
  <Application>Microsoft Macintosh PowerPoint</Application>
  <PresentationFormat>On-screen Show (4:3)</PresentationFormat>
  <Paragraphs>485</Paragraphs>
  <Slides>46</Slides>
  <Notes>24</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Courier New</vt:lpstr>
      <vt:lpstr>ＭＳ Ｐゴシック</vt:lpstr>
      <vt:lpstr>Symbol</vt:lpstr>
      <vt:lpstr>Tahoma</vt:lpstr>
      <vt:lpstr>Wingdings</vt:lpstr>
      <vt:lpstr>Arial</vt:lpstr>
      <vt:lpstr>Default Design</vt:lpstr>
      <vt:lpstr>Building All k Nearest Neighbor Social Communities </vt:lpstr>
      <vt:lpstr>Acknowledgements</vt:lpstr>
      <vt:lpstr>Online Social Communities</vt:lpstr>
      <vt:lpstr>Online Social Communities</vt:lpstr>
      <vt:lpstr>Socializing with People (and Bots)</vt:lpstr>
      <vt:lpstr>Problem 1: Lack of Proximity</vt:lpstr>
      <vt:lpstr>Problem 2: Location Privacy</vt:lpstr>
      <vt:lpstr>Problem 3: Boostrapping </vt:lpstr>
      <vt:lpstr>Rayzit Concept</vt:lpstr>
      <vt:lpstr>AkNN Networks</vt:lpstr>
      <vt:lpstr>PowerPoint Presentation</vt:lpstr>
      <vt:lpstr>Presentation Outline</vt:lpstr>
      <vt:lpstr>System Model</vt:lpstr>
      <vt:lpstr>kNN Query Definition</vt:lpstr>
      <vt:lpstr>AkNN Query Definition</vt:lpstr>
      <vt:lpstr>Centralized AkNN</vt:lpstr>
      <vt:lpstr>Distributed AkNN: Issues</vt:lpstr>
      <vt:lpstr>Other Hadoop AkNN </vt:lpstr>
      <vt:lpstr>H-NJ Algorithm</vt:lpstr>
      <vt:lpstr>H-BNLJ Algorithm</vt:lpstr>
      <vt:lpstr>H-BRJ Optimization</vt:lpstr>
      <vt:lpstr>PGBJ Algorithm</vt:lpstr>
      <vt:lpstr>The Spitfire Algorithm</vt:lpstr>
      <vt:lpstr>Spitfire - Partitioning</vt:lpstr>
      <vt:lpstr>Spitfire - Replication</vt:lpstr>
      <vt:lpstr>Spitfire - Replication</vt:lpstr>
      <vt:lpstr>Spitfire - Refinement</vt:lpstr>
      <vt:lpstr>Evaluation Testbed</vt:lpstr>
      <vt:lpstr>Response Time</vt:lpstr>
      <vt:lpstr>Partitioning and Replication</vt:lpstr>
      <vt:lpstr>Replication Factor (f)</vt:lpstr>
      <vt:lpstr>Presentation Outline</vt:lpstr>
      <vt:lpstr>Rayzit Application</vt:lpstr>
      <vt:lpstr>Example Conversations </vt:lpstr>
      <vt:lpstr>Example Conversations </vt:lpstr>
      <vt:lpstr>Example Conversations </vt:lpstr>
      <vt:lpstr>Example Conversations </vt:lpstr>
      <vt:lpstr>More Topics on Rayzit</vt:lpstr>
      <vt:lpstr>Analyzing the Rayzit Network</vt:lpstr>
      <vt:lpstr>Average Reply Time</vt:lpstr>
      <vt:lpstr>Average and Maximum  Distance (Rayz, Reply)</vt:lpstr>
      <vt:lpstr>Presentation Outline</vt:lpstr>
      <vt:lpstr>Future Challenges</vt:lpstr>
      <vt:lpstr>Future Challenges</vt:lpstr>
      <vt:lpstr>Future Challenges</vt:lpstr>
      <vt:lpstr>Building All k Nearest Neigbhor Social Communities </vt:lpstr>
    </vt:vector>
  </TitlesOfParts>
  <Manager>Demetris Zeinalipour</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All k Nearest Neigbhor Social Communities</dc:title>
  <dc:subject>Building All k Nearest Neigbhor Social Communities</dc:subject>
  <dc:creator>Microsoft Office User</dc:creator>
  <cp:keywords/>
  <dc:description>A wide spectrum of Internet-scale mobile applications, ranging from social networking, gaming and entertainment to emergency response and crisis management, all require efficient and scalable All k Nearest Neighbor (AkNN) computations over millions of moving objects every few seconds to be operational. Most traditional techniques for computing AkNN queries are centralized, lacking both scalability and efficiency. Only recently, distributed techniques for shared-nothing cloud infrastructures have been proposed to achieve scalability for large datasets. These batch-oriented algorithms are sub-optimal due to inefficient data space partitioning and data replication among processing units. In this talk I will present Spitfire, a distributed algorithm that provides a scalable and high performance AkNN processing framework. The proposed algorithm deploys a fast load-balanced partitioning scheme along with an efficient replication-set selection algorithm, to provide fast main-memory computations of the exact AkNN results in a batch-oriented manner. I will also overview Rayzit, an experimental and open-source mobile AkNN service we established and operate that reached over 45,000 real user interactions to this date.</dc:description>
  <cp:lastModifiedBy>Microsoft Office User</cp:lastModifiedBy>
  <cp:revision>69</cp:revision>
  <cp:lastPrinted>2005-08-16T19:27:47Z</cp:lastPrinted>
  <dcterms:created xsi:type="dcterms:W3CDTF">2017-04-11T09:47:11Z</dcterms:created>
  <dcterms:modified xsi:type="dcterms:W3CDTF">2017-04-13T13:57:41Z</dcterms:modified>
  <cp:category/>
</cp:coreProperties>
</file>