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5"/>
  </p:notesMasterIdLst>
  <p:sldIdLst>
    <p:sldId id="376" r:id="rId2"/>
    <p:sldId id="333" r:id="rId3"/>
    <p:sldId id="378" r:id="rId4"/>
    <p:sldId id="335" r:id="rId5"/>
    <p:sldId id="277" r:id="rId6"/>
    <p:sldId id="398" r:id="rId7"/>
    <p:sldId id="399" r:id="rId8"/>
    <p:sldId id="394" r:id="rId9"/>
    <p:sldId id="395" r:id="rId10"/>
    <p:sldId id="396" r:id="rId11"/>
    <p:sldId id="397" r:id="rId12"/>
    <p:sldId id="379" r:id="rId13"/>
    <p:sldId id="357" r:id="rId14"/>
    <p:sldId id="303" r:id="rId15"/>
    <p:sldId id="330" r:id="rId16"/>
    <p:sldId id="400" r:id="rId17"/>
    <p:sldId id="331" r:id="rId18"/>
    <p:sldId id="332" r:id="rId19"/>
    <p:sldId id="363" r:id="rId20"/>
    <p:sldId id="281" r:id="rId21"/>
    <p:sldId id="304" r:id="rId22"/>
    <p:sldId id="346" r:id="rId23"/>
    <p:sldId id="347" r:id="rId24"/>
    <p:sldId id="345" r:id="rId25"/>
    <p:sldId id="318" r:id="rId26"/>
    <p:sldId id="308" r:id="rId27"/>
    <p:sldId id="309" r:id="rId28"/>
    <p:sldId id="320" r:id="rId29"/>
    <p:sldId id="321" r:id="rId30"/>
    <p:sldId id="361" r:id="rId31"/>
    <p:sldId id="404" r:id="rId32"/>
    <p:sldId id="408" r:id="rId33"/>
    <p:sldId id="417" r:id="rId34"/>
    <p:sldId id="382" r:id="rId35"/>
    <p:sldId id="405" r:id="rId36"/>
    <p:sldId id="406" r:id="rId37"/>
    <p:sldId id="383" r:id="rId38"/>
    <p:sldId id="418" r:id="rId39"/>
    <p:sldId id="389" r:id="rId40"/>
    <p:sldId id="390" r:id="rId41"/>
    <p:sldId id="391" r:id="rId42"/>
    <p:sldId id="419" r:id="rId43"/>
    <p:sldId id="402" r:id="rId4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00FF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59574" autoAdjust="0"/>
  </p:normalViewPr>
  <p:slideViewPr>
    <p:cSldViewPr>
      <p:cViewPr varScale="1">
        <p:scale>
          <a:sx n="38" d="100"/>
          <a:sy n="38" d="100"/>
        </p:scale>
        <p:origin x="-217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F6A0A-1386-4059-A9EB-CC5295111DCA}" type="datetimeFigureOut">
              <a:rPr lang="en-GB" smtClean="0"/>
              <a:pPr/>
              <a:t>30/09/2014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25FD7-B823-4BB5-AF98-B3DCDE7F91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678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F0F49-F440-44A6-B0CF-BF5A1A2F9255}" type="slidenum">
              <a:rPr lang="el-GR" smtClean="0">
                <a:latin typeface="Arial" charset="0"/>
              </a:rPr>
              <a:pPr/>
              <a:t>1</a:t>
            </a:fld>
            <a:endParaRPr lang="el-GR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0563"/>
            <a:ext cx="4567238" cy="3424237"/>
          </a:xfrm>
          <a:ln w="12700" cap="flat"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8346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83463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68479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2218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78898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06310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793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793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18773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221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68479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42596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68586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41307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68479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87456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000" b="1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18070B-8821-4816-B67B-C03622D2F542}" type="slidenum">
              <a:rPr lang="el-GR" smtClean="0">
                <a:latin typeface="Arial" charset="0"/>
              </a:rPr>
              <a:pPr>
                <a:defRPr/>
              </a:pPr>
              <a:t>32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2218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2218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091324-3936-4F6A-B699-E62DCBE68C10}" type="slidenum">
              <a:rPr lang="el-GR" smtClean="0">
                <a:latin typeface="Arial" charset="0"/>
              </a:rPr>
              <a:pPr/>
              <a:t>39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85913-A171-49A1-833D-DB72ACBFBD47}" type="slidenum">
              <a:rPr lang="el-GR" smtClean="0">
                <a:latin typeface="Arial" charset="0"/>
              </a:rPr>
              <a:pPr/>
              <a:t>40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D07E8-5BD0-4E98-B905-80E2C83E6DDD}" type="slidenum">
              <a:rPr lang="el-GR" smtClean="0">
                <a:latin typeface="Arial" charset="0"/>
              </a:rPr>
              <a:pPr/>
              <a:t>41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9D8941-45F1-4904-B0E7-262D68B9D477}" type="slidenum">
              <a:rPr lang="el-GR" smtClean="0">
                <a:latin typeface="Arial" charset="0"/>
              </a:rPr>
              <a:pPr>
                <a:defRPr/>
              </a:pPr>
              <a:t>42</a:t>
            </a:fld>
            <a:endParaRPr lang="el-G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F0F49-F440-44A6-B0CF-BF5A1A2F9255}" type="slidenum">
              <a:rPr lang="el-GR" smtClean="0">
                <a:latin typeface="Arial" charset="0"/>
              </a:rPr>
              <a:pPr/>
              <a:t>43</a:t>
            </a:fld>
            <a:endParaRPr lang="el-GR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0563"/>
            <a:ext cx="4567238" cy="3424237"/>
          </a:xfrm>
          <a:ln w="12700" cap="flat"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8346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99663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8346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8346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99663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9966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smartlab.cs.ucy.ac.cy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A934-88C7-4B4D-B627-4E84B0E1E42B}" type="datetime1">
              <a:rPr lang="en-US" smtClean="0"/>
              <a:pPr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9088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5025CFF-394A-4546-884F-92D209B8DE0C}" type="slidenum">
              <a:rPr lang="en-US" smtClean="0"/>
              <a:pPr/>
              <a:t>‹#›</a:t>
            </a:fld>
            <a:r>
              <a:rPr lang="en-US" dirty="0" smtClean="0"/>
              <a:t>/43</a:t>
            </a:r>
            <a:endParaRPr lang="en-US" dirty="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611560" y="6356351"/>
            <a:ext cx="7920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</a:t>
            </a:r>
            <a:r>
              <a:rPr lang="en-US" sz="1000" b="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Demetris</a:t>
            </a:r>
            <a:r>
              <a:rPr lang="en-US" sz="1000" b="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000" b="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Zeinalipour</a:t>
            </a: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DMSL,</a:t>
            </a:r>
            <a:r>
              <a:rPr lang="en-US" sz="1000" b="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CS, </a:t>
            </a:r>
            <a:r>
              <a:rPr lang="en-US" sz="1000" b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University of Cyprus, </a:t>
            </a:r>
            <a:r>
              <a:rPr lang="en-US" sz="1000" b="0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Smartlab</a:t>
            </a:r>
            <a:r>
              <a:rPr lang="en-US" sz="1000" b="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available at </a:t>
            </a:r>
            <a:r>
              <a:rPr lang="en-US" sz="1000" b="0" baseline="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hlinkClick r:id="rId2"/>
              </a:rPr>
              <a:t>http://smartlab.cs.ucy.ac.cy</a:t>
            </a:r>
            <a:r>
              <a:rPr lang="en-US" sz="1000" b="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hlinkClick r:id="rId2"/>
              </a:rPr>
              <a:t>/</a:t>
            </a:r>
            <a:endParaRPr lang="en-US" sz="1000" b="0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489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3C0FD-2D52-4BFD-9109-FE1BDBCB3933}" type="datetime1">
              <a:rPr lang="en-US" smtClean="0"/>
              <a:pPr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664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smartlab.cs.ucy.ac.c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dmsl.cs.ucy.ac.c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one-lab.org/" TargetMode="Externa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image" Target="../media/image55.png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martlab.cs.ucy.ac.cy/static/video/TheDemo.mp4" TargetMode="Externa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3JRFIjGBiE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anyplace.cs.ucy.ac.cy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QBSRw6qGn4" TargetMode="External"/><Relationship Id="rId2" Type="http://schemas.openxmlformats.org/officeDocument/2006/relationships/hyperlink" Target="http://youtu.be/DyvQLSuI00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yzit.com/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smartlab.cs.ucy.ac.cy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dmsl.cs.ucy.ac.c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martlab.cs.ucy.ac.cy/static/video/SmrtLab%20video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276872"/>
            <a:ext cx="230348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11"/>
          <p:cNvSpPr>
            <a:spLocks noChangeArrowheads="1"/>
          </p:cNvSpPr>
          <p:nvPr/>
        </p:nvSpPr>
        <p:spPr bwMode="auto">
          <a:xfrm>
            <a:off x="611188" y="4941168"/>
            <a:ext cx="7993062" cy="1060450"/>
          </a:xfrm>
          <a:prstGeom prst="rect">
            <a:avLst/>
          </a:prstGeom>
          <a:solidFill>
            <a:srgbClr val="CCECFF">
              <a:alpha val="7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 dirty="0" smtClean="0">
                <a:latin typeface="Arial" pitchFamily="34" charset="0"/>
                <a:cs typeface="Arial" pitchFamily="34" charset="0"/>
              </a:rPr>
              <a:t>Talk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at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Distributed Systems Laboratory</a:t>
            </a: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, 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Technical University of Vienna,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Vienna, Austria, September 30, 2014.</a:t>
            </a: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CCECFF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Managing Smartphone </a:t>
            </a:r>
            <a:br>
              <a:rPr lang="en-US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Cloud </a:t>
            </a:r>
            <a:r>
              <a:rPr lang="en-US" i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Testbeds</a:t>
            </a:r>
            <a:endParaRPr lang="en-US" i="1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11188" y="2349500"/>
            <a:ext cx="57610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Demetris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Zeinalipour</a:t>
            </a:r>
            <a:endParaRPr lang="en-US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Management Systems Laboratory</a:t>
            </a:r>
          </a:p>
          <a:p>
            <a:pPr algn="ctr">
              <a:spcBef>
                <a:spcPct val="20000"/>
              </a:spcBef>
            </a:pPr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Department of Computer Science</a:t>
            </a:r>
            <a:endParaRPr lang="el-GR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University of Cyprus</a:t>
            </a:r>
          </a:p>
          <a:p>
            <a:pPr algn="ctr">
              <a:spcBef>
                <a:spcPct val="20000"/>
              </a:spcBef>
            </a:pPr>
            <a:endParaRPr lang="en-US" sz="11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  <a:hlinkClick r:id="rId4"/>
              </a:rPr>
              <a:t>http://dmsl.cs.ucy.ac.cy/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endParaRPr lang="en-US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005064"/>
            <a:ext cx="25542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093296"/>
            <a:ext cx="2520280" cy="6034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07904" y="6237312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  <a:hlinkClick r:id="rId7"/>
              </a:rPr>
              <a:t>http://smartlab.cs.ucy.ac.cy/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Use 3: Data Collection in Smart Cities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83568" y="1124744"/>
            <a:ext cx="7886700" cy="4351338"/>
          </a:xfrm>
        </p:spPr>
        <p:txBody>
          <a:bodyPr>
            <a:noAutofit/>
          </a:bodyPr>
          <a:lstStyle/>
          <a:p>
            <a:pPr marL="171450" lvl="1">
              <a:spcBef>
                <a:spcPts val="750"/>
              </a:spcBef>
            </a:pPr>
            <a:r>
              <a:rPr lang="en-US" sz="2800" b="1" i="1" dirty="0" smtClean="0">
                <a:ea typeface="ＭＳ Ｐゴシック" panose="020B0600070205080204" pitchFamily="34" charset="-128"/>
              </a:rPr>
              <a:t>How to handle a fleet of Android-powered equipment installed on 1000 buses?</a:t>
            </a:r>
          </a:p>
          <a:p>
            <a:pPr marL="514350" lvl="2">
              <a:spcBef>
                <a:spcPts val="750"/>
              </a:spcBef>
            </a:pPr>
            <a:r>
              <a:rPr lang="en-US" sz="2400" dirty="0" smtClean="0">
                <a:ea typeface="ＭＳ Ｐゴシック" panose="020B0600070205080204" pitchFamily="34" charset="-128"/>
              </a:rPr>
              <a:t>e.g., </a:t>
            </a:r>
            <a:r>
              <a:rPr lang="en-US" sz="2500" dirty="0" smtClean="0">
                <a:ea typeface="ＭＳ Ｐゴシック" panose="020B0600070205080204" pitchFamily="34" charset="-128"/>
              </a:rPr>
              <a:t>Smart Advertising Panels &amp; TVs, </a:t>
            </a:r>
            <a:r>
              <a:rPr lang="en-US" sz="2500" dirty="0" err="1" smtClean="0">
                <a:ea typeface="ＭＳ Ｐゴシック" panose="020B0600070205080204" pitchFamily="34" charset="-128"/>
              </a:rPr>
              <a:t>WiFi</a:t>
            </a:r>
            <a:r>
              <a:rPr lang="en-US" sz="2500" dirty="0" smtClean="0">
                <a:ea typeface="ＭＳ Ｐゴシック" panose="020B0600070205080204" pitchFamily="34" charset="-128"/>
              </a:rPr>
              <a:t>/3G Hotspots, and TVs, Multimedia equipment, etc.</a:t>
            </a:r>
          </a:p>
          <a:p>
            <a:pPr marL="514350" lvl="2">
              <a:spcBef>
                <a:spcPts val="750"/>
              </a:spcBef>
            </a:pPr>
            <a:r>
              <a:rPr lang="en-US" sz="2500" b="1" i="1" dirty="0" smtClean="0">
                <a:ea typeface="ＭＳ Ｐゴシック" panose="020B0600070205080204" pitchFamily="34" charset="-128"/>
              </a:rPr>
              <a:t>Traditional Fleet Management Systems: </a:t>
            </a:r>
            <a:r>
              <a:rPr lang="en-US" sz="2500" dirty="0" smtClean="0">
                <a:ea typeface="ＭＳ Ｐゴシック" panose="020B0600070205080204" pitchFamily="34" charset="-128"/>
              </a:rPr>
              <a:t>focus more on </a:t>
            </a:r>
            <a:r>
              <a:rPr lang="en-US" sz="2500" b="1" dirty="0" smtClean="0">
                <a:ea typeface="ＭＳ Ｐゴシック" panose="020B0600070205080204" pitchFamily="34" charset="-128"/>
              </a:rPr>
              <a:t>specialized hardware/software </a:t>
            </a:r>
            <a:r>
              <a:rPr lang="en-US" sz="2500" dirty="0" smtClean="0">
                <a:ea typeface="ＭＳ Ｐゴシック" panose="020B0600070205080204" pitchFamily="34" charset="-128"/>
              </a:rPr>
              <a:t>for:</a:t>
            </a:r>
          </a:p>
          <a:p>
            <a:pPr marL="857250" lvl="3">
              <a:spcBef>
                <a:spcPts val="750"/>
              </a:spcBef>
            </a:pPr>
            <a:r>
              <a:rPr lang="en-US" sz="2000" dirty="0" smtClean="0">
                <a:ea typeface="ＭＳ Ｐゴシック" panose="020B0600070205080204" pitchFamily="34" charset="-128"/>
              </a:rPr>
              <a:t>vehicle maintenance, </a:t>
            </a:r>
            <a:r>
              <a:rPr lang="en-US" sz="2000" dirty="0" err="1" smtClean="0">
                <a:ea typeface="ＭＳ Ｐゴシック" panose="020B0600070205080204" pitchFamily="34" charset="-128"/>
              </a:rPr>
              <a:t>telematics</a:t>
            </a:r>
            <a:r>
              <a:rPr lang="en-US" sz="2000" dirty="0" smtClean="0">
                <a:ea typeface="ＭＳ Ｐゴシック" panose="020B0600070205080204" pitchFamily="34" charset="-128"/>
              </a:rPr>
              <a:t> (tracking and diagnostics), driver management, speed &amp; fuel management, security.</a:t>
            </a:r>
          </a:p>
          <a:p>
            <a:pPr marL="514350" lvl="2">
              <a:spcBef>
                <a:spcPts val="750"/>
              </a:spcBef>
            </a:pPr>
            <a:r>
              <a:rPr lang="en-US" sz="2500" b="1" dirty="0" smtClean="0">
                <a:ea typeface="ＭＳ Ｐゴシック" panose="020B0600070205080204" pitchFamily="34" charset="-128"/>
              </a:rPr>
              <a:t>Fleet Management for </a:t>
            </a:r>
            <a:r>
              <a:rPr lang="en-US" sz="2500" b="1" dirty="0" err="1" smtClean="0">
                <a:ea typeface="ＭＳ Ｐゴシック" panose="020B0600070205080204" pitchFamily="34" charset="-128"/>
              </a:rPr>
              <a:t>Smartphones</a:t>
            </a:r>
            <a:r>
              <a:rPr lang="en-US" sz="2500" b="1" dirty="0" smtClean="0">
                <a:ea typeface="ＭＳ Ｐゴシック" panose="020B0600070205080204" pitchFamily="34" charset="-128"/>
              </a:rPr>
              <a:t>: </a:t>
            </a:r>
            <a:r>
              <a:rPr lang="en-US" sz="2500" i="1" dirty="0" smtClean="0">
                <a:ea typeface="ＭＳ Ｐゴシック" panose="020B0600070205080204" pitchFamily="34" charset="-128"/>
              </a:rPr>
              <a:t>try to offer fleet management utility through the driver’s </a:t>
            </a:r>
            <a:r>
              <a:rPr lang="en-US" sz="2500" i="1" dirty="0" err="1" smtClean="0">
                <a:ea typeface="ＭＳ Ｐゴシック" panose="020B0600070205080204" pitchFamily="34" charset="-128"/>
              </a:rPr>
              <a:t>smartphones</a:t>
            </a:r>
            <a:r>
              <a:rPr lang="en-US" sz="2500" i="1" dirty="0" smtClean="0">
                <a:ea typeface="ＭＳ Ｐゴシック" panose="020B0600070205080204" pitchFamily="34" charset="-128"/>
              </a:rPr>
              <a:t>, </a:t>
            </a:r>
            <a:r>
              <a:rPr lang="en-US" sz="2500" dirty="0" smtClean="0">
                <a:ea typeface="ＭＳ Ｐゴシック" panose="020B0600070205080204" pitchFamily="34" charset="-128"/>
              </a:rPr>
              <a:t>mainly by user input.</a:t>
            </a:r>
          </a:p>
          <a:p>
            <a:pPr marL="857250" lvl="3">
              <a:spcBef>
                <a:spcPts val="750"/>
              </a:spcBef>
            </a:pPr>
            <a:r>
              <a:rPr lang="en-US" sz="2350" dirty="0" smtClean="0">
                <a:ea typeface="ＭＳ Ｐゴシック" panose="020B0600070205080204" pitchFamily="34" charset="-128"/>
              </a:rPr>
              <a:t>No low-level control, rather input-oriented apps apps</a:t>
            </a:r>
          </a:p>
          <a:p>
            <a:pPr marL="514350" lvl="2">
              <a:spcBef>
                <a:spcPts val="750"/>
              </a:spcBef>
            </a:pPr>
            <a:endParaRPr lang="en-US" sz="2500" dirty="0" smtClean="0">
              <a:ea typeface="ＭＳ Ｐゴシック" panose="020B0600070205080204" pitchFamily="34" charset="-128"/>
            </a:endParaRPr>
          </a:p>
          <a:p>
            <a:pPr marL="171450" lvl="1">
              <a:spcBef>
                <a:spcPts val="750"/>
              </a:spcBef>
              <a:buNone/>
            </a:pPr>
            <a:endParaRPr lang="en-US" sz="2800" b="1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71450" lvl="1">
              <a:spcBef>
                <a:spcPts val="750"/>
              </a:spcBef>
              <a:buNone/>
            </a:pPr>
            <a:endParaRPr lang="en-US" sz="2800" b="1" i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733256"/>
            <a:ext cx="209553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733256"/>
            <a:ext cx="1656184" cy="53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2625" y="5733256"/>
            <a:ext cx="2232481" cy="55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90" y="3068960"/>
            <a:ext cx="112503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Use 4: Computational Clusters?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83568" y="1124744"/>
            <a:ext cx="7886700" cy="4351338"/>
          </a:xfrm>
        </p:spPr>
        <p:txBody>
          <a:bodyPr>
            <a:noAutofit/>
          </a:bodyPr>
          <a:lstStyle/>
          <a:p>
            <a:pPr marL="171450" lvl="1">
              <a:spcBef>
                <a:spcPts val="750"/>
              </a:spcBef>
            </a:pPr>
            <a:r>
              <a:rPr lang="en-US" sz="3200" b="1" i="1" dirty="0" smtClean="0">
                <a:ea typeface="ＭＳ Ｐゴシック" panose="020B0600070205080204" pitchFamily="34" charset="-128"/>
              </a:rPr>
              <a:t>How to build </a:t>
            </a:r>
            <a:r>
              <a:rPr lang="en-US" sz="3200" b="1" i="1" dirty="0" err="1" smtClean="0">
                <a:ea typeface="ＭＳ Ｐゴシック" panose="020B0600070205080204" pitchFamily="34" charset="-128"/>
              </a:rPr>
              <a:t>beowulf</a:t>
            </a:r>
            <a:r>
              <a:rPr lang="en-US" sz="3200" b="1" i="1" dirty="0" smtClean="0">
                <a:ea typeface="ＭＳ Ｐゴシック" panose="020B0600070205080204" pitchFamily="34" charset="-128"/>
              </a:rPr>
              <a:t>-like clusters out of deprecated </a:t>
            </a:r>
            <a:r>
              <a:rPr lang="en-US" sz="3200" b="1" i="1" dirty="0" err="1" smtClean="0">
                <a:ea typeface="ＭＳ Ｐゴシック" panose="020B0600070205080204" pitchFamily="34" charset="-128"/>
              </a:rPr>
              <a:t>smartphones</a:t>
            </a:r>
            <a:r>
              <a:rPr lang="en-US" sz="3200" b="1" i="1" dirty="0" smtClean="0">
                <a:ea typeface="ＭＳ Ｐゴシック" panose="020B0600070205080204" pitchFamily="34" charset="-128"/>
              </a:rPr>
              <a:t>? 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tend to change smartphones faster than PCs.</a:t>
            </a:r>
          </a:p>
          <a:p>
            <a:pPr lvl="1"/>
            <a:r>
              <a:rPr lang="en-US" sz="2400" i="1" dirty="0" smtClean="0">
                <a:ea typeface="ＭＳ Ｐゴシック" panose="020B0600070205080204" pitchFamily="34" charset="-128"/>
              </a:rPr>
              <a:t>The gap between x86 (still faster) and ARM architectures (greener) is slowly closing. </a:t>
            </a:r>
          </a:p>
          <a:p>
            <a:pPr lvl="1"/>
            <a:endParaRPr lang="en-US" sz="2400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212976"/>
            <a:ext cx="3368209" cy="297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92088" y="313399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i="1" dirty="0" smtClean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e.g.,  Latest Smartphone CPU (Qualcomm Snapdragon 810)</a:t>
            </a:r>
          </a:p>
          <a:p>
            <a:pPr marL="571500" lvl="2">
              <a:buFont typeface="Arial" pitchFamily="34" charset="0"/>
              <a:buChar char="•"/>
            </a:pPr>
            <a:r>
              <a:rPr lang="en-US" i="1" dirty="0" smtClean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</a:t>
            </a:r>
            <a:r>
              <a:rPr lang="en-US" b="1" i="1" dirty="0" smtClean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4 x A57 (faster) cores + 4 A53 (eco) cores</a:t>
            </a:r>
            <a:r>
              <a:rPr lang="en-US" i="1" dirty="0" smtClean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with 64 bit support and 20nm device fabrication.</a:t>
            </a:r>
            <a:endParaRPr lang="en-US" dirty="0" smtClean="0"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571500" lvl="2"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571500"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ea typeface="Ebrima" pitchFamily="2" charset="0"/>
                <a:cs typeface="Arial" pitchFamily="34" charset="0"/>
              </a:rPr>
              <a:t> Indicative benchmark by </a:t>
            </a:r>
            <a:r>
              <a:rPr lang="en-US" b="1" dirty="0" err="1" smtClean="0">
                <a:latin typeface="Arial" pitchFamily="34" charset="0"/>
                <a:ea typeface="Ebrima" pitchFamily="2" charset="0"/>
                <a:cs typeface="Arial" pitchFamily="34" charset="0"/>
              </a:rPr>
              <a:t>Geekbench</a:t>
            </a:r>
            <a:r>
              <a:rPr lang="en-US" b="1" dirty="0" smtClean="0">
                <a:latin typeface="Arial" pitchFamily="34" charset="0"/>
                <a:ea typeface="Ebrima" pitchFamily="2" charset="0"/>
                <a:cs typeface="Arial" pitchFamily="34" charset="0"/>
              </a:rPr>
              <a:t> (4.5:1 ratio):</a:t>
            </a:r>
          </a:p>
          <a:p>
            <a:pPr marL="571500" lvl="2"/>
            <a:r>
              <a:rPr lang="en-US" dirty="0" smtClean="0">
                <a:latin typeface="Arial" pitchFamily="34" charset="0"/>
                <a:ea typeface="Ebrima" pitchFamily="2" charset="0"/>
                <a:cs typeface="Arial" pitchFamily="34" charset="0"/>
              </a:rPr>
              <a:t>- Xeon X5650 Score (6-cores, 2.67GHz):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Ebrima" pitchFamily="2" charset="0"/>
                <a:cs typeface="Arial" pitchFamily="34" charset="0"/>
              </a:rPr>
              <a:t>13,703</a:t>
            </a:r>
          </a:p>
          <a:p>
            <a:pPr marL="571500" lvl="2"/>
            <a:r>
              <a:rPr lang="en-US" dirty="0" smtClean="0">
                <a:latin typeface="Arial" pitchFamily="34" charset="0"/>
                <a:ea typeface="Ebrima" pitchFamily="2" charset="0"/>
                <a:cs typeface="Arial" pitchFamily="34" charset="0"/>
              </a:rPr>
              <a:t>- Snapdragon 801 (4-cores, 2.45GHz):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Ebrima" pitchFamily="2" charset="0"/>
                <a:cs typeface="Arial" pitchFamily="34" charset="0"/>
              </a:rPr>
              <a:t>2,924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0152" y="6114782"/>
            <a:ext cx="25147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Source: http://goo.gl/vYJZCJ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Publication History of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SmartLab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7544" y="980728"/>
            <a:ext cx="8352928" cy="420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defRPr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"Demo: a programming cloud of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smartphones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, In 10th ACM International Conference on Mobile Systems Applications and Services (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Mobisys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'12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), Lake District, UK,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2012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defRPr/>
            </a:pPr>
            <a:endParaRPr lang="en-US" sz="800" b="1" i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defRPr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"Managing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smartphone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testbeds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with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smartLab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, 27th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USENIX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Large Installation System Administration Conference (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LISA'13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), Washington D.C., USA, Nov. 3–8,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2013.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8964488" y="3645024"/>
            <a:ext cx="6264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2780928"/>
            <a:ext cx="10183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77344"/>
            <a:ext cx="3923928" cy="283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7544" y="32849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Arial" pitchFamily="34" charset="0"/>
              <a:buChar char="•"/>
              <a:defRPr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“Sensor Mockup Experiments with 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SmartLab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Demo at 13</a:t>
            </a:r>
            <a:r>
              <a:rPr lang="en-US" i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ACM Intl. Conference of Information Processing in Sensor Networks (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IPSN'14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), Berlin, Germany,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2014.</a:t>
            </a:r>
          </a:p>
          <a:p>
            <a:pPr marL="514350" indent="-514350">
              <a:defRPr/>
            </a:pPr>
            <a:endParaRPr lang="en-US" b="1" i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"Managing big data experiments on 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smartphones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Distributed and Parallel Databases (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DAPD '14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), Springer US, 2014 (accepted).</a:t>
            </a:r>
            <a:endParaRPr lang="en-US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780928"/>
            <a:ext cx="170118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628800"/>
            <a:ext cx="1882155" cy="4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76243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2923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 fontScale="92500"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/>
              <a:t>Security Issues</a:t>
            </a:r>
          </a:p>
          <a:p>
            <a:pPr lvl="1"/>
            <a:r>
              <a:rPr lang="en-US" sz="3100" dirty="0" smtClean="0"/>
              <a:t>User Interface (UI)</a:t>
            </a:r>
          </a:p>
          <a:p>
            <a:pPr lvl="1"/>
            <a:r>
              <a:rPr lang="en-US" sz="3100" dirty="0" smtClean="0"/>
              <a:t>Mockup Experiments</a:t>
            </a:r>
          </a:p>
          <a:p>
            <a:r>
              <a:rPr lang="en-US" sz="3400" dirty="0" smtClean="0"/>
              <a:t>Anyplace Overview</a:t>
            </a:r>
          </a:p>
          <a:p>
            <a:r>
              <a:rPr lang="en-US" sz="3400" dirty="0" err="1" smtClean="0"/>
              <a:t>Rayzit</a:t>
            </a:r>
            <a:r>
              <a:rPr lang="en-US" sz="3400" dirty="0" smtClean="0"/>
              <a:t> Overview </a:t>
            </a:r>
            <a:endParaRPr lang="en-US" sz="3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Outline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1622" y="1272336"/>
            <a:ext cx="8088850" cy="43513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Remote Server Monitoring Solutions</a:t>
            </a:r>
          </a:p>
          <a:p>
            <a:pPr lvl="1"/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 </a:t>
            </a:r>
            <a:r>
              <a:rPr lang="en-US" sz="23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Nagios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sz="23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Akamai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CDN Query System (LISA'10), Amazon EC2, </a:t>
            </a:r>
            <a:r>
              <a:rPr lang="en-US" sz="23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VMWare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3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VCenter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en-US" sz="23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ESXi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etc.</a:t>
            </a:r>
          </a:p>
        </p:txBody>
      </p:sp>
      <p:pic>
        <p:nvPicPr>
          <p:cNvPr id="3074" name="Picture 2" descr="http://nagios.sourceforge.net/images/screens/new/service-det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5" y="2594525"/>
            <a:ext cx="3496171" cy="3174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219669"/>
            <a:ext cx="4792876" cy="2041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5623674"/>
            <a:ext cx="211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NAGIOS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5182317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Akamai Query System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3721" y="5661248"/>
            <a:ext cx="6170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support for mobile phones!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757458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47607" y="292494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1622" y="1272336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Wireless Sensor Network </a:t>
            </a:r>
            <a:r>
              <a:rPr lang="en-US" sz="2800" b="1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Testbeds</a:t>
            </a:r>
            <a:endParaRPr lang="en-US" sz="2800" b="1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MoteLab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(Harvard),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CitySense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(Harvard),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Wisibed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(EU), etc.</a:t>
            </a:r>
            <a:endParaRPr lang="en-US" sz="24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US" sz="2800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226" y="2993116"/>
            <a:ext cx="3730320" cy="2324253"/>
          </a:xfrm>
          <a:prstGeom prst="rect">
            <a:avLst/>
          </a:prstGeom>
        </p:spPr>
      </p:pic>
      <p:pic>
        <p:nvPicPr>
          <p:cNvPr id="4098" name="Picture 2" descr="http://www.eecs.harvard.edu/~mdw/proj/citysense/maps/MD-Ground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31" y="2993116"/>
            <a:ext cx="4628369" cy="1719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RUUExIVFRUWFhgaGRgXGB0aHxohHBwgISolHiMdHiYiIiUlIBsgIC8hJCcpLC4sISA0NTQtNSY3MikBCQoKDgwOGg8PGDUlHyQ1NTU1NS81NSwqNTAsNS4sLCopKzQyLDUsLTU1NTUuLSksNDUtMCw1MjItLikyKTUtLP/AABEIAFAAzgMBIgACEQEDEQH/xAAcAAACAwADAQAAAAAAAAAAAAAABwQFBgIDCAH/xABFEAACAQIEAwQFCAYIBwAAAAABAgMEEQAFEiEGBzETIkFRFDJhcYEIF0JSVJGSoSM1crGy0TRDYnOCg7PBFTNVdKLT4f/EABoBAQADAQEBAAAAAAAAAAAAAAABAgQDBgX/xAAwEQABAwIDBQUJAQAAAAAAAAAAAQIRAwQSITFBUXGR8BRhgbHBFSIjM1KSodHhE//aAAwDAQACEQMRAD8AeOOitro4UMksixoOrOwUD3k7Y+1lWsUbySNpRFLMfIKLk/cMecmkq+J8yKBzFTR7gHdYkvYG17F2/nvYYAc55rZWDb06G/8Ait99rY0GWZvDUJrgmjlX6yMGHxsdj7DhfR/J7y0JpJqC1vW7QA/cFt+WNBy/5dw5UsyxO0hlcNqYAMFUWCm2xsSxvYet0wBoM0zqCmUNPNHErEKDIwUEnwFziWkgYAgggi4I3BvjB8yuDabNREr1qwtCzb3VrhrXBUuN+6LHw32ONdltPHS00UYf9HFGiBnYbgAAXPTfAFhgwm+W3H9RVZvVLVVI7FI5BGt1RBaVQLdLm3jv44biZjEVLCRCq9SGFh7zewwBIwY64KlXF0ZWHmpBH5Y7CcAGKPO+N6KkbRUVUUb/AFS12+IFyPiMQ+N+KxTZdU1EDo7xx93SwaxYhQTbyLX+GFFym5ZRZpHNWVskkl5WUKGsWawYszdT6wtYjob4Ac+T8d0NU+iCridz0UNZj7g1ifhi+wuMv5G0dPWwVULyARPr7JyHBIGxB2Is1m3v0wxsAfcGIWYZ1BBbtp4or9O0kVL+7URjtoswjmXVFIki/WRgw+8EjAEjBjhNOqDUzBQOpJAH3nHXNXxonaPIip11swC/eTbAHfgxCy/OYJ79jPFLbr2bq9vfpJxNwAYMV1TxHSxvokqYEf6rSorfcWviejggEG4O4I8cAcsGOLuACSbAC5J8MV1PxNSu+hKqBnvbSsqE39wa+ALPBgwYAwvOqtMeTVFur6E+DOL/AJYpvk75aqZbJLYapZ2ufGyAAD4EsficX3OPLTNk9SFFyirJt5IwJ/IE4zPydc7V6KWnuNcUpa3mrgb/AIgR93ngBt4MGDAHmrnXwHHQSpMkju1VLO7Bgtl3VtrD+2evlh1VvCseY5VDTSs6I0UBJS1+6qn6QI/LC9+Uv6lD+1P+6PDc4d/olP8A3MX8AwB5t5ecvoK/MamllklVIVkKlNOo6ZAu91I6HwGHfkPKumpKOppEeR46kEP2mkkd21xpUdOvvAwuOSP67rv2Jv8AWXD7wAjOQ+aPS1lVls2x1FlHk8fda37S2PuUYYfNniH0PK53Bs8i9knvk2uPctz7xha82aVsszqmzKId2QqzW8WTuuP8UZHxLeWOznXnHp9XQ0FOdWvRJcdCZrBb+Vku3ubAFlyq5erNkdQJO61cDZreqqbIfg4L+0EYxvDXFFdw3UPT1MBaF2uyE2Bttria1jcWv52ANiNvRmV5esEMcKCyRoqL7lFv9sfMzyqKojMc8SSoequAR+fj7RvgCj4Q5jUeZC0ElpALmJ+64+HQj2qTiBzY47OWUeqOxnlOiO+4Xa5YjxsOg8yMKDmnwgMlraeoonZFcl0F7mNkIuAfFSGGxv4g3GLf5QlUZUy6W1leGRgPIt2Z/cR+eAJXCPJFq+IVmZVM3aTgOFUjVY9C7MDuRvpA2Ft/AVXGXBVRw7LFWUNQ5iLBTq6g9dLgWV1YA+At9xxoss5S18kMTpnk4V40ZQDLYAqCALTeGPtdyLrJl0TZzJItwdMiyOLjxs0pGALnmVnS1fDT1CiwlSBreRMqXHwNxjG8vuXEub0cMlbVyClh1RwRJa+zG5JIIG/dGxNgOgAvq+PuH/QeGHptfadkIhqta95lPS5t188WfIn9TQ/3k3+ocAKzmBwU+QVNPU0c8mlidJa2pWW1wdIAZWB6W8wcNDmdxVMmR+k05KNMsPeXYosgubHwP0b9d8UHyk/6LS/3z/wY32RZVHU5RTwTIHjkpYlZT5aB9xB3B8CBgBQcs+T1NmVF6TNUSa2dxpiK9zSbd/UpOo+t7iPPDR5a8BNlUU0bTdqHl1IdwAoUW7puA1y17ddvguM45W5jlLvU5XUu8Y3ZBs9h9ZfVksPZf2Y1/LPmc2aU88UqBamKMklOkgIIuB4EHqOm4I8gBi86zKq4jzN6OCUxUcRNyL2IU21sNtRY+qp2G3tOL6v+TfTdkexqZhLbYyaGQn2gKCB7jt7cLnlVwpPXTTpBXPSOiKTo13cXtvpdeh879cMn5nMx/wCu1H3zf+7AEfknxfULUzZXVsWaIP2ZY3KmM2ZLncjxHlY+HRzYWHA3J2Shr/TJK3t20ve8ZBYuOpYub+eGfgDhLEGUqwBUggg7gg+Bx534j4Ir8irfS6AO8G+llBfSp6pKBvb+10OxuDj0XgwAh1+UjMU0igQy2tcStpv+xov8NeNRyorc3nnmqK5StPKAVVwUKsNh2adQtut+ux3OGaIRe9hfztvjngBL/KQo3kWi0Iz2M99Kk22j8hhscPralgBFiIYv4Bifj7gDzhmDVXD2cS1PYmSCVpLHdVdJDqtqsQGU+B8uljhm8veaxzWoeMUrQokeoOX13OoC2ygDr5+GGDbBbAGG5z8PiqyqY278A7ZT+wO9/wCGrCv5BZM1TmDVMhLCliCqTv3mGlR8EDe7bF7x/wA5O3WfL6OlkaWQyQMzAEnco2hVJJJF7E2t5Y3PKbg9svy9UlUCaRjJIOtibALf2KAPffAGh4lrZYaSeSCNpZljYxoouS1ttvGx3I8gcJTLvlC1cA7Oro1kkXYnUYW/xKVYX9wGHHxJxL6KYVELTSTOVRVZVuQL9WIHuHjjH/PLTkuJKWRXjBIVytyQQCu/Q9T8MRJop2tWoksbIvPQsw4mrI5JIjDSptqsQiKTc6S3ru1vD2XsBhscyOXq5hQLBFZJILGG/TYW0n2EbX8wDipPPGAIrejyEksNOpbgC2/xuR8Md2Y85EgcJJSyBtKsQJEJXUL2a3Rh4qdxhKHTsNxph8jBcOc0q3JkFHXUbuse0ZY6GUeQNirqPC33+A0WTc3q+vqoFpMuYU/aDtTcvdTse+QqLa+q25JHXFj8+sP2WX8a4uKrmrClHDVdjKRK7oEutwU63N7YSgdY12xLdQ50Qs+TVKqpYkxbKCT/AM1PAY6eR8DJlEQZSp1y7MCD6588V3z6wfZZvxJ/PHfBzojdXZKKoZYxdyCpCgm1z5YShK2FwmrPIqflF0rvTUoRGYiZ/VUn6HsxocyzOqpchhekid6gQQBQE1FdluSvU2AItbqRit+fWD7LN+JP54Pn1g+yzfiT+eEk+z7n6DNJ8ouVYyklAPSLW2cqt/ahUsP2b7+YxN5DcHVMUk9ZURtEJV0IrDSzXbUW0kXA2AHnjXVXNWBKKKr7GUiSRowlwCCvW5va2OnLecNNIjPJG8SAhRch2dj4Kq77Dqem488JQ59jrxOEwPFXB1bkuYHMMvQyQMWJUKW0Bt2RwNyniGHTboRcz0+UczqFTLi0x2AEtxf3CPUd/D88arNeckUEhQ0lRb6JcdnqHmAwBtjlUc3kWGOcUk7RPcFwRZWBI0k9L2AI8wRhKE9ir5Lh14Fxy5zqtqaUyV9OYJO0bSLadSHcd0nULX077mwONVhX/PtD9ll/EuNtwlxOlfTiZEZBqZSrWuCPd7xhJWra1qTcT2whdYMGDEmYMGDBgAwYMGADBgwYAhUeSwRMzxQRRsxJZkRVLEm5uQLnfffE3BgwAtedlOjQwapljIZyoZWOrYbXUG3xxh4K9KSmjqZI1qKyp1FDMNaxRqdAYg+sxINifL2b7jnbLGsEGuMuxZ9He0qNhckDc+wXHt8sLuhpUngjerd4YacFAwS5lDszBYwdiQS9z0At8aLqekskm2bi0lfXJNuvUHKDiJq2RYZoYu0dgsUsUaxujk2W+mwZb2BBFwNwbjHKTLssX9HJV1DS/SmjjVog3jsTrYX+kOvXHXPntPTIUoYyxkDapqhFMiAi2lLbLb1tY3uR5YoaCWNX1SRmRR9DVpBPtI3t7t/aMDe2mq5tlqbk6y4E/M+EqmBDIYmaHwmQakYHowI8D4Xti3zf9S0X/cVH78S8tmFQmuhX0eaMhZYHnvDJG9x/WG1r90qfrAjHzirLJKfKaSOVCjion2JvsdxYjqCPHA5LVVzmNdrPjouzPmYbG95Vywa5I5eyvLZAJJGGvV0HZ6Sr2YDqynfxxD4W4TpamB2NSRIsZ1KUZVjcuAneFw2rpptffbpjbxcOvR07LBPDHDHVSNJP60giXSNN0Um99QbpawwK3dwxzVpbeRis75fTg1E6i0aOCQwCyFSd3EaX0oDcgG3d92J2bcD01HTO8za5uycInaBNR1kLKu+66dP6MXPXGppoUashrmplXtpnEc4mCIyWujFbgmRx3LdCRcjGc4zopqqGJys61DPO8lMzHs4xFszrrPdFtPjpuTbA4MuKj3Na50Jt/Wvdrl4FTWRFsmo1HVqyUC/tGOlc3o6RiaaOWSeMMEndl0aztqEenYDcrvfoTiRm8DR5NSh1KsKqU2YEHdbjY+Y3xJyTNsuAuFnV3sWpjHFKjMB/VtICV67ePhvgaJ91VhVSV047eo3mfzha42SoM8gYh01apAbjqh3G4P0T+7HXluby0bvHIhZCCJKeXUFa+41LcEEGzAix2xs8vzOOKFhBm80am9opUCadXkQGJ3uP0YFjvawsZNNW0yLHG0yuQh0PJTpMh0k30SSgMm+7K4YIW27u+BH++WFWZcFT0y6zMnUZUtdEZqOm7OSO/bQo1xa1w8YY6vMFRe1h54Z/Jb9Xf50n7lwts5gRNNTBJTxuj6m7OaSRu062W62t43Bsd99rYZnJp9WXk+c8p29unBDLfqq23dKa6/3uN3gwYMXPOhgwYMAGDBgwAYMGDABgwYMALDne4C0ZZdSiViV6XAAuPiNsY2Snqa9TJVvUJEnfS1OzxBD4JoIAsLAD8xbDd414JTMUjV5GjMbEgqAb3FtwcZiDkuEKlK+dCpuukAWPmLHY+0YqqH27W6osotarock7J5FGeAaYDtVgmII1L2k8Yita9+7eYi2+gLq8PbiBQZdTyx9qconkcHcQyFUf+1oPfVT7ARe4vtbGsfkuDJ2pr5zJcHWQC1x46r3/ADxYLy4nCsv/ABWqs3Umxb3aidQHsBtiILrdsj5k/cgvMx4GmdO3aCaN3B008VOSFsAANWogL0N27x32xz4sy+WDKKKOcFXWabuk3Kg7gbE228PDG2puUrxljHmdUhfdiptqPmbNufbiXX8q45aOKmNRJeOR37QgEsXve4/+4QW7dTxNl8oi7l3L1vERT1LRsGRirKQQVNiCOh+GG9wTEJYqSZgacU4cGQSqyzNKbFZBqDKxcq+lhv08sfY+RMQIPpcmxHRFH++NbnfCDVERi9JZVKlTdQ+pSE9a53cMmoP1F7YmCbu+o1Ya1eK58PEy1JljSRSajMVpo5bJXxgRtIe8si7EaV3Gney2xWZvzJEPZxiaOtUwprIjUKHEuo7FemjugeFgeuNxlPB0kU/bSVjzyaQoaRBdV3uEsbLq2ubX2xSZ7yeSpmaU1ct2tfUqsdhbrt4AeGEGanWoK/4qynDbykyHHOcLVZbDMqaA9ZObb3PXdrk7kWvY28sLwHD7qOVET0UVJ28g7ORpNdhuW67eXxxT/MRF9rk/Av8APCDdb39vTarZ2rv0Ff8A8SEzWmAAYC7gbhumsjxvtqt169cWdTCUQFnZWjdTYNs5IFiD016bMrnZ09qnG9+YiL7XJ+Bf54mxcnwF0emSMmgppaNSNJN/PwY6h5Hp1N4gl1/b5YXfhRbVkiR3W2gTRMQSt4yQTsB1AuLj6Ub3G674aHJb9Xf50n7lxEqOSkTqoNTJqXbVoXvDwvv1H1utrA9Ma/hHhdKCnECOzjUzFmsLk+we4YlEMV5dUalHCxZW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40" y="4688454"/>
            <a:ext cx="1962150" cy="762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9592" y="5517232"/>
            <a:ext cx="7489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Again, no support for mobile phones!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063337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88237" y="273670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2252" y="980728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Real Mobile </a:t>
            </a:r>
            <a:r>
              <a:rPr lang="en-US" sz="2800" b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Testbeds</a:t>
            </a:r>
            <a:endParaRPr lang="en-US" sz="2800" b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Nokia RDA (only windows and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symbian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real),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PerfectoMobile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(commercial, real), Keynote's Device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Anyware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(commercial, real)</a:t>
            </a:r>
          </a:p>
        </p:txBody>
      </p:sp>
      <p:pic>
        <p:nvPicPr>
          <p:cNvPr id="2054" name="Picture 6" descr="http://tinyhippos.files.wordpress.com/2010/07/perfecto-mobile-dan-silivestrutinyhippos-com-chromium_0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71"/>
          <a:stretch/>
        </p:blipFill>
        <p:spPr bwMode="auto">
          <a:xfrm>
            <a:off x="4512630" y="2940373"/>
            <a:ext cx="3884909" cy="2151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204864"/>
            <a:ext cx="1440160" cy="759422"/>
          </a:xfrm>
          <a:prstGeom prst="rect">
            <a:avLst/>
          </a:prstGeom>
        </p:spPr>
      </p:pic>
      <p:pic>
        <p:nvPicPr>
          <p:cNvPr id="2056" name="Picture 8" descr="http://developer.nokia.com/pics/RDA_devic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628909" cy="2646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9552" y="5445224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Geared towards individual device testing.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insights into how these are developed!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348880"/>
            <a:ext cx="1841698" cy="42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52701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88237" y="295272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528" y="980728"/>
            <a:ext cx="6840760" cy="43513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a typeface="ＭＳ Ｐゴシック" panose="020B0600070205080204" pitchFamily="34" charset="-128"/>
              </a:rPr>
              <a:t>Emulated (on PCs) Mobile </a:t>
            </a:r>
            <a:r>
              <a:rPr lang="en-US" sz="2800" b="1" dirty="0" err="1" smtClean="0">
                <a:ea typeface="ＭＳ Ｐゴシック" panose="020B0600070205080204" pitchFamily="34" charset="-128"/>
              </a:rPr>
              <a:t>Testbeds</a:t>
            </a:r>
            <a:endParaRPr lang="en-US" sz="2800" b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400" b="1" i="1" dirty="0" smtClean="0">
                <a:ea typeface="ＭＳ Ｐゴシック" panose="020B0600070205080204" pitchFamily="34" charset="-128"/>
              </a:rPr>
              <a:t>QEMU (Quick </a:t>
            </a:r>
            <a:r>
              <a:rPr lang="en-US" sz="2400" b="1" i="1" dirty="0" err="1" smtClean="0">
                <a:ea typeface="ＭＳ Ｐゴシック" panose="020B0600070205080204" pitchFamily="34" charset="-128"/>
              </a:rPr>
              <a:t>EMUlator</a:t>
            </a:r>
            <a:r>
              <a:rPr lang="en-US" sz="2400" b="1" i="1" dirty="0" smtClean="0">
                <a:ea typeface="ＭＳ Ｐゴシック" panose="020B0600070205080204" pitchFamily="34" charset="-128"/>
              </a:rPr>
              <a:t>) Clusters: 	</a:t>
            </a:r>
          </a:p>
          <a:p>
            <a:pPr lvl="2"/>
            <a:r>
              <a:rPr lang="en-US" sz="2100" i="1" dirty="0" smtClean="0">
                <a:ea typeface="ＭＳ Ｐゴシック" panose="020B0600070205080204" pitchFamily="34" charset="-128"/>
              </a:rPr>
              <a:t>QEMU</a:t>
            </a:r>
            <a:r>
              <a:rPr lang="en-US" sz="2100" b="1" i="1" dirty="0" smtClean="0">
                <a:ea typeface="ＭＳ Ｐゴシック" panose="020B0600070205080204" pitchFamily="34" charset="-128"/>
              </a:rPr>
              <a:t> </a:t>
            </a:r>
            <a:r>
              <a:rPr lang="en-US" sz="2100" i="1" dirty="0" smtClean="0">
                <a:ea typeface="ＭＳ Ｐゴシック" panose="020B0600070205080204" pitchFamily="34" charset="-128"/>
              </a:rPr>
              <a:t>is a generic and open source machine emulator (e.g., run ARM-compiled code on x86) </a:t>
            </a:r>
          </a:p>
          <a:p>
            <a:pPr lvl="1"/>
            <a:r>
              <a:rPr lang="en-US" sz="2400" b="1" i="1" dirty="0" smtClean="0">
                <a:ea typeface="ＭＳ Ｐゴシック" panose="020B0600070205080204" pitchFamily="34" charset="-128"/>
              </a:rPr>
              <a:t>Android-X86 Clusters:</a:t>
            </a:r>
          </a:p>
          <a:p>
            <a:pPr lvl="2"/>
            <a:r>
              <a:rPr lang="en-US" sz="2100" i="1" dirty="0" smtClean="0">
                <a:ea typeface="ＭＳ Ｐゴシック" panose="020B0600070205080204" pitchFamily="34" charset="-128"/>
              </a:rPr>
              <a:t>The </a:t>
            </a:r>
            <a:r>
              <a:rPr lang="en-US" sz="2100" b="1" i="1" dirty="0" smtClean="0">
                <a:ea typeface="ＭＳ Ｐゴシック" panose="020B0600070205080204" pitchFamily="34" charset="-128"/>
              </a:rPr>
              <a:t>Android-X86</a:t>
            </a:r>
            <a:r>
              <a:rPr lang="en-US" sz="2100" i="1" dirty="0" smtClean="0">
                <a:ea typeface="ＭＳ Ｐゴシック" panose="020B0600070205080204" pitchFamily="34" charset="-128"/>
              </a:rPr>
              <a:t> provides Android for x86 architectures, thus Android can run on an ordinary PC or in the Cloud. </a:t>
            </a:r>
            <a:endParaRPr lang="en-US" sz="2800" i="1" dirty="0" smtClean="0">
              <a:ea typeface="ＭＳ Ｐゴシック" panose="020B0600070205080204" pitchFamily="34" charset="-128"/>
            </a:endParaRPr>
          </a:p>
          <a:p>
            <a:pPr lvl="2"/>
            <a:r>
              <a:rPr lang="en-US" sz="2000" i="1" dirty="0" smtClean="0">
                <a:ea typeface="ＭＳ Ｐゴシック" panose="020B0600070205080204" pitchFamily="34" charset="-128"/>
              </a:rPr>
              <a:t>The project was conceived when trying to offer Android on Asus </a:t>
            </a:r>
            <a:r>
              <a:rPr lang="en-US" sz="2000" i="1" dirty="0" err="1" smtClean="0">
                <a:ea typeface="ＭＳ Ｐゴシック" panose="020B0600070205080204" pitchFamily="34" charset="-128"/>
              </a:rPr>
              <a:t>Eee</a:t>
            </a:r>
            <a:r>
              <a:rPr lang="en-US" sz="2000" i="1" dirty="0" smtClean="0">
                <a:ea typeface="ＭＳ Ｐゴシック" panose="020B0600070205080204" pitchFamily="34" charset="-128"/>
              </a:rPr>
              <a:t> </a:t>
            </a:r>
            <a:r>
              <a:rPr lang="en-US" sz="2000" i="1" dirty="0" err="1" smtClean="0">
                <a:ea typeface="ＭＳ Ｐゴシック" panose="020B0600070205080204" pitchFamily="34" charset="-128"/>
              </a:rPr>
              <a:t>ultrabooks</a:t>
            </a:r>
            <a:r>
              <a:rPr lang="en-US" sz="2000" i="1" dirty="0" smtClean="0">
                <a:ea typeface="ＭＳ Ｐゴシック" panose="020B0600070205080204" pitchFamily="34" charset="-128"/>
              </a:rPr>
              <a:t>.</a:t>
            </a:r>
          </a:p>
          <a:p>
            <a:pPr lvl="1"/>
            <a:r>
              <a:rPr lang="en-US" sz="2400" b="1" i="1" dirty="0" smtClean="0">
                <a:ea typeface="ＭＳ Ｐゴシック" panose="020B0600070205080204" pitchFamily="34" charset="-128"/>
              </a:rPr>
              <a:t>Both require a lot of RAM on the host!</a:t>
            </a:r>
          </a:p>
          <a:p>
            <a:pPr lvl="1"/>
            <a:r>
              <a:rPr lang="en-US" sz="2400" b="1" i="1" dirty="0" smtClean="0">
                <a:ea typeface="ＭＳ Ｐゴシック" panose="020B0600070205080204" pitchFamily="34" charset="-128"/>
              </a:rPr>
              <a:t>No real computing stack, no sensors!</a:t>
            </a:r>
          </a:p>
          <a:p>
            <a:r>
              <a:rPr lang="en-US" sz="2400" b="1" i="1" dirty="0" smtClean="0">
                <a:ea typeface="ＭＳ Ｐゴシック" panose="020B0600070205080204" pitchFamily="34" charset="-128"/>
              </a:rPr>
              <a:t>Besides Samsung RTL, </a:t>
            </a:r>
            <a:r>
              <a:rPr lang="en-US" sz="2400" b="1" i="1" dirty="0" err="1" smtClean="0">
                <a:ea typeface="ＭＳ Ｐゴシック" panose="020B0600070205080204" pitchFamily="34" charset="-128"/>
              </a:rPr>
              <a:t>Megadroid</a:t>
            </a:r>
            <a:r>
              <a:rPr lang="en-US" sz="2400" i="1" dirty="0" smtClean="0">
                <a:ea typeface="ＭＳ Ｐゴシック" panose="020B0600070205080204" pitchFamily="34" charset="-128"/>
              </a:rPr>
              <a:t> is a 520-node PC cluster, deployed by </a:t>
            </a:r>
            <a:r>
              <a:rPr lang="en-US" sz="2400" b="1" i="1" dirty="0" smtClean="0">
                <a:ea typeface="ＭＳ Ｐゴシック" panose="020B0600070205080204" pitchFamily="34" charset="-128"/>
              </a:rPr>
              <a:t>Sandia Labs </a:t>
            </a:r>
            <a:r>
              <a:rPr lang="en-US" sz="2400" i="1" dirty="0" smtClean="0">
                <a:ea typeface="ＭＳ Ｐゴシック" panose="020B0600070205080204" pitchFamily="34" charset="-128"/>
              </a:rPr>
              <a:t>(US) that deploys 300,000 Android Emulators.</a:t>
            </a:r>
          </a:p>
          <a:p>
            <a:pPr lvl="1"/>
            <a:r>
              <a:rPr lang="en-US" i="1" dirty="0" smtClean="0">
                <a:ea typeface="ＭＳ Ｐゴシック" panose="020B0600070205080204" pitchFamily="34" charset="-128"/>
              </a:rPr>
              <a:t>Facilitates capacity-type cluster security simulations</a:t>
            </a:r>
          </a:p>
          <a:p>
            <a:pPr lvl="2"/>
            <a:endParaRPr lang="en-US" sz="2100" i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052736"/>
            <a:ext cx="181029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804248" y="2636912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QEMU Emulator in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eClipse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941168"/>
            <a:ext cx="1133743" cy="144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356992"/>
            <a:ext cx="192936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52701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3568" y="1052736"/>
            <a:ext cx="5616624" cy="4351338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People-centric </a:t>
            </a:r>
            <a:r>
              <a:rPr lang="en-US" sz="2800" b="1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Testbeds</a:t>
            </a:r>
            <a:endParaRPr lang="en-US" sz="2800" b="1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300" b="1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PhoneLab</a:t>
            </a:r>
            <a:r>
              <a:rPr lang="en-US" sz="23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(Univ. of Buffalo, USA with support by Google): allows data collection from real users.</a:t>
            </a:r>
          </a:p>
          <a:p>
            <a:pPr lvl="1"/>
            <a:r>
              <a:rPr lang="en-US" sz="23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Workflow: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sz="20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Register Experiment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sz="2000" i="1" dirty="0" smtClean="0">
                <a:ea typeface="ＭＳ Ｐゴシック" panose="020B0600070205080204" pitchFamily="34" charset="-128"/>
              </a:rPr>
              <a:t>Upload Android Executable with </a:t>
            </a:r>
            <a:r>
              <a:rPr lang="en-US" sz="2000" i="1" dirty="0" err="1" smtClean="0">
                <a:ea typeface="ＭＳ Ｐゴシック" panose="020B0600070205080204" pitchFamily="34" charset="-128"/>
              </a:rPr>
              <a:t>Log.v</a:t>
            </a:r>
            <a:r>
              <a:rPr lang="en-US" sz="2000" i="1" dirty="0" smtClean="0">
                <a:ea typeface="ＭＳ Ｐゴシック" panose="020B0600070205080204" pitchFamily="34" charset="-128"/>
              </a:rPr>
              <a:t>(ID, “Something”)</a:t>
            </a:r>
            <a:endParaRPr lang="en-US" sz="2000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143000" lvl="2" indent="-457200">
              <a:buFont typeface="+mj-lt"/>
              <a:buAutoNum type="arabicPeriod"/>
            </a:pPr>
            <a:r>
              <a:rPr lang="en-US" sz="2000" i="1" dirty="0" smtClean="0">
                <a:ea typeface="ＭＳ Ｐゴシック" panose="020B0600070205080204" pitchFamily="34" charset="-128"/>
              </a:rPr>
              <a:t>Institutional Review Board Evaluation / Approval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sz="2000" i="1" dirty="0" smtClean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Pre-deployment Testing (battery, storage, etc.)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sz="2000" i="1" dirty="0" smtClean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Deployment (up to 152 participants)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sz="2000" i="1" dirty="0" err="1" smtClean="0">
                <a:ea typeface="ＭＳ Ｐゴシック" panose="020B0600070205080204" pitchFamily="34" charset="-128"/>
              </a:rPr>
              <a:t>PhoneLab</a:t>
            </a:r>
            <a:r>
              <a:rPr lang="en-US" sz="2000" i="1" dirty="0" smtClean="0">
                <a:ea typeface="ＭＳ Ｐゴシック" panose="020B0600070205080204" pitchFamily="34" charset="-128"/>
              </a:rPr>
              <a:t> returns </a:t>
            </a:r>
            <a:r>
              <a:rPr lang="en-US" sz="2000" i="1" dirty="0" err="1" smtClean="0">
                <a:ea typeface="ＭＳ Ｐゴシック" panose="020B0600070205080204" pitchFamily="34" charset="-128"/>
              </a:rPr>
              <a:t>Logcat</a:t>
            </a:r>
            <a:r>
              <a:rPr lang="en-US" sz="2000" i="1" dirty="0" smtClean="0">
                <a:ea typeface="ＭＳ Ｐゴシック" panose="020B0600070205080204" pitchFamily="34" charset="-128"/>
              </a:rPr>
              <a:t> trace containing ID.</a:t>
            </a:r>
            <a:endParaRPr lang="en-US" sz="2000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28" name="Picture 4" descr="http://participate.phone-lab.org/static/img/smartphone_gro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16832"/>
            <a:ext cx="3275856" cy="19357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hone-lab.org/static/img/phonelab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6"/>
            <a:ext cx="1003922" cy="1296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552" y="5877272"/>
            <a:ext cx="8425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fine-grain control over remote devices!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096511" y="1556792"/>
            <a:ext cx="30474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1400" i="1" dirty="0" smtClean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  <a:hlinkClick r:id="rId5"/>
              </a:rPr>
              <a:t>https://www.phone-lab.org/</a:t>
            </a:r>
            <a:endParaRPr lang="en-US" i="1" dirty="0" smtClean="0"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4686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fontScale="92500"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/>
              <a:t>Security Issues</a:t>
            </a:r>
          </a:p>
          <a:p>
            <a:pPr lvl="1"/>
            <a:r>
              <a:rPr lang="en-US" sz="3100" dirty="0" smtClean="0"/>
              <a:t>User Interface (UI)</a:t>
            </a:r>
          </a:p>
          <a:p>
            <a:pPr lvl="1"/>
            <a:r>
              <a:rPr lang="en-US" sz="3100" dirty="0" smtClean="0"/>
              <a:t>Mockup Experiments</a:t>
            </a:r>
            <a:endParaRPr lang="en-US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Anyplace Overview</a:t>
            </a:r>
          </a:p>
          <a:p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Rayzit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Overview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Outline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25144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Talk Objectives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7544" y="980728"/>
            <a:ext cx="8229600" cy="420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defRPr/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Review </a:t>
            </a:r>
            <a:r>
              <a:rPr lang="en-US" sz="2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abstractions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comprising </a:t>
            </a:r>
            <a:r>
              <a:rPr lang="en-US" sz="28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SmartLab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, a Mobile </a:t>
            </a:r>
            <a:r>
              <a:rPr lang="en-US" sz="2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Infrastructure-as-a-Service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cloud we have developed at the University of Cyprus.</a:t>
            </a:r>
          </a:p>
          <a:p>
            <a:pPr marL="514350" indent="-514350">
              <a:defRPr/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Overview </a:t>
            </a:r>
            <a:r>
              <a:rPr lang="en-US" sz="2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experiences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from using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SmartLab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in a research setting.</a:t>
            </a:r>
          </a:p>
          <a:p>
            <a:pPr marL="914400" lvl="1" indent="-514350">
              <a:defRPr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"Managing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smartphone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testbeds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with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smartLab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, 27th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USENIX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Large Installation System Administration Conference (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LISA'13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), Washington D.C., USA, Nov. 3–8, 2013.</a:t>
            </a:r>
          </a:p>
          <a:p>
            <a:pPr marL="514350" indent="-514350">
              <a:defRPr/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Summarize related </a:t>
            </a:r>
            <a:r>
              <a:rPr lang="en-US" sz="2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mobile data management 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 efforts we currently evolve:</a:t>
            </a:r>
          </a:p>
          <a:p>
            <a:pPr marL="914400" lvl="1" indent="-514350">
              <a:defRPr/>
            </a:pPr>
            <a:r>
              <a:rPr lang="en-US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Anyplace – Indoor Information Service.</a:t>
            </a:r>
          </a:p>
          <a:p>
            <a:pPr marL="914400" lvl="1" indent="-514350">
              <a:defRPr/>
            </a:pPr>
            <a:r>
              <a:rPr lang="en-US" sz="240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Rayzit</a:t>
            </a:r>
            <a:r>
              <a:rPr lang="en-US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– Crowd Messaging Service.</a:t>
            </a:r>
          </a:p>
          <a:p>
            <a:endParaRPr lang="en-US" sz="20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8964488" y="3645024"/>
            <a:ext cx="6264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4941168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2923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SmartLab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Architecture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2248069"/>
            <a:ext cx="7704856" cy="39172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  M  A  R  T  L  A  B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5823" y="3850686"/>
            <a:ext cx="5408216" cy="122009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Device Server (DS) Layer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8529" y="2536101"/>
            <a:ext cx="5405510" cy="9375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User Interface (UI) </a:t>
            </a:r>
            <a:r>
              <a:rPr lang="en-GB" b="1" dirty="0" smtClean="0">
                <a:solidFill>
                  <a:schemeClr val="tx1"/>
                </a:solidFill>
              </a:rPr>
              <a:t>Layer (Web Server)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5823" y="5416421"/>
            <a:ext cx="7260345" cy="6129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Hardware </a:t>
            </a:r>
            <a:r>
              <a:rPr lang="en-GB" b="1" dirty="0">
                <a:solidFill>
                  <a:schemeClr val="tx1"/>
                </a:solidFill>
              </a:rPr>
              <a:t>Layer         </a:t>
            </a:r>
            <a:r>
              <a:rPr lang="en-GB" b="1" dirty="0" smtClean="0">
                <a:solidFill>
                  <a:schemeClr val="tx1"/>
                </a:solidFill>
              </a:rPr>
              <a:t> /          </a:t>
            </a:r>
            <a:r>
              <a:rPr lang="en-GB" b="1" dirty="0" err="1" smtClean="0">
                <a:solidFill>
                  <a:schemeClr val="tx1"/>
                </a:solidFill>
              </a:rPr>
              <a:t>SmartPhones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28080" y="4667538"/>
            <a:ext cx="4963705" cy="28803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Android or Socket Debug Bridge (ADB | SDP)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28079" y="2900670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RFM</a:t>
            </a:r>
            <a:endParaRPr lang="el-GR" sz="1400" b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17400" y="3466915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40097" y="3466915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65014" y="3573016"/>
            <a:ext cx="2889578" cy="115213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ATP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33168" y="2900670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RCT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46164" y="2900670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RDT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53472" y="2900670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RS</a:t>
            </a:r>
            <a:endParaRPr lang="el-GR" sz="14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17400" y="5070782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40097" y="5070782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05823" y="5176883"/>
            <a:ext cx="5408216" cy="115213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JDWP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36" y="2536101"/>
            <a:ext cx="1333533" cy="25346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Data Layer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Can 23"/>
          <p:cNvSpPr/>
          <p:nvPr/>
        </p:nvSpPr>
        <p:spPr>
          <a:xfrm>
            <a:off x="6980806" y="2852936"/>
            <a:ext cx="1011925" cy="691277"/>
          </a:xfrm>
          <a:prstGeom prst="can">
            <a:avLst>
              <a:gd name="adj" fmla="val 1463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err="1" smtClean="0"/>
              <a:t>SmartLab</a:t>
            </a:r>
            <a:r>
              <a:rPr lang="en-GB" sz="1600" b="1" dirty="0" smtClean="0"/>
              <a:t> DB</a:t>
            </a:r>
            <a:endParaRPr lang="el-GR" sz="16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6980806" y="3918654"/>
            <a:ext cx="1037192" cy="97930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File </a:t>
            </a:r>
          </a:p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System</a:t>
            </a:r>
            <a:endParaRPr lang="el-GR" sz="1600" b="1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314040" y="2951015"/>
            <a:ext cx="5185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754166" y="5070782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14780" y="5070782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832636" y="5176883"/>
            <a:ext cx="1333533" cy="115213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SSHFS</a:t>
            </a:r>
            <a:endParaRPr lang="el-GR" sz="1400" b="1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314040" y="3066228"/>
            <a:ext cx="5185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14040" y="4379506"/>
            <a:ext cx="5185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14040" y="4494718"/>
            <a:ext cx="5185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5400000">
            <a:off x="6112487" y="2885824"/>
            <a:ext cx="921702" cy="222255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  S HF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5400000">
            <a:off x="5968471" y="4354787"/>
            <a:ext cx="1209734" cy="222255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  S HF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58561" y="2904519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RM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3568" y="1722904"/>
            <a:ext cx="7704856" cy="3523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F  I  R  E  W  A  L  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59295" y="980728"/>
            <a:ext cx="1703959" cy="3523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WWW User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823968" y="1356206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946665" y="1356206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943913" y="1479205"/>
            <a:ext cx="2889578" cy="115213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HTTPS / WSS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128079" y="420668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RFM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133168" y="420668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RCT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146164" y="420668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RDT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153472" y="420668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RS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158561" y="421053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</a:rPr>
              <a:t>RM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94140" y="5364090"/>
            <a:ext cx="8110307" cy="7176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94140" y="956525"/>
            <a:ext cx="8182316" cy="12079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87488" y="2395721"/>
            <a:ext cx="7541931" cy="1229626"/>
            <a:chOff x="787488" y="2395721"/>
            <a:chExt cx="7541931" cy="1229626"/>
          </a:xfrm>
        </p:grpSpPr>
        <p:sp>
          <p:nvSpPr>
            <p:cNvPr id="48" name="Rounded Rectangle 47"/>
            <p:cNvSpPr/>
            <p:nvPr/>
          </p:nvSpPr>
          <p:spPr>
            <a:xfrm>
              <a:off x="787488" y="2419411"/>
              <a:ext cx="5584711" cy="115360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686001" y="2395721"/>
              <a:ext cx="1643418" cy="12296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0540" y="3726031"/>
            <a:ext cx="7505066" cy="1450851"/>
            <a:chOff x="820540" y="3726031"/>
            <a:chExt cx="7505066" cy="1450851"/>
          </a:xfrm>
        </p:grpSpPr>
        <p:sp>
          <p:nvSpPr>
            <p:cNvPr id="2" name="Rounded Rectangle 1"/>
            <p:cNvSpPr/>
            <p:nvPr/>
          </p:nvSpPr>
          <p:spPr>
            <a:xfrm>
              <a:off x="820540" y="3726031"/>
              <a:ext cx="5641670" cy="145085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682188" y="3731867"/>
              <a:ext cx="1643418" cy="12296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0750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512568" y="3741785"/>
            <a:ext cx="2088232" cy="117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Connectivity and Power Issues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23528" y="1124744"/>
            <a:ext cx="8174732" cy="496497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a typeface="ＭＳ Ｐゴシック" panose="020B0600070205080204" pitchFamily="34" charset="-128"/>
              </a:rPr>
              <a:t>Connectivity: </a:t>
            </a:r>
            <a:r>
              <a:rPr lang="en-US" sz="2800" dirty="0" smtClean="0">
                <a:ea typeface="ＭＳ Ｐゴシック" panose="020B0600070205080204" pitchFamily="34" charset="-128"/>
              </a:rPr>
              <a:t>A host running the Device Server has a limited number of physical USB ports.</a:t>
            </a:r>
          </a:p>
          <a:p>
            <a:pPr lvl="1"/>
            <a:r>
              <a:rPr lang="en-US" sz="2500" dirty="0" smtClean="0">
                <a:ea typeface="ＭＳ Ｐゴシック" panose="020B0600070205080204" pitchFamily="34" charset="-128"/>
              </a:rPr>
              <a:t>We user “USB Daisy Chaining (up to 127 devices)”, i.e., Smartphone =&gt; Hub (USB:2.0 | 480Mbps) =&gt; Hub (USB:3.0 | 5Gbps) =&gt; Device Server</a:t>
            </a:r>
            <a:endParaRPr lang="en-US" sz="25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2700" b="1" dirty="0" smtClean="0">
                <a:ea typeface="ＭＳ Ｐゴシック" panose="020B0600070205080204" pitchFamily="34" charset="-128"/>
              </a:rPr>
              <a:t>Power: </a:t>
            </a:r>
            <a:r>
              <a:rPr lang="en-US" sz="27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Older </a:t>
            </a:r>
            <a:r>
              <a:rPr lang="en-US" sz="2700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smartphones</a:t>
            </a:r>
            <a:r>
              <a:rPr lang="en-US" sz="27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need </a:t>
            </a:r>
            <a:r>
              <a:rPr lang="en-US" sz="27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1A at a max </a:t>
            </a:r>
            <a:r>
              <a:rPr lang="en-US" sz="27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charge cycle while </a:t>
            </a:r>
            <a:r>
              <a:rPr lang="en-US" sz="27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newer / tablets 1.5A</a:t>
            </a:r>
            <a:r>
              <a:rPr lang="en-US" sz="27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Unfortunately, </a:t>
            </a:r>
            <a:r>
              <a:rPr lang="en-US" sz="27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USB ports</a:t>
            </a:r>
            <a:r>
              <a:rPr lang="en-US" sz="27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on USB  provide only </a:t>
            </a:r>
            <a:r>
              <a:rPr lang="en-US" sz="27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0.5A outlets</a:t>
            </a:r>
            <a:r>
              <a:rPr lang="en-US" sz="27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2400" dirty="0" smtClean="0">
                <a:ea typeface="ＭＳ Ｐゴシック" panose="020B0600070205080204" pitchFamily="34" charset="-128"/>
              </a:rPr>
              <a:t>This might result in a negative battery replenishment.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configure phones with a low LCD brightness.</a:t>
            </a:r>
          </a:p>
          <a:p>
            <a:pPr lvl="1"/>
            <a:r>
              <a:rPr lang="en-US" sz="2400" dirty="0" smtClean="0">
                <a:ea typeface="ＭＳ Ｐゴシック" panose="020B0600070205080204" pitchFamily="34" charset="-128"/>
              </a:rPr>
              <a:t>One might carry out power boosting: 3 x Y-shaped USB cables (i.e., 2x500mA) + 1 x for the next hub</a:t>
            </a:r>
          </a:p>
          <a:p>
            <a:pPr lvl="1"/>
            <a:endParaRPr lang="en-US" sz="24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6"/>
            <a:ext cx="3906838" cy="26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90257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Android Debug Bridge (ADB)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395536" y="1268760"/>
            <a:ext cx="4560458" cy="4964976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Android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bundled a variety of development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tools (platform-independent SDK tools + Platform tools)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re-package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our functionality around these tools to easily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keep up with updates.</a:t>
            </a:r>
          </a:p>
          <a:p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particularly exploit the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Android Debug Bridge (ADB) 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detailed next.</a:t>
            </a:r>
          </a:p>
          <a:p>
            <a:endParaRPr lang="en-US" sz="20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2010" y="1499220"/>
            <a:ext cx="3910470" cy="387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788024" y="4149080"/>
            <a:ext cx="4355976" cy="50405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5938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92896"/>
            <a:ext cx="1971789" cy="365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8627" y="2348880"/>
            <a:ext cx="3085421" cy="381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Android Debug Bridge (ADB)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683568" y="908720"/>
            <a:ext cx="7886700" cy="4964976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ADB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handles the bulk of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communication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between the connected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smartphones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and the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server (coined the Device Server)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endParaRPr lang="en-US" sz="12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87624" y="5733256"/>
            <a:ext cx="648072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206084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Smartphone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19888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Device Server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8724" y="3701792"/>
            <a:ext cx="1202040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660232" y="3501008"/>
            <a:ext cx="720080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92280" y="292494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Smartphone App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(1 OS Process)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5938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51878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Device Server (DS)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3990543"/>
            <a:ext cx="87129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ARD-Local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Android Real Device (ARD) mounted locally to the Device Server (DS) through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USB.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ARD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-Remote: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ARD mounted through a USB port on a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gateway PC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to DS through a wired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network.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ARD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WiFi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ARD connected to DS through 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WiFi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AP.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AVD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Android Virtual Device running on DS. 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0495" y="1284097"/>
            <a:ext cx="3881233" cy="2558850"/>
            <a:chOff x="640495" y="1284097"/>
            <a:chExt cx="3881233" cy="2558850"/>
          </a:xfrm>
        </p:grpSpPr>
        <p:sp>
          <p:nvSpPr>
            <p:cNvPr id="14" name="Rectangle 13"/>
            <p:cNvSpPr/>
            <p:nvPr/>
          </p:nvSpPr>
          <p:spPr>
            <a:xfrm>
              <a:off x="640495" y="1612779"/>
              <a:ext cx="1898394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l-G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0495" y="1284097"/>
              <a:ext cx="189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ARD-Local</a:t>
              </a:r>
              <a:endParaRPr lang="el-GR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23334" y="1612779"/>
              <a:ext cx="1898394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l-G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23334" y="1284097"/>
              <a:ext cx="189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ARD-Remote</a:t>
              </a:r>
              <a:endParaRPr lang="el-GR" b="1" dirty="0"/>
            </a:p>
          </p:txBody>
        </p:sp>
        <p:sp>
          <p:nvSpPr>
            <p:cNvPr id="20" name="Cube 19"/>
            <p:cNvSpPr/>
            <p:nvPr/>
          </p:nvSpPr>
          <p:spPr>
            <a:xfrm flipH="1">
              <a:off x="801831" y="2404867"/>
              <a:ext cx="475103" cy="649208"/>
            </a:xfrm>
            <a:prstGeom prst="cube">
              <a:avLst>
                <a:gd name="adj" fmla="val 1742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3854" y="3002417"/>
              <a:ext cx="92633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400" b="1" dirty="0" err="1" smtClean="0"/>
                <a:t>Datacenter</a:t>
              </a:r>
              <a:endParaRPr lang="el-GR" sz="1400" b="1" dirty="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2782051" y="2404867"/>
              <a:ext cx="475103" cy="649208"/>
            </a:xfrm>
            <a:prstGeom prst="cube">
              <a:avLst>
                <a:gd name="adj" fmla="val 1742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25" name="Picture 5" descr="http://www.theproductsite.com/blog/wp-content/uploads/1377498_smart_phone_icon-copy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046" t="22240" r="27823"/>
            <a:stretch/>
          </p:blipFill>
          <p:spPr bwMode="auto">
            <a:xfrm>
              <a:off x="2150783" y="2811618"/>
              <a:ext cx="284367" cy="4573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125" y="1923383"/>
              <a:ext cx="714219" cy="134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7" name="Curved Connector 26"/>
            <p:cNvCxnSpPr>
              <a:stCxn id="20" idx="0"/>
              <a:endCxn id="26" idx="1"/>
            </p:cNvCxnSpPr>
            <p:nvPr/>
          </p:nvCxnSpPr>
          <p:spPr>
            <a:xfrm rot="5400000" flipH="1" flipV="1">
              <a:off x="946849" y="2041593"/>
              <a:ext cx="414412" cy="312137"/>
            </a:xfrm>
            <a:prstGeom prst="curvedConnector2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6200000" flipH="1">
              <a:off x="1634060" y="2132128"/>
              <a:ext cx="725370" cy="592443"/>
            </a:xfrm>
            <a:prstGeom prst="curvedConnector3">
              <a:avLst>
                <a:gd name="adj1" fmla="val 11582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377476" y="1643259"/>
              <a:ext cx="63986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200" b="1" dirty="0" smtClean="0"/>
                <a:t>USB Hub</a:t>
              </a:r>
              <a:endParaRPr lang="el-GR" sz="1200" b="1" dirty="0"/>
            </a:p>
          </p:txBody>
        </p:sp>
        <p:pic>
          <p:nvPicPr>
            <p:cNvPr id="37" name="Picture 5" descr="http://www.theproductsite.com/blog/wp-content/uploads/1377498_smart_phone_icon-copy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046" t="22240" r="27823"/>
            <a:stretch/>
          </p:blipFill>
          <p:spPr bwMode="auto">
            <a:xfrm>
              <a:off x="4125683" y="2791034"/>
              <a:ext cx="284367" cy="4573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613" y="1749713"/>
              <a:ext cx="714219" cy="134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9" name="Curved Connector 38"/>
            <p:cNvCxnSpPr/>
            <p:nvPr/>
          </p:nvCxnSpPr>
          <p:spPr>
            <a:xfrm rot="5400000">
              <a:off x="3930394" y="2311375"/>
              <a:ext cx="898426" cy="60889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40"/>
            <p:cNvGrpSpPr/>
            <p:nvPr/>
          </p:nvGrpSpPr>
          <p:grpSpPr>
            <a:xfrm>
              <a:off x="2967864" y="1744095"/>
              <a:ext cx="524149" cy="444748"/>
              <a:chOff x="3957463" y="1353468"/>
              <a:chExt cx="617190" cy="576064"/>
            </a:xfrm>
          </p:grpSpPr>
          <p:sp>
            <p:nvSpPr>
              <p:cNvPr id="42" name="Trapezoid 41"/>
              <p:cNvSpPr/>
              <p:nvPr/>
            </p:nvSpPr>
            <p:spPr>
              <a:xfrm>
                <a:off x="3957463" y="1713508"/>
                <a:ext cx="617190" cy="216024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017699" y="1353468"/>
                <a:ext cx="50070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68619" y="1391572"/>
                <a:ext cx="407189" cy="2927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cxnSp>
          <p:nvCxnSpPr>
            <p:cNvPr id="45" name="Curved Connector 44"/>
            <p:cNvCxnSpPr>
              <a:stCxn id="43" idx="3"/>
              <a:endCxn id="38" idx="1"/>
            </p:cNvCxnSpPr>
            <p:nvPr/>
          </p:nvCxnSpPr>
          <p:spPr>
            <a:xfrm flipV="1">
              <a:off x="3444246" y="1816785"/>
              <a:ext cx="314367" cy="6629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45"/>
            <p:cNvCxnSpPr>
              <a:stCxn id="22" idx="0"/>
              <a:endCxn id="42" idx="1"/>
            </p:cNvCxnSpPr>
            <p:nvPr/>
          </p:nvCxnSpPr>
          <p:spPr>
            <a:xfrm rot="5400000" flipH="1" flipV="1">
              <a:off x="2834796" y="2248867"/>
              <a:ext cx="299413" cy="12588"/>
            </a:xfrm>
            <a:prstGeom prst="curvedConnector4">
              <a:avLst>
                <a:gd name="adj1" fmla="val 36074"/>
                <a:gd name="adj2" fmla="val -142506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 rot="18506992">
              <a:off x="2538871" y="1827005"/>
              <a:ext cx="581698" cy="28777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100" b="1" dirty="0" smtClean="0"/>
                <a:t>1Gbps</a:t>
              </a:r>
              <a:endParaRPr lang="el-GR" sz="11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69279" y="1917993"/>
              <a:ext cx="894576" cy="4308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100" b="1" dirty="0" smtClean="0"/>
                <a:t>USB2.0 480Mbps</a:t>
              </a:r>
              <a:endParaRPr lang="el-GR" sz="1100" b="1" dirty="0"/>
            </a:p>
          </p:txBody>
        </p:sp>
        <p:sp>
          <p:nvSpPr>
            <p:cNvPr id="50" name="Left Brace 49"/>
            <p:cNvSpPr/>
            <p:nvPr/>
          </p:nvSpPr>
          <p:spPr>
            <a:xfrm rot="16200000">
              <a:off x="2453403" y="1592237"/>
              <a:ext cx="252028" cy="3786834"/>
            </a:xfrm>
            <a:prstGeom prst="leftBrace">
              <a:avLst>
                <a:gd name="adj1" fmla="val 2345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32968" y="3565948"/>
              <a:ext cx="1898394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b="1" dirty="0" smtClean="0"/>
                <a:t>wired</a:t>
              </a:r>
              <a:endParaRPr lang="el-GR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62263" y="1756795"/>
              <a:ext cx="345806" cy="22892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200" b="1" dirty="0" smtClean="0"/>
                <a:t>VM</a:t>
              </a:r>
              <a:endParaRPr lang="el-GR" sz="12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66223" y="2996952"/>
              <a:ext cx="92633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400" b="1" dirty="0" err="1" smtClean="0"/>
                <a:t>Datacenter</a:t>
              </a:r>
              <a:endParaRPr lang="el-GR" sz="14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50382" y="2081285"/>
              <a:ext cx="89457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 dirty="0" smtClean="0"/>
                <a:t>USB2.0 480Mbps</a:t>
              </a:r>
              <a:endParaRPr lang="el-GR" sz="1100" b="1" dirty="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931491" y="2644623"/>
              <a:ext cx="313268" cy="27449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DS</a:t>
              </a:r>
              <a:endParaRPr lang="el-G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2902406" y="2650451"/>
              <a:ext cx="313268" cy="27449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DS</a:t>
              </a:r>
              <a:endParaRPr lang="el-GR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2"/>
          <p:cNvGrpSpPr/>
          <p:nvPr/>
        </p:nvGrpSpPr>
        <p:grpSpPr>
          <a:xfrm>
            <a:off x="4603554" y="1284097"/>
            <a:ext cx="1919733" cy="2565918"/>
            <a:chOff x="4603554" y="1284097"/>
            <a:chExt cx="1919733" cy="2565918"/>
          </a:xfrm>
        </p:grpSpPr>
        <p:sp>
          <p:nvSpPr>
            <p:cNvPr id="18" name="Rectangle 17"/>
            <p:cNvSpPr/>
            <p:nvPr/>
          </p:nvSpPr>
          <p:spPr>
            <a:xfrm>
              <a:off x="4603554" y="1612779"/>
              <a:ext cx="1898394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l-G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3554" y="1284097"/>
              <a:ext cx="189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ARD-</a:t>
              </a:r>
              <a:r>
                <a:rPr lang="en-GB" b="1" dirty="0" err="1" smtClean="0"/>
                <a:t>WiFi</a:t>
              </a:r>
              <a:endParaRPr lang="el-GR" b="1" dirty="0"/>
            </a:p>
          </p:txBody>
        </p:sp>
        <p:sp>
          <p:nvSpPr>
            <p:cNvPr id="23" name="Cube 22"/>
            <p:cNvSpPr/>
            <p:nvPr/>
          </p:nvSpPr>
          <p:spPr>
            <a:xfrm flipH="1">
              <a:off x="4762272" y="2404867"/>
              <a:ext cx="475103" cy="649208"/>
            </a:xfrm>
            <a:prstGeom prst="cube">
              <a:avLst>
                <a:gd name="adj" fmla="val 1742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24" name="Picture 5" descr="http://www.theproductsite.com/blog/wp-content/uploads/1377498_smart_phone_icon-copy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275" t="6191" r="27885"/>
            <a:stretch/>
          </p:blipFill>
          <p:spPr bwMode="auto">
            <a:xfrm>
              <a:off x="6053286" y="2714517"/>
              <a:ext cx="290244" cy="5544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29"/>
            <p:cNvGrpSpPr/>
            <p:nvPr/>
          </p:nvGrpSpPr>
          <p:grpSpPr>
            <a:xfrm>
              <a:off x="5234607" y="1720359"/>
              <a:ext cx="634980" cy="252460"/>
              <a:chOff x="5796136" y="1457226"/>
              <a:chExt cx="577254" cy="25246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796136" y="1592632"/>
                <a:ext cx="577254" cy="1170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pic>
            <p:nvPicPr>
              <p:cNvPr id="32" name="Picture 5" descr="http://www.theproductsite.com/blog/wp-content/uploads/1377498_smart_phone_icon-copy1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6275" t="6191" r="50805" b="73373"/>
              <a:stretch/>
            </p:blipFill>
            <p:spPr bwMode="auto">
              <a:xfrm>
                <a:off x="6219676" y="1457226"/>
                <a:ext cx="139904" cy="128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3" name="Curved Connector 32"/>
            <p:cNvCxnSpPr>
              <a:stCxn id="31" idx="3"/>
            </p:cNvCxnSpPr>
            <p:nvPr/>
          </p:nvCxnSpPr>
          <p:spPr>
            <a:xfrm>
              <a:off x="5869586" y="1914292"/>
              <a:ext cx="394735" cy="946431"/>
            </a:xfrm>
            <a:prstGeom prst="curvedConnector2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>
              <a:endCxn id="31" idx="1"/>
            </p:cNvCxnSpPr>
            <p:nvPr/>
          </p:nvCxnSpPr>
          <p:spPr>
            <a:xfrm rot="5400000" flipH="1" flipV="1">
              <a:off x="4831689" y="2001951"/>
              <a:ext cx="490577" cy="315260"/>
            </a:xfrm>
            <a:prstGeom prst="curvedConnector2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11549" y="1615852"/>
              <a:ext cx="828180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200" b="1" dirty="0" err="1" smtClean="0"/>
                <a:t>WiFi</a:t>
              </a:r>
              <a:r>
                <a:rPr lang="en-GB" sz="1200" b="1" dirty="0" smtClean="0"/>
                <a:t> AP</a:t>
              </a:r>
              <a:endParaRPr lang="el-GR" sz="12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 rot="18541247">
              <a:off x="4628498" y="1892802"/>
              <a:ext cx="581698" cy="28777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100" b="1" dirty="0" smtClean="0"/>
                <a:t>1Gbps</a:t>
              </a:r>
              <a:endParaRPr lang="el-GR" sz="1100" b="1" dirty="0"/>
            </a:p>
          </p:txBody>
        </p:sp>
        <p:sp>
          <p:nvSpPr>
            <p:cNvPr id="52" name="Left Brace 51"/>
            <p:cNvSpPr/>
            <p:nvPr/>
          </p:nvSpPr>
          <p:spPr>
            <a:xfrm rot="16200000">
              <a:off x="5486477" y="2536207"/>
              <a:ext cx="205333" cy="1868287"/>
            </a:xfrm>
            <a:prstGeom prst="leftBrace">
              <a:avLst>
                <a:gd name="adj1" fmla="val 2345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22273" y="3573016"/>
              <a:ext cx="1898394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b="1" dirty="0" smtClean="0"/>
                <a:t>wireless</a:t>
              </a:r>
              <a:endParaRPr lang="el-GR" b="1" dirty="0"/>
            </a:p>
          </p:txBody>
        </p:sp>
        <p:sp>
          <p:nvSpPr>
            <p:cNvPr id="55" name="TextBox 54"/>
            <p:cNvSpPr txBox="1"/>
            <p:nvPr/>
          </p:nvSpPr>
          <p:spPr>
            <a:xfrm rot="3887335">
              <a:off x="5774999" y="2183383"/>
              <a:ext cx="581698" cy="28777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100" b="1" dirty="0" smtClean="0"/>
                <a:t>300Mbps</a:t>
              </a:r>
              <a:endParaRPr lang="el-GR" sz="1100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646443" y="2996952"/>
              <a:ext cx="92633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400" b="1" dirty="0" err="1" smtClean="0"/>
                <a:t>Datacenter</a:t>
              </a:r>
              <a:endParaRPr lang="el-GR" sz="1400" b="1" dirty="0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4882626" y="2650451"/>
              <a:ext cx="313268" cy="27449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DS</a:t>
              </a:r>
              <a:endParaRPr lang="el-GR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3"/>
          <p:cNvGrpSpPr/>
          <p:nvPr/>
        </p:nvGrpSpPr>
        <p:grpSpPr>
          <a:xfrm>
            <a:off x="6602493" y="1268760"/>
            <a:ext cx="1901012" cy="2575123"/>
            <a:chOff x="6602493" y="1268760"/>
            <a:chExt cx="1901012" cy="2575123"/>
          </a:xfrm>
        </p:grpSpPr>
        <p:sp>
          <p:nvSpPr>
            <p:cNvPr id="11" name="Rectangle 10"/>
            <p:cNvSpPr/>
            <p:nvPr/>
          </p:nvSpPr>
          <p:spPr>
            <a:xfrm>
              <a:off x="6602493" y="1597442"/>
              <a:ext cx="1898394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l-G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2493" y="1268760"/>
              <a:ext cx="189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AVD</a:t>
              </a:r>
              <a:endParaRPr lang="el-GR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2083" y="2956043"/>
              <a:ext cx="63986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200" b="1" dirty="0" smtClean="0"/>
                <a:t>Emulator</a:t>
              </a:r>
              <a:endParaRPr lang="el-GR" sz="1200" b="1" dirty="0"/>
            </a:p>
          </p:txBody>
        </p:sp>
        <p:sp>
          <p:nvSpPr>
            <p:cNvPr id="56" name="Cube 55"/>
            <p:cNvSpPr/>
            <p:nvPr/>
          </p:nvSpPr>
          <p:spPr>
            <a:xfrm flipH="1">
              <a:off x="6760911" y="2388394"/>
              <a:ext cx="475103" cy="649208"/>
            </a:xfrm>
            <a:prstGeom prst="cube">
              <a:avLst>
                <a:gd name="adj" fmla="val 1742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7092044" y="2272902"/>
              <a:ext cx="352503" cy="224522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99902" y="2652204"/>
              <a:ext cx="344644" cy="242346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9" descr="http://www.akeric.com/blog/wp-content/uploads/2009/11/emulatorScree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547" y="2269765"/>
              <a:ext cx="967755" cy="6247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" descr="http://www.theproductsite.com/blog/wp-content/uploads/1377498_smart_phone_icon-copy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046" t="22240" r="27823"/>
            <a:stretch/>
          </p:blipFill>
          <p:spPr bwMode="auto">
            <a:xfrm>
              <a:off x="6957189" y="2477791"/>
              <a:ext cx="132659" cy="21335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6626664" y="2989845"/>
              <a:ext cx="92633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400" b="1" dirty="0" err="1" smtClean="0"/>
                <a:t>Datacenter</a:t>
              </a:r>
              <a:endParaRPr lang="el-GR" sz="1400" b="1" dirty="0"/>
            </a:p>
          </p:txBody>
        </p:sp>
        <p:sp>
          <p:nvSpPr>
            <p:cNvPr id="65" name="Left Brace 64"/>
            <p:cNvSpPr/>
            <p:nvPr/>
          </p:nvSpPr>
          <p:spPr>
            <a:xfrm rot="16200000">
              <a:off x="7420143" y="2556428"/>
              <a:ext cx="252028" cy="1864502"/>
            </a:xfrm>
            <a:prstGeom prst="leftBrace">
              <a:avLst>
                <a:gd name="adj1" fmla="val 2345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05111" y="3566884"/>
              <a:ext cx="1898394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b="1" dirty="0" smtClean="0"/>
                <a:t>virtual</a:t>
              </a:r>
              <a:endParaRPr lang="el-GR" b="1" dirty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882903" y="2724876"/>
              <a:ext cx="313268" cy="27449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DS</a:t>
              </a:r>
              <a:endParaRPr lang="el-GR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11560" y="764704"/>
            <a:ext cx="365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Connection Modalities:</a:t>
            </a:r>
            <a:endParaRPr lang="en-GB" sz="2800" b="1" kern="0" dirty="0"/>
          </a:p>
        </p:txBody>
      </p:sp>
      <p:pic>
        <p:nvPicPr>
          <p:cNvPr id="75" name="Picture 74" descr="mtn-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2360" y="5157192"/>
            <a:ext cx="1152128" cy="1152128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812360" y="59399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ARD-3G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3355258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Device Server (DS)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file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" y="1377986"/>
            <a:ext cx="5943600" cy="4931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6216" y="1079733"/>
            <a:ext cx="244827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</a:p>
          <a:p>
            <a:pPr algn="ctr"/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File (10MB</a:t>
            </a: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</a:t>
            </a: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Install </a:t>
            </a: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(1MB) </a:t>
            </a:r>
          </a:p>
          <a:p>
            <a:pPr algn="ctr"/>
            <a:endParaRPr lang="en-US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ARDs-Local out-perform all other connectivity modalities</a:t>
            </a:r>
          </a:p>
          <a:p>
            <a:pPr algn="ctr"/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Unexpected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AVD has the lowest performance during (small) installs =&gt; QEMU-based AVDs are slow due to ARM emulation and emulated I/O.</a:t>
            </a:r>
          </a:p>
          <a:p>
            <a:pPr algn="ctr"/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large transfers =&gt; the Network becomes the bottleneck.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File Management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59632" y="4293096"/>
            <a:ext cx="2160240" cy="36004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707904" y="4869160"/>
            <a:ext cx="1944216" cy="288032"/>
          </a:xfrm>
          <a:prstGeom prst="curvedConnector3">
            <a:avLst>
              <a:gd name="adj1" fmla="val 81589"/>
            </a:avLst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6693" y="4230449"/>
            <a:ext cx="1694403" cy="811845"/>
          </a:xfrm>
          <a:custGeom>
            <a:avLst/>
            <a:gdLst>
              <a:gd name="connsiteX0" fmla="*/ 612068 w 1224136"/>
              <a:gd name="connsiteY0" fmla="*/ 0 h 1296144"/>
              <a:gd name="connsiteX1" fmla="*/ 1224136 w 1224136"/>
              <a:gd name="connsiteY1" fmla="*/ 648072 h 1296144"/>
              <a:gd name="connsiteX2" fmla="*/ 612068 w 1224136"/>
              <a:gd name="connsiteY2" fmla="*/ 648072 h 1296144"/>
              <a:gd name="connsiteX3" fmla="*/ 612068 w 1224136"/>
              <a:gd name="connsiteY3" fmla="*/ 0 h 1296144"/>
              <a:gd name="connsiteX0" fmla="*/ 612068 w 1224136"/>
              <a:gd name="connsiteY0" fmla="*/ 0 h 1296144"/>
              <a:gd name="connsiteX1" fmla="*/ 1224136 w 1224136"/>
              <a:gd name="connsiteY1" fmla="*/ 648072 h 1296144"/>
              <a:gd name="connsiteX0" fmla="*/ 575287 w 1187355"/>
              <a:gd name="connsiteY0" fmla="*/ 0 h 1685302"/>
              <a:gd name="connsiteX1" fmla="*/ 1187355 w 1187355"/>
              <a:gd name="connsiteY1" fmla="*/ 648072 h 1685302"/>
              <a:gd name="connsiteX2" fmla="*/ 575287 w 1187355"/>
              <a:gd name="connsiteY2" fmla="*/ 648072 h 1685302"/>
              <a:gd name="connsiteX3" fmla="*/ 575287 w 1187355"/>
              <a:gd name="connsiteY3" fmla="*/ 0 h 1685302"/>
              <a:gd name="connsiteX0" fmla="*/ 575287 w 1187355"/>
              <a:gd name="connsiteY0" fmla="*/ 0 h 1685302"/>
              <a:gd name="connsiteX1" fmla="*/ 0 w 1187355"/>
              <a:gd name="connsiteY1" fmla="*/ 1685302 h 1685302"/>
              <a:gd name="connsiteX0" fmla="*/ 575287 w 1732336"/>
              <a:gd name="connsiteY0" fmla="*/ 0 h 1685302"/>
              <a:gd name="connsiteX1" fmla="*/ 1187355 w 1732336"/>
              <a:gd name="connsiteY1" fmla="*/ 648072 h 1685302"/>
              <a:gd name="connsiteX2" fmla="*/ 575287 w 1732336"/>
              <a:gd name="connsiteY2" fmla="*/ 648072 h 1685302"/>
              <a:gd name="connsiteX3" fmla="*/ 575287 w 1732336"/>
              <a:gd name="connsiteY3" fmla="*/ 0 h 1685302"/>
              <a:gd name="connsiteX0" fmla="*/ 1694403 w 1732336"/>
              <a:gd name="connsiteY0" fmla="*/ 928048 h 1685302"/>
              <a:gd name="connsiteX1" fmla="*/ 0 w 1732336"/>
              <a:gd name="connsiteY1" fmla="*/ 1685302 h 1685302"/>
              <a:gd name="connsiteX0" fmla="*/ 575287 w 2055081"/>
              <a:gd name="connsiteY0" fmla="*/ 0 h 1685302"/>
              <a:gd name="connsiteX1" fmla="*/ 1187355 w 2055081"/>
              <a:gd name="connsiteY1" fmla="*/ 648072 h 1685302"/>
              <a:gd name="connsiteX2" fmla="*/ 575287 w 2055081"/>
              <a:gd name="connsiteY2" fmla="*/ 648072 h 1685302"/>
              <a:gd name="connsiteX3" fmla="*/ 575287 w 2055081"/>
              <a:gd name="connsiteY3" fmla="*/ 0 h 1685302"/>
              <a:gd name="connsiteX0" fmla="*/ 2021949 w 2055081"/>
              <a:gd name="connsiteY0" fmla="*/ 968991 h 1685302"/>
              <a:gd name="connsiteX1" fmla="*/ 0 w 2055081"/>
              <a:gd name="connsiteY1" fmla="*/ 1685302 h 1685302"/>
              <a:gd name="connsiteX0" fmla="*/ 575287 w 1732336"/>
              <a:gd name="connsiteY0" fmla="*/ 0 h 1685302"/>
              <a:gd name="connsiteX1" fmla="*/ 1187355 w 1732336"/>
              <a:gd name="connsiteY1" fmla="*/ 648072 h 1685302"/>
              <a:gd name="connsiteX2" fmla="*/ 575287 w 1732336"/>
              <a:gd name="connsiteY2" fmla="*/ 648072 h 1685302"/>
              <a:gd name="connsiteX3" fmla="*/ 575287 w 1732336"/>
              <a:gd name="connsiteY3" fmla="*/ 0 h 1685302"/>
              <a:gd name="connsiteX0" fmla="*/ 1694403 w 1732336"/>
              <a:gd name="connsiteY0" fmla="*/ 873457 h 1685302"/>
              <a:gd name="connsiteX1" fmla="*/ 0 w 1732336"/>
              <a:gd name="connsiteY1" fmla="*/ 1685302 h 1685302"/>
              <a:gd name="connsiteX0" fmla="*/ 575287 w 1694403"/>
              <a:gd name="connsiteY0" fmla="*/ 0 h 1685302"/>
              <a:gd name="connsiteX1" fmla="*/ 1187355 w 1694403"/>
              <a:gd name="connsiteY1" fmla="*/ 648072 h 1685302"/>
              <a:gd name="connsiteX2" fmla="*/ 575287 w 1694403"/>
              <a:gd name="connsiteY2" fmla="*/ 648072 h 1685302"/>
              <a:gd name="connsiteX3" fmla="*/ 575287 w 1694403"/>
              <a:gd name="connsiteY3" fmla="*/ 0 h 1685302"/>
              <a:gd name="connsiteX0" fmla="*/ 1694403 w 1694403"/>
              <a:gd name="connsiteY0" fmla="*/ 873457 h 1685302"/>
              <a:gd name="connsiteX1" fmla="*/ 1219330 w 1694403"/>
              <a:gd name="connsiteY1" fmla="*/ 1419724 h 1685302"/>
              <a:gd name="connsiteX2" fmla="*/ 0 w 1694403"/>
              <a:gd name="connsiteY2" fmla="*/ 1685302 h 1685302"/>
              <a:gd name="connsiteX0" fmla="*/ 575287 w 1694403"/>
              <a:gd name="connsiteY0" fmla="*/ 0 h 1685302"/>
              <a:gd name="connsiteX1" fmla="*/ 1187355 w 1694403"/>
              <a:gd name="connsiteY1" fmla="*/ 648072 h 1685302"/>
              <a:gd name="connsiteX2" fmla="*/ 575287 w 1694403"/>
              <a:gd name="connsiteY2" fmla="*/ 648072 h 1685302"/>
              <a:gd name="connsiteX3" fmla="*/ 575287 w 1694403"/>
              <a:gd name="connsiteY3" fmla="*/ 0 h 1685302"/>
              <a:gd name="connsiteX0" fmla="*/ 1694403 w 1694403"/>
              <a:gd name="connsiteY0" fmla="*/ 873457 h 1685302"/>
              <a:gd name="connsiteX1" fmla="*/ 1219330 w 1694403"/>
              <a:gd name="connsiteY1" fmla="*/ 1419724 h 1685302"/>
              <a:gd name="connsiteX2" fmla="*/ 891785 w 1694403"/>
              <a:gd name="connsiteY2" fmla="*/ 1556202 h 1685302"/>
              <a:gd name="connsiteX3" fmla="*/ 0 w 1694403"/>
              <a:gd name="connsiteY3" fmla="*/ 1685302 h 1685302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54591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54591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889186 w 1694403"/>
              <a:gd name="connsiteY0" fmla="*/ 873457 h 982639"/>
              <a:gd name="connsiteX1" fmla="*/ 1187355 w 1694403"/>
              <a:gd name="connsiteY1" fmla="*/ 0 h 982639"/>
              <a:gd name="connsiteX2" fmla="*/ 889186 w 1694403"/>
              <a:gd name="connsiteY2" fmla="*/ 873457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889186 w 1694403"/>
              <a:gd name="connsiteY0" fmla="*/ 702663 h 811845"/>
              <a:gd name="connsiteX1" fmla="*/ 941695 w 1694403"/>
              <a:gd name="connsiteY1" fmla="*/ 689015 h 811845"/>
              <a:gd name="connsiteX2" fmla="*/ 889186 w 1694403"/>
              <a:gd name="connsiteY2" fmla="*/ 702663 h 811845"/>
              <a:gd name="connsiteX0" fmla="*/ 1694403 w 1694403"/>
              <a:gd name="connsiteY0" fmla="*/ 0 h 811845"/>
              <a:gd name="connsiteX1" fmla="*/ 1219330 w 1694403"/>
              <a:gd name="connsiteY1" fmla="*/ 546267 h 811845"/>
              <a:gd name="connsiteX2" fmla="*/ 891785 w 1694403"/>
              <a:gd name="connsiteY2" fmla="*/ 682745 h 811845"/>
              <a:gd name="connsiteX3" fmla="*/ 0 w 1694403"/>
              <a:gd name="connsiteY3" fmla="*/ 811845 h 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403" h="811845" stroke="0" extrusionOk="0">
                <a:moveTo>
                  <a:pt x="889186" y="702663"/>
                </a:moveTo>
                <a:lnTo>
                  <a:pt x="941695" y="689015"/>
                </a:lnTo>
                <a:lnTo>
                  <a:pt x="889186" y="702663"/>
                </a:lnTo>
                <a:close/>
              </a:path>
              <a:path w="1694403" h="811845" fill="none">
                <a:moveTo>
                  <a:pt x="1694403" y="0"/>
                </a:moveTo>
                <a:cubicBezTo>
                  <a:pt x="1544711" y="50101"/>
                  <a:pt x="1406445" y="483640"/>
                  <a:pt x="1219330" y="546267"/>
                </a:cubicBezTo>
                <a:cubicBezTo>
                  <a:pt x="1065089" y="628213"/>
                  <a:pt x="1095007" y="638482"/>
                  <a:pt x="891785" y="682745"/>
                </a:cubicBezTo>
                <a:cubicBezTo>
                  <a:pt x="688563" y="727008"/>
                  <a:pt x="128159" y="758484"/>
                  <a:pt x="0" y="81184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1" name="Arc 18"/>
          <p:cNvSpPr/>
          <p:nvPr/>
        </p:nvSpPr>
        <p:spPr>
          <a:xfrm>
            <a:off x="3650576" y="3702769"/>
            <a:ext cx="1653460" cy="1234925"/>
          </a:xfrm>
          <a:custGeom>
            <a:avLst/>
            <a:gdLst>
              <a:gd name="connsiteX0" fmla="*/ 612068 w 1224136"/>
              <a:gd name="connsiteY0" fmla="*/ 0 h 1296144"/>
              <a:gd name="connsiteX1" fmla="*/ 1224136 w 1224136"/>
              <a:gd name="connsiteY1" fmla="*/ 648072 h 1296144"/>
              <a:gd name="connsiteX2" fmla="*/ 612068 w 1224136"/>
              <a:gd name="connsiteY2" fmla="*/ 648072 h 1296144"/>
              <a:gd name="connsiteX3" fmla="*/ 612068 w 1224136"/>
              <a:gd name="connsiteY3" fmla="*/ 0 h 1296144"/>
              <a:gd name="connsiteX0" fmla="*/ 612068 w 1224136"/>
              <a:gd name="connsiteY0" fmla="*/ 0 h 1296144"/>
              <a:gd name="connsiteX1" fmla="*/ 1224136 w 1224136"/>
              <a:gd name="connsiteY1" fmla="*/ 648072 h 1296144"/>
              <a:gd name="connsiteX0" fmla="*/ 575287 w 1187355"/>
              <a:gd name="connsiteY0" fmla="*/ 0 h 1685302"/>
              <a:gd name="connsiteX1" fmla="*/ 1187355 w 1187355"/>
              <a:gd name="connsiteY1" fmla="*/ 648072 h 1685302"/>
              <a:gd name="connsiteX2" fmla="*/ 575287 w 1187355"/>
              <a:gd name="connsiteY2" fmla="*/ 648072 h 1685302"/>
              <a:gd name="connsiteX3" fmla="*/ 575287 w 1187355"/>
              <a:gd name="connsiteY3" fmla="*/ 0 h 1685302"/>
              <a:gd name="connsiteX0" fmla="*/ 575287 w 1187355"/>
              <a:gd name="connsiteY0" fmla="*/ 0 h 1685302"/>
              <a:gd name="connsiteX1" fmla="*/ 0 w 1187355"/>
              <a:gd name="connsiteY1" fmla="*/ 1685302 h 1685302"/>
              <a:gd name="connsiteX0" fmla="*/ 575287 w 1732336"/>
              <a:gd name="connsiteY0" fmla="*/ 0 h 1685302"/>
              <a:gd name="connsiteX1" fmla="*/ 1187355 w 1732336"/>
              <a:gd name="connsiteY1" fmla="*/ 648072 h 1685302"/>
              <a:gd name="connsiteX2" fmla="*/ 575287 w 1732336"/>
              <a:gd name="connsiteY2" fmla="*/ 648072 h 1685302"/>
              <a:gd name="connsiteX3" fmla="*/ 575287 w 1732336"/>
              <a:gd name="connsiteY3" fmla="*/ 0 h 1685302"/>
              <a:gd name="connsiteX0" fmla="*/ 1694403 w 1732336"/>
              <a:gd name="connsiteY0" fmla="*/ 928048 h 1685302"/>
              <a:gd name="connsiteX1" fmla="*/ 0 w 1732336"/>
              <a:gd name="connsiteY1" fmla="*/ 1685302 h 1685302"/>
              <a:gd name="connsiteX0" fmla="*/ 575287 w 2055081"/>
              <a:gd name="connsiteY0" fmla="*/ 0 h 1685302"/>
              <a:gd name="connsiteX1" fmla="*/ 1187355 w 2055081"/>
              <a:gd name="connsiteY1" fmla="*/ 648072 h 1685302"/>
              <a:gd name="connsiteX2" fmla="*/ 575287 w 2055081"/>
              <a:gd name="connsiteY2" fmla="*/ 648072 h 1685302"/>
              <a:gd name="connsiteX3" fmla="*/ 575287 w 2055081"/>
              <a:gd name="connsiteY3" fmla="*/ 0 h 1685302"/>
              <a:gd name="connsiteX0" fmla="*/ 2021949 w 2055081"/>
              <a:gd name="connsiteY0" fmla="*/ 968991 h 1685302"/>
              <a:gd name="connsiteX1" fmla="*/ 0 w 2055081"/>
              <a:gd name="connsiteY1" fmla="*/ 1685302 h 1685302"/>
              <a:gd name="connsiteX0" fmla="*/ 575287 w 1732336"/>
              <a:gd name="connsiteY0" fmla="*/ 0 h 1685302"/>
              <a:gd name="connsiteX1" fmla="*/ 1187355 w 1732336"/>
              <a:gd name="connsiteY1" fmla="*/ 648072 h 1685302"/>
              <a:gd name="connsiteX2" fmla="*/ 575287 w 1732336"/>
              <a:gd name="connsiteY2" fmla="*/ 648072 h 1685302"/>
              <a:gd name="connsiteX3" fmla="*/ 575287 w 1732336"/>
              <a:gd name="connsiteY3" fmla="*/ 0 h 1685302"/>
              <a:gd name="connsiteX0" fmla="*/ 1694403 w 1732336"/>
              <a:gd name="connsiteY0" fmla="*/ 873457 h 1685302"/>
              <a:gd name="connsiteX1" fmla="*/ 0 w 1732336"/>
              <a:gd name="connsiteY1" fmla="*/ 1685302 h 1685302"/>
              <a:gd name="connsiteX0" fmla="*/ 575287 w 1694403"/>
              <a:gd name="connsiteY0" fmla="*/ 0 h 1685302"/>
              <a:gd name="connsiteX1" fmla="*/ 1187355 w 1694403"/>
              <a:gd name="connsiteY1" fmla="*/ 648072 h 1685302"/>
              <a:gd name="connsiteX2" fmla="*/ 575287 w 1694403"/>
              <a:gd name="connsiteY2" fmla="*/ 648072 h 1685302"/>
              <a:gd name="connsiteX3" fmla="*/ 575287 w 1694403"/>
              <a:gd name="connsiteY3" fmla="*/ 0 h 1685302"/>
              <a:gd name="connsiteX0" fmla="*/ 1694403 w 1694403"/>
              <a:gd name="connsiteY0" fmla="*/ 873457 h 1685302"/>
              <a:gd name="connsiteX1" fmla="*/ 1219330 w 1694403"/>
              <a:gd name="connsiteY1" fmla="*/ 1419724 h 1685302"/>
              <a:gd name="connsiteX2" fmla="*/ 0 w 1694403"/>
              <a:gd name="connsiteY2" fmla="*/ 1685302 h 1685302"/>
              <a:gd name="connsiteX0" fmla="*/ 575287 w 1694403"/>
              <a:gd name="connsiteY0" fmla="*/ 0 h 1685302"/>
              <a:gd name="connsiteX1" fmla="*/ 1187355 w 1694403"/>
              <a:gd name="connsiteY1" fmla="*/ 648072 h 1685302"/>
              <a:gd name="connsiteX2" fmla="*/ 575287 w 1694403"/>
              <a:gd name="connsiteY2" fmla="*/ 648072 h 1685302"/>
              <a:gd name="connsiteX3" fmla="*/ 575287 w 1694403"/>
              <a:gd name="connsiteY3" fmla="*/ 0 h 1685302"/>
              <a:gd name="connsiteX0" fmla="*/ 1694403 w 1694403"/>
              <a:gd name="connsiteY0" fmla="*/ 873457 h 1685302"/>
              <a:gd name="connsiteX1" fmla="*/ 1219330 w 1694403"/>
              <a:gd name="connsiteY1" fmla="*/ 1419724 h 1685302"/>
              <a:gd name="connsiteX2" fmla="*/ 891785 w 1694403"/>
              <a:gd name="connsiteY2" fmla="*/ 1556202 h 1685302"/>
              <a:gd name="connsiteX3" fmla="*/ 0 w 1694403"/>
              <a:gd name="connsiteY3" fmla="*/ 1685302 h 1685302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54591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54591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889186 w 1694403"/>
              <a:gd name="connsiteY0" fmla="*/ 873457 h 982639"/>
              <a:gd name="connsiteX1" fmla="*/ 1187355 w 1694403"/>
              <a:gd name="connsiteY1" fmla="*/ 0 h 982639"/>
              <a:gd name="connsiteX2" fmla="*/ 889186 w 1694403"/>
              <a:gd name="connsiteY2" fmla="*/ 873457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889186 w 1694403"/>
              <a:gd name="connsiteY0" fmla="*/ 702663 h 811845"/>
              <a:gd name="connsiteX1" fmla="*/ 941695 w 1694403"/>
              <a:gd name="connsiteY1" fmla="*/ 689015 h 811845"/>
              <a:gd name="connsiteX2" fmla="*/ 889186 w 1694403"/>
              <a:gd name="connsiteY2" fmla="*/ 702663 h 811845"/>
              <a:gd name="connsiteX0" fmla="*/ 1694403 w 1694403"/>
              <a:gd name="connsiteY0" fmla="*/ 0 h 811845"/>
              <a:gd name="connsiteX1" fmla="*/ 1219330 w 1694403"/>
              <a:gd name="connsiteY1" fmla="*/ 546267 h 811845"/>
              <a:gd name="connsiteX2" fmla="*/ 891785 w 1694403"/>
              <a:gd name="connsiteY2" fmla="*/ 682745 h 811845"/>
              <a:gd name="connsiteX3" fmla="*/ 0 w 1694403"/>
              <a:gd name="connsiteY3" fmla="*/ 811845 h 811845"/>
              <a:gd name="connsiteX0" fmla="*/ 889186 w 1653460"/>
              <a:gd name="connsiteY0" fmla="*/ 1125743 h 1234925"/>
              <a:gd name="connsiteX1" fmla="*/ 941695 w 1653460"/>
              <a:gd name="connsiteY1" fmla="*/ 1112095 h 1234925"/>
              <a:gd name="connsiteX2" fmla="*/ 889186 w 1653460"/>
              <a:gd name="connsiteY2" fmla="*/ 1125743 h 1234925"/>
              <a:gd name="connsiteX0" fmla="*/ 1653460 w 1653460"/>
              <a:gd name="connsiteY0" fmla="*/ 0 h 1234925"/>
              <a:gd name="connsiteX1" fmla="*/ 1219330 w 1653460"/>
              <a:gd name="connsiteY1" fmla="*/ 969347 h 1234925"/>
              <a:gd name="connsiteX2" fmla="*/ 891785 w 1653460"/>
              <a:gd name="connsiteY2" fmla="*/ 1105825 h 1234925"/>
              <a:gd name="connsiteX3" fmla="*/ 0 w 1653460"/>
              <a:gd name="connsiteY3" fmla="*/ 1234925 h 1234925"/>
              <a:gd name="connsiteX0" fmla="*/ 889186 w 1653460"/>
              <a:gd name="connsiteY0" fmla="*/ 1125743 h 1234925"/>
              <a:gd name="connsiteX1" fmla="*/ 941695 w 1653460"/>
              <a:gd name="connsiteY1" fmla="*/ 1112095 h 1234925"/>
              <a:gd name="connsiteX2" fmla="*/ 889186 w 1653460"/>
              <a:gd name="connsiteY2" fmla="*/ 1125743 h 1234925"/>
              <a:gd name="connsiteX0" fmla="*/ 1653460 w 1653460"/>
              <a:gd name="connsiteY0" fmla="*/ 0 h 1234925"/>
              <a:gd name="connsiteX1" fmla="*/ 1192034 w 1653460"/>
              <a:gd name="connsiteY1" fmla="*/ 532618 h 1234925"/>
              <a:gd name="connsiteX2" fmla="*/ 891785 w 1653460"/>
              <a:gd name="connsiteY2" fmla="*/ 1105825 h 1234925"/>
              <a:gd name="connsiteX3" fmla="*/ 0 w 1653460"/>
              <a:gd name="connsiteY3" fmla="*/ 1234925 h 1234925"/>
              <a:gd name="connsiteX0" fmla="*/ 889186 w 1653460"/>
              <a:gd name="connsiteY0" fmla="*/ 1125743 h 1234925"/>
              <a:gd name="connsiteX1" fmla="*/ 941695 w 1653460"/>
              <a:gd name="connsiteY1" fmla="*/ 1112095 h 1234925"/>
              <a:gd name="connsiteX2" fmla="*/ 889186 w 1653460"/>
              <a:gd name="connsiteY2" fmla="*/ 1125743 h 1234925"/>
              <a:gd name="connsiteX0" fmla="*/ 1653460 w 1653460"/>
              <a:gd name="connsiteY0" fmla="*/ 0 h 1234925"/>
              <a:gd name="connsiteX1" fmla="*/ 1192034 w 1653460"/>
              <a:gd name="connsiteY1" fmla="*/ 532618 h 1234925"/>
              <a:gd name="connsiteX2" fmla="*/ 837194 w 1653460"/>
              <a:gd name="connsiteY2" fmla="*/ 873813 h 1234925"/>
              <a:gd name="connsiteX3" fmla="*/ 0 w 1653460"/>
              <a:gd name="connsiteY3" fmla="*/ 1234925 h 1234925"/>
              <a:gd name="connsiteX0" fmla="*/ 834595 w 1653460"/>
              <a:gd name="connsiteY0" fmla="*/ 852787 h 1234925"/>
              <a:gd name="connsiteX1" fmla="*/ 941695 w 1653460"/>
              <a:gd name="connsiteY1" fmla="*/ 1112095 h 1234925"/>
              <a:gd name="connsiteX2" fmla="*/ 834595 w 1653460"/>
              <a:gd name="connsiteY2" fmla="*/ 852787 h 1234925"/>
              <a:gd name="connsiteX0" fmla="*/ 1653460 w 1653460"/>
              <a:gd name="connsiteY0" fmla="*/ 0 h 1234925"/>
              <a:gd name="connsiteX1" fmla="*/ 1192034 w 1653460"/>
              <a:gd name="connsiteY1" fmla="*/ 532618 h 1234925"/>
              <a:gd name="connsiteX2" fmla="*/ 837194 w 1653460"/>
              <a:gd name="connsiteY2" fmla="*/ 873813 h 1234925"/>
              <a:gd name="connsiteX3" fmla="*/ 0 w 1653460"/>
              <a:gd name="connsiteY3" fmla="*/ 1234925 h 1234925"/>
              <a:gd name="connsiteX0" fmla="*/ 834595 w 1653460"/>
              <a:gd name="connsiteY0" fmla="*/ 852787 h 1234925"/>
              <a:gd name="connsiteX1" fmla="*/ 818865 w 1653460"/>
              <a:gd name="connsiteY1" fmla="*/ 839140 h 1234925"/>
              <a:gd name="connsiteX2" fmla="*/ 834595 w 1653460"/>
              <a:gd name="connsiteY2" fmla="*/ 852787 h 1234925"/>
              <a:gd name="connsiteX0" fmla="*/ 1653460 w 1653460"/>
              <a:gd name="connsiteY0" fmla="*/ 0 h 1234925"/>
              <a:gd name="connsiteX1" fmla="*/ 1192034 w 1653460"/>
              <a:gd name="connsiteY1" fmla="*/ 532618 h 1234925"/>
              <a:gd name="connsiteX2" fmla="*/ 837194 w 1653460"/>
              <a:gd name="connsiteY2" fmla="*/ 873813 h 1234925"/>
              <a:gd name="connsiteX3" fmla="*/ 0 w 1653460"/>
              <a:gd name="connsiteY3" fmla="*/ 1234925 h 12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460" h="1234925" stroke="0" extrusionOk="0">
                <a:moveTo>
                  <a:pt x="834595" y="852787"/>
                </a:moveTo>
                <a:lnTo>
                  <a:pt x="818865" y="839140"/>
                </a:lnTo>
                <a:lnTo>
                  <a:pt x="834595" y="852787"/>
                </a:lnTo>
                <a:close/>
              </a:path>
              <a:path w="1653460" h="1234925" fill="none">
                <a:moveTo>
                  <a:pt x="1653460" y="0"/>
                </a:moveTo>
                <a:cubicBezTo>
                  <a:pt x="1503768" y="50101"/>
                  <a:pt x="1379149" y="469991"/>
                  <a:pt x="1192034" y="532618"/>
                </a:cubicBezTo>
                <a:cubicBezTo>
                  <a:pt x="1037793" y="614564"/>
                  <a:pt x="1040416" y="829550"/>
                  <a:pt x="837194" y="873813"/>
                </a:cubicBezTo>
                <a:cubicBezTo>
                  <a:pt x="633972" y="918076"/>
                  <a:pt x="128159" y="1181564"/>
                  <a:pt x="0" y="123492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835696" y="3212976"/>
            <a:ext cx="1440160" cy="115212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75656" y="2780928"/>
            <a:ext cx="1944216" cy="136815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27863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Device Server (DS)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71296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Screen Capture (RCT)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Remotely controlling the screen of a device.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Supports: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events (e.g., power, home)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events (e.g., click, drag)	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Keyboard events (e.g., key press)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RCT Implementation Alternatives: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OnDevice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/dev/fb0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/dev/graphics/fb0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sz="24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OnServer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Monkeyrunner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script with </a:t>
            </a:r>
            <a:r>
              <a:rPr lang="en-US" sz="24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takeSnapshot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OnServer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 listening to the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stream (compressed or not)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contains the contents of each consecutive screenshot through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ddmlib.jar</a:t>
            </a:r>
          </a:p>
          <a:p>
            <a:pPr marL="1200150" lvl="2" indent="-28575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052736"/>
            <a:ext cx="15841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3568" y="4509120"/>
            <a:ext cx="8136904" cy="151216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63479" y="4936087"/>
            <a:ext cx="179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Evaluated next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372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Device Server (DS)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9056" y="1412776"/>
            <a:ext cx="3324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Smartlab’s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screen capture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module (with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ondevice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compression) is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taking screenshots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2fps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0.3fps</a:t>
            </a:r>
          </a:p>
          <a:p>
            <a:pPr lvl="1" algn="ctr"/>
            <a:r>
              <a:rPr lang="en-US" sz="2400" dirty="0" smtClean="0"/>
              <a:t>(480 × 800, 37KB/screenshot)</a:t>
            </a:r>
          </a:p>
          <a:p>
            <a:pPr lvl="1" algn="ctr"/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capture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9"/>
            <a:ext cx="5943600" cy="4922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Capture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Microbenchmark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691680" y="5013176"/>
            <a:ext cx="4127376" cy="72008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00192" y="4797152"/>
            <a:ext cx="284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Comparison: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Windows Remote Desktop Protocol (RDP) is limited to 30 fps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47971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2fps</a:t>
            </a:r>
            <a:endParaRPr lang="en-US" dirty="0">
              <a:solidFill>
                <a:srgbClr val="0066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07704" y="3068960"/>
            <a:ext cx="3240360" cy="1512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48064" y="27809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0.3fps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64281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Device Server (DS)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1074216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CPU utilization reaches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28±15% 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opposed to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7±3% 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compression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capture-cpu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92440"/>
            <a:ext cx="5943600" cy="4760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98072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Capture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Microbenchmark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(CPU)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Data from System Profiler running on Smartphone</a:t>
            </a:r>
          </a:p>
          <a:p>
            <a:pPr marL="285750" indent="-285750">
              <a:buFont typeface="Arial"/>
              <a:buChar char="•"/>
            </a:pP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71600" y="4769620"/>
            <a:ext cx="520060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71600" y="5640599"/>
            <a:ext cx="5200600" cy="6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52120" y="47251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compression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6" y="55892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compression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27648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Device Server (DS)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1578272"/>
            <a:ext cx="273630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CPU =&gt; Higher power consumption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≈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500%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ct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 Work: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Auto switch between 2 modes (i.e., compression vs. no-compression)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capture-power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5943600" cy="4911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Capture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Microbenchmark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(Power)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53970" y="3356992"/>
            <a:ext cx="520060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53970" y="5279728"/>
            <a:ext cx="520060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24128" y="29969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compression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7251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compression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3421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Smartphone Revolution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7544" y="908720"/>
            <a:ext cx="82296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October 2011:</a:t>
            </a:r>
            <a:r>
              <a:rPr lang="en-US" sz="2400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The Economist. "Beyond the PC"</a:t>
            </a:r>
          </a:p>
          <a:p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sz="24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sz="24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sz="24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sz="20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February 2012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:</a:t>
            </a: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Canalys</a:t>
            </a: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validated Economist's forecast, initiating the Post-PC era.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April 2013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: IDC reports another important development</a:t>
            </a:r>
            <a:endParaRPr lang="en-US" sz="2400" kern="0" dirty="0" smtClean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lvl="1"/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Smartphone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sales exceed the sale of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Feature phones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for the</a:t>
            </a:r>
            <a:r>
              <a:rPr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first time in history due to increased sales in developing regions.</a:t>
            </a:r>
          </a:p>
          <a:p>
            <a:pPr lvl="1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51.6% (216M) Smartphones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v</a:t>
            </a: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s.</a:t>
            </a:r>
          </a:p>
          <a:p>
            <a:pPr lvl="1">
              <a:buNone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	48.4% </a:t>
            </a:r>
            <a:r>
              <a:rPr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(186M) Feature Phones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8964488" y="3645024"/>
            <a:ext cx="6264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12875"/>
            <a:ext cx="80645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7" y="908720"/>
            <a:ext cx="11521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5652120" y="1916832"/>
            <a:ext cx="998984" cy="1512516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903404" y="2176536"/>
            <a:ext cx="204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Sales (Millions)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32849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Year </a:t>
            </a:r>
            <a:endParaRPr lang="en-US" b="1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445224"/>
            <a:ext cx="134414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861048"/>
            <a:ext cx="140335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5445224"/>
            <a:ext cx="971178" cy="32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5805264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32923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User Interface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martLab | Remote Mockup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41" t="18632" r="75576" b="52969"/>
          <a:stretch/>
        </p:blipFill>
        <p:spPr>
          <a:xfrm>
            <a:off x="251520" y="1556792"/>
            <a:ext cx="1512168" cy="1872208"/>
          </a:xfrm>
          <a:prstGeom prst="rect">
            <a:avLst/>
          </a:prstGeom>
        </p:spPr>
      </p:pic>
      <p:pic>
        <p:nvPicPr>
          <p:cNvPr id="4" name="Picture 3" descr="SmartLab | Remote Mockup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80" b="19904"/>
          <a:stretch/>
        </p:blipFill>
        <p:spPr>
          <a:xfrm>
            <a:off x="2483768" y="1556792"/>
            <a:ext cx="5801609" cy="4085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Sensor Mockup (RM)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24544" y="357301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Mockup Sensors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GPS mockup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Accelerometer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Compass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Orientation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Light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Proximity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Pressure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Gravity sensor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907704" y="5661248"/>
            <a:ext cx="6804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“Sensor Mockup Experiments with </a:t>
            </a:r>
            <a:r>
              <a:rPr lang="en-US" sz="1200" b="1" i="1" dirty="0" err="1" smtClean="0">
                <a:latin typeface="Arial" pitchFamily="34" charset="0"/>
                <a:cs typeface="Arial" pitchFamily="34" charset="0"/>
              </a:rPr>
              <a:t>SmartLab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Demo at 13</a:t>
            </a:r>
            <a:r>
              <a:rPr lang="en-US" sz="1200" i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ACM Intl. Conference of Information Processing in Sensor Networks (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IPSN'14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), Berlin, Germany, 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2014.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"Managing big data experiments on </a:t>
            </a:r>
            <a:r>
              <a:rPr lang="en-US" sz="1200" b="1" i="1" dirty="0" err="1" smtClean="0">
                <a:latin typeface="Arial" pitchFamily="34" charset="0"/>
                <a:cs typeface="Arial" pitchFamily="34" charset="0"/>
              </a:rPr>
              <a:t>smartphones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Distributed and Parallel Databases (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DAPD '14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), Springer US, 2014 (accepted).</a:t>
            </a:r>
            <a:endParaRPr lang="en-US" sz="1200" b="1" i="1" kern="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276872"/>
            <a:ext cx="2195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hlinkClick r:id="rId5"/>
              </a:rPr>
              <a:t>VIDEO!</a:t>
            </a:r>
            <a:endParaRPr 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58779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Mockup Experiments</a:t>
            </a:r>
            <a:endParaRPr lang="en-GB" sz="3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3568" y="5661248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“Sensor Mockup Experiments with </a:t>
            </a:r>
            <a:r>
              <a:rPr lang="en-US" sz="1200" b="1" i="1" dirty="0" err="1" smtClean="0">
                <a:latin typeface="Arial" pitchFamily="34" charset="0"/>
                <a:cs typeface="Arial" pitchFamily="34" charset="0"/>
              </a:rPr>
              <a:t>SmartLab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Demo at 13</a:t>
            </a:r>
            <a:r>
              <a:rPr lang="en-US" sz="1200" i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ACM Intl. Conference of Information Processing in Sensor Networks (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IPSN'14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), Berlin, Germany, 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2014.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"Managing big data experiments on </a:t>
            </a:r>
            <a:r>
              <a:rPr lang="en-US" sz="1200" b="1" i="1" dirty="0" err="1" smtClean="0">
                <a:latin typeface="Arial" pitchFamily="34" charset="0"/>
                <a:cs typeface="Arial" pitchFamily="34" charset="0"/>
              </a:rPr>
              <a:t>smartphones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Distributed and Parallel Databases (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DAPD '14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), Springer US, 2014 (accepted).</a:t>
            </a:r>
            <a:endParaRPr lang="en-US" sz="1200" b="1" i="1" kern="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endParaRPr lang="en-US" sz="1200" b="1" i="1" kern="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55371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980728"/>
            <a:ext cx="7048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420888"/>
            <a:ext cx="7048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3861048"/>
            <a:ext cx="7048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6012160" y="1412776"/>
            <a:ext cx="1512168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156176" y="3068960"/>
            <a:ext cx="129614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012160" y="4077072"/>
            <a:ext cx="1440160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0192" y="508518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Crowdsource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RSS of AP in buildings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450912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Benchmark Localization Algorithms using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SmartLab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7793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schemeClr val="tx1"/>
                </a:solidFill>
                <a:cs typeface="Arial" pitchFamily="34" charset="0"/>
              </a:rPr>
              <a:t>Mockup Experiments</a:t>
            </a:r>
            <a:endParaRPr lang="en-GB" sz="40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276872"/>
            <a:ext cx="40132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76872"/>
            <a:ext cx="384968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Content Placeholder 6"/>
          <p:cNvSpPr>
            <a:spLocks noGrp="1"/>
          </p:cNvSpPr>
          <p:nvPr>
            <p:ph idx="1"/>
          </p:nvPr>
        </p:nvSpPr>
        <p:spPr>
          <a:xfrm>
            <a:off x="250825" y="981075"/>
            <a:ext cx="8497888" cy="2232025"/>
          </a:xfrm>
        </p:spPr>
        <p:txBody>
          <a:bodyPr/>
          <a:lstStyle/>
          <a:p>
            <a:r>
              <a:rPr lang="en-US" sz="2800" smtClean="0">
                <a:ea typeface="ＭＳ Ｐゴシック" pitchFamily="34" charset="-128"/>
                <a:cs typeface="Arial" charset="0"/>
              </a:rPr>
              <a:t>Example Mockup Experiments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Arial" charset="0"/>
              </a:rPr>
              <a:t>A) Testing 3 localization algorithms on multicores.</a:t>
            </a:r>
          </a:p>
          <a:p>
            <a:pPr lvl="1"/>
            <a:r>
              <a:rPr lang="en-US" sz="2400" smtClean="0">
                <a:ea typeface="ＭＳ Ｐゴシック" pitchFamily="34" charset="-128"/>
                <a:cs typeface="Arial" charset="0"/>
              </a:rPr>
              <a:t>B) Splitting 450 algorithm iterations over 8 devices</a:t>
            </a:r>
          </a:p>
          <a:p>
            <a:pPr lvl="1"/>
            <a:endParaRPr lang="en-US" sz="240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587727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 real wall clock time and power!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76243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fontScale="92500"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Security Issues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User Interface (UI)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Mockup Experiments</a:t>
            </a:r>
            <a:endParaRPr lang="en-US" sz="31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Anyplace Overview</a:t>
            </a:r>
          </a:p>
          <a:p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Rayzit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Overview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Outline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725144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86916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3840" y="5157192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073650"/>
          </a:xfrm>
        </p:spPr>
        <p:txBody>
          <a:bodyPr/>
          <a:lstStyle/>
          <a:p>
            <a:pPr marL="514350" indent="-514350"/>
            <a:r>
              <a:rPr lang="en-US" sz="2400" dirty="0" smtClean="0">
                <a:ea typeface="ＭＳ Ｐゴシック" pitchFamily="34" charset="-128"/>
              </a:rPr>
              <a:t>People spend </a:t>
            </a:r>
            <a:r>
              <a:rPr lang="en-US" sz="2400" b="1" dirty="0" smtClean="0">
                <a:ea typeface="ＭＳ Ｐゴシック" pitchFamily="34" charset="-128"/>
              </a:rPr>
              <a:t>80-90% of their time inside buildings</a:t>
            </a:r>
            <a:r>
              <a:rPr lang="en-US" sz="2400" dirty="0" smtClean="0">
                <a:ea typeface="ＭＳ Ｐゴシック" pitchFamily="34" charset="-128"/>
              </a:rPr>
              <a:t>, while </a:t>
            </a:r>
            <a:r>
              <a:rPr lang="en-US" sz="2400" b="1" dirty="0" smtClean="0">
                <a:ea typeface="ＭＳ Ｐゴシック" pitchFamily="34" charset="-128"/>
              </a:rPr>
              <a:t>70% </a:t>
            </a:r>
            <a:r>
              <a:rPr lang="en-US" sz="2400" dirty="0" smtClean="0">
                <a:ea typeface="ＭＳ Ｐゴシック" pitchFamily="34" charset="-128"/>
              </a:rPr>
              <a:t>of cellular calls and </a:t>
            </a:r>
            <a:r>
              <a:rPr lang="en-US" sz="2400" b="1" dirty="0" smtClean="0">
                <a:ea typeface="ＭＳ Ｐゴシック" pitchFamily="34" charset="-128"/>
              </a:rPr>
              <a:t>80%</a:t>
            </a:r>
            <a:r>
              <a:rPr lang="en-US" sz="2400" dirty="0" smtClean="0">
                <a:ea typeface="ＭＳ Ｐゴシック" pitchFamily="34" charset="-128"/>
              </a:rPr>
              <a:t> of data connections originate from indoors.</a:t>
            </a:r>
          </a:p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GPS</a:t>
            </a:r>
            <a:r>
              <a:rPr lang="en-US" sz="2400" dirty="0" smtClean="0">
                <a:ea typeface="ＭＳ Ｐゴシック" pitchFamily="34" charset="-128"/>
              </a:rPr>
              <a:t> has </a:t>
            </a:r>
            <a:r>
              <a:rPr lang="en-US" sz="2400" b="1" dirty="0" smtClean="0">
                <a:ea typeface="ＭＳ Ｐゴシック" pitchFamily="34" charset="-128"/>
              </a:rPr>
              <a:t>low availability </a:t>
            </a:r>
            <a:r>
              <a:rPr lang="en-US" sz="2400" dirty="0" smtClean="0">
                <a:ea typeface="ＭＳ Ｐゴシック" pitchFamily="34" charset="-128"/>
              </a:rPr>
              <a:t>indoors due to the </a:t>
            </a:r>
            <a:r>
              <a:rPr lang="en-US" sz="2400" b="1" dirty="0" smtClean="0">
                <a:ea typeface="ＭＳ Ｐゴシック" pitchFamily="34" charset="-128"/>
              </a:rPr>
              <a:t>blockage</a:t>
            </a:r>
            <a:r>
              <a:rPr lang="en-US" sz="2400" dirty="0" smtClean="0">
                <a:ea typeface="ＭＳ Ｐゴシック" pitchFamily="34" charset="-128"/>
              </a:rPr>
              <a:t> or attenuation of the </a:t>
            </a:r>
            <a:r>
              <a:rPr lang="en-US" sz="2400" b="1" dirty="0" smtClean="0">
                <a:ea typeface="ＭＳ Ｐゴシック" pitchFamily="34" charset="-128"/>
              </a:rPr>
              <a:t>satellite signals </a:t>
            </a:r>
            <a:r>
              <a:rPr lang="en-US" sz="2400" dirty="0" smtClean="0">
                <a:ea typeface="ＭＳ Ｐゴシック" pitchFamily="34" charset="-128"/>
              </a:rPr>
              <a:t>but it is also </a:t>
            </a:r>
            <a:r>
              <a:rPr lang="en-US" sz="2400" b="1" dirty="0" smtClean="0">
                <a:ea typeface="ＭＳ Ｐゴシック" pitchFamily="34" charset="-128"/>
              </a:rPr>
              <a:t>very power hungry.</a:t>
            </a:r>
            <a:endParaRPr lang="en-US" sz="2400" dirty="0" smtClean="0">
              <a:ea typeface="ＭＳ Ｐゴシック" pitchFamily="34" charset="-128"/>
            </a:endParaRPr>
          </a:p>
          <a:p>
            <a:pPr marL="514350" indent="-514350"/>
            <a:r>
              <a:rPr lang="en-US" sz="2400" dirty="0" err="1" smtClean="0">
                <a:ea typeface="ＭＳ Ｐゴシック" pitchFamily="34" charset="-128"/>
              </a:rPr>
              <a:t>Smartphones</a:t>
            </a:r>
            <a:r>
              <a:rPr lang="en-US" sz="2400" dirty="0" smtClean="0">
                <a:ea typeface="ＭＳ Ｐゴシック" pitchFamily="34" charset="-128"/>
              </a:rPr>
              <a:t> can nowadays localize </a:t>
            </a:r>
            <a:r>
              <a:rPr lang="en-US" sz="2400" b="1" dirty="0" smtClean="0">
                <a:ea typeface="ＭＳ Ｐゴシック" pitchFamily="34" charset="-128"/>
              </a:rPr>
              <a:t>off-the-shelf </a:t>
            </a:r>
            <a:r>
              <a:rPr lang="en-US" sz="2400" dirty="0" smtClean="0">
                <a:ea typeface="ＭＳ Ｐゴシック" pitchFamily="34" charset="-128"/>
              </a:rPr>
              <a:t>with onboard sensors and </a:t>
            </a:r>
            <a:r>
              <a:rPr lang="en-US" sz="2400" b="1" dirty="0" err="1" smtClean="0">
                <a:ea typeface="ＭＳ Ｐゴシック" pitchFamily="34" charset="-128"/>
              </a:rPr>
              <a:t>WiFi</a:t>
            </a:r>
            <a:r>
              <a:rPr lang="en-US" sz="2400" b="1" dirty="0" smtClean="0">
                <a:ea typeface="ＭＳ Ｐゴシック" pitchFamily="34" charset="-128"/>
              </a:rPr>
              <a:t> signal fingerprints </a:t>
            </a:r>
            <a:r>
              <a:rPr lang="en-US" sz="2400" dirty="0" smtClean="0">
                <a:ea typeface="ＭＳ Ｐゴシック" pitchFamily="34" charset="-128"/>
              </a:rPr>
              <a:t>(coined </a:t>
            </a:r>
            <a:r>
              <a:rPr lang="en-US" sz="2400" b="1" dirty="0" smtClean="0">
                <a:ea typeface="ＭＳ Ｐゴシック" pitchFamily="34" charset="-128"/>
              </a:rPr>
              <a:t>Hybrid Localization</a:t>
            </a:r>
            <a:r>
              <a:rPr lang="en-US" sz="2400" dirty="0" smtClean="0">
                <a:ea typeface="ＭＳ Ｐゴシック" pitchFamily="34" charset="-128"/>
              </a:rPr>
              <a:t>)</a:t>
            </a:r>
          </a:p>
          <a:p>
            <a:pPr marL="514350" indent="-514350"/>
            <a:r>
              <a:rPr lang="en-US" sz="2400" b="1" dirty="0" smtClean="0">
                <a:ea typeface="ＭＳ Ｐゴシック" pitchFamily="34" charset="-128"/>
              </a:rPr>
              <a:t>New Applications: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In-building Navigation (Malls, Airports, Museums, Schools, etc.)</a:t>
            </a: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Asset Tracking </a:t>
            </a:r>
            <a:r>
              <a:rPr lang="en-US" sz="2000" dirty="0" smtClean="0">
                <a:ea typeface="ＭＳ Ｐゴシック" pitchFamily="34" charset="-128"/>
              </a:rPr>
              <a:t>and </a:t>
            </a:r>
            <a:r>
              <a:rPr lang="en-US" sz="2000" b="1" dirty="0" smtClean="0">
                <a:ea typeface="ＭＳ Ｐゴシック" pitchFamily="34" charset="-128"/>
              </a:rPr>
              <a:t>Inventory Management (Hospitals, etc)</a:t>
            </a:r>
          </a:p>
          <a:p>
            <a:pPr marL="914400" lvl="1" indent="-514350"/>
            <a:r>
              <a:rPr lang="en-US" sz="2000" b="1" dirty="0" smtClean="0">
                <a:ea typeface="ＭＳ Ｐゴシック" pitchFamily="34" charset="-128"/>
              </a:rPr>
              <a:t>Elderly support </a:t>
            </a:r>
            <a:r>
              <a:rPr lang="en-US" sz="2000" dirty="0" smtClean="0">
                <a:ea typeface="ＭＳ Ｐゴシック" pitchFamily="34" charset="-128"/>
              </a:rPr>
              <a:t>for Ambient and Assisted Living (AAL) </a:t>
            </a:r>
          </a:p>
          <a:p>
            <a:pPr marL="914400" lvl="1" indent="-514350"/>
            <a:r>
              <a:rPr lang="en-US" sz="2000" dirty="0" smtClean="0">
                <a:ea typeface="ＭＳ Ｐゴシック" pitchFamily="34" charset="-128"/>
              </a:rPr>
              <a:t>Augmented Reality (Firefighters), Social Networking, etc.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Anyplace Indoor Information Service</a:t>
            </a:r>
            <a:endParaRPr lang="en-GB" sz="3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1412875"/>
            <a:ext cx="6913563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1"/>
          <p:cNvSpPr>
            <a:spLocks noChangeArrowheads="1"/>
          </p:cNvSpPr>
          <p:nvPr/>
        </p:nvSpPr>
        <p:spPr bwMode="auto">
          <a:xfrm>
            <a:off x="6227763" y="1412875"/>
            <a:ext cx="2160587" cy="4606925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092280" y="1412776"/>
            <a:ext cx="936625" cy="1727200"/>
            <a:chOff x="5652120" y="1556792"/>
            <a:chExt cx="2409825" cy="4679950"/>
          </a:xfrm>
        </p:grpSpPr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1556792"/>
              <a:ext cx="240982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6136" y="2132856"/>
              <a:ext cx="2088232" cy="338437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3787775"/>
            <a:ext cx="2590800" cy="199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9" name="TextBox 15"/>
          <p:cNvSpPr txBox="1">
            <a:spLocks noChangeArrowheads="1"/>
          </p:cNvSpPr>
          <p:nvPr/>
        </p:nvSpPr>
        <p:spPr bwMode="auto">
          <a:xfrm>
            <a:off x="6119813" y="5803900"/>
            <a:ext cx="3024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Viewer, Widget</a:t>
            </a:r>
          </a:p>
        </p:txBody>
      </p:sp>
      <p:sp>
        <p:nvSpPr>
          <p:cNvPr id="23560" name="TextBox 22"/>
          <p:cNvSpPr txBox="1">
            <a:spLocks noChangeArrowheads="1"/>
          </p:cNvSpPr>
          <p:nvPr/>
        </p:nvSpPr>
        <p:spPr bwMode="auto">
          <a:xfrm>
            <a:off x="6372225" y="3140075"/>
            <a:ext cx="2303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Navigator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414338" y="889000"/>
            <a:ext cx="8694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Anyplace Architecture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Anyplace Indoor Information Service</a:t>
            </a:r>
            <a:endParaRPr lang="en-GB" sz="3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869160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76243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20896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755650" y="4419600"/>
            <a:ext cx="3024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hlinkClick r:id="rId3"/>
              </a:rPr>
              <a:t>VIDEO!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0486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8158162" cy="5073650"/>
          </a:xfrm>
        </p:spPr>
        <p:txBody>
          <a:bodyPr/>
          <a:lstStyle/>
          <a:p>
            <a:pPr marL="514350" indent="-514350">
              <a:buNone/>
            </a:pPr>
            <a:r>
              <a:rPr lang="en-US" sz="3200" dirty="0" smtClean="0">
                <a:ea typeface="ＭＳ Ｐゴシック" pitchFamily="34" charset="-128"/>
              </a:rPr>
              <a:t>Available at: </a:t>
            </a:r>
            <a:r>
              <a:rPr lang="en-US" sz="3200" dirty="0" smtClean="0">
                <a:ea typeface="ＭＳ Ｐゴシック" pitchFamily="34" charset="-128"/>
                <a:hlinkClick r:id="rId4"/>
              </a:rPr>
              <a:t>http://anyplace.cs.ucy.ac.cy/</a:t>
            </a:r>
            <a:endParaRPr lang="en-US" sz="3200" dirty="0" smtClean="0">
              <a:ea typeface="ＭＳ Ｐゴシック" pitchFamily="34" charset="-128"/>
            </a:endParaRPr>
          </a:p>
          <a:p>
            <a:pPr marL="514350" indent="-514350">
              <a:buNone/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Anyplace Indoor Information Service</a:t>
            </a:r>
            <a:endParaRPr lang="en-GB" sz="3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844824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76243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5638800" cy="5505598"/>
          </a:xfrm>
        </p:spPr>
        <p:txBody>
          <a:bodyPr>
            <a:normAutofit/>
          </a:bodyPr>
          <a:lstStyle/>
          <a:p>
            <a:pPr marL="514350" indent="-514350"/>
            <a:r>
              <a:rPr lang="en-US" sz="2800" dirty="0" smtClean="0">
                <a:ea typeface="ＭＳ Ｐゴシック" pitchFamily="34" charset="-128"/>
              </a:rPr>
              <a:t>References</a:t>
            </a:r>
            <a:endParaRPr lang="en-US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800" b="1" dirty="0" smtClean="0">
                <a:ea typeface="ＭＳ Ｐゴシック" pitchFamily="34" charset="-128"/>
              </a:rPr>
              <a:t>[</a:t>
            </a:r>
            <a:r>
              <a:rPr lang="en-US" sz="1800" b="1" dirty="0" err="1" smtClean="0">
                <a:ea typeface="ＭＳ Ｐゴシック" pitchFamily="34" charset="-128"/>
              </a:rPr>
              <a:t>Airplace</a:t>
            </a:r>
            <a:r>
              <a:rPr lang="en-US" sz="1800" b="1" dirty="0" smtClean="0">
                <a:ea typeface="ＭＳ Ｐゴシック" pitchFamily="34" charset="-128"/>
              </a:rPr>
              <a:t>] </a:t>
            </a:r>
            <a:r>
              <a:rPr lang="en-US" sz="1800" dirty="0" smtClean="0">
                <a:ea typeface="ＭＳ Ｐゴシック" pitchFamily="34" charset="-128"/>
              </a:rPr>
              <a:t>"The </a:t>
            </a:r>
            <a:r>
              <a:rPr lang="en-US" sz="1800" dirty="0" err="1" smtClean="0">
                <a:ea typeface="ＭＳ Ｐゴシック" pitchFamily="34" charset="-128"/>
              </a:rPr>
              <a:t>Airplace</a:t>
            </a:r>
            <a:r>
              <a:rPr lang="en-US" sz="1800" dirty="0" smtClean="0">
                <a:ea typeface="ＭＳ Ｐゴシック" pitchFamily="34" charset="-128"/>
              </a:rPr>
              <a:t> Indoor Positioning Platform for Android </a:t>
            </a:r>
            <a:r>
              <a:rPr lang="en-US" sz="1800" dirty="0" err="1" smtClean="0">
                <a:ea typeface="ＭＳ Ｐゴシック" pitchFamily="34" charset="-128"/>
              </a:rPr>
              <a:t>Smartphones</a:t>
            </a:r>
            <a:r>
              <a:rPr lang="en-US" sz="1800" dirty="0" smtClean="0">
                <a:ea typeface="ＭＳ Ｐゴシック" pitchFamily="34" charset="-128"/>
              </a:rPr>
              <a:t>", C. </a:t>
            </a:r>
            <a:r>
              <a:rPr lang="en-US" sz="1800" dirty="0" err="1" smtClean="0">
                <a:ea typeface="ＭＳ Ｐゴシック" pitchFamily="34" charset="-128"/>
              </a:rPr>
              <a:t>Laoudias</a:t>
            </a:r>
            <a:r>
              <a:rPr lang="en-US" sz="1800" dirty="0" smtClean="0">
                <a:ea typeface="ＭＳ Ｐゴシック" pitchFamily="34" charset="-128"/>
              </a:rPr>
              <a:t> et. al., </a:t>
            </a:r>
            <a:r>
              <a:rPr lang="en-US" sz="1800" b="1" dirty="0" smtClean="0">
                <a:solidFill>
                  <a:srgbClr val="FF0000"/>
                </a:solidFill>
                <a:ea typeface="ＭＳ Ｐゴシック" pitchFamily="34" charset="-128"/>
              </a:rPr>
              <a:t>Best Demo Award at IEEE MDM'12. (Open Source!)</a:t>
            </a:r>
          </a:p>
          <a:p>
            <a:pPr marL="914400" lvl="1" indent="-514350"/>
            <a:r>
              <a:rPr lang="en-US" sz="1800" b="1" dirty="0" smtClean="0">
                <a:ea typeface="ＭＳ Ｐゴシック" pitchFamily="34" charset="-128"/>
              </a:rPr>
              <a:t>[</a:t>
            </a:r>
            <a:r>
              <a:rPr lang="en-US" sz="1800" b="1" dirty="0" err="1" smtClean="0">
                <a:ea typeface="ＭＳ Ｐゴシック" pitchFamily="34" charset="-128"/>
              </a:rPr>
              <a:t>HybridCywee</a:t>
            </a:r>
            <a:r>
              <a:rPr lang="en-US" sz="1800" b="1" dirty="0" smtClean="0">
                <a:ea typeface="ＭＳ Ｐゴシック" pitchFamily="34" charset="-128"/>
              </a:rPr>
              <a:t>] </a:t>
            </a:r>
            <a:r>
              <a:rPr lang="en-US" sz="1800" dirty="0" smtClean="0">
                <a:ea typeface="ＭＳ Ｐゴシック" pitchFamily="34" charset="-128"/>
              </a:rPr>
              <a:t> "Demo: the </a:t>
            </a:r>
            <a:r>
              <a:rPr lang="en-US" sz="1800" dirty="0" err="1" smtClean="0">
                <a:ea typeface="ＭＳ Ｐゴシック" pitchFamily="34" charset="-128"/>
              </a:rPr>
              <a:t>airplace</a:t>
            </a:r>
            <a:r>
              <a:rPr lang="en-US" sz="1800" dirty="0" smtClean="0">
                <a:ea typeface="ＭＳ Ｐゴシック" pitchFamily="34" charset="-128"/>
              </a:rPr>
              <a:t> indoor positioning platform", C.-L. Li, C. </a:t>
            </a:r>
            <a:r>
              <a:rPr lang="en-US" sz="1800" dirty="0" err="1" smtClean="0">
                <a:ea typeface="ＭＳ Ｐゴシック" pitchFamily="34" charset="-128"/>
              </a:rPr>
              <a:t>Laoudias</a:t>
            </a:r>
            <a:r>
              <a:rPr lang="en-US" sz="1800" dirty="0" smtClean="0">
                <a:ea typeface="ＭＳ Ｐゴシック" pitchFamily="34" charset="-128"/>
              </a:rPr>
              <a:t>, G. </a:t>
            </a:r>
            <a:r>
              <a:rPr lang="en-US" sz="1800" dirty="0" err="1" smtClean="0">
                <a:ea typeface="ＭＳ Ｐゴシック" pitchFamily="34" charset="-128"/>
              </a:rPr>
              <a:t>Larkou</a:t>
            </a:r>
            <a:r>
              <a:rPr lang="en-US" sz="1800" dirty="0" smtClean="0">
                <a:ea typeface="ＭＳ Ｐゴシック" pitchFamily="34" charset="-128"/>
              </a:rPr>
              <a:t>, Y.-K. Tsai, D. </a:t>
            </a:r>
            <a:r>
              <a:rPr lang="en-US" sz="1800" dirty="0" err="1" smtClean="0">
                <a:ea typeface="ＭＳ Ｐゴシック" pitchFamily="34" charset="-128"/>
              </a:rPr>
              <a:t>Zeinalipour-Yazti</a:t>
            </a:r>
            <a:r>
              <a:rPr lang="en-US" sz="1800" dirty="0" smtClean="0">
                <a:ea typeface="ＭＳ Ｐゴシック" pitchFamily="34" charset="-128"/>
              </a:rPr>
              <a:t> and C. G. </a:t>
            </a:r>
            <a:r>
              <a:rPr lang="en-US" sz="1800" dirty="0" err="1" smtClean="0">
                <a:ea typeface="ＭＳ Ｐゴシック" pitchFamily="34" charset="-128"/>
              </a:rPr>
              <a:t>Panayiotou</a:t>
            </a:r>
            <a:r>
              <a:rPr lang="en-US" sz="1800" dirty="0" smtClean="0">
                <a:ea typeface="ＭＳ Ｐゴシック" pitchFamily="34" charset="-128"/>
              </a:rPr>
              <a:t>, in </a:t>
            </a:r>
            <a:r>
              <a:rPr lang="en-US" sz="1800" b="1" dirty="0" smtClean="0">
                <a:ea typeface="ＭＳ Ｐゴシック" pitchFamily="34" charset="-128"/>
              </a:rPr>
              <a:t>ACM Mobisys'13. </a:t>
            </a:r>
            <a:r>
              <a:rPr lang="en-US" sz="1800" dirty="0" smtClean="0">
                <a:ea typeface="ＭＳ Ｐゴシック" pitchFamily="34" charset="-128"/>
              </a:rPr>
              <a:t>Video at: </a:t>
            </a:r>
            <a:r>
              <a:rPr lang="en-US" sz="1800" dirty="0" smtClean="0">
                <a:ea typeface="ＭＳ Ｐゴシック" pitchFamily="34" charset="-128"/>
                <a:hlinkClick r:id="rId2"/>
              </a:rPr>
              <a:t>http://youtu.be/DyvQLSuI00I</a:t>
            </a:r>
            <a:endParaRPr lang="en-US" sz="1800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800" b="1" dirty="0" smtClean="0">
                <a:ea typeface="ＭＳ Ｐゴシック" pitchFamily="34" charset="-128"/>
              </a:rPr>
              <a:t>[</a:t>
            </a:r>
            <a:r>
              <a:rPr lang="en-US" sz="1800" b="1" dirty="0" err="1" smtClean="0">
                <a:ea typeface="ＭＳ Ｐゴシック" pitchFamily="34" charset="-128"/>
              </a:rPr>
              <a:t>UcyCywee</a:t>
            </a:r>
            <a:r>
              <a:rPr lang="en-US" sz="1800" b="1" dirty="0" smtClean="0">
                <a:ea typeface="ＭＳ Ｐゴシック" pitchFamily="34" charset="-128"/>
              </a:rPr>
              <a:t>] </a:t>
            </a:r>
            <a:r>
              <a:rPr lang="en-US" sz="1800" dirty="0" smtClean="0">
                <a:ea typeface="ＭＳ Ｐゴシック" pitchFamily="34" charset="-128"/>
              </a:rPr>
              <a:t>IPSN’14 Indoor Localization Competition (Microsoft Research),  Berlin, Germany, April 13-14, 2014.</a:t>
            </a:r>
            <a:r>
              <a:rPr lang="en-US" sz="1400" dirty="0" smtClean="0">
                <a:ea typeface="ＭＳ Ｐゴシック" pitchFamily="34" charset="-128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</a:rPr>
              <a:t>2nd Position! 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  <a:hlinkClick r:id="rId3"/>
              </a:rPr>
              <a:t>http://youtu.be/gQBSRw6qGn4</a:t>
            </a:r>
            <a:endParaRPr lang="en-US" sz="1800" dirty="0" smtClean="0">
              <a:ea typeface="ＭＳ Ｐゴシック" pitchFamily="34" charset="-128"/>
            </a:endParaRPr>
          </a:p>
          <a:p>
            <a:pPr marL="914400" lvl="1" indent="-514350"/>
            <a:r>
              <a:rPr lang="en-US" sz="1800" b="1" dirty="0" smtClean="0">
                <a:ea typeface="ＭＳ Ｐゴシック" pitchFamily="34" charset="-128"/>
              </a:rPr>
              <a:t>[Anyplace] </a:t>
            </a:r>
            <a:r>
              <a:rPr lang="en-US" sz="1800" dirty="0" err="1" smtClean="0">
                <a:ea typeface="ＭＳ Ｐゴシック" pitchFamily="34" charset="-128"/>
              </a:rPr>
              <a:t>Crowdsourced</a:t>
            </a:r>
            <a:r>
              <a:rPr lang="en-US" sz="1800" dirty="0" smtClean="0">
                <a:ea typeface="ＭＳ Ｐゴシック" pitchFamily="34" charset="-128"/>
              </a:rPr>
              <a:t> Indoor Localization and Navigation with Anyplace, In ACM/IEEE IPSN’14</a:t>
            </a:r>
            <a:endParaRPr lang="en-US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/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st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</a:rPr>
              <a:t>  Position at EVARILOS Open Challenge, European Union (TU Berlin, Germany).</a:t>
            </a:r>
            <a:endParaRPr lang="en-US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914400" lvl="1" indent="-514350"/>
            <a:endParaRPr lang="en-US" dirty="0" smtClean="0">
              <a:ea typeface="ＭＳ Ｐゴシック" pitchFamily="34" charset="-128"/>
            </a:endParaRPr>
          </a:p>
          <a:p>
            <a:pPr marL="914400" lvl="1" indent="-514350"/>
            <a:endParaRPr lang="en-US" sz="1800" dirty="0" smtClean="0">
              <a:ea typeface="ＭＳ Ｐゴシック" pitchFamily="34" charset="-128"/>
            </a:endParaRPr>
          </a:p>
          <a:p>
            <a:pPr marL="914400" lvl="1" indent="-514350"/>
            <a:endParaRPr lang="en-US" sz="1800" dirty="0" smtClean="0">
              <a:ea typeface="ＭＳ Ｐゴシック" pitchFamily="34" charset="-128"/>
            </a:endParaRPr>
          </a:p>
          <a:p>
            <a:pPr marL="914400" lvl="1" indent="-514350"/>
            <a:endParaRPr lang="en-US" sz="1800" dirty="0" smtClean="0">
              <a:ea typeface="ＭＳ Ｐゴシック" pitchFamily="34" charset="-128"/>
            </a:endParaRPr>
          </a:p>
          <a:p>
            <a:pPr marL="514350" indent="-514350"/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981075"/>
            <a:ext cx="24098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6010275" y="5516563"/>
            <a:ext cx="3025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Cywee / Airplace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Anyplace Indoor Information Service</a:t>
            </a:r>
            <a:endParaRPr lang="en-GB" sz="3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587727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/>
              </a:rPr>
              <a:t>VIDEO!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fontScale="92500"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Security Issues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User Interface (UI)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Mockup Experiments</a:t>
            </a:r>
            <a:endParaRPr lang="en-US" sz="31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Anyplace Overview</a:t>
            </a:r>
          </a:p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Rayzit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Overview 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Presentation Outline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725144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86916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48650" cy="936625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sz="4000" dirty="0" smtClean="0">
                <a:ea typeface="ＭＳ Ｐゴシック" pitchFamily="34" charset="-128"/>
              </a:rPr>
              <a:t>Crowd Micro-blogging</a:t>
            </a:r>
            <a:endParaRPr lang="en-US" sz="3200" b="1" dirty="0" smtClean="0">
              <a:ea typeface="ＭＳ Ｐゴシック" pitchFamily="34" charset="-128"/>
            </a:endParaRPr>
          </a:p>
        </p:txBody>
      </p:sp>
      <p:sp>
        <p:nvSpPr>
          <p:cNvPr id="50179" name="Content Placeholder 3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Social Media (</a:t>
            </a:r>
            <a:r>
              <a:rPr lang="en-US" sz="2800" dirty="0" err="1" smtClean="0">
                <a:ea typeface="ＭＳ Ｐゴシック" pitchFamily="34" charset="-128"/>
              </a:rPr>
              <a:t>Facebook</a:t>
            </a:r>
            <a:r>
              <a:rPr lang="en-US" sz="2800" dirty="0" smtClean="0">
                <a:ea typeface="ＭＳ Ｐゴシック" pitchFamily="34" charset="-128"/>
              </a:rPr>
              <a:t>, Linked-in, … ) utilize a </a:t>
            </a:r>
            <a:r>
              <a:rPr lang="en-US" sz="2800" b="1" dirty="0" smtClean="0">
                <a:ea typeface="ＭＳ Ｐゴシック" pitchFamily="34" charset="-128"/>
              </a:rPr>
              <a:t>Social Graph </a:t>
            </a:r>
            <a:r>
              <a:rPr lang="en-US" sz="2800" dirty="0" smtClean="0">
                <a:ea typeface="ＭＳ Ｐゴシック" pitchFamily="34" charset="-128"/>
              </a:rPr>
              <a:t>(friendship, follower, </a:t>
            </a:r>
            <a:r>
              <a:rPr lang="en-US" sz="2800" dirty="0" err="1" smtClean="0">
                <a:ea typeface="ＭＳ Ｐゴシック" pitchFamily="34" charset="-128"/>
              </a:rPr>
              <a:t>followee</a:t>
            </a:r>
            <a:r>
              <a:rPr lang="en-US" sz="2800" dirty="0" smtClean="0">
                <a:ea typeface="ＭＳ Ｐゴシック" pitchFamily="34" charset="-128"/>
              </a:rPr>
              <a:t>) to map the </a:t>
            </a:r>
            <a:r>
              <a:rPr lang="en-US" sz="2800" b="1" dirty="0" smtClean="0">
                <a:ea typeface="ＭＳ Ｐゴシック" pitchFamily="34" charset="-128"/>
              </a:rPr>
              <a:t>relationships between users</a:t>
            </a:r>
            <a:r>
              <a:rPr lang="en-US" sz="2800" dirty="0" smtClean="0">
                <a:ea typeface="ＭＳ Ｐゴシック" pitchFamily="34" charset="-128"/>
              </a:rPr>
              <a:t>.</a:t>
            </a:r>
          </a:p>
          <a:p>
            <a:r>
              <a:rPr lang="en-US" sz="2800" dirty="0" smtClean="0">
                <a:ea typeface="ＭＳ Ｐゴシック" pitchFamily="34" charset="-128"/>
              </a:rPr>
              <a:t>Challenges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Applications many times require </a:t>
            </a:r>
            <a:r>
              <a:rPr lang="en-US" sz="2400" b="1" dirty="0" smtClean="0">
                <a:ea typeface="ＭＳ Ｐゴシック" pitchFamily="34" charset="-128"/>
              </a:rPr>
              <a:t>location-based </a:t>
            </a:r>
            <a:r>
              <a:rPr lang="en-US" sz="2400" dirty="0" smtClean="0">
                <a:ea typeface="ＭＳ Ｐゴシック" pitchFamily="34" charset="-128"/>
              </a:rPr>
              <a:t>rather than </a:t>
            </a:r>
            <a:r>
              <a:rPr lang="en-US" sz="2400" b="1" dirty="0" smtClean="0">
                <a:ea typeface="ＭＳ Ｐゴシック" pitchFamily="34" charset="-128"/>
              </a:rPr>
              <a:t>social-based interactions</a:t>
            </a:r>
            <a:r>
              <a:rPr lang="en-US" sz="2400" dirty="0" smtClean="0">
                <a:ea typeface="ＭＳ Ｐゴシック" pitchFamily="34" charset="-128"/>
              </a:rPr>
              <a:t>, e.g.,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Inform my neighboring drivers about an accident (e.g., in </a:t>
            </a:r>
            <a:r>
              <a:rPr lang="en-US" sz="2000" dirty="0" err="1" smtClean="0">
                <a:ea typeface="ＭＳ Ｐゴシック" pitchFamily="34" charset="-128"/>
              </a:rPr>
              <a:t>Waze</a:t>
            </a:r>
            <a:r>
              <a:rPr lang="en-US" sz="2000" dirty="0" smtClean="0">
                <a:ea typeface="ＭＳ Ｐゴシック" pitchFamily="34" charset="-128"/>
              </a:rPr>
              <a:t>).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Inform people in a neighborhood about an event.</a:t>
            </a:r>
          </a:p>
          <a:p>
            <a:pPr lvl="1"/>
            <a:r>
              <a:rPr lang="en-US" sz="2400" b="1" dirty="0" smtClean="0">
                <a:ea typeface="ＭＳ Ｐゴシック" pitchFamily="34" charset="-128"/>
              </a:rPr>
              <a:t>Location-based</a:t>
            </a:r>
            <a:r>
              <a:rPr lang="en-US" sz="2400" dirty="0" smtClean="0">
                <a:ea typeface="ＭＳ Ｐゴシック" pitchFamily="34" charset="-128"/>
              </a:rPr>
              <a:t> services suffer from </a:t>
            </a:r>
            <a:r>
              <a:rPr lang="en-US" sz="2400" b="1" dirty="0" smtClean="0">
                <a:ea typeface="ＭＳ Ｐゴシック" pitchFamily="34" charset="-128"/>
              </a:rPr>
              <a:t>bootstrapping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e.g., Check in to Foursquare and find nobody else there</a:t>
            </a:r>
          </a:p>
          <a:p>
            <a:pPr lvl="1"/>
            <a:r>
              <a:rPr lang="en-US" sz="2400" b="1" dirty="0" smtClean="0">
                <a:ea typeface="ＭＳ Ｐゴシック" pitchFamily="34" charset="-128"/>
              </a:rPr>
              <a:t>Interacting</a:t>
            </a:r>
            <a:r>
              <a:rPr lang="en-US" sz="2400" dirty="0" smtClean="0">
                <a:ea typeface="ＭＳ Ｐゴシック" pitchFamily="34" charset="-128"/>
              </a:rPr>
              <a:t> with the Crowd, calls for </a:t>
            </a:r>
            <a:r>
              <a:rPr lang="en-US" sz="2400" b="1" dirty="0" smtClean="0">
                <a:ea typeface="ＭＳ Ｐゴシック" pitchFamily="34" charset="-128"/>
              </a:rPr>
              <a:t>stronger Privacy</a:t>
            </a:r>
            <a:r>
              <a:rPr lang="en-US" sz="2400" dirty="0" smtClean="0">
                <a:ea typeface="ＭＳ Ｐゴシック" pitchFamily="34" charset="-128"/>
              </a:rPr>
              <a:t>!</a:t>
            </a: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58924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6296" y="1826240"/>
            <a:ext cx="2441848" cy="244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002360" y="4058488"/>
            <a:ext cx="12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eReaders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Hardware Fragmentation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3065" y="4643844"/>
            <a:ext cx="2619375" cy="138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01097" y="60119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Rasperry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PI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907540"/>
            <a:ext cx="135786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83568" y="39957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Tablets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1907540"/>
            <a:ext cx="14287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339752" y="385175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Smart Watches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0777" y="4499828"/>
            <a:ext cx="2258728" cy="170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112865" y="565195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Smart TVs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042264"/>
            <a:ext cx="192139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5652120" y="39864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SmartBooks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497" y="4643844"/>
            <a:ext cx="20955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304553" y="5723964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Smart Glasses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740352" y="2051556"/>
            <a:ext cx="1186379" cy="222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7524328" y="3995772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Smart Home Phones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3528" y="836712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Equipment running on Android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(based on Linux kernel 2.6.x and 3.x)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3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We developed </a:t>
            </a:r>
            <a:r>
              <a:rPr lang="en-US" sz="2800" b="1" dirty="0" err="1" smtClean="0">
                <a:ea typeface="ＭＳ Ｐゴシック" pitchFamily="34" charset="-128"/>
              </a:rPr>
              <a:t>Rayzit</a:t>
            </a:r>
            <a:r>
              <a:rPr lang="en-US" sz="2800" dirty="0" smtClean="0">
                <a:ea typeface="ＭＳ Ｐゴシック" pitchFamily="34" charset="-128"/>
              </a:rPr>
              <a:t> for Windows Phone after receiving an Industrial Award by the </a:t>
            </a:r>
            <a:r>
              <a:rPr lang="en-US" sz="2800" b="1" dirty="0" err="1" smtClean="0">
                <a:ea typeface="ＭＳ Ｐゴシック" pitchFamily="34" charset="-128"/>
              </a:rPr>
              <a:t>Appcampus</a:t>
            </a:r>
            <a:r>
              <a:rPr lang="en-US" sz="2800" b="1" dirty="0" smtClean="0">
                <a:ea typeface="ＭＳ Ｐゴシック" pitchFamily="34" charset="-128"/>
              </a:rPr>
              <a:t> Program (Microsoft, Nokia &amp; Aalto, Finland).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Ranked among the 5 best apps of the given program among 3500 submissions.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A few thousand downloads and active users on our big-data backend.</a:t>
            </a: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688" y="4076700"/>
            <a:ext cx="19446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3789363"/>
            <a:ext cx="15986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3789363"/>
            <a:ext cx="15938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468313" y="5949950"/>
            <a:ext cx="4391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0">
                <a:hlinkClick r:id="rId6"/>
              </a:rPr>
              <a:t>http://rayzit.com/</a:t>
            </a:r>
            <a:endParaRPr lang="en-US" sz="2400" b="0"/>
          </a:p>
          <a:p>
            <a:pPr algn="ctr"/>
            <a:endParaRPr lang="en-US" sz="2400" b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5288" y="115888"/>
            <a:ext cx="8248650" cy="9366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Crowd Micro-blogging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3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 </a:t>
            </a:r>
            <a:r>
              <a:rPr lang="en-US" sz="2800" b="1" dirty="0" smtClean="0">
                <a:ea typeface="ＭＳ Ｐゴシック" pitchFamily="34" charset="-128"/>
              </a:rPr>
              <a:t>rayzit.com</a:t>
            </a:r>
            <a:r>
              <a:rPr lang="en-US" sz="2800" dirty="0" smtClean="0">
                <a:ea typeface="ＭＳ Ｐゴシック" pitchFamily="34" charset="-128"/>
              </a:rPr>
              <a:t> </a:t>
            </a:r>
            <a:r>
              <a:rPr lang="en-US" sz="2800" dirty="0" smtClean="0">
                <a:ea typeface="ＭＳ Ｐゴシック" pitchFamily="34" charset="-128"/>
              </a:rPr>
              <a:t>User Map 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00213"/>
            <a:ext cx="7777162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288" y="115888"/>
            <a:ext cx="8248650" cy="9366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Crowd Micro-blogging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268760"/>
            <a:ext cx="151216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5805264"/>
            <a:ext cx="831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Research: Paper currently under submission investigating big-data processing operator to the Distributed AKNN Query.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 defTabSz="685800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tx1"/>
                </a:solidFill>
              </a:rPr>
              <a:t>Crowd Micro-blogging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772815"/>
            <a:ext cx="4608512" cy="36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00808"/>
            <a:ext cx="2232248" cy="37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sz="2800" dirty="0" smtClean="0">
                <a:ea typeface="ＭＳ Ｐゴシック" pitchFamily="34" charset="-128"/>
              </a:rPr>
              <a:t>Distributed All k Nearest Neighbor Query</a:t>
            </a:r>
            <a:endParaRPr lang="en-US" sz="1600" baseline="300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28B73BCE-D3D3-4697-A814-13814D263816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276872"/>
            <a:ext cx="230348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11"/>
          <p:cNvSpPr>
            <a:spLocks noChangeArrowheads="1"/>
          </p:cNvSpPr>
          <p:nvPr/>
        </p:nvSpPr>
        <p:spPr bwMode="auto">
          <a:xfrm>
            <a:off x="611188" y="4941168"/>
            <a:ext cx="7993062" cy="1060450"/>
          </a:xfrm>
          <a:prstGeom prst="rect">
            <a:avLst/>
          </a:prstGeom>
          <a:solidFill>
            <a:srgbClr val="CCECFF">
              <a:alpha val="7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 smtClean="0">
                <a:latin typeface="Arial" pitchFamily="34" charset="0"/>
                <a:cs typeface="Arial" pitchFamily="34" charset="0"/>
              </a:rPr>
              <a:t>Talk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at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Distributed Systems Laboratory</a:t>
            </a: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, 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Technical University of Vienna,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Vienna, Austria, September 30, 2014.</a:t>
            </a: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CCECFF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Managing Smartphone </a:t>
            </a:r>
            <a:br>
              <a:rPr lang="en-US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Cloud </a:t>
            </a:r>
            <a:r>
              <a:rPr lang="en-US" i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Testbeds</a:t>
            </a:r>
            <a:endParaRPr lang="en-US" i="1" dirty="0" smtClean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11188" y="2349500"/>
            <a:ext cx="57610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Demetris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Zeinalipour</a:t>
            </a:r>
            <a:endParaRPr lang="en-US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Thanks! Questions?</a:t>
            </a:r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Management Systems Laboratory</a:t>
            </a:r>
          </a:p>
          <a:p>
            <a:pPr algn="ctr">
              <a:spcBef>
                <a:spcPct val="20000"/>
              </a:spcBef>
            </a:pPr>
            <a:r>
              <a:rPr lang="en-US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Department of Computer Science</a:t>
            </a:r>
            <a:endParaRPr lang="el-GR" sz="16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University of </a:t>
            </a: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Cyprus</a:t>
            </a:r>
            <a:endParaRPr lang="en-US" sz="11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http://dmsl.cs.ucy.ac.cy/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endParaRPr lang="en-US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005064"/>
            <a:ext cx="25542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093296"/>
            <a:ext cx="2520280" cy="6034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07904" y="6237312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  <a:hlinkClick r:id="rId7"/>
              </a:rPr>
              <a:t>http://smartlab.cs.ucy.ac.cy/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IDC projects that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53%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smartphones in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will be running Android (19%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19% Win)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Android Software Fragmentation</a:t>
            </a:r>
          </a:p>
          <a:p>
            <a:endParaRPr lang="en-US" sz="2000" dirty="0"/>
          </a:p>
          <a:p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Software Fragmentation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8055104" cy="3456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0" y="1988840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OpenSignal</a:t>
            </a:r>
            <a:r>
              <a:rPr lang="en-US" sz="1200" dirty="0" smtClean="0"/>
              <a:t>, July 2013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66124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Smartphone OS landscape is fragmented!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5509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SmartLab: Research Motivation 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83568" y="980728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</a:t>
            </a:r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can</a:t>
            </a:r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smartphone developer cope with the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software / hardware fragmentation?</a:t>
            </a:r>
            <a:endParaRPr lang="en-US" sz="2800" b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developed a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comprehensive architecture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managing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static, mobile and virtual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smartphones through a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web browser.</a:t>
            </a:r>
            <a:endParaRPr 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1451" y="344177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4" y="3140968"/>
            <a:ext cx="3906838" cy="26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57" y="3068960"/>
            <a:ext cx="3686175" cy="27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88057" y="5785445"/>
            <a:ext cx="338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Static Androids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91744" y="5785445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</a:rPr>
              <a:t>Moving Androids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SmartLab: User Interface</a:t>
            </a:r>
            <a:endParaRPr lang="en-GB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martLab | Remote Control Terminal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10" b="16532"/>
          <a:stretch/>
        </p:blipFill>
        <p:spPr>
          <a:xfrm>
            <a:off x="1979712" y="1556792"/>
            <a:ext cx="6840760" cy="482453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475656" y="1844823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544" y="1628799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Rent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475656" y="2780927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520" y="2564903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See/Click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403648" y="3150260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6024" y="2996952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Shell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475656" y="3582308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8032" y="3429000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File Sys.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475656" y="4014355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3861047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Automation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475656" y="4446403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8032" y="4293095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Debug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475656" y="4878451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8032" y="4725143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Data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475656" y="2276871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1520" y="2060847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Manage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95536" y="98072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Intuitive Web 2.0 GUI (Ajax, JSON, APIs)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623720" y="472514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hlinkClick r:id="rId4"/>
              </a:rPr>
              <a:t>Video!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445624" cy="2592287"/>
          </a:xfrm>
        </p:spPr>
        <p:txBody>
          <a:bodyPr>
            <a:normAutofit/>
          </a:bodyPr>
          <a:lstStyle/>
          <a:p>
            <a:pPr lvl="1"/>
            <a:r>
              <a:rPr lang="en-US" sz="2800" b="1" i="1" dirty="0" smtClean="0">
                <a:ea typeface="ＭＳ Ｐゴシック" panose="020B0600070205080204" pitchFamily="34" charset="-128"/>
              </a:rPr>
              <a:t>How to test my app automatically on 50 different </a:t>
            </a:r>
            <a:r>
              <a:rPr lang="en-US" sz="2800" b="1" i="1" dirty="0" err="1" smtClean="0">
                <a:ea typeface="ＭＳ Ｐゴシック" panose="020B0600070205080204" pitchFamily="34" charset="-128"/>
              </a:rPr>
              <a:t>smartphones</a:t>
            </a:r>
            <a:r>
              <a:rPr lang="en-US" sz="2800" b="1" i="1" dirty="0" smtClean="0">
                <a:ea typeface="ＭＳ Ｐゴシック" panose="020B0600070205080204" pitchFamily="34" charset="-128"/>
              </a:rPr>
              <a:t>?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500" dirty="0" smtClean="0"/>
              <a:t>Smartphone </a:t>
            </a:r>
            <a:r>
              <a:rPr lang="en-US" sz="2500" b="1" dirty="0" smtClean="0"/>
              <a:t>App Developers </a:t>
            </a:r>
            <a:r>
              <a:rPr lang="en-US" sz="2500" dirty="0" smtClean="0"/>
              <a:t>are troubled with Quality Assurance on a fragmented ecosystem.</a:t>
            </a:r>
          </a:p>
          <a:p>
            <a:pPr lvl="2"/>
            <a:r>
              <a:rPr lang="en-US" sz="2500" b="1" dirty="0" smtClean="0"/>
              <a:t>Users</a:t>
            </a:r>
            <a:r>
              <a:rPr lang="en-US" sz="2500" dirty="0" smtClean="0"/>
              <a:t> are frustrated by poorly tested applications, which result in poor ratings.</a:t>
            </a:r>
          </a:p>
          <a:p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 1: Application Testing</a:t>
            </a:r>
            <a:endParaRPr lang="en-GB" sz="40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587727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PerfectoMobile.com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 descr="Untitled 14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0232" y="3645024"/>
            <a:ext cx="2370571" cy="223224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089063"/>
            <a:ext cx="2376264" cy="48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95536" y="3501008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51520" y="3429000"/>
            <a:ext cx="6480720" cy="3096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(Enterprise) Industrial Interest: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Mobile testing, quality monitoring, and security a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$8-9B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market!</a:t>
            </a:r>
            <a:endParaRPr lang="en-US" sz="2500" dirty="0" smtClean="0">
              <a:latin typeface="Arial" pitchFamily="34" charset="0"/>
              <a:cs typeface="Arial" pitchFamily="34" charset="0"/>
            </a:endParaRPr>
          </a:p>
          <a:p>
            <a:pPr marL="635000" lvl="1" indent="165100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Israeli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Perfectomobile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raised $35M, employs 130 people and expects $100M sales by 2016.</a:t>
            </a:r>
          </a:p>
          <a:p>
            <a:pPr marL="635000" lvl="1" indent="165100"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US Keynote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Deviceanywhere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employs 119 people and integrates in HP’s Unified Functional Testing (UFT) regression testing tool.</a:t>
            </a:r>
          </a:p>
          <a:p>
            <a:pPr marL="635000" lvl="1" indent="165100">
              <a:buFont typeface="Arial" pitchFamily="34" charset="0"/>
              <a:buChar char="•"/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Samsung Remote Test Lab (RTL),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mainly for single device testing &amp; those are simulated.</a:t>
            </a:r>
          </a:p>
          <a:p>
            <a:pPr lvl="2"/>
            <a:endParaRPr lang="en-US" sz="25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5509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592287"/>
          </a:xfrm>
        </p:spPr>
        <p:txBody>
          <a:bodyPr>
            <a:normAutofit/>
          </a:bodyPr>
          <a:lstStyle/>
          <a:p>
            <a:pPr lvl="1"/>
            <a:r>
              <a:rPr lang="en-US" sz="2800" b="1" i="1" dirty="0" smtClean="0">
                <a:ea typeface="ＭＳ Ｐゴシック" panose="020B0600070205080204" pitchFamily="34" charset="-128"/>
              </a:rPr>
              <a:t>How to manage my personal gadgets (or Android x86 </a:t>
            </a:r>
            <a:r>
              <a:rPr lang="en-US" sz="2800" b="1" i="1" dirty="0" err="1" smtClean="0">
                <a:ea typeface="ＭＳ Ｐゴシック" panose="020B0600070205080204" pitchFamily="34" charset="-128"/>
              </a:rPr>
              <a:t>Netbooks</a:t>
            </a:r>
            <a:r>
              <a:rPr lang="en-US" sz="2800" b="1" i="1" dirty="0" smtClean="0">
                <a:ea typeface="ＭＳ Ｐゴシック" panose="020B0600070205080204" pitchFamily="34" charset="-128"/>
              </a:rPr>
              <a:t>) at a fine-grain (i.e., remote terminal, clicks, files, etc.)? </a:t>
            </a:r>
          </a:p>
          <a:p>
            <a:pPr lvl="2"/>
            <a:r>
              <a:rPr lang="en-US" sz="2500" dirty="0" smtClean="0"/>
              <a:t>Currently the various App markets (e.g., Play Store), allow you primitive device management (e.g., install new apps).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5220072" y="32849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 2: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Personal Gadget Management</a:t>
            </a:r>
            <a:endParaRPr lang="en-GB" sz="36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67545" y="3645024"/>
            <a:ext cx="3528392" cy="2558608"/>
            <a:chOff x="467544" y="1826240"/>
            <a:chExt cx="8459187" cy="4374395"/>
          </a:xfrm>
        </p:grpSpPr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6296" y="1826240"/>
              <a:ext cx="2441848" cy="244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13065" y="4643844"/>
              <a:ext cx="2619375" cy="1383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1907540"/>
              <a:ext cx="1357865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39752" y="1907540"/>
              <a:ext cx="1428750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20777" y="4499828"/>
              <a:ext cx="2258728" cy="1700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80112" y="2042264"/>
              <a:ext cx="1921396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00497" y="4643844"/>
              <a:ext cx="2095500" cy="117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740352" y="2051556"/>
              <a:ext cx="1186379" cy="2221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1364" y="3501008"/>
            <a:ext cx="500263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31"/>
          <p:cNvSpPr/>
          <p:nvPr/>
        </p:nvSpPr>
        <p:spPr>
          <a:xfrm>
            <a:off x="5580112" y="3861048"/>
            <a:ext cx="2952328" cy="216024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5509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5000</TotalTime>
  <Words>2572</Words>
  <Application>Microsoft Office PowerPoint</Application>
  <PresentationFormat>On-screen Show (4:3)</PresentationFormat>
  <Paragraphs>493</Paragraphs>
  <Slides>43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Managing Smartphone  Cloud Testbeds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Mockup Experiments</vt:lpstr>
      <vt:lpstr>Slide 33</vt:lpstr>
      <vt:lpstr>Slide 34</vt:lpstr>
      <vt:lpstr>Slide 35</vt:lpstr>
      <vt:lpstr>Slide 36</vt:lpstr>
      <vt:lpstr>Slide 37</vt:lpstr>
      <vt:lpstr>Slide 38</vt:lpstr>
      <vt:lpstr>Crowd Micro-blogging</vt:lpstr>
      <vt:lpstr>Slide 40</vt:lpstr>
      <vt:lpstr>Slide 41</vt:lpstr>
      <vt:lpstr>Crowd Micro-blogging</vt:lpstr>
      <vt:lpstr>Managing Smartphone  Cloud Testbeds</vt:lpstr>
    </vt:vector>
  </TitlesOfParts>
  <Manager>Demetris Zeinalipour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Smartphone Testbeds with SmartLab</dc:title>
  <dc:subject>USENIX LISA 2013</dc:subject>
  <dc:creator>Georgios Larkou</dc:creator>
  <cp:lastModifiedBy>dz</cp:lastModifiedBy>
  <cp:revision>933</cp:revision>
  <dcterms:created xsi:type="dcterms:W3CDTF">2013-07-04T10:50:33Z</dcterms:created>
  <dcterms:modified xsi:type="dcterms:W3CDTF">2014-09-30T14:17:34Z</dcterms:modified>
</cp:coreProperties>
</file>