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76" r:id="rId2"/>
    <p:sldId id="438" r:id="rId3"/>
    <p:sldId id="424" r:id="rId4"/>
    <p:sldId id="423" r:id="rId5"/>
    <p:sldId id="335" r:id="rId6"/>
    <p:sldId id="277" r:id="rId7"/>
    <p:sldId id="398" r:id="rId8"/>
    <p:sldId id="399" r:id="rId9"/>
    <p:sldId id="428" r:id="rId10"/>
    <p:sldId id="430" r:id="rId11"/>
    <p:sldId id="426" r:id="rId12"/>
    <p:sldId id="394" r:id="rId13"/>
    <p:sldId id="435" r:id="rId14"/>
    <p:sldId id="437" r:id="rId15"/>
    <p:sldId id="397" r:id="rId16"/>
    <p:sldId id="436" r:id="rId17"/>
    <p:sldId id="396" r:id="rId18"/>
    <p:sldId id="434" r:id="rId19"/>
    <p:sldId id="42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7" autoAdjust="0"/>
    <p:restoredTop sz="81139" autoAdjust="0"/>
  </p:normalViewPr>
  <p:slideViewPr>
    <p:cSldViewPr>
      <p:cViewPr>
        <p:scale>
          <a:sx n="80" d="100"/>
          <a:sy n="80" d="100"/>
        </p:scale>
        <p:origin x="-1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04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6A0A-1386-4059-A9EB-CC5295111DCA}" type="datetimeFigureOut">
              <a:rPr lang="en-GB" smtClean="0"/>
              <a:pPr/>
              <a:t>12/5/14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5FD7-B823-4BB5-AF98-B3DCDE7F91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F49-F440-44A6-B0CF-BF5A1A2F9255}" type="slidenum">
              <a:rPr lang="el-GR" smtClean="0">
                <a:latin typeface="Arial" charset="0"/>
              </a:rPr>
              <a:pPr/>
              <a:t>1</a:t>
            </a:fld>
            <a:endParaRPr lang="el-GR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0563"/>
            <a:ext cx="4567238" cy="3424237"/>
          </a:xfrm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8B1F-5E8D-4E0E-BDF4-7210418EA2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3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7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F49-F440-44A6-B0CF-BF5A1A2F9255}" type="slidenum">
              <a:rPr lang="el-GR" smtClean="0">
                <a:latin typeface="Arial" charset="0"/>
              </a:rPr>
              <a:pPr/>
              <a:t>19</a:t>
            </a:fld>
            <a:endParaRPr lang="el-GR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0563"/>
            <a:ext cx="4567238" cy="3424237"/>
          </a:xfrm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7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7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7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5FD7-B823-4BB5-AF98-B3DCDE7F915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smartlab.cs.ucy.ac.cy/" TargetMode="External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934-88C7-4B4D-B627-4E84B0E1E42B}" type="datetime1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025CFF-394A-4546-884F-92D209B8D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331640" y="6453336"/>
            <a:ext cx="662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Demetris</a:t>
            </a: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Zeinalipour</a:t>
            </a:r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</a:t>
            </a: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2"/>
              </a:rPr>
              <a:t>http://dmsl.cs.ucy.ac.cy</a:t>
            </a: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/</a:t>
            </a:r>
            <a:endParaRPr lang="en-US" sz="1600" b="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36619"/>
            <a:ext cx="1368152" cy="40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C0FD-2D52-4BFD-9109-FE1BDBCB3933}" type="datetime1">
              <a:rPr lang="en-US" smtClean="0"/>
              <a:pPr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5CFF-394A-4546-884F-92D209B8D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http://smartlab.cs.ucy.ac.cy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microsoft.com/office/2007/relationships/hdphoto" Target="../media/hdphoto1.wdp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://smartlab.cs.ucy.ac.cy/static/video/TheDemo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hyperlink" Target="https://www.phone-lab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http://smartlab.cs.ucy.ac.cy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yplace.cs.ucy.ac.cy/" TargetMode="External"/><Relationship Id="rId4" Type="http://schemas.openxmlformats.org/officeDocument/2006/relationships/hyperlink" Target="http://rayzit.com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" TargetMode="External"/><Relationship Id="rId4" Type="http://schemas.openxmlformats.org/officeDocument/2006/relationships/hyperlink" Target="c" TargetMode="External"/><Relationship Id="rId5" Type="http://schemas.openxmlformats.org/officeDocument/2006/relationships/hyperlink" Target="https://www.usenix.org/conference/lisa13/technical-sessions/papers/larkou" TargetMode="External"/><Relationship Id="rId6" Type="http://schemas.openxmlformats.org/officeDocument/2006/relationships/hyperlink" Target="https://www.usenix.org/conference/lisa13" TargetMode="External"/><Relationship Id="rId7" Type="http://schemas.openxmlformats.org/officeDocument/2006/relationships/hyperlink" Target="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smartlab.cs.ucy.ac.cy/static/video/SmrtLab%20video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3034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188" y="4941168"/>
            <a:ext cx="7993062" cy="106045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1st </a:t>
            </a:r>
            <a:r>
              <a:rPr lang="en-US" dirty="0" err="1"/>
              <a:t>EIT</a:t>
            </a:r>
            <a:r>
              <a:rPr lang="en-US" dirty="0"/>
              <a:t> </a:t>
            </a:r>
            <a:r>
              <a:rPr lang="en-US" dirty="0" err="1"/>
              <a:t>ICTLabs</a:t>
            </a:r>
            <a:r>
              <a:rPr lang="en-US" dirty="0"/>
              <a:t> Future Networking Solutions Outreach </a:t>
            </a:r>
            <a:r>
              <a:rPr lang="en-US" dirty="0" smtClean="0"/>
              <a:t>Workshop, </a:t>
            </a:r>
          </a:p>
          <a:p>
            <a:pPr algn="ctr"/>
            <a:r>
              <a:rPr lang="en-US" dirty="0" smtClean="0"/>
              <a:t>December 4, 2014, Budapest</a:t>
            </a:r>
            <a:r>
              <a:rPr lang="en-US" dirty="0"/>
              <a:t>, Hungary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dirty="0"/>
              <a:t>Smartphone Cloud </a:t>
            </a:r>
            <a:r>
              <a:rPr lang="en-US" dirty="0" err="1"/>
              <a:t>Testbeds</a:t>
            </a:r>
            <a:r>
              <a:rPr lang="en-US" dirty="0"/>
              <a:t> and Applications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349500"/>
            <a:ext cx="5761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Demetris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Zeinalipour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Management Systems Laboratory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Computer Science</a:t>
            </a:r>
            <a:endParaRPr lang="el-G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Cyprus</a:t>
            </a:r>
          </a:p>
          <a:p>
            <a:pPr algn="ctr">
              <a:spcBef>
                <a:spcPct val="20000"/>
              </a:spcBef>
            </a:pPr>
            <a:endParaRPr lang="en-US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http://dmsl.cs.ucy.ac.cy/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064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93296"/>
            <a:ext cx="2520280" cy="603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7904" y="6237312"/>
            <a:ext cx="30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7"/>
              </a:rPr>
              <a:t>http://smartlab.cs.ucy.ac.cy/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5187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SmartLab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Device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990543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ARD-Local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Android Real Device (ARD) mounted locally to the Device Server (DS) through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USB.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-Remote: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ARD mounted through a USB port on 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gateway PC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DS through a wired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network.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WiFi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ARD connected to DS through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WiFi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Android Virtual Device running on DS.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495" y="1284097"/>
            <a:ext cx="3881233" cy="2558850"/>
            <a:chOff x="640495" y="1284097"/>
            <a:chExt cx="3881233" cy="2558850"/>
          </a:xfrm>
        </p:grpSpPr>
        <p:sp>
          <p:nvSpPr>
            <p:cNvPr id="14" name="Rectangle 13"/>
            <p:cNvSpPr/>
            <p:nvPr/>
          </p:nvSpPr>
          <p:spPr>
            <a:xfrm>
              <a:off x="640495" y="1612779"/>
              <a:ext cx="1898394" cy="17281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495" y="1284097"/>
              <a:ext cx="18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ARD-Local</a:t>
              </a:r>
              <a:endParaRPr lang="el-GR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23334" y="1612779"/>
              <a:ext cx="1898394" cy="17281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3334" y="1284097"/>
              <a:ext cx="18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ARD-Remote</a:t>
              </a:r>
              <a:endParaRPr lang="el-GR" b="1" dirty="0"/>
            </a:p>
          </p:txBody>
        </p:sp>
        <p:sp>
          <p:nvSpPr>
            <p:cNvPr id="20" name="Cube 19"/>
            <p:cNvSpPr/>
            <p:nvPr/>
          </p:nvSpPr>
          <p:spPr>
            <a:xfrm flipH="1">
              <a:off x="801831" y="2404867"/>
              <a:ext cx="475103" cy="649208"/>
            </a:xfrm>
            <a:prstGeom prst="cube">
              <a:avLst>
                <a:gd name="adj" fmla="val 1742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3854" y="3002417"/>
              <a:ext cx="92633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 err="1" smtClean="0"/>
                <a:t>Datacenter</a:t>
              </a:r>
              <a:endParaRPr lang="el-GR" sz="1400" b="1" dirty="0"/>
            </a:p>
          </p:txBody>
        </p:sp>
        <p:sp>
          <p:nvSpPr>
            <p:cNvPr id="22" name="Cube 21"/>
            <p:cNvSpPr/>
            <p:nvPr/>
          </p:nvSpPr>
          <p:spPr>
            <a:xfrm flipH="1">
              <a:off x="2782051" y="2404867"/>
              <a:ext cx="475103" cy="649208"/>
            </a:xfrm>
            <a:prstGeom prst="cube">
              <a:avLst>
                <a:gd name="adj" fmla="val 1742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5" name="Picture 5" descr="http://www.theproductsite.com/blog/wp-content/uploads/1377498_smart_phone_icon-copy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6" t="22240" r="27823"/>
            <a:stretch/>
          </p:blipFill>
          <p:spPr bwMode="auto">
            <a:xfrm>
              <a:off x="2150783" y="2811618"/>
              <a:ext cx="284367" cy="45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125" y="1923383"/>
              <a:ext cx="714219" cy="134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Curved Connector 26"/>
            <p:cNvCxnSpPr>
              <a:stCxn id="20" idx="0"/>
              <a:endCxn id="26" idx="1"/>
            </p:cNvCxnSpPr>
            <p:nvPr/>
          </p:nvCxnSpPr>
          <p:spPr>
            <a:xfrm rot="5400000" flipH="1" flipV="1">
              <a:off x="946849" y="2041593"/>
              <a:ext cx="414412" cy="312137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H="1">
              <a:off x="1634060" y="2132128"/>
              <a:ext cx="725370" cy="592443"/>
            </a:xfrm>
            <a:prstGeom prst="curvedConnector3">
              <a:avLst>
                <a:gd name="adj1" fmla="val 115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77476" y="1643259"/>
              <a:ext cx="63986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b="1" dirty="0" smtClean="0"/>
                <a:t>USB Hub</a:t>
              </a:r>
              <a:endParaRPr lang="el-GR" sz="1200" b="1" dirty="0"/>
            </a:p>
          </p:txBody>
        </p:sp>
        <p:pic>
          <p:nvPicPr>
            <p:cNvPr id="37" name="Picture 5" descr="http://www.theproductsite.com/blog/wp-content/uploads/1377498_smart_phone_icon-copy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6" t="22240" r="27823"/>
            <a:stretch/>
          </p:blipFill>
          <p:spPr bwMode="auto">
            <a:xfrm>
              <a:off x="4125683" y="2791034"/>
              <a:ext cx="284367" cy="45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613" y="1749713"/>
              <a:ext cx="714219" cy="134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9" name="Curved Connector 38"/>
            <p:cNvCxnSpPr/>
            <p:nvPr/>
          </p:nvCxnSpPr>
          <p:spPr>
            <a:xfrm rot="5400000">
              <a:off x="3930394" y="2311375"/>
              <a:ext cx="898426" cy="6088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0"/>
            <p:cNvGrpSpPr/>
            <p:nvPr/>
          </p:nvGrpSpPr>
          <p:grpSpPr>
            <a:xfrm>
              <a:off x="2967864" y="1744095"/>
              <a:ext cx="524149" cy="444748"/>
              <a:chOff x="3957463" y="1353468"/>
              <a:chExt cx="617190" cy="576064"/>
            </a:xfrm>
          </p:grpSpPr>
          <p:sp>
            <p:nvSpPr>
              <p:cNvPr id="42" name="Trapezoid 41"/>
              <p:cNvSpPr/>
              <p:nvPr/>
            </p:nvSpPr>
            <p:spPr>
              <a:xfrm>
                <a:off x="3957463" y="1713508"/>
                <a:ext cx="617190" cy="216024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17699" y="1353468"/>
                <a:ext cx="50070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68619" y="1391572"/>
                <a:ext cx="407189" cy="2927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45" name="Curved Connector 44"/>
            <p:cNvCxnSpPr>
              <a:stCxn id="43" idx="3"/>
              <a:endCxn id="38" idx="1"/>
            </p:cNvCxnSpPr>
            <p:nvPr/>
          </p:nvCxnSpPr>
          <p:spPr>
            <a:xfrm flipV="1">
              <a:off x="3444246" y="1816785"/>
              <a:ext cx="314367" cy="6629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22" idx="0"/>
              <a:endCxn id="42" idx="1"/>
            </p:cNvCxnSpPr>
            <p:nvPr/>
          </p:nvCxnSpPr>
          <p:spPr>
            <a:xfrm rot="5400000" flipH="1" flipV="1">
              <a:off x="2834796" y="2248867"/>
              <a:ext cx="299413" cy="12588"/>
            </a:xfrm>
            <a:prstGeom prst="curvedConnector4">
              <a:avLst>
                <a:gd name="adj1" fmla="val 36074"/>
                <a:gd name="adj2" fmla="val -142506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506992">
              <a:off x="2538871" y="1827005"/>
              <a:ext cx="581698" cy="28777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100" b="1" dirty="0" smtClean="0"/>
                <a:t>1Gbps</a:t>
              </a:r>
              <a:endParaRPr lang="el-GR" sz="11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69279" y="1917993"/>
              <a:ext cx="894576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100" b="1" dirty="0" smtClean="0"/>
                <a:t>USB2.0 480Mbps</a:t>
              </a:r>
              <a:endParaRPr lang="el-GR" sz="1100" b="1" dirty="0"/>
            </a:p>
          </p:txBody>
        </p:sp>
        <p:sp>
          <p:nvSpPr>
            <p:cNvPr id="50" name="Left Brace 49"/>
            <p:cNvSpPr/>
            <p:nvPr/>
          </p:nvSpPr>
          <p:spPr>
            <a:xfrm rot="16200000">
              <a:off x="2453403" y="1592237"/>
              <a:ext cx="252028" cy="3786834"/>
            </a:xfrm>
            <a:prstGeom prst="leftBrace">
              <a:avLst>
                <a:gd name="adj1" fmla="val 2345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32968" y="3565948"/>
              <a:ext cx="1898394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b="1" dirty="0" smtClean="0"/>
                <a:t>wired</a:t>
              </a:r>
              <a:endParaRPr lang="el-GR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2263" y="1756795"/>
              <a:ext cx="345806" cy="22892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b="1" dirty="0" smtClean="0"/>
                <a:t>VM</a:t>
              </a:r>
              <a:endParaRPr lang="el-GR" sz="1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66223" y="2996952"/>
              <a:ext cx="92633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 err="1" smtClean="0"/>
                <a:t>Datacenter</a:t>
              </a:r>
              <a:endParaRPr lang="el-GR" sz="1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50382" y="2081285"/>
              <a:ext cx="89457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 smtClean="0"/>
                <a:t>USB2.0 480Mbps</a:t>
              </a:r>
              <a:endParaRPr lang="el-GR" sz="1100" b="1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931491" y="2644623"/>
              <a:ext cx="313268" cy="27449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DS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02406" y="2650451"/>
              <a:ext cx="313268" cy="27449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DS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4603554" y="1284097"/>
            <a:ext cx="1919733" cy="2565918"/>
            <a:chOff x="4603554" y="1284097"/>
            <a:chExt cx="1919733" cy="2565918"/>
          </a:xfrm>
        </p:grpSpPr>
        <p:sp>
          <p:nvSpPr>
            <p:cNvPr id="18" name="Rectangle 17"/>
            <p:cNvSpPr/>
            <p:nvPr/>
          </p:nvSpPr>
          <p:spPr>
            <a:xfrm>
              <a:off x="4603554" y="1612779"/>
              <a:ext cx="1898394" cy="17281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03554" y="1284097"/>
              <a:ext cx="18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ARD-</a:t>
              </a:r>
              <a:r>
                <a:rPr lang="en-GB" b="1" dirty="0" err="1" smtClean="0"/>
                <a:t>WiFi</a:t>
              </a:r>
              <a:endParaRPr lang="el-GR" b="1" dirty="0"/>
            </a:p>
          </p:txBody>
        </p:sp>
        <p:sp>
          <p:nvSpPr>
            <p:cNvPr id="23" name="Cube 22"/>
            <p:cNvSpPr/>
            <p:nvPr/>
          </p:nvSpPr>
          <p:spPr>
            <a:xfrm flipH="1">
              <a:off x="4762272" y="2404867"/>
              <a:ext cx="475103" cy="649208"/>
            </a:xfrm>
            <a:prstGeom prst="cube">
              <a:avLst>
                <a:gd name="adj" fmla="val 1742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4" name="Picture 5" descr="http://www.theproductsite.com/blog/wp-content/uploads/1377498_smart_phone_icon-copy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5" t="6191" r="27885"/>
            <a:stretch/>
          </p:blipFill>
          <p:spPr bwMode="auto">
            <a:xfrm>
              <a:off x="6053286" y="2714517"/>
              <a:ext cx="290244" cy="55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29"/>
            <p:cNvGrpSpPr/>
            <p:nvPr/>
          </p:nvGrpSpPr>
          <p:grpSpPr>
            <a:xfrm>
              <a:off x="5234607" y="1720359"/>
              <a:ext cx="634980" cy="252460"/>
              <a:chOff x="5796136" y="1457226"/>
              <a:chExt cx="577254" cy="25246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796136" y="1592632"/>
                <a:ext cx="577254" cy="1170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2" name="Picture 5" descr="http://www.theproductsite.com/blog/wp-content/uploads/1377498_smart_phone_icon-copy1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75" t="6191" r="50805" b="73373"/>
              <a:stretch/>
            </p:blipFill>
            <p:spPr bwMode="auto">
              <a:xfrm>
                <a:off x="6219676" y="1457226"/>
                <a:ext cx="139904" cy="128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" name="Curved Connector 32"/>
            <p:cNvCxnSpPr>
              <a:stCxn id="31" idx="3"/>
            </p:cNvCxnSpPr>
            <p:nvPr/>
          </p:nvCxnSpPr>
          <p:spPr>
            <a:xfrm>
              <a:off x="5869586" y="1914292"/>
              <a:ext cx="394735" cy="94643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endCxn id="31" idx="1"/>
            </p:cNvCxnSpPr>
            <p:nvPr/>
          </p:nvCxnSpPr>
          <p:spPr>
            <a:xfrm rot="5400000" flipH="1" flipV="1">
              <a:off x="4831689" y="2001951"/>
              <a:ext cx="490577" cy="315260"/>
            </a:xfrm>
            <a:prstGeom prst="curved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011549" y="1615852"/>
              <a:ext cx="82818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b="1" dirty="0" err="1" smtClean="0"/>
                <a:t>WiFi</a:t>
              </a:r>
              <a:r>
                <a:rPr lang="en-GB" sz="1200" b="1" dirty="0" smtClean="0"/>
                <a:t> AP</a:t>
              </a:r>
              <a:endParaRPr lang="el-GR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8541247">
              <a:off x="4628498" y="1892802"/>
              <a:ext cx="581698" cy="28777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100" b="1" dirty="0" smtClean="0"/>
                <a:t>1Gbps</a:t>
              </a:r>
              <a:endParaRPr lang="el-GR" sz="1100" b="1" dirty="0"/>
            </a:p>
          </p:txBody>
        </p:sp>
        <p:sp>
          <p:nvSpPr>
            <p:cNvPr id="52" name="Left Brace 51"/>
            <p:cNvSpPr/>
            <p:nvPr/>
          </p:nvSpPr>
          <p:spPr>
            <a:xfrm rot="16200000">
              <a:off x="5486477" y="2536207"/>
              <a:ext cx="205333" cy="1868287"/>
            </a:xfrm>
            <a:prstGeom prst="leftBrace">
              <a:avLst>
                <a:gd name="adj1" fmla="val 2345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2273" y="3573016"/>
              <a:ext cx="1898394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b="1" dirty="0" smtClean="0"/>
                <a:t>wireless</a:t>
              </a:r>
              <a:endParaRPr lang="el-GR" b="1" dirty="0"/>
            </a:p>
          </p:txBody>
        </p:sp>
        <p:sp>
          <p:nvSpPr>
            <p:cNvPr id="55" name="TextBox 54"/>
            <p:cNvSpPr txBox="1"/>
            <p:nvPr/>
          </p:nvSpPr>
          <p:spPr>
            <a:xfrm rot="3887335">
              <a:off x="5774999" y="2183383"/>
              <a:ext cx="581698" cy="28777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100" b="1" dirty="0" smtClean="0"/>
                <a:t>300Mbps</a:t>
              </a:r>
              <a:endParaRPr lang="el-GR" sz="11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46443" y="2996952"/>
              <a:ext cx="92633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 err="1" smtClean="0"/>
                <a:t>Datacenter</a:t>
              </a:r>
              <a:endParaRPr lang="el-GR" sz="1400" b="1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882626" y="2650451"/>
              <a:ext cx="313268" cy="27449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DS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6602493" y="1268760"/>
            <a:ext cx="1901012" cy="2575123"/>
            <a:chOff x="6602493" y="1268760"/>
            <a:chExt cx="1901012" cy="2575123"/>
          </a:xfrm>
        </p:grpSpPr>
        <p:sp>
          <p:nvSpPr>
            <p:cNvPr id="11" name="Rectangle 10"/>
            <p:cNvSpPr/>
            <p:nvPr/>
          </p:nvSpPr>
          <p:spPr>
            <a:xfrm>
              <a:off x="6602493" y="1597442"/>
              <a:ext cx="1898394" cy="17281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2493" y="1268760"/>
              <a:ext cx="1898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AVD</a:t>
              </a:r>
              <a:endParaRPr lang="el-GR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92083" y="2956043"/>
              <a:ext cx="63986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b="1" dirty="0" smtClean="0"/>
                <a:t>Emulator</a:t>
              </a:r>
              <a:endParaRPr lang="el-GR" sz="1200" b="1" dirty="0"/>
            </a:p>
          </p:txBody>
        </p:sp>
        <p:sp>
          <p:nvSpPr>
            <p:cNvPr id="56" name="Cube 55"/>
            <p:cNvSpPr/>
            <p:nvPr/>
          </p:nvSpPr>
          <p:spPr>
            <a:xfrm flipH="1">
              <a:off x="6760911" y="2388394"/>
              <a:ext cx="475103" cy="649208"/>
            </a:xfrm>
            <a:prstGeom prst="cube">
              <a:avLst>
                <a:gd name="adj" fmla="val 1742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092044" y="2272902"/>
              <a:ext cx="352503" cy="224522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099902" y="2652204"/>
              <a:ext cx="344644" cy="24234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9" descr="http://www.akeric.com/blog/wp-content/uploads/2009/11/emulatorScree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547" y="2269765"/>
              <a:ext cx="967755" cy="624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http://www.theproductsite.com/blog/wp-content/uploads/1377498_smart_phone_icon-copy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6" t="22240" r="27823"/>
            <a:stretch/>
          </p:blipFill>
          <p:spPr bwMode="auto">
            <a:xfrm>
              <a:off x="6957189" y="2477791"/>
              <a:ext cx="132659" cy="21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6626664" y="2989845"/>
              <a:ext cx="92633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 err="1" smtClean="0"/>
                <a:t>Datacenter</a:t>
              </a:r>
              <a:endParaRPr lang="el-GR" sz="1400" b="1" dirty="0"/>
            </a:p>
          </p:txBody>
        </p:sp>
        <p:sp>
          <p:nvSpPr>
            <p:cNvPr id="65" name="Left Brace 64"/>
            <p:cNvSpPr/>
            <p:nvPr/>
          </p:nvSpPr>
          <p:spPr>
            <a:xfrm rot="16200000">
              <a:off x="7420143" y="2556428"/>
              <a:ext cx="252028" cy="1864502"/>
            </a:xfrm>
            <a:prstGeom prst="leftBrace">
              <a:avLst>
                <a:gd name="adj1" fmla="val 2345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05111" y="3566884"/>
              <a:ext cx="1898394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b="1" dirty="0" smtClean="0"/>
                <a:t>virtual</a:t>
              </a:r>
              <a:endParaRPr lang="el-GR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882903" y="2724876"/>
              <a:ext cx="313268" cy="27449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DS</a:t>
              </a:r>
              <a:endParaRPr lang="el-GR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1560" y="764704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Connection Modalities:</a:t>
            </a:r>
            <a:endParaRPr lang="en-GB" sz="2800" b="1" kern="0" dirty="0"/>
          </a:p>
        </p:txBody>
      </p:sp>
      <p:pic>
        <p:nvPicPr>
          <p:cNvPr id="75" name="Picture 74" descr="mtn-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5157192"/>
            <a:ext cx="1152128" cy="115212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812360" y="59399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ARD-3G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552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8191822" cy="505221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</a:p>
          <a:p>
            <a:pPr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 &amp; Applications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Related Work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Architecture</a:t>
            </a:r>
          </a:p>
          <a:p>
            <a:endParaRPr lang="en-US" sz="3600" dirty="0" smtClean="0"/>
          </a:p>
          <a:p>
            <a:r>
              <a:rPr lang="en-US" sz="3600" dirty="0" smtClean="0"/>
              <a:t> Future Directions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3BCE-D3D3-4697-A814-13814D2638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Outline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2592287"/>
          </a:xfrm>
        </p:spPr>
        <p:txBody>
          <a:bodyPr>
            <a:normAutofit/>
          </a:bodyPr>
          <a:lstStyle/>
          <a:p>
            <a:pPr lvl="1"/>
            <a:r>
              <a:rPr lang="en-US" sz="2800" b="1" i="1" dirty="0" smtClean="0">
                <a:ea typeface="ＭＳ Ｐゴシック" panose="020B0600070205080204" pitchFamily="34" charset="-128"/>
              </a:rPr>
              <a:t>How to test my app automatically on 50 different </a:t>
            </a:r>
            <a:r>
              <a:rPr lang="en-US" sz="2800" b="1" i="1" dirty="0" err="1" smtClean="0">
                <a:ea typeface="ＭＳ Ｐゴシック" panose="020B0600070205080204" pitchFamily="34" charset="-128"/>
              </a:rPr>
              <a:t>smartphones</a:t>
            </a:r>
            <a:r>
              <a:rPr lang="en-US" sz="2800" b="1" i="1" dirty="0" smtClean="0">
                <a:ea typeface="ＭＳ Ｐゴシック" panose="020B0600070205080204" pitchFamily="34" charset="-128"/>
              </a:rPr>
              <a:t>?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500" dirty="0" smtClean="0"/>
              <a:t>Smartphone </a:t>
            </a:r>
            <a:r>
              <a:rPr lang="en-US" sz="2500" b="1" dirty="0" smtClean="0"/>
              <a:t>App Developers </a:t>
            </a:r>
            <a:r>
              <a:rPr lang="en-US" sz="2500" dirty="0" smtClean="0"/>
              <a:t>are troubled with Quality Assurance on a fragmented ecosystem.</a:t>
            </a:r>
          </a:p>
          <a:p>
            <a:pPr lvl="2"/>
            <a:r>
              <a:rPr lang="en-US" sz="2500" b="1" dirty="0" smtClean="0"/>
              <a:t>Users</a:t>
            </a:r>
            <a:r>
              <a:rPr lang="en-US" sz="2500" dirty="0" smtClean="0"/>
              <a:t> are frustrated by poorly tested applications, which result in poor ratings.</a:t>
            </a:r>
          </a:p>
          <a:p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1: Application Testing</a:t>
            </a:r>
            <a:endParaRPr lang="en-GB" sz="4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87727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PerfectoMobile.com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Untitled 1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232" y="3645024"/>
            <a:ext cx="2370571" cy="22322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89063"/>
            <a:ext cx="2376264" cy="4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5536" y="3501008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1520" y="3429000"/>
            <a:ext cx="648072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(Enterprise) Industrial Interest: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Mobile testing, quality monitoring, and security a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$8-9B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market!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635000" lvl="1" indent="1651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Israeli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Perfectomobile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raised $35M, employs 130 people and expects $100M sales by 2016.</a:t>
            </a:r>
          </a:p>
          <a:p>
            <a:pPr marL="635000" lvl="1" indent="1651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US Keynote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Deviceanywhere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employs 119 people and integrates in HP’s Unified Functional Testing (UFT) regression testing tool.</a:t>
            </a:r>
          </a:p>
          <a:p>
            <a:pPr marL="635000" lvl="1" indent="1651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Samsung Remote Test Lab (RTL),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mainly for single device testing &amp; those are simulated.</a:t>
            </a:r>
          </a:p>
          <a:p>
            <a:pPr lvl="2"/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8237" y="273670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1: Application Testing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2252" y="980728"/>
            <a:ext cx="7886700" cy="43513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Real Mobile </a:t>
            </a:r>
            <a:r>
              <a:rPr lang="en-US" sz="2800" b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Testbeds</a:t>
            </a:r>
            <a:endParaRPr lang="en-US" sz="2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e.g., Nokia RDA (only windows and </a:t>
            </a:r>
            <a:r>
              <a:rPr lang="en-US" sz="2400" i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symbian</a:t>
            </a:r>
            <a:r>
              <a:rPr 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real), </a:t>
            </a:r>
            <a:r>
              <a:rPr lang="en-US" sz="2400" i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PerfectoMobile</a:t>
            </a:r>
            <a:r>
              <a:rPr 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(commercial, real), Keynote's Device </a:t>
            </a:r>
            <a:r>
              <a:rPr lang="en-US" sz="2400" i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Anyware</a:t>
            </a:r>
            <a:r>
              <a:rPr 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(commercial, real)</a:t>
            </a:r>
          </a:p>
        </p:txBody>
      </p:sp>
      <p:pic>
        <p:nvPicPr>
          <p:cNvPr id="2054" name="Picture 6" descr="http://tinyhippos.files.wordpress.com/2010/07/perfecto-mobile-dan-silivestrutinyhippos-com-chromium_0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 bwMode="auto">
          <a:xfrm>
            <a:off x="4512630" y="2940373"/>
            <a:ext cx="3884909" cy="21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204864"/>
            <a:ext cx="1440160" cy="759422"/>
          </a:xfrm>
          <a:prstGeom prst="rect">
            <a:avLst/>
          </a:prstGeom>
        </p:spPr>
      </p:pic>
      <p:pic>
        <p:nvPicPr>
          <p:cNvPr id="2056" name="Picture 8" descr="http://developer.nokia.com/pics/RDA_devic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28909" cy="26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544522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Geared towards individual device testing.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insights into how these are developed!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348880"/>
            <a:ext cx="1841698" cy="4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7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1: Future Internet Experiments</a:t>
            </a:r>
            <a:endParaRPr lang="en-GB" sz="4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martLab | Remote Mockup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18632" r="75576" b="52969"/>
          <a:stretch/>
        </p:blipFill>
        <p:spPr>
          <a:xfrm>
            <a:off x="251520" y="1556792"/>
            <a:ext cx="1512168" cy="1872208"/>
          </a:xfrm>
          <a:prstGeom prst="rect">
            <a:avLst/>
          </a:prstGeom>
        </p:spPr>
      </p:pic>
      <p:pic>
        <p:nvPicPr>
          <p:cNvPr id="4" name="Picture 3" descr="SmartLab | Remote Mockup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b="19904"/>
          <a:stretch/>
        </p:blipFill>
        <p:spPr>
          <a:xfrm>
            <a:off x="2483768" y="1556792"/>
            <a:ext cx="5801609" cy="4085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98072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SmartLab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Remote Sensor Mockups (RM)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24544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Mockup Sensors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GPS mockup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Accelerometer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Compass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Orientation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Light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Proximity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Gravity sensor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907704" y="5661248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“Sensor Mockup Experiments with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SmartLab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Demo at 13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ACM Intl. Conference of Information Processing in Sensor Networks 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IPSN'14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), Berlin, Germany,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2014.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"Managing big data experiments on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smartphones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Distributed and Parallel Databases 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DAPD '14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), Springer US, 2014 (accepted).</a:t>
            </a:r>
            <a:endParaRPr lang="en-US" sz="1200" b="1" i="1" kern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76872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hlinkClick r:id="rId5"/>
              </a:rPr>
              <a:t>VIDEO!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87793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2: Smartphone Cluster Computing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83568" y="1124744"/>
            <a:ext cx="7886700" cy="4351338"/>
          </a:xfrm>
        </p:spPr>
        <p:txBody>
          <a:bodyPr>
            <a:no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3200" b="1" i="1" dirty="0" smtClean="0">
                <a:ea typeface="ＭＳ Ｐゴシック" panose="020B0600070205080204" pitchFamily="34" charset="-128"/>
              </a:rPr>
              <a:t>How to build </a:t>
            </a:r>
            <a:r>
              <a:rPr lang="en-US" sz="3200" b="1" i="1" dirty="0" err="1" smtClean="0">
                <a:ea typeface="ＭＳ Ｐゴシック" panose="020B0600070205080204" pitchFamily="34" charset="-128"/>
              </a:rPr>
              <a:t>beowulf</a:t>
            </a:r>
            <a:r>
              <a:rPr lang="en-US" sz="3200" b="1" i="1" dirty="0" smtClean="0">
                <a:ea typeface="ＭＳ Ｐゴシック" panose="020B0600070205080204" pitchFamily="34" charset="-128"/>
              </a:rPr>
              <a:t>-like clusters out of deprecated </a:t>
            </a:r>
            <a:r>
              <a:rPr lang="en-US" sz="3200" b="1" i="1" dirty="0" err="1" smtClean="0">
                <a:ea typeface="ＭＳ Ｐゴシック" panose="020B0600070205080204" pitchFamily="34" charset="-128"/>
              </a:rPr>
              <a:t>smartphones</a:t>
            </a:r>
            <a:r>
              <a:rPr lang="en-US" sz="3200" b="1" i="1" dirty="0" smtClean="0">
                <a:ea typeface="ＭＳ Ｐゴシック" panose="020B0600070205080204" pitchFamily="34" charset="-128"/>
              </a:rPr>
              <a:t>? </a:t>
            </a:r>
          </a:p>
          <a:p>
            <a:pPr lvl="1"/>
            <a:r>
              <a:rPr lang="en-US" sz="24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tend to change smartphones faster than PCs.</a:t>
            </a:r>
          </a:p>
          <a:p>
            <a:pPr lvl="1"/>
            <a:r>
              <a:rPr lang="en-US" sz="2400" i="1" dirty="0" smtClean="0">
                <a:ea typeface="ＭＳ Ｐゴシック" panose="020B0600070205080204" pitchFamily="34" charset="-128"/>
              </a:rPr>
              <a:t>The gap between x86 (still faster) and ARM architectures (greener) is slowly closing. </a:t>
            </a:r>
          </a:p>
          <a:p>
            <a:pPr lvl="1"/>
            <a:endParaRPr lang="en-US" sz="2400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3368209" cy="297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2088" y="313399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e.g.,  Latest Smartphone CPU (Qualcomm Snapdragon 810)</a:t>
            </a:r>
          </a:p>
          <a:p>
            <a:pPr marL="571500" lvl="2"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4 x A57 (faster) cores + 4 A53 (eco) cores</a:t>
            </a:r>
            <a:r>
              <a:rPr lang="en-US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with 64 bit support and 20nm device fabrication.</a:t>
            </a:r>
            <a:endParaRPr lang="en-US" dirty="0" smtClean="0"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lvl="2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lvl="2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Indicative benchmark by </a:t>
            </a:r>
            <a:r>
              <a:rPr lang="en-US" b="1" dirty="0" err="1" smtClean="0">
                <a:latin typeface="Arial" pitchFamily="34" charset="0"/>
                <a:ea typeface="Ebrima" pitchFamily="2" charset="0"/>
                <a:cs typeface="Arial" pitchFamily="34" charset="0"/>
              </a:rPr>
              <a:t>Geekbench</a:t>
            </a:r>
            <a:r>
              <a:rPr lang="en-US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(4.5:1 ratio):</a:t>
            </a:r>
          </a:p>
          <a:p>
            <a:pPr marL="571500" lvl="2"/>
            <a:r>
              <a:rPr lang="en-US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- Xeon X5650 Score (6-cores, 2.67GHz):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13,703</a:t>
            </a:r>
          </a:p>
          <a:p>
            <a:pPr marL="571500" lvl="2"/>
            <a:r>
              <a:rPr lang="en-US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- Snapdragon 801 (4-cores, 2.45GHz):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2,924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6114782"/>
            <a:ext cx="251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Source: http://goo.gl/vYJZCJ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8237" y="295272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2: Smartphone Cluster Computing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980728"/>
            <a:ext cx="6840760" cy="43513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a typeface="ＭＳ Ｐゴシック" panose="020B0600070205080204" pitchFamily="34" charset="-128"/>
              </a:rPr>
              <a:t>Emulated (on PCs) Mobile </a:t>
            </a:r>
            <a:r>
              <a:rPr lang="en-US" sz="2800" b="1" dirty="0" err="1" smtClean="0">
                <a:ea typeface="ＭＳ Ｐゴシック" panose="020B0600070205080204" pitchFamily="34" charset="-128"/>
              </a:rPr>
              <a:t>Testbeds</a:t>
            </a:r>
            <a:endParaRPr lang="en-US" sz="2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400" b="1" i="1" dirty="0" smtClean="0">
                <a:ea typeface="ＭＳ Ｐゴシック" panose="020B0600070205080204" pitchFamily="34" charset="-128"/>
              </a:rPr>
              <a:t>QEMU (Quick </a:t>
            </a:r>
            <a:r>
              <a:rPr lang="en-US" sz="2400" b="1" i="1" dirty="0" err="1" smtClean="0">
                <a:ea typeface="ＭＳ Ｐゴシック" panose="020B0600070205080204" pitchFamily="34" charset="-128"/>
              </a:rPr>
              <a:t>EMUlator</a:t>
            </a:r>
            <a:r>
              <a:rPr lang="en-US" sz="2400" b="1" i="1" dirty="0" smtClean="0">
                <a:ea typeface="ＭＳ Ｐゴシック" panose="020B0600070205080204" pitchFamily="34" charset="-128"/>
              </a:rPr>
              <a:t>) Clusters: 	</a:t>
            </a:r>
          </a:p>
          <a:p>
            <a:pPr lvl="2"/>
            <a:r>
              <a:rPr lang="en-US" sz="2100" i="1" dirty="0" smtClean="0">
                <a:ea typeface="ＭＳ Ｐゴシック" panose="020B0600070205080204" pitchFamily="34" charset="-128"/>
              </a:rPr>
              <a:t>QEMU</a:t>
            </a:r>
            <a:r>
              <a:rPr lang="en-US" sz="2100" b="1" i="1" dirty="0" smtClean="0">
                <a:ea typeface="ＭＳ Ｐゴシック" panose="020B0600070205080204" pitchFamily="34" charset="-128"/>
              </a:rPr>
              <a:t> </a:t>
            </a:r>
            <a:r>
              <a:rPr lang="en-US" sz="2100" i="1" dirty="0" smtClean="0">
                <a:ea typeface="ＭＳ Ｐゴシック" panose="020B0600070205080204" pitchFamily="34" charset="-128"/>
              </a:rPr>
              <a:t>is a generic and open source machine emulator (e.g., run ARM-compiled code on x86) </a:t>
            </a:r>
          </a:p>
          <a:p>
            <a:pPr lvl="1"/>
            <a:r>
              <a:rPr lang="en-US" sz="2400" b="1" i="1" dirty="0" smtClean="0">
                <a:ea typeface="ＭＳ Ｐゴシック" panose="020B0600070205080204" pitchFamily="34" charset="-128"/>
              </a:rPr>
              <a:t>Android-X86 Clusters:</a:t>
            </a:r>
          </a:p>
          <a:p>
            <a:pPr lvl="2"/>
            <a:r>
              <a:rPr lang="en-US" sz="2100" i="1" dirty="0" smtClean="0">
                <a:ea typeface="ＭＳ Ｐゴシック" panose="020B0600070205080204" pitchFamily="34" charset="-128"/>
              </a:rPr>
              <a:t>The </a:t>
            </a:r>
            <a:r>
              <a:rPr lang="en-US" sz="2100" b="1" i="1" dirty="0" smtClean="0">
                <a:ea typeface="ＭＳ Ｐゴシック" panose="020B0600070205080204" pitchFamily="34" charset="-128"/>
              </a:rPr>
              <a:t>Android-X86</a:t>
            </a:r>
            <a:r>
              <a:rPr lang="en-US" sz="2100" i="1" dirty="0" smtClean="0">
                <a:ea typeface="ＭＳ Ｐゴシック" panose="020B0600070205080204" pitchFamily="34" charset="-128"/>
              </a:rPr>
              <a:t> provides Android for x86 architectures, thus Android can run on an ordinary PC or in the Cloud. </a:t>
            </a:r>
            <a:endParaRPr lang="en-US" sz="2800" i="1" dirty="0" smtClean="0">
              <a:ea typeface="ＭＳ Ｐゴシック" panose="020B0600070205080204" pitchFamily="34" charset="-128"/>
            </a:endParaRPr>
          </a:p>
          <a:p>
            <a:pPr lvl="2"/>
            <a:r>
              <a:rPr lang="en-US" sz="2000" i="1" dirty="0" smtClean="0">
                <a:ea typeface="ＭＳ Ｐゴシック" panose="020B0600070205080204" pitchFamily="34" charset="-128"/>
              </a:rPr>
              <a:t>The project was conceived when trying to offer Android on Asus </a:t>
            </a:r>
            <a:r>
              <a:rPr lang="en-US" sz="2000" i="1" dirty="0" err="1" smtClean="0">
                <a:ea typeface="ＭＳ Ｐゴシック" panose="020B0600070205080204" pitchFamily="34" charset="-128"/>
              </a:rPr>
              <a:t>Eee</a:t>
            </a:r>
            <a:r>
              <a:rPr lang="en-US" sz="2000" i="1" dirty="0" smtClean="0">
                <a:ea typeface="ＭＳ Ｐゴシック" panose="020B0600070205080204" pitchFamily="34" charset="-128"/>
              </a:rPr>
              <a:t> </a:t>
            </a:r>
            <a:r>
              <a:rPr lang="en-US" sz="2000" i="1" dirty="0" err="1" smtClean="0">
                <a:ea typeface="ＭＳ Ｐゴシック" panose="020B0600070205080204" pitchFamily="34" charset="-128"/>
              </a:rPr>
              <a:t>ultrabooks</a:t>
            </a:r>
            <a:r>
              <a:rPr lang="en-US" sz="2000" i="1" dirty="0" smtClean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sz="2400" b="1" i="1" dirty="0" smtClean="0">
                <a:ea typeface="ＭＳ Ｐゴシック" panose="020B0600070205080204" pitchFamily="34" charset="-128"/>
              </a:rPr>
              <a:t>Both require a lot of RAM on the host!</a:t>
            </a:r>
          </a:p>
          <a:p>
            <a:pPr lvl="1"/>
            <a:r>
              <a:rPr lang="en-US" sz="2400" b="1" i="1" dirty="0" smtClean="0">
                <a:ea typeface="ＭＳ Ｐゴシック" panose="020B0600070205080204" pitchFamily="34" charset="-128"/>
              </a:rPr>
              <a:t>No real computing stack, no sensors!</a:t>
            </a:r>
          </a:p>
          <a:p>
            <a:r>
              <a:rPr lang="en-US" sz="2400" b="1" i="1" dirty="0" smtClean="0">
                <a:ea typeface="ＭＳ Ｐゴシック" panose="020B0600070205080204" pitchFamily="34" charset="-128"/>
              </a:rPr>
              <a:t>Besides Samsung RTL, </a:t>
            </a:r>
            <a:r>
              <a:rPr lang="en-US" sz="2400" b="1" i="1" dirty="0" err="1" smtClean="0">
                <a:ea typeface="ＭＳ Ｐゴシック" panose="020B0600070205080204" pitchFamily="34" charset="-128"/>
              </a:rPr>
              <a:t>Megadroid</a:t>
            </a:r>
            <a:r>
              <a:rPr lang="en-US" sz="2400" i="1" dirty="0" smtClean="0">
                <a:ea typeface="ＭＳ Ｐゴシック" panose="020B0600070205080204" pitchFamily="34" charset="-128"/>
              </a:rPr>
              <a:t> is a 520-node PC cluster, deployed by </a:t>
            </a:r>
            <a:r>
              <a:rPr lang="en-US" sz="2400" b="1" i="1" dirty="0" smtClean="0">
                <a:ea typeface="ＭＳ Ｐゴシック" panose="020B0600070205080204" pitchFamily="34" charset="-128"/>
              </a:rPr>
              <a:t>Sandia Labs </a:t>
            </a:r>
            <a:r>
              <a:rPr lang="en-US" sz="2400" i="1" dirty="0" smtClean="0">
                <a:ea typeface="ＭＳ Ｐゴシック" panose="020B0600070205080204" pitchFamily="34" charset="-128"/>
              </a:rPr>
              <a:t>(US) that deploys 300,000 Android Emulators.</a:t>
            </a:r>
          </a:p>
          <a:p>
            <a:pPr lvl="1"/>
            <a:r>
              <a:rPr lang="en-US" i="1" dirty="0" smtClean="0">
                <a:ea typeface="ＭＳ Ｐゴシック" panose="020B0600070205080204" pitchFamily="34" charset="-128"/>
              </a:rPr>
              <a:t>Facilitates capacity-type cluster security simulations</a:t>
            </a:r>
          </a:p>
          <a:p>
            <a:pPr lvl="2"/>
            <a:endParaRPr lang="en-US" sz="21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81029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04248" y="2636912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QEMU Emulator 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eClipse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941168"/>
            <a:ext cx="1133743" cy="144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56992"/>
            <a:ext cx="19293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7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3: City-scale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Testbeds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83568" y="1124744"/>
            <a:ext cx="7886700" cy="4351338"/>
          </a:xfrm>
        </p:spPr>
        <p:txBody>
          <a:bodyPr>
            <a:no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3200" b="1" i="1" dirty="0" smtClean="0">
                <a:ea typeface="ＭＳ Ｐゴシック" panose="020B0600070205080204" pitchFamily="34" charset="-128"/>
              </a:rPr>
              <a:t>How to handle a fleet of Android-powered equipment installed on 100 buses?</a:t>
            </a:r>
          </a:p>
          <a:p>
            <a:pPr marL="514350" lvl="2">
              <a:spcBef>
                <a:spcPts val="750"/>
              </a:spcBef>
            </a:pPr>
            <a:r>
              <a:rPr lang="en-US" sz="2800" dirty="0" smtClean="0">
                <a:ea typeface="ＭＳ Ｐゴシック" panose="020B0600070205080204" pitchFamily="34" charset="-128"/>
              </a:rPr>
              <a:t>Experimentation &amp; Applications: e.g., Smart Advertising Panels &amp; TVs, </a:t>
            </a:r>
            <a:r>
              <a:rPr lang="en-US" sz="2800" dirty="0" err="1" smtClean="0">
                <a:ea typeface="ＭＳ Ｐゴシック" panose="020B0600070205080204" pitchFamily="34" charset="-128"/>
              </a:rPr>
              <a:t>WiFi</a:t>
            </a:r>
            <a:r>
              <a:rPr lang="en-US" sz="2800" dirty="0" smtClean="0">
                <a:ea typeface="ＭＳ Ｐゴシック" panose="020B0600070205080204" pitchFamily="34" charset="-128"/>
              </a:rPr>
              <a:t>/3G Hotspots, and TVs, Multimedia equipment, etc.</a:t>
            </a:r>
          </a:p>
          <a:p>
            <a:pPr marL="514350" lvl="2">
              <a:spcBef>
                <a:spcPts val="750"/>
              </a:spcBef>
            </a:pPr>
            <a:endParaRPr lang="en-US" sz="2800" dirty="0" smtClean="0">
              <a:ea typeface="ＭＳ Ｐゴシック" panose="020B0600070205080204" pitchFamily="34" charset="-128"/>
            </a:endParaRPr>
          </a:p>
          <a:p>
            <a:pPr marL="171450" lvl="1">
              <a:spcBef>
                <a:spcPts val="750"/>
              </a:spcBef>
              <a:buNone/>
            </a:pPr>
            <a:endParaRPr lang="en-US" sz="3200" b="1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lvl="1">
              <a:spcBef>
                <a:spcPts val="750"/>
              </a:spcBef>
              <a:buNone/>
            </a:pPr>
            <a:endParaRPr lang="en-US" sz="3200" b="1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8914" name="Picture 2" descr="http://ts1.mm.bing.net/th?&amp;id=HN.608001420548573917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652" y="3789040"/>
            <a:ext cx="3721596" cy="2481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4: People-centric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Testbeds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1052736"/>
            <a:ext cx="5616624" cy="4351338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People-centric </a:t>
            </a:r>
            <a:r>
              <a:rPr lang="en-US" sz="2800" b="1" i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Testbeds</a:t>
            </a:r>
            <a:endParaRPr lang="en-US" sz="2800" b="1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300" b="1" i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PhoneLab</a:t>
            </a:r>
            <a:r>
              <a:rPr lang="en-US" sz="2300" b="1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3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(Univ. of Buffalo, USA with support by Google): allows data collection from real users.</a:t>
            </a:r>
          </a:p>
          <a:p>
            <a:pPr lvl="1"/>
            <a:r>
              <a:rPr lang="en-US" sz="2300" b="1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Workflow: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Register Experiment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smtClean="0">
                <a:ea typeface="ＭＳ Ｐゴシック" panose="020B0600070205080204" pitchFamily="34" charset="-128"/>
              </a:rPr>
              <a:t>Upload Android Executable with </a:t>
            </a:r>
            <a:r>
              <a:rPr lang="en-US" sz="2000" i="1" dirty="0" err="1" smtClean="0">
                <a:ea typeface="ＭＳ Ｐゴシック" panose="020B0600070205080204" pitchFamily="34" charset="-128"/>
              </a:rPr>
              <a:t>Log.v</a:t>
            </a:r>
            <a:r>
              <a:rPr lang="en-US" sz="2000" i="1" dirty="0" smtClean="0">
                <a:ea typeface="ＭＳ Ｐゴシック" panose="020B0600070205080204" pitchFamily="34" charset="-128"/>
              </a:rPr>
              <a:t>(ID, “Something”)</a:t>
            </a:r>
            <a:endParaRPr lang="en-US" sz="2000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smtClean="0">
                <a:ea typeface="ＭＳ Ｐゴシック" panose="020B0600070205080204" pitchFamily="34" charset="-128"/>
              </a:rPr>
              <a:t>Institutional Review Board Evaluation / Approval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Pre-deployment Testing (battery, storage, etc.)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Deployment (up to 152 participants)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i="1" dirty="0" err="1" smtClean="0">
                <a:ea typeface="ＭＳ Ｐゴシック" panose="020B0600070205080204" pitchFamily="34" charset="-128"/>
              </a:rPr>
              <a:t>PhoneLab</a:t>
            </a:r>
            <a:r>
              <a:rPr lang="en-US" sz="2000" i="1" dirty="0" smtClean="0">
                <a:ea typeface="ＭＳ Ｐゴシック" panose="020B0600070205080204" pitchFamily="34" charset="-128"/>
              </a:rPr>
              <a:t> returns </a:t>
            </a:r>
            <a:r>
              <a:rPr lang="en-US" sz="2000" i="1" dirty="0" err="1" smtClean="0">
                <a:ea typeface="ＭＳ Ｐゴシック" panose="020B0600070205080204" pitchFamily="34" charset="-128"/>
              </a:rPr>
              <a:t>Logcat</a:t>
            </a:r>
            <a:r>
              <a:rPr lang="en-US" sz="2000" i="1" dirty="0" smtClean="0">
                <a:ea typeface="ＭＳ Ｐゴシック" panose="020B0600070205080204" pitchFamily="34" charset="-128"/>
              </a:rPr>
              <a:t> trace containing ID.</a:t>
            </a:r>
            <a:endParaRPr lang="en-US" sz="2000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8" name="Picture 4" descr="http://participate.phone-lab.org/static/img/smartphone_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275856" cy="19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hone-lab.org/static/img/phonelab_logo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0039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552" y="5877272"/>
            <a:ext cx="8425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fine-grain control over remote devices!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096511" y="1556792"/>
            <a:ext cx="304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400" i="1" dirty="0" smtClean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  <a:hlinkClick r:id="rId5"/>
              </a:rPr>
              <a:t>https://www.phone-lab.org/</a:t>
            </a:r>
            <a:endParaRPr lang="en-US" i="1" dirty="0" smtClean="0"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3034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188" y="4941168"/>
            <a:ext cx="7993062" cy="106045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1st </a:t>
            </a:r>
            <a:r>
              <a:rPr lang="en-US" dirty="0" err="1"/>
              <a:t>EIT</a:t>
            </a:r>
            <a:r>
              <a:rPr lang="en-US" dirty="0"/>
              <a:t> </a:t>
            </a:r>
            <a:r>
              <a:rPr lang="en-US" dirty="0" err="1"/>
              <a:t>ICTLabs</a:t>
            </a:r>
            <a:r>
              <a:rPr lang="en-US" dirty="0"/>
              <a:t> Future Networking Solutions Outreach </a:t>
            </a:r>
            <a:r>
              <a:rPr lang="en-US" dirty="0" smtClean="0"/>
              <a:t>Workshop, </a:t>
            </a:r>
          </a:p>
          <a:p>
            <a:pPr algn="ctr"/>
            <a:r>
              <a:rPr lang="en-US" dirty="0" smtClean="0"/>
              <a:t>December 4, 2014, Budapest</a:t>
            </a:r>
            <a:r>
              <a:rPr lang="en-US" dirty="0"/>
              <a:t>, Hungary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dirty="0"/>
              <a:t>Smartphone Cloud </a:t>
            </a:r>
            <a:r>
              <a:rPr lang="en-US" dirty="0" err="1"/>
              <a:t>Testbeds</a:t>
            </a:r>
            <a:r>
              <a:rPr lang="en-US" dirty="0"/>
              <a:t> and Applications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349500"/>
            <a:ext cx="5761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Demetris Zeinalipour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Thanks! Questions?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Data Management Systems Laboratory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Department of Computer Science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University of Cyprus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http://dmsl.cs.ucy.ac.cy/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064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93296"/>
            <a:ext cx="2520280" cy="603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7904" y="6237312"/>
            <a:ext cx="30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7"/>
              </a:rPr>
              <a:t>http://smartlab.cs.ucy.ac.cy/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054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7544" y="980728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600" b="1" i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964488" y="3645024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8B73BCE-D3D3-4697-A814-13814D2638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2" y="980728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defRPr/>
            </a:pPr>
            <a:r>
              <a:rPr lang="en-US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Data Management Systems Laboratory (DMSL) 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newest laboratory of the CS/UCY department, established in 2010 (3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postdocs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3 PhD students,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M.Sc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student and 4 undergraduate assistants.)</a:t>
            </a:r>
          </a:p>
          <a:p>
            <a:pPr marL="914400" lvl="1" indent="-514350"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Young dynamic team working on the crossroad of basic research / computer systems  =&gt; innovation/startups</a:t>
            </a:r>
          </a:p>
          <a:p>
            <a:pPr marL="514350" indent="-514350">
              <a:defRPr/>
            </a:pP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Funding</a:t>
            </a:r>
          </a:p>
          <a:p>
            <a:pPr marL="914400" lvl="1" indent="-514350"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Industrial Funding &amp; R&amp;D :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Cywee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Cywee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/Taiwan),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Appcampus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(Nokia/Microsoft/Finland),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Geomatic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(Cyprus), MTN Telecom (South Africa/Cyprus/Middle East).</a:t>
            </a:r>
          </a:p>
          <a:p>
            <a:pPr marL="914400" lvl="1" indent="-514350"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EU FP7: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Modap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PlanetLab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CONET,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Searchin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(Marie Curie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ToK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&amp; national projects	</a:t>
            </a:r>
          </a:p>
          <a:p>
            <a:pPr marL="914400" lvl="1" indent="-514350"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301208"/>
            <a:ext cx="1584176" cy="11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373216"/>
            <a:ext cx="316426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0374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Preamble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7544" y="980728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defRPr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initial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plan was to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present 3 services we’ve developed and evolve:</a:t>
            </a:r>
          </a:p>
          <a:p>
            <a:pPr marL="914400" lvl="1" indent="-514350">
              <a:defRPr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Anyplace – Indoor Information Service. </a:t>
            </a:r>
          </a:p>
          <a:p>
            <a:pPr marL="1314450" lvl="2" indent="-514350"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3 Intl. awards (1.96m accuracy), Taiwan Collaboration.  </a:t>
            </a:r>
          </a:p>
          <a:p>
            <a:pPr marL="1314450" lvl="2" indent="-514350"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http://anyplace.cs.ucy.ac.cy/</a:t>
            </a: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514350">
              <a:defRPr/>
            </a:pPr>
            <a:r>
              <a:rPr lang="en-US" sz="2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Rayzit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 Crowd Messaging Service</a:t>
            </a:r>
          </a:p>
          <a:p>
            <a:pPr marL="1314450" lvl="2" indent="-514350"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Intl. award (Microsoft/Nokia), Active Community (Italy, India, US)</a:t>
            </a:r>
          </a:p>
          <a:p>
            <a:pPr marL="1314450" lvl="2" indent="-514350"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4"/>
              </a:rPr>
              <a:t>http://rayzit.com/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514350"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964488" y="3645024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8B73BCE-D3D3-4697-A814-13814D2638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3744416" cy="22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01317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149080"/>
            <a:ext cx="345631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51723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0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7544" y="980728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Review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abstractions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comprising </a:t>
            </a:r>
            <a:r>
              <a:rPr lang="en-US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SmartLab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a Smartphone Cloud (</a:t>
            </a:r>
            <a:r>
              <a:rPr lang="en-US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IaaS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 have developed at the University of Cyprus since 2009.</a:t>
            </a:r>
          </a:p>
          <a:p>
            <a:pPr marL="514350" indent="-514350"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Overview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experiences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from using </a:t>
            </a:r>
            <a:r>
              <a:rPr lang="en-US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SmartLab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a research-oriented setting:</a:t>
            </a:r>
          </a:p>
          <a:p>
            <a:pPr marL="914400" lvl="1" indent="-514350">
              <a:defRPr/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Demo: a programming cloud of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  <a:hlinkClick r:id="rId3" action="ppaction://hlinkfile"/>
              </a:rPr>
              <a:t>smartphones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In 10th ACM International Conference on Mobile Systems Applications and Services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Mobisys'12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), Lake District, UK,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marL="914400" lvl="1" indent="-514350"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  <a:hlinkClick r:id="rId5"/>
              </a:rPr>
              <a:t>Managing Smartphone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  <a:hlinkClick r:id="rId5"/>
              </a:rPr>
              <a:t>Testbeds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hlinkClick r:id="rId5"/>
              </a:rPr>
              <a:t> with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  <a:hlinkClick r:id="rId5"/>
              </a:rPr>
              <a:t>SmartLab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G.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Larkou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C. Costa, P.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Andreou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Konstantinidis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Zeinalipour-Yazti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"Proceedings of the 27th USENIX Large Installation System Administration Conference"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  <a:hlinkClick r:id="rId6"/>
              </a:rPr>
              <a:t>LISA '13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Washington D.C., USA Pages: 115-132, ISBN: 978-1-931971-05-8,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2013.</a:t>
            </a:r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Sensor Mockup Experiments with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  <a:hlinkClick r:id="rId3" action="ppaction://hlinkfile"/>
              </a:rPr>
              <a:t>SmartLab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Demo at 13</a:t>
            </a:r>
            <a:r>
              <a:rPr lang="en-US" sz="16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ACM Intl. Conference of Information Processing in Sensor Networks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IPSN'14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), Berlin, Germany,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2014.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Tackle ideas for Future Directions &amp; Proposals.</a:t>
            </a:r>
            <a:endPara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514350">
              <a:defRPr/>
            </a:pPr>
            <a:endParaRPr lang="en-US" sz="18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514350"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964488" y="3645024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8B73BCE-D3D3-4697-A814-13814D2638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296" y="1826240"/>
            <a:ext cx="2441848" cy="24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002360" y="4058488"/>
            <a:ext cx="1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eReaders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 Fragmentation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065" y="4643844"/>
            <a:ext cx="2619375" cy="13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01097" y="60119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Rasperry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07540"/>
            <a:ext cx="13578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3568" y="39957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Tablets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07540"/>
            <a:ext cx="1428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339752" y="38517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 Watches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0777" y="4499828"/>
            <a:ext cx="2258728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112865" y="56519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 TVs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042264"/>
            <a:ext cx="192139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652120" y="39864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SmartBooks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497" y="4643844"/>
            <a:ext cx="2095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304553" y="57239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 Glasses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740352" y="2051556"/>
            <a:ext cx="1186379" cy="2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524328" y="399577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 Home Phones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3528" y="83671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Equipment running on Android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(based on Linux kernel 2.6.x and 3.x)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Android Software Fragmentation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/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/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/>
              <a:t> IDC projects that </a:t>
            </a:r>
            <a:r>
              <a:rPr lang="en-US" sz="2800" b="1" dirty="0" smtClean="0"/>
              <a:t>53%</a:t>
            </a:r>
            <a:r>
              <a:rPr lang="en-US" sz="2800" dirty="0" smtClean="0"/>
              <a:t> of </a:t>
            </a:r>
            <a:r>
              <a:rPr lang="en-US" sz="2800" dirty="0" err="1" smtClean="0"/>
              <a:t>smartphones</a:t>
            </a:r>
            <a:r>
              <a:rPr lang="en-US" sz="2800" dirty="0" smtClean="0"/>
              <a:t> in </a:t>
            </a:r>
            <a:r>
              <a:rPr lang="en-US" sz="2800" b="1" dirty="0" smtClean="0"/>
              <a:t>2016</a:t>
            </a:r>
            <a:r>
              <a:rPr lang="en-US" sz="2800" dirty="0" smtClean="0"/>
              <a:t> will be running Android (19% </a:t>
            </a:r>
            <a:r>
              <a:rPr lang="en-US" sz="2800" dirty="0" err="1" smtClean="0"/>
              <a:t>iOS</a:t>
            </a:r>
            <a:r>
              <a:rPr lang="en-US" sz="2800" dirty="0" smtClean="0"/>
              <a:t>, 19% Win)</a:t>
            </a:r>
          </a:p>
          <a:p>
            <a:pPr lvl="1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Fragmentation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055104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119675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OpenSignal</a:t>
            </a:r>
            <a:r>
              <a:rPr lang="en-US" sz="1200" dirty="0" smtClean="0"/>
              <a:t>, July 2013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8691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Smartphone OS landscape is fragmented!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SmartLab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Smartphone Cloud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43513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</a:t>
            </a:r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</a:t>
            </a:r>
            <a:r>
              <a:rPr 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modern mobile research &amp; development cope with the </a:t>
            </a:r>
            <a:r>
              <a:rPr 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fragmented mobile ecosystem</a:t>
            </a:r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  <a:endParaRPr lang="en-US" sz="2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developed a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comprehensive architecture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managing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stationary, mobile and virtual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smartphones through a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 browser.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451" y="372981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4" y="3429000"/>
            <a:ext cx="3906838" cy="26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57" y="3356992"/>
            <a:ext cx="3686175" cy="27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88057" y="6073477"/>
            <a:ext cx="3382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Stationary Devices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91744" y="6073477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Mobile Devices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SmartLab: User Interface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martLab | Remote Control Terminal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b="16532"/>
          <a:stretch/>
        </p:blipFill>
        <p:spPr>
          <a:xfrm>
            <a:off x="1979712" y="1556792"/>
            <a:ext cx="6840760" cy="48245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475656" y="184482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1628799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75656" y="2780927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2564903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See/Click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03648" y="315026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024" y="299695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Shell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75656" y="358230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032" y="34290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File Sys.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75656" y="4014355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861047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Automation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475656" y="444640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032" y="4293095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Debug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75656" y="4878451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8032" y="4725143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475656" y="2276871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2060847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Manage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5536" y="98072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Intuitive Web 2.0 GUI (Ajax, JSON, APIs)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23720" y="47251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hlinkClick r:id="rId4"/>
              </a:rPr>
              <a:t>Video!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 txBox="1">
            <a:spLocks/>
          </p:cNvSpPr>
          <p:nvPr/>
        </p:nvSpPr>
        <p:spPr bwMode="auto">
          <a:xfrm>
            <a:off x="228600" y="245922"/>
            <a:ext cx="8686800" cy="6308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SmartLab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 Service</a:t>
            </a:r>
            <a:endParaRPr lang="en-GB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248069"/>
            <a:ext cx="7704856" cy="3917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  M  A  R  T  L  A  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823" y="3850686"/>
            <a:ext cx="5408216" cy="1220096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Device Server (DS) Layer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529" y="2536101"/>
            <a:ext cx="5405510" cy="9375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User Interface (UI) </a:t>
            </a:r>
            <a:r>
              <a:rPr lang="en-GB" b="1" dirty="0" smtClean="0">
                <a:solidFill>
                  <a:schemeClr val="tx1"/>
                </a:solidFill>
              </a:rPr>
              <a:t>Layer (Web Server)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823" y="5416421"/>
            <a:ext cx="7260345" cy="6129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Hardware </a:t>
            </a:r>
            <a:r>
              <a:rPr lang="en-GB" b="1" dirty="0">
                <a:solidFill>
                  <a:schemeClr val="tx1"/>
                </a:solidFill>
              </a:rPr>
              <a:t>Layer         </a:t>
            </a:r>
            <a:r>
              <a:rPr lang="en-GB" b="1" dirty="0" smtClean="0">
                <a:solidFill>
                  <a:schemeClr val="tx1"/>
                </a:solidFill>
              </a:rPr>
              <a:t> /          </a:t>
            </a:r>
            <a:r>
              <a:rPr lang="en-GB" b="1" dirty="0" err="1" smtClean="0">
                <a:solidFill>
                  <a:schemeClr val="tx1"/>
                </a:solidFill>
              </a:rPr>
              <a:t>SmartPhones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28080" y="4667538"/>
            <a:ext cx="4963705" cy="2880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Android or Socket Debug Bridge (ADB | SDP)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28079" y="2900670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RFM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17400" y="3466915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40097" y="3466915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65014" y="3573016"/>
            <a:ext cx="2889578" cy="115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ATP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3168" y="2900670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RCT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6164" y="2900670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RDT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53472" y="2900670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RS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17400" y="5070782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40097" y="5070782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5823" y="5176883"/>
            <a:ext cx="5408216" cy="115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JDWP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36" y="2536101"/>
            <a:ext cx="1333533" cy="25346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Data Layer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6980806" y="2852936"/>
            <a:ext cx="1011925" cy="691277"/>
          </a:xfrm>
          <a:prstGeom prst="can">
            <a:avLst>
              <a:gd name="adj" fmla="val 146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/>
              <a:t>SmartLab</a:t>
            </a:r>
            <a:r>
              <a:rPr lang="en-GB" sz="1600" b="1" dirty="0" smtClean="0"/>
              <a:t> DB</a:t>
            </a:r>
            <a:endParaRPr lang="el-GR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980806" y="3918654"/>
            <a:ext cx="1037192" cy="9793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File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System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14040" y="2951015"/>
            <a:ext cx="5185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754166" y="5070782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14780" y="5070782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32636" y="5176883"/>
            <a:ext cx="1333533" cy="115213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SSHFS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14040" y="3066228"/>
            <a:ext cx="5185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14040" y="4379506"/>
            <a:ext cx="5185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4040" y="4494718"/>
            <a:ext cx="5185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5400000">
            <a:off x="6112487" y="2885824"/>
            <a:ext cx="921702" cy="222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  S HF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968471" y="4354787"/>
            <a:ext cx="1209734" cy="222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  S HF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58561" y="2904519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RM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3568" y="1722904"/>
            <a:ext cx="7704856" cy="352346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  I  R  E  W  A  L  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59295" y="980728"/>
            <a:ext cx="1703959" cy="352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WWW User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823968" y="1356206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46665" y="1356206"/>
            <a:ext cx="0" cy="3456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43913" y="1479205"/>
            <a:ext cx="2889578" cy="115213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HTTPS / WSS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28079" y="4206686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RFM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133168" y="4206686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RCT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146164" y="4206686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RDT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53472" y="4206686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58561" y="4210536"/>
            <a:ext cx="933223" cy="3786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RM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CFF-394A-4546-884F-92D209B8D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</TotalTime>
  <Words>1429</Words>
  <Application>Microsoft Macintosh PowerPoint</Application>
  <PresentationFormat>On-screen Show (4:3)</PresentationFormat>
  <Paragraphs>264</Paragraphs>
  <Slides>19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Smartphone Cloud Testbeds and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Smartphone Cloud Testbeds and Applications</vt:lpstr>
    </vt:vector>
  </TitlesOfParts>
  <Manager>Demetris Zeinalipour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Smartphone Testbeds with SmartLab</dc:title>
  <dc:subject>USENIX LISA 2013</dc:subject>
  <dc:creator>Georgios Larkou</dc:creator>
  <cp:lastModifiedBy>D Z</cp:lastModifiedBy>
  <cp:revision>961</cp:revision>
  <dcterms:created xsi:type="dcterms:W3CDTF">2013-07-04T10:50:33Z</dcterms:created>
  <dcterms:modified xsi:type="dcterms:W3CDTF">2014-12-05T14:06:56Z</dcterms:modified>
</cp:coreProperties>
</file>