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handoutMasterIdLst>
    <p:handoutMasterId r:id="rId75"/>
  </p:handoutMasterIdLst>
  <p:sldIdLst>
    <p:sldId id="1846" r:id="rId2"/>
    <p:sldId id="2153" r:id="rId3"/>
    <p:sldId id="2058" r:id="rId4"/>
    <p:sldId id="2060" r:id="rId5"/>
    <p:sldId id="2141" r:id="rId6"/>
    <p:sldId id="1624" r:id="rId7"/>
    <p:sldId id="1625" r:id="rId8"/>
    <p:sldId id="2147" r:id="rId9"/>
    <p:sldId id="1900" r:id="rId10"/>
    <p:sldId id="2056" r:id="rId11"/>
    <p:sldId id="1874" r:id="rId12"/>
    <p:sldId id="1703" r:id="rId13"/>
    <p:sldId id="2051" r:id="rId14"/>
    <p:sldId id="2143" r:id="rId15"/>
    <p:sldId id="2129" r:id="rId16"/>
    <p:sldId id="2142" r:id="rId17"/>
    <p:sldId id="2110" r:id="rId18"/>
    <p:sldId id="1733" r:id="rId19"/>
    <p:sldId id="2150" r:id="rId20"/>
    <p:sldId id="2039" r:id="rId21"/>
    <p:sldId id="2122" r:id="rId22"/>
    <p:sldId id="2128" r:id="rId23"/>
    <p:sldId id="2137" r:id="rId24"/>
    <p:sldId id="2130" r:id="rId25"/>
    <p:sldId id="2131" r:id="rId26"/>
    <p:sldId id="2136" r:id="rId27"/>
    <p:sldId id="2139" r:id="rId28"/>
    <p:sldId id="2114" r:id="rId29"/>
    <p:sldId id="2140" r:id="rId30"/>
    <p:sldId id="2132" r:id="rId31"/>
    <p:sldId id="2148" r:id="rId32"/>
    <p:sldId id="2108" r:id="rId33"/>
    <p:sldId id="2117" r:id="rId34"/>
    <p:sldId id="2109" r:id="rId35"/>
    <p:sldId id="2107" r:id="rId36"/>
    <p:sldId id="2115" r:id="rId37"/>
    <p:sldId id="2111" r:id="rId38"/>
    <p:sldId id="2145" r:id="rId39"/>
    <p:sldId id="2112" r:id="rId40"/>
    <p:sldId id="2113" r:id="rId41"/>
    <p:sldId id="2118" r:id="rId42"/>
    <p:sldId id="2151" r:id="rId43"/>
    <p:sldId id="2152" r:id="rId44"/>
    <p:sldId id="2119" r:id="rId45"/>
    <p:sldId id="2120" r:id="rId46"/>
    <p:sldId id="2144" r:id="rId47"/>
    <p:sldId id="2149" r:id="rId48"/>
    <p:sldId id="2123" r:id="rId49"/>
    <p:sldId id="2124" r:id="rId50"/>
    <p:sldId id="2155" r:id="rId51"/>
    <p:sldId id="2050" r:id="rId52"/>
    <p:sldId id="1851" r:id="rId53"/>
    <p:sldId id="1858" r:id="rId54"/>
    <p:sldId id="2146" r:id="rId55"/>
    <p:sldId id="2154" r:id="rId56"/>
    <p:sldId id="1750" r:id="rId57"/>
    <p:sldId id="1752" r:id="rId58"/>
    <p:sldId id="1753" r:id="rId59"/>
    <p:sldId id="1757" r:id="rId60"/>
    <p:sldId id="1764" r:id="rId61"/>
    <p:sldId id="1765" r:id="rId62"/>
    <p:sldId id="1766" r:id="rId63"/>
    <p:sldId id="1767" r:id="rId64"/>
    <p:sldId id="2054" r:id="rId65"/>
    <p:sldId id="1778" r:id="rId66"/>
    <p:sldId id="1771" r:id="rId67"/>
    <p:sldId id="1772" r:id="rId68"/>
    <p:sldId id="1727" r:id="rId69"/>
    <p:sldId id="1910" r:id="rId70"/>
    <p:sldId id="1869" r:id="rId71"/>
    <p:sldId id="1856" r:id="rId72"/>
    <p:sldId id="2158" r:id="rId73"/>
  </p:sldIdLst>
  <p:sldSz cx="9144000" cy="6858000" type="screen4x3"/>
  <p:notesSz cx="6797675" cy="9928225"/>
  <p:defaultTextStyle>
    <a:defPPr>
      <a:defRPr lang="el-GR"/>
    </a:defPPr>
    <a:lvl1pPr algn="l" rtl="0" fontAlgn="base">
      <a:spcBef>
        <a:spcPct val="0"/>
      </a:spcBef>
      <a:spcAft>
        <a:spcPct val="0"/>
      </a:spcAft>
      <a:defRPr sz="3600" b="1" kern="1200">
        <a:solidFill>
          <a:schemeClr val="tx2"/>
        </a:solidFill>
        <a:latin typeface="Arial" charset="0"/>
        <a:ea typeface="ＭＳ Ｐゴシック" charset="-128"/>
        <a:cs typeface="+mn-cs"/>
      </a:defRPr>
    </a:lvl1pPr>
    <a:lvl2pPr marL="457200" algn="l" rtl="0" fontAlgn="base">
      <a:spcBef>
        <a:spcPct val="0"/>
      </a:spcBef>
      <a:spcAft>
        <a:spcPct val="0"/>
      </a:spcAft>
      <a:defRPr sz="3600" b="1" kern="1200">
        <a:solidFill>
          <a:schemeClr val="tx2"/>
        </a:solidFill>
        <a:latin typeface="Arial" charset="0"/>
        <a:ea typeface="ＭＳ Ｐゴシック" charset="-128"/>
        <a:cs typeface="+mn-cs"/>
      </a:defRPr>
    </a:lvl2pPr>
    <a:lvl3pPr marL="914400" algn="l" rtl="0" fontAlgn="base">
      <a:spcBef>
        <a:spcPct val="0"/>
      </a:spcBef>
      <a:spcAft>
        <a:spcPct val="0"/>
      </a:spcAft>
      <a:defRPr sz="3600" b="1" kern="1200">
        <a:solidFill>
          <a:schemeClr val="tx2"/>
        </a:solidFill>
        <a:latin typeface="Arial" charset="0"/>
        <a:ea typeface="ＭＳ Ｐゴシック" charset="-128"/>
        <a:cs typeface="+mn-cs"/>
      </a:defRPr>
    </a:lvl3pPr>
    <a:lvl4pPr marL="1371600" algn="l" rtl="0" fontAlgn="base">
      <a:spcBef>
        <a:spcPct val="0"/>
      </a:spcBef>
      <a:spcAft>
        <a:spcPct val="0"/>
      </a:spcAft>
      <a:defRPr sz="3600" b="1" kern="1200">
        <a:solidFill>
          <a:schemeClr val="tx2"/>
        </a:solidFill>
        <a:latin typeface="Arial" charset="0"/>
        <a:ea typeface="ＭＳ Ｐゴシック" charset="-128"/>
        <a:cs typeface="+mn-cs"/>
      </a:defRPr>
    </a:lvl4pPr>
    <a:lvl5pPr marL="1828800" algn="l" rtl="0" fontAlgn="base">
      <a:spcBef>
        <a:spcPct val="0"/>
      </a:spcBef>
      <a:spcAft>
        <a:spcPct val="0"/>
      </a:spcAft>
      <a:defRPr sz="3600" b="1" kern="1200">
        <a:solidFill>
          <a:schemeClr val="tx2"/>
        </a:solidFill>
        <a:latin typeface="Arial" charset="0"/>
        <a:ea typeface="ＭＳ Ｐゴシック" charset="-128"/>
        <a:cs typeface="+mn-cs"/>
      </a:defRPr>
    </a:lvl5pPr>
    <a:lvl6pPr marL="2286000" algn="l" defTabSz="914400" rtl="0" eaLnBrk="1" latinLnBrk="0" hangingPunct="1">
      <a:defRPr sz="3600" b="1" kern="1200">
        <a:solidFill>
          <a:schemeClr val="tx2"/>
        </a:solidFill>
        <a:latin typeface="Arial" charset="0"/>
        <a:ea typeface="ＭＳ Ｐゴシック" charset="-128"/>
        <a:cs typeface="+mn-cs"/>
      </a:defRPr>
    </a:lvl6pPr>
    <a:lvl7pPr marL="2743200" algn="l" defTabSz="914400" rtl="0" eaLnBrk="1" latinLnBrk="0" hangingPunct="1">
      <a:defRPr sz="3600" b="1" kern="1200">
        <a:solidFill>
          <a:schemeClr val="tx2"/>
        </a:solidFill>
        <a:latin typeface="Arial" charset="0"/>
        <a:ea typeface="ＭＳ Ｐゴシック" charset="-128"/>
        <a:cs typeface="+mn-cs"/>
      </a:defRPr>
    </a:lvl7pPr>
    <a:lvl8pPr marL="3200400" algn="l" defTabSz="914400" rtl="0" eaLnBrk="1" latinLnBrk="0" hangingPunct="1">
      <a:defRPr sz="3600" b="1" kern="1200">
        <a:solidFill>
          <a:schemeClr val="tx2"/>
        </a:solidFill>
        <a:latin typeface="Arial" charset="0"/>
        <a:ea typeface="ＭＳ Ｐゴシック" charset="-128"/>
        <a:cs typeface="+mn-cs"/>
      </a:defRPr>
    </a:lvl8pPr>
    <a:lvl9pPr marL="3657600" algn="l" defTabSz="914400" rtl="0" eaLnBrk="1" latinLnBrk="0" hangingPunct="1">
      <a:defRPr sz="3600" b="1" kern="1200">
        <a:solidFill>
          <a:schemeClr val="tx2"/>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ECFF"/>
    <a:srgbClr val="007A37"/>
    <a:srgbClr val="003399"/>
    <a:srgbClr val="1752DE"/>
    <a:srgbClr val="FF7700"/>
    <a:srgbClr val="FFFFCC"/>
    <a:srgbClr val="FFFFFF"/>
    <a:srgbClr val="FF33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36"/>
    <p:restoredTop sz="88444"/>
  </p:normalViewPr>
  <p:slideViewPr>
    <p:cSldViewPr>
      <p:cViewPr varScale="1">
        <p:scale>
          <a:sx n="103" d="100"/>
          <a:sy n="103" d="100"/>
        </p:scale>
        <p:origin x="1320" y="168"/>
      </p:cViewPr>
      <p:guideLst>
        <p:guide orient="horz" pos="2160"/>
        <p:guide pos="2880"/>
      </p:guideLst>
    </p:cSldViewPr>
  </p:slideViewPr>
  <p:outlineViewPr>
    <p:cViewPr>
      <p:scale>
        <a:sx n="33" d="100"/>
        <a:sy n="33" d="100"/>
      </p:scale>
      <p:origin x="0" y="0"/>
    </p:cViewPr>
  </p:outlineViewPr>
  <p:notesTextViewPr>
    <p:cViewPr>
      <p:scale>
        <a:sx n="210" d="100"/>
        <a:sy n="210" d="100"/>
      </p:scale>
      <p:origin x="0" y="0"/>
    </p:cViewPr>
  </p:notesTextViewPr>
  <p:sorterViewPr>
    <p:cViewPr>
      <p:scale>
        <a:sx n="33" d="100"/>
        <a:sy n="33" d="100"/>
      </p:scale>
      <p:origin x="0" y="0"/>
    </p:cViewPr>
  </p:sorterViewPr>
  <p:notesViewPr>
    <p:cSldViewPr>
      <p:cViewPr varScale="1">
        <p:scale>
          <a:sx n="89" d="100"/>
          <a:sy n="89" d="100"/>
        </p:scale>
        <p:origin x="4496" y="1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Fire Growth</a:t>
            </a:r>
            <a:r>
              <a:rPr lang="en-GB" baseline="0"/>
              <a:t> in kW</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CY"/>
        </a:p>
      </c:txPr>
    </c:title>
    <c:autoTitleDeleted val="0"/>
    <c:plotArea>
      <c:layout>
        <c:manualLayout>
          <c:layoutTarget val="inner"/>
          <c:xMode val="edge"/>
          <c:yMode val="edge"/>
          <c:x val="0.14050490476320113"/>
          <c:y val="0.17971872258000429"/>
          <c:w val="0.87427734033245841"/>
          <c:h val="0.73115740740740742"/>
        </c:manualLayout>
      </c:layout>
      <c:barChart>
        <c:barDir val="col"/>
        <c:grouping val="clustered"/>
        <c:varyColors val="0"/>
        <c:ser>
          <c:idx val="0"/>
          <c:order val="0"/>
          <c:spPr>
            <a:solidFill>
              <a:schemeClr val="accent1"/>
            </a:solidFill>
            <a:ln>
              <a:noFill/>
            </a:ln>
            <a:effectLst/>
          </c:spPr>
          <c:invertIfNegative val="0"/>
          <c:val>
            <c:numRef>
              <c:f>Sheet1!$A$1:$A$4</c:f>
              <c:numCache>
                <c:formatCode>General</c:formatCode>
                <c:ptCount val="4"/>
                <c:pt idx="0">
                  <c:v>1</c:v>
                </c:pt>
                <c:pt idx="1">
                  <c:v>3</c:v>
                </c:pt>
                <c:pt idx="2">
                  <c:v>5</c:v>
                </c:pt>
                <c:pt idx="3">
                  <c:v>7</c:v>
                </c:pt>
              </c:numCache>
            </c:numRef>
          </c:val>
          <c:extLst>
            <c:ext xmlns:c16="http://schemas.microsoft.com/office/drawing/2014/chart" uri="{C3380CC4-5D6E-409C-BE32-E72D297353CC}">
              <c16:uniqueId val="{00000000-9E69-F74A-A9B0-9E93173C7EE5}"/>
            </c:ext>
          </c:extLst>
        </c:ser>
        <c:ser>
          <c:idx val="1"/>
          <c:order val="1"/>
          <c:spPr>
            <a:solidFill>
              <a:schemeClr val="accent2"/>
            </a:solidFill>
            <a:ln>
              <a:noFill/>
            </a:ln>
            <a:effectLst/>
          </c:spPr>
          <c:invertIfNegative val="0"/>
          <c:val>
            <c:numRef>
              <c:f>Sheet1!$B$1:$B$4</c:f>
              <c:numCache>
                <c:formatCode>General</c:formatCode>
                <c:ptCount val="4"/>
                <c:pt idx="0">
                  <c:v>50</c:v>
                </c:pt>
                <c:pt idx="1">
                  <c:v>400</c:v>
                </c:pt>
                <c:pt idx="2">
                  <c:v>1000</c:v>
                </c:pt>
                <c:pt idx="3">
                  <c:v>2000</c:v>
                </c:pt>
              </c:numCache>
            </c:numRef>
          </c:val>
          <c:extLst>
            <c:ext xmlns:c16="http://schemas.microsoft.com/office/drawing/2014/chart" uri="{C3380CC4-5D6E-409C-BE32-E72D297353CC}">
              <c16:uniqueId val="{00000001-9E69-F74A-A9B0-9E93173C7EE5}"/>
            </c:ext>
          </c:extLst>
        </c:ser>
        <c:dLbls>
          <c:showLegendKey val="0"/>
          <c:showVal val="0"/>
          <c:showCatName val="0"/>
          <c:showSerName val="0"/>
          <c:showPercent val="0"/>
          <c:showBubbleSize val="0"/>
        </c:dLbls>
        <c:gapWidth val="219"/>
        <c:overlap val="-27"/>
        <c:axId val="1215021824"/>
        <c:axId val="1215014192"/>
      </c:barChart>
      <c:catAx>
        <c:axId val="121502182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Y"/>
          </a:p>
        </c:txPr>
        <c:crossAx val="1215014192"/>
        <c:crosses val="autoZero"/>
        <c:auto val="1"/>
        <c:lblAlgn val="ctr"/>
        <c:lblOffset val="100"/>
        <c:noMultiLvlLbl val="0"/>
      </c:catAx>
      <c:valAx>
        <c:axId val="1215014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Y"/>
          </a:p>
        </c:txPr>
        <c:crossAx val="121502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Y"/>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n-US"/>
          </a:p>
        </p:txBody>
      </p:sp>
      <p:sp>
        <p:nvSpPr>
          <p:cNvPr id="307203"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r" defTabSz="930218">
              <a:defRPr sz="1200" b="0">
                <a:solidFill>
                  <a:schemeClr val="tx1"/>
                </a:solidFill>
                <a:latin typeface="Arial" charset="0"/>
                <a:ea typeface="+mn-ea"/>
                <a:cs typeface="+mn-cs"/>
              </a:defRPr>
            </a:lvl1pPr>
          </a:lstStyle>
          <a:p>
            <a:pPr>
              <a:defRPr/>
            </a:pPr>
            <a:endParaRPr lang="en-US"/>
          </a:p>
        </p:txBody>
      </p:sp>
      <p:sp>
        <p:nvSpPr>
          <p:cNvPr id="307204" name="Rectangle 4"/>
          <p:cNvSpPr>
            <a:spLocks noGrp="1" noChangeArrowheads="1"/>
          </p:cNvSpPr>
          <p:nvPr>
            <p:ph type="ftr" sz="quarter" idx="2"/>
          </p:nvPr>
        </p:nvSpPr>
        <p:spPr bwMode="auto">
          <a:xfrm>
            <a:off x="0"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n-US"/>
          </a:p>
        </p:txBody>
      </p:sp>
      <p:sp>
        <p:nvSpPr>
          <p:cNvPr id="307205" name="Rectangle 5"/>
          <p:cNvSpPr>
            <a:spLocks noGrp="1" noChangeArrowheads="1"/>
          </p:cNvSpPr>
          <p:nvPr>
            <p:ph type="sldNum" sz="quarter" idx="3"/>
          </p:nvPr>
        </p:nvSpPr>
        <p:spPr bwMode="auto">
          <a:xfrm>
            <a:off x="3851275"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r" defTabSz="928688">
              <a:defRPr sz="1200" b="0">
                <a:solidFill>
                  <a:schemeClr val="tx1"/>
                </a:solidFill>
              </a:defRPr>
            </a:lvl1pPr>
          </a:lstStyle>
          <a:p>
            <a:fld id="{FC9F9C9A-CB1D-C747-8B6C-7F1C10D9368B}" type="slidenum">
              <a:rPr lang="en-US" altLang="en-US"/>
              <a:pPr/>
              <a:t>‹#›</a:t>
            </a:fld>
            <a:endParaRPr lang="en-US" altLang="en-US"/>
          </a:p>
        </p:txBody>
      </p:sp>
    </p:spTree>
    <p:extLst>
      <p:ext uri="{BB962C8B-B14F-4D97-AF65-F5344CB8AC3E}">
        <p14:creationId xmlns:p14="http://schemas.microsoft.com/office/powerpoint/2010/main" val="1936905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l-GR"/>
          </a:p>
        </p:txBody>
      </p:sp>
      <p:sp>
        <p:nvSpPr>
          <p:cNvPr id="16387" name="Rectangle 3"/>
          <p:cNvSpPr>
            <a:spLocks noGrp="1" noChangeArrowheads="1"/>
          </p:cNvSpPr>
          <p:nvPr>
            <p:ph type="dt" idx="1"/>
          </p:nvPr>
        </p:nvSpPr>
        <p:spPr bwMode="auto">
          <a:xfrm>
            <a:off x="3851275" y="0"/>
            <a:ext cx="2944813" cy="49530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lvl1pPr algn="r" defTabSz="930218">
              <a:defRPr sz="1200" b="0">
                <a:solidFill>
                  <a:schemeClr val="tx1"/>
                </a:solidFill>
                <a:latin typeface="Arial" charset="0"/>
                <a:ea typeface="+mn-ea"/>
                <a:cs typeface="+mn-cs"/>
              </a:defRPr>
            </a:lvl1pPr>
          </a:lstStyle>
          <a:p>
            <a:pPr>
              <a:defRPr/>
            </a:pPr>
            <a:endParaRPr lang="el-GR"/>
          </a:p>
        </p:txBody>
      </p:sp>
      <p:sp>
        <p:nvSpPr>
          <p:cNvPr id="5124" name="Rectangle 4"/>
          <p:cNvSpPr>
            <a:spLocks noGrp="1" noRot="1" noChangeAspect="1" noChangeArrowheads="1" noTextEdit="1"/>
          </p:cNvSpPr>
          <p:nvPr>
            <p:ph type="sldImg" idx="2"/>
          </p:nvPr>
        </p:nvSpPr>
        <p:spPr bwMode="auto">
          <a:xfrm>
            <a:off x="920750" y="747713"/>
            <a:ext cx="4957763" cy="3719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986" tIns="46494" rIns="92986" bIns="46494"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16390" name="Rectangle 6"/>
          <p:cNvSpPr>
            <a:spLocks noGrp="1" noChangeArrowheads="1"/>
          </p:cNvSpPr>
          <p:nvPr>
            <p:ph type="ftr" sz="quarter" idx="4"/>
          </p:nvPr>
        </p:nvSpPr>
        <p:spPr bwMode="auto">
          <a:xfrm>
            <a:off x="0"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l" defTabSz="930218">
              <a:defRPr sz="1200" b="0">
                <a:solidFill>
                  <a:schemeClr val="tx1"/>
                </a:solidFill>
                <a:latin typeface="Arial" charset="0"/>
                <a:ea typeface="+mn-ea"/>
                <a:cs typeface="+mn-cs"/>
              </a:defRPr>
            </a:lvl1pPr>
          </a:lstStyle>
          <a:p>
            <a:pPr>
              <a:defRPr/>
            </a:pPr>
            <a:endParaRPr lang="el-GR"/>
          </a:p>
        </p:txBody>
      </p:sp>
      <p:sp>
        <p:nvSpPr>
          <p:cNvPr id="16391" name="Rectangle 7"/>
          <p:cNvSpPr>
            <a:spLocks noGrp="1" noChangeArrowheads="1"/>
          </p:cNvSpPr>
          <p:nvPr>
            <p:ph type="sldNum" sz="quarter" idx="5"/>
          </p:nvPr>
        </p:nvSpPr>
        <p:spPr bwMode="auto">
          <a:xfrm>
            <a:off x="3851275" y="9431338"/>
            <a:ext cx="2944813" cy="495300"/>
          </a:xfrm>
          <a:prstGeom prst="rect">
            <a:avLst/>
          </a:prstGeom>
          <a:noFill/>
          <a:ln w="9525">
            <a:noFill/>
            <a:miter lim="800000"/>
            <a:headEnd/>
            <a:tailEnd/>
          </a:ln>
          <a:effectLst/>
        </p:spPr>
        <p:txBody>
          <a:bodyPr vert="horz" wrap="square" lIns="92986" tIns="46494" rIns="92986" bIns="46494" numCol="1" anchor="b" anchorCtr="0" compatLnSpc="1">
            <a:prstTxWarp prst="textNoShape">
              <a:avLst/>
            </a:prstTxWarp>
          </a:bodyPr>
          <a:lstStyle>
            <a:lvl1pPr algn="r" defTabSz="928688">
              <a:defRPr sz="1200" b="0">
                <a:solidFill>
                  <a:schemeClr val="tx1"/>
                </a:solidFill>
              </a:defRPr>
            </a:lvl1pPr>
          </a:lstStyle>
          <a:p>
            <a:fld id="{C09390A0-FEF1-134F-A2CC-A189D6DFEA3F}" type="slidenum">
              <a:rPr lang="el-GR" altLang="en-US"/>
              <a:pPr/>
              <a:t>‹#›</a:t>
            </a:fld>
            <a:endParaRPr lang="el-GR" altLang="en-US"/>
          </a:p>
        </p:txBody>
      </p:sp>
    </p:spTree>
    <p:extLst>
      <p:ext uri="{BB962C8B-B14F-4D97-AF65-F5344CB8AC3E}">
        <p14:creationId xmlns:p14="http://schemas.microsoft.com/office/powerpoint/2010/main" val="957264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p>
            <a:fld id="{7129E195-14F3-44E3-A298-3814BF42605B}" type="slidenum">
              <a:rPr lang="el-GR" altLang="en-US"/>
              <a:pPr/>
              <a:t>1</a:t>
            </a:fld>
            <a:endParaRPr lang="el-GR" altLang="en-US"/>
          </a:p>
        </p:txBody>
      </p:sp>
      <p:sp>
        <p:nvSpPr>
          <p:cNvPr id="7170" name="Rectangle 2"/>
          <p:cNvSpPr>
            <a:spLocks noGrp="1" noRot="1" noChangeAspect="1" noChangeArrowheads="1" noTextEdit="1"/>
          </p:cNvSpPr>
          <p:nvPr>
            <p:ph type="sldImg"/>
          </p:nvPr>
        </p:nvSpPr>
        <p:spPr>
          <a:xfrm>
            <a:off x="922338" y="749300"/>
            <a:ext cx="4954587" cy="3717925"/>
          </a:xfrm>
          <a:ln w="12700" cap="flat"/>
        </p:spPr>
      </p:sp>
      <p:sp>
        <p:nvSpPr>
          <p:cNvPr id="7171" name="Rectangle 3"/>
          <p:cNvSpPr>
            <a:spLocks noGrp="1" noChangeArrowheads="1"/>
          </p:cNvSpPr>
          <p:nvPr>
            <p:ph type="body" idx="1"/>
          </p:nvPr>
        </p:nvSpPr>
        <p:spPr>
          <a:noFill/>
          <a:ln/>
        </p:spPr>
        <p:txBody>
          <a:bodyPr lIns="93659" tIns="46829" rIns="93659" bIns="46829"/>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166868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ln/>
        </p:spPr>
        <p:txBody>
          <a:bodyPr/>
          <a:lstStyle/>
          <a:p>
            <a:pPr>
              <a:defRPr/>
            </a:pPr>
            <a:endParaRPr lang="en-US" sz="2000" dirty="0">
              <a:latin typeface="+mj-lt"/>
              <a:ea typeface="ＭＳ Ｐゴシック" pitchFamily="34" charset="-128"/>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E2C84533-3259-124C-A96A-F2CBFFEB4E65}" type="slidenum">
              <a:rPr lang="el-GR" altLang="en-US" sz="1200" b="0">
                <a:solidFill>
                  <a:schemeClr val="tx1"/>
                </a:solidFill>
              </a:rPr>
              <a:pPr eaLnBrk="1" hangingPunct="1"/>
              <a:t>56</a:t>
            </a:fld>
            <a:endParaRPr lang="el-GR" altLang="en-US" sz="1200" b="0">
              <a:solidFill>
                <a:schemeClr val="tx1"/>
              </a:solidFill>
            </a:endParaRPr>
          </a:p>
        </p:txBody>
      </p:sp>
    </p:spTree>
    <p:extLst>
      <p:ext uri="{BB962C8B-B14F-4D97-AF65-F5344CB8AC3E}">
        <p14:creationId xmlns:p14="http://schemas.microsoft.com/office/powerpoint/2010/main" val="988143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BB56C603-1A55-C641-A20A-817F4388FAD2}" type="slidenum">
              <a:rPr lang="el-GR" altLang="en-US" sz="1200" b="0">
                <a:solidFill>
                  <a:schemeClr val="tx1"/>
                </a:solidFill>
              </a:rPr>
              <a:pPr eaLnBrk="1" hangingPunct="1"/>
              <a:t>57</a:t>
            </a:fld>
            <a:endParaRPr lang="el-GR" altLang="en-US" sz="1200" b="0">
              <a:solidFill>
                <a:schemeClr val="tx1"/>
              </a:solidFill>
            </a:endParaRPr>
          </a:p>
        </p:txBody>
      </p:sp>
    </p:spTree>
    <p:extLst>
      <p:ext uri="{BB962C8B-B14F-4D97-AF65-F5344CB8AC3E}">
        <p14:creationId xmlns:p14="http://schemas.microsoft.com/office/powerpoint/2010/main" val="72113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sz="1000">
              <a:ea typeface="ＭＳ Ｐゴシック" charset="-128"/>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4F11AE7F-8033-284B-BAE4-7E1EB0CB5BC2}" type="slidenum">
              <a:rPr lang="el-GR" altLang="en-US" sz="1200" b="0">
                <a:solidFill>
                  <a:schemeClr val="tx1"/>
                </a:solidFill>
              </a:rPr>
              <a:pPr eaLnBrk="1" hangingPunct="1"/>
              <a:t>58</a:t>
            </a:fld>
            <a:endParaRPr lang="el-GR" altLang="en-US" sz="1200" b="0">
              <a:solidFill>
                <a:schemeClr val="tx1"/>
              </a:solidFill>
            </a:endParaRPr>
          </a:p>
        </p:txBody>
      </p:sp>
    </p:spTree>
    <p:extLst>
      <p:ext uri="{BB962C8B-B14F-4D97-AF65-F5344CB8AC3E}">
        <p14:creationId xmlns:p14="http://schemas.microsoft.com/office/powerpoint/2010/main" val="1905893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7223D719-EDB1-9C40-AEA1-D974919ECDC0}" type="slidenum">
              <a:rPr lang="el-GR" altLang="en-US" sz="1200" b="0">
                <a:solidFill>
                  <a:schemeClr val="tx1"/>
                </a:solidFill>
              </a:rPr>
              <a:pPr eaLnBrk="1" hangingPunct="1"/>
              <a:t>59</a:t>
            </a:fld>
            <a:endParaRPr lang="el-GR" altLang="en-US" sz="1200" b="0">
              <a:solidFill>
                <a:schemeClr val="tx1"/>
              </a:solidFill>
            </a:endParaRPr>
          </a:p>
        </p:txBody>
      </p:sp>
    </p:spTree>
    <p:extLst>
      <p:ext uri="{BB962C8B-B14F-4D97-AF65-F5344CB8AC3E}">
        <p14:creationId xmlns:p14="http://schemas.microsoft.com/office/powerpoint/2010/main" val="1971036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charset="-128"/>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78518CEE-9992-8241-A2D8-EAD4C92D3FA8}" type="slidenum">
              <a:rPr lang="en-US" altLang="en-US" sz="1200" b="0">
                <a:solidFill>
                  <a:schemeClr val="tx1"/>
                </a:solidFill>
              </a:rPr>
              <a:pPr eaLnBrk="1" hangingPunct="1"/>
              <a:t>62</a:t>
            </a:fld>
            <a:endParaRPr lang="en-US" altLang="en-US" sz="1200" b="0">
              <a:solidFill>
                <a:schemeClr val="tx1"/>
              </a:solidFill>
            </a:endParaRPr>
          </a:p>
        </p:txBody>
      </p:sp>
    </p:spTree>
    <p:extLst>
      <p:ext uri="{BB962C8B-B14F-4D97-AF65-F5344CB8AC3E}">
        <p14:creationId xmlns:p14="http://schemas.microsoft.com/office/powerpoint/2010/main" val="161161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ea typeface="ＭＳ Ｐゴシック" charset="-128"/>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20327A7B-190E-4C41-B36A-00A154227230}" type="slidenum">
              <a:rPr lang="en-US" altLang="en-US" sz="1200" b="0">
                <a:solidFill>
                  <a:schemeClr val="tx1"/>
                </a:solidFill>
              </a:rPr>
              <a:pPr eaLnBrk="1" hangingPunct="1"/>
              <a:t>63</a:t>
            </a:fld>
            <a:endParaRPr lang="en-US" altLang="en-US" sz="1200" b="0">
              <a:solidFill>
                <a:schemeClr val="tx1"/>
              </a:solidFill>
            </a:endParaRPr>
          </a:p>
        </p:txBody>
      </p:sp>
    </p:spTree>
    <p:extLst>
      <p:ext uri="{BB962C8B-B14F-4D97-AF65-F5344CB8AC3E}">
        <p14:creationId xmlns:p14="http://schemas.microsoft.com/office/powerpoint/2010/main" val="183628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dirty="0"/>
              <a:t>Resilient to Homogeneity Attack (used in probabilistic privacy schemes … l-diversity, T-closeness and e-differential privacy) given that we use hashing that provides a uniform distribution of collisions.</a:t>
            </a:r>
          </a:p>
          <a:p>
            <a:pPr marL="228600" indent="-228600">
              <a:buAutoNum type="alphaLcParenR"/>
            </a:pPr>
            <a:r>
              <a:rPr lang="en-US" dirty="0" err="1"/>
              <a:t>Resilitent</a:t>
            </a:r>
            <a:r>
              <a:rPr lang="en-US" dirty="0"/>
              <a:t> to Linking Attack (Sweeney): the attack where a person can still be identified by the so-called quasi-identifiers (non-sensitive and non-unique data) even though the keys are removed. y. In our case, the uniquely identifying attribute is the fingerprint of a user location. In fact, this is also the only attribute sent by the user to the server, therefore there are no other attributes that could link to the user’s fingerprint value.</a:t>
            </a:r>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64</a:t>
            </a:fld>
            <a:endParaRPr lang="el-GR" altLang="en-US"/>
          </a:p>
        </p:txBody>
      </p:sp>
    </p:spTree>
    <p:extLst>
      <p:ext uri="{BB962C8B-B14F-4D97-AF65-F5344CB8AC3E}">
        <p14:creationId xmlns:p14="http://schemas.microsoft.com/office/powerpoint/2010/main" val="1372979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5584D4A1-5C74-1543-916B-CCD9BCE0512B}" type="slidenum">
              <a:rPr lang="el-GR" altLang="en-US" sz="1200" b="0">
                <a:solidFill>
                  <a:schemeClr val="tx1"/>
                </a:solidFill>
              </a:rPr>
              <a:pPr eaLnBrk="1" hangingPunct="1"/>
              <a:t>65</a:t>
            </a:fld>
            <a:endParaRPr lang="el-GR" altLang="en-US" sz="1200" b="0">
              <a:solidFill>
                <a:schemeClr val="tx1"/>
              </a:solidFill>
            </a:endParaRPr>
          </a:p>
        </p:txBody>
      </p:sp>
    </p:spTree>
    <p:extLst>
      <p:ext uri="{BB962C8B-B14F-4D97-AF65-F5344CB8AC3E}">
        <p14:creationId xmlns:p14="http://schemas.microsoft.com/office/powerpoint/2010/main" val="924083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B3693450-299E-4445-80E0-CA6A0F0BB610}" type="slidenum">
              <a:rPr lang="el-GR" altLang="en-US" sz="1200" b="0">
                <a:solidFill>
                  <a:schemeClr val="tx1"/>
                </a:solidFill>
              </a:rPr>
              <a:pPr eaLnBrk="1" hangingPunct="1"/>
              <a:t>66</a:t>
            </a:fld>
            <a:endParaRPr lang="el-GR" altLang="en-US" sz="1200" b="0">
              <a:solidFill>
                <a:schemeClr val="tx1"/>
              </a:solidFill>
            </a:endParaRPr>
          </a:p>
        </p:txBody>
      </p:sp>
    </p:spTree>
    <p:extLst>
      <p:ext uri="{BB962C8B-B14F-4D97-AF65-F5344CB8AC3E}">
        <p14:creationId xmlns:p14="http://schemas.microsoft.com/office/powerpoint/2010/main" val="473767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C8B72CD0-8AE6-3542-8403-74F69427C16C}" type="slidenum">
              <a:rPr lang="el-GR" altLang="en-US" sz="1200" b="0">
                <a:solidFill>
                  <a:schemeClr val="tx1"/>
                </a:solidFill>
              </a:rPr>
              <a:pPr eaLnBrk="1" hangingPunct="1"/>
              <a:t>67</a:t>
            </a:fld>
            <a:endParaRPr lang="el-GR" altLang="en-US" sz="1200" b="0">
              <a:solidFill>
                <a:schemeClr val="tx1"/>
              </a:solidFill>
            </a:endParaRPr>
          </a:p>
        </p:txBody>
      </p:sp>
    </p:spTree>
    <p:extLst>
      <p:ext uri="{BB962C8B-B14F-4D97-AF65-F5344CB8AC3E}">
        <p14:creationId xmlns:p14="http://schemas.microsoft.com/office/powerpoint/2010/main" val="188195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solidFill>
                  <a:srgbClr val="333333"/>
                </a:solidFill>
                <a:effectLst/>
                <a:latin typeface="Poppins" pitchFamily="2" charset="77"/>
              </a:rPr>
              <a:t>Ship carrying about 4,000 vehicles — including Porsches, Audis and Bentleys — </a:t>
            </a:r>
            <a:r>
              <a:rPr lang="en-GB" sz="1200" b="0" i="0" dirty="0" err="1">
                <a:solidFill>
                  <a:srgbClr val="333333"/>
                </a:solidFill>
                <a:effectLst/>
                <a:latin typeface="Poppins" pitchFamily="2" charset="77"/>
              </a:rPr>
              <a:t>catachecaught</a:t>
            </a:r>
            <a:r>
              <a:rPr lang="en-GB" sz="1200" b="0" i="0" dirty="0">
                <a:solidFill>
                  <a:srgbClr val="333333"/>
                </a:solidFill>
                <a:effectLst/>
                <a:latin typeface="Poppins" pitchFamily="2" charset="77"/>
              </a:rPr>
              <a:t> fire near the coast of the Azores </a:t>
            </a:r>
            <a:endParaRPr lang="en-CY" sz="1200" dirty="0"/>
          </a:p>
          <a:p>
            <a:endParaRPr lang="en-CY" dirty="0"/>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2</a:t>
            </a:fld>
            <a:endParaRPr lang="el-GR" altLang="en-US"/>
          </a:p>
        </p:txBody>
      </p:sp>
    </p:spTree>
    <p:extLst>
      <p:ext uri="{BB962C8B-B14F-4D97-AF65-F5344CB8AC3E}">
        <p14:creationId xmlns:p14="http://schemas.microsoft.com/office/powerpoint/2010/main" val="3716687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ea typeface="ＭＳ Ｐゴシック" charset="-128"/>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B2799C9F-216F-5C4C-AAC5-5D83E6860EBD}" type="slidenum">
              <a:rPr lang="el-GR" altLang="en-US" sz="1200" b="0">
                <a:solidFill>
                  <a:schemeClr val="tx1"/>
                </a:solidFill>
              </a:rPr>
              <a:pPr eaLnBrk="1" hangingPunct="1"/>
              <a:t>68</a:t>
            </a:fld>
            <a:endParaRPr lang="el-GR" altLang="en-US" sz="1200" b="0">
              <a:solidFill>
                <a:schemeClr val="tx1"/>
              </a:solidFill>
            </a:endParaRPr>
          </a:p>
        </p:txBody>
      </p:sp>
    </p:spTree>
    <p:extLst>
      <p:ext uri="{BB962C8B-B14F-4D97-AF65-F5344CB8AC3E}">
        <p14:creationId xmlns:p14="http://schemas.microsoft.com/office/powerpoint/2010/main" val="1941785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buFontTx/>
              <a:buChar char="-"/>
            </a:pPr>
            <a:endParaRPr lang="en-GB" altLang="en-US">
              <a:ea typeface="ＭＳ Ｐゴシック" charset="-128"/>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B2799C9F-216F-5C4C-AAC5-5D83E6860EBD}" type="slidenum">
              <a:rPr lang="el-GR" altLang="en-US" sz="1200" b="0">
                <a:solidFill>
                  <a:schemeClr val="tx1"/>
                </a:solidFill>
              </a:rPr>
              <a:pPr eaLnBrk="1" hangingPunct="1"/>
              <a:t>70</a:t>
            </a:fld>
            <a:endParaRPr lang="el-GR" altLang="en-US" sz="1200" b="0">
              <a:solidFill>
                <a:schemeClr val="tx1"/>
              </a:solidFill>
            </a:endParaRPr>
          </a:p>
        </p:txBody>
      </p:sp>
    </p:spTree>
    <p:extLst>
      <p:ext uri="{BB962C8B-B14F-4D97-AF65-F5344CB8AC3E}">
        <p14:creationId xmlns:p14="http://schemas.microsoft.com/office/powerpoint/2010/main" val="1904137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p>
            <a:fld id="{7129E195-14F3-44E3-A298-3814BF42605B}" type="slidenum">
              <a:rPr lang="el-GR" altLang="en-US"/>
              <a:pPr/>
              <a:t>72</a:t>
            </a:fld>
            <a:endParaRPr lang="el-GR" altLang="en-US"/>
          </a:p>
        </p:txBody>
      </p:sp>
      <p:sp>
        <p:nvSpPr>
          <p:cNvPr id="7170" name="Rectangle 2"/>
          <p:cNvSpPr>
            <a:spLocks noGrp="1" noRot="1" noChangeAspect="1" noChangeArrowheads="1" noTextEdit="1"/>
          </p:cNvSpPr>
          <p:nvPr>
            <p:ph type="sldImg"/>
          </p:nvPr>
        </p:nvSpPr>
        <p:spPr>
          <a:xfrm>
            <a:off x="922338" y="749300"/>
            <a:ext cx="4954587" cy="3717925"/>
          </a:xfrm>
          <a:ln w="12700" cap="flat"/>
        </p:spPr>
      </p:sp>
      <p:sp>
        <p:nvSpPr>
          <p:cNvPr id="7171" name="Rectangle 3"/>
          <p:cNvSpPr>
            <a:spLocks noGrp="1" noChangeArrowheads="1"/>
          </p:cNvSpPr>
          <p:nvPr>
            <p:ph type="body" idx="1"/>
          </p:nvPr>
        </p:nvSpPr>
        <p:spPr>
          <a:noFill/>
          <a:ln/>
        </p:spPr>
        <p:txBody>
          <a:bodyPr lIns="93659" tIns="46829" rIns="93659" bIns="46829"/>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3653872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charset="0"/>
                <a:ea typeface="ＭＳ Ｐゴシック" charset="0"/>
                <a:cs typeface="ＭＳ Ｐゴシック" charset="0"/>
              </a:rPr>
              <a:t>18 cores – a six-core </a:t>
            </a:r>
            <a:r>
              <a:rPr lang="en-US" sz="1200" b="1" i="0" kern="1200" dirty="0">
                <a:solidFill>
                  <a:schemeClr val="tx1"/>
                </a:solidFill>
                <a:effectLst/>
                <a:latin typeface="Arial" charset="0"/>
                <a:ea typeface="ＭＳ Ｐゴシック" charset="0"/>
                <a:cs typeface="ＭＳ Ｐゴシック" charset="0"/>
              </a:rPr>
              <a:t>CPU</a:t>
            </a:r>
            <a:r>
              <a:rPr lang="en-US" sz="1200" b="0" i="0" kern="1200" dirty="0">
                <a:solidFill>
                  <a:schemeClr val="tx1"/>
                </a:solidFill>
                <a:effectLst/>
                <a:latin typeface="Arial" charset="0"/>
                <a:ea typeface="ＭＳ Ｐゴシック" charset="0"/>
                <a:cs typeface="ＭＳ Ｐゴシック" charset="0"/>
              </a:rPr>
              <a:t>, four core GPU, and an eight-core Neural Engine </a:t>
            </a:r>
            <a:r>
              <a:rPr lang="en-US" sz="1200" b="1" i="0" kern="1200" dirty="0">
                <a:solidFill>
                  <a:schemeClr val="tx1"/>
                </a:solidFill>
                <a:effectLst/>
                <a:latin typeface="Arial" charset="0"/>
                <a:ea typeface="ＭＳ Ｐゴシック" charset="0"/>
                <a:cs typeface="ＭＳ Ｐゴシック" charset="0"/>
              </a:rPr>
              <a:t>processor</a:t>
            </a:r>
            <a:endParaRPr lang="en-US" altLang="en-US" dirty="0">
              <a:ea typeface="ＭＳ Ｐゴシック" charset="-128"/>
            </a:endParaRPr>
          </a:p>
        </p:txBody>
      </p:sp>
      <p:sp>
        <p:nvSpPr>
          <p:cNvPr id="11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1857D551-8ED2-904A-AE37-C698A7C37F3C}" type="slidenum">
              <a:rPr lang="el-GR" altLang="en-US" sz="1200" b="0">
                <a:solidFill>
                  <a:schemeClr val="tx1"/>
                </a:solidFill>
              </a:rPr>
              <a:pPr eaLnBrk="1" hangingPunct="1"/>
              <a:t>9</a:t>
            </a:fld>
            <a:endParaRPr lang="el-GR" altLang="en-US" sz="1200" b="0">
              <a:solidFill>
                <a:schemeClr val="tx1"/>
              </a:solidFill>
            </a:endParaRPr>
          </a:p>
        </p:txBody>
      </p:sp>
    </p:spTree>
    <p:extLst>
      <p:ext uri="{BB962C8B-B14F-4D97-AF65-F5344CB8AC3E}">
        <p14:creationId xmlns:p14="http://schemas.microsoft.com/office/powerpoint/2010/main" val="67028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ＭＳ Ｐゴシック" charset="-128"/>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3B26E0D2-60BE-BB4C-ACE1-E997DCF8EFA9}" type="slidenum">
              <a:rPr lang="el-GR" altLang="en-US" sz="1200" b="0">
                <a:solidFill>
                  <a:schemeClr val="tx1"/>
                </a:solidFill>
              </a:rPr>
              <a:pPr eaLnBrk="1" hangingPunct="1"/>
              <a:t>10</a:t>
            </a:fld>
            <a:endParaRPr lang="el-GR" altLang="en-US" sz="1200" b="0">
              <a:solidFill>
                <a:schemeClr val="tx1"/>
              </a:solidFill>
            </a:endParaRPr>
          </a:p>
        </p:txBody>
      </p:sp>
    </p:spTree>
    <p:extLst>
      <p:ext uri="{BB962C8B-B14F-4D97-AF65-F5344CB8AC3E}">
        <p14:creationId xmlns:p14="http://schemas.microsoft.com/office/powerpoint/2010/main" val="67469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
        <p:nvSpPr>
          <p:cNvPr id="61444" name="Slide Number Placeholder 3"/>
          <p:cNvSpPr>
            <a:spLocks noGrp="1"/>
          </p:cNvSpPr>
          <p:nvPr>
            <p:ph type="sldNum" sz="quarter" idx="5"/>
          </p:nvPr>
        </p:nvSpPr>
        <p:spPr/>
        <p:txBody>
          <a:bodyPr/>
          <a:lstStyle>
            <a:lvl1pPr defTabSz="928688" eaLnBrk="0" hangingPunct="0">
              <a:defRPr sz="3600" b="1">
                <a:solidFill>
                  <a:schemeClr val="tx2"/>
                </a:solidFill>
                <a:latin typeface="Arial" charset="0"/>
                <a:ea typeface="ＭＳ Ｐゴシック" charset="-128"/>
              </a:defRPr>
            </a:lvl1pPr>
            <a:lvl2pPr marL="742950" indent="-285750" defTabSz="928688" eaLnBrk="0" hangingPunct="0">
              <a:defRPr sz="3600" b="1">
                <a:solidFill>
                  <a:schemeClr val="tx2"/>
                </a:solidFill>
                <a:latin typeface="Arial" charset="0"/>
                <a:ea typeface="ＭＳ Ｐゴシック" charset="-128"/>
              </a:defRPr>
            </a:lvl2pPr>
            <a:lvl3pPr marL="1143000" indent="-228600" defTabSz="928688" eaLnBrk="0" hangingPunct="0">
              <a:defRPr sz="3600" b="1">
                <a:solidFill>
                  <a:schemeClr val="tx2"/>
                </a:solidFill>
                <a:latin typeface="Arial" charset="0"/>
                <a:ea typeface="ＭＳ Ｐゴシック" charset="-128"/>
              </a:defRPr>
            </a:lvl3pPr>
            <a:lvl4pPr marL="1600200" indent="-228600" defTabSz="928688" eaLnBrk="0" hangingPunct="0">
              <a:defRPr sz="3600" b="1">
                <a:solidFill>
                  <a:schemeClr val="tx2"/>
                </a:solidFill>
                <a:latin typeface="Arial" charset="0"/>
                <a:ea typeface="ＭＳ Ｐゴシック" charset="-128"/>
              </a:defRPr>
            </a:lvl4pPr>
            <a:lvl5pPr marL="2057400" indent="-228600" defTabSz="928688" eaLnBrk="0" hangingPunct="0">
              <a:defRPr sz="3600" b="1">
                <a:solidFill>
                  <a:schemeClr val="tx2"/>
                </a:solidFill>
                <a:latin typeface="Arial" charset="0"/>
                <a:ea typeface="ＭＳ Ｐゴシック" charset="-128"/>
              </a:defRPr>
            </a:lvl5pPr>
            <a:lvl6pPr marL="2514600" indent="-228600" defTabSz="928688"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defTabSz="928688"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defTabSz="928688"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defTabSz="928688"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520DBAC2-5DE7-B84A-9CFE-33D2EBF1E4FF}" type="slidenum">
              <a:rPr lang="el-GR" altLang="en-US" sz="1200" b="0">
                <a:solidFill>
                  <a:schemeClr val="tx1"/>
                </a:solidFill>
              </a:rPr>
              <a:pPr eaLnBrk="1" hangingPunct="1"/>
              <a:t>11</a:t>
            </a:fld>
            <a:endParaRPr lang="el-GR" altLang="en-US" sz="1200" b="0">
              <a:solidFill>
                <a:schemeClr val="tx1"/>
              </a:solidFill>
            </a:endParaRPr>
          </a:p>
        </p:txBody>
      </p:sp>
    </p:spTree>
    <p:extLst>
      <p:ext uri="{BB962C8B-B14F-4D97-AF65-F5344CB8AC3E}">
        <p14:creationId xmlns:p14="http://schemas.microsoft.com/office/powerpoint/2010/main" val="204804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dirty="0">
              <a:latin typeface="Arial" pitchFamily="34" charset="0"/>
              <a:ea typeface="ＭＳ Ｐゴシック" pitchFamily="34" charset="-128"/>
            </a:endParaRPr>
          </a:p>
        </p:txBody>
      </p:sp>
      <p:sp>
        <p:nvSpPr>
          <p:cNvPr id="38916" name="Slide Number Placeholder 3"/>
          <p:cNvSpPr>
            <a:spLocks noGrp="1"/>
          </p:cNvSpPr>
          <p:nvPr>
            <p:ph type="sldNum" sz="quarter" idx="5"/>
          </p:nvPr>
        </p:nvSpPr>
        <p:spPr/>
        <p:txBody>
          <a:bodyPr/>
          <a:lstStyle/>
          <a:p>
            <a:pPr>
              <a:defRPr/>
            </a:pPr>
            <a:fld id="{0C774623-4FB2-4300-916C-3F88015D068C}" type="slidenum">
              <a:rPr lang="el-GR" smtClean="0"/>
              <a:pPr>
                <a:defRPr/>
              </a:pPr>
              <a:t>20</a:t>
            </a:fld>
            <a:endParaRPr lang="el-GR"/>
          </a:p>
        </p:txBody>
      </p:sp>
    </p:spTree>
    <p:extLst>
      <p:ext uri="{BB962C8B-B14F-4D97-AF65-F5344CB8AC3E}">
        <p14:creationId xmlns:p14="http://schemas.microsoft.com/office/powerpoint/2010/main" val="1793954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Y" dirty="0"/>
              <a:t>480 x 2.5 x factor 9 </a:t>
            </a:r>
          </a:p>
        </p:txBody>
      </p:sp>
      <p:sp>
        <p:nvSpPr>
          <p:cNvPr id="4" name="Slide Number Placeholder 3"/>
          <p:cNvSpPr>
            <a:spLocks noGrp="1"/>
          </p:cNvSpPr>
          <p:nvPr>
            <p:ph type="sldNum" sz="quarter" idx="5"/>
          </p:nvPr>
        </p:nvSpPr>
        <p:spPr/>
        <p:txBody>
          <a:bodyPr/>
          <a:lstStyle/>
          <a:p>
            <a:fld id="{C09390A0-FEF1-134F-A2CC-A189D6DFEA3F}" type="slidenum">
              <a:rPr lang="el-GR" altLang="en-US" smtClean="0"/>
              <a:pPr/>
              <a:t>38</a:t>
            </a:fld>
            <a:endParaRPr lang="el-GR" altLang="en-US"/>
          </a:p>
        </p:txBody>
      </p:sp>
    </p:spTree>
    <p:extLst>
      <p:ext uri="{BB962C8B-B14F-4D97-AF65-F5344CB8AC3E}">
        <p14:creationId xmlns:p14="http://schemas.microsoft.com/office/powerpoint/2010/main" val="61393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ＭＳ Ｐゴシック" charset="-128"/>
            </a:endParaRPr>
          </a:p>
        </p:txBody>
      </p:sp>
      <p:sp>
        <p:nvSpPr>
          <p:cNvPr id="62468" name="Slide Number Placeholder 3"/>
          <p:cNvSpPr>
            <a:spLocks noGrp="1"/>
          </p:cNvSpPr>
          <p:nvPr>
            <p:ph type="sldNum" sz="quarter" idx="5"/>
          </p:nvPr>
        </p:nvSpPr>
        <p:spPr/>
        <p:txBody>
          <a:bodyPr/>
          <a:lstStyle>
            <a:lvl1pPr defTabSz="927202" eaLnBrk="0" hangingPunct="0">
              <a:defRPr sz="3600" b="1">
                <a:solidFill>
                  <a:schemeClr val="tx2"/>
                </a:solidFill>
                <a:latin typeface="Arial" charset="0"/>
                <a:ea typeface="ＭＳ Ｐゴシック" charset="-128"/>
              </a:defRPr>
            </a:lvl1pPr>
            <a:lvl2pPr marL="741761" indent="-285293" defTabSz="927202" eaLnBrk="0" hangingPunct="0">
              <a:defRPr sz="3600" b="1">
                <a:solidFill>
                  <a:schemeClr val="tx2"/>
                </a:solidFill>
                <a:latin typeface="Arial" charset="0"/>
                <a:ea typeface="ＭＳ Ｐゴシック" charset="-128"/>
              </a:defRPr>
            </a:lvl2pPr>
            <a:lvl3pPr marL="1141171" indent="-228234" defTabSz="927202" eaLnBrk="0" hangingPunct="0">
              <a:defRPr sz="3600" b="1">
                <a:solidFill>
                  <a:schemeClr val="tx2"/>
                </a:solidFill>
                <a:latin typeface="Arial" charset="0"/>
                <a:ea typeface="ＭＳ Ｐゴシック" charset="-128"/>
              </a:defRPr>
            </a:lvl3pPr>
            <a:lvl4pPr marL="1597640" indent="-228234" defTabSz="927202" eaLnBrk="0" hangingPunct="0">
              <a:defRPr sz="3600" b="1">
                <a:solidFill>
                  <a:schemeClr val="tx2"/>
                </a:solidFill>
                <a:latin typeface="Arial" charset="0"/>
                <a:ea typeface="ＭＳ Ｐゴシック" charset="-128"/>
              </a:defRPr>
            </a:lvl4pPr>
            <a:lvl5pPr marL="2054108" indent="-228234" defTabSz="927202" eaLnBrk="0" hangingPunct="0">
              <a:defRPr sz="3600" b="1">
                <a:solidFill>
                  <a:schemeClr val="tx2"/>
                </a:solidFill>
                <a:latin typeface="Arial" charset="0"/>
                <a:ea typeface="ＭＳ Ｐゴシック" charset="-128"/>
              </a:defRPr>
            </a:lvl5pPr>
            <a:lvl6pPr marL="2510577" indent="-228234" defTabSz="927202" eaLnBrk="0" fontAlgn="base" hangingPunct="0">
              <a:spcBef>
                <a:spcPct val="0"/>
              </a:spcBef>
              <a:spcAft>
                <a:spcPct val="0"/>
              </a:spcAft>
              <a:defRPr sz="3600" b="1">
                <a:solidFill>
                  <a:schemeClr val="tx2"/>
                </a:solidFill>
                <a:latin typeface="Arial" charset="0"/>
                <a:ea typeface="ＭＳ Ｐゴシック" charset="-128"/>
              </a:defRPr>
            </a:lvl6pPr>
            <a:lvl7pPr marL="2967045" indent="-228234" defTabSz="927202" eaLnBrk="0" fontAlgn="base" hangingPunct="0">
              <a:spcBef>
                <a:spcPct val="0"/>
              </a:spcBef>
              <a:spcAft>
                <a:spcPct val="0"/>
              </a:spcAft>
              <a:defRPr sz="3600" b="1">
                <a:solidFill>
                  <a:schemeClr val="tx2"/>
                </a:solidFill>
                <a:latin typeface="Arial" charset="0"/>
                <a:ea typeface="ＭＳ Ｐゴシック" charset="-128"/>
              </a:defRPr>
            </a:lvl7pPr>
            <a:lvl8pPr marL="3423514" indent="-228234" defTabSz="927202" eaLnBrk="0" fontAlgn="base" hangingPunct="0">
              <a:spcBef>
                <a:spcPct val="0"/>
              </a:spcBef>
              <a:spcAft>
                <a:spcPct val="0"/>
              </a:spcAft>
              <a:defRPr sz="3600" b="1">
                <a:solidFill>
                  <a:schemeClr val="tx2"/>
                </a:solidFill>
                <a:latin typeface="Arial" charset="0"/>
                <a:ea typeface="ＭＳ Ｐゴシック" charset="-128"/>
              </a:defRPr>
            </a:lvl8pPr>
            <a:lvl9pPr marL="3879982" indent="-228234" defTabSz="927202"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fld id="{29CBFD1F-521E-3F49-910C-C9A463588EFF}" type="slidenum">
              <a:rPr lang="el-GR" altLang="en-US" sz="1200" b="0">
                <a:solidFill>
                  <a:schemeClr val="tx1"/>
                </a:solidFill>
              </a:rPr>
              <a:pPr eaLnBrk="1" hangingPunct="1"/>
              <a:t>52</a:t>
            </a:fld>
            <a:endParaRPr lang="el-GR" altLang="en-US" sz="1200" b="0" dirty="0">
              <a:solidFill>
                <a:schemeClr val="tx1"/>
              </a:solidFill>
            </a:endParaRPr>
          </a:p>
        </p:txBody>
      </p:sp>
    </p:spTree>
    <p:extLst>
      <p:ext uri="{BB962C8B-B14F-4D97-AF65-F5344CB8AC3E}">
        <p14:creationId xmlns:p14="http://schemas.microsoft.com/office/powerpoint/2010/main" val="39282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dirty="0">
              <a:latin typeface="Arial" pitchFamily="34" charset="0"/>
              <a:ea typeface="ＭＳ Ｐゴシック" pitchFamily="34" charset="-128"/>
            </a:endParaRPr>
          </a:p>
        </p:txBody>
      </p:sp>
      <p:sp>
        <p:nvSpPr>
          <p:cNvPr id="38916" name="Slide Number Placeholder 3"/>
          <p:cNvSpPr>
            <a:spLocks noGrp="1"/>
          </p:cNvSpPr>
          <p:nvPr>
            <p:ph type="sldNum" sz="quarter" idx="5"/>
          </p:nvPr>
        </p:nvSpPr>
        <p:spPr/>
        <p:txBody>
          <a:bodyPr/>
          <a:lstStyle/>
          <a:p>
            <a:pPr>
              <a:defRPr/>
            </a:pPr>
            <a:fld id="{0C774623-4FB2-4300-916C-3F88015D068C}" type="slidenum">
              <a:rPr lang="el-GR" smtClean="0"/>
              <a:pPr>
                <a:defRPr/>
              </a:pPr>
              <a:t>55</a:t>
            </a:fld>
            <a:endParaRPr lang="el-GR"/>
          </a:p>
        </p:txBody>
      </p:sp>
    </p:spTree>
    <p:extLst>
      <p:ext uri="{BB962C8B-B14F-4D97-AF65-F5344CB8AC3E}">
        <p14:creationId xmlns:p14="http://schemas.microsoft.com/office/powerpoint/2010/main" val="179395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Tree>
    <p:extLst>
      <p:ext uri="{BB962C8B-B14F-4D97-AF65-F5344CB8AC3E}">
        <p14:creationId xmlns:p14="http://schemas.microsoft.com/office/powerpoint/2010/main" val="158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66" cy="633412"/>
          </a:xfrm>
          <a:solidFill>
            <a:srgbClr val="002060"/>
          </a:solidFill>
          <a:ln>
            <a:noFill/>
          </a:ln>
        </p:spPr>
        <p:txBody>
          <a:bodyPr/>
          <a:lstStyle>
            <a:lvl1pPr>
              <a:defRPr b="0">
                <a:solidFill>
                  <a:schemeClr val="bg1"/>
                </a:solidFill>
              </a:defRPr>
            </a:lvl1pPr>
          </a:lstStyle>
          <a:p>
            <a:r>
              <a:rPr lang="en-US" dirty="0"/>
              <a:t>Click to edit Master title style</a:t>
            </a:r>
            <a:endParaRPr lang="el-GR" dirty="0"/>
          </a:p>
        </p:txBody>
      </p:sp>
      <p:sp>
        <p:nvSpPr>
          <p:cNvPr id="3" name="Content Placeholder 2"/>
          <p:cNvSpPr>
            <a:spLocks noGrp="1"/>
          </p:cNvSpPr>
          <p:nvPr>
            <p:ph idx="1"/>
          </p:nvPr>
        </p:nvSpPr>
        <p:spPr>
          <a:xfrm>
            <a:off x="457200" y="1124744"/>
            <a:ext cx="8229600" cy="5073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pic>
        <p:nvPicPr>
          <p:cNvPr id="8" name="Picture 9"/>
          <p:cNvPicPr>
            <a:picLocks noChangeAspect="1" noChangeArrowheads="1"/>
          </p:cNvPicPr>
          <p:nvPr userDrawn="1"/>
        </p:nvPicPr>
        <p:blipFill>
          <a:blip r:embed="rId2" cstate="print"/>
          <a:srcRect/>
          <a:stretch>
            <a:fillRect/>
          </a:stretch>
        </p:blipFill>
        <p:spPr bwMode="auto">
          <a:xfrm>
            <a:off x="7308304" y="6432649"/>
            <a:ext cx="985837" cy="328611"/>
          </a:xfrm>
          <a:prstGeom prst="rect">
            <a:avLst/>
          </a:prstGeom>
          <a:noFill/>
          <a:ln w="9525">
            <a:noFill/>
            <a:miter lim="800000"/>
            <a:headEnd/>
            <a:tailEnd/>
          </a:ln>
        </p:spPr>
      </p:pic>
      <p:sp>
        <p:nvSpPr>
          <p:cNvPr id="9" name="Rectangle 5"/>
          <p:cNvSpPr txBox="1">
            <a:spLocks noChangeArrowheads="1"/>
          </p:cNvSpPr>
          <p:nvPr userDrawn="1"/>
        </p:nvSpPr>
        <p:spPr>
          <a:xfrm>
            <a:off x="6932612" y="6386513"/>
            <a:ext cx="1815852" cy="328612"/>
          </a:xfrm>
          <a:prstGeom prst="rect">
            <a:avLst/>
          </a:prstGeom>
        </p:spPr>
        <p:txBody>
          <a:bodyPr/>
          <a:lstStyle/>
          <a:p>
            <a:pPr algn="r" eaLnBrk="1" hangingPunct="1"/>
            <a:fld id="{4F2512DF-8C6E-47D3-903C-DE80C0E5A6A3}" type="slidenum">
              <a:rPr lang="el-GR" altLang="en-US" sz="1400" smtClean="0"/>
              <a:pPr algn="r" eaLnBrk="1" hangingPunct="1"/>
              <a:t>‹#›</a:t>
            </a:fld>
            <a:endParaRPr lang="el-GR" altLang="en-US" sz="1200" dirty="0"/>
          </a:p>
        </p:txBody>
      </p:sp>
      <p:sp>
        <p:nvSpPr>
          <p:cNvPr id="4" name="TextBox 3">
            <a:extLst>
              <a:ext uri="{FF2B5EF4-FFF2-40B4-BE49-F238E27FC236}">
                <a16:creationId xmlns:a16="http://schemas.microsoft.com/office/drawing/2014/main" id="{E64B4C6E-B8C4-AB4A-73EA-4A1F72B8F913}"/>
              </a:ext>
            </a:extLst>
          </p:cNvPr>
          <p:cNvSpPr txBox="1"/>
          <p:nvPr userDrawn="1"/>
        </p:nvSpPr>
        <p:spPr>
          <a:xfrm>
            <a:off x="3779913" y="6422477"/>
            <a:ext cx="281636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900" b="0" dirty="0">
                <a:solidFill>
                  <a:schemeClr val="bg1">
                    <a:lumMod val="65000"/>
                  </a:schemeClr>
                </a:solidFill>
              </a:rPr>
              <a:t>©</a:t>
            </a:r>
            <a:r>
              <a:rPr lang="el-GR" sz="900" b="0" dirty="0">
                <a:solidFill>
                  <a:schemeClr val="bg1">
                    <a:lumMod val="65000"/>
                  </a:schemeClr>
                </a:solidFill>
              </a:rPr>
              <a:t> </a:t>
            </a:r>
            <a:r>
              <a:rPr lang="en-GB" sz="900" b="0" dirty="0" err="1">
                <a:solidFill>
                  <a:schemeClr val="bg1">
                    <a:lumMod val="65000"/>
                  </a:schemeClr>
                </a:solidFill>
              </a:rPr>
              <a:t>Zeinalipour-Yazti</a:t>
            </a:r>
            <a:r>
              <a:rPr lang="en-GB" sz="900" b="0" dirty="0">
                <a:solidFill>
                  <a:schemeClr val="bg1">
                    <a:lumMod val="65000"/>
                  </a:schemeClr>
                </a:solidFill>
              </a:rPr>
              <a:t> (University of Cyprus, Cyprus)</a:t>
            </a:r>
            <a:endParaRPr lang="en-US" sz="900" b="0" baseline="30000" dirty="0">
              <a:solidFill>
                <a:schemeClr val="bg1">
                  <a:lumMod val="65000"/>
                </a:schemeClr>
              </a:solidFill>
            </a:endParaRPr>
          </a:p>
        </p:txBody>
      </p:sp>
      <p:sp>
        <p:nvSpPr>
          <p:cNvPr id="5" name="TextBox 4">
            <a:extLst>
              <a:ext uri="{FF2B5EF4-FFF2-40B4-BE49-F238E27FC236}">
                <a16:creationId xmlns:a16="http://schemas.microsoft.com/office/drawing/2014/main" id="{4CCEAA73-2C3B-D47E-9D79-3070015829A6}"/>
              </a:ext>
            </a:extLst>
          </p:cNvPr>
          <p:cNvSpPr txBox="1"/>
          <p:nvPr userDrawn="1"/>
        </p:nvSpPr>
        <p:spPr>
          <a:xfrm>
            <a:off x="263353" y="6422707"/>
            <a:ext cx="4021370" cy="338554"/>
          </a:xfrm>
          <a:prstGeom prst="rect">
            <a:avLst/>
          </a:prstGeom>
          <a:noFill/>
        </p:spPr>
        <p:txBody>
          <a:bodyPr wrap="square" rtlCol="0">
            <a:spAutoFit/>
          </a:bodyPr>
          <a:lstStyle/>
          <a:p>
            <a:r>
              <a:rPr lang="en-GB" sz="800" b="0" dirty="0">
                <a:solidFill>
                  <a:schemeClr val="bg2"/>
                </a:solidFill>
              </a:rPr>
              <a:t>Colloquium at Missouri University of Science and Technology </a:t>
            </a:r>
          </a:p>
          <a:p>
            <a:r>
              <a:rPr lang="en-GB" sz="800" b="0" dirty="0">
                <a:solidFill>
                  <a:schemeClr val="bg2"/>
                </a:solidFill>
              </a:rPr>
              <a:t>(Missouri S&amp;T), October 17, 2022</a:t>
            </a:r>
            <a:endParaRPr lang="en-CY" sz="800" b="0" dirty="0">
              <a:solidFill>
                <a:schemeClr val="bg2"/>
              </a:solidFill>
            </a:endParaRPr>
          </a:p>
        </p:txBody>
      </p:sp>
      <p:pic>
        <p:nvPicPr>
          <p:cNvPr id="6" name="Picture 5" descr="lashfire.eu">
            <a:extLst>
              <a:ext uri="{FF2B5EF4-FFF2-40B4-BE49-F238E27FC236}">
                <a16:creationId xmlns:a16="http://schemas.microsoft.com/office/drawing/2014/main" id="{634DE727-39A9-CBE7-AA32-B448FA013C9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11881" y="6411701"/>
            <a:ext cx="720174" cy="40857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EB9F346A-BE61-6E85-E4AB-BFBD9C20DC9F}"/>
              </a:ext>
            </a:extLst>
          </p:cNvPr>
          <p:cNvCxnSpPr>
            <a:cxnSpLocks/>
          </p:cNvCxnSpPr>
          <p:nvPr userDrawn="1"/>
        </p:nvCxnSpPr>
        <p:spPr bwMode="auto">
          <a:xfrm>
            <a:off x="323528" y="6397091"/>
            <a:ext cx="8363272" cy="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91928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3412"/>
          </a:xfrm>
          <a:prstGeom prst="rect">
            <a:avLst/>
          </a:prstGeom>
          <a:solidFill>
            <a:srgbClr val="00206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l-GR" altLang="en-US" dirty="0" err="1"/>
              <a:t>Click</a:t>
            </a:r>
            <a:r>
              <a:rPr lang="el-GR" altLang="en-US" dirty="0"/>
              <a:t> </a:t>
            </a:r>
            <a:r>
              <a:rPr lang="el-GR" altLang="en-US" dirty="0" err="1"/>
              <a:t>to</a:t>
            </a:r>
            <a:r>
              <a:rPr lang="el-GR" altLang="en-US" dirty="0"/>
              <a:t> </a:t>
            </a:r>
            <a:r>
              <a:rPr lang="el-GR" altLang="en-US" dirty="0" err="1"/>
              <a:t>edit</a:t>
            </a:r>
            <a:r>
              <a:rPr lang="el-GR" altLang="en-US" dirty="0"/>
              <a:t> </a:t>
            </a:r>
            <a:r>
              <a:rPr lang="el-GR" altLang="en-US" dirty="0" err="1"/>
              <a:t>Master</a:t>
            </a:r>
            <a:r>
              <a:rPr lang="el-GR" altLang="en-US" dirty="0"/>
              <a:t> </a:t>
            </a:r>
            <a:r>
              <a:rPr lang="el-GR" altLang="en-US" dirty="0" err="1"/>
              <a:t>title</a:t>
            </a:r>
            <a:r>
              <a:rPr lang="el-GR" altLang="en-US" dirty="0"/>
              <a:t> </a:t>
            </a:r>
            <a:r>
              <a:rPr lang="el-GR" altLang="en-US" dirty="0" err="1"/>
              <a:t>style</a:t>
            </a:r>
            <a:endParaRPr lang="el-GR" altLang="en-US" dirty="0"/>
          </a:p>
        </p:txBody>
      </p:sp>
      <p:sp>
        <p:nvSpPr>
          <p:cNvPr id="1027" name="Rectangle 3"/>
          <p:cNvSpPr>
            <a:spLocks noGrp="1" noChangeArrowheads="1"/>
          </p:cNvSpPr>
          <p:nvPr>
            <p:ph type="body" idx="1"/>
          </p:nvPr>
        </p:nvSpPr>
        <p:spPr bwMode="auto">
          <a:xfrm>
            <a:off x="457200" y="1052513"/>
            <a:ext cx="82296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l-GR" altLang="en-US"/>
              <a:t>Click to edit Master text styles</a:t>
            </a:r>
          </a:p>
          <a:p>
            <a:pPr lvl="1"/>
            <a:r>
              <a:rPr lang="el-GR" altLang="en-US"/>
              <a:t>Second level</a:t>
            </a:r>
          </a:p>
          <a:p>
            <a:pPr lvl="2"/>
            <a:r>
              <a:rPr lang="el-GR" altLang="en-US"/>
              <a:t>Third level</a:t>
            </a:r>
          </a:p>
          <a:p>
            <a:pPr lvl="3"/>
            <a:r>
              <a:rPr lang="el-GR" altLang="en-US"/>
              <a:t>Fourth level</a:t>
            </a:r>
          </a:p>
          <a:p>
            <a:pPr lvl="4"/>
            <a:r>
              <a:rPr lang="el-GR"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Arial" charset="0"/>
                <a:ea typeface="+mn-ea"/>
                <a:cs typeface="+mn-cs"/>
              </a:defRPr>
            </a:lvl1pPr>
          </a:lstStyle>
          <a:p>
            <a:pPr>
              <a:defRPr/>
            </a:pPr>
            <a:endParaRPr lang="el-GR"/>
          </a:p>
        </p:txBody>
      </p:sp>
      <p:sp>
        <p:nvSpPr>
          <p:cNvPr id="1029" name="Text Box 9"/>
          <p:cNvSpPr txBox="1">
            <a:spLocks noChangeArrowheads="1"/>
          </p:cNvSpPr>
          <p:nvPr/>
        </p:nvSpPr>
        <p:spPr bwMode="auto">
          <a:xfrm>
            <a:off x="2843213" y="6553200"/>
            <a:ext cx="3529012" cy="304800"/>
          </a:xfrm>
          <a:prstGeom prst="rect">
            <a:avLst/>
          </a:prstGeom>
          <a:noFill/>
          <a:ln>
            <a:noFill/>
          </a:ln>
        </p:spPr>
        <p:txBody>
          <a:bodyPr>
            <a:spAutoFit/>
          </a:bodyPr>
          <a:lstStyle>
            <a:lvl1pPr eaLnBrk="0" hangingPunct="0">
              <a:defRPr sz="3600" b="1">
                <a:solidFill>
                  <a:schemeClr val="tx2"/>
                </a:solidFill>
                <a:latin typeface="Arial" charset="0"/>
                <a:ea typeface="ＭＳ Ｐゴシック" charset="0"/>
                <a:cs typeface="ＭＳ Ｐゴシック" charset="0"/>
              </a:defRPr>
            </a:lvl1pPr>
            <a:lvl2pPr marL="742950" indent="-285750" eaLnBrk="0" hangingPunct="0">
              <a:defRPr sz="3600" b="1">
                <a:solidFill>
                  <a:schemeClr val="tx2"/>
                </a:solidFill>
                <a:latin typeface="Arial" charset="0"/>
                <a:ea typeface="ＭＳ Ｐゴシック" charset="0"/>
              </a:defRPr>
            </a:lvl2pPr>
            <a:lvl3pPr marL="1143000" indent="-228600" eaLnBrk="0" hangingPunct="0">
              <a:defRPr sz="3600" b="1">
                <a:solidFill>
                  <a:schemeClr val="tx2"/>
                </a:solidFill>
                <a:latin typeface="Arial" charset="0"/>
                <a:ea typeface="ＭＳ Ｐゴシック" charset="0"/>
              </a:defRPr>
            </a:lvl3pPr>
            <a:lvl4pPr marL="1600200" indent="-228600" eaLnBrk="0" hangingPunct="0">
              <a:defRPr sz="3600" b="1">
                <a:solidFill>
                  <a:schemeClr val="tx2"/>
                </a:solidFill>
                <a:latin typeface="Arial" charset="0"/>
                <a:ea typeface="ＭＳ Ｐゴシック" charset="0"/>
              </a:defRPr>
            </a:lvl4pPr>
            <a:lvl5pPr marL="2057400" indent="-228600" eaLnBrk="0" hangingPunct="0">
              <a:defRPr sz="3600" b="1">
                <a:solidFill>
                  <a:schemeClr val="tx2"/>
                </a:solidFill>
                <a:latin typeface="Arial" charset="0"/>
                <a:ea typeface="ＭＳ Ｐゴシック" charset="0"/>
              </a:defRPr>
            </a:lvl5pPr>
            <a:lvl6pPr marL="2514600" indent="-228600" eaLnBrk="0" fontAlgn="base" hangingPunct="0">
              <a:spcBef>
                <a:spcPct val="0"/>
              </a:spcBef>
              <a:spcAft>
                <a:spcPct val="0"/>
              </a:spcAft>
              <a:defRPr sz="3600" b="1">
                <a:solidFill>
                  <a:schemeClr val="tx2"/>
                </a:solidFill>
                <a:latin typeface="Arial" charset="0"/>
                <a:ea typeface="ＭＳ Ｐゴシック" charset="0"/>
              </a:defRPr>
            </a:lvl6pPr>
            <a:lvl7pPr marL="2971800" indent="-228600" eaLnBrk="0" fontAlgn="base" hangingPunct="0">
              <a:spcBef>
                <a:spcPct val="0"/>
              </a:spcBef>
              <a:spcAft>
                <a:spcPct val="0"/>
              </a:spcAft>
              <a:defRPr sz="3600" b="1">
                <a:solidFill>
                  <a:schemeClr val="tx2"/>
                </a:solidFill>
                <a:latin typeface="Arial" charset="0"/>
                <a:ea typeface="ＭＳ Ｐゴシック" charset="0"/>
              </a:defRPr>
            </a:lvl7pPr>
            <a:lvl8pPr marL="3429000" indent="-228600" eaLnBrk="0" fontAlgn="base" hangingPunct="0">
              <a:spcBef>
                <a:spcPct val="0"/>
              </a:spcBef>
              <a:spcAft>
                <a:spcPct val="0"/>
              </a:spcAft>
              <a:defRPr sz="3600" b="1">
                <a:solidFill>
                  <a:schemeClr val="tx2"/>
                </a:solidFill>
                <a:latin typeface="Arial" charset="0"/>
                <a:ea typeface="ＭＳ Ｐゴシック" charset="0"/>
              </a:defRPr>
            </a:lvl8pPr>
            <a:lvl9pPr marL="3886200" indent="-228600" eaLnBrk="0" fontAlgn="base" hangingPunct="0">
              <a:spcBef>
                <a:spcPct val="0"/>
              </a:spcBef>
              <a:spcAft>
                <a:spcPct val="0"/>
              </a:spcAft>
              <a:defRPr sz="3600" b="1">
                <a:solidFill>
                  <a:schemeClr val="tx2"/>
                </a:solidFill>
                <a:latin typeface="Arial" charset="0"/>
                <a:ea typeface="ＭＳ Ｐゴシック" charset="0"/>
              </a:defRPr>
            </a:lvl9pPr>
          </a:lstStyle>
          <a:p>
            <a:pPr algn="ctr" eaLnBrk="1" hangingPunct="1">
              <a:defRPr/>
            </a:pPr>
            <a:endParaRPr lang="en-US" sz="1400" b="0">
              <a:solidFill>
                <a:schemeClr val="tx1"/>
              </a:solidFill>
            </a:endParaRPr>
          </a:p>
        </p:txBody>
      </p:sp>
      <p:sp>
        <p:nvSpPr>
          <p:cNvPr id="1030" name="TextBox 8"/>
          <p:cNvSpPr txBox="1">
            <a:spLocks noChangeArrowheads="1"/>
          </p:cNvSpPr>
          <p:nvPr/>
        </p:nvSpPr>
        <p:spPr bwMode="auto">
          <a:xfrm>
            <a:off x="357188" y="0"/>
            <a:ext cx="8358187" cy="369888"/>
          </a:xfrm>
          <a:prstGeom prst="rect">
            <a:avLst/>
          </a:prstGeom>
          <a:noFill/>
          <a:ln>
            <a:noFill/>
          </a:ln>
        </p:spPr>
        <p:txBody>
          <a:bodyPr>
            <a:spAutoFit/>
          </a:bodyPr>
          <a:lstStyle>
            <a:lvl1pPr eaLnBrk="0" hangingPunct="0">
              <a:tabLst>
                <a:tab pos="2960688" algn="l"/>
              </a:tabLst>
              <a:defRPr sz="3600" b="1">
                <a:solidFill>
                  <a:schemeClr val="tx2"/>
                </a:solidFill>
                <a:latin typeface="Arial" charset="0"/>
                <a:ea typeface="ＭＳ Ｐゴシック" charset="0"/>
                <a:cs typeface="ＭＳ Ｐゴシック" charset="0"/>
              </a:defRPr>
            </a:lvl1pPr>
            <a:lvl2pPr marL="742950" indent="-285750" eaLnBrk="0" hangingPunct="0">
              <a:tabLst>
                <a:tab pos="2960688" algn="l"/>
              </a:tabLst>
              <a:defRPr sz="3600" b="1">
                <a:solidFill>
                  <a:schemeClr val="tx2"/>
                </a:solidFill>
                <a:latin typeface="Arial" charset="0"/>
                <a:ea typeface="ＭＳ Ｐゴシック" charset="0"/>
              </a:defRPr>
            </a:lvl2pPr>
            <a:lvl3pPr marL="1143000" indent="-228600" eaLnBrk="0" hangingPunct="0">
              <a:tabLst>
                <a:tab pos="2960688" algn="l"/>
              </a:tabLst>
              <a:defRPr sz="3600" b="1">
                <a:solidFill>
                  <a:schemeClr val="tx2"/>
                </a:solidFill>
                <a:latin typeface="Arial" charset="0"/>
                <a:ea typeface="ＭＳ Ｐゴシック" charset="0"/>
              </a:defRPr>
            </a:lvl3pPr>
            <a:lvl4pPr marL="1600200" indent="-228600" eaLnBrk="0" hangingPunct="0">
              <a:tabLst>
                <a:tab pos="2960688" algn="l"/>
              </a:tabLst>
              <a:defRPr sz="3600" b="1">
                <a:solidFill>
                  <a:schemeClr val="tx2"/>
                </a:solidFill>
                <a:latin typeface="Arial" charset="0"/>
                <a:ea typeface="ＭＳ Ｐゴシック" charset="0"/>
              </a:defRPr>
            </a:lvl4pPr>
            <a:lvl5pPr marL="2057400" indent="-228600" eaLnBrk="0" hangingPunct="0">
              <a:tabLst>
                <a:tab pos="2960688" algn="l"/>
              </a:tabLst>
              <a:defRPr sz="3600" b="1">
                <a:solidFill>
                  <a:schemeClr val="tx2"/>
                </a:solidFill>
                <a:latin typeface="Arial" charset="0"/>
                <a:ea typeface="ＭＳ Ｐゴシック" charset="0"/>
              </a:defRPr>
            </a:lvl5pPr>
            <a:lvl6pPr marL="25146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6pPr>
            <a:lvl7pPr marL="29718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7pPr>
            <a:lvl8pPr marL="34290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8pPr>
            <a:lvl9pPr marL="3886200" indent="-228600" eaLnBrk="0" fontAlgn="base" hangingPunct="0">
              <a:spcBef>
                <a:spcPct val="0"/>
              </a:spcBef>
              <a:spcAft>
                <a:spcPct val="0"/>
              </a:spcAft>
              <a:tabLst>
                <a:tab pos="2960688" algn="l"/>
              </a:tabLst>
              <a:defRPr sz="3600" b="1">
                <a:solidFill>
                  <a:schemeClr val="tx2"/>
                </a:solidFill>
                <a:latin typeface="Arial" charset="0"/>
                <a:ea typeface="ＭＳ Ｐゴシック" charset="0"/>
              </a:defRPr>
            </a:lvl9pPr>
          </a:lstStyle>
          <a:p>
            <a:pPr eaLnBrk="1" hangingPunct="1">
              <a:defRPr/>
            </a:pPr>
            <a:r>
              <a:rPr lang="en-US" sz="1800" b="0" i="1">
                <a:solidFill>
                  <a:schemeClr val="bg1"/>
                </a:solidFill>
              </a:rPr>
              <a:t>Dagstuhl Seminar </a:t>
            </a:r>
            <a:r>
              <a:rPr lang="en-GB" sz="1800" b="0" i="1">
                <a:solidFill>
                  <a:schemeClr val="bg1"/>
                </a:solidFill>
              </a:rPr>
              <a:t>10042, </a:t>
            </a:r>
            <a:r>
              <a:rPr lang="en-US" sz="1800" b="0" i="1">
                <a:solidFill>
                  <a:schemeClr val="bg1"/>
                </a:solidFill>
              </a:rPr>
              <a:t>Demetris Zeinalipour, University of Cyprus, 26/1/2010 </a:t>
            </a:r>
            <a:endParaRPr lang="en-GB" sz="1800" b="0" i="1">
              <a:solidFill>
                <a:schemeClr val="bg1"/>
              </a:solidFill>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lashfire.eu/" TargetMode="External"/><Relationship Id="rId3" Type="http://schemas.openxmlformats.org/officeDocument/2006/relationships/hyperlink" Target="mailto:dzeina@ucy.ac.cy" TargetMode="External"/><Relationship Id="rId7" Type="http://schemas.openxmlformats.org/officeDocument/2006/relationships/hyperlink" Target="https://anyplace.cs.ucy.ac.cy/" TargetMode="External"/><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3.jpeg"/><Relationship Id="rId9" Type="http://schemas.openxmlformats.org/officeDocument/2006/relationships/hyperlink" Target="https://creativecommons.org/licenses/by/2.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uMFnxXnm1yc?t=17" TargetMode="External"/><Relationship Id="rId2" Type="http://schemas.openxmlformats.org/officeDocument/2006/relationships/hyperlink" Target="https://goo.gl/4Z43Cv"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anyplace.cs.ucy.ac.cy/viewer/?cuid=lashfire" TargetMode="Externa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eg"/></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66.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youtu.be/gQBSRw6qGn4" TargetMode="External"/><Relationship Id="rId2" Type="http://schemas.openxmlformats.org/officeDocument/2006/relationships/hyperlink" Target="http://youtu.be/DyvQLSuI00I" TargetMode="Externa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png"/><Relationship Id="rId7" Type="http://schemas.openxmlformats.org/officeDocument/2006/relationships/image" Target="../media/image114.png"/><Relationship Id="rId2" Type="http://schemas.openxmlformats.org/officeDocument/2006/relationships/image" Target="../media/image112.tiff"/><Relationship Id="rId1" Type="http://schemas.openxmlformats.org/officeDocument/2006/relationships/slideLayout" Target="../slideLayouts/slideLayout2.xml"/><Relationship Id="rId6" Type="http://schemas.openxmlformats.org/officeDocument/2006/relationships/hyperlink" Target="https://doi.org/10.1109/MDM48529.2020.00045" TargetMode="External"/><Relationship Id="rId5" Type="http://schemas.openxmlformats.org/officeDocument/2006/relationships/hyperlink" Target="http://mdmconferences.org/mdm2020/" TargetMode="External"/><Relationship Id="rId4" Type="http://schemas.openxmlformats.org/officeDocument/2006/relationships/hyperlink" Target="https://www.cs.ucy.ac.cy/~dzeina/papers/mdm20-a4iot.pd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doi.org/10.1145/3433026" TargetMode="External"/><Relationship Id="rId3" Type="http://schemas.openxmlformats.org/officeDocument/2006/relationships/hyperlink" Target="https://www.cs.ucy.ac.cy/~dzeina/papers/mdm18-fms-demo.pdf" TargetMode="External"/><Relationship Id="rId7" Type="http://schemas.openxmlformats.org/officeDocument/2006/relationships/hyperlink" Target="https://dl.acm.org/journal/tsas" TargetMode="Externa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hyperlink" Target="https://www.cs.ucy.ac.cy/~dzeina/papers/tsas21-accesplus.pdf" TargetMode="External"/><Relationship Id="rId5" Type="http://schemas.openxmlformats.org/officeDocument/2006/relationships/hyperlink" Target="https://doi.org/10.1109/MDM.2018.00054" TargetMode="External"/><Relationship Id="rId4" Type="http://schemas.openxmlformats.org/officeDocument/2006/relationships/hyperlink" Target="http://mdmconferences.org/mdm2018/"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w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t=28&amp;v=8EvioLZ6hv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www.cs.ucy.ac.cy/~dzeina/papers/mdm20-a4iot.pdf" TargetMode="External"/><Relationship Id="rId3" Type="http://schemas.openxmlformats.org/officeDocument/2006/relationships/image" Target="../media/image126.png"/><Relationship Id="rId7" Type="http://schemas.openxmlformats.org/officeDocument/2006/relationships/hyperlink" Target="https://doi.org/978-1-4799-9972-9/1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mdmconferences.org/mdm2015" TargetMode="External"/><Relationship Id="rId5" Type="http://schemas.openxmlformats.org/officeDocument/2006/relationships/hyperlink" Target="https://www.cs.ucy.ac.cy/~dzeina/papers/mdm15-anyplace-demo.pdf" TargetMode="External"/><Relationship Id="rId10" Type="http://schemas.openxmlformats.org/officeDocument/2006/relationships/hyperlink" Target="https://doi.org/10.1109/MDM48529.2020.00045" TargetMode="External"/><Relationship Id="rId4" Type="http://schemas.openxmlformats.org/officeDocument/2006/relationships/hyperlink" Target="https://youtu.be/MO-473oWSfE?t=60" TargetMode="External"/><Relationship Id="rId9" Type="http://schemas.openxmlformats.org/officeDocument/2006/relationships/hyperlink" Target="http://mdmconferences.org/mdm202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tif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eg"/></Relationships>
</file>

<file path=ppt/slides/_rels/slide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36.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5.wmf"/><Relationship Id="rId5" Type="http://schemas.openxmlformats.org/officeDocument/2006/relationships/oleObject" Target="../embeddings/oleObject3.bin"/><Relationship Id="rId4" Type="http://schemas.openxmlformats.org/officeDocument/2006/relationships/image" Target="../media/image134.wmf"/></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dl.acm.org/citation.cfm?id3177777" TargetMode="External"/><Relationship Id="rId5" Type="http://schemas.openxmlformats.org/officeDocument/2006/relationships/hyperlink" Target="https://www.cs.ucy.ac.cy/~dzeina/papers/toit18-grap.pdf" TargetMode="External"/><Relationship Id="rId4" Type="http://schemas.openxmlformats.org/officeDocument/2006/relationships/image" Target="../media/image140.png"/></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43.png"/><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43.png"/><Relationship Id="rId4" Type="http://schemas.openxmlformats.org/officeDocument/2006/relationships/image" Target="../media/image144.png"/></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cs.ucy.ac.cy/~dzeina/papers/toit18-grap.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72.xml.rels><?xml version="1.0" encoding="UTF-8" standalone="yes"?>
<Relationships xmlns="http://schemas.openxmlformats.org/package/2006/relationships"><Relationship Id="rId8" Type="http://schemas.openxmlformats.org/officeDocument/2006/relationships/hyperlink" Target="https://lashfire.eu/" TargetMode="External"/><Relationship Id="rId3" Type="http://schemas.openxmlformats.org/officeDocument/2006/relationships/hyperlink" Target="mailto:dzeina@ucy.ac.cy" TargetMode="External"/><Relationship Id="rId7" Type="http://schemas.openxmlformats.org/officeDocument/2006/relationships/hyperlink" Target="https://anyplace.cs.ucy.ac.cy/" TargetMode="External"/><Relationship Id="rId12"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3.jpeg"/><Relationship Id="rId9" Type="http://schemas.openxmlformats.org/officeDocument/2006/relationships/hyperlink" Target="https://creativecommons.org/licenses/by/2.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tiff"/><Relationship Id="rId5" Type="http://schemas.openxmlformats.org/officeDocument/2006/relationships/image" Target="../media/image26.png"/><Relationship Id="rId10" Type="http://schemas.openxmlformats.org/officeDocument/2006/relationships/image" Target="../media/image31.tiff"/><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1"/>
          <p:cNvSpPr>
            <a:spLocks noChangeArrowheads="1"/>
          </p:cNvSpPr>
          <p:nvPr/>
        </p:nvSpPr>
        <p:spPr bwMode="auto">
          <a:xfrm>
            <a:off x="611188" y="5845696"/>
            <a:ext cx="8113464" cy="573390"/>
          </a:xfrm>
          <a:prstGeom prst="rect">
            <a:avLst/>
          </a:prstGeom>
          <a:solidFill>
            <a:srgbClr val="00355E"/>
          </a:solidFill>
          <a:ln w="9525">
            <a:solidFill>
              <a:schemeClr val="tx1"/>
            </a:solidFill>
            <a:round/>
            <a:headEnd/>
            <a:tailEnd/>
          </a:ln>
        </p:spPr>
        <p:txBody>
          <a:bodyPr wrap="none" anchor="ctr"/>
          <a:lstStyle/>
          <a:p>
            <a:pPr algn="ctr" eaLnBrk="1" hangingPunct="1"/>
            <a:r>
              <a:rPr lang="en-US" sz="1400" b="0" dirty="0">
                <a:solidFill>
                  <a:schemeClr val="bg1"/>
                </a:solidFill>
              </a:rPr>
              <a:t>Colloquium at Missouri University of Science and Technology (Missouri S&amp;T), </a:t>
            </a:r>
          </a:p>
          <a:p>
            <a:pPr algn="ctr" eaLnBrk="1" hangingPunct="1"/>
            <a:r>
              <a:rPr lang="en-US" sz="1400" b="0" dirty="0">
                <a:solidFill>
                  <a:schemeClr val="bg1"/>
                </a:solidFill>
              </a:rPr>
              <a:t>October 17, 2022. (online) – Host: Sanjay </a:t>
            </a:r>
            <a:r>
              <a:rPr lang="en-US" sz="1400" b="0" dirty="0" err="1">
                <a:solidFill>
                  <a:schemeClr val="bg1"/>
                </a:solidFill>
              </a:rPr>
              <a:t>Madria</a:t>
            </a:r>
            <a:endParaRPr lang="fr-FR" altLang="en-US" sz="1400" dirty="0">
              <a:solidFill>
                <a:schemeClr val="bg1"/>
              </a:solidFill>
            </a:endParaRPr>
          </a:p>
        </p:txBody>
      </p:sp>
      <p:sp>
        <p:nvSpPr>
          <p:cNvPr id="6146" name="Rectangle 2"/>
          <p:cNvSpPr>
            <a:spLocks noGrp="1" noChangeArrowheads="1"/>
          </p:cNvSpPr>
          <p:nvPr>
            <p:ph type="ctrTitle"/>
          </p:nvPr>
        </p:nvSpPr>
        <p:spPr>
          <a:xfrm>
            <a:off x="611188" y="549275"/>
            <a:ext cx="7961312" cy="1511300"/>
          </a:xfrm>
          <a:solidFill>
            <a:srgbClr val="00355E"/>
          </a:solidFill>
          <a:ln>
            <a:solidFill>
              <a:schemeClr val="tx1"/>
            </a:solidFill>
          </a:ln>
        </p:spPr>
        <p:txBody>
          <a:bodyPr lIns="92075" tIns="46038" rIns="92075" bIns="46038"/>
          <a:lstStyle/>
          <a:p>
            <a:r>
              <a:rPr lang="en-GB" dirty="0"/>
              <a:t>Data-Driven Localization with </a:t>
            </a:r>
            <a:br>
              <a:rPr lang="en-GB" dirty="0"/>
            </a:br>
            <a:r>
              <a:rPr lang="en-GB" dirty="0"/>
              <a:t>Zero Infrastructure</a:t>
            </a:r>
            <a:endParaRPr lang="en-US" dirty="0"/>
          </a:p>
        </p:txBody>
      </p:sp>
      <p:sp>
        <p:nvSpPr>
          <p:cNvPr id="3" name="Rectangle 2">
            <a:extLst>
              <a:ext uri="{FF2B5EF4-FFF2-40B4-BE49-F238E27FC236}">
                <a16:creationId xmlns:a16="http://schemas.microsoft.com/office/drawing/2014/main" id="{51292325-1995-E30E-F28E-63D34BEA0DFD}"/>
              </a:ext>
            </a:extLst>
          </p:cNvPr>
          <p:cNvSpPr/>
          <p:nvPr/>
        </p:nvSpPr>
        <p:spPr>
          <a:xfrm>
            <a:off x="588064" y="2060848"/>
            <a:ext cx="7984435" cy="1384995"/>
          </a:xfrm>
          <a:prstGeom prst="rect">
            <a:avLst/>
          </a:prstGeom>
        </p:spPr>
        <p:txBody>
          <a:bodyPr wrap="square">
            <a:spAutoFit/>
          </a:bodyPr>
          <a:lstStyle/>
          <a:p>
            <a:pPr algn="ctr"/>
            <a:r>
              <a:rPr lang="en-GB" sz="2800" dirty="0"/>
              <a:t>Demetrios </a:t>
            </a:r>
            <a:r>
              <a:rPr lang="en-GB" sz="2800" dirty="0" err="1"/>
              <a:t>Zeinalipour-Yazti</a:t>
            </a:r>
            <a:endParaRPr lang="en-GB" sz="2800" dirty="0"/>
          </a:p>
          <a:p>
            <a:pPr algn="ctr"/>
            <a:r>
              <a:rPr lang="en-US" sz="2800" b="0" dirty="0">
                <a:solidFill>
                  <a:schemeClr val="accent4">
                    <a:lumMod val="75000"/>
                    <a:lumOff val="25000"/>
                  </a:schemeClr>
                </a:solidFill>
              </a:rPr>
              <a:t>University of Cyprus</a:t>
            </a:r>
          </a:p>
          <a:p>
            <a:pPr algn="ctr"/>
            <a:r>
              <a:rPr lang="en-US" sz="2800" b="0" dirty="0">
                <a:solidFill>
                  <a:schemeClr val="accent4">
                    <a:lumMod val="75000"/>
                    <a:lumOff val="25000"/>
                  </a:schemeClr>
                </a:solidFill>
                <a:hlinkClick r:id="rId3"/>
              </a:rPr>
              <a:t>dzeina@ucy.ac.cy</a:t>
            </a:r>
            <a:r>
              <a:rPr lang="en-US" sz="2800" b="0" dirty="0">
                <a:solidFill>
                  <a:schemeClr val="accent4">
                    <a:lumMod val="75000"/>
                    <a:lumOff val="25000"/>
                  </a:schemeClr>
                </a:solidFill>
              </a:rPr>
              <a:t> </a:t>
            </a:r>
          </a:p>
        </p:txBody>
      </p:sp>
      <p:pic>
        <p:nvPicPr>
          <p:cNvPr id="6" name="Picture 4">
            <a:extLst>
              <a:ext uri="{FF2B5EF4-FFF2-40B4-BE49-F238E27FC236}">
                <a16:creationId xmlns:a16="http://schemas.microsoft.com/office/drawing/2014/main" id="{5FF64F7D-6360-2D13-BA54-DADD4F2B5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124" y="2084184"/>
            <a:ext cx="1025964" cy="12845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ashfire.eu">
            <a:extLst>
              <a:ext uri="{FF2B5EF4-FFF2-40B4-BE49-F238E27FC236}">
                <a16:creationId xmlns:a16="http://schemas.microsoft.com/office/drawing/2014/main" id="{8AFAFAEA-8982-854B-560A-8DE27398F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8534" y="3761288"/>
            <a:ext cx="2600411" cy="19103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niversity of Cyprus">
            <a:extLst>
              <a:ext uri="{FF2B5EF4-FFF2-40B4-BE49-F238E27FC236}">
                <a16:creationId xmlns:a16="http://schemas.microsoft.com/office/drawing/2014/main" id="{CBD54554-6537-43FC-B98C-910254449F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490" y="4231024"/>
            <a:ext cx="3082543" cy="13324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A540BA-9C24-565E-9A1E-824064BE3328}"/>
              </a:ext>
            </a:extLst>
          </p:cNvPr>
          <p:cNvSpPr txBox="1"/>
          <p:nvPr/>
        </p:nvSpPr>
        <p:spPr>
          <a:xfrm>
            <a:off x="708328" y="5333551"/>
            <a:ext cx="7813860" cy="369332"/>
          </a:xfrm>
          <a:prstGeom prst="rect">
            <a:avLst/>
          </a:prstGeom>
          <a:noFill/>
        </p:spPr>
        <p:txBody>
          <a:bodyPr wrap="square">
            <a:spAutoFit/>
          </a:bodyPr>
          <a:lstStyle/>
          <a:p>
            <a:pPr algn="ctr"/>
            <a:r>
              <a:rPr lang="en-CY" sz="1800" b="0" dirty="0">
                <a:hlinkClick r:id="rId7"/>
              </a:rPr>
              <a:t>https://anyplace.cs.ucy.ac.cy/</a:t>
            </a:r>
            <a:r>
              <a:rPr lang="en-CY" sz="1800" b="0" dirty="0"/>
              <a:t>                                </a:t>
            </a:r>
            <a:r>
              <a:rPr lang="en-GB" sz="1800" b="0" u="sng" dirty="0">
                <a:hlinkClick r:id="rId8"/>
              </a:rPr>
              <a:t>https://lashfire.eu/</a:t>
            </a:r>
            <a:endParaRPr lang="en-CY" sz="1800" b="0" dirty="0"/>
          </a:p>
        </p:txBody>
      </p:sp>
      <p:pic>
        <p:nvPicPr>
          <p:cNvPr id="11" name="Picture 10">
            <a:hlinkClick r:id="rId9"/>
            <a:extLst>
              <a:ext uri="{FF2B5EF4-FFF2-40B4-BE49-F238E27FC236}">
                <a16:creationId xmlns:a16="http://schemas.microsoft.com/office/drawing/2014/main" id="{01B0E288-1776-8D95-B1C7-BD5CC853F6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8979" y="6053284"/>
            <a:ext cx="300313" cy="300313"/>
          </a:xfrm>
          <a:prstGeom prst="rect">
            <a:avLst/>
          </a:prstGeom>
        </p:spPr>
      </p:pic>
      <p:pic>
        <p:nvPicPr>
          <p:cNvPr id="12" name="Picture 11">
            <a:hlinkClick r:id="rId9"/>
            <a:extLst>
              <a:ext uri="{FF2B5EF4-FFF2-40B4-BE49-F238E27FC236}">
                <a16:creationId xmlns:a16="http://schemas.microsoft.com/office/drawing/2014/main" id="{9C80F9B9-C7D9-8302-6441-FEDD239876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1489" y="6031348"/>
            <a:ext cx="335974" cy="335974"/>
          </a:xfrm>
          <a:prstGeom prst="rect">
            <a:avLst/>
          </a:prstGeom>
        </p:spPr>
      </p:pic>
      <p:pic>
        <p:nvPicPr>
          <p:cNvPr id="2" name="Picture 2">
            <a:extLst>
              <a:ext uri="{FF2B5EF4-FFF2-40B4-BE49-F238E27FC236}">
                <a16:creationId xmlns:a16="http://schemas.microsoft.com/office/drawing/2014/main" id="{6C36EEF5-197C-638F-8CD6-FD2EFC4958C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0338" y="4099331"/>
            <a:ext cx="1269678" cy="123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3B888B1-D010-13C6-8551-FDE31DE3833D}"/>
              </a:ext>
            </a:extLst>
          </p:cNvPr>
          <p:cNvSpPr txBox="1"/>
          <p:nvPr/>
        </p:nvSpPr>
        <p:spPr>
          <a:xfrm>
            <a:off x="1043608" y="3400027"/>
            <a:ext cx="7257882" cy="830997"/>
          </a:xfrm>
          <a:prstGeom prst="rect">
            <a:avLst/>
          </a:prstGeom>
          <a:noFill/>
        </p:spPr>
        <p:txBody>
          <a:bodyPr wrap="square">
            <a:spAutoFit/>
          </a:bodyPr>
          <a:lstStyle/>
          <a:p>
            <a:pPr algn="ctr"/>
            <a:r>
              <a:rPr lang="en-US" sz="1600" b="0" dirty="0">
                <a:solidFill>
                  <a:schemeClr val="accent4">
                    <a:lumMod val="75000"/>
                    <a:lumOff val="25000"/>
                  </a:schemeClr>
                </a:solidFill>
              </a:rPr>
              <a:t>* Joint work with P. </a:t>
            </a:r>
            <a:r>
              <a:rPr lang="en-US" sz="1600" b="0" dirty="0" err="1">
                <a:solidFill>
                  <a:schemeClr val="accent4">
                    <a:lumMod val="75000"/>
                    <a:lumOff val="25000"/>
                  </a:schemeClr>
                </a:solidFill>
              </a:rPr>
              <a:t>Mpeis</a:t>
            </a:r>
            <a:r>
              <a:rPr lang="en-US" sz="1600" b="0" dirty="0">
                <a:solidFill>
                  <a:schemeClr val="accent4">
                    <a:lumMod val="75000"/>
                    <a:lumOff val="25000"/>
                  </a:schemeClr>
                </a:solidFill>
              </a:rPr>
              <a:t> (UCY) and Jaime </a:t>
            </a:r>
            <a:r>
              <a:rPr lang="en-US" sz="1600" b="0" dirty="0" err="1">
                <a:solidFill>
                  <a:schemeClr val="accent4">
                    <a:lumMod val="75000"/>
                    <a:lumOff val="25000"/>
                  </a:schemeClr>
                </a:solidFill>
              </a:rPr>
              <a:t>Bleye</a:t>
            </a:r>
            <a:r>
              <a:rPr lang="en-US" sz="1600" b="0" dirty="0">
                <a:solidFill>
                  <a:schemeClr val="accent4">
                    <a:lumMod val="75000"/>
                    <a:lumOff val="25000"/>
                  </a:schemeClr>
                </a:solidFill>
              </a:rPr>
              <a:t> Vicario (Integral Maritime Safety, Spain) based on paper at Royal Institute of Naval Architects ICCAS 2022 conference, Yokohama, Japan</a:t>
            </a:r>
          </a:p>
        </p:txBody>
      </p:sp>
    </p:spTree>
    <p:extLst>
      <p:ext uri="{BB962C8B-B14F-4D97-AF65-F5344CB8AC3E}">
        <p14:creationId xmlns:p14="http://schemas.microsoft.com/office/powerpoint/2010/main" val="99941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Indoor Localization</a:t>
            </a:r>
          </a:p>
        </p:txBody>
      </p:sp>
      <p:sp>
        <p:nvSpPr>
          <p:cNvPr id="21506" name="Rectangle 5"/>
          <p:cNvSpPr>
            <a:spLocks noChangeArrowheads="1"/>
          </p:cNvSpPr>
          <p:nvPr/>
        </p:nvSpPr>
        <p:spPr bwMode="auto">
          <a:xfrm>
            <a:off x="3563938" y="6202363"/>
            <a:ext cx="2622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000" b="0" baseline="30000"/>
              <a:t>Rainer Mautz, ETH Zurich, 2011</a:t>
            </a:r>
            <a:endParaRPr lang="en-US" altLang="en-US" sz="2000" b="0"/>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1306513"/>
            <a:ext cx="7602538"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7"/>
          <p:cNvSpPr>
            <a:spLocks noChangeArrowheads="1"/>
          </p:cNvSpPr>
          <p:nvPr/>
        </p:nvSpPr>
        <p:spPr bwMode="auto">
          <a:xfrm>
            <a:off x="1620838" y="1125538"/>
            <a:ext cx="727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400" b="0" i="1">
                <a:solidFill>
                  <a:schemeClr val="tx1"/>
                </a:solidFill>
              </a:rPr>
              <a:t>: Spatial extension where system performance must be guaranteed</a:t>
            </a:r>
          </a:p>
        </p:txBody>
      </p:sp>
      <p:sp>
        <p:nvSpPr>
          <p:cNvPr id="21509" name="TextBox 6"/>
          <p:cNvSpPr txBox="1">
            <a:spLocks noChangeArrowheads="1"/>
          </p:cNvSpPr>
          <p:nvPr/>
        </p:nvSpPr>
        <p:spPr bwMode="auto">
          <a:xfrm rot="-5400000">
            <a:off x="-83344" y="4368007"/>
            <a:ext cx="1597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800">
                <a:solidFill>
                  <a:srgbClr val="FF0000"/>
                </a:solidFill>
              </a:rPr>
              <a:t>|    Indoor  |</a:t>
            </a:r>
          </a:p>
        </p:txBody>
      </p:sp>
      <p:sp>
        <p:nvSpPr>
          <p:cNvPr id="21510" name="TextBox 7"/>
          <p:cNvSpPr txBox="1">
            <a:spLocks noChangeArrowheads="1"/>
          </p:cNvSpPr>
          <p:nvPr/>
        </p:nvSpPr>
        <p:spPr bwMode="auto">
          <a:xfrm rot="-5400000">
            <a:off x="-577850" y="2568575"/>
            <a:ext cx="2605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800">
                <a:solidFill>
                  <a:srgbClr val="FF0000"/>
                </a:solidFill>
              </a:rPr>
              <a:t>|          Outdoor       |</a:t>
            </a:r>
          </a:p>
        </p:txBody>
      </p:sp>
      <p:sp>
        <p:nvSpPr>
          <p:cNvPr id="9" name="Oval 8"/>
          <p:cNvSpPr>
            <a:spLocks noChangeArrowheads="1"/>
          </p:cNvSpPr>
          <p:nvPr/>
        </p:nvSpPr>
        <p:spPr bwMode="auto">
          <a:xfrm>
            <a:off x="5364163" y="1666875"/>
            <a:ext cx="1439862" cy="4138613"/>
          </a:xfrm>
          <a:prstGeom prst="ellipse">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11" name="TextBox 10"/>
          <p:cNvSpPr txBox="1">
            <a:spLocks noChangeArrowheads="1"/>
          </p:cNvSpPr>
          <p:nvPr/>
        </p:nvSpPr>
        <p:spPr bwMode="auto">
          <a:xfrm>
            <a:off x="3131840" y="1268413"/>
            <a:ext cx="66963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a:solidFill>
                  <a:srgbClr val="FF0000"/>
                </a:solidFill>
              </a:rPr>
              <a:t>Our Focus: Room </a:t>
            </a:r>
            <a:r>
              <a:rPr lang="en-US" altLang="en-US" sz="2400" dirty="0">
                <a:solidFill>
                  <a:srgbClr val="FF0000"/>
                </a:solidFill>
              </a:rPr>
              <a:t>Level Accuracy</a:t>
            </a:r>
          </a:p>
          <a:p>
            <a:pPr algn="ctr" eaLnBrk="1" hangingPunct="1"/>
            <a:r>
              <a:rPr lang="en-US" altLang="en-US" sz="2400" dirty="0">
                <a:solidFill>
                  <a:srgbClr val="FF0000"/>
                </a:solidFill>
              </a:rPr>
              <a:t>+ Infrastructure Free</a:t>
            </a:r>
          </a:p>
        </p:txBody>
      </p:sp>
      <p:pic>
        <p:nvPicPr>
          <p:cNvPr id="215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5025" y="-1970088"/>
            <a:ext cx="3638550" cy="377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Rectangle 15"/>
          <p:cNvSpPr>
            <a:spLocks noChangeArrowheads="1"/>
          </p:cNvSpPr>
          <p:nvPr/>
        </p:nvSpPr>
        <p:spPr bwMode="auto">
          <a:xfrm>
            <a:off x="-5005388" y="-2590800"/>
            <a:ext cx="277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a:t>Ultrasound:</a:t>
            </a:r>
          </a:p>
        </p:txBody>
      </p:sp>
      <p:sp>
        <p:nvSpPr>
          <p:cNvPr id="21515" name="Rectangle 16"/>
          <p:cNvSpPr>
            <a:spLocks noChangeArrowheads="1"/>
          </p:cNvSpPr>
          <p:nvPr/>
        </p:nvSpPr>
        <p:spPr bwMode="auto">
          <a:xfrm>
            <a:off x="9972675" y="-1609725"/>
            <a:ext cx="52562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pt-BR" altLang="en-US" baseline="30000"/>
              <a:t>AOA, TOA, TDOA, signal reflection</a:t>
            </a:r>
            <a:endParaRPr lang="en-US" altLang="en-US"/>
          </a:p>
        </p:txBody>
      </p:sp>
      <p:pic>
        <p:nvPicPr>
          <p:cNvPr id="215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0375" y="-962025"/>
            <a:ext cx="37623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Rectangle 18"/>
          <p:cNvSpPr>
            <a:spLocks noChangeArrowheads="1"/>
          </p:cNvSpPr>
          <p:nvPr/>
        </p:nvSpPr>
        <p:spPr bwMode="auto">
          <a:xfrm>
            <a:off x="11483975" y="1485900"/>
            <a:ext cx="19288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baseline="30000"/>
              <a:t>Infrared (IR)</a:t>
            </a:r>
            <a:endParaRPr lang="en-US" altLang="en-US"/>
          </a:p>
        </p:txBody>
      </p:sp>
      <p:pic>
        <p:nvPicPr>
          <p:cNvPr id="2151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5913" y="1990725"/>
            <a:ext cx="39433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Rectangle 20"/>
          <p:cNvSpPr>
            <a:spLocks noChangeArrowheads="1"/>
          </p:cNvSpPr>
          <p:nvPr/>
        </p:nvSpPr>
        <p:spPr bwMode="auto">
          <a:xfrm>
            <a:off x="10260013" y="8902700"/>
            <a:ext cx="4584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baseline="30000"/>
              <a:t>Firefly delivers 3mm accuracy</a:t>
            </a:r>
            <a:endParaRPr lang="en-US" altLang="en-US"/>
          </a:p>
        </p:txBody>
      </p:sp>
      <p:sp>
        <p:nvSpPr>
          <p:cNvPr id="21520" name="Rectangle 21"/>
          <p:cNvSpPr>
            <a:spLocks noChangeArrowheads="1"/>
          </p:cNvSpPr>
          <p:nvPr/>
        </p:nvSpPr>
        <p:spPr bwMode="auto">
          <a:xfrm>
            <a:off x="10548938" y="-2041525"/>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baseline="30000"/>
              <a:t>Ultra Wide Band (UWB)</a:t>
            </a:r>
            <a:endParaRPr lang="en-US" altLang="en-US"/>
          </a:p>
        </p:txBody>
      </p:sp>
      <p:sp>
        <p:nvSpPr>
          <p:cNvPr id="21521" name="Rectangle 22"/>
          <p:cNvSpPr>
            <a:spLocks noChangeArrowheads="1"/>
          </p:cNvSpPr>
          <p:nvPr/>
        </p:nvSpPr>
        <p:spPr bwMode="auto">
          <a:xfrm>
            <a:off x="-3997325" y="1701800"/>
            <a:ext cx="1870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baseline="30000"/>
              <a:t>TOA, TDOA</a:t>
            </a:r>
            <a:endParaRPr lang="en-US" altLang="en-US"/>
          </a:p>
        </p:txBody>
      </p:sp>
      <p:pic>
        <p:nvPicPr>
          <p:cNvPr id="215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9488" y="3575050"/>
            <a:ext cx="3810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Rectangle 25"/>
          <p:cNvSpPr>
            <a:spLocks noChangeArrowheads="1"/>
          </p:cNvSpPr>
          <p:nvPr/>
        </p:nvSpPr>
        <p:spPr bwMode="auto">
          <a:xfrm>
            <a:off x="-5076825" y="256698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baseline="30000"/>
              <a:t>Radio Frequency IDentification (RFID)</a:t>
            </a:r>
            <a:endParaRPr lang="en-US" altLang="en-US"/>
          </a:p>
        </p:txBody>
      </p:sp>
      <p:sp>
        <p:nvSpPr>
          <p:cNvPr id="21524" name="Rectangle 28"/>
          <p:cNvSpPr>
            <a:spLocks noChangeArrowheads="1"/>
          </p:cNvSpPr>
          <p:nvPr/>
        </p:nvSpPr>
        <p:spPr bwMode="auto">
          <a:xfrm>
            <a:off x="-5076825" y="7319963"/>
            <a:ext cx="4554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baseline="30000"/>
              <a:t>Cell of Origin, Signal Strength</a:t>
            </a:r>
            <a:endParaRPr lang="en-US" altLang="en-US"/>
          </a:p>
        </p:txBody>
      </p:sp>
    </p:spTree>
    <p:extLst>
      <p:ext uri="{BB962C8B-B14F-4D97-AF65-F5344CB8AC3E}">
        <p14:creationId xmlns:p14="http://schemas.microsoft.com/office/powerpoint/2010/main" val="976872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743806" y="3925250"/>
            <a:ext cx="3922142" cy="1680955"/>
          </a:xfrm>
          <a:prstGeom prst="rect">
            <a:avLst/>
          </a:prstGeom>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5967" y="2190600"/>
            <a:ext cx="1082497" cy="105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10"/>
          <p:cNvSpPr>
            <a:spLocks noChangeArrowheads="1"/>
          </p:cNvSpPr>
          <p:nvPr/>
        </p:nvSpPr>
        <p:spPr bwMode="auto">
          <a:xfrm>
            <a:off x="457200" y="5606206"/>
            <a:ext cx="81867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lvl="1"/>
            <a:r>
              <a:rPr lang="en-US" sz="1400" b="0" i="1" dirty="0"/>
              <a:t>“The Anatomy of the Anyplace Indoor Navigation Service”, </a:t>
            </a:r>
            <a:r>
              <a:rPr lang="en-US" sz="1400" b="0" dirty="0" err="1"/>
              <a:t>Demetrios</a:t>
            </a:r>
            <a:r>
              <a:rPr lang="en-US" sz="1400" b="0" dirty="0"/>
              <a:t> Zeinalipour-</a:t>
            </a:r>
            <a:r>
              <a:rPr lang="en-US" sz="1400" b="0" dirty="0" err="1"/>
              <a:t>Yazti</a:t>
            </a:r>
            <a:r>
              <a:rPr lang="en-US" sz="1400" b="0" dirty="0"/>
              <a:t> and Christos </a:t>
            </a:r>
            <a:r>
              <a:rPr lang="en-US" sz="1400" b="0" dirty="0" err="1"/>
              <a:t>Laoudias</a:t>
            </a:r>
            <a:r>
              <a:rPr lang="en-US" sz="1400" b="0" dirty="0"/>
              <a:t>, </a:t>
            </a:r>
            <a:r>
              <a:rPr lang="en-US" sz="1400" dirty="0"/>
              <a:t>ACM SIGSPATIAL Special</a:t>
            </a:r>
            <a:r>
              <a:rPr lang="en-US" sz="1400" b="0" dirty="0"/>
              <a:t>, Special Issue on Indoor Spatial Awareness II, Editor: Chi-Yin Chow, Vol. 9, No. 2, pp. 3-10, July 2017.</a:t>
            </a:r>
            <a:endParaRPr lang="en-US" sz="2400" b="0" dirty="0"/>
          </a:p>
        </p:txBody>
      </p:sp>
      <p:sp>
        <p:nvSpPr>
          <p:cNvPr id="2" name="Title 1"/>
          <p:cNvSpPr>
            <a:spLocks noGrp="1"/>
          </p:cNvSpPr>
          <p:nvPr>
            <p:ph type="title"/>
          </p:nvPr>
        </p:nvSpPr>
        <p:spPr>
          <a:xfrm>
            <a:off x="457200" y="274638"/>
            <a:ext cx="8186738" cy="633412"/>
          </a:xfrm>
        </p:spPr>
        <p:txBody>
          <a:bodyPr>
            <a:noAutofit/>
          </a:bodyPr>
          <a:lstStyle/>
          <a:p>
            <a:pPr>
              <a:defRPr/>
            </a:pPr>
            <a:r>
              <a:rPr lang="en-US" sz="4000" dirty="0">
                <a:ea typeface="ＭＳ Ｐゴシック" pitchFamily="34" charset="-128"/>
                <a:cs typeface="Arial" pitchFamily="34" charset="0"/>
              </a:rPr>
              <a:t>Anyplace</a:t>
            </a:r>
            <a:endParaRPr lang="en-GB" sz="4000" dirty="0">
              <a:solidFill>
                <a:schemeClr val="tx1"/>
              </a:solidFill>
              <a:ea typeface="ＭＳ Ｐゴシック" pitchFamily="34" charset="-128"/>
              <a:cs typeface="Arial" pitchFamily="34" charset="0"/>
            </a:endParaRPr>
          </a:p>
        </p:txBody>
      </p:sp>
      <p:sp>
        <p:nvSpPr>
          <p:cNvPr id="11269" name="Content Placeholder 2"/>
          <p:cNvSpPr>
            <a:spLocks noGrp="1"/>
          </p:cNvSpPr>
          <p:nvPr>
            <p:ph idx="1"/>
          </p:nvPr>
        </p:nvSpPr>
        <p:spPr>
          <a:xfrm>
            <a:off x="457200" y="980778"/>
            <a:ext cx="8218488" cy="1008062"/>
          </a:xfrm>
        </p:spPr>
        <p:txBody>
          <a:bodyPr/>
          <a:lstStyle/>
          <a:p>
            <a:pPr marL="514350" indent="-514350">
              <a:buFontTx/>
              <a:buNone/>
            </a:pPr>
            <a:r>
              <a:rPr lang="en-US" altLang="en-US" sz="2800" dirty="0">
                <a:ea typeface="ＭＳ Ｐゴシック" charset="-128"/>
              </a:rPr>
              <a:t>	A complete open-source </a:t>
            </a:r>
            <a:r>
              <a:rPr lang="en-US" altLang="en-US" sz="2800" b="1" dirty="0">
                <a:ea typeface="ＭＳ Ｐゴシック" charset="-128"/>
              </a:rPr>
              <a:t>Internet-based Indoor Navigation (</a:t>
            </a:r>
            <a:r>
              <a:rPr lang="en-US" altLang="en-US" sz="2800" b="1" dirty="0">
                <a:solidFill>
                  <a:srgbClr val="FF0000"/>
                </a:solidFill>
                <a:ea typeface="ＭＳ Ｐゴシック" charset="-128"/>
              </a:rPr>
              <a:t>IIN</a:t>
            </a:r>
            <a:r>
              <a:rPr lang="en-US" altLang="en-US" sz="2800" b="1" dirty="0">
                <a:ea typeface="ＭＳ Ｐゴシック" charset="-128"/>
              </a:rPr>
              <a:t>) </a:t>
            </a:r>
            <a:r>
              <a:rPr lang="en-US" altLang="en-US" sz="2800" dirty="0">
                <a:ea typeface="ＭＳ Ｐゴシック" charset="-128"/>
              </a:rPr>
              <a:t>Service</a:t>
            </a:r>
          </a:p>
        </p:txBody>
      </p:sp>
      <p:sp>
        <p:nvSpPr>
          <p:cNvPr id="8" name="Content Placeholder 2"/>
          <p:cNvSpPr txBox="1">
            <a:spLocks/>
          </p:cNvSpPr>
          <p:nvPr/>
        </p:nvSpPr>
        <p:spPr bwMode="auto">
          <a:xfrm>
            <a:off x="871465" y="1771009"/>
            <a:ext cx="7012903" cy="2154241"/>
          </a:xfrm>
          <a:prstGeom prst="rect">
            <a:avLst/>
          </a:prstGeom>
          <a:noFill/>
          <a:ln w="9525">
            <a:noFill/>
            <a:miter lim="800000"/>
            <a:headEnd/>
            <a:tailEnd/>
          </a:ln>
        </p:spPr>
        <p:txBody>
          <a:bodyPr/>
          <a:lstStyle/>
          <a:p>
            <a:pPr marL="457200" indent="-514350">
              <a:spcBef>
                <a:spcPct val="20000"/>
              </a:spcBef>
              <a:buFontTx/>
              <a:buChar char="–"/>
              <a:defRPr/>
            </a:pPr>
            <a:r>
              <a:rPr lang="en-US" altLang="en-US" sz="2000" kern="0" dirty="0">
                <a:solidFill>
                  <a:schemeClr val="tx1"/>
                </a:solidFill>
                <a:latin typeface="+mn-lt"/>
                <a:ea typeface="ＭＳ Ｐゴシック" pitchFamily="34" charset="-128"/>
              </a:rPr>
              <a:t>predominant IoT open-source</a:t>
            </a:r>
            <a:r>
              <a:rPr lang="en-US" altLang="en-US" sz="2000" b="0" kern="0" dirty="0">
                <a:solidFill>
                  <a:schemeClr val="tx1"/>
                </a:solidFill>
                <a:latin typeface="+mn-lt"/>
                <a:ea typeface="ＭＳ Ｐゴシック" pitchFamily="34" charset="-128"/>
              </a:rPr>
              <a:t> Indoor Localization Service - </a:t>
            </a:r>
            <a:r>
              <a:rPr lang="en-US" altLang="en-US" sz="2000" b="0" kern="0" dirty="0">
                <a:solidFill>
                  <a:schemeClr val="tx1"/>
                </a:solidFill>
                <a:ea typeface="ＭＳ Ｐゴシック" pitchFamily="34" charset="-128"/>
              </a:rPr>
              <a:t>MIT License.</a:t>
            </a:r>
            <a:endParaRPr lang="en-US" altLang="en-US" sz="2000" kern="0" dirty="0">
              <a:solidFill>
                <a:schemeClr val="tx1"/>
              </a:solidFill>
              <a:latin typeface="+mn-lt"/>
              <a:ea typeface="ＭＳ Ｐゴシック" pitchFamily="34" charset="-128"/>
            </a:endParaRPr>
          </a:p>
          <a:p>
            <a:pPr marL="457200" indent="-514350">
              <a:spcBef>
                <a:spcPct val="20000"/>
              </a:spcBef>
              <a:buFontTx/>
              <a:buChar char="–"/>
              <a:defRPr/>
            </a:pPr>
            <a:r>
              <a:rPr lang="en-US" altLang="en-US" sz="2000" kern="0" dirty="0">
                <a:solidFill>
                  <a:schemeClr val="tx1"/>
                </a:solidFill>
                <a:ea typeface="ＭＳ Ｐゴシック" pitchFamily="34" charset="-128"/>
              </a:rPr>
              <a:t>Modular Architecture: </a:t>
            </a:r>
            <a:r>
              <a:rPr lang="en-US" altLang="en-US" sz="2000" b="0" kern="0" dirty="0">
                <a:solidFill>
                  <a:schemeClr val="tx1"/>
                </a:solidFill>
                <a:ea typeface="ＭＳ Ｐゴシック" pitchFamily="34" charset="-128"/>
              </a:rPr>
              <a:t>Web, Android, Windows, iOS, JSON API.</a:t>
            </a:r>
          </a:p>
          <a:p>
            <a:pPr marL="457200" indent="-514350">
              <a:spcBef>
                <a:spcPct val="20000"/>
              </a:spcBef>
              <a:buFontTx/>
              <a:buChar char="–"/>
              <a:defRPr/>
            </a:pPr>
            <a:r>
              <a:rPr lang="en-US" altLang="en-US" sz="2000" b="0" kern="0" dirty="0">
                <a:solidFill>
                  <a:schemeClr val="tx1"/>
                </a:solidFill>
                <a:ea typeface="ＭＳ Ｐゴシック" pitchFamily="34" charset="-128"/>
              </a:rPr>
              <a:t>Multiple awards for accuracy &amp; utility.</a:t>
            </a:r>
          </a:p>
          <a:p>
            <a:pPr marL="457200" indent="-514350">
              <a:spcBef>
                <a:spcPct val="20000"/>
              </a:spcBef>
              <a:buFontTx/>
              <a:buChar char="–"/>
              <a:defRPr/>
            </a:pPr>
            <a:r>
              <a:rPr lang="en-US" altLang="en-US" sz="2000" b="0" kern="0" dirty="0">
                <a:solidFill>
                  <a:srgbClr val="FF0000"/>
                </a:solidFill>
                <a:ea typeface="ＭＳ Ｐゴシック" pitchFamily="34" charset="-128"/>
              </a:rPr>
              <a:t>Supports only Wi-Fi + IMU localization on Android </a:t>
            </a:r>
            <a:r>
              <a:rPr lang="en-US" altLang="en-US" sz="2000" b="0" kern="0" dirty="0">
                <a:solidFill>
                  <a:srgbClr val="FF0000"/>
                </a:solidFill>
                <a:ea typeface="ＭＳ Ｐゴシック" pitchFamily="34" charset="-128"/>
                <a:sym typeface="Wingdings" pitchFamily="2" charset="2"/>
              </a:rPr>
              <a:t></a:t>
            </a:r>
            <a:endParaRPr lang="en-US" altLang="en-US" sz="2000" b="0" kern="0" dirty="0">
              <a:solidFill>
                <a:srgbClr val="FF0000"/>
              </a:solidFill>
              <a:ea typeface="ＭＳ Ｐゴシック" pitchFamily="34" charset="-128"/>
            </a:endParaRPr>
          </a:p>
          <a:p>
            <a:pPr marL="457200" indent="-514350">
              <a:spcBef>
                <a:spcPct val="20000"/>
              </a:spcBef>
              <a:buFontTx/>
              <a:buChar char="–"/>
              <a:defRPr/>
            </a:pPr>
            <a:endParaRPr lang="en-US" altLang="en-US" sz="2000" b="0" kern="0" dirty="0">
              <a:solidFill>
                <a:schemeClr val="tx1"/>
              </a:solidFill>
              <a:ea typeface="ＭＳ Ｐゴシック" pitchFamily="34" charset="-128"/>
            </a:endParaRPr>
          </a:p>
        </p:txBody>
      </p:sp>
      <p:sp>
        <p:nvSpPr>
          <p:cNvPr id="9" name="TextBox 8"/>
          <p:cNvSpPr txBox="1"/>
          <p:nvPr/>
        </p:nvSpPr>
        <p:spPr>
          <a:xfrm>
            <a:off x="7352418" y="829743"/>
            <a:ext cx="1397921" cy="338554"/>
          </a:xfrm>
          <a:prstGeom prst="rect">
            <a:avLst/>
          </a:prstGeom>
          <a:noFill/>
        </p:spPr>
        <p:txBody>
          <a:bodyPr wrap="square" rtlCol="0">
            <a:spAutoFit/>
          </a:bodyPr>
          <a:lstStyle/>
          <a:p>
            <a:r>
              <a:rPr lang="en-US" sz="1600" dirty="0">
                <a:solidFill>
                  <a:srgbClr val="FF0000"/>
                </a:solidFill>
              </a:rPr>
              <a:t>Localization</a:t>
            </a:r>
          </a:p>
        </p:txBody>
      </p:sp>
      <p:pic>
        <p:nvPicPr>
          <p:cNvPr id="12" name="Picture 11"/>
          <p:cNvPicPr>
            <a:picLocks noChangeAspect="1"/>
          </p:cNvPicPr>
          <p:nvPr/>
        </p:nvPicPr>
        <p:blipFill>
          <a:blip r:embed="rId5" cstate="print"/>
          <a:stretch>
            <a:fillRect/>
          </a:stretch>
        </p:blipFill>
        <p:spPr>
          <a:xfrm>
            <a:off x="4744664" y="3925250"/>
            <a:ext cx="3715768" cy="1687400"/>
          </a:xfrm>
          <a:prstGeom prst="rect">
            <a:avLst/>
          </a:prstGeom>
        </p:spPr>
      </p:pic>
    </p:spTree>
    <p:extLst>
      <p:ext uri="{BB962C8B-B14F-4D97-AF65-F5344CB8AC3E}">
        <p14:creationId xmlns:p14="http://schemas.microsoft.com/office/powerpoint/2010/main" val="197651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Anyplace: Before &amp; After</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1052513"/>
            <a:ext cx="2498725"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6"/>
          <p:cNvSpPr txBox="1">
            <a:spLocks noChangeArrowheads="1"/>
          </p:cNvSpPr>
          <p:nvPr/>
        </p:nvSpPr>
        <p:spPr bwMode="auto">
          <a:xfrm>
            <a:off x="1042988" y="5373688"/>
            <a:ext cx="338455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a:solidFill>
                  <a:srgbClr val="FF0000"/>
                </a:solidFill>
              </a:rPr>
              <a:t>Before </a:t>
            </a:r>
            <a:r>
              <a:rPr lang="en-US" altLang="en-US">
                <a:solidFill>
                  <a:srgbClr val="FF0000"/>
                </a:solidFill>
                <a:sym typeface="Wingdings" charset="2"/>
              </a:rPr>
              <a:t></a:t>
            </a:r>
            <a:endParaRPr lang="en-US" altLang="en-US">
              <a:solidFill>
                <a:srgbClr val="FF0000"/>
              </a:solidFill>
            </a:endParaRPr>
          </a:p>
          <a:p>
            <a:pPr algn="ctr" eaLnBrk="1" hangingPunct="1"/>
            <a:r>
              <a:rPr lang="en-US" altLang="en-US" sz="2000">
                <a:solidFill>
                  <a:srgbClr val="FF0000"/>
                </a:solidFill>
              </a:rPr>
              <a:t>(using Google API Location)</a:t>
            </a:r>
          </a:p>
        </p:txBody>
      </p:sp>
      <p:sp>
        <p:nvSpPr>
          <p:cNvPr id="9" name="TextBox 8"/>
          <p:cNvSpPr txBox="1">
            <a:spLocks noChangeArrowheads="1"/>
          </p:cNvSpPr>
          <p:nvPr/>
        </p:nvSpPr>
        <p:spPr bwMode="auto">
          <a:xfrm>
            <a:off x="4643438" y="5373688"/>
            <a:ext cx="36734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a:solidFill>
                  <a:srgbClr val="007A37"/>
                </a:solidFill>
              </a:rPr>
              <a:t>After </a:t>
            </a:r>
            <a:r>
              <a:rPr lang="en-US" altLang="en-US">
                <a:solidFill>
                  <a:srgbClr val="007A37"/>
                </a:solidFill>
                <a:sym typeface="Wingdings" charset="2"/>
              </a:rPr>
              <a:t></a:t>
            </a:r>
            <a:endParaRPr lang="en-US" altLang="en-US">
              <a:solidFill>
                <a:srgbClr val="007A37"/>
              </a:solidFill>
            </a:endParaRPr>
          </a:p>
          <a:p>
            <a:pPr algn="ctr" eaLnBrk="1" hangingPunct="1"/>
            <a:r>
              <a:rPr lang="en-US" altLang="en-US" sz="2000">
                <a:solidFill>
                  <a:srgbClr val="007A37"/>
                </a:solidFill>
              </a:rPr>
              <a:t>(using Anyplace Location &amp; Indoor Models)</a:t>
            </a:r>
          </a:p>
        </p:txBody>
      </p:sp>
      <p:pic>
        <p:nvPicPr>
          <p:cNvPr id="2447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981075"/>
            <a:ext cx="247015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0"/>
          <p:cNvSpPr>
            <a:spLocks noChangeArrowheads="1"/>
          </p:cNvSpPr>
          <p:nvPr/>
        </p:nvSpPr>
        <p:spPr bwMode="auto">
          <a:xfrm rot="-1250407">
            <a:off x="1998663" y="2189163"/>
            <a:ext cx="1420812" cy="1584325"/>
          </a:xfrm>
          <a:prstGeom prst="rect">
            <a:avLst/>
          </a:pr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244739"/>
                                        </p:tgtEl>
                                        <p:attrNameLst>
                                          <p:attrName>style.visibility</p:attrName>
                                        </p:attrNameLst>
                                      </p:cBhvr>
                                      <p:to>
                                        <p:strVal val="visible"/>
                                      </p:to>
                                    </p:set>
                                    <p:animEffect transition="in" filter="blinds(horizontal)">
                                      <p:cBhvr>
                                        <p:cTn id="10" dur="5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Anyplace (Building) Showcases</a:t>
            </a:r>
          </a:p>
        </p:txBody>
      </p:sp>
      <p:sp>
        <p:nvSpPr>
          <p:cNvPr id="15363" name="Content Placeholder 2"/>
          <p:cNvSpPr>
            <a:spLocks noGrp="1"/>
          </p:cNvSpPr>
          <p:nvPr>
            <p:ph idx="1"/>
          </p:nvPr>
        </p:nvSpPr>
        <p:spPr>
          <a:xfrm>
            <a:off x="457200" y="923859"/>
            <a:ext cx="8410095" cy="5073650"/>
          </a:xfrm>
        </p:spPr>
        <p:txBody>
          <a:bodyPr/>
          <a:lstStyle/>
          <a:p>
            <a:r>
              <a:rPr lang="en-US" altLang="en-US" sz="2800" dirty="0">
                <a:ea typeface="ＭＳ Ｐゴシック" charset="-128"/>
              </a:rPr>
              <a:t>Campus @ Univ. of Cyprus</a:t>
            </a:r>
          </a:p>
          <a:p>
            <a:pPr lvl="1"/>
            <a:r>
              <a:rPr lang="en-US" altLang="en-US" sz="2400" b="1" dirty="0">
                <a:solidFill>
                  <a:srgbClr val="FF0000"/>
                </a:solidFill>
                <a:ea typeface="ＭＳ Ｐゴシック" charset="-128"/>
              </a:rPr>
              <a:t>60 Buildings </a:t>
            </a:r>
            <a:r>
              <a:rPr lang="en-US" altLang="en-US" sz="2400" dirty="0">
                <a:ea typeface="ＭＳ Ｐゴシック" charset="-128"/>
              </a:rPr>
              <a:t>mapped, Thousands of POIs</a:t>
            </a:r>
          </a:p>
          <a:p>
            <a:r>
              <a:rPr lang="en-US" altLang="en-US" sz="2800" dirty="0">
                <a:ea typeface="ＭＳ Ｐゴシック" charset="-128"/>
              </a:rPr>
              <a:t>Campus @ Univ. of Jaen (Spain)  </a:t>
            </a:r>
            <a:r>
              <a:rPr lang="en-US" altLang="en-US" sz="2000" dirty="0">
                <a:ea typeface="ＭＳ Ｐゴシック" charset="-128"/>
              </a:rPr>
              <a:t>- 9 buildings</a:t>
            </a:r>
          </a:p>
          <a:p>
            <a:r>
              <a:rPr lang="en-US" altLang="en-US" sz="2800" dirty="0">
                <a:ea typeface="ＭＳ Ｐゴシック" charset="-128"/>
              </a:rPr>
              <a:t>Library @ Univ. of Mannheim (Germany) </a:t>
            </a:r>
            <a:r>
              <a:rPr lang="en-US" altLang="en-US" sz="2000" dirty="0">
                <a:ea typeface="ＭＳ Ｐゴシック" charset="-128"/>
              </a:rPr>
              <a:t>- </a:t>
            </a:r>
            <a:r>
              <a:rPr lang="en-US" altLang="en-US" sz="2000" dirty="0" err="1">
                <a:ea typeface="ＭＳ Ｐゴシック" charset="-128"/>
              </a:rPr>
              <a:t>Westflügel</a:t>
            </a:r>
            <a:endParaRPr lang="en-US" altLang="en-US" sz="2000" dirty="0">
              <a:ea typeface="ＭＳ Ｐゴシック" charset="-128"/>
            </a:endParaRPr>
          </a:p>
          <a:p>
            <a:pPr lvl="1"/>
            <a:endParaRPr lang="en-US" altLang="en-US" sz="2400" dirty="0">
              <a:ea typeface="ＭＳ Ｐゴシック" charset="-128"/>
            </a:endParaRPr>
          </a:p>
        </p:txBody>
      </p:sp>
      <p:sp>
        <p:nvSpPr>
          <p:cNvPr id="15366" name="TextBox 6"/>
          <p:cNvSpPr txBox="1">
            <a:spLocks noChangeArrowheads="1"/>
          </p:cNvSpPr>
          <p:nvPr/>
        </p:nvSpPr>
        <p:spPr bwMode="auto">
          <a:xfrm>
            <a:off x="343751" y="5603970"/>
            <a:ext cx="3024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dirty="0"/>
              <a:t>Example:</a:t>
            </a:r>
          </a:p>
        </p:txBody>
      </p:sp>
      <p:sp>
        <p:nvSpPr>
          <p:cNvPr id="9" name="Rectangle 8"/>
          <p:cNvSpPr/>
          <p:nvPr/>
        </p:nvSpPr>
        <p:spPr>
          <a:xfrm>
            <a:off x="1807544" y="5705450"/>
            <a:ext cx="3600400" cy="338554"/>
          </a:xfrm>
          <a:prstGeom prst="rect">
            <a:avLst/>
          </a:prstGeom>
        </p:spPr>
        <p:txBody>
          <a:bodyPr wrap="square">
            <a:spAutoFit/>
          </a:bodyPr>
          <a:lstStyle/>
          <a:p>
            <a:r>
              <a:rPr lang="en-US" sz="1600" b="0" dirty="0">
                <a:latin typeface="Courier New" charset="0"/>
                <a:ea typeface="Courier New" charset="0"/>
                <a:cs typeface="Courier New" charset="0"/>
                <a:hlinkClick r:id="rId2"/>
              </a:rPr>
              <a:t>https://goo.gl/4Z43Cv</a:t>
            </a:r>
            <a:r>
              <a:rPr lang="en-US" sz="1600" b="0" dirty="0">
                <a:latin typeface="Courier New" charset="0"/>
                <a:ea typeface="Courier New" charset="0"/>
                <a:cs typeface="Courier New" charset="0"/>
              </a:rPr>
              <a:t> </a:t>
            </a:r>
          </a:p>
        </p:txBody>
      </p:sp>
      <p:sp>
        <p:nvSpPr>
          <p:cNvPr id="10" name="Rectangle 9"/>
          <p:cNvSpPr/>
          <p:nvPr/>
        </p:nvSpPr>
        <p:spPr>
          <a:xfrm>
            <a:off x="1435405" y="6084100"/>
            <a:ext cx="3204666" cy="261610"/>
          </a:xfrm>
          <a:prstGeom prst="rect">
            <a:avLst/>
          </a:prstGeom>
        </p:spPr>
        <p:txBody>
          <a:bodyPr wrap="square">
            <a:spAutoFit/>
          </a:bodyPr>
          <a:lstStyle/>
          <a:p>
            <a:pPr algn="r"/>
            <a:r>
              <a:rPr lang="en-US" sz="1100" b="0" dirty="0">
                <a:latin typeface="Courier New" charset="0"/>
                <a:ea typeface="Courier New" charset="0"/>
                <a:cs typeface="Courier New" charset="0"/>
                <a:hlinkClick r:id="rId3"/>
              </a:rPr>
              <a:t>https://youtu.be/uMFnxXnm1yc?t=17</a:t>
            </a:r>
            <a:r>
              <a:rPr lang="en-US" sz="1100" b="0" dirty="0">
                <a:latin typeface="Courier New" charset="0"/>
                <a:ea typeface="Courier New" charset="0"/>
                <a:cs typeface="Courier New" charset="0"/>
              </a:rPr>
              <a:t> </a:t>
            </a:r>
          </a:p>
        </p:txBody>
      </p:sp>
      <p:sp>
        <p:nvSpPr>
          <p:cNvPr id="11" name="TextBox 6"/>
          <p:cNvSpPr txBox="1">
            <a:spLocks noChangeArrowheads="1"/>
          </p:cNvSpPr>
          <p:nvPr/>
        </p:nvSpPr>
        <p:spPr bwMode="auto">
          <a:xfrm>
            <a:off x="343751" y="5953313"/>
            <a:ext cx="1419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dirty="0"/>
              <a:t>Video:</a:t>
            </a:r>
          </a:p>
        </p:txBody>
      </p:sp>
      <p:pic>
        <p:nvPicPr>
          <p:cNvPr id="12" name="Picture 11"/>
          <p:cNvPicPr>
            <a:picLocks noChangeAspect="1"/>
          </p:cNvPicPr>
          <p:nvPr/>
        </p:nvPicPr>
        <p:blipFill>
          <a:blip r:embed="rId4" cstate="print"/>
          <a:stretch>
            <a:fillRect/>
          </a:stretch>
        </p:blipFill>
        <p:spPr>
          <a:xfrm>
            <a:off x="480980" y="2950773"/>
            <a:ext cx="4018167" cy="2638467"/>
          </a:xfrm>
          <a:prstGeom prst="rect">
            <a:avLst/>
          </a:prstGeom>
        </p:spPr>
      </p:pic>
      <p:pic>
        <p:nvPicPr>
          <p:cNvPr id="13" name="Picture 12"/>
          <p:cNvPicPr>
            <a:picLocks noChangeAspect="1"/>
          </p:cNvPicPr>
          <p:nvPr/>
        </p:nvPicPr>
        <p:blipFill>
          <a:blip r:embed="rId5" cstate="print"/>
          <a:stretch>
            <a:fillRect/>
          </a:stretch>
        </p:blipFill>
        <p:spPr>
          <a:xfrm>
            <a:off x="4624820" y="2973832"/>
            <a:ext cx="3800939" cy="2615408"/>
          </a:xfrm>
          <a:prstGeom prst="rect">
            <a:avLst/>
          </a:prstGeom>
        </p:spPr>
      </p:pic>
      <p:sp>
        <p:nvSpPr>
          <p:cNvPr id="14" name="TextBox 6"/>
          <p:cNvSpPr txBox="1">
            <a:spLocks noChangeArrowheads="1"/>
          </p:cNvSpPr>
          <p:nvPr/>
        </p:nvSpPr>
        <p:spPr bwMode="auto">
          <a:xfrm>
            <a:off x="4588117" y="5687847"/>
            <a:ext cx="1419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dirty="0"/>
              <a:t>Video:</a:t>
            </a:r>
          </a:p>
        </p:txBody>
      </p:sp>
      <p:sp>
        <p:nvSpPr>
          <p:cNvPr id="2" name="Rectangle 1"/>
          <p:cNvSpPr/>
          <p:nvPr/>
        </p:nvSpPr>
        <p:spPr>
          <a:xfrm>
            <a:off x="5625332" y="5757054"/>
            <a:ext cx="3241963" cy="307777"/>
          </a:xfrm>
          <a:prstGeom prst="rect">
            <a:avLst/>
          </a:prstGeom>
        </p:spPr>
        <p:txBody>
          <a:bodyPr wrap="square">
            <a:spAutoFit/>
          </a:bodyPr>
          <a:lstStyle/>
          <a:p>
            <a:r>
              <a:rPr lang="en-US" sz="1400" b="0" dirty="0">
                <a:solidFill>
                  <a:srgbClr val="1DA1F2"/>
                </a:solidFill>
                <a:latin typeface="Helvetica Neue" charset="0"/>
              </a:rPr>
              <a:t>https://</a:t>
            </a:r>
            <a:r>
              <a:rPr lang="en-US" sz="1400" b="0" dirty="0" err="1">
                <a:solidFill>
                  <a:srgbClr val="1DA1F2"/>
                </a:solidFill>
                <a:latin typeface="Helvetica Neue" charset="0"/>
              </a:rPr>
              <a:t>youtu.be</a:t>
            </a:r>
            <a:r>
              <a:rPr lang="en-US" sz="1400" b="0" dirty="0">
                <a:solidFill>
                  <a:srgbClr val="1DA1F2"/>
                </a:solidFill>
                <a:latin typeface="Helvetica Neue" charset="0"/>
              </a:rPr>
              <a:t>/8m-C2fx8prM?t=66</a:t>
            </a:r>
            <a:endParaRPr lang="en-US" sz="1400" dirty="0"/>
          </a:p>
        </p:txBody>
      </p:sp>
    </p:spTree>
    <p:extLst>
      <p:ext uri="{BB962C8B-B14F-4D97-AF65-F5344CB8AC3E}">
        <p14:creationId xmlns:p14="http://schemas.microsoft.com/office/powerpoint/2010/main" val="192377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Anyplace (Vessel) Showcases</a:t>
            </a:r>
          </a:p>
        </p:txBody>
      </p:sp>
      <p:sp>
        <p:nvSpPr>
          <p:cNvPr id="15363" name="Content Placeholder 2"/>
          <p:cNvSpPr>
            <a:spLocks noGrp="1"/>
          </p:cNvSpPr>
          <p:nvPr>
            <p:ph idx="1"/>
          </p:nvPr>
        </p:nvSpPr>
        <p:spPr>
          <a:xfrm>
            <a:off x="761999" y="5951440"/>
            <a:ext cx="7439508" cy="285872"/>
          </a:xfrm>
        </p:spPr>
        <p:txBody>
          <a:bodyPr/>
          <a:lstStyle/>
          <a:p>
            <a:pPr marL="0" indent="0" algn="ctr">
              <a:buNone/>
            </a:pPr>
            <a:r>
              <a:rPr lang="en-US" altLang="en-US" sz="2400" dirty="0">
                <a:ea typeface="ＭＳ Ｐゴシック" charset="-128"/>
                <a:hlinkClick r:id="rId2"/>
              </a:rPr>
              <a:t>https://anyplace.cs.ucy.ac.cy/viewer/?cuid=lashfire</a:t>
            </a:r>
            <a:endParaRPr lang="en-US" altLang="en-US" sz="2400" dirty="0">
              <a:ea typeface="ＭＳ Ｐゴシック" charset="-128"/>
            </a:endParaRPr>
          </a:p>
          <a:p>
            <a:endParaRPr lang="en-US" altLang="en-US" sz="2000" dirty="0">
              <a:ea typeface="ＭＳ Ｐゴシック" charset="-128"/>
            </a:endParaRPr>
          </a:p>
        </p:txBody>
      </p:sp>
      <p:pic>
        <p:nvPicPr>
          <p:cNvPr id="3" name="Picture 2">
            <a:extLst>
              <a:ext uri="{FF2B5EF4-FFF2-40B4-BE49-F238E27FC236}">
                <a16:creationId xmlns:a16="http://schemas.microsoft.com/office/drawing/2014/main" id="{292DCE46-8C45-6679-3C05-6CA898BCB87C}"/>
              </a:ext>
            </a:extLst>
          </p:cNvPr>
          <p:cNvPicPr>
            <a:picLocks noChangeAspect="1"/>
          </p:cNvPicPr>
          <p:nvPr/>
        </p:nvPicPr>
        <p:blipFill>
          <a:blip r:embed="rId3"/>
          <a:stretch>
            <a:fillRect/>
          </a:stretch>
        </p:blipFill>
        <p:spPr>
          <a:xfrm>
            <a:off x="761999" y="966367"/>
            <a:ext cx="3729477" cy="3183819"/>
          </a:xfrm>
          <a:prstGeom prst="rect">
            <a:avLst/>
          </a:prstGeom>
        </p:spPr>
      </p:pic>
      <p:pic>
        <p:nvPicPr>
          <p:cNvPr id="4" name="Picture 3" descr="Graphical user interface, text, application, chat or text message&#10;&#10;Description automatically generated">
            <a:extLst>
              <a:ext uri="{FF2B5EF4-FFF2-40B4-BE49-F238E27FC236}">
                <a16:creationId xmlns:a16="http://schemas.microsoft.com/office/drawing/2014/main" id="{62503A4D-D49B-0293-F1BC-D7BD5AF8A502}"/>
              </a:ext>
            </a:extLst>
          </p:cNvPr>
          <p:cNvPicPr>
            <a:picLocks noChangeAspect="1"/>
          </p:cNvPicPr>
          <p:nvPr/>
        </p:nvPicPr>
        <p:blipFill>
          <a:blip r:embed="rId4"/>
          <a:stretch>
            <a:fillRect/>
          </a:stretch>
        </p:blipFill>
        <p:spPr>
          <a:xfrm>
            <a:off x="4572000" y="989807"/>
            <a:ext cx="3629507" cy="4941586"/>
          </a:xfrm>
          <a:prstGeom prst="rect">
            <a:avLst/>
          </a:prstGeom>
        </p:spPr>
      </p:pic>
      <p:pic>
        <p:nvPicPr>
          <p:cNvPr id="1026" name="Picture 2" descr="Stena Flavia | Ferry to Travemünde and Liepāja | Stena Line">
            <a:extLst>
              <a:ext uri="{FF2B5EF4-FFF2-40B4-BE49-F238E27FC236}">
                <a16:creationId xmlns:a16="http://schemas.microsoft.com/office/drawing/2014/main" id="{DAE5855F-7B0C-DC95-8F9B-1CB0CB7D9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170233"/>
            <a:ext cx="3719753" cy="173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82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B97B-3C62-517A-0A60-C9B057826409}"/>
              </a:ext>
            </a:extLst>
          </p:cNvPr>
          <p:cNvSpPr>
            <a:spLocks noGrp="1"/>
          </p:cNvSpPr>
          <p:nvPr>
            <p:ph type="title"/>
          </p:nvPr>
        </p:nvSpPr>
        <p:spPr>
          <a:xfrm>
            <a:off x="457200" y="274638"/>
            <a:ext cx="8186766" cy="778098"/>
          </a:xfrm>
        </p:spPr>
        <p:txBody>
          <a:bodyPr/>
          <a:lstStyle/>
          <a:p>
            <a:r>
              <a:rPr lang="en-CY" dirty="0"/>
              <a:t>Smart Alert System (SMAS)</a:t>
            </a:r>
          </a:p>
        </p:txBody>
      </p:sp>
      <p:pic>
        <p:nvPicPr>
          <p:cNvPr id="9" name="Picture 8" descr="Graphical user interface, text, application&#10;&#10;Description automatically generated">
            <a:extLst>
              <a:ext uri="{FF2B5EF4-FFF2-40B4-BE49-F238E27FC236}">
                <a16:creationId xmlns:a16="http://schemas.microsoft.com/office/drawing/2014/main" id="{8773063E-9A0E-8728-84A8-8B6E9D5882A2}"/>
              </a:ext>
            </a:extLst>
          </p:cNvPr>
          <p:cNvPicPr>
            <a:picLocks noChangeAspect="1"/>
          </p:cNvPicPr>
          <p:nvPr/>
        </p:nvPicPr>
        <p:blipFill>
          <a:blip r:embed="rId2"/>
          <a:stretch>
            <a:fillRect/>
          </a:stretch>
        </p:blipFill>
        <p:spPr>
          <a:xfrm>
            <a:off x="6300192" y="1268760"/>
            <a:ext cx="2544671" cy="4943104"/>
          </a:xfrm>
          <a:prstGeom prst="rect">
            <a:avLst/>
          </a:prstGeom>
        </p:spPr>
      </p:pic>
      <p:sp>
        <p:nvSpPr>
          <p:cNvPr id="10" name="Content Placeholder 2">
            <a:extLst>
              <a:ext uri="{FF2B5EF4-FFF2-40B4-BE49-F238E27FC236}">
                <a16:creationId xmlns:a16="http://schemas.microsoft.com/office/drawing/2014/main" id="{3CC4C390-5036-84CB-722C-A432B07F9DBE}"/>
              </a:ext>
            </a:extLst>
          </p:cNvPr>
          <p:cNvSpPr>
            <a:spLocks noGrp="1"/>
          </p:cNvSpPr>
          <p:nvPr>
            <p:ph idx="1"/>
          </p:nvPr>
        </p:nvSpPr>
        <p:spPr>
          <a:xfrm>
            <a:off x="470371" y="1092200"/>
            <a:ext cx="5949446" cy="4047901"/>
          </a:xfrm>
        </p:spPr>
        <p:txBody>
          <a:bodyPr/>
          <a:lstStyle/>
          <a:p>
            <a:r>
              <a:rPr lang="en-CY" sz="2800" dirty="0"/>
              <a:t>A </a:t>
            </a:r>
            <a:r>
              <a:rPr lang="en-CY" sz="2800" b="1" dirty="0"/>
              <a:t>mobile app </a:t>
            </a:r>
            <a:r>
              <a:rPr lang="en-CY" sz="2800" dirty="0"/>
              <a:t>for </a:t>
            </a:r>
            <a:r>
              <a:rPr lang="en-CY" sz="2800" b="1" dirty="0"/>
              <a:t>First Responders </a:t>
            </a:r>
            <a:r>
              <a:rPr lang="en-CY" sz="2800" dirty="0"/>
              <a:t>implementing </a:t>
            </a:r>
            <a:r>
              <a:rPr lang="en-CY" sz="2800" b="1" dirty="0"/>
              <a:t>“Zero Infrastructure” + Offline </a:t>
            </a:r>
            <a:r>
              <a:rPr lang="en-CY" sz="2800" dirty="0"/>
              <a:t>localization system.</a:t>
            </a:r>
          </a:p>
          <a:p>
            <a:pPr marL="457200" lvl="1" indent="0">
              <a:buNone/>
            </a:pPr>
            <a:r>
              <a:rPr lang="en-CY" sz="2400" dirty="0">
                <a:sym typeface="Wingdings" pitchFamily="2" charset="2"/>
              </a:rPr>
              <a:t> </a:t>
            </a:r>
            <a:r>
              <a:rPr lang="en-GB" sz="2400" dirty="0">
                <a:sym typeface="Wingdings" pitchFamily="2" charset="2"/>
              </a:rPr>
              <a:t>r</a:t>
            </a:r>
            <a:r>
              <a:rPr lang="en-CY" sz="2400" dirty="0">
                <a:sym typeface="Wingdings" pitchFamily="2" charset="2"/>
              </a:rPr>
              <a:t>equires no localization infrastructure </a:t>
            </a:r>
            <a:endParaRPr lang="en-CY" sz="2400" dirty="0"/>
          </a:p>
          <a:p>
            <a:pPr marL="457200" lvl="1" indent="0">
              <a:buNone/>
            </a:pPr>
            <a:r>
              <a:rPr lang="en-CY" sz="2400" dirty="0">
                <a:sym typeface="Wingdings" pitchFamily="2" charset="2"/>
              </a:rPr>
              <a:t> </a:t>
            </a:r>
            <a:r>
              <a:rPr lang="en-CY" sz="2400" dirty="0"/>
              <a:t>requires no network</a:t>
            </a:r>
          </a:p>
          <a:p>
            <a:pPr lvl="1">
              <a:buFont typeface="Wingdings" pitchFamily="2" charset="2"/>
              <a:buChar char="è"/>
            </a:pPr>
            <a:r>
              <a:rPr lang="en-CY" sz="2400" dirty="0"/>
              <a:t> requires no video transfer </a:t>
            </a:r>
          </a:p>
          <a:p>
            <a:pPr marL="457200" lvl="1" indent="0">
              <a:buNone/>
            </a:pPr>
            <a:r>
              <a:rPr lang="en-CY" sz="2400" dirty="0">
                <a:sym typeface="Wingdings" pitchFamily="2" charset="2"/>
              </a:rPr>
              <a:t> </a:t>
            </a:r>
            <a:r>
              <a:rPr lang="en-CY" sz="2400" dirty="0"/>
              <a:t>only on-device computation</a:t>
            </a:r>
          </a:p>
          <a:p>
            <a:r>
              <a:rPr lang="en-CY" sz="2800" dirty="0"/>
              <a:t>If network is available, then also supports chat and alert.</a:t>
            </a:r>
          </a:p>
          <a:p>
            <a:pPr lvl="1"/>
            <a:r>
              <a:rPr lang="en-CY" sz="2400" dirty="0"/>
              <a:t>Edge server on-premise (vessel)</a:t>
            </a:r>
            <a:endParaRPr lang="en-CY" dirty="0"/>
          </a:p>
        </p:txBody>
      </p:sp>
    </p:spTree>
    <p:extLst>
      <p:ext uri="{BB962C8B-B14F-4D97-AF65-F5344CB8AC3E}">
        <p14:creationId xmlns:p14="http://schemas.microsoft.com/office/powerpoint/2010/main" val="313453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B97B-3C62-517A-0A60-C9B057826409}"/>
              </a:ext>
            </a:extLst>
          </p:cNvPr>
          <p:cNvSpPr>
            <a:spLocks noGrp="1"/>
          </p:cNvSpPr>
          <p:nvPr>
            <p:ph type="title"/>
          </p:nvPr>
        </p:nvSpPr>
        <p:spPr>
          <a:xfrm>
            <a:off x="457200" y="274638"/>
            <a:ext cx="8186766" cy="994122"/>
          </a:xfrm>
        </p:spPr>
        <p:txBody>
          <a:bodyPr/>
          <a:lstStyle/>
          <a:p>
            <a:r>
              <a:rPr lang="en-CY" sz="3600" dirty="0"/>
              <a:t>Zero Infrastructure Localization </a:t>
            </a:r>
            <a:br>
              <a:rPr lang="en-CY" sz="3600" dirty="0"/>
            </a:br>
            <a:r>
              <a:rPr lang="en-CY" sz="3600" dirty="0"/>
              <a:t>in SMAS</a:t>
            </a:r>
          </a:p>
        </p:txBody>
      </p:sp>
      <p:sp>
        <p:nvSpPr>
          <p:cNvPr id="3" name="Content Placeholder 2">
            <a:extLst>
              <a:ext uri="{FF2B5EF4-FFF2-40B4-BE49-F238E27FC236}">
                <a16:creationId xmlns:a16="http://schemas.microsoft.com/office/drawing/2014/main" id="{58748633-19B2-BBDB-248E-AAB32DF3C81F}"/>
              </a:ext>
            </a:extLst>
          </p:cNvPr>
          <p:cNvSpPr>
            <a:spLocks noGrp="1"/>
          </p:cNvSpPr>
          <p:nvPr>
            <p:ph idx="1"/>
          </p:nvPr>
        </p:nvSpPr>
        <p:spPr>
          <a:xfrm>
            <a:off x="457200" y="1268760"/>
            <a:ext cx="8229600" cy="4929634"/>
          </a:xfrm>
        </p:spPr>
        <p:txBody>
          <a:bodyPr/>
          <a:lstStyle/>
          <a:p>
            <a:r>
              <a:rPr lang="en-CY" b="1" dirty="0"/>
              <a:t>ML Training: </a:t>
            </a:r>
            <a:r>
              <a:rPr lang="en-CY" dirty="0"/>
              <a:t>vessel owners provide video footage that we annotate and process on deep learning server – called </a:t>
            </a:r>
            <a:r>
              <a:rPr lang="en-CY" b="1" dirty="0">
                <a:solidFill>
                  <a:srgbClr val="FF0000"/>
                </a:solidFill>
              </a:rPr>
              <a:t>training</a:t>
            </a:r>
          </a:p>
          <a:p>
            <a:pPr lvl="1"/>
            <a:r>
              <a:rPr lang="en-CY" dirty="0"/>
              <a:t>Once per vessel (family)</a:t>
            </a:r>
          </a:p>
          <a:p>
            <a:r>
              <a:rPr lang="en-CY" b="1" dirty="0"/>
              <a:t>Logging: </a:t>
            </a:r>
            <a:r>
              <a:rPr lang="en-CY" dirty="0"/>
              <a:t>technology providers or vessel owners walk around collecting objects using mobile app – called </a:t>
            </a:r>
            <a:r>
              <a:rPr lang="en-CY" b="1" dirty="0">
                <a:solidFill>
                  <a:srgbClr val="FF0000"/>
                </a:solidFill>
              </a:rPr>
              <a:t>fingerprinting</a:t>
            </a:r>
          </a:p>
          <a:p>
            <a:pPr lvl="1"/>
            <a:r>
              <a:rPr lang="en-CY" dirty="0"/>
              <a:t>Once per vessel</a:t>
            </a:r>
          </a:p>
          <a:p>
            <a:r>
              <a:rPr lang="en-CY" b="1" dirty="0"/>
              <a:t>Localization: </a:t>
            </a:r>
            <a:r>
              <a:rPr lang="en-CY" dirty="0"/>
              <a:t>users use a mission-critical app to localize, geo-chat, geo-share data</a:t>
            </a:r>
          </a:p>
        </p:txBody>
      </p:sp>
    </p:spTree>
    <p:extLst>
      <p:ext uri="{BB962C8B-B14F-4D97-AF65-F5344CB8AC3E}">
        <p14:creationId xmlns:p14="http://schemas.microsoft.com/office/powerpoint/2010/main" val="387024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DD44-0A07-7131-0755-75AD31F7BE03}"/>
              </a:ext>
            </a:extLst>
          </p:cNvPr>
          <p:cNvSpPr>
            <a:spLocks noGrp="1"/>
          </p:cNvSpPr>
          <p:nvPr>
            <p:ph type="title"/>
          </p:nvPr>
        </p:nvSpPr>
        <p:spPr/>
        <p:txBody>
          <a:bodyPr/>
          <a:lstStyle/>
          <a:p>
            <a:r>
              <a:rPr lang="en-CY" dirty="0"/>
              <a:t>ML Training </a:t>
            </a:r>
          </a:p>
        </p:txBody>
      </p:sp>
      <p:sp>
        <p:nvSpPr>
          <p:cNvPr id="3" name="Content Placeholder 2">
            <a:extLst>
              <a:ext uri="{FF2B5EF4-FFF2-40B4-BE49-F238E27FC236}">
                <a16:creationId xmlns:a16="http://schemas.microsoft.com/office/drawing/2014/main" id="{3F81FE24-637A-43F1-321C-AFD0217E9176}"/>
              </a:ext>
            </a:extLst>
          </p:cNvPr>
          <p:cNvSpPr>
            <a:spLocks noGrp="1"/>
          </p:cNvSpPr>
          <p:nvPr>
            <p:ph idx="1"/>
          </p:nvPr>
        </p:nvSpPr>
        <p:spPr>
          <a:xfrm>
            <a:off x="435783" y="1036191"/>
            <a:ext cx="8229600" cy="5073650"/>
          </a:xfrm>
        </p:spPr>
        <p:txBody>
          <a:bodyPr/>
          <a:lstStyle/>
          <a:p>
            <a:r>
              <a:rPr lang="en-GB" sz="2800" b="1" dirty="0"/>
              <a:t>Purpose: </a:t>
            </a:r>
            <a:r>
              <a:rPr lang="en-GB" sz="2800" dirty="0"/>
              <a:t>Train a Machine Learning model to recognize objects using </a:t>
            </a:r>
            <a:r>
              <a:rPr lang="en-GB" sz="2800" b="1" dirty="0"/>
              <a:t>Computer Vision </a:t>
            </a:r>
            <a:r>
              <a:rPr lang="en-GB" sz="2800" dirty="0"/>
              <a:t>and </a:t>
            </a:r>
            <a:r>
              <a:rPr lang="en-GB" sz="2800" b="1" dirty="0"/>
              <a:t>Deep Learning.</a:t>
            </a:r>
          </a:p>
          <a:p>
            <a:r>
              <a:rPr lang="en-GB" sz="2800" dirty="0"/>
              <a:t>Computer Vision Annotation Tool (CVAT)</a:t>
            </a:r>
          </a:p>
          <a:p>
            <a:pPr lvl="1"/>
            <a:r>
              <a:rPr lang="en-GB" sz="2400" dirty="0"/>
              <a:t>a free, open source, web-based image and video annotation tool by Intel</a:t>
            </a:r>
          </a:p>
          <a:p>
            <a:pPr lvl="1"/>
            <a:r>
              <a:rPr lang="en-GB" sz="2400" dirty="0"/>
              <a:t>HP DL380 Gen10 with 80 logical processors and a powerful NVIDIA V100 card.</a:t>
            </a:r>
          </a:p>
          <a:p>
            <a:pPr lvl="1"/>
            <a:r>
              <a:rPr lang="en-GB" sz="2400" dirty="0"/>
              <a:t>Initial training on Google’s </a:t>
            </a:r>
            <a:r>
              <a:rPr lang="en-GB" sz="2400" dirty="0" err="1"/>
              <a:t>Colab</a:t>
            </a:r>
            <a:r>
              <a:rPr lang="en-GB" sz="2400" dirty="0"/>
              <a:t>.</a:t>
            </a:r>
          </a:p>
          <a:p>
            <a:pPr lvl="1"/>
            <a:endParaRPr lang="en-CY" sz="2400" dirty="0"/>
          </a:p>
        </p:txBody>
      </p:sp>
      <p:pic>
        <p:nvPicPr>
          <p:cNvPr id="4" name="Picture 3">
            <a:extLst>
              <a:ext uri="{FF2B5EF4-FFF2-40B4-BE49-F238E27FC236}">
                <a16:creationId xmlns:a16="http://schemas.microsoft.com/office/drawing/2014/main" id="{24D11973-A5A4-C6C9-819D-6379D357A77F}"/>
              </a:ext>
            </a:extLst>
          </p:cNvPr>
          <p:cNvPicPr>
            <a:picLocks noChangeAspect="1"/>
          </p:cNvPicPr>
          <p:nvPr/>
        </p:nvPicPr>
        <p:blipFill>
          <a:blip r:embed="rId2"/>
          <a:stretch>
            <a:fillRect/>
          </a:stretch>
        </p:blipFill>
        <p:spPr>
          <a:xfrm>
            <a:off x="597579" y="4554154"/>
            <a:ext cx="2390245" cy="1755166"/>
          </a:xfrm>
          <a:prstGeom prst="rect">
            <a:avLst/>
          </a:prstGeom>
        </p:spPr>
      </p:pic>
      <p:pic>
        <p:nvPicPr>
          <p:cNvPr id="6" name="Picture 5">
            <a:extLst>
              <a:ext uri="{FF2B5EF4-FFF2-40B4-BE49-F238E27FC236}">
                <a16:creationId xmlns:a16="http://schemas.microsoft.com/office/drawing/2014/main" id="{5208D183-1A85-4FBB-8D4F-8A4038B33E35}"/>
              </a:ext>
            </a:extLst>
          </p:cNvPr>
          <p:cNvPicPr>
            <a:picLocks noChangeAspect="1"/>
          </p:cNvPicPr>
          <p:nvPr/>
        </p:nvPicPr>
        <p:blipFill>
          <a:blip r:embed="rId3"/>
          <a:stretch>
            <a:fillRect/>
          </a:stretch>
        </p:blipFill>
        <p:spPr>
          <a:xfrm>
            <a:off x="3116732" y="4554154"/>
            <a:ext cx="2535388" cy="1755166"/>
          </a:xfrm>
          <a:prstGeom prst="rect">
            <a:avLst/>
          </a:prstGeom>
        </p:spPr>
      </p:pic>
      <p:pic>
        <p:nvPicPr>
          <p:cNvPr id="7" name="Picture 6">
            <a:extLst>
              <a:ext uri="{FF2B5EF4-FFF2-40B4-BE49-F238E27FC236}">
                <a16:creationId xmlns:a16="http://schemas.microsoft.com/office/drawing/2014/main" id="{B01431FE-F6FC-71D5-6FFD-871EEE2FB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4554154"/>
            <a:ext cx="2208245" cy="1755165"/>
          </a:xfrm>
          <a:prstGeom prst="rect">
            <a:avLst/>
          </a:prstGeom>
          <a:ln w="25400">
            <a:solidFill>
              <a:schemeClr val="tx1">
                <a:lumMod val="85000"/>
                <a:lumOff val="15000"/>
              </a:schemeClr>
            </a:solidFill>
          </a:ln>
        </p:spPr>
      </p:pic>
    </p:spTree>
    <p:extLst>
      <p:ext uri="{BB962C8B-B14F-4D97-AF65-F5344CB8AC3E}">
        <p14:creationId xmlns:p14="http://schemas.microsoft.com/office/powerpoint/2010/main" val="256597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40BE05-E236-0248-A107-25775911812C}"/>
              </a:ext>
            </a:extLst>
          </p:cNvPr>
          <p:cNvSpPr>
            <a:spLocks noGrp="1"/>
          </p:cNvSpPr>
          <p:nvPr>
            <p:ph idx="1"/>
          </p:nvPr>
        </p:nvSpPr>
        <p:spPr>
          <a:xfrm>
            <a:off x="457200" y="1001617"/>
            <a:ext cx="6131024" cy="4443833"/>
          </a:xfrm>
        </p:spPr>
        <p:txBody>
          <a:bodyPr/>
          <a:lstStyle/>
          <a:p>
            <a:r>
              <a:rPr lang="en-CY" sz="2400" b="1" dirty="0"/>
              <a:t>LASHCO: </a:t>
            </a:r>
            <a:r>
              <a:rPr lang="en-GB" sz="2400" dirty="0"/>
              <a:t>mid-scale object detection, segmentation and captioning dataset for a commercial vessel. </a:t>
            </a:r>
          </a:p>
          <a:p>
            <a:pPr lvl="1"/>
            <a:r>
              <a:rPr lang="en-GB" sz="1800" dirty="0"/>
              <a:t>99 classes, </a:t>
            </a:r>
            <a:r>
              <a:rPr lang="en-US" sz="1800" dirty="0"/>
              <a:t>24MB.</a:t>
            </a:r>
          </a:p>
          <a:p>
            <a:pPr lvl="1"/>
            <a:r>
              <a:rPr lang="en-US" sz="1800" dirty="0"/>
              <a:t>deck patterns, bulkhead patterns, hoses, fixed installations, signs, control buttons</a:t>
            </a:r>
            <a:r>
              <a:rPr lang="en-CY" sz="1800" dirty="0"/>
              <a:t> …</a:t>
            </a:r>
            <a:endParaRPr lang="en-CY" sz="2400" dirty="0"/>
          </a:p>
          <a:p>
            <a:r>
              <a:rPr lang="en-CY" sz="2400" dirty="0"/>
              <a:t>Used </a:t>
            </a:r>
            <a:r>
              <a:rPr lang="en-CY" sz="2400" b="1" dirty="0"/>
              <a:t>Tensorflow Lite </a:t>
            </a:r>
            <a:r>
              <a:rPr lang="en-CY" sz="2400" dirty="0"/>
              <a:t>with </a:t>
            </a:r>
            <a:r>
              <a:rPr lang="en-CY" sz="2400" b="1" dirty="0"/>
              <a:t>16-bit quantization </a:t>
            </a:r>
            <a:r>
              <a:rPr lang="en-CY" sz="2400" dirty="0"/>
              <a:t>on smartphone.</a:t>
            </a:r>
          </a:p>
          <a:p>
            <a:r>
              <a:rPr lang="en-CY" sz="2400" dirty="0"/>
              <a:t>Used </a:t>
            </a:r>
            <a:r>
              <a:rPr lang="en-CY" sz="2400" b="1" dirty="0"/>
              <a:t>COCO</a:t>
            </a:r>
            <a:r>
              <a:rPr lang="en-CY" sz="2400" dirty="0"/>
              <a:t> (Common Objects in Context) and </a:t>
            </a:r>
            <a:r>
              <a:rPr lang="en-CY" sz="2400" b="1" dirty="0"/>
              <a:t>UCYCO (dept)</a:t>
            </a:r>
            <a:r>
              <a:rPr lang="en-CY" sz="2400" dirty="0"/>
              <a:t> for testing.</a:t>
            </a:r>
            <a:endParaRPr lang="en-CY" sz="1600" dirty="0"/>
          </a:p>
        </p:txBody>
      </p:sp>
      <p:sp>
        <p:nvSpPr>
          <p:cNvPr id="5" name="Title 4">
            <a:extLst>
              <a:ext uri="{FF2B5EF4-FFF2-40B4-BE49-F238E27FC236}">
                <a16:creationId xmlns:a16="http://schemas.microsoft.com/office/drawing/2014/main" id="{A1261F37-1211-6D49-8B16-FDF143C4EC1B}"/>
              </a:ext>
            </a:extLst>
          </p:cNvPr>
          <p:cNvSpPr>
            <a:spLocks noGrp="1"/>
          </p:cNvSpPr>
          <p:nvPr>
            <p:ph type="title"/>
          </p:nvPr>
        </p:nvSpPr>
        <p:spPr/>
        <p:txBody>
          <a:bodyPr>
            <a:normAutofit fontScale="90000"/>
          </a:bodyPr>
          <a:lstStyle/>
          <a:p>
            <a:r>
              <a:rPr lang="en-CY" dirty="0"/>
              <a:t>ML Training</a:t>
            </a:r>
          </a:p>
        </p:txBody>
      </p:sp>
      <p:pic>
        <p:nvPicPr>
          <p:cNvPr id="8" name="Picture 7">
            <a:extLst>
              <a:ext uri="{FF2B5EF4-FFF2-40B4-BE49-F238E27FC236}">
                <a16:creationId xmlns:a16="http://schemas.microsoft.com/office/drawing/2014/main" id="{10381D02-29F6-EB4C-942A-035D04DE8F64}"/>
              </a:ext>
            </a:extLst>
          </p:cNvPr>
          <p:cNvPicPr>
            <a:picLocks noChangeAspect="1"/>
          </p:cNvPicPr>
          <p:nvPr/>
        </p:nvPicPr>
        <p:blipFill>
          <a:blip r:embed="rId2"/>
          <a:stretch>
            <a:fillRect/>
          </a:stretch>
        </p:blipFill>
        <p:spPr>
          <a:xfrm>
            <a:off x="626567" y="4803238"/>
            <a:ext cx="5472608" cy="1553452"/>
          </a:xfrm>
          <a:prstGeom prst="rect">
            <a:avLst/>
          </a:prstGeom>
          <a:ln w="6350">
            <a:solidFill>
              <a:schemeClr val="tx1"/>
            </a:solidFill>
          </a:ln>
        </p:spPr>
      </p:pic>
      <p:pic>
        <p:nvPicPr>
          <p:cNvPr id="7" name="Picture 6">
            <a:extLst>
              <a:ext uri="{FF2B5EF4-FFF2-40B4-BE49-F238E27FC236}">
                <a16:creationId xmlns:a16="http://schemas.microsoft.com/office/drawing/2014/main" id="{611E1784-06E0-6F42-86CA-16D1FF2D66DC}"/>
              </a:ext>
            </a:extLst>
          </p:cNvPr>
          <p:cNvPicPr>
            <a:picLocks noChangeAspect="1"/>
          </p:cNvPicPr>
          <p:nvPr/>
        </p:nvPicPr>
        <p:blipFill>
          <a:blip r:embed="rId3"/>
          <a:stretch>
            <a:fillRect/>
          </a:stretch>
        </p:blipFill>
        <p:spPr>
          <a:xfrm>
            <a:off x="6626834" y="3015877"/>
            <a:ext cx="2141670" cy="1673190"/>
          </a:xfrm>
          <a:prstGeom prst="rect">
            <a:avLst/>
          </a:prstGeom>
          <a:ln w="6350">
            <a:solidFill>
              <a:schemeClr val="tx1"/>
            </a:solidFill>
          </a:ln>
        </p:spPr>
      </p:pic>
      <p:sp>
        <p:nvSpPr>
          <p:cNvPr id="10" name="Slide Number Placeholder 5">
            <a:extLst>
              <a:ext uri="{FF2B5EF4-FFF2-40B4-BE49-F238E27FC236}">
                <a16:creationId xmlns:a16="http://schemas.microsoft.com/office/drawing/2014/main" id="{44BB4143-1A82-F044-AF08-5BE1658308F0}"/>
              </a:ext>
            </a:extLst>
          </p:cNvPr>
          <p:cNvSpPr>
            <a:spLocks noGrp="1"/>
          </p:cNvSpPr>
          <p:nvPr>
            <p:ph type="sldNum" sz="quarter" idx="4"/>
          </p:nvPr>
        </p:nvSpPr>
        <p:spPr>
          <a:xfrm>
            <a:off x="11155068" y="6351012"/>
            <a:ext cx="504180" cy="370463"/>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rgbClr val="1F3B7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D11696-BAB7-4287-BE74-36441D7E73F3}" type="slidenum">
              <a:rPr lang="en-US" smtClean="0"/>
              <a:pPr/>
              <a:t>18</a:t>
            </a:fld>
            <a:endParaRPr lang="en-US"/>
          </a:p>
        </p:txBody>
      </p:sp>
      <p:sp>
        <p:nvSpPr>
          <p:cNvPr id="3" name="TextBox 2">
            <a:extLst>
              <a:ext uri="{FF2B5EF4-FFF2-40B4-BE49-F238E27FC236}">
                <a16:creationId xmlns:a16="http://schemas.microsoft.com/office/drawing/2014/main" id="{6F44DD65-3848-824F-9EA2-306191391743}"/>
              </a:ext>
            </a:extLst>
          </p:cNvPr>
          <p:cNvSpPr txBox="1"/>
          <p:nvPr/>
        </p:nvSpPr>
        <p:spPr>
          <a:xfrm>
            <a:off x="8689679" y="3015877"/>
            <a:ext cx="908641" cy="338554"/>
          </a:xfrm>
          <a:prstGeom prst="rect">
            <a:avLst/>
          </a:prstGeom>
          <a:noFill/>
        </p:spPr>
        <p:txBody>
          <a:bodyPr wrap="square" rtlCol="0">
            <a:spAutoFit/>
          </a:bodyPr>
          <a:lstStyle/>
          <a:p>
            <a:r>
              <a:rPr lang="en-CY" sz="1600" dirty="0">
                <a:solidFill>
                  <a:srgbClr val="FF0000"/>
                </a:solidFill>
              </a:rPr>
              <a:t>7:18</a:t>
            </a:r>
          </a:p>
        </p:txBody>
      </p:sp>
      <p:pic>
        <p:nvPicPr>
          <p:cNvPr id="4" name="Picture 3">
            <a:extLst>
              <a:ext uri="{FF2B5EF4-FFF2-40B4-BE49-F238E27FC236}">
                <a16:creationId xmlns:a16="http://schemas.microsoft.com/office/drawing/2014/main" id="{B9C7294E-DF6A-5742-97F1-5794F769CCBF}"/>
              </a:ext>
            </a:extLst>
          </p:cNvPr>
          <p:cNvPicPr>
            <a:picLocks noChangeAspect="1"/>
          </p:cNvPicPr>
          <p:nvPr/>
        </p:nvPicPr>
        <p:blipFill>
          <a:blip r:embed="rId4"/>
          <a:stretch>
            <a:fillRect/>
          </a:stretch>
        </p:blipFill>
        <p:spPr>
          <a:xfrm>
            <a:off x="6626835" y="1441848"/>
            <a:ext cx="2141669" cy="1502958"/>
          </a:xfrm>
          <a:prstGeom prst="rect">
            <a:avLst/>
          </a:prstGeom>
          <a:ln w="6350">
            <a:solidFill>
              <a:schemeClr val="tx1"/>
            </a:solidFill>
          </a:ln>
        </p:spPr>
      </p:pic>
      <p:sp>
        <p:nvSpPr>
          <p:cNvPr id="17" name="TextBox 16">
            <a:extLst>
              <a:ext uri="{FF2B5EF4-FFF2-40B4-BE49-F238E27FC236}">
                <a16:creationId xmlns:a16="http://schemas.microsoft.com/office/drawing/2014/main" id="{BF0914CD-EF47-964F-900D-CCB1D531BECB}"/>
              </a:ext>
            </a:extLst>
          </p:cNvPr>
          <p:cNvSpPr txBox="1"/>
          <p:nvPr/>
        </p:nvSpPr>
        <p:spPr>
          <a:xfrm>
            <a:off x="8566332" y="1113483"/>
            <a:ext cx="783377" cy="369332"/>
          </a:xfrm>
          <a:prstGeom prst="rect">
            <a:avLst/>
          </a:prstGeom>
          <a:noFill/>
        </p:spPr>
        <p:txBody>
          <a:bodyPr wrap="square" rtlCol="0">
            <a:spAutoFit/>
          </a:bodyPr>
          <a:lstStyle/>
          <a:p>
            <a:r>
              <a:rPr lang="en-CY" sz="1800" dirty="0">
                <a:solidFill>
                  <a:srgbClr val="FF0000"/>
                </a:solidFill>
              </a:rPr>
              <a:t>2:24</a:t>
            </a:r>
          </a:p>
        </p:txBody>
      </p:sp>
      <p:pic>
        <p:nvPicPr>
          <p:cNvPr id="9" name="Picture 8">
            <a:extLst>
              <a:ext uri="{FF2B5EF4-FFF2-40B4-BE49-F238E27FC236}">
                <a16:creationId xmlns:a16="http://schemas.microsoft.com/office/drawing/2014/main" id="{DBBA825C-3972-E14E-9963-A048FE24CF25}"/>
              </a:ext>
            </a:extLst>
          </p:cNvPr>
          <p:cNvPicPr>
            <a:picLocks noChangeAspect="1"/>
          </p:cNvPicPr>
          <p:nvPr/>
        </p:nvPicPr>
        <p:blipFill>
          <a:blip r:embed="rId5"/>
          <a:stretch>
            <a:fillRect/>
          </a:stretch>
        </p:blipFill>
        <p:spPr>
          <a:xfrm>
            <a:off x="6327725" y="4802536"/>
            <a:ext cx="2490618" cy="1470496"/>
          </a:xfrm>
          <a:prstGeom prst="rect">
            <a:avLst/>
          </a:prstGeom>
          <a:ln w="6350">
            <a:solidFill>
              <a:schemeClr val="tx1"/>
            </a:solidFill>
          </a:ln>
        </p:spPr>
      </p:pic>
      <p:sp>
        <p:nvSpPr>
          <p:cNvPr id="20" name="TextBox 19">
            <a:extLst>
              <a:ext uri="{FF2B5EF4-FFF2-40B4-BE49-F238E27FC236}">
                <a16:creationId xmlns:a16="http://schemas.microsoft.com/office/drawing/2014/main" id="{9D50D4F9-4C3A-3E4C-B130-FB21FF5C64FE}"/>
              </a:ext>
            </a:extLst>
          </p:cNvPr>
          <p:cNvSpPr txBox="1"/>
          <p:nvPr/>
        </p:nvSpPr>
        <p:spPr>
          <a:xfrm>
            <a:off x="9173818" y="3570633"/>
            <a:ext cx="184731" cy="507831"/>
          </a:xfrm>
          <a:prstGeom prst="rect">
            <a:avLst/>
          </a:prstGeom>
          <a:noFill/>
        </p:spPr>
        <p:txBody>
          <a:bodyPr wrap="none" rtlCol="0">
            <a:spAutoFit/>
          </a:bodyPr>
          <a:lstStyle/>
          <a:p>
            <a:endParaRPr lang="en-CY" sz="2700" dirty="0"/>
          </a:p>
        </p:txBody>
      </p:sp>
      <p:sp>
        <p:nvSpPr>
          <p:cNvPr id="6" name="TextBox 5">
            <a:extLst>
              <a:ext uri="{FF2B5EF4-FFF2-40B4-BE49-F238E27FC236}">
                <a16:creationId xmlns:a16="http://schemas.microsoft.com/office/drawing/2014/main" id="{CE9E2A78-9533-736E-5984-89F05B9BE869}"/>
              </a:ext>
            </a:extLst>
          </p:cNvPr>
          <p:cNvSpPr txBox="1"/>
          <p:nvPr/>
        </p:nvSpPr>
        <p:spPr>
          <a:xfrm>
            <a:off x="5843760" y="839602"/>
            <a:ext cx="3666085" cy="646331"/>
          </a:xfrm>
          <a:prstGeom prst="rect">
            <a:avLst/>
          </a:prstGeom>
          <a:noFill/>
        </p:spPr>
        <p:txBody>
          <a:bodyPr wrap="square" rtlCol="0">
            <a:spAutoFit/>
          </a:bodyPr>
          <a:lstStyle/>
          <a:p>
            <a:pPr algn="ctr"/>
            <a:r>
              <a:rPr lang="en-CY" dirty="0">
                <a:solidFill>
                  <a:srgbClr val="FF0000"/>
                </a:solidFill>
              </a:rPr>
              <a:t>VIDEOS</a:t>
            </a:r>
          </a:p>
        </p:txBody>
      </p:sp>
    </p:spTree>
    <p:extLst>
      <p:ext uri="{BB962C8B-B14F-4D97-AF65-F5344CB8AC3E}">
        <p14:creationId xmlns:p14="http://schemas.microsoft.com/office/powerpoint/2010/main" val="158293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8CD9-3043-C8E0-A169-64AC3E4E3409}"/>
              </a:ext>
            </a:extLst>
          </p:cNvPr>
          <p:cNvSpPr>
            <a:spLocks noGrp="1"/>
          </p:cNvSpPr>
          <p:nvPr>
            <p:ph type="title"/>
          </p:nvPr>
        </p:nvSpPr>
        <p:spPr/>
        <p:txBody>
          <a:bodyPr/>
          <a:lstStyle/>
          <a:p>
            <a:r>
              <a:rPr lang="en-CY" dirty="0"/>
              <a:t>Training Videos</a:t>
            </a:r>
          </a:p>
        </p:txBody>
      </p:sp>
      <p:sp>
        <p:nvSpPr>
          <p:cNvPr id="3" name="Content Placeholder 2">
            <a:extLst>
              <a:ext uri="{FF2B5EF4-FFF2-40B4-BE49-F238E27FC236}">
                <a16:creationId xmlns:a16="http://schemas.microsoft.com/office/drawing/2014/main" id="{D3D78D83-491A-C577-5597-529FDB249533}"/>
              </a:ext>
            </a:extLst>
          </p:cNvPr>
          <p:cNvSpPr>
            <a:spLocks noGrp="1"/>
          </p:cNvSpPr>
          <p:nvPr>
            <p:ph idx="1"/>
          </p:nvPr>
        </p:nvSpPr>
        <p:spPr/>
        <p:txBody>
          <a:bodyPr/>
          <a:lstStyle/>
          <a:p>
            <a:endParaRPr lang="en-CY"/>
          </a:p>
        </p:txBody>
      </p:sp>
    </p:spTree>
    <p:extLst>
      <p:ext uri="{BB962C8B-B14F-4D97-AF65-F5344CB8AC3E}">
        <p14:creationId xmlns:p14="http://schemas.microsoft.com/office/powerpoint/2010/main" val="3635723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2EAE-F7E8-C989-21C9-5C8D80A74E74}"/>
              </a:ext>
            </a:extLst>
          </p:cNvPr>
          <p:cNvSpPr>
            <a:spLocks noGrp="1"/>
          </p:cNvSpPr>
          <p:nvPr>
            <p:ph type="title"/>
          </p:nvPr>
        </p:nvSpPr>
        <p:spPr/>
        <p:txBody>
          <a:bodyPr/>
          <a:lstStyle/>
          <a:p>
            <a:r>
              <a:rPr lang="en-CY" sz="3600" b="0" dirty="0"/>
              <a:t>Motivation – Fires on Ro-Ro Vessels</a:t>
            </a:r>
            <a:endParaRPr lang="en-CY" sz="3600" dirty="0"/>
          </a:p>
        </p:txBody>
      </p:sp>
      <p:sp>
        <p:nvSpPr>
          <p:cNvPr id="3" name="Content Placeholder 2">
            <a:extLst>
              <a:ext uri="{FF2B5EF4-FFF2-40B4-BE49-F238E27FC236}">
                <a16:creationId xmlns:a16="http://schemas.microsoft.com/office/drawing/2014/main" id="{D97E917A-A99E-5C19-FF22-6986D55025C7}"/>
              </a:ext>
            </a:extLst>
          </p:cNvPr>
          <p:cNvSpPr>
            <a:spLocks noGrp="1"/>
          </p:cNvSpPr>
          <p:nvPr>
            <p:ph idx="1"/>
          </p:nvPr>
        </p:nvSpPr>
        <p:spPr>
          <a:xfrm>
            <a:off x="457200" y="908050"/>
            <a:ext cx="8229600" cy="5290344"/>
          </a:xfrm>
        </p:spPr>
        <p:txBody>
          <a:bodyPr/>
          <a:lstStyle/>
          <a:p>
            <a:r>
              <a:rPr lang="en-CY" sz="2400" b="1" dirty="0"/>
              <a:t>Ro-Ro Vessel: </a:t>
            </a:r>
            <a:r>
              <a:rPr lang="en-CY" sz="2400" dirty="0"/>
              <a:t>Roll-On / Roll-Off Vessels carrying new and used vehicles across continents and countries.</a:t>
            </a:r>
          </a:p>
          <a:p>
            <a:r>
              <a:rPr lang="en-CY" sz="2400" b="1" dirty="0"/>
              <a:t>February 20, 2022: </a:t>
            </a:r>
            <a:r>
              <a:rPr lang="en-GB" sz="2400" dirty="0"/>
              <a:t>Fire Aboard Burning Ro/Ro Felicity Ace operated by Mitsui OSK Lines (MOL), Tokyo, Japan</a:t>
            </a:r>
          </a:p>
          <a:p>
            <a:pPr lvl="1"/>
            <a:r>
              <a:rPr lang="en-GB" sz="1800" dirty="0"/>
              <a:t>Estimated losses: USD $ 500M </a:t>
            </a:r>
            <a:r>
              <a:rPr lang="el-GR" sz="1800" dirty="0"/>
              <a:t> =&gt; </a:t>
            </a:r>
            <a:r>
              <a:rPr lang="en-GB" sz="1800" dirty="0"/>
              <a:t>4000 </a:t>
            </a:r>
            <a:r>
              <a:rPr lang="en-US" sz="1800" dirty="0"/>
              <a:t>vehicles loss</a:t>
            </a:r>
            <a:endParaRPr lang="en-CY" sz="1800" dirty="0"/>
          </a:p>
        </p:txBody>
      </p:sp>
      <p:pic>
        <p:nvPicPr>
          <p:cNvPr id="1032" name="Picture 8" descr="Photos: Felicity Ace, the Burning Cargo Ship, Smoldering at Sea">
            <a:extLst>
              <a:ext uri="{FF2B5EF4-FFF2-40B4-BE49-F238E27FC236}">
                <a16:creationId xmlns:a16="http://schemas.microsoft.com/office/drawing/2014/main" id="{6B6E5198-970B-C6CB-4069-6CE5A85C6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957364"/>
            <a:ext cx="5597128" cy="324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cs typeface="Arial" pitchFamily="34" charset="0"/>
              </a:rPr>
              <a:t>Logging &amp; Localization</a:t>
            </a:r>
            <a:endParaRPr lang="en-GB" dirty="0">
              <a:cs typeface="Arial" pitchFamily="34" charset="0"/>
            </a:endParaRPr>
          </a:p>
        </p:txBody>
      </p:sp>
      <p:sp>
        <p:nvSpPr>
          <p:cNvPr id="5" name="TextBox 4">
            <a:extLst>
              <a:ext uri="{FF2B5EF4-FFF2-40B4-BE49-F238E27FC236}">
                <a16:creationId xmlns:a16="http://schemas.microsoft.com/office/drawing/2014/main" id="{750A8151-BD31-C430-00EB-87E2DC90FD16}"/>
              </a:ext>
            </a:extLst>
          </p:cNvPr>
          <p:cNvSpPr txBox="1"/>
          <p:nvPr/>
        </p:nvSpPr>
        <p:spPr>
          <a:xfrm>
            <a:off x="2339751" y="4730586"/>
            <a:ext cx="2012761" cy="646331"/>
          </a:xfrm>
          <a:prstGeom prst="rect">
            <a:avLst/>
          </a:prstGeom>
          <a:noFill/>
        </p:spPr>
        <p:txBody>
          <a:bodyPr wrap="square" rtlCol="0">
            <a:spAutoFit/>
          </a:bodyPr>
          <a:lstStyle/>
          <a:p>
            <a:r>
              <a:rPr lang="en-CY" dirty="0">
                <a:solidFill>
                  <a:srgbClr val="FF0000"/>
                </a:solidFill>
              </a:rPr>
              <a:t>Localize</a:t>
            </a:r>
          </a:p>
        </p:txBody>
      </p:sp>
      <p:sp>
        <p:nvSpPr>
          <p:cNvPr id="7" name="TextBox 6">
            <a:extLst>
              <a:ext uri="{FF2B5EF4-FFF2-40B4-BE49-F238E27FC236}">
                <a16:creationId xmlns:a16="http://schemas.microsoft.com/office/drawing/2014/main" id="{94A06280-6FDF-814C-B8DB-6802833723F1}"/>
              </a:ext>
            </a:extLst>
          </p:cNvPr>
          <p:cNvSpPr txBox="1"/>
          <p:nvPr/>
        </p:nvSpPr>
        <p:spPr>
          <a:xfrm>
            <a:off x="4932040" y="4696040"/>
            <a:ext cx="3168352" cy="1200329"/>
          </a:xfrm>
          <a:prstGeom prst="rect">
            <a:avLst/>
          </a:prstGeom>
          <a:noFill/>
        </p:spPr>
        <p:txBody>
          <a:bodyPr wrap="square" rtlCol="0">
            <a:spAutoFit/>
          </a:bodyPr>
          <a:lstStyle/>
          <a:p>
            <a:pPr algn="ctr"/>
            <a:r>
              <a:rPr lang="en-CY" dirty="0">
                <a:solidFill>
                  <a:srgbClr val="FF0000"/>
                </a:solidFill>
              </a:rPr>
              <a:t>Heat Scan &amp; Geo-Chat</a:t>
            </a:r>
          </a:p>
        </p:txBody>
      </p:sp>
      <p:pic>
        <p:nvPicPr>
          <p:cNvPr id="9" name="Picture 8">
            <a:extLst>
              <a:ext uri="{FF2B5EF4-FFF2-40B4-BE49-F238E27FC236}">
                <a16:creationId xmlns:a16="http://schemas.microsoft.com/office/drawing/2014/main" id="{456ED454-39AE-E4DE-9711-83A17F424E19}"/>
              </a:ext>
            </a:extLst>
          </p:cNvPr>
          <p:cNvPicPr>
            <a:picLocks noChangeAspect="1"/>
          </p:cNvPicPr>
          <p:nvPr/>
        </p:nvPicPr>
        <p:blipFill>
          <a:blip r:embed="rId3"/>
          <a:stretch>
            <a:fillRect/>
          </a:stretch>
        </p:blipFill>
        <p:spPr>
          <a:xfrm>
            <a:off x="6384497" y="1134254"/>
            <a:ext cx="2125470" cy="3487949"/>
          </a:xfrm>
          <a:prstGeom prst="rect">
            <a:avLst/>
          </a:prstGeom>
        </p:spPr>
      </p:pic>
      <p:pic>
        <p:nvPicPr>
          <p:cNvPr id="10" name="Picture 9" descr="A screenshot of a car&#10;&#10;Description automatically generated with medium confidence">
            <a:extLst>
              <a:ext uri="{FF2B5EF4-FFF2-40B4-BE49-F238E27FC236}">
                <a16:creationId xmlns:a16="http://schemas.microsoft.com/office/drawing/2014/main" id="{6E2DDFCF-6891-251A-D5AB-0B2A7F23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513" y="1134254"/>
            <a:ext cx="1952099" cy="3471448"/>
          </a:xfrm>
          <a:prstGeom prst="rect">
            <a:avLst/>
          </a:prstGeom>
        </p:spPr>
      </p:pic>
      <p:sp>
        <p:nvSpPr>
          <p:cNvPr id="11" name="TextBox 10">
            <a:extLst>
              <a:ext uri="{FF2B5EF4-FFF2-40B4-BE49-F238E27FC236}">
                <a16:creationId xmlns:a16="http://schemas.microsoft.com/office/drawing/2014/main" id="{1E6EF589-5D8B-5E73-2B94-5B2E298E929F}"/>
              </a:ext>
            </a:extLst>
          </p:cNvPr>
          <p:cNvSpPr txBox="1"/>
          <p:nvPr/>
        </p:nvSpPr>
        <p:spPr>
          <a:xfrm>
            <a:off x="395535" y="4691861"/>
            <a:ext cx="1944216" cy="646331"/>
          </a:xfrm>
          <a:prstGeom prst="rect">
            <a:avLst/>
          </a:prstGeom>
          <a:noFill/>
        </p:spPr>
        <p:txBody>
          <a:bodyPr wrap="square" rtlCol="0">
            <a:spAutoFit/>
          </a:bodyPr>
          <a:lstStyle/>
          <a:p>
            <a:r>
              <a:rPr lang="en-CY" dirty="0">
                <a:solidFill>
                  <a:srgbClr val="FF0000"/>
                </a:solidFill>
              </a:rPr>
              <a:t>Logger</a:t>
            </a:r>
          </a:p>
        </p:txBody>
      </p:sp>
      <p:pic>
        <p:nvPicPr>
          <p:cNvPr id="12" name="Picture 11" descr="Graphical user interface&#10;&#10;Description automatically generated with medium confidence">
            <a:extLst>
              <a:ext uri="{FF2B5EF4-FFF2-40B4-BE49-F238E27FC236}">
                <a16:creationId xmlns:a16="http://schemas.microsoft.com/office/drawing/2014/main" id="{468C9782-3B59-2937-8A56-C457162279C7}"/>
              </a:ext>
            </a:extLst>
          </p:cNvPr>
          <p:cNvPicPr>
            <a:picLocks noChangeAspect="1"/>
          </p:cNvPicPr>
          <p:nvPr/>
        </p:nvPicPr>
        <p:blipFill>
          <a:blip r:embed="rId5"/>
          <a:stretch>
            <a:fillRect/>
          </a:stretch>
        </p:blipFill>
        <p:spPr>
          <a:xfrm>
            <a:off x="456173" y="1145655"/>
            <a:ext cx="1805753" cy="3507481"/>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2D14E2A8-BEBF-B23B-9A8E-CF6C3FB4306A}"/>
              </a:ext>
            </a:extLst>
          </p:cNvPr>
          <p:cNvPicPr>
            <a:picLocks noChangeAspect="1"/>
          </p:cNvPicPr>
          <p:nvPr/>
        </p:nvPicPr>
        <p:blipFill>
          <a:blip r:embed="rId6"/>
          <a:stretch>
            <a:fillRect/>
          </a:stretch>
        </p:blipFill>
        <p:spPr>
          <a:xfrm>
            <a:off x="2400298" y="1153097"/>
            <a:ext cx="1841663" cy="3577490"/>
          </a:xfrm>
          <a:prstGeom prst="rect">
            <a:avLst/>
          </a:prstGeom>
        </p:spPr>
      </p:pic>
    </p:spTree>
    <p:extLst>
      <p:ext uri="{BB962C8B-B14F-4D97-AF65-F5344CB8AC3E}">
        <p14:creationId xmlns:p14="http://schemas.microsoft.com/office/powerpoint/2010/main" val="1447521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Outline</a:t>
            </a:r>
          </a:p>
        </p:txBody>
      </p:sp>
      <p:sp>
        <p:nvSpPr>
          <p:cNvPr id="3" name="Content Placeholder 2"/>
          <p:cNvSpPr>
            <a:spLocks noGrp="1"/>
          </p:cNvSpPr>
          <p:nvPr>
            <p:ph idx="1"/>
          </p:nvPr>
        </p:nvSpPr>
        <p:spPr>
          <a:xfrm>
            <a:off x="457200" y="1196752"/>
            <a:ext cx="8186766" cy="4784948"/>
          </a:xfrm>
        </p:spPr>
        <p:txBody>
          <a:bodyPr/>
          <a:lstStyle/>
          <a:p>
            <a:r>
              <a:rPr lang="en-US" sz="3600" dirty="0">
                <a:solidFill>
                  <a:schemeClr val="bg2"/>
                </a:solidFill>
              </a:rPr>
              <a:t>Introduction</a:t>
            </a:r>
          </a:p>
          <a:p>
            <a:r>
              <a:rPr lang="en-US" sz="3600" dirty="0">
                <a:solidFill>
                  <a:schemeClr val="bg2"/>
                </a:solidFill>
              </a:rPr>
              <a:t>Background &amp; Related Work</a:t>
            </a:r>
          </a:p>
          <a:p>
            <a:r>
              <a:rPr lang="en-US" sz="3600" b="1" dirty="0">
                <a:solidFill>
                  <a:srgbClr val="FF0000"/>
                </a:solidFill>
              </a:rPr>
              <a:t>Surface Algorithm</a:t>
            </a:r>
          </a:p>
          <a:p>
            <a:r>
              <a:rPr lang="en-US" sz="3600" dirty="0"/>
              <a:t>Experimental Evaluation</a:t>
            </a:r>
          </a:p>
          <a:p>
            <a:r>
              <a:rPr lang="en-US" sz="3600" dirty="0"/>
              <a:t>Conclusions and Future Work</a:t>
            </a:r>
          </a:p>
          <a:p>
            <a:r>
              <a:rPr lang="en-US" sz="3600" dirty="0"/>
              <a:t>Related Problems (Older Work)</a:t>
            </a:r>
          </a:p>
          <a:p>
            <a:pPr marL="0" indent="0">
              <a:buNone/>
            </a:pPr>
            <a:endParaRPr lang="en-US" sz="3600" dirty="0"/>
          </a:p>
        </p:txBody>
      </p:sp>
    </p:spTree>
    <p:extLst>
      <p:ext uri="{BB962C8B-B14F-4D97-AF65-F5344CB8AC3E}">
        <p14:creationId xmlns:p14="http://schemas.microsoft.com/office/powerpoint/2010/main" val="3087311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2906F8E-2385-F064-051F-0BCEF04370F4}"/>
              </a:ext>
            </a:extLst>
          </p:cNvPr>
          <p:cNvSpPr/>
          <p:nvPr/>
        </p:nvSpPr>
        <p:spPr bwMode="auto">
          <a:xfrm>
            <a:off x="510639" y="1805906"/>
            <a:ext cx="8229600" cy="2304256"/>
          </a:xfrm>
          <a:prstGeom prst="rect">
            <a:avLst/>
          </a:prstGeom>
          <a:solidFill>
            <a:schemeClr val="accent1">
              <a:alpha val="50439"/>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65DB105C-4E30-0C42-CAEA-3972E5ECF290}"/>
              </a:ext>
            </a:extLst>
          </p:cNvPr>
          <p:cNvSpPr>
            <a:spLocks noGrp="1"/>
          </p:cNvSpPr>
          <p:nvPr>
            <p:ph type="title"/>
          </p:nvPr>
        </p:nvSpPr>
        <p:spPr/>
        <p:txBody>
          <a:bodyPr/>
          <a:lstStyle/>
          <a:p>
            <a:r>
              <a:rPr lang="en-CY" dirty="0"/>
              <a:t>Surface Algorithm</a:t>
            </a:r>
          </a:p>
        </p:txBody>
      </p:sp>
      <p:sp>
        <p:nvSpPr>
          <p:cNvPr id="3" name="Content Placeholder 2">
            <a:extLst>
              <a:ext uri="{FF2B5EF4-FFF2-40B4-BE49-F238E27FC236}">
                <a16:creationId xmlns:a16="http://schemas.microsoft.com/office/drawing/2014/main" id="{F687BEBD-3BA8-C475-60D9-5FBF1BE16133}"/>
              </a:ext>
            </a:extLst>
          </p:cNvPr>
          <p:cNvSpPr>
            <a:spLocks noGrp="1"/>
          </p:cNvSpPr>
          <p:nvPr>
            <p:ph idx="1"/>
          </p:nvPr>
        </p:nvSpPr>
        <p:spPr>
          <a:xfrm>
            <a:off x="457200" y="908720"/>
            <a:ext cx="8229600" cy="5073650"/>
          </a:xfrm>
        </p:spPr>
        <p:txBody>
          <a:bodyPr/>
          <a:lstStyle/>
          <a:p>
            <a:r>
              <a:rPr lang="en-CY" sz="2800" b="1" dirty="0"/>
              <a:t>Surface: </a:t>
            </a:r>
            <a:r>
              <a:rPr lang="en-CY" sz="2800" dirty="0"/>
              <a:t>Our data-driven localization algorithm using Computer Vision (CV).</a:t>
            </a:r>
          </a:p>
          <a:p>
            <a:r>
              <a:rPr lang="en-CY" sz="2800" b="1" dirty="0"/>
              <a:t>Problem: </a:t>
            </a:r>
            <a:r>
              <a:rPr lang="en-CY" sz="2800" dirty="0"/>
              <a:t>How to rank objects in a way that the correct location is estimated?</a:t>
            </a:r>
          </a:p>
          <a:p>
            <a:endParaRPr lang="en-CY" sz="2800" dirty="0"/>
          </a:p>
          <a:p>
            <a:pPr marL="0" indent="0">
              <a:buNone/>
            </a:pPr>
            <a:endParaRPr lang="en-CY" sz="2800" dirty="0"/>
          </a:p>
          <a:p>
            <a:endParaRPr lang="en-CY" sz="1600" dirty="0"/>
          </a:p>
          <a:p>
            <a:r>
              <a:rPr lang="en-CY" sz="2800" dirty="0"/>
              <a:t>Additional Challenges:</a:t>
            </a:r>
          </a:p>
          <a:p>
            <a:pPr lvl="1"/>
            <a:r>
              <a:rPr lang="en-CY" sz="2400" dirty="0"/>
              <a:t>How to filter out the </a:t>
            </a:r>
            <a:r>
              <a:rPr lang="en-CY" sz="2400" b="1" dirty="0"/>
              <a:t>proximity </a:t>
            </a:r>
            <a:r>
              <a:rPr lang="en-CY" sz="2400" dirty="0"/>
              <a:t>of similar fingerprints?</a:t>
            </a:r>
          </a:p>
          <a:p>
            <a:pPr lvl="1"/>
            <a:r>
              <a:rPr lang="en-CY" sz="2400" dirty="0"/>
              <a:t>How </a:t>
            </a:r>
            <a:r>
              <a:rPr lang="en-CY" sz="2400" b="1" dirty="0"/>
              <a:t>important objects </a:t>
            </a:r>
            <a:r>
              <a:rPr lang="en-CY" sz="2400" dirty="0"/>
              <a:t>can be ranked higher?</a:t>
            </a:r>
          </a:p>
          <a:p>
            <a:pPr lvl="1"/>
            <a:r>
              <a:rPr lang="en-CY" sz="2400" dirty="0"/>
              <a:t>How to support </a:t>
            </a:r>
            <a:r>
              <a:rPr lang="en-CY" sz="2400" b="1" dirty="0"/>
              <a:t>tracking</a:t>
            </a:r>
            <a:r>
              <a:rPr lang="en-CY" sz="2400" dirty="0"/>
              <a:t> (Continuous Localization)?</a:t>
            </a:r>
          </a:p>
          <a:p>
            <a:pPr lvl="1"/>
            <a:r>
              <a:rPr lang="en-CY" sz="2400" dirty="0"/>
              <a:t>How to reduce the </a:t>
            </a:r>
            <a:r>
              <a:rPr lang="en-CY" sz="2400" b="1" dirty="0"/>
              <a:t>quadratic lookup cost</a:t>
            </a:r>
            <a:r>
              <a:rPr lang="en-CY" sz="2400" dirty="0"/>
              <a:t>?</a:t>
            </a:r>
          </a:p>
          <a:p>
            <a:pPr lvl="1"/>
            <a:endParaRPr lang="en-CY" sz="2400" b="1" dirty="0"/>
          </a:p>
          <a:p>
            <a:pPr marL="457200" lvl="1" indent="0">
              <a:buNone/>
            </a:pPr>
            <a:endParaRPr lang="en-CY" sz="2400" dirty="0"/>
          </a:p>
        </p:txBody>
      </p:sp>
      <p:sp>
        <p:nvSpPr>
          <p:cNvPr id="5" name="Oval 4">
            <a:extLst>
              <a:ext uri="{FF2B5EF4-FFF2-40B4-BE49-F238E27FC236}">
                <a16:creationId xmlns:a16="http://schemas.microsoft.com/office/drawing/2014/main" id="{D42E4F21-B3A6-DB4E-381C-FB6D6501757A}"/>
              </a:ext>
            </a:extLst>
          </p:cNvPr>
          <p:cNvSpPr/>
          <p:nvPr/>
        </p:nvSpPr>
        <p:spPr bwMode="auto">
          <a:xfrm>
            <a:off x="4198706" y="3105634"/>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6" name="Oval 5">
            <a:extLst>
              <a:ext uri="{FF2B5EF4-FFF2-40B4-BE49-F238E27FC236}">
                <a16:creationId xmlns:a16="http://schemas.microsoft.com/office/drawing/2014/main" id="{1A62E23F-31B6-264F-4DC5-F80CCB24E458}"/>
              </a:ext>
            </a:extLst>
          </p:cNvPr>
          <p:cNvSpPr/>
          <p:nvPr/>
        </p:nvSpPr>
        <p:spPr bwMode="auto">
          <a:xfrm>
            <a:off x="4584034" y="3415739"/>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7" name="Oval 6">
            <a:extLst>
              <a:ext uri="{FF2B5EF4-FFF2-40B4-BE49-F238E27FC236}">
                <a16:creationId xmlns:a16="http://schemas.microsoft.com/office/drawing/2014/main" id="{233F4C23-7F58-0A23-BFDD-E84A41C61654}"/>
              </a:ext>
            </a:extLst>
          </p:cNvPr>
          <p:cNvSpPr/>
          <p:nvPr/>
        </p:nvSpPr>
        <p:spPr bwMode="auto">
          <a:xfrm>
            <a:off x="4999073" y="3175952"/>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8" name="Oval 7">
            <a:extLst>
              <a:ext uri="{FF2B5EF4-FFF2-40B4-BE49-F238E27FC236}">
                <a16:creationId xmlns:a16="http://schemas.microsoft.com/office/drawing/2014/main" id="{E232B92E-35A8-2AC3-CDD7-CB5DF36B9698}"/>
              </a:ext>
            </a:extLst>
          </p:cNvPr>
          <p:cNvSpPr/>
          <p:nvPr/>
        </p:nvSpPr>
        <p:spPr bwMode="auto">
          <a:xfrm>
            <a:off x="5075643" y="3662516"/>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9" name="Oval 8">
            <a:extLst>
              <a:ext uri="{FF2B5EF4-FFF2-40B4-BE49-F238E27FC236}">
                <a16:creationId xmlns:a16="http://schemas.microsoft.com/office/drawing/2014/main" id="{99E6139F-31FC-4A65-EC6D-A9C34879F496}"/>
              </a:ext>
            </a:extLst>
          </p:cNvPr>
          <p:cNvSpPr/>
          <p:nvPr/>
        </p:nvSpPr>
        <p:spPr bwMode="auto">
          <a:xfrm>
            <a:off x="4271222" y="3645694"/>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0" name="Oval 9">
            <a:extLst>
              <a:ext uri="{FF2B5EF4-FFF2-40B4-BE49-F238E27FC236}">
                <a16:creationId xmlns:a16="http://schemas.microsoft.com/office/drawing/2014/main" id="{1F37D3F5-9B93-6D77-5677-2BBEF9B6C66C}"/>
              </a:ext>
            </a:extLst>
          </p:cNvPr>
          <p:cNvSpPr/>
          <p:nvPr/>
        </p:nvSpPr>
        <p:spPr bwMode="auto">
          <a:xfrm>
            <a:off x="5627819" y="3645024"/>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1" name="Can 10">
            <a:extLst>
              <a:ext uri="{FF2B5EF4-FFF2-40B4-BE49-F238E27FC236}">
                <a16:creationId xmlns:a16="http://schemas.microsoft.com/office/drawing/2014/main" id="{6724AADF-CE56-0AB1-B0A8-F1DDC17F745A}"/>
              </a:ext>
            </a:extLst>
          </p:cNvPr>
          <p:cNvSpPr/>
          <p:nvPr/>
        </p:nvSpPr>
        <p:spPr bwMode="auto">
          <a:xfrm>
            <a:off x="3923928" y="2780928"/>
            <a:ext cx="2160240" cy="1200329"/>
          </a:xfrm>
          <a:prstGeom prst="can">
            <a:avLst>
              <a:gd name="adj" fmla="val 15930"/>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2" name="Oval 11">
            <a:extLst>
              <a:ext uri="{FF2B5EF4-FFF2-40B4-BE49-F238E27FC236}">
                <a16:creationId xmlns:a16="http://schemas.microsoft.com/office/drawing/2014/main" id="{A74B6EFE-E8D6-167A-A05E-1C6BBC77A350}"/>
              </a:ext>
            </a:extLst>
          </p:cNvPr>
          <p:cNvSpPr/>
          <p:nvPr/>
        </p:nvSpPr>
        <p:spPr bwMode="auto">
          <a:xfrm>
            <a:off x="5691428" y="3067765"/>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3" name="Oval 12">
            <a:extLst>
              <a:ext uri="{FF2B5EF4-FFF2-40B4-BE49-F238E27FC236}">
                <a16:creationId xmlns:a16="http://schemas.microsoft.com/office/drawing/2014/main" id="{E7283A16-D66C-B858-07FF-CB6BD7EB0A35}"/>
              </a:ext>
            </a:extLst>
          </p:cNvPr>
          <p:cNvSpPr/>
          <p:nvPr/>
        </p:nvSpPr>
        <p:spPr bwMode="auto">
          <a:xfrm>
            <a:off x="5364088" y="3356992"/>
            <a:ext cx="216024" cy="21602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4" name="TextBox 13">
            <a:extLst>
              <a:ext uri="{FF2B5EF4-FFF2-40B4-BE49-F238E27FC236}">
                <a16:creationId xmlns:a16="http://schemas.microsoft.com/office/drawing/2014/main" id="{AFF9E9E8-AFD4-0D97-C414-4A1484863F3D}"/>
              </a:ext>
            </a:extLst>
          </p:cNvPr>
          <p:cNvSpPr txBox="1"/>
          <p:nvPr/>
        </p:nvSpPr>
        <p:spPr>
          <a:xfrm>
            <a:off x="6480218" y="2344798"/>
            <a:ext cx="2135031" cy="1661993"/>
          </a:xfrm>
          <a:prstGeom prst="rect">
            <a:avLst/>
          </a:prstGeom>
          <a:noFill/>
        </p:spPr>
        <p:txBody>
          <a:bodyPr wrap="square" rtlCol="0">
            <a:spAutoFit/>
          </a:bodyPr>
          <a:lstStyle/>
          <a:p>
            <a:r>
              <a:rPr lang="en-GB" sz="1800" dirty="0">
                <a:solidFill>
                  <a:srgbClr val="FF0000"/>
                </a:solidFill>
              </a:rPr>
              <a:t>Fingerprint Database (FDB)</a:t>
            </a:r>
          </a:p>
          <a:p>
            <a:endParaRPr lang="en-GB" sz="1050" b="0" dirty="0"/>
          </a:p>
          <a:p>
            <a:r>
              <a:rPr lang="en-GB" sz="1800" b="0" dirty="0"/>
              <a:t>Record:</a:t>
            </a:r>
          </a:p>
          <a:p>
            <a:r>
              <a:rPr lang="en-GB" sz="1800" b="0" dirty="0"/>
              <a:t>[</a:t>
            </a:r>
            <a:r>
              <a:rPr lang="en-GB" sz="1800" i="1" dirty="0">
                <a:solidFill>
                  <a:srgbClr val="FF0000"/>
                </a:solidFill>
              </a:rPr>
              <a:t>x</a:t>
            </a:r>
            <a:r>
              <a:rPr lang="en-CY" sz="1800" i="1" dirty="0">
                <a:solidFill>
                  <a:srgbClr val="FF0000"/>
                </a:solidFill>
              </a:rPr>
              <a:t>,y,deck</a:t>
            </a:r>
            <a:r>
              <a:rPr lang="en-CY" sz="1800" b="0" i="1" dirty="0"/>
              <a:t>,{</a:t>
            </a:r>
            <a:r>
              <a:rPr lang="en-CY" sz="1800" b="0" dirty="0"/>
              <a:t>drencher, charger, door}]</a:t>
            </a:r>
          </a:p>
        </p:txBody>
      </p:sp>
      <p:cxnSp>
        <p:nvCxnSpPr>
          <p:cNvPr id="16" name="Straight Arrow Connector 15">
            <a:extLst>
              <a:ext uri="{FF2B5EF4-FFF2-40B4-BE49-F238E27FC236}">
                <a16:creationId xmlns:a16="http://schemas.microsoft.com/office/drawing/2014/main" id="{C50A0C77-E915-F826-FD53-275802927267}"/>
              </a:ext>
            </a:extLst>
          </p:cNvPr>
          <p:cNvCxnSpPr>
            <a:cxnSpLocks/>
            <a:stCxn id="12" idx="6"/>
          </p:cNvCxnSpPr>
          <p:nvPr/>
        </p:nvCxnSpPr>
        <p:spPr bwMode="auto">
          <a:xfrm>
            <a:off x="5907452" y="3175777"/>
            <a:ext cx="522893" cy="145881"/>
          </a:xfrm>
          <a:prstGeom prst="straightConnector1">
            <a:avLst/>
          </a:prstGeom>
          <a:noFill/>
          <a:ln w="38100" cap="flat" cmpd="sng" algn="ctr">
            <a:solidFill>
              <a:srgbClr val="FF0000"/>
            </a:solidFill>
            <a:prstDash val="solid"/>
            <a:round/>
            <a:headEnd type="none" w="med" len="med"/>
            <a:tailEnd type="triangle"/>
          </a:ln>
          <a:effectLst/>
        </p:spPr>
      </p:cxnSp>
      <p:sp>
        <p:nvSpPr>
          <p:cNvPr id="18" name="TextBox 17">
            <a:extLst>
              <a:ext uri="{FF2B5EF4-FFF2-40B4-BE49-F238E27FC236}">
                <a16:creationId xmlns:a16="http://schemas.microsoft.com/office/drawing/2014/main" id="{7AAB9F1F-568F-7427-B477-0870D084A99D}"/>
              </a:ext>
            </a:extLst>
          </p:cNvPr>
          <p:cNvSpPr txBox="1"/>
          <p:nvPr/>
        </p:nvSpPr>
        <p:spPr>
          <a:xfrm>
            <a:off x="788341" y="2806462"/>
            <a:ext cx="3078049" cy="1200329"/>
          </a:xfrm>
          <a:prstGeom prst="rect">
            <a:avLst/>
          </a:prstGeom>
          <a:noFill/>
        </p:spPr>
        <p:txBody>
          <a:bodyPr wrap="square" rtlCol="0">
            <a:spAutoFit/>
          </a:bodyPr>
          <a:lstStyle/>
          <a:p>
            <a:r>
              <a:rPr lang="en-GB" sz="1800" dirty="0">
                <a:solidFill>
                  <a:srgbClr val="FF0000"/>
                </a:solidFill>
              </a:rPr>
              <a:t>Query: </a:t>
            </a:r>
            <a:r>
              <a:rPr lang="en-GB" sz="1800" dirty="0"/>
              <a:t>Where am I?</a:t>
            </a:r>
          </a:p>
          <a:p>
            <a:r>
              <a:rPr lang="en-GB" sz="1800" dirty="0"/>
              <a:t>I see the below objects …</a:t>
            </a:r>
          </a:p>
          <a:p>
            <a:endParaRPr lang="en-GB" sz="1800" b="0" dirty="0"/>
          </a:p>
          <a:p>
            <a:r>
              <a:rPr lang="en-CY" sz="1800" b="0" dirty="0"/>
              <a:t>{drencher, door}</a:t>
            </a:r>
          </a:p>
        </p:txBody>
      </p:sp>
    </p:spTree>
    <p:extLst>
      <p:ext uri="{BB962C8B-B14F-4D97-AF65-F5344CB8AC3E}">
        <p14:creationId xmlns:p14="http://schemas.microsoft.com/office/powerpoint/2010/main" val="380591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105C-4E30-0C42-CAEA-3972E5ECF290}"/>
              </a:ext>
            </a:extLst>
          </p:cNvPr>
          <p:cNvSpPr>
            <a:spLocks noGrp="1"/>
          </p:cNvSpPr>
          <p:nvPr>
            <p:ph type="title"/>
          </p:nvPr>
        </p:nvSpPr>
        <p:spPr/>
        <p:txBody>
          <a:bodyPr/>
          <a:lstStyle/>
          <a:p>
            <a:r>
              <a:rPr lang="en-CY" dirty="0"/>
              <a:t>Surface Algorithm</a:t>
            </a:r>
          </a:p>
        </p:txBody>
      </p:sp>
      <p:sp>
        <p:nvSpPr>
          <p:cNvPr id="3" name="Content Placeholder 2">
            <a:extLst>
              <a:ext uri="{FF2B5EF4-FFF2-40B4-BE49-F238E27FC236}">
                <a16:creationId xmlns:a16="http://schemas.microsoft.com/office/drawing/2014/main" id="{F687BEBD-3BA8-C475-60D9-5FBF1BE16133}"/>
              </a:ext>
            </a:extLst>
          </p:cNvPr>
          <p:cNvSpPr>
            <a:spLocks noGrp="1"/>
          </p:cNvSpPr>
          <p:nvPr>
            <p:ph idx="1"/>
          </p:nvPr>
        </p:nvSpPr>
        <p:spPr>
          <a:xfrm>
            <a:off x="457200" y="1124744"/>
            <a:ext cx="8363272" cy="5073650"/>
          </a:xfrm>
        </p:spPr>
        <p:txBody>
          <a:bodyPr/>
          <a:lstStyle/>
          <a:p>
            <a:r>
              <a:rPr lang="en-CY" sz="3600" dirty="0"/>
              <a:t>Surface (Data Management) Concepts </a:t>
            </a:r>
          </a:p>
          <a:p>
            <a:pPr marL="971550" lvl="1" indent="-514350">
              <a:buAutoNum type="alphaUcParenR"/>
            </a:pPr>
            <a:r>
              <a:rPr lang="en-CY" dirty="0"/>
              <a:t>Multiset Subtraction</a:t>
            </a:r>
          </a:p>
          <a:p>
            <a:pPr marL="971550" lvl="1" indent="-514350">
              <a:buFontTx/>
              <a:buAutoNum type="alphaUcParenR"/>
            </a:pPr>
            <a:r>
              <a:rPr lang="en-CY" dirty="0"/>
              <a:t> Spatial Partitioning of Fingerprints</a:t>
            </a:r>
          </a:p>
          <a:p>
            <a:pPr marL="457200" lvl="1" indent="0">
              <a:buNone/>
            </a:pPr>
            <a:r>
              <a:rPr lang="en-CY" dirty="0"/>
              <a:t>C) Global Partitioned Frequency Counting</a:t>
            </a:r>
          </a:p>
          <a:p>
            <a:pPr marL="457200" lvl="1" indent="0">
              <a:buNone/>
            </a:pPr>
            <a:r>
              <a:rPr lang="en-CY" b="1" dirty="0">
                <a:solidFill>
                  <a:srgbClr val="FF0000"/>
                </a:solidFill>
              </a:rPr>
              <a:t>D) </a:t>
            </a:r>
            <a:r>
              <a:rPr lang="en-CY" dirty="0"/>
              <a:t>Bounding Box Filtering of Fingerprints</a:t>
            </a:r>
          </a:p>
          <a:p>
            <a:r>
              <a:rPr lang="en-CY" dirty="0"/>
              <a:t>We devise two Surface variants:</a:t>
            </a:r>
          </a:p>
          <a:p>
            <a:pPr lvl="1"/>
            <a:r>
              <a:rPr lang="en-CY" b="1" dirty="0"/>
              <a:t>Surface Global (SG): </a:t>
            </a:r>
            <a:r>
              <a:rPr lang="en-CY" dirty="0"/>
              <a:t>used on first use without prior location (</a:t>
            </a:r>
            <a:r>
              <a:rPr lang="en-CY" dirty="0">
                <a:solidFill>
                  <a:srgbClr val="FF0000"/>
                </a:solidFill>
              </a:rPr>
              <a:t>localization</a:t>
            </a:r>
            <a:r>
              <a:rPr lang="en-CY" dirty="0"/>
              <a:t>) – use </a:t>
            </a:r>
            <a:r>
              <a:rPr lang="en-CY" b="1" dirty="0"/>
              <a:t>ABC</a:t>
            </a:r>
          </a:p>
          <a:p>
            <a:pPr lvl="1"/>
            <a:r>
              <a:rPr lang="en-CY" b="1" dirty="0"/>
              <a:t>Surface Local (SL): </a:t>
            </a:r>
            <a:r>
              <a:rPr lang="en-CY" dirty="0"/>
              <a:t>used on subsequent localizations (</a:t>
            </a:r>
            <a:r>
              <a:rPr lang="en-CY" dirty="0">
                <a:solidFill>
                  <a:srgbClr val="FF0000"/>
                </a:solidFill>
              </a:rPr>
              <a:t>tracking</a:t>
            </a:r>
            <a:r>
              <a:rPr lang="en-CY" dirty="0"/>
              <a:t>) – use </a:t>
            </a:r>
            <a:r>
              <a:rPr lang="en-CY" b="1" dirty="0"/>
              <a:t>ABC</a:t>
            </a:r>
            <a:r>
              <a:rPr lang="en-CY" b="1" dirty="0">
                <a:solidFill>
                  <a:srgbClr val="FF0000"/>
                </a:solidFill>
              </a:rPr>
              <a:t>D</a:t>
            </a:r>
          </a:p>
          <a:p>
            <a:pPr marL="0" indent="0">
              <a:buNone/>
            </a:pPr>
            <a:endParaRPr lang="en-CY" sz="3600" dirty="0"/>
          </a:p>
          <a:p>
            <a:pPr lvl="1"/>
            <a:endParaRPr lang="en-CY" sz="3200" dirty="0"/>
          </a:p>
        </p:txBody>
      </p:sp>
    </p:spTree>
    <p:extLst>
      <p:ext uri="{BB962C8B-B14F-4D97-AF65-F5344CB8AC3E}">
        <p14:creationId xmlns:p14="http://schemas.microsoft.com/office/powerpoint/2010/main" val="189020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97AE-09FC-D766-2B37-806D6AF3B6AD}"/>
              </a:ext>
            </a:extLst>
          </p:cNvPr>
          <p:cNvSpPr>
            <a:spLocks noGrp="1"/>
          </p:cNvSpPr>
          <p:nvPr>
            <p:ph type="title"/>
          </p:nvPr>
        </p:nvSpPr>
        <p:spPr/>
        <p:txBody>
          <a:bodyPr/>
          <a:lstStyle/>
          <a:p>
            <a:r>
              <a:rPr lang="en-CY" dirty="0"/>
              <a:t>A) Multiset Subtraction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E23002-4658-E1EC-6643-9F70F1349CA8}"/>
                  </a:ext>
                </a:extLst>
              </p:cNvPr>
              <p:cNvSpPr>
                <a:spLocks noGrp="1"/>
              </p:cNvSpPr>
              <p:nvPr>
                <p:ph idx="1"/>
              </p:nvPr>
            </p:nvSpPr>
            <p:spPr/>
            <p:txBody>
              <a:bodyPr/>
              <a:lstStyle/>
              <a:p>
                <a:r>
                  <a:rPr lang="en-US" sz="2800" dirty="0"/>
                  <a:t>A </a:t>
                </a:r>
                <a:r>
                  <a:rPr lang="en-US" sz="2800" b="1" i="1" dirty="0"/>
                  <a:t>set</a:t>
                </a:r>
                <a:r>
                  <a:rPr lang="en-US" sz="2800" dirty="0"/>
                  <a:t> in Discrete Mathematics is defined as an unordered collection of </a:t>
                </a:r>
                <a:r>
                  <a:rPr lang="en-US" sz="2800" b="1" dirty="0"/>
                  <a:t>distinct</a:t>
                </a:r>
                <a:r>
                  <a:rPr lang="en-US" sz="2800" dirty="0"/>
                  <a:t> objects. </a:t>
                </a:r>
              </a:p>
              <a:p>
                <a:pPr lvl="1"/>
                <a:r>
                  <a:rPr lang="en-US" sz="2400" b="1" dirty="0"/>
                  <a:t>Multiset</a:t>
                </a:r>
                <a:r>
                  <a:rPr lang="en-US" sz="2400" dirty="0"/>
                  <a:t>: a set permitted to contain duplicates</a:t>
                </a:r>
              </a:p>
              <a:p>
                <a:r>
                  <a:rPr lang="en-US" sz="2800" dirty="0"/>
                  <a:t>A </a:t>
                </a:r>
                <a:r>
                  <a:rPr lang="en-US" sz="2800" b="1" i="1" dirty="0"/>
                  <a:t>multiset</a:t>
                </a:r>
                <a:r>
                  <a:rPr lang="en-US" sz="2800" b="1" dirty="0"/>
                  <a:t> subtraction </a:t>
                </a:r>
                <a:r>
                  <a:rPr lang="en-US" sz="2800" dirty="0"/>
                  <a:t>defined as </a:t>
                </a:r>
                <a14:m>
                  <m:oMath xmlns:m="http://schemas.openxmlformats.org/officeDocument/2006/math">
                    <m:r>
                      <a:rPr lang="en-US" sz="2800" b="1" i="1">
                        <a:latin typeface="Cambria Math" panose="02040503050406030204" pitchFamily="18" charset="0"/>
                      </a:rPr>
                      <m:t>𝑨</m:t>
                    </m:r>
                    <m:r>
                      <a:rPr lang="en-US" sz="2800" b="1" i="1">
                        <a:latin typeface="Cambria Math" panose="02040503050406030204" pitchFamily="18" charset="0"/>
                      </a:rPr>
                      <m:t>−</m:t>
                    </m:r>
                    <m:r>
                      <a:rPr lang="en-US" sz="2800" b="1" i="1">
                        <a:latin typeface="Cambria Math" panose="02040503050406030204" pitchFamily="18" charset="0"/>
                      </a:rPr>
                      <m:t>𝐁</m:t>
                    </m:r>
                    <m:r>
                      <a:rPr lang="en-US" sz="2800" b="1">
                        <a:latin typeface="Cambria Math" panose="02040503050406030204" pitchFamily="18" charset="0"/>
                      </a:rPr>
                      <m:t>=</m:t>
                    </m:r>
                    <m:d>
                      <m:dPr>
                        <m:begChr m:val="{"/>
                        <m:endChr m:val="}"/>
                        <m:ctrlPr>
                          <a:rPr lang="en-CY" sz="2800" b="1" i="1">
                            <a:latin typeface="Cambria Math" panose="02040503050406030204" pitchFamily="18" charset="0"/>
                          </a:rPr>
                        </m:ctrlPr>
                      </m:dPr>
                      <m:e>
                        <m:r>
                          <a:rPr lang="en-US" sz="2800" b="1" i="1">
                            <a:latin typeface="Cambria Math" panose="02040503050406030204" pitchFamily="18" charset="0"/>
                          </a:rPr>
                          <m:t>𝐱</m:t>
                        </m:r>
                        <m:r>
                          <a:rPr lang="en-US" sz="2800" b="1">
                            <a:latin typeface="Cambria Math" panose="02040503050406030204" pitchFamily="18" charset="0"/>
                          </a:rPr>
                          <m:t> | </m:t>
                        </m:r>
                        <m:r>
                          <a:rPr lang="en-US" sz="2800" b="1" i="1">
                            <a:latin typeface="Cambria Math" panose="02040503050406030204" pitchFamily="18" charset="0"/>
                          </a:rPr>
                          <m:t>𝐱</m:t>
                        </m:r>
                        <m:r>
                          <a:rPr lang="en-US" sz="2800" b="1">
                            <a:latin typeface="Cambria Math" panose="02040503050406030204" pitchFamily="18" charset="0"/>
                          </a:rPr>
                          <m:t> ∈ </m:t>
                        </m:r>
                        <m:r>
                          <a:rPr lang="en-US" sz="2800" b="1" i="1">
                            <a:latin typeface="Cambria Math" panose="02040503050406030204" pitchFamily="18" charset="0"/>
                          </a:rPr>
                          <m:t>𝐀</m:t>
                        </m:r>
                        <m:r>
                          <a:rPr lang="en-US" sz="2800" b="1">
                            <a:latin typeface="Cambria Math" panose="02040503050406030204" pitchFamily="18" charset="0"/>
                          </a:rPr>
                          <m:t> </m:t>
                        </m:r>
                        <m:r>
                          <a:rPr lang="en-US" sz="2800" b="1" i="1">
                            <a:latin typeface="Cambria Math" panose="02040503050406030204" pitchFamily="18" charset="0"/>
                          </a:rPr>
                          <m:t>𝐚𝐧𝐝</m:t>
                        </m:r>
                        <m:r>
                          <a:rPr lang="en-US" sz="2800" b="1">
                            <a:latin typeface="Cambria Math" panose="02040503050406030204" pitchFamily="18" charset="0"/>
                          </a:rPr>
                          <m:t> </m:t>
                        </m:r>
                        <m:r>
                          <a:rPr lang="en-US" sz="2800" b="1" i="1">
                            <a:latin typeface="Cambria Math" panose="02040503050406030204" pitchFamily="18" charset="0"/>
                          </a:rPr>
                          <m:t>𝐱</m:t>
                        </m:r>
                        <m:r>
                          <a:rPr lang="en-US" sz="2800" b="1">
                            <a:latin typeface="Cambria Math" panose="02040503050406030204" pitchFamily="18" charset="0"/>
                          </a:rPr>
                          <m:t> ∉ </m:t>
                        </m:r>
                        <m:r>
                          <a:rPr lang="en-US" sz="2800" b="1" i="1">
                            <a:latin typeface="Cambria Math" panose="02040503050406030204" pitchFamily="18" charset="0"/>
                          </a:rPr>
                          <m:t>𝑩</m:t>
                        </m:r>
                      </m:e>
                    </m:d>
                  </m:oMath>
                </a14:m>
                <a:r>
                  <a:rPr lang="en-US" sz="2800" b="1" dirty="0"/>
                  <a:t>, </a:t>
                </a:r>
                <a:r>
                  <a:rPr lang="en-US" sz="2800" dirty="0"/>
                  <a:t>considering that A-B is permitted to contain duplicates.</a:t>
                </a:r>
                <a:r>
                  <a:rPr lang="en-CY" sz="2800" dirty="0">
                    <a:effectLst/>
                  </a:rPr>
                  <a:t> </a:t>
                </a:r>
              </a:p>
              <a:p>
                <a:r>
                  <a:rPr lang="en-US" sz="2800" dirty="0"/>
                  <a:t>Example </a:t>
                </a:r>
                <a:r>
                  <a:rPr lang="en-US" sz="2800" b="1" dirty="0"/>
                  <a:t>Multiset Subtraction:</a:t>
                </a:r>
              </a:p>
              <a:p>
                <a:pPr marL="0" indent="0">
                  <a:buNone/>
                </a:pPr>
                <a:r>
                  <a:rPr lang="en-US" sz="2800" dirty="0">
                    <a:solidFill>
                      <a:srgbClr val="00B050"/>
                    </a:solidFill>
                  </a:rPr>
                  <a:t>    (</a:t>
                </a:r>
                <a:r>
                  <a:rPr lang="en-US" sz="2800" b="1" dirty="0">
                    <a:solidFill>
                      <a:srgbClr val="00B050"/>
                    </a:solidFill>
                  </a:rPr>
                  <a:t>Query</a:t>
                </a:r>
                <a:r>
                  <a:rPr lang="en-US" sz="2800" dirty="0">
                    <a:solidFill>
                      <a:srgbClr val="00B050"/>
                    </a:solidFill>
                  </a:rPr>
                  <a:t> – </a:t>
                </a:r>
                <a:r>
                  <a:rPr lang="en-US" sz="2800" b="1" dirty="0">
                    <a:solidFill>
                      <a:srgbClr val="00B050"/>
                    </a:solidFill>
                  </a:rPr>
                  <a:t>Database Record</a:t>
                </a:r>
                <a:r>
                  <a:rPr lang="en-US" sz="2800" dirty="0">
                    <a:solidFill>
                      <a:srgbClr val="00B050"/>
                    </a:solidFill>
                  </a:rPr>
                  <a:t>)</a:t>
                </a:r>
                <a:endParaRPr lang="en-CY" sz="2800" dirty="0">
                  <a:solidFill>
                    <a:srgbClr val="00B050"/>
                  </a:solidFill>
                </a:endParaRPr>
              </a:p>
              <a:p>
                <a:pPr lvl="1"/>
                <a:r>
                  <a:rPr lang="en-US" sz="1600" dirty="0"/>
                  <a:t>{drencher} – {drencher} = ∅  			</a:t>
                </a:r>
                <a:r>
                  <a:rPr lang="en-US" sz="1600" b="1" i="1" dirty="0"/>
                  <a:t>Dissimilarity = 0</a:t>
                </a:r>
                <a:endParaRPr lang="en-CY" sz="1600" b="1" dirty="0"/>
              </a:p>
              <a:p>
                <a:pPr lvl="1"/>
                <a:r>
                  <a:rPr lang="en-US" sz="1600" dirty="0"/>
                  <a:t>{drencher} – {drencher, door} = ∅ 		</a:t>
                </a:r>
                <a:r>
                  <a:rPr lang="en-US" sz="1600" b="1" i="1" dirty="0"/>
                  <a:t>Dissimilarity = 0</a:t>
                </a:r>
                <a:endParaRPr lang="en-CY" sz="1600" b="1" dirty="0"/>
              </a:p>
              <a:p>
                <a:pPr lvl="1"/>
                <a:r>
                  <a:rPr lang="en-US" sz="1600" dirty="0"/>
                  <a:t>{drencher, </a:t>
                </a:r>
                <a:r>
                  <a:rPr lang="en-US" sz="1600" b="1" dirty="0">
                    <a:solidFill>
                      <a:srgbClr val="FF0000"/>
                    </a:solidFill>
                  </a:rPr>
                  <a:t>door</a:t>
                </a:r>
                <a:r>
                  <a:rPr lang="en-US" sz="1600" dirty="0"/>
                  <a:t>} – {door} = </a:t>
                </a:r>
                <a:r>
                  <a:rPr lang="en-US" sz="1600" b="1" dirty="0">
                    <a:solidFill>
                      <a:srgbClr val="FF0000"/>
                    </a:solidFill>
                  </a:rPr>
                  <a:t>{drencher} 		</a:t>
                </a:r>
                <a:r>
                  <a:rPr lang="en-US" sz="1600" b="1" i="1" dirty="0"/>
                  <a:t>Dissimilarity = 1</a:t>
                </a:r>
                <a:endParaRPr lang="en-CY" sz="1600" b="1" dirty="0"/>
              </a:p>
              <a:p>
                <a:pPr lvl="1"/>
                <a:r>
                  <a:rPr lang="en-US" sz="1600" dirty="0"/>
                  <a:t>{drencher, </a:t>
                </a:r>
                <a:r>
                  <a:rPr lang="en-US" sz="1600" b="1" dirty="0">
                    <a:solidFill>
                      <a:srgbClr val="FF0000"/>
                    </a:solidFill>
                  </a:rPr>
                  <a:t>door, door</a:t>
                </a:r>
                <a:r>
                  <a:rPr lang="en-US" sz="1600" dirty="0"/>
                  <a:t>} – {door} = </a:t>
                </a:r>
                <a:r>
                  <a:rPr lang="en-US" sz="1600" b="1" dirty="0">
                    <a:solidFill>
                      <a:srgbClr val="FF0000"/>
                    </a:solidFill>
                  </a:rPr>
                  <a:t>{door, door} 	</a:t>
                </a:r>
                <a:r>
                  <a:rPr lang="en-US" sz="1600" b="1" dirty="0"/>
                  <a:t>Dissimilarity = 2</a:t>
                </a:r>
                <a:endParaRPr lang="en-CY" dirty="0"/>
              </a:p>
              <a:p>
                <a:pPr lvl="1"/>
                <a:r>
                  <a:rPr lang="en-CY" sz="1600" b="1" dirty="0"/>
                  <a:t>….</a:t>
                </a:r>
              </a:p>
            </p:txBody>
          </p:sp>
        </mc:Choice>
        <mc:Fallback xmlns="">
          <p:sp>
            <p:nvSpPr>
              <p:cNvPr id="3" name="Content Placeholder 2">
                <a:extLst>
                  <a:ext uri="{FF2B5EF4-FFF2-40B4-BE49-F238E27FC236}">
                    <a16:creationId xmlns:a16="http://schemas.microsoft.com/office/drawing/2014/main" id="{8BE23002-4658-E1EC-6643-9F70F1349CA8}"/>
                  </a:ext>
                </a:extLst>
              </p:cNvPr>
              <p:cNvSpPr>
                <a:spLocks noGrp="1" noRot="1" noChangeAspect="1" noMove="1" noResize="1" noEditPoints="1" noAdjustHandles="1" noChangeArrowheads="1" noChangeShapeType="1" noTextEdit="1"/>
              </p:cNvSpPr>
              <p:nvPr>
                <p:ph idx="1"/>
              </p:nvPr>
            </p:nvSpPr>
            <p:spPr>
              <a:blipFill>
                <a:blip r:embed="rId2"/>
                <a:stretch>
                  <a:fillRect l="-1389" t="-1247" b="-4489"/>
                </a:stretch>
              </a:blipFill>
            </p:spPr>
            <p:txBody>
              <a:bodyPr/>
              <a:lstStyle/>
              <a:p>
                <a:r>
                  <a:rPr lang="en-CY">
                    <a:noFill/>
                  </a:rPr>
                  <a:t> </a:t>
                </a:r>
              </a:p>
            </p:txBody>
          </p:sp>
        </mc:Fallback>
      </mc:AlternateContent>
      <p:sp>
        <p:nvSpPr>
          <p:cNvPr id="4" name="TextBox 3">
            <a:extLst>
              <a:ext uri="{FF2B5EF4-FFF2-40B4-BE49-F238E27FC236}">
                <a16:creationId xmlns:a16="http://schemas.microsoft.com/office/drawing/2014/main" id="{5D4E93E4-C87D-6C13-4768-C4D8046B685C}"/>
              </a:ext>
            </a:extLst>
          </p:cNvPr>
          <p:cNvSpPr txBox="1"/>
          <p:nvPr/>
        </p:nvSpPr>
        <p:spPr>
          <a:xfrm>
            <a:off x="10072688" y="8386763"/>
            <a:ext cx="184731" cy="646331"/>
          </a:xfrm>
          <a:prstGeom prst="rect">
            <a:avLst/>
          </a:prstGeom>
          <a:noFill/>
        </p:spPr>
        <p:txBody>
          <a:bodyPr wrap="none" rtlCol="0">
            <a:spAutoFit/>
          </a:bodyPr>
          <a:lstStyle/>
          <a:p>
            <a:endParaRPr lang="en-CY" dirty="0"/>
          </a:p>
        </p:txBody>
      </p:sp>
      <p:grpSp>
        <p:nvGrpSpPr>
          <p:cNvPr id="10" name="Group 9">
            <a:extLst>
              <a:ext uri="{FF2B5EF4-FFF2-40B4-BE49-F238E27FC236}">
                <a16:creationId xmlns:a16="http://schemas.microsoft.com/office/drawing/2014/main" id="{C71F8CB6-2CAD-C6FA-5C5D-7C80AC367DA6}"/>
              </a:ext>
            </a:extLst>
          </p:cNvPr>
          <p:cNvGrpSpPr/>
          <p:nvPr/>
        </p:nvGrpSpPr>
        <p:grpSpPr>
          <a:xfrm>
            <a:off x="6819564" y="3429000"/>
            <a:ext cx="2412468" cy="955563"/>
            <a:chOff x="6819564" y="3429000"/>
            <a:chExt cx="2412468" cy="955563"/>
          </a:xfrm>
        </p:grpSpPr>
        <p:grpSp>
          <p:nvGrpSpPr>
            <p:cNvPr id="9" name="Group 8">
              <a:extLst>
                <a:ext uri="{FF2B5EF4-FFF2-40B4-BE49-F238E27FC236}">
                  <a16:creationId xmlns:a16="http://schemas.microsoft.com/office/drawing/2014/main" id="{C5371A24-D2F2-2649-966A-43C0EF966BD9}"/>
                </a:ext>
              </a:extLst>
            </p:cNvPr>
            <p:cNvGrpSpPr/>
            <p:nvPr/>
          </p:nvGrpSpPr>
          <p:grpSpPr>
            <a:xfrm>
              <a:off x="6819564" y="3429000"/>
              <a:ext cx="1666528" cy="949784"/>
              <a:chOff x="6819564" y="3429000"/>
              <a:chExt cx="1666528" cy="949784"/>
            </a:xfrm>
          </p:grpSpPr>
          <p:sp>
            <p:nvSpPr>
              <p:cNvPr id="5" name="Oval 4">
                <a:extLst>
                  <a:ext uri="{FF2B5EF4-FFF2-40B4-BE49-F238E27FC236}">
                    <a16:creationId xmlns:a16="http://schemas.microsoft.com/office/drawing/2014/main" id="{0287DF58-6967-C5D4-15F5-8CD454F2140D}"/>
                  </a:ext>
                </a:extLst>
              </p:cNvPr>
              <p:cNvSpPr/>
              <p:nvPr/>
            </p:nvSpPr>
            <p:spPr bwMode="auto">
              <a:xfrm>
                <a:off x="7020272" y="3429000"/>
                <a:ext cx="961764" cy="792088"/>
              </a:xfrm>
              <a:prstGeom prst="ellipse">
                <a:avLst/>
              </a:prstGeom>
              <a:solidFill>
                <a:srgbClr val="00B05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CY" sz="1800" b="1" i="0" u="none" strike="noStrike" cap="none" normalizeH="0" baseline="0" dirty="0">
                    <a:ln>
                      <a:noFill/>
                    </a:ln>
                    <a:solidFill>
                      <a:schemeClr val="tx2"/>
                    </a:solidFill>
                    <a:effectLst/>
                    <a:latin typeface="Arial" charset="0"/>
                  </a:rPr>
                  <a:t>A-B</a:t>
                </a:r>
              </a:p>
            </p:txBody>
          </p:sp>
          <p:sp>
            <p:nvSpPr>
              <p:cNvPr id="6" name="Oval 5">
                <a:extLst>
                  <a:ext uri="{FF2B5EF4-FFF2-40B4-BE49-F238E27FC236}">
                    <a16:creationId xmlns:a16="http://schemas.microsoft.com/office/drawing/2014/main" id="{60A80BAE-1301-7C5D-4F8E-17BA04C33462}"/>
                  </a:ext>
                </a:extLst>
              </p:cNvPr>
              <p:cNvSpPr/>
              <p:nvPr/>
            </p:nvSpPr>
            <p:spPr bwMode="auto">
              <a:xfrm>
                <a:off x="7745324" y="3501008"/>
                <a:ext cx="740768" cy="720080"/>
              </a:xfrm>
              <a:prstGeom prst="ellipse">
                <a:avLst/>
              </a:prstGeom>
              <a:solidFill>
                <a:schemeClr val="bg1"/>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dirty="0">
                  <a:ln>
                    <a:noFill/>
                  </a:ln>
                  <a:solidFill>
                    <a:schemeClr val="tx2"/>
                  </a:solidFill>
                  <a:effectLst/>
                  <a:latin typeface="Arial" charset="0"/>
                </a:endParaRPr>
              </a:p>
            </p:txBody>
          </p:sp>
          <p:sp>
            <p:nvSpPr>
              <p:cNvPr id="7" name="Content Placeholder 2">
                <a:extLst>
                  <a:ext uri="{FF2B5EF4-FFF2-40B4-BE49-F238E27FC236}">
                    <a16:creationId xmlns:a16="http://schemas.microsoft.com/office/drawing/2014/main" id="{C813CB72-484B-AF51-838C-CB2732F72AF8}"/>
                  </a:ext>
                </a:extLst>
              </p:cNvPr>
              <p:cNvSpPr txBox="1">
                <a:spLocks/>
              </p:cNvSpPr>
              <p:nvPr/>
            </p:nvSpPr>
            <p:spPr bwMode="auto">
              <a:xfrm>
                <a:off x="6819564" y="4051834"/>
                <a:ext cx="982452" cy="32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800" b="0" kern="0" dirty="0"/>
                  <a:t>A</a:t>
                </a:r>
                <a:endParaRPr lang="en-CY" sz="2800" b="0" kern="0" dirty="0"/>
              </a:p>
            </p:txBody>
          </p:sp>
        </p:grpSp>
        <p:sp>
          <p:nvSpPr>
            <p:cNvPr id="8" name="Content Placeholder 2">
              <a:extLst>
                <a:ext uri="{FF2B5EF4-FFF2-40B4-BE49-F238E27FC236}">
                  <a16:creationId xmlns:a16="http://schemas.microsoft.com/office/drawing/2014/main" id="{67C120FA-FF99-F32D-E8FC-23B41A71F0ED}"/>
                </a:ext>
              </a:extLst>
            </p:cNvPr>
            <p:cNvSpPr txBox="1">
              <a:spLocks/>
            </p:cNvSpPr>
            <p:nvPr/>
          </p:nvSpPr>
          <p:spPr bwMode="auto">
            <a:xfrm>
              <a:off x="8249580" y="4057613"/>
              <a:ext cx="982452" cy="32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800" b="0" kern="0" dirty="0"/>
                <a:t>B</a:t>
              </a:r>
              <a:endParaRPr lang="en-CY" sz="2800" b="0" kern="0" dirty="0"/>
            </a:p>
          </p:txBody>
        </p:sp>
      </p:grpSp>
    </p:spTree>
    <p:extLst>
      <p:ext uri="{BB962C8B-B14F-4D97-AF65-F5344CB8AC3E}">
        <p14:creationId xmlns:p14="http://schemas.microsoft.com/office/powerpoint/2010/main" val="7436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97AE-09FC-D766-2B37-806D6AF3B6AD}"/>
              </a:ext>
            </a:extLst>
          </p:cNvPr>
          <p:cNvSpPr>
            <a:spLocks noGrp="1"/>
          </p:cNvSpPr>
          <p:nvPr>
            <p:ph type="title"/>
          </p:nvPr>
        </p:nvSpPr>
        <p:spPr/>
        <p:txBody>
          <a:bodyPr/>
          <a:lstStyle/>
          <a:p>
            <a:r>
              <a:rPr lang="en-CY" dirty="0"/>
              <a:t>A) Multiset Subtraction</a:t>
            </a:r>
          </a:p>
        </p:txBody>
      </p:sp>
      <p:pic>
        <p:nvPicPr>
          <p:cNvPr id="12" name="Picture 11" descr="A picture containing text&#10;&#10;Description automatically generated">
            <a:extLst>
              <a:ext uri="{FF2B5EF4-FFF2-40B4-BE49-F238E27FC236}">
                <a16:creationId xmlns:a16="http://schemas.microsoft.com/office/drawing/2014/main" id="{561AB1E8-35BA-0C54-B92A-74F31128BE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028634"/>
            <a:ext cx="2434904" cy="4162104"/>
          </a:xfrm>
          <a:prstGeom prst="rect">
            <a:avLst/>
          </a:prstGeom>
        </p:spPr>
      </p:pic>
      <p:pic>
        <p:nvPicPr>
          <p:cNvPr id="13" name="Picture 12">
            <a:extLst>
              <a:ext uri="{FF2B5EF4-FFF2-40B4-BE49-F238E27FC236}">
                <a16:creationId xmlns:a16="http://schemas.microsoft.com/office/drawing/2014/main" id="{D35D2D52-A784-FFF2-3DBA-B970D1DE9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142" y="1028633"/>
            <a:ext cx="2434707" cy="4162104"/>
          </a:xfrm>
          <a:prstGeom prst="rect">
            <a:avLst/>
          </a:prstGeom>
        </p:spPr>
      </p:pic>
      <p:sp>
        <p:nvSpPr>
          <p:cNvPr id="14" name="TextBox 13">
            <a:extLst>
              <a:ext uri="{FF2B5EF4-FFF2-40B4-BE49-F238E27FC236}">
                <a16:creationId xmlns:a16="http://schemas.microsoft.com/office/drawing/2014/main" id="{CE4A7D90-B536-08FC-E23D-1ABFB60A615D}"/>
              </a:ext>
            </a:extLst>
          </p:cNvPr>
          <p:cNvSpPr txBox="1"/>
          <p:nvPr/>
        </p:nvSpPr>
        <p:spPr>
          <a:xfrm>
            <a:off x="3725413" y="2340848"/>
            <a:ext cx="1980033" cy="1107996"/>
          </a:xfrm>
          <a:prstGeom prst="rect">
            <a:avLst/>
          </a:prstGeom>
          <a:noFill/>
        </p:spPr>
        <p:txBody>
          <a:bodyPr wrap="square">
            <a:spAutoFit/>
          </a:bodyPr>
          <a:lstStyle/>
          <a:p>
            <a:pPr algn="ctr"/>
            <a:r>
              <a:rPr lang="en-GB" sz="6600" dirty="0">
                <a:solidFill>
                  <a:srgbClr val="FF0000"/>
                </a:solidFill>
                <a:latin typeface="Helvetica Neue" panose="02000503000000020004" pitchFamily="2" charset="0"/>
              </a:rPr>
              <a:t>-</a:t>
            </a:r>
            <a:endParaRPr lang="en-GB" sz="6600" dirty="0">
              <a:solidFill>
                <a:srgbClr val="FF0000"/>
              </a:solidFill>
              <a:effectLst/>
              <a:latin typeface="Helvetica Neue" panose="02000503000000020004" pitchFamily="2" charset="0"/>
            </a:endParaRPr>
          </a:p>
        </p:txBody>
      </p:sp>
      <p:sp>
        <p:nvSpPr>
          <p:cNvPr id="15" name="TextBox 14">
            <a:extLst>
              <a:ext uri="{FF2B5EF4-FFF2-40B4-BE49-F238E27FC236}">
                <a16:creationId xmlns:a16="http://schemas.microsoft.com/office/drawing/2014/main" id="{B173EE0C-63E2-4043-D9E9-BE2900AC0F08}"/>
              </a:ext>
            </a:extLst>
          </p:cNvPr>
          <p:cNvSpPr txBox="1"/>
          <p:nvPr/>
        </p:nvSpPr>
        <p:spPr>
          <a:xfrm>
            <a:off x="2255730" y="5229201"/>
            <a:ext cx="4919398" cy="1200329"/>
          </a:xfrm>
          <a:prstGeom prst="rect">
            <a:avLst/>
          </a:prstGeom>
          <a:noFill/>
        </p:spPr>
        <p:txBody>
          <a:bodyPr wrap="square">
            <a:spAutoFit/>
          </a:bodyPr>
          <a:lstStyle/>
          <a:p>
            <a:pPr algn="ctr"/>
            <a:r>
              <a:rPr lang="en-US" i="1" dirty="0">
                <a:solidFill>
                  <a:srgbClr val="FF0000"/>
                </a:solidFill>
              </a:rPr>
              <a:t>Dissimilarity is 1 </a:t>
            </a:r>
            <a:r>
              <a:rPr lang="en-US" b="0" i="1" dirty="0">
                <a:solidFill>
                  <a:schemeClr val="tx1"/>
                </a:solidFill>
              </a:rPr>
              <a:t>(</a:t>
            </a:r>
            <a:r>
              <a:rPr lang="en-US" b="0" i="1" dirty="0" err="1">
                <a:solidFill>
                  <a:schemeClr val="tx1"/>
                </a:solidFill>
              </a:rPr>
              <a:t>signTruck</a:t>
            </a:r>
            <a:r>
              <a:rPr lang="en-US" b="0" i="1" dirty="0">
                <a:solidFill>
                  <a:schemeClr val="tx1"/>
                </a:solidFill>
              </a:rPr>
              <a:t> not found)</a:t>
            </a:r>
            <a:endParaRPr lang="en-CY" b="0" dirty="0">
              <a:solidFill>
                <a:schemeClr val="tx1"/>
              </a:solidFill>
            </a:endParaRPr>
          </a:p>
        </p:txBody>
      </p:sp>
    </p:spTree>
    <p:extLst>
      <p:ext uri="{BB962C8B-B14F-4D97-AF65-F5344CB8AC3E}">
        <p14:creationId xmlns:p14="http://schemas.microsoft.com/office/powerpoint/2010/main" val="158018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B03B7C-60B5-2BCF-22E1-E280CB609746}"/>
              </a:ext>
            </a:extLst>
          </p:cNvPr>
          <p:cNvGrpSpPr/>
          <p:nvPr/>
        </p:nvGrpSpPr>
        <p:grpSpPr>
          <a:xfrm>
            <a:off x="4336085" y="1160917"/>
            <a:ext cx="4464496" cy="3453923"/>
            <a:chOff x="4498271" y="-2545873"/>
            <a:chExt cx="4464496" cy="3453923"/>
          </a:xfrm>
        </p:grpSpPr>
        <p:sp>
          <p:nvSpPr>
            <p:cNvPr id="7" name="Rectangle 6">
              <a:extLst>
                <a:ext uri="{FF2B5EF4-FFF2-40B4-BE49-F238E27FC236}">
                  <a16:creationId xmlns:a16="http://schemas.microsoft.com/office/drawing/2014/main" id="{80AFBC1B-3430-DCC4-18EA-F6B97503B6AD}"/>
                </a:ext>
              </a:extLst>
            </p:cNvPr>
            <p:cNvSpPr/>
            <p:nvPr/>
          </p:nvSpPr>
          <p:spPr>
            <a:xfrm>
              <a:off x="4498271" y="-248101"/>
              <a:ext cx="1529288"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61892961-47F8-22C7-5648-76647F9A8A7F}"/>
                </a:ext>
              </a:extLst>
            </p:cNvPr>
            <p:cNvSpPr/>
            <p:nvPr/>
          </p:nvSpPr>
          <p:spPr>
            <a:xfrm>
              <a:off x="6024455" y="-243679"/>
              <a:ext cx="1409800"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Rectangle 8">
              <a:extLst>
                <a:ext uri="{FF2B5EF4-FFF2-40B4-BE49-F238E27FC236}">
                  <a16:creationId xmlns:a16="http://schemas.microsoft.com/office/drawing/2014/main" id="{85A46D72-D6BA-0A5B-7D4B-0A499983D342}"/>
                </a:ext>
              </a:extLst>
            </p:cNvPr>
            <p:cNvSpPr/>
            <p:nvPr/>
          </p:nvSpPr>
          <p:spPr>
            <a:xfrm>
              <a:off x="7429600" y="-239888"/>
              <a:ext cx="1529288"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Rectangle 9">
              <a:extLst>
                <a:ext uri="{FF2B5EF4-FFF2-40B4-BE49-F238E27FC236}">
                  <a16:creationId xmlns:a16="http://schemas.microsoft.com/office/drawing/2014/main" id="{E2A0BBA9-6A91-C9F3-5B89-B26D3CA0378D}"/>
                </a:ext>
              </a:extLst>
            </p:cNvPr>
            <p:cNvSpPr/>
            <p:nvPr/>
          </p:nvSpPr>
          <p:spPr>
            <a:xfrm>
              <a:off x="4502150" y="-1395408"/>
              <a:ext cx="1529288"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Rectangle 11">
              <a:extLst>
                <a:ext uri="{FF2B5EF4-FFF2-40B4-BE49-F238E27FC236}">
                  <a16:creationId xmlns:a16="http://schemas.microsoft.com/office/drawing/2014/main" id="{50F3D21E-27BF-9FD8-7EDE-59A5E953B2C8}"/>
                </a:ext>
              </a:extLst>
            </p:cNvPr>
            <p:cNvSpPr/>
            <p:nvPr/>
          </p:nvSpPr>
          <p:spPr>
            <a:xfrm>
              <a:off x="7433479" y="-1387195"/>
              <a:ext cx="1529288"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3509F833-D7FE-3C22-923B-8A4BD0B558FF}"/>
                </a:ext>
              </a:extLst>
            </p:cNvPr>
            <p:cNvSpPr/>
            <p:nvPr/>
          </p:nvSpPr>
          <p:spPr>
            <a:xfrm>
              <a:off x="4501375" y="-2545873"/>
              <a:ext cx="1529288"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Rectangle 17">
              <a:extLst>
                <a:ext uri="{FF2B5EF4-FFF2-40B4-BE49-F238E27FC236}">
                  <a16:creationId xmlns:a16="http://schemas.microsoft.com/office/drawing/2014/main" id="{78B7C9E1-1975-5AA7-0688-5D013D66D277}"/>
                </a:ext>
              </a:extLst>
            </p:cNvPr>
            <p:cNvSpPr/>
            <p:nvPr/>
          </p:nvSpPr>
          <p:spPr>
            <a:xfrm>
              <a:off x="6027559" y="-2541451"/>
              <a:ext cx="1409800"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0" name="Rectangle 19">
              <a:extLst>
                <a:ext uri="{FF2B5EF4-FFF2-40B4-BE49-F238E27FC236}">
                  <a16:creationId xmlns:a16="http://schemas.microsoft.com/office/drawing/2014/main" id="{29397BDE-CC49-FDF7-6C1E-873562CF9EC8}"/>
                </a:ext>
              </a:extLst>
            </p:cNvPr>
            <p:cNvSpPr/>
            <p:nvPr/>
          </p:nvSpPr>
          <p:spPr>
            <a:xfrm>
              <a:off x="7432703" y="-2537660"/>
              <a:ext cx="1529288"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Rectangle 4">
              <a:extLst>
                <a:ext uri="{FF2B5EF4-FFF2-40B4-BE49-F238E27FC236}">
                  <a16:creationId xmlns:a16="http://schemas.microsoft.com/office/drawing/2014/main" id="{E41FFC4C-80A5-0E90-CCA1-E07F345C210D}"/>
                </a:ext>
              </a:extLst>
            </p:cNvPr>
            <p:cNvSpPr/>
            <p:nvPr/>
          </p:nvSpPr>
          <p:spPr>
            <a:xfrm>
              <a:off x="6022570" y="-1395408"/>
              <a:ext cx="1413237" cy="1147938"/>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 name="Title 1">
            <a:extLst>
              <a:ext uri="{FF2B5EF4-FFF2-40B4-BE49-F238E27FC236}">
                <a16:creationId xmlns:a16="http://schemas.microsoft.com/office/drawing/2014/main" id="{1CF397AE-09FC-D766-2B37-806D6AF3B6AD}"/>
              </a:ext>
            </a:extLst>
          </p:cNvPr>
          <p:cNvSpPr>
            <a:spLocks noGrp="1"/>
          </p:cNvSpPr>
          <p:nvPr>
            <p:ph type="title"/>
          </p:nvPr>
        </p:nvSpPr>
        <p:spPr/>
        <p:txBody>
          <a:bodyPr/>
          <a:lstStyle/>
          <a:p>
            <a:r>
              <a:rPr lang="en-CY" sz="3200" dirty="0"/>
              <a:t>B) Spatial Partitioning (SP) of Fingerprints</a:t>
            </a:r>
          </a:p>
        </p:txBody>
      </p:sp>
      <p:sp>
        <p:nvSpPr>
          <p:cNvPr id="3" name="Content Placeholder 2">
            <a:extLst>
              <a:ext uri="{FF2B5EF4-FFF2-40B4-BE49-F238E27FC236}">
                <a16:creationId xmlns:a16="http://schemas.microsoft.com/office/drawing/2014/main" id="{8BE23002-4658-E1EC-6643-9F70F1349CA8}"/>
              </a:ext>
            </a:extLst>
          </p:cNvPr>
          <p:cNvSpPr>
            <a:spLocks noGrp="1"/>
          </p:cNvSpPr>
          <p:nvPr>
            <p:ph idx="1"/>
          </p:nvPr>
        </p:nvSpPr>
        <p:spPr>
          <a:xfrm>
            <a:off x="457200" y="1124744"/>
            <a:ext cx="3808157" cy="5073650"/>
          </a:xfrm>
        </p:spPr>
        <p:txBody>
          <a:bodyPr/>
          <a:lstStyle/>
          <a:p>
            <a:r>
              <a:rPr lang="en-US" sz="2800" dirty="0"/>
              <a:t>Problem: </a:t>
            </a:r>
          </a:p>
          <a:p>
            <a:pPr lvl="1"/>
            <a:r>
              <a:rPr lang="en-US" sz="2400" dirty="0"/>
              <a:t>Many fingerprints are close by.</a:t>
            </a:r>
          </a:p>
          <a:p>
            <a:r>
              <a:rPr lang="en-US" sz="2800" dirty="0"/>
              <a:t>Why:</a:t>
            </a:r>
          </a:p>
          <a:p>
            <a:pPr lvl="1"/>
            <a:r>
              <a:rPr lang="en-US" sz="2400" dirty="0"/>
              <a:t>Consecutive logging in same area.</a:t>
            </a:r>
          </a:p>
          <a:p>
            <a:r>
              <a:rPr lang="en-US" sz="2800" dirty="0"/>
              <a:t>Solution: </a:t>
            </a:r>
          </a:p>
          <a:p>
            <a:pPr lvl="1"/>
            <a:r>
              <a:rPr lang="en-US" sz="2400" dirty="0"/>
              <a:t>Partition Fingerprints based on location into the </a:t>
            </a:r>
            <a:r>
              <a:rPr lang="en-CY" sz="2400" b="1" dirty="0"/>
              <a:t>OBJECT_FREQ  </a:t>
            </a:r>
            <a:r>
              <a:rPr lang="en-CY" sz="2400" dirty="0"/>
              <a:t>view.</a:t>
            </a:r>
          </a:p>
          <a:p>
            <a:pPr marL="457200" lvl="1" indent="0">
              <a:buNone/>
            </a:pPr>
            <a:endParaRPr lang="en-CY" sz="2400" dirty="0"/>
          </a:p>
        </p:txBody>
      </p:sp>
      <p:grpSp>
        <p:nvGrpSpPr>
          <p:cNvPr id="4" name="Group 3">
            <a:extLst>
              <a:ext uri="{FF2B5EF4-FFF2-40B4-BE49-F238E27FC236}">
                <a16:creationId xmlns:a16="http://schemas.microsoft.com/office/drawing/2014/main" id="{9993A6E6-3908-CB2C-7977-6B82FB72C0DC}"/>
              </a:ext>
            </a:extLst>
          </p:cNvPr>
          <p:cNvGrpSpPr/>
          <p:nvPr/>
        </p:nvGrpSpPr>
        <p:grpSpPr>
          <a:xfrm>
            <a:off x="4356635" y="1385212"/>
            <a:ext cx="4348888" cy="3083070"/>
            <a:chOff x="4564222" y="-2372766"/>
            <a:chExt cx="4348888" cy="3083070"/>
          </a:xfrm>
        </p:grpSpPr>
        <p:sp>
          <p:nvSpPr>
            <p:cNvPr id="14" name="Oval 13">
              <a:extLst>
                <a:ext uri="{FF2B5EF4-FFF2-40B4-BE49-F238E27FC236}">
                  <a16:creationId xmlns:a16="http://schemas.microsoft.com/office/drawing/2014/main" id="{DC809D8F-BA32-1223-BA29-43FCC161485A}"/>
                </a:ext>
              </a:extLst>
            </p:cNvPr>
            <p:cNvSpPr/>
            <p:nvPr/>
          </p:nvSpPr>
          <p:spPr>
            <a:xfrm>
              <a:off x="4749661" y="-2372766"/>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D242B16F-EE51-C49E-F5D4-809723E66C60}"/>
                </a:ext>
              </a:extLst>
            </p:cNvPr>
            <p:cNvSpPr/>
            <p:nvPr/>
          </p:nvSpPr>
          <p:spPr>
            <a:xfrm>
              <a:off x="5281924" y="-2145327"/>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5B879155-C1BD-EA3F-FE7D-9E6356CEDCEE}"/>
                </a:ext>
              </a:extLst>
            </p:cNvPr>
            <p:cNvSpPr/>
            <p:nvPr/>
          </p:nvSpPr>
          <p:spPr>
            <a:xfrm>
              <a:off x="4843544" y="-1766261"/>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4EA3E2F6-234B-C42F-54A6-15516EAAC19C}"/>
                </a:ext>
              </a:extLst>
            </p:cNvPr>
            <p:cNvSpPr/>
            <p:nvPr/>
          </p:nvSpPr>
          <p:spPr>
            <a:xfrm>
              <a:off x="5561246" y="-1766261"/>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EC282E5F-938F-1711-FFEA-7BD093724938}"/>
                </a:ext>
              </a:extLst>
            </p:cNvPr>
            <p:cNvSpPr/>
            <p:nvPr/>
          </p:nvSpPr>
          <p:spPr>
            <a:xfrm>
              <a:off x="8602752" y="-2368976"/>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D70FDDAC-AFA8-E2C9-8926-2D7C7924A262}"/>
                </a:ext>
              </a:extLst>
            </p:cNvPr>
            <p:cNvSpPr/>
            <p:nvPr/>
          </p:nvSpPr>
          <p:spPr>
            <a:xfrm>
              <a:off x="6687069" y="-968327"/>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545A16CE-F8DB-F3D3-806D-6DF90C396AA4}"/>
                </a:ext>
              </a:extLst>
            </p:cNvPr>
            <p:cNvSpPr/>
            <p:nvPr/>
          </p:nvSpPr>
          <p:spPr>
            <a:xfrm>
              <a:off x="4749661" y="-661915"/>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7F6CA358-A484-BEEB-812A-1BA054E5E083}"/>
                </a:ext>
              </a:extLst>
            </p:cNvPr>
            <p:cNvSpPr/>
            <p:nvPr/>
          </p:nvSpPr>
          <p:spPr>
            <a:xfrm>
              <a:off x="4843544" y="-987280"/>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750DA599-A6E3-9DF1-2396-AFF4BB29FD79}"/>
                </a:ext>
              </a:extLst>
            </p:cNvPr>
            <p:cNvSpPr/>
            <p:nvPr/>
          </p:nvSpPr>
          <p:spPr>
            <a:xfrm>
              <a:off x="8408003" y="-629063"/>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5A92BD07-85E3-ABA4-DD36-8EE6F4BD36EC}"/>
                </a:ext>
              </a:extLst>
            </p:cNvPr>
            <p:cNvSpPr/>
            <p:nvPr/>
          </p:nvSpPr>
          <p:spPr>
            <a:xfrm>
              <a:off x="6247913" y="-50987"/>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4688091E-4971-F987-921F-37D6AB7BCDBB}"/>
                </a:ext>
              </a:extLst>
            </p:cNvPr>
            <p:cNvSpPr/>
            <p:nvPr/>
          </p:nvSpPr>
          <p:spPr>
            <a:xfrm>
              <a:off x="6248689" y="328079"/>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64FB07A2-C3D0-9BEE-DD1D-1A6F674AF9BE}"/>
                </a:ext>
              </a:extLst>
            </p:cNvPr>
            <p:cNvSpPr/>
            <p:nvPr/>
          </p:nvSpPr>
          <p:spPr>
            <a:xfrm>
              <a:off x="6686293" y="100008"/>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0BB5FABA-A28E-7EF4-09B0-FE2AAE0DA3AC}"/>
                </a:ext>
              </a:extLst>
            </p:cNvPr>
            <p:cNvSpPr/>
            <p:nvPr/>
          </p:nvSpPr>
          <p:spPr>
            <a:xfrm>
              <a:off x="4749661" y="482864"/>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BEE6A53B-4192-E2F4-2994-C711E8EDDA0E}"/>
                </a:ext>
              </a:extLst>
            </p:cNvPr>
            <p:cNvSpPr/>
            <p:nvPr/>
          </p:nvSpPr>
          <p:spPr>
            <a:xfrm>
              <a:off x="4564222" y="179612"/>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A4A929E1-CEC6-60CA-C342-94BA721C830F}"/>
                </a:ext>
              </a:extLst>
            </p:cNvPr>
            <p:cNvSpPr/>
            <p:nvPr/>
          </p:nvSpPr>
          <p:spPr>
            <a:xfrm>
              <a:off x="8540680" y="-954428"/>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B0D8AE0E-070D-2AF2-942B-38B54B70D8DE}"/>
                </a:ext>
              </a:extLst>
            </p:cNvPr>
            <p:cNvSpPr/>
            <p:nvPr/>
          </p:nvSpPr>
          <p:spPr>
            <a:xfrm>
              <a:off x="8633788" y="-2048033"/>
              <a:ext cx="279322" cy="2274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43" name="Rectangle 37">
            <a:extLst>
              <a:ext uri="{FF2B5EF4-FFF2-40B4-BE49-F238E27FC236}">
                <a16:creationId xmlns:a16="http://schemas.microsoft.com/office/drawing/2014/main" id="{19C898CA-0620-47BB-0C09-77F6EDAD173D}"/>
              </a:ext>
            </a:extLst>
          </p:cNvPr>
          <p:cNvSpPr>
            <a:spLocks noChangeArrowheads="1"/>
          </p:cNvSpPr>
          <p:nvPr/>
        </p:nvSpPr>
        <p:spPr bwMode="auto">
          <a:xfrm>
            <a:off x="2957696" y="8731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Y"/>
          </a:p>
        </p:txBody>
      </p:sp>
      <p:sp>
        <p:nvSpPr>
          <p:cNvPr id="44" name="Rectangle 39">
            <a:extLst>
              <a:ext uri="{FF2B5EF4-FFF2-40B4-BE49-F238E27FC236}">
                <a16:creationId xmlns:a16="http://schemas.microsoft.com/office/drawing/2014/main" id="{504B2F4D-3436-2B8C-435B-AE4788754445}"/>
              </a:ext>
            </a:extLst>
          </p:cNvPr>
          <p:cNvSpPr>
            <a:spLocks noChangeArrowheads="1"/>
          </p:cNvSpPr>
          <p:nvPr/>
        </p:nvSpPr>
        <p:spPr bwMode="auto">
          <a:xfrm>
            <a:off x="2957696" y="13303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5010" tIns="25392"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Y" altLang="en-CY" sz="1800" b="0" i="0" u="none" strike="noStrike" cap="none" normalizeH="0" baseline="0">
              <a:ln>
                <a:noFill/>
              </a:ln>
              <a:solidFill>
                <a:schemeClr val="tx1"/>
              </a:solidFill>
              <a:effectLst/>
              <a:latin typeface="Arial" panose="020B0604020202020204" pitchFamily="34" charset="0"/>
            </a:endParaRPr>
          </a:p>
        </p:txBody>
      </p:sp>
      <p:grpSp>
        <p:nvGrpSpPr>
          <p:cNvPr id="57" name="Group 56">
            <a:extLst>
              <a:ext uri="{FF2B5EF4-FFF2-40B4-BE49-F238E27FC236}">
                <a16:creationId xmlns:a16="http://schemas.microsoft.com/office/drawing/2014/main" id="{E1259734-91E4-3768-5D6F-AB1D0A2DCB65}"/>
              </a:ext>
            </a:extLst>
          </p:cNvPr>
          <p:cNvGrpSpPr/>
          <p:nvPr/>
        </p:nvGrpSpPr>
        <p:grpSpPr>
          <a:xfrm>
            <a:off x="5160078" y="2073697"/>
            <a:ext cx="3842391" cy="3561811"/>
            <a:chOff x="6774638" y="3306102"/>
            <a:chExt cx="1797247" cy="1817872"/>
          </a:xfrm>
        </p:grpSpPr>
        <p:pic>
          <p:nvPicPr>
            <p:cNvPr id="46" name="Picture 45">
              <a:extLst>
                <a:ext uri="{FF2B5EF4-FFF2-40B4-BE49-F238E27FC236}">
                  <a16:creationId xmlns:a16="http://schemas.microsoft.com/office/drawing/2014/main" id="{1C1644BD-C1B3-ACB5-4718-8C00419DA4F0}"/>
                </a:ext>
              </a:extLst>
            </p:cNvPr>
            <p:cNvPicPr>
              <a:picLocks noChangeAspect="1"/>
            </p:cNvPicPr>
            <p:nvPr/>
          </p:nvPicPr>
          <p:blipFill>
            <a:blip r:embed="rId2"/>
            <a:stretch>
              <a:fillRect/>
            </a:stretch>
          </p:blipFill>
          <p:spPr>
            <a:xfrm>
              <a:off x="7439869" y="4291296"/>
              <a:ext cx="495097" cy="721223"/>
            </a:xfrm>
            <a:prstGeom prst="rect">
              <a:avLst/>
            </a:prstGeom>
          </p:spPr>
        </p:pic>
        <p:pic>
          <p:nvPicPr>
            <p:cNvPr id="48" name="Picture 47">
              <a:extLst>
                <a:ext uri="{FF2B5EF4-FFF2-40B4-BE49-F238E27FC236}">
                  <a16:creationId xmlns:a16="http://schemas.microsoft.com/office/drawing/2014/main" id="{8D53357B-4D15-BDE4-9CED-626676691856}"/>
                </a:ext>
              </a:extLst>
            </p:cNvPr>
            <p:cNvPicPr>
              <a:picLocks noChangeAspect="1"/>
            </p:cNvPicPr>
            <p:nvPr/>
          </p:nvPicPr>
          <p:blipFill>
            <a:blip r:embed="rId2"/>
            <a:stretch>
              <a:fillRect/>
            </a:stretch>
          </p:blipFill>
          <p:spPr>
            <a:xfrm>
              <a:off x="6774638" y="4402751"/>
              <a:ext cx="495097" cy="721223"/>
            </a:xfrm>
            <a:prstGeom prst="rect">
              <a:avLst/>
            </a:prstGeom>
          </p:spPr>
        </p:pic>
        <p:pic>
          <p:nvPicPr>
            <p:cNvPr id="49" name="Picture 48">
              <a:extLst>
                <a:ext uri="{FF2B5EF4-FFF2-40B4-BE49-F238E27FC236}">
                  <a16:creationId xmlns:a16="http://schemas.microsoft.com/office/drawing/2014/main" id="{9438A6CC-2611-2075-440F-248C07437F66}"/>
                </a:ext>
              </a:extLst>
            </p:cNvPr>
            <p:cNvPicPr>
              <a:picLocks noChangeAspect="1"/>
            </p:cNvPicPr>
            <p:nvPr/>
          </p:nvPicPr>
          <p:blipFill>
            <a:blip r:embed="rId2"/>
            <a:stretch>
              <a:fillRect/>
            </a:stretch>
          </p:blipFill>
          <p:spPr>
            <a:xfrm>
              <a:off x="6775069" y="3503508"/>
              <a:ext cx="495097" cy="721223"/>
            </a:xfrm>
            <a:prstGeom prst="rect">
              <a:avLst/>
            </a:prstGeom>
          </p:spPr>
        </p:pic>
        <p:pic>
          <p:nvPicPr>
            <p:cNvPr id="50" name="Picture 49">
              <a:extLst>
                <a:ext uri="{FF2B5EF4-FFF2-40B4-BE49-F238E27FC236}">
                  <a16:creationId xmlns:a16="http://schemas.microsoft.com/office/drawing/2014/main" id="{7BDAA076-8E59-A118-1B9C-E4ED56FCEFBF}"/>
                </a:ext>
              </a:extLst>
            </p:cNvPr>
            <p:cNvPicPr>
              <a:picLocks noChangeAspect="1"/>
            </p:cNvPicPr>
            <p:nvPr/>
          </p:nvPicPr>
          <p:blipFill>
            <a:blip r:embed="rId3"/>
            <a:stretch>
              <a:fillRect/>
            </a:stretch>
          </p:blipFill>
          <p:spPr>
            <a:xfrm>
              <a:off x="8270299" y="3924582"/>
              <a:ext cx="261443" cy="721223"/>
            </a:xfrm>
            <a:prstGeom prst="rect">
              <a:avLst/>
            </a:prstGeom>
          </p:spPr>
        </p:pic>
        <p:pic>
          <p:nvPicPr>
            <p:cNvPr id="51" name="Picture 50">
              <a:extLst>
                <a:ext uri="{FF2B5EF4-FFF2-40B4-BE49-F238E27FC236}">
                  <a16:creationId xmlns:a16="http://schemas.microsoft.com/office/drawing/2014/main" id="{F6C1A8CB-56FE-0532-4872-A7F23EE4DB95}"/>
                </a:ext>
              </a:extLst>
            </p:cNvPr>
            <p:cNvPicPr>
              <a:picLocks noChangeAspect="1"/>
            </p:cNvPicPr>
            <p:nvPr/>
          </p:nvPicPr>
          <p:blipFill>
            <a:blip r:embed="rId3"/>
            <a:stretch>
              <a:fillRect/>
            </a:stretch>
          </p:blipFill>
          <p:spPr>
            <a:xfrm>
              <a:off x="8367667" y="3306102"/>
              <a:ext cx="204218" cy="563359"/>
            </a:xfrm>
            <a:prstGeom prst="rect">
              <a:avLst/>
            </a:prstGeom>
          </p:spPr>
        </p:pic>
      </p:grpSp>
      <p:grpSp>
        <p:nvGrpSpPr>
          <p:cNvPr id="56" name="Group 55">
            <a:extLst>
              <a:ext uri="{FF2B5EF4-FFF2-40B4-BE49-F238E27FC236}">
                <a16:creationId xmlns:a16="http://schemas.microsoft.com/office/drawing/2014/main" id="{F8323D48-5583-F362-3E0A-CB8D5C72956C}"/>
              </a:ext>
            </a:extLst>
          </p:cNvPr>
          <p:cNvGrpSpPr/>
          <p:nvPr/>
        </p:nvGrpSpPr>
        <p:grpSpPr>
          <a:xfrm>
            <a:off x="5690584" y="2597289"/>
            <a:ext cx="3585310" cy="1893145"/>
            <a:chOff x="6954859" y="3440129"/>
            <a:chExt cx="1677000" cy="966221"/>
          </a:xfrm>
        </p:grpSpPr>
        <p:sp>
          <p:nvSpPr>
            <p:cNvPr id="52" name="Oval 51">
              <a:extLst>
                <a:ext uri="{FF2B5EF4-FFF2-40B4-BE49-F238E27FC236}">
                  <a16:creationId xmlns:a16="http://schemas.microsoft.com/office/drawing/2014/main" id="{1D9D60F5-EA3A-6E0B-97A1-8960B22003C4}"/>
                </a:ext>
              </a:extLst>
            </p:cNvPr>
            <p:cNvSpPr/>
            <p:nvPr/>
          </p:nvSpPr>
          <p:spPr bwMode="auto">
            <a:xfrm>
              <a:off x="6954859" y="3907235"/>
              <a:ext cx="587070" cy="499115"/>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53" name="Oval 52">
              <a:extLst>
                <a:ext uri="{FF2B5EF4-FFF2-40B4-BE49-F238E27FC236}">
                  <a16:creationId xmlns:a16="http://schemas.microsoft.com/office/drawing/2014/main" id="{3EF05BC8-EB8C-C358-B059-C93F9E984237}"/>
                </a:ext>
              </a:extLst>
            </p:cNvPr>
            <p:cNvSpPr/>
            <p:nvPr/>
          </p:nvSpPr>
          <p:spPr bwMode="auto">
            <a:xfrm>
              <a:off x="8044789" y="3440129"/>
              <a:ext cx="587070" cy="499115"/>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grpSp>
    </p:spTree>
    <p:extLst>
      <p:ext uri="{BB962C8B-B14F-4D97-AF65-F5344CB8AC3E}">
        <p14:creationId xmlns:p14="http://schemas.microsoft.com/office/powerpoint/2010/main" val="38365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A81C68-D4D9-4F98-3146-636839C63032}"/>
              </a:ext>
            </a:extLst>
          </p:cNvPr>
          <p:cNvSpPr/>
          <p:nvPr/>
        </p:nvSpPr>
        <p:spPr bwMode="auto">
          <a:xfrm>
            <a:off x="473968" y="1083460"/>
            <a:ext cx="8169998" cy="1409436"/>
          </a:xfrm>
          <a:prstGeom prst="rect">
            <a:avLst/>
          </a:prstGeom>
          <a:solidFill>
            <a:schemeClr val="accent1">
              <a:alpha val="50439"/>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1CF397AE-09FC-D766-2B37-806D6AF3B6AD}"/>
              </a:ext>
            </a:extLst>
          </p:cNvPr>
          <p:cNvSpPr>
            <a:spLocks noGrp="1"/>
          </p:cNvSpPr>
          <p:nvPr>
            <p:ph type="title"/>
          </p:nvPr>
        </p:nvSpPr>
        <p:spPr/>
        <p:txBody>
          <a:bodyPr/>
          <a:lstStyle/>
          <a:p>
            <a:r>
              <a:rPr lang="en-CY" sz="2800" dirty="0"/>
              <a:t>C) Global Partitioned Frequency Counting (GPFC)</a:t>
            </a:r>
          </a:p>
        </p:txBody>
      </p:sp>
      <p:sp>
        <p:nvSpPr>
          <p:cNvPr id="3" name="Content Placeholder 2">
            <a:extLst>
              <a:ext uri="{FF2B5EF4-FFF2-40B4-BE49-F238E27FC236}">
                <a16:creationId xmlns:a16="http://schemas.microsoft.com/office/drawing/2014/main" id="{8BE23002-4658-E1EC-6643-9F70F1349CA8}"/>
              </a:ext>
            </a:extLst>
          </p:cNvPr>
          <p:cNvSpPr>
            <a:spLocks noGrp="1"/>
          </p:cNvSpPr>
          <p:nvPr>
            <p:ph idx="1"/>
          </p:nvPr>
        </p:nvSpPr>
        <p:spPr/>
        <p:txBody>
          <a:bodyPr/>
          <a:lstStyle/>
          <a:p>
            <a:r>
              <a:rPr lang="en-US" sz="2800" dirty="0"/>
              <a:t>Rare Objects =&gt; </a:t>
            </a:r>
            <a:r>
              <a:rPr lang="en-US" sz="2800" b="1" dirty="0"/>
              <a:t>Good Location Indicators</a:t>
            </a:r>
          </a:p>
          <a:p>
            <a:pPr lvl="1"/>
            <a:r>
              <a:rPr lang="en-US" sz="2400" b="1" dirty="0"/>
              <a:t>e.g., </a:t>
            </a:r>
            <a:r>
              <a:rPr lang="en-US" sz="2400" b="1" dirty="0" err="1"/>
              <a:t>wallLettersOCR</a:t>
            </a:r>
            <a:r>
              <a:rPr lang="en-US" sz="2400" dirty="0"/>
              <a:t> is always at very specific location =&gt; should be used as location estimate</a:t>
            </a:r>
            <a:endParaRPr lang="en-US" sz="2800" dirty="0"/>
          </a:p>
          <a:p>
            <a:r>
              <a:rPr lang="en-US" sz="2400" dirty="0"/>
              <a:t>Problem:</a:t>
            </a:r>
          </a:p>
          <a:p>
            <a:pPr lvl="1"/>
            <a:r>
              <a:rPr lang="en-US" sz="2000" dirty="0"/>
              <a:t>Counting object frequencies globally is not correct, as an object might have been captured at the same location many times.</a:t>
            </a:r>
          </a:p>
          <a:p>
            <a:endParaRPr lang="en-US" sz="2400" dirty="0"/>
          </a:p>
          <a:p>
            <a:r>
              <a:rPr lang="en-US" sz="2400" dirty="0"/>
              <a:t>e.g., </a:t>
            </a:r>
          </a:p>
          <a:p>
            <a:r>
              <a:rPr lang="en-US" sz="2400" dirty="0"/>
              <a:t>Solution:</a:t>
            </a:r>
          </a:p>
          <a:p>
            <a:pPr lvl="1"/>
            <a:r>
              <a:rPr lang="en-US" sz="2000" dirty="0"/>
              <a:t>Build cluster-based histogram</a:t>
            </a:r>
          </a:p>
          <a:p>
            <a:pPr marL="457200" lvl="1" indent="0">
              <a:buNone/>
            </a:pPr>
            <a:r>
              <a:rPr lang="en-US" sz="2000" dirty="0"/>
              <a:t>   (OBJECT_COUNT)</a:t>
            </a:r>
          </a:p>
          <a:p>
            <a:pPr lvl="1">
              <a:buFontTx/>
              <a:buChar char="-"/>
            </a:pPr>
            <a:r>
              <a:rPr lang="en-US" sz="2000" dirty="0"/>
              <a:t>Normalize this into a global</a:t>
            </a:r>
          </a:p>
          <a:p>
            <a:pPr marL="457200" lvl="1" indent="0">
              <a:buNone/>
            </a:pPr>
            <a:r>
              <a:rPr lang="en-US" sz="2000" dirty="0"/>
              <a:t>OBJECT_FREQUENCY</a:t>
            </a:r>
          </a:p>
          <a:p>
            <a:pPr lvl="1"/>
            <a:endParaRPr lang="en-US" sz="2400" dirty="0"/>
          </a:p>
        </p:txBody>
      </p:sp>
      <p:sp>
        <p:nvSpPr>
          <p:cNvPr id="43" name="Rectangle 37">
            <a:extLst>
              <a:ext uri="{FF2B5EF4-FFF2-40B4-BE49-F238E27FC236}">
                <a16:creationId xmlns:a16="http://schemas.microsoft.com/office/drawing/2014/main" id="{19C898CA-0620-47BB-0C09-77F6EDAD173D}"/>
              </a:ext>
            </a:extLst>
          </p:cNvPr>
          <p:cNvSpPr>
            <a:spLocks noChangeArrowheads="1"/>
          </p:cNvSpPr>
          <p:nvPr/>
        </p:nvSpPr>
        <p:spPr bwMode="auto">
          <a:xfrm>
            <a:off x="2957696" y="8731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Y"/>
          </a:p>
        </p:txBody>
      </p:sp>
      <p:sp>
        <p:nvSpPr>
          <p:cNvPr id="44" name="Rectangle 39">
            <a:extLst>
              <a:ext uri="{FF2B5EF4-FFF2-40B4-BE49-F238E27FC236}">
                <a16:creationId xmlns:a16="http://schemas.microsoft.com/office/drawing/2014/main" id="{504B2F4D-3436-2B8C-435B-AE4788754445}"/>
              </a:ext>
            </a:extLst>
          </p:cNvPr>
          <p:cNvSpPr>
            <a:spLocks noChangeArrowheads="1"/>
          </p:cNvSpPr>
          <p:nvPr/>
        </p:nvSpPr>
        <p:spPr bwMode="auto">
          <a:xfrm>
            <a:off x="2957696" y="13303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5010" tIns="25392"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Y" altLang="en-CY" sz="1800" b="0" i="0" u="none" strike="noStrike" cap="none" normalizeH="0" baseline="0">
              <a:ln>
                <a:noFill/>
              </a:ln>
              <a:solidFill>
                <a:schemeClr val="tx1"/>
              </a:solidFill>
              <a:effectLst/>
              <a:latin typeface="Arial" panose="020B0604020202020204" pitchFamily="34" charset="0"/>
            </a:endParaRPr>
          </a:p>
        </p:txBody>
      </p:sp>
      <p:grpSp>
        <p:nvGrpSpPr>
          <p:cNvPr id="87" name="Group 86">
            <a:extLst>
              <a:ext uri="{FF2B5EF4-FFF2-40B4-BE49-F238E27FC236}">
                <a16:creationId xmlns:a16="http://schemas.microsoft.com/office/drawing/2014/main" id="{D0BFC521-6C0E-36E0-C0F4-CE607B21E7BF}"/>
              </a:ext>
            </a:extLst>
          </p:cNvPr>
          <p:cNvGrpSpPr/>
          <p:nvPr/>
        </p:nvGrpSpPr>
        <p:grpSpPr>
          <a:xfrm>
            <a:off x="1640320" y="3483889"/>
            <a:ext cx="4598217" cy="993772"/>
            <a:chOff x="2574556" y="3455622"/>
            <a:chExt cx="4598217" cy="993772"/>
          </a:xfrm>
        </p:grpSpPr>
        <p:pic>
          <p:nvPicPr>
            <p:cNvPr id="4" name="Picture 3">
              <a:extLst>
                <a:ext uri="{FF2B5EF4-FFF2-40B4-BE49-F238E27FC236}">
                  <a16:creationId xmlns:a16="http://schemas.microsoft.com/office/drawing/2014/main" id="{D35238CF-DAE0-6D07-D877-F6622FE694AC}"/>
                </a:ext>
              </a:extLst>
            </p:cNvPr>
            <p:cNvPicPr>
              <a:picLocks noChangeAspect="1"/>
            </p:cNvPicPr>
            <p:nvPr/>
          </p:nvPicPr>
          <p:blipFill>
            <a:blip r:embed="rId2"/>
            <a:stretch>
              <a:fillRect/>
            </a:stretch>
          </p:blipFill>
          <p:spPr>
            <a:xfrm>
              <a:off x="3515288" y="3526221"/>
              <a:ext cx="1662299" cy="765322"/>
            </a:xfrm>
            <a:prstGeom prst="rect">
              <a:avLst/>
            </a:prstGeom>
          </p:spPr>
        </p:pic>
        <p:pic>
          <p:nvPicPr>
            <p:cNvPr id="6" name="Picture 5">
              <a:extLst>
                <a:ext uri="{FF2B5EF4-FFF2-40B4-BE49-F238E27FC236}">
                  <a16:creationId xmlns:a16="http://schemas.microsoft.com/office/drawing/2014/main" id="{FAF45C99-808D-8F1E-1DCE-7AD7640CF1F6}"/>
                </a:ext>
              </a:extLst>
            </p:cNvPr>
            <p:cNvPicPr>
              <a:picLocks noChangeAspect="1"/>
            </p:cNvPicPr>
            <p:nvPr/>
          </p:nvPicPr>
          <p:blipFill>
            <a:blip r:embed="rId3"/>
            <a:stretch>
              <a:fillRect/>
            </a:stretch>
          </p:blipFill>
          <p:spPr>
            <a:xfrm>
              <a:off x="5577590" y="3455622"/>
              <a:ext cx="324527" cy="895248"/>
            </a:xfrm>
            <a:prstGeom prst="rect">
              <a:avLst/>
            </a:prstGeom>
          </p:spPr>
        </p:pic>
        <p:pic>
          <p:nvPicPr>
            <p:cNvPr id="11" name="Picture 10">
              <a:extLst>
                <a:ext uri="{FF2B5EF4-FFF2-40B4-BE49-F238E27FC236}">
                  <a16:creationId xmlns:a16="http://schemas.microsoft.com/office/drawing/2014/main" id="{544AD6E5-5BA9-48E3-BE03-CDA0DEE3FFE5}"/>
                </a:ext>
              </a:extLst>
            </p:cNvPr>
            <p:cNvPicPr>
              <a:picLocks noChangeAspect="1"/>
            </p:cNvPicPr>
            <p:nvPr/>
          </p:nvPicPr>
          <p:blipFill>
            <a:blip r:embed="rId4"/>
            <a:stretch>
              <a:fillRect/>
            </a:stretch>
          </p:blipFill>
          <p:spPr>
            <a:xfrm>
              <a:off x="2574556" y="3569560"/>
              <a:ext cx="493663" cy="719134"/>
            </a:xfrm>
            <a:prstGeom prst="rect">
              <a:avLst/>
            </a:prstGeom>
          </p:spPr>
        </p:pic>
        <p:sp>
          <p:nvSpPr>
            <p:cNvPr id="23" name="TextBox 22">
              <a:extLst>
                <a:ext uri="{FF2B5EF4-FFF2-40B4-BE49-F238E27FC236}">
                  <a16:creationId xmlns:a16="http://schemas.microsoft.com/office/drawing/2014/main" id="{C531E51F-44EE-441A-BEE5-3E20BE887317}"/>
                </a:ext>
              </a:extLst>
            </p:cNvPr>
            <p:cNvSpPr txBox="1"/>
            <p:nvPr/>
          </p:nvSpPr>
          <p:spPr>
            <a:xfrm>
              <a:off x="5121142" y="3973034"/>
              <a:ext cx="1373036" cy="461665"/>
            </a:xfrm>
            <a:prstGeom prst="rect">
              <a:avLst/>
            </a:prstGeom>
            <a:noFill/>
          </p:spPr>
          <p:txBody>
            <a:bodyPr wrap="square" rtlCol="0">
              <a:spAutoFit/>
            </a:bodyPr>
            <a:lstStyle/>
            <a:p>
              <a:r>
                <a:rPr lang="en-CY" sz="2400" dirty="0">
                  <a:solidFill>
                    <a:srgbClr val="FF0000"/>
                  </a:solidFill>
                </a:rPr>
                <a:t>30</a:t>
              </a:r>
            </a:p>
          </p:txBody>
        </p:sp>
        <p:sp>
          <p:nvSpPr>
            <p:cNvPr id="24" name="TextBox 23">
              <a:extLst>
                <a:ext uri="{FF2B5EF4-FFF2-40B4-BE49-F238E27FC236}">
                  <a16:creationId xmlns:a16="http://schemas.microsoft.com/office/drawing/2014/main" id="{AD367514-C537-86D4-6748-761118EACBFE}"/>
                </a:ext>
              </a:extLst>
            </p:cNvPr>
            <p:cNvSpPr txBox="1"/>
            <p:nvPr/>
          </p:nvSpPr>
          <p:spPr>
            <a:xfrm>
              <a:off x="2996369" y="3940931"/>
              <a:ext cx="1373036" cy="461665"/>
            </a:xfrm>
            <a:prstGeom prst="rect">
              <a:avLst/>
            </a:prstGeom>
            <a:noFill/>
          </p:spPr>
          <p:txBody>
            <a:bodyPr wrap="square" rtlCol="0">
              <a:spAutoFit/>
            </a:bodyPr>
            <a:lstStyle/>
            <a:p>
              <a:r>
                <a:rPr lang="en-CY" sz="2400" dirty="0">
                  <a:solidFill>
                    <a:srgbClr val="FF0000"/>
                  </a:solidFill>
                </a:rPr>
                <a:t>15</a:t>
              </a:r>
            </a:p>
          </p:txBody>
        </p:sp>
        <p:sp>
          <p:nvSpPr>
            <p:cNvPr id="35" name="TextBox 34">
              <a:extLst>
                <a:ext uri="{FF2B5EF4-FFF2-40B4-BE49-F238E27FC236}">
                  <a16:creationId xmlns:a16="http://schemas.microsoft.com/office/drawing/2014/main" id="{303AA547-B6AF-4CC2-9398-59488ABAA6C5}"/>
                </a:ext>
              </a:extLst>
            </p:cNvPr>
            <p:cNvSpPr txBox="1"/>
            <p:nvPr/>
          </p:nvSpPr>
          <p:spPr>
            <a:xfrm>
              <a:off x="5799737" y="3987729"/>
              <a:ext cx="1373036" cy="461665"/>
            </a:xfrm>
            <a:prstGeom prst="rect">
              <a:avLst/>
            </a:prstGeom>
            <a:noFill/>
          </p:spPr>
          <p:txBody>
            <a:bodyPr wrap="square" rtlCol="0">
              <a:spAutoFit/>
            </a:bodyPr>
            <a:lstStyle/>
            <a:p>
              <a:r>
                <a:rPr lang="en-CY" sz="2400" dirty="0">
                  <a:solidFill>
                    <a:srgbClr val="FF0000"/>
                  </a:solidFill>
                </a:rPr>
                <a:t>11</a:t>
              </a:r>
            </a:p>
          </p:txBody>
        </p:sp>
      </p:grpSp>
      <p:sp>
        <p:nvSpPr>
          <p:cNvPr id="37" name="Rectangle 36">
            <a:extLst>
              <a:ext uri="{FF2B5EF4-FFF2-40B4-BE49-F238E27FC236}">
                <a16:creationId xmlns:a16="http://schemas.microsoft.com/office/drawing/2014/main" id="{7C7BBB0B-4579-5D38-5174-62248BD17A13}"/>
              </a:ext>
            </a:extLst>
          </p:cNvPr>
          <p:cNvSpPr/>
          <p:nvPr/>
        </p:nvSpPr>
        <p:spPr>
          <a:xfrm>
            <a:off x="4439070" y="5668272"/>
            <a:ext cx="715312" cy="585883"/>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8" name="Rectangle 37">
            <a:extLst>
              <a:ext uri="{FF2B5EF4-FFF2-40B4-BE49-F238E27FC236}">
                <a16:creationId xmlns:a16="http://schemas.microsoft.com/office/drawing/2014/main" id="{6B846421-0D72-0B6B-7649-B88A5AC63CF6}"/>
              </a:ext>
            </a:extLst>
          </p:cNvPr>
          <p:cNvSpPr/>
          <p:nvPr/>
        </p:nvSpPr>
        <p:spPr>
          <a:xfrm>
            <a:off x="5152930" y="5670529"/>
            <a:ext cx="659423" cy="585883"/>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Rectangle 38">
            <a:extLst>
              <a:ext uri="{FF2B5EF4-FFF2-40B4-BE49-F238E27FC236}">
                <a16:creationId xmlns:a16="http://schemas.microsoft.com/office/drawing/2014/main" id="{DF00BE9E-0504-9CCA-8243-FE07462E6763}"/>
              </a:ext>
            </a:extLst>
          </p:cNvPr>
          <p:cNvSpPr/>
          <p:nvPr/>
        </p:nvSpPr>
        <p:spPr>
          <a:xfrm>
            <a:off x="5810175" y="5672464"/>
            <a:ext cx="715312" cy="585883"/>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Rectangle 39">
            <a:extLst>
              <a:ext uri="{FF2B5EF4-FFF2-40B4-BE49-F238E27FC236}">
                <a16:creationId xmlns:a16="http://schemas.microsoft.com/office/drawing/2014/main" id="{6FACE523-1A7E-5FA5-A3A3-3631D81B68AA}"/>
              </a:ext>
            </a:extLst>
          </p:cNvPr>
          <p:cNvSpPr/>
          <p:nvPr/>
        </p:nvSpPr>
        <p:spPr>
          <a:xfrm>
            <a:off x="4440885" y="5082711"/>
            <a:ext cx="715312" cy="585883"/>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Rectangle 40">
            <a:extLst>
              <a:ext uri="{FF2B5EF4-FFF2-40B4-BE49-F238E27FC236}">
                <a16:creationId xmlns:a16="http://schemas.microsoft.com/office/drawing/2014/main" id="{48B58CA5-5B4F-EAA1-009C-13C6A33F6C85}"/>
              </a:ext>
            </a:extLst>
          </p:cNvPr>
          <p:cNvSpPr/>
          <p:nvPr/>
        </p:nvSpPr>
        <p:spPr>
          <a:xfrm>
            <a:off x="5811990" y="5086903"/>
            <a:ext cx="715312" cy="585883"/>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42" name="Rectangle 41">
            <a:extLst>
              <a:ext uri="{FF2B5EF4-FFF2-40B4-BE49-F238E27FC236}">
                <a16:creationId xmlns:a16="http://schemas.microsoft.com/office/drawing/2014/main" id="{A13E2A84-C3E2-4C65-FE28-B8EB1AC0FBE2}"/>
              </a:ext>
            </a:extLst>
          </p:cNvPr>
          <p:cNvSpPr/>
          <p:nvPr/>
        </p:nvSpPr>
        <p:spPr>
          <a:xfrm>
            <a:off x="4440522" y="4495538"/>
            <a:ext cx="715312" cy="585883"/>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Oval 54">
            <a:extLst>
              <a:ext uri="{FF2B5EF4-FFF2-40B4-BE49-F238E27FC236}">
                <a16:creationId xmlns:a16="http://schemas.microsoft.com/office/drawing/2014/main" id="{0431AF3C-E002-BC6F-25E9-570CF75964C1}"/>
              </a:ext>
            </a:extLst>
          </p:cNvPr>
          <p:cNvSpPr/>
          <p:nvPr/>
        </p:nvSpPr>
        <p:spPr>
          <a:xfrm>
            <a:off x="4556656" y="4583888"/>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8" name="Oval 57">
            <a:extLst>
              <a:ext uri="{FF2B5EF4-FFF2-40B4-BE49-F238E27FC236}">
                <a16:creationId xmlns:a16="http://schemas.microsoft.com/office/drawing/2014/main" id="{3F5B99EF-A50E-930D-959B-3B048CB057CC}"/>
              </a:ext>
            </a:extLst>
          </p:cNvPr>
          <p:cNvSpPr/>
          <p:nvPr/>
        </p:nvSpPr>
        <p:spPr>
          <a:xfrm>
            <a:off x="4805618" y="4699968"/>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Oval 58">
            <a:extLst>
              <a:ext uri="{FF2B5EF4-FFF2-40B4-BE49-F238E27FC236}">
                <a16:creationId xmlns:a16="http://schemas.microsoft.com/office/drawing/2014/main" id="{F160F407-30DB-A102-D95B-E372D18A2671}"/>
              </a:ext>
            </a:extLst>
          </p:cNvPr>
          <p:cNvSpPr/>
          <p:nvPr/>
        </p:nvSpPr>
        <p:spPr>
          <a:xfrm>
            <a:off x="4600569" y="4893436"/>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Oval 59">
            <a:extLst>
              <a:ext uri="{FF2B5EF4-FFF2-40B4-BE49-F238E27FC236}">
                <a16:creationId xmlns:a16="http://schemas.microsoft.com/office/drawing/2014/main" id="{8ECC3AF7-FE51-C659-CB0B-DF016EB2EFC3}"/>
              </a:ext>
            </a:extLst>
          </p:cNvPr>
          <p:cNvSpPr/>
          <p:nvPr/>
        </p:nvSpPr>
        <p:spPr>
          <a:xfrm>
            <a:off x="4936268" y="4893436"/>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Rectangle 60">
            <a:extLst>
              <a:ext uri="{FF2B5EF4-FFF2-40B4-BE49-F238E27FC236}">
                <a16:creationId xmlns:a16="http://schemas.microsoft.com/office/drawing/2014/main" id="{D86A9E5F-1691-E4CF-1142-01DCC7877BB2}"/>
              </a:ext>
            </a:extLst>
          </p:cNvPr>
          <p:cNvSpPr/>
          <p:nvPr/>
        </p:nvSpPr>
        <p:spPr>
          <a:xfrm>
            <a:off x="5154382" y="4497795"/>
            <a:ext cx="659423" cy="585883"/>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62" name="Oval 61">
            <a:extLst>
              <a:ext uri="{FF2B5EF4-FFF2-40B4-BE49-F238E27FC236}">
                <a16:creationId xmlns:a16="http://schemas.microsoft.com/office/drawing/2014/main" id="{F0BF7D42-7F05-EF2D-3B2D-2CC732E405DF}"/>
              </a:ext>
            </a:extLst>
          </p:cNvPr>
          <p:cNvSpPr/>
          <p:nvPr/>
        </p:nvSpPr>
        <p:spPr>
          <a:xfrm>
            <a:off x="5649403" y="4895370"/>
            <a:ext cx="130651" cy="116080"/>
          </a:xfrm>
          <a:prstGeom prst="ellipse">
            <a:avLst/>
          </a:prstGeom>
          <a:solidFill>
            <a:srgbClr val="007A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Rectangle 62">
            <a:extLst>
              <a:ext uri="{FF2B5EF4-FFF2-40B4-BE49-F238E27FC236}">
                <a16:creationId xmlns:a16="http://schemas.microsoft.com/office/drawing/2014/main" id="{E7934DC5-1D36-11D5-BC59-3ACD8A4DE944}"/>
              </a:ext>
            </a:extLst>
          </p:cNvPr>
          <p:cNvSpPr/>
          <p:nvPr/>
        </p:nvSpPr>
        <p:spPr>
          <a:xfrm>
            <a:off x="5811627" y="4499730"/>
            <a:ext cx="715312" cy="585883"/>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Oval 63">
            <a:extLst>
              <a:ext uri="{FF2B5EF4-FFF2-40B4-BE49-F238E27FC236}">
                <a16:creationId xmlns:a16="http://schemas.microsoft.com/office/drawing/2014/main" id="{945A9FF6-198B-16E8-C954-71533B881BD3}"/>
              </a:ext>
            </a:extLst>
          </p:cNvPr>
          <p:cNvSpPr/>
          <p:nvPr/>
        </p:nvSpPr>
        <p:spPr>
          <a:xfrm>
            <a:off x="6358908" y="4585823"/>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5" name="Oval 64">
            <a:extLst>
              <a:ext uri="{FF2B5EF4-FFF2-40B4-BE49-F238E27FC236}">
                <a16:creationId xmlns:a16="http://schemas.microsoft.com/office/drawing/2014/main" id="{C8212483-A6E3-B4AA-F7C9-71A27ADB4114}"/>
              </a:ext>
            </a:extLst>
          </p:cNvPr>
          <p:cNvSpPr/>
          <p:nvPr/>
        </p:nvSpPr>
        <p:spPr>
          <a:xfrm>
            <a:off x="5462863" y="5300684"/>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6" name="Oval 65">
            <a:extLst>
              <a:ext uri="{FF2B5EF4-FFF2-40B4-BE49-F238E27FC236}">
                <a16:creationId xmlns:a16="http://schemas.microsoft.com/office/drawing/2014/main" id="{F5624FAE-FD17-2DC3-9F80-F407632EFE8B}"/>
              </a:ext>
            </a:extLst>
          </p:cNvPr>
          <p:cNvSpPr/>
          <p:nvPr/>
        </p:nvSpPr>
        <p:spPr>
          <a:xfrm>
            <a:off x="4556656" y="5457070"/>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7" name="Oval 66">
            <a:extLst>
              <a:ext uri="{FF2B5EF4-FFF2-40B4-BE49-F238E27FC236}">
                <a16:creationId xmlns:a16="http://schemas.microsoft.com/office/drawing/2014/main" id="{D0BE451D-CD94-9E3D-A173-74A813115972}"/>
              </a:ext>
            </a:extLst>
          </p:cNvPr>
          <p:cNvSpPr/>
          <p:nvPr/>
        </p:nvSpPr>
        <p:spPr>
          <a:xfrm>
            <a:off x="4600569" y="5291011"/>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Oval 67">
            <a:extLst>
              <a:ext uri="{FF2B5EF4-FFF2-40B4-BE49-F238E27FC236}">
                <a16:creationId xmlns:a16="http://schemas.microsoft.com/office/drawing/2014/main" id="{EEB12EA3-D432-EDB9-60D1-6AE52821CFA4}"/>
              </a:ext>
            </a:extLst>
          </p:cNvPr>
          <p:cNvSpPr/>
          <p:nvPr/>
        </p:nvSpPr>
        <p:spPr>
          <a:xfrm>
            <a:off x="6267815" y="5473837"/>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Oval 68">
            <a:extLst>
              <a:ext uri="{FF2B5EF4-FFF2-40B4-BE49-F238E27FC236}">
                <a16:creationId xmlns:a16="http://schemas.microsoft.com/office/drawing/2014/main" id="{BAC0CCB2-2952-5E86-AD51-2E894CD21E2E}"/>
              </a:ext>
            </a:extLst>
          </p:cNvPr>
          <p:cNvSpPr/>
          <p:nvPr/>
        </p:nvSpPr>
        <p:spPr>
          <a:xfrm>
            <a:off x="5257451" y="5768875"/>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Oval 69">
            <a:extLst>
              <a:ext uri="{FF2B5EF4-FFF2-40B4-BE49-F238E27FC236}">
                <a16:creationId xmlns:a16="http://schemas.microsoft.com/office/drawing/2014/main" id="{682CBCCF-3260-0621-EF97-4ECFC4831F6C}"/>
              </a:ext>
            </a:extLst>
          </p:cNvPr>
          <p:cNvSpPr/>
          <p:nvPr/>
        </p:nvSpPr>
        <p:spPr>
          <a:xfrm>
            <a:off x="5257814" y="5962342"/>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Oval 70">
            <a:extLst>
              <a:ext uri="{FF2B5EF4-FFF2-40B4-BE49-F238E27FC236}">
                <a16:creationId xmlns:a16="http://schemas.microsoft.com/office/drawing/2014/main" id="{0569B684-BE70-2618-4D0A-CA096167C185}"/>
              </a:ext>
            </a:extLst>
          </p:cNvPr>
          <p:cNvSpPr/>
          <p:nvPr/>
        </p:nvSpPr>
        <p:spPr>
          <a:xfrm>
            <a:off x="5462500" y="5845939"/>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Oval 71">
            <a:extLst>
              <a:ext uri="{FF2B5EF4-FFF2-40B4-BE49-F238E27FC236}">
                <a16:creationId xmlns:a16="http://schemas.microsoft.com/office/drawing/2014/main" id="{6CE16A88-ECFC-5B7F-E91D-EC45A0CBA69A}"/>
              </a:ext>
            </a:extLst>
          </p:cNvPr>
          <p:cNvSpPr/>
          <p:nvPr/>
        </p:nvSpPr>
        <p:spPr>
          <a:xfrm>
            <a:off x="4556656" y="6041341"/>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Oval 72">
            <a:extLst>
              <a:ext uri="{FF2B5EF4-FFF2-40B4-BE49-F238E27FC236}">
                <a16:creationId xmlns:a16="http://schemas.microsoft.com/office/drawing/2014/main" id="{22C35A54-6BBF-A208-38E0-7678B4B967BB}"/>
              </a:ext>
            </a:extLst>
          </p:cNvPr>
          <p:cNvSpPr/>
          <p:nvPr/>
        </p:nvSpPr>
        <p:spPr>
          <a:xfrm>
            <a:off x="4469918" y="5886567"/>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4" name="Oval 73">
            <a:extLst>
              <a:ext uri="{FF2B5EF4-FFF2-40B4-BE49-F238E27FC236}">
                <a16:creationId xmlns:a16="http://schemas.microsoft.com/office/drawing/2014/main" id="{9857F702-3518-8462-8FFE-4EB1BE7AAA70}"/>
              </a:ext>
            </a:extLst>
          </p:cNvPr>
          <p:cNvSpPr/>
          <p:nvPr/>
        </p:nvSpPr>
        <p:spPr>
          <a:xfrm>
            <a:off x="6329874" y="5307778"/>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5" name="Oval 74">
            <a:extLst>
              <a:ext uri="{FF2B5EF4-FFF2-40B4-BE49-F238E27FC236}">
                <a16:creationId xmlns:a16="http://schemas.microsoft.com/office/drawing/2014/main" id="{600EE24F-5E65-0719-E971-EA1913E3EE3D}"/>
              </a:ext>
            </a:extLst>
          </p:cNvPr>
          <p:cNvSpPr/>
          <p:nvPr/>
        </p:nvSpPr>
        <p:spPr>
          <a:xfrm>
            <a:off x="6373425" y="4749625"/>
            <a:ext cx="130651" cy="11608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76" name="Picture 75">
            <a:extLst>
              <a:ext uri="{FF2B5EF4-FFF2-40B4-BE49-F238E27FC236}">
                <a16:creationId xmlns:a16="http://schemas.microsoft.com/office/drawing/2014/main" id="{9E2EDBB5-DABC-3530-F4A3-58B2356642C0}"/>
              </a:ext>
            </a:extLst>
          </p:cNvPr>
          <p:cNvPicPr>
            <a:picLocks noChangeAspect="1"/>
          </p:cNvPicPr>
          <p:nvPr/>
        </p:nvPicPr>
        <p:blipFill>
          <a:blip r:embed="rId2"/>
          <a:stretch>
            <a:fillRect/>
          </a:stretch>
        </p:blipFill>
        <p:spPr>
          <a:xfrm>
            <a:off x="5234802" y="4413977"/>
            <a:ext cx="1038637" cy="478188"/>
          </a:xfrm>
          <a:prstGeom prst="rect">
            <a:avLst/>
          </a:prstGeom>
        </p:spPr>
      </p:pic>
      <p:grpSp>
        <p:nvGrpSpPr>
          <p:cNvPr id="88" name="Group 87">
            <a:extLst>
              <a:ext uri="{FF2B5EF4-FFF2-40B4-BE49-F238E27FC236}">
                <a16:creationId xmlns:a16="http://schemas.microsoft.com/office/drawing/2014/main" id="{5B6C7E26-D04E-9AF5-8030-070658131E01}"/>
              </a:ext>
            </a:extLst>
          </p:cNvPr>
          <p:cNvGrpSpPr/>
          <p:nvPr/>
        </p:nvGrpSpPr>
        <p:grpSpPr>
          <a:xfrm>
            <a:off x="6829150" y="4650311"/>
            <a:ext cx="2978890" cy="1805781"/>
            <a:chOff x="2785383" y="3599002"/>
            <a:chExt cx="2978890" cy="1805781"/>
          </a:xfrm>
        </p:grpSpPr>
        <p:pic>
          <p:nvPicPr>
            <p:cNvPr id="89" name="Picture 88">
              <a:extLst>
                <a:ext uri="{FF2B5EF4-FFF2-40B4-BE49-F238E27FC236}">
                  <a16:creationId xmlns:a16="http://schemas.microsoft.com/office/drawing/2014/main" id="{DE07361C-5FB9-8760-0E09-94BE389D0E17}"/>
                </a:ext>
              </a:extLst>
            </p:cNvPr>
            <p:cNvPicPr>
              <a:picLocks noChangeAspect="1"/>
            </p:cNvPicPr>
            <p:nvPr/>
          </p:nvPicPr>
          <p:blipFill>
            <a:blip r:embed="rId2"/>
            <a:stretch>
              <a:fillRect/>
            </a:stretch>
          </p:blipFill>
          <p:spPr>
            <a:xfrm>
              <a:off x="2785383" y="3599002"/>
              <a:ext cx="1662299" cy="765322"/>
            </a:xfrm>
            <a:prstGeom prst="rect">
              <a:avLst/>
            </a:prstGeom>
          </p:spPr>
        </p:pic>
        <p:pic>
          <p:nvPicPr>
            <p:cNvPr id="90" name="Picture 89">
              <a:extLst>
                <a:ext uri="{FF2B5EF4-FFF2-40B4-BE49-F238E27FC236}">
                  <a16:creationId xmlns:a16="http://schemas.microsoft.com/office/drawing/2014/main" id="{1C35487D-4D02-BFC9-C091-AFC1039862FA}"/>
                </a:ext>
              </a:extLst>
            </p:cNvPr>
            <p:cNvPicPr>
              <a:picLocks noChangeAspect="1"/>
            </p:cNvPicPr>
            <p:nvPr/>
          </p:nvPicPr>
          <p:blipFill>
            <a:blip r:embed="rId3"/>
            <a:stretch>
              <a:fillRect/>
            </a:stretch>
          </p:blipFill>
          <p:spPr>
            <a:xfrm>
              <a:off x="3763047" y="4411011"/>
              <a:ext cx="324527" cy="895248"/>
            </a:xfrm>
            <a:prstGeom prst="rect">
              <a:avLst/>
            </a:prstGeom>
          </p:spPr>
        </p:pic>
        <p:pic>
          <p:nvPicPr>
            <p:cNvPr id="91" name="Picture 90">
              <a:extLst>
                <a:ext uri="{FF2B5EF4-FFF2-40B4-BE49-F238E27FC236}">
                  <a16:creationId xmlns:a16="http://schemas.microsoft.com/office/drawing/2014/main" id="{080E2969-9B11-AC49-A29C-D31EBA6EFDD0}"/>
                </a:ext>
              </a:extLst>
            </p:cNvPr>
            <p:cNvPicPr>
              <a:picLocks noChangeAspect="1"/>
            </p:cNvPicPr>
            <p:nvPr/>
          </p:nvPicPr>
          <p:blipFill>
            <a:blip r:embed="rId4"/>
            <a:stretch>
              <a:fillRect/>
            </a:stretch>
          </p:blipFill>
          <p:spPr>
            <a:xfrm>
              <a:off x="2838594" y="4466396"/>
              <a:ext cx="493663" cy="719134"/>
            </a:xfrm>
            <a:prstGeom prst="rect">
              <a:avLst/>
            </a:prstGeom>
          </p:spPr>
        </p:pic>
        <p:sp>
          <p:nvSpPr>
            <p:cNvPr id="92" name="TextBox 91">
              <a:extLst>
                <a:ext uri="{FF2B5EF4-FFF2-40B4-BE49-F238E27FC236}">
                  <a16:creationId xmlns:a16="http://schemas.microsoft.com/office/drawing/2014/main" id="{63FA11B0-90E0-F6C7-ECA7-AEBAC91E1EFB}"/>
                </a:ext>
              </a:extLst>
            </p:cNvPr>
            <p:cNvSpPr txBox="1"/>
            <p:nvPr/>
          </p:nvSpPr>
          <p:spPr>
            <a:xfrm>
              <a:off x="4391237" y="4045815"/>
              <a:ext cx="1373036" cy="461665"/>
            </a:xfrm>
            <a:prstGeom prst="rect">
              <a:avLst/>
            </a:prstGeom>
            <a:noFill/>
          </p:spPr>
          <p:txBody>
            <a:bodyPr wrap="square" rtlCol="0">
              <a:spAutoFit/>
            </a:bodyPr>
            <a:lstStyle/>
            <a:p>
              <a:r>
                <a:rPr lang="en-CY" sz="2400" dirty="0">
                  <a:solidFill>
                    <a:srgbClr val="FF0000"/>
                  </a:solidFill>
                </a:rPr>
                <a:t>1</a:t>
              </a:r>
            </a:p>
          </p:txBody>
        </p:sp>
        <p:sp>
          <p:nvSpPr>
            <p:cNvPr id="93" name="TextBox 92">
              <a:extLst>
                <a:ext uri="{FF2B5EF4-FFF2-40B4-BE49-F238E27FC236}">
                  <a16:creationId xmlns:a16="http://schemas.microsoft.com/office/drawing/2014/main" id="{1CF97961-3335-620A-D053-08CCE4B00178}"/>
                </a:ext>
              </a:extLst>
            </p:cNvPr>
            <p:cNvSpPr txBox="1"/>
            <p:nvPr/>
          </p:nvSpPr>
          <p:spPr>
            <a:xfrm>
              <a:off x="3307015" y="4809114"/>
              <a:ext cx="1373036" cy="461665"/>
            </a:xfrm>
            <a:prstGeom prst="rect">
              <a:avLst/>
            </a:prstGeom>
            <a:noFill/>
          </p:spPr>
          <p:txBody>
            <a:bodyPr wrap="square" rtlCol="0">
              <a:spAutoFit/>
            </a:bodyPr>
            <a:lstStyle/>
            <a:p>
              <a:r>
                <a:rPr lang="en-CY" sz="2400" dirty="0">
                  <a:solidFill>
                    <a:srgbClr val="FF0000"/>
                  </a:solidFill>
                </a:rPr>
                <a:t>3</a:t>
              </a:r>
            </a:p>
          </p:txBody>
        </p:sp>
        <p:sp>
          <p:nvSpPr>
            <p:cNvPr id="94" name="TextBox 93">
              <a:extLst>
                <a:ext uri="{FF2B5EF4-FFF2-40B4-BE49-F238E27FC236}">
                  <a16:creationId xmlns:a16="http://schemas.microsoft.com/office/drawing/2014/main" id="{1DC44424-3A98-455A-B944-D0B8122E77D7}"/>
                </a:ext>
              </a:extLst>
            </p:cNvPr>
            <p:cNvSpPr txBox="1"/>
            <p:nvPr/>
          </p:nvSpPr>
          <p:spPr>
            <a:xfrm>
              <a:off x="3985194" y="4943118"/>
              <a:ext cx="1373036" cy="461665"/>
            </a:xfrm>
            <a:prstGeom prst="rect">
              <a:avLst/>
            </a:prstGeom>
            <a:noFill/>
          </p:spPr>
          <p:txBody>
            <a:bodyPr wrap="square" rtlCol="0">
              <a:spAutoFit/>
            </a:bodyPr>
            <a:lstStyle/>
            <a:p>
              <a:r>
                <a:rPr lang="en-CY" sz="2400" dirty="0">
                  <a:solidFill>
                    <a:srgbClr val="FF0000"/>
                  </a:solidFill>
                </a:rPr>
                <a:t>5</a:t>
              </a:r>
            </a:p>
          </p:txBody>
        </p:sp>
      </p:grpSp>
    </p:spTree>
    <p:extLst>
      <p:ext uri="{BB962C8B-B14F-4D97-AF65-F5344CB8AC3E}">
        <p14:creationId xmlns:p14="http://schemas.microsoft.com/office/powerpoint/2010/main" val="329112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61" grpId="0" animBg="1"/>
      <p:bldP spid="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F1FA-A9F3-6B33-F992-D62DCB22E07A}"/>
              </a:ext>
            </a:extLst>
          </p:cNvPr>
          <p:cNvSpPr>
            <a:spLocks noGrp="1"/>
          </p:cNvSpPr>
          <p:nvPr>
            <p:ph type="title"/>
          </p:nvPr>
        </p:nvSpPr>
        <p:spPr/>
        <p:txBody>
          <a:bodyPr/>
          <a:lstStyle/>
          <a:p>
            <a:r>
              <a:rPr lang="en-US" dirty="0"/>
              <a:t>B-C) GPFC+SP Results</a:t>
            </a:r>
            <a:endParaRPr lang="en-CY" dirty="0"/>
          </a:p>
        </p:txBody>
      </p:sp>
      <p:pic>
        <p:nvPicPr>
          <p:cNvPr id="4" name="Picture 3">
            <a:extLst>
              <a:ext uri="{FF2B5EF4-FFF2-40B4-BE49-F238E27FC236}">
                <a16:creationId xmlns:a16="http://schemas.microsoft.com/office/drawing/2014/main" id="{D9170E65-F92C-EF55-CD2D-35F0495E8AD1}"/>
              </a:ext>
            </a:extLst>
          </p:cNvPr>
          <p:cNvPicPr>
            <a:picLocks noChangeAspect="1"/>
          </p:cNvPicPr>
          <p:nvPr/>
        </p:nvPicPr>
        <p:blipFill>
          <a:blip r:embed="rId2"/>
          <a:stretch>
            <a:fillRect/>
          </a:stretch>
        </p:blipFill>
        <p:spPr>
          <a:xfrm>
            <a:off x="1763688" y="2348880"/>
            <a:ext cx="4836476" cy="3696566"/>
          </a:xfrm>
          <a:prstGeom prst="rect">
            <a:avLst/>
          </a:prstGeom>
        </p:spPr>
      </p:pic>
      <p:sp>
        <p:nvSpPr>
          <p:cNvPr id="5" name="Content Placeholder 2">
            <a:extLst>
              <a:ext uri="{FF2B5EF4-FFF2-40B4-BE49-F238E27FC236}">
                <a16:creationId xmlns:a16="http://schemas.microsoft.com/office/drawing/2014/main" id="{15DD9636-AF4D-C160-EB2F-0F70E1EE242B}"/>
              </a:ext>
            </a:extLst>
          </p:cNvPr>
          <p:cNvSpPr>
            <a:spLocks noGrp="1"/>
          </p:cNvSpPr>
          <p:nvPr>
            <p:ph idx="1"/>
          </p:nvPr>
        </p:nvSpPr>
        <p:spPr>
          <a:xfrm>
            <a:off x="457200" y="1124744"/>
            <a:ext cx="8229600" cy="1728192"/>
          </a:xfrm>
        </p:spPr>
        <p:txBody>
          <a:bodyPr/>
          <a:lstStyle/>
          <a:p>
            <a:r>
              <a:rPr lang="en-CY" sz="2400" dirty="0"/>
              <a:t>During Logging (see evaluation later), we populate the </a:t>
            </a:r>
            <a:r>
              <a:rPr lang="en-CY" sz="2400" b="1" dirty="0"/>
              <a:t>OBJECT_FREQUENCY </a:t>
            </a:r>
            <a:r>
              <a:rPr lang="en-CY" sz="2400" dirty="0"/>
              <a:t>views that are used by the ranking algorithms to rank higher infrequent objects.</a:t>
            </a:r>
          </a:p>
        </p:txBody>
      </p:sp>
      <p:cxnSp>
        <p:nvCxnSpPr>
          <p:cNvPr id="8" name="Straight Arrow Connector 7">
            <a:extLst>
              <a:ext uri="{FF2B5EF4-FFF2-40B4-BE49-F238E27FC236}">
                <a16:creationId xmlns:a16="http://schemas.microsoft.com/office/drawing/2014/main" id="{C16D873E-3CE5-1182-3803-E4EEE2356BEC}"/>
              </a:ext>
            </a:extLst>
          </p:cNvPr>
          <p:cNvCxnSpPr>
            <a:cxnSpLocks/>
          </p:cNvCxnSpPr>
          <p:nvPr/>
        </p:nvCxnSpPr>
        <p:spPr bwMode="auto">
          <a:xfrm>
            <a:off x="6600164" y="3068960"/>
            <a:ext cx="0" cy="2872029"/>
          </a:xfrm>
          <a:prstGeom prst="straightConnector1">
            <a:avLst/>
          </a:prstGeom>
          <a:noFill/>
          <a:ln w="3810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B1182FF3-2D99-2CA8-CA92-C6D636E3C7E1}"/>
              </a:ext>
            </a:extLst>
          </p:cNvPr>
          <p:cNvSpPr txBox="1"/>
          <p:nvPr/>
        </p:nvSpPr>
        <p:spPr>
          <a:xfrm>
            <a:off x="6594170" y="2924944"/>
            <a:ext cx="792083" cy="338554"/>
          </a:xfrm>
          <a:prstGeom prst="rect">
            <a:avLst/>
          </a:prstGeom>
          <a:noFill/>
        </p:spPr>
        <p:txBody>
          <a:bodyPr wrap="square" rtlCol="0">
            <a:spAutoFit/>
          </a:bodyPr>
          <a:lstStyle/>
          <a:p>
            <a:r>
              <a:rPr lang="en-CY" sz="1600" b="0" dirty="0">
                <a:solidFill>
                  <a:srgbClr val="FF0000"/>
                </a:solidFill>
              </a:rPr>
              <a:t>rare</a:t>
            </a:r>
          </a:p>
        </p:txBody>
      </p:sp>
      <p:sp>
        <p:nvSpPr>
          <p:cNvPr id="10" name="TextBox 9">
            <a:extLst>
              <a:ext uri="{FF2B5EF4-FFF2-40B4-BE49-F238E27FC236}">
                <a16:creationId xmlns:a16="http://schemas.microsoft.com/office/drawing/2014/main" id="{96187F88-5C84-7260-F915-16C7205B3CA0}"/>
              </a:ext>
            </a:extLst>
          </p:cNvPr>
          <p:cNvSpPr txBox="1"/>
          <p:nvPr/>
        </p:nvSpPr>
        <p:spPr>
          <a:xfrm>
            <a:off x="6598693" y="5730645"/>
            <a:ext cx="1512169" cy="307777"/>
          </a:xfrm>
          <a:prstGeom prst="rect">
            <a:avLst/>
          </a:prstGeom>
          <a:noFill/>
        </p:spPr>
        <p:txBody>
          <a:bodyPr wrap="square" rtlCol="0">
            <a:spAutoFit/>
          </a:bodyPr>
          <a:lstStyle/>
          <a:p>
            <a:r>
              <a:rPr lang="en-CY" sz="1400" b="0" dirty="0">
                <a:solidFill>
                  <a:srgbClr val="FF0000"/>
                </a:solidFill>
              </a:rPr>
              <a:t>frequent</a:t>
            </a:r>
          </a:p>
        </p:txBody>
      </p:sp>
    </p:spTree>
    <p:extLst>
      <p:ext uri="{BB962C8B-B14F-4D97-AF65-F5344CB8AC3E}">
        <p14:creationId xmlns:p14="http://schemas.microsoft.com/office/powerpoint/2010/main" val="1973348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86C720-CF51-D602-6B73-8EF09AD15BD4}"/>
              </a:ext>
            </a:extLst>
          </p:cNvPr>
          <p:cNvSpPr/>
          <p:nvPr/>
        </p:nvSpPr>
        <p:spPr bwMode="auto">
          <a:xfrm>
            <a:off x="494075" y="1636404"/>
            <a:ext cx="8169998" cy="1576572"/>
          </a:xfrm>
          <a:prstGeom prst="rect">
            <a:avLst/>
          </a:prstGeom>
          <a:solidFill>
            <a:schemeClr val="accent1">
              <a:alpha val="50439"/>
            </a:schemeClr>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95F735CB-E40D-ABB2-EE3B-12376C18AF78}"/>
              </a:ext>
            </a:extLst>
          </p:cNvPr>
          <p:cNvSpPr>
            <a:spLocks noGrp="1"/>
          </p:cNvSpPr>
          <p:nvPr>
            <p:ph type="title"/>
          </p:nvPr>
        </p:nvSpPr>
        <p:spPr>
          <a:xfrm>
            <a:off x="457200" y="274638"/>
            <a:ext cx="8186766" cy="1282154"/>
          </a:xfrm>
        </p:spPr>
        <p:txBody>
          <a:bodyPr/>
          <a:lstStyle/>
          <a:p>
            <a:r>
              <a:rPr lang="en-CY" dirty="0"/>
              <a:t>D) Bounding Rectangle Filtering of Fingerprints</a:t>
            </a:r>
          </a:p>
        </p:txBody>
      </p:sp>
      <p:sp>
        <p:nvSpPr>
          <p:cNvPr id="3" name="Content Placeholder 2">
            <a:extLst>
              <a:ext uri="{FF2B5EF4-FFF2-40B4-BE49-F238E27FC236}">
                <a16:creationId xmlns:a16="http://schemas.microsoft.com/office/drawing/2014/main" id="{3FC8ACCE-BC06-405E-07B9-D108587F2274}"/>
              </a:ext>
            </a:extLst>
          </p:cNvPr>
          <p:cNvSpPr>
            <a:spLocks noGrp="1"/>
          </p:cNvSpPr>
          <p:nvPr>
            <p:ph idx="1"/>
          </p:nvPr>
        </p:nvSpPr>
        <p:spPr>
          <a:xfrm>
            <a:off x="457200" y="1628800"/>
            <a:ext cx="8229600" cy="4569594"/>
          </a:xfrm>
        </p:spPr>
        <p:txBody>
          <a:bodyPr/>
          <a:lstStyle/>
          <a:p>
            <a:r>
              <a:rPr lang="en-CY" dirty="0"/>
              <a:t>During Localization, steps (a-c) sufficiently provide a </a:t>
            </a:r>
            <a:r>
              <a:rPr lang="en-CY" b="1" dirty="0"/>
              <a:t>global</a:t>
            </a:r>
            <a:r>
              <a:rPr lang="en-CY" dirty="0"/>
              <a:t> ranking of fingerprints to identify the best location estimate.</a:t>
            </a:r>
          </a:p>
          <a:p>
            <a:r>
              <a:rPr lang="en-CY" b="1" dirty="0"/>
              <a:t>Problem: </a:t>
            </a:r>
          </a:p>
          <a:p>
            <a:pPr lvl="1"/>
            <a:r>
              <a:rPr lang="en-CY" dirty="0"/>
              <a:t>How to exploit the prior location during tracking?</a:t>
            </a:r>
          </a:p>
          <a:p>
            <a:r>
              <a:rPr lang="en-CY" b="1" dirty="0"/>
              <a:t>Solution: </a:t>
            </a:r>
          </a:p>
          <a:p>
            <a:pPr lvl="1"/>
            <a:r>
              <a:rPr lang="en-CY" dirty="0"/>
              <a:t>Limit the ranking process within a bounding rectangle around the prior result.</a:t>
            </a:r>
          </a:p>
          <a:p>
            <a:pPr lvl="1"/>
            <a:endParaRPr lang="en-CY" dirty="0"/>
          </a:p>
        </p:txBody>
      </p:sp>
    </p:spTree>
    <p:extLst>
      <p:ext uri="{BB962C8B-B14F-4D97-AF65-F5344CB8AC3E}">
        <p14:creationId xmlns:p14="http://schemas.microsoft.com/office/powerpoint/2010/main" val="379612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65FA9-A38F-CFDD-2474-0DB370DAE611}"/>
              </a:ext>
            </a:extLst>
          </p:cNvPr>
          <p:cNvSpPr>
            <a:spLocks noGrp="1"/>
          </p:cNvSpPr>
          <p:nvPr>
            <p:ph type="title"/>
          </p:nvPr>
        </p:nvSpPr>
        <p:spPr/>
        <p:txBody>
          <a:bodyPr/>
          <a:lstStyle/>
          <a:p>
            <a:r>
              <a:rPr lang="en-CY" sz="3600" b="0" dirty="0"/>
              <a:t>Motivation – Fires on Ro-Ro Vessels</a:t>
            </a:r>
          </a:p>
        </p:txBody>
      </p:sp>
      <p:sp>
        <p:nvSpPr>
          <p:cNvPr id="3" name="Content Placeholder 2">
            <a:extLst>
              <a:ext uri="{FF2B5EF4-FFF2-40B4-BE49-F238E27FC236}">
                <a16:creationId xmlns:a16="http://schemas.microsoft.com/office/drawing/2014/main" id="{E8F0317E-7205-926B-A29C-03FAF9258332}"/>
              </a:ext>
            </a:extLst>
          </p:cNvPr>
          <p:cNvSpPr>
            <a:spLocks noGrp="1"/>
          </p:cNvSpPr>
          <p:nvPr>
            <p:ph idx="1"/>
          </p:nvPr>
        </p:nvSpPr>
        <p:spPr>
          <a:xfrm>
            <a:off x="442969" y="1067012"/>
            <a:ext cx="8186767" cy="4663901"/>
          </a:xfrm>
        </p:spPr>
        <p:txBody>
          <a:bodyPr/>
          <a:lstStyle/>
          <a:p>
            <a:r>
              <a:rPr lang="en-GB" sz="2800" dirty="0"/>
              <a:t>The </a:t>
            </a:r>
            <a:r>
              <a:rPr lang="en-GB" sz="2800" b="1" dirty="0"/>
              <a:t>early suppression </a:t>
            </a:r>
            <a:r>
              <a:rPr lang="en-GB" sz="2800" dirty="0"/>
              <a:t>of fires on ro-ro vessels requires </a:t>
            </a:r>
            <a:r>
              <a:rPr lang="en-GB" sz="2800" b="1" dirty="0"/>
              <a:t>rapid fire identification </a:t>
            </a:r>
          </a:p>
          <a:p>
            <a:pPr lvl="1"/>
            <a:r>
              <a:rPr lang="en-GB" sz="2400" dirty="0"/>
              <a:t>a fire of medium growth exponentially reaches 1MW after only 5 minutes! </a:t>
            </a:r>
          </a:p>
          <a:p>
            <a:endParaRPr lang="en-CY" sz="2400" dirty="0"/>
          </a:p>
        </p:txBody>
      </p:sp>
      <p:pic>
        <p:nvPicPr>
          <p:cNvPr id="2052" name="Picture 4" descr="Fire in a wastepaper basket">
            <a:extLst>
              <a:ext uri="{FF2B5EF4-FFF2-40B4-BE49-F238E27FC236}">
                <a16:creationId xmlns:a16="http://schemas.microsoft.com/office/drawing/2014/main" id="{8D18D133-23EE-363C-9D9E-F9AC1C78A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85" y="3042061"/>
            <a:ext cx="1983582" cy="14429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E74987-EDD1-34CD-58EE-1FA0AC76818A}"/>
              </a:ext>
            </a:extLst>
          </p:cNvPr>
          <p:cNvSpPr txBox="1"/>
          <p:nvPr/>
        </p:nvSpPr>
        <p:spPr>
          <a:xfrm>
            <a:off x="351810" y="4542482"/>
            <a:ext cx="1983582" cy="600164"/>
          </a:xfrm>
          <a:prstGeom prst="rect">
            <a:avLst/>
          </a:prstGeom>
          <a:noFill/>
        </p:spPr>
        <p:txBody>
          <a:bodyPr wrap="square" rtlCol="0">
            <a:spAutoFit/>
          </a:bodyPr>
          <a:lstStyle/>
          <a:p>
            <a:pPr algn="ctr"/>
            <a:r>
              <a:rPr lang="en-CY" sz="1650" dirty="0"/>
              <a:t>1 minute</a:t>
            </a:r>
          </a:p>
          <a:p>
            <a:pPr algn="ctr"/>
            <a:r>
              <a:rPr lang="en-CY" sz="1650" dirty="0"/>
              <a:t>50kW</a:t>
            </a:r>
          </a:p>
        </p:txBody>
      </p:sp>
      <p:sp>
        <p:nvSpPr>
          <p:cNvPr id="6" name="TextBox 5">
            <a:extLst>
              <a:ext uri="{FF2B5EF4-FFF2-40B4-BE49-F238E27FC236}">
                <a16:creationId xmlns:a16="http://schemas.microsoft.com/office/drawing/2014/main" id="{34672A4A-C7DD-0542-7F2A-0C284AF364B6}"/>
              </a:ext>
            </a:extLst>
          </p:cNvPr>
          <p:cNvSpPr txBox="1"/>
          <p:nvPr/>
        </p:nvSpPr>
        <p:spPr>
          <a:xfrm>
            <a:off x="2613417" y="4534390"/>
            <a:ext cx="1983582" cy="600164"/>
          </a:xfrm>
          <a:prstGeom prst="rect">
            <a:avLst/>
          </a:prstGeom>
          <a:noFill/>
        </p:spPr>
        <p:txBody>
          <a:bodyPr wrap="square" rtlCol="0">
            <a:spAutoFit/>
          </a:bodyPr>
          <a:lstStyle/>
          <a:p>
            <a:pPr algn="ctr"/>
            <a:r>
              <a:rPr lang="en-CY" sz="1650" dirty="0"/>
              <a:t>3 minutes</a:t>
            </a:r>
          </a:p>
          <a:p>
            <a:pPr algn="ctr"/>
            <a:r>
              <a:rPr lang="en-CY" sz="1650" dirty="0"/>
              <a:t>400kW</a:t>
            </a:r>
          </a:p>
        </p:txBody>
      </p:sp>
      <p:sp>
        <p:nvSpPr>
          <p:cNvPr id="8" name="TextBox 7">
            <a:extLst>
              <a:ext uri="{FF2B5EF4-FFF2-40B4-BE49-F238E27FC236}">
                <a16:creationId xmlns:a16="http://schemas.microsoft.com/office/drawing/2014/main" id="{9138D711-5BA4-1401-BC95-D1DFBFDA88AC}"/>
              </a:ext>
            </a:extLst>
          </p:cNvPr>
          <p:cNvSpPr txBox="1"/>
          <p:nvPr/>
        </p:nvSpPr>
        <p:spPr>
          <a:xfrm>
            <a:off x="4805800" y="4442101"/>
            <a:ext cx="1860779" cy="854080"/>
          </a:xfrm>
          <a:prstGeom prst="rect">
            <a:avLst/>
          </a:prstGeom>
          <a:noFill/>
        </p:spPr>
        <p:txBody>
          <a:bodyPr wrap="square" rtlCol="0">
            <a:spAutoFit/>
          </a:bodyPr>
          <a:lstStyle/>
          <a:p>
            <a:pPr algn="ctr"/>
            <a:r>
              <a:rPr lang="en-CY" sz="1650" dirty="0"/>
              <a:t>5 minutes</a:t>
            </a:r>
          </a:p>
          <a:p>
            <a:pPr algn="ctr"/>
            <a:r>
              <a:rPr lang="en-CY" sz="1650" dirty="0"/>
              <a:t>1MW = 1 m2 diesel pool</a:t>
            </a:r>
          </a:p>
        </p:txBody>
      </p:sp>
      <p:sp>
        <p:nvSpPr>
          <p:cNvPr id="10" name="TextBox 9">
            <a:extLst>
              <a:ext uri="{FF2B5EF4-FFF2-40B4-BE49-F238E27FC236}">
                <a16:creationId xmlns:a16="http://schemas.microsoft.com/office/drawing/2014/main" id="{520D619C-864E-4DEB-B0ED-5648EDC640B5}"/>
              </a:ext>
            </a:extLst>
          </p:cNvPr>
          <p:cNvSpPr txBox="1"/>
          <p:nvPr/>
        </p:nvSpPr>
        <p:spPr>
          <a:xfrm>
            <a:off x="6942257" y="4832584"/>
            <a:ext cx="1701709" cy="600164"/>
          </a:xfrm>
          <a:prstGeom prst="rect">
            <a:avLst/>
          </a:prstGeom>
          <a:noFill/>
        </p:spPr>
        <p:txBody>
          <a:bodyPr wrap="square" rtlCol="0">
            <a:spAutoFit/>
          </a:bodyPr>
          <a:lstStyle/>
          <a:p>
            <a:pPr algn="ctr"/>
            <a:r>
              <a:rPr lang="en-CY" sz="1650" dirty="0"/>
              <a:t>7 minutes</a:t>
            </a:r>
          </a:p>
          <a:p>
            <a:pPr algn="ctr"/>
            <a:r>
              <a:rPr lang="en-CY" sz="1650" dirty="0"/>
              <a:t>2MW!</a:t>
            </a:r>
          </a:p>
        </p:txBody>
      </p:sp>
      <p:pic>
        <p:nvPicPr>
          <p:cNvPr id="2054" name="Picture 6">
            <a:extLst>
              <a:ext uri="{FF2B5EF4-FFF2-40B4-BE49-F238E27FC236}">
                <a16:creationId xmlns:a16="http://schemas.microsoft.com/office/drawing/2014/main" id="{9D0D369B-E456-7B71-E3D9-EACFC7DCC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800" y="3086214"/>
            <a:ext cx="1860779" cy="13987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Chart 11">
            <a:extLst>
              <a:ext uri="{FF2B5EF4-FFF2-40B4-BE49-F238E27FC236}">
                <a16:creationId xmlns:a16="http://schemas.microsoft.com/office/drawing/2014/main" id="{108D404F-E31D-CF64-7982-8F79BC1EC89A}"/>
              </a:ext>
            </a:extLst>
          </p:cNvPr>
          <p:cNvGraphicFramePr>
            <a:graphicFrameLocks/>
          </p:cNvGraphicFramePr>
          <p:nvPr>
            <p:extLst>
              <p:ext uri="{D42A27DB-BD31-4B8C-83A1-F6EECF244321}">
                <p14:modId xmlns:p14="http://schemas.microsoft.com/office/powerpoint/2010/main" val="661357558"/>
              </p:ext>
            </p:extLst>
          </p:nvPr>
        </p:nvGraphicFramePr>
        <p:xfrm>
          <a:off x="6942257" y="2879565"/>
          <a:ext cx="1662803" cy="1812090"/>
        </p:xfrm>
        <a:graphic>
          <a:graphicData uri="http://schemas.openxmlformats.org/drawingml/2006/chart">
            <c:chart xmlns:c="http://schemas.openxmlformats.org/drawingml/2006/chart" xmlns:r="http://schemas.openxmlformats.org/officeDocument/2006/relationships" r:id="rId4"/>
          </a:graphicData>
        </a:graphic>
      </p:graphicFrame>
      <p:grpSp>
        <p:nvGrpSpPr>
          <p:cNvPr id="26" name="Group 25">
            <a:extLst>
              <a:ext uri="{FF2B5EF4-FFF2-40B4-BE49-F238E27FC236}">
                <a16:creationId xmlns:a16="http://schemas.microsoft.com/office/drawing/2014/main" id="{F48F46B3-7B50-17F0-7F22-96142F163BF6}"/>
              </a:ext>
            </a:extLst>
          </p:cNvPr>
          <p:cNvGrpSpPr/>
          <p:nvPr/>
        </p:nvGrpSpPr>
        <p:grpSpPr>
          <a:xfrm>
            <a:off x="2514637" y="3042061"/>
            <a:ext cx="2282399" cy="1442945"/>
            <a:chOff x="3514771" y="3243423"/>
            <a:chExt cx="2583541" cy="1717089"/>
          </a:xfrm>
        </p:grpSpPr>
        <p:pic>
          <p:nvPicPr>
            <p:cNvPr id="13" name="Picture 4" descr="Fire in a wastepaper basket">
              <a:extLst>
                <a:ext uri="{FF2B5EF4-FFF2-40B4-BE49-F238E27FC236}">
                  <a16:creationId xmlns:a16="http://schemas.microsoft.com/office/drawing/2014/main" id="{7B5F1677-3FFA-3618-096A-DA3CFA1D3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037" y="3246584"/>
              <a:ext cx="816817" cy="5429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ire in a wastepaper basket">
              <a:extLst>
                <a:ext uri="{FF2B5EF4-FFF2-40B4-BE49-F238E27FC236}">
                  <a16:creationId xmlns:a16="http://schemas.microsoft.com/office/drawing/2014/main" id="{98AE7B06-FB48-5B32-1333-41A499B06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623" y="3246584"/>
              <a:ext cx="816817" cy="5429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re in a wastepaper basket">
              <a:extLst>
                <a:ext uri="{FF2B5EF4-FFF2-40B4-BE49-F238E27FC236}">
                  <a16:creationId xmlns:a16="http://schemas.microsoft.com/office/drawing/2014/main" id="{C600559E-06CF-CF7C-4A03-FAE3E1C91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495" y="3243423"/>
              <a:ext cx="816817" cy="542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re in a wastepaper basket">
              <a:extLst>
                <a:ext uri="{FF2B5EF4-FFF2-40B4-BE49-F238E27FC236}">
                  <a16:creationId xmlns:a16="http://schemas.microsoft.com/office/drawing/2014/main" id="{D103287E-B684-D924-B3EC-180DCE904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771" y="3815877"/>
              <a:ext cx="816817" cy="5429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re in a wastepaper basket">
              <a:extLst>
                <a:ext uri="{FF2B5EF4-FFF2-40B4-BE49-F238E27FC236}">
                  <a16:creationId xmlns:a16="http://schemas.microsoft.com/office/drawing/2014/main" id="{0FFC0630-90C2-449D-5FE7-5193C3118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357" y="3815877"/>
              <a:ext cx="816817" cy="5429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ire in a wastepaper basket">
              <a:extLst>
                <a:ext uri="{FF2B5EF4-FFF2-40B4-BE49-F238E27FC236}">
                  <a16:creationId xmlns:a16="http://schemas.microsoft.com/office/drawing/2014/main" id="{CEFCC9EF-F628-7125-4A13-C4567BB73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229" y="3812716"/>
              <a:ext cx="816817" cy="5429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ire in a wastepaper basket">
              <a:extLst>
                <a:ext uri="{FF2B5EF4-FFF2-40B4-BE49-F238E27FC236}">
                  <a16:creationId xmlns:a16="http://schemas.microsoft.com/office/drawing/2014/main" id="{D9335B49-29E3-32CF-85C3-FFA738B67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771" y="4417578"/>
              <a:ext cx="816817" cy="5429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ire in a wastepaper basket">
              <a:extLst>
                <a:ext uri="{FF2B5EF4-FFF2-40B4-BE49-F238E27FC236}">
                  <a16:creationId xmlns:a16="http://schemas.microsoft.com/office/drawing/2014/main" id="{9035DB71-C56E-0245-8D53-F1B0DB992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357" y="4417578"/>
              <a:ext cx="816817" cy="54293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BF1B3575-1C87-CB57-2020-3C000C62C02A}"/>
              </a:ext>
            </a:extLst>
          </p:cNvPr>
          <p:cNvSpPr txBox="1"/>
          <p:nvPr/>
        </p:nvSpPr>
        <p:spPr>
          <a:xfrm>
            <a:off x="514264" y="5293516"/>
            <a:ext cx="6666816" cy="954107"/>
          </a:xfrm>
          <a:prstGeom prst="rect">
            <a:avLst/>
          </a:prstGeom>
          <a:noFill/>
        </p:spPr>
        <p:txBody>
          <a:bodyPr wrap="square" rtlCol="0">
            <a:spAutoFit/>
          </a:bodyPr>
          <a:lstStyle/>
          <a:p>
            <a:pPr algn="ctr"/>
            <a:r>
              <a:rPr lang="en-CY" sz="2800" dirty="0">
                <a:solidFill>
                  <a:srgbClr val="FF0000"/>
                </a:solidFill>
              </a:rPr>
              <a:t>Exponential fire growth! – quick reaction is a must!</a:t>
            </a:r>
          </a:p>
        </p:txBody>
      </p:sp>
    </p:spTree>
    <p:extLst>
      <p:ext uri="{BB962C8B-B14F-4D97-AF65-F5344CB8AC3E}">
        <p14:creationId xmlns:p14="http://schemas.microsoft.com/office/powerpoint/2010/main" val="10731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Graphic spid="12" grpId="0">
        <p:bldAsOne/>
      </p:bldGraphic>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AAE08D99-7A0E-DB35-9128-752F05BFC190}"/>
              </a:ext>
            </a:extLst>
          </p:cNvPr>
          <p:cNvPicPr>
            <a:picLocks noChangeAspect="1"/>
          </p:cNvPicPr>
          <p:nvPr/>
        </p:nvPicPr>
        <p:blipFill>
          <a:blip r:embed="rId2"/>
          <a:stretch>
            <a:fillRect/>
          </a:stretch>
        </p:blipFill>
        <p:spPr>
          <a:xfrm>
            <a:off x="664383" y="1556792"/>
            <a:ext cx="7508017" cy="4696408"/>
          </a:xfrm>
          <a:prstGeom prst="rect">
            <a:avLst/>
          </a:prstGeom>
        </p:spPr>
      </p:pic>
      <p:sp>
        <p:nvSpPr>
          <p:cNvPr id="2" name="Title 1">
            <a:extLst>
              <a:ext uri="{FF2B5EF4-FFF2-40B4-BE49-F238E27FC236}">
                <a16:creationId xmlns:a16="http://schemas.microsoft.com/office/drawing/2014/main" id="{32551900-4F59-05D5-576D-1079B74E9B6A}"/>
              </a:ext>
            </a:extLst>
          </p:cNvPr>
          <p:cNvSpPr>
            <a:spLocks noGrp="1"/>
          </p:cNvSpPr>
          <p:nvPr>
            <p:ph type="title"/>
          </p:nvPr>
        </p:nvSpPr>
        <p:spPr>
          <a:xfrm>
            <a:off x="457200" y="274638"/>
            <a:ext cx="8186766" cy="1138138"/>
          </a:xfrm>
        </p:spPr>
        <p:txBody>
          <a:bodyPr/>
          <a:lstStyle/>
          <a:p>
            <a:r>
              <a:rPr lang="en-CY" sz="3600" dirty="0"/>
              <a:t>D) Bounding Rectangle Filtering of Fingerprints</a:t>
            </a:r>
          </a:p>
        </p:txBody>
      </p:sp>
      <p:sp>
        <p:nvSpPr>
          <p:cNvPr id="46" name="Rectangle 45">
            <a:extLst>
              <a:ext uri="{FF2B5EF4-FFF2-40B4-BE49-F238E27FC236}">
                <a16:creationId xmlns:a16="http://schemas.microsoft.com/office/drawing/2014/main" id="{062AC9C1-8DE0-E027-2063-2559DD95DE61}"/>
              </a:ext>
            </a:extLst>
          </p:cNvPr>
          <p:cNvSpPr/>
          <p:nvPr/>
        </p:nvSpPr>
        <p:spPr bwMode="auto">
          <a:xfrm>
            <a:off x="4831064" y="1835420"/>
            <a:ext cx="2356614" cy="2160240"/>
          </a:xfrm>
          <a:prstGeom prst="rect">
            <a:avLst/>
          </a:prstGeom>
          <a:solidFill>
            <a:srgbClr val="0070C0">
              <a:alpha val="41081"/>
            </a:srgb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48" name="5-point Star 47">
            <a:extLst>
              <a:ext uri="{FF2B5EF4-FFF2-40B4-BE49-F238E27FC236}">
                <a16:creationId xmlns:a16="http://schemas.microsoft.com/office/drawing/2014/main" id="{B4B80C24-63CF-FB7E-396B-D714CA3AA382}"/>
              </a:ext>
            </a:extLst>
          </p:cNvPr>
          <p:cNvSpPr/>
          <p:nvPr/>
        </p:nvSpPr>
        <p:spPr>
          <a:xfrm>
            <a:off x="5844098" y="2568784"/>
            <a:ext cx="381000" cy="40259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Triangle 48">
            <a:extLst>
              <a:ext uri="{FF2B5EF4-FFF2-40B4-BE49-F238E27FC236}">
                <a16:creationId xmlns:a16="http://schemas.microsoft.com/office/drawing/2014/main" id="{3FB5231C-D579-5574-8D36-262BBC324B4B}"/>
              </a:ext>
            </a:extLst>
          </p:cNvPr>
          <p:cNvSpPr/>
          <p:nvPr/>
        </p:nvSpPr>
        <p:spPr>
          <a:xfrm>
            <a:off x="6444208" y="2636912"/>
            <a:ext cx="381000" cy="40259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 name="TextBox 2">
            <a:extLst>
              <a:ext uri="{FF2B5EF4-FFF2-40B4-BE49-F238E27FC236}">
                <a16:creationId xmlns:a16="http://schemas.microsoft.com/office/drawing/2014/main" id="{8B9045F9-1EA8-45BF-4849-975833AECB31}"/>
              </a:ext>
            </a:extLst>
          </p:cNvPr>
          <p:cNvSpPr txBox="1"/>
          <p:nvPr/>
        </p:nvSpPr>
        <p:spPr>
          <a:xfrm>
            <a:off x="5416446" y="2981344"/>
            <a:ext cx="1185850" cy="307777"/>
          </a:xfrm>
          <a:prstGeom prst="rect">
            <a:avLst/>
          </a:prstGeom>
          <a:noFill/>
        </p:spPr>
        <p:txBody>
          <a:bodyPr wrap="square" rtlCol="0">
            <a:spAutoFit/>
          </a:bodyPr>
          <a:lstStyle/>
          <a:p>
            <a:pPr algn="ctr"/>
            <a:r>
              <a:rPr lang="en-CY" sz="1400" b="0" dirty="0">
                <a:solidFill>
                  <a:srgbClr val="FF0000"/>
                </a:solidFill>
                <a:latin typeface="Times" pitchFamily="2" charset="0"/>
              </a:rPr>
              <a:t>SG Location</a:t>
            </a:r>
          </a:p>
        </p:txBody>
      </p:sp>
      <p:sp>
        <p:nvSpPr>
          <p:cNvPr id="5" name="TextBox 4">
            <a:extLst>
              <a:ext uri="{FF2B5EF4-FFF2-40B4-BE49-F238E27FC236}">
                <a16:creationId xmlns:a16="http://schemas.microsoft.com/office/drawing/2014/main" id="{62E7100C-F741-F2AB-881D-369A0F334331}"/>
              </a:ext>
            </a:extLst>
          </p:cNvPr>
          <p:cNvSpPr txBox="1"/>
          <p:nvPr/>
        </p:nvSpPr>
        <p:spPr>
          <a:xfrm>
            <a:off x="10029825" y="8501063"/>
            <a:ext cx="184731" cy="646331"/>
          </a:xfrm>
          <a:prstGeom prst="rect">
            <a:avLst/>
          </a:prstGeom>
          <a:noFill/>
        </p:spPr>
        <p:txBody>
          <a:bodyPr wrap="none" rtlCol="0">
            <a:spAutoFit/>
          </a:bodyPr>
          <a:lstStyle/>
          <a:p>
            <a:endParaRPr lang="en-CY" dirty="0"/>
          </a:p>
        </p:txBody>
      </p:sp>
      <p:sp>
        <p:nvSpPr>
          <p:cNvPr id="6" name="Rectangle 5">
            <a:extLst>
              <a:ext uri="{FF2B5EF4-FFF2-40B4-BE49-F238E27FC236}">
                <a16:creationId xmlns:a16="http://schemas.microsoft.com/office/drawing/2014/main" id="{2138F707-6289-B9AD-319D-9E5CDA97AA86}"/>
              </a:ext>
            </a:extLst>
          </p:cNvPr>
          <p:cNvSpPr/>
          <p:nvPr/>
        </p:nvSpPr>
        <p:spPr bwMode="auto">
          <a:xfrm>
            <a:off x="4595390" y="3329208"/>
            <a:ext cx="2592288" cy="2160240"/>
          </a:xfrm>
          <a:prstGeom prst="rect">
            <a:avLst/>
          </a:prstGeom>
          <a:solidFill>
            <a:srgbClr val="CCECFF">
              <a:alpha val="41081"/>
            </a:srgbClr>
          </a:solidFill>
          <a:ln w="38100" cap="flat" cmpd="sng" algn="ctr">
            <a:solidFill>
              <a:schemeClr val="accent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7" name="5-point Star 6">
            <a:extLst>
              <a:ext uri="{FF2B5EF4-FFF2-40B4-BE49-F238E27FC236}">
                <a16:creationId xmlns:a16="http://schemas.microsoft.com/office/drawing/2014/main" id="{0A438D7F-03E9-07F6-31D8-36895373FD14}"/>
              </a:ext>
            </a:extLst>
          </p:cNvPr>
          <p:cNvSpPr/>
          <p:nvPr/>
        </p:nvSpPr>
        <p:spPr>
          <a:xfrm>
            <a:off x="5416446" y="3615582"/>
            <a:ext cx="381000" cy="402590"/>
          </a:xfrm>
          <a:prstGeom prst="star5">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E3FCB836-00E1-7393-51F5-B81C48E91854}"/>
              </a:ext>
            </a:extLst>
          </p:cNvPr>
          <p:cNvSpPr/>
          <p:nvPr/>
        </p:nvSpPr>
        <p:spPr bwMode="auto">
          <a:xfrm>
            <a:off x="2824158" y="4006738"/>
            <a:ext cx="2592288" cy="2160240"/>
          </a:xfrm>
          <a:prstGeom prst="rect">
            <a:avLst/>
          </a:prstGeom>
          <a:solidFill>
            <a:srgbClr val="CCECFF">
              <a:alpha val="41081"/>
            </a:srgbClr>
          </a:solidFill>
          <a:ln w="38100" cap="flat" cmpd="sng" algn="ctr">
            <a:solidFill>
              <a:schemeClr val="accent2"/>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9" name="5-point Star 8">
            <a:extLst>
              <a:ext uri="{FF2B5EF4-FFF2-40B4-BE49-F238E27FC236}">
                <a16:creationId xmlns:a16="http://schemas.microsoft.com/office/drawing/2014/main" id="{AD445C40-8EC1-5383-DBAE-1C9E12E0FBAD}"/>
              </a:ext>
            </a:extLst>
          </p:cNvPr>
          <p:cNvSpPr/>
          <p:nvPr/>
        </p:nvSpPr>
        <p:spPr>
          <a:xfrm>
            <a:off x="4782614" y="5354960"/>
            <a:ext cx="381000" cy="402590"/>
          </a:xfrm>
          <a:prstGeom prst="star5">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58730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grpId="0" nodeType="afterEffect">
                                  <p:stCondLst>
                                    <p:cond delay="50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3" presetClass="exit" presetSubtype="10" fill="hold" grpId="1" nodeType="withEffect">
                                  <p:stCondLst>
                                    <p:cond delay="0"/>
                                  </p:stCondLst>
                                  <p:childTnLst>
                                    <p:animEffect transition="out" filter="blinds(horizontal)">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 presetClass="entr" presetSubtype="0" fill="hold" grpId="0" nodeType="afterEffect">
                                  <p:stCondLst>
                                    <p:cond delay="50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8" grpId="0" animBg="1"/>
      <p:bldP spid="48" grpId="1" animBg="1"/>
      <p:bldP spid="49" grpId="0" animBg="1"/>
      <p:bldP spid="3" grpId="0"/>
      <p:bldP spid="6" grpId="0" animBg="1"/>
      <p:bldP spid="6" grpId="1" animBg="1"/>
      <p:bldP spid="7" grpId="0" animBg="1"/>
      <p:bldP spid="7" grpId="1"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Outline</a:t>
            </a:r>
          </a:p>
        </p:txBody>
      </p:sp>
      <p:sp>
        <p:nvSpPr>
          <p:cNvPr id="3" name="Content Placeholder 2"/>
          <p:cNvSpPr>
            <a:spLocks noGrp="1"/>
          </p:cNvSpPr>
          <p:nvPr>
            <p:ph idx="1"/>
          </p:nvPr>
        </p:nvSpPr>
        <p:spPr>
          <a:xfrm>
            <a:off x="457200" y="1196752"/>
            <a:ext cx="8186766" cy="4784948"/>
          </a:xfrm>
        </p:spPr>
        <p:txBody>
          <a:bodyPr/>
          <a:lstStyle/>
          <a:p>
            <a:r>
              <a:rPr lang="en-US" sz="3600" dirty="0">
                <a:solidFill>
                  <a:schemeClr val="bg2"/>
                </a:solidFill>
              </a:rPr>
              <a:t>Introduction</a:t>
            </a:r>
          </a:p>
          <a:p>
            <a:r>
              <a:rPr lang="en-US" sz="3600" dirty="0">
                <a:solidFill>
                  <a:schemeClr val="bg2"/>
                </a:solidFill>
              </a:rPr>
              <a:t>Background &amp; Related Work</a:t>
            </a:r>
          </a:p>
          <a:p>
            <a:r>
              <a:rPr lang="en-US" sz="3600" dirty="0">
                <a:solidFill>
                  <a:schemeClr val="bg2"/>
                </a:solidFill>
              </a:rPr>
              <a:t>Surface Algorithm</a:t>
            </a:r>
          </a:p>
          <a:p>
            <a:r>
              <a:rPr lang="en-US" sz="3600" b="1" dirty="0">
                <a:solidFill>
                  <a:srgbClr val="FF0000"/>
                </a:solidFill>
              </a:rPr>
              <a:t>Experimental Evaluation</a:t>
            </a:r>
          </a:p>
          <a:p>
            <a:r>
              <a:rPr lang="en-US" sz="3600" dirty="0"/>
              <a:t>Conclusions and Future Work</a:t>
            </a:r>
          </a:p>
          <a:p>
            <a:r>
              <a:rPr lang="en-US" sz="3600" dirty="0"/>
              <a:t>Related Problems (Older Work)</a:t>
            </a:r>
          </a:p>
          <a:p>
            <a:pPr marL="0" indent="0">
              <a:buNone/>
            </a:pPr>
            <a:endParaRPr lang="en-US" sz="3600" dirty="0"/>
          </a:p>
        </p:txBody>
      </p:sp>
    </p:spTree>
    <p:extLst>
      <p:ext uri="{BB962C8B-B14F-4D97-AF65-F5344CB8AC3E}">
        <p14:creationId xmlns:p14="http://schemas.microsoft.com/office/powerpoint/2010/main" val="1913115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DD44-0A07-7131-0755-75AD31F7BE03}"/>
              </a:ext>
            </a:extLst>
          </p:cNvPr>
          <p:cNvSpPr>
            <a:spLocks noGrp="1"/>
          </p:cNvSpPr>
          <p:nvPr>
            <p:ph type="title"/>
          </p:nvPr>
        </p:nvSpPr>
        <p:spPr/>
        <p:txBody>
          <a:bodyPr/>
          <a:lstStyle/>
          <a:p>
            <a:r>
              <a:rPr lang="en-CY" dirty="0"/>
              <a:t>Experimental Evaluation </a:t>
            </a:r>
          </a:p>
        </p:txBody>
      </p:sp>
      <p:sp>
        <p:nvSpPr>
          <p:cNvPr id="3" name="Content Placeholder 2">
            <a:extLst>
              <a:ext uri="{FF2B5EF4-FFF2-40B4-BE49-F238E27FC236}">
                <a16:creationId xmlns:a16="http://schemas.microsoft.com/office/drawing/2014/main" id="{3F81FE24-637A-43F1-321C-AFD0217E9176}"/>
              </a:ext>
            </a:extLst>
          </p:cNvPr>
          <p:cNvSpPr>
            <a:spLocks noGrp="1"/>
          </p:cNvSpPr>
          <p:nvPr>
            <p:ph idx="1"/>
          </p:nvPr>
        </p:nvSpPr>
        <p:spPr>
          <a:xfrm>
            <a:off x="435783" y="1036191"/>
            <a:ext cx="8229600" cy="5073650"/>
          </a:xfrm>
        </p:spPr>
        <p:txBody>
          <a:bodyPr/>
          <a:lstStyle/>
          <a:p>
            <a:r>
              <a:rPr lang="en-CY" dirty="0"/>
              <a:t>We carried out two studies</a:t>
            </a:r>
          </a:p>
          <a:p>
            <a:pPr lvl="1"/>
            <a:r>
              <a:rPr lang="en-CY" b="1" dirty="0"/>
              <a:t>Remote Study: </a:t>
            </a:r>
            <a:r>
              <a:rPr lang="en-CY" dirty="0"/>
              <a:t>using video traces from a commercial ro-ro operator part of the project</a:t>
            </a:r>
          </a:p>
          <a:p>
            <a:pPr lvl="1"/>
            <a:r>
              <a:rPr lang="en-CY" b="1" dirty="0"/>
              <a:t>On-board Study: </a:t>
            </a:r>
            <a:r>
              <a:rPr lang="en-CY" dirty="0"/>
              <a:t>on a commercial line between 2 European cities with 26 first responders participating (August 2022).</a:t>
            </a:r>
          </a:p>
          <a:p>
            <a:r>
              <a:rPr lang="en-CY" dirty="0"/>
              <a:t>We report the detailed results of the </a:t>
            </a:r>
            <a:r>
              <a:rPr lang="en-CY" b="1" dirty="0"/>
              <a:t>“Remote Study” </a:t>
            </a:r>
            <a:endParaRPr lang="en-CY" dirty="0"/>
          </a:p>
          <a:p>
            <a:pPr lvl="1"/>
            <a:r>
              <a:rPr lang="en-CY" dirty="0"/>
              <a:t>On-board study results verify the remote study result in a real environment.</a:t>
            </a:r>
          </a:p>
          <a:p>
            <a:pPr lvl="1"/>
            <a:r>
              <a:rPr lang="en-GB" dirty="0"/>
              <a:t>D</a:t>
            </a:r>
            <a:r>
              <a:rPr lang="en-CY" dirty="0"/>
              <a:t>etailed paper to be published soon</a:t>
            </a:r>
          </a:p>
        </p:txBody>
      </p:sp>
    </p:spTree>
    <p:extLst>
      <p:ext uri="{BB962C8B-B14F-4D97-AF65-F5344CB8AC3E}">
        <p14:creationId xmlns:p14="http://schemas.microsoft.com/office/powerpoint/2010/main" val="15902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BF50-2293-02D5-172D-BB811F1B79C8}"/>
              </a:ext>
            </a:extLst>
          </p:cNvPr>
          <p:cNvSpPr>
            <a:spLocks noGrp="1"/>
          </p:cNvSpPr>
          <p:nvPr>
            <p:ph type="title"/>
          </p:nvPr>
        </p:nvSpPr>
        <p:spPr/>
        <p:txBody>
          <a:bodyPr/>
          <a:lstStyle/>
          <a:p>
            <a:r>
              <a:rPr lang="en-CY" dirty="0"/>
              <a:t>Remote Study </a:t>
            </a:r>
          </a:p>
        </p:txBody>
      </p:sp>
      <p:grpSp>
        <p:nvGrpSpPr>
          <p:cNvPr id="15" name="Group 14">
            <a:extLst>
              <a:ext uri="{FF2B5EF4-FFF2-40B4-BE49-F238E27FC236}">
                <a16:creationId xmlns:a16="http://schemas.microsoft.com/office/drawing/2014/main" id="{BA765CD3-2123-370A-D7A6-E51EEEDDF17F}"/>
              </a:ext>
            </a:extLst>
          </p:cNvPr>
          <p:cNvGrpSpPr/>
          <p:nvPr/>
        </p:nvGrpSpPr>
        <p:grpSpPr>
          <a:xfrm>
            <a:off x="34889" y="980728"/>
            <a:ext cx="8784976" cy="4248472"/>
            <a:chOff x="107504" y="980728"/>
            <a:chExt cx="8352928" cy="4896544"/>
          </a:xfrm>
        </p:grpSpPr>
        <p:grpSp>
          <p:nvGrpSpPr>
            <p:cNvPr id="7" name="Group 6">
              <a:extLst>
                <a:ext uri="{FF2B5EF4-FFF2-40B4-BE49-F238E27FC236}">
                  <a16:creationId xmlns:a16="http://schemas.microsoft.com/office/drawing/2014/main" id="{0855294D-BB9B-AC7F-30F8-3B519F8FA14A}"/>
                </a:ext>
              </a:extLst>
            </p:cNvPr>
            <p:cNvGrpSpPr/>
            <p:nvPr/>
          </p:nvGrpSpPr>
          <p:grpSpPr>
            <a:xfrm>
              <a:off x="107504" y="1549462"/>
              <a:ext cx="3194413" cy="3759076"/>
              <a:chOff x="-134581" y="1110084"/>
              <a:chExt cx="4536504" cy="4536504"/>
            </a:xfrm>
          </p:grpSpPr>
          <p:pic>
            <p:nvPicPr>
              <p:cNvPr id="3086" name="Picture 14" descr="Free Icon | Smartphone">
                <a:extLst>
                  <a:ext uri="{FF2B5EF4-FFF2-40B4-BE49-F238E27FC236}">
                    <a16:creationId xmlns:a16="http://schemas.microsoft.com/office/drawing/2014/main" id="{B3AF900C-BE8C-98DA-E295-602A945F9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81" y="1110084"/>
                <a:ext cx="4536504" cy="45365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10;&#10;Description automatically generated">
                <a:extLst>
                  <a:ext uri="{FF2B5EF4-FFF2-40B4-BE49-F238E27FC236}">
                    <a16:creationId xmlns:a16="http://schemas.microsoft.com/office/drawing/2014/main" id="{011B623C-E9BB-8321-9759-90940A7AE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54" y="1675738"/>
                <a:ext cx="2147486" cy="3440603"/>
              </a:xfrm>
              <a:prstGeom prst="rect">
                <a:avLst/>
              </a:prstGeom>
            </p:spPr>
          </p:pic>
        </p:grpSp>
        <p:grpSp>
          <p:nvGrpSpPr>
            <p:cNvPr id="8" name="Group 7">
              <a:extLst>
                <a:ext uri="{FF2B5EF4-FFF2-40B4-BE49-F238E27FC236}">
                  <a16:creationId xmlns:a16="http://schemas.microsoft.com/office/drawing/2014/main" id="{14ED09D4-7E1A-A1B4-1A33-03E62415F3D8}"/>
                </a:ext>
              </a:extLst>
            </p:cNvPr>
            <p:cNvGrpSpPr/>
            <p:nvPr/>
          </p:nvGrpSpPr>
          <p:grpSpPr>
            <a:xfrm>
              <a:off x="4788024" y="980728"/>
              <a:ext cx="3672408" cy="4896544"/>
              <a:chOff x="4067944" y="476672"/>
              <a:chExt cx="5373216" cy="6264696"/>
            </a:xfrm>
          </p:grpSpPr>
          <p:pic>
            <p:nvPicPr>
              <p:cNvPr id="3080" name="Picture 8" descr="Screen Monitor Computer - Free image on Pixabay">
                <a:extLst>
                  <a:ext uri="{FF2B5EF4-FFF2-40B4-BE49-F238E27FC236}">
                    <a16:creationId xmlns:a16="http://schemas.microsoft.com/office/drawing/2014/main" id="{E591BDE9-8012-6C1F-7556-7A5F3C79F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476672"/>
                <a:ext cx="5373216" cy="6264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5CBC9D-12B9-FFC0-0B0A-D81C33CA34BF}"/>
                  </a:ext>
                </a:extLst>
              </p:cNvPr>
              <p:cNvPicPr>
                <a:picLocks noChangeAspect="1"/>
              </p:cNvPicPr>
              <p:nvPr/>
            </p:nvPicPr>
            <p:blipFill>
              <a:blip r:embed="rId5"/>
              <a:stretch>
                <a:fillRect/>
              </a:stretch>
            </p:blipFill>
            <p:spPr>
              <a:xfrm>
                <a:off x="4427984" y="1628800"/>
                <a:ext cx="4680520" cy="2736304"/>
              </a:xfrm>
              <a:prstGeom prst="rect">
                <a:avLst/>
              </a:prstGeom>
            </p:spPr>
          </p:pic>
        </p:grpSp>
        <p:cxnSp>
          <p:nvCxnSpPr>
            <p:cNvPr id="10" name="Straight Connector 9">
              <a:extLst>
                <a:ext uri="{FF2B5EF4-FFF2-40B4-BE49-F238E27FC236}">
                  <a16:creationId xmlns:a16="http://schemas.microsoft.com/office/drawing/2014/main" id="{18A2420A-505C-FEB4-B240-A46BE3EF846C}"/>
                </a:ext>
              </a:extLst>
            </p:cNvPr>
            <p:cNvCxnSpPr>
              <a:cxnSpLocks/>
            </p:cNvCxnSpPr>
            <p:nvPr/>
          </p:nvCxnSpPr>
          <p:spPr bwMode="auto">
            <a:xfrm>
              <a:off x="2555776" y="1772816"/>
              <a:ext cx="2304256" cy="72008"/>
            </a:xfrm>
            <a:prstGeom prst="line">
              <a:avLst/>
            </a:prstGeom>
            <a:ln>
              <a:solidFill>
                <a:srgbClr val="FF0000"/>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F4246DC-E25A-95F1-3845-22AB6FC0B467}"/>
                </a:ext>
              </a:extLst>
            </p:cNvPr>
            <p:cNvCxnSpPr>
              <a:cxnSpLocks/>
            </p:cNvCxnSpPr>
            <p:nvPr/>
          </p:nvCxnSpPr>
          <p:spPr bwMode="auto">
            <a:xfrm>
              <a:off x="2555776" y="1844824"/>
              <a:ext cx="2304256" cy="2175138"/>
            </a:xfrm>
            <a:prstGeom prst="line">
              <a:avLst/>
            </a:prstGeom>
            <a:ln>
              <a:solidFill>
                <a:srgbClr val="FF0000"/>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1026" name="Picture 2" descr="Image result for human icon">
            <a:extLst>
              <a:ext uri="{FF2B5EF4-FFF2-40B4-BE49-F238E27FC236}">
                <a16:creationId xmlns:a16="http://schemas.microsoft.com/office/drawing/2014/main" id="{F007FDE5-03E2-8E72-ADDB-04EBF5281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524" y="4833203"/>
            <a:ext cx="1437236" cy="13698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8F8FE7-5BA4-EFA5-F06A-8D8BDC7A4FBB}"/>
              </a:ext>
            </a:extLst>
          </p:cNvPr>
          <p:cNvSpPr txBox="1"/>
          <p:nvPr/>
        </p:nvSpPr>
        <p:spPr>
          <a:xfrm>
            <a:off x="2534064" y="5301877"/>
            <a:ext cx="2758016" cy="646331"/>
          </a:xfrm>
          <a:prstGeom prst="rect">
            <a:avLst/>
          </a:prstGeom>
          <a:noFill/>
        </p:spPr>
        <p:txBody>
          <a:bodyPr wrap="square" rtlCol="0">
            <a:spAutoFit/>
          </a:bodyPr>
          <a:lstStyle/>
          <a:p>
            <a:r>
              <a:rPr lang="en-CY" dirty="0"/>
              <a:t>Expert</a:t>
            </a:r>
          </a:p>
        </p:txBody>
      </p:sp>
      <p:sp>
        <p:nvSpPr>
          <p:cNvPr id="6" name="TextBox 5">
            <a:extLst>
              <a:ext uri="{FF2B5EF4-FFF2-40B4-BE49-F238E27FC236}">
                <a16:creationId xmlns:a16="http://schemas.microsoft.com/office/drawing/2014/main" id="{E8198592-7FD2-91FA-4F24-3A480B0B6AC5}"/>
              </a:ext>
            </a:extLst>
          </p:cNvPr>
          <p:cNvSpPr txBox="1"/>
          <p:nvPr/>
        </p:nvSpPr>
        <p:spPr>
          <a:xfrm>
            <a:off x="926617" y="853313"/>
            <a:ext cx="1607447" cy="646331"/>
          </a:xfrm>
          <a:prstGeom prst="rect">
            <a:avLst/>
          </a:prstGeom>
          <a:noFill/>
        </p:spPr>
        <p:txBody>
          <a:bodyPr wrap="square" rtlCol="0">
            <a:spAutoFit/>
          </a:bodyPr>
          <a:lstStyle/>
          <a:p>
            <a:r>
              <a:rPr lang="en-CY" dirty="0"/>
              <a:t>SMAS</a:t>
            </a:r>
          </a:p>
        </p:txBody>
      </p:sp>
      <p:sp>
        <p:nvSpPr>
          <p:cNvPr id="9" name="TextBox 8">
            <a:extLst>
              <a:ext uri="{FF2B5EF4-FFF2-40B4-BE49-F238E27FC236}">
                <a16:creationId xmlns:a16="http://schemas.microsoft.com/office/drawing/2014/main" id="{3E15FFC5-9129-F677-ABD2-6E6898792D6E}"/>
              </a:ext>
            </a:extLst>
          </p:cNvPr>
          <p:cNvSpPr txBox="1"/>
          <p:nvPr/>
        </p:nvSpPr>
        <p:spPr>
          <a:xfrm>
            <a:off x="5108971" y="1115725"/>
            <a:ext cx="3471776" cy="646331"/>
          </a:xfrm>
          <a:prstGeom prst="rect">
            <a:avLst/>
          </a:prstGeom>
          <a:noFill/>
        </p:spPr>
        <p:txBody>
          <a:bodyPr wrap="square" rtlCol="0">
            <a:spAutoFit/>
          </a:bodyPr>
          <a:lstStyle/>
          <a:p>
            <a:pPr algn="ctr"/>
            <a:r>
              <a:rPr lang="en-CY" dirty="0"/>
              <a:t>Video casting</a:t>
            </a:r>
          </a:p>
        </p:txBody>
      </p:sp>
      <p:sp>
        <p:nvSpPr>
          <p:cNvPr id="13" name="TextBox 12">
            <a:extLst>
              <a:ext uri="{FF2B5EF4-FFF2-40B4-BE49-F238E27FC236}">
                <a16:creationId xmlns:a16="http://schemas.microsoft.com/office/drawing/2014/main" id="{7F4134D1-7B19-7E25-BC1A-0A780CDFAEB8}"/>
              </a:ext>
            </a:extLst>
          </p:cNvPr>
          <p:cNvSpPr txBox="1"/>
          <p:nvPr/>
        </p:nvSpPr>
        <p:spPr>
          <a:xfrm>
            <a:off x="5216308" y="4640973"/>
            <a:ext cx="3471776" cy="1631216"/>
          </a:xfrm>
          <a:prstGeom prst="rect">
            <a:avLst/>
          </a:prstGeom>
          <a:noFill/>
        </p:spPr>
        <p:txBody>
          <a:bodyPr wrap="square">
            <a:spAutoFit/>
          </a:bodyPr>
          <a:lstStyle/>
          <a:p>
            <a:r>
              <a:rPr lang="en-CY" sz="2000" b="0" kern="0" dirty="0"/>
              <a:t>LED Reflection, Lighting Conditions</a:t>
            </a:r>
          </a:p>
          <a:p>
            <a:endParaRPr lang="en-CY" sz="2000" b="0" kern="0" dirty="0"/>
          </a:p>
          <a:p>
            <a:r>
              <a:rPr lang="en-CY" sz="2000" b="0" kern="0" dirty="0"/>
              <a:t>Onboard study shows even better object recognition</a:t>
            </a:r>
            <a:endParaRPr lang="en-CY" sz="2000" dirty="0"/>
          </a:p>
        </p:txBody>
      </p:sp>
    </p:spTree>
    <p:extLst>
      <p:ext uri="{BB962C8B-B14F-4D97-AF65-F5344CB8AC3E}">
        <p14:creationId xmlns:p14="http://schemas.microsoft.com/office/powerpoint/2010/main" val="7738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8449-397B-2BC7-5095-FBDAA2F7BBED}"/>
              </a:ext>
            </a:extLst>
          </p:cNvPr>
          <p:cNvSpPr>
            <a:spLocks noGrp="1"/>
          </p:cNvSpPr>
          <p:nvPr>
            <p:ph type="title"/>
          </p:nvPr>
        </p:nvSpPr>
        <p:spPr/>
        <p:txBody>
          <a:bodyPr/>
          <a:lstStyle/>
          <a:p>
            <a:r>
              <a:rPr lang="en-CY" dirty="0"/>
              <a:t>Onboard Study</a:t>
            </a:r>
          </a:p>
        </p:txBody>
      </p:sp>
      <p:pic>
        <p:nvPicPr>
          <p:cNvPr id="5" name="Picture 4">
            <a:extLst>
              <a:ext uri="{FF2B5EF4-FFF2-40B4-BE49-F238E27FC236}">
                <a16:creationId xmlns:a16="http://schemas.microsoft.com/office/drawing/2014/main" id="{BF2959DA-B9B3-7913-C536-78985947F4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114805"/>
            <a:ext cx="1870568" cy="3105102"/>
          </a:xfrm>
          <a:prstGeom prst="rect">
            <a:avLst/>
          </a:prstGeom>
        </p:spPr>
      </p:pic>
      <p:pic>
        <p:nvPicPr>
          <p:cNvPr id="6" name="Picture 5">
            <a:extLst>
              <a:ext uri="{FF2B5EF4-FFF2-40B4-BE49-F238E27FC236}">
                <a16:creationId xmlns:a16="http://schemas.microsoft.com/office/drawing/2014/main" id="{D3B965E4-ED7A-2D16-D469-B55EA2B33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951" y="1124744"/>
            <a:ext cx="2236526" cy="3095163"/>
          </a:xfrm>
          <a:prstGeom prst="rect">
            <a:avLst/>
          </a:prstGeom>
        </p:spPr>
      </p:pic>
      <p:pic>
        <p:nvPicPr>
          <p:cNvPr id="7" name="Picture 6">
            <a:extLst>
              <a:ext uri="{FF2B5EF4-FFF2-40B4-BE49-F238E27FC236}">
                <a16:creationId xmlns:a16="http://schemas.microsoft.com/office/drawing/2014/main" id="{DF5C8500-88A4-2511-8526-B3EE68308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18" y="4349045"/>
            <a:ext cx="2160240" cy="1868717"/>
          </a:xfrm>
          <a:prstGeom prst="rect">
            <a:avLst/>
          </a:prstGeom>
        </p:spPr>
      </p:pic>
      <p:pic>
        <p:nvPicPr>
          <p:cNvPr id="8" name="Picture 7">
            <a:extLst>
              <a:ext uri="{FF2B5EF4-FFF2-40B4-BE49-F238E27FC236}">
                <a16:creationId xmlns:a16="http://schemas.microsoft.com/office/drawing/2014/main" id="{0C778542-31C4-B14A-E261-2564CF2ACB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7078" y="1135697"/>
            <a:ext cx="2336583" cy="3084209"/>
          </a:xfrm>
          <a:prstGeom prst="rect">
            <a:avLst/>
          </a:prstGeom>
        </p:spPr>
      </p:pic>
      <p:pic>
        <p:nvPicPr>
          <p:cNvPr id="4" name="Picture 3">
            <a:extLst>
              <a:ext uri="{FF2B5EF4-FFF2-40B4-BE49-F238E27FC236}">
                <a16:creationId xmlns:a16="http://schemas.microsoft.com/office/drawing/2014/main" id="{C73DCF2A-6299-8772-39E0-8048A62543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1124744"/>
            <a:ext cx="1740209" cy="3095164"/>
          </a:xfrm>
          <a:prstGeom prst="rect">
            <a:avLst/>
          </a:prstGeom>
        </p:spPr>
      </p:pic>
      <p:pic>
        <p:nvPicPr>
          <p:cNvPr id="9" name="Picture 8">
            <a:extLst>
              <a:ext uri="{FF2B5EF4-FFF2-40B4-BE49-F238E27FC236}">
                <a16:creationId xmlns:a16="http://schemas.microsoft.com/office/drawing/2014/main" id="{1F65692C-3D24-091A-8C36-978615574D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731" y="4351682"/>
            <a:ext cx="3509509" cy="1891561"/>
          </a:xfrm>
          <a:prstGeom prst="rect">
            <a:avLst/>
          </a:prstGeom>
        </p:spPr>
      </p:pic>
      <p:grpSp>
        <p:nvGrpSpPr>
          <p:cNvPr id="13" name="Group 12">
            <a:extLst>
              <a:ext uri="{FF2B5EF4-FFF2-40B4-BE49-F238E27FC236}">
                <a16:creationId xmlns:a16="http://schemas.microsoft.com/office/drawing/2014/main" id="{B5F04C4E-BBEE-BFFA-8AE4-907119E23591}"/>
              </a:ext>
            </a:extLst>
          </p:cNvPr>
          <p:cNvGrpSpPr/>
          <p:nvPr/>
        </p:nvGrpSpPr>
        <p:grpSpPr>
          <a:xfrm>
            <a:off x="7007481" y="4285075"/>
            <a:ext cx="1781583" cy="2112010"/>
            <a:chOff x="7007481" y="4285075"/>
            <a:chExt cx="1781583" cy="2112010"/>
          </a:xfrm>
        </p:grpSpPr>
        <p:pic>
          <p:nvPicPr>
            <p:cNvPr id="3" name="Picture 2" descr="R&amp;amp;R Supplys - GoPro &amp;amp; Phone Chest Mount Combo - Compatible with Samsung,  iPhone and GoPros - Adjustable Straps fit All : Cell Phones &amp;amp; Accessories -  Amazon.com">
              <a:extLst>
                <a:ext uri="{FF2B5EF4-FFF2-40B4-BE49-F238E27FC236}">
                  <a16:creationId xmlns:a16="http://schemas.microsoft.com/office/drawing/2014/main" id="{9F5A5BFD-2A96-6053-C687-91C53365E4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7481" y="5354945"/>
              <a:ext cx="998328" cy="9983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mazon.com: Coreal Mobile Phone Chest Mount Harness Strap Holder Cell Phone  Clip Action Camera POV for Samsung iPhone Plus etc : Cell Phones &amp;amp;  Accessories">
              <a:extLst>
                <a:ext uri="{FF2B5EF4-FFF2-40B4-BE49-F238E27FC236}">
                  <a16:creationId xmlns:a16="http://schemas.microsoft.com/office/drawing/2014/main" id="{CA25AFC7-F040-837F-480C-CD5538E3A6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2313" y="4285075"/>
              <a:ext cx="953496" cy="998328"/>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151AA350-2B9A-3D9C-39D9-614D93AD2C51}"/>
                </a:ext>
              </a:extLst>
            </p:cNvPr>
            <p:cNvSpPr/>
            <p:nvPr/>
          </p:nvSpPr>
          <p:spPr bwMode="auto">
            <a:xfrm>
              <a:off x="8172400" y="4447553"/>
              <a:ext cx="300049" cy="1770209"/>
            </a:xfrm>
            <a:prstGeom prst="rightBrac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
          <p:nvSpPr>
            <p:cNvPr id="12" name="TextBox 11">
              <a:extLst>
                <a:ext uri="{FF2B5EF4-FFF2-40B4-BE49-F238E27FC236}">
                  <a16:creationId xmlns:a16="http://schemas.microsoft.com/office/drawing/2014/main" id="{51CF09B4-306A-C0F6-1751-90325E7BA2E2}"/>
                </a:ext>
              </a:extLst>
            </p:cNvPr>
            <p:cNvSpPr txBox="1"/>
            <p:nvPr/>
          </p:nvSpPr>
          <p:spPr>
            <a:xfrm>
              <a:off x="8489015" y="4398998"/>
              <a:ext cx="300049" cy="1998087"/>
            </a:xfrm>
            <a:prstGeom prst="rect">
              <a:avLst/>
            </a:prstGeom>
            <a:noFill/>
          </p:spPr>
          <p:txBody>
            <a:bodyPr wrap="square" rtlCol="0">
              <a:spAutoFit/>
            </a:bodyPr>
            <a:lstStyle/>
            <a:p>
              <a:pPr algn="ctr"/>
              <a:r>
                <a:rPr lang="en-CY" sz="2000" dirty="0">
                  <a:solidFill>
                    <a:srgbClr val="FF0000"/>
                  </a:solidFill>
                </a:rPr>
                <a:t>future</a:t>
              </a:r>
            </a:p>
          </p:txBody>
        </p:sp>
      </p:grpSp>
    </p:spTree>
    <p:extLst>
      <p:ext uri="{BB962C8B-B14F-4D97-AF65-F5344CB8AC3E}">
        <p14:creationId xmlns:p14="http://schemas.microsoft.com/office/powerpoint/2010/main" val="40440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DD44-0A07-7131-0755-75AD31F7BE03}"/>
              </a:ext>
            </a:extLst>
          </p:cNvPr>
          <p:cNvSpPr>
            <a:spLocks noGrp="1"/>
          </p:cNvSpPr>
          <p:nvPr>
            <p:ph type="title"/>
          </p:nvPr>
        </p:nvSpPr>
        <p:spPr/>
        <p:txBody>
          <a:bodyPr/>
          <a:lstStyle/>
          <a:p>
            <a:r>
              <a:rPr lang="en-CY" dirty="0"/>
              <a:t>Dataset </a:t>
            </a:r>
          </a:p>
        </p:txBody>
      </p:sp>
      <p:sp>
        <p:nvSpPr>
          <p:cNvPr id="3" name="Content Placeholder 2">
            <a:extLst>
              <a:ext uri="{FF2B5EF4-FFF2-40B4-BE49-F238E27FC236}">
                <a16:creationId xmlns:a16="http://schemas.microsoft.com/office/drawing/2014/main" id="{3F81FE24-637A-43F1-321C-AFD0217E9176}"/>
              </a:ext>
            </a:extLst>
          </p:cNvPr>
          <p:cNvSpPr>
            <a:spLocks noGrp="1"/>
          </p:cNvSpPr>
          <p:nvPr>
            <p:ph idx="1"/>
          </p:nvPr>
        </p:nvSpPr>
        <p:spPr>
          <a:xfrm>
            <a:off x="435783" y="1036191"/>
            <a:ext cx="8229600" cy="5073650"/>
          </a:xfrm>
        </p:spPr>
        <p:txBody>
          <a:bodyPr/>
          <a:lstStyle/>
          <a:p>
            <a:pPr lvl="1"/>
            <a:r>
              <a:rPr lang="en-CY" b="1" dirty="0"/>
              <a:t>Videos: </a:t>
            </a:r>
            <a:r>
              <a:rPr lang="en-CY" dirty="0"/>
              <a:t>14 videos, 11GB, 800 MB / file</a:t>
            </a:r>
          </a:p>
          <a:p>
            <a:pPr lvl="1"/>
            <a:r>
              <a:rPr lang="en-CY" b="1" dirty="0"/>
              <a:t>Time: </a:t>
            </a:r>
            <a:r>
              <a:rPr lang="en-CY" dirty="0"/>
              <a:t>1 hour and 30 minutes </a:t>
            </a:r>
          </a:p>
          <a:p>
            <a:pPr lvl="1"/>
            <a:r>
              <a:rPr lang="en-CY" b="1" dirty="0"/>
              <a:t>Areas: Closed ro-ro, Weather deck,</a:t>
            </a:r>
            <a:r>
              <a:rPr lang="en-CY" dirty="0"/>
              <a:t> PAX public areas, Cabin areas</a:t>
            </a:r>
          </a:p>
          <a:p>
            <a:pPr lvl="1"/>
            <a:r>
              <a:rPr lang="en-CY" dirty="0"/>
              <a:t>~50% of videos used in training</a:t>
            </a:r>
          </a:p>
        </p:txBody>
      </p:sp>
      <p:pic>
        <p:nvPicPr>
          <p:cNvPr id="4" name="Picture 3">
            <a:extLst>
              <a:ext uri="{FF2B5EF4-FFF2-40B4-BE49-F238E27FC236}">
                <a16:creationId xmlns:a16="http://schemas.microsoft.com/office/drawing/2014/main" id="{15033007-64FC-D831-FB86-897429E69710}"/>
              </a:ext>
            </a:extLst>
          </p:cNvPr>
          <p:cNvPicPr>
            <a:picLocks noChangeAspect="1"/>
          </p:cNvPicPr>
          <p:nvPr/>
        </p:nvPicPr>
        <p:blipFill>
          <a:blip r:embed="rId2"/>
          <a:stretch>
            <a:fillRect/>
          </a:stretch>
        </p:blipFill>
        <p:spPr>
          <a:xfrm>
            <a:off x="1907704" y="3429000"/>
            <a:ext cx="4960268" cy="2904661"/>
          </a:xfrm>
          <a:prstGeom prst="rect">
            <a:avLst/>
          </a:prstGeom>
        </p:spPr>
      </p:pic>
    </p:spTree>
    <p:extLst>
      <p:ext uri="{BB962C8B-B14F-4D97-AF65-F5344CB8AC3E}">
        <p14:creationId xmlns:p14="http://schemas.microsoft.com/office/powerpoint/2010/main" val="3624994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0DB3-573D-6017-8F80-CB35D36C77AC}"/>
              </a:ext>
            </a:extLst>
          </p:cNvPr>
          <p:cNvSpPr>
            <a:spLocks noGrp="1"/>
          </p:cNvSpPr>
          <p:nvPr>
            <p:ph type="title"/>
          </p:nvPr>
        </p:nvSpPr>
        <p:spPr/>
        <p:txBody>
          <a:bodyPr/>
          <a:lstStyle/>
          <a:p>
            <a:r>
              <a:rPr lang="en-CY" dirty="0"/>
              <a:t>1) Logging Screenshots</a:t>
            </a:r>
          </a:p>
        </p:txBody>
      </p:sp>
      <p:pic>
        <p:nvPicPr>
          <p:cNvPr id="8" name="Picture 7" descr="Diagram&#10;&#10;Description automatically generated">
            <a:extLst>
              <a:ext uri="{FF2B5EF4-FFF2-40B4-BE49-F238E27FC236}">
                <a16:creationId xmlns:a16="http://schemas.microsoft.com/office/drawing/2014/main" id="{88B0CBDD-F2DC-9400-F7B5-5DDC79E19CCA}"/>
              </a:ext>
            </a:extLst>
          </p:cNvPr>
          <p:cNvPicPr>
            <a:picLocks noChangeAspect="1"/>
          </p:cNvPicPr>
          <p:nvPr/>
        </p:nvPicPr>
        <p:blipFill>
          <a:blip r:embed="rId2"/>
          <a:stretch>
            <a:fillRect/>
          </a:stretch>
        </p:blipFill>
        <p:spPr>
          <a:xfrm>
            <a:off x="457200" y="1057424"/>
            <a:ext cx="2023460" cy="40504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EF7027F-DBEE-F800-961A-A8BF1FC0B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483" y="1057432"/>
            <a:ext cx="1396944" cy="2734927"/>
          </a:xfrm>
          <a:prstGeom prst="rect">
            <a:avLst/>
          </a:prstGeom>
        </p:spPr>
      </p:pic>
      <p:pic>
        <p:nvPicPr>
          <p:cNvPr id="10" name="Picture 9">
            <a:extLst>
              <a:ext uri="{FF2B5EF4-FFF2-40B4-BE49-F238E27FC236}">
                <a16:creationId xmlns:a16="http://schemas.microsoft.com/office/drawing/2014/main" id="{BAE379D7-5491-A258-8E42-97F76B9908A6}"/>
              </a:ext>
            </a:extLst>
          </p:cNvPr>
          <p:cNvPicPr>
            <a:picLocks noChangeAspect="1"/>
          </p:cNvPicPr>
          <p:nvPr/>
        </p:nvPicPr>
        <p:blipFill>
          <a:blip r:embed="rId4"/>
          <a:stretch>
            <a:fillRect/>
          </a:stretch>
        </p:blipFill>
        <p:spPr>
          <a:xfrm>
            <a:off x="4783620" y="1052736"/>
            <a:ext cx="1291411" cy="2739623"/>
          </a:xfrm>
          <a:prstGeom prst="rect">
            <a:avLst/>
          </a:prstGeom>
        </p:spPr>
      </p:pic>
      <p:pic>
        <p:nvPicPr>
          <p:cNvPr id="14" name="Picture 13" descr="Text, calendar&#10;&#10;Description automatically generated">
            <a:extLst>
              <a:ext uri="{FF2B5EF4-FFF2-40B4-BE49-F238E27FC236}">
                <a16:creationId xmlns:a16="http://schemas.microsoft.com/office/drawing/2014/main" id="{032038EA-D5EB-976F-F9C6-75CFE9B7FCE3}"/>
              </a:ext>
            </a:extLst>
          </p:cNvPr>
          <p:cNvPicPr>
            <a:picLocks noChangeAspect="1"/>
          </p:cNvPicPr>
          <p:nvPr/>
        </p:nvPicPr>
        <p:blipFill>
          <a:blip r:embed="rId5"/>
          <a:stretch>
            <a:fillRect/>
          </a:stretch>
        </p:blipFill>
        <p:spPr>
          <a:xfrm>
            <a:off x="6732441" y="1052736"/>
            <a:ext cx="1911525" cy="4055143"/>
          </a:xfrm>
          <a:prstGeom prst="rect">
            <a:avLst/>
          </a:prstGeom>
        </p:spPr>
      </p:pic>
      <p:sp>
        <p:nvSpPr>
          <p:cNvPr id="15" name="TextBox 14">
            <a:extLst>
              <a:ext uri="{FF2B5EF4-FFF2-40B4-BE49-F238E27FC236}">
                <a16:creationId xmlns:a16="http://schemas.microsoft.com/office/drawing/2014/main" id="{4E59A0AE-5A1C-3D9A-B4D4-FEC8BE7ED48E}"/>
              </a:ext>
            </a:extLst>
          </p:cNvPr>
          <p:cNvSpPr txBox="1"/>
          <p:nvPr/>
        </p:nvSpPr>
        <p:spPr>
          <a:xfrm>
            <a:off x="356018" y="5379030"/>
            <a:ext cx="8147248" cy="923330"/>
          </a:xfrm>
          <a:prstGeom prst="rect">
            <a:avLst/>
          </a:prstGeom>
          <a:noFill/>
        </p:spPr>
        <p:txBody>
          <a:bodyPr wrap="square" rtlCol="0">
            <a:spAutoFit/>
          </a:bodyPr>
          <a:lstStyle/>
          <a:p>
            <a:r>
              <a:rPr lang="en-GB" sz="1800" dirty="0"/>
              <a:t>Google’s ML </a:t>
            </a:r>
            <a:r>
              <a:rPr lang="en-GB" sz="1800" b="0" dirty="0"/>
              <a:t>kit on-device </a:t>
            </a:r>
            <a:r>
              <a:rPr lang="en-GB" sz="1800" dirty="0"/>
              <a:t>Optical Character Recognition (OCR)</a:t>
            </a:r>
            <a:r>
              <a:rPr lang="en-GB" sz="1800" b="0" dirty="0"/>
              <a:t> library (available in multiple languages) can refine an object recognition. For example, for the last figure it reads </a:t>
            </a:r>
            <a:r>
              <a:rPr lang="en-GB" sz="1800" dirty="0">
                <a:solidFill>
                  <a:srgbClr val="FF0000"/>
                </a:solidFill>
              </a:rPr>
              <a:t>“STB PILOT DOOR BUNKER TTION”</a:t>
            </a:r>
            <a:endParaRPr lang="en-CY" sz="1800" dirty="0">
              <a:solidFill>
                <a:srgbClr val="FF0000"/>
              </a:solidFill>
            </a:endParaRPr>
          </a:p>
        </p:txBody>
      </p:sp>
      <p:pic>
        <p:nvPicPr>
          <p:cNvPr id="16" name="Picture 15" descr="A screenshot of a video game&#10;&#10;Description automatically generated with medium confidence">
            <a:extLst>
              <a:ext uri="{FF2B5EF4-FFF2-40B4-BE49-F238E27FC236}">
                <a16:creationId xmlns:a16="http://schemas.microsoft.com/office/drawing/2014/main" id="{D53C54C7-765A-017F-7549-B3C9C0B15B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5289" y="2743575"/>
            <a:ext cx="1378030" cy="2332051"/>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7306A4F6-2773-A5D5-7F44-8FA9DE1749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2567" y="2711324"/>
            <a:ext cx="1473261" cy="2396555"/>
          </a:xfrm>
          <a:prstGeom prst="rect">
            <a:avLst/>
          </a:prstGeom>
        </p:spPr>
      </p:pic>
      <p:sp>
        <p:nvSpPr>
          <p:cNvPr id="4" name="Content Placeholder 3">
            <a:extLst>
              <a:ext uri="{FF2B5EF4-FFF2-40B4-BE49-F238E27FC236}">
                <a16:creationId xmlns:a16="http://schemas.microsoft.com/office/drawing/2014/main" id="{93AFFC3F-FF83-FAA7-C848-15956D026FF7}"/>
              </a:ext>
            </a:extLst>
          </p:cNvPr>
          <p:cNvSpPr>
            <a:spLocks noGrp="1"/>
          </p:cNvSpPr>
          <p:nvPr>
            <p:ph idx="1"/>
          </p:nvPr>
        </p:nvSpPr>
        <p:spPr/>
        <p:txBody>
          <a:bodyPr/>
          <a:lstStyle/>
          <a:p>
            <a:endParaRPr lang="en-CY" dirty="0"/>
          </a:p>
        </p:txBody>
      </p:sp>
    </p:spTree>
    <p:extLst>
      <p:ext uri="{BB962C8B-B14F-4D97-AF65-F5344CB8AC3E}">
        <p14:creationId xmlns:p14="http://schemas.microsoft.com/office/powerpoint/2010/main" val="312875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23AA-D2B4-874F-8BFE-D3F734AF4936}"/>
              </a:ext>
            </a:extLst>
          </p:cNvPr>
          <p:cNvSpPr>
            <a:spLocks noGrp="1"/>
          </p:cNvSpPr>
          <p:nvPr>
            <p:ph type="title"/>
          </p:nvPr>
        </p:nvSpPr>
        <p:spPr/>
        <p:txBody>
          <a:bodyPr/>
          <a:lstStyle/>
          <a:p>
            <a:r>
              <a:rPr lang="en-CY" dirty="0"/>
              <a:t>1) Logging: Results</a:t>
            </a:r>
            <a:endParaRPr lang="en-CY" b="1" dirty="0"/>
          </a:p>
        </p:txBody>
      </p:sp>
      <p:sp>
        <p:nvSpPr>
          <p:cNvPr id="3" name="Content Placeholder 2">
            <a:extLst>
              <a:ext uri="{FF2B5EF4-FFF2-40B4-BE49-F238E27FC236}">
                <a16:creationId xmlns:a16="http://schemas.microsoft.com/office/drawing/2014/main" id="{CBBA8471-C434-8585-9B95-D282F3F654B4}"/>
              </a:ext>
            </a:extLst>
          </p:cNvPr>
          <p:cNvSpPr>
            <a:spLocks noGrp="1"/>
          </p:cNvSpPr>
          <p:nvPr>
            <p:ph idx="1"/>
          </p:nvPr>
        </p:nvSpPr>
        <p:spPr/>
        <p:txBody>
          <a:bodyPr/>
          <a:lstStyle/>
          <a:p>
            <a:r>
              <a:rPr lang="en-CY" sz="2800" b="1" dirty="0"/>
              <a:t>Purpose: </a:t>
            </a:r>
            <a:r>
              <a:rPr lang="en-CY" sz="2800" dirty="0"/>
              <a:t>Observe the effort necessary to boostrap the localization system.</a:t>
            </a:r>
          </a:p>
          <a:p>
            <a:r>
              <a:rPr lang="en-CY" sz="2800" b="1" dirty="0"/>
              <a:t>Metric: </a:t>
            </a:r>
            <a:r>
              <a:rPr lang="en-CY" sz="2800" dirty="0"/>
              <a:t>Time (wall clock)</a:t>
            </a:r>
          </a:p>
        </p:txBody>
      </p:sp>
      <p:pic>
        <p:nvPicPr>
          <p:cNvPr id="5" name="Picture 4">
            <a:extLst>
              <a:ext uri="{FF2B5EF4-FFF2-40B4-BE49-F238E27FC236}">
                <a16:creationId xmlns:a16="http://schemas.microsoft.com/office/drawing/2014/main" id="{AF08B362-7A47-F6FF-68F7-913B1E7AEFD9}"/>
              </a:ext>
            </a:extLst>
          </p:cNvPr>
          <p:cNvPicPr>
            <a:picLocks noChangeAspect="1"/>
          </p:cNvPicPr>
          <p:nvPr/>
        </p:nvPicPr>
        <p:blipFill>
          <a:blip r:embed="rId2"/>
          <a:stretch>
            <a:fillRect/>
          </a:stretch>
        </p:blipFill>
        <p:spPr>
          <a:xfrm>
            <a:off x="232318" y="2605968"/>
            <a:ext cx="4144209" cy="2111201"/>
          </a:xfrm>
          <a:prstGeom prst="rect">
            <a:avLst/>
          </a:prstGeom>
        </p:spPr>
      </p:pic>
      <p:pic>
        <p:nvPicPr>
          <p:cNvPr id="6" name="Picture 5">
            <a:extLst>
              <a:ext uri="{FF2B5EF4-FFF2-40B4-BE49-F238E27FC236}">
                <a16:creationId xmlns:a16="http://schemas.microsoft.com/office/drawing/2014/main" id="{32F3EAAB-054A-4913-2572-A64453ECEF44}"/>
              </a:ext>
            </a:extLst>
          </p:cNvPr>
          <p:cNvPicPr>
            <a:picLocks noChangeAspect="1"/>
          </p:cNvPicPr>
          <p:nvPr/>
        </p:nvPicPr>
        <p:blipFill>
          <a:blip r:embed="rId3"/>
          <a:stretch>
            <a:fillRect/>
          </a:stretch>
        </p:blipFill>
        <p:spPr>
          <a:xfrm>
            <a:off x="4717055" y="2780928"/>
            <a:ext cx="3926911" cy="1908802"/>
          </a:xfrm>
          <a:prstGeom prst="rect">
            <a:avLst/>
          </a:prstGeom>
        </p:spPr>
      </p:pic>
      <p:sp>
        <p:nvSpPr>
          <p:cNvPr id="7" name="TextBox 6">
            <a:extLst>
              <a:ext uri="{FF2B5EF4-FFF2-40B4-BE49-F238E27FC236}">
                <a16:creationId xmlns:a16="http://schemas.microsoft.com/office/drawing/2014/main" id="{E50D6571-252F-D674-10D8-C5EC1440D610}"/>
              </a:ext>
            </a:extLst>
          </p:cNvPr>
          <p:cNvSpPr txBox="1"/>
          <p:nvPr/>
        </p:nvSpPr>
        <p:spPr>
          <a:xfrm>
            <a:off x="611560" y="4922842"/>
            <a:ext cx="4144208" cy="1538883"/>
          </a:xfrm>
          <a:prstGeom prst="rect">
            <a:avLst/>
          </a:prstGeom>
          <a:noFill/>
        </p:spPr>
        <p:txBody>
          <a:bodyPr wrap="square" rtlCol="0">
            <a:spAutoFit/>
          </a:bodyPr>
          <a:lstStyle/>
          <a:p>
            <a:r>
              <a:rPr lang="en-CY" sz="2000" dirty="0"/>
              <a:t>Deck 5: </a:t>
            </a:r>
            <a:r>
              <a:rPr lang="en-CY" sz="2000" b="0" dirty="0"/>
              <a:t>about 2 hours! </a:t>
            </a:r>
          </a:p>
          <a:p>
            <a:endParaRPr lang="en-CY" sz="1400" b="0" dirty="0"/>
          </a:p>
          <a:p>
            <a:r>
              <a:rPr lang="en-CY" sz="2000" b="0" dirty="0"/>
              <a:t>Onboard study showed that we logged </a:t>
            </a:r>
            <a:r>
              <a:rPr lang="en-CY" sz="2000" dirty="0">
                <a:solidFill>
                  <a:srgbClr val="FF0000"/>
                </a:solidFill>
              </a:rPr>
              <a:t>2.5x </a:t>
            </a:r>
            <a:r>
              <a:rPr lang="en-CY" sz="2000" b="0" dirty="0"/>
              <a:t>more objects in same time!</a:t>
            </a:r>
          </a:p>
        </p:txBody>
      </p:sp>
      <p:sp>
        <p:nvSpPr>
          <p:cNvPr id="8" name="TextBox 7">
            <a:extLst>
              <a:ext uri="{FF2B5EF4-FFF2-40B4-BE49-F238E27FC236}">
                <a16:creationId xmlns:a16="http://schemas.microsoft.com/office/drawing/2014/main" id="{A3F91F0D-293E-D52D-ED32-D8886E489876}"/>
              </a:ext>
            </a:extLst>
          </p:cNvPr>
          <p:cNvSpPr txBox="1"/>
          <p:nvPr/>
        </p:nvSpPr>
        <p:spPr>
          <a:xfrm>
            <a:off x="4573623" y="4841110"/>
            <a:ext cx="4572000" cy="1477328"/>
          </a:xfrm>
          <a:prstGeom prst="rect">
            <a:avLst/>
          </a:prstGeom>
          <a:noFill/>
        </p:spPr>
        <p:txBody>
          <a:bodyPr wrap="square" rtlCol="0">
            <a:spAutoFit/>
          </a:bodyPr>
          <a:lstStyle/>
          <a:p>
            <a:r>
              <a:rPr lang="en-CY" sz="1800" b="0" dirty="0"/>
              <a:t>A total of </a:t>
            </a:r>
            <a:r>
              <a:rPr lang="en-CY" sz="1800" dirty="0">
                <a:solidFill>
                  <a:srgbClr val="FF0000"/>
                </a:solidFill>
              </a:rPr>
              <a:t>460 objects </a:t>
            </a:r>
            <a:r>
              <a:rPr lang="en-CY" sz="1800" b="0" dirty="0"/>
              <a:t>were collected and organized in the surface geodb.</a:t>
            </a:r>
          </a:p>
          <a:p>
            <a:endParaRPr lang="en-CY" sz="1800" b="0" dirty="0"/>
          </a:p>
          <a:p>
            <a:r>
              <a:rPr lang="en-CY" sz="1800" b="0" dirty="0"/>
              <a:t>Our </a:t>
            </a:r>
            <a:r>
              <a:rPr lang="en-CY" sz="1800" dirty="0"/>
              <a:t>stress-testing</a:t>
            </a:r>
            <a:r>
              <a:rPr lang="en-CY" sz="1800" b="0" dirty="0"/>
              <a:t> (see next) pushes performance evaluation to </a:t>
            </a:r>
            <a:r>
              <a:rPr lang="en-CY" sz="1800" dirty="0">
                <a:solidFill>
                  <a:srgbClr val="FF0000"/>
                </a:solidFill>
              </a:rPr>
              <a:t>50K objects</a:t>
            </a:r>
            <a:r>
              <a:rPr lang="en-CY" sz="1800" b="0" dirty="0"/>
              <a:t>!</a:t>
            </a:r>
          </a:p>
        </p:txBody>
      </p:sp>
    </p:spTree>
    <p:extLst>
      <p:ext uri="{BB962C8B-B14F-4D97-AF65-F5344CB8AC3E}">
        <p14:creationId xmlns:p14="http://schemas.microsoft.com/office/powerpoint/2010/main" val="236779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0FA8-66B0-8D6D-B51C-929BB4598ABB}"/>
              </a:ext>
            </a:extLst>
          </p:cNvPr>
          <p:cNvSpPr>
            <a:spLocks noGrp="1"/>
          </p:cNvSpPr>
          <p:nvPr>
            <p:ph type="title"/>
          </p:nvPr>
        </p:nvSpPr>
        <p:spPr/>
        <p:txBody>
          <a:bodyPr/>
          <a:lstStyle/>
          <a:p>
            <a:r>
              <a:rPr lang="en-CY" dirty="0"/>
              <a:t>Logging Heatmaps</a:t>
            </a:r>
          </a:p>
        </p:txBody>
      </p:sp>
      <p:pic>
        <p:nvPicPr>
          <p:cNvPr id="4" name="Picture 3" descr="Diagram&#10;&#10;Description automatically generated">
            <a:extLst>
              <a:ext uri="{FF2B5EF4-FFF2-40B4-BE49-F238E27FC236}">
                <a16:creationId xmlns:a16="http://schemas.microsoft.com/office/drawing/2014/main" id="{F5083987-107A-F1C9-67CB-9173835BC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6973" y="1295194"/>
            <a:ext cx="1844314" cy="3066919"/>
          </a:xfrm>
          <a:prstGeom prst="rect">
            <a:avLst/>
          </a:prstGeom>
        </p:spPr>
      </p:pic>
      <p:pic>
        <p:nvPicPr>
          <p:cNvPr id="5" name="Picture 4" descr="Diagram&#10;&#10;Description automatically generated">
            <a:extLst>
              <a:ext uri="{FF2B5EF4-FFF2-40B4-BE49-F238E27FC236}">
                <a16:creationId xmlns:a16="http://schemas.microsoft.com/office/drawing/2014/main" id="{7F583F50-3114-456B-BA35-FFDA1CA4E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0622" y="1297921"/>
            <a:ext cx="1710471" cy="3066918"/>
          </a:xfrm>
          <a:prstGeom prst="rect">
            <a:avLst/>
          </a:prstGeom>
        </p:spPr>
      </p:pic>
      <p:pic>
        <p:nvPicPr>
          <p:cNvPr id="6" name="Picture 5" descr="Diagram&#10;&#10;Description automatically generated">
            <a:extLst>
              <a:ext uri="{FF2B5EF4-FFF2-40B4-BE49-F238E27FC236}">
                <a16:creationId xmlns:a16="http://schemas.microsoft.com/office/drawing/2014/main" id="{CB01D573-9951-3B51-314C-EC40F3A38C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1096" y="1295196"/>
            <a:ext cx="1710472" cy="3066917"/>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EE36EC41-971F-F9E6-2C9A-6D01CC0F8E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6498" y="1295197"/>
            <a:ext cx="1710473" cy="3066916"/>
          </a:xfrm>
          <a:prstGeom prst="rect">
            <a:avLst/>
          </a:prstGeom>
        </p:spPr>
      </p:pic>
      <p:sp>
        <p:nvSpPr>
          <p:cNvPr id="8" name="TextBox 7">
            <a:extLst>
              <a:ext uri="{FF2B5EF4-FFF2-40B4-BE49-F238E27FC236}">
                <a16:creationId xmlns:a16="http://schemas.microsoft.com/office/drawing/2014/main" id="{4A40FFF0-8B1A-0056-AF9F-96671E3201BB}"/>
              </a:ext>
            </a:extLst>
          </p:cNvPr>
          <p:cNvSpPr txBox="1"/>
          <p:nvPr/>
        </p:nvSpPr>
        <p:spPr>
          <a:xfrm>
            <a:off x="458603" y="782005"/>
            <a:ext cx="8238279" cy="523220"/>
          </a:xfrm>
          <a:prstGeom prst="rect">
            <a:avLst/>
          </a:prstGeom>
          <a:noFill/>
        </p:spPr>
        <p:txBody>
          <a:bodyPr wrap="square" rtlCol="0">
            <a:spAutoFit/>
          </a:bodyPr>
          <a:lstStyle/>
          <a:p>
            <a:pPr algn="ctr"/>
            <a:r>
              <a:rPr lang="en-CY" sz="2800" dirty="0">
                <a:solidFill>
                  <a:srgbClr val="FF0000"/>
                </a:solidFill>
              </a:rPr>
              <a:t>heatmaps</a:t>
            </a:r>
            <a:r>
              <a:rPr lang="en-CY" sz="2800" b="0" dirty="0"/>
              <a:t> show object collection</a:t>
            </a:r>
          </a:p>
        </p:txBody>
      </p:sp>
      <p:pic>
        <p:nvPicPr>
          <p:cNvPr id="3" name="Picture 2" descr="Diagram&#10;&#10;Description automatically generated">
            <a:extLst>
              <a:ext uri="{FF2B5EF4-FFF2-40B4-BE49-F238E27FC236}">
                <a16:creationId xmlns:a16="http://schemas.microsoft.com/office/drawing/2014/main" id="{E6E26E6E-3B57-D228-8D8F-254C6B2C34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378" y="1309197"/>
            <a:ext cx="1560119" cy="3055907"/>
          </a:xfrm>
          <a:prstGeom prst="rect">
            <a:avLst/>
          </a:prstGeom>
        </p:spPr>
      </p:pic>
      <p:sp>
        <p:nvSpPr>
          <p:cNvPr id="9" name="TextBox 8">
            <a:extLst>
              <a:ext uri="{FF2B5EF4-FFF2-40B4-BE49-F238E27FC236}">
                <a16:creationId xmlns:a16="http://schemas.microsoft.com/office/drawing/2014/main" id="{3F11141F-AE64-23EB-8ADA-87E17DFDDEC6}"/>
              </a:ext>
            </a:extLst>
          </p:cNvPr>
          <p:cNvSpPr txBox="1"/>
          <p:nvPr/>
        </p:nvSpPr>
        <p:spPr>
          <a:xfrm>
            <a:off x="6191300" y="4430366"/>
            <a:ext cx="2701180" cy="1692771"/>
          </a:xfrm>
          <a:prstGeom prst="rect">
            <a:avLst/>
          </a:prstGeom>
          <a:noFill/>
        </p:spPr>
        <p:txBody>
          <a:bodyPr wrap="square">
            <a:spAutoFit/>
          </a:bodyPr>
          <a:lstStyle/>
          <a:p>
            <a:r>
              <a:rPr lang="en-GB" sz="1800" b="0" i="0" dirty="0">
                <a:solidFill>
                  <a:srgbClr val="202124"/>
                </a:solidFill>
                <a:effectLst/>
                <a:latin typeface="Arial" panose="020B0604020202020204" pitchFamily="34" charset="0"/>
                <a:cs typeface="Arial" panose="020B0604020202020204" pitchFamily="34" charset="0"/>
              </a:rPr>
              <a:t>Vessel Characteristics</a:t>
            </a:r>
          </a:p>
          <a:p>
            <a:pPr marL="342900" indent="-342900">
              <a:buFont typeface="Arial" panose="020B0604020202020204" pitchFamily="34" charset="0"/>
              <a:buChar char="•"/>
            </a:pPr>
            <a:r>
              <a:rPr lang="en-GB" sz="1800" i="0" dirty="0">
                <a:solidFill>
                  <a:srgbClr val="202124"/>
                </a:solidFill>
                <a:effectLst/>
                <a:latin typeface="Arial" panose="020B0604020202020204" pitchFamily="34" charset="0"/>
                <a:cs typeface="Arial" panose="020B0604020202020204" pitchFamily="34" charset="0"/>
              </a:rPr>
              <a:t>Length overall (LOA): </a:t>
            </a:r>
            <a:r>
              <a:rPr lang="en-GB" sz="1800" b="0" i="0" dirty="0">
                <a:solidFill>
                  <a:srgbClr val="202124"/>
                </a:solidFill>
                <a:effectLst/>
                <a:latin typeface="Arial" panose="020B0604020202020204" pitchFamily="34" charset="0"/>
                <a:cs typeface="Arial" panose="020B0604020202020204" pitchFamily="34" charset="0"/>
              </a:rPr>
              <a:t>186.42</a:t>
            </a:r>
          </a:p>
          <a:p>
            <a:pPr marL="342900" indent="-342900">
              <a:buFont typeface="Arial" panose="020B0604020202020204" pitchFamily="34" charset="0"/>
              <a:buChar char="•"/>
            </a:pPr>
            <a:r>
              <a:rPr lang="en-GB" sz="1800" i="0" dirty="0">
                <a:solidFill>
                  <a:srgbClr val="202124"/>
                </a:solidFill>
                <a:effectLst/>
                <a:latin typeface="Arial" panose="020B0604020202020204" pitchFamily="34" charset="0"/>
                <a:cs typeface="Arial" panose="020B0604020202020204" pitchFamily="34" charset="0"/>
              </a:rPr>
              <a:t>Width: </a:t>
            </a:r>
            <a:r>
              <a:rPr lang="en-GB" sz="1800" b="0" i="0" dirty="0">
                <a:solidFill>
                  <a:srgbClr val="202124"/>
                </a:solidFill>
                <a:effectLst/>
                <a:latin typeface="Arial" panose="020B0604020202020204" pitchFamily="34" charset="0"/>
                <a:cs typeface="Arial" panose="020B0604020202020204" pitchFamily="34" charset="0"/>
              </a:rPr>
              <a:t>25.6 meters.</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Gross Tonnage: </a:t>
            </a:r>
            <a:r>
              <a:rPr lang="en-GB" sz="1600" b="0" dirty="0">
                <a:latin typeface="Arial" panose="020B0604020202020204" pitchFamily="34" charset="0"/>
                <a:cs typeface="Arial" panose="020B0604020202020204" pitchFamily="34" charset="0"/>
              </a:rPr>
              <a:t>26904</a:t>
            </a: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Draught: </a:t>
            </a:r>
            <a:r>
              <a:rPr lang="en-GB" sz="1600" b="0" dirty="0">
                <a:latin typeface="Arial" panose="020B0604020202020204" pitchFamily="34" charset="0"/>
                <a:cs typeface="Arial" panose="020B0604020202020204" pitchFamily="34" charset="0"/>
              </a:rPr>
              <a:t>6.4m</a:t>
            </a:r>
            <a:endParaRPr lang="en-CY" sz="2000" b="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C25D3F-1908-632E-6EF8-9DAC8DBAEC34}"/>
              </a:ext>
            </a:extLst>
          </p:cNvPr>
          <p:cNvSpPr txBox="1"/>
          <p:nvPr/>
        </p:nvSpPr>
        <p:spPr>
          <a:xfrm>
            <a:off x="251520" y="4368811"/>
            <a:ext cx="5854701" cy="1815882"/>
          </a:xfrm>
          <a:prstGeom prst="rect">
            <a:avLst/>
          </a:prstGeom>
          <a:noFill/>
        </p:spPr>
        <p:txBody>
          <a:bodyPr wrap="square">
            <a:spAutoFit/>
          </a:bodyPr>
          <a:lstStyle/>
          <a:p>
            <a:pPr algn="ctr"/>
            <a:r>
              <a:rPr lang="en-CY" sz="2800" dirty="0"/>
              <a:t>Estimations </a:t>
            </a:r>
          </a:p>
          <a:p>
            <a:pPr algn="ctr"/>
            <a:r>
              <a:rPr lang="en-CY" sz="2800" dirty="0"/>
              <a:t>(based on onboard study)</a:t>
            </a:r>
          </a:p>
          <a:p>
            <a:pPr algn="ctr"/>
            <a:r>
              <a:rPr lang="en-CY" sz="2800" b="0" dirty="0"/>
              <a:t>Logging 7 decks: 16-20 hours Objects 7 decks:  11K objects</a:t>
            </a:r>
            <a:endParaRPr lang="en-CY" sz="3200" b="0" dirty="0"/>
          </a:p>
        </p:txBody>
      </p:sp>
    </p:spTree>
    <p:extLst>
      <p:ext uri="{BB962C8B-B14F-4D97-AF65-F5344CB8AC3E}">
        <p14:creationId xmlns:p14="http://schemas.microsoft.com/office/powerpoint/2010/main" val="39302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23AA-D2B4-874F-8BFE-D3F734AF4936}"/>
              </a:ext>
            </a:extLst>
          </p:cNvPr>
          <p:cNvSpPr>
            <a:spLocks noGrp="1"/>
          </p:cNvSpPr>
          <p:nvPr>
            <p:ph type="title"/>
          </p:nvPr>
        </p:nvSpPr>
        <p:spPr/>
        <p:txBody>
          <a:bodyPr/>
          <a:lstStyle/>
          <a:p>
            <a:r>
              <a:rPr lang="en-CY" dirty="0"/>
              <a:t>2) Localization: Setup</a:t>
            </a:r>
          </a:p>
        </p:txBody>
      </p:sp>
      <p:sp>
        <p:nvSpPr>
          <p:cNvPr id="3" name="Content Placeholder 2">
            <a:extLst>
              <a:ext uri="{FF2B5EF4-FFF2-40B4-BE49-F238E27FC236}">
                <a16:creationId xmlns:a16="http://schemas.microsoft.com/office/drawing/2014/main" id="{CBBA8471-C434-8585-9B95-D282F3F654B4}"/>
              </a:ext>
            </a:extLst>
          </p:cNvPr>
          <p:cNvSpPr>
            <a:spLocks noGrp="1"/>
          </p:cNvSpPr>
          <p:nvPr>
            <p:ph idx="1"/>
          </p:nvPr>
        </p:nvSpPr>
        <p:spPr>
          <a:xfrm>
            <a:off x="457200" y="1124744"/>
            <a:ext cx="8229600" cy="946047"/>
          </a:xfrm>
        </p:spPr>
        <p:txBody>
          <a:bodyPr/>
          <a:lstStyle/>
          <a:p>
            <a:r>
              <a:rPr lang="en-CY" sz="2800" b="1" dirty="0"/>
              <a:t>Purpose: </a:t>
            </a:r>
            <a:r>
              <a:rPr lang="en-CY" sz="2800" dirty="0"/>
              <a:t>Find how accurate the Surface Global (SG) localization algorithm is.</a:t>
            </a:r>
          </a:p>
          <a:p>
            <a:pPr marL="457200" lvl="1" indent="0">
              <a:buNone/>
            </a:pPr>
            <a:endParaRPr lang="en-CY" sz="2400" dirty="0"/>
          </a:p>
        </p:txBody>
      </p:sp>
      <p:pic>
        <p:nvPicPr>
          <p:cNvPr id="4" name="Picture 3">
            <a:extLst>
              <a:ext uri="{FF2B5EF4-FFF2-40B4-BE49-F238E27FC236}">
                <a16:creationId xmlns:a16="http://schemas.microsoft.com/office/drawing/2014/main" id="{9F7196BB-8055-CE20-A4D2-A6744B5948FE}"/>
              </a:ext>
            </a:extLst>
          </p:cNvPr>
          <p:cNvPicPr>
            <a:picLocks noChangeAspect="1"/>
          </p:cNvPicPr>
          <p:nvPr/>
        </p:nvPicPr>
        <p:blipFill>
          <a:blip r:embed="rId2"/>
          <a:stretch>
            <a:fillRect/>
          </a:stretch>
        </p:blipFill>
        <p:spPr>
          <a:xfrm>
            <a:off x="1904085" y="2517905"/>
            <a:ext cx="4208453" cy="839087"/>
          </a:xfrm>
          <a:prstGeom prst="rect">
            <a:avLst/>
          </a:prstGeom>
        </p:spPr>
      </p:pic>
      <p:pic>
        <p:nvPicPr>
          <p:cNvPr id="9" name="Picture 8" descr="Graphical user interface, diagram, application&#10;&#10;Description automatically generated with medium confidence">
            <a:extLst>
              <a:ext uri="{FF2B5EF4-FFF2-40B4-BE49-F238E27FC236}">
                <a16:creationId xmlns:a16="http://schemas.microsoft.com/office/drawing/2014/main" id="{99609487-06B3-C13B-58B6-E3EA00A74967}"/>
              </a:ext>
            </a:extLst>
          </p:cNvPr>
          <p:cNvPicPr>
            <a:picLocks noChangeAspect="1"/>
          </p:cNvPicPr>
          <p:nvPr/>
        </p:nvPicPr>
        <p:blipFill>
          <a:blip r:embed="rId3"/>
          <a:stretch>
            <a:fillRect/>
          </a:stretch>
        </p:blipFill>
        <p:spPr>
          <a:xfrm>
            <a:off x="6481366" y="1597767"/>
            <a:ext cx="1763759" cy="2891726"/>
          </a:xfrm>
          <a:prstGeom prst="rect">
            <a:avLst/>
          </a:prstGeom>
        </p:spPr>
      </p:pic>
      <p:sp>
        <p:nvSpPr>
          <p:cNvPr id="10" name="Content Placeholder 2">
            <a:extLst>
              <a:ext uri="{FF2B5EF4-FFF2-40B4-BE49-F238E27FC236}">
                <a16:creationId xmlns:a16="http://schemas.microsoft.com/office/drawing/2014/main" id="{D7152BF1-16B9-632C-9F74-EECD89E8A50A}"/>
              </a:ext>
            </a:extLst>
          </p:cNvPr>
          <p:cNvSpPr txBox="1">
            <a:spLocks/>
          </p:cNvSpPr>
          <p:nvPr/>
        </p:nvSpPr>
        <p:spPr bwMode="auto">
          <a:xfrm>
            <a:off x="435783" y="2029943"/>
            <a:ext cx="5576377"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Y" sz="2800" b="1" kern="0" dirty="0"/>
              <a:t>Metric: </a:t>
            </a:r>
            <a:r>
              <a:rPr lang="en-CY" sz="2800" b="0" kern="0" dirty="0"/>
              <a:t>Accuracy (A)</a:t>
            </a:r>
          </a:p>
          <a:p>
            <a:pPr marL="0" indent="0">
              <a:buNone/>
            </a:pPr>
            <a:endParaRPr lang="en-CY" sz="2400" b="0" kern="0" dirty="0"/>
          </a:p>
          <a:p>
            <a:pPr lvl="1"/>
            <a:endParaRPr lang="en-GB" sz="2000" b="0" kern="0" dirty="0"/>
          </a:p>
          <a:p>
            <a:pPr lvl="1"/>
            <a:r>
              <a:rPr lang="en-GB" sz="2000" b="0" kern="0" dirty="0"/>
              <a:t>n</a:t>
            </a:r>
            <a:r>
              <a:rPr lang="en-CY" sz="2000" b="0" kern="0" dirty="0"/>
              <a:t> = 10 repetitions</a:t>
            </a:r>
          </a:p>
          <a:p>
            <a:pPr lvl="1"/>
            <a:r>
              <a:rPr lang="en-CY" sz="2000" kern="0" dirty="0"/>
              <a:t>Expert</a:t>
            </a:r>
            <a:r>
              <a:rPr lang="en-CY" sz="2000" b="0" kern="0" dirty="0"/>
              <a:t> </a:t>
            </a:r>
            <a:r>
              <a:rPr lang="en-CY" sz="2000" kern="0" dirty="0"/>
              <a:t>judging</a:t>
            </a:r>
            <a:r>
              <a:rPr lang="en-CY" sz="2000" b="0" kern="0" dirty="0"/>
              <a:t> if returned location within </a:t>
            </a:r>
            <a:r>
              <a:rPr lang="en-CY" sz="2000" kern="0" dirty="0"/>
              <a:t>10 meters </a:t>
            </a:r>
            <a:r>
              <a:rPr lang="en-CY" sz="2000" b="0" kern="0" dirty="0"/>
              <a:t>from </a:t>
            </a:r>
            <a:r>
              <a:rPr lang="en-CY" sz="2000" kern="0" dirty="0"/>
              <a:t>Correct</a:t>
            </a:r>
          </a:p>
          <a:p>
            <a:r>
              <a:rPr lang="en-CY" sz="2800" kern="0" dirty="0"/>
              <a:t>Scenes: </a:t>
            </a:r>
            <a:r>
              <a:rPr lang="en-CY" sz="2800" b="0" kern="0" dirty="0"/>
              <a:t>15 scenes (S1-S15) to capture variety of conditions in </a:t>
            </a:r>
            <a:r>
              <a:rPr lang="en-CY" sz="2800" b="0" dirty="0"/>
              <a:t>Closed ro-ro, Weather deck, PAX public areas, Cabin areas</a:t>
            </a:r>
          </a:p>
          <a:p>
            <a:r>
              <a:rPr lang="en-CY" sz="2800" b="0" kern="0" dirty="0"/>
              <a:t> </a:t>
            </a:r>
          </a:p>
        </p:txBody>
      </p:sp>
      <p:sp>
        <p:nvSpPr>
          <p:cNvPr id="12" name="Oval 11">
            <a:extLst>
              <a:ext uri="{FF2B5EF4-FFF2-40B4-BE49-F238E27FC236}">
                <a16:creationId xmlns:a16="http://schemas.microsoft.com/office/drawing/2014/main" id="{D994AC17-3958-FE90-CC08-BF666B9C920E}"/>
              </a:ext>
            </a:extLst>
          </p:cNvPr>
          <p:cNvSpPr/>
          <p:nvPr/>
        </p:nvSpPr>
        <p:spPr bwMode="auto">
          <a:xfrm>
            <a:off x="7058147" y="2725533"/>
            <a:ext cx="610196" cy="423829"/>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pic>
        <p:nvPicPr>
          <p:cNvPr id="13" name="Picture 12">
            <a:extLst>
              <a:ext uri="{FF2B5EF4-FFF2-40B4-BE49-F238E27FC236}">
                <a16:creationId xmlns:a16="http://schemas.microsoft.com/office/drawing/2014/main" id="{45F9C319-0DB9-A03F-0174-3EAF491AD1C8}"/>
              </a:ext>
            </a:extLst>
          </p:cNvPr>
          <p:cNvPicPr>
            <a:picLocks noChangeAspect="1"/>
          </p:cNvPicPr>
          <p:nvPr/>
        </p:nvPicPr>
        <p:blipFill>
          <a:blip r:embed="rId4"/>
          <a:stretch>
            <a:fillRect/>
          </a:stretch>
        </p:blipFill>
        <p:spPr>
          <a:xfrm>
            <a:off x="6069494" y="3521561"/>
            <a:ext cx="2915816" cy="2675502"/>
          </a:xfrm>
          <a:prstGeom prst="rect">
            <a:avLst/>
          </a:prstGeom>
        </p:spPr>
      </p:pic>
    </p:spTree>
    <p:extLst>
      <p:ext uri="{BB962C8B-B14F-4D97-AF65-F5344CB8AC3E}">
        <p14:creationId xmlns:p14="http://schemas.microsoft.com/office/powerpoint/2010/main" val="75571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88A5-861F-C6BB-71FB-F91DFF59BB12}"/>
              </a:ext>
            </a:extLst>
          </p:cNvPr>
          <p:cNvSpPr>
            <a:spLocks noGrp="1"/>
          </p:cNvSpPr>
          <p:nvPr>
            <p:ph type="title"/>
          </p:nvPr>
        </p:nvSpPr>
        <p:spPr/>
        <p:txBody>
          <a:bodyPr/>
          <a:lstStyle/>
          <a:p>
            <a:r>
              <a:rPr lang="en-CY" dirty="0"/>
              <a:t>LASH FIRE</a:t>
            </a:r>
          </a:p>
        </p:txBody>
      </p:sp>
      <p:sp>
        <p:nvSpPr>
          <p:cNvPr id="3" name="Content Placeholder 2">
            <a:extLst>
              <a:ext uri="{FF2B5EF4-FFF2-40B4-BE49-F238E27FC236}">
                <a16:creationId xmlns:a16="http://schemas.microsoft.com/office/drawing/2014/main" id="{DDB507E5-E93C-AB98-744E-1871CE6E782E}"/>
              </a:ext>
            </a:extLst>
          </p:cNvPr>
          <p:cNvSpPr>
            <a:spLocks noGrp="1"/>
          </p:cNvSpPr>
          <p:nvPr>
            <p:ph idx="1"/>
          </p:nvPr>
        </p:nvSpPr>
        <p:spPr>
          <a:xfrm>
            <a:off x="457200" y="947477"/>
            <a:ext cx="8229600" cy="5250917"/>
          </a:xfrm>
        </p:spPr>
        <p:txBody>
          <a:bodyPr/>
          <a:lstStyle/>
          <a:p>
            <a:r>
              <a:rPr lang="en-GB" sz="2800" dirty="0"/>
              <a:t>LASH FIRE is an international EU-funded research project aiming to significantly reduce the risk of fires on board ro-ro ships. </a:t>
            </a:r>
          </a:p>
          <a:p>
            <a:pPr lvl="1"/>
            <a:r>
              <a:rPr lang="en-GB" sz="2000" dirty="0"/>
              <a:t>A particular focus in the project is the </a:t>
            </a:r>
            <a:r>
              <a:rPr lang="en-GB" sz="2000" b="1" dirty="0"/>
              <a:t>development and validation </a:t>
            </a:r>
            <a:r>
              <a:rPr lang="en-GB" sz="2000" dirty="0"/>
              <a:t>of smart technical solutions for </a:t>
            </a:r>
            <a:r>
              <a:rPr lang="en-GB" sz="2000" b="1" dirty="0"/>
              <a:t>quick first response </a:t>
            </a:r>
            <a:r>
              <a:rPr lang="en-GB" sz="2000" dirty="0"/>
              <a:t>and </a:t>
            </a:r>
            <a:r>
              <a:rPr lang="en-GB" sz="2000" b="1" dirty="0"/>
              <a:t>effective fighting of fires</a:t>
            </a:r>
            <a:r>
              <a:rPr lang="en-GB" sz="2000" dirty="0"/>
              <a:t> in </a:t>
            </a:r>
            <a:r>
              <a:rPr lang="en-GB" sz="2000" b="1" dirty="0"/>
              <a:t>their initial stage</a:t>
            </a:r>
            <a:r>
              <a:rPr lang="en-GB" sz="2000" dirty="0"/>
              <a:t>.</a:t>
            </a:r>
          </a:p>
          <a:p>
            <a:pPr lvl="1"/>
            <a:r>
              <a:rPr lang="en-GB" sz="2000" dirty="0"/>
              <a:t>As part of this objective, we developed a </a:t>
            </a:r>
            <a:r>
              <a:rPr lang="en-GB" sz="2000" b="1" dirty="0"/>
              <a:t>“zero” infrastructure localization method for smartphones of first responders.</a:t>
            </a:r>
          </a:p>
          <a:p>
            <a:endParaRPr lang="en-CY" sz="2800" dirty="0"/>
          </a:p>
        </p:txBody>
      </p:sp>
      <p:pic>
        <p:nvPicPr>
          <p:cNvPr id="4" name="Picture 3">
            <a:extLst>
              <a:ext uri="{FF2B5EF4-FFF2-40B4-BE49-F238E27FC236}">
                <a16:creationId xmlns:a16="http://schemas.microsoft.com/office/drawing/2014/main" id="{93F09554-AFBC-F3C9-DB09-C0424E8EA73B}"/>
              </a:ext>
            </a:extLst>
          </p:cNvPr>
          <p:cNvPicPr>
            <a:picLocks noChangeAspect="1"/>
          </p:cNvPicPr>
          <p:nvPr/>
        </p:nvPicPr>
        <p:blipFill>
          <a:blip r:embed="rId2"/>
          <a:stretch>
            <a:fillRect/>
          </a:stretch>
        </p:blipFill>
        <p:spPr>
          <a:xfrm>
            <a:off x="876993" y="3947312"/>
            <a:ext cx="3542184" cy="1688435"/>
          </a:xfrm>
          <a:prstGeom prst="rect">
            <a:avLst/>
          </a:prstGeom>
        </p:spPr>
      </p:pic>
      <p:pic>
        <p:nvPicPr>
          <p:cNvPr id="5" name="Picture 6" descr="lashfire.eu">
            <a:extLst>
              <a:ext uri="{FF2B5EF4-FFF2-40B4-BE49-F238E27FC236}">
                <a16:creationId xmlns:a16="http://schemas.microsoft.com/office/drawing/2014/main" id="{6B3AB625-EB20-1641-667B-B10161C80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582" y="3839893"/>
            <a:ext cx="2973745" cy="198310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8">
            <a:extLst>
              <a:ext uri="{FF2B5EF4-FFF2-40B4-BE49-F238E27FC236}">
                <a16:creationId xmlns:a16="http://schemas.microsoft.com/office/drawing/2014/main" id="{2460B846-503A-4653-7228-CE0F9A71A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993" y="5721202"/>
            <a:ext cx="870585" cy="582930"/>
          </a:xfrm>
          <a:prstGeom prst="rect">
            <a:avLst/>
          </a:prstGeom>
        </p:spPr>
      </p:pic>
      <p:sp>
        <p:nvSpPr>
          <p:cNvPr id="8" name="TextBox 7">
            <a:extLst>
              <a:ext uri="{FF2B5EF4-FFF2-40B4-BE49-F238E27FC236}">
                <a16:creationId xmlns:a16="http://schemas.microsoft.com/office/drawing/2014/main" id="{BC1636F5-553D-BA9C-D82A-2724A57FBA17}"/>
              </a:ext>
            </a:extLst>
          </p:cNvPr>
          <p:cNvSpPr txBox="1"/>
          <p:nvPr/>
        </p:nvSpPr>
        <p:spPr>
          <a:xfrm>
            <a:off x="1747578" y="5760629"/>
            <a:ext cx="6718669" cy="523220"/>
          </a:xfrm>
          <a:prstGeom prst="rect">
            <a:avLst/>
          </a:prstGeom>
          <a:noFill/>
        </p:spPr>
        <p:txBody>
          <a:bodyPr wrap="square">
            <a:spAutoFit/>
          </a:bodyPr>
          <a:lstStyle/>
          <a:p>
            <a:r>
              <a:rPr lang="en-GB" sz="1400" b="0" i="1" dirty="0">
                <a:effectLst/>
                <a:latin typeface="Arial" panose="020B0604020202020204" pitchFamily="34" charset="0"/>
                <a:ea typeface="Calibri" panose="020F0502020204030204" pitchFamily="34" charset="0"/>
                <a:cs typeface="Arial" panose="020B0604020202020204" pitchFamily="34" charset="0"/>
              </a:rPr>
              <a:t>This project has received funding from the European Union’s Horizon 2020 research and innovation programme under grant agreement No 814975</a:t>
            </a:r>
            <a:endParaRPr lang="en-CY" sz="14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8FDA27-E09D-9EF2-7C91-9B089B573FB8}"/>
              </a:ext>
            </a:extLst>
          </p:cNvPr>
          <p:cNvSpPr txBox="1"/>
          <p:nvPr/>
        </p:nvSpPr>
        <p:spPr>
          <a:xfrm>
            <a:off x="876992" y="3284984"/>
            <a:ext cx="7604127" cy="646331"/>
          </a:xfrm>
          <a:prstGeom prst="rect">
            <a:avLst/>
          </a:prstGeom>
          <a:noFill/>
          <a:ln w="38100">
            <a:solidFill>
              <a:srgbClr val="FF0000"/>
            </a:solidFill>
          </a:ln>
        </p:spPr>
        <p:txBody>
          <a:bodyPr wrap="square" rtlCol="0">
            <a:spAutoFit/>
          </a:bodyPr>
          <a:lstStyle/>
          <a:p>
            <a:endParaRPr lang="en-CY" dirty="0">
              <a:highlight>
                <a:srgbClr val="CCECFF"/>
              </a:highlight>
            </a:endParaRPr>
          </a:p>
        </p:txBody>
      </p:sp>
      <p:sp>
        <p:nvSpPr>
          <p:cNvPr id="9" name="TextBox 8">
            <a:extLst>
              <a:ext uri="{FF2B5EF4-FFF2-40B4-BE49-F238E27FC236}">
                <a16:creationId xmlns:a16="http://schemas.microsoft.com/office/drawing/2014/main" id="{D6469353-C1AD-1E78-6CB5-0811FC2DAFB1}"/>
              </a:ext>
            </a:extLst>
          </p:cNvPr>
          <p:cNvSpPr txBox="1"/>
          <p:nvPr/>
        </p:nvSpPr>
        <p:spPr>
          <a:xfrm>
            <a:off x="6623720" y="3970742"/>
            <a:ext cx="2412776" cy="400110"/>
          </a:xfrm>
          <a:prstGeom prst="rect">
            <a:avLst/>
          </a:prstGeom>
          <a:noFill/>
        </p:spPr>
        <p:txBody>
          <a:bodyPr wrap="square" rtlCol="0">
            <a:spAutoFit/>
          </a:bodyPr>
          <a:lstStyle/>
          <a:p>
            <a:r>
              <a:rPr lang="en-CY" sz="2000" dirty="0">
                <a:solidFill>
                  <a:srgbClr val="FF0000"/>
                </a:solidFill>
              </a:rPr>
              <a:t>Focus of this talk!</a:t>
            </a:r>
          </a:p>
        </p:txBody>
      </p:sp>
    </p:spTree>
    <p:extLst>
      <p:ext uri="{BB962C8B-B14F-4D97-AF65-F5344CB8AC3E}">
        <p14:creationId xmlns:p14="http://schemas.microsoft.com/office/powerpoint/2010/main" val="429352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23AA-D2B4-874F-8BFE-D3F734AF4936}"/>
              </a:ext>
            </a:extLst>
          </p:cNvPr>
          <p:cNvSpPr>
            <a:spLocks noGrp="1"/>
          </p:cNvSpPr>
          <p:nvPr>
            <p:ph type="title"/>
          </p:nvPr>
        </p:nvSpPr>
        <p:spPr/>
        <p:txBody>
          <a:bodyPr/>
          <a:lstStyle/>
          <a:p>
            <a:r>
              <a:rPr lang="en-CY" dirty="0"/>
              <a:t>2) Localization: Results</a:t>
            </a:r>
          </a:p>
        </p:txBody>
      </p:sp>
      <p:sp>
        <p:nvSpPr>
          <p:cNvPr id="3" name="Content Placeholder 2">
            <a:extLst>
              <a:ext uri="{FF2B5EF4-FFF2-40B4-BE49-F238E27FC236}">
                <a16:creationId xmlns:a16="http://schemas.microsoft.com/office/drawing/2014/main" id="{CBBA8471-C434-8585-9B95-D282F3F654B4}"/>
              </a:ext>
            </a:extLst>
          </p:cNvPr>
          <p:cNvSpPr>
            <a:spLocks noGrp="1"/>
          </p:cNvSpPr>
          <p:nvPr>
            <p:ph idx="1"/>
          </p:nvPr>
        </p:nvSpPr>
        <p:spPr>
          <a:xfrm>
            <a:off x="404896" y="2920270"/>
            <a:ext cx="3730083" cy="1977306"/>
          </a:xfrm>
        </p:spPr>
        <p:txBody>
          <a:bodyPr/>
          <a:lstStyle/>
          <a:p>
            <a:r>
              <a:rPr lang="en-CY" sz="2400" b="1" dirty="0"/>
              <a:t>SG Average Localization Accuracy (A): </a:t>
            </a:r>
            <a:r>
              <a:rPr lang="en-CY" sz="2400" b="1" dirty="0">
                <a:solidFill>
                  <a:srgbClr val="FF0000"/>
                </a:solidFill>
              </a:rPr>
              <a:t>80%!</a:t>
            </a:r>
          </a:p>
          <a:p>
            <a:r>
              <a:rPr lang="en-CY" sz="2000" dirty="0"/>
              <a:t>Additional Training necessary:</a:t>
            </a:r>
          </a:p>
          <a:p>
            <a:pPr lvl="1"/>
            <a:r>
              <a:rPr lang="en-CY" sz="1800" dirty="0"/>
              <a:t>S04 (walking between trucks)</a:t>
            </a:r>
          </a:p>
          <a:p>
            <a:pPr lvl="1"/>
            <a:r>
              <a:rPr lang="en-CY" sz="1800" dirty="0"/>
              <a:t>S09 (walking with left wall) </a:t>
            </a:r>
          </a:p>
          <a:p>
            <a:pPr lvl="1"/>
            <a:r>
              <a:rPr lang="en-CY" sz="1800" dirty="0"/>
              <a:t>S15 (cabin rooms)</a:t>
            </a:r>
          </a:p>
          <a:p>
            <a:endParaRPr lang="en-CY" sz="2000" dirty="0"/>
          </a:p>
        </p:txBody>
      </p:sp>
      <p:pic>
        <p:nvPicPr>
          <p:cNvPr id="9" name="Picture 8">
            <a:extLst>
              <a:ext uri="{FF2B5EF4-FFF2-40B4-BE49-F238E27FC236}">
                <a16:creationId xmlns:a16="http://schemas.microsoft.com/office/drawing/2014/main" id="{CA4168CA-65B5-FA2D-2F16-984976FB2616}"/>
              </a:ext>
            </a:extLst>
          </p:cNvPr>
          <p:cNvPicPr>
            <a:picLocks noChangeAspect="1"/>
          </p:cNvPicPr>
          <p:nvPr/>
        </p:nvPicPr>
        <p:blipFill>
          <a:blip r:embed="rId2"/>
          <a:stretch>
            <a:fillRect/>
          </a:stretch>
        </p:blipFill>
        <p:spPr>
          <a:xfrm>
            <a:off x="251520" y="980728"/>
            <a:ext cx="8211077" cy="1939542"/>
          </a:xfrm>
          <a:prstGeom prst="rect">
            <a:avLst/>
          </a:prstGeom>
        </p:spPr>
      </p:pic>
      <p:pic>
        <p:nvPicPr>
          <p:cNvPr id="10" name="Picture 9">
            <a:extLst>
              <a:ext uri="{FF2B5EF4-FFF2-40B4-BE49-F238E27FC236}">
                <a16:creationId xmlns:a16="http://schemas.microsoft.com/office/drawing/2014/main" id="{8978A569-40CF-5E33-1AC3-9E079AD57F1C}"/>
              </a:ext>
            </a:extLst>
          </p:cNvPr>
          <p:cNvPicPr>
            <a:picLocks noChangeAspect="1"/>
          </p:cNvPicPr>
          <p:nvPr/>
        </p:nvPicPr>
        <p:blipFill>
          <a:blip r:embed="rId3"/>
          <a:stretch>
            <a:fillRect/>
          </a:stretch>
        </p:blipFill>
        <p:spPr>
          <a:xfrm>
            <a:off x="5705363" y="3097376"/>
            <a:ext cx="1384557" cy="1977307"/>
          </a:xfrm>
          <a:prstGeom prst="rect">
            <a:avLst/>
          </a:prstGeom>
        </p:spPr>
      </p:pic>
      <p:pic>
        <p:nvPicPr>
          <p:cNvPr id="11" name="Picture 10">
            <a:extLst>
              <a:ext uri="{FF2B5EF4-FFF2-40B4-BE49-F238E27FC236}">
                <a16:creationId xmlns:a16="http://schemas.microsoft.com/office/drawing/2014/main" id="{EA72C3DC-B0AD-EFC3-6AA8-521552CA1B9C}"/>
              </a:ext>
            </a:extLst>
          </p:cNvPr>
          <p:cNvPicPr>
            <a:picLocks noChangeAspect="1"/>
          </p:cNvPicPr>
          <p:nvPr/>
        </p:nvPicPr>
        <p:blipFill>
          <a:blip r:embed="rId4"/>
          <a:stretch>
            <a:fillRect/>
          </a:stretch>
        </p:blipFill>
        <p:spPr>
          <a:xfrm>
            <a:off x="4231783" y="3066777"/>
            <a:ext cx="1384557" cy="1977307"/>
          </a:xfrm>
          <a:prstGeom prst="rect">
            <a:avLst/>
          </a:prstGeom>
        </p:spPr>
      </p:pic>
      <p:pic>
        <p:nvPicPr>
          <p:cNvPr id="13" name="Picture 12">
            <a:extLst>
              <a:ext uri="{FF2B5EF4-FFF2-40B4-BE49-F238E27FC236}">
                <a16:creationId xmlns:a16="http://schemas.microsoft.com/office/drawing/2014/main" id="{F28ED275-AB18-641B-D9B6-A496E09F1B5F}"/>
              </a:ext>
            </a:extLst>
          </p:cNvPr>
          <p:cNvPicPr>
            <a:picLocks noChangeAspect="1"/>
          </p:cNvPicPr>
          <p:nvPr/>
        </p:nvPicPr>
        <p:blipFill>
          <a:blip r:embed="rId5"/>
          <a:stretch>
            <a:fillRect/>
          </a:stretch>
        </p:blipFill>
        <p:spPr>
          <a:xfrm>
            <a:off x="7185922" y="3097376"/>
            <a:ext cx="1422198" cy="1977307"/>
          </a:xfrm>
          <a:prstGeom prst="rect">
            <a:avLst/>
          </a:prstGeom>
        </p:spPr>
      </p:pic>
      <p:sp>
        <p:nvSpPr>
          <p:cNvPr id="14" name="TextBox 13">
            <a:extLst>
              <a:ext uri="{FF2B5EF4-FFF2-40B4-BE49-F238E27FC236}">
                <a16:creationId xmlns:a16="http://schemas.microsoft.com/office/drawing/2014/main" id="{88054D3F-6495-33AB-B14D-E8BC87920424}"/>
              </a:ext>
            </a:extLst>
          </p:cNvPr>
          <p:cNvSpPr txBox="1"/>
          <p:nvPr/>
        </p:nvSpPr>
        <p:spPr>
          <a:xfrm>
            <a:off x="7905257" y="1340768"/>
            <a:ext cx="738709" cy="1579502"/>
          </a:xfrm>
          <a:prstGeom prst="rect">
            <a:avLst/>
          </a:prstGeom>
          <a:noFill/>
        </p:spPr>
        <p:txBody>
          <a:bodyPr wrap="square" rtlCol="0">
            <a:spAutoFit/>
          </a:bodyPr>
          <a:lstStyle/>
          <a:p>
            <a:endParaRPr lang="en-CY" dirty="0"/>
          </a:p>
        </p:txBody>
      </p:sp>
      <p:sp>
        <p:nvSpPr>
          <p:cNvPr id="15" name="Oval 14">
            <a:extLst>
              <a:ext uri="{FF2B5EF4-FFF2-40B4-BE49-F238E27FC236}">
                <a16:creationId xmlns:a16="http://schemas.microsoft.com/office/drawing/2014/main" id="{AFFECDCE-CBA6-3823-63CD-C5B336547EF3}"/>
              </a:ext>
            </a:extLst>
          </p:cNvPr>
          <p:cNvSpPr/>
          <p:nvPr/>
        </p:nvSpPr>
        <p:spPr bwMode="auto">
          <a:xfrm>
            <a:off x="7812361" y="1136953"/>
            <a:ext cx="831606" cy="1855996"/>
          </a:xfrm>
          <a:prstGeom prst="ellipse">
            <a:avLst/>
          </a:prstGeom>
          <a:noFill/>
          <a:ln w="381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0202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23AA-D2B4-874F-8BFE-D3F734AF4936}"/>
              </a:ext>
            </a:extLst>
          </p:cNvPr>
          <p:cNvSpPr>
            <a:spLocks noGrp="1"/>
          </p:cNvSpPr>
          <p:nvPr>
            <p:ph type="title"/>
          </p:nvPr>
        </p:nvSpPr>
        <p:spPr/>
        <p:txBody>
          <a:bodyPr/>
          <a:lstStyle/>
          <a:p>
            <a:r>
              <a:rPr lang="en-CY" dirty="0"/>
              <a:t>3) Tracking: Setup</a:t>
            </a:r>
          </a:p>
        </p:txBody>
      </p:sp>
      <p:sp>
        <p:nvSpPr>
          <p:cNvPr id="3" name="Content Placeholder 2">
            <a:extLst>
              <a:ext uri="{FF2B5EF4-FFF2-40B4-BE49-F238E27FC236}">
                <a16:creationId xmlns:a16="http://schemas.microsoft.com/office/drawing/2014/main" id="{CBBA8471-C434-8585-9B95-D282F3F654B4}"/>
              </a:ext>
            </a:extLst>
          </p:cNvPr>
          <p:cNvSpPr>
            <a:spLocks noGrp="1"/>
          </p:cNvSpPr>
          <p:nvPr>
            <p:ph idx="1"/>
          </p:nvPr>
        </p:nvSpPr>
        <p:spPr>
          <a:xfrm>
            <a:off x="457200" y="1124744"/>
            <a:ext cx="8229600" cy="946047"/>
          </a:xfrm>
        </p:spPr>
        <p:txBody>
          <a:bodyPr/>
          <a:lstStyle/>
          <a:p>
            <a:r>
              <a:rPr lang="en-CY" sz="2800" b="1" dirty="0"/>
              <a:t>Purpose: </a:t>
            </a:r>
            <a:r>
              <a:rPr lang="en-CY" sz="2800" dirty="0"/>
              <a:t>Find how accurate the Surface Local (SL) localization algorithm is.</a:t>
            </a:r>
          </a:p>
          <a:p>
            <a:pPr marL="457200" lvl="1" indent="0">
              <a:buNone/>
            </a:pPr>
            <a:endParaRPr lang="en-CY" sz="2400" dirty="0"/>
          </a:p>
        </p:txBody>
      </p:sp>
      <p:sp>
        <p:nvSpPr>
          <p:cNvPr id="10" name="Content Placeholder 2">
            <a:extLst>
              <a:ext uri="{FF2B5EF4-FFF2-40B4-BE49-F238E27FC236}">
                <a16:creationId xmlns:a16="http://schemas.microsoft.com/office/drawing/2014/main" id="{D7152BF1-16B9-632C-9F74-EECD89E8A50A}"/>
              </a:ext>
            </a:extLst>
          </p:cNvPr>
          <p:cNvSpPr txBox="1">
            <a:spLocks/>
          </p:cNvSpPr>
          <p:nvPr/>
        </p:nvSpPr>
        <p:spPr bwMode="auto">
          <a:xfrm>
            <a:off x="435783" y="2029943"/>
            <a:ext cx="4136217" cy="275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Y" sz="2800" b="1" kern="0" dirty="0"/>
              <a:t>Metric: </a:t>
            </a:r>
            <a:r>
              <a:rPr lang="en-CY" sz="2800" b="0" kern="0" dirty="0"/>
              <a:t>Accuracy (A)</a:t>
            </a:r>
            <a:endParaRPr lang="en-CY" sz="2400" b="0" kern="0" dirty="0"/>
          </a:p>
          <a:p>
            <a:r>
              <a:rPr lang="en-CY" sz="2800" kern="0" dirty="0"/>
              <a:t>Trajectories: </a:t>
            </a:r>
          </a:p>
          <a:p>
            <a:pPr lvl="1"/>
            <a:r>
              <a:rPr lang="en-CY" sz="2400" b="0" kern="0" dirty="0"/>
              <a:t>T1: Video from Closed ro-ro</a:t>
            </a:r>
          </a:p>
          <a:p>
            <a:pPr lvl="1"/>
            <a:r>
              <a:rPr lang="en-CY" sz="2400" b="0" kern="0" dirty="0"/>
              <a:t>T2: Video from Public PAX</a:t>
            </a:r>
          </a:p>
        </p:txBody>
      </p:sp>
      <p:pic>
        <p:nvPicPr>
          <p:cNvPr id="14" name="Picture 13">
            <a:extLst>
              <a:ext uri="{FF2B5EF4-FFF2-40B4-BE49-F238E27FC236}">
                <a16:creationId xmlns:a16="http://schemas.microsoft.com/office/drawing/2014/main" id="{8560771A-FF8A-3FD8-E291-2BE995C579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361" y="2132856"/>
            <a:ext cx="1875155" cy="3298825"/>
          </a:xfrm>
          <a:prstGeom prst="rect">
            <a:avLst/>
          </a:prstGeom>
        </p:spPr>
      </p:pic>
      <p:pic>
        <p:nvPicPr>
          <p:cNvPr id="15" name="Picture 14" descr="Diagram&#10;&#10;Description automatically generated">
            <a:extLst>
              <a:ext uri="{FF2B5EF4-FFF2-40B4-BE49-F238E27FC236}">
                <a16:creationId xmlns:a16="http://schemas.microsoft.com/office/drawing/2014/main" id="{3AFFCD58-FCF1-C07A-1F63-CAA388C56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2096245"/>
            <a:ext cx="2038200" cy="3298825"/>
          </a:xfrm>
          <a:prstGeom prst="rect">
            <a:avLst/>
          </a:prstGeom>
        </p:spPr>
      </p:pic>
      <p:sp>
        <p:nvSpPr>
          <p:cNvPr id="19" name="TextBox 18">
            <a:extLst>
              <a:ext uri="{FF2B5EF4-FFF2-40B4-BE49-F238E27FC236}">
                <a16:creationId xmlns:a16="http://schemas.microsoft.com/office/drawing/2014/main" id="{CF720F48-08D9-BB58-ACDA-044053518CC6}"/>
              </a:ext>
            </a:extLst>
          </p:cNvPr>
          <p:cNvSpPr txBox="1"/>
          <p:nvPr/>
        </p:nvSpPr>
        <p:spPr>
          <a:xfrm>
            <a:off x="5045723" y="5431681"/>
            <a:ext cx="846430" cy="646331"/>
          </a:xfrm>
          <a:prstGeom prst="rect">
            <a:avLst/>
          </a:prstGeom>
          <a:noFill/>
        </p:spPr>
        <p:txBody>
          <a:bodyPr wrap="square">
            <a:spAutoFit/>
          </a:bodyPr>
          <a:lstStyle/>
          <a:p>
            <a:r>
              <a:rPr lang="en-CY" sz="3600" b="0" kern="0" dirty="0"/>
              <a:t>T1 </a:t>
            </a:r>
            <a:endParaRPr lang="en-CY" dirty="0"/>
          </a:p>
        </p:txBody>
      </p:sp>
      <p:sp>
        <p:nvSpPr>
          <p:cNvPr id="20" name="TextBox 19">
            <a:extLst>
              <a:ext uri="{FF2B5EF4-FFF2-40B4-BE49-F238E27FC236}">
                <a16:creationId xmlns:a16="http://schemas.microsoft.com/office/drawing/2014/main" id="{72A8C724-51CC-660C-E130-8177F7C348D4}"/>
              </a:ext>
            </a:extLst>
          </p:cNvPr>
          <p:cNvSpPr txBox="1"/>
          <p:nvPr/>
        </p:nvSpPr>
        <p:spPr>
          <a:xfrm>
            <a:off x="7256117" y="5435815"/>
            <a:ext cx="846430" cy="646331"/>
          </a:xfrm>
          <a:prstGeom prst="rect">
            <a:avLst/>
          </a:prstGeom>
          <a:noFill/>
        </p:spPr>
        <p:txBody>
          <a:bodyPr wrap="square">
            <a:spAutoFit/>
          </a:bodyPr>
          <a:lstStyle/>
          <a:p>
            <a:r>
              <a:rPr lang="en-CY" sz="3600" b="0" kern="0" dirty="0"/>
              <a:t>T2 </a:t>
            </a:r>
            <a:endParaRPr lang="en-CY" dirty="0"/>
          </a:p>
        </p:txBody>
      </p:sp>
      <p:sp>
        <p:nvSpPr>
          <p:cNvPr id="4" name="TextBox 3">
            <a:extLst>
              <a:ext uri="{FF2B5EF4-FFF2-40B4-BE49-F238E27FC236}">
                <a16:creationId xmlns:a16="http://schemas.microsoft.com/office/drawing/2014/main" id="{0D0BE167-4E29-AB2E-D1D5-2F28695B8709}"/>
              </a:ext>
            </a:extLst>
          </p:cNvPr>
          <p:cNvSpPr txBox="1"/>
          <p:nvPr/>
        </p:nvSpPr>
        <p:spPr>
          <a:xfrm>
            <a:off x="611560" y="5262772"/>
            <a:ext cx="3666085" cy="646331"/>
          </a:xfrm>
          <a:prstGeom prst="rect">
            <a:avLst/>
          </a:prstGeom>
          <a:noFill/>
        </p:spPr>
        <p:txBody>
          <a:bodyPr wrap="square" rtlCol="0">
            <a:spAutoFit/>
          </a:bodyPr>
          <a:lstStyle/>
          <a:p>
            <a:pPr algn="ctr"/>
            <a:r>
              <a:rPr lang="en-CY" dirty="0">
                <a:solidFill>
                  <a:srgbClr val="FF0000"/>
                </a:solidFill>
              </a:rPr>
              <a:t>VIDEOS</a:t>
            </a:r>
          </a:p>
        </p:txBody>
      </p:sp>
    </p:spTree>
    <p:extLst>
      <p:ext uri="{BB962C8B-B14F-4D97-AF65-F5344CB8AC3E}">
        <p14:creationId xmlns:p14="http://schemas.microsoft.com/office/powerpoint/2010/main" val="421954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4E36-3679-BBB6-F61C-088A906E4EA5}"/>
              </a:ext>
            </a:extLst>
          </p:cNvPr>
          <p:cNvSpPr>
            <a:spLocks noGrp="1"/>
          </p:cNvSpPr>
          <p:nvPr>
            <p:ph type="title"/>
          </p:nvPr>
        </p:nvSpPr>
        <p:spPr/>
        <p:txBody>
          <a:bodyPr/>
          <a:lstStyle/>
          <a:p>
            <a:r>
              <a:rPr lang="en-CY" dirty="0"/>
              <a:t>T1 Tracking Scenario</a:t>
            </a:r>
          </a:p>
        </p:txBody>
      </p:sp>
      <p:sp>
        <p:nvSpPr>
          <p:cNvPr id="5" name="Content Placeholder 4">
            <a:extLst>
              <a:ext uri="{FF2B5EF4-FFF2-40B4-BE49-F238E27FC236}">
                <a16:creationId xmlns:a16="http://schemas.microsoft.com/office/drawing/2014/main" id="{250C85AD-5958-61D4-EBA3-D222C5D5A73C}"/>
              </a:ext>
            </a:extLst>
          </p:cNvPr>
          <p:cNvSpPr>
            <a:spLocks noGrp="1"/>
          </p:cNvSpPr>
          <p:nvPr>
            <p:ph idx="1"/>
          </p:nvPr>
        </p:nvSpPr>
        <p:spPr/>
        <p:txBody>
          <a:bodyPr/>
          <a:lstStyle/>
          <a:p>
            <a:endParaRPr lang="en-CY"/>
          </a:p>
        </p:txBody>
      </p:sp>
    </p:spTree>
    <p:extLst>
      <p:ext uri="{BB962C8B-B14F-4D97-AF65-F5344CB8AC3E}">
        <p14:creationId xmlns:p14="http://schemas.microsoft.com/office/powerpoint/2010/main" val="4266197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A39E-6F51-563F-FFE7-37B6F19B2A8C}"/>
              </a:ext>
            </a:extLst>
          </p:cNvPr>
          <p:cNvSpPr>
            <a:spLocks noGrp="1"/>
          </p:cNvSpPr>
          <p:nvPr>
            <p:ph type="title"/>
          </p:nvPr>
        </p:nvSpPr>
        <p:spPr/>
        <p:txBody>
          <a:bodyPr/>
          <a:lstStyle/>
          <a:p>
            <a:r>
              <a:rPr lang="en-CY" dirty="0"/>
              <a:t>T2 Tracking Scenario</a:t>
            </a:r>
          </a:p>
        </p:txBody>
      </p:sp>
      <p:sp>
        <p:nvSpPr>
          <p:cNvPr id="3" name="Content Placeholder 2">
            <a:extLst>
              <a:ext uri="{FF2B5EF4-FFF2-40B4-BE49-F238E27FC236}">
                <a16:creationId xmlns:a16="http://schemas.microsoft.com/office/drawing/2014/main" id="{AF0E46C5-C6B4-C100-0965-DCC32CE2EDDE}"/>
              </a:ext>
            </a:extLst>
          </p:cNvPr>
          <p:cNvSpPr>
            <a:spLocks noGrp="1"/>
          </p:cNvSpPr>
          <p:nvPr>
            <p:ph idx="1"/>
          </p:nvPr>
        </p:nvSpPr>
        <p:spPr/>
        <p:txBody>
          <a:bodyPr/>
          <a:lstStyle/>
          <a:p>
            <a:endParaRPr lang="en-CY"/>
          </a:p>
        </p:txBody>
      </p:sp>
    </p:spTree>
    <p:extLst>
      <p:ext uri="{BB962C8B-B14F-4D97-AF65-F5344CB8AC3E}">
        <p14:creationId xmlns:p14="http://schemas.microsoft.com/office/powerpoint/2010/main" val="2391926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D2066-692F-A9DE-481D-51A5D58A0BD3}"/>
              </a:ext>
            </a:extLst>
          </p:cNvPr>
          <p:cNvSpPr>
            <a:spLocks noGrp="1"/>
          </p:cNvSpPr>
          <p:nvPr>
            <p:ph type="title"/>
          </p:nvPr>
        </p:nvSpPr>
        <p:spPr/>
        <p:txBody>
          <a:bodyPr/>
          <a:lstStyle/>
          <a:p>
            <a:r>
              <a:rPr lang="en-CY" dirty="0"/>
              <a:t>3) Tracking: Results</a:t>
            </a:r>
          </a:p>
        </p:txBody>
      </p:sp>
      <p:pic>
        <p:nvPicPr>
          <p:cNvPr id="4" name="Picture 3">
            <a:extLst>
              <a:ext uri="{FF2B5EF4-FFF2-40B4-BE49-F238E27FC236}">
                <a16:creationId xmlns:a16="http://schemas.microsoft.com/office/drawing/2014/main" id="{8E55BB23-E60A-F734-E9FE-62B24518A9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394" y="1376682"/>
            <a:ext cx="3960440" cy="1887835"/>
          </a:xfrm>
          <a:prstGeom prst="rect">
            <a:avLst/>
          </a:prstGeom>
        </p:spPr>
      </p:pic>
      <p:pic>
        <p:nvPicPr>
          <p:cNvPr id="5" name="Picture 4">
            <a:extLst>
              <a:ext uri="{FF2B5EF4-FFF2-40B4-BE49-F238E27FC236}">
                <a16:creationId xmlns:a16="http://schemas.microsoft.com/office/drawing/2014/main" id="{6B6FFF5C-1881-F496-FFF8-034323EF5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7162" y="1355591"/>
            <a:ext cx="4078527" cy="2001401"/>
          </a:xfrm>
          <a:prstGeom prst="rect">
            <a:avLst/>
          </a:prstGeom>
        </p:spPr>
      </p:pic>
      <p:sp>
        <p:nvSpPr>
          <p:cNvPr id="7" name="TextBox 6">
            <a:extLst>
              <a:ext uri="{FF2B5EF4-FFF2-40B4-BE49-F238E27FC236}">
                <a16:creationId xmlns:a16="http://schemas.microsoft.com/office/drawing/2014/main" id="{F5A2A056-B3E5-7137-3F4D-CC1177FDFF98}"/>
              </a:ext>
            </a:extLst>
          </p:cNvPr>
          <p:cNvSpPr txBox="1"/>
          <p:nvPr/>
        </p:nvSpPr>
        <p:spPr>
          <a:xfrm>
            <a:off x="781505" y="864734"/>
            <a:ext cx="7787208" cy="646331"/>
          </a:xfrm>
          <a:prstGeom prst="rect">
            <a:avLst/>
          </a:prstGeom>
          <a:noFill/>
        </p:spPr>
        <p:txBody>
          <a:bodyPr wrap="square">
            <a:spAutoFit/>
          </a:bodyPr>
          <a:lstStyle/>
          <a:p>
            <a:r>
              <a:rPr lang="en-CY" sz="2800" b="0" dirty="0"/>
              <a:t>SL Average Localization Accuracy (A):</a:t>
            </a:r>
            <a:r>
              <a:rPr lang="en-CY" dirty="0">
                <a:solidFill>
                  <a:srgbClr val="FF0000"/>
                </a:solidFill>
              </a:rPr>
              <a:t> </a:t>
            </a:r>
          </a:p>
        </p:txBody>
      </p:sp>
      <p:pic>
        <p:nvPicPr>
          <p:cNvPr id="12" name="Picture 11" descr="Application&#10;&#10;Description automatically generated with low confidence">
            <a:extLst>
              <a:ext uri="{FF2B5EF4-FFF2-40B4-BE49-F238E27FC236}">
                <a16:creationId xmlns:a16="http://schemas.microsoft.com/office/drawing/2014/main" id="{2AD56FC4-D4F6-37BE-6213-F9AD5A439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1542" y="3410467"/>
            <a:ext cx="1557894" cy="2938533"/>
          </a:xfrm>
          <a:prstGeom prst="rect">
            <a:avLst/>
          </a:prstGeom>
        </p:spPr>
      </p:pic>
      <p:sp>
        <p:nvSpPr>
          <p:cNvPr id="14" name="TextBox 13">
            <a:extLst>
              <a:ext uri="{FF2B5EF4-FFF2-40B4-BE49-F238E27FC236}">
                <a16:creationId xmlns:a16="http://schemas.microsoft.com/office/drawing/2014/main" id="{D5AFDB93-8257-3095-34C4-92AF17C61F05}"/>
              </a:ext>
            </a:extLst>
          </p:cNvPr>
          <p:cNvSpPr txBox="1"/>
          <p:nvPr/>
        </p:nvSpPr>
        <p:spPr>
          <a:xfrm>
            <a:off x="3508235" y="1532156"/>
            <a:ext cx="1172936" cy="400110"/>
          </a:xfrm>
          <a:prstGeom prst="rect">
            <a:avLst/>
          </a:prstGeom>
          <a:noFill/>
        </p:spPr>
        <p:txBody>
          <a:bodyPr wrap="square">
            <a:spAutoFit/>
          </a:bodyPr>
          <a:lstStyle/>
          <a:p>
            <a:r>
              <a:rPr lang="en-CY" sz="2000" dirty="0">
                <a:solidFill>
                  <a:srgbClr val="FF0000"/>
                </a:solidFill>
              </a:rPr>
              <a:t>A=88%!</a:t>
            </a:r>
            <a:endParaRPr lang="en-CY" sz="2000" dirty="0"/>
          </a:p>
        </p:txBody>
      </p:sp>
      <p:sp>
        <p:nvSpPr>
          <p:cNvPr id="17" name="TextBox 16">
            <a:extLst>
              <a:ext uri="{FF2B5EF4-FFF2-40B4-BE49-F238E27FC236}">
                <a16:creationId xmlns:a16="http://schemas.microsoft.com/office/drawing/2014/main" id="{E38BD2C3-0944-1302-1909-5BCDB041B018}"/>
              </a:ext>
            </a:extLst>
          </p:cNvPr>
          <p:cNvSpPr txBox="1"/>
          <p:nvPr/>
        </p:nvSpPr>
        <p:spPr>
          <a:xfrm>
            <a:off x="7353489" y="1578018"/>
            <a:ext cx="1172936" cy="400110"/>
          </a:xfrm>
          <a:prstGeom prst="rect">
            <a:avLst/>
          </a:prstGeom>
          <a:noFill/>
        </p:spPr>
        <p:txBody>
          <a:bodyPr wrap="square">
            <a:spAutoFit/>
          </a:bodyPr>
          <a:lstStyle/>
          <a:p>
            <a:r>
              <a:rPr lang="en-CY" sz="2000" dirty="0">
                <a:solidFill>
                  <a:srgbClr val="FF0000"/>
                </a:solidFill>
              </a:rPr>
              <a:t>A=92%!</a:t>
            </a:r>
            <a:endParaRPr lang="en-CY" sz="2000" dirty="0"/>
          </a:p>
        </p:txBody>
      </p:sp>
      <p:pic>
        <p:nvPicPr>
          <p:cNvPr id="18" name="Picture 17" descr="Diagram&#10;&#10;Description automatically generated with medium confidence">
            <a:extLst>
              <a:ext uri="{FF2B5EF4-FFF2-40B4-BE49-F238E27FC236}">
                <a16:creationId xmlns:a16="http://schemas.microsoft.com/office/drawing/2014/main" id="{A8ACE0B3-A4B3-2C86-E1F9-C005FA748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7186" y="3404505"/>
            <a:ext cx="1657350" cy="2944495"/>
          </a:xfrm>
          <a:prstGeom prst="rect">
            <a:avLst/>
          </a:prstGeom>
        </p:spPr>
      </p:pic>
      <p:cxnSp>
        <p:nvCxnSpPr>
          <p:cNvPr id="22" name="Straight Arrow Connector 21">
            <a:extLst>
              <a:ext uri="{FF2B5EF4-FFF2-40B4-BE49-F238E27FC236}">
                <a16:creationId xmlns:a16="http://schemas.microsoft.com/office/drawing/2014/main" id="{B0FC3213-C3A7-A1AD-673C-25772871A8CA}"/>
              </a:ext>
            </a:extLst>
          </p:cNvPr>
          <p:cNvCxnSpPr/>
          <p:nvPr/>
        </p:nvCxnSpPr>
        <p:spPr bwMode="auto">
          <a:xfrm>
            <a:off x="2961542" y="2320599"/>
            <a:ext cx="602346" cy="244305"/>
          </a:xfrm>
          <a:prstGeom prst="straightConnector1">
            <a:avLst/>
          </a:prstGeom>
          <a:noFill/>
          <a:ln w="38100" cap="flat" cmpd="sng" algn="ctr">
            <a:solidFill>
              <a:srgbClr val="FF0000"/>
            </a:solidFill>
            <a:prstDash val="solid"/>
            <a:round/>
            <a:headEnd type="none" w="med" len="med"/>
            <a:tailEnd type="triangle"/>
          </a:ln>
          <a:effectLst/>
        </p:spPr>
      </p:cxnSp>
      <p:sp>
        <p:nvSpPr>
          <p:cNvPr id="23" name="TextBox 22">
            <a:extLst>
              <a:ext uri="{FF2B5EF4-FFF2-40B4-BE49-F238E27FC236}">
                <a16:creationId xmlns:a16="http://schemas.microsoft.com/office/drawing/2014/main" id="{34B95FF4-FD34-E875-3FAD-C4206FB0D2BA}"/>
              </a:ext>
            </a:extLst>
          </p:cNvPr>
          <p:cNvSpPr txBox="1"/>
          <p:nvPr/>
        </p:nvSpPr>
        <p:spPr>
          <a:xfrm>
            <a:off x="1402930" y="2556358"/>
            <a:ext cx="2965178" cy="584775"/>
          </a:xfrm>
          <a:prstGeom prst="rect">
            <a:avLst/>
          </a:prstGeom>
          <a:noFill/>
        </p:spPr>
        <p:txBody>
          <a:bodyPr wrap="square" rtlCol="0">
            <a:spAutoFit/>
          </a:bodyPr>
          <a:lstStyle/>
          <a:p>
            <a:pPr algn="ctr"/>
            <a:r>
              <a:rPr lang="en-CY" sz="1600" b="0" i="1" dirty="0">
                <a:solidFill>
                  <a:srgbClr val="FF0000"/>
                </a:solidFill>
              </a:rPr>
              <a:t>Building error. Error cleared when reaching hotspot.</a:t>
            </a:r>
          </a:p>
        </p:txBody>
      </p:sp>
      <p:pic>
        <p:nvPicPr>
          <p:cNvPr id="24" name="Picture 23" descr="A picture containing whiteboard&#10;&#10;Description automatically generated">
            <a:extLst>
              <a:ext uri="{FF2B5EF4-FFF2-40B4-BE49-F238E27FC236}">
                <a16:creationId xmlns:a16="http://schemas.microsoft.com/office/drawing/2014/main" id="{B25612EF-8E26-3072-7A8F-1F98366B48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993" y="3449592"/>
            <a:ext cx="1504425" cy="2854323"/>
          </a:xfrm>
          <a:prstGeom prst="rect">
            <a:avLst/>
          </a:prstGeom>
        </p:spPr>
      </p:pic>
      <p:cxnSp>
        <p:nvCxnSpPr>
          <p:cNvPr id="25" name="Straight Arrow Connector 24">
            <a:extLst>
              <a:ext uri="{FF2B5EF4-FFF2-40B4-BE49-F238E27FC236}">
                <a16:creationId xmlns:a16="http://schemas.microsoft.com/office/drawing/2014/main" id="{8D963FC4-D386-DDF3-522F-1E2A46C2E6CF}"/>
              </a:ext>
            </a:extLst>
          </p:cNvPr>
          <p:cNvCxnSpPr>
            <a:cxnSpLocks/>
          </p:cNvCxnSpPr>
          <p:nvPr/>
        </p:nvCxnSpPr>
        <p:spPr bwMode="auto">
          <a:xfrm>
            <a:off x="2179162" y="4558836"/>
            <a:ext cx="782380" cy="0"/>
          </a:xfrm>
          <a:prstGeom prst="straightConnector1">
            <a:avLst/>
          </a:prstGeom>
          <a:noFill/>
          <a:ln w="38100" cap="flat" cmpd="sng" algn="ctr">
            <a:solidFill>
              <a:srgbClr val="FF0000"/>
            </a:solidFill>
            <a:prstDash val="solid"/>
            <a:round/>
            <a:headEnd type="none" w="med" len="med"/>
            <a:tailEnd type="triangle"/>
          </a:ln>
          <a:effectLst/>
        </p:spPr>
      </p:cxnSp>
      <p:sp>
        <p:nvSpPr>
          <p:cNvPr id="27" name="TextBox 26">
            <a:extLst>
              <a:ext uri="{FF2B5EF4-FFF2-40B4-BE49-F238E27FC236}">
                <a16:creationId xmlns:a16="http://schemas.microsoft.com/office/drawing/2014/main" id="{E7C4D3EE-FCDB-3563-5A85-F462A0F70A94}"/>
              </a:ext>
            </a:extLst>
          </p:cNvPr>
          <p:cNvSpPr txBox="1"/>
          <p:nvPr/>
        </p:nvSpPr>
        <p:spPr>
          <a:xfrm>
            <a:off x="4921507" y="2442751"/>
            <a:ext cx="1759319" cy="400110"/>
          </a:xfrm>
          <a:prstGeom prst="rect">
            <a:avLst/>
          </a:prstGeom>
          <a:noFill/>
        </p:spPr>
        <p:txBody>
          <a:bodyPr wrap="square" rtlCol="0">
            <a:spAutoFit/>
          </a:bodyPr>
          <a:lstStyle/>
          <a:p>
            <a:pPr algn="ctr"/>
            <a:r>
              <a:rPr lang="en-CY" sz="2000" b="0" i="1" dirty="0">
                <a:solidFill>
                  <a:srgbClr val="FF0000"/>
                </a:solidFill>
              </a:rPr>
              <a:t>Bootstrap</a:t>
            </a:r>
          </a:p>
        </p:txBody>
      </p:sp>
      <p:cxnSp>
        <p:nvCxnSpPr>
          <p:cNvPr id="28" name="Straight Arrow Connector 27">
            <a:extLst>
              <a:ext uri="{FF2B5EF4-FFF2-40B4-BE49-F238E27FC236}">
                <a16:creationId xmlns:a16="http://schemas.microsoft.com/office/drawing/2014/main" id="{F7EF0779-611C-E2D0-6D4B-E160D7F1773E}"/>
              </a:ext>
            </a:extLst>
          </p:cNvPr>
          <p:cNvCxnSpPr>
            <a:cxnSpLocks/>
          </p:cNvCxnSpPr>
          <p:nvPr/>
        </p:nvCxnSpPr>
        <p:spPr bwMode="auto">
          <a:xfrm flipV="1">
            <a:off x="5207128" y="1708861"/>
            <a:ext cx="489011" cy="571812"/>
          </a:xfrm>
          <a:prstGeom prst="straightConnector1">
            <a:avLst/>
          </a:prstGeom>
          <a:noFill/>
          <a:ln w="38100" cap="flat" cmpd="sng" algn="ctr">
            <a:solidFill>
              <a:srgbClr val="FF0000"/>
            </a:solidFill>
            <a:prstDash val="solid"/>
            <a:round/>
            <a:headEnd type="none" w="med" len="med"/>
            <a:tailEnd type="triangle"/>
          </a:ln>
          <a:effectLst/>
        </p:spPr>
      </p:cxnSp>
      <p:sp>
        <p:nvSpPr>
          <p:cNvPr id="31" name="TextBox 30">
            <a:extLst>
              <a:ext uri="{FF2B5EF4-FFF2-40B4-BE49-F238E27FC236}">
                <a16:creationId xmlns:a16="http://schemas.microsoft.com/office/drawing/2014/main" id="{B1BB0694-4467-2550-776A-9944AA9BA8AD}"/>
              </a:ext>
            </a:extLst>
          </p:cNvPr>
          <p:cNvSpPr txBox="1"/>
          <p:nvPr/>
        </p:nvSpPr>
        <p:spPr>
          <a:xfrm>
            <a:off x="2179162" y="4704787"/>
            <a:ext cx="1024686" cy="461665"/>
          </a:xfrm>
          <a:prstGeom prst="rect">
            <a:avLst/>
          </a:prstGeom>
          <a:noFill/>
        </p:spPr>
        <p:txBody>
          <a:bodyPr wrap="square" rtlCol="0">
            <a:spAutoFit/>
          </a:bodyPr>
          <a:lstStyle/>
          <a:p>
            <a:r>
              <a:rPr lang="en-GB" sz="1200" b="0" dirty="0"/>
              <a:t>M</a:t>
            </a:r>
            <a:r>
              <a:rPr lang="en-CY" sz="1200" b="0" dirty="0"/>
              <a:t>issing</a:t>
            </a:r>
          </a:p>
          <a:p>
            <a:r>
              <a:rPr lang="en-CY" sz="1200" b="0" dirty="0"/>
              <a:t>objects</a:t>
            </a:r>
          </a:p>
        </p:txBody>
      </p:sp>
    </p:spTree>
    <p:extLst>
      <p:ext uri="{BB962C8B-B14F-4D97-AF65-F5344CB8AC3E}">
        <p14:creationId xmlns:p14="http://schemas.microsoft.com/office/powerpoint/2010/main" val="1634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3" grpId="0"/>
      <p:bldP spid="27"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23AA-D2B4-874F-8BFE-D3F734AF4936}"/>
              </a:ext>
            </a:extLst>
          </p:cNvPr>
          <p:cNvSpPr>
            <a:spLocks noGrp="1"/>
          </p:cNvSpPr>
          <p:nvPr>
            <p:ph type="title"/>
          </p:nvPr>
        </p:nvSpPr>
        <p:spPr/>
        <p:txBody>
          <a:bodyPr/>
          <a:lstStyle/>
          <a:p>
            <a:r>
              <a:rPr lang="en-CY" dirty="0"/>
              <a:t>4) Scalability: Setup &amp; Result</a:t>
            </a:r>
          </a:p>
        </p:txBody>
      </p:sp>
      <p:sp>
        <p:nvSpPr>
          <p:cNvPr id="3" name="Content Placeholder 2">
            <a:extLst>
              <a:ext uri="{FF2B5EF4-FFF2-40B4-BE49-F238E27FC236}">
                <a16:creationId xmlns:a16="http://schemas.microsoft.com/office/drawing/2014/main" id="{CBBA8471-C434-8585-9B95-D282F3F654B4}"/>
              </a:ext>
            </a:extLst>
          </p:cNvPr>
          <p:cNvSpPr>
            <a:spLocks noGrp="1"/>
          </p:cNvSpPr>
          <p:nvPr>
            <p:ph idx="1"/>
          </p:nvPr>
        </p:nvSpPr>
        <p:spPr>
          <a:xfrm>
            <a:off x="457200" y="908050"/>
            <a:ext cx="8229600" cy="2088232"/>
          </a:xfrm>
        </p:spPr>
        <p:txBody>
          <a:bodyPr/>
          <a:lstStyle/>
          <a:p>
            <a:r>
              <a:rPr lang="en-CY" sz="2400" b="1" dirty="0"/>
              <a:t>Purpose: </a:t>
            </a:r>
            <a:r>
              <a:rPr lang="en-CY" sz="2400" dirty="0"/>
              <a:t>Find how Surface (SL &amp; SG) Algorithm perform when the number of objects increases</a:t>
            </a:r>
          </a:p>
          <a:p>
            <a:pPr lvl="1"/>
            <a:r>
              <a:rPr lang="en-CY" sz="2000" b="1" dirty="0"/>
              <a:t>Metric: </a:t>
            </a:r>
            <a:r>
              <a:rPr lang="en-CY" sz="2000" dirty="0"/>
              <a:t>Time (wall clock)</a:t>
            </a:r>
          </a:p>
          <a:p>
            <a:pPr lvl="1"/>
            <a:r>
              <a:rPr lang="en-CY" sz="2000" b="1" dirty="0"/>
              <a:t>Dataset: </a:t>
            </a:r>
            <a:r>
              <a:rPr lang="en-CY" sz="2000" dirty="0"/>
              <a:t>Synthetic dataset with random objects uniformly distributed in OID ranges.</a:t>
            </a:r>
          </a:p>
          <a:p>
            <a:endParaRPr lang="en-CY" sz="2400" dirty="0"/>
          </a:p>
        </p:txBody>
      </p:sp>
      <p:pic>
        <p:nvPicPr>
          <p:cNvPr id="4" name="Picture 3">
            <a:extLst>
              <a:ext uri="{FF2B5EF4-FFF2-40B4-BE49-F238E27FC236}">
                <a16:creationId xmlns:a16="http://schemas.microsoft.com/office/drawing/2014/main" id="{C986B59B-FB52-32AF-61AB-AA8DF766A01F}"/>
              </a:ext>
            </a:extLst>
          </p:cNvPr>
          <p:cNvPicPr>
            <a:picLocks noChangeAspect="1"/>
          </p:cNvPicPr>
          <p:nvPr/>
        </p:nvPicPr>
        <p:blipFill>
          <a:blip r:embed="rId2"/>
          <a:stretch>
            <a:fillRect/>
          </a:stretch>
        </p:blipFill>
        <p:spPr>
          <a:xfrm>
            <a:off x="251520" y="2970181"/>
            <a:ext cx="4530871" cy="3211897"/>
          </a:xfrm>
          <a:prstGeom prst="rect">
            <a:avLst/>
          </a:prstGeom>
        </p:spPr>
      </p:pic>
      <p:sp>
        <p:nvSpPr>
          <p:cNvPr id="5" name="Content Placeholder 2">
            <a:extLst>
              <a:ext uri="{FF2B5EF4-FFF2-40B4-BE49-F238E27FC236}">
                <a16:creationId xmlns:a16="http://schemas.microsoft.com/office/drawing/2014/main" id="{8B7E6F79-CF7A-4BFF-B138-9B0B5B396724}"/>
              </a:ext>
            </a:extLst>
          </p:cNvPr>
          <p:cNvSpPr txBox="1">
            <a:spLocks/>
          </p:cNvSpPr>
          <p:nvPr/>
        </p:nvSpPr>
        <p:spPr bwMode="auto">
          <a:xfrm>
            <a:off x="4782391" y="2492896"/>
            <a:ext cx="390440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CY" sz="2400" b="0" kern="0" dirty="0"/>
              <a:t>Remarks</a:t>
            </a:r>
            <a:endParaRPr lang="en-CY" sz="2000" b="0" kern="0" dirty="0"/>
          </a:p>
          <a:p>
            <a:r>
              <a:rPr lang="en-CY" sz="2000" b="0" kern="0" dirty="0"/>
              <a:t>Remote Study had only 0.5K objects =&gt; times were </a:t>
            </a:r>
            <a:r>
              <a:rPr lang="en-GB" sz="2000" b="0" kern="0" dirty="0"/>
              <a:t>negligible</a:t>
            </a:r>
            <a:endParaRPr lang="en-CY" sz="2000" b="0" kern="0" dirty="0"/>
          </a:p>
          <a:p>
            <a:r>
              <a:rPr lang="en-CY" sz="2000" b="0" kern="0" dirty="0"/>
              <a:t>All times were within </a:t>
            </a:r>
            <a:r>
              <a:rPr lang="en-CY" sz="2000" kern="0" dirty="0"/>
              <a:t>critical path</a:t>
            </a:r>
            <a:r>
              <a:rPr lang="en-CY" sz="2000" b="0" kern="0" dirty="0"/>
              <a:t> of object </a:t>
            </a:r>
            <a:r>
              <a:rPr lang="en-CY" sz="2000" kern="0" dirty="0"/>
              <a:t>capturing</a:t>
            </a:r>
            <a:r>
              <a:rPr lang="en-CY" sz="2000" b="0" kern="0" dirty="0"/>
              <a:t> delay:</a:t>
            </a:r>
          </a:p>
          <a:p>
            <a:pPr lvl="1"/>
            <a:r>
              <a:rPr lang="en-CY" sz="1800" b="0" kern="0" dirty="0"/>
              <a:t>Cat S61: </a:t>
            </a:r>
            <a:r>
              <a:rPr lang="en-CY" sz="1800" kern="0" dirty="0"/>
              <a:t>400-500ms</a:t>
            </a:r>
          </a:p>
          <a:p>
            <a:pPr lvl="1"/>
            <a:r>
              <a:rPr lang="en-CY" sz="1800" b="0" kern="0" dirty="0"/>
              <a:t>Cat S62: </a:t>
            </a:r>
            <a:r>
              <a:rPr lang="en-CY" sz="1800" kern="0" dirty="0"/>
              <a:t>200-300ms</a:t>
            </a:r>
          </a:p>
          <a:p>
            <a:r>
              <a:rPr lang="en-CY" sz="2000" b="0" kern="0" dirty="0"/>
              <a:t>Linear increase of latency with object increase.</a:t>
            </a:r>
          </a:p>
          <a:p>
            <a:pPr lvl="1"/>
            <a:endParaRPr lang="en-CY" sz="1800" b="0" kern="0" dirty="0"/>
          </a:p>
          <a:p>
            <a:pPr lvl="1"/>
            <a:endParaRPr lang="en-CY" sz="2000" b="0" kern="0" dirty="0"/>
          </a:p>
        </p:txBody>
      </p:sp>
      <p:sp>
        <p:nvSpPr>
          <p:cNvPr id="6" name="Oval 5">
            <a:extLst>
              <a:ext uri="{FF2B5EF4-FFF2-40B4-BE49-F238E27FC236}">
                <a16:creationId xmlns:a16="http://schemas.microsoft.com/office/drawing/2014/main" id="{3C904A44-1C46-35FD-38A4-124CEFB2CF34}"/>
              </a:ext>
            </a:extLst>
          </p:cNvPr>
          <p:cNvSpPr/>
          <p:nvPr/>
        </p:nvSpPr>
        <p:spPr bwMode="auto">
          <a:xfrm>
            <a:off x="457200" y="3501008"/>
            <a:ext cx="802432" cy="432048"/>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Y" sz="3600" b="1" i="0" u="none" strike="noStrike" cap="none" normalizeH="0" baseline="0">
              <a:ln>
                <a:noFill/>
              </a:ln>
              <a:solidFill>
                <a:schemeClr val="tx2"/>
              </a:solidFill>
              <a:effectLst/>
              <a:latin typeface="Arial" charset="0"/>
            </a:endParaRPr>
          </a:p>
        </p:txBody>
      </p:sp>
      <p:cxnSp>
        <p:nvCxnSpPr>
          <p:cNvPr id="11" name="Straight Arrow Connector 10">
            <a:extLst>
              <a:ext uri="{FF2B5EF4-FFF2-40B4-BE49-F238E27FC236}">
                <a16:creationId xmlns:a16="http://schemas.microsoft.com/office/drawing/2014/main" id="{EDFEC3CF-932A-2198-54AF-5953AA0DC3D4}"/>
              </a:ext>
            </a:extLst>
          </p:cNvPr>
          <p:cNvCxnSpPr/>
          <p:nvPr/>
        </p:nvCxnSpPr>
        <p:spPr bwMode="auto">
          <a:xfrm flipV="1">
            <a:off x="1547664" y="3573016"/>
            <a:ext cx="2520280" cy="1728192"/>
          </a:xfrm>
          <a:prstGeom prst="straightConnector1">
            <a:avLst/>
          </a:prstGeom>
          <a:noFill/>
          <a:ln w="38100" cap="flat" cmpd="sng" algn="ctr">
            <a:solidFill>
              <a:srgbClr val="FF0000"/>
            </a:solidFill>
            <a:prstDash val="solid"/>
            <a:round/>
            <a:headEnd type="none" w="med" len="med"/>
            <a:tailEnd type="triangle"/>
          </a:ln>
          <a:effectLst/>
        </p:spPr>
      </p:cxnSp>
      <p:sp>
        <p:nvSpPr>
          <p:cNvPr id="12" name="TextBox 11">
            <a:extLst>
              <a:ext uri="{FF2B5EF4-FFF2-40B4-BE49-F238E27FC236}">
                <a16:creationId xmlns:a16="http://schemas.microsoft.com/office/drawing/2014/main" id="{C12F1B12-CDBC-0F5E-FE10-3BCA3A627010}"/>
              </a:ext>
            </a:extLst>
          </p:cNvPr>
          <p:cNvSpPr txBox="1"/>
          <p:nvPr/>
        </p:nvSpPr>
        <p:spPr>
          <a:xfrm rot="19391834">
            <a:off x="2367055" y="4128373"/>
            <a:ext cx="881497" cy="369332"/>
          </a:xfrm>
          <a:prstGeom prst="rect">
            <a:avLst/>
          </a:prstGeom>
          <a:noFill/>
        </p:spPr>
        <p:txBody>
          <a:bodyPr wrap="square" rtlCol="0">
            <a:spAutoFit/>
          </a:bodyPr>
          <a:lstStyle/>
          <a:p>
            <a:r>
              <a:rPr lang="en-CY" sz="1800" dirty="0">
                <a:solidFill>
                  <a:srgbClr val="FF0000"/>
                </a:solidFill>
              </a:rPr>
              <a:t>linear</a:t>
            </a:r>
          </a:p>
        </p:txBody>
      </p:sp>
    </p:spTree>
    <p:extLst>
      <p:ext uri="{BB962C8B-B14F-4D97-AF65-F5344CB8AC3E}">
        <p14:creationId xmlns:p14="http://schemas.microsoft.com/office/powerpoint/2010/main" val="164065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840E-FFD5-F10D-DD5D-F7425C8A2793}"/>
              </a:ext>
            </a:extLst>
          </p:cNvPr>
          <p:cNvSpPr>
            <a:spLocks noGrp="1"/>
          </p:cNvSpPr>
          <p:nvPr>
            <p:ph type="title"/>
          </p:nvPr>
        </p:nvSpPr>
        <p:spPr/>
        <p:txBody>
          <a:bodyPr/>
          <a:lstStyle/>
          <a:p>
            <a:r>
              <a:rPr lang="en-CY" dirty="0"/>
              <a:t>5) Low Light Example</a:t>
            </a:r>
          </a:p>
        </p:txBody>
      </p:sp>
      <p:pic>
        <p:nvPicPr>
          <p:cNvPr id="4" name="Picture 3">
            <a:extLst>
              <a:ext uri="{FF2B5EF4-FFF2-40B4-BE49-F238E27FC236}">
                <a16:creationId xmlns:a16="http://schemas.microsoft.com/office/drawing/2014/main" id="{DE234FE9-F516-E964-FE90-59981C31D794}"/>
              </a:ext>
            </a:extLst>
          </p:cNvPr>
          <p:cNvPicPr>
            <a:picLocks noChangeAspect="1"/>
          </p:cNvPicPr>
          <p:nvPr/>
        </p:nvPicPr>
        <p:blipFill>
          <a:blip r:embed="rId2"/>
          <a:stretch>
            <a:fillRect/>
          </a:stretch>
        </p:blipFill>
        <p:spPr>
          <a:xfrm>
            <a:off x="971601" y="983406"/>
            <a:ext cx="2880320" cy="4934770"/>
          </a:xfrm>
          <a:prstGeom prst="rect">
            <a:avLst/>
          </a:prstGeom>
        </p:spPr>
      </p:pic>
      <p:pic>
        <p:nvPicPr>
          <p:cNvPr id="5" name="Picture 4">
            <a:extLst>
              <a:ext uri="{FF2B5EF4-FFF2-40B4-BE49-F238E27FC236}">
                <a16:creationId xmlns:a16="http://schemas.microsoft.com/office/drawing/2014/main" id="{B7F3B332-2647-85CA-2908-C25AA150D09B}"/>
              </a:ext>
            </a:extLst>
          </p:cNvPr>
          <p:cNvPicPr>
            <a:picLocks noChangeAspect="1"/>
          </p:cNvPicPr>
          <p:nvPr/>
        </p:nvPicPr>
        <p:blipFill>
          <a:blip r:embed="rId3"/>
          <a:stretch>
            <a:fillRect/>
          </a:stretch>
        </p:blipFill>
        <p:spPr>
          <a:xfrm>
            <a:off x="5405291" y="954943"/>
            <a:ext cx="2677214" cy="4916339"/>
          </a:xfrm>
          <a:prstGeom prst="rect">
            <a:avLst/>
          </a:prstGeom>
        </p:spPr>
      </p:pic>
      <p:sp>
        <p:nvSpPr>
          <p:cNvPr id="6" name="TextBox 5">
            <a:extLst>
              <a:ext uri="{FF2B5EF4-FFF2-40B4-BE49-F238E27FC236}">
                <a16:creationId xmlns:a16="http://schemas.microsoft.com/office/drawing/2014/main" id="{A5E4433D-7446-D1F6-2123-579A5EE09659}"/>
              </a:ext>
            </a:extLst>
          </p:cNvPr>
          <p:cNvSpPr txBox="1"/>
          <p:nvPr/>
        </p:nvSpPr>
        <p:spPr>
          <a:xfrm>
            <a:off x="942480" y="5807004"/>
            <a:ext cx="3125464" cy="646331"/>
          </a:xfrm>
          <a:prstGeom prst="rect">
            <a:avLst/>
          </a:prstGeom>
          <a:noFill/>
        </p:spPr>
        <p:txBody>
          <a:bodyPr wrap="square" rtlCol="0">
            <a:spAutoFit/>
          </a:bodyPr>
          <a:lstStyle/>
          <a:p>
            <a:pPr algn="ctr"/>
            <a:r>
              <a:rPr lang="en-CY" dirty="0"/>
              <a:t>Torch </a:t>
            </a:r>
            <a:r>
              <a:rPr lang="en-CY" dirty="0">
                <a:solidFill>
                  <a:srgbClr val="FF0000"/>
                </a:solidFill>
              </a:rPr>
              <a:t>OFF</a:t>
            </a:r>
          </a:p>
        </p:txBody>
      </p:sp>
      <p:sp>
        <p:nvSpPr>
          <p:cNvPr id="7" name="TextBox 6">
            <a:extLst>
              <a:ext uri="{FF2B5EF4-FFF2-40B4-BE49-F238E27FC236}">
                <a16:creationId xmlns:a16="http://schemas.microsoft.com/office/drawing/2014/main" id="{537B78EA-ED21-3BA6-7E53-8583ADC18ED1}"/>
              </a:ext>
            </a:extLst>
          </p:cNvPr>
          <p:cNvSpPr txBox="1"/>
          <p:nvPr/>
        </p:nvSpPr>
        <p:spPr>
          <a:xfrm>
            <a:off x="4843830" y="5807005"/>
            <a:ext cx="3800136" cy="646331"/>
          </a:xfrm>
          <a:prstGeom prst="rect">
            <a:avLst/>
          </a:prstGeom>
          <a:noFill/>
        </p:spPr>
        <p:txBody>
          <a:bodyPr wrap="square" rtlCol="0">
            <a:spAutoFit/>
          </a:bodyPr>
          <a:lstStyle/>
          <a:p>
            <a:pPr algn="ctr"/>
            <a:r>
              <a:rPr lang="en-CY" dirty="0"/>
              <a:t>Torch </a:t>
            </a:r>
            <a:r>
              <a:rPr lang="en-CY" dirty="0">
                <a:solidFill>
                  <a:srgbClr val="007A37"/>
                </a:solidFill>
              </a:rPr>
              <a:t>ON</a:t>
            </a:r>
          </a:p>
        </p:txBody>
      </p:sp>
    </p:spTree>
    <p:extLst>
      <p:ext uri="{BB962C8B-B14F-4D97-AF65-F5344CB8AC3E}">
        <p14:creationId xmlns:p14="http://schemas.microsoft.com/office/powerpoint/2010/main" val="4083330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Outline</a:t>
            </a:r>
          </a:p>
        </p:txBody>
      </p:sp>
      <p:sp>
        <p:nvSpPr>
          <p:cNvPr id="3" name="Content Placeholder 2"/>
          <p:cNvSpPr>
            <a:spLocks noGrp="1"/>
          </p:cNvSpPr>
          <p:nvPr>
            <p:ph idx="1"/>
          </p:nvPr>
        </p:nvSpPr>
        <p:spPr>
          <a:xfrm>
            <a:off x="457200" y="1196752"/>
            <a:ext cx="8186766" cy="4784948"/>
          </a:xfrm>
        </p:spPr>
        <p:txBody>
          <a:bodyPr/>
          <a:lstStyle/>
          <a:p>
            <a:r>
              <a:rPr lang="en-US" sz="3600" dirty="0">
                <a:solidFill>
                  <a:schemeClr val="bg2"/>
                </a:solidFill>
              </a:rPr>
              <a:t>Introduction</a:t>
            </a:r>
          </a:p>
          <a:p>
            <a:r>
              <a:rPr lang="en-US" sz="3600" dirty="0">
                <a:solidFill>
                  <a:schemeClr val="bg2"/>
                </a:solidFill>
              </a:rPr>
              <a:t>Background &amp; Related Work</a:t>
            </a:r>
          </a:p>
          <a:p>
            <a:r>
              <a:rPr lang="en-US" sz="3600" dirty="0">
                <a:solidFill>
                  <a:schemeClr val="bg2"/>
                </a:solidFill>
              </a:rPr>
              <a:t>Surface Algorithm</a:t>
            </a:r>
          </a:p>
          <a:p>
            <a:r>
              <a:rPr lang="en-US" sz="3600" dirty="0">
                <a:solidFill>
                  <a:schemeClr val="bg2"/>
                </a:solidFill>
              </a:rPr>
              <a:t>Experimental Evaluation</a:t>
            </a:r>
          </a:p>
          <a:p>
            <a:r>
              <a:rPr lang="en-US" sz="3600" b="1" dirty="0">
                <a:solidFill>
                  <a:srgbClr val="FF0000"/>
                </a:solidFill>
              </a:rPr>
              <a:t>Conclusions and Future Work</a:t>
            </a:r>
          </a:p>
          <a:p>
            <a:r>
              <a:rPr lang="en-US" sz="3600" dirty="0"/>
              <a:t>Related Problems (Older Work)</a:t>
            </a:r>
          </a:p>
          <a:p>
            <a:endParaRPr lang="en-US" sz="3600" b="1" dirty="0">
              <a:solidFill>
                <a:srgbClr val="FF0000"/>
              </a:solidFill>
            </a:endParaRPr>
          </a:p>
        </p:txBody>
      </p:sp>
    </p:spTree>
    <p:extLst>
      <p:ext uri="{BB962C8B-B14F-4D97-AF65-F5344CB8AC3E}">
        <p14:creationId xmlns:p14="http://schemas.microsoft.com/office/powerpoint/2010/main" val="2620498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DD44-0A07-7131-0755-75AD31F7BE03}"/>
              </a:ext>
            </a:extLst>
          </p:cNvPr>
          <p:cNvSpPr>
            <a:spLocks noGrp="1"/>
          </p:cNvSpPr>
          <p:nvPr>
            <p:ph type="title"/>
          </p:nvPr>
        </p:nvSpPr>
        <p:spPr/>
        <p:txBody>
          <a:bodyPr/>
          <a:lstStyle/>
          <a:p>
            <a:r>
              <a:rPr lang="en-CY" dirty="0"/>
              <a:t>Conclusions</a:t>
            </a:r>
          </a:p>
        </p:txBody>
      </p:sp>
      <p:sp>
        <p:nvSpPr>
          <p:cNvPr id="3" name="Content Placeholder 2">
            <a:extLst>
              <a:ext uri="{FF2B5EF4-FFF2-40B4-BE49-F238E27FC236}">
                <a16:creationId xmlns:a16="http://schemas.microsoft.com/office/drawing/2014/main" id="{3F81FE24-637A-43F1-321C-AFD0217E9176}"/>
              </a:ext>
            </a:extLst>
          </p:cNvPr>
          <p:cNvSpPr>
            <a:spLocks noGrp="1"/>
          </p:cNvSpPr>
          <p:nvPr>
            <p:ph idx="1"/>
          </p:nvPr>
        </p:nvSpPr>
        <p:spPr>
          <a:xfrm>
            <a:off x="435783" y="908050"/>
            <a:ext cx="8229600" cy="5073650"/>
          </a:xfrm>
        </p:spPr>
        <p:txBody>
          <a:bodyPr/>
          <a:lstStyle/>
          <a:p>
            <a:r>
              <a:rPr lang="en-GB" b="1" dirty="0"/>
              <a:t>Data-driven localization</a:t>
            </a:r>
            <a:r>
              <a:rPr lang="en-GB" dirty="0"/>
              <a:t> with </a:t>
            </a:r>
            <a:r>
              <a:rPr lang="en-GB" b="1" dirty="0"/>
              <a:t>Computer Vision </a:t>
            </a:r>
            <a:r>
              <a:rPr lang="en-GB" dirty="0"/>
              <a:t>paves a new way in the localization domain.</a:t>
            </a:r>
          </a:p>
          <a:p>
            <a:r>
              <a:rPr lang="en-GB" dirty="0"/>
              <a:t>Zero-infrastructure localization developments can impact the complete </a:t>
            </a:r>
            <a:r>
              <a:rPr lang="en-GB" b="1" dirty="0"/>
              <a:t>identification-tracking-positioning</a:t>
            </a:r>
            <a:r>
              <a:rPr lang="en-GB" dirty="0"/>
              <a:t> cycle on vessels:</a:t>
            </a:r>
          </a:p>
          <a:p>
            <a:pPr lvl="1"/>
            <a:r>
              <a:rPr lang="en-GB" dirty="0"/>
              <a:t>live fire detection and localization </a:t>
            </a:r>
          </a:p>
          <a:p>
            <a:pPr lvl="1"/>
            <a:r>
              <a:rPr lang="en-GB" dirty="0"/>
              <a:t>live monitoring and tactical support</a:t>
            </a:r>
          </a:p>
          <a:p>
            <a:pPr lvl="1"/>
            <a:r>
              <a:rPr lang="en-GB" dirty="0"/>
              <a:t>monitoring of cargo, quality control and optimization of cargo load and distribution</a:t>
            </a:r>
          </a:p>
        </p:txBody>
      </p:sp>
    </p:spTree>
    <p:extLst>
      <p:ext uri="{BB962C8B-B14F-4D97-AF65-F5344CB8AC3E}">
        <p14:creationId xmlns:p14="http://schemas.microsoft.com/office/powerpoint/2010/main" val="392138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2AD0-4E35-975A-09E2-1AF8754D8DB9}"/>
              </a:ext>
            </a:extLst>
          </p:cNvPr>
          <p:cNvSpPr>
            <a:spLocks noGrp="1"/>
          </p:cNvSpPr>
          <p:nvPr>
            <p:ph type="title"/>
          </p:nvPr>
        </p:nvSpPr>
        <p:spPr/>
        <p:txBody>
          <a:bodyPr/>
          <a:lstStyle/>
          <a:p>
            <a:r>
              <a:rPr lang="en-CY" dirty="0"/>
              <a:t>Future Work</a:t>
            </a:r>
          </a:p>
        </p:txBody>
      </p:sp>
      <p:sp>
        <p:nvSpPr>
          <p:cNvPr id="3" name="Content Placeholder 2">
            <a:extLst>
              <a:ext uri="{FF2B5EF4-FFF2-40B4-BE49-F238E27FC236}">
                <a16:creationId xmlns:a16="http://schemas.microsoft.com/office/drawing/2014/main" id="{A7BC0B4F-B8FF-779C-83ED-D5F4004D2821}"/>
              </a:ext>
            </a:extLst>
          </p:cNvPr>
          <p:cNvSpPr>
            <a:spLocks noGrp="1"/>
          </p:cNvSpPr>
          <p:nvPr>
            <p:ph idx="1"/>
          </p:nvPr>
        </p:nvSpPr>
        <p:spPr>
          <a:xfrm>
            <a:off x="457200" y="1124744"/>
            <a:ext cx="7139136" cy="5073650"/>
          </a:xfrm>
        </p:spPr>
        <p:txBody>
          <a:bodyPr/>
          <a:lstStyle/>
          <a:p>
            <a:r>
              <a:rPr lang="en-CY" sz="2800" dirty="0"/>
              <a:t>Additional Field Studies</a:t>
            </a:r>
          </a:p>
          <a:p>
            <a:pPr lvl="1"/>
            <a:r>
              <a:rPr lang="en-CY" sz="2400" dirty="0"/>
              <a:t>Retraining Models (light, angles) </a:t>
            </a:r>
          </a:p>
          <a:p>
            <a:pPr lvl="1"/>
            <a:r>
              <a:rPr lang="en-CY" sz="2400" dirty="0"/>
              <a:t>Battery Efficiency (36% for 3.5 hour logging)</a:t>
            </a:r>
          </a:p>
          <a:p>
            <a:r>
              <a:rPr lang="en-CY" sz="2800" dirty="0"/>
              <a:t>Hybridization of Surface Algorithm</a:t>
            </a:r>
          </a:p>
          <a:p>
            <a:pPr lvl="1"/>
            <a:r>
              <a:rPr lang="en-CY" sz="2400" dirty="0"/>
              <a:t>Currently IMU is a sep</a:t>
            </a:r>
            <a:r>
              <a:rPr lang="en-GB" sz="2400" dirty="0"/>
              <a:t>a</a:t>
            </a:r>
            <a:r>
              <a:rPr lang="en-CY" sz="2400" dirty="0"/>
              <a:t>rate system but we aim to fuse the signals by the means of a particle filter. </a:t>
            </a:r>
          </a:p>
          <a:p>
            <a:r>
              <a:rPr lang="en-CY" sz="2800" dirty="0"/>
              <a:t>Match Matching (to graph)</a:t>
            </a:r>
          </a:p>
          <a:p>
            <a:pPr lvl="1"/>
            <a:r>
              <a:rPr lang="en-US" sz="2400" dirty="0"/>
              <a:t>To offer </a:t>
            </a:r>
            <a:r>
              <a:rPr lang="en-CY" sz="2400" dirty="0"/>
              <a:t>smoother tracking</a:t>
            </a:r>
          </a:p>
          <a:p>
            <a:r>
              <a:rPr lang="en-CY" sz="2800" dirty="0"/>
              <a:t>OCR Inclusion in Ranking</a:t>
            </a:r>
          </a:p>
          <a:p>
            <a:endParaRPr lang="en-CY" sz="2800" dirty="0"/>
          </a:p>
        </p:txBody>
      </p:sp>
      <p:pic>
        <p:nvPicPr>
          <p:cNvPr id="4" name="Picture 3" descr="Application&#10;&#10;Description automatically generated with medium confidence">
            <a:extLst>
              <a:ext uri="{FF2B5EF4-FFF2-40B4-BE49-F238E27FC236}">
                <a16:creationId xmlns:a16="http://schemas.microsoft.com/office/drawing/2014/main" id="{BBD7027C-CF0E-13C0-0BDC-5625784FD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9231" y="1124744"/>
            <a:ext cx="1234735" cy="2288561"/>
          </a:xfrm>
          <a:prstGeom prst="rect">
            <a:avLst/>
          </a:prstGeom>
        </p:spPr>
      </p:pic>
      <p:pic>
        <p:nvPicPr>
          <p:cNvPr id="5" name="Picture 4" descr="Diagram&#10;&#10;Description automatically generated">
            <a:extLst>
              <a:ext uri="{FF2B5EF4-FFF2-40B4-BE49-F238E27FC236}">
                <a16:creationId xmlns:a16="http://schemas.microsoft.com/office/drawing/2014/main" id="{9D6169D8-8217-06BF-6E0C-863D4A2DF051}"/>
              </a:ext>
            </a:extLst>
          </p:cNvPr>
          <p:cNvPicPr>
            <a:picLocks noChangeAspect="1"/>
          </p:cNvPicPr>
          <p:nvPr/>
        </p:nvPicPr>
        <p:blipFill>
          <a:blip r:embed="rId3"/>
          <a:stretch>
            <a:fillRect/>
          </a:stretch>
        </p:blipFill>
        <p:spPr>
          <a:xfrm>
            <a:off x="5296577" y="4149081"/>
            <a:ext cx="3422147" cy="2042782"/>
          </a:xfrm>
          <a:prstGeom prst="rect">
            <a:avLst/>
          </a:prstGeom>
        </p:spPr>
      </p:pic>
    </p:spTree>
    <p:extLst>
      <p:ext uri="{BB962C8B-B14F-4D97-AF65-F5344CB8AC3E}">
        <p14:creationId xmlns:p14="http://schemas.microsoft.com/office/powerpoint/2010/main" val="257367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951C-0331-7E25-D53F-9023B6D8DA89}"/>
              </a:ext>
            </a:extLst>
          </p:cNvPr>
          <p:cNvSpPr>
            <a:spLocks noGrp="1"/>
          </p:cNvSpPr>
          <p:nvPr>
            <p:ph type="title"/>
          </p:nvPr>
        </p:nvSpPr>
        <p:spPr/>
        <p:txBody>
          <a:bodyPr/>
          <a:lstStyle/>
          <a:p>
            <a:r>
              <a:rPr lang="en-CY" dirty="0"/>
              <a:t>First Responder</a:t>
            </a:r>
          </a:p>
        </p:txBody>
      </p:sp>
      <p:sp>
        <p:nvSpPr>
          <p:cNvPr id="3" name="Content Placeholder 2">
            <a:extLst>
              <a:ext uri="{FF2B5EF4-FFF2-40B4-BE49-F238E27FC236}">
                <a16:creationId xmlns:a16="http://schemas.microsoft.com/office/drawing/2014/main" id="{DA741C71-4652-49B7-EF4D-736EDA55BED5}"/>
              </a:ext>
            </a:extLst>
          </p:cNvPr>
          <p:cNvSpPr>
            <a:spLocks noGrp="1"/>
          </p:cNvSpPr>
          <p:nvPr>
            <p:ph idx="1"/>
          </p:nvPr>
        </p:nvSpPr>
        <p:spPr>
          <a:xfrm>
            <a:off x="457200" y="922451"/>
            <a:ext cx="8186766" cy="5073650"/>
          </a:xfrm>
        </p:spPr>
        <p:txBody>
          <a:bodyPr/>
          <a:lstStyle/>
          <a:p>
            <a:r>
              <a:rPr lang="en-CY" dirty="0"/>
              <a:t>Fire patrol members (able seamen) are asked to </a:t>
            </a:r>
            <a:r>
              <a:rPr lang="en-CY" b="1" dirty="0"/>
              <a:t>act as first responders </a:t>
            </a:r>
            <a:r>
              <a:rPr lang="en-CY" dirty="0"/>
              <a:t>in </a:t>
            </a:r>
            <a:r>
              <a:rPr lang="en-CY" b="1" dirty="0"/>
              <a:t>early</a:t>
            </a:r>
            <a:r>
              <a:rPr lang="en-CY" dirty="0"/>
              <a:t> </a:t>
            </a:r>
            <a:r>
              <a:rPr lang="en-CY" b="1" dirty="0"/>
              <a:t>stages</a:t>
            </a:r>
            <a:r>
              <a:rPr lang="en-CY" dirty="0"/>
              <a:t> of </a:t>
            </a:r>
            <a:r>
              <a:rPr lang="en-CY" b="1" dirty="0"/>
              <a:t>fires</a:t>
            </a:r>
            <a:r>
              <a:rPr lang="en-CY" dirty="0"/>
              <a:t> (or confirmation stage).</a:t>
            </a:r>
          </a:p>
          <a:p>
            <a:pPr lvl="1"/>
            <a:r>
              <a:rPr lang="en-GB" dirty="0"/>
              <a:t>C</a:t>
            </a:r>
            <a:r>
              <a:rPr lang="en-CY" dirty="0"/>
              <a:t>oordinate with the bridge and other crew</a:t>
            </a:r>
          </a:p>
          <a:p>
            <a:pPr lvl="1"/>
            <a:r>
              <a:rPr lang="en-GB" dirty="0"/>
              <a:t>Put out an early fire using a handheld fire extinguisher</a:t>
            </a:r>
            <a:endParaRPr lang="en-CY" dirty="0"/>
          </a:p>
          <a:p>
            <a:pPr lvl="1"/>
            <a:endParaRPr lang="en-CY" dirty="0"/>
          </a:p>
          <a:p>
            <a:pPr lvl="1"/>
            <a:endParaRPr lang="en-CY" dirty="0"/>
          </a:p>
          <a:p>
            <a:pPr marL="0" indent="0">
              <a:buNone/>
            </a:pPr>
            <a:endParaRPr lang="en-CY" dirty="0"/>
          </a:p>
        </p:txBody>
      </p:sp>
      <p:pic>
        <p:nvPicPr>
          <p:cNvPr id="4" name="Picture 3" descr="Hombre parado en la nieve&#10;&#10;Descripción generada automáticamente con confianza baja">
            <a:extLst>
              <a:ext uri="{FF2B5EF4-FFF2-40B4-BE49-F238E27FC236}">
                <a16:creationId xmlns:a16="http://schemas.microsoft.com/office/drawing/2014/main" id="{05F05756-7CD0-8B3B-5E17-50CBA230D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888" y="3933056"/>
            <a:ext cx="3851920" cy="1930396"/>
          </a:xfrm>
          <a:prstGeom prst="rect">
            <a:avLst/>
          </a:prstGeom>
        </p:spPr>
      </p:pic>
      <p:sp>
        <p:nvSpPr>
          <p:cNvPr id="5" name="TextBox 4">
            <a:extLst>
              <a:ext uri="{FF2B5EF4-FFF2-40B4-BE49-F238E27FC236}">
                <a16:creationId xmlns:a16="http://schemas.microsoft.com/office/drawing/2014/main" id="{9FAD7445-017A-4E22-D0F5-3CED2A04CE09}"/>
              </a:ext>
            </a:extLst>
          </p:cNvPr>
          <p:cNvSpPr txBox="1"/>
          <p:nvPr/>
        </p:nvSpPr>
        <p:spPr>
          <a:xfrm>
            <a:off x="2285848" y="5774431"/>
            <a:ext cx="4572000" cy="369332"/>
          </a:xfrm>
          <a:prstGeom prst="rect">
            <a:avLst/>
          </a:prstGeom>
          <a:noFill/>
        </p:spPr>
        <p:txBody>
          <a:bodyPr wrap="square" rtlCol="0">
            <a:spAutoFit/>
          </a:bodyPr>
          <a:lstStyle/>
          <a:p>
            <a:pPr algn="ctr"/>
            <a:r>
              <a:rPr lang="en-CY" dirty="0">
                <a:solidFill>
                  <a:srgbClr val="FF0000"/>
                </a:solidFill>
              </a:rPr>
              <a:t>First Responder</a:t>
            </a:r>
          </a:p>
        </p:txBody>
      </p:sp>
    </p:spTree>
    <p:extLst>
      <p:ext uri="{BB962C8B-B14F-4D97-AF65-F5344CB8AC3E}">
        <p14:creationId xmlns:p14="http://schemas.microsoft.com/office/powerpoint/2010/main" val="263752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Outline</a:t>
            </a:r>
          </a:p>
        </p:txBody>
      </p:sp>
      <p:sp>
        <p:nvSpPr>
          <p:cNvPr id="3" name="Content Placeholder 2"/>
          <p:cNvSpPr>
            <a:spLocks noGrp="1"/>
          </p:cNvSpPr>
          <p:nvPr>
            <p:ph idx="1"/>
          </p:nvPr>
        </p:nvSpPr>
        <p:spPr>
          <a:xfrm>
            <a:off x="457200" y="1196752"/>
            <a:ext cx="8186766" cy="4784948"/>
          </a:xfrm>
        </p:spPr>
        <p:txBody>
          <a:bodyPr/>
          <a:lstStyle/>
          <a:p>
            <a:r>
              <a:rPr lang="en-US" sz="3600" dirty="0">
                <a:solidFill>
                  <a:schemeClr val="bg1">
                    <a:lumMod val="50000"/>
                  </a:schemeClr>
                </a:solidFill>
              </a:rPr>
              <a:t>Introduction</a:t>
            </a:r>
          </a:p>
          <a:p>
            <a:r>
              <a:rPr lang="en-US" sz="3600" dirty="0">
                <a:solidFill>
                  <a:schemeClr val="bg1">
                    <a:lumMod val="50000"/>
                  </a:schemeClr>
                </a:solidFill>
              </a:rPr>
              <a:t>Background &amp; Related Work</a:t>
            </a:r>
          </a:p>
          <a:p>
            <a:r>
              <a:rPr lang="en-US" sz="3600" dirty="0">
                <a:solidFill>
                  <a:schemeClr val="bg1">
                    <a:lumMod val="50000"/>
                  </a:schemeClr>
                </a:solidFill>
              </a:rPr>
              <a:t>Surface Algorithm</a:t>
            </a:r>
          </a:p>
          <a:p>
            <a:r>
              <a:rPr lang="en-US" sz="3600" dirty="0">
                <a:solidFill>
                  <a:schemeClr val="bg1">
                    <a:lumMod val="50000"/>
                  </a:schemeClr>
                </a:solidFill>
              </a:rPr>
              <a:t>Experimental Evaluation</a:t>
            </a:r>
          </a:p>
          <a:p>
            <a:r>
              <a:rPr lang="en-US" sz="3600" dirty="0">
                <a:solidFill>
                  <a:schemeClr val="bg1">
                    <a:lumMod val="50000"/>
                  </a:schemeClr>
                </a:solidFill>
              </a:rPr>
              <a:t>Conclusions and Future Work</a:t>
            </a:r>
          </a:p>
          <a:p>
            <a:r>
              <a:rPr lang="en-US" sz="3600" b="1" dirty="0">
                <a:solidFill>
                  <a:srgbClr val="FF0000"/>
                </a:solidFill>
              </a:rPr>
              <a:t>Related Problems (Older Work)</a:t>
            </a:r>
          </a:p>
          <a:p>
            <a:endParaRPr lang="en-US" sz="3600" b="1" dirty="0">
              <a:solidFill>
                <a:srgbClr val="FF0000"/>
              </a:solidFill>
            </a:endParaRPr>
          </a:p>
        </p:txBody>
      </p:sp>
    </p:spTree>
    <p:extLst>
      <p:ext uri="{BB962C8B-B14F-4D97-AF65-F5344CB8AC3E}">
        <p14:creationId xmlns:p14="http://schemas.microsoft.com/office/powerpoint/2010/main" val="2566695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302222" y="982143"/>
            <a:ext cx="5854104" cy="5256436"/>
          </a:xfrm>
        </p:spPr>
        <p:txBody>
          <a:bodyPr/>
          <a:lstStyle/>
          <a:p>
            <a:pPr marL="914400" lvl="1" indent="-514350"/>
            <a:r>
              <a:rPr lang="en-US" altLang="en-US" sz="1700" b="1" dirty="0">
                <a:ea typeface="ＭＳ Ｐゴシック" charset="-128"/>
              </a:rPr>
              <a:t>[</a:t>
            </a:r>
            <a:r>
              <a:rPr lang="en-US" altLang="en-US" sz="1700" b="1" dirty="0" err="1">
                <a:ea typeface="ＭＳ Ｐゴシック" charset="-128"/>
              </a:rPr>
              <a:t>Airplace</a:t>
            </a:r>
            <a:r>
              <a:rPr lang="en-US" altLang="en-US" sz="1700" b="1" dirty="0">
                <a:ea typeface="ＭＳ Ｐゴシック" charset="-128"/>
              </a:rPr>
              <a:t>] </a:t>
            </a:r>
            <a:r>
              <a:rPr lang="en-US" altLang="en-US" sz="1700" b="1" dirty="0">
                <a:solidFill>
                  <a:srgbClr val="FF0000"/>
                </a:solidFill>
                <a:ea typeface="ＭＳ Ｐゴシック" charset="-128"/>
              </a:rPr>
              <a:t>Best Demo Award </a:t>
            </a:r>
            <a:r>
              <a:rPr lang="en-US" altLang="en-US" sz="1700" dirty="0">
                <a:ea typeface="ＭＳ Ｐゴシック" charset="-128"/>
              </a:rPr>
              <a:t>at IEEE MDM'12, Bangalore, India. (Open Source!)</a:t>
            </a:r>
          </a:p>
          <a:p>
            <a:pPr marL="914400" lvl="1" indent="-514350"/>
            <a:r>
              <a:rPr lang="en-US" altLang="en-US" sz="1700" b="1" dirty="0">
                <a:ea typeface="ＭＳ Ｐゴシック" charset="-128"/>
              </a:rPr>
              <a:t>[</a:t>
            </a:r>
            <a:r>
              <a:rPr lang="en-US" altLang="en-US" sz="1700" b="1" dirty="0" err="1">
                <a:ea typeface="ＭＳ Ｐゴシック" charset="-128"/>
              </a:rPr>
              <a:t>HybridCywee</a:t>
            </a:r>
            <a:r>
              <a:rPr lang="en-US" altLang="en-US" sz="1700" b="1" dirty="0">
                <a:ea typeface="ＭＳ Ｐゴシック" charset="-128"/>
              </a:rPr>
              <a:t>] </a:t>
            </a:r>
            <a:r>
              <a:rPr lang="en-US" altLang="en-US" sz="1700" dirty="0">
                <a:ea typeface="ＭＳ Ｐゴシック" charset="-128"/>
              </a:rPr>
              <a:t> "Indoor Geolocation on Multi-Sensor Smartphones", C.-L. Li, C. </a:t>
            </a:r>
            <a:r>
              <a:rPr lang="en-US" altLang="en-US" sz="1700" dirty="0" err="1">
                <a:ea typeface="ＭＳ Ｐゴシック" charset="-128"/>
              </a:rPr>
              <a:t>Laoudias</a:t>
            </a:r>
            <a:r>
              <a:rPr lang="en-US" altLang="en-US" sz="1700" dirty="0">
                <a:ea typeface="ＭＳ Ｐゴシック" charset="-128"/>
              </a:rPr>
              <a:t>, G. </a:t>
            </a:r>
            <a:r>
              <a:rPr lang="en-US" altLang="en-US" sz="1700" dirty="0" err="1">
                <a:ea typeface="ＭＳ Ｐゴシック" charset="-128"/>
              </a:rPr>
              <a:t>Larkou</a:t>
            </a:r>
            <a:r>
              <a:rPr lang="en-US" altLang="en-US" sz="1700" dirty="0">
                <a:ea typeface="ＭＳ Ｐゴシック" charset="-128"/>
              </a:rPr>
              <a:t>, Y.-K. Tsai, D. Zeinalipour-</a:t>
            </a:r>
            <a:r>
              <a:rPr lang="en-US" altLang="en-US" sz="1700" dirty="0" err="1">
                <a:ea typeface="ＭＳ Ｐゴシック" charset="-128"/>
              </a:rPr>
              <a:t>Yazti</a:t>
            </a:r>
            <a:r>
              <a:rPr lang="en-US" altLang="en-US" sz="1700" dirty="0">
                <a:ea typeface="ＭＳ Ｐゴシック" charset="-128"/>
              </a:rPr>
              <a:t> and C. G. Panayiotou, in </a:t>
            </a:r>
            <a:r>
              <a:rPr lang="en-US" altLang="en-US" sz="1700" b="1" dirty="0">
                <a:ea typeface="ＭＳ Ｐゴシック" charset="-128"/>
              </a:rPr>
              <a:t>ACM Mobisys'13</a:t>
            </a:r>
            <a:r>
              <a:rPr lang="en-US" altLang="en-US" sz="1700" dirty="0">
                <a:ea typeface="ＭＳ Ｐゴシック" charset="-128"/>
              </a:rPr>
              <a:t>, </a:t>
            </a:r>
            <a:r>
              <a:rPr lang="en-US" altLang="en-US" sz="1700" dirty="0" err="1">
                <a:ea typeface="ＭＳ Ｐゴシック" charset="-128"/>
              </a:rPr>
              <a:t>Tapei</a:t>
            </a:r>
            <a:r>
              <a:rPr lang="en-US" altLang="en-US" sz="1700" dirty="0">
                <a:ea typeface="ＭＳ Ｐゴシック" charset="-128"/>
              </a:rPr>
              <a:t>, Taiwan. Video at: </a:t>
            </a:r>
            <a:r>
              <a:rPr lang="en-US" altLang="en-US" sz="1700" dirty="0">
                <a:ea typeface="ＭＳ Ｐゴシック" charset="-128"/>
                <a:hlinkClick r:id="rId2"/>
              </a:rPr>
              <a:t>http://youtu.be/DyvQLSuI00I</a:t>
            </a:r>
            <a:endParaRPr lang="en-US" altLang="en-US" sz="1700" dirty="0">
              <a:ea typeface="ＭＳ Ｐゴシック" charset="-128"/>
            </a:endParaRPr>
          </a:p>
          <a:p>
            <a:pPr marL="914400" lvl="1" indent="-514350"/>
            <a:r>
              <a:rPr lang="en-US" altLang="en-US" sz="1700" b="1" dirty="0">
                <a:ea typeface="ＭＳ Ｐゴシック" charset="-128"/>
              </a:rPr>
              <a:t>[</a:t>
            </a:r>
            <a:r>
              <a:rPr lang="en-US" altLang="en-US" sz="1700" b="1" dirty="0" err="1">
                <a:ea typeface="ＭＳ Ｐゴシック" charset="-128"/>
              </a:rPr>
              <a:t>UcyCywee</a:t>
            </a:r>
            <a:r>
              <a:rPr lang="en-US" altLang="en-US" sz="1700" b="1" dirty="0">
                <a:ea typeface="ＭＳ Ｐゴシック" charset="-128"/>
              </a:rPr>
              <a:t>] </a:t>
            </a:r>
            <a:r>
              <a:rPr lang="en-US" altLang="en-US" sz="1700" dirty="0">
                <a:ea typeface="ＭＳ Ｐゴシック" charset="-128"/>
              </a:rPr>
              <a:t>IPSN’14 Indoor Localization Competition (Microsoft Research),  Berlin, Germany, April 13-14, 2014. </a:t>
            </a:r>
            <a:r>
              <a:rPr lang="en-US" altLang="en-US" sz="1700" b="1" dirty="0">
                <a:solidFill>
                  <a:srgbClr val="FF0000"/>
                </a:solidFill>
                <a:ea typeface="ＭＳ Ｐゴシック" charset="-128"/>
              </a:rPr>
              <a:t>2nd Position with 1.96m! </a:t>
            </a:r>
            <a:r>
              <a:rPr lang="en-US" altLang="en-US" sz="1700" dirty="0">
                <a:solidFill>
                  <a:srgbClr val="FF0000"/>
                </a:solidFill>
                <a:ea typeface="ＭＳ Ｐゴシック" charset="-128"/>
                <a:hlinkClick r:id="rId3"/>
              </a:rPr>
              <a:t>http://youtu.be/gQBSRw6qGn4</a:t>
            </a:r>
            <a:endParaRPr lang="en-US" altLang="en-US" sz="1700" dirty="0">
              <a:solidFill>
                <a:srgbClr val="FF0000"/>
              </a:solidFill>
              <a:ea typeface="ＭＳ Ｐゴシック" charset="-128"/>
            </a:endParaRPr>
          </a:p>
          <a:p>
            <a:pPr lvl="2"/>
            <a:r>
              <a:rPr lang="en-US" altLang="en-US" sz="1200" i="1" dirty="0">
                <a:ea typeface="ＭＳ Ｐゴシック" charset="-128"/>
              </a:rPr>
              <a:t>D. </a:t>
            </a:r>
            <a:r>
              <a:rPr lang="en-US" altLang="en-US" sz="1200" i="1" dirty="0" err="1">
                <a:ea typeface="ＭＳ Ｐゴシック" charset="-128"/>
              </a:rPr>
              <a:t>Lymberopoulos</a:t>
            </a:r>
            <a:r>
              <a:rPr lang="en-US" altLang="en-US" sz="1200" i="1" dirty="0">
                <a:ea typeface="ＭＳ Ｐゴシック" charset="-128"/>
              </a:rPr>
              <a:t>, J. Liu, X. Yang, R. R. Choudhury, </a:t>
            </a:r>
            <a:r>
              <a:rPr lang="en-US" altLang="en-US" sz="1200" b="1" i="1" dirty="0">
                <a:ea typeface="ＭＳ Ｐゴシック" charset="-128"/>
              </a:rPr>
              <a:t>..., C. </a:t>
            </a:r>
            <a:r>
              <a:rPr lang="en-US" altLang="en-US" sz="1200" i="1" dirty="0" err="1">
                <a:ea typeface="ＭＳ Ｐゴシック" charset="-128"/>
              </a:rPr>
              <a:t>Laoudias</a:t>
            </a:r>
            <a:r>
              <a:rPr lang="en-US" altLang="en-US" sz="1200" i="1" dirty="0">
                <a:ea typeface="ＭＳ Ｐゴシック" charset="-128"/>
              </a:rPr>
              <a:t>, D. Zeinalipour-</a:t>
            </a:r>
            <a:r>
              <a:rPr lang="en-US" altLang="en-US" sz="1200" i="1" dirty="0" err="1">
                <a:ea typeface="ＭＳ Ｐゴシック" charset="-128"/>
              </a:rPr>
              <a:t>Yazti</a:t>
            </a:r>
            <a:r>
              <a:rPr lang="en-US" altLang="en-US" sz="1200" i="1" dirty="0">
                <a:ea typeface="ＭＳ Ｐゴシック" charset="-128"/>
              </a:rPr>
              <a:t>, Y.-K. Tsai, and et. al., “A realistic evaluation and comparison of indoor location technologies: Experiences and lessons learned”, </a:t>
            </a:r>
            <a:r>
              <a:rPr lang="en-US" altLang="en-US" sz="1200" b="1" i="1" dirty="0">
                <a:ea typeface="ＭＳ Ｐゴシック" charset="-128"/>
              </a:rPr>
              <a:t>In IEEE/ACM IPSN, </a:t>
            </a:r>
            <a:r>
              <a:rPr lang="en-US" sz="1200" dirty="0"/>
              <a:t>pp. 178-189, Seattle, WA, USA, April 14-16, </a:t>
            </a:r>
            <a:r>
              <a:rPr lang="en-US" sz="1200" b="1" dirty="0"/>
              <a:t>2015.</a:t>
            </a:r>
            <a:endParaRPr lang="en-US" altLang="en-US" sz="1800" b="1" i="1" dirty="0">
              <a:ea typeface="ＭＳ Ｐゴシック" charset="-128"/>
            </a:endParaRPr>
          </a:p>
          <a:p>
            <a:pPr marL="914400" lvl="1" indent="-514350"/>
            <a:r>
              <a:rPr lang="en-US" altLang="en-US" sz="1700" b="1" dirty="0">
                <a:solidFill>
                  <a:srgbClr val="FF0000"/>
                </a:solidFill>
                <a:ea typeface="ＭＳ Ｐゴシック" charset="-128"/>
              </a:rPr>
              <a:t>1</a:t>
            </a:r>
            <a:r>
              <a:rPr lang="en-US" altLang="en-US" sz="1700" b="1" baseline="30000" dirty="0">
                <a:solidFill>
                  <a:srgbClr val="FF0000"/>
                </a:solidFill>
                <a:ea typeface="ＭＳ Ｐゴシック" charset="-128"/>
              </a:rPr>
              <a:t>st</a:t>
            </a:r>
            <a:r>
              <a:rPr lang="en-US" altLang="en-US" sz="1700" b="1" dirty="0">
                <a:solidFill>
                  <a:srgbClr val="FF0000"/>
                </a:solidFill>
                <a:ea typeface="ＭＳ Ｐゴシック" charset="-128"/>
              </a:rPr>
              <a:t>  </a:t>
            </a:r>
            <a:r>
              <a:rPr lang="en-US" altLang="en-US" sz="1700" dirty="0">
                <a:ea typeface="ＭＳ Ｐゴシック" charset="-128"/>
              </a:rPr>
              <a:t>Position at EVARILOS Open Challenge, European Union (TU Berlin, Germany), </a:t>
            </a:r>
            <a:r>
              <a:rPr lang="en-US" altLang="en-US" sz="1700" b="1" dirty="0">
                <a:ea typeface="ＭＳ Ｐゴシック" charset="-128"/>
              </a:rPr>
              <a:t>2014</a:t>
            </a:r>
            <a:r>
              <a:rPr lang="en-US" altLang="en-US" sz="1700" dirty="0">
                <a:ea typeface="ＭＳ Ｐゴシック" charset="-128"/>
              </a:rPr>
              <a:t>.</a:t>
            </a:r>
          </a:p>
          <a:p>
            <a:pPr marL="914400" lvl="1" indent="-514350"/>
            <a:r>
              <a:rPr lang="en-US" altLang="en-US" sz="1700" b="1" dirty="0">
                <a:ea typeface="ＭＳ Ｐゴシック" charset="-128"/>
              </a:rPr>
              <a:t>[ACCES] </a:t>
            </a:r>
            <a:r>
              <a:rPr lang="en-US" altLang="en-US" sz="1700" b="1" dirty="0">
                <a:solidFill>
                  <a:srgbClr val="FF0000"/>
                </a:solidFill>
                <a:ea typeface="ＭＳ Ｐゴシック" charset="-128"/>
              </a:rPr>
              <a:t>Honorable Mention Award </a:t>
            </a:r>
            <a:r>
              <a:rPr lang="en-US" altLang="en-US" sz="1700" dirty="0">
                <a:ea typeface="ＭＳ Ｐゴシック" charset="-128"/>
              </a:rPr>
              <a:t>at IEEE MDM'17, </a:t>
            </a:r>
            <a:r>
              <a:rPr lang="en-US" altLang="en-US" sz="1700" dirty="0" err="1">
                <a:ea typeface="ＭＳ Ｐゴシック" charset="-128"/>
              </a:rPr>
              <a:t>S.Korea</a:t>
            </a:r>
            <a:r>
              <a:rPr lang="en-US" altLang="en-US" sz="1700" dirty="0">
                <a:ea typeface="ＭＳ Ｐゴシック" charset="-128"/>
              </a:rPr>
              <a:t>, Indoor Localization Accuracy Estimation </a:t>
            </a:r>
          </a:p>
          <a:p>
            <a:pPr marL="914400" lvl="1" indent="-514350"/>
            <a:endParaRPr lang="en-US" altLang="en-US" sz="2600" dirty="0">
              <a:ea typeface="ＭＳ Ｐゴシック" charset="-128"/>
            </a:endParaRPr>
          </a:p>
          <a:p>
            <a:pPr marL="914400" lvl="1" indent="-514350"/>
            <a:endParaRPr lang="en-US" altLang="en-US" sz="1700" dirty="0">
              <a:ea typeface="ＭＳ Ｐゴシック" charset="-128"/>
            </a:endParaRPr>
          </a:p>
          <a:p>
            <a:pPr marL="914400" lvl="1" indent="-514350"/>
            <a:endParaRPr lang="en-US" altLang="en-US" sz="1700" dirty="0">
              <a:ea typeface="ＭＳ Ｐゴシック" charset="-128"/>
            </a:endParaRPr>
          </a:p>
          <a:p>
            <a:pPr marL="914400" lvl="1" indent="-514350"/>
            <a:endParaRPr lang="en-US" altLang="en-US" sz="1700" dirty="0">
              <a:ea typeface="ＭＳ Ｐゴシック" charset="-128"/>
            </a:endParaRPr>
          </a:p>
          <a:p>
            <a:pPr marL="514350" indent="-514350"/>
            <a:endParaRPr lang="en-US" altLang="en-US" sz="1900" dirty="0">
              <a:ea typeface="ＭＳ Ｐゴシック" charset="-128"/>
            </a:endParaRPr>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1320697"/>
            <a:ext cx="2409825" cy="445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6"/>
          <p:cNvSpPr txBox="1">
            <a:spLocks noChangeArrowheads="1"/>
          </p:cNvSpPr>
          <p:nvPr/>
        </p:nvSpPr>
        <p:spPr bwMode="auto">
          <a:xfrm>
            <a:off x="6084888" y="5630863"/>
            <a:ext cx="273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a:t>Cywee / Airplace</a:t>
            </a:r>
          </a:p>
        </p:txBody>
      </p:sp>
      <p:sp>
        <p:nvSpPr>
          <p:cNvPr id="6" name="TextBox 5"/>
          <p:cNvSpPr txBox="1"/>
          <p:nvPr/>
        </p:nvSpPr>
        <p:spPr>
          <a:xfrm>
            <a:off x="7504818" y="982143"/>
            <a:ext cx="1397921" cy="338554"/>
          </a:xfrm>
          <a:prstGeom prst="rect">
            <a:avLst/>
          </a:prstGeom>
          <a:noFill/>
        </p:spPr>
        <p:txBody>
          <a:bodyPr wrap="square" rtlCol="0">
            <a:spAutoFit/>
          </a:bodyPr>
          <a:lstStyle/>
          <a:p>
            <a:r>
              <a:rPr lang="en-US" sz="1600" dirty="0">
                <a:solidFill>
                  <a:srgbClr val="FF0000"/>
                </a:solidFill>
              </a:rPr>
              <a:t>Localization</a:t>
            </a:r>
          </a:p>
        </p:txBody>
      </p:sp>
      <p:sp>
        <p:nvSpPr>
          <p:cNvPr id="7"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Anyplace History</a:t>
            </a:r>
          </a:p>
        </p:txBody>
      </p:sp>
    </p:spTree>
    <p:extLst>
      <p:ext uri="{BB962C8B-B14F-4D97-AF65-F5344CB8AC3E}">
        <p14:creationId xmlns:p14="http://schemas.microsoft.com/office/powerpoint/2010/main" val="13078392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animEffect transition="in" filter="blinds(horizontal)">
                                      <p:cBhvr>
                                        <p:cTn id="7" dur="500"/>
                                        <p:tgtEl>
                                          <p:spTgt spid="2765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7650">
                                            <p:txEl>
                                              <p:pRg st="2" end="2"/>
                                            </p:txEl>
                                          </p:spTgt>
                                        </p:tgtEl>
                                        <p:attrNameLst>
                                          <p:attrName>style.visibility</p:attrName>
                                        </p:attrNameLst>
                                      </p:cBhvr>
                                      <p:to>
                                        <p:strVal val="visible"/>
                                      </p:to>
                                    </p:set>
                                    <p:animEffect transition="in" filter="blinds(horizontal)">
                                      <p:cBhvr>
                                        <p:cTn id="12" dur="500"/>
                                        <p:tgtEl>
                                          <p:spTgt spid="2765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7650">
                                            <p:txEl>
                                              <p:pRg st="3" end="3"/>
                                            </p:txEl>
                                          </p:spTgt>
                                        </p:tgtEl>
                                        <p:attrNameLst>
                                          <p:attrName>style.visibility</p:attrName>
                                        </p:attrNameLst>
                                      </p:cBhvr>
                                      <p:to>
                                        <p:strVal val="visible"/>
                                      </p:to>
                                    </p:set>
                                    <p:animEffect transition="in" filter="blinds(horizontal)">
                                      <p:cBhvr>
                                        <p:cTn id="17" dur="500"/>
                                        <p:tgtEl>
                                          <p:spTgt spid="2765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650">
                                            <p:txEl>
                                              <p:pRg st="4" end="4"/>
                                            </p:txEl>
                                          </p:spTgt>
                                        </p:tgtEl>
                                        <p:attrNameLst>
                                          <p:attrName>style.visibility</p:attrName>
                                        </p:attrNameLst>
                                      </p:cBhvr>
                                      <p:to>
                                        <p:strVal val="visible"/>
                                      </p:to>
                                    </p:set>
                                    <p:animEffect transition="in" filter="blinds(horizontal)">
                                      <p:cBhvr>
                                        <p:cTn id="22" dur="500"/>
                                        <p:tgtEl>
                                          <p:spTgt spid="276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7650">
                                            <p:txEl>
                                              <p:pRg st="5" end="5"/>
                                            </p:txEl>
                                          </p:spTgt>
                                        </p:tgtEl>
                                        <p:attrNameLst>
                                          <p:attrName>style.visibility</p:attrName>
                                        </p:attrNameLst>
                                      </p:cBhvr>
                                      <p:to>
                                        <p:strVal val="visible"/>
                                      </p:to>
                                    </p:set>
                                    <p:animEffect transition="in" filter="blinds(horizontal)">
                                      <p:cBhvr>
                                        <p:cTn id="27" dur="500"/>
                                        <p:tgtEl>
                                          <p:spTgt spid="2765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ChangeArrowheads="1"/>
          </p:cNvSpPr>
          <p:nvPr/>
        </p:nvSpPr>
        <p:spPr bwMode="auto">
          <a:xfrm>
            <a:off x="9415463" y="8324850"/>
            <a:ext cx="365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000">
                <a:solidFill>
                  <a:srgbClr val="003399"/>
                </a:solidFill>
              </a:rPr>
              <a:t>http://anyplace.cs.ucy.ac.cy/</a:t>
            </a:r>
          </a:p>
        </p:txBody>
      </p:sp>
      <p:sp>
        <p:nvSpPr>
          <p:cNvPr id="16387" name="Title 1"/>
          <p:cNvSpPr>
            <a:spLocks noGrp="1"/>
          </p:cNvSpPr>
          <p:nvPr>
            <p:ph type="title"/>
          </p:nvPr>
        </p:nvSpPr>
        <p:spPr>
          <a:xfrm>
            <a:off x="457200" y="274638"/>
            <a:ext cx="8186738" cy="633412"/>
          </a:xfrm>
          <a:ln>
            <a:miter lim="800000"/>
            <a:headEnd/>
            <a:tailEnd/>
          </a:ln>
        </p:spPr>
        <p:txBody>
          <a:bodyPr/>
          <a:lstStyle/>
          <a:p>
            <a:r>
              <a:rPr lang="en-US" altLang="en-US" sz="3600">
                <a:ea typeface="ＭＳ Ｐゴシック" charset="-128"/>
              </a:rPr>
              <a:t>Anyplace Open Maps</a:t>
            </a:r>
            <a:endParaRPr lang="en-GB" altLang="en-US" sz="3600">
              <a:solidFill>
                <a:schemeClr val="tx1"/>
              </a:solidFill>
              <a:ea typeface="ＭＳ Ｐゴシック" charset="-128"/>
            </a:endParaRPr>
          </a:p>
        </p:txBody>
      </p:sp>
      <p:pic>
        <p:nvPicPr>
          <p:cNvPr id="1638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125538"/>
            <a:ext cx="8067675"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6263" y="2060848"/>
            <a:ext cx="8067675" cy="3416320"/>
          </a:xfrm>
          <a:prstGeom prst="rect">
            <a:avLst/>
          </a:prstGeom>
          <a:noFill/>
        </p:spPr>
        <p:txBody>
          <a:bodyPr wrap="square" rtlCol="0">
            <a:spAutoFit/>
          </a:bodyPr>
          <a:lstStyle/>
          <a:p>
            <a:pPr algn="ctr"/>
            <a:r>
              <a:rPr lang="en-US" dirty="0">
                <a:solidFill>
                  <a:srgbClr val="FF0000"/>
                </a:solidFill>
              </a:rPr>
              <a:t>Until </a:t>
            </a:r>
            <a:r>
              <a:rPr lang="en-US" dirty="0" err="1">
                <a:solidFill>
                  <a:srgbClr val="FF0000"/>
                </a:solidFill>
              </a:rPr>
              <a:t>relese</a:t>
            </a:r>
            <a:r>
              <a:rPr lang="en-US" dirty="0">
                <a:solidFill>
                  <a:srgbClr val="FF0000"/>
                </a:solidFill>
              </a:rPr>
              <a:t> 3.4</a:t>
            </a:r>
          </a:p>
          <a:p>
            <a:pPr algn="ctr"/>
            <a:r>
              <a:rPr lang="en-US" dirty="0">
                <a:solidFill>
                  <a:srgbClr val="FF0000"/>
                </a:solidFill>
              </a:rPr>
              <a:t>~200,000 user sessions</a:t>
            </a:r>
          </a:p>
          <a:p>
            <a:pPr algn="ctr"/>
            <a:r>
              <a:rPr lang="en-US" dirty="0">
                <a:solidFill>
                  <a:srgbClr val="FF0000"/>
                </a:solidFill>
              </a:rPr>
              <a:t>~70,000 users visited</a:t>
            </a:r>
          </a:p>
          <a:p>
            <a:pPr algn="ctr"/>
            <a:r>
              <a:rPr lang="en-US" dirty="0">
                <a:solidFill>
                  <a:srgbClr val="FF0000"/>
                </a:solidFill>
              </a:rPr>
              <a:t>~2,000 mapping attempts</a:t>
            </a:r>
          </a:p>
          <a:p>
            <a:pPr algn="ctr"/>
            <a:r>
              <a:rPr lang="en-US" dirty="0">
                <a:solidFill>
                  <a:srgbClr val="FF0000"/>
                </a:solidFill>
              </a:rPr>
              <a:t>229 forks, 500 stars on </a:t>
            </a:r>
            <a:r>
              <a:rPr lang="en-US" dirty="0" err="1">
                <a:solidFill>
                  <a:srgbClr val="FF0000"/>
                </a:solidFill>
              </a:rPr>
              <a:t>Github</a:t>
            </a:r>
            <a:endParaRPr lang="en-US" dirty="0">
              <a:solidFill>
                <a:srgbClr val="FF0000"/>
              </a:solidFill>
            </a:endParaRPr>
          </a:p>
          <a:p>
            <a:pPr algn="ctr"/>
            <a:endParaRPr lang="en-US" dirty="0">
              <a:solidFill>
                <a:srgbClr val="FF0000"/>
              </a:solidFill>
            </a:endParaRPr>
          </a:p>
        </p:txBody>
      </p:sp>
    </p:spTree>
    <p:extLst>
      <p:ext uri="{BB962C8B-B14F-4D97-AF65-F5344CB8AC3E}">
        <p14:creationId xmlns:p14="http://schemas.microsoft.com/office/powerpoint/2010/main" val="1257311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E837B-7283-2548-82A1-7386028FFE69}"/>
              </a:ext>
            </a:extLst>
          </p:cNvPr>
          <p:cNvSpPr>
            <a:spLocks noGrp="1"/>
          </p:cNvSpPr>
          <p:nvPr>
            <p:ph type="title"/>
          </p:nvPr>
        </p:nvSpPr>
        <p:spPr/>
        <p:txBody>
          <a:bodyPr/>
          <a:lstStyle/>
          <a:p>
            <a:r>
              <a:rPr lang="en-US" dirty="0"/>
              <a:t>Anyplace Releases 3.5-4.0</a:t>
            </a:r>
          </a:p>
        </p:txBody>
      </p:sp>
      <p:sp>
        <p:nvSpPr>
          <p:cNvPr id="3" name="Content Placeholder 2">
            <a:extLst>
              <a:ext uri="{FF2B5EF4-FFF2-40B4-BE49-F238E27FC236}">
                <a16:creationId xmlns:a16="http://schemas.microsoft.com/office/drawing/2014/main" id="{A3DE5958-A2C7-C345-B2E4-C2A7C581BC1D}"/>
              </a:ext>
            </a:extLst>
          </p:cNvPr>
          <p:cNvSpPr>
            <a:spLocks noGrp="1"/>
          </p:cNvSpPr>
          <p:nvPr>
            <p:ph idx="1"/>
          </p:nvPr>
        </p:nvSpPr>
        <p:spPr>
          <a:xfrm>
            <a:off x="457200" y="1124744"/>
            <a:ext cx="4748059" cy="5073650"/>
          </a:xfrm>
        </p:spPr>
        <p:txBody>
          <a:bodyPr/>
          <a:lstStyle/>
          <a:p>
            <a:r>
              <a:rPr lang="en-US" sz="2400" dirty="0"/>
              <a:t>Localization Accuracy Improvement</a:t>
            </a:r>
          </a:p>
          <a:p>
            <a:r>
              <a:rPr lang="en-US" sz="2400" dirty="0"/>
              <a:t>IoT Monitoring Integration (geofencing, monitoring, etc.)</a:t>
            </a:r>
          </a:p>
          <a:p>
            <a:r>
              <a:rPr lang="en-US" sz="2400" dirty="0" err="1"/>
              <a:t>Spatio</a:t>
            </a:r>
            <a:r>
              <a:rPr lang="en-US" sz="2400" dirty="0"/>
              <a:t>-temporal database integration</a:t>
            </a:r>
          </a:p>
          <a:p>
            <a:r>
              <a:rPr lang="en-US" sz="2400" dirty="0"/>
              <a:t>Containerization with Docker</a:t>
            </a:r>
          </a:p>
          <a:p>
            <a:r>
              <a:rPr lang="en-US" sz="2400" dirty="0"/>
              <a:t>Many bug fixes, engagement of more community partners in the development process</a:t>
            </a:r>
          </a:p>
          <a:p>
            <a:endParaRPr lang="en-US" sz="2400" dirty="0"/>
          </a:p>
        </p:txBody>
      </p:sp>
      <p:pic>
        <p:nvPicPr>
          <p:cNvPr id="5" name="Picture 4">
            <a:extLst>
              <a:ext uri="{FF2B5EF4-FFF2-40B4-BE49-F238E27FC236}">
                <a16:creationId xmlns:a16="http://schemas.microsoft.com/office/drawing/2014/main" id="{BE383430-5877-0244-A39F-C7379C21D4B4}"/>
              </a:ext>
            </a:extLst>
          </p:cNvPr>
          <p:cNvPicPr>
            <a:picLocks noChangeAspect="1"/>
          </p:cNvPicPr>
          <p:nvPr/>
        </p:nvPicPr>
        <p:blipFill>
          <a:blip r:embed="rId2"/>
          <a:stretch>
            <a:fillRect/>
          </a:stretch>
        </p:blipFill>
        <p:spPr>
          <a:xfrm>
            <a:off x="5205259" y="4248544"/>
            <a:ext cx="3711926" cy="1127517"/>
          </a:xfrm>
          <a:prstGeom prst="rect">
            <a:avLst/>
          </a:prstGeom>
        </p:spPr>
      </p:pic>
      <p:pic>
        <p:nvPicPr>
          <p:cNvPr id="8" name="Picture 7">
            <a:extLst>
              <a:ext uri="{FF2B5EF4-FFF2-40B4-BE49-F238E27FC236}">
                <a16:creationId xmlns:a16="http://schemas.microsoft.com/office/drawing/2014/main" id="{1422B68C-43ED-E440-9F75-375551CEA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961851"/>
            <a:ext cx="3489750" cy="808988"/>
          </a:xfrm>
          <a:prstGeom prst="rect">
            <a:avLst/>
          </a:prstGeom>
        </p:spPr>
      </p:pic>
      <p:sp>
        <p:nvSpPr>
          <p:cNvPr id="6" name="TextBox 5">
            <a:extLst>
              <a:ext uri="{FF2B5EF4-FFF2-40B4-BE49-F238E27FC236}">
                <a16:creationId xmlns:a16="http://schemas.microsoft.com/office/drawing/2014/main" id="{E700FE7E-06A2-E1A3-8145-A5E3C8690F9E}"/>
              </a:ext>
            </a:extLst>
          </p:cNvPr>
          <p:cNvSpPr txBox="1"/>
          <p:nvPr/>
        </p:nvSpPr>
        <p:spPr>
          <a:xfrm>
            <a:off x="514621" y="5553913"/>
            <a:ext cx="8114758" cy="830997"/>
          </a:xfrm>
          <a:prstGeom prst="rect">
            <a:avLst/>
          </a:prstGeom>
          <a:noFill/>
        </p:spPr>
        <p:txBody>
          <a:bodyPr wrap="square">
            <a:spAutoFit/>
          </a:bodyPr>
          <a:lstStyle/>
          <a:p>
            <a:r>
              <a:rPr lang="en-GB" sz="1200" b="1" i="0" dirty="0">
                <a:solidFill>
                  <a:srgbClr val="333333"/>
                </a:solidFill>
                <a:effectLst/>
                <a:latin typeface="Helvetica Neue" panose="02000503000000020004" pitchFamily="2" charset="0"/>
              </a:rPr>
              <a:t>[C81]</a:t>
            </a:r>
            <a:r>
              <a:rPr lang="en-GB" sz="1200" b="0" i="0" dirty="0">
                <a:solidFill>
                  <a:srgbClr val="333333"/>
                </a:solidFill>
                <a:effectLst/>
                <a:latin typeface="Helvetica Neue" panose="02000503000000020004" pitchFamily="2" charset="0"/>
              </a:rPr>
              <a:t> </a:t>
            </a:r>
            <a:r>
              <a:rPr lang="en-GB" sz="1200" b="1" i="0" dirty="0">
                <a:solidFill>
                  <a:srgbClr val="333333"/>
                </a:solidFill>
                <a:effectLst/>
                <a:latin typeface="Helvetica Neue" panose="02000503000000020004" pitchFamily="2" charset="0"/>
              </a:rPr>
              <a:t>"</a:t>
            </a:r>
            <a:r>
              <a:rPr lang="en-GB" sz="1200" b="1" i="0" u="none" strike="noStrike" dirty="0">
                <a:solidFill>
                  <a:srgbClr val="428BCA"/>
                </a:solidFill>
                <a:effectLst/>
                <a:latin typeface="Helvetica Neue" panose="02000503000000020004" pitchFamily="2" charset="0"/>
                <a:hlinkClick r:id="rId4"/>
              </a:rPr>
              <a:t>The Anyplace 4.0 IoT Localization Architecture</a:t>
            </a:r>
            <a:r>
              <a:rPr lang="en-GB" sz="1200" b="1" i="0" dirty="0">
                <a:solidFill>
                  <a:srgbClr val="333333"/>
                </a:solidFill>
                <a:effectLst/>
                <a:latin typeface="Helvetica Neue" panose="02000503000000020004" pitchFamily="2" charset="0"/>
              </a:rPr>
              <a:t>"</a:t>
            </a:r>
            <a:r>
              <a:rPr lang="en-GB" sz="1200" b="0" i="0" dirty="0">
                <a:solidFill>
                  <a:srgbClr val="333333"/>
                </a:solidFill>
                <a:effectLst/>
                <a:latin typeface="Helvetica Neue" panose="02000503000000020004" pitchFamily="2" charset="0"/>
              </a:rPr>
              <a:t>, Paschalis </a:t>
            </a:r>
            <a:r>
              <a:rPr lang="en-GB" sz="1200" b="0" i="0" dirty="0" err="1">
                <a:solidFill>
                  <a:srgbClr val="333333"/>
                </a:solidFill>
                <a:effectLst/>
                <a:latin typeface="Helvetica Neue" panose="02000503000000020004" pitchFamily="2" charset="0"/>
              </a:rPr>
              <a:t>Mpeis</a:t>
            </a:r>
            <a:r>
              <a:rPr lang="en-GB" sz="1200" b="0" i="0" dirty="0">
                <a:solidFill>
                  <a:srgbClr val="333333"/>
                </a:solidFill>
                <a:effectLst/>
                <a:latin typeface="Helvetica Neue" panose="02000503000000020004" pitchFamily="2" charset="0"/>
              </a:rPr>
              <a:t>, Thierry Roussel, Manish Kumar, </a:t>
            </a:r>
            <a:r>
              <a:rPr lang="en-GB" sz="1200" b="0" i="0" dirty="0" err="1">
                <a:solidFill>
                  <a:srgbClr val="333333"/>
                </a:solidFill>
                <a:effectLst/>
                <a:latin typeface="Helvetica Neue" panose="02000503000000020004" pitchFamily="2" charset="0"/>
              </a:rPr>
              <a:t>Constantinos</a:t>
            </a:r>
            <a:r>
              <a:rPr lang="en-GB" sz="1200" b="0" i="0" dirty="0">
                <a:solidFill>
                  <a:srgbClr val="333333"/>
                </a:solidFill>
                <a:effectLst/>
                <a:latin typeface="Helvetica Neue" panose="02000503000000020004" pitchFamily="2" charset="0"/>
              </a:rPr>
              <a:t> Costa, Christos </a:t>
            </a:r>
            <a:r>
              <a:rPr lang="en-GB" sz="1200" b="0" i="0" dirty="0" err="1">
                <a:solidFill>
                  <a:srgbClr val="333333"/>
                </a:solidFill>
                <a:effectLst/>
                <a:latin typeface="Helvetica Neue" panose="02000503000000020004" pitchFamily="2" charset="0"/>
              </a:rPr>
              <a:t>Laoudias</a:t>
            </a:r>
            <a:r>
              <a:rPr lang="en-GB" sz="1200" b="0" i="0" dirty="0">
                <a:solidFill>
                  <a:srgbClr val="333333"/>
                </a:solidFill>
                <a:effectLst/>
                <a:latin typeface="Helvetica Neue" panose="02000503000000020004" pitchFamily="2" charset="0"/>
              </a:rPr>
              <a:t>, Denis Capot-Ray, Demetrios </a:t>
            </a:r>
            <a:r>
              <a:rPr lang="en-GB" sz="1200" b="0" i="0" dirty="0" err="1">
                <a:solidFill>
                  <a:srgbClr val="333333"/>
                </a:solidFill>
                <a:effectLst/>
                <a:latin typeface="Helvetica Neue" panose="02000503000000020004" pitchFamily="2" charset="0"/>
              </a:rPr>
              <a:t>Zeinalipour-Yazti</a:t>
            </a:r>
            <a:r>
              <a:rPr lang="en-GB" sz="1200" b="0" i="0" dirty="0">
                <a:solidFill>
                  <a:srgbClr val="333333"/>
                </a:solidFill>
                <a:effectLst/>
                <a:latin typeface="Helvetica Neue" panose="02000503000000020004" pitchFamily="2" charset="0"/>
              </a:rPr>
              <a:t>, </a:t>
            </a:r>
            <a:r>
              <a:rPr lang="en-GB" sz="1200" b="1" i="0" dirty="0">
                <a:solidFill>
                  <a:srgbClr val="333333"/>
                </a:solidFill>
                <a:effectLst/>
                <a:latin typeface="Helvetica Neue" panose="02000503000000020004" pitchFamily="2" charset="0"/>
              </a:rPr>
              <a:t>Proceedings of the 21st IEEE International Conference on Mobile Data Management</a:t>
            </a:r>
            <a:r>
              <a:rPr lang="en-GB" sz="1200" b="0" i="0" dirty="0">
                <a:solidFill>
                  <a:srgbClr val="333333"/>
                </a:solidFill>
                <a:effectLst/>
                <a:latin typeface="Helvetica Neue" panose="02000503000000020004" pitchFamily="2" charset="0"/>
              </a:rPr>
              <a:t> (</a:t>
            </a:r>
            <a:r>
              <a:rPr lang="en-GB" sz="1200" b="1" i="0" u="none" strike="noStrike" dirty="0">
                <a:solidFill>
                  <a:srgbClr val="428BCA"/>
                </a:solidFill>
                <a:effectLst/>
                <a:latin typeface="Helvetica Neue" panose="02000503000000020004" pitchFamily="2" charset="0"/>
                <a:hlinkClick r:id="rId5"/>
              </a:rPr>
              <a:t>MDM'20</a:t>
            </a:r>
            <a:r>
              <a:rPr lang="en-GB" sz="1200" b="0" i="0" dirty="0">
                <a:solidFill>
                  <a:srgbClr val="333333"/>
                </a:solidFill>
                <a:effectLst/>
                <a:latin typeface="Helvetica Neue" panose="02000503000000020004" pitchFamily="2" charset="0"/>
              </a:rPr>
              <a:t>), IEEE Computer Society, ISBN:, pp. 218-225, June 30 - July 3, 2020, Versailles, France, DOI: </a:t>
            </a:r>
            <a:r>
              <a:rPr lang="en-GB" sz="1200" b="0" i="0" u="none" strike="noStrike" dirty="0">
                <a:solidFill>
                  <a:srgbClr val="428BCA"/>
                </a:solidFill>
                <a:effectLst/>
                <a:latin typeface="Helvetica Neue" panose="02000503000000020004" pitchFamily="2" charset="0"/>
                <a:hlinkClick r:id="rId6"/>
              </a:rPr>
              <a:t>10.1109/MDM48529.2020.00045</a:t>
            </a:r>
            <a:r>
              <a:rPr lang="en-GB" sz="1200" b="0" i="0" dirty="0">
                <a:solidFill>
                  <a:srgbClr val="333333"/>
                </a:solidFill>
                <a:effectLst/>
                <a:latin typeface="Helvetica Neue" panose="02000503000000020004" pitchFamily="2" charset="0"/>
              </a:rPr>
              <a:t>, </a:t>
            </a:r>
            <a:r>
              <a:rPr lang="en-GB" sz="1200" b="1" i="0" dirty="0">
                <a:solidFill>
                  <a:srgbClr val="333333"/>
                </a:solidFill>
                <a:effectLst/>
                <a:latin typeface="Helvetica Neue" panose="02000503000000020004" pitchFamily="2" charset="0"/>
              </a:rPr>
              <a:t>2020</a:t>
            </a:r>
            <a:r>
              <a:rPr lang="en-GB" sz="1200" b="0" i="0" dirty="0">
                <a:solidFill>
                  <a:srgbClr val="333333"/>
                </a:solidFill>
                <a:effectLst/>
                <a:latin typeface="Helvetica Neue" panose="02000503000000020004" pitchFamily="2" charset="0"/>
              </a:rPr>
              <a:t>. </a:t>
            </a:r>
            <a:endParaRPr lang="en-CY" sz="1200" dirty="0"/>
          </a:p>
        </p:txBody>
      </p:sp>
      <p:pic>
        <p:nvPicPr>
          <p:cNvPr id="7" name="Picture 6">
            <a:extLst>
              <a:ext uri="{FF2B5EF4-FFF2-40B4-BE49-F238E27FC236}">
                <a16:creationId xmlns:a16="http://schemas.microsoft.com/office/drawing/2014/main" id="{B3981430-58E7-85CE-5EFF-DF981CA47CE1}"/>
              </a:ext>
            </a:extLst>
          </p:cNvPr>
          <p:cNvPicPr>
            <a:picLocks noChangeAspect="1"/>
          </p:cNvPicPr>
          <p:nvPr/>
        </p:nvPicPr>
        <p:blipFill>
          <a:blip r:embed="rId7"/>
          <a:stretch>
            <a:fillRect/>
          </a:stretch>
        </p:blipFill>
        <p:spPr>
          <a:xfrm>
            <a:off x="5316347" y="2690714"/>
            <a:ext cx="3489751" cy="1379979"/>
          </a:xfrm>
          <a:prstGeom prst="rect">
            <a:avLst/>
          </a:prstGeom>
        </p:spPr>
      </p:pic>
      <p:pic>
        <p:nvPicPr>
          <p:cNvPr id="3074" name="Picture 2">
            <a:extLst>
              <a:ext uri="{FF2B5EF4-FFF2-40B4-BE49-F238E27FC236}">
                <a16:creationId xmlns:a16="http://schemas.microsoft.com/office/drawing/2014/main" id="{6C9F95FD-7CDC-3075-8C1F-63DBD5F78C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740" y="1654366"/>
            <a:ext cx="2313187" cy="98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38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F69B-C465-2748-3BAD-9613E2898143}"/>
              </a:ext>
            </a:extLst>
          </p:cNvPr>
          <p:cNvSpPr>
            <a:spLocks noGrp="1"/>
          </p:cNvSpPr>
          <p:nvPr>
            <p:ph type="title"/>
          </p:nvPr>
        </p:nvSpPr>
        <p:spPr/>
        <p:txBody>
          <a:bodyPr/>
          <a:lstStyle/>
          <a:p>
            <a:r>
              <a:rPr lang="en-CY" dirty="0"/>
              <a:t>Fingerprint Management Studio</a:t>
            </a:r>
          </a:p>
        </p:txBody>
      </p:sp>
      <p:pic>
        <p:nvPicPr>
          <p:cNvPr id="6" name="Picture 5">
            <a:extLst>
              <a:ext uri="{FF2B5EF4-FFF2-40B4-BE49-F238E27FC236}">
                <a16:creationId xmlns:a16="http://schemas.microsoft.com/office/drawing/2014/main" id="{D6746BA1-2493-95B2-B894-FF3FC60A670D}"/>
              </a:ext>
            </a:extLst>
          </p:cNvPr>
          <p:cNvPicPr>
            <a:picLocks noChangeAspect="1"/>
          </p:cNvPicPr>
          <p:nvPr/>
        </p:nvPicPr>
        <p:blipFill>
          <a:blip r:embed="rId2"/>
          <a:stretch>
            <a:fillRect/>
          </a:stretch>
        </p:blipFill>
        <p:spPr>
          <a:xfrm>
            <a:off x="758255" y="1052736"/>
            <a:ext cx="7627490" cy="3888432"/>
          </a:xfrm>
          <a:prstGeom prst="rect">
            <a:avLst/>
          </a:prstGeom>
        </p:spPr>
      </p:pic>
      <p:sp>
        <p:nvSpPr>
          <p:cNvPr id="10" name="TextBox 9">
            <a:extLst>
              <a:ext uri="{FF2B5EF4-FFF2-40B4-BE49-F238E27FC236}">
                <a16:creationId xmlns:a16="http://schemas.microsoft.com/office/drawing/2014/main" id="{6D00EC86-B7EC-9A95-FE7D-BC6817C6B7BE}"/>
              </a:ext>
            </a:extLst>
          </p:cNvPr>
          <p:cNvSpPr txBox="1"/>
          <p:nvPr/>
        </p:nvSpPr>
        <p:spPr>
          <a:xfrm>
            <a:off x="611560" y="5099556"/>
            <a:ext cx="8032406" cy="1323439"/>
          </a:xfrm>
          <a:prstGeom prst="rect">
            <a:avLst/>
          </a:prstGeom>
          <a:noFill/>
        </p:spPr>
        <p:txBody>
          <a:bodyPr wrap="square">
            <a:spAutoFit/>
          </a:bodyPr>
          <a:lstStyle/>
          <a:p>
            <a:r>
              <a:rPr lang="en-GB" sz="1000" b="1" i="0" dirty="0">
                <a:solidFill>
                  <a:srgbClr val="333333"/>
                </a:solidFill>
                <a:effectLst/>
                <a:latin typeface="Helvetica Neue" panose="02000503000000020004" pitchFamily="2" charset="0"/>
              </a:rPr>
              <a:t>[C72]</a:t>
            </a:r>
            <a:r>
              <a:rPr lang="en-GB" sz="1000" b="0" i="0" dirty="0">
                <a:solidFill>
                  <a:srgbClr val="333333"/>
                </a:solidFill>
                <a:effectLst/>
                <a:latin typeface="Helvetica Neue" panose="02000503000000020004" pitchFamily="2" charset="0"/>
              </a:rPr>
              <a:t> </a:t>
            </a:r>
            <a:r>
              <a:rPr lang="en-GB" sz="1000" b="1" i="0" dirty="0">
                <a:solidFill>
                  <a:srgbClr val="333333"/>
                </a:solidFill>
                <a:effectLst/>
                <a:latin typeface="Helvetica Neue" panose="02000503000000020004" pitchFamily="2" charset="0"/>
              </a:rPr>
              <a:t>"</a:t>
            </a:r>
            <a:r>
              <a:rPr lang="en-GB" sz="1000" b="1" i="0" u="none" strike="noStrike" dirty="0">
                <a:solidFill>
                  <a:srgbClr val="428BCA"/>
                </a:solidFill>
                <a:effectLst/>
                <a:latin typeface="Helvetica Neue" panose="02000503000000020004" pitchFamily="2" charset="0"/>
                <a:hlinkClick r:id="rId3"/>
              </a:rPr>
              <a:t>FMS: Managing Crowdsourced Indoor Signals with the Fingerprint Management Studio</a:t>
            </a:r>
            <a:r>
              <a:rPr lang="en-GB" sz="1000" b="1" i="0" dirty="0">
                <a:solidFill>
                  <a:srgbClr val="333333"/>
                </a:solidFill>
                <a:effectLst/>
                <a:latin typeface="Helvetica Neue" panose="02000503000000020004" pitchFamily="2" charset="0"/>
              </a:rPr>
              <a:t>"</a:t>
            </a:r>
            <a:r>
              <a:rPr lang="en-GB" sz="1000" b="0" i="0" dirty="0">
                <a:solidFill>
                  <a:srgbClr val="333333"/>
                </a:solidFill>
                <a:effectLst/>
                <a:latin typeface="Helvetica Neue" panose="02000503000000020004" pitchFamily="2" charset="0"/>
              </a:rPr>
              <a:t>, </a:t>
            </a:r>
            <a:r>
              <a:rPr lang="en-GB" sz="1000" b="0" i="0" dirty="0" err="1">
                <a:solidFill>
                  <a:srgbClr val="333333"/>
                </a:solidFill>
                <a:effectLst/>
                <a:latin typeface="Helvetica Neue" panose="02000503000000020004" pitchFamily="2" charset="0"/>
              </a:rPr>
              <a:t>Marileni</a:t>
            </a:r>
            <a:r>
              <a:rPr lang="en-GB" sz="1000" b="0" i="0" dirty="0">
                <a:solidFill>
                  <a:srgbClr val="333333"/>
                </a:solidFill>
                <a:effectLst/>
                <a:latin typeface="Helvetica Neue" panose="02000503000000020004" pitchFamily="2" charset="0"/>
              </a:rPr>
              <a:t> </a:t>
            </a:r>
            <a:r>
              <a:rPr lang="en-GB" sz="1000" b="0" i="0" dirty="0" err="1">
                <a:solidFill>
                  <a:srgbClr val="333333"/>
                </a:solidFill>
                <a:effectLst/>
                <a:latin typeface="Helvetica Neue" panose="02000503000000020004" pitchFamily="2" charset="0"/>
              </a:rPr>
              <a:t>Angelidou</a:t>
            </a:r>
            <a:r>
              <a:rPr lang="en-GB" sz="1000" b="0" i="0" dirty="0">
                <a:solidFill>
                  <a:srgbClr val="333333"/>
                </a:solidFill>
                <a:effectLst/>
                <a:latin typeface="Helvetica Neue" panose="02000503000000020004" pitchFamily="2" charset="0"/>
              </a:rPr>
              <a:t>, </a:t>
            </a:r>
            <a:r>
              <a:rPr lang="en-GB" sz="1000" b="0" i="0" dirty="0" err="1">
                <a:solidFill>
                  <a:srgbClr val="333333"/>
                </a:solidFill>
                <a:effectLst/>
                <a:latin typeface="Helvetica Neue" panose="02000503000000020004" pitchFamily="2" charset="0"/>
              </a:rPr>
              <a:t>Constantinos</a:t>
            </a:r>
            <a:r>
              <a:rPr lang="en-GB" sz="1000" b="0" i="0" dirty="0">
                <a:solidFill>
                  <a:srgbClr val="333333"/>
                </a:solidFill>
                <a:effectLst/>
                <a:latin typeface="Helvetica Neue" panose="02000503000000020004" pitchFamily="2" charset="0"/>
              </a:rPr>
              <a:t> Costa, Artyom </a:t>
            </a:r>
            <a:r>
              <a:rPr lang="en-GB" sz="1000" b="0" i="0" dirty="0" err="1">
                <a:solidFill>
                  <a:srgbClr val="333333"/>
                </a:solidFill>
                <a:effectLst/>
                <a:latin typeface="Helvetica Neue" panose="02000503000000020004" pitchFamily="2" charset="0"/>
              </a:rPr>
              <a:t>Nikitin</a:t>
            </a:r>
            <a:r>
              <a:rPr lang="en-GB" sz="1000" b="0" i="0" dirty="0">
                <a:solidFill>
                  <a:srgbClr val="333333"/>
                </a:solidFill>
                <a:effectLst/>
                <a:latin typeface="Helvetica Neue" panose="02000503000000020004" pitchFamily="2" charset="0"/>
              </a:rPr>
              <a:t> and Demetrios </a:t>
            </a:r>
            <a:r>
              <a:rPr lang="en-GB" sz="1000" b="0" i="0" dirty="0" err="1">
                <a:solidFill>
                  <a:srgbClr val="333333"/>
                </a:solidFill>
                <a:effectLst/>
                <a:latin typeface="Helvetica Neue" panose="02000503000000020004" pitchFamily="2" charset="0"/>
              </a:rPr>
              <a:t>Zeinalipour-Yazti</a:t>
            </a:r>
            <a:r>
              <a:rPr lang="en-GB" sz="1000" b="0" i="0" dirty="0">
                <a:solidFill>
                  <a:srgbClr val="333333"/>
                </a:solidFill>
                <a:effectLst/>
                <a:latin typeface="Helvetica Neue" panose="02000503000000020004" pitchFamily="2" charset="0"/>
              </a:rPr>
              <a:t>, </a:t>
            </a:r>
            <a:r>
              <a:rPr lang="en-GB" sz="1000" b="1" i="0" dirty="0">
                <a:solidFill>
                  <a:srgbClr val="333333"/>
                </a:solidFill>
                <a:effectLst/>
                <a:latin typeface="Helvetica Neue" panose="02000503000000020004" pitchFamily="2" charset="0"/>
              </a:rPr>
              <a:t>Proceedings of the 19th IEEE International Conference on Mobile Data Management</a:t>
            </a:r>
            <a:r>
              <a:rPr lang="en-GB" sz="1000" b="0" i="0" dirty="0">
                <a:solidFill>
                  <a:srgbClr val="333333"/>
                </a:solidFill>
                <a:effectLst/>
                <a:latin typeface="Helvetica Neue" panose="02000503000000020004" pitchFamily="2" charset="0"/>
              </a:rPr>
              <a:t> (</a:t>
            </a:r>
            <a:r>
              <a:rPr lang="en-GB" sz="1000" b="1" i="0" u="none" strike="noStrike" dirty="0">
                <a:solidFill>
                  <a:srgbClr val="428BCA"/>
                </a:solidFill>
                <a:effectLst/>
                <a:latin typeface="Helvetica Neue" panose="02000503000000020004" pitchFamily="2" charset="0"/>
                <a:hlinkClick r:id="rId4"/>
              </a:rPr>
              <a:t>MDM'18</a:t>
            </a:r>
            <a:r>
              <a:rPr lang="en-GB" sz="1000" b="0" i="0" dirty="0">
                <a:solidFill>
                  <a:srgbClr val="333333"/>
                </a:solidFill>
                <a:effectLst/>
                <a:latin typeface="Helvetica Neue" panose="02000503000000020004" pitchFamily="2" charset="0"/>
              </a:rPr>
              <a:t>), IEEE Computer Society, ISBN: 978-1-5386-4133-0, pp. 288--289, June 25 - June 28, 2018, AAU, Aalborg, Denmark, DOI: </a:t>
            </a:r>
            <a:r>
              <a:rPr lang="en-GB" sz="1000" b="0" i="0" u="none" strike="noStrike" dirty="0">
                <a:solidFill>
                  <a:srgbClr val="428BCA"/>
                </a:solidFill>
                <a:effectLst/>
                <a:latin typeface="Helvetica Neue" panose="02000503000000020004" pitchFamily="2" charset="0"/>
                <a:hlinkClick r:id="rId5"/>
              </a:rPr>
              <a:t>10.1109/MDM.2018.00054</a:t>
            </a:r>
            <a:r>
              <a:rPr lang="en-GB" sz="1000" b="0" i="0" dirty="0">
                <a:solidFill>
                  <a:srgbClr val="333333"/>
                </a:solidFill>
                <a:effectLst/>
                <a:latin typeface="Helvetica Neue" panose="02000503000000020004" pitchFamily="2" charset="0"/>
              </a:rPr>
              <a:t>, </a:t>
            </a:r>
            <a:r>
              <a:rPr lang="en-GB" sz="1000" b="1" i="0" dirty="0">
                <a:solidFill>
                  <a:srgbClr val="333333"/>
                </a:solidFill>
                <a:effectLst/>
                <a:latin typeface="Helvetica Neue" panose="02000503000000020004" pitchFamily="2" charset="0"/>
              </a:rPr>
              <a:t>2018</a:t>
            </a:r>
            <a:r>
              <a:rPr lang="en-GB" sz="1000" b="0" i="0" dirty="0">
                <a:solidFill>
                  <a:srgbClr val="333333"/>
                </a:solidFill>
                <a:effectLst/>
                <a:latin typeface="Helvetica Neue" panose="02000503000000020004" pitchFamily="2" charset="0"/>
              </a:rPr>
              <a:t>. </a:t>
            </a:r>
            <a:r>
              <a:rPr lang="en-GB" sz="1000" b="1" i="0" dirty="0">
                <a:solidFill>
                  <a:srgbClr val="FF0000"/>
                </a:solidFill>
                <a:effectLst/>
                <a:latin typeface="Helvetica Neue" panose="02000503000000020004" pitchFamily="2" charset="0"/>
              </a:rPr>
              <a:t>[ Best Demo Award! ]</a:t>
            </a:r>
          </a:p>
          <a:p>
            <a:endParaRPr lang="en-GB" sz="1000" dirty="0">
              <a:latin typeface="Helvetica Neue" panose="02000503000000020004" pitchFamily="2" charset="0"/>
            </a:endParaRPr>
          </a:p>
          <a:p>
            <a:r>
              <a:rPr lang="en-GB" sz="1000" b="1" i="0" dirty="0">
                <a:solidFill>
                  <a:srgbClr val="333333"/>
                </a:solidFill>
                <a:effectLst/>
                <a:latin typeface="Helvetica Neue" panose="02000503000000020004" pitchFamily="2" charset="0"/>
              </a:rPr>
              <a:t>[J26]</a:t>
            </a:r>
            <a:r>
              <a:rPr lang="en-GB" sz="1000" b="0" i="0" dirty="0">
                <a:solidFill>
                  <a:srgbClr val="333333"/>
                </a:solidFill>
                <a:effectLst/>
                <a:latin typeface="Helvetica Neue" panose="02000503000000020004" pitchFamily="2" charset="0"/>
              </a:rPr>
              <a:t> </a:t>
            </a:r>
            <a:r>
              <a:rPr lang="en-GB" sz="1000" b="1" i="0" dirty="0">
                <a:solidFill>
                  <a:srgbClr val="333333"/>
                </a:solidFill>
                <a:effectLst/>
                <a:latin typeface="Helvetica Neue" panose="02000503000000020004" pitchFamily="2" charset="0"/>
              </a:rPr>
              <a:t>"</a:t>
            </a:r>
            <a:r>
              <a:rPr lang="en-GB" sz="1000" b="1" i="0" u="sng" dirty="0">
                <a:solidFill>
                  <a:srgbClr val="2A6496"/>
                </a:solidFill>
                <a:effectLst/>
                <a:latin typeface="Helvetica Neue" panose="02000503000000020004" pitchFamily="2" charset="0"/>
                <a:hlinkClick r:id="rId6"/>
              </a:rPr>
              <a:t>Indoor Quality-of-Position Visual Assessment using Crowdsourced Fingerprint Maps</a:t>
            </a:r>
            <a:r>
              <a:rPr lang="en-GB" sz="1000" b="1" i="0" dirty="0">
                <a:solidFill>
                  <a:srgbClr val="333333"/>
                </a:solidFill>
                <a:effectLst/>
                <a:latin typeface="Helvetica Neue" panose="02000503000000020004" pitchFamily="2" charset="0"/>
              </a:rPr>
              <a:t>"</a:t>
            </a:r>
            <a:r>
              <a:rPr lang="en-GB" sz="1000" b="0" i="0" dirty="0">
                <a:solidFill>
                  <a:srgbClr val="333333"/>
                </a:solidFill>
                <a:effectLst/>
                <a:latin typeface="Helvetica Neue" panose="02000503000000020004" pitchFamily="2" charset="0"/>
              </a:rPr>
              <a:t>, Christos </a:t>
            </a:r>
            <a:r>
              <a:rPr lang="en-GB" sz="1000" b="0" i="0" dirty="0" err="1">
                <a:solidFill>
                  <a:srgbClr val="333333"/>
                </a:solidFill>
                <a:effectLst/>
                <a:latin typeface="Helvetica Neue" panose="02000503000000020004" pitchFamily="2" charset="0"/>
              </a:rPr>
              <a:t>Laoudias</a:t>
            </a:r>
            <a:r>
              <a:rPr lang="en-GB" sz="1000" b="0" i="0" dirty="0">
                <a:solidFill>
                  <a:srgbClr val="333333"/>
                </a:solidFill>
                <a:effectLst/>
                <a:latin typeface="Helvetica Neue" panose="02000503000000020004" pitchFamily="2" charset="0"/>
              </a:rPr>
              <a:t>, Artyom </a:t>
            </a:r>
            <a:r>
              <a:rPr lang="en-GB" sz="1000" b="0" i="0" dirty="0" err="1">
                <a:solidFill>
                  <a:srgbClr val="333333"/>
                </a:solidFill>
                <a:effectLst/>
                <a:latin typeface="Helvetica Neue" panose="02000503000000020004" pitchFamily="2" charset="0"/>
              </a:rPr>
              <a:t>Nikitin</a:t>
            </a:r>
            <a:r>
              <a:rPr lang="en-GB" sz="1000" b="0" i="0" dirty="0">
                <a:solidFill>
                  <a:srgbClr val="333333"/>
                </a:solidFill>
                <a:effectLst/>
                <a:latin typeface="Helvetica Neue" panose="02000503000000020004" pitchFamily="2" charset="0"/>
              </a:rPr>
              <a:t>, Panagiotis </a:t>
            </a:r>
            <a:r>
              <a:rPr lang="en-GB" sz="1000" b="0" i="0" dirty="0" err="1">
                <a:solidFill>
                  <a:srgbClr val="333333"/>
                </a:solidFill>
                <a:effectLst/>
                <a:latin typeface="Helvetica Neue" panose="02000503000000020004" pitchFamily="2" charset="0"/>
              </a:rPr>
              <a:t>Karras</a:t>
            </a:r>
            <a:r>
              <a:rPr lang="en-GB" sz="1000" b="0" i="0" dirty="0">
                <a:solidFill>
                  <a:srgbClr val="333333"/>
                </a:solidFill>
                <a:effectLst/>
                <a:latin typeface="Helvetica Neue" panose="02000503000000020004" pitchFamily="2" charset="0"/>
              </a:rPr>
              <a:t>, </a:t>
            </a:r>
            <a:r>
              <a:rPr lang="en-GB" sz="1000" b="0" i="0" dirty="0" err="1">
                <a:solidFill>
                  <a:srgbClr val="333333"/>
                </a:solidFill>
                <a:effectLst/>
                <a:latin typeface="Helvetica Neue" panose="02000503000000020004" pitchFamily="2" charset="0"/>
              </a:rPr>
              <a:t>Moustafa</a:t>
            </a:r>
            <a:r>
              <a:rPr lang="en-GB" sz="1000" b="0" i="0" dirty="0">
                <a:solidFill>
                  <a:srgbClr val="333333"/>
                </a:solidFill>
                <a:effectLst/>
                <a:latin typeface="Helvetica Neue" panose="02000503000000020004" pitchFamily="2" charset="0"/>
              </a:rPr>
              <a:t> Youssef, Demetrios </a:t>
            </a:r>
            <a:r>
              <a:rPr lang="en-GB" sz="1000" b="0" i="0" dirty="0" err="1">
                <a:solidFill>
                  <a:srgbClr val="333333"/>
                </a:solidFill>
                <a:effectLst/>
                <a:latin typeface="Helvetica Neue" panose="02000503000000020004" pitchFamily="2" charset="0"/>
              </a:rPr>
              <a:t>Zeinalipour-Yazti</a:t>
            </a:r>
            <a:r>
              <a:rPr lang="en-GB" sz="1000" b="0" i="0" dirty="0">
                <a:solidFill>
                  <a:srgbClr val="333333"/>
                </a:solidFill>
                <a:effectLst/>
                <a:latin typeface="Helvetica Neue" panose="02000503000000020004" pitchFamily="2" charset="0"/>
              </a:rPr>
              <a:t>, </a:t>
            </a:r>
            <a:r>
              <a:rPr lang="en-GB" sz="1000" b="1" i="1" dirty="0">
                <a:solidFill>
                  <a:srgbClr val="333333"/>
                </a:solidFill>
                <a:effectLst/>
                <a:latin typeface="Helvetica Neue" panose="02000503000000020004" pitchFamily="2" charset="0"/>
              </a:rPr>
              <a:t>ACM Transactions on Spatial Algorithms and Systems</a:t>
            </a:r>
            <a:r>
              <a:rPr lang="en-GB" sz="1000" b="0" i="0" dirty="0">
                <a:solidFill>
                  <a:srgbClr val="333333"/>
                </a:solidFill>
                <a:effectLst/>
                <a:latin typeface="Helvetica Neue" panose="02000503000000020004" pitchFamily="2" charset="0"/>
              </a:rPr>
              <a:t> (</a:t>
            </a:r>
            <a:r>
              <a:rPr lang="en-GB" sz="1000" b="1" i="0" u="none" strike="noStrike" dirty="0">
                <a:solidFill>
                  <a:srgbClr val="428BCA"/>
                </a:solidFill>
                <a:effectLst/>
                <a:latin typeface="Helvetica Neue" panose="02000503000000020004" pitchFamily="2" charset="0"/>
                <a:hlinkClick r:id="rId7"/>
              </a:rPr>
              <a:t>TSAS'21</a:t>
            </a:r>
            <a:r>
              <a:rPr lang="en-GB" sz="1000" b="0" i="0" dirty="0">
                <a:solidFill>
                  <a:srgbClr val="333333"/>
                </a:solidFill>
                <a:effectLst/>
                <a:latin typeface="Helvetica Neue" panose="02000503000000020004" pitchFamily="2" charset="0"/>
              </a:rPr>
              <a:t>), Association for Computing Machinery, Vol. 7, </a:t>
            </a:r>
            <a:r>
              <a:rPr lang="en-GB" sz="1000" b="0" i="0" dirty="0" err="1">
                <a:solidFill>
                  <a:srgbClr val="333333"/>
                </a:solidFill>
                <a:effectLst/>
                <a:latin typeface="Helvetica Neue" panose="02000503000000020004" pitchFamily="2" charset="0"/>
              </a:rPr>
              <a:t>Iss</a:t>
            </a:r>
            <a:r>
              <a:rPr lang="en-GB" sz="1000" b="0" i="0" dirty="0">
                <a:solidFill>
                  <a:srgbClr val="333333"/>
                </a:solidFill>
                <a:effectLst/>
                <a:latin typeface="Helvetica Neue" panose="02000503000000020004" pitchFamily="2" charset="0"/>
              </a:rPr>
              <a:t>. 2, New York, NY, USA, DOI: </a:t>
            </a:r>
            <a:r>
              <a:rPr lang="en-GB" sz="1000" b="0" i="0" u="none" strike="noStrike" dirty="0">
                <a:solidFill>
                  <a:srgbClr val="428BCA"/>
                </a:solidFill>
                <a:effectLst/>
                <a:latin typeface="Helvetica Neue" panose="02000503000000020004" pitchFamily="2" charset="0"/>
                <a:hlinkClick r:id="rId8"/>
              </a:rPr>
              <a:t>10.1145/3433026</a:t>
            </a:r>
            <a:r>
              <a:rPr lang="en-GB" sz="1000" b="0" i="0" dirty="0">
                <a:solidFill>
                  <a:srgbClr val="333333"/>
                </a:solidFill>
                <a:effectLst/>
                <a:latin typeface="Helvetica Neue" panose="02000503000000020004" pitchFamily="2" charset="0"/>
              </a:rPr>
              <a:t>, </a:t>
            </a:r>
            <a:r>
              <a:rPr lang="en-GB" sz="1000" b="1" i="0" dirty="0">
                <a:solidFill>
                  <a:srgbClr val="333333"/>
                </a:solidFill>
                <a:effectLst/>
                <a:latin typeface="Helvetica Neue" panose="02000503000000020004" pitchFamily="2" charset="0"/>
              </a:rPr>
              <a:t>2021</a:t>
            </a:r>
            <a:r>
              <a:rPr lang="en-GB" sz="1000" b="0" i="0" dirty="0">
                <a:solidFill>
                  <a:srgbClr val="333333"/>
                </a:solidFill>
                <a:effectLst/>
                <a:latin typeface="Helvetica Neue" panose="02000503000000020004" pitchFamily="2" charset="0"/>
              </a:rPr>
              <a:t>.</a:t>
            </a:r>
            <a:endParaRPr lang="en-CY" sz="1000" dirty="0"/>
          </a:p>
        </p:txBody>
      </p:sp>
    </p:spTree>
    <p:extLst>
      <p:ext uri="{BB962C8B-B14F-4D97-AF65-F5344CB8AC3E}">
        <p14:creationId xmlns:p14="http://schemas.microsoft.com/office/powerpoint/2010/main" val="3822095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err="1">
                <a:cs typeface="Arial" pitchFamily="34" charset="0"/>
              </a:rPr>
              <a:t>WiFi</a:t>
            </a:r>
            <a:r>
              <a:rPr lang="en-US" dirty="0">
                <a:cs typeface="Arial" pitchFamily="34" charset="0"/>
              </a:rPr>
              <a:t> Fingerprinting in Anyplace</a:t>
            </a:r>
            <a:endParaRPr lang="en-GB" dirty="0">
              <a:cs typeface="Arial" pitchFamily="34" charset="0"/>
            </a:endParaRPr>
          </a:p>
        </p:txBody>
      </p:sp>
      <p:sp>
        <p:nvSpPr>
          <p:cNvPr id="27" name="TextBox 26"/>
          <p:cNvSpPr txBox="1">
            <a:spLocks noChangeArrowheads="1"/>
          </p:cNvSpPr>
          <p:nvPr/>
        </p:nvSpPr>
        <p:spPr bwMode="auto">
          <a:xfrm>
            <a:off x="5651500" y="1322983"/>
            <a:ext cx="3492500" cy="522287"/>
          </a:xfrm>
          <a:prstGeom prst="rect">
            <a:avLst/>
          </a:prstGeom>
          <a:noFill/>
          <a:ln w="9525">
            <a:noFill/>
            <a:miter lim="800000"/>
            <a:headEnd/>
            <a:tailEnd/>
          </a:ln>
        </p:spPr>
        <p:txBody>
          <a:bodyPr>
            <a:spAutoFit/>
          </a:bodyPr>
          <a:lstStyle/>
          <a:p>
            <a:pPr algn="ctr"/>
            <a:r>
              <a:rPr lang="en-US" sz="2800"/>
              <a:t>IIN Service</a:t>
            </a:r>
          </a:p>
        </p:txBody>
      </p:sp>
      <p:pic>
        <p:nvPicPr>
          <p:cNvPr id="114691" name="Picture 3"/>
          <p:cNvPicPr>
            <a:picLocks noChangeAspect="1" noChangeArrowheads="1"/>
          </p:cNvPicPr>
          <p:nvPr/>
        </p:nvPicPr>
        <p:blipFill>
          <a:blip r:embed="rId3" cstate="print"/>
          <a:srcRect/>
          <a:stretch>
            <a:fillRect/>
          </a:stretch>
        </p:blipFill>
        <p:spPr bwMode="auto">
          <a:xfrm>
            <a:off x="1258342" y="3943945"/>
            <a:ext cx="1441450" cy="1987550"/>
          </a:xfrm>
          <a:prstGeom prst="rect">
            <a:avLst/>
          </a:prstGeom>
          <a:noFill/>
          <a:ln w="9525">
            <a:noFill/>
            <a:miter lim="800000"/>
            <a:headEnd/>
            <a:tailEnd/>
          </a:ln>
        </p:spPr>
      </p:pic>
      <p:pic>
        <p:nvPicPr>
          <p:cNvPr id="12293" name="Picture 2"/>
          <p:cNvPicPr>
            <a:picLocks noChangeAspect="1" noChangeArrowheads="1"/>
          </p:cNvPicPr>
          <p:nvPr/>
        </p:nvPicPr>
        <p:blipFill>
          <a:blip r:embed="rId4" cstate="print"/>
          <a:srcRect/>
          <a:stretch>
            <a:fillRect/>
          </a:stretch>
        </p:blipFill>
        <p:spPr bwMode="auto">
          <a:xfrm>
            <a:off x="1187450" y="1826220"/>
            <a:ext cx="1536700" cy="2016125"/>
          </a:xfrm>
          <a:prstGeom prst="rect">
            <a:avLst/>
          </a:prstGeom>
          <a:noFill/>
          <a:ln w="9525">
            <a:noFill/>
            <a:miter lim="800000"/>
            <a:headEnd/>
            <a:tailEnd/>
          </a:ln>
        </p:spPr>
      </p:pic>
      <p:sp>
        <p:nvSpPr>
          <p:cNvPr id="29" name="Cloud 28"/>
          <p:cNvSpPr/>
          <p:nvPr/>
        </p:nvSpPr>
        <p:spPr bwMode="auto">
          <a:xfrm>
            <a:off x="5724524" y="1754784"/>
            <a:ext cx="3239963" cy="3888680"/>
          </a:xfrm>
          <a:prstGeom prst="cloud">
            <a:avLst/>
          </a:prstGeom>
          <a:noFill/>
          <a:ln w="38100" cap="flat" cmpd="sng" algn="ctr">
            <a:solidFill>
              <a:schemeClr val="tx1"/>
            </a:solidFill>
            <a:prstDash val="solid"/>
            <a:round/>
            <a:headEnd type="none" w="med" len="med"/>
            <a:tailEnd type="none" w="med" len="med"/>
          </a:ln>
          <a:effectLst/>
        </p:spPr>
        <p:txBody>
          <a:bodyPr wrap="none" anchor="ctr"/>
          <a:lstStyle/>
          <a:p>
            <a:pPr algn="ctr">
              <a:defRPr/>
            </a:pPr>
            <a:endParaRPr lang="en-US">
              <a:latin typeface="Arial" charset="0"/>
              <a:cs typeface="Arial" charset="0"/>
            </a:endParaRPr>
          </a:p>
        </p:txBody>
      </p:sp>
      <p:cxnSp>
        <p:nvCxnSpPr>
          <p:cNvPr id="31" name="Straight Arrow Connector 30"/>
          <p:cNvCxnSpPr>
            <a:cxnSpLocks noChangeShapeType="1"/>
          </p:cNvCxnSpPr>
          <p:nvPr/>
        </p:nvCxnSpPr>
        <p:spPr bwMode="auto">
          <a:xfrm>
            <a:off x="3059113" y="2762845"/>
            <a:ext cx="2665412" cy="0"/>
          </a:xfrm>
          <a:prstGeom prst="straightConnector1">
            <a:avLst/>
          </a:prstGeom>
          <a:noFill/>
          <a:ln w="38100" algn="ctr">
            <a:solidFill>
              <a:schemeClr val="tx1"/>
            </a:solidFill>
            <a:round/>
            <a:headEnd/>
            <a:tailEnd type="arrow" w="med" len="med"/>
          </a:ln>
        </p:spPr>
      </p:cxnSp>
      <p:sp>
        <p:nvSpPr>
          <p:cNvPr id="33" name="TextBox 32"/>
          <p:cNvSpPr txBox="1">
            <a:spLocks noChangeArrowheads="1"/>
          </p:cNvSpPr>
          <p:nvPr/>
        </p:nvSpPr>
        <p:spPr bwMode="auto">
          <a:xfrm>
            <a:off x="2987675" y="1951633"/>
            <a:ext cx="2736850" cy="822325"/>
          </a:xfrm>
          <a:prstGeom prst="rect">
            <a:avLst/>
          </a:prstGeom>
          <a:noFill/>
          <a:ln w="9525">
            <a:noFill/>
            <a:miter lim="800000"/>
            <a:headEnd/>
            <a:tailEnd/>
          </a:ln>
        </p:spPr>
        <p:txBody>
          <a:bodyPr>
            <a:spAutoFit/>
          </a:bodyPr>
          <a:lstStyle/>
          <a:p>
            <a:pPr algn="ctr"/>
            <a:r>
              <a:rPr lang="en-US" sz="2400" b="0"/>
              <a:t>a) Upload Measurements</a:t>
            </a:r>
          </a:p>
        </p:txBody>
      </p:sp>
      <p:sp>
        <p:nvSpPr>
          <p:cNvPr id="34" name="Can 33"/>
          <p:cNvSpPr>
            <a:spLocks noChangeArrowheads="1"/>
          </p:cNvSpPr>
          <p:nvPr/>
        </p:nvSpPr>
        <p:spPr bwMode="auto">
          <a:xfrm>
            <a:off x="6443663" y="2402483"/>
            <a:ext cx="1944687" cy="2736924"/>
          </a:xfrm>
          <a:prstGeom prst="can">
            <a:avLst>
              <a:gd name="adj" fmla="val 25000"/>
            </a:avLst>
          </a:prstGeom>
          <a:solidFill>
            <a:srgbClr val="FFC000"/>
          </a:solidFill>
          <a:ln w="38100" algn="ctr">
            <a:solidFill>
              <a:schemeClr val="tx1"/>
            </a:solidFill>
            <a:round/>
            <a:headEnd/>
            <a:tailEnd/>
          </a:ln>
        </p:spPr>
        <p:txBody>
          <a:bodyPr wrap="none" anchor="ctr"/>
          <a:lstStyle/>
          <a:p>
            <a:pPr algn="ctr"/>
            <a:endParaRPr lang="en-US"/>
          </a:p>
        </p:txBody>
      </p:sp>
      <p:sp>
        <p:nvSpPr>
          <p:cNvPr id="45" name="TextBox 44"/>
          <p:cNvSpPr txBox="1">
            <a:spLocks noChangeArrowheads="1"/>
          </p:cNvSpPr>
          <p:nvPr/>
        </p:nvSpPr>
        <p:spPr bwMode="auto">
          <a:xfrm>
            <a:off x="6516216" y="2835152"/>
            <a:ext cx="1872208" cy="830997"/>
          </a:xfrm>
          <a:prstGeom prst="rect">
            <a:avLst/>
          </a:prstGeom>
          <a:noFill/>
          <a:ln w="9525">
            <a:noFill/>
            <a:miter lim="800000"/>
            <a:headEnd/>
            <a:tailEnd/>
          </a:ln>
        </p:spPr>
        <p:txBody>
          <a:bodyPr wrap="square">
            <a:spAutoFit/>
          </a:bodyPr>
          <a:lstStyle/>
          <a:p>
            <a:pPr algn="ctr"/>
            <a:r>
              <a:rPr lang="en-US" sz="2400" b="0" dirty="0"/>
              <a:t>b) Build </a:t>
            </a:r>
            <a:r>
              <a:rPr lang="en-US" sz="2400" dirty="0">
                <a:solidFill>
                  <a:srgbClr val="FF0000"/>
                </a:solidFill>
              </a:rPr>
              <a:t>RM </a:t>
            </a:r>
            <a:r>
              <a:rPr lang="en-US" sz="2400" b="0" dirty="0">
                <a:solidFill>
                  <a:schemeClr val="tx1"/>
                </a:solidFill>
              </a:rPr>
              <a:t>(</a:t>
            </a:r>
            <a:r>
              <a:rPr lang="en-US" sz="2400" b="0" dirty="0" err="1">
                <a:solidFill>
                  <a:schemeClr val="tx1"/>
                </a:solidFill>
              </a:rPr>
              <a:t>Radiomap</a:t>
            </a:r>
            <a:r>
              <a:rPr lang="en-US" sz="2400" b="0" dirty="0">
                <a:solidFill>
                  <a:schemeClr val="tx1"/>
                </a:solidFill>
              </a:rPr>
              <a:t>)</a:t>
            </a:r>
          </a:p>
        </p:txBody>
      </p:sp>
      <p:pic>
        <p:nvPicPr>
          <p:cNvPr id="12301" name="Picture 19"/>
          <p:cNvPicPr>
            <a:picLocks noChangeAspect="1" noChangeArrowheads="1"/>
          </p:cNvPicPr>
          <p:nvPr/>
        </p:nvPicPr>
        <p:blipFill>
          <a:blip r:embed="rId5" cstate="print"/>
          <a:srcRect/>
          <a:stretch>
            <a:fillRect/>
          </a:stretch>
        </p:blipFill>
        <p:spPr bwMode="auto">
          <a:xfrm>
            <a:off x="611188" y="1610320"/>
            <a:ext cx="257175" cy="581025"/>
          </a:xfrm>
          <a:prstGeom prst="rect">
            <a:avLst/>
          </a:prstGeom>
          <a:noFill/>
          <a:ln w="9525">
            <a:noFill/>
            <a:miter lim="800000"/>
            <a:headEnd/>
            <a:tailEnd/>
          </a:ln>
        </p:spPr>
      </p:pic>
      <p:cxnSp>
        <p:nvCxnSpPr>
          <p:cNvPr id="48" name="Straight Arrow Connector 47"/>
          <p:cNvCxnSpPr>
            <a:cxnSpLocks noChangeShapeType="1"/>
          </p:cNvCxnSpPr>
          <p:nvPr/>
        </p:nvCxnSpPr>
        <p:spPr bwMode="auto">
          <a:xfrm flipH="1">
            <a:off x="3131840" y="4707359"/>
            <a:ext cx="2232025" cy="25400"/>
          </a:xfrm>
          <a:prstGeom prst="straightConnector1">
            <a:avLst/>
          </a:prstGeom>
          <a:noFill/>
          <a:ln w="38100" algn="ctr">
            <a:solidFill>
              <a:schemeClr val="tx1"/>
            </a:solidFill>
            <a:round/>
            <a:headEnd type="none" w="med" len="med"/>
            <a:tailEnd type="none" w="med" len="med"/>
          </a:ln>
        </p:spPr>
      </p:cxnSp>
      <p:sp>
        <p:nvSpPr>
          <p:cNvPr id="51" name="TextBox 50"/>
          <p:cNvSpPr txBox="1">
            <a:spLocks noChangeArrowheads="1"/>
          </p:cNvSpPr>
          <p:nvPr/>
        </p:nvSpPr>
        <p:spPr bwMode="auto">
          <a:xfrm>
            <a:off x="2843808" y="4131295"/>
            <a:ext cx="2736850" cy="461665"/>
          </a:xfrm>
          <a:prstGeom prst="rect">
            <a:avLst/>
          </a:prstGeom>
          <a:noFill/>
          <a:ln w="9525">
            <a:noFill/>
            <a:miter lim="800000"/>
            <a:headEnd/>
            <a:tailEnd/>
          </a:ln>
        </p:spPr>
        <p:txBody>
          <a:bodyPr>
            <a:spAutoFit/>
          </a:bodyPr>
          <a:lstStyle/>
          <a:p>
            <a:pPr algn="ctr"/>
            <a:r>
              <a:rPr lang="en-US" sz="2400" b="0" dirty="0"/>
              <a:t>c) Localize</a:t>
            </a:r>
          </a:p>
        </p:txBody>
      </p:sp>
      <p:sp>
        <p:nvSpPr>
          <p:cNvPr id="12312" name="TextBox 61"/>
          <p:cNvSpPr txBox="1">
            <a:spLocks noChangeArrowheads="1"/>
          </p:cNvSpPr>
          <p:nvPr/>
        </p:nvSpPr>
        <p:spPr bwMode="auto">
          <a:xfrm>
            <a:off x="1079500" y="1322983"/>
            <a:ext cx="1763713" cy="522287"/>
          </a:xfrm>
          <a:prstGeom prst="rect">
            <a:avLst/>
          </a:prstGeom>
          <a:noFill/>
          <a:ln w="9525">
            <a:noFill/>
            <a:miter lim="800000"/>
            <a:headEnd/>
            <a:tailEnd/>
          </a:ln>
        </p:spPr>
        <p:txBody>
          <a:bodyPr>
            <a:spAutoFit/>
          </a:bodyPr>
          <a:lstStyle/>
          <a:p>
            <a:pPr algn="ctr"/>
            <a:r>
              <a:rPr lang="en-US" sz="2800"/>
              <a:t>Logger</a:t>
            </a:r>
          </a:p>
        </p:txBody>
      </p:sp>
      <p:sp>
        <p:nvSpPr>
          <p:cNvPr id="63" name="TextBox 62"/>
          <p:cNvSpPr txBox="1">
            <a:spLocks noChangeArrowheads="1"/>
          </p:cNvSpPr>
          <p:nvPr/>
        </p:nvSpPr>
        <p:spPr bwMode="auto">
          <a:xfrm>
            <a:off x="1042988" y="5787033"/>
            <a:ext cx="1873250" cy="522287"/>
          </a:xfrm>
          <a:prstGeom prst="rect">
            <a:avLst/>
          </a:prstGeom>
          <a:noFill/>
          <a:ln w="9525">
            <a:noFill/>
            <a:miter lim="800000"/>
            <a:headEnd/>
            <a:tailEnd/>
          </a:ln>
        </p:spPr>
        <p:txBody>
          <a:bodyPr>
            <a:spAutoFit/>
          </a:bodyPr>
          <a:lstStyle/>
          <a:p>
            <a:pPr algn="ctr"/>
            <a:r>
              <a:rPr lang="en-US" sz="2800"/>
              <a:t>Navigator</a:t>
            </a:r>
          </a:p>
        </p:txBody>
      </p:sp>
      <p:pic>
        <p:nvPicPr>
          <p:cNvPr id="35" name="Picture 11"/>
          <p:cNvPicPr>
            <a:picLocks noChangeAspect="1" noChangeArrowheads="1"/>
          </p:cNvPicPr>
          <p:nvPr/>
        </p:nvPicPr>
        <p:blipFill>
          <a:blip r:embed="rId6" cstate="print"/>
          <a:srcRect/>
          <a:stretch>
            <a:fillRect/>
          </a:stretch>
        </p:blipFill>
        <p:spPr bwMode="auto">
          <a:xfrm>
            <a:off x="6732239" y="3699247"/>
            <a:ext cx="1407547" cy="1152128"/>
          </a:xfrm>
          <a:prstGeom prst="rect">
            <a:avLst/>
          </a:prstGeom>
          <a:noFill/>
          <a:ln w="9525">
            <a:noFill/>
            <a:miter lim="800000"/>
            <a:headEnd/>
            <a:tailEnd/>
          </a:ln>
        </p:spPr>
      </p:pic>
      <p:pic>
        <p:nvPicPr>
          <p:cNvPr id="43" name="Picture 19"/>
          <p:cNvPicPr>
            <a:picLocks noChangeAspect="1" noChangeArrowheads="1"/>
          </p:cNvPicPr>
          <p:nvPr/>
        </p:nvPicPr>
        <p:blipFill>
          <a:blip r:embed="rId5" cstate="print"/>
          <a:srcRect/>
          <a:stretch>
            <a:fillRect/>
          </a:stretch>
        </p:blipFill>
        <p:spPr bwMode="auto">
          <a:xfrm>
            <a:off x="718692" y="3861991"/>
            <a:ext cx="257175" cy="581025"/>
          </a:xfrm>
          <a:prstGeom prst="rect">
            <a:avLst/>
          </a:prstGeom>
          <a:noFill/>
          <a:ln w="9525">
            <a:noFill/>
            <a:miter lim="800000"/>
            <a:headEnd/>
            <a:tailEnd/>
          </a:ln>
        </p:spPr>
      </p:pic>
      <p:pic>
        <p:nvPicPr>
          <p:cNvPr id="49" name="Picture 19"/>
          <p:cNvPicPr>
            <a:picLocks noChangeAspect="1" noChangeArrowheads="1"/>
          </p:cNvPicPr>
          <p:nvPr/>
        </p:nvPicPr>
        <p:blipFill>
          <a:blip r:embed="rId5" cstate="print"/>
          <a:srcRect/>
          <a:stretch>
            <a:fillRect/>
          </a:stretch>
        </p:blipFill>
        <p:spPr bwMode="auto">
          <a:xfrm>
            <a:off x="251520" y="1971055"/>
            <a:ext cx="257175" cy="581025"/>
          </a:xfrm>
          <a:prstGeom prst="rect">
            <a:avLst/>
          </a:prstGeom>
          <a:noFill/>
          <a:ln w="9525">
            <a:noFill/>
            <a:miter lim="800000"/>
            <a:headEnd/>
            <a:tailEnd/>
          </a:ln>
        </p:spPr>
      </p:pic>
      <p:pic>
        <p:nvPicPr>
          <p:cNvPr id="50" name="Picture 19"/>
          <p:cNvPicPr>
            <a:picLocks noChangeAspect="1" noChangeArrowheads="1"/>
          </p:cNvPicPr>
          <p:nvPr/>
        </p:nvPicPr>
        <p:blipFill>
          <a:blip r:embed="rId5" cstate="print"/>
          <a:srcRect/>
          <a:stretch>
            <a:fillRect/>
          </a:stretch>
        </p:blipFill>
        <p:spPr bwMode="auto">
          <a:xfrm>
            <a:off x="251520" y="2619127"/>
            <a:ext cx="257175" cy="581025"/>
          </a:xfrm>
          <a:prstGeom prst="rect">
            <a:avLst/>
          </a:prstGeom>
          <a:noFill/>
          <a:ln w="9525">
            <a:noFill/>
            <a:miter lim="800000"/>
            <a:headEnd/>
            <a:tailEnd/>
          </a:ln>
        </p:spPr>
      </p:pic>
      <p:pic>
        <p:nvPicPr>
          <p:cNvPr id="52" name="Picture 19"/>
          <p:cNvPicPr>
            <a:picLocks noChangeAspect="1" noChangeArrowheads="1"/>
          </p:cNvPicPr>
          <p:nvPr/>
        </p:nvPicPr>
        <p:blipFill>
          <a:blip r:embed="rId5" cstate="print"/>
          <a:srcRect/>
          <a:stretch>
            <a:fillRect/>
          </a:stretch>
        </p:blipFill>
        <p:spPr bwMode="auto">
          <a:xfrm>
            <a:off x="683568" y="2979167"/>
            <a:ext cx="257175" cy="581025"/>
          </a:xfrm>
          <a:prstGeom prst="rect">
            <a:avLst/>
          </a:prstGeom>
          <a:noFill/>
          <a:ln w="9525">
            <a:noFill/>
            <a:miter lim="800000"/>
            <a:headEnd/>
            <a:tailEnd/>
          </a:ln>
        </p:spPr>
      </p:pic>
      <p:pic>
        <p:nvPicPr>
          <p:cNvPr id="58" name="Picture 19"/>
          <p:cNvPicPr>
            <a:picLocks noChangeAspect="1" noChangeArrowheads="1"/>
          </p:cNvPicPr>
          <p:nvPr/>
        </p:nvPicPr>
        <p:blipFill>
          <a:blip r:embed="rId5" cstate="print"/>
          <a:srcRect/>
          <a:stretch>
            <a:fillRect/>
          </a:stretch>
        </p:blipFill>
        <p:spPr bwMode="auto">
          <a:xfrm>
            <a:off x="323528" y="4419327"/>
            <a:ext cx="257175" cy="581025"/>
          </a:xfrm>
          <a:prstGeom prst="rect">
            <a:avLst/>
          </a:prstGeom>
          <a:noFill/>
          <a:ln w="9525">
            <a:noFill/>
            <a:miter lim="800000"/>
            <a:headEnd/>
            <a:tailEnd/>
          </a:ln>
        </p:spPr>
      </p:pic>
      <p:pic>
        <p:nvPicPr>
          <p:cNvPr id="59" name="Picture 19"/>
          <p:cNvPicPr>
            <a:picLocks noChangeAspect="1" noChangeArrowheads="1"/>
          </p:cNvPicPr>
          <p:nvPr/>
        </p:nvPicPr>
        <p:blipFill>
          <a:blip r:embed="rId5" cstate="print"/>
          <a:srcRect/>
          <a:stretch>
            <a:fillRect/>
          </a:stretch>
        </p:blipFill>
        <p:spPr bwMode="auto">
          <a:xfrm>
            <a:off x="323528" y="4995391"/>
            <a:ext cx="257175" cy="581025"/>
          </a:xfrm>
          <a:prstGeom prst="rect">
            <a:avLst/>
          </a:prstGeom>
          <a:noFill/>
          <a:ln w="9525">
            <a:noFill/>
            <a:miter lim="800000"/>
            <a:headEnd/>
            <a:tailEnd/>
          </a:ln>
        </p:spPr>
      </p:pic>
      <p:pic>
        <p:nvPicPr>
          <p:cNvPr id="60" name="Picture 19"/>
          <p:cNvPicPr>
            <a:picLocks noChangeAspect="1" noChangeArrowheads="1"/>
          </p:cNvPicPr>
          <p:nvPr/>
        </p:nvPicPr>
        <p:blipFill>
          <a:blip r:embed="rId5" cstate="print"/>
          <a:srcRect/>
          <a:stretch>
            <a:fillRect/>
          </a:stretch>
        </p:blipFill>
        <p:spPr bwMode="auto">
          <a:xfrm>
            <a:off x="683568" y="5427439"/>
            <a:ext cx="257175" cy="581025"/>
          </a:xfrm>
          <a:prstGeom prst="rect">
            <a:avLst/>
          </a:prstGeom>
          <a:noFill/>
          <a:ln w="9525">
            <a:noFill/>
            <a:miter lim="800000"/>
            <a:headEnd/>
            <a:tailEnd/>
          </a:ln>
        </p:spPr>
      </p:pic>
      <p:sp>
        <p:nvSpPr>
          <p:cNvPr id="26" name="TextBox 25"/>
          <p:cNvSpPr txBox="1"/>
          <p:nvPr/>
        </p:nvSpPr>
        <p:spPr>
          <a:xfrm>
            <a:off x="7504818" y="982143"/>
            <a:ext cx="1397921" cy="338554"/>
          </a:xfrm>
          <a:prstGeom prst="rect">
            <a:avLst/>
          </a:prstGeom>
          <a:noFill/>
        </p:spPr>
        <p:txBody>
          <a:bodyPr wrap="square" rtlCol="0">
            <a:spAutoFit/>
          </a:bodyPr>
          <a:lstStyle/>
          <a:p>
            <a:r>
              <a:rPr lang="en-US" sz="1600" dirty="0">
                <a:solidFill>
                  <a:srgbClr val="FF0000"/>
                </a:solidFill>
              </a:rPr>
              <a:t>Localization</a:t>
            </a:r>
          </a:p>
        </p:txBody>
      </p:sp>
    </p:spTree>
    <p:extLst>
      <p:ext uri="{BB962C8B-B14F-4D97-AF65-F5344CB8AC3E}">
        <p14:creationId xmlns:p14="http://schemas.microsoft.com/office/powerpoint/2010/main" val="2326629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linds(horizont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linds(horizontal)">
                                      <p:cBhvr>
                                        <p:cTn id="24" dur="500"/>
                                        <p:tgtEl>
                                          <p:spTgt spid="45"/>
                                        </p:tgtEl>
                                      </p:cBhvr>
                                    </p:animEffec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linds(horizontal)">
                                      <p:cBhvr>
                                        <p:cTn id="31" dur="500"/>
                                        <p:tgtEl>
                                          <p:spTgt spid="51"/>
                                        </p:tgtEl>
                                      </p:cBhvr>
                                    </p:animEffect>
                                  </p:childTnLst>
                                </p:cTn>
                              </p:par>
                              <p:par>
                                <p:cTn id="32" presetID="3" presetClass="entr" presetSubtype="1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linds(horizontal)">
                                      <p:cBhvr>
                                        <p:cTn id="34" dur="500"/>
                                        <p:tgtEl>
                                          <p:spTgt spid="48"/>
                                        </p:tgtEl>
                                      </p:cBhvr>
                                    </p:animEffect>
                                  </p:childTnLst>
                                </p:cTn>
                              </p:par>
                              <p:par>
                                <p:cTn id="35" presetID="3" presetClass="entr" presetSubtype="10" fill="hold" nodeType="withEffect">
                                  <p:stCondLst>
                                    <p:cond delay="0"/>
                                  </p:stCondLst>
                                  <p:childTnLst>
                                    <p:set>
                                      <p:cBhvr>
                                        <p:cTn id="36" dur="1" fill="hold">
                                          <p:stCondLst>
                                            <p:cond delay="0"/>
                                          </p:stCondLst>
                                        </p:cTn>
                                        <p:tgtEl>
                                          <p:spTgt spid="114691"/>
                                        </p:tgtEl>
                                        <p:attrNameLst>
                                          <p:attrName>style.visibility</p:attrName>
                                        </p:attrNameLst>
                                      </p:cBhvr>
                                      <p:to>
                                        <p:strVal val="visible"/>
                                      </p:to>
                                    </p:set>
                                    <p:animEffect transition="in" filter="blinds(horizontal)">
                                      <p:cBhvr>
                                        <p:cTn id="37" dur="500"/>
                                        <p:tgtEl>
                                          <p:spTgt spid="11469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blinds(horizontal)">
                                      <p:cBhvr>
                                        <p:cTn id="40" dur="500"/>
                                        <p:tgtEl>
                                          <p:spTgt spid="63"/>
                                        </p:tgtEl>
                                      </p:cBhvr>
                                    </p:animEffect>
                                  </p:childTnLst>
                                </p:cTn>
                              </p:par>
                              <p:par>
                                <p:cTn id="41" presetID="3" presetClass="entr" presetSubtype="1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linds(horizontal)">
                                      <p:cBhvr>
                                        <p:cTn id="43" dur="500"/>
                                        <p:tgtEl>
                                          <p:spTgt spid="43"/>
                                        </p:tgtEl>
                                      </p:cBhvr>
                                    </p:animEffect>
                                  </p:childTnLst>
                                </p:cTn>
                              </p:par>
                              <p:par>
                                <p:cTn id="44" presetID="3" presetClass="entr" presetSubtype="1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blinds(horizontal)">
                                      <p:cBhvr>
                                        <p:cTn id="46" dur="500"/>
                                        <p:tgtEl>
                                          <p:spTgt spid="58"/>
                                        </p:tgtEl>
                                      </p:cBhvr>
                                    </p:animEffect>
                                  </p:childTnLst>
                                </p:cTn>
                              </p:par>
                              <p:par>
                                <p:cTn id="47" presetID="3" presetClass="entr" presetSubtype="1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blinds(horizontal)">
                                      <p:cBhvr>
                                        <p:cTn id="49" dur="500"/>
                                        <p:tgtEl>
                                          <p:spTgt spid="59"/>
                                        </p:tgtEl>
                                      </p:cBhvr>
                                    </p:animEffect>
                                  </p:childTnLst>
                                </p:cTn>
                              </p:par>
                              <p:par>
                                <p:cTn id="50" presetID="3" presetClass="entr" presetSubtype="1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blinds(horizontal)">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34" grpId="0" animBg="1"/>
      <p:bldP spid="45" grpId="0"/>
      <p:bldP spid="51" grpId="0"/>
      <p:bldP spid="63"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92" y="3213100"/>
            <a:ext cx="5372100" cy="309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Wi-Fi Fingerprinting</a:t>
            </a:r>
          </a:p>
        </p:txBody>
      </p:sp>
      <p:sp>
        <p:nvSpPr>
          <p:cNvPr id="20483" name="Content Placeholder 2"/>
          <p:cNvSpPr>
            <a:spLocks noGrp="1"/>
          </p:cNvSpPr>
          <p:nvPr>
            <p:ph idx="1"/>
          </p:nvPr>
        </p:nvSpPr>
        <p:spPr>
          <a:xfrm>
            <a:off x="457200" y="981075"/>
            <a:ext cx="8075613" cy="2376488"/>
          </a:xfrm>
        </p:spPr>
        <p:txBody>
          <a:bodyPr/>
          <a:lstStyle/>
          <a:p>
            <a:pPr marL="514350" indent="-514350">
              <a:tabLst>
                <a:tab pos="3367088" algn="l"/>
              </a:tabLst>
            </a:pPr>
            <a:r>
              <a:rPr lang="en-US" altLang="en-US" sz="2800" b="1" dirty="0">
                <a:ea typeface="ＭＳ Ｐゴシック" charset="-128"/>
              </a:rPr>
              <a:t>Mapping Area with </a:t>
            </a:r>
            <a:r>
              <a:rPr lang="en-US" altLang="en-US" sz="2800" b="1" dirty="0" err="1">
                <a:ea typeface="ＭＳ Ｐゴシック" charset="-128"/>
              </a:rPr>
              <a:t>WiFi</a:t>
            </a:r>
            <a:r>
              <a:rPr lang="en-US" altLang="en-US" sz="2800" b="1" dirty="0">
                <a:ea typeface="ＭＳ Ｐゴシック" charset="-128"/>
              </a:rPr>
              <a:t> Fingerprints</a:t>
            </a:r>
          </a:p>
          <a:p>
            <a:pPr marL="914400" lvl="1" indent="-514350">
              <a:tabLst>
                <a:tab pos="3367088" algn="l"/>
              </a:tabLst>
            </a:pPr>
            <a:r>
              <a:rPr lang="en-US" altLang="en-US" dirty="0">
                <a:ea typeface="ＭＳ Ｐゴシック" charset="-128"/>
              </a:rPr>
              <a:t>n APs deployed in the area</a:t>
            </a:r>
          </a:p>
          <a:p>
            <a:pPr marL="914400" lvl="1" indent="-514350">
              <a:tabLst>
                <a:tab pos="3367088" algn="l"/>
              </a:tabLst>
            </a:pPr>
            <a:r>
              <a:rPr lang="en-US" altLang="en-US" dirty="0">
                <a:ea typeface="ＭＳ Ｐゴシック" charset="-128"/>
              </a:rPr>
              <a:t>Fingerprints </a:t>
            </a:r>
            <a:r>
              <a:rPr lang="en-US" altLang="en-US" dirty="0" err="1">
                <a:ea typeface="ＭＳ Ｐゴシック" charset="-128"/>
              </a:rPr>
              <a:t>r</a:t>
            </a:r>
            <a:r>
              <a:rPr lang="en-US" altLang="en-US" baseline="-25000" dirty="0" err="1">
                <a:ea typeface="ＭＳ Ｐゴシック" charset="-128"/>
              </a:rPr>
              <a:t>i</a:t>
            </a:r>
            <a:r>
              <a:rPr lang="en-US" altLang="en-US" dirty="0">
                <a:ea typeface="ＭＳ Ｐゴシック" charset="-128"/>
              </a:rPr>
              <a:t> = [ r</a:t>
            </a:r>
            <a:r>
              <a:rPr lang="en-US" altLang="en-US" baseline="-25000" dirty="0">
                <a:ea typeface="ＭＳ Ｐゴシック" charset="-128"/>
              </a:rPr>
              <a:t>i1</a:t>
            </a:r>
            <a:r>
              <a:rPr lang="en-US" altLang="en-US" dirty="0">
                <a:ea typeface="ＭＳ Ｐゴシック" charset="-128"/>
              </a:rPr>
              <a:t>, r</a:t>
            </a:r>
            <a:r>
              <a:rPr lang="en-US" altLang="en-US" baseline="-25000" dirty="0">
                <a:ea typeface="ＭＳ Ｐゴシック" charset="-128"/>
              </a:rPr>
              <a:t>i2</a:t>
            </a:r>
            <a:r>
              <a:rPr lang="en-US" altLang="en-US" dirty="0">
                <a:ea typeface="ＭＳ Ｐゴシック" charset="-128"/>
              </a:rPr>
              <a:t>, …, </a:t>
            </a:r>
            <a:r>
              <a:rPr lang="en-US" altLang="en-US" dirty="0" err="1">
                <a:ea typeface="ＭＳ Ｐゴシック" charset="-128"/>
              </a:rPr>
              <a:t>r</a:t>
            </a:r>
            <a:r>
              <a:rPr lang="en-US" altLang="en-US" baseline="-25000" dirty="0" err="1">
                <a:ea typeface="ＭＳ Ｐゴシック" charset="-128"/>
              </a:rPr>
              <a:t>in</a:t>
            </a:r>
            <a:r>
              <a:rPr lang="en-US" altLang="en-US" dirty="0">
                <a:ea typeface="ＭＳ Ｐゴシック" charset="-128"/>
              </a:rPr>
              <a:t>]</a:t>
            </a:r>
            <a:endParaRPr lang="en-US" altLang="en-US" baseline="30000" dirty="0">
              <a:solidFill>
                <a:srgbClr val="FF0000"/>
              </a:solidFill>
              <a:ea typeface="ＭＳ Ｐゴシック" charset="-128"/>
            </a:endParaRPr>
          </a:p>
          <a:p>
            <a:pPr marL="914400" lvl="1" indent="-514350">
              <a:tabLst>
                <a:tab pos="3367088" algn="l"/>
              </a:tabLst>
            </a:pPr>
            <a:r>
              <a:rPr lang="en-US" altLang="en-US" dirty="0">
                <a:ea typeface="ＭＳ Ｐゴシック" charset="-128"/>
              </a:rPr>
              <a:t>M repetitions + averaging:</a:t>
            </a:r>
            <a:endParaRPr lang="en-US" altLang="en-US" baseline="30000" dirty="0">
              <a:solidFill>
                <a:srgbClr val="FF0000"/>
              </a:solidFill>
              <a:ea typeface="ＭＳ Ｐゴシック" charset="-128"/>
            </a:endParaRPr>
          </a:p>
          <a:p>
            <a:pPr marL="914400" lvl="1" indent="-514350">
              <a:tabLst>
                <a:tab pos="3367088" algn="l"/>
              </a:tabLst>
            </a:pPr>
            <a:endParaRPr lang="en-US" altLang="en-US" sz="2000" baseline="30000" dirty="0">
              <a:solidFill>
                <a:srgbClr val="FF0000"/>
              </a:solidFill>
              <a:ea typeface="ＭＳ Ｐゴシック" charset="-128"/>
            </a:endParaRPr>
          </a:p>
        </p:txBody>
      </p:sp>
      <p:graphicFrame>
        <p:nvGraphicFramePr>
          <p:cNvPr id="11" name="Object 2"/>
          <p:cNvGraphicFramePr>
            <a:graphicFrameLocks noChangeAspect="1"/>
          </p:cNvGraphicFramePr>
          <p:nvPr/>
        </p:nvGraphicFramePr>
        <p:xfrm>
          <a:off x="5963693" y="2563812"/>
          <a:ext cx="2393950" cy="649288"/>
        </p:xfrm>
        <a:graphic>
          <a:graphicData uri="http://schemas.openxmlformats.org/presentationml/2006/ole">
            <mc:AlternateContent xmlns:mc="http://schemas.openxmlformats.org/markup-compatibility/2006">
              <mc:Choice xmlns:v="urn:schemas-microsoft-com:vml" Requires="v">
                <p:oleObj name="Equation" r:id="rId4" imgW="1079201" imgH="292123" progId="Equation.3">
                  <p:embed/>
                </p:oleObj>
              </mc:Choice>
              <mc:Fallback>
                <p:oleObj name="Equation" r:id="rId4" imgW="1079201" imgH="292123" progId="Equation.3">
                  <p:embed/>
                  <p:pic>
                    <p:nvPicPr>
                      <p:cNvPr id="1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693" y="2563812"/>
                        <a:ext cx="2393950"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7504818" y="982143"/>
            <a:ext cx="1397921" cy="338554"/>
          </a:xfrm>
          <a:prstGeom prst="rect">
            <a:avLst/>
          </a:prstGeom>
          <a:noFill/>
        </p:spPr>
        <p:txBody>
          <a:bodyPr wrap="square" rtlCol="0">
            <a:spAutoFit/>
          </a:bodyPr>
          <a:lstStyle/>
          <a:p>
            <a:r>
              <a:rPr lang="en-US" sz="1600" dirty="0">
                <a:solidFill>
                  <a:srgbClr val="FF0000"/>
                </a:solidFill>
              </a:rPr>
              <a:t>Localization</a:t>
            </a:r>
          </a:p>
        </p:txBody>
      </p:sp>
      <p:pic>
        <p:nvPicPr>
          <p:cNvPr id="9" name="Picture 8"/>
          <p:cNvPicPr>
            <a:picLocks noChangeAspect="1"/>
          </p:cNvPicPr>
          <p:nvPr/>
        </p:nvPicPr>
        <p:blipFill>
          <a:blip r:embed="rId6" cstate="print"/>
          <a:stretch>
            <a:fillRect/>
          </a:stretch>
        </p:blipFill>
        <p:spPr>
          <a:xfrm>
            <a:off x="5798354" y="3497295"/>
            <a:ext cx="3270491" cy="2061468"/>
          </a:xfrm>
          <a:prstGeom prst="rect">
            <a:avLst/>
          </a:prstGeom>
        </p:spPr>
      </p:pic>
      <p:sp>
        <p:nvSpPr>
          <p:cNvPr id="2" name="TextBox 1"/>
          <p:cNvSpPr txBox="1"/>
          <p:nvPr/>
        </p:nvSpPr>
        <p:spPr>
          <a:xfrm>
            <a:off x="6156175" y="5558763"/>
            <a:ext cx="2746563" cy="338554"/>
          </a:xfrm>
          <a:prstGeom prst="rect">
            <a:avLst/>
          </a:prstGeom>
          <a:noFill/>
        </p:spPr>
        <p:txBody>
          <a:bodyPr wrap="square" rtlCol="0">
            <a:spAutoFit/>
          </a:bodyPr>
          <a:lstStyle/>
          <a:p>
            <a:pPr algn="ctr"/>
            <a:r>
              <a:rPr lang="en-US" sz="1600" b="0" dirty="0"/>
              <a:t>Automation with robots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t>Logging in Anyplace</a:t>
            </a:r>
          </a:p>
        </p:txBody>
      </p:sp>
      <p:sp>
        <p:nvSpPr>
          <p:cNvPr id="36866" name="TextBox 12"/>
          <p:cNvSpPr txBox="1">
            <a:spLocks noChangeArrowheads="1"/>
          </p:cNvSpPr>
          <p:nvPr/>
        </p:nvSpPr>
        <p:spPr bwMode="auto">
          <a:xfrm>
            <a:off x="3132138" y="836613"/>
            <a:ext cx="23034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4800" u="sng" dirty="0">
                <a:solidFill>
                  <a:srgbClr val="FF0000"/>
                </a:solidFill>
                <a:hlinkClick r:id="rId3"/>
              </a:rPr>
              <a:t>Video</a:t>
            </a:r>
            <a:endParaRPr lang="en-US" altLang="en-US" u="sng" dirty="0">
              <a:solidFill>
                <a:srgbClr val="FF0000"/>
              </a:solidFill>
            </a:endParaRPr>
          </a:p>
        </p:txBody>
      </p:sp>
      <p:pic>
        <p:nvPicPr>
          <p:cNvPr id="36867" name="Picture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5863" y="1552575"/>
            <a:ext cx="67722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6"/>
          <p:cNvSpPr>
            <a:spLocks noChangeArrowheads="1"/>
          </p:cNvSpPr>
          <p:nvPr/>
        </p:nvSpPr>
        <p:spPr bwMode="auto">
          <a:xfrm>
            <a:off x="468313" y="5516563"/>
            <a:ext cx="8280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200" b="0"/>
              <a:t>"Anyplace: A Crowdsourced Indoor Information Service", Kyriakos Georgiou, Timotheos Constambeys, Christos Laoudias, Lambros Petrou, Georgios Chatzimilioudis and Demetrios Zeinalipour-Yazti, Proceedings of the 16th IEEE International Conference on Mobile Data Management (MDM '15), IEEE Press, Volume 2, Pages: 291-294, 2015</a:t>
            </a:r>
          </a:p>
        </p:txBody>
      </p:sp>
      <p:sp>
        <p:nvSpPr>
          <p:cNvPr id="3" name="TextBox 2"/>
          <p:cNvSpPr txBox="1"/>
          <p:nvPr/>
        </p:nvSpPr>
        <p:spPr>
          <a:xfrm>
            <a:off x="5698273" y="8341112"/>
            <a:ext cx="184731" cy="646331"/>
          </a:xfrm>
          <a:prstGeom prst="rect">
            <a:avLst/>
          </a:prstGeom>
          <a:noFill/>
        </p:spPr>
        <p:txBody>
          <a:bodyPr wrap="none" rtlCol="0">
            <a:spAutoFit/>
          </a:bodyPr>
          <a:lstStyle/>
          <a:p>
            <a:endParaRPr lang="en-US" dirty="0"/>
          </a:p>
        </p:txBody>
      </p:sp>
      <p:sp>
        <p:nvSpPr>
          <p:cNvPr id="7" name="TextBox 6"/>
          <p:cNvSpPr txBox="1"/>
          <p:nvPr/>
        </p:nvSpPr>
        <p:spPr>
          <a:xfrm>
            <a:off x="7504818" y="982143"/>
            <a:ext cx="1397921" cy="338554"/>
          </a:xfrm>
          <a:prstGeom prst="rect">
            <a:avLst/>
          </a:prstGeom>
          <a:noFill/>
        </p:spPr>
        <p:txBody>
          <a:bodyPr wrap="square" rtlCol="0">
            <a:spAutoFit/>
          </a:bodyPr>
          <a:lstStyle/>
          <a:p>
            <a:r>
              <a:rPr lang="en-US" sz="1600" dirty="0">
                <a:solidFill>
                  <a:srgbClr val="FF0000"/>
                </a:solidFill>
              </a:rPr>
              <a:t>Localization</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00" y="3357563"/>
            <a:ext cx="23574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ea typeface="ＭＳ Ｐゴシック" pitchFamily="34" charset="-128"/>
              </a:rPr>
              <a:t>Wi-Fi Positioning</a:t>
            </a:r>
            <a:endParaRPr lang="en-US" dirty="0"/>
          </a:p>
        </p:txBody>
      </p:sp>
      <p:sp>
        <p:nvSpPr>
          <p:cNvPr id="20483" name="Content Placeholder 2"/>
          <p:cNvSpPr>
            <a:spLocks noGrp="1"/>
          </p:cNvSpPr>
          <p:nvPr>
            <p:ph idx="1"/>
          </p:nvPr>
        </p:nvSpPr>
        <p:spPr>
          <a:xfrm>
            <a:off x="457200" y="981075"/>
            <a:ext cx="8472488" cy="2376488"/>
          </a:xfrm>
        </p:spPr>
        <p:txBody>
          <a:bodyPr/>
          <a:lstStyle/>
          <a:p>
            <a:pPr marL="514350" indent="-514350">
              <a:tabLst>
                <a:tab pos="3367088" algn="l"/>
              </a:tabLst>
            </a:pPr>
            <a:r>
              <a:rPr lang="en-US" altLang="en-US" sz="2800" b="1" dirty="0">
                <a:ea typeface="ＭＳ Ｐゴシック" charset="-128"/>
              </a:rPr>
              <a:t>Positioning with </a:t>
            </a:r>
            <a:r>
              <a:rPr lang="en-US" altLang="en-US" sz="2800" b="1" dirty="0" err="1">
                <a:ea typeface="ＭＳ Ｐゴシック" charset="-128"/>
              </a:rPr>
              <a:t>WiFi</a:t>
            </a:r>
            <a:r>
              <a:rPr lang="en-US" altLang="en-US" sz="2800" b="1" dirty="0">
                <a:ea typeface="ＭＳ Ｐゴシック" charset="-128"/>
              </a:rPr>
              <a:t> Fingerprint</a:t>
            </a:r>
          </a:p>
          <a:p>
            <a:pPr marL="914400" lvl="1" indent="-514350">
              <a:tabLst>
                <a:tab pos="3367088" algn="l"/>
              </a:tabLst>
            </a:pPr>
            <a:r>
              <a:rPr lang="en-US" altLang="en-US" sz="2000" dirty="0">
                <a:ea typeface="ＭＳ Ｐゴシック" charset="-128"/>
              </a:rPr>
              <a:t>Collect Fingerprint s = [ s</a:t>
            </a:r>
            <a:r>
              <a:rPr lang="en-US" altLang="en-US" sz="2000" baseline="-25000" dirty="0">
                <a:ea typeface="ＭＳ Ｐゴシック" charset="-128"/>
              </a:rPr>
              <a:t>1</a:t>
            </a:r>
            <a:r>
              <a:rPr lang="en-US" altLang="en-US" sz="2000" dirty="0">
                <a:ea typeface="ＭＳ Ｐゴシック" charset="-128"/>
              </a:rPr>
              <a:t>, s</a:t>
            </a:r>
            <a:r>
              <a:rPr lang="en-US" altLang="en-US" sz="2000" baseline="-25000" dirty="0">
                <a:ea typeface="ＭＳ Ｐゴシック" charset="-128"/>
              </a:rPr>
              <a:t>2</a:t>
            </a:r>
            <a:r>
              <a:rPr lang="en-US" altLang="en-US" sz="2000" dirty="0">
                <a:ea typeface="ＭＳ Ｐゴシック" charset="-128"/>
              </a:rPr>
              <a:t>, …, </a:t>
            </a:r>
            <a:r>
              <a:rPr lang="en-US" altLang="en-US" sz="2000" dirty="0" err="1">
                <a:ea typeface="ＭＳ Ｐゴシック" charset="-128"/>
              </a:rPr>
              <a:t>s</a:t>
            </a:r>
            <a:r>
              <a:rPr lang="en-US" altLang="en-US" sz="2000" baseline="-25000" dirty="0" err="1">
                <a:ea typeface="ＭＳ Ｐゴシック" charset="-128"/>
              </a:rPr>
              <a:t>n</a:t>
            </a:r>
            <a:r>
              <a:rPr lang="en-US" altLang="en-US" sz="2000" dirty="0">
                <a:ea typeface="ＭＳ Ｐゴシック" charset="-128"/>
              </a:rPr>
              <a:t>]</a:t>
            </a:r>
            <a:endParaRPr lang="en-US" altLang="en-US" sz="2000" baseline="30000" dirty="0">
              <a:solidFill>
                <a:srgbClr val="FF0000"/>
              </a:solidFill>
              <a:ea typeface="ＭＳ Ｐゴシック" charset="-128"/>
            </a:endParaRPr>
          </a:p>
          <a:p>
            <a:pPr marL="914400" lvl="1" indent="-514350">
              <a:tabLst>
                <a:tab pos="3367088" algn="l"/>
              </a:tabLst>
            </a:pPr>
            <a:r>
              <a:rPr lang="en-US" altLang="en-US" sz="2000" dirty="0">
                <a:ea typeface="ＭＳ Ｐゴシック" charset="-128"/>
              </a:rPr>
              <a:t>Compute distance || </a:t>
            </a:r>
            <a:r>
              <a:rPr lang="en-US" altLang="en-US" sz="2000" dirty="0" err="1">
                <a:ea typeface="ＭＳ Ｐゴシック" charset="-128"/>
              </a:rPr>
              <a:t>r</a:t>
            </a:r>
            <a:r>
              <a:rPr lang="en-US" altLang="en-US" sz="2000" baseline="-25000" dirty="0" err="1">
                <a:ea typeface="ＭＳ Ｐゴシック" charset="-128"/>
              </a:rPr>
              <a:t>i</a:t>
            </a:r>
            <a:r>
              <a:rPr lang="en-US" altLang="en-US" sz="2000" baseline="-25000" dirty="0">
                <a:ea typeface="ＭＳ Ｐゴシック" charset="-128"/>
              </a:rPr>
              <a:t> </a:t>
            </a:r>
            <a:r>
              <a:rPr lang="en-US" altLang="en-US" sz="2000" dirty="0">
                <a:ea typeface="ＭＳ Ｐゴシック" charset="-128"/>
              </a:rPr>
              <a:t>- s || and position user at:</a:t>
            </a:r>
          </a:p>
          <a:p>
            <a:pPr marL="1314450" lvl="2" indent="-514350">
              <a:tabLst>
                <a:tab pos="3367088" algn="l"/>
              </a:tabLst>
            </a:pPr>
            <a:r>
              <a:rPr lang="en-US" altLang="en-US" sz="2000" dirty="0">
                <a:ea typeface="ＭＳ Ｐゴシック" charset="-128"/>
              </a:rPr>
              <a:t>Nearest Neighbor (NN)</a:t>
            </a:r>
          </a:p>
          <a:p>
            <a:pPr marL="1314450" lvl="2" indent="-514350">
              <a:tabLst>
                <a:tab pos="3367088" algn="l"/>
              </a:tabLst>
            </a:pPr>
            <a:r>
              <a:rPr lang="en-US" altLang="en-US" sz="2000" dirty="0">
                <a:ea typeface="ＭＳ Ｐゴシック" charset="-128"/>
              </a:rPr>
              <a:t>K Nearest Neighbors (</a:t>
            </a:r>
            <a:r>
              <a:rPr lang="en-US" altLang="en-US" sz="2000" dirty="0" err="1">
                <a:ea typeface="ＭＳ Ｐゴシック" charset="-128"/>
              </a:rPr>
              <a:t>w</a:t>
            </a:r>
            <a:r>
              <a:rPr lang="en-US" altLang="en-US" sz="2000" baseline="-25000" dirty="0" err="1">
                <a:ea typeface="ＭＳ Ｐゴシック" charset="-128"/>
              </a:rPr>
              <a:t>i</a:t>
            </a:r>
            <a:r>
              <a:rPr lang="en-US" altLang="en-US" sz="2000" dirty="0">
                <a:ea typeface="ＭＳ Ｐゴシック" charset="-128"/>
              </a:rPr>
              <a:t> = 1 / K) [convex combination of k </a:t>
            </a:r>
            <a:r>
              <a:rPr lang="en-US" altLang="en-US" sz="2000" dirty="0" err="1">
                <a:ea typeface="ＭＳ Ｐゴシック" charset="-128"/>
              </a:rPr>
              <a:t>loc</a:t>
            </a:r>
            <a:r>
              <a:rPr lang="en-US" altLang="en-US" sz="2000" dirty="0">
                <a:ea typeface="ＭＳ Ｐゴシック" charset="-128"/>
              </a:rPr>
              <a:t>]</a:t>
            </a:r>
            <a:endParaRPr lang="en-US" altLang="en-US" sz="1600" dirty="0">
              <a:ea typeface="ＭＳ Ｐゴシック" charset="-128"/>
            </a:endParaRPr>
          </a:p>
          <a:p>
            <a:pPr marL="1314450" lvl="2" indent="-514350">
              <a:tabLst>
                <a:tab pos="3367088" algn="l"/>
              </a:tabLst>
            </a:pPr>
            <a:r>
              <a:rPr lang="en-US" altLang="en-US" sz="2000" dirty="0">
                <a:ea typeface="ＭＳ Ｐゴシック" charset="-128"/>
              </a:rPr>
              <a:t>Weighted K Nearest Neighbors (</a:t>
            </a:r>
            <a:r>
              <a:rPr lang="en-US" altLang="en-US" sz="2000" dirty="0" err="1">
                <a:ea typeface="ＭＳ Ｐゴシック" charset="-128"/>
              </a:rPr>
              <a:t>w</a:t>
            </a:r>
            <a:r>
              <a:rPr lang="en-US" altLang="en-US" sz="2000" baseline="-25000" dirty="0" err="1">
                <a:ea typeface="ＭＳ Ｐゴシック" charset="-128"/>
              </a:rPr>
              <a:t>i</a:t>
            </a:r>
            <a:r>
              <a:rPr lang="en-US" altLang="en-US" sz="2000" dirty="0">
                <a:ea typeface="ＭＳ Ｐゴシック" charset="-128"/>
              </a:rPr>
              <a:t> = 1 / || </a:t>
            </a:r>
            <a:r>
              <a:rPr lang="en-US" altLang="en-US" sz="2000" dirty="0" err="1">
                <a:ea typeface="ＭＳ Ｐゴシック" charset="-128"/>
              </a:rPr>
              <a:t>r</a:t>
            </a:r>
            <a:r>
              <a:rPr lang="en-US" altLang="en-US" sz="2000" baseline="-25000" dirty="0" err="1">
                <a:ea typeface="ＭＳ Ｐゴシック" charset="-128"/>
              </a:rPr>
              <a:t>i</a:t>
            </a:r>
            <a:r>
              <a:rPr lang="en-US" altLang="en-US" sz="2000" baseline="-25000" dirty="0">
                <a:ea typeface="ＭＳ Ｐゴシック" charset="-128"/>
              </a:rPr>
              <a:t> </a:t>
            </a:r>
            <a:r>
              <a:rPr lang="en-US" altLang="en-US" sz="2000" dirty="0">
                <a:ea typeface="ＭＳ Ｐゴシック" charset="-128"/>
              </a:rPr>
              <a:t>- s || )</a:t>
            </a:r>
          </a:p>
          <a:p>
            <a:pPr marL="914400" lvl="1" indent="-514350">
              <a:buFontTx/>
              <a:buNone/>
              <a:tabLst>
                <a:tab pos="3367088" algn="l"/>
              </a:tabLst>
            </a:pPr>
            <a:endParaRPr lang="en-US" altLang="en-US" sz="1600" baseline="30000" dirty="0">
              <a:solidFill>
                <a:srgbClr val="FF0000"/>
              </a:solidFill>
              <a:ea typeface="ＭＳ Ｐゴシック" charset="-128"/>
            </a:endParaRPr>
          </a:p>
        </p:txBody>
      </p:sp>
      <p:sp>
        <p:nvSpPr>
          <p:cNvPr id="38916" name="Rectangle 5"/>
          <p:cNvSpPr>
            <a:spLocks noChangeArrowheads="1"/>
          </p:cNvSpPr>
          <p:nvPr/>
        </p:nvSpPr>
        <p:spPr bwMode="auto">
          <a:xfrm>
            <a:off x="0" y="5878513"/>
            <a:ext cx="89296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600" b="1">
                <a:solidFill>
                  <a:schemeClr val="tx2"/>
                </a:solidFill>
                <a:latin typeface="Arial" charset="0"/>
                <a:ea typeface="ＭＳ Ｐゴシック" charset="-128"/>
              </a:defRPr>
            </a:lvl1pPr>
            <a:lvl2pPr marL="914400" indent="-5143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lvl="1" eaLnBrk="1" hangingPunct="1"/>
            <a:r>
              <a:rPr lang="en-US" altLang="en-US" sz="1400" b="0">
                <a:solidFill>
                  <a:schemeClr val="bg2"/>
                </a:solidFill>
              </a:rPr>
              <a:t>	</a:t>
            </a:r>
          </a:p>
        </p:txBody>
      </p:sp>
      <p:sp>
        <p:nvSpPr>
          <p:cNvPr id="24582" name="Rectangle 11"/>
          <p:cNvSpPr>
            <a:spLocks noChangeArrowheads="1"/>
          </p:cNvSpPr>
          <p:nvPr/>
        </p:nvSpPr>
        <p:spPr bwMode="auto">
          <a:xfrm>
            <a:off x="2051050" y="4221163"/>
            <a:ext cx="173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000" b="0">
                <a:solidFill>
                  <a:srgbClr val="FF0000"/>
                </a:solidFill>
              </a:rPr>
              <a:t>s = [ -70, -51]</a:t>
            </a:r>
          </a:p>
        </p:txBody>
      </p:sp>
      <p:grpSp>
        <p:nvGrpSpPr>
          <p:cNvPr id="3" name="Group 14"/>
          <p:cNvGrpSpPr>
            <a:grpSpLocks/>
          </p:cNvGrpSpPr>
          <p:nvPr/>
        </p:nvGrpSpPr>
        <p:grpSpPr bwMode="auto">
          <a:xfrm>
            <a:off x="5940424" y="3644900"/>
            <a:ext cx="2821670" cy="2135252"/>
            <a:chOff x="4499992" y="3356992"/>
            <a:chExt cx="2822366" cy="2135336"/>
          </a:xfrm>
        </p:grpSpPr>
        <p:sp>
          <p:nvSpPr>
            <p:cNvPr id="38921" name="Rectangle 12"/>
            <p:cNvSpPr>
              <a:spLocks noChangeArrowheads="1"/>
            </p:cNvSpPr>
            <p:nvPr/>
          </p:nvSpPr>
          <p:spPr bwMode="auto">
            <a:xfrm>
              <a:off x="5076056" y="3356992"/>
              <a:ext cx="1410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000"/>
                <a:t>RadioMap</a:t>
              </a:r>
            </a:p>
          </p:txBody>
        </p:sp>
        <p:sp>
          <p:nvSpPr>
            <p:cNvPr id="38922" name="Rectangle 13"/>
            <p:cNvSpPr>
              <a:spLocks noChangeArrowheads="1"/>
            </p:cNvSpPr>
            <p:nvPr/>
          </p:nvSpPr>
          <p:spPr bwMode="auto">
            <a:xfrm>
              <a:off x="4499992" y="3861048"/>
              <a:ext cx="2822366" cy="163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000" b="0" dirty="0"/>
                <a:t>r</a:t>
              </a:r>
              <a:r>
                <a:rPr lang="en-US" altLang="en-US" sz="2000" b="0" baseline="-25000" dirty="0"/>
                <a:t>1</a:t>
              </a:r>
              <a:r>
                <a:rPr lang="en-US" altLang="en-US" sz="2000" b="0" dirty="0"/>
                <a:t> = [ -71, -82, (x</a:t>
              </a:r>
              <a:r>
                <a:rPr lang="en-US" altLang="en-US" sz="2000" b="0" baseline="-25000" dirty="0"/>
                <a:t>1</a:t>
              </a:r>
              <a:r>
                <a:rPr lang="en-US" altLang="en-US" sz="2000" b="0" dirty="0"/>
                <a:t>,y</a:t>
              </a:r>
              <a:r>
                <a:rPr lang="en-US" altLang="en-US" sz="2000" b="0" baseline="-25000" dirty="0"/>
                <a:t>1</a:t>
              </a:r>
              <a:r>
                <a:rPr lang="en-US" altLang="en-US" sz="2000" b="0" dirty="0"/>
                <a:t>)]</a:t>
              </a:r>
            </a:p>
            <a:p>
              <a:pPr eaLnBrk="1" hangingPunct="1"/>
              <a:r>
                <a:rPr lang="en-US" altLang="en-US" sz="2000" b="0" dirty="0"/>
                <a:t>r</a:t>
              </a:r>
              <a:r>
                <a:rPr lang="en-US" altLang="en-US" sz="2000" b="0" baseline="-25000" dirty="0"/>
                <a:t>2</a:t>
              </a:r>
              <a:r>
                <a:rPr lang="en-US" altLang="en-US" sz="2000" b="0" dirty="0"/>
                <a:t> = [ -65, -80, (x</a:t>
              </a:r>
              <a:r>
                <a:rPr lang="en-US" altLang="en-US" sz="2000" b="0" baseline="-25000" dirty="0"/>
                <a:t>2</a:t>
              </a:r>
              <a:r>
                <a:rPr lang="en-US" altLang="en-US" sz="2000" b="0" dirty="0"/>
                <a:t>,y</a:t>
              </a:r>
              <a:r>
                <a:rPr lang="en-US" altLang="en-US" sz="2000" b="0" baseline="-25000" dirty="0"/>
                <a:t>2</a:t>
              </a:r>
              <a:r>
                <a:rPr lang="en-US" altLang="en-US" sz="2000" b="0" dirty="0"/>
                <a:t>)]</a:t>
              </a:r>
            </a:p>
            <a:p>
              <a:pPr eaLnBrk="1" hangingPunct="1"/>
              <a:r>
                <a:rPr lang="en-US" altLang="en-US" sz="2000" b="0" dirty="0"/>
                <a:t>…	</a:t>
              </a:r>
            </a:p>
            <a:p>
              <a:pPr eaLnBrk="1" hangingPunct="1"/>
              <a:r>
                <a:rPr lang="en-US" altLang="en-US" sz="2000" b="0" dirty="0" err="1">
                  <a:solidFill>
                    <a:srgbClr val="FF0000"/>
                  </a:solidFill>
                </a:rPr>
                <a:t>r</a:t>
              </a:r>
              <a:r>
                <a:rPr lang="en-US" altLang="en-US" sz="2000" b="0" baseline="-25000" dirty="0" err="1">
                  <a:solidFill>
                    <a:srgbClr val="FF0000"/>
                  </a:solidFill>
                </a:rPr>
                <a:t>M</a:t>
              </a:r>
              <a:r>
                <a:rPr lang="en-US" altLang="en-US" sz="2000" b="0" baseline="-25000" dirty="0">
                  <a:solidFill>
                    <a:srgbClr val="FF0000"/>
                  </a:solidFill>
                </a:rPr>
                <a:t>’</a:t>
              </a:r>
              <a:r>
                <a:rPr lang="en-US" altLang="en-US" sz="2000" b="0" dirty="0">
                  <a:solidFill>
                    <a:srgbClr val="FF0000"/>
                  </a:solidFill>
                </a:rPr>
                <a:t> = [ -73, -44, (</a:t>
              </a:r>
              <a:r>
                <a:rPr lang="en-US" altLang="en-US" sz="2000" b="0" dirty="0" err="1">
                  <a:solidFill>
                    <a:srgbClr val="FF0000"/>
                  </a:solidFill>
                </a:rPr>
                <a:t>x</a:t>
              </a:r>
              <a:r>
                <a:rPr lang="en-US" altLang="en-US" sz="2000" b="0" baseline="-25000" dirty="0" err="1">
                  <a:solidFill>
                    <a:srgbClr val="FF0000"/>
                  </a:solidFill>
                </a:rPr>
                <a:t>M</a:t>
              </a:r>
              <a:r>
                <a:rPr lang="en-US" altLang="en-US" sz="2000" b="0" baseline="-25000" dirty="0">
                  <a:solidFill>
                    <a:srgbClr val="FF0000"/>
                  </a:solidFill>
                </a:rPr>
                <a:t>’</a:t>
              </a:r>
              <a:r>
                <a:rPr lang="en-US" altLang="en-US" sz="2000" b="0" dirty="0">
                  <a:solidFill>
                    <a:srgbClr val="FF0000"/>
                  </a:solidFill>
                </a:rPr>
                <a:t>,</a:t>
              </a:r>
              <a:r>
                <a:rPr lang="en-US" altLang="en-US" sz="2000" b="0" dirty="0" err="1">
                  <a:solidFill>
                    <a:srgbClr val="FF0000"/>
                  </a:solidFill>
                </a:rPr>
                <a:t>y</a:t>
              </a:r>
              <a:r>
                <a:rPr lang="en-US" altLang="en-US" sz="2000" b="0" baseline="-25000" dirty="0" err="1">
                  <a:solidFill>
                    <a:srgbClr val="FF0000"/>
                  </a:solidFill>
                </a:rPr>
                <a:t>M</a:t>
              </a:r>
              <a:r>
                <a:rPr lang="en-US" altLang="en-US" sz="2000" b="0" baseline="-25000" dirty="0">
                  <a:solidFill>
                    <a:srgbClr val="FF0000"/>
                  </a:solidFill>
                </a:rPr>
                <a:t>’</a:t>
              </a:r>
              <a:r>
                <a:rPr lang="en-US" altLang="en-US" sz="2000" b="0" dirty="0">
                  <a:solidFill>
                    <a:srgbClr val="FF0000"/>
                  </a:solidFill>
                </a:rPr>
                <a:t>)]</a:t>
              </a:r>
            </a:p>
            <a:p>
              <a:pPr eaLnBrk="1" hangingPunct="1"/>
              <a:endParaRPr lang="en-US" altLang="en-US" sz="2000" b="0" dirty="0"/>
            </a:p>
          </p:txBody>
        </p:sp>
      </p:grpSp>
      <p:cxnSp>
        <p:nvCxnSpPr>
          <p:cNvPr id="24584" name="Straight Arrow Connector 17"/>
          <p:cNvCxnSpPr>
            <a:cxnSpLocks noChangeShapeType="1"/>
          </p:cNvCxnSpPr>
          <p:nvPr/>
        </p:nvCxnSpPr>
        <p:spPr bwMode="auto">
          <a:xfrm>
            <a:off x="2916238" y="4870450"/>
            <a:ext cx="2592387"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4585" name="TextBox 18"/>
          <p:cNvSpPr txBox="1">
            <a:spLocks noChangeArrowheads="1"/>
          </p:cNvSpPr>
          <p:nvPr/>
        </p:nvSpPr>
        <p:spPr bwMode="auto">
          <a:xfrm>
            <a:off x="2843213" y="4941888"/>
            <a:ext cx="2808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b="0"/>
              <a:t>NN, KNN, WKNN</a:t>
            </a:r>
          </a:p>
        </p:txBody>
      </p:sp>
      <p:sp>
        <p:nvSpPr>
          <p:cNvPr id="12" name="TextBox 11"/>
          <p:cNvSpPr txBox="1"/>
          <p:nvPr/>
        </p:nvSpPr>
        <p:spPr>
          <a:xfrm>
            <a:off x="7504818" y="982143"/>
            <a:ext cx="1397921" cy="338554"/>
          </a:xfrm>
          <a:prstGeom prst="rect">
            <a:avLst/>
          </a:prstGeom>
          <a:noFill/>
        </p:spPr>
        <p:txBody>
          <a:bodyPr wrap="square" rtlCol="0">
            <a:spAutoFit/>
          </a:bodyPr>
          <a:lstStyle/>
          <a:p>
            <a:r>
              <a:rPr lang="en-US" sz="1600" dirty="0">
                <a:solidFill>
                  <a:srgbClr val="FF0000"/>
                </a:solidFill>
              </a:rPr>
              <a:t>Localization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horizontal)">
                                      <p:cBhvr>
                                        <p:cTn id="7" dur="500"/>
                                        <p:tgtEl>
                                          <p:spTgt spid="2457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blinds(horizontal)">
                                      <p:cBhvr>
                                        <p:cTn id="10" dur="500"/>
                                        <p:tgtEl>
                                          <p:spTgt spid="2458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5" dur="500"/>
                                        <p:tgtEl>
                                          <p:spTgt spid="2048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4584"/>
                                        </p:tgtEl>
                                        <p:attrNameLst>
                                          <p:attrName>style.visibility</p:attrName>
                                        </p:attrNameLst>
                                      </p:cBhvr>
                                      <p:to>
                                        <p:strVal val="visible"/>
                                      </p:to>
                                    </p:set>
                                    <p:animEffect transition="in" filter="blinds(horizontal)">
                                      <p:cBhvr>
                                        <p:cTn id="18" dur="500"/>
                                        <p:tgtEl>
                                          <p:spTgt spid="24584"/>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20483">
                                            <p:txEl>
                                              <p:pRg st="3" end="3"/>
                                            </p:txEl>
                                          </p:spTgt>
                                        </p:tgtEl>
                                        <p:attrNameLst>
                                          <p:attrName>style.visibility</p:attrName>
                                        </p:attrNameLst>
                                      </p:cBhvr>
                                      <p:to>
                                        <p:strVal val="visible"/>
                                      </p:to>
                                    </p:set>
                                    <p:animEffect transition="in" filter="blinds(horizontal)">
                                      <p:cBhvr>
                                        <p:cTn id="26" dur="500"/>
                                        <p:tgtEl>
                                          <p:spTgt spid="20483">
                                            <p:txEl>
                                              <p:pRg st="3" end="3"/>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4585"/>
                                        </p:tgtEl>
                                        <p:attrNameLst>
                                          <p:attrName>style.visibility</p:attrName>
                                        </p:attrNameLst>
                                      </p:cBhvr>
                                      <p:to>
                                        <p:strVal val="visible"/>
                                      </p:to>
                                    </p:set>
                                    <p:animEffect transition="in" filter="blinds(horizontal)">
                                      <p:cBhvr>
                                        <p:cTn id="29" dur="500"/>
                                        <p:tgtEl>
                                          <p:spTgt spid="2458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34" dur="500"/>
                                        <p:tgtEl>
                                          <p:spTgt spid="20483">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0483">
                                            <p:txEl>
                                              <p:pRg st="5" end="5"/>
                                            </p:txEl>
                                          </p:spTgt>
                                        </p:tgtEl>
                                        <p:attrNameLst>
                                          <p:attrName>style.visibility</p:attrName>
                                        </p:attrNameLst>
                                      </p:cBhvr>
                                      <p:to>
                                        <p:strVal val="visible"/>
                                      </p:to>
                                    </p:set>
                                    <p:animEffect transition="in" filter="blinds(horizontal)">
                                      <p:cBhvr>
                                        <p:cTn id="39" dur="500"/>
                                        <p:tgtEl>
                                          <p:spTgt spid="20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5"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Anyplace Navigation</a:t>
            </a:r>
          </a:p>
        </p:txBody>
      </p:sp>
      <p:pic>
        <p:nvPicPr>
          <p:cNvPr id="43010"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525" y="1264655"/>
            <a:ext cx="748982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12"/>
          <p:cNvSpPr txBox="1">
            <a:spLocks noChangeArrowheads="1"/>
          </p:cNvSpPr>
          <p:nvPr/>
        </p:nvSpPr>
        <p:spPr bwMode="auto">
          <a:xfrm>
            <a:off x="384136" y="793965"/>
            <a:ext cx="2303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3200" u="sng" dirty="0">
                <a:solidFill>
                  <a:srgbClr val="FF0000"/>
                </a:solidFill>
                <a:hlinkClick r:id="rId4"/>
              </a:rPr>
              <a:t>Video</a:t>
            </a:r>
            <a:endParaRPr lang="en-US" altLang="en-US" sz="2000" u="sng" dirty="0">
              <a:solidFill>
                <a:srgbClr val="FF0000"/>
              </a:solidFill>
            </a:endParaRPr>
          </a:p>
        </p:txBody>
      </p:sp>
      <p:sp>
        <p:nvSpPr>
          <p:cNvPr id="43012" name="Rectangle 14"/>
          <p:cNvSpPr>
            <a:spLocks noChangeArrowheads="1"/>
          </p:cNvSpPr>
          <p:nvPr/>
        </p:nvSpPr>
        <p:spPr bwMode="auto">
          <a:xfrm>
            <a:off x="575469" y="5044860"/>
            <a:ext cx="799306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marL="171450" indent="-171450" eaLnBrk="1" hangingPunct="1">
              <a:buFont typeface="Arial" panose="020B0604020202020204" pitchFamily="34" charset="0"/>
              <a:buChar char="•"/>
            </a:pPr>
            <a:r>
              <a:rPr lang="en-GB" sz="1100" b="1" i="0" dirty="0">
                <a:solidFill>
                  <a:srgbClr val="333333"/>
                </a:solidFill>
                <a:effectLst/>
                <a:latin typeface="Helvetica Neue" panose="02000503000000020004" pitchFamily="2" charset="0"/>
              </a:rPr>
              <a:t>"</a:t>
            </a:r>
            <a:r>
              <a:rPr lang="en-GB" sz="1100" b="1" i="0" u="none" strike="noStrike" dirty="0">
                <a:solidFill>
                  <a:srgbClr val="428BCA"/>
                </a:solidFill>
                <a:effectLst/>
                <a:latin typeface="Helvetica Neue" panose="02000503000000020004" pitchFamily="2" charset="0"/>
                <a:hlinkClick r:id="rId5"/>
              </a:rPr>
              <a:t>Anyplace: A Crowdsourced Indoor Information Service</a:t>
            </a:r>
            <a:r>
              <a:rPr lang="en-GB" sz="1100" b="1" i="0" dirty="0">
                <a:solidFill>
                  <a:srgbClr val="333333"/>
                </a:solidFill>
                <a:effectLst/>
                <a:latin typeface="Helvetica Neue" panose="02000503000000020004" pitchFamily="2" charset="0"/>
              </a:rPr>
              <a:t>"</a:t>
            </a:r>
            <a:r>
              <a:rPr lang="en-GB" sz="1100" b="0" i="0" dirty="0">
                <a:solidFill>
                  <a:srgbClr val="333333"/>
                </a:solidFill>
                <a:effectLst/>
                <a:latin typeface="Helvetica Neue" panose="02000503000000020004" pitchFamily="2" charset="0"/>
              </a:rPr>
              <a:t>, Kyriakos Georgiou, </a:t>
            </a:r>
            <a:r>
              <a:rPr lang="en-GB" sz="1100" b="0" i="0" dirty="0" err="1">
                <a:solidFill>
                  <a:srgbClr val="333333"/>
                </a:solidFill>
                <a:effectLst/>
                <a:latin typeface="Helvetica Neue" panose="02000503000000020004" pitchFamily="2" charset="0"/>
              </a:rPr>
              <a:t>Timotheos</a:t>
            </a:r>
            <a:r>
              <a:rPr lang="en-GB" sz="1100" b="0" i="0" dirty="0">
                <a:solidFill>
                  <a:srgbClr val="333333"/>
                </a:solidFill>
                <a:effectLst/>
                <a:latin typeface="Helvetica Neue" panose="02000503000000020004" pitchFamily="2" charset="0"/>
              </a:rPr>
              <a:t> </a:t>
            </a:r>
            <a:r>
              <a:rPr lang="en-GB" sz="1100" b="0" i="0" dirty="0" err="1">
                <a:solidFill>
                  <a:srgbClr val="333333"/>
                </a:solidFill>
                <a:effectLst/>
                <a:latin typeface="Helvetica Neue" panose="02000503000000020004" pitchFamily="2" charset="0"/>
              </a:rPr>
              <a:t>Constambeys</a:t>
            </a:r>
            <a:r>
              <a:rPr lang="en-GB" sz="1100" b="0" i="0" dirty="0">
                <a:solidFill>
                  <a:srgbClr val="333333"/>
                </a:solidFill>
                <a:effectLst/>
                <a:latin typeface="Helvetica Neue" panose="02000503000000020004" pitchFamily="2" charset="0"/>
              </a:rPr>
              <a:t>, Christos </a:t>
            </a:r>
            <a:r>
              <a:rPr lang="en-GB" sz="1100" b="0" i="0" dirty="0" err="1">
                <a:solidFill>
                  <a:srgbClr val="333333"/>
                </a:solidFill>
                <a:effectLst/>
                <a:latin typeface="Helvetica Neue" panose="02000503000000020004" pitchFamily="2" charset="0"/>
              </a:rPr>
              <a:t>Laoudias</a:t>
            </a:r>
            <a:r>
              <a:rPr lang="en-GB" sz="1100" b="0" i="0" dirty="0">
                <a:solidFill>
                  <a:srgbClr val="333333"/>
                </a:solidFill>
                <a:effectLst/>
                <a:latin typeface="Helvetica Neue" panose="02000503000000020004" pitchFamily="2" charset="0"/>
              </a:rPr>
              <a:t>, Lambros </a:t>
            </a:r>
            <a:r>
              <a:rPr lang="en-GB" sz="1100" b="0" i="0" dirty="0" err="1">
                <a:solidFill>
                  <a:srgbClr val="333333"/>
                </a:solidFill>
                <a:effectLst/>
                <a:latin typeface="Helvetica Neue" panose="02000503000000020004" pitchFamily="2" charset="0"/>
              </a:rPr>
              <a:t>Petrou</a:t>
            </a:r>
            <a:r>
              <a:rPr lang="en-GB" sz="1100" b="0" i="0" dirty="0">
                <a:solidFill>
                  <a:srgbClr val="333333"/>
                </a:solidFill>
                <a:effectLst/>
                <a:latin typeface="Helvetica Neue" panose="02000503000000020004" pitchFamily="2" charset="0"/>
              </a:rPr>
              <a:t>, Georgios </a:t>
            </a:r>
            <a:r>
              <a:rPr lang="en-GB" sz="1100" b="0" i="0" dirty="0" err="1">
                <a:solidFill>
                  <a:srgbClr val="333333"/>
                </a:solidFill>
                <a:effectLst/>
                <a:latin typeface="Helvetica Neue" panose="02000503000000020004" pitchFamily="2" charset="0"/>
              </a:rPr>
              <a:t>Chatzimilioudis</a:t>
            </a:r>
            <a:r>
              <a:rPr lang="en-GB" sz="1100" b="0" i="0" dirty="0">
                <a:solidFill>
                  <a:srgbClr val="333333"/>
                </a:solidFill>
                <a:effectLst/>
                <a:latin typeface="Helvetica Neue" panose="02000503000000020004" pitchFamily="2" charset="0"/>
              </a:rPr>
              <a:t> and Demetrios </a:t>
            </a:r>
            <a:r>
              <a:rPr lang="en-GB" sz="1100" b="0" i="0" dirty="0" err="1">
                <a:solidFill>
                  <a:srgbClr val="333333"/>
                </a:solidFill>
                <a:effectLst/>
                <a:latin typeface="Helvetica Neue" panose="02000503000000020004" pitchFamily="2" charset="0"/>
              </a:rPr>
              <a:t>Zeinalipour-Yazti</a:t>
            </a:r>
            <a:r>
              <a:rPr lang="en-GB" sz="1100" b="0" i="0" dirty="0">
                <a:solidFill>
                  <a:srgbClr val="333333"/>
                </a:solidFill>
                <a:effectLst/>
                <a:latin typeface="Helvetica Neue" panose="02000503000000020004" pitchFamily="2" charset="0"/>
              </a:rPr>
              <a:t>, </a:t>
            </a:r>
            <a:r>
              <a:rPr lang="en-GB" sz="1100" b="1" i="0" dirty="0">
                <a:solidFill>
                  <a:srgbClr val="333333"/>
                </a:solidFill>
                <a:effectLst/>
                <a:latin typeface="Helvetica Neue" panose="02000503000000020004" pitchFamily="2" charset="0"/>
              </a:rPr>
              <a:t>Proceedings of the 16th IEEE International Conference on Mobile Data Management</a:t>
            </a:r>
            <a:r>
              <a:rPr lang="en-GB" sz="1100" b="0" i="0" dirty="0">
                <a:solidFill>
                  <a:srgbClr val="333333"/>
                </a:solidFill>
                <a:effectLst/>
                <a:latin typeface="Helvetica Neue" panose="02000503000000020004" pitchFamily="2" charset="0"/>
              </a:rPr>
              <a:t> (</a:t>
            </a:r>
            <a:r>
              <a:rPr lang="en-GB" sz="1100" b="1" i="0" u="none" strike="noStrike" dirty="0">
                <a:solidFill>
                  <a:srgbClr val="428BCA"/>
                </a:solidFill>
                <a:effectLst/>
                <a:latin typeface="Helvetica Neue" panose="02000503000000020004" pitchFamily="2" charset="0"/>
                <a:hlinkClick r:id="rId6"/>
              </a:rPr>
              <a:t>MDM'15</a:t>
            </a:r>
            <a:r>
              <a:rPr lang="en-GB" sz="1100" b="0" i="0" dirty="0">
                <a:solidFill>
                  <a:srgbClr val="333333"/>
                </a:solidFill>
                <a:effectLst/>
                <a:latin typeface="Helvetica Neue" panose="02000503000000020004" pitchFamily="2" charset="0"/>
              </a:rPr>
              <a:t>), IEEE Press, Vol. 2, pp. 291-294, DOI: </a:t>
            </a:r>
            <a:r>
              <a:rPr lang="en-GB" sz="1100" b="0" i="0" u="none" strike="noStrike" dirty="0">
                <a:solidFill>
                  <a:srgbClr val="428BCA"/>
                </a:solidFill>
                <a:effectLst/>
                <a:latin typeface="Helvetica Neue" panose="02000503000000020004" pitchFamily="2" charset="0"/>
                <a:hlinkClick r:id="rId7"/>
              </a:rPr>
              <a:t>978-1-4799-9972-9/15</a:t>
            </a:r>
            <a:r>
              <a:rPr lang="en-GB" sz="1100" b="0" i="0" dirty="0">
                <a:solidFill>
                  <a:srgbClr val="333333"/>
                </a:solidFill>
                <a:effectLst/>
                <a:latin typeface="Helvetica Neue" panose="02000503000000020004" pitchFamily="2" charset="0"/>
              </a:rPr>
              <a:t>, </a:t>
            </a:r>
            <a:r>
              <a:rPr lang="en-GB" sz="1100" b="1" i="0" dirty="0">
                <a:solidFill>
                  <a:srgbClr val="333333"/>
                </a:solidFill>
                <a:effectLst/>
                <a:latin typeface="Helvetica Neue" panose="02000503000000020004" pitchFamily="2" charset="0"/>
              </a:rPr>
              <a:t>2015</a:t>
            </a:r>
            <a:r>
              <a:rPr lang="en-GB" sz="1100" b="0" i="0" dirty="0">
                <a:solidFill>
                  <a:srgbClr val="333333"/>
                </a:solidFill>
                <a:effectLst/>
                <a:latin typeface="Helvetica Neue" panose="02000503000000020004" pitchFamily="2" charset="0"/>
              </a:rPr>
              <a:t>.</a:t>
            </a:r>
          </a:p>
          <a:p>
            <a:pPr marL="171450" indent="-171450" eaLnBrk="1" hangingPunct="1">
              <a:buFont typeface="Arial" panose="020B0604020202020204" pitchFamily="34" charset="0"/>
              <a:buChar char="•"/>
            </a:pPr>
            <a:r>
              <a:rPr lang="en-GB" sz="1100" b="0" i="0" dirty="0">
                <a:solidFill>
                  <a:srgbClr val="333333"/>
                </a:solidFill>
                <a:effectLst/>
                <a:latin typeface="Helvetica Neue" panose="02000503000000020004" pitchFamily="2" charset="0"/>
              </a:rPr>
              <a:t> </a:t>
            </a:r>
            <a:r>
              <a:rPr lang="en-GB" sz="1100" b="1" i="0" dirty="0">
                <a:solidFill>
                  <a:srgbClr val="333333"/>
                </a:solidFill>
                <a:effectLst/>
                <a:latin typeface="Helvetica Neue" panose="02000503000000020004" pitchFamily="2" charset="0"/>
              </a:rPr>
              <a:t>"</a:t>
            </a:r>
            <a:r>
              <a:rPr lang="en-GB" sz="1100" b="1" i="0" u="sng" dirty="0">
                <a:solidFill>
                  <a:srgbClr val="2A6496"/>
                </a:solidFill>
                <a:effectLst/>
                <a:latin typeface="Helvetica Neue" panose="02000503000000020004" pitchFamily="2" charset="0"/>
                <a:hlinkClick r:id="rId8"/>
              </a:rPr>
              <a:t>The Anyplace 4.0 IoT Localization Architecture</a:t>
            </a:r>
            <a:r>
              <a:rPr lang="en-GB" sz="1100" b="1" i="0" dirty="0">
                <a:solidFill>
                  <a:srgbClr val="333333"/>
                </a:solidFill>
                <a:effectLst/>
                <a:latin typeface="Helvetica Neue" panose="02000503000000020004" pitchFamily="2" charset="0"/>
              </a:rPr>
              <a:t>"</a:t>
            </a:r>
            <a:r>
              <a:rPr lang="en-GB" sz="1100" b="0" i="0" dirty="0">
                <a:solidFill>
                  <a:srgbClr val="333333"/>
                </a:solidFill>
                <a:effectLst/>
                <a:latin typeface="Helvetica Neue" panose="02000503000000020004" pitchFamily="2" charset="0"/>
              </a:rPr>
              <a:t>, Paschalis </a:t>
            </a:r>
            <a:r>
              <a:rPr lang="en-GB" sz="1100" b="0" i="0" dirty="0" err="1">
                <a:solidFill>
                  <a:srgbClr val="333333"/>
                </a:solidFill>
                <a:effectLst/>
                <a:latin typeface="Helvetica Neue" panose="02000503000000020004" pitchFamily="2" charset="0"/>
              </a:rPr>
              <a:t>Mpeis</a:t>
            </a:r>
            <a:r>
              <a:rPr lang="en-GB" sz="1100" b="0" i="0" dirty="0">
                <a:solidFill>
                  <a:srgbClr val="333333"/>
                </a:solidFill>
                <a:effectLst/>
                <a:latin typeface="Helvetica Neue" panose="02000503000000020004" pitchFamily="2" charset="0"/>
              </a:rPr>
              <a:t>, Thierry Roussel, Manish Kumar, </a:t>
            </a:r>
            <a:r>
              <a:rPr lang="en-GB" sz="1100" b="0" i="0" dirty="0" err="1">
                <a:solidFill>
                  <a:srgbClr val="333333"/>
                </a:solidFill>
                <a:effectLst/>
                <a:latin typeface="Helvetica Neue" panose="02000503000000020004" pitchFamily="2" charset="0"/>
              </a:rPr>
              <a:t>Constantinos</a:t>
            </a:r>
            <a:r>
              <a:rPr lang="en-GB" sz="1100" b="0" i="0" dirty="0">
                <a:solidFill>
                  <a:srgbClr val="333333"/>
                </a:solidFill>
                <a:effectLst/>
                <a:latin typeface="Helvetica Neue" panose="02000503000000020004" pitchFamily="2" charset="0"/>
              </a:rPr>
              <a:t> Costa, Christos </a:t>
            </a:r>
            <a:r>
              <a:rPr lang="en-GB" sz="1100" b="0" i="0" dirty="0" err="1">
                <a:solidFill>
                  <a:srgbClr val="333333"/>
                </a:solidFill>
                <a:effectLst/>
                <a:latin typeface="Helvetica Neue" panose="02000503000000020004" pitchFamily="2" charset="0"/>
              </a:rPr>
              <a:t>Laoudias</a:t>
            </a:r>
            <a:r>
              <a:rPr lang="en-GB" sz="1100" b="0" i="0" dirty="0">
                <a:solidFill>
                  <a:srgbClr val="333333"/>
                </a:solidFill>
                <a:effectLst/>
                <a:latin typeface="Helvetica Neue" panose="02000503000000020004" pitchFamily="2" charset="0"/>
              </a:rPr>
              <a:t>, Denis Capot-Ray, Demetrios </a:t>
            </a:r>
            <a:r>
              <a:rPr lang="en-GB" sz="1100" b="0" i="0" dirty="0" err="1">
                <a:solidFill>
                  <a:srgbClr val="333333"/>
                </a:solidFill>
                <a:effectLst/>
                <a:latin typeface="Helvetica Neue" panose="02000503000000020004" pitchFamily="2" charset="0"/>
              </a:rPr>
              <a:t>Zeinalipour-Yazti</a:t>
            </a:r>
            <a:r>
              <a:rPr lang="en-GB" sz="1100" b="0" i="0" dirty="0">
                <a:solidFill>
                  <a:srgbClr val="333333"/>
                </a:solidFill>
                <a:effectLst/>
                <a:latin typeface="Helvetica Neue" panose="02000503000000020004" pitchFamily="2" charset="0"/>
              </a:rPr>
              <a:t>, </a:t>
            </a:r>
            <a:r>
              <a:rPr lang="en-GB" sz="1100" b="1" i="0" dirty="0">
                <a:solidFill>
                  <a:srgbClr val="333333"/>
                </a:solidFill>
                <a:effectLst/>
                <a:latin typeface="Helvetica Neue" panose="02000503000000020004" pitchFamily="2" charset="0"/>
              </a:rPr>
              <a:t>Proceedings of the 21st IEEE International Conference on Mobile Data Management</a:t>
            </a:r>
            <a:r>
              <a:rPr lang="en-GB" sz="1100" b="0" i="0" dirty="0">
                <a:solidFill>
                  <a:srgbClr val="333333"/>
                </a:solidFill>
                <a:effectLst/>
                <a:latin typeface="Helvetica Neue" panose="02000503000000020004" pitchFamily="2" charset="0"/>
              </a:rPr>
              <a:t> (</a:t>
            </a:r>
            <a:r>
              <a:rPr lang="en-GB" sz="1100" b="1" i="0" u="none" strike="noStrike" dirty="0">
                <a:solidFill>
                  <a:srgbClr val="428BCA"/>
                </a:solidFill>
                <a:effectLst/>
                <a:latin typeface="Helvetica Neue" panose="02000503000000020004" pitchFamily="2" charset="0"/>
                <a:hlinkClick r:id="rId9"/>
              </a:rPr>
              <a:t>MDM'20</a:t>
            </a:r>
            <a:r>
              <a:rPr lang="en-GB" sz="1100" b="0" i="0" dirty="0">
                <a:solidFill>
                  <a:srgbClr val="333333"/>
                </a:solidFill>
                <a:effectLst/>
                <a:latin typeface="Helvetica Neue" panose="02000503000000020004" pitchFamily="2" charset="0"/>
              </a:rPr>
              <a:t>), IEEE Computer Society, ISBN:, pp. 218-225, June 30 - July 3, 2020, Versailles, France, DOI: </a:t>
            </a:r>
            <a:r>
              <a:rPr lang="en-GB" sz="1100" b="0" i="0" u="none" strike="noStrike" dirty="0">
                <a:solidFill>
                  <a:srgbClr val="428BCA"/>
                </a:solidFill>
                <a:effectLst/>
                <a:latin typeface="Helvetica Neue" panose="02000503000000020004" pitchFamily="2" charset="0"/>
                <a:hlinkClick r:id="rId10"/>
              </a:rPr>
              <a:t>10.1109/MDM48529.2020.00045</a:t>
            </a:r>
            <a:r>
              <a:rPr lang="en-GB" sz="1100" b="0" i="0" dirty="0">
                <a:solidFill>
                  <a:srgbClr val="333333"/>
                </a:solidFill>
                <a:effectLst/>
                <a:latin typeface="Helvetica Neue" panose="02000503000000020004" pitchFamily="2" charset="0"/>
              </a:rPr>
              <a:t>, </a:t>
            </a:r>
            <a:r>
              <a:rPr lang="en-GB" sz="1100" b="1" i="0" dirty="0">
                <a:solidFill>
                  <a:srgbClr val="333333"/>
                </a:solidFill>
                <a:effectLst/>
                <a:latin typeface="Helvetica Neue" panose="02000503000000020004" pitchFamily="2" charset="0"/>
              </a:rPr>
              <a:t>2020</a:t>
            </a:r>
            <a:r>
              <a:rPr lang="en-GB" sz="1100" b="0" i="0" dirty="0">
                <a:solidFill>
                  <a:srgbClr val="333333"/>
                </a:solidFill>
                <a:effectLst/>
                <a:latin typeface="Helvetica Neue" panose="02000503000000020004" pitchFamily="2" charset="0"/>
              </a:rPr>
              <a:t>.</a:t>
            </a:r>
            <a:endParaRPr lang="en-US" altLang="en-US" sz="2000" b="0" dirty="0"/>
          </a:p>
        </p:txBody>
      </p:sp>
      <p:sp>
        <p:nvSpPr>
          <p:cNvPr id="6" name="TextBox 5"/>
          <p:cNvSpPr txBox="1"/>
          <p:nvPr/>
        </p:nvSpPr>
        <p:spPr>
          <a:xfrm>
            <a:off x="7504818" y="982143"/>
            <a:ext cx="1397921" cy="338554"/>
          </a:xfrm>
          <a:prstGeom prst="rect">
            <a:avLst/>
          </a:prstGeom>
          <a:noFill/>
        </p:spPr>
        <p:txBody>
          <a:bodyPr wrap="square" rtlCol="0">
            <a:spAutoFit/>
          </a:bodyPr>
          <a:lstStyle/>
          <a:p>
            <a:r>
              <a:rPr lang="en-US" sz="1600" dirty="0">
                <a:solidFill>
                  <a:srgbClr val="FF0000"/>
                </a:solidFill>
              </a:rPr>
              <a:t>Localization</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a:extLst>
              <a:ext uri="{FF2B5EF4-FFF2-40B4-BE49-F238E27FC236}">
                <a16:creationId xmlns:a16="http://schemas.microsoft.com/office/drawing/2014/main" id="{A7E5CF80-0E8F-344D-90F5-60C08BDEBD52}"/>
              </a:ext>
            </a:extLst>
          </p:cNvPr>
          <p:cNvSpPr>
            <a:spLocks noGrp="1"/>
          </p:cNvSpPr>
          <p:nvPr>
            <p:ph idx="1"/>
          </p:nvPr>
        </p:nvSpPr>
        <p:spPr>
          <a:xfrm>
            <a:off x="171481" y="1578468"/>
            <a:ext cx="8790152" cy="3866982"/>
          </a:xfrm>
        </p:spPr>
        <p:txBody>
          <a:bodyPr>
            <a:normAutofit/>
          </a:bodyPr>
          <a:lstStyle/>
          <a:p>
            <a:pPr marL="342900" lvl="1" indent="0">
              <a:buNone/>
            </a:pPr>
            <a:endParaRPr lang="en-GB" sz="1500" dirty="0"/>
          </a:p>
          <a:p>
            <a:pPr lvl="1"/>
            <a:endParaRPr lang="en-GB" sz="1500" dirty="0"/>
          </a:p>
          <a:p>
            <a:endParaRPr lang="en-GB" sz="1500" dirty="0"/>
          </a:p>
          <a:p>
            <a:pPr lvl="1"/>
            <a:endParaRPr lang="en-GB" sz="1500" dirty="0"/>
          </a:p>
        </p:txBody>
      </p:sp>
      <p:sp>
        <p:nvSpPr>
          <p:cNvPr id="5" name="Title 4">
            <a:extLst>
              <a:ext uri="{FF2B5EF4-FFF2-40B4-BE49-F238E27FC236}">
                <a16:creationId xmlns:a16="http://schemas.microsoft.com/office/drawing/2014/main" id="{5FA25A6F-DD14-D74B-8FF5-321AFD27C8A4}"/>
              </a:ext>
            </a:extLst>
          </p:cNvPr>
          <p:cNvSpPr>
            <a:spLocks noGrp="1"/>
          </p:cNvSpPr>
          <p:nvPr>
            <p:ph type="title"/>
          </p:nvPr>
        </p:nvSpPr>
        <p:spPr/>
        <p:txBody>
          <a:bodyPr>
            <a:normAutofit fontScale="90000"/>
          </a:bodyPr>
          <a:lstStyle/>
          <a:p>
            <a:r>
              <a:rPr lang="en-CY" dirty="0"/>
              <a:t>Current Technology State</a:t>
            </a:r>
          </a:p>
        </p:txBody>
      </p:sp>
      <p:pic>
        <p:nvPicPr>
          <p:cNvPr id="12" name="Imagen 4" descr="Imagen que contiene interior, naranja, tabla, celular&#10;&#10;Descripción generada automáticamente">
            <a:extLst>
              <a:ext uri="{FF2B5EF4-FFF2-40B4-BE49-F238E27FC236}">
                <a16:creationId xmlns:a16="http://schemas.microsoft.com/office/drawing/2014/main" id="{364A9508-250A-6143-8969-23137D3CAB7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9608" y="2807503"/>
            <a:ext cx="1129444" cy="1284206"/>
          </a:xfrm>
          <a:prstGeom prst="rect">
            <a:avLst/>
          </a:prstGeom>
          <a:noFill/>
          <a:ln>
            <a:noFill/>
          </a:ln>
        </p:spPr>
      </p:pic>
      <p:pic>
        <p:nvPicPr>
          <p:cNvPr id="13" name="Imagen 5" descr="Imagen que contiene edificio, interior, pequeño, puerta&#10;&#10;Descripción generada automáticamente">
            <a:extLst>
              <a:ext uri="{FF2B5EF4-FFF2-40B4-BE49-F238E27FC236}">
                <a16:creationId xmlns:a16="http://schemas.microsoft.com/office/drawing/2014/main" id="{056FB4C0-09EB-3D44-BC15-4EC273DE2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766"/>
          <a:stretch/>
        </p:blipFill>
        <p:spPr bwMode="auto">
          <a:xfrm>
            <a:off x="2611437" y="4450501"/>
            <a:ext cx="1239729" cy="1368264"/>
          </a:xfrm>
          <a:prstGeom prst="rect">
            <a:avLst/>
          </a:prstGeom>
          <a:noFill/>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0EB01AE5-E1D2-1D45-A0B7-AD3E0AB8F7E5}"/>
              </a:ext>
            </a:extLst>
          </p:cNvPr>
          <p:cNvSpPr txBox="1"/>
          <p:nvPr/>
        </p:nvSpPr>
        <p:spPr>
          <a:xfrm>
            <a:off x="2629608" y="4108285"/>
            <a:ext cx="1452519" cy="276999"/>
          </a:xfrm>
          <a:prstGeom prst="rect">
            <a:avLst/>
          </a:prstGeom>
          <a:noFill/>
        </p:spPr>
        <p:txBody>
          <a:bodyPr wrap="square" rtlCol="0">
            <a:spAutoFit/>
          </a:bodyPr>
          <a:lstStyle/>
          <a:p>
            <a:r>
              <a:rPr lang="en-CY" sz="1200" b="0" dirty="0"/>
              <a:t>Heat Scanning</a:t>
            </a:r>
          </a:p>
        </p:txBody>
      </p:sp>
      <p:sp>
        <p:nvSpPr>
          <p:cNvPr id="22" name="TextBox 21">
            <a:extLst>
              <a:ext uri="{FF2B5EF4-FFF2-40B4-BE49-F238E27FC236}">
                <a16:creationId xmlns:a16="http://schemas.microsoft.com/office/drawing/2014/main" id="{1761DEBD-5800-9C4E-BCC1-2E5A395A6511}"/>
              </a:ext>
            </a:extLst>
          </p:cNvPr>
          <p:cNvSpPr txBox="1"/>
          <p:nvPr/>
        </p:nvSpPr>
        <p:spPr>
          <a:xfrm>
            <a:off x="2574051" y="5795225"/>
            <a:ext cx="1903451" cy="276999"/>
          </a:xfrm>
          <a:prstGeom prst="rect">
            <a:avLst/>
          </a:prstGeom>
          <a:noFill/>
        </p:spPr>
        <p:txBody>
          <a:bodyPr wrap="square" rtlCol="0">
            <a:spAutoFit/>
          </a:bodyPr>
          <a:lstStyle/>
          <a:p>
            <a:r>
              <a:rPr lang="en-CY" sz="1200" b="0" dirty="0"/>
              <a:t>Push Alarm Button</a:t>
            </a:r>
          </a:p>
        </p:txBody>
      </p:sp>
      <p:sp>
        <p:nvSpPr>
          <p:cNvPr id="24" name="TextBox 23">
            <a:extLst>
              <a:ext uri="{FF2B5EF4-FFF2-40B4-BE49-F238E27FC236}">
                <a16:creationId xmlns:a16="http://schemas.microsoft.com/office/drawing/2014/main" id="{D6A15BCD-B81B-7E48-ACB8-7C6F4A53E3DB}"/>
              </a:ext>
            </a:extLst>
          </p:cNvPr>
          <p:cNvSpPr txBox="1"/>
          <p:nvPr/>
        </p:nvSpPr>
        <p:spPr>
          <a:xfrm>
            <a:off x="4780293" y="4135184"/>
            <a:ext cx="1903451" cy="276999"/>
          </a:xfrm>
          <a:prstGeom prst="rect">
            <a:avLst/>
          </a:prstGeom>
          <a:noFill/>
        </p:spPr>
        <p:txBody>
          <a:bodyPr wrap="square" rtlCol="0">
            <a:spAutoFit/>
          </a:bodyPr>
          <a:lstStyle/>
          <a:p>
            <a:r>
              <a:rPr lang="en-CY" sz="1200" b="0" dirty="0"/>
              <a:t>Fire Safety Plan</a:t>
            </a:r>
          </a:p>
        </p:txBody>
      </p:sp>
      <p:pic>
        <p:nvPicPr>
          <p:cNvPr id="2054" name="Picture 6" descr="Deck Officer On Deck Of Offshore Vessel Holds VHF Walkie-talkie Radio Stock  Photo, Picture And Royalty Free Image. Image 119134211.">
            <a:extLst>
              <a:ext uri="{FF2B5EF4-FFF2-40B4-BE49-F238E27FC236}">
                <a16:creationId xmlns:a16="http://schemas.microsoft.com/office/drawing/2014/main" id="{52A6906E-CA91-5345-81E6-95F9DFCE9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96" y="4443344"/>
            <a:ext cx="1997986" cy="13295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lipino Deck Officer On Bridge Of Vessel Or Ship. He Is Speaking On GMDSS VHF  Radio Stock Photo, Picture And Royalty Free Image. Image 145558746.">
            <a:extLst>
              <a:ext uri="{FF2B5EF4-FFF2-40B4-BE49-F238E27FC236}">
                <a16:creationId xmlns:a16="http://schemas.microsoft.com/office/drawing/2014/main" id="{5721F9A0-DFF1-D44A-BDD0-B8AA49377D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62" y="2851391"/>
            <a:ext cx="1997987" cy="132956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591D6E1-94D8-9347-A1FE-C0BCDF3E2C25}"/>
              </a:ext>
            </a:extLst>
          </p:cNvPr>
          <p:cNvSpPr txBox="1"/>
          <p:nvPr/>
        </p:nvSpPr>
        <p:spPr>
          <a:xfrm>
            <a:off x="373419" y="5791813"/>
            <a:ext cx="2558707" cy="276999"/>
          </a:xfrm>
          <a:prstGeom prst="rect">
            <a:avLst/>
          </a:prstGeom>
          <a:noFill/>
        </p:spPr>
        <p:txBody>
          <a:bodyPr wrap="square" rtlCol="0">
            <a:spAutoFit/>
          </a:bodyPr>
          <a:lstStyle/>
          <a:p>
            <a:r>
              <a:rPr lang="en-CY" sz="1200" b="0" dirty="0"/>
              <a:t>VHF/UHF Communication</a:t>
            </a:r>
          </a:p>
        </p:txBody>
      </p:sp>
      <p:pic>
        <p:nvPicPr>
          <p:cNvPr id="32" name="Picture 31" descr="A picture containing graphical user interface&#10;&#10;Description automatically generated">
            <a:extLst>
              <a:ext uri="{FF2B5EF4-FFF2-40B4-BE49-F238E27FC236}">
                <a16:creationId xmlns:a16="http://schemas.microsoft.com/office/drawing/2014/main" id="{731F27B1-DB05-B14B-8F56-73B7C1B910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3606" y="3100504"/>
            <a:ext cx="1903451" cy="1324832"/>
          </a:xfrm>
          <a:prstGeom prst="rect">
            <a:avLst/>
          </a:prstGeom>
        </p:spPr>
      </p:pic>
      <p:pic>
        <p:nvPicPr>
          <p:cNvPr id="33" name="Picture 32" descr="A picture containing indoor&#10;&#10;Description automatically generated">
            <a:extLst>
              <a:ext uri="{FF2B5EF4-FFF2-40B4-BE49-F238E27FC236}">
                <a16:creationId xmlns:a16="http://schemas.microsoft.com/office/drawing/2014/main" id="{B861D873-6876-2946-94E5-B30265355D98}"/>
              </a:ext>
            </a:extLst>
          </p:cNvPr>
          <p:cNvPicPr>
            <a:picLocks noChangeAspect="1"/>
          </p:cNvPicPr>
          <p:nvPr/>
        </p:nvPicPr>
        <p:blipFill>
          <a:blip r:embed="rId7"/>
          <a:stretch>
            <a:fillRect/>
          </a:stretch>
        </p:blipFill>
        <p:spPr>
          <a:xfrm>
            <a:off x="4180916" y="4434961"/>
            <a:ext cx="1410176" cy="1177246"/>
          </a:xfrm>
          <a:prstGeom prst="rect">
            <a:avLst/>
          </a:prstGeom>
        </p:spPr>
      </p:pic>
      <p:sp>
        <p:nvSpPr>
          <p:cNvPr id="34" name="TextBox 33">
            <a:extLst>
              <a:ext uri="{FF2B5EF4-FFF2-40B4-BE49-F238E27FC236}">
                <a16:creationId xmlns:a16="http://schemas.microsoft.com/office/drawing/2014/main" id="{B48D3837-E517-7A45-9D63-DCD2438F56A8}"/>
              </a:ext>
            </a:extLst>
          </p:cNvPr>
          <p:cNvSpPr txBox="1"/>
          <p:nvPr/>
        </p:nvSpPr>
        <p:spPr>
          <a:xfrm>
            <a:off x="4133860" y="5567130"/>
            <a:ext cx="3085956" cy="461665"/>
          </a:xfrm>
          <a:prstGeom prst="rect">
            <a:avLst/>
          </a:prstGeom>
          <a:noFill/>
        </p:spPr>
        <p:txBody>
          <a:bodyPr wrap="square" rtlCol="0">
            <a:spAutoFit/>
          </a:bodyPr>
          <a:lstStyle/>
          <a:p>
            <a:r>
              <a:rPr lang="en-CY" sz="1200" b="0"/>
              <a:t>Additional Gear and </a:t>
            </a:r>
          </a:p>
          <a:p>
            <a:r>
              <a:rPr lang="en-CY" sz="1200" b="0"/>
              <a:t>Equipment</a:t>
            </a:r>
            <a:endParaRPr lang="en-CY" sz="1200" b="0" dirty="0"/>
          </a:p>
        </p:txBody>
      </p:sp>
      <p:sp>
        <p:nvSpPr>
          <p:cNvPr id="23" name="Rectangle 22">
            <a:extLst>
              <a:ext uri="{FF2B5EF4-FFF2-40B4-BE49-F238E27FC236}">
                <a16:creationId xmlns:a16="http://schemas.microsoft.com/office/drawing/2014/main" id="{F9590FC1-FAFA-6846-9EF1-1125EE708730}"/>
              </a:ext>
            </a:extLst>
          </p:cNvPr>
          <p:cNvSpPr/>
          <p:nvPr/>
        </p:nvSpPr>
        <p:spPr>
          <a:xfrm>
            <a:off x="422243" y="1003335"/>
            <a:ext cx="8174331" cy="1815882"/>
          </a:xfrm>
          <a:prstGeom prst="rect">
            <a:avLst/>
          </a:prstGeom>
        </p:spPr>
        <p:txBody>
          <a:bodyPr wrap="square">
            <a:spAutoFit/>
          </a:bodyPr>
          <a:lstStyle/>
          <a:p>
            <a:pPr marL="457200" indent="-457200">
              <a:buFont typeface="Arial" panose="020B0604020202020204" pitchFamily="34" charset="0"/>
              <a:buChar char="•"/>
            </a:pPr>
            <a:r>
              <a:rPr lang="en-CY" sz="2800" dirty="0"/>
              <a:t>Limited control </a:t>
            </a:r>
            <a:r>
              <a:rPr lang="en-CY" sz="2800" b="0" dirty="0"/>
              <a:t>and </a:t>
            </a:r>
            <a:r>
              <a:rPr lang="en-CY" sz="2800" dirty="0"/>
              <a:t>slow coordination </a:t>
            </a:r>
            <a:r>
              <a:rPr lang="en-CY" sz="2800" b="0" dirty="0"/>
              <a:t>in first minutes of incident.</a:t>
            </a:r>
          </a:p>
          <a:p>
            <a:pPr marL="457200" indent="-457200">
              <a:buFont typeface="Arial" panose="020B0604020202020204" pitchFamily="34" charset="0"/>
              <a:buChar char="•"/>
            </a:pPr>
            <a:r>
              <a:rPr lang="en-CY" sz="2800" b="0" dirty="0"/>
              <a:t>Different </a:t>
            </a:r>
            <a:r>
              <a:rPr lang="en-CY" sz="2800" dirty="0"/>
              <a:t>technologies</a:t>
            </a:r>
            <a:r>
              <a:rPr lang="en-CY" sz="2800" b="0" dirty="0"/>
              <a:t> and </a:t>
            </a:r>
            <a:r>
              <a:rPr lang="en-CY" sz="2800" dirty="0"/>
              <a:t>interoperability</a:t>
            </a:r>
            <a:r>
              <a:rPr lang="en-CY" sz="2800" b="0" dirty="0"/>
              <a:t> issues.</a:t>
            </a:r>
          </a:p>
        </p:txBody>
      </p:sp>
      <p:sp>
        <p:nvSpPr>
          <p:cNvPr id="37" name="TextBox 36">
            <a:extLst>
              <a:ext uri="{FF2B5EF4-FFF2-40B4-BE49-F238E27FC236}">
                <a16:creationId xmlns:a16="http://schemas.microsoft.com/office/drawing/2014/main" id="{35193EDE-2AD1-B04D-AAC9-3D95C9A6585B}"/>
              </a:ext>
            </a:extLst>
          </p:cNvPr>
          <p:cNvSpPr txBox="1"/>
          <p:nvPr/>
        </p:nvSpPr>
        <p:spPr>
          <a:xfrm>
            <a:off x="363875" y="4180960"/>
            <a:ext cx="2558707" cy="276999"/>
          </a:xfrm>
          <a:prstGeom prst="rect">
            <a:avLst/>
          </a:prstGeom>
          <a:noFill/>
        </p:spPr>
        <p:txBody>
          <a:bodyPr wrap="square" rtlCol="0">
            <a:spAutoFit/>
          </a:bodyPr>
          <a:lstStyle/>
          <a:p>
            <a:r>
              <a:rPr lang="en-CY" sz="1200" b="0" dirty="0"/>
              <a:t>VHF/UHF Communication</a:t>
            </a:r>
          </a:p>
        </p:txBody>
      </p:sp>
      <p:sp>
        <p:nvSpPr>
          <p:cNvPr id="38" name="TextBox 37">
            <a:extLst>
              <a:ext uri="{FF2B5EF4-FFF2-40B4-BE49-F238E27FC236}">
                <a16:creationId xmlns:a16="http://schemas.microsoft.com/office/drawing/2014/main" id="{1B3AE2E1-32B7-0048-A25F-5C84ACCFA138}"/>
              </a:ext>
            </a:extLst>
          </p:cNvPr>
          <p:cNvSpPr txBox="1"/>
          <p:nvPr/>
        </p:nvSpPr>
        <p:spPr>
          <a:xfrm>
            <a:off x="6289258" y="4367442"/>
            <a:ext cx="2955593" cy="553998"/>
          </a:xfrm>
          <a:prstGeom prst="rect">
            <a:avLst/>
          </a:prstGeom>
          <a:noFill/>
        </p:spPr>
        <p:txBody>
          <a:bodyPr wrap="square" rtlCol="0">
            <a:spAutoFit/>
          </a:bodyPr>
          <a:lstStyle/>
          <a:p>
            <a:r>
              <a:rPr lang="en-CY" sz="1500" b="0" dirty="0"/>
              <a:t>Temp Status at Bridge and Drencher Knobs </a:t>
            </a:r>
          </a:p>
        </p:txBody>
      </p:sp>
      <p:sp>
        <p:nvSpPr>
          <p:cNvPr id="25" name="TextBox 24">
            <a:extLst>
              <a:ext uri="{FF2B5EF4-FFF2-40B4-BE49-F238E27FC236}">
                <a16:creationId xmlns:a16="http://schemas.microsoft.com/office/drawing/2014/main" id="{86F879E5-58F3-4142-A5CC-29D161135F28}"/>
              </a:ext>
            </a:extLst>
          </p:cNvPr>
          <p:cNvSpPr txBox="1"/>
          <p:nvPr/>
        </p:nvSpPr>
        <p:spPr>
          <a:xfrm>
            <a:off x="6170579" y="2744237"/>
            <a:ext cx="3008378" cy="323165"/>
          </a:xfrm>
          <a:prstGeom prst="rect">
            <a:avLst/>
          </a:prstGeom>
          <a:noFill/>
        </p:spPr>
        <p:txBody>
          <a:bodyPr wrap="square" rtlCol="0">
            <a:spAutoFit/>
          </a:bodyPr>
          <a:lstStyle/>
          <a:p>
            <a:r>
              <a:rPr lang="en-CY" sz="1500" b="0" dirty="0"/>
              <a:t>Technology already on vessels</a:t>
            </a:r>
          </a:p>
        </p:txBody>
      </p:sp>
      <p:sp>
        <p:nvSpPr>
          <p:cNvPr id="40" name="TextBox 39">
            <a:extLst>
              <a:ext uri="{FF2B5EF4-FFF2-40B4-BE49-F238E27FC236}">
                <a16:creationId xmlns:a16="http://schemas.microsoft.com/office/drawing/2014/main" id="{0E12C622-3544-4D48-B776-C9ADFBC72C1B}"/>
              </a:ext>
            </a:extLst>
          </p:cNvPr>
          <p:cNvSpPr txBox="1"/>
          <p:nvPr/>
        </p:nvSpPr>
        <p:spPr>
          <a:xfrm>
            <a:off x="5920842" y="5011825"/>
            <a:ext cx="3008378" cy="784830"/>
          </a:xfrm>
          <a:prstGeom prst="rect">
            <a:avLst/>
          </a:prstGeom>
          <a:noFill/>
        </p:spPr>
        <p:txBody>
          <a:bodyPr wrap="square" rtlCol="0">
            <a:spAutoFit/>
          </a:bodyPr>
          <a:lstStyle/>
          <a:p>
            <a:r>
              <a:rPr lang="en-US" sz="1500" b="0" dirty="0"/>
              <a:t>Our </a:t>
            </a:r>
            <a:r>
              <a:rPr lang="en-CY" sz="1500" b="0" dirty="0"/>
              <a:t>aim is to make first respond more “integrated”,  “quicker” and ”smarter”</a:t>
            </a:r>
          </a:p>
        </p:txBody>
      </p:sp>
      <p:sp>
        <p:nvSpPr>
          <p:cNvPr id="2" name="Rectangle 1">
            <a:extLst>
              <a:ext uri="{FF2B5EF4-FFF2-40B4-BE49-F238E27FC236}">
                <a16:creationId xmlns:a16="http://schemas.microsoft.com/office/drawing/2014/main" id="{603BC210-8F70-D14B-936C-6F6895DB2A96}"/>
              </a:ext>
            </a:extLst>
          </p:cNvPr>
          <p:cNvSpPr/>
          <p:nvPr/>
        </p:nvSpPr>
        <p:spPr>
          <a:xfrm>
            <a:off x="5426657" y="5812834"/>
            <a:ext cx="3576620" cy="415498"/>
          </a:xfrm>
          <a:prstGeom prst="rect">
            <a:avLst/>
          </a:prstGeom>
        </p:spPr>
        <p:txBody>
          <a:bodyPr wrap="none">
            <a:spAutoFit/>
          </a:bodyPr>
          <a:lstStyle/>
          <a:p>
            <a:r>
              <a:rPr lang="en-CY" sz="2100" b="0" dirty="0"/>
              <a:t>- Problem? </a:t>
            </a:r>
            <a:r>
              <a:rPr lang="en-CY" sz="2100" b="0" dirty="0">
                <a:solidFill>
                  <a:srgbClr val="FF0000"/>
                </a:solidFill>
              </a:rPr>
              <a:t>Indoor Location !</a:t>
            </a:r>
          </a:p>
        </p:txBody>
      </p:sp>
      <p:pic>
        <p:nvPicPr>
          <p:cNvPr id="3" name="Picture 2">
            <a:extLst>
              <a:ext uri="{FF2B5EF4-FFF2-40B4-BE49-F238E27FC236}">
                <a16:creationId xmlns:a16="http://schemas.microsoft.com/office/drawing/2014/main" id="{A80924FC-2C0E-A548-9B2F-C42F73AD6C5C}"/>
              </a:ext>
            </a:extLst>
          </p:cNvPr>
          <p:cNvPicPr>
            <a:picLocks noChangeAspect="1"/>
          </p:cNvPicPr>
          <p:nvPr/>
        </p:nvPicPr>
        <p:blipFill>
          <a:blip r:embed="rId8"/>
          <a:stretch>
            <a:fillRect/>
          </a:stretch>
        </p:blipFill>
        <p:spPr>
          <a:xfrm>
            <a:off x="4863019" y="2828572"/>
            <a:ext cx="1256818" cy="1292134"/>
          </a:xfrm>
          <a:prstGeom prst="rect">
            <a:avLst/>
          </a:prstGeom>
        </p:spPr>
      </p:pic>
      <p:sp>
        <p:nvSpPr>
          <p:cNvPr id="4" name="Rectangle 3">
            <a:extLst>
              <a:ext uri="{FF2B5EF4-FFF2-40B4-BE49-F238E27FC236}">
                <a16:creationId xmlns:a16="http://schemas.microsoft.com/office/drawing/2014/main" id="{CBE2408F-B41C-0E42-A9F8-C4F5ED79E104}"/>
              </a:ext>
            </a:extLst>
          </p:cNvPr>
          <p:cNvSpPr/>
          <p:nvPr/>
        </p:nvSpPr>
        <p:spPr>
          <a:xfrm>
            <a:off x="3825581" y="3697945"/>
            <a:ext cx="975919" cy="646331"/>
          </a:xfrm>
          <a:prstGeom prst="rect">
            <a:avLst/>
          </a:prstGeom>
        </p:spPr>
        <p:txBody>
          <a:bodyPr wrap="square">
            <a:spAutoFit/>
          </a:bodyPr>
          <a:lstStyle/>
          <a:p>
            <a:r>
              <a:rPr lang="en-CY" sz="1200" b="0" dirty="0"/>
              <a:t>Check Point Readers</a:t>
            </a:r>
          </a:p>
        </p:txBody>
      </p:sp>
      <p:pic>
        <p:nvPicPr>
          <p:cNvPr id="1026" name="Picture 2" descr="RFID Checkpoint Patrol Monitoring Guard Touring System - China Guard Tour  System, Guard Tour Patrol System | Made-in-China.com">
            <a:extLst>
              <a:ext uri="{FF2B5EF4-FFF2-40B4-BE49-F238E27FC236}">
                <a16:creationId xmlns:a16="http://schemas.microsoft.com/office/drawing/2014/main" id="{23463277-6770-A14C-B314-21C2B4A561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894" y="2792018"/>
            <a:ext cx="883391" cy="88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7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34" grpId="0"/>
      <p:bldP spid="38" grpId="0"/>
      <p:bldP spid="25" grpId="0"/>
      <p:bldP spid="40" grpId="0"/>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ea typeface="ＭＳ Ｐゴシック" pitchFamily="34" charset="-128"/>
              </a:rPr>
              <a:t>Location Privacy</a:t>
            </a:r>
            <a:endParaRPr lang="en-US" dirty="0"/>
          </a:p>
        </p:txBody>
      </p:sp>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1700213"/>
            <a:ext cx="18319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server_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2133600"/>
            <a:ext cx="150495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443663" y="4076700"/>
            <a:ext cx="2700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a:t>IIN Service</a:t>
            </a:r>
          </a:p>
        </p:txBody>
      </p:sp>
      <p:pic>
        <p:nvPicPr>
          <p:cNvPr id="51205" name="Picture 11" descr="http://www.journalofamnangler.com/wp-content/uploads/2011/08/cell-tow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981075"/>
            <a:ext cx="122396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1" descr="http://www.journalofamnangler.com/wp-content/uploads/2011/08/cell-tow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213360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1" descr="http://www.journalofamnangler.com/wp-content/uploads/2011/08/cell-tow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3" y="3602038"/>
            <a:ext cx="12239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13"/>
          <p:cNvSpPr txBox="1">
            <a:spLocks noChangeArrowheads="1"/>
          </p:cNvSpPr>
          <p:nvPr/>
        </p:nvSpPr>
        <p:spPr bwMode="auto">
          <a:xfrm>
            <a:off x="898525" y="3243263"/>
            <a:ext cx="439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a:t>...</a:t>
            </a:r>
          </a:p>
        </p:txBody>
      </p:sp>
      <p:cxnSp>
        <p:nvCxnSpPr>
          <p:cNvPr id="20" name="Straight Arrow Connector 19"/>
          <p:cNvCxnSpPr>
            <a:cxnSpLocks noChangeShapeType="1"/>
          </p:cNvCxnSpPr>
          <p:nvPr/>
        </p:nvCxnSpPr>
        <p:spPr bwMode="auto">
          <a:xfrm>
            <a:off x="4211638" y="2781300"/>
            <a:ext cx="2520950"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20"/>
          <p:cNvSpPr txBox="1">
            <a:spLocks noChangeArrowheads="1"/>
          </p:cNvSpPr>
          <p:nvPr/>
        </p:nvSpPr>
        <p:spPr bwMode="auto">
          <a:xfrm>
            <a:off x="4140200" y="1628775"/>
            <a:ext cx="28797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000"/>
              <a:t>I can see these Reference Points, where am I?</a:t>
            </a:r>
          </a:p>
        </p:txBody>
      </p:sp>
      <p:cxnSp>
        <p:nvCxnSpPr>
          <p:cNvPr id="22" name="Straight Arrow Connector 21"/>
          <p:cNvCxnSpPr>
            <a:cxnSpLocks noChangeShapeType="1"/>
          </p:cNvCxnSpPr>
          <p:nvPr/>
        </p:nvCxnSpPr>
        <p:spPr bwMode="auto">
          <a:xfrm flipH="1">
            <a:off x="4211638" y="3644900"/>
            <a:ext cx="2520950"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4915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650" y="1196975"/>
            <a:ext cx="128587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a:spLocks noChangeArrowheads="1"/>
          </p:cNvSpPr>
          <p:nvPr/>
        </p:nvSpPr>
        <p:spPr bwMode="auto">
          <a:xfrm>
            <a:off x="4427538" y="3789363"/>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a:solidFill>
                  <a:srgbClr val="FF0000"/>
                </a:solidFill>
              </a:rPr>
              <a:t>(x,y)!</a:t>
            </a:r>
          </a:p>
        </p:txBody>
      </p:sp>
      <p:sp>
        <p:nvSpPr>
          <p:cNvPr id="51214" name="TextBox 28"/>
          <p:cNvSpPr txBox="1">
            <a:spLocks noChangeArrowheads="1"/>
          </p:cNvSpPr>
          <p:nvPr/>
        </p:nvSpPr>
        <p:spPr bwMode="auto">
          <a:xfrm>
            <a:off x="1835150" y="1052513"/>
            <a:ext cx="19446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3200"/>
              <a:t> </a:t>
            </a:r>
          </a:p>
        </p:txBody>
      </p:sp>
      <p:sp>
        <p:nvSpPr>
          <p:cNvPr id="51215" name="TextBox 30"/>
          <p:cNvSpPr txBox="1">
            <a:spLocks noChangeArrowheads="1"/>
          </p:cNvSpPr>
          <p:nvPr/>
        </p:nvSpPr>
        <p:spPr bwMode="auto">
          <a:xfrm flipH="1">
            <a:off x="900113" y="4797425"/>
            <a:ext cx="4248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800">
                <a:solidFill>
                  <a:srgbClr val="FF0000"/>
                </a:solidFill>
              </a:rPr>
              <a:t>User u</a:t>
            </a:r>
          </a:p>
        </p:txBody>
      </p:sp>
      <p:sp>
        <p:nvSpPr>
          <p:cNvPr id="32" name="Smiley Face 31"/>
          <p:cNvSpPr>
            <a:spLocks noChangeArrowheads="1"/>
          </p:cNvSpPr>
          <p:nvPr/>
        </p:nvSpPr>
        <p:spPr bwMode="auto">
          <a:xfrm>
            <a:off x="2484438" y="1052513"/>
            <a:ext cx="574675" cy="576262"/>
          </a:xfrm>
          <a:prstGeom prst="smileyFace">
            <a:avLst>
              <a:gd name="adj" fmla="val -4653"/>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51217" name="Rectangle 22"/>
          <p:cNvSpPr>
            <a:spLocks noChangeArrowheads="1"/>
          </p:cNvSpPr>
          <p:nvPr/>
        </p:nvSpPr>
        <p:spPr bwMode="auto">
          <a:xfrm>
            <a:off x="611188" y="5300663"/>
            <a:ext cx="81010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buFontTx/>
              <a:buChar char="-"/>
            </a:pPr>
            <a:r>
              <a:rPr lang="en-US" altLang="en-US" sz="1400" b="0" i="1" dirty="0"/>
              <a:t>Towards planet-scale localization on smartphones with a partial </a:t>
            </a:r>
            <a:r>
              <a:rPr lang="en-US" altLang="en-US" sz="1400" b="0" i="1" dirty="0" err="1"/>
              <a:t>radiomap</a:t>
            </a:r>
            <a:r>
              <a:rPr lang="en-US" altLang="en-US" sz="1400" b="0" i="1" dirty="0"/>
              <a:t>"</a:t>
            </a:r>
            <a:r>
              <a:rPr lang="en-US" altLang="en-US" sz="1400" b="0" dirty="0"/>
              <a:t>, A. </a:t>
            </a:r>
            <a:r>
              <a:rPr lang="en-US" altLang="en-US" sz="1400" b="0" dirty="0" err="1"/>
              <a:t>Konstantinidis</a:t>
            </a:r>
            <a:r>
              <a:rPr lang="en-US" altLang="en-US" sz="1400" b="0" dirty="0"/>
              <a:t>, G. </a:t>
            </a:r>
            <a:r>
              <a:rPr lang="en-US" altLang="en-US" sz="1400" b="0" dirty="0" err="1"/>
              <a:t>Chatzimilioudis</a:t>
            </a:r>
            <a:r>
              <a:rPr lang="en-US" altLang="en-US" sz="1400" b="0" dirty="0"/>
              <a:t>, C. </a:t>
            </a:r>
            <a:r>
              <a:rPr lang="en-US" altLang="en-US" sz="1400" b="0" dirty="0" err="1"/>
              <a:t>Laoudias</a:t>
            </a:r>
            <a:r>
              <a:rPr lang="en-US" altLang="en-US" sz="1400" b="0" dirty="0"/>
              <a:t>, S. </a:t>
            </a:r>
            <a:r>
              <a:rPr lang="en-US" altLang="en-US" sz="1400" b="0" dirty="0" err="1"/>
              <a:t>Nicolaou</a:t>
            </a:r>
            <a:r>
              <a:rPr lang="en-US" altLang="en-US" sz="1400" b="0" dirty="0"/>
              <a:t> and D. Zeinalipour-</a:t>
            </a:r>
            <a:r>
              <a:rPr lang="en-US" altLang="en-US" sz="1400" b="0" dirty="0" err="1"/>
              <a:t>Yazti</a:t>
            </a:r>
            <a:r>
              <a:rPr lang="en-US" altLang="en-US" sz="1400" b="0" dirty="0"/>
              <a:t>. In ACM HotPlanet'12, in conjunction with </a:t>
            </a:r>
            <a:r>
              <a:rPr lang="en-US" altLang="en-US" sz="1400" dirty="0"/>
              <a:t>ACM </a:t>
            </a:r>
            <a:r>
              <a:rPr lang="en-US" altLang="en-US" sz="1400" dirty="0" err="1"/>
              <a:t>MobiSys</a:t>
            </a:r>
            <a:r>
              <a:rPr lang="en-US" altLang="en-US" sz="1400" dirty="0"/>
              <a:t> '12, </a:t>
            </a:r>
            <a:r>
              <a:rPr lang="en-US" altLang="en-US" sz="1400" b="0" dirty="0"/>
              <a:t>ACM, Pages: 9--14, 2012.</a:t>
            </a:r>
          </a:p>
          <a:p>
            <a:pPr eaLnBrk="1" hangingPunct="1">
              <a:buFontTx/>
              <a:buChar char="-"/>
            </a:pPr>
            <a:r>
              <a:rPr lang="en-US" altLang="en-US" sz="1400" b="0" i="1" dirty="0"/>
              <a:t> Privacy-Preserving Indoor Localization on Smartphones</a:t>
            </a:r>
            <a:r>
              <a:rPr lang="en-US" altLang="en-US" sz="1400" b="0" dirty="0"/>
              <a:t>, A. </a:t>
            </a:r>
            <a:r>
              <a:rPr lang="en-US" altLang="en-US" sz="1400" b="0" dirty="0" err="1"/>
              <a:t>Konstantinidis</a:t>
            </a:r>
            <a:r>
              <a:rPr lang="en-US" altLang="en-US" sz="1400" b="0" dirty="0"/>
              <a:t>, G. </a:t>
            </a:r>
            <a:r>
              <a:rPr lang="en-US" altLang="en-US" sz="1400" b="0" dirty="0" err="1"/>
              <a:t>Chatzimilioudis</a:t>
            </a:r>
            <a:r>
              <a:rPr lang="en-US" altLang="en-US" sz="1400" b="0" dirty="0"/>
              <a:t>, D. Zeinalipour-</a:t>
            </a:r>
            <a:r>
              <a:rPr lang="en-US" altLang="en-US" sz="1400" b="0" dirty="0" err="1"/>
              <a:t>Yazti</a:t>
            </a:r>
            <a:r>
              <a:rPr lang="en-US" altLang="en-US" sz="1400" b="0" dirty="0"/>
              <a:t>, P. </a:t>
            </a:r>
            <a:r>
              <a:rPr lang="en-US" altLang="en-US" sz="1400" b="0" dirty="0" err="1"/>
              <a:t>Mpeis</a:t>
            </a:r>
            <a:r>
              <a:rPr lang="en-US" altLang="en-US" sz="1400" b="0" dirty="0"/>
              <a:t>, N. </a:t>
            </a:r>
            <a:r>
              <a:rPr lang="en-US" altLang="en-US" sz="1400" b="0" dirty="0" err="1"/>
              <a:t>Pelekis</a:t>
            </a:r>
            <a:r>
              <a:rPr lang="en-US" altLang="en-US" sz="1400" b="0" dirty="0"/>
              <a:t>, Y. </a:t>
            </a:r>
            <a:r>
              <a:rPr lang="en-US" altLang="en-US" sz="1400" b="0" dirty="0" err="1"/>
              <a:t>Theodoridis</a:t>
            </a:r>
            <a:r>
              <a:rPr lang="en-US" altLang="en-US" sz="1400" b="0" dirty="0"/>
              <a:t>, in </a:t>
            </a:r>
            <a:r>
              <a:rPr lang="en-US" altLang="en-US" sz="1400" dirty="0"/>
              <a:t>IEEE TKDE’15.</a:t>
            </a:r>
          </a:p>
          <a:p>
            <a:pPr eaLnBrk="1" hangingPunct="1">
              <a:buFontTx/>
              <a:buChar char="-"/>
            </a:pPr>
            <a:endParaRPr lang="en-US" altLang="en-US" sz="1400" b="0" dirty="0"/>
          </a:p>
        </p:txBody>
      </p:sp>
      <p:sp>
        <p:nvSpPr>
          <p:cNvPr id="19" name="TextBox 18"/>
          <p:cNvSpPr txBox="1"/>
          <p:nvPr/>
        </p:nvSpPr>
        <p:spPr>
          <a:xfrm>
            <a:off x="7606379" y="856833"/>
            <a:ext cx="1397921" cy="338554"/>
          </a:xfrm>
          <a:prstGeom prst="rect">
            <a:avLst/>
          </a:prstGeom>
          <a:noFill/>
        </p:spPr>
        <p:txBody>
          <a:bodyPr wrap="square" rtlCol="0">
            <a:spAutoFit/>
          </a:bodyPr>
          <a:lstStyle/>
          <a:p>
            <a:pPr algn="ctr"/>
            <a:r>
              <a:rPr lang="en-US" sz="1600" dirty="0">
                <a:solidFill>
                  <a:srgbClr val="FF0000"/>
                </a:solidFill>
              </a:rPr>
              <a:t>Privacy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49155"/>
                                        </p:tgtEl>
                                        <p:attrNameLst>
                                          <p:attrName>style.visibility</p:attrName>
                                        </p:attrNameLst>
                                      </p:cBhvr>
                                      <p:to>
                                        <p:strVal val="visible"/>
                                      </p:to>
                                    </p:set>
                                    <p:animEffect transition="in" filter="blinds(horizontal)">
                                      <p:cBhvr>
                                        <p:cTn id="21" dur="500"/>
                                        <p:tgtEl>
                                          <p:spTgt spid="4915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linds(horizontal)">
                                      <p:cBhvr>
                                        <p:cTn id="24" dur="500"/>
                                        <p:tgtEl>
                                          <p:spTgt spid="26"/>
                                        </p:tgtEl>
                                      </p:cBhvr>
                                    </p:animEffect>
                                  </p:childTnLst>
                                </p:cTn>
                              </p:par>
                              <p:par>
                                <p:cTn id="25" presetID="3"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6" grpId="0"/>
      <p:bldP spid="3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ea typeface="ＭＳ Ｐゴシック" pitchFamily="34" charset="-128"/>
              </a:rPr>
              <a:t>Temporal Vector Map (TVM)</a:t>
            </a:r>
            <a:endParaRPr lang="en-US" dirty="0"/>
          </a:p>
        </p:txBody>
      </p:sp>
      <p:pic>
        <p:nvPicPr>
          <p:cNvPr id="6" name="Picture 24" descr="server_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2133600"/>
            <a:ext cx="150495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443663" y="4076700"/>
            <a:ext cx="2700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3200"/>
              <a:t>IIN Service</a:t>
            </a:r>
          </a:p>
        </p:txBody>
      </p:sp>
      <p:pic>
        <p:nvPicPr>
          <p:cNvPr id="52228" name="Picture 11" descr="http://www.journalofamnangler.com/wp-content/uploads/2011/08/cell-tow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922338"/>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3"/>
          <p:cNvSpPr txBox="1">
            <a:spLocks noChangeArrowheads="1"/>
          </p:cNvSpPr>
          <p:nvPr/>
        </p:nvSpPr>
        <p:spPr bwMode="auto">
          <a:xfrm>
            <a:off x="611188" y="2060575"/>
            <a:ext cx="830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a:t>WiFi</a:t>
            </a:r>
          </a:p>
        </p:txBody>
      </p:sp>
      <p:pic>
        <p:nvPicPr>
          <p:cNvPr id="52230" name="Picture 11" descr="http://www.journalofamnangler.com/wp-content/uploads/2011/08/cell-tow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2535238"/>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3"/>
          <p:cNvSpPr txBox="1">
            <a:spLocks noChangeArrowheads="1"/>
          </p:cNvSpPr>
          <p:nvPr/>
        </p:nvSpPr>
        <p:spPr bwMode="auto">
          <a:xfrm>
            <a:off x="611188" y="3687763"/>
            <a:ext cx="830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a:t>WiFi</a:t>
            </a:r>
          </a:p>
        </p:txBody>
      </p:sp>
      <p:pic>
        <p:nvPicPr>
          <p:cNvPr id="52232" name="Picture 11" descr="http://www.journalofamnangler.com/wp-content/uploads/2011/08/cell-tow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4508500"/>
            <a:ext cx="12239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TextBox 13"/>
          <p:cNvSpPr txBox="1">
            <a:spLocks noChangeArrowheads="1"/>
          </p:cNvSpPr>
          <p:nvPr/>
        </p:nvSpPr>
        <p:spPr bwMode="auto">
          <a:xfrm>
            <a:off x="539750" y="5661025"/>
            <a:ext cx="828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a:t>WiFi</a:t>
            </a:r>
          </a:p>
        </p:txBody>
      </p:sp>
      <p:sp>
        <p:nvSpPr>
          <p:cNvPr id="52234" name="TextBox 13"/>
          <p:cNvSpPr txBox="1">
            <a:spLocks noChangeArrowheads="1"/>
          </p:cNvSpPr>
          <p:nvPr/>
        </p:nvSpPr>
        <p:spPr bwMode="auto">
          <a:xfrm>
            <a:off x="755650" y="4149725"/>
            <a:ext cx="439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a:t>...</a:t>
            </a:r>
          </a:p>
        </p:txBody>
      </p:sp>
      <p:cxnSp>
        <p:nvCxnSpPr>
          <p:cNvPr id="52235" name="Straight Arrow Connector 19"/>
          <p:cNvCxnSpPr>
            <a:cxnSpLocks noChangeShapeType="1"/>
          </p:cNvCxnSpPr>
          <p:nvPr/>
        </p:nvCxnSpPr>
        <p:spPr bwMode="auto">
          <a:xfrm>
            <a:off x="4140200" y="2205038"/>
            <a:ext cx="2519363"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6" name="TextBox 20"/>
          <p:cNvSpPr txBox="1">
            <a:spLocks noChangeArrowheads="1"/>
          </p:cNvSpPr>
          <p:nvPr/>
        </p:nvSpPr>
        <p:spPr bwMode="auto">
          <a:xfrm>
            <a:off x="4140200" y="1628775"/>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9138" indent="-719138"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a:t>Bloom Filter (u's APs)</a:t>
            </a:r>
          </a:p>
        </p:txBody>
      </p:sp>
      <p:cxnSp>
        <p:nvCxnSpPr>
          <p:cNvPr id="22" name="Straight Arrow Connector 21"/>
          <p:cNvCxnSpPr>
            <a:cxnSpLocks noChangeShapeType="1"/>
          </p:cNvCxnSpPr>
          <p:nvPr/>
        </p:nvCxnSpPr>
        <p:spPr bwMode="auto">
          <a:xfrm flipH="1">
            <a:off x="4140200" y="4348163"/>
            <a:ext cx="2519363"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6" name="Rectangle 25"/>
          <p:cNvSpPr>
            <a:spLocks noChangeArrowheads="1"/>
          </p:cNvSpPr>
          <p:nvPr/>
        </p:nvSpPr>
        <p:spPr bwMode="auto">
          <a:xfrm>
            <a:off x="4500563" y="4491038"/>
            <a:ext cx="2159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800">
                <a:solidFill>
                  <a:srgbClr val="007A37"/>
                </a:solidFill>
              </a:rPr>
              <a:t>K=3 Positions</a:t>
            </a:r>
          </a:p>
        </p:txBody>
      </p:sp>
      <p:sp>
        <p:nvSpPr>
          <p:cNvPr id="52239" name="TextBox 29"/>
          <p:cNvSpPr txBox="1">
            <a:spLocks noChangeArrowheads="1"/>
          </p:cNvSpPr>
          <p:nvPr/>
        </p:nvSpPr>
        <p:spPr bwMode="auto">
          <a:xfrm flipH="1">
            <a:off x="900113" y="5589588"/>
            <a:ext cx="4248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a:solidFill>
                  <a:srgbClr val="007A37"/>
                </a:solidFill>
              </a:rPr>
              <a:t>User u</a:t>
            </a:r>
          </a:p>
        </p:txBody>
      </p:sp>
      <p:sp>
        <p:nvSpPr>
          <p:cNvPr id="52240" name="Smiley Face 26"/>
          <p:cNvSpPr>
            <a:spLocks noChangeArrowheads="1"/>
          </p:cNvSpPr>
          <p:nvPr/>
        </p:nvSpPr>
        <p:spPr bwMode="auto">
          <a:xfrm>
            <a:off x="2484438" y="981075"/>
            <a:ext cx="792162" cy="647700"/>
          </a:xfrm>
          <a:prstGeom prst="smileyFace">
            <a:avLst>
              <a:gd name="adj" fmla="val 4653"/>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pic>
        <p:nvPicPr>
          <p:cNvPr id="5224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2349500"/>
            <a:ext cx="251936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0" y="1692275"/>
            <a:ext cx="2465388"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3" name="TextBox 19"/>
          <p:cNvSpPr txBox="1">
            <a:spLocks noChangeArrowheads="1"/>
          </p:cNvSpPr>
          <p:nvPr/>
        </p:nvSpPr>
        <p:spPr bwMode="auto">
          <a:xfrm>
            <a:off x="4067175" y="2924175"/>
            <a:ext cx="367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800"/>
              <a:t>Set Membership Queries</a:t>
            </a:r>
          </a:p>
        </p:txBody>
      </p:sp>
      <p:sp>
        <p:nvSpPr>
          <p:cNvPr id="21" name="TextBox 20"/>
          <p:cNvSpPr txBox="1"/>
          <p:nvPr/>
        </p:nvSpPr>
        <p:spPr>
          <a:xfrm>
            <a:off x="7504818" y="982143"/>
            <a:ext cx="1397921" cy="338554"/>
          </a:xfrm>
          <a:prstGeom prst="rect">
            <a:avLst/>
          </a:prstGeom>
          <a:noFill/>
        </p:spPr>
        <p:txBody>
          <a:bodyPr wrap="square" rtlCol="0">
            <a:spAutoFit/>
          </a:bodyPr>
          <a:lstStyle/>
          <a:p>
            <a:pPr algn="ctr"/>
            <a:r>
              <a:rPr lang="en-US" sz="1600" dirty="0">
                <a:solidFill>
                  <a:srgbClr val="FF0000"/>
                </a:solidFill>
              </a:rPr>
              <a:t>Privacy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5" name="Picture 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4652963"/>
            <a:ext cx="691197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TVM – Bloom Filters</a:t>
            </a:r>
          </a:p>
        </p:txBody>
      </p:sp>
      <p:sp>
        <p:nvSpPr>
          <p:cNvPr id="3" name="Content Placeholder 2"/>
          <p:cNvSpPr>
            <a:spLocks noGrp="1"/>
          </p:cNvSpPr>
          <p:nvPr>
            <p:ph idx="1"/>
          </p:nvPr>
        </p:nvSpPr>
        <p:spPr>
          <a:xfrm>
            <a:off x="457200" y="908050"/>
            <a:ext cx="8229600" cy="5291138"/>
          </a:xfrm>
        </p:spPr>
        <p:txBody>
          <a:bodyPr/>
          <a:lstStyle/>
          <a:p>
            <a:pPr marL="0" indent="0">
              <a:buFontTx/>
              <a:buNone/>
            </a:pPr>
            <a:r>
              <a:rPr lang="en-US" altLang="en-US" sz="2800" b="1">
                <a:ea typeface="ＭＳ Ｐゴシック" charset="-128"/>
              </a:rPr>
              <a:t>Bloom filters – basic idea: </a:t>
            </a:r>
          </a:p>
          <a:p>
            <a:pPr marL="688975" lvl="1" indent="-350838">
              <a:buFont typeface="Arial" charset="0"/>
              <a:buChar char="-"/>
            </a:pPr>
            <a:r>
              <a:rPr lang="en-US" altLang="en-US" sz="2400">
                <a:ea typeface="ＭＳ Ｐゴシック" charset="-128"/>
              </a:rPr>
              <a:t>allocate a vector of </a:t>
            </a:r>
            <a:r>
              <a:rPr lang="en-US" altLang="en-US" sz="2400" b="1">
                <a:latin typeface="Courier New" charset="0"/>
                <a:ea typeface="ＭＳ Ｐゴシック" charset="-128"/>
              </a:rPr>
              <a:t>b</a:t>
            </a:r>
            <a:r>
              <a:rPr lang="en-US" altLang="en-US" sz="2400" b="1">
                <a:ea typeface="ＭＳ Ｐゴシック" charset="-128"/>
              </a:rPr>
              <a:t> bits</a:t>
            </a:r>
            <a:r>
              <a:rPr lang="en-US" altLang="en-US" sz="2400">
                <a:ea typeface="ＭＳ Ｐゴシック" charset="-128"/>
              </a:rPr>
              <a:t>, initially all set to 0</a:t>
            </a:r>
          </a:p>
          <a:p>
            <a:pPr marL="688975" lvl="1" indent="-350838">
              <a:buFont typeface="Arial" charset="0"/>
              <a:buChar char="-"/>
            </a:pPr>
            <a:r>
              <a:rPr lang="en-US" altLang="en-US" sz="2400">
                <a:ea typeface="ＭＳ Ｐゴシック" charset="-128"/>
              </a:rPr>
              <a:t>use </a:t>
            </a:r>
            <a:r>
              <a:rPr lang="en-US" altLang="en-US" sz="2400" b="1">
                <a:ea typeface="ＭＳ Ｐゴシック" charset="-128"/>
              </a:rPr>
              <a:t>h </a:t>
            </a:r>
            <a:r>
              <a:rPr lang="en-US" altLang="en-US" sz="2400">
                <a:ea typeface="ＭＳ Ｐゴシック" charset="-128"/>
              </a:rPr>
              <a:t>independent </a:t>
            </a:r>
            <a:r>
              <a:rPr lang="en-US" altLang="en-US" sz="2400" b="1">
                <a:ea typeface="ＭＳ Ｐゴシック" charset="-128"/>
              </a:rPr>
              <a:t>hash functions </a:t>
            </a:r>
            <a:r>
              <a:rPr lang="en-US" altLang="en-US" sz="2400">
                <a:ea typeface="ＭＳ Ｐゴシック" charset="-128"/>
              </a:rPr>
              <a:t>to hash every Access Point seen by a user to the vector.</a:t>
            </a:r>
          </a:p>
          <a:p>
            <a:pPr marL="688975" lvl="1" indent="-350838">
              <a:buFont typeface="Arial" charset="0"/>
              <a:buChar char="-"/>
            </a:pPr>
            <a:endParaRPr lang="en-US" altLang="en-US" sz="2400">
              <a:ea typeface="ＭＳ Ｐゴシック" charset="-128"/>
            </a:endParaRPr>
          </a:p>
          <a:p>
            <a:pPr marL="0" indent="0">
              <a:buFontTx/>
              <a:buNone/>
            </a:pPr>
            <a:endParaRPr lang="en-US" altLang="en-US" sz="1400" b="1">
              <a:ea typeface="ＭＳ Ｐゴシック" charset="-128"/>
            </a:endParaRPr>
          </a:p>
          <a:p>
            <a:pPr marL="0" indent="0">
              <a:buFontTx/>
              <a:buNone/>
            </a:pPr>
            <a:r>
              <a:rPr lang="en-US" altLang="en-US" sz="2800">
                <a:ea typeface="ＭＳ Ｐゴシック" charset="-128"/>
              </a:rPr>
              <a:t>The </a:t>
            </a:r>
            <a:r>
              <a:rPr lang="en-US" altLang="en-US" sz="2800" b="1">
                <a:ea typeface="ＭＳ Ｐゴシック" charset="-128"/>
              </a:rPr>
              <a:t>IIN Service</a:t>
            </a:r>
            <a:r>
              <a:rPr lang="en-US" altLang="en-US" sz="2800">
                <a:ea typeface="ＭＳ Ｐゴシック" charset="-128"/>
              </a:rPr>
              <a:t> selects any </a:t>
            </a:r>
            <a:r>
              <a:rPr lang="en-US" altLang="en-US" sz="2800" b="1">
                <a:ea typeface="ＭＳ Ｐゴシック" charset="-128"/>
              </a:rPr>
              <a:t>RadioMap row </a:t>
            </a:r>
            <a:r>
              <a:rPr lang="en-US" altLang="en-US" sz="2800">
                <a:ea typeface="ＭＳ Ｐゴシック" charset="-128"/>
              </a:rPr>
              <a:t>that has an AP belonging to </a:t>
            </a:r>
            <a:r>
              <a:rPr lang="en-US" altLang="en-US" sz="2800" b="1">
                <a:ea typeface="ＭＳ Ｐゴシック" charset="-128"/>
              </a:rPr>
              <a:t>the query bloom filter</a:t>
            </a:r>
            <a:r>
              <a:rPr lang="en-US" altLang="en-US" sz="2400">
                <a:ea typeface="ＭＳ Ｐゴシック" charset="-128"/>
              </a:rPr>
              <a:t> </a:t>
            </a:r>
            <a:r>
              <a:rPr lang="en-US" altLang="en-US" sz="2800">
                <a:ea typeface="ＭＳ Ｐゴシック" charset="-128"/>
              </a:rPr>
              <a:t>and send it to the user.</a:t>
            </a:r>
            <a:endParaRPr lang="en-US" altLang="en-US" sz="2400">
              <a:ea typeface="ＭＳ Ｐゴシック" charset="-128"/>
            </a:endParaRPr>
          </a:p>
          <a:p>
            <a:pPr marL="688975" lvl="1" indent="-350838">
              <a:buFont typeface="Arial" charset="0"/>
              <a:buChar char="-"/>
            </a:pPr>
            <a:endParaRPr lang="en-US" altLang="zh-CN" sz="2400">
              <a:ea typeface="SimSun" charset="0"/>
            </a:endParaRPr>
          </a:p>
        </p:txBody>
      </p:sp>
      <p:graphicFrame>
        <p:nvGraphicFramePr>
          <p:cNvPr id="16" name="Table 15"/>
          <p:cNvGraphicFramePr>
            <a:graphicFrameLocks noGrp="1"/>
          </p:cNvGraphicFramePr>
          <p:nvPr/>
        </p:nvGraphicFramePr>
        <p:xfrm>
          <a:off x="1763713" y="3057525"/>
          <a:ext cx="6096000" cy="371475"/>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tblGrid>
              <a:tr h="371475">
                <a:tc>
                  <a:txBody>
                    <a:bodyPr/>
                    <a:lstStyle/>
                    <a:p>
                      <a:pPr algn="ctr"/>
                      <a:r>
                        <a:rPr lang="en-US" sz="1800" b="0" dirty="0">
                          <a:solidFill>
                            <a:schemeClr val="tx1"/>
                          </a:solidFill>
                        </a:rPr>
                        <a:t>0</a:t>
                      </a:r>
                    </a:p>
                  </a:txBody>
                  <a:tcPr marT="45798" marB="45798" anchor="ctr"/>
                </a:tc>
                <a:tc>
                  <a:txBody>
                    <a:bodyPr/>
                    <a:lstStyle/>
                    <a:p>
                      <a:pPr algn="ctr"/>
                      <a:r>
                        <a:rPr lang="en-US" sz="1800" b="0" dirty="0">
                          <a:solidFill>
                            <a:schemeClr val="tx1"/>
                          </a:solidFill>
                        </a:rPr>
                        <a:t>1</a:t>
                      </a:r>
                    </a:p>
                  </a:txBody>
                  <a:tcPr marT="45798" marB="45798" anchor="ctr"/>
                </a:tc>
                <a:tc>
                  <a:txBody>
                    <a:bodyPr/>
                    <a:lstStyle/>
                    <a:p>
                      <a:pPr algn="ctr"/>
                      <a:r>
                        <a:rPr lang="en-US" sz="1800" b="0" dirty="0">
                          <a:solidFill>
                            <a:schemeClr val="tx1"/>
                          </a:solidFill>
                        </a:rPr>
                        <a:t>0</a:t>
                      </a:r>
                    </a:p>
                  </a:txBody>
                  <a:tcPr marT="45798" marB="45798" anchor="ctr"/>
                </a:tc>
                <a:tc>
                  <a:txBody>
                    <a:bodyPr/>
                    <a:lstStyle/>
                    <a:p>
                      <a:pPr algn="ctr"/>
                      <a:r>
                        <a:rPr lang="en-US" sz="1800" b="0" dirty="0">
                          <a:solidFill>
                            <a:schemeClr val="tx1"/>
                          </a:solidFill>
                        </a:rPr>
                        <a:t>0</a:t>
                      </a:r>
                    </a:p>
                  </a:txBody>
                  <a:tcPr marT="45798" marB="45798" anchor="ctr"/>
                </a:tc>
                <a:tc>
                  <a:txBody>
                    <a:bodyPr/>
                    <a:lstStyle/>
                    <a:p>
                      <a:pPr algn="ctr"/>
                      <a:r>
                        <a:rPr lang="en-US" sz="1800" b="0" dirty="0">
                          <a:solidFill>
                            <a:schemeClr val="tx1"/>
                          </a:solidFill>
                        </a:rPr>
                        <a:t>1</a:t>
                      </a:r>
                    </a:p>
                  </a:txBody>
                  <a:tcPr marT="45798" marB="45798" anchor="ctr"/>
                </a:tc>
                <a:tc>
                  <a:txBody>
                    <a:bodyPr/>
                    <a:lstStyle/>
                    <a:p>
                      <a:pPr algn="ctr"/>
                      <a:r>
                        <a:rPr lang="en-US" sz="1800" b="0" dirty="0">
                          <a:solidFill>
                            <a:schemeClr val="tx1"/>
                          </a:solidFill>
                        </a:rPr>
                        <a:t>0</a:t>
                      </a:r>
                    </a:p>
                  </a:txBody>
                  <a:tcPr marT="45798" marB="45798" anchor="ctr"/>
                </a:tc>
                <a:tc>
                  <a:txBody>
                    <a:bodyPr/>
                    <a:lstStyle/>
                    <a:p>
                      <a:pPr algn="ctr"/>
                      <a:r>
                        <a:rPr lang="en-US" sz="1800" b="0" dirty="0">
                          <a:solidFill>
                            <a:schemeClr val="tx1"/>
                          </a:solidFill>
                        </a:rPr>
                        <a:t>0</a:t>
                      </a:r>
                    </a:p>
                  </a:txBody>
                  <a:tcPr marT="45798" marB="45798" anchor="ctr"/>
                </a:tc>
                <a:tc>
                  <a:txBody>
                    <a:bodyPr/>
                    <a:lstStyle/>
                    <a:p>
                      <a:pPr algn="ctr"/>
                      <a:r>
                        <a:rPr lang="en-US" sz="1800" b="0" dirty="0">
                          <a:solidFill>
                            <a:schemeClr val="tx1"/>
                          </a:solidFill>
                        </a:rPr>
                        <a:t>1</a:t>
                      </a:r>
                    </a:p>
                  </a:txBody>
                  <a:tcPr marT="45798" marB="45798" anchor="ctr"/>
                </a:tc>
                <a:tc>
                  <a:txBody>
                    <a:bodyPr/>
                    <a:lstStyle/>
                    <a:p>
                      <a:pPr algn="ctr"/>
                      <a:r>
                        <a:rPr lang="en-US" sz="1800" b="0" dirty="0">
                          <a:solidFill>
                            <a:schemeClr val="tx1"/>
                          </a:solidFill>
                        </a:rPr>
                        <a:t>0</a:t>
                      </a:r>
                    </a:p>
                  </a:txBody>
                  <a:tcPr marT="45798" marB="45798" anchor="ctr"/>
                </a:tc>
                <a:tc>
                  <a:txBody>
                    <a:bodyPr/>
                    <a:lstStyle/>
                    <a:p>
                      <a:pPr algn="ctr"/>
                      <a:r>
                        <a:rPr lang="en-US" sz="1800" b="0" dirty="0">
                          <a:solidFill>
                            <a:schemeClr val="tx1"/>
                          </a:solidFill>
                        </a:rPr>
                        <a:t>0</a:t>
                      </a:r>
                    </a:p>
                  </a:txBody>
                  <a:tcPr marT="45798" marB="45798" anchor="ctr"/>
                </a:tc>
                <a:extLst>
                  <a:ext uri="{0D108BD9-81ED-4DB2-BD59-A6C34878D82A}">
                    <a16:rowId xmlns:a16="http://schemas.microsoft.com/office/drawing/2014/main" val="10000"/>
                  </a:ext>
                </a:extLst>
              </a:tr>
            </a:tbl>
          </a:graphicData>
        </a:graphic>
      </p:graphicFrame>
      <p:sp>
        <p:nvSpPr>
          <p:cNvPr id="8" name="TextBox 7"/>
          <p:cNvSpPr txBox="1">
            <a:spLocks noChangeArrowheads="1"/>
          </p:cNvSpPr>
          <p:nvPr/>
        </p:nvSpPr>
        <p:spPr bwMode="auto">
          <a:xfrm>
            <a:off x="2411413" y="2708275"/>
            <a:ext cx="504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200">
                <a:solidFill>
                  <a:srgbClr val="FF0000"/>
                </a:solidFill>
              </a:rPr>
              <a:t>AP2</a:t>
            </a:r>
          </a:p>
        </p:txBody>
      </p:sp>
      <p:sp>
        <p:nvSpPr>
          <p:cNvPr id="9" name="TextBox 8"/>
          <p:cNvSpPr txBox="1">
            <a:spLocks noChangeArrowheads="1"/>
          </p:cNvSpPr>
          <p:nvPr/>
        </p:nvSpPr>
        <p:spPr bwMode="auto">
          <a:xfrm>
            <a:off x="4284663" y="2576513"/>
            <a:ext cx="64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200">
                <a:solidFill>
                  <a:srgbClr val="FF0000"/>
                </a:solidFill>
              </a:rPr>
              <a:t>AP13</a:t>
            </a:r>
          </a:p>
        </p:txBody>
      </p:sp>
      <p:sp>
        <p:nvSpPr>
          <p:cNvPr id="10" name="TextBox 9"/>
          <p:cNvSpPr txBox="1">
            <a:spLocks noChangeArrowheads="1"/>
          </p:cNvSpPr>
          <p:nvPr/>
        </p:nvSpPr>
        <p:spPr bwMode="auto">
          <a:xfrm>
            <a:off x="4284663" y="2781300"/>
            <a:ext cx="503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200">
                <a:solidFill>
                  <a:srgbClr val="FF0000"/>
                </a:solidFill>
              </a:rPr>
              <a:t>AP2</a:t>
            </a:r>
          </a:p>
        </p:txBody>
      </p:sp>
      <p:sp>
        <p:nvSpPr>
          <p:cNvPr id="11" name="TextBox 10"/>
          <p:cNvSpPr txBox="1">
            <a:spLocks noChangeArrowheads="1"/>
          </p:cNvSpPr>
          <p:nvPr/>
        </p:nvSpPr>
        <p:spPr bwMode="auto">
          <a:xfrm>
            <a:off x="6084888" y="2781300"/>
            <a:ext cx="574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200">
                <a:solidFill>
                  <a:srgbClr val="FF0000"/>
                </a:solidFill>
              </a:rPr>
              <a:t>AP13</a:t>
            </a:r>
          </a:p>
        </p:txBody>
      </p:sp>
      <p:sp>
        <p:nvSpPr>
          <p:cNvPr id="12" name="TextBox 11"/>
          <p:cNvSpPr txBox="1">
            <a:spLocks noChangeArrowheads="1"/>
          </p:cNvSpPr>
          <p:nvPr/>
        </p:nvSpPr>
        <p:spPr bwMode="auto">
          <a:xfrm>
            <a:off x="7885113" y="2997200"/>
            <a:ext cx="287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a:t>b</a:t>
            </a:r>
          </a:p>
        </p:txBody>
      </p:sp>
      <p:sp>
        <p:nvSpPr>
          <p:cNvPr id="13" name="TextBox 12"/>
          <p:cNvSpPr txBox="1"/>
          <p:nvPr/>
        </p:nvSpPr>
        <p:spPr>
          <a:xfrm>
            <a:off x="7504818" y="982143"/>
            <a:ext cx="1397921" cy="338554"/>
          </a:xfrm>
          <a:prstGeom prst="rect">
            <a:avLst/>
          </a:prstGeom>
          <a:noFill/>
        </p:spPr>
        <p:txBody>
          <a:bodyPr wrap="square" rtlCol="0">
            <a:spAutoFit/>
          </a:bodyPr>
          <a:lstStyle/>
          <a:p>
            <a:pPr algn="ctr"/>
            <a:r>
              <a:rPr lang="en-US" sz="1600" dirty="0">
                <a:solidFill>
                  <a:srgbClr val="FF0000"/>
                </a:solidFill>
              </a:rPr>
              <a:t>Privacy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0295"/>
                                        </p:tgtEl>
                                        <p:attrNameLst>
                                          <p:attrName>style.visibility</p:attrName>
                                        </p:attrNameLst>
                                      </p:cBhvr>
                                      <p:to>
                                        <p:strVal val="visible"/>
                                      </p:to>
                                    </p:set>
                                    <p:animEffect transition="in" filter="blinds(horizontal)">
                                      <p:cBhvr>
                                        <p:cTn id="30" dur="500"/>
                                        <p:tgtEl>
                                          <p:spTgt spid="10295"/>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8186738" cy="633412"/>
          </a:xfrm>
          <a:ln>
            <a:miter lim="800000"/>
            <a:headEnd/>
            <a:tailEnd/>
          </a:ln>
        </p:spPr>
        <p:txBody>
          <a:bodyPr/>
          <a:lstStyle/>
          <a:p>
            <a:r>
              <a:rPr lang="en-US" altLang="en-US" sz="4000" dirty="0">
                <a:ea typeface="ＭＳ Ｐゴシック" charset="-128"/>
              </a:rPr>
              <a:t>TVM – Bloom Filters</a:t>
            </a:r>
          </a:p>
        </p:txBody>
      </p:sp>
      <p:sp>
        <p:nvSpPr>
          <p:cNvPr id="1029" name="Content Placeholder 2"/>
          <p:cNvSpPr>
            <a:spLocks noGrp="1"/>
          </p:cNvSpPr>
          <p:nvPr>
            <p:ph idx="1"/>
          </p:nvPr>
        </p:nvSpPr>
        <p:spPr>
          <a:xfrm>
            <a:off x="457200" y="1125538"/>
            <a:ext cx="8229600" cy="5073650"/>
          </a:xfrm>
        </p:spPr>
        <p:txBody>
          <a:bodyPr/>
          <a:lstStyle/>
          <a:p>
            <a:r>
              <a:rPr lang="en-US" altLang="en-US" sz="2400" dirty="0">
                <a:ea typeface="ＭＳ Ｐゴシック" charset="-128"/>
              </a:rPr>
              <a:t>The most significant feature of Bloom filters is that there is a clear </a:t>
            </a:r>
            <a:r>
              <a:rPr lang="en-US" altLang="en-US" sz="2400" b="1" dirty="0">
                <a:ea typeface="ＭＳ Ｐゴシック" charset="-128"/>
              </a:rPr>
              <a:t>tradeoff between </a:t>
            </a:r>
            <a:r>
              <a:rPr lang="en-US" altLang="en-US" sz="2400" b="1" dirty="0">
                <a:solidFill>
                  <a:srgbClr val="FF0000"/>
                </a:solidFill>
                <a:ea typeface="ＭＳ Ｐゴシック" charset="-128"/>
              </a:rPr>
              <a:t>b </a:t>
            </a:r>
            <a:r>
              <a:rPr lang="en-US" altLang="en-US" sz="2400" dirty="0">
                <a:ea typeface="ＭＳ Ｐゴシック" charset="-128"/>
              </a:rPr>
              <a:t>and the </a:t>
            </a:r>
            <a:r>
              <a:rPr lang="en-US" altLang="en-US" sz="2400" b="1" dirty="0">
                <a:ea typeface="ＭＳ Ｐゴシック" charset="-128"/>
              </a:rPr>
              <a:t>probability of a false positive.</a:t>
            </a:r>
          </a:p>
          <a:p>
            <a:pPr lvl="1"/>
            <a:r>
              <a:rPr lang="en-US" altLang="en-US" sz="2000" b="1" dirty="0">
                <a:ea typeface="ＭＳ Ｐゴシック" charset="-128"/>
              </a:rPr>
              <a:t>Small b: Too many false positives (too much hiding &amp; cost)</a:t>
            </a:r>
          </a:p>
          <a:p>
            <a:pPr lvl="1"/>
            <a:r>
              <a:rPr lang="en-US" altLang="en-US" sz="2000" b="1" dirty="0">
                <a:ea typeface="ＭＳ Ｐゴシック" charset="-128"/>
              </a:rPr>
              <a:t>Large b: “No” false positives (no hiding &amp; no cost)</a:t>
            </a:r>
          </a:p>
          <a:p>
            <a:r>
              <a:rPr lang="en-US" altLang="en-US" sz="2400" dirty="0">
                <a:ea typeface="ＭＳ Ｐゴシック" charset="-128"/>
              </a:rPr>
              <a:t>Given </a:t>
            </a:r>
            <a:r>
              <a:rPr lang="en-US" altLang="en-US" sz="2400" b="1" dirty="0">
                <a:solidFill>
                  <a:srgbClr val="FF0000"/>
                </a:solidFill>
                <a:latin typeface="Courier New" charset="0"/>
                <a:ea typeface="ＭＳ Ｐゴシック" charset="-128"/>
              </a:rPr>
              <a:t>h</a:t>
            </a:r>
            <a:r>
              <a:rPr lang="en-US" altLang="en-US" sz="2400" b="1" dirty="0">
                <a:solidFill>
                  <a:srgbClr val="FF0000"/>
                </a:solidFill>
                <a:ea typeface="ＭＳ Ｐゴシック" charset="-128"/>
              </a:rPr>
              <a:t> </a:t>
            </a:r>
            <a:r>
              <a:rPr lang="en-US" altLang="en-US" sz="2400" b="1" dirty="0">
                <a:ea typeface="ＭＳ Ｐゴシック" charset="-128"/>
              </a:rPr>
              <a:t>optimal hash functions</a:t>
            </a:r>
            <a:r>
              <a:rPr lang="en-US" altLang="en-US" sz="2400" dirty="0">
                <a:ea typeface="ＭＳ Ｐゴシック" charset="-128"/>
              </a:rPr>
              <a:t>, </a:t>
            </a:r>
            <a:r>
              <a:rPr lang="en-US" altLang="en-US" sz="2400" b="1" dirty="0">
                <a:solidFill>
                  <a:srgbClr val="FF0000"/>
                </a:solidFill>
                <a:latin typeface="Courier New" charset="0"/>
                <a:ea typeface="ＭＳ Ｐゴシック" charset="-128"/>
              </a:rPr>
              <a:t>b</a:t>
            </a:r>
            <a:r>
              <a:rPr lang="en-US" altLang="en-US" sz="2400" b="1" dirty="0">
                <a:ea typeface="ＭＳ Ｐゴシック" charset="-128"/>
              </a:rPr>
              <a:t> bits </a:t>
            </a:r>
            <a:r>
              <a:rPr lang="en-US" altLang="en-US" sz="2400" dirty="0">
                <a:ea typeface="ＭＳ Ｐゴシック" charset="-128"/>
              </a:rPr>
              <a:t>for the Bloom filter, </a:t>
            </a:r>
            <a:r>
              <a:rPr lang="en-US" altLang="en-US" sz="2400" dirty="0">
                <a:solidFill>
                  <a:srgbClr val="FF0000"/>
                </a:solidFill>
                <a:ea typeface="ＭＳ Ｐゴシック" charset="-128"/>
              </a:rPr>
              <a:t>M </a:t>
            </a:r>
            <a:r>
              <a:rPr lang="en-US" altLang="en-US" sz="2400" dirty="0">
                <a:ea typeface="ＭＳ Ｐゴシック" charset="-128"/>
              </a:rPr>
              <a:t>the cardinality of the Access Point set we can estimate the amount of </a:t>
            </a:r>
            <a:r>
              <a:rPr lang="en-US" altLang="en-US" sz="2400" b="1" dirty="0">
                <a:ea typeface="ＭＳ Ｐゴシック" charset="-128"/>
              </a:rPr>
              <a:t>false positives </a:t>
            </a:r>
            <a:r>
              <a:rPr lang="en-US" altLang="en-US" sz="2400" dirty="0">
                <a:ea typeface="ＭＳ Ｐゴシック" charset="-128"/>
              </a:rPr>
              <a:t>produced by the </a:t>
            </a:r>
            <a:r>
              <a:rPr lang="en-US" altLang="en-US" sz="2400" b="1" dirty="0">
                <a:ea typeface="ＭＳ Ｐゴシック" charset="-128"/>
              </a:rPr>
              <a:t>Bloom filter:</a:t>
            </a:r>
          </a:p>
          <a:p>
            <a:pPr lvl="1"/>
            <a:r>
              <a:rPr lang="en-US" altLang="en-US" sz="2000" dirty="0">
                <a:ea typeface="ＭＳ Ｐゴシック" charset="-128"/>
              </a:rPr>
              <a:t>False Positive Ratio:</a:t>
            </a:r>
          </a:p>
          <a:p>
            <a:pPr lvl="1"/>
            <a:r>
              <a:rPr lang="en-US" altLang="en-US" sz="2000" dirty="0">
                <a:ea typeface="ＭＳ Ｐゴシック" charset="-128"/>
              </a:rPr>
              <a:t>Objective:  </a:t>
            </a:r>
            <a:endParaRPr lang="en-US" altLang="en-US" sz="1600" dirty="0">
              <a:ea typeface="ＭＳ Ｐゴシック" charset="-128"/>
            </a:endParaRPr>
          </a:p>
          <a:p>
            <a:pPr lvl="1"/>
            <a:r>
              <a:rPr lang="en-US" altLang="en-US" sz="2000" dirty="0">
                <a:ea typeface="ＭＳ Ｐゴシック" charset="-128"/>
              </a:rPr>
              <a:t>Solving the above for b:</a:t>
            </a:r>
          </a:p>
          <a:p>
            <a:endParaRPr lang="en-US" altLang="en-US" sz="2800" dirty="0">
              <a:ea typeface="ＭＳ Ｐゴシック" charset="-128"/>
            </a:endParaRPr>
          </a:p>
        </p:txBody>
      </p:sp>
      <p:graphicFrame>
        <p:nvGraphicFramePr>
          <p:cNvPr id="1026" name="Object 2"/>
          <p:cNvGraphicFramePr>
            <a:graphicFrameLocks noChangeAspect="1"/>
          </p:cNvGraphicFramePr>
          <p:nvPr/>
        </p:nvGraphicFramePr>
        <p:xfrm>
          <a:off x="4140200" y="4365625"/>
          <a:ext cx="2117725" cy="520700"/>
        </p:xfrm>
        <a:graphic>
          <a:graphicData uri="http://schemas.openxmlformats.org/presentationml/2006/ole">
            <mc:AlternateContent xmlns:mc="http://schemas.openxmlformats.org/markup-compatibility/2006">
              <mc:Choice xmlns:v="urn:schemas-microsoft-com:vml" Requires="v">
                <p:oleObj name="Equation" r:id="rId3" imgW="927100" imgH="228600" progId="Equation.3">
                  <p:embed/>
                </p:oleObj>
              </mc:Choice>
              <mc:Fallback>
                <p:oleObj name="Equation" r:id="rId3" imgW="927100" imgH="228600" progId="Equation.3">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4365625"/>
                        <a:ext cx="2117725"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4139952" y="5301207"/>
          <a:ext cx="2304256" cy="1008479"/>
        </p:xfrm>
        <a:graphic>
          <a:graphicData uri="http://schemas.openxmlformats.org/presentationml/2006/ole">
            <mc:AlternateContent xmlns:mc="http://schemas.openxmlformats.org/markup-compatibility/2006">
              <mc:Choice xmlns:v="urn:schemas-microsoft-com:vml" Requires="v">
                <p:oleObj name="Equation" r:id="rId5" imgW="1015920" imgH="444240" progId="Equation.3">
                  <p:embed/>
                </p:oleObj>
              </mc:Choice>
              <mc:Fallback>
                <p:oleObj name="Equation" r:id="rId5" imgW="1015920" imgH="444240" progId="Equation.3">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5301207"/>
                        <a:ext cx="2304256" cy="10084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438" name="Object 142"/>
          <p:cNvGraphicFramePr>
            <a:graphicFrameLocks noChangeAspect="1"/>
          </p:cNvGraphicFramePr>
          <p:nvPr/>
        </p:nvGraphicFramePr>
        <p:xfrm>
          <a:off x="4139952" y="4869160"/>
          <a:ext cx="1371030" cy="440419"/>
        </p:xfrm>
        <a:graphic>
          <a:graphicData uri="http://schemas.openxmlformats.org/presentationml/2006/ole">
            <mc:AlternateContent xmlns:mc="http://schemas.openxmlformats.org/markup-compatibility/2006">
              <mc:Choice xmlns:v="urn:schemas-microsoft-com:vml" Requires="v">
                <p:oleObj name="Equation" r:id="rId7" imgW="634680" imgH="203040" progId="Equation.3">
                  <p:embed/>
                </p:oleObj>
              </mc:Choice>
              <mc:Fallback>
                <p:oleObj name="Equation" r:id="rId7" imgW="634680" imgH="203040" progId="Equation.3">
                  <p:embed/>
                  <p:pic>
                    <p:nvPicPr>
                      <p:cNvPr id="55438" name="Object 1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952" y="4869160"/>
                        <a:ext cx="1371030" cy="4404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596336" y="847517"/>
            <a:ext cx="1397921" cy="338554"/>
          </a:xfrm>
          <a:prstGeom prst="rect">
            <a:avLst/>
          </a:prstGeom>
          <a:noFill/>
        </p:spPr>
        <p:txBody>
          <a:bodyPr wrap="square" rtlCol="0">
            <a:spAutoFit/>
          </a:bodyPr>
          <a:lstStyle/>
          <a:p>
            <a:pPr algn="ctr"/>
            <a:r>
              <a:rPr lang="en-US" sz="1600" dirty="0">
                <a:solidFill>
                  <a:srgbClr val="FF0000"/>
                </a:solidFill>
              </a:rPr>
              <a:t>Privacy</a:t>
            </a:r>
          </a:p>
        </p:txBody>
      </p:sp>
      <p:sp>
        <p:nvSpPr>
          <p:cNvPr id="2" name="TextBox 1"/>
          <p:cNvSpPr txBox="1"/>
          <p:nvPr/>
        </p:nvSpPr>
        <p:spPr>
          <a:xfrm>
            <a:off x="6593396" y="4605271"/>
            <a:ext cx="1944216" cy="923330"/>
          </a:xfrm>
          <a:prstGeom prst="rect">
            <a:avLst/>
          </a:prstGeom>
          <a:noFill/>
        </p:spPr>
        <p:txBody>
          <a:bodyPr wrap="square" rtlCol="0">
            <a:spAutoFit/>
          </a:bodyPr>
          <a:lstStyle/>
          <a:p>
            <a:pPr algn="ctr"/>
            <a:r>
              <a:rPr lang="en-US" sz="1800" b="0" dirty="0"/>
              <a:t>Sound under a passive attacker model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9">
                                            <p:txEl>
                                              <p:pRg st="3" end="3"/>
                                            </p:txEl>
                                          </p:spTgt>
                                        </p:tgtEl>
                                        <p:attrNameLst>
                                          <p:attrName>style.visibility</p:attrName>
                                        </p:attrNameLst>
                                      </p:cBhvr>
                                      <p:to>
                                        <p:strVal val="visible"/>
                                      </p:to>
                                    </p:set>
                                    <p:animEffect transition="in" filter="blinds(horizontal)">
                                      <p:cBhvr>
                                        <p:cTn id="7" dur="500"/>
                                        <p:tgtEl>
                                          <p:spTgt spid="1029">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9">
                                            <p:txEl>
                                              <p:pRg st="4" end="4"/>
                                            </p:txEl>
                                          </p:spTgt>
                                        </p:tgtEl>
                                        <p:attrNameLst>
                                          <p:attrName>style.visibility</p:attrName>
                                        </p:attrNameLst>
                                      </p:cBhvr>
                                      <p:to>
                                        <p:strVal val="visible"/>
                                      </p:to>
                                    </p:set>
                                    <p:animEffect transition="in" filter="blinds(horizontal)">
                                      <p:cBhvr>
                                        <p:cTn id="12" dur="500"/>
                                        <p:tgtEl>
                                          <p:spTgt spid="102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9">
                                            <p:txEl>
                                              <p:pRg st="5" end="5"/>
                                            </p:txEl>
                                          </p:spTgt>
                                        </p:tgtEl>
                                        <p:attrNameLst>
                                          <p:attrName>style.visibility</p:attrName>
                                        </p:attrNameLst>
                                      </p:cBhvr>
                                      <p:to>
                                        <p:strVal val="visible"/>
                                      </p:to>
                                    </p:set>
                                    <p:animEffect transition="in" filter="blinds(horizontal)">
                                      <p:cBhvr>
                                        <p:cTn id="17" dur="500"/>
                                        <p:tgtEl>
                                          <p:spTgt spid="1029">
                                            <p:txEl>
                                              <p:pRg st="5" end="5"/>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linds(horizontal)">
                                      <p:cBhvr>
                                        <p:cTn id="20" dur="500"/>
                                        <p:tgtEl>
                                          <p:spTgt spid="10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029">
                                            <p:txEl>
                                              <p:pRg st="6" end="6"/>
                                            </p:txEl>
                                          </p:spTgt>
                                        </p:tgtEl>
                                        <p:attrNameLst>
                                          <p:attrName>style.visibility</p:attrName>
                                        </p:attrNameLst>
                                      </p:cBhvr>
                                      <p:to>
                                        <p:strVal val="visible"/>
                                      </p:to>
                                    </p:set>
                                    <p:animEffect transition="in" filter="blinds(horizontal)">
                                      <p:cBhvr>
                                        <p:cTn id="25" dur="500"/>
                                        <p:tgtEl>
                                          <p:spTgt spid="1029">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blinds(horizontal)">
                                      <p:cBhvr>
                                        <p:cTn id="28" dur="500"/>
                                        <p:tgtEl>
                                          <p:spTgt spid="1027"/>
                                        </p:tgtEl>
                                      </p:cBhvr>
                                    </p:animEffect>
                                  </p:childTnLst>
                                </p:cTn>
                              </p:par>
                              <p:par>
                                <p:cTn id="29" presetID="3" presetClass="entr" presetSubtype="10" fill="hold" nodeType="withEffect">
                                  <p:stCondLst>
                                    <p:cond delay="0"/>
                                  </p:stCondLst>
                                  <p:childTnLst>
                                    <p:set>
                                      <p:cBhvr>
                                        <p:cTn id="30" dur="1" fill="hold">
                                          <p:stCondLst>
                                            <p:cond delay="0"/>
                                          </p:stCondLst>
                                        </p:cTn>
                                        <p:tgtEl>
                                          <p:spTgt spid="55438"/>
                                        </p:tgtEl>
                                        <p:attrNameLst>
                                          <p:attrName>style.visibility</p:attrName>
                                        </p:attrNameLst>
                                      </p:cBhvr>
                                      <p:to>
                                        <p:strVal val="visible"/>
                                      </p:to>
                                    </p:set>
                                    <p:animEffect transition="in" filter="blinds(horizontal)">
                                      <p:cBhvr>
                                        <p:cTn id="31" dur="500"/>
                                        <p:tgtEl>
                                          <p:spTgt spid="554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ea typeface="ＭＳ Ｐゴシック" pitchFamily="34" charset="-128"/>
              </a:rPr>
              <a:t>TVM Continuous</a:t>
            </a:r>
            <a:endParaRPr lang="en-US" dirty="0"/>
          </a:p>
        </p:txBody>
      </p:sp>
      <p:pic>
        <p:nvPicPr>
          <p:cNvPr id="583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981075"/>
            <a:ext cx="2727325" cy="388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213" y="981075"/>
            <a:ext cx="2909887" cy="381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981075"/>
            <a:ext cx="3090863" cy="388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158571" y="3965302"/>
            <a:ext cx="2735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400" i="1" dirty="0">
                <a:solidFill>
                  <a:srgbClr val="003399"/>
                </a:solidFill>
              </a:rPr>
              <a:t>Camouflage trajectories</a:t>
            </a:r>
          </a:p>
        </p:txBody>
      </p:sp>
      <p:sp>
        <p:nvSpPr>
          <p:cNvPr id="7" name="Smiley Face 6"/>
          <p:cNvSpPr>
            <a:spLocks noChangeArrowheads="1"/>
          </p:cNvSpPr>
          <p:nvPr/>
        </p:nvSpPr>
        <p:spPr bwMode="auto">
          <a:xfrm>
            <a:off x="2978150" y="4797152"/>
            <a:ext cx="358763" cy="358213"/>
          </a:xfrm>
          <a:prstGeom prst="smileyFace">
            <a:avLst>
              <a:gd name="adj" fmla="val -4653"/>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37896" name="Smiley Face 26"/>
          <p:cNvSpPr>
            <a:spLocks noChangeArrowheads="1"/>
          </p:cNvSpPr>
          <p:nvPr/>
        </p:nvSpPr>
        <p:spPr bwMode="auto">
          <a:xfrm>
            <a:off x="6251458" y="4842714"/>
            <a:ext cx="393761" cy="337003"/>
          </a:xfrm>
          <a:prstGeom prst="smileyFace">
            <a:avLst>
              <a:gd name="adj" fmla="val 4653"/>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9" name="TextBox 8"/>
          <p:cNvSpPr txBox="1">
            <a:spLocks noChangeArrowheads="1"/>
          </p:cNvSpPr>
          <p:nvPr/>
        </p:nvSpPr>
        <p:spPr bwMode="auto">
          <a:xfrm>
            <a:off x="3338500" y="4727104"/>
            <a:ext cx="252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800" dirty="0">
                <a:solidFill>
                  <a:srgbClr val="FF0000"/>
                </a:solidFill>
              </a:rPr>
              <a:t>IIN determines u’s location by exclusion</a:t>
            </a:r>
          </a:p>
        </p:txBody>
      </p:sp>
      <p:sp>
        <p:nvSpPr>
          <p:cNvPr id="10" name="TextBox 9"/>
          <p:cNvSpPr txBox="1"/>
          <p:nvPr/>
        </p:nvSpPr>
        <p:spPr>
          <a:xfrm>
            <a:off x="7526202" y="835070"/>
            <a:ext cx="1397921" cy="338554"/>
          </a:xfrm>
          <a:prstGeom prst="rect">
            <a:avLst/>
          </a:prstGeom>
          <a:noFill/>
        </p:spPr>
        <p:txBody>
          <a:bodyPr wrap="square" rtlCol="0">
            <a:spAutoFit/>
          </a:bodyPr>
          <a:lstStyle/>
          <a:p>
            <a:pPr algn="ctr"/>
            <a:r>
              <a:rPr lang="en-US" sz="1600" dirty="0">
                <a:solidFill>
                  <a:srgbClr val="FF0000"/>
                </a:solidFill>
              </a:rPr>
              <a:t>Privacy</a:t>
            </a:r>
          </a:p>
        </p:txBody>
      </p:sp>
      <p:sp>
        <p:nvSpPr>
          <p:cNvPr id="3" name="TextBox 2"/>
          <p:cNvSpPr txBox="1"/>
          <p:nvPr/>
        </p:nvSpPr>
        <p:spPr>
          <a:xfrm>
            <a:off x="227361" y="4941168"/>
            <a:ext cx="8916639" cy="1938992"/>
          </a:xfrm>
          <a:prstGeom prst="rect">
            <a:avLst/>
          </a:prstGeom>
          <a:noFill/>
        </p:spPr>
        <p:txBody>
          <a:bodyPr wrap="square" rtlCol="0">
            <a:spAutoFit/>
          </a:bodyPr>
          <a:lstStyle/>
          <a:p>
            <a:r>
              <a:rPr lang="en-US" sz="2400" dirty="0"/>
              <a:t>TVM Continuous</a:t>
            </a:r>
          </a:p>
          <a:p>
            <a:pPr marL="571500" indent="-571500">
              <a:buFont typeface="Arial" charset="0"/>
              <a:buChar char="•"/>
            </a:pPr>
            <a:r>
              <a:rPr lang="en-US" sz="2400" b="0" dirty="0"/>
              <a:t>Fingerprints: </a:t>
            </a:r>
            <a:r>
              <a:rPr lang="en-US" sz="2400" dirty="0">
                <a:solidFill>
                  <a:srgbClr val="FF0000"/>
                </a:solidFill>
              </a:rPr>
              <a:t>V</a:t>
            </a:r>
            <a:r>
              <a:rPr lang="en-US" sz="2400" baseline="-25000" dirty="0">
                <a:solidFill>
                  <a:srgbClr val="FF0000"/>
                </a:solidFill>
              </a:rPr>
              <a:t>1</a:t>
            </a:r>
            <a:r>
              <a:rPr lang="en-US" sz="2400" b="0" dirty="0"/>
              <a:t>, </a:t>
            </a:r>
            <a:r>
              <a:rPr lang="en-US" sz="2400" dirty="0">
                <a:solidFill>
                  <a:srgbClr val="007A37"/>
                </a:solidFill>
              </a:rPr>
              <a:t>V</a:t>
            </a:r>
            <a:r>
              <a:rPr lang="en-US" sz="2400" baseline="-25000" dirty="0">
                <a:solidFill>
                  <a:srgbClr val="007A37"/>
                </a:solidFill>
              </a:rPr>
              <a:t>2</a:t>
            </a:r>
            <a:r>
              <a:rPr lang="en-US" sz="2400" b="0" dirty="0"/>
              <a:t>, </a:t>
            </a:r>
            <a:r>
              <a:rPr lang="en-US" sz="2400" dirty="0"/>
              <a:t>V</a:t>
            </a:r>
            <a:r>
              <a:rPr lang="en-US" sz="2400" baseline="-25000" dirty="0"/>
              <a:t>3</a:t>
            </a:r>
            <a:r>
              <a:rPr lang="en-US" sz="2400" b="0" dirty="0"/>
              <a:t>. V</a:t>
            </a:r>
            <a:r>
              <a:rPr lang="en-US" sz="2400" b="0" baseline="-25000" dirty="0"/>
              <a:t>X</a:t>
            </a:r>
            <a:r>
              <a:rPr lang="en-US" sz="2400" b="0" dirty="0"/>
              <a:t>=[AP</a:t>
            </a:r>
            <a:r>
              <a:rPr lang="en-US" sz="2400" b="0" baseline="-25000" dirty="0"/>
              <a:t>1</a:t>
            </a:r>
            <a:r>
              <a:rPr lang="en-US" sz="2400" b="0" dirty="0"/>
              <a:t>:val, AP</a:t>
            </a:r>
            <a:r>
              <a:rPr lang="en-US" sz="2400" b="0" baseline="-25000" dirty="0"/>
              <a:t>2</a:t>
            </a:r>
            <a:r>
              <a:rPr lang="en-US" sz="2400" b="0" dirty="0"/>
              <a:t>:val, </a:t>
            </a:r>
            <a:r>
              <a:rPr lang="mr-IN" sz="2400" b="0" dirty="0"/>
              <a:t>…</a:t>
            </a:r>
            <a:r>
              <a:rPr lang="en-US" sz="2400" b="0" dirty="0"/>
              <a:t>AP</a:t>
            </a:r>
            <a:r>
              <a:rPr lang="en-US" sz="2400" b="0" baseline="-25000" dirty="0"/>
              <a:t>m</a:t>
            </a:r>
            <a:r>
              <a:rPr lang="en-US" sz="2400" b="0" dirty="0"/>
              <a:t>:val]</a:t>
            </a:r>
          </a:p>
          <a:p>
            <a:pPr marL="571500" indent="-571500">
              <a:buFont typeface="Arial" charset="0"/>
              <a:buChar char="•"/>
            </a:pPr>
            <a:r>
              <a:rPr lang="en-US" sz="2400" b="0" dirty="0"/>
              <a:t>As client moves to </a:t>
            </a:r>
            <a:r>
              <a:rPr lang="en-US" sz="2400" dirty="0">
                <a:solidFill>
                  <a:srgbClr val="FF0000"/>
                </a:solidFill>
              </a:rPr>
              <a:t>V</a:t>
            </a:r>
            <a:r>
              <a:rPr lang="en-US" sz="2400" baseline="-25000" dirty="0">
                <a:solidFill>
                  <a:srgbClr val="FF0000"/>
                </a:solidFill>
              </a:rPr>
              <a:t>1</a:t>
            </a:r>
            <a:r>
              <a:rPr lang="en-US" sz="2400" dirty="0">
                <a:solidFill>
                  <a:srgbClr val="FF0000"/>
                </a:solidFill>
              </a:rPr>
              <a:t>:Ap</a:t>
            </a:r>
            <a:r>
              <a:rPr lang="en-US" sz="2400" baseline="-25000" dirty="0">
                <a:solidFill>
                  <a:srgbClr val="FF0000"/>
                </a:solidFill>
              </a:rPr>
              <a:t>k</a:t>
            </a:r>
            <a:r>
              <a:rPr lang="en-US" sz="2400" b="0" dirty="0"/>
              <a:t>, it </a:t>
            </a:r>
            <a:r>
              <a:rPr lang="en-US" sz="2400" b="0" u="sng" dirty="0"/>
              <a:t>evolves</a:t>
            </a:r>
            <a:r>
              <a:rPr lang="en-US" sz="2400" b="0" dirty="0"/>
              <a:t> </a:t>
            </a:r>
            <a:r>
              <a:rPr lang="en-US" sz="2400" dirty="0">
                <a:solidFill>
                  <a:srgbClr val="007A37"/>
                </a:solidFill>
              </a:rPr>
              <a:t>V</a:t>
            </a:r>
            <a:r>
              <a:rPr lang="en-US" sz="2400" baseline="-25000" dirty="0">
                <a:solidFill>
                  <a:srgbClr val="007A37"/>
                </a:solidFill>
              </a:rPr>
              <a:t>2</a:t>
            </a:r>
            <a:r>
              <a:rPr lang="en-US" sz="2400" dirty="0">
                <a:solidFill>
                  <a:srgbClr val="007A37"/>
                </a:solidFill>
              </a:rPr>
              <a:t> </a:t>
            </a:r>
            <a:r>
              <a:rPr lang="en-US" sz="2400" b="0" dirty="0"/>
              <a:t>and </a:t>
            </a:r>
            <a:r>
              <a:rPr lang="en-US" sz="2400" dirty="0"/>
              <a:t>V</a:t>
            </a:r>
            <a:r>
              <a:rPr lang="en-US" sz="2400" baseline="-25000" dirty="0"/>
              <a:t>3</a:t>
            </a:r>
            <a:r>
              <a:rPr lang="en-US" sz="2400" b="0" dirty="0"/>
              <a:t>: choose </a:t>
            </a:r>
            <a:r>
              <a:rPr lang="en-US" sz="2400" dirty="0">
                <a:solidFill>
                  <a:srgbClr val="007A37"/>
                </a:solidFill>
              </a:rPr>
              <a:t>V</a:t>
            </a:r>
            <a:r>
              <a:rPr lang="en-US" sz="2400" baseline="-25000" dirty="0">
                <a:solidFill>
                  <a:srgbClr val="007A37"/>
                </a:solidFill>
              </a:rPr>
              <a:t>2</a:t>
            </a:r>
            <a:r>
              <a:rPr lang="en-US" sz="2400" dirty="0">
                <a:solidFill>
                  <a:srgbClr val="007A37"/>
                </a:solidFill>
              </a:rPr>
              <a:t>:Ap</a:t>
            </a:r>
            <a:r>
              <a:rPr lang="en-US" sz="2400" baseline="-25000" dirty="0">
                <a:solidFill>
                  <a:srgbClr val="007A37"/>
                </a:solidFill>
              </a:rPr>
              <a:t>x </a:t>
            </a:r>
            <a:r>
              <a:rPr lang="en-US" sz="2400" b="0" dirty="0"/>
              <a:t>and </a:t>
            </a:r>
            <a:r>
              <a:rPr lang="en-US" sz="2400" dirty="0"/>
              <a:t>V</a:t>
            </a:r>
            <a:r>
              <a:rPr lang="en-US" sz="2400" baseline="-25000" dirty="0"/>
              <a:t>3</a:t>
            </a:r>
            <a:r>
              <a:rPr lang="en-US" sz="2400" dirty="0"/>
              <a:t>:Ap</a:t>
            </a:r>
            <a:r>
              <a:rPr lang="en-US" sz="2400" baseline="-25000" dirty="0"/>
              <a:t>y</a:t>
            </a:r>
            <a:r>
              <a:rPr lang="en-US" sz="2400" dirty="0"/>
              <a:t> </a:t>
            </a:r>
            <a:r>
              <a:rPr lang="en-US" sz="2400" b="0" dirty="0"/>
              <a:t>that have the least distance to </a:t>
            </a:r>
            <a:r>
              <a:rPr lang="en-US" sz="2400" dirty="0">
                <a:solidFill>
                  <a:srgbClr val="FF0000"/>
                </a:solidFill>
              </a:rPr>
              <a:t>V</a:t>
            </a:r>
            <a:r>
              <a:rPr lang="en-US" sz="2400" baseline="-25000" dirty="0">
                <a:solidFill>
                  <a:srgbClr val="FF0000"/>
                </a:solidFill>
              </a:rPr>
              <a:t>1</a:t>
            </a:r>
            <a:r>
              <a:rPr lang="en-US" sz="2400" dirty="0">
                <a:solidFill>
                  <a:srgbClr val="FF0000"/>
                </a:solidFill>
              </a:rPr>
              <a:t>:Ap</a:t>
            </a:r>
            <a:r>
              <a:rPr lang="en-US" sz="2400" baseline="-25000" dirty="0">
                <a:solidFill>
                  <a:srgbClr val="FF0000"/>
                </a:solidFill>
              </a:rPr>
              <a:t>k </a:t>
            </a:r>
            <a:r>
              <a:rPr lang="en-US" sz="2400" b="0" dirty="0"/>
              <a:t>or </a:t>
            </a:r>
            <a:r>
              <a:rPr lang="en-US" sz="2400" b="0" u="sng" dirty="0"/>
              <a:t>aborts.</a:t>
            </a:r>
            <a:endParaRPr lang="en-US" sz="2400" u="sng" dirty="0">
              <a:solidFill>
                <a:srgbClr val="FF0000"/>
              </a:solidFill>
            </a:endParaRPr>
          </a:p>
        </p:txBody>
      </p:sp>
      <p:sp>
        <p:nvSpPr>
          <p:cNvPr id="12" name="TextBox 11"/>
          <p:cNvSpPr txBox="1">
            <a:spLocks noChangeArrowheads="1"/>
          </p:cNvSpPr>
          <p:nvPr/>
        </p:nvSpPr>
        <p:spPr bwMode="auto">
          <a:xfrm>
            <a:off x="6665355" y="4760168"/>
            <a:ext cx="2520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1800" dirty="0">
                <a:solidFill>
                  <a:srgbClr val="FF0000"/>
                </a:solidFill>
              </a:rPr>
              <a:t>      </a:t>
            </a:r>
          </a:p>
        </p:txBody>
      </p:sp>
    </p:spTree>
    <p:extLst>
      <p:ext uri="{BB962C8B-B14F-4D97-AF65-F5344CB8AC3E}">
        <p14:creationId xmlns:p14="http://schemas.microsoft.com/office/powerpoint/2010/main" val="6096919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183"/>
                                        </p:tgtEl>
                                        <p:attrNameLst>
                                          <p:attrName>style.visibility</p:attrName>
                                        </p:attrNameLst>
                                      </p:cBhvr>
                                      <p:to>
                                        <p:strVal val="visible"/>
                                      </p:to>
                                    </p:set>
                                    <p:animEffect transition="in" filter="blinds(horizontal)">
                                      <p:cBhvr>
                                        <p:cTn id="7" dur="500"/>
                                        <p:tgtEl>
                                          <p:spTgt spid="5018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0184"/>
                                        </p:tgtEl>
                                        <p:attrNameLst>
                                          <p:attrName>style.visibility</p:attrName>
                                        </p:attrNameLst>
                                      </p:cBhvr>
                                      <p:to>
                                        <p:strVal val="visible"/>
                                      </p:to>
                                    </p:set>
                                    <p:animEffect transition="in" filter="blinds(horizontal)">
                                      <p:cBhvr>
                                        <p:cTn id="18" dur="500"/>
                                        <p:tgtEl>
                                          <p:spTgt spid="5018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7896"/>
                                        </p:tgtEl>
                                        <p:attrNameLst>
                                          <p:attrName>style.visibility</p:attrName>
                                        </p:attrNameLst>
                                      </p:cBhvr>
                                      <p:to>
                                        <p:strVal val="visible"/>
                                      </p:to>
                                    </p:set>
                                    <p:animEffect transition="in" filter="blinds(horizontal)">
                                      <p:cBhvr>
                                        <p:cTn id="24" dur="500"/>
                                        <p:tgtEl>
                                          <p:spTgt spid="3789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7896" grpId="0" animBg="1"/>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268760"/>
            <a:ext cx="1517944" cy="10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t>Data Hoarding Challenge</a:t>
            </a:r>
          </a:p>
        </p:txBody>
      </p:sp>
      <p:pic>
        <p:nvPicPr>
          <p:cNvPr id="164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3645025"/>
            <a:ext cx="6840760" cy="142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p:cNvSpPr>
            <a:spLocks noGrp="1"/>
          </p:cNvSpPr>
          <p:nvPr>
            <p:ph idx="1"/>
          </p:nvPr>
        </p:nvSpPr>
        <p:spPr>
          <a:xfrm>
            <a:off x="457200" y="1052513"/>
            <a:ext cx="8218488" cy="3168650"/>
          </a:xfrm>
        </p:spPr>
        <p:txBody>
          <a:bodyPr/>
          <a:lstStyle/>
          <a:p>
            <a:pPr marL="514350" indent="-514350"/>
            <a:r>
              <a:rPr lang="en-US" altLang="en-US" sz="2400" b="1" dirty="0">
                <a:ea typeface="ＭＳ Ｐゴシック" charset="-128"/>
              </a:rPr>
              <a:t>Problem: </a:t>
            </a:r>
            <a:r>
              <a:rPr lang="en-US" altLang="en-US" sz="2400" dirty="0">
                <a:ea typeface="ＭＳ Ｐゴシック" charset="-128"/>
              </a:rPr>
              <a:t>Wi-Fi coverage might be </a:t>
            </a:r>
            <a:r>
              <a:rPr lang="en-US" altLang="en-US" sz="2400" b="1" dirty="0">
                <a:ea typeface="ＭＳ Ｐゴシック" charset="-128"/>
              </a:rPr>
              <a:t>irregularly available </a:t>
            </a:r>
            <a:r>
              <a:rPr lang="en-US" altLang="en-US" sz="2400" dirty="0">
                <a:ea typeface="ＭＳ Ｐゴシック" charset="-128"/>
              </a:rPr>
              <a:t>inside buildings </a:t>
            </a:r>
            <a:r>
              <a:rPr lang="en-US" altLang="en-US" sz="2400" b="1" dirty="0">
                <a:ea typeface="ＭＳ Ｐゴシック" charset="-128"/>
              </a:rPr>
              <a:t>due to poor WLAN planning </a:t>
            </a:r>
            <a:r>
              <a:rPr lang="en-US" altLang="en-US" sz="2400" dirty="0">
                <a:ea typeface="ＭＳ Ｐゴシック" charset="-128"/>
              </a:rPr>
              <a:t>or due to </a:t>
            </a:r>
            <a:r>
              <a:rPr lang="en-US" altLang="en-US" sz="2400" b="1" dirty="0">
                <a:ea typeface="ＭＳ Ｐゴシック" charset="-128"/>
              </a:rPr>
              <a:t>budget constraints.</a:t>
            </a:r>
          </a:p>
          <a:p>
            <a:pPr marL="514350" indent="-514350"/>
            <a:r>
              <a:rPr lang="en-US" altLang="en-US" sz="2400" dirty="0">
                <a:ea typeface="ＭＳ Ｐゴシック" charset="-128"/>
              </a:rPr>
              <a:t>A user </a:t>
            </a:r>
            <a:r>
              <a:rPr lang="en-US" altLang="en-US" sz="2400" b="1" dirty="0">
                <a:ea typeface="ＭＳ Ｐゴシック" charset="-128"/>
              </a:rPr>
              <a:t>walking inside </a:t>
            </a:r>
            <a:r>
              <a:rPr lang="en-US" altLang="en-US" sz="2400" dirty="0">
                <a:ea typeface="ＭＳ Ｐゴシック" charset="-128"/>
              </a:rPr>
              <a:t>a </a:t>
            </a:r>
            <a:r>
              <a:rPr lang="en-US" altLang="en-US" sz="2400" b="1" dirty="0">
                <a:ea typeface="ＭＳ Ｐゴシック" charset="-128"/>
              </a:rPr>
              <a:t>Mall in Cyprus</a:t>
            </a:r>
          </a:p>
          <a:p>
            <a:pPr marL="914400" lvl="1" indent="-514350"/>
            <a:r>
              <a:rPr lang="en-US" altLang="en-US" sz="2000" dirty="0">
                <a:ea typeface="ＭＳ Ｐゴシック" charset="-128"/>
              </a:rPr>
              <a:t>Whenever the user </a:t>
            </a:r>
            <a:r>
              <a:rPr lang="en-US" altLang="en-US" sz="2000" b="1" dirty="0">
                <a:ea typeface="ＭＳ Ｐゴシック" charset="-128"/>
              </a:rPr>
              <a:t>enters a store</a:t>
            </a:r>
            <a:r>
              <a:rPr lang="en-US" altLang="en-US" sz="2000" dirty="0">
                <a:ea typeface="ＭＳ Ｐゴシック" charset="-128"/>
              </a:rPr>
              <a:t> the RSSI indicator falls </a:t>
            </a:r>
            <a:r>
              <a:rPr lang="en-US" altLang="en-US" sz="2000" b="1" dirty="0">
                <a:ea typeface="ＭＳ Ｐゴシック" charset="-128"/>
              </a:rPr>
              <a:t>below a connectivity </a:t>
            </a:r>
            <a:r>
              <a:rPr lang="en-US" altLang="en-US" sz="2000" dirty="0">
                <a:ea typeface="ＭＳ Ｐゴシック" charset="-128"/>
              </a:rPr>
              <a:t>threshold -</a:t>
            </a:r>
            <a:r>
              <a:rPr lang="en-US" altLang="en-US" sz="2000" b="1" dirty="0">
                <a:ea typeface="ＭＳ Ｐゴシック" charset="-128"/>
              </a:rPr>
              <a:t>85dBm. (-30dbM to -90dbM)</a:t>
            </a:r>
          </a:p>
          <a:p>
            <a:pPr marL="914400" lvl="1" indent="-514350"/>
            <a:r>
              <a:rPr lang="en-US" altLang="en-US" sz="2000" dirty="0">
                <a:solidFill>
                  <a:srgbClr val="FF0000"/>
                </a:solidFill>
                <a:ea typeface="ＭＳ Ｐゴシック" charset="-128"/>
              </a:rPr>
              <a:t>When </a:t>
            </a:r>
            <a:r>
              <a:rPr lang="en-US" altLang="en-US" sz="2000" b="1" dirty="0">
                <a:solidFill>
                  <a:srgbClr val="FF0000"/>
                </a:solidFill>
                <a:ea typeface="ＭＳ Ｐゴシック" charset="-128"/>
              </a:rPr>
              <a:t>disconnected</a:t>
            </a:r>
            <a:r>
              <a:rPr lang="en-US" altLang="en-US" sz="2000" dirty="0">
                <a:solidFill>
                  <a:srgbClr val="FF0000"/>
                </a:solidFill>
                <a:ea typeface="ＭＳ Ｐゴシック" charset="-128"/>
              </a:rPr>
              <a:t> </a:t>
            </a:r>
            <a:r>
              <a:rPr lang="en-US" altLang="en-US" sz="2000" b="1" dirty="0">
                <a:solidFill>
                  <a:srgbClr val="FF0000"/>
                </a:solidFill>
                <a:ea typeface="ＭＳ Ｐゴシック" charset="-128"/>
              </a:rPr>
              <a:t>IIN can’t </a:t>
            </a:r>
            <a:r>
              <a:rPr lang="en-US" altLang="en-US" sz="2000" dirty="0">
                <a:solidFill>
                  <a:srgbClr val="FF0000"/>
                </a:solidFill>
                <a:ea typeface="ＭＳ Ｐゴシック" charset="-128"/>
              </a:rPr>
              <a:t>offer navigation anymore </a:t>
            </a:r>
            <a:r>
              <a:rPr lang="en-US" altLang="en-US" sz="2000" b="1" dirty="0">
                <a:solidFill>
                  <a:srgbClr val="FF0000"/>
                </a:solidFill>
                <a:ea typeface="ＭＳ Ｐゴシック" charset="-128"/>
                <a:sym typeface="Wingdings" charset="2"/>
              </a:rPr>
              <a:t></a:t>
            </a:r>
            <a:endParaRPr lang="en-US" altLang="en-US" sz="2000" b="1" dirty="0">
              <a:solidFill>
                <a:srgbClr val="FF0000"/>
              </a:solidFill>
              <a:ea typeface="ＭＳ Ｐゴシック" charset="-128"/>
            </a:endParaRPr>
          </a:p>
        </p:txBody>
      </p:sp>
      <p:sp>
        <p:nvSpPr>
          <p:cNvPr id="3" name="Rectangle 2"/>
          <p:cNvSpPr/>
          <p:nvPr/>
        </p:nvSpPr>
        <p:spPr>
          <a:xfrm>
            <a:off x="388141" y="5067526"/>
            <a:ext cx="8356606" cy="1569660"/>
          </a:xfrm>
          <a:prstGeom prst="rect">
            <a:avLst/>
          </a:prstGeom>
        </p:spPr>
        <p:txBody>
          <a:bodyPr wrap="square">
            <a:spAutoFit/>
          </a:bodyPr>
          <a:lstStyle/>
          <a:p>
            <a:pPr marL="285750" indent="-285750">
              <a:buFont typeface="Arial" charset="0"/>
              <a:buChar char="•"/>
            </a:pPr>
            <a:r>
              <a:rPr lang="en-US" sz="1200" dirty="0"/>
              <a:t>"</a:t>
            </a:r>
            <a:r>
              <a:rPr lang="en-US" sz="1200" dirty="0" err="1"/>
              <a:t>Radiomap</a:t>
            </a:r>
            <a:r>
              <a:rPr lang="en-US" sz="1200" dirty="0"/>
              <a:t> Prefetching for Indoor Navigation in Intermittently Connected Wi-Fi Networks", </a:t>
            </a:r>
            <a:r>
              <a:rPr lang="en-US" sz="1200" b="0" dirty="0"/>
              <a:t>Andreas </a:t>
            </a:r>
            <a:r>
              <a:rPr lang="en-US" sz="1200" b="0" dirty="0" err="1"/>
              <a:t>Konstantinidis</a:t>
            </a:r>
            <a:r>
              <a:rPr lang="en-US" sz="1200" b="0" dirty="0"/>
              <a:t>, George </a:t>
            </a:r>
            <a:r>
              <a:rPr lang="en-US" sz="1200" b="0" dirty="0" err="1"/>
              <a:t>Nikolaides</a:t>
            </a:r>
            <a:r>
              <a:rPr lang="en-US" sz="1200" b="0" dirty="0"/>
              <a:t>, Georgios </a:t>
            </a:r>
            <a:r>
              <a:rPr lang="en-US" sz="1200" b="0" dirty="0" err="1"/>
              <a:t>Chatzimilioudis</a:t>
            </a:r>
            <a:r>
              <a:rPr lang="en-US" sz="1200" b="0" dirty="0"/>
              <a:t>, Giannis </a:t>
            </a:r>
            <a:r>
              <a:rPr lang="en-US" sz="1200" b="0" dirty="0" err="1"/>
              <a:t>Evagorou</a:t>
            </a:r>
            <a:r>
              <a:rPr lang="en-US" sz="1200" b="0" dirty="0"/>
              <a:t>, </a:t>
            </a:r>
            <a:r>
              <a:rPr lang="en-US" sz="1200" b="0" dirty="0" err="1"/>
              <a:t>Demetrios</a:t>
            </a:r>
            <a:r>
              <a:rPr lang="en-US" sz="1200" b="0" dirty="0"/>
              <a:t> Zeinalipour-</a:t>
            </a:r>
            <a:r>
              <a:rPr lang="en-US" sz="1200" b="0" dirty="0" err="1"/>
              <a:t>Yazti</a:t>
            </a:r>
            <a:r>
              <a:rPr lang="en-US" sz="1200" b="0" dirty="0"/>
              <a:t> and </a:t>
            </a:r>
            <a:r>
              <a:rPr lang="en-US" sz="1200" b="0" dirty="0" err="1"/>
              <a:t>Panos</a:t>
            </a:r>
            <a:r>
              <a:rPr lang="en-US" sz="1200" b="0" dirty="0"/>
              <a:t> K. </a:t>
            </a:r>
            <a:r>
              <a:rPr lang="en-US" sz="1200" b="0" dirty="0" err="1"/>
              <a:t>Chrysanthis</a:t>
            </a:r>
            <a:r>
              <a:rPr lang="en-US" sz="1200" b="0" dirty="0"/>
              <a:t>, Proceedings of the </a:t>
            </a:r>
            <a:r>
              <a:rPr lang="en-US" sz="1200" dirty="0"/>
              <a:t>16th IEEE International Conference on Mobile Data Management (MDM'15), </a:t>
            </a:r>
            <a:r>
              <a:rPr lang="en-US" sz="1200" b="0" dirty="0"/>
              <a:t>IEEE Press, Vol.1, pp. 34-43, Pittsburgh, PA, USA, 2015.</a:t>
            </a:r>
          </a:p>
          <a:p>
            <a:pPr marL="285750" indent="-285750">
              <a:buFont typeface="Arial" charset="0"/>
              <a:buChar char="•"/>
            </a:pPr>
            <a:r>
              <a:rPr lang="en-US" sz="1200" dirty="0"/>
              <a:t>"</a:t>
            </a:r>
            <a:r>
              <a:rPr lang="en-US" sz="1200" dirty="0">
                <a:hlinkClick r:id="rId5"/>
              </a:rPr>
              <a:t>IoT Data Prefetching in Indoor Navigation SOAs</a:t>
            </a:r>
            <a:r>
              <a:rPr lang="en-US" sz="1200" dirty="0"/>
              <a:t>"</a:t>
            </a:r>
            <a:r>
              <a:rPr lang="en-US" sz="1200" b="0" dirty="0"/>
              <a:t>, Andreas </a:t>
            </a:r>
            <a:r>
              <a:rPr lang="en-US" sz="1200" b="0" dirty="0" err="1"/>
              <a:t>Konstantinidis</a:t>
            </a:r>
            <a:r>
              <a:rPr lang="en-US" sz="1200" b="0" dirty="0"/>
              <a:t>, Panagiotis </a:t>
            </a:r>
            <a:r>
              <a:rPr lang="en-US" sz="1200" b="0" dirty="0" err="1"/>
              <a:t>Irakleous</a:t>
            </a:r>
            <a:r>
              <a:rPr lang="en-US" sz="1200" b="0" dirty="0"/>
              <a:t>, Zacharias Georgiou, Demetrios Zeinalipour-</a:t>
            </a:r>
            <a:r>
              <a:rPr lang="en-US" sz="1200" b="0" dirty="0" err="1"/>
              <a:t>Yazti</a:t>
            </a:r>
            <a:r>
              <a:rPr lang="en-US" sz="1200" b="0" dirty="0"/>
              <a:t> and </a:t>
            </a:r>
            <a:r>
              <a:rPr lang="en-US" sz="1200" b="0" dirty="0" err="1"/>
              <a:t>Panos</a:t>
            </a:r>
            <a:r>
              <a:rPr lang="en-US" sz="1200" b="0" dirty="0"/>
              <a:t> K. </a:t>
            </a:r>
            <a:r>
              <a:rPr lang="en-US" sz="1200" b="0" dirty="0" err="1"/>
              <a:t>Chrysanthis</a:t>
            </a:r>
            <a:r>
              <a:rPr lang="en-US" sz="1200" b="0" dirty="0"/>
              <a:t>, </a:t>
            </a:r>
            <a:r>
              <a:rPr lang="en-US" sz="1200" i="1" dirty="0"/>
              <a:t>ACM Transactions on Internet Technology</a:t>
            </a:r>
            <a:r>
              <a:rPr lang="en-US" sz="1200" b="0" dirty="0"/>
              <a:t> (</a:t>
            </a:r>
            <a:r>
              <a:rPr lang="en-US" sz="1200" dirty="0">
                <a:hlinkClick r:id="rId6"/>
              </a:rPr>
              <a:t>TOIT '18</a:t>
            </a:r>
            <a:r>
              <a:rPr lang="en-US" sz="1200" b="0" dirty="0"/>
              <a:t>), Vol. 19, </a:t>
            </a:r>
            <a:r>
              <a:rPr lang="en-US" sz="1200" b="0" dirty="0" err="1"/>
              <a:t>Iss</a:t>
            </a:r>
            <a:r>
              <a:rPr lang="en-US" sz="1200" b="0" dirty="0"/>
              <a:t>. 1, Article 10, pp. 21 pages, </a:t>
            </a:r>
            <a:r>
              <a:rPr lang="en-US" sz="1200" dirty="0"/>
              <a:t>2018</a:t>
            </a:r>
            <a:r>
              <a:rPr lang="en-US" sz="1200" b="0" dirty="0"/>
              <a:t>.</a:t>
            </a:r>
          </a:p>
          <a:p>
            <a:pPr marL="285750" indent="-285750">
              <a:buFont typeface="Arial" charset="0"/>
              <a:buChar char="•"/>
            </a:pPr>
            <a:endParaRPr lang="en-US" sz="1200" b="0" dirty="0"/>
          </a:p>
        </p:txBody>
      </p:sp>
      <p:sp>
        <p:nvSpPr>
          <p:cNvPr id="7" name="TextBox 6"/>
          <p:cNvSpPr txBox="1"/>
          <p:nvPr/>
        </p:nvSpPr>
        <p:spPr>
          <a:xfrm>
            <a:off x="7512331" y="849449"/>
            <a:ext cx="1397921" cy="338554"/>
          </a:xfrm>
          <a:prstGeom prst="rect">
            <a:avLst/>
          </a:prstGeom>
          <a:noFill/>
        </p:spPr>
        <p:txBody>
          <a:bodyPr wrap="square" rtlCol="0">
            <a:spAutoFit/>
          </a:bodyPr>
          <a:lstStyle/>
          <a:p>
            <a:pPr algn="ctr"/>
            <a:r>
              <a:rPr lang="en-US" sz="1600">
                <a:solidFill>
                  <a:srgbClr val="FF0000"/>
                </a:solidFill>
              </a:rPr>
              <a:t>Hoarding</a:t>
            </a:r>
            <a:endParaRPr lang="en-US" sz="16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blinds(horizontal)">
                                      <p:cBhvr>
                                        <p:cTn id="7" dur="500"/>
                                        <p:tgtEl>
                                          <p:spTgt spid="19">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9">
                                            <p:txEl>
                                              <p:pRg st="2" end="2"/>
                                            </p:txEl>
                                          </p:spTgt>
                                        </p:tgtEl>
                                        <p:attrNameLst>
                                          <p:attrName>style.visibility</p:attrName>
                                        </p:attrNameLst>
                                      </p:cBhvr>
                                      <p:to>
                                        <p:strVal val="visible"/>
                                      </p:to>
                                    </p:set>
                                    <p:animEffect transition="in" filter="blinds(horizontal)">
                                      <p:cBhvr>
                                        <p:cTn id="10" dur="500"/>
                                        <p:tgtEl>
                                          <p:spTgt spid="19">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64866"/>
                                        </p:tgtEl>
                                        <p:attrNameLst>
                                          <p:attrName>style.visibility</p:attrName>
                                        </p:attrNameLst>
                                      </p:cBhvr>
                                      <p:to>
                                        <p:strVal val="visible"/>
                                      </p:to>
                                    </p:set>
                                    <p:animEffect transition="in" filter="blinds(horizontal)">
                                      <p:cBhvr>
                                        <p:cTn id="13" dur="500"/>
                                        <p:tgtEl>
                                          <p:spTgt spid="1648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9">
                                            <p:txEl>
                                              <p:pRg st="3" end="3"/>
                                            </p:txEl>
                                          </p:spTgt>
                                        </p:tgtEl>
                                        <p:attrNameLst>
                                          <p:attrName>style.visibility</p:attrName>
                                        </p:attrNameLst>
                                      </p:cBhvr>
                                      <p:to>
                                        <p:strVal val="visible"/>
                                      </p:to>
                                    </p:set>
                                    <p:animEffect transition="in" filter="blinds(horizontal)">
                                      <p:cBhvr>
                                        <p:cTn id="18"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122065">
            <a:off x="3182937" y="2166938"/>
            <a:ext cx="20351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t>Data Hoarding Challenge</a:t>
            </a:r>
          </a:p>
        </p:txBody>
      </p:sp>
      <p:sp>
        <p:nvSpPr>
          <p:cNvPr id="63491" name="TextBox 26"/>
          <p:cNvSpPr txBox="1">
            <a:spLocks noChangeArrowheads="1"/>
          </p:cNvSpPr>
          <p:nvPr/>
        </p:nvSpPr>
        <p:spPr bwMode="auto">
          <a:xfrm>
            <a:off x="5678644" y="1199397"/>
            <a:ext cx="3492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800"/>
              <a:t>IIN Service</a:t>
            </a:r>
          </a:p>
        </p:txBody>
      </p:sp>
      <p:pic>
        <p:nvPicPr>
          <p:cNvPr id="6349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013" y="1341438"/>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loud 28"/>
          <p:cNvSpPr/>
          <p:nvPr/>
        </p:nvSpPr>
        <p:spPr bwMode="auto">
          <a:xfrm>
            <a:off x="5795963" y="1608035"/>
            <a:ext cx="3024187" cy="4773715"/>
          </a:xfrm>
          <a:prstGeom prst="cloud">
            <a:avLst/>
          </a:prstGeom>
          <a:noFill/>
          <a:ln w="38100" cap="flat" cmpd="sng" algn="ctr">
            <a:solidFill>
              <a:schemeClr val="tx1"/>
            </a:solidFill>
            <a:prstDash val="solid"/>
            <a:round/>
            <a:headEnd type="none" w="med" len="med"/>
            <a:tailEnd type="none" w="med" len="med"/>
          </a:ln>
          <a:effectLst/>
        </p:spPr>
        <p:txBody>
          <a:bodyPr wrap="none" anchor="ctr"/>
          <a:lstStyle/>
          <a:p>
            <a:pPr algn="ctr">
              <a:defRPr/>
            </a:pPr>
            <a:endParaRPr lang="en-US">
              <a:ea typeface="ＭＳ Ｐゴシック" pitchFamily="34" charset="-128"/>
              <a:cs typeface="Arial" charset="0"/>
            </a:endParaRPr>
          </a:p>
        </p:txBody>
      </p:sp>
      <p:sp>
        <p:nvSpPr>
          <p:cNvPr id="63494" name="Can 40"/>
          <p:cNvSpPr>
            <a:spLocks noChangeArrowheads="1"/>
          </p:cNvSpPr>
          <p:nvPr/>
        </p:nvSpPr>
        <p:spPr bwMode="auto">
          <a:xfrm>
            <a:off x="6443663" y="2276475"/>
            <a:ext cx="1728787" cy="2736850"/>
          </a:xfrm>
          <a:prstGeom prst="can">
            <a:avLst>
              <a:gd name="adj" fmla="val 25000"/>
            </a:avLst>
          </a:prstGeom>
          <a:solidFill>
            <a:srgbClr val="FFC000"/>
          </a:solidFill>
          <a:ln w="38100">
            <a:solidFill>
              <a:schemeClr val="tx1"/>
            </a:solidFill>
            <a:round/>
            <a:headEnd/>
            <a:tailEnd/>
          </a:ln>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cxnSp>
        <p:nvCxnSpPr>
          <p:cNvPr id="16391" name="Straight Arrow Connector 47"/>
          <p:cNvCxnSpPr>
            <a:cxnSpLocks noChangeShapeType="1"/>
          </p:cNvCxnSpPr>
          <p:nvPr/>
        </p:nvCxnSpPr>
        <p:spPr bwMode="auto">
          <a:xfrm>
            <a:off x="2987675" y="2060575"/>
            <a:ext cx="2089150" cy="0"/>
          </a:xfrm>
          <a:prstGeom prst="straightConnector1">
            <a:avLst/>
          </a:prstGeom>
          <a:noFill/>
          <a:ln w="38100">
            <a:solidFill>
              <a:srgbClr val="007A37"/>
            </a:solidFill>
            <a:round/>
            <a:headEnd/>
            <a:tailEnd type="arrow" w="med" len="med"/>
          </a:ln>
          <a:extLst>
            <a:ext uri="{909E8E84-426E-40DD-AFC4-6F175D3DCCD1}">
              <a14:hiddenFill xmlns:a14="http://schemas.microsoft.com/office/drawing/2010/main">
                <a:noFill/>
              </a14:hiddenFill>
            </a:ext>
          </a:extLst>
        </p:spPr>
      </p:cxnSp>
      <p:sp>
        <p:nvSpPr>
          <p:cNvPr id="16392" name="TextBox 50"/>
          <p:cNvSpPr txBox="1">
            <a:spLocks noChangeArrowheads="1"/>
          </p:cNvSpPr>
          <p:nvPr/>
        </p:nvSpPr>
        <p:spPr bwMode="auto">
          <a:xfrm>
            <a:off x="2627313" y="1484313"/>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a:solidFill>
                  <a:srgbClr val="007A37"/>
                </a:solidFill>
              </a:rPr>
              <a:t>Where-am-I?</a:t>
            </a:r>
          </a:p>
        </p:txBody>
      </p:sp>
      <p:sp>
        <p:nvSpPr>
          <p:cNvPr id="63497" name="Rectangle 52"/>
          <p:cNvSpPr>
            <a:spLocks noChangeArrowheads="1"/>
          </p:cNvSpPr>
          <p:nvPr/>
        </p:nvSpPr>
        <p:spPr bwMode="auto">
          <a:xfrm>
            <a:off x="6588125" y="3313113"/>
            <a:ext cx="215900" cy="836612"/>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63498" name="Rectangle 53"/>
          <p:cNvSpPr>
            <a:spLocks noChangeArrowheads="1"/>
          </p:cNvSpPr>
          <p:nvPr/>
        </p:nvSpPr>
        <p:spPr bwMode="auto">
          <a:xfrm>
            <a:off x="6877050" y="3313113"/>
            <a:ext cx="215900" cy="836612"/>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63499" name="Rectangle 54"/>
          <p:cNvSpPr>
            <a:spLocks noChangeArrowheads="1"/>
          </p:cNvSpPr>
          <p:nvPr/>
        </p:nvSpPr>
        <p:spPr bwMode="auto">
          <a:xfrm>
            <a:off x="7164388" y="3313113"/>
            <a:ext cx="215900" cy="836612"/>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63500" name="Rectangle 55"/>
          <p:cNvSpPr>
            <a:spLocks noChangeArrowheads="1"/>
          </p:cNvSpPr>
          <p:nvPr/>
        </p:nvSpPr>
        <p:spPr bwMode="auto">
          <a:xfrm>
            <a:off x="7451725" y="3313113"/>
            <a:ext cx="217488" cy="836612"/>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pic>
        <p:nvPicPr>
          <p:cNvPr id="1198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3" y="3933825"/>
            <a:ext cx="135255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a:cxnSpLocks noChangeShapeType="1"/>
          </p:cNvCxnSpPr>
          <p:nvPr/>
        </p:nvCxnSpPr>
        <p:spPr bwMode="auto">
          <a:xfrm>
            <a:off x="3059113" y="4868863"/>
            <a:ext cx="2017712" cy="0"/>
          </a:xfrm>
          <a:prstGeom prst="straightConnector1">
            <a:avLst/>
          </a:prstGeom>
          <a:noFill/>
          <a:ln w="38100">
            <a:solidFill>
              <a:srgbClr val="007A37"/>
            </a:solidFill>
            <a:round/>
            <a:headEnd/>
            <a:tailEnd type="arrow" w="med" len="med"/>
          </a:ln>
          <a:extLst>
            <a:ext uri="{909E8E84-426E-40DD-AFC4-6F175D3DCCD1}">
              <a14:hiddenFill xmlns:a14="http://schemas.microsoft.com/office/drawing/2010/main">
                <a:noFill/>
              </a14:hiddenFill>
            </a:ext>
          </a:extLst>
        </p:spPr>
      </p:cxnSp>
      <p:sp>
        <p:nvSpPr>
          <p:cNvPr id="18" name="Rectangle 17"/>
          <p:cNvSpPr>
            <a:spLocks noChangeArrowheads="1"/>
          </p:cNvSpPr>
          <p:nvPr/>
        </p:nvSpPr>
        <p:spPr bwMode="auto">
          <a:xfrm>
            <a:off x="2411413" y="5300663"/>
            <a:ext cx="4032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a:solidFill>
                  <a:srgbClr val="FF0000"/>
                </a:solidFill>
                <a:sym typeface="Wingdings" charset="2"/>
              </a:rPr>
              <a:t> </a:t>
            </a:r>
            <a:r>
              <a:rPr lang="en-US" altLang="en-US">
                <a:solidFill>
                  <a:srgbClr val="FF0000"/>
                </a:solidFill>
              </a:rPr>
              <a:t>Intermittent Connectivity</a:t>
            </a:r>
          </a:p>
        </p:txBody>
      </p:sp>
      <p:pic>
        <p:nvPicPr>
          <p:cNvPr id="63504"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688" y="3213100"/>
            <a:ext cx="1627187"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50"/>
          <p:cNvSpPr txBox="1">
            <a:spLocks noChangeArrowheads="1"/>
          </p:cNvSpPr>
          <p:nvPr/>
        </p:nvSpPr>
        <p:spPr bwMode="auto">
          <a:xfrm>
            <a:off x="2627313" y="4365625"/>
            <a:ext cx="30972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a:solidFill>
                  <a:srgbClr val="007A37"/>
                </a:solidFill>
              </a:rPr>
              <a:t>Where-am-I?</a:t>
            </a:r>
          </a:p>
        </p:txBody>
      </p:sp>
      <p:cxnSp>
        <p:nvCxnSpPr>
          <p:cNvPr id="24" name="Straight Arrow Connector 47"/>
          <p:cNvCxnSpPr>
            <a:cxnSpLocks noChangeShapeType="1"/>
          </p:cNvCxnSpPr>
          <p:nvPr/>
        </p:nvCxnSpPr>
        <p:spPr bwMode="auto">
          <a:xfrm>
            <a:off x="3059113" y="3573463"/>
            <a:ext cx="2089150"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5" name="TextBox 50"/>
          <p:cNvSpPr txBox="1">
            <a:spLocks noChangeArrowheads="1"/>
          </p:cNvSpPr>
          <p:nvPr/>
        </p:nvSpPr>
        <p:spPr bwMode="auto">
          <a:xfrm>
            <a:off x="2771775" y="3068638"/>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b="0"/>
              <a:t>Where-am-I?</a:t>
            </a:r>
          </a:p>
        </p:txBody>
      </p:sp>
      <p:cxnSp>
        <p:nvCxnSpPr>
          <p:cNvPr id="27" name="Straight Arrow Connector 26"/>
          <p:cNvCxnSpPr>
            <a:cxnSpLocks noChangeShapeType="1"/>
          </p:cNvCxnSpPr>
          <p:nvPr/>
        </p:nvCxnSpPr>
        <p:spPr bwMode="auto">
          <a:xfrm>
            <a:off x="468313" y="1196975"/>
            <a:ext cx="0" cy="1295400"/>
          </a:xfrm>
          <a:prstGeom prst="straightConnector1">
            <a:avLst/>
          </a:prstGeom>
          <a:noFill/>
          <a:ln w="76200">
            <a:solidFill>
              <a:srgbClr val="007A37"/>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30"/>
          <p:cNvCxnSpPr>
            <a:cxnSpLocks noChangeShapeType="1"/>
          </p:cNvCxnSpPr>
          <p:nvPr/>
        </p:nvCxnSpPr>
        <p:spPr bwMode="auto">
          <a:xfrm>
            <a:off x="468313" y="2492375"/>
            <a:ext cx="0" cy="1873250"/>
          </a:xfrm>
          <a:prstGeom prst="straightConnector1">
            <a:avLst/>
          </a:prstGeom>
          <a:noFill/>
          <a:ln w="76200">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34" name="Straight Arrow Connector 33"/>
          <p:cNvCxnSpPr>
            <a:cxnSpLocks noChangeShapeType="1"/>
          </p:cNvCxnSpPr>
          <p:nvPr/>
        </p:nvCxnSpPr>
        <p:spPr bwMode="auto">
          <a:xfrm>
            <a:off x="468313" y="4365625"/>
            <a:ext cx="0" cy="1800225"/>
          </a:xfrm>
          <a:prstGeom prst="straightConnector1">
            <a:avLst/>
          </a:prstGeom>
          <a:noFill/>
          <a:ln w="76200">
            <a:solidFill>
              <a:srgbClr val="007A37"/>
            </a:solidFill>
            <a:round/>
            <a:headEnd/>
            <a:tailEnd type="arrow" w="med" len="med"/>
          </a:ln>
          <a:extLst>
            <a:ext uri="{909E8E84-426E-40DD-AFC4-6F175D3DCCD1}">
              <a14:hiddenFill xmlns:a14="http://schemas.microsoft.com/office/drawing/2010/main">
                <a:noFill/>
              </a14:hiddenFill>
            </a:ext>
          </a:extLst>
        </p:spPr>
      </p:cxnSp>
      <p:sp>
        <p:nvSpPr>
          <p:cNvPr id="35" name="TextBox 34"/>
          <p:cNvSpPr txBox="1">
            <a:spLocks noChangeArrowheads="1"/>
          </p:cNvSpPr>
          <p:nvPr/>
        </p:nvSpPr>
        <p:spPr bwMode="auto">
          <a:xfrm rot="-5400000">
            <a:off x="-269875" y="3157538"/>
            <a:ext cx="2162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000">
                <a:solidFill>
                  <a:srgbClr val="FF0000"/>
                </a:solidFill>
              </a:rPr>
              <a:t>No Navigation</a:t>
            </a:r>
          </a:p>
        </p:txBody>
      </p:sp>
      <p:sp>
        <p:nvSpPr>
          <p:cNvPr id="37" name="TextBox 36"/>
          <p:cNvSpPr txBox="1">
            <a:spLocks noChangeArrowheads="1"/>
          </p:cNvSpPr>
          <p:nvPr/>
        </p:nvSpPr>
        <p:spPr bwMode="auto">
          <a:xfrm>
            <a:off x="179388" y="6092825"/>
            <a:ext cx="2160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800">
                <a:solidFill>
                  <a:srgbClr val="007A37"/>
                </a:solidFill>
              </a:rPr>
              <a:t>Time</a:t>
            </a:r>
          </a:p>
        </p:txBody>
      </p:sp>
      <p:sp>
        <p:nvSpPr>
          <p:cNvPr id="39" name="TextBox 38"/>
          <p:cNvSpPr txBox="1">
            <a:spLocks noChangeArrowheads="1"/>
          </p:cNvSpPr>
          <p:nvPr/>
        </p:nvSpPr>
        <p:spPr bwMode="auto">
          <a:xfrm>
            <a:off x="3924300" y="3284538"/>
            <a:ext cx="503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a:t>X</a:t>
            </a:r>
          </a:p>
        </p:txBody>
      </p:sp>
      <p:sp>
        <p:nvSpPr>
          <p:cNvPr id="28" name="TextBox 27"/>
          <p:cNvSpPr txBox="1"/>
          <p:nvPr/>
        </p:nvSpPr>
        <p:spPr>
          <a:xfrm>
            <a:off x="7473489" y="838786"/>
            <a:ext cx="1397921" cy="338554"/>
          </a:xfrm>
          <a:prstGeom prst="rect">
            <a:avLst/>
          </a:prstGeom>
          <a:noFill/>
        </p:spPr>
        <p:txBody>
          <a:bodyPr wrap="square" rtlCol="0">
            <a:spAutoFit/>
          </a:bodyPr>
          <a:lstStyle/>
          <a:p>
            <a:pPr algn="ctr"/>
            <a:r>
              <a:rPr lang="en-US" sz="1600">
                <a:solidFill>
                  <a:srgbClr val="FF0000"/>
                </a:solidFill>
              </a:rPr>
              <a:t>Hoarding</a:t>
            </a:r>
            <a:endParaRPr lang="en-US" sz="16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blinds(horizontal)">
                                      <p:cBhvr>
                                        <p:cTn id="7" dur="500"/>
                                        <p:tgtEl>
                                          <p:spTgt spid="16392"/>
                                        </p:tgtEl>
                                      </p:cBhvr>
                                    </p:animEffect>
                                  </p:childTnLst>
                                </p:cTn>
                              </p:par>
                              <p:par>
                                <p:cTn id="8" presetID="3" presetClass="entr" presetSubtype="10" fill="hold" nodeType="withEffect">
                                  <p:stCondLst>
                                    <p:cond delay="0"/>
                                  </p:stCondLst>
                                  <p:childTnLst>
                                    <p:set>
                                      <p:cBhvr>
                                        <p:cTn id="9" dur="1" fill="hold">
                                          <p:stCondLst>
                                            <p:cond delay="0"/>
                                          </p:stCondLst>
                                        </p:cTn>
                                        <p:tgtEl>
                                          <p:spTgt spid="16391"/>
                                        </p:tgtEl>
                                        <p:attrNameLst>
                                          <p:attrName>style.visibility</p:attrName>
                                        </p:attrNameLst>
                                      </p:cBhvr>
                                      <p:to>
                                        <p:strVal val="visible"/>
                                      </p:to>
                                    </p:set>
                                    <p:animEffect transition="in" filter="blinds(horizontal)">
                                      <p:cBhvr>
                                        <p:cTn id="10" dur="500"/>
                                        <p:tgtEl>
                                          <p:spTgt spid="16391"/>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linds(horizontal)">
                                      <p:cBhvr>
                                        <p:cTn id="16" dur="500"/>
                                        <p:tgtEl>
                                          <p:spTgt spid="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linds(horizontal)">
                                      <p:cBhvr>
                                        <p:cTn id="21" dur="500"/>
                                        <p:tgtEl>
                                          <p:spTgt spid="25"/>
                                        </p:tgtEl>
                                      </p:cBhvr>
                                    </p:animEffect>
                                  </p:childTnLst>
                                </p:cTn>
                              </p:par>
                              <p:par>
                                <p:cTn id="22" presetID="3"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nodeType="withEffect">
                                  <p:stCondLst>
                                    <p:cond delay="0"/>
                                  </p:stCondLst>
                                  <p:childTnLst>
                                    <p:set>
                                      <p:cBhvr>
                                        <p:cTn id="26" dur="1" fill="hold">
                                          <p:stCondLst>
                                            <p:cond delay="0"/>
                                          </p:stCondLst>
                                        </p:cTn>
                                        <p:tgtEl>
                                          <p:spTgt spid="119812"/>
                                        </p:tgtEl>
                                        <p:attrNameLst>
                                          <p:attrName>style.visibility</p:attrName>
                                        </p:attrNameLst>
                                      </p:cBhvr>
                                      <p:to>
                                        <p:strVal val="visible"/>
                                      </p:to>
                                    </p:set>
                                    <p:animEffect transition="in" filter="blinds(horizontal)">
                                      <p:cBhvr>
                                        <p:cTn id="27" dur="500"/>
                                        <p:tgtEl>
                                          <p:spTgt spid="119812"/>
                                        </p:tgtEl>
                                      </p:cBhvr>
                                    </p:animEffect>
                                  </p:childTnLst>
                                </p:cTn>
                              </p:par>
                              <p:par>
                                <p:cTn id="28" presetID="3" presetClass="entr" presetSubtype="1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linds(horizontal)">
                                      <p:cBhvr>
                                        <p:cTn id="30" dur="500"/>
                                        <p:tgtEl>
                                          <p:spTgt spid="3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linds(horizontal)">
                                      <p:cBhvr>
                                        <p:cTn id="36" dur="500"/>
                                        <p:tgtEl>
                                          <p:spTgt spid="39"/>
                                        </p:tgtEl>
                                      </p:cBhvr>
                                    </p:animEffect>
                                  </p:childTnLst>
                                </p:cTn>
                              </p:par>
                              <p:par>
                                <p:cTn id="37" presetID="3" presetClass="entr" presetSubtype="1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linds(horizontal)">
                                      <p:cBhvr>
                                        <p:cTn id="39" dur="500"/>
                                        <p:tgtEl>
                                          <p:spTgt spid="3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linds(horizontal)">
                                      <p:cBhvr>
                                        <p:cTn id="47" dur="500"/>
                                        <p:tgtEl>
                                          <p:spTgt spid="3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linds(horizontal)">
                                      <p:cBhvr>
                                        <p:cTn id="50" dur="500"/>
                                        <p:tgtEl>
                                          <p:spTgt spid="21"/>
                                        </p:tgtEl>
                                      </p:cBhvr>
                                    </p:animEffect>
                                  </p:childTnLst>
                                </p:cTn>
                              </p:par>
                              <p:par>
                                <p:cTn id="51" presetID="3" presetClass="entr" presetSubtype="1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8" grpId="0"/>
      <p:bldP spid="21" grpId="0"/>
      <p:bldP spid="25" grpId="0"/>
      <p:bldP spid="35" grpId="0"/>
      <p:bldP spid="37" grpId="0"/>
      <p:bldP spid="3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122065">
            <a:off x="3182937" y="2028826"/>
            <a:ext cx="20351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t>The </a:t>
            </a:r>
            <a:r>
              <a:rPr lang="en-US" dirty="0" err="1"/>
              <a:t>Preloc</a:t>
            </a:r>
            <a:r>
              <a:rPr lang="en-US" dirty="0"/>
              <a:t> Framework</a:t>
            </a:r>
            <a:endParaRPr lang="en-US" b="1" dirty="0"/>
          </a:p>
        </p:txBody>
      </p:sp>
      <p:sp>
        <p:nvSpPr>
          <p:cNvPr id="65539" name="TextBox 26"/>
          <p:cNvSpPr txBox="1">
            <a:spLocks noChangeArrowheads="1"/>
          </p:cNvSpPr>
          <p:nvPr/>
        </p:nvSpPr>
        <p:spPr bwMode="auto">
          <a:xfrm>
            <a:off x="5651500" y="1279217"/>
            <a:ext cx="3492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800"/>
              <a:t>IIN Service</a:t>
            </a:r>
          </a:p>
        </p:txBody>
      </p:sp>
      <p:pic>
        <p:nvPicPr>
          <p:cNvPr id="6554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450" y="1341438"/>
            <a:ext cx="12969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loud 28"/>
          <p:cNvSpPr/>
          <p:nvPr/>
        </p:nvSpPr>
        <p:spPr bwMode="auto">
          <a:xfrm>
            <a:off x="5795963" y="1946274"/>
            <a:ext cx="3024187" cy="4435475"/>
          </a:xfrm>
          <a:prstGeom prst="cloud">
            <a:avLst/>
          </a:prstGeom>
          <a:noFill/>
          <a:ln w="38100" cap="flat" cmpd="sng" algn="ctr">
            <a:solidFill>
              <a:schemeClr val="tx1"/>
            </a:solidFill>
            <a:prstDash val="solid"/>
            <a:round/>
            <a:headEnd type="none" w="med" len="med"/>
            <a:tailEnd type="none" w="med" len="med"/>
          </a:ln>
          <a:effectLst/>
        </p:spPr>
        <p:txBody>
          <a:bodyPr wrap="none" anchor="ctr"/>
          <a:lstStyle/>
          <a:p>
            <a:pPr algn="ctr">
              <a:defRPr/>
            </a:pPr>
            <a:endParaRPr lang="en-US">
              <a:ea typeface="ＭＳ Ｐゴシック" pitchFamily="34" charset="-128"/>
              <a:cs typeface="Arial" charset="0"/>
            </a:endParaRPr>
          </a:p>
        </p:txBody>
      </p:sp>
      <p:sp>
        <p:nvSpPr>
          <p:cNvPr id="65542" name="Can 40"/>
          <p:cNvSpPr>
            <a:spLocks noChangeArrowheads="1"/>
          </p:cNvSpPr>
          <p:nvPr/>
        </p:nvSpPr>
        <p:spPr bwMode="auto">
          <a:xfrm>
            <a:off x="6443663" y="2781300"/>
            <a:ext cx="1728787" cy="2736850"/>
          </a:xfrm>
          <a:prstGeom prst="can">
            <a:avLst>
              <a:gd name="adj" fmla="val 25000"/>
            </a:avLst>
          </a:prstGeom>
          <a:solidFill>
            <a:srgbClr val="FFC000"/>
          </a:solidFill>
          <a:ln w="38100">
            <a:solidFill>
              <a:schemeClr val="tx1"/>
            </a:solidFill>
            <a:round/>
            <a:headEnd/>
            <a:tailEnd/>
          </a:ln>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cxnSp>
        <p:nvCxnSpPr>
          <p:cNvPr id="16391" name="Straight Arrow Connector 47"/>
          <p:cNvCxnSpPr>
            <a:cxnSpLocks noChangeShapeType="1"/>
          </p:cNvCxnSpPr>
          <p:nvPr/>
        </p:nvCxnSpPr>
        <p:spPr bwMode="auto">
          <a:xfrm flipH="1">
            <a:off x="2843213" y="2060575"/>
            <a:ext cx="3168650"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6392" name="TextBox 50"/>
          <p:cNvSpPr txBox="1">
            <a:spLocks noChangeArrowheads="1"/>
          </p:cNvSpPr>
          <p:nvPr/>
        </p:nvSpPr>
        <p:spPr bwMode="auto">
          <a:xfrm>
            <a:off x="2843213" y="1484313"/>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b="0"/>
              <a:t>Prefetch </a:t>
            </a:r>
            <a:r>
              <a:rPr lang="en-US" altLang="en-US" sz="2400">
                <a:solidFill>
                  <a:srgbClr val="FF0000"/>
                </a:solidFill>
              </a:rPr>
              <a:t>K </a:t>
            </a:r>
            <a:r>
              <a:rPr lang="en-US" altLang="en-US" sz="2400" b="0"/>
              <a:t>RM rows</a:t>
            </a:r>
          </a:p>
        </p:txBody>
      </p:sp>
      <p:sp>
        <p:nvSpPr>
          <p:cNvPr id="65545" name="Rectangle 52"/>
          <p:cNvSpPr>
            <a:spLocks noChangeArrowheads="1"/>
          </p:cNvSpPr>
          <p:nvPr/>
        </p:nvSpPr>
        <p:spPr bwMode="auto">
          <a:xfrm>
            <a:off x="6588125" y="3817938"/>
            <a:ext cx="215900" cy="836612"/>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65546" name="Rectangle 53"/>
          <p:cNvSpPr>
            <a:spLocks noChangeArrowheads="1"/>
          </p:cNvSpPr>
          <p:nvPr/>
        </p:nvSpPr>
        <p:spPr bwMode="auto">
          <a:xfrm>
            <a:off x="6877050" y="3817938"/>
            <a:ext cx="215900" cy="836612"/>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65547" name="Rectangle 54"/>
          <p:cNvSpPr>
            <a:spLocks noChangeArrowheads="1"/>
          </p:cNvSpPr>
          <p:nvPr/>
        </p:nvSpPr>
        <p:spPr bwMode="auto">
          <a:xfrm>
            <a:off x="7164388" y="3817938"/>
            <a:ext cx="215900" cy="836612"/>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65548" name="Rectangle 55"/>
          <p:cNvSpPr>
            <a:spLocks noChangeArrowheads="1"/>
          </p:cNvSpPr>
          <p:nvPr/>
        </p:nvSpPr>
        <p:spPr bwMode="auto">
          <a:xfrm>
            <a:off x="7451725" y="3817938"/>
            <a:ext cx="217488" cy="836612"/>
          </a:xfrm>
          <a:prstGeom prst="rect">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pic>
        <p:nvPicPr>
          <p:cNvPr id="1198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3" y="3933825"/>
            <a:ext cx="135255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2484438" y="5157788"/>
            <a:ext cx="4032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a:solidFill>
                  <a:srgbClr val="007A37"/>
                </a:solidFill>
                <a:sym typeface="Wingdings" charset="2"/>
              </a:rPr>
              <a:t> </a:t>
            </a:r>
            <a:r>
              <a:rPr lang="en-US" altLang="en-US">
                <a:solidFill>
                  <a:srgbClr val="007A37"/>
                </a:solidFill>
              </a:rPr>
              <a:t>Intermittent Connectivity</a:t>
            </a:r>
          </a:p>
        </p:txBody>
      </p:sp>
      <p:pic>
        <p:nvPicPr>
          <p:cNvPr id="6555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688" y="3717925"/>
            <a:ext cx="1627187"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47"/>
          <p:cNvCxnSpPr>
            <a:cxnSpLocks noChangeShapeType="1"/>
          </p:cNvCxnSpPr>
          <p:nvPr/>
        </p:nvCxnSpPr>
        <p:spPr bwMode="auto">
          <a:xfrm flipH="1">
            <a:off x="2700338" y="5084763"/>
            <a:ext cx="3167062"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3" name="TextBox 50"/>
          <p:cNvSpPr txBox="1">
            <a:spLocks noChangeArrowheads="1"/>
          </p:cNvSpPr>
          <p:nvPr/>
        </p:nvSpPr>
        <p:spPr bwMode="auto">
          <a:xfrm>
            <a:off x="2700338" y="4508500"/>
            <a:ext cx="309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b="0"/>
              <a:t>Prefetch </a:t>
            </a:r>
            <a:r>
              <a:rPr lang="en-US" altLang="en-US" sz="2400">
                <a:solidFill>
                  <a:srgbClr val="FF0000"/>
                </a:solidFill>
              </a:rPr>
              <a:t>K </a:t>
            </a:r>
            <a:r>
              <a:rPr lang="en-US" altLang="en-US" sz="2400" b="0"/>
              <a:t>RM rows</a:t>
            </a:r>
          </a:p>
        </p:txBody>
      </p:sp>
      <p:cxnSp>
        <p:nvCxnSpPr>
          <p:cNvPr id="65554" name="Straight Arrow Connector 24"/>
          <p:cNvCxnSpPr>
            <a:cxnSpLocks noChangeShapeType="1"/>
          </p:cNvCxnSpPr>
          <p:nvPr/>
        </p:nvCxnSpPr>
        <p:spPr bwMode="auto">
          <a:xfrm>
            <a:off x="755650" y="1412875"/>
            <a:ext cx="0" cy="1800225"/>
          </a:xfrm>
          <a:prstGeom prst="straightConnector1">
            <a:avLst/>
          </a:prstGeom>
          <a:noFill/>
          <a:ln w="76200">
            <a:solidFill>
              <a:srgbClr val="007A37"/>
            </a:solidFill>
            <a:round/>
            <a:headEnd/>
            <a:tailEnd type="arrow" w="med" len="med"/>
          </a:ln>
          <a:extLst>
            <a:ext uri="{909E8E84-426E-40DD-AFC4-6F175D3DCCD1}">
              <a14:hiddenFill xmlns:a14="http://schemas.microsoft.com/office/drawing/2010/main">
                <a:noFill/>
              </a14:hiddenFill>
            </a:ext>
          </a:extLst>
        </p:spPr>
      </p:cxnSp>
      <p:sp>
        <p:nvSpPr>
          <p:cNvPr id="65555" name="TextBox 25"/>
          <p:cNvSpPr txBox="1">
            <a:spLocks noChangeArrowheads="1"/>
          </p:cNvSpPr>
          <p:nvPr/>
        </p:nvSpPr>
        <p:spPr bwMode="auto">
          <a:xfrm>
            <a:off x="179388" y="6092825"/>
            <a:ext cx="2160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sz="2800">
                <a:solidFill>
                  <a:srgbClr val="007A37"/>
                </a:solidFill>
              </a:rPr>
              <a:t>Time</a:t>
            </a:r>
          </a:p>
        </p:txBody>
      </p:sp>
      <p:sp>
        <p:nvSpPr>
          <p:cNvPr id="27" name="Can 40"/>
          <p:cNvSpPr>
            <a:spLocks noChangeArrowheads="1"/>
          </p:cNvSpPr>
          <p:nvPr/>
        </p:nvSpPr>
        <p:spPr bwMode="auto">
          <a:xfrm>
            <a:off x="1042988" y="2997200"/>
            <a:ext cx="504825" cy="431800"/>
          </a:xfrm>
          <a:prstGeom prst="can">
            <a:avLst>
              <a:gd name="adj" fmla="val 43898"/>
            </a:avLst>
          </a:prstGeom>
          <a:solidFill>
            <a:srgbClr val="FFC000"/>
          </a:solidFill>
          <a:ln w="38100">
            <a:solidFill>
              <a:schemeClr val="tx1"/>
            </a:solidFill>
            <a:round/>
            <a:headEnd/>
            <a:tailEnd/>
          </a:ln>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28" name="Can 40"/>
          <p:cNvSpPr>
            <a:spLocks noChangeArrowheads="1"/>
          </p:cNvSpPr>
          <p:nvPr/>
        </p:nvSpPr>
        <p:spPr bwMode="auto">
          <a:xfrm>
            <a:off x="1042988" y="5732463"/>
            <a:ext cx="504825" cy="433387"/>
          </a:xfrm>
          <a:prstGeom prst="can">
            <a:avLst>
              <a:gd name="adj" fmla="val 43898"/>
            </a:avLst>
          </a:prstGeom>
          <a:solidFill>
            <a:srgbClr val="FFC000"/>
          </a:solidFill>
          <a:ln w="38100">
            <a:solidFill>
              <a:schemeClr val="tx1"/>
            </a:solidFill>
            <a:round/>
            <a:headEnd/>
            <a:tailEnd/>
          </a:ln>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cxnSp>
        <p:nvCxnSpPr>
          <p:cNvPr id="31" name="Straight Arrow Connector 47"/>
          <p:cNvCxnSpPr>
            <a:cxnSpLocks noChangeShapeType="1"/>
          </p:cNvCxnSpPr>
          <p:nvPr/>
        </p:nvCxnSpPr>
        <p:spPr bwMode="auto">
          <a:xfrm flipH="1">
            <a:off x="2843213" y="3500438"/>
            <a:ext cx="3024187"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32" name="TextBox 50"/>
          <p:cNvSpPr txBox="1">
            <a:spLocks noChangeArrowheads="1"/>
          </p:cNvSpPr>
          <p:nvPr/>
        </p:nvSpPr>
        <p:spPr bwMode="auto">
          <a:xfrm>
            <a:off x="2987675" y="2924175"/>
            <a:ext cx="3097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2400" b="0">
                <a:solidFill>
                  <a:schemeClr val="tx1"/>
                </a:solidFill>
              </a:rPr>
              <a:t>Prefetch </a:t>
            </a:r>
            <a:r>
              <a:rPr lang="en-US" altLang="en-US" sz="2400">
                <a:solidFill>
                  <a:schemeClr val="tx1"/>
                </a:solidFill>
              </a:rPr>
              <a:t>K </a:t>
            </a:r>
            <a:r>
              <a:rPr lang="en-US" altLang="en-US" sz="2400" b="0">
                <a:solidFill>
                  <a:schemeClr val="tx1"/>
                </a:solidFill>
              </a:rPr>
              <a:t>RM rows</a:t>
            </a:r>
          </a:p>
        </p:txBody>
      </p:sp>
      <p:sp>
        <p:nvSpPr>
          <p:cNvPr id="34" name="TextBox 33"/>
          <p:cNvSpPr txBox="1">
            <a:spLocks noChangeArrowheads="1"/>
          </p:cNvSpPr>
          <p:nvPr/>
        </p:nvSpPr>
        <p:spPr bwMode="auto">
          <a:xfrm>
            <a:off x="4067175" y="3141663"/>
            <a:ext cx="504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r>
              <a:rPr lang="en-US" altLang="en-US"/>
              <a:t>X</a:t>
            </a:r>
          </a:p>
        </p:txBody>
      </p:sp>
      <p:cxnSp>
        <p:nvCxnSpPr>
          <p:cNvPr id="38" name="Straight Arrow Connector 37"/>
          <p:cNvCxnSpPr>
            <a:cxnSpLocks noChangeShapeType="1"/>
          </p:cNvCxnSpPr>
          <p:nvPr/>
        </p:nvCxnSpPr>
        <p:spPr bwMode="auto">
          <a:xfrm>
            <a:off x="755650" y="3141663"/>
            <a:ext cx="0" cy="1366837"/>
          </a:xfrm>
          <a:prstGeom prst="straightConnector1">
            <a:avLst/>
          </a:prstGeom>
          <a:noFill/>
          <a:ln w="76200">
            <a:solidFill>
              <a:srgbClr val="007A37"/>
            </a:solidFill>
            <a:round/>
            <a:headEnd/>
            <a:tailEnd type="arrow" w="med" len="med"/>
          </a:ln>
          <a:extLst>
            <a:ext uri="{909E8E84-426E-40DD-AFC4-6F175D3DCCD1}">
              <a14:hiddenFill xmlns:a14="http://schemas.microsoft.com/office/drawing/2010/main">
                <a:noFill/>
              </a14:hiddenFill>
            </a:ext>
          </a:extLst>
        </p:spPr>
      </p:cxnSp>
      <p:cxnSp>
        <p:nvCxnSpPr>
          <p:cNvPr id="41" name="Straight Arrow Connector 40"/>
          <p:cNvCxnSpPr>
            <a:cxnSpLocks noChangeShapeType="1"/>
          </p:cNvCxnSpPr>
          <p:nvPr/>
        </p:nvCxnSpPr>
        <p:spPr bwMode="auto">
          <a:xfrm>
            <a:off x="755650" y="4508500"/>
            <a:ext cx="0" cy="1368425"/>
          </a:xfrm>
          <a:prstGeom prst="straightConnector1">
            <a:avLst/>
          </a:prstGeom>
          <a:noFill/>
          <a:ln w="76200">
            <a:solidFill>
              <a:srgbClr val="007A37"/>
            </a:solidFill>
            <a:round/>
            <a:headEnd/>
            <a:tailEnd type="arrow" w="med" len="med"/>
          </a:ln>
          <a:extLst>
            <a:ext uri="{909E8E84-426E-40DD-AFC4-6F175D3DCCD1}">
              <a14:hiddenFill xmlns:a14="http://schemas.microsoft.com/office/drawing/2010/main">
                <a:noFill/>
              </a14:hiddenFill>
            </a:ext>
          </a:extLst>
        </p:spPr>
      </p:cxnSp>
      <p:sp>
        <p:nvSpPr>
          <p:cNvPr id="30" name="TextBox 50"/>
          <p:cNvSpPr txBox="1">
            <a:spLocks noChangeArrowheads="1"/>
          </p:cNvSpPr>
          <p:nvPr/>
        </p:nvSpPr>
        <p:spPr bwMode="auto">
          <a:xfrm>
            <a:off x="395288" y="3500438"/>
            <a:ext cx="2628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1800">
                <a:solidFill>
                  <a:srgbClr val="FF0000"/>
                </a:solidFill>
              </a:rPr>
              <a:t>Localize from Cache</a:t>
            </a:r>
          </a:p>
        </p:txBody>
      </p:sp>
      <p:sp>
        <p:nvSpPr>
          <p:cNvPr id="35" name="TextBox 34"/>
          <p:cNvSpPr txBox="1"/>
          <p:nvPr/>
        </p:nvSpPr>
        <p:spPr>
          <a:xfrm>
            <a:off x="7473489" y="890657"/>
            <a:ext cx="1397921" cy="338554"/>
          </a:xfrm>
          <a:prstGeom prst="rect">
            <a:avLst/>
          </a:prstGeom>
          <a:noFill/>
        </p:spPr>
        <p:txBody>
          <a:bodyPr wrap="square" rtlCol="0">
            <a:spAutoFit/>
          </a:bodyPr>
          <a:lstStyle/>
          <a:p>
            <a:pPr algn="ctr"/>
            <a:r>
              <a:rPr lang="en-US" sz="1600">
                <a:solidFill>
                  <a:srgbClr val="FF0000"/>
                </a:solidFill>
              </a:rPr>
              <a:t>Hoarding</a:t>
            </a:r>
            <a:endParaRPr lang="en-US" sz="16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blinds(horizontal)">
                                      <p:cBhvr>
                                        <p:cTn id="7" dur="500"/>
                                        <p:tgtEl>
                                          <p:spTgt spid="163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392"/>
                                        </p:tgtEl>
                                        <p:attrNameLst>
                                          <p:attrName>style.visibility</p:attrName>
                                        </p:attrNameLst>
                                      </p:cBhvr>
                                      <p:to>
                                        <p:strVal val="visible"/>
                                      </p:to>
                                    </p:set>
                                    <p:animEffect transition="in" filter="blinds(horizontal)">
                                      <p:cBhvr>
                                        <p:cTn id="10" dur="500"/>
                                        <p:tgtEl>
                                          <p:spTgt spid="1639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linds(horizontal)">
                                      <p:cBhvr>
                                        <p:cTn id="21" dur="500"/>
                                        <p:tgtEl>
                                          <p:spTgt spid="3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linds(horizontal)">
                                      <p:cBhvr>
                                        <p:cTn id="24" dur="500"/>
                                        <p:tgtEl>
                                          <p:spTgt spid="32"/>
                                        </p:tgtEl>
                                      </p:cBhvr>
                                    </p:animEffect>
                                  </p:childTnLst>
                                </p:cTn>
                              </p:par>
                              <p:par>
                                <p:cTn id="25" presetID="3" presetClass="entr" presetSubtype="1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linds(horizontal)">
                                      <p:cBhvr>
                                        <p:cTn id="27" dur="500"/>
                                        <p:tgtEl>
                                          <p:spTgt spid="33"/>
                                        </p:tgtEl>
                                      </p:cBhvr>
                                    </p:animEffect>
                                  </p:childTnLst>
                                </p:cTn>
                              </p:par>
                              <p:par>
                                <p:cTn id="28" presetID="3" presetClass="entr" presetSubtype="10" fill="hold"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linds(horizontal)">
                                      <p:cBhvr>
                                        <p:cTn id="30" dur="500"/>
                                        <p:tgtEl>
                                          <p:spTgt spid="18">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linds(horizontal)">
                                      <p:cBhvr>
                                        <p:cTn id="35" dur="500"/>
                                        <p:tgtEl>
                                          <p:spTgt spid="3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linds(horizontal)">
                                      <p:cBhvr>
                                        <p:cTn id="38" dur="500"/>
                                        <p:tgtEl>
                                          <p:spTgt spid="3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linds(horizontal)">
                                      <p:cBhvr>
                                        <p:cTn id="46" dur="500"/>
                                        <p:tgtEl>
                                          <p:spTgt spid="28"/>
                                        </p:tgtEl>
                                      </p:cBhvr>
                                    </p:animEffect>
                                  </p:childTnLst>
                                </p:cTn>
                              </p:par>
                              <p:par>
                                <p:cTn id="47" presetID="3" presetClass="entr" presetSubtype="1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nodeType="withEffect">
                                  <p:stCondLst>
                                    <p:cond delay="0"/>
                                  </p:stCondLst>
                                  <p:childTnLst>
                                    <p:set>
                                      <p:cBhvr>
                                        <p:cTn id="54" dur="1" fill="hold">
                                          <p:stCondLst>
                                            <p:cond delay="0"/>
                                          </p:stCondLst>
                                        </p:cTn>
                                        <p:tgtEl>
                                          <p:spTgt spid="119812"/>
                                        </p:tgtEl>
                                        <p:attrNameLst>
                                          <p:attrName>style.visibility</p:attrName>
                                        </p:attrNameLst>
                                      </p:cBhvr>
                                      <p:to>
                                        <p:strVal val="visible"/>
                                      </p:to>
                                    </p:set>
                                    <p:animEffect transition="in" filter="blinds(horizontal)">
                                      <p:cBhvr>
                                        <p:cTn id="55" dur="5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23" grpId="0"/>
      <p:bldP spid="27" grpId="0" animBg="1"/>
      <p:bldP spid="28" grpId="0" animBg="1"/>
      <p:bldP spid="32" grpId="0"/>
      <p:bldP spid="34" grpId="0"/>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3644900"/>
            <a:ext cx="7056437"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itle 1"/>
          <p:cNvSpPr>
            <a:spLocks noGrp="1"/>
          </p:cNvSpPr>
          <p:nvPr>
            <p:ph type="title"/>
          </p:nvPr>
        </p:nvSpPr>
        <p:spPr>
          <a:xfrm>
            <a:off x="457200" y="274638"/>
            <a:ext cx="8186738" cy="633412"/>
          </a:xfrm>
          <a:ln>
            <a:miter lim="800000"/>
            <a:headEnd/>
            <a:tailEnd/>
          </a:ln>
        </p:spPr>
        <p:txBody>
          <a:bodyPr/>
          <a:lstStyle/>
          <a:p>
            <a:r>
              <a:rPr lang="en-US" altLang="en-US" sz="4000" dirty="0" err="1">
                <a:ea typeface="ＭＳ Ｐゴシック" charset="-128"/>
              </a:rPr>
              <a:t>PreLoc</a:t>
            </a:r>
            <a:r>
              <a:rPr lang="en-US" altLang="en-US" sz="4000" dirty="0">
                <a:ea typeface="ＭＳ Ｐゴシック" charset="-128"/>
              </a:rPr>
              <a:t> Overview</a:t>
            </a:r>
          </a:p>
        </p:txBody>
      </p:sp>
      <p:sp>
        <p:nvSpPr>
          <p:cNvPr id="73731" name="Content Placeholder 2"/>
          <p:cNvSpPr txBox="1">
            <a:spLocks/>
          </p:cNvSpPr>
          <p:nvPr/>
        </p:nvSpPr>
        <p:spPr bwMode="auto">
          <a:xfrm>
            <a:off x="0" y="6453188"/>
            <a:ext cx="38989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spcBef>
                <a:spcPct val="20000"/>
              </a:spcBef>
              <a:buFontTx/>
              <a:buChar char="•"/>
            </a:pPr>
            <a:endParaRPr lang="en-US" altLang="en-US" sz="2800" b="0">
              <a:solidFill>
                <a:schemeClr val="tx1"/>
              </a:solidFill>
            </a:endParaRPr>
          </a:p>
        </p:txBody>
      </p:sp>
      <p:sp>
        <p:nvSpPr>
          <p:cNvPr id="99" name="Content Placeholder 2"/>
          <p:cNvSpPr>
            <a:spLocks noGrp="1"/>
          </p:cNvSpPr>
          <p:nvPr>
            <p:ph idx="1"/>
          </p:nvPr>
        </p:nvSpPr>
        <p:spPr>
          <a:xfrm>
            <a:off x="395288" y="908050"/>
            <a:ext cx="8280400" cy="1584325"/>
          </a:xfrm>
        </p:spPr>
        <p:txBody>
          <a:bodyPr/>
          <a:lstStyle/>
          <a:p>
            <a:r>
              <a:rPr lang="en-US" altLang="en-US" sz="2400" dirty="0" err="1">
                <a:ea typeface="ＭＳ Ｐゴシック" charset="-128"/>
              </a:rPr>
              <a:t>Preloc</a:t>
            </a:r>
            <a:r>
              <a:rPr lang="en-US" altLang="en-US" sz="2400" dirty="0">
                <a:ea typeface="ＭＳ Ｐゴシック" charset="-128"/>
              </a:rPr>
              <a:t> aims to </a:t>
            </a:r>
            <a:r>
              <a:rPr lang="en-US" altLang="en-US" sz="2400" b="1" dirty="0">
                <a:ea typeface="ＭＳ Ｐゴシック" charset="-128"/>
              </a:rPr>
              <a:t>sequence</a:t>
            </a:r>
            <a:r>
              <a:rPr lang="en-US" altLang="en-US" sz="2400" dirty="0">
                <a:ea typeface="ＭＳ Ｐゴシック" charset="-128"/>
              </a:rPr>
              <a:t> the </a:t>
            </a:r>
            <a:r>
              <a:rPr lang="en-US" altLang="en-US" sz="2400" b="1" dirty="0">
                <a:ea typeface="ＭＳ Ｐゴシック" charset="-128"/>
              </a:rPr>
              <a:t>retrieval</a:t>
            </a:r>
            <a:r>
              <a:rPr lang="en-US" altLang="en-US" sz="2400" dirty="0">
                <a:ea typeface="ＭＳ Ｐゴシック" charset="-128"/>
              </a:rPr>
              <a:t> of fingerprint </a:t>
            </a:r>
            <a:r>
              <a:rPr lang="en-US" altLang="en-US" sz="2400" b="1" dirty="0">
                <a:ea typeface="ＭＳ Ｐゴシック" charset="-128"/>
              </a:rPr>
              <a:t>clusters</a:t>
            </a:r>
            <a:r>
              <a:rPr lang="en-US" altLang="en-US" sz="2400" dirty="0">
                <a:ea typeface="ＭＳ Ｐゴシック" charset="-128"/>
              </a:rPr>
              <a:t>, such that the </a:t>
            </a:r>
            <a:r>
              <a:rPr lang="en-US" altLang="en-US" sz="2400" b="1" dirty="0">
                <a:ea typeface="ＭＳ Ｐゴシック" charset="-128"/>
              </a:rPr>
              <a:t>most important clusters </a:t>
            </a:r>
            <a:r>
              <a:rPr lang="en-US" altLang="en-US" sz="2400" dirty="0">
                <a:ea typeface="ＭＳ Ｐゴシック" charset="-128"/>
              </a:rPr>
              <a:t>are downloaded first.</a:t>
            </a:r>
          </a:p>
          <a:p>
            <a:r>
              <a:rPr lang="en-US" altLang="en-US" sz="2400" b="1" dirty="0">
                <a:solidFill>
                  <a:srgbClr val="FF0000"/>
                </a:solidFill>
                <a:ea typeface="ＭＳ Ｐゴシック" charset="-128"/>
              </a:rPr>
              <a:t>Question: </a:t>
            </a:r>
            <a:r>
              <a:rPr lang="en-US" altLang="en-US" sz="2400" dirty="0">
                <a:ea typeface="ＭＳ Ｐゴシック" charset="-128"/>
              </a:rPr>
              <a:t>Which </a:t>
            </a:r>
            <a:r>
              <a:rPr lang="en-US" altLang="en-US" sz="2400" b="1" dirty="0">
                <a:ea typeface="ＭＳ Ｐゴシック" charset="-128"/>
              </a:rPr>
              <a:t>clusters</a:t>
            </a:r>
            <a:r>
              <a:rPr lang="en-US" altLang="en-US" sz="2400" dirty="0">
                <a:ea typeface="ＭＳ Ｐゴシック" charset="-128"/>
              </a:rPr>
              <a:t> should a user </a:t>
            </a:r>
            <a:r>
              <a:rPr lang="en-US" altLang="en-US" sz="2400" b="1" dirty="0">
                <a:ea typeface="ＭＳ Ｐゴシック" charset="-128"/>
              </a:rPr>
              <a:t>download</a:t>
            </a:r>
            <a:r>
              <a:rPr lang="en-US" altLang="en-US" sz="2400" dirty="0">
                <a:ea typeface="ＭＳ Ｐゴシック" charset="-128"/>
              </a:rPr>
              <a:t> at a </a:t>
            </a:r>
            <a:r>
              <a:rPr lang="en-US" altLang="en-US" sz="2400" b="1" dirty="0">
                <a:ea typeface="ＭＳ Ｐゴシック" charset="-128"/>
              </a:rPr>
              <a:t>certain</a:t>
            </a:r>
            <a:r>
              <a:rPr lang="en-US" altLang="en-US" sz="2400" dirty="0">
                <a:ea typeface="ＭＳ Ｐゴシック" charset="-128"/>
              </a:rPr>
              <a:t> </a:t>
            </a:r>
            <a:r>
              <a:rPr lang="en-US" altLang="en-US" sz="2400" b="1" dirty="0">
                <a:ea typeface="ＭＳ Ｐゴシック" charset="-128"/>
              </a:rPr>
              <a:t>position</a:t>
            </a:r>
            <a:r>
              <a:rPr lang="en-US" altLang="en-US" sz="2400" dirty="0">
                <a:ea typeface="ＭＳ Ｐゴシック" charset="-128"/>
              </a:rPr>
              <a:t> if Wi-Fi is </a:t>
            </a:r>
            <a:r>
              <a:rPr lang="en-US" altLang="en-US" sz="2400" b="1" dirty="0">
                <a:ea typeface="ＭＳ Ｐゴシック" charset="-128"/>
              </a:rPr>
              <a:t>not available </a:t>
            </a:r>
            <a:r>
              <a:rPr lang="en-US" altLang="en-US" sz="2400" dirty="0">
                <a:ea typeface="ＭＳ Ｐゴシック" charset="-128"/>
              </a:rPr>
              <a:t>next?</a:t>
            </a:r>
          </a:p>
          <a:p>
            <a:pPr lvl="1"/>
            <a:r>
              <a:rPr lang="en-US" altLang="en-US" sz="2000" dirty="0" err="1">
                <a:ea typeface="ＭＳ Ｐゴシック" charset="-128"/>
              </a:rPr>
              <a:t>PreLoc</a:t>
            </a:r>
            <a:r>
              <a:rPr lang="en-US" altLang="en-US" sz="2000" dirty="0">
                <a:ea typeface="ＭＳ Ｐゴシック" charset="-128"/>
              </a:rPr>
              <a:t> (MDM15) </a:t>
            </a:r>
            <a:r>
              <a:rPr lang="en-US" altLang="en-US" sz="2000" b="1" dirty="0">
                <a:ea typeface="ＭＳ Ｐゴシック" charset="-128"/>
              </a:rPr>
              <a:t>prioritizes </a:t>
            </a:r>
            <a:r>
              <a:rPr lang="en-US" altLang="en-US" sz="2000" dirty="0">
                <a:ea typeface="ＭＳ Ｐゴシック" charset="-128"/>
              </a:rPr>
              <a:t> the download of </a:t>
            </a:r>
            <a:r>
              <a:rPr lang="en-US" altLang="en-US" sz="2000" b="1" dirty="0">
                <a:ea typeface="ＭＳ Ｐゴシック" charset="-128"/>
              </a:rPr>
              <a:t>fingerprints</a:t>
            </a:r>
            <a:r>
              <a:rPr lang="en-US" altLang="en-US" sz="2000" dirty="0">
                <a:ea typeface="ＭＳ Ｐゴシック" charset="-128"/>
              </a:rPr>
              <a:t> using </a:t>
            </a:r>
            <a:r>
              <a:rPr lang="en-US" altLang="en-US" sz="2000" b="1" dirty="0">
                <a:ea typeface="ＭＳ Ｐゴシック" charset="-128"/>
              </a:rPr>
              <a:t>historic user traces in a </a:t>
            </a:r>
            <a:r>
              <a:rPr lang="en-US" altLang="en-US" sz="2000" dirty="0">
                <a:ea typeface="ＭＳ Ｐゴシック" charset="-128"/>
              </a:rPr>
              <a:t>Dependency Graph.</a:t>
            </a:r>
          </a:p>
          <a:p>
            <a:pPr lvl="1"/>
            <a:endParaRPr lang="en-US" altLang="en-US" sz="2000" dirty="0">
              <a:ea typeface="ＭＳ Ｐゴシック" charset="-128"/>
            </a:endParaRPr>
          </a:p>
        </p:txBody>
      </p:sp>
      <p:sp>
        <p:nvSpPr>
          <p:cNvPr id="73733" name="Oval 279"/>
          <p:cNvSpPr>
            <a:spLocks noChangeArrowheads="1"/>
          </p:cNvSpPr>
          <p:nvPr/>
        </p:nvSpPr>
        <p:spPr bwMode="auto">
          <a:xfrm>
            <a:off x="3203575" y="3644900"/>
            <a:ext cx="431800"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34" name="Oval 280"/>
          <p:cNvSpPr>
            <a:spLocks noChangeArrowheads="1"/>
          </p:cNvSpPr>
          <p:nvPr/>
        </p:nvSpPr>
        <p:spPr bwMode="auto">
          <a:xfrm>
            <a:off x="3635375" y="3573463"/>
            <a:ext cx="431800"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35" name="Oval 268"/>
          <p:cNvSpPr>
            <a:spLocks noChangeArrowheads="1"/>
          </p:cNvSpPr>
          <p:nvPr/>
        </p:nvSpPr>
        <p:spPr bwMode="auto">
          <a:xfrm>
            <a:off x="2916238" y="5589588"/>
            <a:ext cx="576262" cy="576262"/>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36" name="Oval 269"/>
          <p:cNvSpPr>
            <a:spLocks noChangeArrowheads="1"/>
          </p:cNvSpPr>
          <p:nvPr/>
        </p:nvSpPr>
        <p:spPr bwMode="auto">
          <a:xfrm>
            <a:off x="3419475" y="5516563"/>
            <a:ext cx="576263" cy="288925"/>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37" name="Oval 270"/>
          <p:cNvSpPr>
            <a:spLocks noChangeArrowheads="1"/>
          </p:cNvSpPr>
          <p:nvPr/>
        </p:nvSpPr>
        <p:spPr bwMode="auto">
          <a:xfrm>
            <a:off x="3348038" y="5805488"/>
            <a:ext cx="647700" cy="360362"/>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38" name="Oval 271"/>
          <p:cNvSpPr>
            <a:spLocks noChangeArrowheads="1"/>
          </p:cNvSpPr>
          <p:nvPr/>
        </p:nvSpPr>
        <p:spPr bwMode="auto">
          <a:xfrm>
            <a:off x="3348038" y="5013325"/>
            <a:ext cx="719137" cy="287338"/>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39" name="Oval 273"/>
          <p:cNvSpPr>
            <a:spLocks noChangeArrowheads="1"/>
          </p:cNvSpPr>
          <p:nvPr/>
        </p:nvSpPr>
        <p:spPr bwMode="auto">
          <a:xfrm>
            <a:off x="3059113" y="4652963"/>
            <a:ext cx="504825" cy="6477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0" name="Oval 275"/>
          <p:cNvSpPr>
            <a:spLocks noChangeArrowheads="1"/>
          </p:cNvSpPr>
          <p:nvPr/>
        </p:nvSpPr>
        <p:spPr bwMode="auto">
          <a:xfrm>
            <a:off x="3563938" y="4437063"/>
            <a:ext cx="431800" cy="576262"/>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1" name="Oval 276"/>
          <p:cNvSpPr>
            <a:spLocks noChangeArrowheads="1"/>
          </p:cNvSpPr>
          <p:nvPr/>
        </p:nvSpPr>
        <p:spPr bwMode="auto">
          <a:xfrm>
            <a:off x="2987675" y="4076700"/>
            <a:ext cx="504825" cy="360363"/>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2" name="Oval 277"/>
          <p:cNvSpPr>
            <a:spLocks noChangeArrowheads="1"/>
          </p:cNvSpPr>
          <p:nvPr/>
        </p:nvSpPr>
        <p:spPr bwMode="auto">
          <a:xfrm>
            <a:off x="4356100" y="3860800"/>
            <a:ext cx="431800" cy="576263"/>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3" name="Oval 278"/>
          <p:cNvSpPr>
            <a:spLocks noChangeArrowheads="1"/>
          </p:cNvSpPr>
          <p:nvPr/>
        </p:nvSpPr>
        <p:spPr bwMode="auto">
          <a:xfrm>
            <a:off x="3779838" y="4149725"/>
            <a:ext cx="576262" cy="287338"/>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4" name="Oval 281"/>
          <p:cNvSpPr>
            <a:spLocks noChangeArrowheads="1"/>
          </p:cNvSpPr>
          <p:nvPr/>
        </p:nvSpPr>
        <p:spPr bwMode="auto">
          <a:xfrm>
            <a:off x="3419475" y="4005263"/>
            <a:ext cx="431800"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5" name="Oval 282"/>
          <p:cNvSpPr>
            <a:spLocks noChangeArrowheads="1"/>
          </p:cNvSpPr>
          <p:nvPr/>
        </p:nvSpPr>
        <p:spPr bwMode="auto">
          <a:xfrm>
            <a:off x="3132138" y="4292600"/>
            <a:ext cx="431800"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6" name="Oval 283"/>
          <p:cNvSpPr>
            <a:spLocks noChangeArrowheads="1"/>
          </p:cNvSpPr>
          <p:nvPr/>
        </p:nvSpPr>
        <p:spPr bwMode="auto">
          <a:xfrm>
            <a:off x="5292725" y="4076700"/>
            <a:ext cx="647700"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7" name="Oval 284"/>
          <p:cNvSpPr>
            <a:spLocks noChangeArrowheads="1"/>
          </p:cNvSpPr>
          <p:nvPr/>
        </p:nvSpPr>
        <p:spPr bwMode="auto">
          <a:xfrm>
            <a:off x="6732588" y="3860800"/>
            <a:ext cx="647700" cy="504825"/>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8" name="Oval 285"/>
          <p:cNvSpPr>
            <a:spLocks noChangeArrowheads="1"/>
          </p:cNvSpPr>
          <p:nvPr/>
        </p:nvSpPr>
        <p:spPr bwMode="auto">
          <a:xfrm>
            <a:off x="7380288" y="3860800"/>
            <a:ext cx="576262" cy="936625"/>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49" name="Oval 286"/>
          <p:cNvSpPr>
            <a:spLocks noChangeArrowheads="1"/>
          </p:cNvSpPr>
          <p:nvPr/>
        </p:nvSpPr>
        <p:spPr bwMode="auto">
          <a:xfrm>
            <a:off x="7524750" y="4868863"/>
            <a:ext cx="647700"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0" name="Oval 287"/>
          <p:cNvSpPr>
            <a:spLocks noChangeArrowheads="1"/>
          </p:cNvSpPr>
          <p:nvPr/>
        </p:nvSpPr>
        <p:spPr bwMode="auto">
          <a:xfrm>
            <a:off x="7667625" y="5300663"/>
            <a:ext cx="649288"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1" name="Oval 288"/>
          <p:cNvSpPr>
            <a:spLocks noChangeArrowheads="1"/>
          </p:cNvSpPr>
          <p:nvPr/>
        </p:nvSpPr>
        <p:spPr bwMode="auto">
          <a:xfrm>
            <a:off x="7740650" y="5732463"/>
            <a:ext cx="647700" cy="576262"/>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2" name="Oval 289"/>
          <p:cNvSpPr>
            <a:spLocks noChangeArrowheads="1"/>
          </p:cNvSpPr>
          <p:nvPr/>
        </p:nvSpPr>
        <p:spPr bwMode="auto">
          <a:xfrm>
            <a:off x="5795963" y="5157788"/>
            <a:ext cx="360362" cy="8636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3" name="Oval 290"/>
          <p:cNvSpPr>
            <a:spLocks noChangeArrowheads="1"/>
          </p:cNvSpPr>
          <p:nvPr/>
        </p:nvSpPr>
        <p:spPr bwMode="auto">
          <a:xfrm>
            <a:off x="5651500" y="4724400"/>
            <a:ext cx="649288" cy="433388"/>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4" name="Oval 291"/>
          <p:cNvSpPr>
            <a:spLocks noChangeArrowheads="1"/>
          </p:cNvSpPr>
          <p:nvPr/>
        </p:nvSpPr>
        <p:spPr bwMode="auto">
          <a:xfrm>
            <a:off x="6156325" y="4868863"/>
            <a:ext cx="647700"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5" name="Oval 292"/>
          <p:cNvSpPr>
            <a:spLocks noChangeArrowheads="1"/>
          </p:cNvSpPr>
          <p:nvPr/>
        </p:nvSpPr>
        <p:spPr bwMode="auto">
          <a:xfrm>
            <a:off x="6156325" y="5300663"/>
            <a:ext cx="360363" cy="792162"/>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6" name="Oval 293"/>
          <p:cNvSpPr>
            <a:spLocks noChangeArrowheads="1"/>
          </p:cNvSpPr>
          <p:nvPr/>
        </p:nvSpPr>
        <p:spPr bwMode="auto">
          <a:xfrm>
            <a:off x="5651500" y="4365625"/>
            <a:ext cx="649288"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7" name="Oval 294"/>
          <p:cNvSpPr>
            <a:spLocks noChangeArrowheads="1"/>
          </p:cNvSpPr>
          <p:nvPr/>
        </p:nvSpPr>
        <p:spPr bwMode="auto">
          <a:xfrm>
            <a:off x="6227763" y="4437063"/>
            <a:ext cx="360362"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8" name="Oval 295"/>
          <p:cNvSpPr>
            <a:spLocks noChangeArrowheads="1"/>
          </p:cNvSpPr>
          <p:nvPr/>
        </p:nvSpPr>
        <p:spPr bwMode="auto">
          <a:xfrm>
            <a:off x="6011863" y="4149725"/>
            <a:ext cx="720725" cy="4318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59" name="Oval 296"/>
          <p:cNvSpPr>
            <a:spLocks noChangeArrowheads="1"/>
          </p:cNvSpPr>
          <p:nvPr/>
        </p:nvSpPr>
        <p:spPr bwMode="auto">
          <a:xfrm>
            <a:off x="5724525" y="3716338"/>
            <a:ext cx="647700" cy="576262"/>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60" name="Oval 297"/>
          <p:cNvSpPr>
            <a:spLocks noChangeArrowheads="1"/>
          </p:cNvSpPr>
          <p:nvPr/>
        </p:nvSpPr>
        <p:spPr bwMode="auto">
          <a:xfrm>
            <a:off x="1403350" y="5876925"/>
            <a:ext cx="647700" cy="504825"/>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61" name="Oval 298"/>
          <p:cNvSpPr>
            <a:spLocks noChangeArrowheads="1"/>
          </p:cNvSpPr>
          <p:nvPr/>
        </p:nvSpPr>
        <p:spPr bwMode="auto">
          <a:xfrm>
            <a:off x="1547813" y="5516563"/>
            <a:ext cx="215900" cy="433387"/>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62" name="Oval 299"/>
          <p:cNvSpPr>
            <a:spLocks noChangeArrowheads="1"/>
          </p:cNvSpPr>
          <p:nvPr/>
        </p:nvSpPr>
        <p:spPr bwMode="auto">
          <a:xfrm>
            <a:off x="1619250" y="4797425"/>
            <a:ext cx="215900" cy="792163"/>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63" name="Oval 300"/>
          <p:cNvSpPr>
            <a:spLocks noChangeArrowheads="1"/>
          </p:cNvSpPr>
          <p:nvPr/>
        </p:nvSpPr>
        <p:spPr bwMode="auto">
          <a:xfrm>
            <a:off x="1908175" y="4149725"/>
            <a:ext cx="215900" cy="792163"/>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64" name="Oval 301"/>
          <p:cNvSpPr>
            <a:spLocks noChangeArrowheads="1"/>
          </p:cNvSpPr>
          <p:nvPr/>
        </p:nvSpPr>
        <p:spPr bwMode="auto">
          <a:xfrm>
            <a:off x="2700338" y="3789363"/>
            <a:ext cx="287337" cy="6477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65" name="Oval 302"/>
          <p:cNvSpPr>
            <a:spLocks noChangeArrowheads="1"/>
          </p:cNvSpPr>
          <p:nvPr/>
        </p:nvSpPr>
        <p:spPr bwMode="auto">
          <a:xfrm>
            <a:off x="2339975" y="3860800"/>
            <a:ext cx="431800" cy="6477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66" name="Oval 303"/>
          <p:cNvSpPr>
            <a:spLocks noChangeArrowheads="1"/>
          </p:cNvSpPr>
          <p:nvPr/>
        </p:nvSpPr>
        <p:spPr bwMode="auto">
          <a:xfrm>
            <a:off x="1979613" y="3789363"/>
            <a:ext cx="431800" cy="647700"/>
          </a:xfrm>
          <a:prstGeom prst="ellipse">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42" name="5-Point Star 41"/>
          <p:cNvSpPr/>
          <p:nvPr/>
        </p:nvSpPr>
        <p:spPr bwMode="auto">
          <a:xfrm>
            <a:off x="1619250" y="3860800"/>
            <a:ext cx="288925" cy="360363"/>
          </a:xfrm>
          <a:prstGeom prst="star5">
            <a:avLst/>
          </a:prstGeom>
          <a:solidFill>
            <a:srgbClr val="0000FF"/>
          </a:solidFill>
          <a:ln w="38100" cap="flat" cmpd="sng" algn="ctr">
            <a:solidFill>
              <a:srgbClr val="0000FF"/>
            </a:solidFill>
            <a:prstDash val="solid"/>
            <a:round/>
            <a:headEnd type="none" w="med" len="med"/>
            <a:tailEnd type="none" w="med" len="med"/>
          </a:ln>
          <a:effectLst/>
        </p:spPr>
        <p:txBody>
          <a:bodyPr wrap="none" anchor="ctr"/>
          <a:lstStyle/>
          <a:p>
            <a:pPr algn="ctr">
              <a:defRPr/>
            </a:pPr>
            <a:endParaRPr lang="en-US">
              <a:solidFill>
                <a:srgbClr val="FF0000"/>
              </a:solidFill>
              <a:ea typeface="ＭＳ Ｐゴシック" pitchFamily="34" charset="-128"/>
            </a:endParaRPr>
          </a:p>
        </p:txBody>
      </p:sp>
      <p:sp>
        <p:nvSpPr>
          <p:cNvPr id="43" name="TextBox 42"/>
          <p:cNvSpPr txBox="1">
            <a:spLocks noChangeArrowheads="1"/>
          </p:cNvSpPr>
          <p:nvPr/>
        </p:nvSpPr>
        <p:spPr bwMode="auto">
          <a:xfrm>
            <a:off x="395288" y="3697288"/>
            <a:ext cx="1296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r>
              <a:rPr lang="en-US" altLang="en-US" sz="1400">
                <a:solidFill>
                  <a:srgbClr val="0000FF"/>
                </a:solidFill>
              </a:rPr>
              <a:t>User Current Location</a:t>
            </a:r>
          </a:p>
        </p:txBody>
      </p:sp>
      <p:grpSp>
        <p:nvGrpSpPr>
          <p:cNvPr id="2" name="Group 53"/>
          <p:cNvGrpSpPr>
            <a:grpSpLocks/>
          </p:cNvGrpSpPr>
          <p:nvPr/>
        </p:nvGrpSpPr>
        <p:grpSpPr bwMode="auto">
          <a:xfrm>
            <a:off x="1979613" y="3789363"/>
            <a:ext cx="2808287" cy="719137"/>
            <a:chOff x="1979712" y="3789040"/>
            <a:chExt cx="2808312" cy="720080"/>
          </a:xfrm>
        </p:grpSpPr>
        <p:sp>
          <p:nvSpPr>
            <p:cNvPr id="73775" name="Oval 46"/>
            <p:cNvSpPr>
              <a:spLocks noChangeArrowheads="1"/>
            </p:cNvSpPr>
            <p:nvPr/>
          </p:nvSpPr>
          <p:spPr bwMode="auto">
            <a:xfrm>
              <a:off x="2987824" y="4077072"/>
              <a:ext cx="504056" cy="360040"/>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76" name="Oval 47"/>
            <p:cNvSpPr>
              <a:spLocks noChangeArrowheads="1"/>
            </p:cNvSpPr>
            <p:nvPr/>
          </p:nvSpPr>
          <p:spPr bwMode="auto">
            <a:xfrm>
              <a:off x="4355976" y="3861048"/>
              <a:ext cx="432048" cy="576064"/>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77" name="Oval 48"/>
            <p:cNvSpPr>
              <a:spLocks noChangeArrowheads="1"/>
            </p:cNvSpPr>
            <p:nvPr/>
          </p:nvSpPr>
          <p:spPr bwMode="auto">
            <a:xfrm>
              <a:off x="3779912" y="4149080"/>
              <a:ext cx="576064" cy="288032"/>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78" name="Oval 49"/>
            <p:cNvSpPr>
              <a:spLocks noChangeArrowheads="1"/>
            </p:cNvSpPr>
            <p:nvPr/>
          </p:nvSpPr>
          <p:spPr bwMode="auto">
            <a:xfrm>
              <a:off x="3419872" y="4005064"/>
              <a:ext cx="432048" cy="432048"/>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79" name="Oval 50"/>
            <p:cNvSpPr>
              <a:spLocks noChangeArrowheads="1"/>
            </p:cNvSpPr>
            <p:nvPr/>
          </p:nvSpPr>
          <p:spPr bwMode="auto">
            <a:xfrm>
              <a:off x="2699792" y="3789040"/>
              <a:ext cx="288032" cy="648072"/>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80" name="Oval 51"/>
            <p:cNvSpPr>
              <a:spLocks noChangeArrowheads="1"/>
            </p:cNvSpPr>
            <p:nvPr/>
          </p:nvSpPr>
          <p:spPr bwMode="auto">
            <a:xfrm>
              <a:off x="2339752" y="3861048"/>
              <a:ext cx="432048" cy="648072"/>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73781" name="Oval 52"/>
            <p:cNvSpPr>
              <a:spLocks noChangeArrowheads="1"/>
            </p:cNvSpPr>
            <p:nvPr/>
          </p:nvSpPr>
          <p:spPr bwMode="auto">
            <a:xfrm>
              <a:off x="1979712" y="3789040"/>
              <a:ext cx="432048" cy="648072"/>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grpSp>
      <p:sp>
        <p:nvSpPr>
          <p:cNvPr id="56" name="Oval 55"/>
          <p:cNvSpPr>
            <a:spLocks noChangeArrowheads="1"/>
          </p:cNvSpPr>
          <p:nvPr/>
        </p:nvSpPr>
        <p:spPr bwMode="auto">
          <a:xfrm>
            <a:off x="3132138" y="4292600"/>
            <a:ext cx="431800" cy="431800"/>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57" name="Oval 56"/>
          <p:cNvSpPr>
            <a:spLocks noChangeArrowheads="1"/>
          </p:cNvSpPr>
          <p:nvPr/>
        </p:nvSpPr>
        <p:spPr bwMode="auto">
          <a:xfrm>
            <a:off x="3059113" y="4652963"/>
            <a:ext cx="504825" cy="647700"/>
          </a:xfrm>
          <a:prstGeom prst="ellipse">
            <a:avLst/>
          </a:prstGeom>
          <a:noFill/>
          <a:ln w="38100">
            <a:solidFill>
              <a:srgbClr val="007A3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algn="ctr" eaLnBrk="1" hangingPunct="1"/>
            <a:endParaRPr lang="en-US" altLang="en-US"/>
          </a:p>
        </p:txBody>
      </p:sp>
      <p:sp>
        <p:nvSpPr>
          <p:cNvPr id="55" name="Freeform 54"/>
          <p:cNvSpPr>
            <a:spLocks/>
          </p:cNvSpPr>
          <p:nvPr/>
        </p:nvSpPr>
        <p:spPr bwMode="auto">
          <a:xfrm>
            <a:off x="1660525" y="4005263"/>
            <a:ext cx="4664075" cy="2166937"/>
          </a:xfrm>
          <a:custGeom>
            <a:avLst/>
            <a:gdLst>
              <a:gd name="T0" fmla="*/ 92075 w 4664075"/>
              <a:gd name="T1" fmla="*/ 1853563 h 2282825"/>
              <a:gd name="T2" fmla="*/ 644525 w 4664075"/>
              <a:gd name="T3" fmla="*/ 244907 h 2282825"/>
              <a:gd name="T4" fmla="*/ 3959230 w 4664075"/>
              <a:gd name="T5" fmla="*/ 384118 h 2282825"/>
              <a:gd name="T6" fmla="*/ 4664075 w 4664075"/>
              <a:gd name="T7" fmla="*/ 1652481 h 2282825"/>
              <a:gd name="T8" fmla="*/ 0 60000 65536"/>
              <a:gd name="T9" fmla="*/ 0 60000 65536"/>
              <a:gd name="T10" fmla="*/ 0 60000 65536"/>
              <a:gd name="T11" fmla="*/ 0 60000 65536"/>
              <a:gd name="T12" fmla="*/ 0 w 4664075"/>
              <a:gd name="T13" fmla="*/ 0 h 2282825"/>
              <a:gd name="T14" fmla="*/ 4664075 w 4664075"/>
              <a:gd name="T15" fmla="*/ 2282825 h 2282825"/>
            </a:gdLst>
            <a:ahLst/>
            <a:cxnLst>
              <a:cxn ang="T8">
                <a:pos x="T0" y="T1"/>
              </a:cxn>
              <a:cxn ang="T9">
                <a:pos x="T2" y="T3"/>
              </a:cxn>
              <a:cxn ang="T10">
                <a:pos x="T4" y="T5"/>
              </a:cxn>
              <a:cxn ang="T11">
                <a:pos x="T6" y="T7"/>
              </a:cxn>
            </a:cxnLst>
            <a:rect l="T12" t="T13" r="T14" b="T15"/>
            <a:pathLst>
              <a:path w="4664075" h="2282825">
                <a:moveTo>
                  <a:pt x="92075" y="2282825"/>
                </a:moveTo>
                <a:cubicBezTo>
                  <a:pt x="46037" y="1443037"/>
                  <a:pt x="0" y="603250"/>
                  <a:pt x="644525" y="301625"/>
                </a:cubicBezTo>
                <a:cubicBezTo>
                  <a:pt x="1289050" y="0"/>
                  <a:pt x="3289300" y="184150"/>
                  <a:pt x="3959225" y="473075"/>
                </a:cubicBezTo>
                <a:cubicBezTo>
                  <a:pt x="4629150" y="762000"/>
                  <a:pt x="4422775" y="2105025"/>
                  <a:pt x="4664075" y="2035175"/>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Freeform 57"/>
          <p:cNvSpPr>
            <a:spLocks/>
          </p:cNvSpPr>
          <p:nvPr/>
        </p:nvSpPr>
        <p:spPr bwMode="auto">
          <a:xfrm>
            <a:off x="4600575" y="3740150"/>
            <a:ext cx="3336925" cy="2968625"/>
          </a:xfrm>
          <a:custGeom>
            <a:avLst/>
            <a:gdLst>
              <a:gd name="T0" fmla="*/ 276225 w 3336925"/>
              <a:gd name="T1" fmla="*/ 2355851 h 2968625"/>
              <a:gd name="T2" fmla="*/ 409575 w 3336925"/>
              <a:gd name="T3" fmla="*/ 298450 h 2968625"/>
              <a:gd name="T4" fmla="*/ 2733675 w 3336925"/>
              <a:gd name="T5" fmla="*/ 565150 h 2968625"/>
              <a:gd name="T6" fmla="*/ 3305175 w 3336925"/>
              <a:gd name="T7" fmla="*/ 2279651 h 2968625"/>
              <a:gd name="T8" fmla="*/ 0 60000 65536"/>
              <a:gd name="T9" fmla="*/ 0 60000 65536"/>
              <a:gd name="T10" fmla="*/ 0 60000 65536"/>
              <a:gd name="T11" fmla="*/ 0 60000 65536"/>
              <a:gd name="T12" fmla="*/ 0 w 3336925"/>
              <a:gd name="T13" fmla="*/ 0 h 2968625"/>
              <a:gd name="T14" fmla="*/ 3336925 w 3336925"/>
              <a:gd name="T15" fmla="*/ 2968625 h 2968625"/>
            </a:gdLst>
            <a:ahLst/>
            <a:cxnLst>
              <a:cxn ang="T8">
                <a:pos x="T0" y="T1"/>
              </a:cxn>
              <a:cxn ang="T9">
                <a:pos x="T2" y="T3"/>
              </a:cxn>
              <a:cxn ang="T10">
                <a:pos x="T4" y="T5"/>
              </a:cxn>
              <a:cxn ang="T11">
                <a:pos x="T6" y="T7"/>
              </a:cxn>
            </a:cxnLst>
            <a:rect l="T12" t="T13" r="T14" b="T15"/>
            <a:pathLst>
              <a:path w="3336925" h="2968625">
                <a:moveTo>
                  <a:pt x="276225" y="2355850"/>
                </a:moveTo>
                <a:cubicBezTo>
                  <a:pt x="138112" y="1476375"/>
                  <a:pt x="0" y="596900"/>
                  <a:pt x="409575" y="298450"/>
                </a:cubicBezTo>
                <a:cubicBezTo>
                  <a:pt x="819150" y="0"/>
                  <a:pt x="2251075" y="234950"/>
                  <a:pt x="2733675" y="565150"/>
                </a:cubicBezTo>
                <a:cubicBezTo>
                  <a:pt x="3216275" y="895350"/>
                  <a:pt x="3336925" y="2968625"/>
                  <a:pt x="3305175" y="2279650"/>
                </a:cubicBezTo>
              </a:path>
            </a:pathLst>
          </a:custGeom>
          <a:noFill/>
          <a:ln w="38100" cap="flat" cmpd="sng">
            <a:solidFill>
              <a:srgbClr val="007A3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Freeform 58"/>
          <p:cNvSpPr>
            <a:spLocks/>
          </p:cNvSpPr>
          <p:nvPr/>
        </p:nvSpPr>
        <p:spPr bwMode="auto">
          <a:xfrm>
            <a:off x="1979613" y="4076700"/>
            <a:ext cx="1584325" cy="1296988"/>
          </a:xfrm>
          <a:custGeom>
            <a:avLst/>
            <a:gdLst>
              <a:gd name="T0" fmla="*/ 1944931 w 1409700"/>
              <a:gd name="T1" fmla="*/ 315862 h 2076450"/>
              <a:gd name="T2" fmla="*/ 2248828 w 1409700"/>
              <a:gd name="T3" fmla="*/ 5796 h 2076450"/>
              <a:gd name="T4" fmla="*/ 2248828 w 1409700"/>
              <a:gd name="T5" fmla="*/ 5796 h 2076450"/>
              <a:gd name="T6" fmla="*/ 151948 w 1409700"/>
              <a:gd name="T7" fmla="*/ 0 h 2076450"/>
              <a:gd name="T8" fmla="*/ 0 60000 65536"/>
              <a:gd name="T9" fmla="*/ 0 60000 65536"/>
              <a:gd name="T10" fmla="*/ 0 60000 65536"/>
              <a:gd name="T11" fmla="*/ 0 60000 65536"/>
              <a:gd name="T12" fmla="*/ 0 w 1409700"/>
              <a:gd name="T13" fmla="*/ 0 h 2076450"/>
              <a:gd name="T14" fmla="*/ 1409700 w 1409700"/>
              <a:gd name="T15" fmla="*/ 2076450 h 2076450"/>
            </a:gdLst>
            <a:ahLst/>
            <a:cxnLst>
              <a:cxn ang="T8">
                <a:pos x="T0" y="T1"/>
              </a:cxn>
              <a:cxn ang="T9">
                <a:pos x="T2" y="T3"/>
              </a:cxn>
              <a:cxn ang="T10">
                <a:pos x="T4" y="T5"/>
              </a:cxn>
              <a:cxn ang="T11">
                <a:pos x="T6" y="T7"/>
              </a:cxn>
            </a:cxnLst>
            <a:rect l="T12" t="T13" r="T14" b="T15"/>
            <a:pathLst>
              <a:path w="1409700" h="2076450">
                <a:moveTo>
                  <a:pt x="1219200" y="2076450"/>
                </a:moveTo>
                <a:lnTo>
                  <a:pt x="1409700" y="38100"/>
                </a:lnTo>
                <a:cubicBezTo>
                  <a:pt x="1190625" y="31750"/>
                  <a:pt x="0" y="171450"/>
                  <a:pt x="95250" y="0"/>
                </a:cubicBezTo>
              </a:path>
            </a:pathLst>
          </a:custGeom>
          <a:noFill/>
          <a:ln w="38100" cap="flat"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Box 59"/>
          <p:cNvSpPr txBox="1"/>
          <p:nvPr/>
        </p:nvSpPr>
        <p:spPr>
          <a:xfrm>
            <a:off x="7473489" y="836712"/>
            <a:ext cx="1397921" cy="338554"/>
          </a:xfrm>
          <a:prstGeom prst="rect">
            <a:avLst/>
          </a:prstGeom>
          <a:noFill/>
        </p:spPr>
        <p:txBody>
          <a:bodyPr wrap="square" rtlCol="0">
            <a:spAutoFit/>
          </a:bodyPr>
          <a:lstStyle/>
          <a:p>
            <a:pPr algn="ctr"/>
            <a:r>
              <a:rPr lang="en-US" sz="1600">
                <a:solidFill>
                  <a:srgbClr val="FF0000"/>
                </a:solidFill>
              </a:rPr>
              <a:t>Hoarding</a:t>
            </a:r>
            <a:endParaRPr lang="en-US" sz="1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Effect transition="in" filter="blinds(horizontal)">
                                      <p:cBhvr>
                                        <p:cTn id="12" dur="500"/>
                                        <p:tgtEl>
                                          <p:spTgt spid="99">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linds(horizontal)">
                                      <p:cBhvr>
                                        <p:cTn id="15" dur="500"/>
                                        <p:tgtEl>
                                          <p:spTgt spid="4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linds(horizontal)">
                                      <p:cBhvr>
                                        <p:cTn id="18" dur="500"/>
                                        <p:tgtEl>
                                          <p:spTgt spid="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99">
                                            <p:txEl>
                                              <p:pRg st="2" end="2"/>
                                            </p:txEl>
                                          </p:spTgt>
                                        </p:tgtEl>
                                        <p:attrNameLst>
                                          <p:attrName>style.visibility</p:attrName>
                                        </p:attrNameLst>
                                      </p:cBhvr>
                                      <p:to>
                                        <p:strVal val="visible"/>
                                      </p:to>
                                    </p:set>
                                    <p:animEffect transition="in" filter="blinds(horizontal)">
                                      <p:cBhvr>
                                        <p:cTn id="23" dur="500"/>
                                        <p:tgtEl>
                                          <p:spTgt spid="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blinds(horizontal)">
                                      <p:cBhvr>
                                        <p:cTn id="28" dur="500"/>
                                        <p:tgtEl>
                                          <p:spTgt spid="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blinds(horizontal)">
                                      <p:cBhvr>
                                        <p:cTn id="33" dur="500"/>
                                        <p:tgtEl>
                                          <p:spTgt spid="5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linds(horizontal)">
                                      <p:cBhvr>
                                        <p:cTn id="38" dur="500"/>
                                        <p:tgtEl>
                                          <p:spTgt spid="5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linds(horizontal)">
                                      <p:cBhvr>
                                        <p:cTn id="43" dur="500"/>
                                        <p:tgtEl>
                                          <p:spTgt spid="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blinds(horizontal)">
                                      <p:cBhvr>
                                        <p:cTn id="46" dur="500"/>
                                        <p:tgtEl>
                                          <p:spTgt spid="57"/>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6" grpId="0" animBg="1"/>
      <p:bldP spid="57" grpId="0" animBg="1"/>
      <p:bldP spid="55" grpId="0" animBg="1"/>
      <p:bldP spid="58" grpId="0" animBg="1"/>
      <p:bldP spid="5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GraP</a:t>
            </a:r>
            <a:r>
              <a:rPr lang="en-US" sz="4000" dirty="0"/>
              <a:t> (Graph Prefetching)</a:t>
            </a:r>
          </a:p>
        </p:txBody>
      </p:sp>
      <p:sp>
        <p:nvSpPr>
          <p:cNvPr id="3" name="Content Placeholder 2"/>
          <p:cNvSpPr>
            <a:spLocks noGrp="1"/>
          </p:cNvSpPr>
          <p:nvPr>
            <p:ph idx="1"/>
          </p:nvPr>
        </p:nvSpPr>
        <p:spPr/>
        <p:txBody>
          <a:bodyPr/>
          <a:lstStyle/>
          <a:p>
            <a:r>
              <a:rPr lang="en-US" sz="2400" dirty="0" err="1"/>
              <a:t>GraP</a:t>
            </a:r>
            <a:r>
              <a:rPr lang="en-US" sz="2400" dirty="0"/>
              <a:t> is the refined </a:t>
            </a:r>
            <a:r>
              <a:rPr lang="en-US" sz="2400" dirty="0" err="1"/>
              <a:t>Preloc</a:t>
            </a:r>
            <a:r>
              <a:rPr lang="en-US" sz="2400" dirty="0"/>
              <a:t> framework</a:t>
            </a:r>
            <a:endParaRPr lang="en-US" sz="2400" b="1" dirty="0"/>
          </a:p>
          <a:p>
            <a:r>
              <a:rPr lang="en-US" sz="2400" b="1" dirty="0"/>
              <a:t>Challenges:</a:t>
            </a:r>
          </a:p>
          <a:p>
            <a:pPr lvl="1"/>
            <a:r>
              <a:rPr lang="en-US" sz="2000" dirty="0"/>
              <a:t>Mobility Traces inside Buildings are hard to obtain. </a:t>
            </a:r>
          </a:p>
          <a:p>
            <a:pPr lvl="1"/>
            <a:r>
              <a:rPr lang="en-US" sz="2000" dirty="0"/>
              <a:t>Also goes against our revised philosophy of privacy-by-design.</a:t>
            </a:r>
          </a:p>
          <a:p>
            <a:r>
              <a:rPr lang="en-US" sz="2400" b="1" dirty="0"/>
              <a:t>Solution: </a:t>
            </a:r>
          </a:p>
          <a:p>
            <a:pPr lvl="1"/>
            <a:r>
              <a:rPr lang="en-US" sz="2000" dirty="0"/>
              <a:t>We have developed a framework that analyzes building blueprints (graphs / plots) to identify hotspots. </a:t>
            </a:r>
          </a:p>
          <a:p>
            <a:pPr lvl="2"/>
            <a:r>
              <a:rPr lang="en-US" sz="1600" b="1" dirty="0" err="1"/>
              <a:t>createDG</a:t>
            </a:r>
            <a:r>
              <a:rPr lang="en-US" sz="1600" b="1" dirty="0"/>
              <a:t>: </a:t>
            </a:r>
            <a:r>
              <a:rPr lang="en-US" sz="1600" dirty="0"/>
              <a:t>introduces “</a:t>
            </a:r>
            <a:r>
              <a:rPr lang="en-GB" sz="1600" dirty="0"/>
              <a:t>horizon” to </a:t>
            </a:r>
            <a:r>
              <a:rPr lang="en-GB" sz="1600" dirty="0" err="1"/>
              <a:t>pagerank</a:t>
            </a:r>
            <a:r>
              <a:rPr lang="en-GB" sz="1600" dirty="0"/>
              <a:t> to </a:t>
            </a:r>
            <a:r>
              <a:rPr lang="en-GB" sz="1600" dirty="0" err="1"/>
              <a:t>favor</a:t>
            </a:r>
            <a:r>
              <a:rPr lang="en-GB" sz="1600" dirty="0"/>
              <a:t> nodes with low number of links but high betweenness (such as nodes that bridge two buildings or central corridors). </a:t>
            </a:r>
            <a:endParaRPr lang="en-US" sz="1600" dirty="0"/>
          </a:p>
          <a:p>
            <a:pPr lvl="1"/>
            <a:r>
              <a:rPr lang="en-US" sz="2000" dirty="0"/>
              <a:t>These hotspots become virtual targets to an A* search algorithm we developed.</a:t>
            </a:r>
          </a:p>
        </p:txBody>
      </p:sp>
      <p:sp>
        <p:nvSpPr>
          <p:cNvPr id="4" name="Rectangle 3"/>
          <p:cNvSpPr/>
          <p:nvPr/>
        </p:nvSpPr>
        <p:spPr>
          <a:xfrm>
            <a:off x="611560" y="5182384"/>
            <a:ext cx="7826727" cy="1077218"/>
          </a:xfrm>
          <a:prstGeom prst="rect">
            <a:avLst/>
          </a:prstGeom>
        </p:spPr>
        <p:txBody>
          <a:bodyPr wrap="square">
            <a:spAutoFit/>
          </a:bodyPr>
          <a:lstStyle/>
          <a:p>
            <a:pPr marL="285750" indent="-285750">
              <a:buFont typeface="Arial" charset="0"/>
              <a:buChar char="•"/>
            </a:pPr>
            <a:r>
              <a:rPr lang="en-US" sz="1600" b="0" u="sng" dirty="0">
                <a:hlinkClick r:id="rId2"/>
              </a:rPr>
              <a:t>"IoT Data Prefetching in Indoor Navigation SOAs"</a:t>
            </a:r>
            <a:r>
              <a:rPr lang="en-US" sz="1600" b="0" dirty="0"/>
              <a:t>, Andreas </a:t>
            </a:r>
            <a:r>
              <a:rPr lang="en-US" sz="1600" b="0" dirty="0" err="1"/>
              <a:t>Konstantinidis</a:t>
            </a:r>
            <a:r>
              <a:rPr lang="en-US" sz="1600" b="0" dirty="0"/>
              <a:t>, Panagiotis </a:t>
            </a:r>
            <a:r>
              <a:rPr lang="en-US" sz="1600" b="0" dirty="0" err="1"/>
              <a:t>Irakleous</a:t>
            </a:r>
            <a:r>
              <a:rPr lang="en-US" sz="1600" b="0" dirty="0"/>
              <a:t>, Zacharias Georgiou, Demetrios Zeinalipour-</a:t>
            </a:r>
            <a:r>
              <a:rPr lang="en-US" sz="1600" b="0" dirty="0" err="1"/>
              <a:t>Yazti</a:t>
            </a:r>
            <a:r>
              <a:rPr lang="en-US" sz="1600" b="0" dirty="0"/>
              <a:t> and </a:t>
            </a:r>
            <a:r>
              <a:rPr lang="en-US" sz="1600" b="0" dirty="0" err="1"/>
              <a:t>Panos</a:t>
            </a:r>
            <a:r>
              <a:rPr lang="en-US" sz="1600" b="0" dirty="0"/>
              <a:t> K. </a:t>
            </a:r>
            <a:r>
              <a:rPr lang="en-US" sz="1600" b="0" dirty="0" err="1"/>
              <a:t>Chrysanthis</a:t>
            </a:r>
            <a:r>
              <a:rPr lang="en-US" sz="1600" b="0" dirty="0"/>
              <a:t>, </a:t>
            </a:r>
            <a:r>
              <a:rPr lang="en-US" sz="1600" dirty="0"/>
              <a:t>ACM Transactions on Internet Technology (TOIT'18)</a:t>
            </a:r>
            <a:r>
              <a:rPr lang="en-US" sz="1600" b="0" dirty="0"/>
              <a:t>, Vol. 19, </a:t>
            </a:r>
            <a:r>
              <a:rPr lang="en-US" sz="1600" b="0" dirty="0" err="1"/>
              <a:t>Iss</a:t>
            </a:r>
            <a:r>
              <a:rPr lang="en-US" sz="1600" b="0" dirty="0"/>
              <a:t>. 1, Article 10, pp. 10:1-10:21, 2018.</a:t>
            </a:r>
            <a:endParaRPr lang="en-US" sz="900" b="0" dirty="0"/>
          </a:p>
        </p:txBody>
      </p:sp>
      <p:sp>
        <p:nvSpPr>
          <p:cNvPr id="5" name="TextBox 4"/>
          <p:cNvSpPr txBox="1"/>
          <p:nvPr/>
        </p:nvSpPr>
        <p:spPr>
          <a:xfrm>
            <a:off x="7473489" y="890657"/>
            <a:ext cx="1397921" cy="338554"/>
          </a:xfrm>
          <a:prstGeom prst="rect">
            <a:avLst/>
          </a:prstGeom>
          <a:noFill/>
        </p:spPr>
        <p:txBody>
          <a:bodyPr wrap="square" rtlCol="0">
            <a:spAutoFit/>
          </a:bodyPr>
          <a:lstStyle/>
          <a:p>
            <a:pPr algn="ctr"/>
            <a:r>
              <a:rPr lang="en-US" sz="1600">
                <a:solidFill>
                  <a:srgbClr val="FF0000"/>
                </a:solidFill>
              </a:rPr>
              <a:t>Hoarding</a:t>
            </a:r>
            <a:endParaRPr lang="en-US" sz="1600" dirty="0">
              <a:solidFill>
                <a:srgbClr val="FF0000"/>
              </a:solidFill>
            </a:endParaRPr>
          </a:p>
        </p:txBody>
      </p:sp>
    </p:spTree>
    <p:extLst>
      <p:ext uri="{BB962C8B-B14F-4D97-AF65-F5344CB8AC3E}">
        <p14:creationId xmlns:p14="http://schemas.microsoft.com/office/powerpoint/2010/main" val="138029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B33C4D-88CB-9842-9EEC-10D195C3BE1E}"/>
              </a:ext>
            </a:extLst>
          </p:cNvPr>
          <p:cNvSpPr>
            <a:spLocks noGrp="1"/>
          </p:cNvSpPr>
          <p:nvPr>
            <p:ph idx="1"/>
          </p:nvPr>
        </p:nvSpPr>
        <p:spPr>
          <a:xfrm>
            <a:off x="457200" y="998267"/>
            <a:ext cx="6736215" cy="3643940"/>
          </a:xfrm>
        </p:spPr>
        <p:txBody>
          <a:bodyPr>
            <a:noAutofit/>
          </a:bodyPr>
          <a:lstStyle/>
          <a:p>
            <a:r>
              <a:rPr lang="en-US" sz="2400" b="1" dirty="0"/>
              <a:t>Research Challenge: </a:t>
            </a:r>
            <a:r>
              <a:rPr lang="en-US" sz="2400" b="1" u="sng" dirty="0">
                <a:solidFill>
                  <a:srgbClr val="FF0000"/>
                </a:solidFill>
              </a:rPr>
              <a:t>Dense</a:t>
            </a:r>
            <a:r>
              <a:rPr lang="en-US" sz="2400" b="1" dirty="0">
                <a:solidFill>
                  <a:srgbClr val="FF0000"/>
                </a:solidFill>
              </a:rPr>
              <a:t> Wi-Fi / 5G antennas, </a:t>
            </a:r>
            <a:r>
              <a:rPr lang="en-US" sz="2400" dirty="0"/>
              <a:t>necessary for accurate indoor localization, </a:t>
            </a:r>
            <a:r>
              <a:rPr lang="en-US" sz="2400" b="1" dirty="0"/>
              <a:t>not widely </a:t>
            </a:r>
            <a:r>
              <a:rPr lang="en-US" sz="2400" dirty="0"/>
              <a:t>available on </a:t>
            </a:r>
            <a:r>
              <a:rPr lang="en-US" sz="2400" dirty="0" err="1"/>
              <a:t>ro</a:t>
            </a:r>
            <a:r>
              <a:rPr lang="en-US" sz="2400" dirty="0"/>
              <a:t>-pax vessels.</a:t>
            </a:r>
          </a:p>
          <a:p>
            <a:pPr lvl="1"/>
            <a:r>
              <a:rPr lang="en-US" sz="2000" dirty="0"/>
              <a:t>Good for </a:t>
            </a:r>
            <a:r>
              <a:rPr lang="en-US" sz="2000" b="1" dirty="0"/>
              <a:t>network connectivity</a:t>
            </a:r>
            <a:r>
              <a:rPr lang="en-US" sz="2000" dirty="0"/>
              <a:t>, not for </a:t>
            </a:r>
            <a:r>
              <a:rPr lang="en-US" sz="2000" b="1" dirty="0"/>
              <a:t>localization</a:t>
            </a:r>
          </a:p>
          <a:p>
            <a:r>
              <a:rPr lang="en-US" sz="2400" b="1" dirty="0"/>
              <a:t>Solution: </a:t>
            </a:r>
            <a:r>
              <a:rPr lang="en-US" sz="2400" dirty="0"/>
              <a:t>Develop a </a:t>
            </a:r>
            <a:r>
              <a:rPr lang="en-US" sz="2400" b="1" dirty="0">
                <a:solidFill>
                  <a:srgbClr val="FF0000"/>
                </a:solidFill>
              </a:rPr>
              <a:t>“zero” </a:t>
            </a:r>
            <a:r>
              <a:rPr lang="en-US" sz="2400" dirty="0"/>
              <a:t>infrastructure localization technology </a:t>
            </a:r>
            <a:r>
              <a:rPr lang="en-US" sz="2400" b="1" dirty="0"/>
              <a:t>exploiting the static assets of a vessel.</a:t>
            </a:r>
            <a:endParaRPr lang="en-US" sz="2400" dirty="0"/>
          </a:p>
          <a:p>
            <a:pPr lvl="1"/>
            <a:r>
              <a:rPr lang="en-US" sz="2000" b="1" dirty="0"/>
              <a:t>Reference points: </a:t>
            </a:r>
            <a:r>
              <a:rPr lang="en-US" sz="2000" dirty="0"/>
              <a:t>floor patterns, wall patterns, hoses, drenches, signs, control buttons, OCR text on walls.</a:t>
            </a:r>
          </a:p>
        </p:txBody>
      </p:sp>
      <p:sp>
        <p:nvSpPr>
          <p:cNvPr id="5" name="Title 4">
            <a:extLst>
              <a:ext uri="{FF2B5EF4-FFF2-40B4-BE49-F238E27FC236}">
                <a16:creationId xmlns:a16="http://schemas.microsoft.com/office/drawing/2014/main" id="{B8F84C11-C31B-8641-AD64-DA060CBEE387}"/>
              </a:ext>
            </a:extLst>
          </p:cNvPr>
          <p:cNvSpPr>
            <a:spLocks noGrp="1"/>
          </p:cNvSpPr>
          <p:nvPr>
            <p:ph type="title"/>
          </p:nvPr>
        </p:nvSpPr>
        <p:spPr/>
        <p:txBody>
          <a:bodyPr>
            <a:normAutofit fontScale="90000"/>
          </a:bodyPr>
          <a:lstStyle/>
          <a:p>
            <a:r>
              <a:rPr lang="en-CY" dirty="0"/>
              <a:t>Location: Challenges on Vessels</a:t>
            </a:r>
          </a:p>
        </p:txBody>
      </p:sp>
      <p:pic>
        <p:nvPicPr>
          <p:cNvPr id="8" name="Picture 7" descr="Interfaz de usuario gráfica, Aplicación, Tabla, Excel&#10;&#10;Descripción generada automáticamente">
            <a:extLst>
              <a:ext uri="{FF2B5EF4-FFF2-40B4-BE49-F238E27FC236}">
                <a16:creationId xmlns:a16="http://schemas.microsoft.com/office/drawing/2014/main" id="{A124195E-5AD0-774C-9202-4CF750EEA6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5027963"/>
            <a:ext cx="6107455" cy="1185093"/>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67B2EFF8-E211-014B-970C-199B89C2F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88141" y="1871642"/>
            <a:ext cx="3562258" cy="2068461"/>
          </a:xfrm>
          <a:prstGeom prst="rect">
            <a:avLst/>
          </a:prstGeom>
        </p:spPr>
      </p:pic>
      <p:sp>
        <p:nvSpPr>
          <p:cNvPr id="10" name="Slide Number Placeholder 5">
            <a:extLst>
              <a:ext uri="{FF2B5EF4-FFF2-40B4-BE49-F238E27FC236}">
                <a16:creationId xmlns:a16="http://schemas.microsoft.com/office/drawing/2014/main" id="{C2C5BC8B-56E9-6C4A-9BD2-D149B0C81F2A}"/>
              </a:ext>
            </a:extLst>
          </p:cNvPr>
          <p:cNvSpPr>
            <a:spLocks noGrp="1"/>
          </p:cNvSpPr>
          <p:nvPr>
            <p:ph type="sldNum" sz="quarter" idx="4"/>
          </p:nvPr>
        </p:nvSpPr>
        <p:spPr>
          <a:xfrm>
            <a:off x="8366301" y="5620510"/>
            <a:ext cx="378135" cy="277847"/>
          </a:xfrm>
          <a:prstGeom prst="rect">
            <a:avLst/>
          </a:prstGeom>
          <a:noFill/>
        </p:spPr>
        <p:txBody>
          <a:bodyPr vert="horz" lIns="68580" tIns="34290" rIns="68580" bIns="34290" rtlCol="0" anchor="ctr"/>
          <a:lstStyle>
            <a:defPPr>
              <a:defRPr lang="en-US"/>
            </a:defPPr>
            <a:lvl1pPr marL="0" algn="r" defTabSz="685800" rtl="0" eaLnBrk="1" latinLnBrk="0" hangingPunct="1">
              <a:defRPr sz="900" kern="1200">
                <a:solidFill>
                  <a:srgbClr val="1F3B73"/>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CD11696-BAB7-4287-BE74-36441D7E73F3}" type="slidenum">
              <a:rPr lang="en-US" smtClean="0"/>
              <a:pPr/>
              <a:t>7</a:t>
            </a:fld>
            <a:endParaRPr lang="en-US"/>
          </a:p>
        </p:txBody>
      </p:sp>
      <p:sp>
        <p:nvSpPr>
          <p:cNvPr id="3" name="TextBox 2">
            <a:extLst>
              <a:ext uri="{FF2B5EF4-FFF2-40B4-BE49-F238E27FC236}">
                <a16:creationId xmlns:a16="http://schemas.microsoft.com/office/drawing/2014/main" id="{7CA2049F-10F7-8D40-883D-0D70C5CC16A3}"/>
              </a:ext>
            </a:extLst>
          </p:cNvPr>
          <p:cNvSpPr txBox="1"/>
          <p:nvPr/>
        </p:nvSpPr>
        <p:spPr>
          <a:xfrm>
            <a:off x="1247339" y="5401726"/>
            <a:ext cx="109331" cy="507831"/>
          </a:xfrm>
          <a:prstGeom prst="rect">
            <a:avLst/>
          </a:prstGeom>
          <a:noFill/>
        </p:spPr>
        <p:txBody>
          <a:bodyPr wrap="square" rtlCol="0">
            <a:spAutoFit/>
          </a:bodyPr>
          <a:lstStyle/>
          <a:p>
            <a:endParaRPr lang="en-CY" sz="2700" dirty="0"/>
          </a:p>
        </p:txBody>
      </p:sp>
      <p:sp>
        <p:nvSpPr>
          <p:cNvPr id="4" name="Oval 3">
            <a:extLst>
              <a:ext uri="{FF2B5EF4-FFF2-40B4-BE49-F238E27FC236}">
                <a16:creationId xmlns:a16="http://schemas.microsoft.com/office/drawing/2014/main" id="{EA363A78-9FC4-4949-B1FD-A957D22BFD49}"/>
              </a:ext>
            </a:extLst>
          </p:cNvPr>
          <p:cNvSpPr/>
          <p:nvPr/>
        </p:nvSpPr>
        <p:spPr>
          <a:xfrm>
            <a:off x="1341761" y="5249875"/>
            <a:ext cx="228600" cy="23853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Y" sz="2700"/>
          </a:p>
        </p:txBody>
      </p:sp>
      <p:sp>
        <p:nvSpPr>
          <p:cNvPr id="14" name="Oval 13">
            <a:extLst>
              <a:ext uri="{FF2B5EF4-FFF2-40B4-BE49-F238E27FC236}">
                <a16:creationId xmlns:a16="http://schemas.microsoft.com/office/drawing/2014/main" id="{7517FFD1-AC73-ED47-95C9-61D40FDE6708}"/>
              </a:ext>
            </a:extLst>
          </p:cNvPr>
          <p:cNvSpPr/>
          <p:nvPr/>
        </p:nvSpPr>
        <p:spPr>
          <a:xfrm>
            <a:off x="2677083" y="5249875"/>
            <a:ext cx="251460" cy="23853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Y" sz="2700"/>
          </a:p>
        </p:txBody>
      </p:sp>
      <p:sp>
        <p:nvSpPr>
          <p:cNvPr id="15" name="Oval 14">
            <a:extLst>
              <a:ext uri="{FF2B5EF4-FFF2-40B4-BE49-F238E27FC236}">
                <a16:creationId xmlns:a16="http://schemas.microsoft.com/office/drawing/2014/main" id="{3D95A242-6E8C-CE46-95C1-E3164B6ED364}"/>
              </a:ext>
            </a:extLst>
          </p:cNvPr>
          <p:cNvSpPr/>
          <p:nvPr/>
        </p:nvSpPr>
        <p:spPr>
          <a:xfrm>
            <a:off x="1962957" y="5692166"/>
            <a:ext cx="228600" cy="23853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Y" sz="2700"/>
          </a:p>
        </p:txBody>
      </p:sp>
      <p:sp>
        <p:nvSpPr>
          <p:cNvPr id="16" name="Oval 15">
            <a:extLst>
              <a:ext uri="{FF2B5EF4-FFF2-40B4-BE49-F238E27FC236}">
                <a16:creationId xmlns:a16="http://schemas.microsoft.com/office/drawing/2014/main" id="{E7693630-0FEE-ED46-A8F2-F55DDCF5EACF}"/>
              </a:ext>
            </a:extLst>
          </p:cNvPr>
          <p:cNvSpPr/>
          <p:nvPr/>
        </p:nvSpPr>
        <p:spPr>
          <a:xfrm>
            <a:off x="3314680" y="5682225"/>
            <a:ext cx="228600" cy="23853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Y" sz="2700"/>
          </a:p>
        </p:txBody>
      </p:sp>
      <p:sp>
        <p:nvSpPr>
          <p:cNvPr id="17" name="Oval 16">
            <a:extLst>
              <a:ext uri="{FF2B5EF4-FFF2-40B4-BE49-F238E27FC236}">
                <a16:creationId xmlns:a16="http://schemas.microsoft.com/office/drawing/2014/main" id="{00F12AAB-6E55-7449-B8D5-CFEC1FC74BD6}"/>
              </a:ext>
            </a:extLst>
          </p:cNvPr>
          <p:cNvSpPr/>
          <p:nvPr/>
        </p:nvSpPr>
        <p:spPr>
          <a:xfrm>
            <a:off x="4060113" y="5254846"/>
            <a:ext cx="228600" cy="23853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Y" sz="2700"/>
          </a:p>
        </p:txBody>
      </p:sp>
      <p:sp>
        <p:nvSpPr>
          <p:cNvPr id="18" name="Oval 17">
            <a:extLst>
              <a:ext uri="{FF2B5EF4-FFF2-40B4-BE49-F238E27FC236}">
                <a16:creationId xmlns:a16="http://schemas.microsoft.com/office/drawing/2014/main" id="{890AC948-EC6A-CD40-A370-4FBBD2C4C295}"/>
              </a:ext>
            </a:extLst>
          </p:cNvPr>
          <p:cNvSpPr/>
          <p:nvPr/>
        </p:nvSpPr>
        <p:spPr>
          <a:xfrm>
            <a:off x="4686282" y="5692165"/>
            <a:ext cx="228600" cy="23853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Y" sz="2700"/>
          </a:p>
        </p:txBody>
      </p:sp>
      <p:sp>
        <p:nvSpPr>
          <p:cNvPr id="19" name="Oval 18">
            <a:extLst>
              <a:ext uri="{FF2B5EF4-FFF2-40B4-BE49-F238E27FC236}">
                <a16:creationId xmlns:a16="http://schemas.microsoft.com/office/drawing/2014/main" id="{1A36191E-480C-164A-ACB7-AE431487F188}"/>
              </a:ext>
            </a:extLst>
          </p:cNvPr>
          <p:cNvSpPr/>
          <p:nvPr/>
        </p:nvSpPr>
        <p:spPr>
          <a:xfrm>
            <a:off x="5431719" y="5234968"/>
            <a:ext cx="228600" cy="23853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Y" sz="2700"/>
          </a:p>
        </p:txBody>
      </p:sp>
    </p:spTree>
    <p:extLst>
      <p:ext uri="{BB962C8B-B14F-4D97-AF65-F5344CB8AC3E}">
        <p14:creationId xmlns:p14="http://schemas.microsoft.com/office/powerpoint/2010/main" val="158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274638"/>
            <a:ext cx="8186738" cy="633412"/>
          </a:xfrm>
          <a:ln>
            <a:miter lim="800000"/>
            <a:headEnd/>
            <a:tailEnd/>
          </a:ln>
        </p:spPr>
        <p:txBody>
          <a:bodyPr/>
          <a:lstStyle/>
          <a:p>
            <a:r>
              <a:rPr lang="en-US" altLang="en-US" sz="4000" dirty="0" err="1">
                <a:ea typeface="ＭＳ Ｐゴシック" charset="-128"/>
              </a:rPr>
              <a:t>GraP</a:t>
            </a:r>
            <a:r>
              <a:rPr lang="en-US" altLang="en-US" sz="4000" dirty="0">
                <a:ea typeface="ＭＳ Ｐゴシック" charset="-128"/>
              </a:rPr>
              <a:t>: Target-less A* Search</a:t>
            </a:r>
          </a:p>
        </p:txBody>
      </p:sp>
      <p:sp>
        <p:nvSpPr>
          <p:cNvPr id="73731" name="Content Placeholder 2"/>
          <p:cNvSpPr txBox="1">
            <a:spLocks/>
          </p:cNvSpPr>
          <p:nvPr/>
        </p:nvSpPr>
        <p:spPr bwMode="auto">
          <a:xfrm>
            <a:off x="0" y="6453188"/>
            <a:ext cx="38989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eaLnBrk="1" hangingPunct="1">
              <a:spcBef>
                <a:spcPct val="20000"/>
              </a:spcBef>
              <a:buFontTx/>
              <a:buChar char="•"/>
            </a:pPr>
            <a:endParaRPr lang="en-US" altLang="en-US" sz="2800" b="0">
              <a:solidFill>
                <a:schemeClr val="tx1"/>
              </a:solidFill>
            </a:endParaRPr>
          </a:p>
        </p:txBody>
      </p:sp>
      <p:pic>
        <p:nvPicPr>
          <p:cNvPr id="4" name="Picture 3"/>
          <p:cNvPicPr>
            <a:picLocks noChangeAspect="1"/>
          </p:cNvPicPr>
          <p:nvPr/>
        </p:nvPicPr>
        <p:blipFill>
          <a:blip r:embed="rId3" cstate="print"/>
          <a:stretch>
            <a:fillRect/>
          </a:stretch>
        </p:blipFill>
        <p:spPr>
          <a:xfrm>
            <a:off x="6588224" y="3284984"/>
            <a:ext cx="1656184" cy="2944327"/>
          </a:xfrm>
          <a:prstGeom prst="rect">
            <a:avLst/>
          </a:prstGeom>
        </p:spPr>
      </p:pic>
      <p:pic>
        <p:nvPicPr>
          <p:cNvPr id="2" name="Picture 1"/>
          <p:cNvPicPr>
            <a:picLocks noChangeAspect="1"/>
          </p:cNvPicPr>
          <p:nvPr/>
        </p:nvPicPr>
        <p:blipFill>
          <a:blip r:embed="rId4"/>
          <a:stretch>
            <a:fillRect/>
          </a:stretch>
        </p:blipFill>
        <p:spPr>
          <a:xfrm>
            <a:off x="457200" y="977188"/>
            <a:ext cx="8186738" cy="2434100"/>
          </a:xfrm>
          <a:prstGeom prst="rect">
            <a:avLst/>
          </a:prstGeom>
        </p:spPr>
      </p:pic>
      <p:pic>
        <p:nvPicPr>
          <p:cNvPr id="7" name="Picture 6"/>
          <p:cNvPicPr>
            <a:picLocks noChangeAspect="1"/>
          </p:cNvPicPr>
          <p:nvPr/>
        </p:nvPicPr>
        <p:blipFill>
          <a:blip r:embed="rId5"/>
          <a:stretch>
            <a:fillRect/>
          </a:stretch>
        </p:blipFill>
        <p:spPr>
          <a:xfrm>
            <a:off x="433822" y="3319758"/>
            <a:ext cx="3192782" cy="2923315"/>
          </a:xfrm>
          <a:prstGeom prst="rect">
            <a:avLst/>
          </a:prstGeom>
        </p:spPr>
      </p:pic>
      <p:sp>
        <p:nvSpPr>
          <p:cNvPr id="8" name="5-Point Star 7"/>
          <p:cNvSpPr/>
          <p:nvPr/>
        </p:nvSpPr>
        <p:spPr bwMode="auto">
          <a:xfrm>
            <a:off x="1940158" y="4625691"/>
            <a:ext cx="288032" cy="288032"/>
          </a:xfrm>
          <a:prstGeom prst="star5">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1" name="5-Point Star 10"/>
          <p:cNvSpPr/>
          <p:nvPr/>
        </p:nvSpPr>
        <p:spPr bwMode="auto">
          <a:xfrm>
            <a:off x="1466364" y="5534964"/>
            <a:ext cx="288032" cy="288032"/>
          </a:xfrm>
          <a:prstGeom prst="star5">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12" name="5-Point Star 11"/>
          <p:cNvSpPr/>
          <p:nvPr/>
        </p:nvSpPr>
        <p:spPr bwMode="auto">
          <a:xfrm>
            <a:off x="1034316" y="3834747"/>
            <a:ext cx="288032" cy="288032"/>
          </a:xfrm>
          <a:prstGeom prst="star5">
            <a:avLst/>
          </a:prstGeom>
          <a:solidFill>
            <a:srgbClr val="FF0000"/>
          </a:soli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2"/>
              </a:solidFill>
              <a:effectLst/>
              <a:latin typeface="Arial" charset="0"/>
            </a:endParaRPr>
          </a:p>
        </p:txBody>
      </p:sp>
      <p:sp>
        <p:nvSpPr>
          <p:cNvPr id="9" name="Rectangle 8"/>
          <p:cNvSpPr/>
          <p:nvPr/>
        </p:nvSpPr>
        <p:spPr>
          <a:xfrm>
            <a:off x="3491880" y="3752627"/>
            <a:ext cx="2905472" cy="2246769"/>
          </a:xfrm>
          <a:prstGeom prst="rect">
            <a:avLst/>
          </a:prstGeom>
        </p:spPr>
        <p:txBody>
          <a:bodyPr wrap="square">
            <a:spAutoFit/>
          </a:bodyPr>
          <a:lstStyle/>
          <a:p>
            <a:pPr lvl="1"/>
            <a:r>
              <a:rPr lang="en-US" sz="2000" b="0" dirty="0"/>
              <a:t>Hotspots become </a:t>
            </a:r>
            <a:r>
              <a:rPr lang="en-US" sz="2000" b="0" dirty="0">
                <a:solidFill>
                  <a:srgbClr val="FF0000"/>
                </a:solidFill>
              </a:rPr>
              <a:t>“virtual” targets </a:t>
            </a:r>
            <a:r>
              <a:rPr lang="en-US" sz="2000" b="0" dirty="0"/>
              <a:t>to a target-less A* prefetching (hoarding) </a:t>
            </a:r>
            <a:r>
              <a:rPr lang="en-US" sz="2000" b="0"/>
              <a:t>algorithm we’ve </a:t>
            </a:r>
            <a:r>
              <a:rPr lang="en-US" sz="2000" b="0" dirty="0"/>
              <a:t>developed.</a:t>
            </a:r>
          </a:p>
        </p:txBody>
      </p:sp>
      <p:sp>
        <p:nvSpPr>
          <p:cNvPr id="10" name="TextBox 9"/>
          <p:cNvSpPr txBox="1"/>
          <p:nvPr/>
        </p:nvSpPr>
        <p:spPr>
          <a:xfrm>
            <a:off x="457200" y="6032958"/>
            <a:ext cx="3169404" cy="400110"/>
          </a:xfrm>
          <a:prstGeom prst="rect">
            <a:avLst/>
          </a:prstGeom>
          <a:noFill/>
        </p:spPr>
        <p:txBody>
          <a:bodyPr wrap="square" rtlCol="0">
            <a:spAutoFit/>
          </a:bodyPr>
          <a:lstStyle/>
          <a:p>
            <a:pPr algn="ctr"/>
            <a:r>
              <a:rPr lang="en-US" sz="2000" b="0" dirty="0">
                <a:solidFill>
                  <a:srgbClr val="FF0000"/>
                </a:solidFill>
              </a:rPr>
              <a:t>Building Blueprint</a:t>
            </a:r>
          </a:p>
        </p:txBody>
      </p:sp>
      <p:sp>
        <p:nvSpPr>
          <p:cNvPr id="15" name="TextBox 14"/>
          <p:cNvSpPr txBox="1"/>
          <p:nvPr/>
        </p:nvSpPr>
        <p:spPr>
          <a:xfrm>
            <a:off x="221092" y="3352517"/>
            <a:ext cx="2490544" cy="400110"/>
          </a:xfrm>
          <a:prstGeom prst="rect">
            <a:avLst/>
          </a:prstGeom>
          <a:noFill/>
        </p:spPr>
        <p:txBody>
          <a:bodyPr wrap="square" rtlCol="0">
            <a:spAutoFit/>
          </a:bodyPr>
          <a:lstStyle/>
          <a:p>
            <a:pPr algn="ctr"/>
            <a:r>
              <a:rPr lang="en-US" sz="2000" b="0" dirty="0">
                <a:solidFill>
                  <a:srgbClr val="FF0000"/>
                </a:solidFill>
              </a:rPr>
              <a:t>Multi-floor Hotspots</a:t>
            </a:r>
          </a:p>
        </p:txBody>
      </p:sp>
      <p:sp>
        <p:nvSpPr>
          <p:cNvPr id="13" name="TextBox 12"/>
          <p:cNvSpPr txBox="1"/>
          <p:nvPr/>
        </p:nvSpPr>
        <p:spPr>
          <a:xfrm>
            <a:off x="7473489" y="890657"/>
            <a:ext cx="1397921" cy="338554"/>
          </a:xfrm>
          <a:prstGeom prst="rect">
            <a:avLst/>
          </a:prstGeom>
          <a:noFill/>
        </p:spPr>
        <p:txBody>
          <a:bodyPr wrap="square" rtlCol="0">
            <a:spAutoFit/>
          </a:bodyPr>
          <a:lstStyle/>
          <a:p>
            <a:pPr algn="ctr"/>
            <a:r>
              <a:rPr lang="en-US" sz="1600">
                <a:solidFill>
                  <a:srgbClr val="FF0000"/>
                </a:solidFill>
              </a:rPr>
              <a:t>Hoarding</a:t>
            </a:r>
            <a:endParaRPr lang="en-US" sz="1600" dirty="0">
              <a:solidFill>
                <a:srgbClr val="FF0000"/>
              </a:solidFill>
            </a:endParaRPr>
          </a:p>
        </p:txBody>
      </p:sp>
    </p:spTree>
    <p:extLst>
      <p:ext uri="{BB962C8B-B14F-4D97-AF65-F5344CB8AC3E}">
        <p14:creationId xmlns:p14="http://schemas.microsoft.com/office/powerpoint/2010/main" val="158475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9" grpId="0" build="allAtOnce"/>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5945-DD78-3740-971E-A2A4F7458192}"/>
              </a:ext>
            </a:extLst>
          </p:cNvPr>
          <p:cNvSpPr>
            <a:spLocks noGrp="1"/>
          </p:cNvSpPr>
          <p:nvPr>
            <p:ph type="title"/>
          </p:nvPr>
        </p:nvSpPr>
        <p:spPr/>
        <p:txBody>
          <a:bodyPr/>
          <a:lstStyle/>
          <a:p>
            <a:r>
              <a:rPr lang="en-US" sz="3600" dirty="0"/>
              <a:t>MCSA ENDORSE/RESPECT Projects</a:t>
            </a:r>
          </a:p>
        </p:txBody>
      </p:sp>
      <p:sp>
        <p:nvSpPr>
          <p:cNvPr id="3" name="Content Placeholder 2">
            <a:extLst>
              <a:ext uri="{FF2B5EF4-FFF2-40B4-BE49-F238E27FC236}">
                <a16:creationId xmlns:a16="http://schemas.microsoft.com/office/drawing/2014/main" id="{D9EBF415-0882-0540-A50E-CDB8B4FA0D85}"/>
              </a:ext>
            </a:extLst>
          </p:cNvPr>
          <p:cNvSpPr>
            <a:spLocks noGrp="1"/>
          </p:cNvSpPr>
          <p:nvPr>
            <p:ph idx="1"/>
          </p:nvPr>
        </p:nvSpPr>
        <p:spPr>
          <a:xfrm>
            <a:off x="454476" y="970171"/>
            <a:ext cx="8229600" cy="5073650"/>
          </a:xfrm>
        </p:spPr>
        <p:txBody>
          <a:bodyPr/>
          <a:lstStyle/>
          <a:p>
            <a:r>
              <a:rPr lang="en-US" sz="2400" b="1" dirty="0"/>
              <a:t>ENDORSE: </a:t>
            </a:r>
            <a:r>
              <a:rPr lang="en-US" sz="2400" dirty="0"/>
              <a:t>Safe, Efficient and Integrated Indoor Robotic Fleet for Logistic Applications in Healthcare and Commercial Spaces</a:t>
            </a:r>
          </a:p>
          <a:p>
            <a:pPr lvl="1"/>
            <a:r>
              <a:rPr lang="en-US" sz="2000" dirty="0"/>
              <a:t>Period: 01/10/2018 - 01/10/2021</a:t>
            </a:r>
          </a:p>
          <a:p>
            <a:pPr lvl="1"/>
            <a:r>
              <a:rPr lang="en-US" sz="2000" b="1" dirty="0">
                <a:solidFill>
                  <a:srgbClr val="FF0000"/>
                </a:solidFill>
              </a:rPr>
              <a:t>Research Topic: Localizing with IoT Integration</a:t>
            </a:r>
            <a:endParaRPr lang="en-US" sz="2000" dirty="0"/>
          </a:p>
          <a:p>
            <a:r>
              <a:rPr lang="en-US" sz="2400" b="1" dirty="0"/>
              <a:t>RESPECT: </a:t>
            </a:r>
            <a:r>
              <a:rPr lang="en-US" sz="2400" dirty="0"/>
              <a:t>Secure and Privacy-preserving Indoor Robotics for Healthcare Environments</a:t>
            </a:r>
          </a:p>
          <a:p>
            <a:pPr lvl="1"/>
            <a:r>
              <a:rPr lang="en-US" sz="2000" dirty="0"/>
              <a:t>Period: 01/05/2021 – 30/04/2024 </a:t>
            </a:r>
          </a:p>
          <a:p>
            <a:pPr lvl="1"/>
            <a:r>
              <a:rPr lang="en-US" sz="2000" b="1" dirty="0">
                <a:solidFill>
                  <a:srgbClr val="FF0000"/>
                </a:solidFill>
              </a:rPr>
              <a:t>Research Topic: Privacy Attacks in Localization</a:t>
            </a:r>
            <a:endParaRPr lang="en-US" sz="2000" dirty="0"/>
          </a:p>
          <a:p>
            <a:pPr lvl="1"/>
            <a:endParaRPr lang="en-US" sz="2000" dirty="0"/>
          </a:p>
        </p:txBody>
      </p:sp>
      <p:grpSp>
        <p:nvGrpSpPr>
          <p:cNvPr id="6" name="Grupo 33">
            <a:extLst>
              <a:ext uri="{FF2B5EF4-FFF2-40B4-BE49-F238E27FC236}">
                <a16:creationId xmlns:a16="http://schemas.microsoft.com/office/drawing/2014/main" id="{906AF3BC-EE4B-5B41-B1B1-467A235DA708}"/>
              </a:ext>
            </a:extLst>
          </p:cNvPr>
          <p:cNvGrpSpPr/>
          <p:nvPr/>
        </p:nvGrpSpPr>
        <p:grpSpPr>
          <a:xfrm>
            <a:off x="4799095" y="3789040"/>
            <a:ext cx="3858441" cy="2578109"/>
            <a:chOff x="1587499" y="16855924"/>
            <a:chExt cx="10267876" cy="7541228"/>
          </a:xfrm>
        </p:grpSpPr>
        <p:sp>
          <p:nvSpPr>
            <p:cNvPr id="7" name="CuadroTexto 2">
              <a:extLst>
                <a:ext uri="{FF2B5EF4-FFF2-40B4-BE49-F238E27FC236}">
                  <a16:creationId xmlns:a16="http://schemas.microsoft.com/office/drawing/2014/main" id="{BE8E7C8F-E8BC-5B4C-B445-3EC17A6C484D}"/>
                </a:ext>
              </a:extLst>
            </p:cNvPr>
            <p:cNvSpPr txBox="1"/>
            <p:nvPr/>
          </p:nvSpPr>
          <p:spPr>
            <a:xfrm>
              <a:off x="1587499" y="16855924"/>
              <a:ext cx="4515272" cy="1206166"/>
            </a:xfrm>
            <a:prstGeom prst="rect">
              <a:avLst/>
            </a:prstGeom>
            <a:noFill/>
          </p:spPr>
          <p:txBody>
            <a:bodyPr wrap="square" rtlCol="0">
              <a:spAutoFit/>
            </a:bodyPr>
            <a:lstStyle/>
            <a:p>
              <a:endParaRPr lang="en-GB" sz="3600" dirty="0"/>
            </a:p>
          </p:txBody>
        </p:sp>
        <p:pic>
          <p:nvPicPr>
            <p:cNvPr id="8" name="SV2.jpeg" descr="SV2.jpeg">
              <a:extLst>
                <a:ext uri="{FF2B5EF4-FFF2-40B4-BE49-F238E27FC236}">
                  <a16:creationId xmlns:a16="http://schemas.microsoft.com/office/drawing/2014/main" id="{8D1EBC21-E661-5045-A30D-92BD54740E2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16841" y="19565654"/>
              <a:ext cx="10238534" cy="4831498"/>
            </a:xfrm>
            <a:prstGeom prst="rect">
              <a:avLst/>
            </a:prstGeom>
            <a:ln w="12700"/>
          </p:spPr>
        </p:pic>
      </p:grpSp>
      <p:sp>
        <p:nvSpPr>
          <p:cNvPr id="9" name="TextBox 8">
            <a:extLst>
              <a:ext uri="{FF2B5EF4-FFF2-40B4-BE49-F238E27FC236}">
                <a16:creationId xmlns:a16="http://schemas.microsoft.com/office/drawing/2014/main" id="{4C998090-3CB3-F74A-BE3E-EBACB5B70ECE}"/>
              </a:ext>
            </a:extLst>
          </p:cNvPr>
          <p:cNvSpPr txBox="1"/>
          <p:nvPr/>
        </p:nvSpPr>
        <p:spPr>
          <a:xfrm>
            <a:off x="4427984" y="4336899"/>
            <a:ext cx="4536504" cy="400110"/>
          </a:xfrm>
          <a:prstGeom prst="rect">
            <a:avLst/>
          </a:prstGeom>
          <a:noFill/>
        </p:spPr>
        <p:txBody>
          <a:bodyPr wrap="square" rtlCol="0">
            <a:spAutoFit/>
          </a:bodyPr>
          <a:lstStyle/>
          <a:p>
            <a:pPr algn="ctr"/>
            <a:r>
              <a:rPr lang="en-US" sz="2000" dirty="0"/>
              <a:t>Mobile e-diagnostic</a:t>
            </a:r>
          </a:p>
        </p:txBody>
      </p:sp>
      <p:pic>
        <p:nvPicPr>
          <p:cNvPr id="10" name="rb1.pdf" descr="rb1.pdf">
            <a:extLst>
              <a:ext uri="{FF2B5EF4-FFF2-40B4-BE49-F238E27FC236}">
                <a16:creationId xmlns:a16="http://schemas.microsoft.com/office/drawing/2014/main" id="{886EC059-2A68-D740-9DC6-9ECB17B8CC7D}"/>
              </a:ext>
            </a:extLst>
          </p:cNvPr>
          <p:cNvPicPr>
            <a:picLocks noChangeAspect="1"/>
          </p:cNvPicPr>
          <p:nvPr/>
        </p:nvPicPr>
        <p:blipFill rotWithShape="1">
          <a:blip r:embed="rId3"/>
          <a:srcRect b="11181"/>
          <a:stretch/>
        </p:blipFill>
        <p:spPr>
          <a:xfrm>
            <a:off x="365857" y="4536954"/>
            <a:ext cx="2316286" cy="1479403"/>
          </a:xfrm>
          <a:prstGeom prst="rect">
            <a:avLst/>
          </a:prstGeom>
          <a:ln w="12700"/>
        </p:spPr>
      </p:pic>
      <p:pic>
        <p:nvPicPr>
          <p:cNvPr id="11" name="Picture 10">
            <a:extLst>
              <a:ext uri="{FF2B5EF4-FFF2-40B4-BE49-F238E27FC236}">
                <a16:creationId xmlns:a16="http://schemas.microsoft.com/office/drawing/2014/main" id="{27F7F3D8-D209-094A-8C9B-D047F42A2475}"/>
              </a:ext>
            </a:extLst>
          </p:cNvPr>
          <p:cNvPicPr>
            <a:picLocks noChangeAspect="1"/>
          </p:cNvPicPr>
          <p:nvPr/>
        </p:nvPicPr>
        <p:blipFill>
          <a:blip r:embed="rId4"/>
          <a:stretch>
            <a:fillRect/>
          </a:stretch>
        </p:blipFill>
        <p:spPr>
          <a:xfrm>
            <a:off x="2704599" y="4513678"/>
            <a:ext cx="2041982" cy="1472905"/>
          </a:xfrm>
          <a:prstGeom prst="rect">
            <a:avLst/>
          </a:prstGeom>
        </p:spPr>
      </p:pic>
      <p:pic>
        <p:nvPicPr>
          <p:cNvPr id="12" name="Image" descr="Image">
            <a:extLst>
              <a:ext uri="{FF2B5EF4-FFF2-40B4-BE49-F238E27FC236}">
                <a16:creationId xmlns:a16="http://schemas.microsoft.com/office/drawing/2014/main" id="{6BBCB176-0764-B948-B7B9-0C0AFDF8A303}"/>
              </a:ext>
            </a:extLst>
          </p:cNvPr>
          <p:cNvPicPr>
            <a:picLocks noChangeAspect="1"/>
          </p:cNvPicPr>
          <p:nvPr/>
        </p:nvPicPr>
        <p:blipFill>
          <a:blip r:embed="rId5"/>
          <a:stretch>
            <a:fillRect/>
          </a:stretch>
        </p:blipFill>
        <p:spPr>
          <a:xfrm>
            <a:off x="7405315" y="1731630"/>
            <a:ext cx="1552234" cy="1293528"/>
          </a:xfrm>
          <a:prstGeom prst="rect">
            <a:avLst/>
          </a:prstGeom>
          <a:ln w="12700">
            <a:miter lim="400000"/>
          </a:ln>
        </p:spPr>
      </p:pic>
    </p:spTree>
    <p:extLst>
      <p:ext uri="{BB962C8B-B14F-4D97-AF65-F5344CB8AC3E}">
        <p14:creationId xmlns:p14="http://schemas.microsoft.com/office/powerpoint/2010/main" val="39232555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1"/>
          <p:cNvSpPr>
            <a:spLocks noChangeArrowheads="1"/>
          </p:cNvSpPr>
          <p:nvPr/>
        </p:nvSpPr>
        <p:spPr bwMode="auto">
          <a:xfrm>
            <a:off x="611188" y="5845696"/>
            <a:ext cx="8113464" cy="573390"/>
          </a:xfrm>
          <a:prstGeom prst="rect">
            <a:avLst/>
          </a:prstGeom>
          <a:solidFill>
            <a:srgbClr val="00355E"/>
          </a:solidFill>
          <a:ln w="9525">
            <a:solidFill>
              <a:schemeClr val="tx1"/>
            </a:solidFill>
            <a:round/>
            <a:headEnd/>
            <a:tailEnd/>
          </a:ln>
        </p:spPr>
        <p:txBody>
          <a:bodyPr wrap="none" anchor="ctr"/>
          <a:lstStyle/>
          <a:p>
            <a:pPr algn="ctr" eaLnBrk="1" hangingPunct="1"/>
            <a:r>
              <a:rPr lang="en-US" sz="1400" b="0" dirty="0">
                <a:solidFill>
                  <a:schemeClr val="bg1"/>
                </a:solidFill>
              </a:rPr>
              <a:t>Colloquium at Missouri University of Science and Technology (Missouri S&amp;T), </a:t>
            </a:r>
          </a:p>
          <a:p>
            <a:pPr algn="ctr" eaLnBrk="1" hangingPunct="1"/>
            <a:r>
              <a:rPr lang="en-US" sz="1400" b="0" dirty="0">
                <a:solidFill>
                  <a:schemeClr val="bg1"/>
                </a:solidFill>
              </a:rPr>
              <a:t>October 17, 2022. (online) – Host: Sanjay </a:t>
            </a:r>
            <a:r>
              <a:rPr lang="en-US" sz="1400" b="0" dirty="0" err="1">
                <a:solidFill>
                  <a:schemeClr val="bg1"/>
                </a:solidFill>
              </a:rPr>
              <a:t>Madria</a:t>
            </a:r>
            <a:endParaRPr lang="fr-FR" altLang="en-US" sz="1400" dirty="0">
              <a:solidFill>
                <a:schemeClr val="bg1"/>
              </a:solidFill>
            </a:endParaRPr>
          </a:p>
        </p:txBody>
      </p:sp>
      <p:sp>
        <p:nvSpPr>
          <p:cNvPr id="6146" name="Rectangle 2"/>
          <p:cNvSpPr>
            <a:spLocks noGrp="1" noChangeArrowheads="1"/>
          </p:cNvSpPr>
          <p:nvPr>
            <p:ph type="ctrTitle"/>
          </p:nvPr>
        </p:nvSpPr>
        <p:spPr>
          <a:xfrm>
            <a:off x="611188" y="549275"/>
            <a:ext cx="7961312" cy="1511300"/>
          </a:xfrm>
          <a:solidFill>
            <a:srgbClr val="00355E"/>
          </a:solidFill>
          <a:ln>
            <a:solidFill>
              <a:schemeClr val="tx1"/>
            </a:solidFill>
          </a:ln>
        </p:spPr>
        <p:txBody>
          <a:bodyPr lIns="92075" tIns="46038" rIns="92075" bIns="46038"/>
          <a:lstStyle/>
          <a:p>
            <a:r>
              <a:rPr lang="en-GB" dirty="0"/>
              <a:t>Data-Driven Localization with </a:t>
            </a:r>
            <a:br>
              <a:rPr lang="en-GB" dirty="0"/>
            </a:br>
            <a:r>
              <a:rPr lang="en-GB" dirty="0"/>
              <a:t>Zero Infrastructure</a:t>
            </a:r>
            <a:endParaRPr lang="en-US" dirty="0"/>
          </a:p>
        </p:txBody>
      </p:sp>
      <p:sp>
        <p:nvSpPr>
          <p:cNvPr id="3" name="Rectangle 2">
            <a:extLst>
              <a:ext uri="{FF2B5EF4-FFF2-40B4-BE49-F238E27FC236}">
                <a16:creationId xmlns:a16="http://schemas.microsoft.com/office/drawing/2014/main" id="{51292325-1995-E30E-F28E-63D34BEA0DFD}"/>
              </a:ext>
            </a:extLst>
          </p:cNvPr>
          <p:cNvSpPr/>
          <p:nvPr/>
        </p:nvSpPr>
        <p:spPr>
          <a:xfrm>
            <a:off x="588064" y="2060848"/>
            <a:ext cx="7984435" cy="2246769"/>
          </a:xfrm>
          <a:prstGeom prst="rect">
            <a:avLst/>
          </a:prstGeom>
        </p:spPr>
        <p:txBody>
          <a:bodyPr wrap="square">
            <a:spAutoFit/>
          </a:bodyPr>
          <a:lstStyle/>
          <a:p>
            <a:pPr algn="ctr"/>
            <a:r>
              <a:rPr lang="en-GB" sz="2800" dirty="0"/>
              <a:t>Thanks! </a:t>
            </a:r>
            <a:r>
              <a:rPr lang="en-GB" sz="2800" dirty="0">
                <a:solidFill>
                  <a:srgbClr val="FF0000"/>
                </a:solidFill>
              </a:rPr>
              <a:t>Questions?</a:t>
            </a:r>
          </a:p>
          <a:p>
            <a:pPr algn="ctr"/>
            <a:endParaRPr lang="en-GB" sz="2800" dirty="0">
              <a:solidFill>
                <a:srgbClr val="FF0000"/>
              </a:solidFill>
            </a:endParaRPr>
          </a:p>
          <a:p>
            <a:pPr algn="ctr"/>
            <a:r>
              <a:rPr lang="en-GB" sz="2800" dirty="0"/>
              <a:t>Demetrios </a:t>
            </a:r>
            <a:r>
              <a:rPr lang="en-GB" sz="2800" dirty="0" err="1"/>
              <a:t>Zeinalipour-Yazti</a:t>
            </a:r>
            <a:endParaRPr lang="en-GB" sz="2800" dirty="0"/>
          </a:p>
          <a:p>
            <a:pPr algn="ctr"/>
            <a:r>
              <a:rPr lang="en-US" sz="2800" b="0" dirty="0">
                <a:solidFill>
                  <a:schemeClr val="accent4">
                    <a:lumMod val="75000"/>
                    <a:lumOff val="25000"/>
                  </a:schemeClr>
                </a:solidFill>
              </a:rPr>
              <a:t>University of Cyprus</a:t>
            </a:r>
          </a:p>
          <a:p>
            <a:pPr algn="ctr"/>
            <a:r>
              <a:rPr lang="en-US" sz="2800" b="0" dirty="0">
                <a:solidFill>
                  <a:schemeClr val="accent4">
                    <a:lumMod val="75000"/>
                    <a:lumOff val="25000"/>
                  </a:schemeClr>
                </a:solidFill>
                <a:hlinkClick r:id="rId3"/>
              </a:rPr>
              <a:t>dzeina@ucy.ac.cy</a:t>
            </a:r>
            <a:r>
              <a:rPr lang="en-US" sz="2800" b="0" dirty="0">
                <a:solidFill>
                  <a:schemeClr val="accent4">
                    <a:lumMod val="75000"/>
                    <a:lumOff val="25000"/>
                  </a:schemeClr>
                </a:solidFill>
              </a:rPr>
              <a:t> </a:t>
            </a:r>
          </a:p>
        </p:txBody>
      </p:sp>
      <p:pic>
        <p:nvPicPr>
          <p:cNvPr id="6" name="Picture 4">
            <a:extLst>
              <a:ext uri="{FF2B5EF4-FFF2-40B4-BE49-F238E27FC236}">
                <a16:creationId xmlns:a16="http://schemas.microsoft.com/office/drawing/2014/main" id="{5FF64F7D-6360-2D13-BA54-DADD4F2B5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124" y="2084184"/>
            <a:ext cx="1025964" cy="12845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ashfire.eu">
            <a:extLst>
              <a:ext uri="{FF2B5EF4-FFF2-40B4-BE49-F238E27FC236}">
                <a16:creationId xmlns:a16="http://schemas.microsoft.com/office/drawing/2014/main" id="{8AFAFAEA-8982-854B-560A-8DE27398F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8534" y="3761288"/>
            <a:ext cx="2600411" cy="19103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niversity of Cyprus">
            <a:extLst>
              <a:ext uri="{FF2B5EF4-FFF2-40B4-BE49-F238E27FC236}">
                <a16:creationId xmlns:a16="http://schemas.microsoft.com/office/drawing/2014/main" id="{CBD54554-6537-43FC-B98C-910254449F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490" y="4231024"/>
            <a:ext cx="3082543" cy="13324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A540BA-9C24-565E-9A1E-824064BE3328}"/>
              </a:ext>
            </a:extLst>
          </p:cNvPr>
          <p:cNvSpPr txBox="1"/>
          <p:nvPr/>
        </p:nvSpPr>
        <p:spPr>
          <a:xfrm>
            <a:off x="708328" y="5333551"/>
            <a:ext cx="7813860" cy="369332"/>
          </a:xfrm>
          <a:prstGeom prst="rect">
            <a:avLst/>
          </a:prstGeom>
          <a:noFill/>
        </p:spPr>
        <p:txBody>
          <a:bodyPr wrap="square">
            <a:spAutoFit/>
          </a:bodyPr>
          <a:lstStyle/>
          <a:p>
            <a:pPr algn="ctr"/>
            <a:r>
              <a:rPr lang="en-CY" sz="1800" b="0" dirty="0">
                <a:hlinkClick r:id="rId7"/>
              </a:rPr>
              <a:t>https://anyplace.cs.ucy.ac.cy/</a:t>
            </a:r>
            <a:r>
              <a:rPr lang="en-CY" sz="1800" b="0" dirty="0"/>
              <a:t>                                </a:t>
            </a:r>
            <a:r>
              <a:rPr lang="en-GB" sz="1800" b="0" u="sng" dirty="0">
                <a:hlinkClick r:id="rId8"/>
              </a:rPr>
              <a:t>https://lashfire.eu/</a:t>
            </a:r>
            <a:endParaRPr lang="en-CY" sz="1800" b="0" dirty="0"/>
          </a:p>
        </p:txBody>
      </p:sp>
      <p:pic>
        <p:nvPicPr>
          <p:cNvPr id="11" name="Picture 10">
            <a:hlinkClick r:id="rId9"/>
            <a:extLst>
              <a:ext uri="{FF2B5EF4-FFF2-40B4-BE49-F238E27FC236}">
                <a16:creationId xmlns:a16="http://schemas.microsoft.com/office/drawing/2014/main" id="{01B0E288-1776-8D95-B1C7-BD5CC853F6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8979" y="6053284"/>
            <a:ext cx="300313" cy="300313"/>
          </a:xfrm>
          <a:prstGeom prst="rect">
            <a:avLst/>
          </a:prstGeom>
        </p:spPr>
      </p:pic>
      <p:pic>
        <p:nvPicPr>
          <p:cNvPr id="12" name="Picture 11">
            <a:hlinkClick r:id="rId9"/>
            <a:extLst>
              <a:ext uri="{FF2B5EF4-FFF2-40B4-BE49-F238E27FC236}">
                <a16:creationId xmlns:a16="http://schemas.microsoft.com/office/drawing/2014/main" id="{9C80F9B9-C7D9-8302-6441-FEDD239876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1489" y="6031348"/>
            <a:ext cx="335974" cy="335974"/>
          </a:xfrm>
          <a:prstGeom prst="rect">
            <a:avLst/>
          </a:prstGeom>
        </p:spPr>
      </p:pic>
      <p:pic>
        <p:nvPicPr>
          <p:cNvPr id="2" name="Picture 2">
            <a:extLst>
              <a:ext uri="{FF2B5EF4-FFF2-40B4-BE49-F238E27FC236}">
                <a16:creationId xmlns:a16="http://schemas.microsoft.com/office/drawing/2014/main" id="{6C36EEF5-197C-638F-8CD6-FD2EFC4958C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5302" y="4371795"/>
            <a:ext cx="1269678" cy="123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41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Outline</a:t>
            </a:r>
          </a:p>
        </p:txBody>
      </p:sp>
      <p:sp>
        <p:nvSpPr>
          <p:cNvPr id="3" name="Content Placeholder 2"/>
          <p:cNvSpPr>
            <a:spLocks noGrp="1"/>
          </p:cNvSpPr>
          <p:nvPr>
            <p:ph idx="1"/>
          </p:nvPr>
        </p:nvSpPr>
        <p:spPr>
          <a:xfrm>
            <a:off x="457200" y="1196752"/>
            <a:ext cx="8186766" cy="4784948"/>
          </a:xfrm>
        </p:spPr>
        <p:txBody>
          <a:bodyPr/>
          <a:lstStyle/>
          <a:p>
            <a:r>
              <a:rPr lang="en-US" sz="3600" dirty="0">
                <a:solidFill>
                  <a:schemeClr val="bg2"/>
                </a:solidFill>
              </a:rPr>
              <a:t>Introduction</a:t>
            </a:r>
          </a:p>
          <a:p>
            <a:r>
              <a:rPr lang="en-US" sz="3600" b="1" dirty="0">
                <a:solidFill>
                  <a:srgbClr val="FF0000"/>
                </a:solidFill>
              </a:rPr>
              <a:t>Background &amp; Related Work</a:t>
            </a:r>
          </a:p>
          <a:p>
            <a:r>
              <a:rPr lang="en-US" sz="3600" dirty="0"/>
              <a:t>Surface Algorithm</a:t>
            </a:r>
          </a:p>
          <a:p>
            <a:r>
              <a:rPr lang="en-US" sz="3600" dirty="0"/>
              <a:t>Experimental Evaluation</a:t>
            </a:r>
          </a:p>
          <a:p>
            <a:r>
              <a:rPr lang="en-US" sz="3600" dirty="0"/>
              <a:t>Conclusions and Future Work</a:t>
            </a:r>
          </a:p>
          <a:p>
            <a:r>
              <a:rPr lang="en-US" sz="3600" dirty="0"/>
              <a:t>Related Problems (Older Work)</a:t>
            </a:r>
          </a:p>
        </p:txBody>
      </p:sp>
    </p:spTree>
    <p:extLst>
      <p:ext uri="{BB962C8B-B14F-4D97-AF65-F5344CB8AC3E}">
        <p14:creationId xmlns:p14="http://schemas.microsoft.com/office/powerpoint/2010/main" val="984064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38" cy="633412"/>
          </a:xfrm>
        </p:spPr>
        <p:txBody>
          <a:bodyPr>
            <a:normAutofit fontScale="90000"/>
          </a:bodyPr>
          <a:lstStyle/>
          <a:p>
            <a:pPr>
              <a:defRPr/>
            </a:pPr>
            <a:r>
              <a:rPr lang="en-US" dirty="0"/>
              <a:t>Indoor Localization</a:t>
            </a:r>
          </a:p>
        </p:txBody>
      </p:sp>
      <p:sp>
        <p:nvSpPr>
          <p:cNvPr id="7" name="Content Placeholder 6"/>
          <p:cNvSpPr>
            <a:spLocks noGrp="1"/>
          </p:cNvSpPr>
          <p:nvPr>
            <p:ph idx="1"/>
          </p:nvPr>
        </p:nvSpPr>
        <p:spPr>
          <a:xfrm>
            <a:off x="401995" y="931417"/>
            <a:ext cx="8280400" cy="5073650"/>
          </a:xfrm>
        </p:spPr>
        <p:txBody>
          <a:bodyPr/>
          <a:lstStyle/>
          <a:p>
            <a:r>
              <a:rPr lang="en-US" altLang="en-US" sz="2400" b="1" dirty="0">
                <a:ea typeface="ＭＳ Ｐゴシック" charset="-128"/>
              </a:rPr>
              <a:t>Smart Devices </a:t>
            </a:r>
            <a:r>
              <a:rPr lang="en-US" altLang="en-US" sz="2400" dirty="0">
                <a:ea typeface="ＭＳ Ｐゴシック" charset="-128"/>
              </a:rPr>
              <a:t>are becoming enablers for modern </a:t>
            </a:r>
            <a:r>
              <a:rPr lang="en-US" altLang="en-US" sz="2400" b="1" i="1" dirty="0">
                <a:solidFill>
                  <a:schemeClr val="accent2"/>
                </a:solidFill>
                <a:ea typeface="ＭＳ Ｐゴシック" charset="-128"/>
              </a:rPr>
              <a:t>Internet-based Indoor Navigation (IIN) </a:t>
            </a:r>
            <a:r>
              <a:rPr lang="en-US" altLang="en-US" sz="2400" dirty="0">
                <a:ea typeface="ＭＳ Ｐゴシック" charset="-128"/>
              </a:rPr>
              <a:t>services founded on their </a:t>
            </a:r>
            <a:r>
              <a:rPr lang="en-US" altLang="en-US" sz="2400" b="1" dirty="0">
                <a:ea typeface="ＭＳ Ｐゴシック" charset="-128"/>
              </a:rPr>
              <a:t>measurements.</a:t>
            </a:r>
          </a:p>
          <a:p>
            <a:r>
              <a:rPr lang="en-US" altLang="en-US" sz="2400" b="1" dirty="0">
                <a:ea typeface="ＭＳ Ｐゴシック" charset="-128"/>
              </a:rPr>
              <a:t>Technologies:</a:t>
            </a:r>
          </a:p>
        </p:txBody>
      </p:sp>
      <p:sp>
        <p:nvSpPr>
          <p:cNvPr id="13" name="Content Placeholder 6"/>
          <p:cNvSpPr txBox="1">
            <a:spLocks/>
          </p:cNvSpPr>
          <p:nvPr/>
        </p:nvSpPr>
        <p:spPr bwMode="auto">
          <a:xfrm>
            <a:off x="247034" y="2433040"/>
            <a:ext cx="5392786"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b="1">
                <a:solidFill>
                  <a:schemeClr val="tx2"/>
                </a:solidFill>
                <a:latin typeface="Arial" charset="0"/>
                <a:ea typeface="ＭＳ Ｐゴシック" charset="-128"/>
              </a:defRPr>
            </a:lvl1pPr>
            <a:lvl2pPr marL="742950" indent="-285750" eaLnBrk="0" hangingPunct="0">
              <a:defRPr sz="3600" b="1">
                <a:solidFill>
                  <a:schemeClr val="tx2"/>
                </a:solidFill>
                <a:latin typeface="Arial" charset="0"/>
                <a:ea typeface="ＭＳ Ｐゴシック" charset="-128"/>
              </a:defRPr>
            </a:lvl2pPr>
            <a:lvl3pPr marL="1143000" indent="-228600" eaLnBrk="0" hangingPunct="0">
              <a:defRPr sz="3600" b="1">
                <a:solidFill>
                  <a:schemeClr val="tx2"/>
                </a:solidFill>
                <a:latin typeface="Arial" charset="0"/>
                <a:ea typeface="ＭＳ Ｐゴシック" charset="-128"/>
              </a:defRPr>
            </a:lvl3pPr>
            <a:lvl4pPr marL="1600200" indent="-228600" eaLnBrk="0" hangingPunct="0">
              <a:defRPr sz="3600" b="1">
                <a:solidFill>
                  <a:schemeClr val="tx2"/>
                </a:solidFill>
                <a:latin typeface="Arial" charset="0"/>
                <a:ea typeface="ＭＳ Ｐゴシック" charset="-128"/>
              </a:defRPr>
            </a:lvl4pPr>
            <a:lvl5pPr marL="2057400" indent="-228600" eaLnBrk="0" hangingPunct="0">
              <a:defRPr sz="3600" b="1">
                <a:solidFill>
                  <a:schemeClr val="tx2"/>
                </a:solidFill>
                <a:latin typeface="Arial" charset="0"/>
                <a:ea typeface="ＭＳ Ｐゴシック" charset="-128"/>
              </a:defRPr>
            </a:lvl5pPr>
            <a:lvl6pPr marL="2514600" indent="-228600" eaLnBrk="0" fontAlgn="base" hangingPunct="0">
              <a:spcBef>
                <a:spcPct val="0"/>
              </a:spcBef>
              <a:spcAft>
                <a:spcPct val="0"/>
              </a:spcAft>
              <a:defRPr sz="3600" b="1">
                <a:solidFill>
                  <a:schemeClr val="tx2"/>
                </a:solidFill>
                <a:latin typeface="Arial" charset="0"/>
                <a:ea typeface="ＭＳ Ｐゴシック" charset="-128"/>
              </a:defRPr>
            </a:lvl6pPr>
            <a:lvl7pPr marL="2971800" indent="-228600" eaLnBrk="0" fontAlgn="base" hangingPunct="0">
              <a:spcBef>
                <a:spcPct val="0"/>
              </a:spcBef>
              <a:spcAft>
                <a:spcPct val="0"/>
              </a:spcAft>
              <a:defRPr sz="3600" b="1">
                <a:solidFill>
                  <a:schemeClr val="tx2"/>
                </a:solidFill>
                <a:latin typeface="Arial" charset="0"/>
                <a:ea typeface="ＭＳ Ｐゴシック" charset="-128"/>
              </a:defRPr>
            </a:lvl7pPr>
            <a:lvl8pPr marL="3429000" indent="-228600" eaLnBrk="0" fontAlgn="base" hangingPunct="0">
              <a:spcBef>
                <a:spcPct val="0"/>
              </a:spcBef>
              <a:spcAft>
                <a:spcPct val="0"/>
              </a:spcAft>
              <a:defRPr sz="3600" b="1">
                <a:solidFill>
                  <a:schemeClr val="tx2"/>
                </a:solidFill>
                <a:latin typeface="Arial" charset="0"/>
                <a:ea typeface="ＭＳ Ｐゴシック" charset="-128"/>
              </a:defRPr>
            </a:lvl8pPr>
            <a:lvl9pPr marL="3886200" indent="-228600" eaLnBrk="0" fontAlgn="base" hangingPunct="0">
              <a:spcBef>
                <a:spcPct val="0"/>
              </a:spcBef>
              <a:spcAft>
                <a:spcPct val="0"/>
              </a:spcAft>
              <a:defRPr sz="3600" b="1">
                <a:solidFill>
                  <a:schemeClr val="tx2"/>
                </a:solidFill>
                <a:latin typeface="Arial" charset="0"/>
                <a:ea typeface="ＭＳ Ｐゴシック" charset="-128"/>
              </a:defRPr>
            </a:lvl9pPr>
          </a:lstStyle>
          <a:p>
            <a:pPr marL="457200" lvl="1" indent="0">
              <a:spcBef>
                <a:spcPct val="20000"/>
              </a:spcBef>
            </a:pPr>
            <a:r>
              <a:rPr lang="en-US" altLang="en-US" sz="1800" dirty="0">
                <a:solidFill>
                  <a:schemeClr val="tx1"/>
                </a:solidFill>
              </a:rPr>
              <a:t>Existing Infrastructure</a:t>
            </a:r>
          </a:p>
          <a:p>
            <a:pPr lvl="1">
              <a:spcBef>
                <a:spcPct val="20000"/>
              </a:spcBef>
              <a:buFontTx/>
              <a:buChar char="–"/>
            </a:pPr>
            <a:r>
              <a:rPr lang="en-US" altLang="en-US" sz="1800" b="0" dirty="0">
                <a:solidFill>
                  <a:schemeClr val="tx1"/>
                </a:solidFill>
              </a:rPr>
              <a:t>Wi-Fi APs, Cellular Towers</a:t>
            </a:r>
          </a:p>
          <a:p>
            <a:pPr marL="457200" lvl="1" indent="0">
              <a:spcBef>
                <a:spcPct val="20000"/>
              </a:spcBef>
            </a:pPr>
            <a:r>
              <a:rPr lang="en-US" altLang="en-US" sz="1800" dirty="0">
                <a:solidFill>
                  <a:schemeClr val="tx1"/>
                </a:solidFill>
              </a:rPr>
              <a:t>New Infrastructure</a:t>
            </a:r>
          </a:p>
          <a:p>
            <a:pPr lvl="1">
              <a:spcBef>
                <a:spcPct val="20000"/>
              </a:spcBef>
              <a:buFontTx/>
              <a:buChar char="–"/>
            </a:pPr>
            <a:r>
              <a:rPr lang="en-US" altLang="en-US" sz="1800" dirty="0">
                <a:solidFill>
                  <a:schemeClr val="tx1"/>
                </a:solidFill>
              </a:rPr>
              <a:t>Beacons</a:t>
            </a:r>
            <a:r>
              <a:rPr lang="en-US" altLang="en-US" sz="1800" b="0" dirty="0">
                <a:solidFill>
                  <a:schemeClr val="tx1"/>
                </a:solidFill>
              </a:rPr>
              <a:t> (BLE Beacons, RFID Active &amp; Passive Beacons)</a:t>
            </a:r>
          </a:p>
          <a:p>
            <a:pPr lvl="1">
              <a:spcBef>
                <a:spcPct val="20000"/>
              </a:spcBef>
              <a:buFontTx/>
              <a:buChar char="–"/>
            </a:pPr>
            <a:r>
              <a:rPr lang="en-US" altLang="en-US" sz="1800" dirty="0">
                <a:solidFill>
                  <a:schemeClr val="tx1"/>
                </a:solidFill>
              </a:rPr>
              <a:t>Sound</a:t>
            </a:r>
            <a:r>
              <a:rPr lang="en-US" altLang="en-US" sz="1800" b="0" dirty="0">
                <a:solidFill>
                  <a:schemeClr val="tx1"/>
                </a:solidFill>
              </a:rPr>
              <a:t> (Microphone)</a:t>
            </a:r>
            <a:r>
              <a:rPr lang="en-US" altLang="en-US" sz="1800" dirty="0">
                <a:solidFill>
                  <a:schemeClr val="tx1"/>
                </a:solidFill>
              </a:rPr>
              <a:t>, Light</a:t>
            </a:r>
            <a:r>
              <a:rPr lang="en-US" altLang="en-US" sz="1800" b="0" dirty="0">
                <a:solidFill>
                  <a:schemeClr val="tx1"/>
                </a:solidFill>
              </a:rPr>
              <a:t> (Light Sensor)</a:t>
            </a:r>
            <a:r>
              <a:rPr lang="en-US" altLang="en-US" sz="1800" dirty="0">
                <a:solidFill>
                  <a:schemeClr val="tx1"/>
                </a:solidFill>
              </a:rPr>
              <a:t> </a:t>
            </a:r>
          </a:p>
          <a:p>
            <a:pPr lvl="1">
              <a:spcBef>
                <a:spcPct val="20000"/>
              </a:spcBef>
              <a:buFontTx/>
              <a:buChar char="–"/>
            </a:pPr>
            <a:r>
              <a:rPr lang="en-US" altLang="en-US" sz="1800" dirty="0">
                <a:solidFill>
                  <a:schemeClr val="tx1"/>
                </a:solidFill>
              </a:rPr>
              <a:t>Stationary antennas, UWB, SLAM/LIDAR</a:t>
            </a:r>
          </a:p>
          <a:p>
            <a:pPr marL="457200" lvl="1" indent="0">
              <a:spcBef>
                <a:spcPct val="20000"/>
              </a:spcBef>
            </a:pPr>
            <a:r>
              <a:rPr lang="en-US" altLang="en-US" sz="1800" dirty="0">
                <a:solidFill>
                  <a:schemeClr val="tx1"/>
                </a:solidFill>
              </a:rPr>
              <a:t>Zero Infrastructure</a:t>
            </a:r>
          </a:p>
          <a:p>
            <a:pPr lvl="1">
              <a:spcBef>
                <a:spcPct val="20000"/>
              </a:spcBef>
              <a:buFontTx/>
              <a:buChar char="–"/>
            </a:pPr>
            <a:r>
              <a:rPr lang="en-US" altLang="en-US" sz="1800" dirty="0">
                <a:solidFill>
                  <a:schemeClr val="tx1"/>
                </a:solidFill>
              </a:rPr>
              <a:t>IMU Data </a:t>
            </a:r>
            <a:r>
              <a:rPr lang="en-US" altLang="en-US" sz="1800" b="0" dirty="0">
                <a:solidFill>
                  <a:schemeClr val="tx1"/>
                </a:solidFill>
              </a:rPr>
              <a:t>(Gyro, </a:t>
            </a:r>
            <a:r>
              <a:rPr lang="en-US" altLang="en-US" sz="1800" b="0" dirty="0" err="1">
                <a:solidFill>
                  <a:schemeClr val="tx1"/>
                </a:solidFill>
              </a:rPr>
              <a:t>Acceler</a:t>
            </a:r>
            <a:r>
              <a:rPr lang="en-US" altLang="en-US" sz="1800" b="0" dirty="0">
                <a:solidFill>
                  <a:schemeClr val="tx1"/>
                </a:solidFill>
              </a:rPr>
              <a:t>., Digital Comp)</a:t>
            </a:r>
            <a:endParaRPr lang="en-US" altLang="en-US" sz="1800" dirty="0">
              <a:solidFill>
                <a:schemeClr val="tx1"/>
              </a:solidFill>
            </a:endParaRPr>
          </a:p>
          <a:p>
            <a:pPr lvl="1">
              <a:spcBef>
                <a:spcPct val="20000"/>
              </a:spcBef>
              <a:buFontTx/>
              <a:buChar char="–"/>
            </a:pPr>
            <a:r>
              <a:rPr lang="en-US" altLang="en-US" sz="1800" dirty="0">
                <a:solidFill>
                  <a:schemeClr val="tx1"/>
                </a:solidFill>
              </a:rPr>
              <a:t>Magnetic Field Sensors</a:t>
            </a:r>
          </a:p>
        </p:txBody>
      </p:sp>
      <p:sp>
        <p:nvSpPr>
          <p:cNvPr id="18" name="Rectangle 17"/>
          <p:cNvSpPr/>
          <p:nvPr/>
        </p:nvSpPr>
        <p:spPr>
          <a:xfrm>
            <a:off x="588472" y="5710374"/>
            <a:ext cx="8248402" cy="738664"/>
          </a:xfrm>
          <a:prstGeom prst="rect">
            <a:avLst/>
          </a:prstGeom>
        </p:spPr>
        <p:txBody>
          <a:bodyPr wrap="square">
            <a:spAutoFit/>
          </a:bodyPr>
          <a:lstStyle/>
          <a:p>
            <a:pPr eaLnBrk="1" hangingPunct="1"/>
            <a:r>
              <a:rPr lang="en-US" altLang="en-US" sz="1400" b="0" i="1" dirty="0"/>
              <a:t>"Internet-Based Indoor Navigation Services", </a:t>
            </a:r>
            <a:r>
              <a:rPr lang="en-US" altLang="en-US" sz="1400" b="0" dirty="0" err="1"/>
              <a:t>Demetrios</a:t>
            </a:r>
            <a:r>
              <a:rPr lang="en-US" altLang="en-US" sz="1400" b="0" dirty="0"/>
              <a:t> Zeinalipour-</a:t>
            </a:r>
            <a:r>
              <a:rPr lang="en-US" altLang="en-US" sz="1400" b="0" dirty="0" err="1"/>
              <a:t>Yazti</a:t>
            </a:r>
            <a:r>
              <a:rPr lang="en-US" altLang="en-US" sz="1400" b="0" dirty="0"/>
              <a:t>, Christos </a:t>
            </a:r>
            <a:r>
              <a:rPr lang="en-US" altLang="en-US" sz="1400" b="0" dirty="0" err="1"/>
              <a:t>Laoudias</a:t>
            </a:r>
            <a:r>
              <a:rPr lang="en-US" altLang="en-US" sz="1400" b="0" dirty="0"/>
              <a:t>, Kyriakos Georgiou, Georgios </a:t>
            </a:r>
            <a:r>
              <a:rPr lang="en-US" altLang="en-US" sz="1400" b="0" dirty="0" err="1"/>
              <a:t>Chatzimilioudis</a:t>
            </a:r>
            <a:r>
              <a:rPr lang="en-US" altLang="en-US" sz="1400" b="0" dirty="0"/>
              <a:t>, </a:t>
            </a:r>
            <a:r>
              <a:rPr lang="en-US" altLang="en-US" sz="1400" dirty="0"/>
              <a:t>IEEE Internet Computing (IC'17), </a:t>
            </a:r>
            <a:r>
              <a:rPr lang="en-US" altLang="en-US" sz="1400" b="0" dirty="0"/>
              <a:t>vol. 21, no. 4, pp. 54-63, July 2017, doi:10.1109/MIC.2017.2911420, IEEE Computer Society, 2017.</a:t>
            </a:r>
          </a:p>
        </p:txBody>
      </p:sp>
      <p:grpSp>
        <p:nvGrpSpPr>
          <p:cNvPr id="4" name="Group 3">
            <a:extLst>
              <a:ext uri="{FF2B5EF4-FFF2-40B4-BE49-F238E27FC236}">
                <a16:creationId xmlns:a16="http://schemas.microsoft.com/office/drawing/2014/main" id="{02ACBDBB-A4B3-07A5-4F59-409680F696E1}"/>
              </a:ext>
            </a:extLst>
          </p:cNvPr>
          <p:cNvGrpSpPr/>
          <p:nvPr/>
        </p:nvGrpSpPr>
        <p:grpSpPr>
          <a:xfrm>
            <a:off x="5436096" y="2133600"/>
            <a:ext cx="3501710" cy="3509095"/>
            <a:chOff x="4534807" y="2133600"/>
            <a:chExt cx="4403000" cy="3509095"/>
          </a:xfrm>
        </p:grpSpPr>
        <p:pic>
          <p:nvPicPr>
            <p:cNvPr id="15" name="Picture 7" descr="blog_ibeac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566" y="3310399"/>
              <a:ext cx="1170415" cy="11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7490849" y="3292126"/>
              <a:ext cx="1120026" cy="1081741"/>
              <a:chOff x="-2263873" y="77499"/>
              <a:chExt cx="13599208" cy="7110018"/>
            </a:xfrm>
          </p:grpSpPr>
          <p:pic>
            <p:nvPicPr>
              <p:cNvPr id="17" name="Picture 16"/>
              <p:cNvPicPr>
                <a:picLocks noChangeAspect="1"/>
              </p:cNvPicPr>
              <p:nvPr/>
            </p:nvPicPr>
            <p:blipFill rotWithShape="1">
              <a:blip r:embed="rId4" cstate="screen"/>
              <a:srcRect/>
              <a:stretch/>
            </p:blipFill>
            <p:spPr>
              <a:xfrm>
                <a:off x="771793" y="311861"/>
                <a:ext cx="7583749" cy="6875656"/>
              </a:xfrm>
              <a:prstGeom prst="rect">
                <a:avLst/>
              </a:prstGeom>
              <a:ln>
                <a:noFill/>
              </a:ln>
              <a:effectLst>
                <a:softEdge rad="112500"/>
              </a:effectLst>
            </p:spPr>
          </p:pic>
          <p:pic>
            <p:nvPicPr>
              <p:cNvPr id="10252"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670778">
                <a:off x="8815596" y="77499"/>
                <a:ext cx="2281987" cy="189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71087">
                <a:off x="-2200570" y="415106"/>
                <a:ext cx="2281989" cy="189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128541">
                <a:off x="9053346" y="5234693"/>
                <a:ext cx="2281989" cy="189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10026">
                <a:off x="-2263873" y="4697416"/>
                <a:ext cx="2281989" cy="189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5724" y="4557605"/>
              <a:ext cx="4008214" cy="108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linksyswrt54g.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4807" y="2133600"/>
              <a:ext cx="1383327" cy="107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cell-tower-470.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8234" y="2137030"/>
              <a:ext cx="1298600" cy="107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0686" y="3350389"/>
              <a:ext cx="1210225" cy="111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EC090A3-74D3-004D-A761-A96C8A12B707}"/>
                </a:ext>
              </a:extLst>
            </p:cNvPr>
            <p:cNvPicPr>
              <a:picLocks noChangeAspect="1"/>
            </p:cNvPicPr>
            <p:nvPr/>
          </p:nvPicPr>
          <p:blipFill>
            <a:blip r:embed="rId10"/>
            <a:stretch>
              <a:fillRect/>
            </a:stretch>
          </p:blipFill>
          <p:spPr>
            <a:xfrm>
              <a:off x="7481542" y="2182590"/>
              <a:ext cx="883918" cy="892984"/>
            </a:xfrm>
            <a:prstGeom prst="rect">
              <a:avLst/>
            </a:prstGeom>
          </p:spPr>
        </p:pic>
        <p:pic>
          <p:nvPicPr>
            <p:cNvPr id="8" name="Picture 7">
              <a:extLst>
                <a:ext uri="{FF2B5EF4-FFF2-40B4-BE49-F238E27FC236}">
                  <a16:creationId xmlns:a16="http://schemas.microsoft.com/office/drawing/2014/main" id="{98AD4A39-91A2-8E42-A818-8166330188BA}"/>
                </a:ext>
              </a:extLst>
            </p:cNvPr>
            <p:cNvPicPr>
              <a:picLocks noChangeAspect="1"/>
            </p:cNvPicPr>
            <p:nvPr/>
          </p:nvPicPr>
          <p:blipFill>
            <a:blip r:embed="rId11"/>
            <a:stretch>
              <a:fillRect/>
            </a:stretch>
          </p:blipFill>
          <p:spPr>
            <a:xfrm>
              <a:off x="8376820" y="2367160"/>
              <a:ext cx="560987" cy="493669"/>
            </a:xfrm>
            <a:prstGeom prst="rect">
              <a:avLst/>
            </a:prstGeom>
          </p:spPr>
        </p:pic>
      </p:grpSp>
    </p:spTree>
    <p:extLst>
      <p:ext uri="{BB962C8B-B14F-4D97-AF65-F5344CB8AC3E}">
        <p14:creationId xmlns:p14="http://schemas.microsoft.com/office/powerpoint/2010/main" val="2125290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linds(horizontal)">
                                      <p:cBhvr>
                                        <p:cTn id="10" dur="500"/>
                                        <p:tgtEl>
                                          <p:spTgt spid="1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blinds(horizontal)">
                                      <p:cBhvr>
                                        <p:cTn id="13" dur="500"/>
                                        <p:tgtEl>
                                          <p:spTgt spid="1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blinds(horizontal)">
                                      <p:cBhvr>
                                        <p:cTn id="16" dur="500"/>
                                        <p:tgtEl>
                                          <p:spTgt spid="1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blinds(horizontal)">
                                      <p:cBhvr>
                                        <p:cTn id="19" dur="500"/>
                                        <p:tgtEl>
                                          <p:spTgt spid="1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blinds(horizontal)">
                                      <p:cBhvr>
                                        <p:cTn id="22" dur="500"/>
                                        <p:tgtEl>
                                          <p:spTgt spid="1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blinds(horizontal)">
                                      <p:cBhvr>
                                        <p:cTn id="25" dur="500"/>
                                        <p:tgtEl>
                                          <p:spTgt spid="1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blinds(horizontal)">
                                      <p:cBhvr>
                                        <p:cTn id="28" dur="500"/>
                                        <p:tgtEl>
                                          <p:spTgt spid="1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13">
                                            <p:txEl>
                                              <p:pRg st="7" end="7"/>
                                            </p:txEl>
                                          </p:spTgt>
                                        </p:tgtEl>
                                        <p:attrNameLst>
                                          <p:attrName>style.visibility</p:attrName>
                                        </p:attrNameLst>
                                      </p:cBhvr>
                                      <p:to>
                                        <p:strVal val="visible"/>
                                      </p:to>
                                    </p:set>
                                    <p:animEffect transition="in" filter="blinds(horizontal)">
                                      <p:cBhvr>
                                        <p:cTn id="33" dur="500"/>
                                        <p:tgtEl>
                                          <p:spTgt spid="13">
                                            <p:txEl>
                                              <p:pRg st="7" end="7"/>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3">
                                            <p:txEl>
                                              <p:pRg st="8" end="8"/>
                                            </p:txEl>
                                          </p:spTgt>
                                        </p:tgtEl>
                                        <p:attrNameLst>
                                          <p:attrName>style.visibility</p:attrName>
                                        </p:attrNameLst>
                                      </p:cBhvr>
                                      <p:to>
                                        <p:strVal val="visible"/>
                                      </p:to>
                                    </p:set>
                                    <p:animEffect transition="in" filter="blinds(horizontal)">
                                      <p:cBhvr>
                                        <p:cTn id="36"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3600" b="1"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8658</TotalTime>
  <Words>4607</Words>
  <Application>Microsoft Macintosh PowerPoint</Application>
  <PresentationFormat>On-screen Show (4:3)</PresentationFormat>
  <Paragraphs>597</Paragraphs>
  <Slides>72</Slides>
  <Notes>22</Notes>
  <HiddenSlides>6</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2" baseType="lpstr">
      <vt:lpstr>Arial</vt:lpstr>
      <vt:lpstr>Calibri</vt:lpstr>
      <vt:lpstr>Cambria Math</vt:lpstr>
      <vt:lpstr>Courier New</vt:lpstr>
      <vt:lpstr>Helvetica Neue</vt:lpstr>
      <vt:lpstr>Poppins</vt:lpstr>
      <vt:lpstr>Times</vt:lpstr>
      <vt:lpstr>Wingdings</vt:lpstr>
      <vt:lpstr>Default Design</vt:lpstr>
      <vt:lpstr>Equation</vt:lpstr>
      <vt:lpstr>Data-Driven Localization with  Zero Infrastructure</vt:lpstr>
      <vt:lpstr>Motivation – Fires on Ro-Ro Vessels</vt:lpstr>
      <vt:lpstr>Motivation – Fires on Ro-Ro Vessels</vt:lpstr>
      <vt:lpstr>LASH FIRE</vt:lpstr>
      <vt:lpstr>First Responder</vt:lpstr>
      <vt:lpstr>Current Technology State</vt:lpstr>
      <vt:lpstr>Location: Challenges on Vessels</vt:lpstr>
      <vt:lpstr>Outline</vt:lpstr>
      <vt:lpstr>Indoor Localization</vt:lpstr>
      <vt:lpstr>Indoor Localization</vt:lpstr>
      <vt:lpstr>Anyplace</vt:lpstr>
      <vt:lpstr>Anyplace: Before &amp; After</vt:lpstr>
      <vt:lpstr>Anyplace (Building) Showcases</vt:lpstr>
      <vt:lpstr>Anyplace (Vessel) Showcases</vt:lpstr>
      <vt:lpstr>Smart Alert System (SMAS)</vt:lpstr>
      <vt:lpstr>Zero Infrastructure Localization  in SMAS</vt:lpstr>
      <vt:lpstr>ML Training </vt:lpstr>
      <vt:lpstr>ML Training</vt:lpstr>
      <vt:lpstr>Training Videos</vt:lpstr>
      <vt:lpstr>Logging &amp; Localization</vt:lpstr>
      <vt:lpstr>Outline</vt:lpstr>
      <vt:lpstr>Surface Algorithm</vt:lpstr>
      <vt:lpstr>Surface Algorithm</vt:lpstr>
      <vt:lpstr>A) Multiset Subtraction</vt:lpstr>
      <vt:lpstr>A) Multiset Subtraction</vt:lpstr>
      <vt:lpstr>B) Spatial Partitioning (SP) of Fingerprints</vt:lpstr>
      <vt:lpstr>C) Global Partitioned Frequency Counting (GPFC)</vt:lpstr>
      <vt:lpstr>B-C) GPFC+SP Results</vt:lpstr>
      <vt:lpstr>D) Bounding Rectangle Filtering of Fingerprints</vt:lpstr>
      <vt:lpstr>D) Bounding Rectangle Filtering of Fingerprints</vt:lpstr>
      <vt:lpstr>Outline</vt:lpstr>
      <vt:lpstr>Experimental Evaluation </vt:lpstr>
      <vt:lpstr>Remote Study </vt:lpstr>
      <vt:lpstr>Onboard Study</vt:lpstr>
      <vt:lpstr>Dataset </vt:lpstr>
      <vt:lpstr>1) Logging Screenshots</vt:lpstr>
      <vt:lpstr>1) Logging: Results</vt:lpstr>
      <vt:lpstr>Logging Heatmaps</vt:lpstr>
      <vt:lpstr>2) Localization: Setup</vt:lpstr>
      <vt:lpstr>2) Localization: Results</vt:lpstr>
      <vt:lpstr>3) Tracking: Setup</vt:lpstr>
      <vt:lpstr>T1 Tracking Scenario</vt:lpstr>
      <vt:lpstr>T2 Tracking Scenario</vt:lpstr>
      <vt:lpstr>3) Tracking: Results</vt:lpstr>
      <vt:lpstr>4) Scalability: Setup &amp; Result</vt:lpstr>
      <vt:lpstr>5) Low Light Example</vt:lpstr>
      <vt:lpstr>Outline</vt:lpstr>
      <vt:lpstr>Conclusions</vt:lpstr>
      <vt:lpstr>Future Work</vt:lpstr>
      <vt:lpstr>Outline</vt:lpstr>
      <vt:lpstr>Anyplace History</vt:lpstr>
      <vt:lpstr>Anyplace Open Maps</vt:lpstr>
      <vt:lpstr>Anyplace Releases 3.5-4.0</vt:lpstr>
      <vt:lpstr>Fingerprint Management Studio</vt:lpstr>
      <vt:lpstr>WiFi Fingerprinting in Anyplace</vt:lpstr>
      <vt:lpstr>Wi-Fi Fingerprinting</vt:lpstr>
      <vt:lpstr>Logging in Anyplace</vt:lpstr>
      <vt:lpstr>Wi-Fi Positioning</vt:lpstr>
      <vt:lpstr>Anyplace Navigation</vt:lpstr>
      <vt:lpstr>Location Privacy</vt:lpstr>
      <vt:lpstr>Temporal Vector Map (TVM)</vt:lpstr>
      <vt:lpstr>TVM – Bloom Filters</vt:lpstr>
      <vt:lpstr>TVM – Bloom Filters</vt:lpstr>
      <vt:lpstr>TVM Continuous</vt:lpstr>
      <vt:lpstr>Data Hoarding Challenge</vt:lpstr>
      <vt:lpstr>Data Hoarding Challenge</vt:lpstr>
      <vt:lpstr>The Preloc Framework</vt:lpstr>
      <vt:lpstr>PreLoc Overview</vt:lpstr>
      <vt:lpstr>GraP (Graph Prefetching)</vt:lpstr>
      <vt:lpstr>GraP: Target-less A* Search</vt:lpstr>
      <vt:lpstr>MCSA ENDORSE/RESPECT Projects</vt:lpstr>
      <vt:lpstr>Data-Driven Localization with  Zero Infrastructure</vt:lpstr>
    </vt:vector>
  </TitlesOfParts>
  <Manager/>
  <Company>University of Cyprus</Company>
  <LinksUpToDate>false</LinksUpToDate>
  <SharedDoc>false</SharedDoc>
  <HyperlinkBase>https://www.rina.org.uk/ICCAS_2022.html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 Infrastructure Geolocation Of Nearby First Responders On Ro-Ro Vessels</dc:title>
  <dc:subject>Zero Infrastructure Geolocation Of Nearby First Responders On Ro-Ro Vessels</dc:subject>
  <dc:creator>Demetris Zeinalipour</dc:creator>
  <cp:keywords>localization, computer vision, vessel, zero infrastructure</cp:keywords>
  <dc:description>ICCAS 2022 - The Royal Institution of Naval Architects
https://www.rina.org.uk › ICCAS_2022
The 20th International Conference on Computer Applications in Shipbuilding (ICCAS), to be held in Yokohama, Japan. The conference will run 13-15 September 2022 ...
</dc:description>
  <cp:lastModifiedBy>Demetris Zeinalipour</cp:lastModifiedBy>
  <cp:revision>1005</cp:revision>
  <cp:lastPrinted>2018-01-17T06:54:56Z</cp:lastPrinted>
  <dcterms:created xsi:type="dcterms:W3CDTF">2017-05-03T09:29:30Z</dcterms:created>
  <dcterms:modified xsi:type="dcterms:W3CDTF">2023-10-17T05:51:38Z</dcterms:modified>
  <cp:category/>
</cp:coreProperties>
</file>