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539" r:id="rId2"/>
    <p:sldId id="1583" r:id="rId3"/>
    <p:sldId id="1733" r:id="rId4"/>
    <p:sldId id="1769" r:id="rId5"/>
    <p:sldId id="1727" r:id="rId6"/>
    <p:sldId id="1735" r:id="rId7"/>
    <p:sldId id="1732" r:id="rId8"/>
    <p:sldId id="1743" r:id="rId9"/>
    <p:sldId id="1742" r:id="rId10"/>
    <p:sldId id="1730" r:id="rId11"/>
    <p:sldId id="1744" r:id="rId12"/>
    <p:sldId id="1747" r:id="rId13"/>
    <p:sldId id="1748" r:id="rId14"/>
    <p:sldId id="1749" r:id="rId15"/>
    <p:sldId id="1746" r:id="rId16"/>
    <p:sldId id="1761" r:id="rId17"/>
    <p:sldId id="1751" r:id="rId18"/>
    <p:sldId id="1750" r:id="rId19"/>
    <p:sldId id="1754" r:id="rId20"/>
    <p:sldId id="1715" r:id="rId21"/>
    <p:sldId id="1753" r:id="rId22"/>
    <p:sldId id="1755" r:id="rId23"/>
    <p:sldId id="1699" r:id="rId24"/>
    <p:sldId id="1758" r:id="rId25"/>
    <p:sldId id="1759" r:id="rId26"/>
    <p:sldId id="1760" r:id="rId27"/>
    <p:sldId id="1767" r:id="rId28"/>
    <p:sldId id="1707" r:id="rId29"/>
    <p:sldId id="1705" r:id="rId30"/>
    <p:sldId id="1768" r:id="rId31"/>
    <p:sldId id="1709" r:id="rId32"/>
    <p:sldId id="1765" r:id="rId33"/>
    <p:sldId id="1770" r:id="rId34"/>
    <p:sldId id="1771" r:id="rId35"/>
  </p:sldIdLst>
  <p:sldSz cx="9144000" cy="6858000" type="screen4x3"/>
  <p:notesSz cx="6797675" cy="9928225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44485"/>
    <a:srgbClr val="FFFF99"/>
    <a:srgbClr val="FF9966"/>
    <a:srgbClr val="FF5050"/>
    <a:srgbClr val="FF3333"/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28" y="-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40" y="-12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l" defTabSz="930218"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30218"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l" defTabSz="930218"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32FE43C0-2C53-0440-B010-5A21EF3C6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33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l" defTabSz="930218"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30218"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57763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l" defTabSz="930218"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695042DF-520B-CF4F-A494-EA40F55A0A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1783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97359731-538C-7E42-A219-5246F533E8A1}" type="slidenum">
              <a:rPr lang="el-GR" sz="1200" b="0">
                <a:solidFill>
                  <a:schemeClr val="tx1"/>
                </a:solidFill>
                <a:cs typeface="Arial" charset="0"/>
              </a:rPr>
              <a:pPr/>
              <a:t>1</a:t>
            </a:fld>
            <a:endParaRPr lang="el-GR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59" tIns="46829" rIns="93659" bIns="46829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3C17DF89-D700-8248-B0F3-5C30DAD490D2}" type="slidenum">
              <a:rPr lang="el-GR" sz="1200" b="0">
                <a:solidFill>
                  <a:schemeClr val="tx1"/>
                </a:solidFill>
                <a:cs typeface="Arial" charset="0"/>
              </a:rPr>
              <a:pPr/>
              <a:t>10</a:t>
            </a:fld>
            <a:endParaRPr lang="el-G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248D5F38-EA19-5745-9E11-2B7106D434F6}" type="slidenum">
              <a:rPr lang="el-GR" sz="1200" b="0">
                <a:solidFill>
                  <a:schemeClr val="tx1"/>
                </a:solidFill>
                <a:cs typeface="Arial" charset="0"/>
              </a:rPr>
              <a:pPr/>
              <a:t>17</a:t>
            </a:fld>
            <a:endParaRPr lang="el-G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0486D503-E617-2B4C-81CC-B35E81F5A34D}" type="slidenum">
              <a:rPr lang="el-GR" sz="1200" b="0">
                <a:solidFill>
                  <a:schemeClr val="tx1"/>
                </a:solidFill>
                <a:cs typeface="Arial" charset="0"/>
              </a:rPr>
              <a:pPr/>
              <a:t>18</a:t>
            </a:fld>
            <a:endParaRPr lang="el-G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8E6F8B1C-8DDA-F343-817B-EF88BD9824B2}" type="slidenum">
              <a:rPr lang="en-US" sz="1200" b="0">
                <a:solidFill>
                  <a:schemeClr val="tx1"/>
                </a:solidFill>
                <a:cs typeface="Arial" charset="0"/>
              </a:rPr>
              <a:pPr/>
              <a:t>19</a:t>
            </a:fld>
            <a:endParaRPr lang="en-US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7891" name="Notes Placeholder 4"/>
          <p:cNvSpPr>
            <a:spLocks noGrp="1"/>
          </p:cNvSpPr>
          <p:nvPr>
            <p:ph type="body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56BF6581-217A-3E4D-88AA-71401277B84B}" type="slidenum">
              <a:rPr lang="el-GR" sz="1200" b="0">
                <a:solidFill>
                  <a:schemeClr val="tx1"/>
                </a:solidFill>
                <a:cs typeface="Arial" charset="0"/>
              </a:rPr>
              <a:pPr/>
              <a:t>21</a:t>
            </a:fld>
            <a:endParaRPr lang="el-G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881AB462-BF75-4445-AAB0-6F8FD4E2FDBB}" type="slidenum">
              <a:rPr lang="el-GR" sz="1200" b="0">
                <a:solidFill>
                  <a:schemeClr val="tx1"/>
                </a:solidFill>
                <a:cs typeface="Arial" charset="0"/>
              </a:rPr>
              <a:pPr/>
              <a:t>22</a:t>
            </a:fld>
            <a:endParaRPr lang="el-G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3A004050-4F0B-A141-B2EA-5B8F8F91C6A2}" type="slidenum">
              <a:rPr lang="el-GR" sz="1200" b="0">
                <a:solidFill>
                  <a:schemeClr val="tx1"/>
                </a:solidFill>
                <a:cs typeface="Arial" charset="0"/>
              </a:rPr>
              <a:pPr/>
              <a:t>26</a:t>
            </a:fld>
            <a:endParaRPr lang="el-G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3366094B-82F0-E94F-8DF3-31611E198C03}" type="slidenum">
              <a:rPr lang="el-GR" sz="1200" b="0">
                <a:solidFill>
                  <a:schemeClr val="tx1"/>
                </a:solidFill>
                <a:cs typeface="Arial" charset="0"/>
              </a:rPr>
              <a:pPr/>
              <a:t>32</a:t>
            </a:fld>
            <a:endParaRPr lang="el-GR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59" tIns="46829" rIns="93659" bIns="46829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4A3E1391-543C-2E47-AAD9-5A1F8866ED7B}" type="slidenum">
              <a:rPr lang="el-GR" sz="1200" b="0">
                <a:solidFill>
                  <a:schemeClr val="tx1"/>
                </a:solidFill>
                <a:cs typeface="Arial" charset="0"/>
              </a:rPr>
              <a:pPr/>
              <a:t>33</a:t>
            </a:fld>
            <a:endParaRPr lang="el-G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BB803D4F-28F7-1E48-A0C5-D69279E271A5}" type="slidenum">
              <a:rPr lang="el-GR" sz="1200" b="0">
                <a:solidFill>
                  <a:schemeClr val="tx1"/>
                </a:solidFill>
                <a:cs typeface="Arial" charset="0"/>
              </a:rPr>
              <a:pPr/>
              <a:t>2</a:t>
            </a:fld>
            <a:endParaRPr lang="el-G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E1368AC7-1BE7-494C-933A-8B12E57AB9A3}" type="slidenum">
              <a:rPr lang="el-GR" sz="1200" b="0">
                <a:solidFill>
                  <a:schemeClr val="tx1"/>
                </a:solidFill>
                <a:cs typeface="Arial" charset="0"/>
              </a:rPr>
              <a:pPr/>
              <a:t>3</a:t>
            </a:fld>
            <a:endParaRPr lang="el-G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1000">
              <a:cs typeface="Arial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B859534E-8850-A149-85CE-267C1F8EF688}" type="slidenum">
              <a:rPr lang="el-GR" sz="1200" b="0">
                <a:solidFill>
                  <a:schemeClr val="tx1"/>
                </a:solidFill>
                <a:cs typeface="Arial" charset="0"/>
              </a:rPr>
              <a:pPr/>
              <a:t>4</a:t>
            </a:fld>
            <a:endParaRPr lang="el-G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1000">
              <a:cs typeface="Arial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B2215BC6-4BF6-C641-B061-3971BB25B00C}" type="slidenum">
              <a:rPr lang="el-GR" sz="1200" b="0">
                <a:solidFill>
                  <a:schemeClr val="tx1"/>
                </a:solidFill>
                <a:cs typeface="Arial" charset="0"/>
              </a:rPr>
              <a:pPr/>
              <a:t>5</a:t>
            </a:fld>
            <a:endParaRPr lang="el-G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1000">
              <a:cs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A2BC486A-7403-DA42-9D60-ED45EF25FCCC}" type="slidenum">
              <a:rPr lang="el-GR" sz="1200" b="0">
                <a:solidFill>
                  <a:schemeClr val="tx1"/>
                </a:solidFill>
                <a:cs typeface="Arial" charset="0"/>
              </a:rPr>
              <a:pPr/>
              <a:t>6</a:t>
            </a:fld>
            <a:endParaRPr lang="el-G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1000">
              <a:cs typeface="Arial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05F8574F-6E84-CC4E-B1DD-627C5480525F}" type="slidenum">
              <a:rPr lang="el-GR" sz="1200" b="0">
                <a:solidFill>
                  <a:schemeClr val="tx1"/>
                </a:solidFill>
                <a:cs typeface="Arial" charset="0"/>
              </a:rPr>
              <a:pPr/>
              <a:t>7</a:t>
            </a:fld>
            <a:endParaRPr lang="el-G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AFF0B15C-7F14-C04E-8E96-55D9815E2758}" type="slidenum">
              <a:rPr lang="el-GR" sz="1200" b="0">
                <a:solidFill>
                  <a:schemeClr val="tx1"/>
                </a:solidFill>
                <a:cs typeface="Arial" charset="0"/>
              </a:rPr>
              <a:pPr/>
              <a:t>8</a:t>
            </a:fld>
            <a:endParaRPr lang="el-G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6DB33EBF-03C4-644B-BA1F-A45D2C9CEBCA}" type="slidenum">
              <a:rPr lang="el-GR" sz="1200" b="0">
                <a:solidFill>
                  <a:schemeClr val="tx1"/>
                </a:solidFill>
                <a:cs typeface="Arial" charset="0"/>
              </a:rPr>
              <a:pPr/>
              <a:t>9</a:t>
            </a:fld>
            <a:endParaRPr lang="el-G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C5BB1-13B2-C54D-9966-B95BF22D4691}" type="datetime1">
              <a:rPr lang="en-US"/>
              <a:pPr>
                <a:defRPr/>
              </a:pPr>
              <a:t>6/15/15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922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50825" y="6454775"/>
            <a:ext cx="7345363" cy="600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100" b="0" smtClean="0">
                <a:solidFill>
                  <a:srgbClr val="B8B8B8"/>
                </a:solidFill>
              </a:rPr>
              <a:t>Costa, Anastasiou, Chatzimilioudis and Zeinalipour-Yazti</a:t>
            </a:r>
            <a:r>
              <a:rPr lang="it-IT" sz="1100" b="0" smtClean="0">
                <a:solidFill>
                  <a:srgbClr val="B8B8B8"/>
                </a:solidFill>
              </a:rPr>
              <a:t>, Mobisocial 2015 @ IEEE MDM’15, Pittsburgh, PA, USA</a:t>
            </a:r>
          </a:p>
          <a:p>
            <a:pPr algn="ctr" eaLnBrk="1" hangingPunct="1">
              <a:defRPr/>
            </a:pPr>
            <a:endParaRPr lang="en-US" sz="1100" b="0" smtClean="0"/>
          </a:p>
          <a:p>
            <a:pPr algn="ctr" eaLnBrk="1" hangingPunct="1">
              <a:defRPr/>
            </a:pPr>
            <a:endParaRPr lang="en-US" sz="1100" b="0" smtClean="0"/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81750"/>
            <a:ext cx="1152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 userDrawn="1"/>
        </p:nvSpPr>
        <p:spPr>
          <a:xfrm>
            <a:off x="6572250" y="6238875"/>
            <a:ext cx="2247900" cy="47625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fld id="{28ABF66B-CA8E-B247-94DD-1D20940A1C76}" type="slidenum">
              <a:rPr lang="el-GR" sz="1400" smtClean="0">
                <a:cs typeface="Arial" charset="0"/>
              </a:rPr>
              <a:pPr algn="r" eaLnBrk="1" hangingPunct="1">
                <a:defRPr/>
              </a:pPr>
              <a:t>‹#›</a:t>
            </a:fld>
            <a:endParaRPr lang="el-GR" sz="1200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3341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73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7236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2F339A-02DA-884A-93B8-AD8C040008A9}" type="datetime1">
              <a:rPr lang="en-US"/>
              <a:pPr>
                <a:defRPr/>
              </a:pPr>
              <a:t>6/15/15</a:t>
            </a:fld>
            <a:endParaRPr lang="el-GR"/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2843213" y="6553200"/>
            <a:ext cx="3529012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400" b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57188" y="0"/>
            <a:ext cx="8358187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0" i="1" smtClean="0">
                <a:solidFill>
                  <a:schemeClr val="bg1"/>
                </a:solidFill>
                <a:cs typeface="+mn-cs"/>
              </a:rPr>
              <a:t>Dagstuhl Seminar </a:t>
            </a:r>
            <a:r>
              <a:rPr lang="en-GB" altLang="en-US" sz="1800" b="0" i="1" smtClean="0">
                <a:solidFill>
                  <a:schemeClr val="bg1"/>
                </a:solidFill>
                <a:cs typeface="+mn-cs"/>
              </a:rPr>
              <a:t>10042, </a:t>
            </a:r>
            <a:r>
              <a:rPr lang="en-US" altLang="en-US" sz="1800" b="0" i="1" smtClean="0">
                <a:solidFill>
                  <a:schemeClr val="bg1"/>
                </a:solidFill>
                <a:cs typeface="+mn-cs"/>
              </a:rPr>
              <a:t>Demetris Zeinalipour, University of Cyprus, 26/1/2010 </a:t>
            </a:r>
            <a:endParaRPr lang="en-GB" altLang="en-US" sz="1800" b="0" i="1" smtClean="0">
              <a:solidFill>
                <a:schemeClr val="bg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hyperlink" Target="mailto:dzeina@cs.ucy.ac.cy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jpeg"/><Relationship Id="rId8" Type="http://schemas.openxmlformats.org/officeDocument/2006/relationships/image" Target="../media/image12.png"/><Relationship Id="rId9" Type="http://schemas.openxmlformats.org/officeDocument/2006/relationships/image" Target="../media/image61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hyperlink" Target="http://rayzit.com/" TargetMode="External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644900"/>
            <a:ext cx="1873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684213" y="5373688"/>
            <a:ext cx="7848600" cy="84455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0">
                <a:solidFill>
                  <a:schemeClr val="tx1"/>
                </a:solidFill>
                <a:cs typeface="Arial" charset="0"/>
              </a:rPr>
              <a:t>The 3rd IEEE Intl. Workshop on Mobile Data Management, Mining and </a:t>
            </a:r>
          </a:p>
          <a:p>
            <a:pPr algn="ctr" eaLnBrk="1" hangingPunct="1"/>
            <a:r>
              <a:rPr lang="en-US" sz="1800" b="0">
                <a:solidFill>
                  <a:schemeClr val="tx1"/>
                </a:solidFill>
                <a:cs typeface="Arial" charset="0"/>
              </a:rPr>
              <a:t>Computing on Social Networks, with IEEE MDM '15, </a:t>
            </a:r>
          </a:p>
          <a:p>
            <a:pPr algn="ctr" eaLnBrk="1" hangingPunct="1"/>
            <a:r>
              <a:rPr lang="en-US" sz="1800" b="0">
                <a:solidFill>
                  <a:schemeClr val="tx1"/>
                </a:solidFill>
                <a:cs typeface="Arial" charset="0"/>
              </a:rPr>
              <a:t>June 15, 2015, Pittsburgh, PA, USA</a:t>
            </a:r>
            <a:endParaRPr lang="it-IT" sz="18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511300"/>
          </a:xfrm>
          <a:solidFill>
            <a:srgbClr val="FF5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3600">
                <a:latin typeface="Arial" charset="0"/>
              </a:rPr>
              <a:t>Rayzit: An Anonymous and Dynamic Social Network Architecture</a:t>
            </a:r>
            <a:endParaRPr lang="en-US" sz="3600" i="1">
              <a:solidFill>
                <a:schemeClr val="tx1"/>
              </a:solidFill>
              <a:latin typeface="Tahoma" charset="0"/>
            </a:endParaRPr>
          </a:p>
        </p:txBody>
      </p:sp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789363"/>
            <a:ext cx="41354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539750" y="2127250"/>
            <a:ext cx="82089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2400" b="0"/>
              <a:t>Constantinos Costa, Chrysovalantis Anastasiou, Georgios Chatzimilioudis and </a:t>
            </a:r>
            <a:r>
              <a:rPr lang="de-DE" sz="2400"/>
              <a:t>Demetrios Zeinalipour-Yazti</a:t>
            </a:r>
          </a:p>
          <a:p>
            <a:pPr algn="ctr"/>
            <a:endParaRPr lang="de-DE" sz="1000"/>
          </a:p>
          <a:p>
            <a:pPr algn="ctr"/>
            <a:r>
              <a:rPr lang="de-DE" sz="2000"/>
              <a:t>Data Management Systems Laboratory </a:t>
            </a:r>
          </a:p>
          <a:p>
            <a:pPr algn="ctr"/>
            <a:r>
              <a:rPr lang="de-DE" sz="2000"/>
              <a:t>Dept of Computer Science, University of Cyprus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14398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3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7365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Rayzit User Map</a:t>
            </a:r>
          </a:p>
          <a:p>
            <a:pPr lvl="1"/>
            <a:endParaRPr lang="en-US" sz="2000">
              <a:latin typeface="Arial" charset="0"/>
            </a:endParaRPr>
          </a:p>
          <a:p>
            <a:pPr lvl="1"/>
            <a:endParaRPr lang="en-US" sz="2400">
              <a:latin typeface="Arial" charset="0"/>
            </a:endParaRPr>
          </a:p>
          <a:p>
            <a:endParaRPr lang="en-US" sz="2800">
              <a:latin typeface="Arial" charset="0"/>
            </a:endParaRPr>
          </a:p>
        </p:txBody>
      </p:sp>
      <p:pic>
        <p:nvPicPr>
          <p:cNvPr id="245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7771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 txBox="1">
            <a:spLocks/>
          </p:cNvSpPr>
          <p:nvPr/>
        </p:nvSpPr>
        <p:spPr bwMode="auto">
          <a:xfrm>
            <a:off x="395288" y="115888"/>
            <a:ext cx="8248650" cy="936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858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858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6858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6858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6858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000" b="0">
                <a:solidFill>
                  <a:schemeClr val="tx1"/>
                </a:solidFill>
              </a:rPr>
              <a:t>Crowd Micro-blogging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68413"/>
            <a:ext cx="15128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The Rayzit Application</a:t>
            </a:r>
          </a:p>
        </p:txBody>
      </p:sp>
      <p:pic>
        <p:nvPicPr>
          <p:cNvPr id="2662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96975"/>
            <a:ext cx="27432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57200" y="1125538"/>
            <a:ext cx="54832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Rayzit opens with a </a:t>
            </a:r>
            <a:r>
              <a:rPr lang="en-US" sz="2800">
                <a:solidFill>
                  <a:schemeClr val="tx1"/>
                </a:solidFill>
              </a:rPr>
              <a:t>livefeed</a:t>
            </a:r>
            <a:r>
              <a:rPr lang="en-US" sz="2800" b="0">
                <a:solidFill>
                  <a:schemeClr val="tx1"/>
                </a:solidFill>
              </a:rPr>
              <a:t> of messages from kNN neighbors (no login required / R17+)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A user can then: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Star Rayz </a:t>
            </a:r>
            <a:r>
              <a:rPr lang="en-US" sz="2400" b="0">
                <a:solidFill>
                  <a:schemeClr val="tx1"/>
                </a:solidFill>
              </a:rPr>
              <a:t>(continue to follow after leaving a neighborhood)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Re Rayz</a:t>
            </a:r>
            <a:r>
              <a:rPr lang="en-US" sz="2400" b="0">
                <a:solidFill>
                  <a:schemeClr val="tx1"/>
                </a:solidFill>
              </a:rPr>
              <a:t> (sent at new location)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Remove Rayz </a:t>
            </a:r>
            <a:r>
              <a:rPr lang="en-US" sz="2400" b="0">
                <a:solidFill>
                  <a:schemeClr val="tx1"/>
                </a:solidFill>
              </a:rPr>
              <a:t>(Hide It)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Power + or – </a:t>
            </a:r>
            <a:r>
              <a:rPr lang="en-US" sz="2400" b="0">
                <a:solidFill>
                  <a:schemeClr val="tx1"/>
                </a:solidFill>
              </a:rPr>
              <a:t>(help future filters)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Report Rayz </a:t>
            </a:r>
            <a:r>
              <a:rPr lang="en-US" sz="2400" b="0">
                <a:solidFill>
                  <a:schemeClr val="tx1"/>
                </a:solidFill>
              </a:rPr>
              <a:t>(automated community management technique: &gt;3 reports and &gt;30% of responses deletes rayz)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The Rayzit Application</a:t>
            </a:r>
          </a:p>
        </p:txBody>
      </p:sp>
      <p:pic>
        <p:nvPicPr>
          <p:cNvPr id="27650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1196975"/>
            <a:ext cx="2743200" cy="4870450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95288" y="1125538"/>
            <a:ext cx="56165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400" b="0">
                <a:solidFill>
                  <a:schemeClr val="tx1"/>
                </a:solidFill>
              </a:rPr>
              <a:t>A user can </a:t>
            </a:r>
            <a:r>
              <a:rPr lang="en-US" sz="2400">
                <a:solidFill>
                  <a:schemeClr val="tx1"/>
                </a:solidFill>
              </a:rPr>
              <a:t>post</a:t>
            </a:r>
            <a:r>
              <a:rPr lang="en-US" sz="2400" b="0">
                <a:solidFill>
                  <a:schemeClr val="tx1"/>
                </a:solidFill>
              </a:rPr>
              <a:t> a </a:t>
            </a:r>
            <a:r>
              <a:rPr lang="en-US" sz="2400">
                <a:solidFill>
                  <a:schemeClr val="tx1"/>
                </a:solidFill>
              </a:rPr>
              <a:t>new Rayz </a:t>
            </a:r>
            <a:r>
              <a:rPr lang="en-US" sz="2400" b="0">
                <a:solidFill>
                  <a:schemeClr val="tx1"/>
                </a:solidFill>
              </a:rPr>
              <a:t>(text, audio, video – shown as attachment).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b="0">
                <a:solidFill>
                  <a:schemeClr val="tx1"/>
                </a:solidFill>
              </a:rPr>
              <a:t>To minimize </a:t>
            </a:r>
            <a:r>
              <a:rPr lang="en-US" sz="2400">
                <a:solidFill>
                  <a:schemeClr val="tx1"/>
                </a:solidFill>
              </a:rPr>
              <a:t>spamming</a:t>
            </a:r>
            <a:r>
              <a:rPr lang="en-US" sz="2400" b="0">
                <a:solidFill>
                  <a:schemeClr val="tx1"/>
                </a:solidFill>
              </a:rPr>
              <a:t>, each user has a </a:t>
            </a:r>
            <a:r>
              <a:rPr lang="en-US" sz="2400">
                <a:solidFill>
                  <a:schemeClr val="tx1"/>
                </a:solidFill>
              </a:rPr>
              <a:t>powerbar</a:t>
            </a:r>
            <a:r>
              <a:rPr lang="en-US" sz="2400" b="0">
                <a:solidFill>
                  <a:schemeClr val="tx1"/>
                </a:solidFill>
              </a:rPr>
              <a:t> that </a:t>
            </a:r>
            <a:r>
              <a:rPr lang="en-US" sz="2400">
                <a:solidFill>
                  <a:schemeClr val="tx1"/>
                </a:solidFill>
              </a:rPr>
              <a:t>decreases</a:t>
            </a:r>
            <a:r>
              <a:rPr lang="en-US" sz="2400" b="0">
                <a:solidFill>
                  <a:schemeClr val="tx1"/>
                </a:solidFill>
              </a:rPr>
              <a:t> on every </a:t>
            </a:r>
            <a:r>
              <a:rPr lang="en-US" sz="2400">
                <a:solidFill>
                  <a:schemeClr val="tx1"/>
                </a:solidFill>
              </a:rPr>
              <a:t>action: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Rayz, reply, re-rayz, power+/-</a:t>
            </a:r>
            <a:endParaRPr lang="en-US" sz="240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000" b="0">
                <a:solidFill>
                  <a:schemeClr val="tx1"/>
                </a:solidFill>
              </a:rPr>
              <a:t>When empty no more actions are possible until it </a:t>
            </a:r>
            <a:r>
              <a:rPr lang="en-US" sz="2000">
                <a:solidFill>
                  <a:schemeClr val="tx1"/>
                </a:solidFill>
              </a:rPr>
              <a:t>gradually </a:t>
            </a:r>
            <a:r>
              <a:rPr lang="en-US" sz="2000" b="0">
                <a:solidFill>
                  <a:schemeClr val="tx1"/>
                </a:solidFill>
              </a:rPr>
              <a:t>reloads.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000" b="0">
                <a:solidFill>
                  <a:schemeClr val="tx1"/>
                </a:solidFill>
              </a:rPr>
              <a:t>To </a:t>
            </a:r>
            <a:r>
              <a:rPr lang="en-US" sz="2000">
                <a:solidFill>
                  <a:schemeClr val="tx1"/>
                </a:solidFill>
              </a:rPr>
              <a:t>reload faster</a:t>
            </a:r>
            <a:r>
              <a:rPr lang="en-US" sz="2000" b="0">
                <a:solidFill>
                  <a:schemeClr val="tx1"/>
                </a:solidFill>
              </a:rPr>
              <a:t>, we provide the </a:t>
            </a:r>
            <a:r>
              <a:rPr lang="en-US" sz="2000">
                <a:solidFill>
                  <a:schemeClr val="tx1"/>
                </a:solidFill>
              </a:rPr>
              <a:t>incentive</a:t>
            </a:r>
            <a:r>
              <a:rPr lang="en-US" sz="2000" b="0">
                <a:solidFill>
                  <a:schemeClr val="tx1"/>
                </a:solidFill>
              </a:rPr>
              <a:t> to provide </a:t>
            </a:r>
            <a:r>
              <a:rPr lang="en-US" sz="2000">
                <a:solidFill>
                  <a:schemeClr val="tx1"/>
                </a:solidFill>
              </a:rPr>
              <a:t>useful answers </a:t>
            </a:r>
            <a:r>
              <a:rPr lang="en-US" sz="2000" b="0">
                <a:solidFill>
                  <a:schemeClr val="tx1"/>
                </a:solidFill>
              </a:rPr>
              <a:t>that will be </a:t>
            </a:r>
            <a:r>
              <a:rPr lang="en-US" sz="2000">
                <a:solidFill>
                  <a:schemeClr val="tx1"/>
                </a:solidFill>
              </a:rPr>
              <a:t>starred by others</a:t>
            </a:r>
            <a:r>
              <a:rPr lang="en-US" sz="2000" b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b="0">
                <a:solidFill>
                  <a:schemeClr val="tx1"/>
                </a:solidFill>
              </a:rPr>
              <a:t>A message can be bounded to a certain distance (kNN is default)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400" b="0">
                <a:solidFill>
                  <a:schemeClr val="tx1"/>
                </a:solidFill>
              </a:rPr>
              <a:t>0.5, 5, 50, 500, 5000 km</a:t>
            </a:r>
          </a:p>
          <a:p>
            <a:pPr lvl="1">
              <a:spcBef>
                <a:spcPct val="20000"/>
              </a:spcBef>
              <a:buFontTx/>
              <a:buChar char="•"/>
            </a:pPr>
            <a:endParaRPr lang="en-US" sz="2000" b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endParaRPr lang="en-US" sz="1800" b="0">
              <a:solidFill>
                <a:schemeClr val="tx1"/>
              </a:solidFill>
            </a:endParaRPr>
          </a:p>
        </p:txBody>
      </p:sp>
      <p:pic>
        <p:nvPicPr>
          <p:cNvPr id="6" name="Content Placeholder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9" r="5782"/>
          <a:stretch>
            <a:fillRect/>
          </a:stretch>
        </p:blipFill>
        <p:spPr bwMode="auto">
          <a:xfrm>
            <a:off x="7164388" y="3933825"/>
            <a:ext cx="1522412" cy="1484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101013" y="5516563"/>
            <a:ext cx="863600" cy="6492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11863" y="5516563"/>
            <a:ext cx="1223962" cy="6492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795963" y="2781300"/>
            <a:ext cx="3097212" cy="649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Example Conversations </a:t>
            </a:r>
          </a:p>
        </p:txBody>
      </p:sp>
      <p:sp>
        <p:nvSpPr>
          <p:cNvPr id="28674" name="TextBox 9"/>
          <p:cNvSpPr txBox="1">
            <a:spLocks noChangeArrowheads="1"/>
          </p:cNvSpPr>
          <p:nvPr/>
        </p:nvSpPr>
        <p:spPr bwMode="auto">
          <a:xfrm>
            <a:off x="539750" y="1125538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General Advice &amp; Crowd Casting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44675"/>
            <a:ext cx="2387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C:\Users\dz\AppData\Local\Temp\vmware-dz\VMwareDnD\b9e4ca74\IMG_16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2371725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Example Conversations </a:t>
            </a:r>
          </a:p>
        </p:txBody>
      </p:sp>
      <p:sp>
        <p:nvSpPr>
          <p:cNvPr id="29698" name="TextBox 9"/>
          <p:cNvSpPr txBox="1">
            <a:spLocks noChangeArrowheads="1"/>
          </p:cNvSpPr>
          <p:nvPr/>
        </p:nvSpPr>
        <p:spPr bwMode="auto">
          <a:xfrm>
            <a:off x="539750" y="1125538"/>
            <a:ext cx="7993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/>
              <a:t>Philosophical &amp; Location-based Questions</a:t>
            </a:r>
          </a:p>
        </p:txBody>
      </p:sp>
      <p:pic>
        <p:nvPicPr>
          <p:cNvPr id="29699" name="Picture 2" descr="C:\Users\dz\AppData\Local\Temp\vmware-dz\VMwareDnD\f613518b\IMG_16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2519362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C:\Users\dz\AppData\Local\Temp\vmware-dz\VMwareDnD\f6125128\IMG_168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252095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Example Conversations </a:t>
            </a:r>
          </a:p>
        </p:txBody>
      </p:sp>
      <p:pic>
        <p:nvPicPr>
          <p:cNvPr id="30722" name="Picture 3" descr="C:\Users\dz\AppData\Local\Temp\vmware-dz\VMwareDnD\ccc913be\IMG_16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23320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C:\Users\dz\AppData\Local\Temp\vmware-dz\VMwareDnD\e4196ffd\IMG_16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16113"/>
            <a:ext cx="227647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9"/>
          <p:cNvSpPr txBox="1">
            <a:spLocks noChangeArrowheads="1"/>
          </p:cNvSpPr>
          <p:nvPr/>
        </p:nvSpPr>
        <p:spPr bwMode="auto">
          <a:xfrm>
            <a:off x="684213" y="1125538"/>
            <a:ext cx="7991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Feelings Expression &amp; Taboo Questions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Example Conversations </a:t>
            </a:r>
          </a:p>
        </p:txBody>
      </p:sp>
      <p:sp>
        <p:nvSpPr>
          <p:cNvPr id="31746" name="TextBox 9"/>
          <p:cNvSpPr txBox="1">
            <a:spLocks noChangeArrowheads="1"/>
          </p:cNvSpPr>
          <p:nvPr/>
        </p:nvSpPr>
        <p:spPr bwMode="auto">
          <a:xfrm>
            <a:off x="684213" y="908050"/>
            <a:ext cx="79914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Inappropriate Messages </a:t>
            </a:r>
          </a:p>
          <a:p>
            <a:pPr algn="ctr"/>
            <a:r>
              <a:rPr lang="en-US" sz="3200"/>
              <a:t>(before installation of report filter)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60575"/>
            <a:ext cx="235108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2376487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48650" cy="936625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>
                <a:latin typeface="Arial" charset="0"/>
              </a:rPr>
              <a:t>More Topics on Rayzit</a:t>
            </a:r>
            <a:endParaRPr lang="en-US" sz="3200" b="1">
              <a:latin typeface="Arial" charset="0"/>
            </a:endParaRPr>
          </a:p>
        </p:txBody>
      </p:sp>
      <p:sp>
        <p:nvSpPr>
          <p:cNvPr id="32770" name="Content Placeholder 3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7365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Topics: </a:t>
            </a:r>
            <a:r>
              <a:rPr lang="en-US" sz="2800" i="1">
                <a:latin typeface="Arial" charset="0"/>
              </a:rPr>
              <a:t>Location, Surveys, Thoughs, Feelings</a:t>
            </a:r>
            <a:endParaRPr lang="en-US" sz="2800">
              <a:latin typeface="Arial" charset="0"/>
            </a:endParaRPr>
          </a:p>
          <a:p>
            <a:r>
              <a:rPr lang="en-US" sz="2800">
                <a:latin typeface="Arial" charset="0"/>
              </a:rPr>
              <a:t>Most answered rayz (responses)</a:t>
            </a:r>
          </a:p>
          <a:p>
            <a:pPr lvl="1"/>
            <a:r>
              <a:rPr lang="en-US" sz="2000" i="1">
                <a:latin typeface="Arial" charset="0"/>
              </a:rPr>
              <a:t>“Rain! Lovely.” </a:t>
            </a:r>
            <a:r>
              <a:rPr lang="en-US" sz="2000">
                <a:latin typeface="Arial" charset="0"/>
              </a:rPr>
              <a:t>(228)</a:t>
            </a:r>
          </a:p>
          <a:p>
            <a:pPr lvl="1"/>
            <a:r>
              <a:rPr lang="en-US" sz="2000" i="1">
                <a:solidFill>
                  <a:srgbClr val="007A37"/>
                </a:solidFill>
                <a:latin typeface="Arial" charset="0"/>
              </a:rPr>
              <a:t>“Any good PGs near Avanshi RoadCBE?” </a:t>
            </a:r>
            <a:r>
              <a:rPr lang="en-US" sz="2000">
                <a:solidFill>
                  <a:srgbClr val="007A37"/>
                </a:solidFill>
                <a:latin typeface="Arial" charset="0"/>
              </a:rPr>
              <a:t>(142)</a:t>
            </a:r>
          </a:p>
          <a:p>
            <a:pPr lvl="1"/>
            <a:r>
              <a:rPr lang="en-US" sz="2000" i="1">
                <a:solidFill>
                  <a:srgbClr val="FF0000"/>
                </a:solidFill>
                <a:latin typeface="Arial" charset="0"/>
              </a:rPr>
              <a:t>“Which windows phone do you have?”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(119)</a:t>
            </a:r>
          </a:p>
          <a:p>
            <a:pPr lvl="1"/>
            <a:r>
              <a:rPr lang="en-US" sz="2000" i="1">
                <a:solidFill>
                  <a:srgbClr val="007A37"/>
                </a:solidFill>
                <a:latin typeface="Arial" charset="0"/>
              </a:rPr>
              <a:t>“anyone around..???” </a:t>
            </a:r>
            <a:r>
              <a:rPr lang="en-US" sz="2000">
                <a:solidFill>
                  <a:srgbClr val="007A37"/>
                </a:solidFill>
                <a:latin typeface="Arial" charset="0"/>
              </a:rPr>
              <a:t>(94)</a:t>
            </a:r>
          </a:p>
          <a:p>
            <a:pPr lvl="1"/>
            <a:r>
              <a:rPr lang="en-US" sz="2000" i="1">
                <a:latin typeface="Arial" charset="0"/>
              </a:rPr>
              <a:t>“Share a secret ..”</a:t>
            </a:r>
            <a:r>
              <a:rPr lang="en-US" altLang="ja-JP" sz="2000">
                <a:latin typeface="Arial" charset="0"/>
              </a:rPr>
              <a:t> (90)</a:t>
            </a:r>
          </a:p>
          <a:p>
            <a:pPr lvl="1"/>
            <a:r>
              <a:rPr lang="en-US" sz="2000" i="1">
                <a:latin typeface="Arial" charset="0"/>
              </a:rPr>
              <a:t>“Rayzit: What is the next feature you would like to see?” </a:t>
            </a:r>
            <a:r>
              <a:rPr lang="en-US" sz="2000">
                <a:latin typeface="Arial" charset="0"/>
              </a:rPr>
              <a:t>(81)</a:t>
            </a:r>
          </a:p>
          <a:p>
            <a:pPr lvl="1"/>
            <a:r>
              <a:rPr lang="en-US" sz="2000">
                <a:latin typeface="Arial" charset="0"/>
              </a:rPr>
              <a:t>“I love.... (continue)” (58)</a:t>
            </a:r>
          </a:p>
          <a:p>
            <a:pPr lvl="1"/>
            <a:r>
              <a:rPr lang="en-US" sz="2000" i="1">
                <a:solidFill>
                  <a:srgbClr val="007A37"/>
                </a:solidFill>
                <a:latin typeface="Arial" charset="0"/>
              </a:rPr>
              <a:t>“Where are you from? I want to test Rayzit location.”</a:t>
            </a:r>
            <a:r>
              <a:rPr lang="en-US" altLang="ja-JP" sz="2000">
                <a:solidFill>
                  <a:srgbClr val="007A37"/>
                </a:solidFill>
                <a:latin typeface="Arial" charset="0"/>
              </a:rPr>
              <a:t> (52)</a:t>
            </a:r>
          </a:p>
          <a:p>
            <a:pPr lvl="1"/>
            <a:r>
              <a:rPr lang="en-US" sz="2000" i="1">
                <a:solidFill>
                  <a:srgbClr val="007A37"/>
                </a:solidFill>
                <a:latin typeface="Arial" charset="0"/>
              </a:rPr>
              <a:t>“Where to dine in Coimbatore if you want to have a dinner peacefully and by yourself?” </a:t>
            </a:r>
            <a:r>
              <a:rPr lang="en-US" sz="2000">
                <a:solidFill>
                  <a:srgbClr val="007A37"/>
                </a:solidFill>
                <a:latin typeface="Arial" charset="0"/>
              </a:rPr>
              <a:t>(40)</a:t>
            </a:r>
          </a:p>
          <a:p>
            <a:pPr lvl="1"/>
            <a:endParaRPr lang="en-US" sz="2000">
              <a:latin typeface="Arial" charset="0"/>
            </a:endParaRPr>
          </a:p>
          <a:p>
            <a:pPr lvl="1"/>
            <a:endParaRPr lang="en-US" sz="2000">
              <a:latin typeface="Arial" charset="0"/>
            </a:endParaRPr>
          </a:p>
          <a:p>
            <a:pPr lvl="1"/>
            <a:endParaRPr lang="en-US" sz="1800">
              <a:latin typeface="Arial" charset="0"/>
            </a:endParaRPr>
          </a:p>
          <a:p>
            <a:pPr lvl="1"/>
            <a:endParaRPr lang="en-US" sz="2400">
              <a:latin typeface="Arial" charset="0"/>
            </a:endParaRPr>
          </a:p>
          <a:p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Presentation Outline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968875"/>
          </a:xfrm>
        </p:spPr>
        <p:txBody>
          <a:bodyPr/>
          <a:lstStyle/>
          <a:p>
            <a:pPr marL="514350" indent="-514350"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Introduction</a:t>
            </a:r>
          </a:p>
          <a:p>
            <a:pPr marL="514350" indent="-514350">
              <a:defRPr/>
            </a:pPr>
            <a:r>
              <a:rPr lang="en-U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The </a:t>
            </a:r>
            <a:r>
              <a:rPr lang="en-US" sz="4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Rayzit</a:t>
            </a:r>
            <a:r>
              <a:rPr lang="en-U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 Concept</a:t>
            </a:r>
          </a:p>
          <a:p>
            <a:pPr marL="914400" lvl="1" indent="-514350"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The Application</a:t>
            </a:r>
          </a:p>
          <a:p>
            <a:pPr marL="914400" lvl="1" indent="-514350">
              <a:defRPr/>
            </a:pPr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AKNN Query Engine</a:t>
            </a:r>
          </a:p>
          <a:p>
            <a:pPr marL="914400" lvl="1" indent="-514350">
              <a:defRPr/>
            </a:pPr>
            <a:r>
              <a:rPr lang="en-US" sz="3600" dirty="0" smtClean="0">
                <a:ea typeface="ＭＳ Ｐゴシック" pitchFamily="34" charset="-128"/>
              </a:rPr>
              <a:t>Architecture</a:t>
            </a:r>
          </a:p>
          <a:p>
            <a:pPr marL="514350" indent="-514350">
              <a:defRPr/>
            </a:pPr>
            <a:r>
              <a:rPr lang="en-US" sz="4000" dirty="0" smtClean="0">
                <a:ea typeface="ＭＳ Ｐゴシック" pitchFamily="34" charset="-128"/>
              </a:rPr>
              <a:t>Analyzing the </a:t>
            </a:r>
            <a:r>
              <a:rPr lang="en-US" sz="4000" dirty="0" err="1" smtClean="0">
                <a:ea typeface="ＭＳ Ｐゴシック" pitchFamily="34" charset="-128"/>
              </a:rPr>
              <a:t>Rayzit</a:t>
            </a:r>
            <a:r>
              <a:rPr lang="en-US" sz="4000" dirty="0" smtClean="0">
                <a:ea typeface="ＭＳ Ｐゴシック" pitchFamily="34" charset="-128"/>
              </a:rPr>
              <a:t> Network</a:t>
            </a:r>
          </a:p>
          <a:p>
            <a:pPr marL="514350" indent="-514350">
              <a:defRPr/>
            </a:pPr>
            <a:r>
              <a:rPr lang="en-US" sz="4000" dirty="0" smtClean="0">
                <a:ea typeface="ＭＳ Ｐゴシック" pitchFamily="34" charset="-128"/>
              </a:rPr>
              <a:t>Conclusion</a:t>
            </a:r>
          </a:p>
          <a:p>
            <a:pPr marL="514350" indent="-514350">
              <a:defRPr/>
            </a:pPr>
            <a:endParaRPr lang="en-US" sz="4000" dirty="0" smtClean="0">
              <a:ea typeface="ＭＳ Ｐゴシック" pitchFamily="34" charset="-128"/>
            </a:endParaRPr>
          </a:p>
          <a:p>
            <a:pPr marL="514350" indent="-514350">
              <a:defRPr/>
            </a:pPr>
            <a:endParaRPr lang="en-US" sz="4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>
                <a:latin typeface="Arial" charset="0"/>
              </a:rPr>
              <a:t>K Nearest Neighbor Networks</a:t>
            </a:r>
          </a:p>
        </p:txBody>
      </p:sp>
      <p:pic>
        <p:nvPicPr>
          <p:cNvPr id="29" name="Picture 28" descr="Crowdcast_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382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Crowdcast_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4942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Crowdcast_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2122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Crowdcast_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8782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Crowdcast_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462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Box 12"/>
          <p:cNvSpPr txBox="1">
            <a:spLocks noChangeArrowheads="1"/>
          </p:cNvSpPr>
          <p:nvPr/>
        </p:nvSpPr>
        <p:spPr bwMode="auto">
          <a:xfrm>
            <a:off x="457200" y="889000"/>
            <a:ext cx="8042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>
                <a:solidFill>
                  <a:srgbClr val="FF0000"/>
                </a:solidFill>
              </a:rPr>
              <a:t>Find 2 Closest Neighbors for </a:t>
            </a:r>
            <a:r>
              <a:rPr lang="en-US" sz="3200" u="sng">
                <a:solidFill>
                  <a:srgbClr val="FF0000"/>
                </a:solidFill>
              </a:rPr>
              <a:t>ALL</a:t>
            </a:r>
            <a:r>
              <a:rPr lang="en-US" sz="3200">
                <a:solidFill>
                  <a:srgbClr val="FF0000"/>
                </a:solidFill>
              </a:rPr>
              <a:t> User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468313" y="5857875"/>
            <a:ext cx="820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0" i="1">
                <a:solidFill>
                  <a:schemeClr val="tx1"/>
                </a:solidFill>
              </a:rPr>
              <a:t> "Continuous all k-nearest neighbor querying in smartphone networks", Georgios Chatzimilioudis, Demetrios Zeinalipour-Yazti, Wang-Chien Lee, Marios D. Dikaiakos, In IEEE MDM'12.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1574 C 0.07396 -0.00602 0.14792 -0.02778 0.22639 -0.02338 C 0.30486 -0.01898 0.38542 0.04097 0.47031 0.04236 C 0.55573 0.04398 0.64653 0.01458 0.7375 -0.01459 " pathEditMode="relative" rAng="0" ptsTypes="aaaA">
                                      <p:cBhvr>
                                        <p:cTn id="6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00" y="-8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33333E-6 C -0.04931 0.09838 -0.09862 0.19676 -0.11042 0.25555 C -0.12223 0.31435 -0.10244 0.31342 -0.07084 0.35277 C -0.03924 0.39213 0.0118 0.46805 0.07916 0.49166 C 0.14652 0.51527 0.26597 0.52083 0.33333 0.49444 C 0.40069 0.46805 0.44201 0.40069 0.48333 0.33333 " pathEditMode="relative" ptsTypes="aaaaaA">
                                      <p:cBhvr>
                                        <p:cTn id="8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7.77778E-6 C -0.08593 -0.04166 -0.17187 -0.08333 -0.2125 -0.01666 C -0.25312 0.05001 -0.18541 0.31667 -0.24375 0.40001 C -0.30208 0.48334 -0.49618 0.55649 -0.5625 0.48334 C -0.62882 0.41019 -0.63524 0.18565 -0.64166 -0.03888 " pathEditMode="relative" ptsTypes="aaaaA">
                                      <p:cBhvr>
                                        <p:cTn id="10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56 C 0.07135 -0.11829 0.14271 -0.24213 0.12916 -0.32222 C 0.11562 -0.40231 -0.02292 -0.46667 -0.08125 -0.475 C -0.13959 -0.48333 -0.22084 -0.45556 -0.22084 -0.37222 C -0.22084 -0.28889 -0.10452 -0.04074 -0.08125 0.025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00" y="-2350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908 -0.05162 -0.18159 -0.10301 -0.21458 -0.15093 C -0.24757 -0.19884 -0.15243 -0.27292 -0.19791 -0.2882 C -0.2434 -0.30371 -0.42708 -0.2294 -0.4875 -0.24329 C -0.54791 -0.25695 -0.54791 -0.33704 -0.56041 -0.3713 C -0.57291 -0.40602 -0.5677 -0.42801 -0.5625 -0.45 " pathEditMode="relative" rAng="0" ptsTypes="aaaaaA">
                                      <p:cBhvr>
                                        <p:cTn id="14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0000" y="-22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ea typeface="ＭＳ Ｐゴシック" pitchFamily="34" charset="-128"/>
              </a:rPr>
              <a:t>Microblogging</a:t>
            </a:r>
            <a:endParaRPr lang="en-US" dirty="0"/>
          </a:p>
        </p:txBody>
      </p:sp>
      <p:sp>
        <p:nvSpPr>
          <p:cNvPr id="10242" name="Content Placeholder 6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073650"/>
          </a:xfrm>
        </p:spPr>
        <p:txBody>
          <a:bodyPr/>
          <a:lstStyle/>
          <a:p>
            <a:r>
              <a:rPr lang="en-US" i="1">
                <a:latin typeface="Arial" charset="0"/>
              </a:rPr>
              <a:t>Microblogs are small elements of content such as short text, images, video.</a:t>
            </a:r>
          </a:p>
          <a:p>
            <a:pPr lvl="1"/>
            <a:r>
              <a:rPr lang="en-US" sz="2400" b="1">
                <a:latin typeface="Arial" charset="0"/>
              </a:rPr>
              <a:t>Microblogging </a:t>
            </a:r>
            <a:r>
              <a:rPr lang="en-US" sz="2400">
                <a:latin typeface="Arial" charset="0"/>
              </a:rPr>
              <a:t>apps have played an important role in online socializing </a:t>
            </a:r>
            <a:r>
              <a:rPr lang="en-US" sz="2400" b="1">
                <a:latin typeface="Arial" charset="0"/>
              </a:rPr>
              <a:t>throughout the years.</a:t>
            </a:r>
          </a:p>
          <a:p>
            <a:r>
              <a:rPr lang="en-US" sz="2800">
                <a:latin typeface="Arial" charset="0"/>
              </a:rPr>
              <a:t>Microblogging services are </a:t>
            </a:r>
            <a:r>
              <a:rPr lang="en-US" sz="2800" b="1">
                <a:latin typeface="Arial" charset="0"/>
              </a:rPr>
              <a:t>backed</a:t>
            </a:r>
            <a:r>
              <a:rPr lang="en-US" sz="2800">
                <a:latin typeface="Arial" charset="0"/>
              </a:rPr>
              <a:t> by an </a:t>
            </a:r>
            <a:r>
              <a:rPr lang="en-US" sz="2800" b="1">
                <a:latin typeface="Arial" charset="0"/>
              </a:rPr>
              <a:t>explicit (FB)</a:t>
            </a:r>
            <a:r>
              <a:rPr lang="en-US" sz="2800">
                <a:latin typeface="Arial" charset="0"/>
              </a:rPr>
              <a:t> or </a:t>
            </a:r>
            <a:r>
              <a:rPr lang="en-US" sz="2800" b="1">
                <a:latin typeface="Arial" charset="0"/>
              </a:rPr>
              <a:t>implicit (MSN)</a:t>
            </a:r>
            <a:r>
              <a:rPr lang="en-US" sz="2800">
                <a:latin typeface="Arial" charset="0"/>
              </a:rPr>
              <a:t> </a:t>
            </a:r>
            <a:r>
              <a:rPr lang="en-US" sz="2800" b="1">
                <a:latin typeface="Arial" charset="0"/>
              </a:rPr>
              <a:t>Social Graph.</a:t>
            </a:r>
          </a:p>
          <a:p>
            <a:pPr lvl="1"/>
            <a:r>
              <a:rPr lang="en-US" sz="2400">
                <a:latin typeface="Arial" charset="0"/>
              </a:rPr>
              <a:t>Friends, Followers, SMS Contact list, Addressbook. </a:t>
            </a:r>
          </a:p>
        </p:txBody>
      </p:sp>
      <p:pic>
        <p:nvPicPr>
          <p:cNvPr id="819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899025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2"/>
          <p:cNvSpPr txBox="1">
            <a:spLocks noChangeArrowheads="1"/>
          </p:cNvSpPr>
          <p:nvPr/>
        </p:nvSpPr>
        <p:spPr bwMode="auto">
          <a:xfrm>
            <a:off x="179388" y="4005263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FF0000"/>
                </a:solidFill>
              </a:rPr>
              <a:t>UNIX talk</a:t>
            </a:r>
            <a:endParaRPr lang="en-US" sz="1600"/>
          </a:p>
        </p:txBody>
      </p:sp>
      <p:cxnSp>
        <p:nvCxnSpPr>
          <p:cNvPr id="8197" name="Straight Connector 16"/>
          <p:cNvCxnSpPr>
            <a:cxnSpLocks noChangeShapeType="1"/>
          </p:cNvCxnSpPr>
          <p:nvPr/>
        </p:nvCxnSpPr>
        <p:spPr bwMode="auto">
          <a:xfrm>
            <a:off x="179388" y="4538663"/>
            <a:ext cx="8640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22"/>
          <p:cNvCxnSpPr>
            <a:cxnSpLocks noChangeShapeType="1"/>
          </p:cNvCxnSpPr>
          <p:nvPr/>
        </p:nvCxnSpPr>
        <p:spPr bwMode="auto">
          <a:xfrm>
            <a:off x="468313" y="4429125"/>
            <a:ext cx="0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9" name="Straight Connector 23"/>
          <p:cNvCxnSpPr>
            <a:cxnSpLocks noChangeShapeType="1"/>
          </p:cNvCxnSpPr>
          <p:nvPr/>
        </p:nvCxnSpPr>
        <p:spPr bwMode="auto">
          <a:xfrm>
            <a:off x="1079500" y="44196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0" name="Straight Connector 24"/>
          <p:cNvCxnSpPr>
            <a:cxnSpLocks noChangeShapeType="1"/>
          </p:cNvCxnSpPr>
          <p:nvPr/>
        </p:nvCxnSpPr>
        <p:spPr bwMode="auto">
          <a:xfrm>
            <a:off x="1979613" y="441801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Straight Connector 25"/>
          <p:cNvCxnSpPr>
            <a:cxnSpLocks noChangeShapeType="1"/>
          </p:cNvCxnSpPr>
          <p:nvPr/>
        </p:nvCxnSpPr>
        <p:spPr bwMode="auto">
          <a:xfrm>
            <a:off x="6875463" y="441801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Straight Connector 26"/>
          <p:cNvCxnSpPr>
            <a:cxnSpLocks noChangeShapeType="1"/>
          </p:cNvCxnSpPr>
          <p:nvPr/>
        </p:nvCxnSpPr>
        <p:spPr bwMode="auto">
          <a:xfrm>
            <a:off x="3348038" y="44196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3" name="TextBox 27"/>
          <p:cNvSpPr txBox="1">
            <a:spLocks noChangeArrowheads="1"/>
          </p:cNvSpPr>
          <p:nvPr/>
        </p:nvSpPr>
        <p:spPr bwMode="auto">
          <a:xfrm>
            <a:off x="863600" y="4591050"/>
            <a:ext cx="468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‘80</a:t>
            </a:r>
          </a:p>
        </p:txBody>
      </p:sp>
      <p:sp>
        <p:nvSpPr>
          <p:cNvPr id="8204" name="TextBox 28"/>
          <p:cNvSpPr txBox="1">
            <a:spLocks noChangeArrowheads="1"/>
          </p:cNvSpPr>
          <p:nvPr/>
        </p:nvSpPr>
        <p:spPr bwMode="auto">
          <a:xfrm>
            <a:off x="1763713" y="4591050"/>
            <a:ext cx="468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‘90</a:t>
            </a:r>
          </a:p>
        </p:txBody>
      </p:sp>
      <p:sp>
        <p:nvSpPr>
          <p:cNvPr id="8205" name="TextBox 29"/>
          <p:cNvSpPr txBox="1">
            <a:spLocks noChangeArrowheads="1"/>
          </p:cNvSpPr>
          <p:nvPr/>
        </p:nvSpPr>
        <p:spPr bwMode="auto">
          <a:xfrm>
            <a:off x="250825" y="4591050"/>
            <a:ext cx="468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‘70</a:t>
            </a:r>
          </a:p>
        </p:txBody>
      </p:sp>
      <p:sp>
        <p:nvSpPr>
          <p:cNvPr id="8206" name="TextBox 30"/>
          <p:cNvSpPr txBox="1">
            <a:spLocks noChangeArrowheads="1"/>
          </p:cNvSpPr>
          <p:nvPr/>
        </p:nvSpPr>
        <p:spPr bwMode="auto">
          <a:xfrm>
            <a:off x="3132138" y="4610100"/>
            <a:ext cx="46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‘00</a:t>
            </a:r>
          </a:p>
        </p:txBody>
      </p:sp>
      <p:sp>
        <p:nvSpPr>
          <p:cNvPr id="8207" name="TextBox 31"/>
          <p:cNvSpPr txBox="1">
            <a:spLocks noChangeArrowheads="1"/>
          </p:cNvSpPr>
          <p:nvPr/>
        </p:nvSpPr>
        <p:spPr bwMode="auto">
          <a:xfrm>
            <a:off x="6588125" y="4610100"/>
            <a:ext cx="468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‘10</a:t>
            </a:r>
          </a:p>
        </p:txBody>
      </p:sp>
      <p:cxnSp>
        <p:nvCxnSpPr>
          <p:cNvPr id="8208" name="Straight Connector 32"/>
          <p:cNvCxnSpPr>
            <a:cxnSpLocks noChangeShapeType="1"/>
          </p:cNvCxnSpPr>
          <p:nvPr/>
        </p:nvCxnSpPr>
        <p:spPr bwMode="auto">
          <a:xfrm>
            <a:off x="8496300" y="43942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9" name="TextBox 33"/>
          <p:cNvSpPr txBox="1">
            <a:spLocks noChangeArrowheads="1"/>
          </p:cNvSpPr>
          <p:nvPr/>
        </p:nvSpPr>
        <p:spPr bwMode="auto">
          <a:xfrm>
            <a:off x="8316913" y="4610100"/>
            <a:ext cx="46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‘15</a:t>
            </a:r>
          </a:p>
        </p:txBody>
      </p:sp>
      <p:sp>
        <p:nvSpPr>
          <p:cNvPr id="8210" name="TextBox 34"/>
          <p:cNvSpPr txBox="1">
            <a:spLocks noChangeArrowheads="1"/>
          </p:cNvSpPr>
          <p:nvPr/>
        </p:nvSpPr>
        <p:spPr bwMode="auto">
          <a:xfrm>
            <a:off x="1476375" y="4106863"/>
            <a:ext cx="647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FF0000"/>
                </a:solidFill>
              </a:rPr>
              <a:t>IRC</a:t>
            </a:r>
            <a:endParaRPr lang="en-US" sz="1600"/>
          </a:p>
        </p:txBody>
      </p:sp>
      <p:sp>
        <p:nvSpPr>
          <p:cNvPr id="8211" name="TextBox 35"/>
          <p:cNvSpPr txBox="1">
            <a:spLocks noChangeArrowheads="1"/>
          </p:cNvSpPr>
          <p:nvPr/>
        </p:nvSpPr>
        <p:spPr bwMode="auto">
          <a:xfrm>
            <a:off x="1584325" y="4251325"/>
            <a:ext cx="4683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/>
              <a:t>‘88</a:t>
            </a:r>
          </a:p>
        </p:txBody>
      </p:sp>
      <p:pic>
        <p:nvPicPr>
          <p:cNvPr id="82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899025"/>
            <a:ext cx="1096962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TextBox 37"/>
          <p:cNvSpPr txBox="1">
            <a:spLocks noChangeArrowheads="1"/>
          </p:cNvSpPr>
          <p:nvPr/>
        </p:nvSpPr>
        <p:spPr bwMode="auto">
          <a:xfrm>
            <a:off x="2843213" y="4106863"/>
            <a:ext cx="647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FF0000"/>
                </a:solidFill>
              </a:rPr>
              <a:t>MSN</a:t>
            </a:r>
            <a:endParaRPr lang="en-US" sz="1600"/>
          </a:p>
        </p:txBody>
      </p:sp>
      <p:sp>
        <p:nvSpPr>
          <p:cNvPr id="8214" name="TextBox 38"/>
          <p:cNvSpPr txBox="1">
            <a:spLocks noChangeArrowheads="1"/>
          </p:cNvSpPr>
          <p:nvPr/>
        </p:nvSpPr>
        <p:spPr bwMode="auto">
          <a:xfrm>
            <a:off x="2952750" y="4251325"/>
            <a:ext cx="4667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/>
              <a:t>‘99</a:t>
            </a:r>
          </a:p>
        </p:txBody>
      </p:sp>
      <p:pic>
        <p:nvPicPr>
          <p:cNvPr id="821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8260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4899025"/>
            <a:ext cx="7683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826000"/>
            <a:ext cx="70326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8" name="TextBox 46"/>
          <p:cNvSpPr txBox="1">
            <a:spLocks noChangeArrowheads="1"/>
          </p:cNvSpPr>
          <p:nvPr/>
        </p:nvSpPr>
        <p:spPr bwMode="auto">
          <a:xfrm>
            <a:off x="3708400" y="4106863"/>
            <a:ext cx="647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FF0000"/>
                </a:solidFill>
              </a:rPr>
              <a:t>Skype</a:t>
            </a:r>
            <a:endParaRPr lang="en-US" sz="1600"/>
          </a:p>
        </p:txBody>
      </p:sp>
      <p:sp>
        <p:nvSpPr>
          <p:cNvPr id="8219" name="TextBox 47"/>
          <p:cNvSpPr txBox="1">
            <a:spLocks noChangeArrowheads="1"/>
          </p:cNvSpPr>
          <p:nvPr/>
        </p:nvSpPr>
        <p:spPr bwMode="auto">
          <a:xfrm>
            <a:off x="3816350" y="4251325"/>
            <a:ext cx="4683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/>
              <a:t>‘03</a:t>
            </a:r>
          </a:p>
        </p:txBody>
      </p:sp>
      <p:pic>
        <p:nvPicPr>
          <p:cNvPr id="8220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826000"/>
            <a:ext cx="6381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1" name="TextBox 49"/>
          <p:cNvSpPr txBox="1">
            <a:spLocks noChangeArrowheads="1"/>
          </p:cNvSpPr>
          <p:nvPr/>
        </p:nvSpPr>
        <p:spPr bwMode="auto">
          <a:xfrm>
            <a:off x="0" y="5897563"/>
            <a:ext cx="2160588" cy="369887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chemeClr val="bg1"/>
                </a:solidFill>
              </a:rPr>
              <a:t>Chat</a:t>
            </a:r>
          </a:p>
        </p:txBody>
      </p:sp>
      <p:sp>
        <p:nvSpPr>
          <p:cNvPr id="8222" name="TextBox 50"/>
          <p:cNvSpPr txBox="1">
            <a:spLocks noChangeArrowheads="1"/>
          </p:cNvSpPr>
          <p:nvPr/>
        </p:nvSpPr>
        <p:spPr bwMode="auto">
          <a:xfrm>
            <a:off x="1979613" y="5897563"/>
            <a:ext cx="2087562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chemeClr val="bg1"/>
                </a:solidFill>
              </a:rPr>
              <a:t>Messaging</a:t>
            </a:r>
          </a:p>
        </p:txBody>
      </p:sp>
      <p:sp>
        <p:nvSpPr>
          <p:cNvPr id="8223" name="TextBox 51"/>
          <p:cNvSpPr txBox="1">
            <a:spLocks noChangeArrowheads="1"/>
          </p:cNvSpPr>
          <p:nvPr/>
        </p:nvSpPr>
        <p:spPr bwMode="auto">
          <a:xfrm>
            <a:off x="4356100" y="4106863"/>
            <a:ext cx="1008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FF0000"/>
                </a:solidFill>
              </a:rPr>
              <a:t>Facebook</a:t>
            </a:r>
            <a:endParaRPr lang="en-US" sz="1600"/>
          </a:p>
        </p:txBody>
      </p:sp>
      <p:sp>
        <p:nvSpPr>
          <p:cNvPr id="8224" name="TextBox 52"/>
          <p:cNvSpPr txBox="1">
            <a:spLocks noChangeArrowheads="1"/>
          </p:cNvSpPr>
          <p:nvPr/>
        </p:nvSpPr>
        <p:spPr bwMode="auto">
          <a:xfrm>
            <a:off x="4572000" y="4251325"/>
            <a:ext cx="4683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/>
              <a:t>‘04</a:t>
            </a:r>
          </a:p>
        </p:txBody>
      </p:sp>
      <p:sp>
        <p:nvSpPr>
          <p:cNvPr id="8225" name="TextBox 53"/>
          <p:cNvSpPr txBox="1">
            <a:spLocks noChangeArrowheads="1"/>
          </p:cNvSpPr>
          <p:nvPr/>
        </p:nvSpPr>
        <p:spPr bwMode="auto">
          <a:xfrm>
            <a:off x="5148263" y="4106863"/>
            <a:ext cx="1008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FF0000"/>
                </a:solidFill>
              </a:rPr>
              <a:t>Twitter</a:t>
            </a:r>
            <a:endParaRPr lang="en-US" sz="1600"/>
          </a:p>
        </p:txBody>
      </p:sp>
      <p:sp>
        <p:nvSpPr>
          <p:cNvPr id="8226" name="TextBox 54"/>
          <p:cNvSpPr txBox="1">
            <a:spLocks noChangeArrowheads="1"/>
          </p:cNvSpPr>
          <p:nvPr/>
        </p:nvSpPr>
        <p:spPr bwMode="auto">
          <a:xfrm>
            <a:off x="5364163" y="4251325"/>
            <a:ext cx="4667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/>
              <a:t>‘06</a:t>
            </a:r>
          </a:p>
        </p:txBody>
      </p:sp>
      <p:pic>
        <p:nvPicPr>
          <p:cNvPr id="8227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826000"/>
            <a:ext cx="7223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8" name="TextBox 58"/>
          <p:cNvSpPr txBox="1">
            <a:spLocks noChangeArrowheads="1"/>
          </p:cNvSpPr>
          <p:nvPr/>
        </p:nvSpPr>
        <p:spPr bwMode="auto">
          <a:xfrm>
            <a:off x="4067175" y="5907088"/>
            <a:ext cx="1657350" cy="369887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8229" name="TextBox 60"/>
          <p:cNvSpPr txBox="1">
            <a:spLocks noChangeArrowheads="1"/>
          </p:cNvSpPr>
          <p:nvPr/>
        </p:nvSpPr>
        <p:spPr bwMode="auto">
          <a:xfrm>
            <a:off x="5940425" y="4106863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FF0000"/>
                </a:solidFill>
              </a:rPr>
              <a:t>Foursquare</a:t>
            </a:r>
            <a:endParaRPr lang="en-US" sz="1600"/>
          </a:p>
        </p:txBody>
      </p:sp>
      <p:sp>
        <p:nvSpPr>
          <p:cNvPr id="8230" name="TextBox 61"/>
          <p:cNvSpPr txBox="1">
            <a:spLocks noChangeArrowheads="1"/>
          </p:cNvSpPr>
          <p:nvPr/>
        </p:nvSpPr>
        <p:spPr bwMode="auto">
          <a:xfrm>
            <a:off x="6156325" y="4251325"/>
            <a:ext cx="4667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/>
              <a:t>‘08</a:t>
            </a:r>
          </a:p>
        </p:txBody>
      </p:sp>
      <p:sp>
        <p:nvSpPr>
          <p:cNvPr id="8231" name="TextBox 62"/>
          <p:cNvSpPr txBox="1">
            <a:spLocks noChangeArrowheads="1"/>
          </p:cNvSpPr>
          <p:nvPr/>
        </p:nvSpPr>
        <p:spPr bwMode="auto">
          <a:xfrm>
            <a:off x="5508625" y="5907088"/>
            <a:ext cx="1366838" cy="369887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chemeClr val="bg1"/>
                </a:solidFill>
              </a:rPr>
              <a:t>Location</a:t>
            </a:r>
          </a:p>
        </p:txBody>
      </p:sp>
      <p:pic>
        <p:nvPicPr>
          <p:cNvPr id="8232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41888"/>
            <a:ext cx="5683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3" name="TextBox 69"/>
          <p:cNvSpPr txBox="1">
            <a:spLocks noChangeArrowheads="1"/>
          </p:cNvSpPr>
          <p:nvPr/>
        </p:nvSpPr>
        <p:spPr bwMode="auto">
          <a:xfrm>
            <a:off x="6875463" y="5907088"/>
            <a:ext cx="936625" cy="369887"/>
          </a:xfrm>
          <a:prstGeom prst="rect">
            <a:avLst/>
          </a:prstGeom>
          <a:solidFill>
            <a:srgbClr val="4444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chemeClr val="bg1"/>
                </a:solidFill>
              </a:rPr>
              <a:t>Forget</a:t>
            </a:r>
          </a:p>
        </p:txBody>
      </p:sp>
      <p:sp>
        <p:nvSpPr>
          <p:cNvPr id="8234" name="TextBox 70"/>
          <p:cNvSpPr txBox="1">
            <a:spLocks noChangeArrowheads="1"/>
          </p:cNvSpPr>
          <p:nvPr/>
        </p:nvSpPr>
        <p:spPr bwMode="auto">
          <a:xfrm>
            <a:off x="6804025" y="4106863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FF0000"/>
                </a:solidFill>
              </a:rPr>
              <a:t>Snapchat</a:t>
            </a:r>
            <a:endParaRPr lang="en-US" sz="1600"/>
          </a:p>
        </p:txBody>
      </p:sp>
      <p:sp>
        <p:nvSpPr>
          <p:cNvPr id="8235" name="TextBox 71"/>
          <p:cNvSpPr txBox="1">
            <a:spLocks noChangeArrowheads="1"/>
          </p:cNvSpPr>
          <p:nvPr/>
        </p:nvSpPr>
        <p:spPr bwMode="auto">
          <a:xfrm>
            <a:off x="7092950" y="4251325"/>
            <a:ext cx="4667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/>
              <a:t>‘11</a:t>
            </a:r>
          </a:p>
        </p:txBody>
      </p:sp>
      <p:sp>
        <p:nvSpPr>
          <p:cNvPr id="8236" name="TextBox 72"/>
          <p:cNvSpPr txBox="1">
            <a:spLocks noChangeArrowheads="1"/>
          </p:cNvSpPr>
          <p:nvPr/>
        </p:nvSpPr>
        <p:spPr bwMode="auto">
          <a:xfrm>
            <a:off x="7812088" y="5907088"/>
            <a:ext cx="1368425" cy="3698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chemeClr val="bg1"/>
                </a:solidFill>
              </a:rPr>
              <a:t>Anon. LBS</a:t>
            </a:r>
          </a:p>
        </p:txBody>
      </p:sp>
      <p:sp>
        <p:nvSpPr>
          <p:cNvPr id="8237" name="TextBox 73"/>
          <p:cNvSpPr txBox="1">
            <a:spLocks noChangeArrowheads="1"/>
          </p:cNvSpPr>
          <p:nvPr/>
        </p:nvSpPr>
        <p:spPr bwMode="auto">
          <a:xfrm>
            <a:off x="7667625" y="4106863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FF0000"/>
                </a:solidFill>
              </a:rPr>
              <a:t>Rayzit</a:t>
            </a:r>
            <a:endParaRPr lang="en-US" sz="1600"/>
          </a:p>
        </p:txBody>
      </p:sp>
      <p:sp>
        <p:nvSpPr>
          <p:cNvPr id="8238" name="TextBox 74"/>
          <p:cNvSpPr txBox="1">
            <a:spLocks noChangeArrowheads="1"/>
          </p:cNvSpPr>
          <p:nvPr/>
        </p:nvSpPr>
        <p:spPr bwMode="auto">
          <a:xfrm>
            <a:off x="7956550" y="4251325"/>
            <a:ext cx="4667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/>
              <a:t>‘13</a:t>
            </a:r>
          </a:p>
        </p:txBody>
      </p:sp>
      <p:pic>
        <p:nvPicPr>
          <p:cNvPr id="8239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259388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0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259388"/>
            <a:ext cx="533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826000"/>
            <a:ext cx="5762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2124075" y="4076700"/>
            <a:ext cx="5903913" cy="25923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243" name="TextBox 83"/>
          <p:cNvSpPr txBox="1">
            <a:spLocks noChangeArrowheads="1"/>
          </p:cNvSpPr>
          <p:nvPr/>
        </p:nvSpPr>
        <p:spPr bwMode="auto">
          <a:xfrm>
            <a:off x="755650" y="4130675"/>
            <a:ext cx="647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FF0000"/>
                </a:solidFill>
              </a:rPr>
              <a:t>SMS</a:t>
            </a:r>
          </a:p>
          <a:p>
            <a:pPr algn="ctr"/>
            <a:endParaRPr lang="en-US" sz="16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Distibuted AkNN Computation</a:t>
            </a:r>
          </a:p>
        </p:txBody>
      </p:sp>
      <p:pic>
        <p:nvPicPr>
          <p:cNvPr id="389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5040312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8"/>
          <p:cNvSpPr>
            <a:spLocks noChangeArrowheads="1"/>
          </p:cNvSpPr>
          <p:nvPr/>
        </p:nvSpPr>
        <p:spPr bwMode="auto">
          <a:xfrm>
            <a:off x="468313" y="5661025"/>
            <a:ext cx="8207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0" i="1">
                <a:solidFill>
                  <a:schemeClr val="tx1"/>
                </a:solidFill>
              </a:rPr>
              <a:t> “Distributed In-Memory Processing of  All k Nearest Neighbor Queries, Georgios Chatzimilioudis, Costantinos Costa, Demetrios Zeinalipour-Yazti, Wang-Chien Lee, Evaggelia Pitoura, under evaluation.</a:t>
            </a: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651500" y="1189038"/>
            <a:ext cx="3097213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0"/>
              <a:t>Rayzit has been designed with the </a:t>
            </a:r>
            <a:r>
              <a:rPr lang="en-US" sz="2400" b="0">
                <a:solidFill>
                  <a:srgbClr val="008000"/>
                </a:solidFill>
              </a:rPr>
              <a:t>research hypothesis  </a:t>
            </a:r>
            <a:r>
              <a:rPr lang="en-US" sz="2400" b="0"/>
              <a:t>of </a:t>
            </a:r>
            <a:r>
              <a:rPr lang="en-US" sz="2400"/>
              <a:t>million-kNN </a:t>
            </a:r>
            <a:r>
              <a:rPr lang="en-US" sz="2400" b="0"/>
              <a:t>computations</a:t>
            </a:r>
            <a:r>
              <a:rPr lang="en-US" sz="2400"/>
              <a:t>  every few seconds</a:t>
            </a:r>
            <a:r>
              <a:rPr lang="en-US" sz="2400" b="0"/>
              <a:t>.</a:t>
            </a:r>
          </a:p>
          <a:p>
            <a:pPr algn="ctr"/>
            <a:endParaRPr lang="en-US" sz="1600" b="0"/>
          </a:p>
          <a:p>
            <a:pPr algn="ctr"/>
            <a:r>
              <a:rPr lang="en-US" sz="2800" b="0"/>
              <a:t>Computing </a:t>
            </a:r>
            <a:r>
              <a:rPr lang="en-US" sz="2800"/>
              <a:t>kNN</a:t>
            </a:r>
            <a:r>
              <a:rPr lang="en-US" sz="2800" b="0"/>
              <a:t> for each</a:t>
            </a:r>
            <a:r>
              <a:rPr lang="en-US" sz="2800"/>
              <a:t> O </a:t>
            </a:r>
            <a:r>
              <a:rPr lang="en-US" sz="2800" b="0"/>
              <a:t>locally.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Wrong Result </a:t>
            </a:r>
            <a:r>
              <a:rPr lang="en-US" sz="2800">
                <a:solidFill>
                  <a:srgbClr val="FF0000"/>
                </a:solidFill>
                <a:sym typeface="Wingdings" charset="0"/>
              </a:rPr>
              <a:t></a:t>
            </a:r>
            <a:endParaRPr lang="en-US" sz="2800">
              <a:solidFill>
                <a:srgbClr val="FF0000"/>
              </a:solidFill>
            </a:endParaRPr>
          </a:p>
          <a:p>
            <a:pPr algn="ctr"/>
            <a:endParaRPr lang="en-US" sz="2800" b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24525" y="3573463"/>
            <a:ext cx="3024188" cy="158432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48650" cy="936625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>
                <a:latin typeface="Arial" charset="0"/>
              </a:rPr>
              <a:t>Urban Social (Crowd) Networks</a:t>
            </a:r>
            <a:endParaRPr lang="en-US" sz="3200" b="1">
              <a:latin typeface="Arial" charset="0"/>
            </a:endParaRPr>
          </a:p>
        </p:txBody>
      </p:sp>
      <p:sp>
        <p:nvSpPr>
          <p:cNvPr id="25603" name="Content Placeholder 6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7365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Spitfire Execution Phases</a:t>
            </a:r>
            <a:r>
              <a:rPr lang="en-US">
                <a:latin typeface="Arial" charset="0"/>
              </a:rPr>
              <a:t>	</a:t>
            </a:r>
          </a:p>
          <a:p>
            <a:pPr lvl="1"/>
            <a:r>
              <a:rPr lang="en-US">
                <a:latin typeface="Arial" charset="0"/>
              </a:rPr>
              <a:t>Partition problem space (each cell at least k)</a:t>
            </a:r>
          </a:p>
          <a:p>
            <a:pPr lvl="1"/>
            <a:r>
              <a:rPr lang="en-US">
                <a:latin typeface="Arial" charset="0"/>
              </a:rPr>
              <a:t>Replicate border cases minimally.</a:t>
            </a:r>
          </a:p>
          <a:p>
            <a:pPr lvl="1"/>
            <a:r>
              <a:rPr lang="en-US">
                <a:latin typeface="Arial" charset="0"/>
              </a:rPr>
              <a:t>Perform local AkNN computation</a:t>
            </a:r>
          </a:p>
          <a:p>
            <a:pPr lvl="1"/>
            <a:endParaRPr lang="en-US">
              <a:latin typeface="Arial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13100"/>
            <a:ext cx="4481512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8"/>
          <p:cNvSpPr txBox="1">
            <a:spLocks noChangeArrowheads="1"/>
          </p:cNvSpPr>
          <p:nvPr/>
        </p:nvSpPr>
        <p:spPr bwMode="auto">
          <a:xfrm>
            <a:off x="5651500" y="3716338"/>
            <a:ext cx="27368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Distributed Algorithm implemented in MPI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Presentation Outline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968875"/>
          </a:xfrm>
        </p:spPr>
        <p:txBody>
          <a:bodyPr/>
          <a:lstStyle/>
          <a:p>
            <a:pPr marL="514350" indent="-514350"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Introduction</a:t>
            </a:r>
          </a:p>
          <a:p>
            <a:pPr marL="514350" indent="-514350">
              <a:defRPr/>
            </a:pPr>
            <a:r>
              <a:rPr lang="en-U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The </a:t>
            </a:r>
            <a:r>
              <a:rPr lang="en-US" sz="4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Rayzit</a:t>
            </a:r>
            <a:r>
              <a:rPr lang="en-U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 Concept</a:t>
            </a:r>
          </a:p>
          <a:p>
            <a:pPr marL="914400" lvl="1" indent="-514350"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The Application</a:t>
            </a:r>
          </a:p>
          <a:p>
            <a:pPr marL="914400" lvl="1" indent="-514350"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AKNN Query Engine</a:t>
            </a:r>
          </a:p>
          <a:p>
            <a:pPr marL="914400" lvl="1" indent="-514350">
              <a:defRPr/>
            </a:pPr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Architecture</a:t>
            </a:r>
          </a:p>
          <a:p>
            <a:pPr marL="514350" indent="-514350">
              <a:defRPr/>
            </a:pPr>
            <a:r>
              <a:rPr lang="en-US" sz="4000" dirty="0" smtClean="0">
                <a:ea typeface="ＭＳ Ｐゴシック" pitchFamily="34" charset="-128"/>
              </a:rPr>
              <a:t>Analyzing the </a:t>
            </a:r>
            <a:r>
              <a:rPr lang="en-US" sz="4000" dirty="0" err="1" smtClean="0">
                <a:ea typeface="ＭＳ Ｐゴシック" pitchFamily="34" charset="-128"/>
              </a:rPr>
              <a:t>Rayzit</a:t>
            </a:r>
            <a:r>
              <a:rPr lang="en-US" sz="4000" dirty="0" smtClean="0">
                <a:ea typeface="ＭＳ Ｐゴシック" pitchFamily="34" charset="-128"/>
              </a:rPr>
              <a:t> Network</a:t>
            </a:r>
          </a:p>
          <a:p>
            <a:pPr marL="514350" indent="-514350">
              <a:defRPr/>
            </a:pPr>
            <a:r>
              <a:rPr lang="en-US" sz="4000" dirty="0" smtClean="0">
                <a:ea typeface="ＭＳ Ｐゴシック" pitchFamily="34" charset="-128"/>
              </a:rPr>
              <a:t>Conclusion</a:t>
            </a:r>
          </a:p>
          <a:p>
            <a:pPr marL="514350" indent="-514350">
              <a:defRPr/>
            </a:pPr>
            <a:endParaRPr lang="en-US" sz="4000" dirty="0" smtClean="0">
              <a:ea typeface="ＭＳ Ｐゴシック" pitchFamily="34" charset="-128"/>
            </a:endParaRPr>
          </a:p>
          <a:p>
            <a:pPr marL="514350" indent="-514350">
              <a:defRPr/>
            </a:pPr>
            <a:endParaRPr lang="en-US" sz="4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The Rayzit Architecture</a:t>
            </a:r>
          </a:p>
        </p:txBody>
      </p:sp>
      <p:graphicFrame>
        <p:nvGraphicFramePr>
          <p:cNvPr id="44034" name="Object 4"/>
          <p:cNvGraphicFramePr>
            <a:graphicFrameLocks noChangeAspect="1"/>
          </p:cNvGraphicFramePr>
          <p:nvPr/>
        </p:nvGraphicFramePr>
        <p:xfrm>
          <a:off x="500063" y="1268413"/>
          <a:ext cx="8186737" cy="473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Visio" r:id="rId3" imgW="4838700" imgH="2806700" progId="Visio.Drawing.15">
                  <p:embed/>
                </p:oleObj>
              </mc:Choice>
              <mc:Fallback>
                <p:oleObj name="Visio" r:id="rId3" imgW="4838700" imgH="2806700" progId="Visio.Drawing.1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268413"/>
                        <a:ext cx="8186737" cy="473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The Rayzit Architecture</a:t>
            </a:r>
          </a:p>
        </p:txBody>
      </p:sp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068638"/>
            <a:ext cx="6446837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Content Placeholder 6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1727200"/>
          </a:xfrm>
        </p:spPr>
        <p:txBody>
          <a:bodyPr/>
          <a:lstStyle/>
          <a:p>
            <a:r>
              <a:rPr lang="en-US">
                <a:latin typeface="Arial" charset="0"/>
              </a:rPr>
              <a:t>Web 2.0 API has helped to build a </a:t>
            </a:r>
            <a:r>
              <a:rPr lang="en-US" b="1">
                <a:latin typeface="Arial" charset="0"/>
              </a:rPr>
              <a:t>modular architecture</a:t>
            </a:r>
          </a:p>
          <a:p>
            <a:pPr lvl="1"/>
            <a:r>
              <a:rPr lang="en-US">
                <a:latin typeface="Arial" charset="0"/>
              </a:rPr>
              <a:t>Helped for </a:t>
            </a:r>
            <a:r>
              <a:rPr lang="en-US" b="1">
                <a:latin typeface="Arial" charset="0"/>
              </a:rPr>
              <a:t>building clients </a:t>
            </a:r>
            <a:r>
              <a:rPr lang="en-US">
                <a:latin typeface="Arial" charset="0"/>
              </a:rPr>
              <a:t>by different </a:t>
            </a:r>
            <a:r>
              <a:rPr lang="en-US" b="1">
                <a:latin typeface="Arial" charset="0"/>
              </a:rPr>
              <a:t>groups of people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The Rayzit Architecture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213"/>
            <a:ext cx="6408738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Content Placeholder 6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1727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</a:rPr>
              <a:t>Example Web App build by undergrad team: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Presentation Outline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968875"/>
          </a:xfrm>
        </p:spPr>
        <p:txBody>
          <a:bodyPr/>
          <a:lstStyle/>
          <a:p>
            <a:pPr marL="514350" indent="-514350"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Introduction</a:t>
            </a:r>
          </a:p>
          <a:p>
            <a:pPr marL="514350" indent="-514350"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The </a:t>
            </a:r>
            <a:r>
              <a:rPr lang="en-US" sz="4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Rayzit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 Concept</a:t>
            </a:r>
          </a:p>
          <a:p>
            <a:pPr marL="914400" lvl="1" indent="-514350"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The Application</a:t>
            </a:r>
          </a:p>
          <a:p>
            <a:pPr marL="914400" lvl="1" indent="-514350"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AKNN Query Engine</a:t>
            </a:r>
          </a:p>
          <a:p>
            <a:pPr marL="914400" lvl="1" indent="-514350"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Architecture</a:t>
            </a:r>
          </a:p>
          <a:p>
            <a:pPr marL="514350" indent="-514350">
              <a:defRPr/>
            </a:pPr>
            <a:r>
              <a:rPr lang="en-U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Analyzing the </a:t>
            </a:r>
            <a:r>
              <a:rPr lang="en-US" sz="4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Rayzit</a:t>
            </a:r>
            <a:r>
              <a:rPr lang="en-U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 Network</a:t>
            </a:r>
          </a:p>
          <a:p>
            <a:pPr marL="514350" indent="-514350">
              <a:defRPr/>
            </a:pPr>
            <a:r>
              <a:rPr lang="en-US" sz="4000" dirty="0" smtClean="0">
                <a:ea typeface="ＭＳ Ｐゴシック" pitchFamily="34" charset="-128"/>
              </a:rPr>
              <a:t>Conclusion</a:t>
            </a:r>
          </a:p>
          <a:p>
            <a:pPr marL="514350" indent="-514350">
              <a:defRPr/>
            </a:pPr>
            <a:endParaRPr lang="en-US" sz="4000" dirty="0" smtClean="0">
              <a:ea typeface="ＭＳ Ｐゴシック" pitchFamily="34" charset="-128"/>
            </a:endParaRPr>
          </a:p>
          <a:p>
            <a:pPr marL="514350" indent="-514350">
              <a:defRPr/>
            </a:pPr>
            <a:endParaRPr lang="en-US" sz="4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Analyzing the Rayzit Network</a:t>
            </a:r>
          </a:p>
        </p:txBody>
      </p:sp>
      <p:sp>
        <p:nvSpPr>
          <p:cNvPr id="27652" name="Content Placeholder 6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1727200"/>
          </a:xfrm>
        </p:spPr>
        <p:txBody>
          <a:bodyPr/>
          <a:lstStyle/>
          <a:p>
            <a:r>
              <a:rPr lang="en-US">
                <a:latin typeface="Arial" charset="0"/>
              </a:rPr>
              <a:t>We used both Flurry App Analytics and Analytic queries on our NoSQL database</a:t>
            </a:r>
          </a:p>
          <a:p>
            <a:r>
              <a:rPr lang="en-US" b="1">
                <a:latin typeface="Arial" charset="0"/>
              </a:rPr>
              <a:t>Interval of Analysis: </a:t>
            </a:r>
            <a:r>
              <a:rPr lang="en-US">
                <a:latin typeface="Arial" charset="0"/>
              </a:rPr>
              <a:t>Oct. 13 – Mar. 15</a:t>
            </a:r>
          </a:p>
          <a:p>
            <a:pPr lvl="1"/>
            <a:r>
              <a:rPr lang="en-US">
                <a:latin typeface="Arial" charset="0"/>
              </a:rPr>
              <a:t>32,762  Sessions</a:t>
            </a:r>
          </a:p>
          <a:p>
            <a:pPr lvl="1"/>
            <a:r>
              <a:rPr lang="en-US">
                <a:latin typeface="Arial" charset="0"/>
              </a:rPr>
              <a:t>5,062  New Users</a:t>
            </a:r>
          </a:p>
          <a:p>
            <a:pPr lvl="1"/>
            <a:r>
              <a:rPr lang="en-US">
                <a:latin typeface="Arial" charset="0"/>
              </a:rPr>
              <a:t>1.7 mins  Median </a:t>
            </a:r>
          </a:p>
          <a:p>
            <a:pPr lvl="1">
              <a:buFontTx/>
              <a:buNone/>
            </a:pPr>
            <a:r>
              <a:rPr lang="en-US">
                <a:latin typeface="Arial" charset="0"/>
              </a:rPr>
              <a:t>	Session Length</a:t>
            </a:r>
          </a:p>
          <a:p>
            <a:r>
              <a:rPr lang="en-US" b="1">
                <a:latin typeface="Arial" charset="0"/>
              </a:rPr>
              <a:t>Conclusion: </a:t>
            </a:r>
          </a:p>
          <a:p>
            <a:pPr lvl="1"/>
            <a:r>
              <a:rPr lang="en-US">
                <a:latin typeface="Arial" charset="0"/>
              </a:rPr>
              <a:t>App more popular in Asia, India particularly because of large Microsoft community and Microsoft Promotion)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81300"/>
            <a:ext cx="37163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Session Duration</a:t>
            </a:r>
          </a:p>
        </p:txBody>
      </p:sp>
      <p:pic>
        <p:nvPicPr>
          <p:cNvPr id="5017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052513"/>
            <a:ext cx="7119938" cy="4573587"/>
          </a:xfrm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132138" y="1916113"/>
            <a:ext cx="3024187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5581650"/>
            <a:ext cx="8424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80% of sessions is between 30 sec. to 10 min.</a:t>
            </a:r>
          </a:p>
          <a:p>
            <a:pPr algn="ctr">
              <a:buFont typeface="Symbol" charset="0"/>
              <a:buChar char="Þ"/>
            </a:pPr>
            <a:r>
              <a:rPr lang="en-US" sz="2000">
                <a:solidFill>
                  <a:schemeClr val="tx1"/>
                </a:solidFill>
              </a:rPr>
              <a:t>Users find the Rayzit Experience interesting</a:t>
            </a:r>
          </a:p>
          <a:p>
            <a:pPr algn="ctr">
              <a:buFont typeface="Symbol" charset="0"/>
              <a:buChar char="Þ"/>
            </a:pPr>
            <a:r>
              <a:rPr lang="en-US" sz="2000">
                <a:solidFill>
                  <a:schemeClr val="tx1"/>
                </a:solidFill>
              </a:rPr>
              <a:t> Requirement: kNN graph must be recomputed quickly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latin typeface="Arial" charset="0"/>
              </a:rPr>
              <a:t>Average Reply Time</a:t>
            </a:r>
          </a:p>
        </p:txBody>
      </p:sp>
      <p:pic>
        <p:nvPicPr>
          <p:cNvPr id="5120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998538"/>
            <a:ext cx="72263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2195513" y="2211388"/>
            <a:ext cx="1368425" cy="5048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35150" y="1844675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</a:rPr>
              <a:t>28%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5445125"/>
            <a:ext cx="8785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28% of replies were recorded within 1 minute.</a:t>
            </a:r>
          </a:p>
          <a:p>
            <a:pPr algn="ctr">
              <a:buFont typeface="Symbol" charset="0"/>
              <a:buChar char="Þ"/>
            </a:pPr>
            <a:r>
              <a:rPr lang="en-US" sz="2000">
                <a:solidFill>
                  <a:schemeClr val="tx1"/>
                </a:solidFill>
              </a:rPr>
              <a:t> Crowd Volume creates quick response possibilities</a:t>
            </a:r>
          </a:p>
          <a:p>
            <a:pPr algn="ctr">
              <a:buFont typeface="Symbol" charset="0"/>
              <a:buChar char="Þ"/>
            </a:pPr>
            <a:r>
              <a:rPr lang="en-US" sz="2000">
                <a:solidFill>
                  <a:schemeClr val="tx1"/>
                </a:solidFill>
              </a:rPr>
              <a:t> Nearby users respond quickly (more interested in the discussion).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875" y="1628775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u="sng">
                <a:solidFill>
                  <a:srgbClr val="FF0000"/>
                </a:solidFill>
              </a:rPr>
              <a:t>Online users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40200" y="1844675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u="sng">
                <a:solidFill>
                  <a:srgbClr val="FF0000"/>
                </a:solidFill>
              </a:rPr>
              <a:t>Offline users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19700" y="1916113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u="sng">
                <a:solidFill>
                  <a:srgbClr val="FF0000"/>
                </a:solidFill>
              </a:rPr>
              <a:t>Sporadic users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27763" y="234950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u="sng">
                <a:solidFill>
                  <a:srgbClr val="FF0000"/>
                </a:solidFill>
              </a:rPr>
              <a:t>Rest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3649662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7913"/>
            <a:ext cx="3683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1663"/>
            <a:ext cx="3998913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ontent Placeholder 6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1366837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Chat is so popular that we will </a:t>
            </a:r>
            <a:r>
              <a:rPr lang="en-US" sz="2800" b="1">
                <a:latin typeface="Arial" charset="0"/>
              </a:rPr>
              <a:t>use it everywhere</a:t>
            </a:r>
            <a:r>
              <a:rPr lang="en-US" sz="2800">
                <a:latin typeface="Arial" charset="0"/>
              </a:rPr>
              <a:t>, e.g., smart-homes, mobile payments (order a pizza, pay for a coffee),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ea typeface="ＭＳ Ｐゴシック" pitchFamily="34" charset="-128"/>
              </a:rPr>
              <a:t>Microblogging</a:t>
            </a:r>
            <a:endParaRPr lang="en-US" dirty="0"/>
          </a:p>
        </p:txBody>
      </p:sp>
      <p:sp>
        <p:nvSpPr>
          <p:cNvPr id="10245" name="TextBox 18"/>
          <p:cNvSpPr txBox="1">
            <a:spLocks noChangeArrowheads="1"/>
          </p:cNvSpPr>
          <p:nvPr/>
        </p:nvSpPr>
        <p:spPr bwMode="auto">
          <a:xfrm>
            <a:off x="5003800" y="2565400"/>
            <a:ext cx="3168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/>
              <a:t>Snapcash</a:t>
            </a:r>
          </a:p>
        </p:txBody>
      </p:sp>
      <p:pic>
        <p:nvPicPr>
          <p:cNvPr id="10246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644900"/>
            <a:ext cx="131445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20"/>
          <p:cNvSpPr txBox="1">
            <a:spLocks noChangeArrowheads="1"/>
          </p:cNvSpPr>
          <p:nvPr/>
        </p:nvSpPr>
        <p:spPr bwMode="auto">
          <a:xfrm>
            <a:off x="250825" y="2420938"/>
            <a:ext cx="936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3438" y="5732463"/>
            <a:ext cx="2665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Viber allows sending paid stickers: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445125"/>
            <a:ext cx="14811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175625" cy="922337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>
                <a:latin typeface="Arial" charset="0"/>
              </a:rPr>
              <a:t>Average and Maximum </a:t>
            </a:r>
            <a:br>
              <a:rPr lang="en-US" sz="3200">
                <a:latin typeface="Arial" charset="0"/>
              </a:rPr>
            </a:br>
            <a:r>
              <a:rPr lang="en-US" sz="3200">
                <a:latin typeface="Arial" charset="0"/>
              </a:rPr>
              <a:t>Distance (Rayz, Reply)</a:t>
            </a:r>
          </a:p>
        </p:txBody>
      </p:sp>
      <p:pic>
        <p:nvPicPr>
          <p:cNvPr id="5222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79248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Content Placeholder 6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1727200"/>
          </a:xfrm>
        </p:spPr>
        <p:txBody>
          <a:bodyPr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Hypothesis: Closer Geographic Users means More Replies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775" y="6197600"/>
            <a:ext cx="53292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0" dirty="0">
                <a:solidFill>
                  <a:schemeClr val="accent3"/>
                </a:solidFill>
                <a:ea typeface="ＭＳ Ｐゴシック" pitchFamily="34" charset="-128"/>
                <a:cs typeface="+mn-cs"/>
              </a:rPr>
              <a:t>People in classroom, event?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908175" y="2597150"/>
            <a:ext cx="4535488" cy="122396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43213" y="2636838"/>
            <a:ext cx="30972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distance of rayz to replies ([1-50] replies) = 15km (max)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867400" y="3532188"/>
            <a:ext cx="2017713" cy="12255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11863" y="3749675"/>
            <a:ext cx="19446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&gt;50 replies </a:t>
            </a:r>
          </a:p>
          <a:p>
            <a:r>
              <a:rPr lang="en-US" sz="2000">
                <a:solidFill>
                  <a:srgbClr val="FF0000"/>
                </a:solidFill>
              </a:rPr>
              <a:t>At 10km (max)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875463" y="4829175"/>
            <a:ext cx="2017712" cy="122396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19925" y="5045075"/>
            <a:ext cx="1944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&gt;100 replies </a:t>
            </a:r>
          </a:p>
          <a:p>
            <a:r>
              <a:rPr lang="en-US" sz="2000">
                <a:solidFill>
                  <a:srgbClr val="FF0000"/>
                </a:solidFill>
              </a:rPr>
              <a:t>at 8 meters!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V="1">
            <a:off x="7380288" y="5732463"/>
            <a:ext cx="792162" cy="5048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Future Challenges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7365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Tools to handle lack of accountability that has shown to </a:t>
            </a:r>
            <a:r>
              <a:rPr lang="en-US" sz="2800" b="1">
                <a:latin typeface="Arial" charset="0"/>
              </a:rPr>
              <a:t>encourage negative discourse</a:t>
            </a:r>
            <a:r>
              <a:rPr lang="en-US" sz="2800">
                <a:latin typeface="Arial" charset="0"/>
              </a:rPr>
              <a:t>, including </a:t>
            </a:r>
            <a:r>
              <a:rPr lang="en-US" sz="2800" b="1">
                <a:latin typeface="Arial" charset="0"/>
              </a:rPr>
              <a:t>personal attacks, threats or rumor spreading [IMC’14]</a:t>
            </a:r>
          </a:p>
          <a:p>
            <a:r>
              <a:rPr lang="en-US" sz="2800">
                <a:latin typeface="Arial" charset="0"/>
              </a:rPr>
              <a:t>Introduce more </a:t>
            </a:r>
            <a:r>
              <a:rPr lang="en-US" sz="2800" b="1">
                <a:latin typeface="Arial" charset="0"/>
              </a:rPr>
              <a:t>automated</a:t>
            </a:r>
            <a:r>
              <a:rPr lang="en-US" sz="2800">
                <a:latin typeface="Arial" charset="0"/>
              </a:rPr>
              <a:t> and </a:t>
            </a:r>
            <a:r>
              <a:rPr lang="en-US" sz="2800" b="1">
                <a:latin typeface="Arial" charset="0"/>
              </a:rPr>
              <a:t>crowd</a:t>
            </a:r>
            <a:r>
              <a:rPr lang="en-US" sz="2800">
                <a:latin typeface="Arial" charset="0"/>
              </a:rPr>
              <a:t> management techniques (collaborative filtering):</a:t>
            </a:r>
          </a:p>
          <a:p>
            <a:pPr lvl="1"/>
            <a:r>
              <a:rPr lang="en-US" sz="2400">
                <a:latin typeface="Arial" charset="0"/>
              </a:rPr>
              <a:t>More intelligent </a:t>
            </a:r>
            <a:r>
              <a:rPr lang="en-US" sz="2400" b="1">
                <a:latin typeface="Arial" charset="0"/>
              </a:rPr>
              <a:t>Report Management</a:t>
            </a:r>
          </a:p>
          <a:p>
            <a:pPr lvl="1"/>
            <a:r>
              <a:rPr lang="en-US" sz="2400" b="1">
                <a:latin typeface="Arial" charset="0"/>
              </a:rPr>
              <a:t>Classify</a:t>
            </a:r>
            <a:r>
              <a:rPr lang="en-US" sz="2400">
                <a:latin typeface="Arial" charset="0"/>
              </a:rPr>
              <a:t> rayz threads to categories</a:t>
            </a:r>
          </a:p>
          <a:p>
            <a:pPr lvl="1"/>
            <a:r>
              <a:rPr lang="en-US" sz="2400">
                <a:latin typeface="Arial" charset="0"/>
              </a:rPr>
              <a:t>More </a:t>
            </a:r>
            <a:r>
              <a:rPr lang="en-US" sz="2400" b="1">
                <a:latin typeface="Arial" charset="0"/>
              </a:rPr>
              <a:t>detailed</a:t>
            </a:r>
            <a:r>
              <a:rPr lang="en-US" sz="2400">
                <a:latin typeface="Arial" charset="0"/>
              </a:rPr>
              <a:t> </a:t>
            </a:r>
            <a:r>
              <a:rPr lang="en-US" sz="2400" b="1">
                <a:latin typeface="Arial" charset="0"/>
              </a:rPr>
              <a:t>data analysis </a:t>
            </a:r>
            <a:r>
              <a:rPr lang="en-US" sz="2400">
                <a:latin typeface="Arial" charset="0"/>
              </a:rPr>
              <a:t>(interaction graphs, rerayz path length, community detection, chat  groups vs. location, new vs. old users, ….</a:t>
            </a:r>
          </a:p>
          <a:p>
            <a:pPr lvl="1"/>
            <a:r>
              <a:rPr lang="en-US" sz="2400" b="1">
                <a:latin typeface="Arial" charset="0"/>
              </a:rPr>
              <a:t>Comparison</a:t>
            </a:r>
            <a:r>
              <a:rPr lang="en-US" sz="2400">
                <a:latin typeface="Arial" charset="0"/>
              </a:rPr>
              <a:t> with other </a:t>
            </a:r>
            <a:r>
              <a:rPr lang="en-US" sz="2400" b="1">
                <a:latin typeface="Arial" charset="0"/>
              </a:rPr>
              <a:t>similar networks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194468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11"/>
          <p:cNvSpPr>
            <a:spLocks noChangeArrowheads="1"/>
          </p:cNvSpPr>
          <p:nvPr/>
        </p:nvSpPr>
        <p:spPr bwMode="auto">
          <a:xfrm>
            <a:off x="684213" y="5445125"/>
            <a:ext cx="7848600" cy="84455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0">
                <a:solidFill>
                  <a:schemeClr val="tx1"/>
                </a:solidFill>
                <a:cs typeface="Arial" charset="0"/>
              </a:rPr>
              <a:t>The 3rd IEEE Intl. Workshop on Mobile Data Management, Mining, and </a:t>
            </a:r>
          </a:p>
          <a:p>
            <a:pPr algn="ctr" eaLnBrk="1" hangingPunct="1"/>
            <a:r>
              <a:rPr lang="en-US" sz="1800" b="0">
                <a:solidFill>
                  <a:schemeClr val="tx1"/>
                </a:solidFill>
                <a:cs typeface="Arial" charset="0"/>
              </a:rPr>
              <a:t>Computing on Social Networks, with IEEE MDM '15, </a:t>
            </a:r>
          </a:p>
          <a:p>
            <a:pPr algn="ctr" eaLnBrk="1" hangingPunct="1"/>
            <a:r>
              <a:rPr lang="en-US" sz="1800" b="0">
                <a:solidFill>
                  <a:schemeClr val="tx1"/>
                </a:solidFill>
                <a:cs typeface="Arial" charset="0"/>
              </a:rPr>
              <a:t>June 15, 2015, Pittsburgh, PA, USA</a:t>
            </a:r>
            <a:endParaRPr lang="it-IT" sz="18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511300"/>
          </a:xfrm>
          <a:solidFill>
            <a:srgbClr val="FF5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3600">
                <a:latin typeface="Arial" charset="0"/>
              </a:rPr>
              <a:t>Rayzit: An Anonymous and Dynamic Social Network Architecture</a:t>
            </a:r>
            <a:endParaRPr lang="en-US" sz="3600" i="1">
              <a:solidFill>
                <a:schemeClr val="tx1"/>
              </a:solidFill>
              <a:latin typeface="Tahoma" charset="0"/>
            </a:endParaRPr>
          </a:p>
        </p:txBody>
      </p:sp>
      <p:pic>
        <p:nvPicPr>
          <p:cNvPr id="542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33825"/>
            <a:ext cx="34559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276475"/>
            <a:ext cx="14398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2484438" y="2060575"/>
            <a:ext cx="46085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>
                <a:solidFill>
                  <a:srgbClr val="FF0000"/>
                </a:solidFill>
              </a:rPr>
              <a:t>Thanks!</a:t>
            </a:r>
            <a:br>
              <a:rPr lang="en-US" sz="4000">
                <a:solidFill>
                  <a:srgbClr val="FF0000"/>
                </a:solidFill>
              </a:rPr>
            </a:br>
            <a:r>
              <a:rPr lang="en-US" sz="4000">
                <a:solidFill>
                  <a:srgbClr val="FF0000"/>
                </a:solidFill>
              </a:rPr>
              <a:t>Questions?</a:t>
            </a:r>
          </a:p>
          <a:p>
            <a:pPr algn="ctr"/>
            <a:r>
              <a:rPr lang="en-US" sz="4000" b="0" u="sng">
                <a:solidFill>
                  <a:srgbClr val="003399"/>
                </a:solidFill>
              </a:rPr>
              <a:t>http://rayzit.com/</a:t>
            </a:r>
          </a:p>
        </p:txBody>
      </p:sp>
      <p:sp>
        <p:nvSpPr>
          <p:cNvPr id="54279" name="TextBox 8"/>
          <p:cNvSpPr txBox="1">
            <a:spLocks noChangeArrowheads="1"/>
          </p:cNvSpPr>
          <p:nvPr/>
        </p:nvSpPr>
        <p:spPr bwMode="auto">
          <a:xfrm>
            <a:off x="468313" y="3933825"/>
            <a:ext cx="4824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Contact: </a:t>
            </a:r>
            <a:r>
              <a:rPr lang="en-US" sz="2400" b="0">
                <a:hlinkClick r:id="rId6"/>
              </a:rPr>
              <a:t>dzeina@cs.ucy.ac.cy</a:t>
            </a:r>
            <a:endParaRPr lang="en-US" sz="2400" b="0"/>
          </a:p>
          <a:p>
            <a:pPr algn="ctr"/>
            <a:r>
              <a:rPr lang="en-US" sz="2400" b="0" u="sng">
                <a:solidFill>
                  <a:srgbClr val="003399"/>
                </a:solidFill>
              </a:rPr>
              <a:t>http://dmsl.cs.ucy.ac.cy/</a:t>
            </a:r>
          </a:p>
          <a:p>
            <a:pPr algn="ctr"/>
            <a:r>
              <a:rPr lang="en-US" sz="2400" b="0"/>
              <a:t/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Summary of </a:t>
            </a:r>
            <a:r>
              <a:rPr lang="en-US" dirty="0" err="1" smtClean="0"/>
              <a:t>Microblogging</a:t>
            </a:r>
            <a:r>
              <a:rPr lang="en-US" dirty="0" smtClean="0"/>
              <a:t> Apps</a:t>
            </a:r>
            <a:endParaRPr lang="en-US" dirty="0"/>
          </a:p>
        </p:txBody>
      </p:sp>
      <p:pic>
        <p:nvPicPr>
          <p:cNvPr id="56322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2795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314450"/>
            <a:ext cx="10191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924175"/>
            <a:ext cx="663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84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47990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47863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775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TextBox 14"/>
          <p:cNvSpPr txBox="1">
            <a:spLocks noChangeArrowheads="1"/>
          </p:cNvSpPr>
          <p:nvPr/>
        </p:nvSpPr>
        <p:spPr bwMode="auto">
          <a:xfrm>
            <a:off x="452438" y="2290763"/>
            <a:ext cx="3162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Identity Chat</a:t>
            </a:r>
          </a:p>
        </p:txBody>
      </p:sp>
      <p:sp>
        <p:nvSpPr>
          <p:cNvPr id="56330" name="TextBox 24"/>
          <p:cNvSpPr txBox="1">
            <a:spLocks noChangeArrowheads="1"/>
          </p:cNvSpPr>
          <p:nvPr/>
        </p:nvSpPr>
        <p:spPr bwMode="auto">
          <a:xfrm>
            <a:off x="5521325" y="5797550"/>
            <a:ext cx="337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LB Anonymous Chat</a:t>
            </a:r>
          </a:p>
        </p:txBody>
      </p:sp>
      <p:sp>
        <p:nvSpPr>
          <p:cNvPr id="56331" name="TextBox 25"/>
          <p:cNvSpPr txBox="1">
            <a:spLocks noChangeArrowheads="1"/>
          </p:cNvSpPr>
          <p:nvPr/>
        </p:nvSpPr>
        <p:spPr bwMode="auto">
          <a:xfrm>
            <a:off x="3027363" y="3956050"/>
            <a:ext cx="2246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LB Identity Chat</a:t>
            </a:r>
          </a:p>
        </p:txBody>
      </p:sp>
      <p:cxnSp>
        <p:nvCxnSpPr>
          <p:cNvPr id="56332" name="Elbow Connector 14"/>
          <p:cNvCxnSpPr>
            <a:cxnSpLocks noChangeShapeType="1"/>
          </p:cNvCxnSpPr>
          <p:nvPr/>
        </p:nvCxnSpPr>
        <p:spPr bwMode="auto">
          <a:xfrm rot="16200000" flipH="1">
            <a:off x="2051844" y="3140869"/>
            <a:ext cx="1008062" cy="863600"/>
          </a:xfrm>
          <a:prstGeom prst="bentConnector3">
            <a:avLst>
              <a:gd name="adj1" fmla="val 100074"/>
            </a:avLst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3" name="Elbow Connector 19"/>
          <p:cNvCxnSpPr>
            <a:cxnSpLocks noChangeShapeType="1"/>
          </p:cNvCxnSpPr>
          <p:nvPr/>
        </p:nvCxnSpPr>
        <p:spPr bwMode="auto">
          <a:xfrm rot="16200000" flipH="1">
            <a:off x="4212431" y="4796632"/>
            <a:ext cx="1008063" cy="863600"/>
          </a:xfrm>
          <a:prstGeom prst="bentConnector3">
            <a:avLst>
              <a:gd name="adj1" fmla="val 100074"/>
            </a:avLst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633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068638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Related Work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186738" cy="439102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924372"/>
                <a:gridCol w="1565591"/>
                <a:gridCol w="1565591"/>
                <a:gridCol w="1565591"/>
                <a:gridCol w="1565591"/>
              </a:tblGrid>
              <a:tr h="751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Application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Distance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kNN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Anonymous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Location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454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Facebook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Twitter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Foursquare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Snapchat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Secret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Partial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Yik Yak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 miles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Whisper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Partial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Rayzit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Custom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211638" y="5268913"/>
            <a:ext cx="1081087" cy="431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627313" y="5268913"/>
            <a:ext cx="1081087" cy="431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795963" y="5268913"/>
            <a:ext cx="1079500" cy="431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380288" y="5268913"/>
            <a:ext cx="1079500" cy="431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cxnSp>
        <p:nvCxnSpPr>
          <p:cNvPr id="58442" name="Straight Connector 10"/>
          <p:cNvCxnSpPr>
            <a:cxnSpLocks noChangeShapeType="1"/>
          </p:cNvCxnSpPr>
          <p:nvPr/>
        </p:nvCxnSpPr>
        <p:spPr bwMode="auto">
          <a:xfrm>
            <a:off x="-180975" y="3933825"/>
            <a:ext cx="986631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43" name="TextBox 11"/>
          <p:cNvSpPr txBox="1">
            <a:spLocks noChangeArrowheads="1"/>
          </p:cNvSpPr>
          <p:nvPr/>
        </p:nvSpPr>
        <p:spPr bwMode="auto">
          <a:xfrm rot="-5400000">
            <a:off x="-685799" y="2755900"/>
            <a:ext cx="2017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</a:rPr>
              <a:t>Identities</a:t>
            </a:r>
          </a:p>
        </p:txBody>
      </p:sp>
      <p:sp>
        <p:nvSpPr>
          <p:cNvPr id="58444" name="TextBox 12"/>
          <p:cNvSpPr txBox="1">
            <a:spLocks noChangeArrowheads="1"/>
          </p:cNvSpPr>
          <p:nvPr/>
        </p:nvSpPr>
        <p:spPr bwMode="auto">
          <a:xfrm rot="-5400000">
            <a:off x="-709612" y="4554538"/>
            <a:ext cx="2016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</a:rPr>
              <a:t>Anonymous</a:t>
            </a:r>
            <a:endParaRPr lang="en-US" sz="1800">
              <a:solidFill>
                <a:srgbClr val="FF0000"/>
              </a:solidFill>
            </a:endParaRPr>
          </a:p>
        </p:txBody>
      </p:sp>
      <p:cxnSp>
        <p:nvCxnSpPr>
          <p:cNvPr id="58445" name="Straight Connector 11"/>
          <p:cNvCxnSpPr>
            <a:cxnSpLocks noChangeShapeType="1"/>
          </p:cNvCxnSpPr>
          <p:nvPr/>
        </p:nvCxnSpPr>
        <p:spPr bwMode="auto">
          <a:xfrm>
            <a:off x="827088" y="4149725"/>
            <a:ext cx="77057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Problem 1: Lack of Proximity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147050" cy="5400675"/>
          </a:xfrm>
        </p:spPr>
        <p:txBody>
          <a:bodyPr/>
          <a:lstStyle/>
          <a:p>
            <a:pPr marL="514350" indent="-514350">
              <a:tabLst>
                <a:tab pos="3367088" algn="l"/>
              </a:tabLst>
            </a:pPr>
            <a:r>
              <a:rPr lang="en-US" sz="2800">
                <a:latin typeface="Arial" charset="0"/>
              </a:rPr>
              <a:t>Current Microblogging apps are unable to realize proximity-based applications, e.g., for:</a:t>
            </a:r>
          </a:p>
          <a:p>
            <a:pPr marL="914400" lvl="1" indent="-514350">
              <a:tabLst>
                <a:tab pos="3367088" algn="l"/>
              </a:tabLst>
            </a:pPr>
            <a:r>
              <a:rPr lang="en-US" sz="2000">
                <a:latin typeface="Arial" charset="0"/>
              </a:rPr>
              <a:t>V2V communication scenarios. </a:t>
            </a:r>
          </a:p>
          <a:p>
            <a:pPr marL="914400" lvl="1" indent="-514350">
              <a:tabLst>
                <a:tab pos="3367088" algn="l"/>
              </a:tabLst>
            </a:pPr>
            <a:r>
              <a:rPr lang="en-US" sz="2000">
                <a:latin typeface="Arial" charset="0"/>
              </a:rPr>
              <a:t>Adhoc events.</a:t>
            </a:r>
          </a:p>
          <a:p>
            <a:pPr marL="914400" lvl="1" indent="-514350">
              <a:tabLst>
                <a:tab pos="3367088" algn="l"/>
              </a:tabLst>
            </a:pPr>
            <a:r>
              <a:rPr lang="en-US" sz="2000">
                <a:latin typeface="Arial" charset="0"/>
              </a:rPr>
              <a:t>Emergency response scenarios.</a:t>
            </a:r>
          </a:p>
          <a:p>
            <a:pPr marL="514350" indent="-514350">
              <a:tabLst>
                <a:tab pos="3367088" algn="l"/>
              </a:tabLst>
            </a:pPr>
            <a:r>
              <a:rPr lang="en-US" sz="2800">
                <a:latin typeface="Arial" charset="0"/>
              </a:rPr>
              <a:t>Crowd around is not in your Social graph </a:t>
            </a:r>
            <a:r>
              <a:rPr lang="en-US" sz="2800">
                <a:latin typeface="Arial" charset="0"/>
                <a:sym typeface="Wingdings" charset="0"/>
              </a:rPr>
              <a:t></a:t>
            </a:r>
            <a:endParaRPr lang="en-US" sz="2800">
              <a:latin typeface="Arial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230346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89363"/>
            <a:ext cx="25923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789363"/>
            <a:ext cx="14890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89363"/>
            <a:ext cx="14874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435600" y="5084763"/>
            <a:ext cx="1800225" cy="10080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Problem 2: Location Privacy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6923088" cy="5400675"/>
          </a:xfrm>
        </p:spPr>
        <p:txBody>
          <a:bodyPr/>
          <a:lstStyle/>
          <a:p>
            <a:pPr marL="514350" indent="-514350">
              <a:tabLst>
                <a:tab pos="3367088" algn="l"/>
              </a:tabLst>
            </a:pPr>
            <a:r>
              <a:rPr lang="en-US" sz="2800">
                <a:latin typeface="Arial" charset="0"/>
              </a:rPr>
              <a:t>LB apps can continuously </a:t>
            </a:r>
            <a:r>
              <a:rPr lang="en-US" sz="2800" b="1">
                <a:latin typeface="Arial" charset="0"/>
              </a:rPr>
              <a:t>“know” (surveil, track or monitor) </a:t>
            </a:r>
            <a:r>
              <a:rPr lang="en-US" sz="2800">
                <a:latin typeface="Arial" charset="0"/>
              </a:rPr>
              <a:t>the location of a user while serving them.</a:t>
            </a:r>
          </a:p>
          <a:p>
            <a:pPr marL="914400" lvl="1" indent="-514350">
              <a:tabLst>
                <a:tab pos="3367088" algn="l"/>
              </a:tabLst>
            </a:pPr>
            <a:r>
              <a:rPr lang="en-US" sz="2400">
                <a:latin typeface="Arial" charset="0"/>
              </a:rPr>
              <a:t>Which 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Location </a:t>
            </a:r>
            <a:r>
              <a:rPr lang="en-US" sz="2400">
                <a:latin typeface="Arial" charset="0"/>
              </a:rPr>
              <a:t>settings to keep on?</a:t>
            </a:r>
            <a:endParaRPr lang="en-US" sz="2400" b="1">
              <a:solidFill>
                <a:srgbClr val="008000"/>
              </a:solidFill>
              <a:latin typeface="Arial" charset="0"/>
            </a:endParaRPr>
          </a:p>
          <a:p>
            <a:pPr marL="514350" indent="-514350">
              <a:tabLst>
                <a:tab pos="3367088" algn="l"/>
              </a:tabLst>
            </a:pPr>
            <a:r>
              <a:rPr lang="en-US" sz="2800" b="1" i="1">
                <a:latin typeface="Arial" charset="0"/>
              </a:rPr>
              <a:t>“Please rob me” </a:t>
            </a:r>
            <a:r>
              <a:rPr lang="en-US" sz="2800">
                <a:latin typeface="Arial" charset="0"/>
              </a:rPr>
              <a:t>awareness project shows the impact of </a:t>
            </a:r>
            <a:r>
              <a:rPr lang="en-US" sz="2800" b="1">
                <a:latin typeface="Arial" charset="0"/>
              </a:rPr>
              <a:t>location release</a:t>
            </a:r>
            <a:r>
              <a:rPr lang="en-US" sz="2800">
                <a:latin typeface="Arial" charset="0"/>
              </a:rPr>
              <a:t>.</a:t>
            </a:r>
          </a:p>
          <a:p>
            <a:pPr marL="914400" lvl="1" indent="-514350">
              <a:tabLst>
                <a:tab pos="3367088" algn="l"/>
              </a:tabLst>
            </a:pPr>
            <a:r>
              <a:rPr lang="en-US" sz="2000">
                <a:latin typeface="Arial" charset="0"/>
              </a:rPr>
              <a:t>Shows when users </a:t>
            </a:r>
            <a:r>
              <a:rPr lang="en-US" sz="2000" b="1">
                <a:latin typeface="Arial" charset="0"/>
              </a:rPr>
              <a:t>check-in </a:t>
            </a:r>
            <a:r>
              <a:rPr lang="en-US" sz="2000">
                <a:latin typeface="Arial" charset="0"/>
              </a:rPr>
              <a:t>somewhere that is </a:t>
            </a:r>
            <a:r>
              <a:rPr lang="en-US" sz="2000" b="1">
                <a:latin typeface="Arial" charset="0"/>
              </a:rPr>
              <a:t>not</a:t>
            </a:r>
            <a:r>
              <a:rPr lang="en-US" sz="2000">
                <a:latin typeface="Arial" charset="0"/>
              </a:rPr>
              <a:t> their </a:t>
            </a:r>
            <a:r>
              <a:rPr lang="en-US" sz="2000" b="1">
                <a:latin typeface="Arial" charset="0"/>
              </a:rPr>
              <a:t>home</a:t>
            </a:r>
            <a:r>
              <a:rPr lang="en-US" sz="2000">
                <a:latin typeface="Arial" charset="0"/>
              </a:rPr>
              <a:t> (Foursquare location updates).</a:t>
            </a: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60900"/>
            <a:ext cx="230505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68863"/>
            <a:ext cx="60071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268413"/>
            <a:ext cx="16192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Problem 3: </a:t>
            </a:r>
            <a:r>
              <a:rPr lang="en-US" dirty="0" err="1" smtClean="0">
                <a:ea typeface="ＭＳ Ｐゴシック" pitchFamily="34" charset="-128"/>
              </a:rPr>
              <a:t>Boostrapping</a:t>
            </a:r>
            <a:r>
              <a:rPr lang="en-US" dirty="0" smtClean="0">
                <a:ea typeface="ＭＳ Ｐゴシック" pitchFamily="34" charset="-128"/>
              </a:rPr>
              <a:t> 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8" cy="5400675"/>
          </a:xfrm>
        </p:spPr>
        <p:txBody>
          <a:bodyPr/>
          <a:lstStyle/>
          <a:p>
            <a:r>
              <a:rPr lang="en-US" sz="2800" b="1">
                <a:latin typeface="Arial" charset="0"/>
              </a:rPr>
              <a:t>LB apps </a:t>
            </a:r>
            <a:r>
              <a:rPr lang="en-US" sz="2800">
                <a:latin typeface="Arial" charset="0"/>
              </a:rPr>
              <a:t>suffer from </a:t>
            </a:r>
            <a:r>
              <a:rPr lang="en-US" sz="2800" b="1">
                <a:latin typeface="Arial" charset="0"/>
              </a:rPr>
              <a:t>bootstrapping </a:t>
            </a:r>
            <a:r>
              <a:rPr lang="en-US" sz="2800">
                <a:latin typeface="Arial" charset="0"/>
              </a:rPr>
              <a:t>issues</a:t>
            </a:r>
          </a:p>
          <a:p>
            <a:pPr lvl="1"/>
            <a:r>
              <a:rPr lang="en-US" sz="2400" i="1">
                <a:latin typeface="Arial" charset="0"/>
              </a:rPr>
              <a:t>“Bootstrapping refers to the starting of a self-sustaining community that is supposed to proceed without external input” </a:t>
            </a:r>
            <a:r>
              <a:rPr lang="en-US" sz="2400" i="1">
                <a:solidFill>
                  <a:srgbClr val="7F7F7F"/>
                </a:solidFill>
                <a:latin typeface="Arial" charset="0"/>
              </a:rPr>
              <a:t>wikipedia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35288"/>
            <a:ext cx="3454400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50825" y="2924175"/>
            <a:ext cx="45720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b="0"/>
              <a:t>Most </a:t>
            </a:r>
            <a:r>
              <a:rPr lang="en-US" sz="2400"/>
              <a:t>LB apps </a:t>
            </a:r>
            <a:r>
              <a:rPr lang="en-US" sz="2400" b="0"/>
              <a:t>don’t have enough </a:t>
            </a:r>
            <a:r>
              <a:rPr lang="en-US" sz="2400"/>
              <a:t>users online upfront</a:t>
            </a:r>
            <a:r>
              <a:rPr lang="en-US" sz="2400" b="0"/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b="0"/>
              <a:t>This gives the </a:t>
            </a:r>
            <a:r>
              <a:rPr lang="en-US" sz="2400"/>
              <a:t>impression</a:t>
            </a:r>
            <a:r>
              <a:rPr lang="en-US" sz="2400" b="0"/>
              <a:t> to new users that the </a:t>
            </a:r>
            <a:r>
              <a:rPr lang="en-US" sz="2400"/>
              <a:t>app</a:t>
            </a:r>
            <a:r>
              <a:rPr lang="en-US" sz="2400" b="0"/>
              <a:t> is </a:t>
            </a:r>
            <a:r>
              <a:rPr lang="en-US" sz="2400"/>
              <a:t>deserted.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/>
              <a:t>Consequently, </a:t>
            </a:r>
            <a:r>
              <a:rPr lang="en-US" sz="2400" b="0"/>
              <a:t>many people don’t use it and the app gradually dies.</a:t>
            </a:r>
          </a:p>
          <a:p>
            <a:pPr marL="400050" lvl="1"/>
            <a:r>
              <a:rPr lang="en-US" sz="3200" b="0"/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Problem 4: </a:t>
            </a:r>
            <a:r>
              <a:rPr lang="en-US" dirty="0" err="1" smtClean="0">
                <a:ea typeface="ＭＳ Ｐゴシック" pitchFamily="34" charset="-128"/>
              </a:rPr>
              <a:t>Cyberbulling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8" cy="5400675"/>
          </a:xfrm>
        </p:spPr>
        <p:txBody>
          <a:bodyPr/>
          <a:lstStyle/>
          <a:p>
            <a:pPr marL="514350" indent="-514350">
              <a:tabLst>
                <a:tab pos="3367088" algn="l"/>
              </a:tabLst>
              <a:defRPr/>
            </a:pPr>
            <a:r>
              <a:rPr lang="en-US" sz="2400" b="1" dirty="0">
                <a:latin typeface="Arial" charset="0"/>
              </a:rPr>
              <a:t>Social Identities* </a:t>
            </a:r>
            <a:r>
              <a:rPr lang="en-US" sz="2400" dirty="0">
                <a:latin typeface="Arial" charset="0"/>
              </a:rPr>
              <a:t>and </a:t>
            </a:r>
            <a:r>
              <a:rPr lang="en-US" sz="2400" b="1" dirty="0">
                <a:latin typeface="Arial" charset="0"/>
              </a:rPr>
              <a:t>(LB) chat </a:t>
            </a:r>
            <a:r>
              <a:rPr lang="en-US" sz="2400" b="1" dirty="0" err="1">
                <a:latin typeface="Arial" charset="0"/>
              </a:rPr>
              <a:t>apps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encourage the usage of </a:t>
            </a:r>
            <a:r>
              <a:rPr lang="en-US" sz="2400" b="1" dirty="0" err="1">
                <a:latin typeface="Arial" charset="0"/>
              </a:rPr>
              <a:t>cyberbullying</a:t>
            </a:r>
            <a:r>
              <a:rPr lang="en-US" sz="2400" dirty="0">
                <a:latin typeface="Arial" charset="0"/>
              </a:rPr>
              <a:t> and </a:t>
            </a:r>
            <a:r>
              <a:rPr lang="en-US" sz="2400" b="1" dirty="0">
                <a:latin typeface="Arial" charset="0"/>
              </a:rPr>
              <a:t>retaliation</a:t>
            </a:r>
            <a:r>
              <a:rPr lang="en-US" sz="2400" dirty="0">
                <a:latin typeface="Arial" charset="0"/>
              </a:rPr>
              <a:t>.</a:t>
            </a:r>
          </a:p>
          <a:p>
            <a:pPr marL="914400" lvl="1" indent="-514350">
              <a:tabLst>
                <a:tab pos="3367088" algn="l"/>
              </a:tabLst>
              <a:defRPr/>
            </a:pPr>
            <a:r>
              <a:rPr lang="en-US" sz="2000" i="1" dirty="0">
                <a:latin typeface="Arial" charset="0"/>
              </a:rPr>
              <a:t>“</a:t>
            </a:r>
            <a:r>
              <a:rPr lang="en-US" altLang="ja-JP" sz="2000" i="1" dirty="0" err="1">
                <a:latin typeface="Arial" charset="0"/>
              </a:rPr>
              <a:t>Cyberbullying</a:t>
            </a:r>
            <a:r>
              <a:rPr lang="en-US" altLang="ja-JP" sz="2000" i="1" dirty="0">
                <a:latin typeface="Arial" charset="0"/>
              </a:rPr>
              <a:t> is the use of social networks to repeatedly harm or harass other people in a deliberate manner.</a:t>
            </a:r>
            <a:r>
              <a:rPr lang="en-US" sz="2000" i="1" dirty="0" smtClean="0">
                <a:latin typeface="Arial" charset="0"/>
              </a:rPr>
              <a:t>” </a:t>
            </a:r>
            <a:r>
              <a:rPr lang="en-US" sz="2000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wikipedia</a:t>
            </a:r>
            <a:endParaRPr lang="en-US" altLang="ja-JP" sz="2000" i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marL="914400" lvl="1" indent="-514350">
              <a:tabLst>
                <a:tab pos="3367088" algn="l"/>
              </a:tabLst>
              <a:defRPr/>
            </a:pPr>
            <a:r>
              <a:rPr lang="en-US" sz="2000" b="1" dirty="0" err="1">
                <a:latin typeface="Arial" charset="0"/>
              </a:rPr>
              <a:t>Cyberbullying</a:t>
            </a:r>
            <a:r>
              <a:rPr lang="en-US" sz="2000" b="1" dirty="0">
                <a:latin typeface="Arial" charset="0"/>
              </a:rPr>
              <a:t> Examples:</a:t>
            </a:r>
            <a:r>
              <a:rPr lang="en-US" sz="2000" dirty="0">
                <a:latin typeface="Arial" charset="0"/>
              </a:rPr>
              <a:t> “communications that seek to </a:t>
            </a:r>
            <a:r>
              <a:rPr lang="en-US" sz="2000" b="1" dirty="0">
                <a:latin typeface="Arial" charset="0"/>
              </a:rPr>
              <a:t>intimidate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b="1" dirty="0">
                <a:latin typeface="Arial" charset="0"/>
              </a:rPr>
              <a:t>control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b="1" dirty="0">
                <a:latin typeface="Arial" charset="0"/>
              </a:rPr>
              <a:t>manipulate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b="1" dirty="0">
                <a:latin typeface="Arial" charset="0"/>
              </a:rPr>
              <a:t>put down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b="1" dirty="0">
                <a:latin typeface="Arial" charset="0"/>
              </a:rPr>
              <a:t>falsely discredit</a:t>
            </a:r>
            <a:r>
              <a:rPr lang="en-US" sz="2000" dirty="0">
                <a:latin typeface="Arial" charset="0"/>
              </a:rPr>
              <a:t>, or </a:t>
            </a:r>
            <a:r>
              <a:rPr lang="en-US" sz="2000" b="1" dirty="0">
                <a:latin typeface="Arial" charset="0"/>
              </a:rPr>
              <a:t>humiliate</a:t>
            </a:r>
            <a:r>
              <a:rPr lang="en-US" sz="2000" dirty="0">
                <a:latin typeface="Arial" charset="0"/>
              </a:rPr>
              <a:t> the recipient.” </a:t>
            </a:r>
            <a:r>
              <a:rPr lang="en-US" sz="2000" dirty="0" err="1">
                <a:solidFill>
                  <a:srgbClr val="7F7F7F"/>
                </a:solidFill>
                <a:latin typeface="Arial" charset="0"/>
              </a:rPr>
              <a:t>wikipedia</a:t>
            </a:r>
            <a:endParaRPr lang="en-US" sz="2000" dirty="0">
              <a:solidFill>
                <a:srgbClr val="7F7F7F"/>
              </a:solidFill>
              <a:latin typeface="Arial" charset="0"/>
            </a:endParaRPr>
          </a:p>
          <a:p>
            <a:pPr marL="514350" indent="-514350">
              <a:tabLst>
                <a:tab pos="3367088" algn="l"/>
              </a:tabLst>
              <a:defRPr/>
            </a:pPr>
            <a:r>
              <a:rPr lang="en-US" sz="2400" dirty="0">
                <a:latin typeface="Arial" charset="0"/>
              </a:rPr>
              <a:t>Social networks deploy </a:t>
            </a:r>
            <a:r>
              <a:rPr lang="en-US" sz="2400" b="1" dirty="0">
                <a:latin typeface="Arial" charset="0"/>
              </a:rPr>
              <a:t>community operation teams </a:t>
            </a:r>
            <a:r>
              <a:rPr lang="en-US" sz="2400" dirty="0">
                <a:latin typeface="Arial" charset="0"/>
              </a:rPr>
              <a:t>that attempt to </a:t>
            </a:r>
            <a:r>
              <a:rPr lang="en-US" sz="2400" b="1" dirty="0">
                <a:latin typeface="Arial" charset="0"/>
              </a:rPr>
              <a:t>correct and resolve disputes</a:t>
            </a:r>
            <a:r>
              <a:rPr lang="en-US" sz="2400" dirty="0">
                <a:latin typeface="Arial" charset="0"/>
              </a:rPr>
              <a:t>. </a:t>
            </a:r>
          </a:p>
          <a:p>
            <a:pPr marL="914400" lvl="1" indent="-514350">
              <a:tabLst>
                <a:tab pos="3367088" algn="l"/>
              </a:tabLst>
              <a:defRPr/>
            </a:pPr>
            <a:r>
              <a:rPr lang="en-US" sz="2000" dirty="0" err="1">
                <a:latin typeface="Arial" charset="0"/>
              </a:rPr>
              <a:t>Won’t</a:t>
            </a:r>
            <a:r>
              <a:rPr lang="en-US" sz="2000" dirty="0">
                <a:latin typeface="Arial" charset="0"/>
              </a:rPr>
              <a:t> scale adequately.</a:t>
            </a:r>
          </a:p>
          <a:p>
            <a:pPr marL="914400" lvl="1" indent="-514350">
              <a:tabLst>
                <a:tab pos="3367088" algn="l"/>
              </a:tabLst>
              <a:defRPr/>
            </a:pPr>
            <a:r>
              <a:rPr lang="en-US" sz="2000" dirty="0">
                <a:latin typeface="Arial" charset="0"/>
              </a:rPr>
              <a:t>Might be unfair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92600"/>
            <a:ext cx="41783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013325"/>
            <a:ext cx="21605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8313" y="5876925"/>
            <a:ext cx="80645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0" i="1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  <a:cs typeface="+mn-cs"/>
              </a:rPr>
              <a:t>* Whispers in the dark: analysis of an anonymous social network, Wang et. al., UC Santa Barbara, in ACM IMC 2014.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Presentation Outline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968875"/>
          </a:xfrm>
        </p:spPr>
        <p:txBody>
          <a:bodyPr/>
          <a:lstStyle/>
          <a:p>
            <a:pPr marL="514350" indent="-514350"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Introduction</a:t>
            </a:r>
          </a:p>
          <a:p>
            <a:pPr marL="514350" indent="-514350">
              <a:defRPr/>
            </a:pPr>
            <a:r>
              <a:rPr lang="en-U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The </a:t>
            </a:r>
            <a:r>
              <a:rPr lang="en-US" sz="4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Rayzit</a:t>
            </a:r>
            <a:r>
              <a:rPr lang="en-U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 Concept</a:t>
            </a:r>
          </a:p>
          <a:p>
            <a:pPr marL="914400" lvl="1" indent="-514350">
              <a:defRPr/>
            </a:pPr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The Application</a:t>
            </a:r>
          </a:p>
          <a:p>
            <a:pPr marL="914400" lvl="1" indent="-514350">
              <a:defRPr/>
            </a:pPr>
            <a:r>
              <a:rPr lang="en-US" sz="3600" dirty="0" smtClean="0">
                <a:ea typeface="ＭＳ Ｐゴシック" pitchFamily="34" charset="-128"/>
              </a:rPr>
              <a:t>AKNN Query Engine</a:t>
            </a:r>
          </a:p>
          <a:p>
            <a:pPr marL="914400" lvl="1" indent="-514350">
              <a:defRPr/>
            </a:pPr>
            <a:r>
              <a:rPr lang="en-US" sz="3600" dirty="0" smtClean="0">
                <a:ea typeface="ＭＳ Ｐゴシック" pitchFamily="34" charset="-128"/>
              </a:rPr>
              <a:t>Architecture</a:t>
            </a:r>
          </a:p>
          <a:p>
            <a:pPr marL="514350" indent="-514350">
              <a:defRPr/>
            </a:pPr>
            <a:r>
              <a:rPr lang="en-US" sz="4000" dirty="0" smtClean="0">
                <a:ea typeface="ＭＳ Ｐゴシック" pitchFamily="34" charset="-128"/>
              </a:rPr>
              <a:t>Data Analysis and Evaluation</a:t>
            </a:r>
          </a:p>
          <a:p>
            <a:pPr marL="514350" indent="-514350">
              <a:defRPr/>
            </a:pPr>
            <a:r>
              <a:rPr lang="en-US" sz="4000" dirty="0" smtClean="0">
                <a:ea typeface="ＭＳ Ｐゴシック" pitchFamily="34" charset="-128"/>
              </a:rPr>
              <a:t>Conclusion</a:t>
            </a:r>
          </a:p>
          <a:p>
            <a:pPr marL="514350" indent="-514350">
              <a:defRPr/>
            </a:pPr>
            <a:endParaRPr lang="en-US" sz="4000" dirty="0" smtClean="0">
              <a:ea typeface="ＭＳ Ｐゴシック" pitchFamily="34" charset="-128"/>
            </a:endParaRPr>
          </a:p>
          <a:p>
            <a:pPr marL="514350" indent="-514350">
              <a:defRPr/>
            </a:pPr>
            <a:endParaRPr lang="en-US" sz="4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48650" cy="936625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>
                <a:latin typeface="Arial" charset="0"/>
              </a:rPr>
              <a:t>Rayzit Concept</a:t>
            </a:r>
            <a:endParaRPr lang="en-US" sz="3200" b="1">
              <a:latin typeface="Arial" charset="0"/>
            </a:endParaRPr>
          </a:p>
        </p:txBody>
      </p:sp>
      <p:sp>
        <p:nvSpPr>
          <p:cNvPr id="23554" name="Content Placeholder 3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73650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Rayzit is a </a:t>
            </a:r>
            <a:r>
              <a:rPr lang="en-US" sz="2400" b="1">
                <a:latin typeface="Arial" charset="0"/>
              </a:rPr>
              <a:t>crowd messaging technology </a:t>
            </a:r>
            <a:r>
              <a:rPr lang="en-US" sz="2400">
                <a:latin typeface="Arial" charset="0"/>
              </a:rPr>
              <a:t>that delivers </a:t>
            </a:r>
            <a:r>
              <a:rPr lang="en-US" sz="2400" b="1">
                <a:latin typeface="Arial" charset="0"/>
              </a:rPr>
              <a:t>questions, inquiries and ideas </a:t>
            </a:r>
            <a:r>
              <a:rPr lang="en-US" sz="2400">
                <a:latin typeface="Arial" charset="0"/>
              </a:rPr>
              <a:t>to the </a:t>
            </a:r>
            <a:r>
              <a:rPr lang="en-US" sz="2400" b="1">
                <a:latin typeface="Arial" charset="0"/>
              </a:rPr>
              <a:t>KNN users.</a:t>
            </a:r>
          </a:p>
          <a:p>
            <a:pPr lvl="1"/>
            <a:r>
              <a:rPr lang="en-US" sz="2000">
                <a:latin typeface="Arial" charset="0"/>
              </a:rPr>
              <a:t>Not location-based app (e.g., 5 km) but kNN-based!</a:t>
            </a:r>
          </a:p>
          <a:p>
            <a:pPr lvl="1"/>
            <a:r>
              <a:rPr lang="en-US" sz="2000">
                <a:latin typeface="Arial" charset="0"/>
              </a:rPr>
              <a:t>Addresses: Proximity, Privacy, Bootstrapping and Cyberbullying</a:t>
            </a:r>
          </a:p>
          <a:p>
            <a:r>
              <a:rPr lang="en-US" sz="2400">
                <a:latin typeface="Arial" charset="0"/>
              </a:rPr>
              <a:t>Rayzit was funded by the Appcampus Program (Microsoft, Nokia &amp; Aalto, Finland).</a:t>
            </a:r>
          </a:p>
          <a:p>
            <a:pPr lvl="1"/>
            <a:r>
              <a:rPr lang="en-US" sz="2000">
                <a:latin typeface="Arial" charset="0"/>
              </a:rPr>
              <a:t>Ranked among 5 best apps of the program from 3500 apps.</a:t>
            </a:r>
          </a:p>
          <a:p>
            <a:pPr lvl="1"/>
            <a:r>
              <a:rPr lang="en-US" sz="2000">
                <a:latin typeface="Arial" charset="0"/>
              </a:rPr>
              <a:t>Few thousand downloads and active users after their marketing!</a:t>
            </a:r>
            <a:endParaRPr lang="en-US" sz="2400">
              <a:latin typeface="Arial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4292600"/>
            <a:ext cx="19446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4292600"/>
            <a:ext cx="15986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4365625"/>
            <a:ext cx="15938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0" y="6127750"/>
            <a:ext cx="4391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0">
                <a:hlinkClick r:id="rId6"/>
              </a:rPr>
              <a:t>http://rayzit.com/</a:t>
            </a:r>
            <a:endParaRPr lang="en-US" sz="2400" b="0"/>
          </a:p>
          <a:p>
            <a:pPr algn="ctr" eaLnBrk="1" hangingPunct="1"/>
            <a:endParaRPr lang="en-US" sz="2400" b="0"/>
          </a:p>
        </p:txBody>
      </p:sp>
      <p:pic>
        <p:nvPicPr>
          <p:cNvPr id="2253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08500"/>
            <a:ext cx="155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229225"/>
            <a:ext cx="1651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36867</TotalTime>
  <Words>1587</Words>
  <Application>Microsoft Macintosh PowerPoint</Application>
  <PresentationFormat>On-screen Show (4:3)</PresentationFormat>
  <Paragraphs>294</Paragraphs>
  <Slides>34</Slides>
  <Notes>18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ＭＳ Ｐゴシック</vt:lpstr>
      <vt:lpstr>Tahoma</vt:lpstr>
      <vt:lpstr>Wingdings</vt:lpstr>
      <vt:lpstr>Symbol</vt:lpstr>
      <vt:lpstr>Calibri</vt:lpstr>
      <vt:lpstr>Default Design</vt:lpstr>
      <vt:lpstr>Microsoft Visio Drawing</vt:lpstr>
      <vt:lpstr>Rayzit: An Anonymous and Dynamic Social Network Architecture</vt:lpstr>
      <vt:lpstr>Microblogging</vt:lpstr>
      <vt:lpstr>Microblogging</vt:lpstr>
      <vt:lpstr>Problem 1: Lack of Proximity</vt:lpstr>
      <vt:lpstr>Problem 2: Location Privacy</vt:lpstr>
      <vt:lpstr>Problem 3: Boostrapping </vt:lpstr>
      <vt:lpstr>Problem 4: Cyberbulling</vt:lpstr>
      <vt:lpstr>Presentation Outline</vt:lpstr>
      <vt:lpstr>Rayzit Concept</vt:lpstr>
      <vt:lpstr>PowerPoint Presentation</vt:lpstr>
      <vt:lpstr>The Rayzit Application</vt:lpstr>
      <vt:lpstr>The Rayzit Application</vt:lpstr>
      <vt:lpstr>Example Conversations </vt:lpstr>
      <vt:lpstr>Example Conversations </vt:lpstr>
      <vt:lpstr>Example Conversations </vt:lpstr>
      <vt:lpstr>Example Conversations </vt:lpstr>
      <vt:lpstr>More Topics on Rayzit</vt:lpstr>
      <vt:lpstr>Presentation Outline</vt:lpstr>
      <vt:lpstr>K Nearest Neighbor Networks</vt:lpstr>
      <vt:lpstr>Distibuted AkNN Computation</vt:lpstr>
      <vt:lpstr>Urban Social (Crowd) Networks</vt:lpstr>
      <vt:lpstr>Presentation Outline</vt:lpstr>
      <vt:lpstr>The Rayzit Architecture</vt:lpstr>
      <vt:lpstr>The Rayzit Architecture</vt:lpstr>
      <vt:lpstr>The Rayzit Architecture</vt:lpstr>
      <vt:lpstr>Presentation Outline</vt:lpstr>
      <vt:lpstr>Analyzing the Rayzit Network</vt:lpstr>
      <vt:lpstr>Session Duration</vt:lpstr>
      <vt:lpstr>Average Reply Time</vt:lpstr>
      <vt:lpstr>Average and Maximum  Distance (Rayz, Reply)</vt:lpstr>
      <vt:lpstr>Future Challenges</vt:lpstr>
      <vt:lpstr>Rayzit: An Anonymous and Dynamic Social Network Architecture</vt:lpstr>
      <vt:lpstr>Summary of Microblogging Apps</vt:lpstr>
      <vt:lpstr>Related Work</vt:lpstr>
    </vt:vector>
  </TitlesOfParts>
  <Company>UCY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Querying Sensor Data in Smartphone Networks</dc:title>
  <dc:subject>University of Cyprus</dc:subject>
  <dc:creator>Demetris Zeinalipour;Costantinos Costa</dc:creator>
  <cp:lastModifiedBy>D Z</cp:lastModifiedBy>
  <cp:revision>2522</cp:revision>
  <cp:lastPrinted>2005-08-16T19:27:47Z</cp:lastPrinted>
  <dcterms:created xsi:type="dcterms:W3CDTF">2002-06-13T03:57:29Z</dcterms:created>
  <dcterms:modified xsi:type="dcterms:W3CDTF">2015-06-15T16:58:17Z</dcterms:modified>
</cp:coreProperties>
</file>