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846" r:id="rId2"/>
    <p:sldId id="2189" r:id="rId3"/>
    <p:sldId id="2190" r:id="rId4"/>
    <p:sldId id="2191" r:id="rId5"/>
    <p:sldId id="2192" r:id="rId6"/>
    <p:sldId id="2184" r:id="rId7"/>
    <p:sldId id="2061" r:id="rId8"/>
    <p:sldId id="2185" r:id="rId9"/>
    <p:sldId id="2058" r:id="rId10"/>
    <p:sldId id="2052" r:id="rId11"/>
    <p:sldId id="2063" r:id="rId12"/>
    <p:sldId id="2187" r:id="rId13"/>
    <p:sldId id="2065" r:id="rId14"/>
    <p:sldId id="2066" r:id="rId15"/>
    <p:sldId id="2068" r:id="rId16"/>
    <p:sldId id="2054" r:id="rId17"/>
    <p:sldId id="2069" r:id="rId18"/>
    <p:sldId id="2070" r:id="rId19"/>
    <p:sldId id="2071" r:id="rId20"/>
    <p:sldId id="2072" r:id="rId21"/>
    <p:sldId id="2075" r:id="rId22"/>
    <p:sldId id="2076" r:id="rId23"/>
    <p:sldId id="2073" r:id="rId24"/>
    <p:sldId id="2074" r:id="rId25"/>
    <p:sldId id="2188" r:id="rId26"/>
    <p:sldId id="2193" r:id="rId27"/>
  </p:sldIdLst>
  <p:sldSz cx="9144000" cy="6858000" type="screen4x3"/>
  <p:notesSz cx="6797675" cy="992822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7700"/>
    <a:srgbClr val="007A37"/>
    <a:srgbClr val="FF0000"/>
    <a:srgbClr val="003399"/>
    <a:srgbClr val="1752DE"/>
    <a:srgbClr val="CCECFF"/>
    <a:srgbClr val="FFFFCC"/>
    <a:srgbClr val="FF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7"/>
    <p:restoredTop sz="83810" autoAdjust="0"/>
  </p:normalViewPr>
  <p:slideViewPr>
    <p:cSldViewPr>
      <p:cViewPr varScale="1">
        <p:scale>
          <a:sx n="95" d="100"/>
          <a:sy n="95" d="100"/>
        </p:scale>
        <p:origin x="16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FC9F9C9A-CB1D-C747-8B6C-7F1C10D93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905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57763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C09390A0-FEF1-134F-A2CC-A189D6DFEA3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57264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1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687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689045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16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809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817156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24255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50015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43487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88127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95394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25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1731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6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08638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96443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7153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11001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37000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25713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96528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9433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solidFill>
            <a:srgbClr val="002060"/>
          </a:solidFill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736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323528" y="6453515"/>
            <a:ext cx="83632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0" dirty="0">
                <a:solidFill>
                  <a:schemeClr val="bg1">
                    <a:lumMod val="65000"/>
                  </a:schemeClr>
                </a:solidFill>
              </a:rPr>
              <a:t>©</a:t>
            </a:r>
            <a:r>
              <a:rPr lang="el-GR" sz="11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b="0" dirty="0">
                <a:solidFill>
                  <a:schemeClr val="bg1">
                    <a:lumMod val="65000"/>
                  </a:schemeClr>
                </a:solidFill>
              </a:rPr>
              <a:t>Constantinou, </a:t>
            </a:r>
            <a:r>
              <a:rPr lang="en-GB" sz="1100" b="0" dirty="0" err="1">
                <a:solidFill>
                  <a:schemeClr val="bg1">
                    <a:lumMod val="65000"/>
                  </a:schemeClr>
                </a:solidFill>
              </a:rPr>
              <a:t>Polycarpou</a:t>
            </a:r>
            <a:r>
              <a:rPr lang="en-GB" sz="1100" b="0" dirty="0">
                <a:solidFill>
                  <a:schemeClr val="bg1">
                    <a:lumMod val="65000"/>
                  </a:schemeClr>
                </a:solidFill>
              </a:rPr>
              <a:t>, Costa, </a:t>
            </a:r>
            <a:r>
              <a:rPr lang="en-GB" sz="1100" b="0" dirty="0" err="1">
                <a:solidFill>
                  <a:schemeClr val="bg1">
                    <a:lumMod val="65000"/>
                  </a:schemeClr>
                </a:solidFill>
              </a:rPr>
              <a:t>Konstantinidis</a:t>
            </a:r>
            <a:r>
              <a:rPr lang="en-GB" sz="1100" b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100" b="0" dirty="0" err="1">
                <a:solidFill>
                  <a:schemeClr val="bg1">
                    <a:lumMod val="65000"/>
                  </a:schemeClr>
                </a:solidFill>
              </a:rPr>
              <a:t>Chrysanthis</a:t>
            </a:r>
            <a:r>
              <a:rPr lang="en-GB" sz="1100" b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100" b="0" dirty="0" err="1">
                <a:solidFill>
                  <a:schemeClr val="bg1">
                    <a:lumMod val="65000"/>
                  </a:schemeClr>
                </a:solidFill>
              </a:rPr>
              <a:t>Zeinalipour-Yazti</a:t>
            </a:r>
            <a:endParaRPr lang="en-US" sz="1100" b="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2513" y="6386513"/>
            <a:ext cx="985837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 userDrawn="1"/>
        </p:nvSpPr>
        <p:spPr>
          <a:xfrm>
            <a:off x="6932612" y="6386513"/>
            <a:ext cx="1815852" cy="328612"/>
          </a:xfrm>
          <a:prstGeom prst="rect">
            <a:avLst/>
          </a:prstGeom>
        </p:spPr>
        <p:txBody>
          <a:bodyPr/>
          <a:lstStyle/>
          <a:p>
            <a:pPr algn="r" eaLnBrk="1" hangingPunct="1"/>
            <a:fld id="{4F2512DF-8C6E-47D3-903C-DE80C0E5A6A3}" type="slidenum">
              <a:rPr lang="el-GR" altLang="en-US" sz="1400" smtClean="0"/>
              <a:pPr algn="r" eaLnBrk="1" hangingPunct="1"/>
              <a:t>‹#›</a:t>
            </a:fld>
            <a:endParaRPr lang="el-G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9192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title</a:t>
            </a:r>
            <a:r>
              <a:rPr lang="el-GR" altLang="en-US" dirty="0"/>
              <a:t> </a:t>
            </a:r>
            <a:r>
              <a:rPr lang="el-GR" altLang="en-US" dirty="0" err="1"/>
              <a:t>style</a:t>
            </a:r>
            <a:endParaRPr lang="el-GR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>
                <a:solidFill>
                  <a:schemeClr val="bg1"/>
                </a:solidFill>
              </a:rPr>
              <a:t>Dagstuhl Seminar </a:t>
            </a:r>
            <a:r>
              <a:rPr lang="en-GB" sz="1800" b="0" i="1">
                <a:solidFill>
                  <a:schemeClr val="bg1"/>
                </a:solidFill>
              </a:rPr>
              <a:t>10042, </a:t>
            </a:r>
            <a:r>
              <a:rPr lang="en-US" sz="1800" b="0" i="1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creativecommons.org/licenses/by/2.0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hyperlink" Target="https://anyplace.cs.ucy.ac.cy/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nited_Nations_Environment_Programme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en.wikipedia.org/wiki/World_Meteorological_Organizatio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United_Nations" TargetMode="External"/><Relationship Id="rId5" Type="http://schemas.openxmlformats.org/officeDocument/2006/relationships/hyperlink" Target="https://en.wikipedia.org/wiki/Intergovernmental_organization" TargetMode="External"/><Relationship Id="rId4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55.png"/><Relationship Id="rId9" Type="http://schemas.openxmlformats.org/officeDocument/2006/relationships/hyperlink" Target="https://creativecommons.org/licenses/by/2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"/><Relationship Id="rId4" Type="http://schemas.openxmlformats.org/officeDocument/2006/relationships/hyperlink" Target="https://www.epa.gov/ghgemissions/global-greenhouse-gas-emissions-dat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35000" y="5445223"/>
            <a:ext cx="7993063" cy="507901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 dirty="0">
                <a:solidFill>
                  <a:schemeClr val="bg1"/>
                </a:solidFill>
              </a:rPr>
              <a:t>24</a:t>
            </a:r>
            <a:r>
              <a:rPr lang="en-US" sz="1600" b="0" baseline="30000" dirty="0">
                <a:solidFill>
                  <a:schemeClr val="bg1"/>
                </a:solidFill>
              </a:rPr>
              <a:t>th</a:t>
            </a:r>
            <a:r>
              <a:rPr lang="en-US" sz="1600" b="0" dirty="0">
                <a:solidFill>
                  <a:schemeClr val="bg1"/>
                </a:solidFill>
              </a:rPr>
              <a:t> International Conference on Mobile Data Management </a:t>
            </a:r>
          </a:p>
          <a:p>
            <a:pPr algn="ctr" eaLnBrk="1" hangingPunct="1"/>
            <a:r>
              <a:rPr lang="en-US" sz="1600" b="0" dirty="0">
                <a:solidFill>
                  <a:schemeClr val="bg1"/>
                </a:solidFill>
              </a:rPr>
              <a:t>Singapore, July 3 - 6, 2023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r>
              <a:rPr lang="en-US" dirty="0"/>
              <a:t>An IoT Data System for Solar Self-Consumption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0E4FED-C21B-4910-B5E9-C2BB9FEBF3E9}"/>
                  </a:ext>
                </a:extLst>
              </p:cNvPr>
              <p:cNvSpPr/>
              <p:nvPr/>
            </p:nvSpPr>
            <p:spPr>
              <a:xfrm>
                <a:off x="305527" y="2197749"/>
                <a:ext cx="844111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/>
                  <a:t>Soteris Constantinou</a:t>
                </a:r>
                <a:r>
                  <a:rPr lang="en-GB" sz="2400" b="0" baseline="30000" dirty="0"/>
                  <a:t>∗</a:t>
                </a:r>
                <a:r>
                  <a:rPr lang="en-GB" sz="2400" b="0" dirty="0"/>
                  <a:t>, Nicolas </a:t>
                </a:r>
                <a:r>
                  <a:rPr lang="en-GB" sz="2400" b="0" dirty="0" err="1"/>
                  <a:t>Polycarpou</a:t>
                </a:r>
                <a:r>
                  <a:rPr lang="en-GB" sz="2400" b="0" baseline="30000" dirty="0"/>
                  <a:t>∗</a:t>
                </a:r>
                <a:r>
                  <a:rPr lang="en-GB" sz="2400" b="0" dirty="0"/>
                  <a:t>, </a:t>
                </a:r>
              </a:p>
              <a:p>
                <a:pPr algn="ctr"/>
                <a:r>
                  <a:rPr lang="en-GB" sz="2400" b="0" dirty="0" err="1"/>
                  <a:t>Constantinos</a:t>
                </a:r>
                <a:r>
                  <a:rPr lang="en-GB" sz="2400" b="0" dirty="0"/>
                  <a:t> Costa</a:t>
                </a:r>
                <a:r>
                  <a:rPr lang="en-GB" sz="2400" baseline="30000" dirty="0"/>
                  <a:t>◊</a:t>
                </a:r>
                <a:r>
                  <a:rPr lang="en-GB" sz="2400" b="0" baseline="30000" dirty="0"/>
                  <a:t>∗‡</a:t>
                </a:r>
                <a:r>
                  <a:rPr lang="en-GB" sz="2400" b="0" dirty="0"/>
                  <a:t> , Andreas </a:t>
                </a:r>
                <a:r>
                  <a:rPr lang="en-GB" sz="2400" b="0" dirty="0" err="1"/>
                  <a:t>Konstantinidis</a:t>
                </a:r>
                <a14:m>
                  <m:oMath xmlns:m="http://schemas.openxmlformats.org/officeDocument/2006/math">
                    <m:r>
                      <a:rPr lang="en-GB" sz="2400" b="0" i="1" baseline="30000" dirty="0">
                        <a:latin typeface="Cambria Math" panose="02040503050406030204" pitchFamily="18" charset="0"/>
                      </a:rPr>
                      <m:t>◎</m:t>
                    </m:r>
                  </m:oMath>
                </a14:m>
                <a:r>
                  <a:rPr lang="en-GB" sz="2400" b="0" baseline="30000" dirty="0"/>
                  <a:t>∗</a:t>
                </a:r>
                <a:r>
                  <a:rPr lang="en-GB" sz="2400" b="0" dirty="0"/>
                  <a:t>, </a:t>
                </a:r>
              </a:p>
              <a:p>
                <a:pPr algn="ctr"/>
                <a:r>
                  <a:rPr lang="en-GB" sz="2400" b="0" dirty="0" err="1"/>
                  <a:t>Panos</a:t>
                </a:r>
                <a:r>
                  <a:rPr lang="en-GB" sz="2400" b="0" dirty="0"/>
                  <a:t> K. </a:t>
                </a:r>
                <a:r>
                  <a:rPr lang="en-GB" sz="2400" b="0" dirty="0" err="1"/>
                  <a:t>Chrysanthis</a:t>
                </a:r>
                <a:r>
                  <a:rPr lang="en-GB" sz="2400" b="0" baseline="30000" dirty="0"/>
                  <a:t>‡∗</a:t>
                </a:r>
                <a:r>
                  <a:rPr lang="en-GB" sz="2400" b="0" dirty="0"/>
                  <a:t>, Demetrios </a:t>
                </a:r>
                <a:r>
                  <a:rPr lang="en-GB" sz="2400" b="0" dirty="0" err="1"/>
                  <a:t>Zeinalipour-Yazti</a:t>
                </a:r>
                <a:r>
                  <a:rPr lang="en-GB" sz="2400" b="0" baseline="30000" dirty="0"/>
                  <a:t>∗</a:t>
                </a:r>
                <a:endParaRPr lang="en-US" sz="2400" b="0" baseline="300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0E4FED-C21B-4910-B5E9-C2BB9FEBF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27" y="2197749"/>
                <a:ext cx="8441111" cy="1200329"/>
              </a:xfrm>
              <a:prstGeom prst="rect">
                <a:avLst/>
              </a:prstGeom>
              <a:blipFill>
                <a:blip r:embed="rId3"/>
                <a:stretch>
                  <a:fillRect t="-3571"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D81729E-456C-41BE-A035-15DCB182B7AE}"/>
                  </a:ext>
                </a:extLst>
              </p:cNvPr>
              <p:cNvSpPr/>
              <p:nvPr/>
            </p:nvSpPr>
            <p:spPr>
              <a:xfrm>
                <a:off x="321701" y="3655040"/>
                <a:ext cx="8586955" cy="955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50" b="0" baseline="30000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∗ Department of Computer Science, University of Cyprus, 1678 Nicosia, Cyprus</a:t>
                </a:r>
              </a:p>
              <a:p>
                <a:pPr algn="ctr"/>
                <a:r>
                  <a:rPr lang="en-GB" sz="1650" b="0" baseline="30000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◊ </a:t>
                </a:r>
                <a:r>
                  <a:rPr lang="en-GB" sz="1650" b="0" baseline="30000" dirty="0" err="1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Rinnoco</a:t>
                </a:r>
                <a:r>
                  <a:rPr lang="en-GB" sz="1650" b="0" baseline="30000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 Ltd, 3047 Limassol, Cyprus</a:t>
                </a:r>
                <a:br>
                  <a:rPr lang="en-US" sz="1800" b="0" i="1" baseline="3000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sz="1800" b="0" i="1" baseline="30000" dirty="0">
                        <a:latin typeface="Cambria Math" panose="02040503050406030204" pitchFamily="18" charset="0"/>
                      </a:rPr>
                      <m:t>◎</m:t>
                    </m:r>
                  </m:oMath>
                </a14:m>
                <a:r>
                  <a:rPr lang="en-GB" sz="1650" b="0" baseline="30000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 Department of Computer Science &amp; Engineering, Frederick University, 1036 Nicosia, Cyprus</a:t>
                </a:r>
              </a:p>
              <a:p>
                <a:pPr algn="ctr"/>
                <a:r>
                  <a:rPr lang="en-GB" sz="1650" b="0" baseline="30000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‡ Department of Computer Science, University of Pittsburgh, PA 15260, USA</a:t>
                </a:r>
                <a:endParaRPr lang="en-CY" sz="1650" dirty="0">
                  <a:solidFill>
                    <a:schemeClr val="accent4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D81729E-456C-41BE-A035-15DCB182B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01" y="3655040"/>
                <a:ext cx="8586955" cy="955454"/>
              </a:xfrm>
              <a:prstGeom prst="rect">
                <a:avLst/>
              </a:prstGeom>
              <a:blipFill>
                <a:blip r:embed="rId4"/>
                <a:stretch>
                  <a:fillRect t="-7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50E2786-CC54-4BF4-9D17-EEF44FAE17D1}"/>
              </a:ext>
            </a:extLst>
          </p:cNvPr>
          <p:cNvSpPr txBox="1"/>
          <p:nvPr/>
        </p:nvSpPr>
        <p:spPr>
          <a:xfrm>
            <a:off x="0" y="4551511"/>
            <a:ext cx="927052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sconst01@ucy.ac.cy, npolyc03@ucy.ac.cy, costa.c@rinnoco.com,</a:t>
            </a:r>
          </a:p>
          <a:p>
            <a:pPr algn="ctr"/>
            <a:r>
              <a:rPr lang="en-GB" sz="12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com.ca@frederick.ac.cy, panos@cs.pitt.edu, dzeina@ucy.ac.cy</a:t>
            </a:r>
          </a:p>
          <a:p>
            <a:pPr algn="ctr"/>
            <a:endParaRPr lang="en-GB" sz="8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https://greencap.cs.ucy.ac.cy/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37909C-5782-4D56-8957-D9DA13DC86A6}"/>
              </a:ext>
            </a:extLst>
          </p:cNvPr>
          <p:cNvGrpSpPr/>
          <p:nvPr/>
        </p:nvGrpSpPr>
        <p:grpSpPr>
          <a:xfrm>
            <a:off x="569239" y="6052899"/>
            <a:ext cx="7843439" cy="760478"/>
            <a:chOff x="2921868" y="4766609"/>
            <a:chExt cx="12197863" cy="1182671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17092211-CFB5-4442-B93D-22F194D83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868" y="4807259"/>
              <a:ext cx="2670076" cy="1142021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0916ABF8-E234-44EC-B809-21DEE6D4C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7742" y="4766609"/>
              <a:ext cx="2461989" cy="958700"/>
            </a:xfrm>
            <a:prstGeom prst="rect">
              <a:avLst/>
            </a:prstGeom>
          </p:spPr>
        </p:pic>
      </p:grpSp>
      <p:pic>
        <p:nvPicPr>
          <p:cNvPr id="14" name="Picture 6" descr="Department of Mechanical - Frederick University - Home">
            <a:extLst>
              <a:ext uri="{FF2B5EF4-FFF2-40B4-BE49-F238E27FC236}">
                <a16:creationId xmlns:a16="http://schemas.microsoft.com/office/drawing/2014/main" id="{D99306F5-DCB1-4C3C-8A4C-8EE88101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59" y="6132129"/>
            <a:ext cx="1904945" cy="6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CC40EA-EF49-4AA8-AED5-5FC5F27A0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050" y="6210718"/>
            <a:ext cx="1448096" cy="458642"/>
          </a:xfrm>
          <a:prstGeom prst="rect">
            <a:avLst/>
          </a:prstGeom>
        </p:spPr>
      </p:pic>
      <p:pic>
        <p:nvPicPr>
          <p:cNvPr id="17" name="Picture 16">
            <a:hlinkClick r:id="rId9"/>
            <a:extLst>
              <a:ext uri="{FF2B5EF4-FFF2-40B4-BE49-F238E27FC236}">
                <a16:creationId xmlns:a16="http://schemas.microsoft.com/office/drawing/2014/main" id="{7D336264-C596-48CE-94F6-628C2DB5DE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669023"/>
            <a:ext cx="226800" cy="226800"/>
          </a:xfrm>
          <a:prstGeom prst="rect">
            <a:avLst/>
          </a:prstGeom>
        </p:spPr>
      </p:pic>
      <p:pic>
        <p:nvPicPr>
          <p:cNvPr id="18" name="Picture 17">
            <a:hlinkClick r:id="rId9"/>
            <a:extLst>
              <a:ext uri="{FF2B5EF4-FFF2-40B4-BE49-F238E27FC236}">
                <a16:creationId xmlns:a16="http://schemas.microsoft.com/office/drawing/2014/main" id="{8753452C-804C-483F-BFFE-542941BB90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23" y="5662553"/>
            <a:ext cx="227304" cy="2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6BC5-6D13-4313-940C-ACF89601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kern="1200" dirty="0"/>
              <a:t>Solution: </a:t>
            </a:r>
            <a:r>
              <a:rPr lang="en-US" b="0" kern="1200" dirty="0" err="1"/>
              <a:t>GreenCap</a:t>
            </a:r>
            <a:endParaRPr lang="en-US" b="0" kern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29A39-0245-4A8B-B003-C93C3DBEB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</a:extLst>
          </a:blip>
          <a:srcRect l="32281"/>
          <a:stretch/>
        </p:blipFill>
        <p:spPr>
          <a:xfrm>
            <a:off x="35496" y="1149254"/>
            <a:ext cx="8882551" cy="1795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C86B8D-59B3-4071-8540-8234B9C20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3717032"/>
            <a:ext cx="4778470" cy="21227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4D0C54-0D9F-4A4E-9DB5-7F588C2FFB94}"/>
              </a:ext>
            </a:extLst>
          </p:cNvPr>
          <p:cNvCxnSpPr>
            <a:cxnSpLocks/>
          </p:cNvCxnSpPr>
          <p:nvPr/>
        </p:nvCxnSpPr>
        <p:spPr>
          <a:xfrm>
            <a:off x="5994157" y="2924944"/>
            <a:ext cx="0" cy="63663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9B995B4-7766-48D6-AB99-82D32DD6D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9316" y="3645024"/>
            <a:ext cx="3788731" cy="23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8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401-6B5B-46A9-97BA-1BC9040B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Memetic Algorithm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CBE0D-1E6B-442F-A1D2-942A060DE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97"/>
          <a:stretch/>
        </p:blipFill>
        <p:spPr>
          <a:xfrm>
            <a:off x="286620" y="980728"/>
            <a:ext cx="3737044" cy="2562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E8C98-044D-43D2-AA9E-F008DBD07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14" y="4176057"/>
            <a:ext cx="2142238" cy="194510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29612ED-C089-4281-BA2A-ACD3D9DDC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30302" y="4056794"/>
            <a:ext cx="2606194" cy="1460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97AC3-6A21-4EC4-902D-720FC64E8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4125450"/>
            <a:ext cx="2415555" cy="1607806"/>
          </a:xfrm>
          <a:prstGeom prst="rect">
            <a:avLst/>
          </a:prstGeom>
        </p:spPr>
      </p:pic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56133692-4D8E-4FD2-A21F-1D15758C1916}"/>
              </a:ext>
            </a:extLst>
          </p:cNvPr>
          <p:cNvSpPr/>
          <p:nvPr/>
        </p:nvSpPr>
        <p:spPr bwMode="auto">
          <a:xfrm>
            <a:off x="2249742" y="4497507"/>
            <a:ext cx="864087" cy="371830"/>
          </a:xfrm>
          <a:prstGeom prst="striped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b="0" dirty="0"/>
          </a:p>
        </p:txBody>
      </p:sp>
      <p:sp>
        <p:nvSpPr>
          <p:cNvPr id="13" name="Arrow: Striped Right 12">
            <a:extLst>
              <a:ext uri="{FF2B5EF4-FFF2-40B4-BE49-F238E27FC236}">
                <a16:creationId xmlns:a16="http://schemas.microsoft.com/office/drawing/2014/main" id="{17D0FE57-B4AA-4AA4-BFA0-63B8BE750CB0}"/>
              </a:ext>
            </a:extLst>
          </p:cNvPr>
          <p:cNvSpPr/>
          <p:nvPr/>
        </p:nvSpPr>
        <p:spPr bwMode="auto">
          <a:xfrm>
            <a:off x="5598114" y="4497507"/>
            <a:ext cx="864087" cy="371830"/>
          </a:xfrm>
          <a:prstGeom prst="striped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b="0" dirty="0"/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C0C7BD62-5763-4E72-A268-C059FE4C6ABD}"/>
              </a:ext>
            </a:extLst>
          </p:cNvPr>
          <p:cNvSpPr/>
          <p:nvPr/>
        </p:nvSpPr>
        <p:spPr bwMode="auto">
          <a:xfrm rot="5400000">
            <a:off x="545452" y="3651543"/>
            <a:ext cx="864087" cy="371830"/>
          </a:xfrm>
          <a:prstGeom prst="striped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b="0" dirty="0"/>
          </a:p>
        </p:txBody>
      </p:sp>
      <p:sp>
        <p:nvSpPr>
          <p:cNvPr id="15" name="Arrow: Striped Right 14">
            <a:extLst>
              <a:ext uri="{FF2B5EF4-FFF2-40B4-BE49-F238E27FC236}">
                <a16:creationId xmlns:a16="http://schemas.microsoft.com/office/drawing/2014/main" id="{A6A1AEBB-4F57-4B69-A6D2-4A463DC98813}"/>
              </a:ext>
            </a:extLst>
          </p:cNvPr>
          <p:cNvSpPr/>
          <p:nvPr/>
        </p:nvSpPr>
        <p:spPr bwMode="auto">
          <a:xfrm>
            <a:off x="3851920" y="2204864"/>
            <a:ext cx="1152128" cy="371830"/>
          </a:xfrm>
          <a:prstGeom prst="striped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0B2761-269A-4246-BD7F-29BC0A82A4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141" y="1489981"/>
            <a:ext cx="3080633" cy="198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3680-A914-459C-B94F-95B840D8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Memetic Algorithm 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D06D9-993F-487B-914F-32738E2D0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efficiency of the proposed technique is measured by:</a:t>
            </a:r>
          </a:p>
          <a:p>
            <a:r>
              <a:rPr lang="en-US" sz="2400" b="1" dirty="0"/>
              <a:t>Imported Energy</a:t>
            </a:r>
            <a:r>
              <a:rPr lang="en-US" sz="3600" dirty="0"/>
              <a:t>: </a:t>
            </a:r>
            <a:r>
              <a:rPr lang="en-US" sz="1600" dirty="0"/>
              <a:t>the energy retrieved from the grid at a particular time-slot so that appliances can complete the required operations set by residents. It is the difference of the consumption and the power generation</a:t>
            </a:r>
          </a:p>
          <a:p>
            <a:endParaRPr lang="en-US" sz="1600" dirty="0"/>
          </a:p>
          <a:p>
            <a:endParaRPr lang="en-US" sz="3600" dirty="0"/>
          </a:p>
          <a:p>
            <a:endParaRPr lang="en-US" sz="1100" dirty="0"/>
          </a:p>
          <a:p>
            <a:r>
              <a:rPr lang="en-US" sz="2400" b="1" dirty="0"/>
              <a:t>User Comfort</a:t>
            </a:r>
            <a:r>
              <a:rPr lang="en-US" sz="3600" dirty="0"/>
              <a:t>: </a:t>
            </a:r>
            <a:r>
              <a:rPr lang="en-US" sz="1600" dirty="0"/>
              <a:t>the sum of all executed rules defined by the user. Each rule PR</a:t>
            </a:r>
            <a:r>
              <a:rPr lang="en-US" sz="1600" baseline="-25000" dirty="0"/>
              <a:t>i</a:t>
            </a:r>
            <a:r>
              <a:rPr lang="en-US" sz="1600" dirty="0"/>
              <a:t>=1 when successfully adapted and consequently executed, otherwise PR</a:t>
            </a:r>
            <a:r>
              <a:rPr lang="en-US" sz="1600" baseline="-25000" dirty="0"/>
              <a:t>i</a:t>
            </a:r>
            <a:r>
              <a:rPr lang="en-US" sz="1600" dirty="0"/>
              <a:t>=0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28C28-69E7-474B-BFDD-F80978163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779" y="3492521"/>
            <a:ext cx="3510390" cy="872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ECBCEF-8F76-4F57-B2ED-0B2F89498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767" y="5494638"/>
            <a:ext cx="4117610" cy="74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6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8EADCD-E055-4A30-BA9C-0D46954D4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650"/>
          </a:xfrm>
        </p:spPr>
        <p:txBody>
          <a:bodyPr/>
          <a:lstStyle/>
          <a:p>
            <a:r>
              <a:rPr lang="en-US" sz="2400" dirty="0"/>
              <a:t>Aims to retain the daily total consumption to its original state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considers users’ Residential Consumption Record (RCR)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fluctuations may occur from the MA procedures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Prioritizes users’ comfort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adapts corresponding Preference Rules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If (daily consumption &lt; RCR state):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allocates operations (turns ON) in corresponding devices    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/>
              <a:t>    considering power load bounds &amp; highest production hours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else: 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deallocates (turns OFF) corresponding devices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E01AAE-EBE7-48FC-B315-5C2CE5C4CD56}"/>
              </a:ext>
            </a:extLst>
          </p:cNvPr>
          <p:cNvSpPr txBox="1"/>
          <p:nvPr/>
        </p:nvSpPr>
        <p:spPr>
          <a:xfrm>
            <a:off x="457200" y="3356992"/>
            <a:ext cx="7780413" cy="1862048"/>
          </a:xfrm>
          <a:prstGeom prst="rect">
            <a:avLst/>
          </a:prstGeom>
          <a:noFill/>
          <a:ln w="28575">
            <a:solidFill>
              <a:srgbClr val="00355D"/>
            </a:solidFill>
          </a:ln>
        </p:spPr>
        <p:txBody>
          <a:bodyPr wrap="square" rtlCol="0">
            <a:spAutoFit/>
          </a:bodyPr>
          <a:lstStyle/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0734-4E7A-4574-9C12-FF4122D2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Comfort Optimization Heuristic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F43AF-F358-4DC0-B57B-0C6D67166B23}"/>
              </a:ext>
            </a:extLst>
          </p:cNvPr>
          <p:cNvSpPr txBox="1"/>
          <p:nvPr/>
        </p:nvSpPr>
        <p:spPr>
          <a:xfrm>
            <a:off x="457200" y="5406315"/>
            <a:ext cx="7780413" cy="83099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355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Goal: retain and balance energy consumption levels in case too many devices are turned on or off</a:t>
            </a:r>
          </a:p>
        </p:txBody>
      </p:sp>
    </p:spTree>
    <p:extLst>
      <p:ext uri="{BB962C8B-B14F-4D97-AF65-F5344CB8AC3E}">
        <p14:creationId xmlns:p14="http://schemas.microsoft.com/office/powerpoint/2010/main" val="282998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23BAA-FA2E-458F-8ABB-3916441D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Energy Optimization Heuristic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8E48-776E-4955-BB63-076C3C738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Shifts devices’ consumption, while considering: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peak production times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non-peak demand hours</a:t>
            </a:r>
          </a:p>
          <a:p>
            <a:pPr lvl="1"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2400" dirty="0"/>
              <a:t>If peak demand hours do not fall within production times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reallocation of devices occurs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2400" dirty="0"/>
              <a:t>Consumers receive financial incentives when: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reduce or shift energy usage during peak load times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resulting to the minimization of CO2 emissions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B16FA-AA00-4F53-A166-57C3A6F8157B}"/>
              </a:ext>
            </a:extLst>
          </p:cNvPr>
          <p:cNvSpPr txBox="1"/>
          <p:nvPr/>
        </p:nvSpPr>
        <p:spPr>
          <a:xfrm>
            <a:off x="235258" y="4443353"/>
            <a:ext cx="8748972" cy="138499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355D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/>
              <a:t>Goal: exploit Demand Response, i.e. shifts energy consumption from peak hours where the cost of electricity imported from the power grid is higher compared to non-peak hours where the cost is much lower. </a:t>
            </a:r>
          </a:p>
        </p:txBody>
      </p:sp>
    </p:spTree>
    <p:extLst>
      <p:ext uri="{BB962C8B-B14F-4D97-AF65-F5344CB8AC3E}">
        <p14:creationId xmlns:p14="http://schemas.microsoft.com/office/powerpoint/2010/main" val="359230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F991-8627-4087-83A8-C6EB627DE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GreenCap</a:t>
            </a:r>
            <a:r>
              <a:rPr lang="en-US" b="0" dirty="0"/>
              <a:t> System Architecture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099F1B-D8E9-41FF-B76C-1B2D748EC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996" y="1100526"/>
            <a:ext cx="7762007" cy="315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20F3D5-8004-4E06-A190-CA51427038E7}"/>
              </a:ext>
            </a:extLst>
          </p:cNvPr>
          <p:cNvSpPr/>
          <p:nvPr/>
        </p:nvSpPr>
        <p:spPr>
          <a:xfrm>
            <a:off x="197514" y="4443353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(Local) Control Unit</a:t>
            </a:r>
            <a:r>
              <a:rPr lang="en-US" sz="2400" b="0" dirty="0"/>
              <a:t> </a:t>
            </a:r>
            <a:r>
              <a:rPr lang="en-US" sz="2400" b="0" dirty="0">
                <a:sym typeface="Wingdings" panose="05000000000000000000" pitchFamily="2" charset="2"/>
              </a:rPr>
              <a:t> </a:t>
            </a:r>
            <a:r>
              <a:rPr lang="en-US" sz="2400" b="0" dirty="0"/>
              <a:t>direct communication with the IoT devices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OpenHAB</a:t>
            </a:r>
            <a:r>
              <a:rPr lang="en-US" sz="2400" dirty="0"/>
              <a:t>/</a:t>
            </a:r>
            <a:r>
              <a:rPr lang="en-US" sz="2400" dirty="0" err="1"/>
              <a:t>Domoticz</a:t>
            </a:r>
            <a:r>
              <a:rPr lang="en-US" sz="2400" b="0" dirty="0"/>
              <a:t> smartphone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GreenCap</a:t>
            </a:r>
            <a:r>
              <a:rPr lang="en-US" sz="2400" dirty="0"/>
              <a:t> Controller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GUI</a:t>
            </a:r>
            <a:r>
              <a:rPr lang="en-US" sz="2400" b="0" dirty="0"/>
              <a:t> </a:t>
            </a:r>
            <a:r>
              <a:rPr lang="en-US" sz="2400" b="0" dirty="0">
                <a:sym typeface="Wingdings" panose="05000000000000000000" pitchFamily="2" charset="2"/>
              </a:rPr>
              <a:t></a:t>
            </a:r>
            <a:r>
              <a:rPr lang="en-US" sz="2400" b="0" dirty="0"/>
              <a:t> enable users to configure/run custom rules</a:t>
            </a:r>
          </a:p>
        </p:txBody>
      </p:sp>
    </p:spTree>
    <p:extLst>
      <p:ext uri="{BB962C8B-B14F-4D97-AF65-F5344CB8AC3E}">
        <p14:creationId xmlns:p14="http://schemas.microsoft.com/office/powerpoint/2010/main" val="413435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2395-7A97-48A7-9A25-498E16B9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GreenCap</a:t>
            </a:r>
            <a:r>
              <a:rPr lang="en-US" dirty="0"/>
              <a:t> Implementation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B801C7-C785-4D05-B669-204D5F63882B}"/>
              </a:ext>
            </a:extLst>
          </p:cNvPr>
          <p:cNvGrpSpPr/>
          <p:nvPr/>
        </p:nvGrpSpPr>
        <p:grpSpPr>
          <a:xfrm>
            <a:off x="5148064" y="3360982"/>
            <a:ext cx="3801618" cy="2824350"/>
            <a:chOff x="7037547" y="3318903"/>
            <a:chExt cx="4751345" cy="352993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D8A16C5-6BAE-413F-A26E-9A97FA0A5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360" y="3918816"/>
              <a:ext cx="3635532" cy="2534520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A close up of a sign&#10;&#10;Description automatically generated">
              <a:extLst>
                <a:ext uri="{FF2B5EF4-FFF2-40B4-BE49-F238E27FC236}">
                  <a16:creationId xmlns:a16="http://schemas.microsoft.com/office/drawing/2014/main" id="{B8AA0491-04BF-4665-A313-1C8F14D5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547" y="3318903"/>
              <a:ext cx="1861321" cy="186132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7FF5B-6990-43DF-BD2A-F876F3129459}"/>
                </a:ext>
              </a:extLst>
            </p:cNvPr>
            <p:cNvSpPr/>
            <p:nvPr/>
          </p:nvSpPr>
          <p:spPr>
            <a:xfrm>
              <a:off x="8153360" y="6048791"/>
              <a:ext cx="3635532" cy="80004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glow>
                <a:schemeClr val="accent2">
                  <a:satMod val="175000"/>
                </a:schemeClr>
              </a:glow>
              <a:softEdge rad="0"/>
            </a:effectLst>
          </p:spPr>
          <p:txBody>
            <a:bodyPr wrap="square" tIns="2700" bIns="2700">
              <a:spAutoFit/>
            </a:bodyPr>
            <a:lstStyle/>
            <a:p>
              <a:pPr algn="ctr"/>
              <a:r>
                <a:rPr lang="en-GB" sz="1875" dirty="0">
                  <a:hlinkClick r:id="rId5"/>
                </a:rPr>
                <a:t>anyplace.cs.ucy.ac.cy</a:t>
              </a:r>
              <a:endParaRPr lang="en-CY" sz="1875" dirty="0"/>
            </a:p>
          </p:txBody>
        </p:sp>
      </p:grp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27D9A0B-4173-4A55-AD94-A1248F30E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03" y="2173738"/>
            <a:ext cx="834149" cy="834149"/>
          </a:xfrm>
          <a:prstGeom prst="rect">
            <a:avLst/>
          </a:prstGeom>
        </p:spPr>
      </p:pic>
      <p:pic>
        <p:nvPicPr>
          <p:cNvPr id="1026" name="Picture 2" descr="Official MariaDB Logos | MariaDB">
            <a:extLst>
              <a:ext uri="{FF2B5EF4-FFF2-40B4-BE49-F238E27FC236}">
                <a16:creationId xmlns:a16="http://schemas.microsoft.com/office/drawing/2014/main" id="{03778D4D-DCE7-44EC-853B-0D8784E41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87" y="2563685"/>
            <a:ext cx="915183" cy="74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ravel Framework Logo Vector (.AI) Free Download">
            <a:extLst>
              <a:ext uri="{FF2B5EF4-FFF2-40B4-BE49-F238E27FC236}">
                <a16:creationId xmlns:a16="http://schemas.microsoft.com/office/drawing/2014/main" id="{1439F0C5-0B82-4578-B79B-2B95D86DE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42" y="4718984"/>
            <a:ext cx="1336486" cy="115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openHAB">
            <a:extLst>
              <a:ext uri="{FF2B5EF4-FFF2-40B4-BE49-F238E27FC236}">
                <a16:creationId xmlns:a16="http://schemas.microsoft.com/office/drawing/2014/main" id="{EB84FEDF-91FA-4E9F-B276-E07E52DA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06" y="1250547"/>
            <a:ext cx="2299334" cy="50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nternet Of Things | eClub Prague">
            <a:extLst>
              <a:ext uri="{FF2B5EF4-FFF2-40B4-BE49-F238E27FC236}">
                <a16:creationId xmlns:a16="http://schemas.microsoft.com/office/drawing/2014/main" id="{9C977656-9F71-4469-A07B-74BDF3771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41" y="3779063"/>
            <a:ext cx="770051" cy="7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65AE97-92A0-4420-8420-49814C0AE6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4803" y="2098826"/>
            <a:ext cx="3057951" cy="13669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6EA2AB2-13E8-439C-9778-DCC87F7F758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992"/>
          <a:stretch/>
        </p:blipFill>
        <p:spPr>
          <a:xfrm>
            <a:off x="8100392" y="1213830"/>
            <a:ext cx="711087" cy="628436"/>
          </a:xfrm>
          <a:prstGeom prst="rect">
            <a:avLst/>
          </a:prstGeom>
        </p:spPr>
      </p:pic>
      <p:pic>
        <p:nvPicPr>
          <p:cNvPr id="1048" name="Picture 24" descr="iOS logo and symbol, meaning, history, PNG">
            <a:extLst>
              <a:ext uri="{FF2B5EF4-FFF2-40B4-BE49-F238E27FC236}">
                <a16:creationId xmlns:a16="http://schemas.microsoft.com/office/drawing/2014/main" id="{DE91A0FF-D77D-416E-A71F-5ADCEE1E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84" y="1362133"/>
            <a:ext cx="918357" cy="4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1C672-7268-4991-890B-099650DEA28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5185"/>
          <a:stretch/>
        </p:blipFill>
        <p:spPr>
          <a:xfrm>
            <a:off x="56343" y="1074832"/>
            <a:ext cx="4083609" cy="5162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6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DF993-E33B-44D5-A842-370F7E616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Graphical User Interface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98BA3B-B16D-4DE2-8744-B1C193E0A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13" y="1268760"/>
            <a:ext cx="6336196" cy="41244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32B4FF-BF42-468A-B835-1AE445093FB6}"/>
              </a:ext>
            </a:extLst>
          </p:cNvPr>
          <p:cNvSpPr/>
          <p:nvPr/>
        </p:nvSpPr>
        <p:spPr>
          <a:xfrm>
            <a:off x="6048164" y="1351508"/>
            <a:ext cx="31323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sz="2400" b="0" dirty="0"/>
              <a:t>Records </a:t>
            </a:r>
            <a:r>
              <a:rPr lang="en-US" sz="2400" b="0" dirty="0" err="1"/>
              <a:t>OpenHAB’s</a:t>
            </a:r>
            <a:r>
              <a:rPr lang="en-US" sz="2400" b="0" dirty="0"/>
              <a:t> smart device measurements on local storage</a:t>
            </a:r>
          </a:p>
          <a:p>
            <a:pPr marL="728663" lvl="1" indent="-385763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sz="2400" b="0" dirty="0"/>
              <a:t>Configures various meta-rules related to the operation time of IoT devices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540D0-B9F4-42EB-B474-3F359C7527D6}"/>
              </a:ext>
            </a:extLst>
          </p:cNvPr>
          <p:cNvSpPr/>
          <p:nvPr/>
        </p:nvSpPr>
        <p:spPr>
          <a:xfrm>
            <a:off x="92925" y="5614213"/>
            <a:ext cx="6063251" cy="5232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lvl="1"/>
            <a:r>
              <a:rPr lang="en-US" sz="2800" dirty="0">
                <a:solidFill>
                  <a:srgbClr val="FF0000"/>
                </a:solidFill>
              </a:rPr>
              <a:t>Demo 5</a:t>
            </a:r>
            <a:r>
              <a:rPr lang="en-US" sz="2800" baseline="30000" dirty="0">
                <a:solidFill>
                  <a:srgbClr val="FF0000"/>
                </a:solidFill>
              </a:rPr>
              <a:t>th</a:t>
            </a:r>
            <a:r>
              <a:rPr lang="en-US" sz="2800" dirty="0">
                <a:solidFill>
                  <a:srgbClr val="FF0000"/>
                </a:solidFill>
              </a:rPr>
              <a:t> of July – Don’t miss it!! </a:t>
            </a:r>
          </a:p>
        </p:txBody>
      </p:sp>
    </p:spTree>
    <p:extLst>
      <p:ext uri="{BB962C8B-B14F-4D97-AF65-F5344CB8AC3E}">
        <p14:creationId xmlns:p14="http://schemas.microsoft.com/office/powerpoint/2010/main" val="268980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DF993-E33B-44D5-A842-370F7E616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GreenCap</a:t>
            </a:r>
            <a:r>
              <a:rPr lang="en-US" b="0" dirty="0"/>
              <a:t> GUI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509F8-9429-4E7A-835F-FB14C141FAB7}"/>
              </a:ext>
            </a:extLst>
          </p:cNvPr>
          <p:cNvSpPr/>
          <p:nvPr/>
        </p:nvSpPr>
        <p:spPr>
          <a:xfrm>
            <a:off x="89502" y="4712512"/>
            <a:ext cx="90544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sz="2600" b="0" dirty="0"/>
              <a:t>Operates the </a:t>
            </a:r>
            <a:r>
              <a:rPr lang="en-US" sz="2600" b="0" dirty="0" err="1"/>
              <a:t>GreenCap</a:t>
            </a:r>
            <a:r>
              <a:rPr lang="en-US" sz="2600" b="0" dirty="0"/>
              <a:t> system </a:t>
            </a:r>
          </a:p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sz="2600" b="0" dirty="0"/>
              <a:t>Gets an efficient execution considering user satisfaction</a:t>
            </a:r>
          </a:p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sz="2600" b="0" dirty="0"/>
              <a:t>Demonstrates results on user friendly graphs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AC59A-614D-47CE-AC68-08442164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544" y="865806"/>
            <a:ext cx="5668365" cy="390746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6F27FF-EC31-4F63-8C4B-D4E0742B1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083659"/>
            <a:ext cx="3519794" cy="298492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625CF-F416-4D92-9105-27B0332CF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268" y="1283349"/>
            <a:ext cx="2141735" cy="214565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B76CD-4B92-4093-A3A9-836E74889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913" y="2864712"/>
            <a:ext cx="2311437" cy="1884576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16373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2395-7A97-48A7-9A25-498E16B9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Presentation 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C35E26-97D9-4710-A8EE-A86996E1B41B}"/>
              </a:ext>
            </a:extLst>
          </p:cNvPr>
          <p:cNvSpPr/>
          <p:nvPr/>
        </p:nvSpPr>
        <p:spPr>
          <a:xfrm>
            <a:off x="457200" y="1247120"/>
            <a:ext cx="8441111" cy="436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r>
              <a:rPr lang="en-US" altLang="en-US" b="0" dirty="0">
                <a:solidFill>
                  <a:srgbClr val="FF0000"/>
                </a:solidFill>
              </a:rPr>
              <a:t> 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chemeClr val="bg1">
                    <a:lumMod val="65000"/>
                  </a:schemeClr>
                </a:solidFill>
              </a:rPr>
              <a:t>GreenCap</a:t>
            </a:r>
            <a:endParaRPr lang="en-US" b="0" dirty="0">
              <a:solidFill>
                <a:schemeClr val="bg1">
                  <a:lumMod val="65000"/>
                </a:schemeClr>
              </a:solidFill>
            </a:endParaRPr>
          </a:p>
          <a:p>
            <a:pPr marL="685800" lvl="1" indent="-385763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bg1">
                    <a:lumMod val="65000"/>
                  </a:schemeClr>
                </a:solidFill>
              </a:rPr>
              <a:t>Algorithm</a:t>
            </a:r>
          </a:p>
          <a:p>
            <a:pPr marL="685800" lvl="1" indent="-385763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bg1">
                    <a:lumMod val="65000"/>
                  </a:schemeClr>
                </a:solidFill>
              </a:rPr>
              <a:t>System Architecture</a:t>
            </a:r>
          </a:p>
          <a:p>
            <a:pPr marL="685800" lvl="1" indent="-385763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bg1">
                    <a:lumMod val="65000"/>
                  </a:schemeClr>
                </a:solidFill>
              </a:rPr>
              <a:t>Graphical User Interface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FF0000"/>
                </a:solidFill>
              </a:rPr>
              <a:t>Experiments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/>
              <a:t>Conclusions</a:t>
            </a:r>
            <a:endParaRPr lang="en-US" alt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195214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1E553-B44A-46DB-8B2B-A2577750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CO2 - Global Warming Culprit</a:t>
            </a: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58C68D4F-4674-4CCB-A14E-27DC22106C5A}"/>
              </a:ext>
            </a:extLst>
          </p:cNvPr>
          <p:cNvSpPr/>
          <p:nvPr/>
        </p:nvSpPr>
        <p:spPr>
          <a:xfrm>
            <a:off x="425520" y="1124744"/>
            <a:ext cx="8574186" cy="457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CO</a:t>
            </a:r>
            <a:r>
              <a:rPr lang="en-US" sz="2400" b="0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emerging in all sectors and rising economies</a:t>
            </a:r>
            <a:endParaRPr lang="fr-FR" sz="2400" b="0" strike="noStrike" spc="-1" dirty="0"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We are witnessing a steady increase in CO</a:t>
            </a:r>
            <a:r>
              <a:rPr lang="en-US" sz="2400" b="0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since the Industrial Revolution (1760 – 1840 AD)</a:t>
            </a:r>
            <a:endParaRPr lang="fr-FR" sz="2400" b="0" strike="noStrike" spc="-1" dirty="0"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FF0000"/>
                </a:solidFill>
                <a:latin typeface="Arial"/>
                <a:ea typeface="ＭＳ Ｐゴシック"/>
              </a:rPr>
              <a:t>Global warming will continue if we don’t act promptly!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53F763B-85BF-497D-931C-E3C61259DF9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87980" y="2866424"/>
            <a:ext cx="2621880" cy="2617560"/>
          </a:xfrm>
          <a:prstGeom prst="rect">
            <a:avLst/>
          </a:prstGeom>
          <a:ln>
            <a:noFill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4127F80F-B5BE-46D4-8804-55EDF4FB49F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453300" y="2744384"/>
            <a:ext cx="4668840" cy="243360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692E5-7BB3-461F-81C5-91F8B0150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406" y="5135485"/>
            <a:ext cx="1487120" cy="741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4DCAFC-60F7-46AE-94B0-1ADADBEAC518}"/>
              </a:ext>
            </a:extLst>
          </p:cNvPr>
          <p:cNvSpPr/>
          <p:nvPr/>
        </p:nvSpPr>
        <p:spPr>
          <a:xfrm>
            <a:off x="3594696" y="5133712"/>
            <a:ext cx="38403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The </a:t>
            </a:r>
            <a:r>
              <a:rPr lang="en-US" sz="1100" b="1" dirty="0"/>
              <a:t>Intergovernmental Panel on Climate Change</a:t>
            </a:r>
            <a:r>
              <a:rPr lang="en-US" sz="1100" dirty="0"/>
              <a:t> (</a:t>
            </a:r>
            <a:r>
              <a:rPr lang="en-US" sz="1100" b="1" dirty="0"/>
              <a:t>IPCC</a:t>
            </a:r>
            <a:r>
              <a:rPr lang="en-US" sz="1100" dirty="0"/>
              <a:t>) is an </a:t>
            </a:r>
            <a:r>
              <a:rPr lang="en-US" sz="1100" dirty="0">
                <a:hlinkClick r:id="rId5" tooltip="Intergovernmental organization"/>
              </a:rPr>
              <a:t>intergovernmental body</a:t>
            </a:r>
            <a:r>
              <a:rPr lang="en-US" sz="1100" dirty="0"/>
              <a:t> of the </a:t>
            </a:r>
            <a:r>
              <a:rPr lang="en-US" sz="1100" dirty="0">
                <a:hlinkClick r:id="rId6" tooltip="United Nations"/>
              </a:rPr>
              <a:t>United Nations</a:t>
            </a:r>
            <a:r>
              <a:rPr lang="en-US" sz="1100" baseline="30000" dirty="0"/>
              <a:t>: </a:t>
            </a:r>
            <a:r>
              <a:rPr lang="en-US" sz="1100" dirty="0">
                <a:hlinkClick r:id="rId7" tooltip="World Meteorological Organization"/>
              </a:rPr>
              <a:t>World Meteorological Organization</a:t>
            </a:r>
            <a:r>
              <a:rPr lang="en-US" sz="1100" dirty="0"/>
              <a:t> (WMO) </a:t>
            </a:r>
          </a:p>
          <a:p>
            <a:r>
              <a:rPr lang="en-US" sz="1100" dirty="0">
                <a:hlinkClick r:id="rId8" tooltip="United Nations Environment Programme"/>
              </a:rPr>
              <a:t>United Nations Environment Programme</a:t>
            </a:r>
            <a:r>
              <a:rPr lang="en-US" sz="1100" dirty="0"/>
              <a:t> (UNEP)</a:t>
            </a:r>
          </a:p>
        </p:txBody>
      </p:sp>
    </p:spTree>
    <p:extLst>
      <p:ext uri="{BB962C8B-B14F-4D97-AF65-F5344CB8AC3E}">
        <p14:creationId xmlns:p14="http://schemas.microsoft.com/office/powerpoint/2010/main" val="360294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2395-7A97-48A7-9A25-498E16B91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58" y="314602"/>
            <a:ext cx="8186400" cy="633600"/>
          </a:xfrm>
        </p:spPr>
        <p:txBody>
          <a:bodyPr/>
          <a:lstStyle/>
          <a:p>
            <a:r>
              <a:rPr lang="en-US" dirty="0"/>
              <a:t>Experimental Methodology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BE664F-7E68-49C3-9E4F-E9D86776E7C4}"/>
              </a:ext>
            </a:extLst>
          </p:cNvPr>
          <p:cNvSpPr/>
          <p:nvPr/>
        </p:nvSpPr>
        <p:spPr>
          <a:xfrm>
            <a:off x="208852" y="1754814"/>
            <a:ext cx="844111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lvl="1"/>
            <a:r>
              <a:rPr lang="en-US" sz="2800" dirty="0"/>
              <a:t>Metrics: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400" dirty="0"/>
              <a:t>Imported Energy</a:t>
            </a:r>
            <a:r>
              <a:rPr lang="en-US" sz="2400" b="0" dirty="0"/>
              <a:t>: the difference of the consumption and the power generation 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400" dirty="0"/>
              <a:t>User Comfort: </a:t>
            </a:r>
            <a:r>
              <a:rPr lang="en-US" sz="2400" b="0" dirty="0"/>
              <a:t>the sum of all executed rules defined by the user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400" dirty="0"/>
              <a:t>CPU Time</a:t>
            </a:r>
            <a:r>
              <a:rPr lang="en-US" sz="2400" b="0" dirty="0"/>
              <a:t>: the processing time required by the controller for running the optimization function and calculating the output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1D9450-C739-42FC-A662-CB3B60327478}"/>
              </a:ext>
            </a:extLst>
          </p:cNvPr>
          <p:cNvSpPr/>
          <p:nvPr/>
        </p:nvSpPr>
        <p:spPr bwMode="auto">
          <a:xfrm>
            <a:off x="35496" y="1268760"/>
            <a:ext cx="2952150" cy="187220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u="sng" dirty="0"/>
              <a:t>Home Power Usage Dataset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Size: 408MB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527,040 measurements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Time-interval: minutely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01/01/2016 - 31/12/2016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B7C005-566B-477E-970E-2DEA1B016466}"/>
              </a:ext>
            </a:extLst>
          </p:cNvPr>
          <p:cNvSpPr/>
          <p:nvPr/>
        </p:nvSpPr>
        <p:spPr bwMode="auto">
          <a:xfrm>
            <a:off x="3095925" y="1268760"/>
            <a:ext cx="2952150" cy="187220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u="sng" dirty="0"/>
              <a:t>Energy Production Dataset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Size: 50MB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65,741 measurements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Time-interval: hourly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31/12/2010 - 31/12/2017</a:t>
            </a:r>
          </a:p>
          <a:p>
            <a:endParaRPr lang="en-US" sz="1600" u="sng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E29EAD-3F30-4FDE-89E9-A3D2198C6B5C}"/>
              </a:ext>
            </a:extLst>
          </p:cNvPr>
          <p:cNvSpPr/>
          <p:nvPr/>
        </p:nvSpPr>
        <p:spPr bwMode="auto">
          <a:xfrm>
            <a:off x="6156354" y="1268760"/>
            <a:ext cx="2952150" cy="187220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u="sng" dirty="0"/>
              <a:t>Peak Demand Dataset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Size: 63.1MB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579,746 measurements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Time-interval: hourly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01/01/2016 - 31/12/2016</a:t>
            </a:r>
          </a:p>
        </p:txBody>
      </p:sp>
    </p:spTree>
    <p:extLst>
      <p:ext uri="{BB962C8B-B14F-4D97-AF65-F5344CB8AC3E}">
        <p14:creationId xmlns:p14="http://schemas.microsoft.com/office/powerpoint/2010/main" val="133227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724F-AD84-4FA2-9ED9-35B6F7A7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Performance Evaluation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C3935-17C1-4A68-8AE3-D5E167060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25" y="3603398"/>
            <a:ext cx="8640960" cy="1697810"/>
          </a:xfrm>
        </p:spPr>
        <p:txBody>
          <a:bodyPr/>
          <a:lstStyle/>
          <a:p>
            <a:r>
              <a:rPr lang="en-US" sz="2000" dirty="0" err="1"/>
              <a:t>GreenCap</a:t>
            </a:r>
            <a:r>
              <a:rPr lang="en-US" sz="2000" dirty="0"/>
              <a:t> (best overall performance): very high </a:t>
            </a:r>
            <a:r>
              <a:rPr lang="en-US" sz="2000" b="1" dirty="0">
                <a:solidFill>
                  <a:srgbClr val="FF00FF"/>
                </a:solidFill>
              </a:rPr>
              <a:t>user comfort ≈ 92%</a:t>
            </a:r>
            <a:r>
              <a:rPr lang="en-US" sz="2000" dirty="0"/>
              <a:t>, an impressive </a:t>
            </a:r>
            <a:r>
              <a:rPr lang="en-US" sz="2000" b="1" dirty="0">
                <a:solidFill>
                  <a:srgbClr val="007A37"/>
                </a:solidFill>
              </a:rPr>
              <a:t>self-consumption ≈ 52%,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7030A0"/>
                </a:solidFill>
              </a:rPr>
              <a:t>imported energy ≈ 48%</a:t>
            </a:r>
          </a:p>
          <a:p>
            <a:r>
              <a:rPr lang="en-US" sz="2000" dirty="0" err="1"/>
              <a:t>GreenCap’s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7700"/>
                </a:solidFill>
              </a:rPr>
              <a:t>execution (90 secs) is ≈16.5 times faster </a:t>
            </a:r>
            <a:r>
              <a:rPr lang="en-US" sz="2000" dirty="0"/>
              <a:t>than </a:t>
            </a:r>
            <a:br>
              <a:rPr lang="en-US" sz="2000" dirty="0"/>
            </a:br>
            <a:r>
              <a:rPr lang="en-US" sz="2000" dirty="0"/>
              <a:t>Brute Force approach</a:t>
            </a:r>
          </a:p>
          <a:p>
            <a:r>
              <a:rPr lang="en-US" sz="2000" dirty="0"/>
              <a:t>Random: low in terms of user comfort (≈ 35%) and self-consumption (≈ 38%), and high in regards to the imported energy from the grid (≈ 61%)</a:t>
            </a:r>
          </a:p>
          <a:p>
            <a:r>
              <a:rPr lang="en-US" sz="2000" dirty="0"/>
              <a:t>Brute Force: Best self-consumption ≈ 67% and imported energy ≈ 32% retrieved, however user comfort ranges at only ≈ 40%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D04A2-7098-48FD-8B5E-2D3BEDB4F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52736"/>
            <a:ext cx="8596865" cy="244827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92FE79C-15ED-436D-8B1F-5412AAD6F50B}"/>
              </a:ext>
            </a:extLst>
          </p:cNvPr>
          <p:cNvSpPr/>
          <p:nvPr/>
        </p:nvSpPr>
        <p:spPr bwMode="auto">
          <a:xfrm>
            <a:off x="2483768" y="2132856"/>
            <a:ext cx="144016" cy="400154"/>
          </a:xfrm>
          <a:prstGeom prst="ellipse">
            <a:avLst/>
          </a:prstGeom>
          <a:noFill/>
          <a:ln w="38100" cap="flat" cmpd="sng" algn="ctr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9280" tIns="64640" rIns="129280" bIns="64640" numCol="1" rtlCol="0" anchor="ctr" anchorCtr="0" compatLnSpc="1">
            <a:prstTxWarp prst="textNoShape">
              <a:avLst/>
            </a:prstTxWarp>
          </a:bodyPr>
          <a:lstStyle/>
          <a:p>
            <a:pPr algn="ctr" defTabSz="1292731" fontAlgn="base">
              <a:spcBef>
                <a:spcPct val="0"/>
              </a:spcBef>
              <a:spcAft>
                <a:spcPct val="0"/>
              </a:spcAft>
            </a:pPr>
            <a:endParaRPr lang="en-US" sz="509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3C5CC9-C1AE-4AE3-BAAA-8640CA051040}"/>
              </a:ext>
            </a:extLst>
          </p:cNvPr>
          <p:cNvSpPr/>
          <p:nvPr/>
        </p:nvSpPr>
        <p:spPr bwMode="auto">
          <a:xfrm>
            <a:off x="2339752" y="2204864"/>
            <a:ext cx="144016" cy="400154"/>
          </a:xfrm>
          <a:prstGeom prst="ellipse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9280" tIns="64640" rIns="129280" bIns="64640" numCol="1" rtlCol="0" anchor="ctr" anchorCtr="0" compatLnSpc="1">
            <a:prstTxWarp prst="textNoShape">
              <a:avLst/>
            </a:prstTxWarp>
          </a:bodyPr>
          <a:lstStyle/>
          <a:p>
            <a:pPr algn="ctr" defTabSz="1292731" fontAlgn="base">
              <a:spcBef>
                <a:spcPct val="0"/>
              </a:spcBef>
              <a:spcAft>
                <a:spcPct val="0"/>
              </a:spcAft>
            </a:pPr>
            <a:endParaRPr lang="en-US" sz="509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31BD05-CB9D-484A-B6F9-91D593DC6A19}"/>
              </a:ext>
            </a:extLst>
          </p:cNvPr>
          <p:cNvSpPr/>
          <p:nvPr/>
        </p:nvSpPr>
        <p:spPr bwMode="auto">
          <a:xfrm rot="20123427">
            <a:off x="7812360" y="1356714"/>
            <a:ext cx="576064" cy="1640237"/>
          </a:xfrm>
          <a:prstGeom prst="ellipse">
            <a:avLst/>
          </a:prstGeom>
          <a:noFill/>
          <a:ln w="38100" cap="flat" cmpd="sng" algn="ctr">
            <a:solidFill>
              <a:srgbClr val="FF7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9280" tIns="64640" rIns="129280" bIns="64640" numCol="1" rtlCol="0" anchor="ctr" anchorCtr="0" compatLnSpc="1">
            <a:prstTxWarp prst="textNoShape">
              <a:avLst/>
            </a:prstTxWarp>
          </a:bodyPr>
          <a:lstStyle/>
          <a:p>
            <a:pPr algn="ctr" defTabSz="1292731" fontAlgn="base">
              <a:spcBef>
                <a:spcPct val="0"/>
              </a:spcBef>
              <a:spcAft>
                <a:spcPct val="0"/>
              </a:spcAft>
            </a:pPr>
            <a:endParaRPr lang="en-US" sz="509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491079-1EBD-4CB4-BE3B-FF61F30F3851}"/>
              </a:ext>
            </a:extLst>
          </p:cNvPr>
          <p:cNvSpPr/>
          <p:nvPr/>
        </p:nvSpPr>
        <p:spPr bwMode="auto">
          <a:xfrm>
            <a:off x="2555776" y="1556792"/>
            <a:ext cx="144016" cy="400154"/>
          </a:xfrm>
          <a:prstGeom prst="ellipse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9280" tIns="64640" rIns="129280" bIns="64640" numCol="1" rtlCol="0" anchor="ctr" anchorCtr="0" compatLnSpc="1">
            <a:prstTxWarp prst="textNoShape">
              <a:avLst/>
            </a:prstTxWarp>
          </a:bodyPr>
          <a:lstStyle/>
          <a:p>
            <a:pPr algn="ctr" defTabSz="1292731" fontAlgn="base">
              <a:spcBef>
                <a:spcPct val="0"/>
              </a:spcBef>
              <a:spcAft>
                <a:spcPct val="0"/>
              </a:spcAft>
            </a:pPr>
            <a:endParaRPr lang="en-US" sz="5090" b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2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0591D-DEB2-4FFC-A6E2-0019747C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84000"/>
          </a:xfrm>
        </p:spPr>
        <p:txBody>
          <a:bodyPr/>
          <a:lstStyle/>
          <a:p>
            <a:r>
              <a:rPr lang="en-US" b="0" dirty="0"/>
              <a:t>CO</a:t>
            </a:r>
            <a:r>
              <a:rPr lang="en-US" b="0" baseline="-25000" dirty="0"/>
              <a:t>2</a:t>
            </a:r>
            <a:r>
              <a:rPr lang="en-US" b="0" dirty="0"/>
              <a:t>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A665F-18F7-455C-A709-1634AFCD2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005064"/>
            <a:ext cx="8640960" cy="1785013"/>
          </a:xfrm>
        </p:spPr>
        <p:txBody>
          <a:bodyPr/>
          <a:lstStyle/>
          <a:p>
            <a:r>
              <a:rPr lang="en-US" sz="2400" dirty="0"/>
              <a:t>In countries with high kg CO</a:t>
            </a:r>
            <a:r>
              <a:rPr lang="en-US" sz="2400" baseline="-25000" dirty="0"/>
              <a:t>2</a:t>
            </a:r>
            <a:r>
              <a:rPr lang="en-US" sz="2400" dirty="0"/>
              <a:t> per kWh factor, </a:t>
            </a:r>
            <a:r>
              <a:rPr lang="en-US" sz="2400" dirty="0" err="1"/>
              <a:t>GreenCap</a:t>
            </a:r>
            <a:r>
              <a:rPr lang="en-US" sz="2400" dirty="0"/>
              <a:t> can reduce </a:t>
            </a:r>
            <a:r>
              <a:rPr lang="en-US" sz="2400" b="1" dirty="0">
                <a:solidFill>
                  <a:srgbClr val="00B0F0"/>
                </a:solidFill>
              </a:rPr>
              <a:t>up to ≈ 40% of the carbon dioxide emissions</a:t>
            </a:r>
            <a:r>
              <a:rPr lang="en-US" sz="2400" dirty="0"/>
              <a:t> </a:t>
            </a:r>
          </a:p>
          <a:p>
            <a:r>
              <a:rPr lang="en-US" sz="2400" dirty="0"/>
              <a:t>Brute Force obtains better results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exhaustively searches space for an optimal solution </a:t>
            </a:r>
          </a:p>
          <a:p>
            <a:r>
              <a:rPr lang="en-US" sz="2400" dirty="0"/>
              <a:t>Random has the second worst emission levels out of all approaches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44F26-51A6-440B-9377-BFC05F77A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052736"/>
            <a:ext cx="7636576" cy="29958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2699B2-A92B-4866-839F-EB4E0C68B725}"/>
              </a:ext>
            </a:extLst>
          </p:cNvPr>
          <p:cNvSpPr/>
          <p:nvPr/>
        </p:nvSpPr>
        <p:spPr bwMode="auto">
          <a:xfrm rot="4745694">
            <a:off x="5370492" y="155130"/>
            <a:ext cx="612158" cy="4478460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9280" tIns="64640" rIns="129280" bIns="64640" numCol="1" rtlCol="0" anchor="ctr" anchorCtr="0" compatLnSpc="1">
            <a:prstTxWarp prst="textNoShape">
              <a:avLst/>
            </a:prstTxWarp>
          </a:bodyPr>
          <a:lstStyle/>
          <a:p>
            <a:pPr algn="ctr" defTabSz="1292731" fontAlgn="base">
              <a:spcBef>
                <a:spcPct val="0"/>
              </a:spcBef>
              <a:spcAft>
                <a:spcPct val="0"/>
              </a:spcAft>
            </a:pPr>
            <a:endParaRPr lang="en-US" sz="5090" b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2395-7A97-48A7-9A25-498E16B9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Presentation 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C35E26-97D9-4710-A8EE-A86996E1B41B}"/>
              </a:ext>
            </a:extLst>
          </p:cNvPr>
          <p:cNvSpPr/>
          <p:nvPr/>
        </p:nvSpPr>
        <p:spPr>
          <a:xfrm>
            <a:off x="457200" y="1340768"/>
            <a:ext cx="8441111" cy="436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r>
              <a:rPr lang="en-US" altLang="en-US" b="0" dirty="0">
                <a:solidFill>
                  <a:srgbClr val="FF0000"/>
                </a:solidFill>
              </a:rPr>
              <a:t> 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chemeClr val="bg1">
                    <a:lumMod val="65000"/>
                  </a:schemeClr>
                </a:solidFill>
              </a:rPr>
              <a:t>GreenCap</a:t>
            </a:r>
            <a:endParaRPr lang="en-US" b="0" dirty="0">
              <a:solidFill>
                <a:schemeClr val="bg1">
                  <a:lumMod val="65000"/>
                </a:schemeClr>
              </a:solidFill>
            </a:endParaRPr>
          </a:p>
          <a:p>
            <a:pPr marL="685800" lvl="1" indent="-385763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bg1">
                    <a:lumMod val="65000"/>
                  </a:schemeClr>
                </a:solidFill>
              </a:rPr>
              <a:t>Algorithm</a:t>
            </a:r>
          </a:p>
          <a:p>
            <a:pPr marL="685800" lvl="1" indent="-385763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bg1">
                    <a:lumMod val="65000"/>
                  </a:schemeClr>
                </a:solidFill>
              </a:rPr>
              <a:t>System Architecture</a:t>
            </a:r>
          </a:p>
          <a:p>
            <a:pPr marL="685800" lvl="1" indent="-385763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bg1">
                    <a:lumMod val="65000"/>
                  </a:schemeClr>
                </a:solidFill>
              </a:rPr>
              <a:t>Graphical User Interface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>
                    <a:lumMod val="65000"/>
                  </a:schemeClr>
                </a:solidFill>
              </a:rPr>
              <a:t>Experiments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FF0000"/>
                </a:solidFill>
              </a:rPr>
              <a:t>Conclusions</a:t>
            </a:r>
            <a:endParaRPr lang="en-US" altLang="en-US" sz="32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08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d to End System Integration | IoT M2M Solutions – Trinetra T-Sense">
            <a:extLst>
              <a:ext uri="{FF2B5EF4-FFF2-40B4-BE49-F238E27FC236}">
                <a16:creationId xmlns:a16="http://schemas.microsoft.com/office/drawing/2014/main" id="{EF94646E-4EFE-474E-9F0F-7E6A551D3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823"/>
          <a:stretch/>
        </p:blipFill>
        <p:spPr bwMode="auto">
          <a:xfrm>
            <a:off x="6321410" y="5085184"/>
            <a:ext cx="3075126" cy="98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C2395-7A97-48A7-9A25-498E16B9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1028" name="Picture 4" descr="GreenPower UPS Technology: Bypass Design | CyberPower">
            <a:extLst>
              <a:ext uri="{FF2B5EF4-FFF2-40B4-BE49-F238E27FC236}">
                <a16:creationId xmlns:a16="http://schemas.microsoft.com/office/drawing/2014/main" id="{89A939A5-269A-44C6-BA37-ECA0FEDE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r="15626"/>
          <a:stretch/>
        </p:blipFill>
        <p:spPr bwMode="auto">
          <a:xfrm>
            <a:off x="7524328" y="1052736"/>
            <a:ext cx="1332147" cy="197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00B660-2AAD-472D-9619-684F3DE7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08050"/>
            <a:ext cx="8640960" cy="403704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err="1"/>
              <a:t>GreenCap</a:t>
            </a:r>
            <a:r>
              <a:rPr lang="en-US" sz="2800" dirty="0"/>
              <a:t> considers: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reduction of CO</a:t>
            </a:r>
            <a:r>
              <a:rPr lang="en-US" sz="2400" baseline="-25000" dirty="0"/>
              <a:t>2</a:t>
            </a:r>
            <a:r>
              <a:rPr lang="en-US" sz="2400" dirty="0"/>
              <a:t> emissions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integration of renewable energy sources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multiple constraints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peak demand times &amp; electricity costs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user comfort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utilizes the innovative smart metering infrastructure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Generates a sustainability-aware plan obtaining: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high levels of user comfort 92-99%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≈52% of self-consumption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reducing ≈35% of the imported energy from the grid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≈40% of CO</a:t>
            </a:r>
            <a:r>
              <a:rPr lang="en-US" sz="2400" baseline="-25000" dirty="0"/>
              <a:t>2</a:t>
            </a:r>
            <a:r>
              <a:rPr lang="en-US" sz="2400" dirty="0"/>
              <a:t> emissions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execution is fairly fast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Can be easily integrated in actuation platforms</a:t>
            </a:r>
          </a:p>
          <a:p>
            <a:pPr>
              <a:spcBef>
                <a:spcPts val="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75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35000" y="5445223"/>
            <a:ext cx="7993063" cy="507901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 dirty="0">
                <a:solidFill>
                  <a:schemeClr val="bg1"/>
                </a:solidFill>
              </a:rPr>
              <a:t>24</a:t>
            </a:r>
            <a:r>
              <a:rPr lang="en-US" sz="1600" b="0" baseline="30000" dirty="0">
                <a:solidFill>
                  <a:schemeClr val="bg1"/>
                </a:solidFill>
              </a:rPr>
              <a:t>th</a:t>
            </a:r>
            <a:r>
              <a:rPr lang="en-US" sz="1600" b="0" dirty="0">
                <a:solidFill>
                  <a:schemeClr val="bg1"/>
                </a:solidFill>
              </a:rPr>
              <a:t> International Conference on Mobile Data Management </a:t>
            </a:r>
          </a:p>
          <a:p>
            <a:pPr algn="ctr" eaLnBrk="1" hangingPunct="1"/>
            <a:r>
              <a:rPr lang="en-US" sz="1600" b="0" dirty="0">
                <a:solidFill>
                  <a:schemeClr val="bg1"/>
                </a:solidFill>
              </a:rPr>
              <a:t>Singapore, July 3 - 6, 2023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r>
              <a:rPr lang="en-US" dirty="0"/>
              <a:t>An IoT Data System for Solar Self-Consumption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0E4FED-C21B-4910-B5E9-C2BB9FEBF3E9}"/>
                  </a:ext>
                </a:extLst>
              </p:cNvPr>
              <p:cNvSpPr/>
              <p:nvPr/>
            </p:nvSpPr>
            <p:spPr>
              <a:xfrm>
                <a:off x="351444" y="2672904"/>
                <a:ext cx="844111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/>
                  <a:t>Soteris Constantinou</a:t>
                </a:r>
                <a:r>
                  <a:rPr lang="en-GB" sz="2400" b="0" baseline="30000" dirty="0"/>
                  <a:t>∗</a:t>
                </a:r>
                <a:r>
                  <a:rPr lang="en-GB" sz="2400" b="0" dirty="0"/>
                  <a:t>, Nicolas </a:t>
                </a:r>
                <a:r>
                  <a:rPr lang="en-GB" sz="2400" b="0" dirty="0" err="1"/>
                  <a:t>Polycarpou</a:t>
                </a:r>
                <a:r>
                  <a:rPr lang="en-GB" sz="2400" b="0" baseline="30000" dirty="0"/>
                  <a:t>∗</a:t>
                </a:r>
                <a:r>
                  <a:rPr lang="en-GB" sz="2400" b="0" dirty="0"/>
                  <a:t>, </a:t>
                </a:r>
              </a:p>
              <a:p>
                <a:pPr algn="ctr"/>
                <a:r>
                  <a:rPr lang="en-GB" sz="2400" b="0" dirty="0" err="1"/>
                  <a:t>Constantinos</a:t>
                </a:r>
                <a:r>
                  <a:rPr lang="en-GB" sz="2400" b="0" dirty="0"/>
                  <a:t> Costa</a:t>
                </a:r>
                <a:r>
                  <a:rPr lang="en-GB" sz="2400" baseline="30000" dirty="0"/>
                  <a:t>◊</a:t>
                </a:r>
                <a:r>
                  <a:rPr lang="en-GB" sz="2400" b="0" baseline="30000" dirty="0"/>
                  <a:t>∗‡</a:t>
                </a:r>
                <a:r>
                  <a:rPr lang="en-GB" sz="2400" b="0" dirty="0"/>
                  <a:t> , Andreas </a:t>
                </a:r>
                <a:r>
                  <a:rPr lang="en-GB" sz="2400" b="0" dirty="0" err="1"/>
                  <a:t>Konstantinidis</a:t>
                </a:r>
                <a:r>
                  <a:rPr lang="en-GB" sz="2400" b="0" baseline="30000" dirty="0"/>
                  <a:t> </a:t>
                </a:r>
                <a14:m>
                  <m:oMath xmlns:m="http://schemas.openxmlformats.org/officeDocument/2006/math">
                    <m:r>
                      <a:rPr lang="en-GB" sz="2400" b="0" i="1" baseline="30000" dirty="0">
                        <a:latin typeface="Cambria Math" panose="02040503050406030204" pitchFamily="18" charset="0"/>
                      </a:rPr>
                      <m:t>◎</m:t>
                    </m:r>
                  </m:oMath>
                </a14:m>
                <a:r>
                  <a:rPr lang="en-GB" sz="2400" b="0" baseline="30000" dirty="0"/>
                  <a:t>∗</a:t>
                </a:r>
                <a:r>
                  <a:rPr lang="en-GB" sz="2400" b="0" dirty="0"/>
                  <a:t>, </a:t>
                </a:r>
              </a:p>
              <a:p>
                <a:pPr algn="ctr"/>
                <a:r>
                  <a:rPr lang="en-GB" sz="2400" b="0" dirty="0" err="1"/>
                  <a:t>Panos</a:t>
                </a:r>
                <a:r>
                  <a:rPr lang="en-GB" sz="2400" b="0" dirty="0"/>
                  <a:t> K. </a:t>
                </a:r>
                <a:r>
                  <a:rPr lang="en-GB" sz="2400" b="0" dirty="0" err="1"/>
                  <a:t>Chrysanthis</a:t>
                </a:r>
                <a:r>
                  <a:rPr lang="en-GB" sz="2400" b="0" baseline="30000" dirty="0"/>
                  <a:t>‡∗</a:t>
                </a:r>
                <a:r>
                  <a:rPr lang="en-GB" sz="2400" b="0" dirty="0"/>
                  <a:t>, Demetrios </a:t>
                </a:r>
                <a:r>
                  <a:rPr lang="en-GB" sz="2400" b="0" dirty="0" err="1"/>
                  <a:t>Zeinalipour-Yazti</a:t>
                </a:r>
                <a:r>
                  <a:rPr lang="en-GB" sz="2400" b="0" baseline="30000" dirty="0"/>
                  <a:t>∗</a:t>
                </a:r>
                <a:endParaRPr lang="en-US" sz="2400" b="0" baseline="30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0E4FED-C21B-4910-B5E9-C2BB9FEBF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44" y="2672904"/>
                <a:ext cx="8441111" cy="1200329"/>
              </a:xfrm>
              <a:prstGeom prst="rect">
                <a:avLst/>
              </a:prstGeom>
              <a:blipFill>
                <a:blip r:embed="rId3"/>
                <a:stretch>
                  <a:fillRect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D81729E-456C-41BE-A035-15DCB182B7AE}"/>
                  </a:ext>
                </a:extLst>
              </p:cNvPr>
              <p:cNvSpPr/>
              <p:nvPr/>
            </p:nvSpPr>
            <p:spPr>
              <a:xfrm>
                <a:off x="338053" y="3973008"/>
                <a:ext cx="8586955" cy="955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50" b="0" baseline="30000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∗ Department of Computer Science, University of Cyprus, 1678 Nicosia, Cyprus</a:t>
                </a:r>
              </a:p>
              <a:p>
                <a:pPr algn="ctr"/>
                <a:r>
                  <a:rPr lang="en-GB" sz="1650" b="0" baseline="30000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◊ </a:t>
                </a:r>
                <a:r>
                  <a:rPr lang="en-GB" sz="1650" b="0" baseline="30000" dirty="0" err="1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Rinnoco</a:t>
                </a:r>
                <a:r>
                  <a:rPr lang="en-GB" sz="1650" b="0" baseline="30000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 Ltd, 3047 Limassol, Cyprus</a:t>
                </a:r>
                <a:br>
                  <a:rPr lang="en-US" sz="1800" b="0" i="1" baseline="3000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sz="1800" b="0" i="1" baseline="30000" dirty="0">
                        <a:latin typeface="Cambria Math" panose="02040503050406030204" pitchFamily="18" charset="0"/>
                      </a:rPr>
                      <m:t>◎</m:t>
                    </m:r>
                  </m:oMath>
                </a14:m>
                <a:r>
                  <a:rPr lang="en-GB" sz="1650" b="0" baseline="30000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 Department of Computer Science &amp; Engineering, Frederick University, 1036 Nicosia, Cyprus</a:t>
                </a:r>
              </a:p>
              <a:p>
                <a:pPr algn="ctr"/>
                <a:r>
                  <a:rPr lang="en-GB" sz="1650" b="0" baseline="30000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‡ Department of Computer Science, University of Pittsburgh, PA 15260, USA</a:t>
                </a:r>
                <a:endParaRPr lang="en-CY" sz="1650" dirty="0">
                  <a:solidFill>
                    <a:schemeClr val="accent4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D81729E-456C-41BE-A035-15DCB182B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53" y="3973008"/>
                <a:ext cx="8586955" cy="955454"/>
              </a:xfrm>
              <a:prstGeom prst="rect">
                <a:avLst/>
              </a:prstGeom>
              <a:blipFill>
                <a:blip r:embed="rId4"/>
                <a:stretch>
                  <a:fillRect t="-7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50E2786-CC54-4BF4-9D17-EEF44FAE17D1}"/>
              </a:ext>
            </a:extLst>
          </p:cNvPr>
          <p:cNvSpPr txBox="1"/>
          <p:nvPr/>
        </p:nvSpPr>
        <p:spPr>
          <a:xfrm>
            <a:off x="0" y="4911551"/>
            <a:ext cx="927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sconst01@ucy.ac.cy, npolyc03@ucy.ac.cy, costa.c@rinnoco.com,</a:t>
            </a:r>
          </a:p>
          <a:p>
            <a:pPr algn="ctr"/>
            <a:r>
              <a:rPr lang="en-GB" sz="12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com.ca@frederick.ac.cy, panos@cs.pitt.edu, dzeina@ucy.ac.cy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37909C-5782-4D56-8957-D9DA13DC86A6}"/>
              </a:ext>
            </a:extLst>
          </p:cNvPr>
          <p:cNvGrpSpPr/>
          <p:nvPr/>
        </p:nvGrpSpPr>
        <p:grpSpPr>
          <a:xfrm>
            <a:off x="569239" y="6052899"/>
            <a:ext cx="7843439" cy="760478"/>
            <a:chOff x="2921868" y="4766609"/>
            <a:chExt cx="12197863" cy="1182671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17092211-CFB5-4442-B93D-22F194D83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868" y="4807259"/>
              <a:ext cx="2670076" cy="1142021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0916ABF8-E234-44EC-B809-21DEE6D4C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7742" y="4766609"/>
              <a:ext cx="2461989" cy="958700"/>
            </a:xfrm>
            <a:prstGeom prst="rect">
              <a:avLst/>
            </a:prstGeom>
          </p:spPr>
        </p:pic>
      </p:grpSp>
      <p:pic>
        <p:nvPicPr>
          <p:cNvPr id="14" name="Picture 6" descr="Department of Mechanical - Frederick University - Home">
            <a:extLst>
              <a:ext uri="{FF2B5EF4-FFF2-40B4-BE49-F238E27FC236}">
                <a16:creationId xmlns:a16="http://schemas.microsoft.com/office/drawing/2014/main" id="{D99306F5-DCB1-4C3C-8A4C-8EE88101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59" y="6132129"/>
            <a:ext cx="1904945" cy="6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CC40EA-EF49-4AA8-AED5-5FC5F27A0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050" y="6210718"/>
            <a:ext cx="1448096" cy="458642"/>
          </a:xfrm>
          <a:prstGeom prst="rect">
            <a:avLst/>
          </a:prstGeom>
        </p:spPr>
      </p:pic>
      <p:pic>
        <p:nvPicPr>
          <p:cNvPr id="17" name="Picture 16">
            <a:hlinkClick r:id="rId9"/>
            <a:extLst>
              <a:ext uri="{FF2B5EF4-FFF2-40B4-BE49-F238E27FC236}">
                <a16:creationId xmlns:a16="http://schemas.microsoft.com/office/drawing/2014/main" id="{7D336264-C596-48CE-94F6-628C2DB5DE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669023"/>
            <a:ext cx="226800" cy="226800"/>
          </a:xfrm>
          <a:prstGeom prst="rect">
            <a:avLst/>
          </a:prstGeom>
        </p:spPr>
      </p:pic>
      <p:pic>
        <p:nvPicPr>
          <p:cNvPr id="18" name="Picture 17">
            <a:hlinkClick r:id="rId9"/>
            <a:extLst>
              <a:ext uri="{FF2B5EF4-FFF2-40B4-BE49-F238E27FC236}">
                <a16:creationId xmlns:a16="http://schemas.microsoft.com/office/drawing/2014/main" id="{8753452C-804C-483F-BFFE-542941BB90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23" y="5662553"/>
            <a:ext cx="227304" cy="2273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AA4CC73-A942-409C-BF49-B871BA150C0A}"/>
              </a:ext>
            </a:extLst>
          </p:cNvPr>
          <p:cNvSpPr/>
          <p:nvPr/>
        </p:nvSpPr>
        <p:spPr>
          <a:xfrm>
            <a:off x="449624" y="2002775"/>
            <a:ext cx="8363814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rgbClr val="00355D"/>
                </a:solidFill>
              </a:rPr>
              <a:t>Thank you!  - Questions?</a:t>
            </a:r>
          </a:p>
          <a:p>
            <a:pPr algn="ctr"/>
            <a:endParaRPr lang="en-US" sz="1400" b="0" baseline="30000" dirty="0"/>
          </a:p>
        </p:txBody>
      </p:sp>
    </p:spTree>
    <p:extLst>
      <p:ext uri="{BB962C8B-B14F-4D97-AF65-F5344CB8AC3E}">
        <p14:creationId xmlns:p14="http://schemas.microsoft.com/office/powerpoint/2010/main" val="1019730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7F1A2-A3F7-4F9C-A5F6-29A271E3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Warming</a:t>
            </a: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B89D4E09-F88A-41B2-9898-6D07C087D902}"/>
              </a:ext>
            </a:extLst>
          </p:cNvPr>
          <p:cNvSpPr/>
          <p:nvPr/>
        </p:nvSpPr>
        <p:spPr>
          <a:xfrm>
            <a:off x="468360" y="1141588"/>
            <a:ext cx="8175240" cy="457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Why do we have Global Warming?</a:t>
            </a:r>
            <a:endParaRPr lang="fr-FR" sz="2400" b="0" strike="noStrike" spc="-1" dirty="0">
              <a:latin typeface="Arial"/>
            </a:endParaRPr>
          </a:p>
          <a:p>
            <a:pPr marL="914400" lvl="1" indent="-514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Current Human activity (coal, oil, gas) generates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Carbon Dioxide (CO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),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the predominant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Greenhouse Gas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(76%)!</a:t>
            </a:r>
            <a:endParaRPr lang="fr-FR" sz="2000" b="0" strike="noStrike" spc="-1" dirty="0">
              <a:latin typeface="Arial"/>
            </a:endParaRPr>
          </a:p>
          <a:p>
            <a:pPr marL="914400" lvl="1" indent="-514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CO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000" b="0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traps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Solar Radiation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inside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atmosphere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that eventually leads to Global Warming.</a:t>
            </a:r>
          </a:p>
          <a:p>
            <a:pPr marL="914400" lvl="1" indent="-514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spc="-1" dirty="0">
                <a:solidFill>
                  <a:srgbClr val="000000"/>
                </a:solidFill>
                <a:latin typeface="Arial"/>
                <a:ea typeface="ＭＳ Ｐゴシック"/>
              </a:rPr>
              <a:t>Oceans clean only ¼  of CO2 pollution while trees another ¼.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ACBEDC-89F5-4281-82F4-A95B213C59E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37240" y="3321788"/>
            <a:ext cx="2160000" cy="2186131"/>
          </a:xfrm>
          <a:prstGeom prst="rect">
            <a:avLst/>
          </a:prstGeom>
          <a:ln>
            <a:noFill/>
          </a:ln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87015B7-5E6E-4A5B-B951-792965F3FE2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517120" y="3321788"/>
            <a:ext cx="3835080" cy="2186131"/>
          </a:xfrm>
          <a:prstGeom prst="rect">
            <a:avLst/>
          </a:prstGeom>
          <a:ln>
            <a:noFill/>
          </a:ln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0EA2A760-1238-45E7-9AA8-1221333A0F39}"/>
              </a:ext>
            </a:extLst>
          </p:cNvPr>
          <p:cNvSpPr/>
          <p:nvPr/>
        </p:nvSpPr>
        <p:spPr>
          <a:xfrm>
            <a:off x="552600" y="5615560"/>
            <a:ext cx="82087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US EPA: 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Arial"/>
                <a:hlinkClick r:id="rId4"/>
              </a:rPr>
              <a:t>https://www.epa.gov/ghgemissions/global-greenhouse-gas-emissions-data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60E4E2A6-F9ED-49BB-AD5C-EA098AC3DE39}"/>
              </a:ext>
            </a:extLst>
          </p:cNvPr>
          <p:cNvSpPr/>
          <p:nvPr/>
        </p:nvSpPr>
        <p:spPr>
          <a:xfrm flipH="1">
            <a:off x="357840" y="3711130"/>
            <a:ext cx="1872000" cy="1665750"/>
          </a:xfrm>
          <a:prstGeom prst="pie">
            <a:avLst>
              <a:gd name="adj1" fmla="val 21418104"/>
              <a:gd name="adj2" fmla="val 16095511"/>
            </a:avLst>
          </a:prstGeom>
          <a:noFill/>
          <a:ln>
            <a:solidFill>
              <a:srgbClr val="FF0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0" strike="noStrike" spc="-1">
                <a:solidFill>
                  <a:srgbClr val="FF0000"/>
                </a:solidFill>
                <a:latin typeface="Calibri"/>
              </a:rPr>
              <a:t>76%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C4384927-051E-4D89-AFA4-BEB2A81A6AE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519600" y="3322514"/>
            <a:ext cx="2372400" cy="2195126"/>
          </a:xfrm>
          <a:prstGeom prst="rect">
            <a:avLst/>
          </a:prstGeom>
          <a:ln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418D3B-CF71-4182-BCF9-C250CB94BE5A}"/>
              </a:ext>
            </a:extLst>
          </p:cNvPr>
          <p:cNvCxnSpPr>
            <a:cxnSpLocks/>
          </p:cNvCxnSpPr>
          <p:nvPr/>
        </p:nvCxnSpPr>
        <p:spPr>
          <a:xfrm>
            <a:off x="7073195" y="5164228"/>
            <a:ext cx="436547" cy="4610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B98FE6-73D8-4D04-A9BE-7EC7720DE66E}"/>
              </a:ext>
            </a:extLst>
          </p:cNvPr>
          <p:cNvSpPr txBox="1"/>
          <p:nvPr/>
        </p:nvSpPr>
        <p:spPr>
          <a:xfrm>
            <a:off x="7485055" y="5405762"/>
            <a:ext cx="21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2.5% Aviation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DE76E0-97EA-40CE-B581-7254A454C3FA}"/>
              </a:ext>
            </a:extLst>
          </p:cNvPr>
          <p:cNvSpPr/>
          <p:nvPr/>
        </p:nvSpPr>
        <p:spPr>
          <a:xfrm>
            <a:off x="7287492" y="4237354"/>
            <a:ext cx="965878" cy="205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4% ICT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269207-BA23-4E55-8D0C-F1E9105CF555}"/>
              </a:ext>
            </a:extLst>
          </p:cNvPr>
          <p:cNvCxnSpPr>
            <a:cxnSpLocks/>
          </p:cNvCxnSpPr>
          <p:nvPr/>
        </p:nvCxnSpPr>
        <p:spPr>
          <a:xfrm flipH="1">
            <a:off x="6726417" y="5010531"/>
            <a:ext cx="205360" cy="248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68B6FE-4D4F-4F9E-9EF9-2FC474DE0E3B}"/>
              </a:ext>
            </a:extLst>
          </p:cNvPr>
          <p:cNvSpPr txBox="1"/>
          <p:nvPr/>
        </p:nvSpPr>
        <p:spPr>
          <a:xfrm>
            <a:off x="6299070" y="5157528"/>
            <a:ext cx="114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10.5% ICE Cars</a:t>
            </a:r>
          </a:p>
        </p:txBody>
      </p:sp>
    </p:spTree>
    <p:extLst>
      <p:ext uri="{BB962C8B-B14F-4D97-AF65-F5344CB8AC3E}">
        <p14:creationId xmlns:p14="http://schemas.microsoft.com/office/powerpoint/2010/main" val="371707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F2C4-CD01-4C2F-B827-73A076EE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CO2 by Information and </a:t>
            </a:r>
            <a:r>
              <a:rPr lang="en-US" sz="2400" dirty="0" err="1"/>
              <a:t>Communic</a:t>
            </a:r>
            <a:r>
              <a:rPr lang="en-US" sz="2400" dirty="0"/>
              <a:t>. Technology (ICT)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73A1DCF0-3A8F-4092-8B3C-7C199375BC4A}"/>
              </a:ext>
            </a:extLst>
          </p:cNvPr>
          <p:cNvSpPr/>
          <p:nvPr/>
        </p:nvSpPr>
        <p:spPr>
          <a:xfrm>
            <a:off x="313560" y="337616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TextShape 3">
            <a:extLst>
              <a:ext uri="{FF2B5EF4-FFF2-40B4-BE49-F238E27FC236}">
                <a16:creationId xmlns:a16="http://schemas.microsoft.com/office/drawing/2014/main" id="{2703EEBD-0BC8-42ED-BF14-77811A8BBECC}"/>
              </a:ext>
            </a:extLst>
          </p:cNvPr>
          <p:cNvSpPr txBox="1"/>
          <p:nvPr/>
        </p:nvSpPr>
        <p:spPr>
          <a:xfrm>
            <a:off x="457200" y="1052736"/>
            <a:ext cx="8229240" cy="119537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ICT contributes 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</a:rPr>
              <a:t>~2-4%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of world CO2 emissions and will increase to 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</a:rPr>
              <a:t>8%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by 2025!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Shape 5">
            <a:extLst>
              <a:ext uri="{FF2B5EF4-FFF2-40B4-BE49-F238E27FC236}">
                <a16:creationId xmlns:a16="http://schemas.microsoft.com/office/drawing/2014/main" id="{E1DCAF72-47E7-4131-9900-B9A9C778F75E}"/>
              </a:ext>
            </a:extLst>
          </p:cNvPr>
          <p:cNvSpPr txBox="1"/>
          <p:nvPr/>
        </p:nvSpPr>
        <p:spPr>
          <a:xfrm>
            <a:off x="4153223" y="1941507"/>
            <a:ext cx="4533217" cy="304846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→"/>
            </a:pPr>
            <a:r>
              <a:rPr lang="en-US" sz="2800" b="0" strike="noStrike" spc="-1" dirty="0">
                <a:latin typeface="Arial"/>
              </a:rPr>
              <a:t> </a:t>
            </a:r>
            <a:r>
              <a:rPr lang="en-US" sz="2000" b="0" strike="noStrike" spc="-1" dirty="0">
                <a:latin typeface="Arial"/>
              </a:rPr>
              <a:t>Are we comfortable doing research that (allegedly) contributes to CO2 increase?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→"/>
            </a:pPr>
            <a:r>
              <a:rPr lang="en-US" sz="2000" b="0" spc="-1" dirty="0">
                <a:latin typeface="Arial"/>
              </a:rPr>
              <a:t>How much CO2 is technology saving anyway? (Teleconferencing vs. Physical Meetings?)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→"/>
            </a:pPr>
            <a:r>
              <a:rPr lang="en-US" sz="2000" b="0" spc="-1" dirty="0">
                <a:latin typeface="Arial"/>
              </a:rPr>
              <a:t> </a:t>
            </a:r>
            <a:r>
              <a:rPr lang="en-US" sz="2000" spc="-1" dirty="0">
                <a:latin typeface="Arial"/>
              </a:rPr>
              <a:t>How to make impactful research to reduce this increase from </a:t>
            </a:r>
            <a:r>
              <a:rPr lang="en-US" sz="2000" spc="-1" dirty="0">
                <a:solidFill>
                  <a:srgbClr val="FF0000"/>
                </a:solidFill>
                <a:latin typeface="Arial"/>
              </a:rPr>
              <a:t>4% to 8%? </a:t>
            </a:r>
            <a:r>
              <a:rPr lang="en-US" sz="2000" spc="-1" dirty="0">
                <a:latin typeface="Arial"/>
              </a:rPr>
              <a:t>(edge computing?, energy efficiency?, reusable systems?, transparency? )</a:t>
            </a:r>
            <a:endParaRPr lang="en-US" sz="2000" strike="noStrike" spc="-1" dirty="0"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63B6E5-ABD1-42BC-AF39-CC54D479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60" y="2011369"/>
            <a:ext cx="3696023" cy="368891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DAD4F5-7DA6-4887-A8AF-27B53B2F979F}"/>
              </a:ext>
            </a:extLst>
          </p:cNvPr>
          <p:cNvCxnSpPr/>
          <p:nvPr/>
        </p:nvCxnSpPr>
        <p:spPr>
          <a:xfrm flipV="1">
            <a:off x="0" y="2782532"/>
            <a:ext cx="4380271" cy="18582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0BA31A4-1A49-453B-ADD3-B9D140B60DC2}"/>
              </a:ext>
            </a:extLst>
          </p:cNvPr>
          <p:cNvSpPr txBox="1"/>
          <p:nvPr/>
        </p:nvSpPr>
        <p:spPr>
          <a:xfrm>
            <a:off x="0" y="3851756"/>
            <a:ext cx="131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55% 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6F87D-01D4-46BE-BB85-73E211EA5738}"/>
              </a:ext>
            </a:extLst>
          </p:cNvPr>
          <p:cNvSpPr txBox="1"/>
          <p:nvPr/>
        </p:nvSpPr>
        <p:spPr>
          <a:xfrm>
            <a:off x="169919" y="4964975"/>
            <a:ext cx="3983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45% manufacturing</a:t>
            </a:r>
          </a:p>
        </p:txBody>
      </p:sp>
    </p:spTree>
    <p:extLst>
      <p:ext uri="{BB962C8B-B14F-4D97-AF65-F5344CB8AC3E}">
        <p14:creationId xmlns:p14="http://schemas.microsoft.com/office/powerpoint/2010/main" val="249096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47ED-ACFD-4AC3-B768-662011B4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Problem: (Renewable) Self-Consumption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BF1984-26AA-4892-892A-6C34F70D2379}"/>
              </a:ext>
            </a:extLst>
          </p:cNvPr>
          <p:cNvSpPr/>
          <p:nvPr/>
        </p:nvSpPr>
        <p:spPr>
          <a:xfrm>
            <a:off x="527964" y="1223591"/>
            <a:ext cx="8087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</a:rPr>
              <a:t>Renewable self-consumption is the act of </a:t>
            </a: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</a:rPr>
              <a:t>using self-produced renewable energy 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</a:rPr>
              <a:t>at the time it is available.</a:t>
            </a:r>
            <a:endParaRPr lang="en-CY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49E9CC-D72C-4CF0-97D1-356B845DF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456305"/>
            <a:ext cx="4964443" cy="31329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541A14-62F5-4D12-B36B-CB1A145B1A93}"/>
              </a:ext>
            </a:extLst>
          </p:cNvPr>
          <p:cNvSpPr/>
          <p:nvPr/>
        </p:nvSpPr>
        <p:spPr>
          <a:xfrm>
            <a:off x="539552" y="2272602"/>
            <a:ext cx="39991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</a:rPr>
              <a:t>Why?</a:t>
            </a:r>
          </a:p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</a:rPr>
              <a:t>=&gt; Minimize Import of (dirty) Energy </a:t>
            </a:r>
          </a:p>
          <a:p>
            <a:r>
              <a:rPr lang="en-GB" sz="2400" b="1" dirty="0">
                <a:solidFill>
                  <a:srgbClr val="00B050"/>
                </a:solidFill>
                <a:latin typeface="arial" panose="020B0604020202020204" pitchFamily="34" charset="0"/>
              </a:rPr>
              <a:t>=&gt; Minimize CO2 Consumption</a:t>
            </a:r>
          </a:p>
          <a:p>
            <a:endParaRPr lang="en-GB" sz="2400" b="1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</a:rPr>
              <a:t>Problem:</a:t>
            </a:r>
          </a:p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- Alignment of Consumption with Production patterns…</a:t>
            </a:r>
            <a:endParaRPr lang="en-CY" sz="24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76C12-5795-407F-AF6C-387A8EAD251A}"/>
              </a:ext>
            </a:extLst>
          </p:cNvPr>
          <p:cNvSpPr txBox="1"/>
          <p:nvPr/>
        </p:nvSpPr>
        <p:spPr>
          <a:xfrm>
            <a:off x="-1629103" y="-9939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14734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81E2-9E4C-4438-B4D7-D9BF91B5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Self-Consumption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658E7-543A-4223-B92B-93DF84EC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303" y="2150037"/>
            <a:ext cx="2542099" cy="2969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6533D-CD4E-40B9-A0A2-28A925943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346" y="2150037"/>
            <a:ext cx="2321947" cy="2967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84D393-C72B-439C-B74C-CC352554B090}"/>
              </a:ext>
            </a:extLst>
          </p:cNvPr>
          <p:cNvSpPr txBox="1"/>
          <p:nvPr/>
        </p:nvSpPr>
        <p:spPr>
          <a:xfrm>
            <a:off x="6873765" y="5206497"/>
            <a:ext cx="115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3200" dirty="0"/>
              <a:t>73%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1524B-E373-4CFA-9D8B-CAFF57071231}"/>
              </a:ext>
            </a:extLst>
          </p:cNvPr>
          <p:cNvSpPr txBox="1"/>
          <p:nvPr/>
        </p:nvSpPr>
        <p:spPr>
          <a:xfrm>
            <a:off x="4219200" y="5206498"/>
            <a:ext cx="115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3200" dirty="0"/>
              <a:t>49%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954D3A-0474-45BF-A7DC-63E0A87AC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10" y="2057078"/>
            <a:ext cx="2690999" cy="3171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B1CDB2-0E34-4F44-A1E7-F5951A44F8EB}"/>
              </a:ext>
            </a:extLst>
          </p:cNvPr>
          <p:cNvSpPr txBox="1"/>
          <p:nvPr/>
        </p:nvSpPr>
        <p:spPr>
          <a:xfrm>
            <a:off x="1207986" y="5227467"/>
            <a:ext cx="115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3200" dirty="0"/>
              <a:t>12%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6A9071-B1AB-45FD-95BE-B6D06612C8F6}"/>
              </a:ext>
            </a:extLst>
          </p:cNvPr>
          <p:cNvSpPr/>
          <p:nvPr/>
        </p:nvSpPr>
        <p:spPr>
          <a:xfrm>
            <a:off x="1246011" y="1124744"/>
            <a:ext cx="6638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</a:rPr>
              <a:t>Alignment of Consumption with Production patterns. 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</a:rPr>
              <a:t>Laborious task that calls for automation and “smartness”!</a:t>
            </a:r>
            <a:endParaRPr lang="en-CY" sz="2000" dirty="0"/>
          </a:p>
        </p:txBody>
      </p:sp>
    </p:spTree>
    <p:extLst>
      <p:ext uri="{BB962C8B-B14F-4D97-AF65-F5344CB8AC3E}">
        <p14:creationId xmlns:p14="http://schemas.microsoft.com/office/powerpoint/2010/main" val="6359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569B-386B-4013-A5FF-CF4309B6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Green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B010C-3B47-4DB6-9E3E-691B4DA2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3622"/>
            <a:ext cx="8229600" cy="5073650"/>
          </a:xfrm>
        </p:spPr>
        <p:txBody>
          <a:bodyPr/>
          <a:lstStyle/>
          <a:p>
            <a:endParaRPr lang="en-US" sz="1050" dirty="0"/>
          </a:p>
          <a:p>
            <a:r>
              <a:rPr lang="en-US" sz="2800" dirty="0"/>
              <a:t>Computational approaches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improve environmental quality</a:t>
            </a:r>
            <a:endParaRPr lang="en-US" sz="1000" dirty="0"/>
          </a:p>
          <a:p>
            <a:r>
              <a:rPr lang="en-US" sz="2800" dirty="0"/>
              <a:t>Rapid progress towards </a:t>
            </a:r>
            <a:br>
              <a:rPr lang="en-US" sz="2800" dirty="0"/>
            </a:br>
            <a:r>
              <a:rPr lang="en-US" sz="2800" dirty="0"/>
              <a:t>sustainability through load shifting</a:t>
            </a:r>
            <a:endParaRPr lang="en-US" sz="1000" dirty="0"/>
          </a:p>
          <a:p>
            <a:r>
              <a:rPr lang="en-US" sz="2800" dirty="0"/>
              <a:t>Considering peak demand reduction</a:t>
            </a:r>
          </a:p>
          <a:p>
            <a:r>
              <a:rPr lang="en-US" sz="2800" b="1" dirty="0"/>
              <a:t>Self-consumption  is  more beneficial than energy storage in Batteries!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17% of the energy is lost in AC/DC conversion and heat dissipation </a:t>
            </a:r>
          </a:p>
          <a:p>
            <a:r>
              <a:rPr lang="en-US" sz="2800" dirty="0"/>
              <a:t>Self-consumption can make houses</a:t>
            </a:r>
            <a:r>
              <a:rPr lang="en-US" sz="2800" b="1" dirty="0"/>
              <a:t> 70% CO</a:t>
            </a:r>
            <a:r>
              <a:rPr lang="en-US" sz="2800" b="1" baseline="-25000" dirty="0"/>
              <a:t>2</a:t>
            </a:r>
            <a:r>
              <a:rPr lang="en-US" sz="2800" b="1" dirty="0"/>
              <a:t> neutral without batteries!</a:t>
            </a:r>
          </a:p>
        </p:txBody>
      </p:sp>
      <p:pic>
        <p:nvPicPr>
          <p:cNvPr id="2050" name="Picture 2" descr="Self-Consumption: what it is, types and advantages - Iberdrola">
            <a:extLst>
              <a:ext uri="{FF2B5EF4-FFF2-40B4-BE49-F238E27FC236}">
                <a16:creationId xmlns:a16="http://schemas.microsoft.com/office/drawing/2014/main" id="{8E9EF0C9-A159-4474-B33D-B74A7BF77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r="7438"/>
          <a:stretch/>
        </p:blipFill>
        <p:spPr bwMode="auto">
          <a:xfrm>
            <a:off x="6372200" y="1437034"/>
            <a:ext cx="2840004" cy="2018007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96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DABC4B-709F-4015-A62C-3685A3EBD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80728"/>
            <a:ext cx="4994756" cy="1584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92E1A-CECF-4523-8D3B-0115ADCE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E4585-6D80-4DE1-9093-323883F1F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15" y="1628800"/>
            <a:ext cx="8685385" cy="1731007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400" dirty="0"/>
              <a:t>10 hours of solar radiation x 60 minutes = 600 time </a:t>
            </a:r>
            <a:br>
              <a:rPr lang="en-US" sz="2400" dirty="0"/>
            </a:br>
            <a:r>
              <a:rPr lang="en-US" sz="2400" dirty="0"/>
              <a:t>slots (x-axis)</a:t>
            </a:r>
          </a:p>
          <a:p>
            <a:r>
              <a:rPr lang="en-US" sz="2400" dirty="0"/>
              <a:t>Residential solar system: ~10kWp </a:t>
            </a:r>
          </a:p>
          <a:p>
            <a:r>
              <a:rPr lang="en-US" sz="2400" dirty="0"/>
              <a:t>Approximate the curve by 2 triangles (height x base) of size: </a:t>
            </a:r>
            <a:br>
              <a:rPr lang="en-US" sz="2400" dirty="0"/>
            </a:br>
            <a:r>
              <a:rPr lang="en-US" sz="2400" dirty="0"/>
              <a:t>height = 10kWp / 1kW = 10 and base = 5x60 = 300 minutes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a rectangle of 3000 cells to plan each day</a:t>
            </a:r>
          </a:p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B7B62B-DFF4-4879-8983-B0FA04CF0DE1}"/>
              </a:ext>
            </a:extLst>
          </p:cNvPr>
          <p:cNvSpPr txBox="1"/>
          <p:nvPr/>
        </p:nvSpPr>
        <p:spPr>
          <a:xfrm>
            <a:off x="457200" y="5108991"/>
            <a:ext cx="8363272" cy="1200329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355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Challenge: How to intelligently fill the cells with device operations considering that energy-demanding devices operate at various load levels?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91277-FDCB-4206-9277-DE46788CB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398" y="1029565"/>
            <a:ext cx="3468074" cy="15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6F0A4-5C94-4A28-A2AC-BFA374D4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542"/>
            <a:ext cx="8186766" cy="633412"/>
          </a:xfrm>
        </p:spPr>
        <p:txBody>
          <a:bodyPr/>
          <a:lstStyle/>
          <a:p>
            <a:r>
              <a:rPr lang="en-US" b="0" dirty="0"/>
              <a:t>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FA2F0-399F-4C83-B1FB-FD9FD763A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17" y="4664685"/>
            <a:ext cx="8186766" cy="1152128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en-US" sz="1400" b="1" dirty="0"/>
              <a:t>Standard</a:t>
            </a:r>
            <a:r>
              <a:rPr lang="en-US" sz="1400" dirty="0"/>
              <a:t>: ignores imported energy and provides maximum user comfort.</a:t>
            </a:r>
          </a:p>
          <a:p>
            <a:pPr>
              <a:spcAft>
                <a:spcPts val="450"/>
              </a:spcAft>
            </a:pPr>
            <a:r>
              <a:rPr lang="en-US" sz="1400" b="1" dirty="0"/>
              <a:t>Brute-Force</a:t>
            </a:r>
            <a:r>
              <a:rPr lang="en-US" sz="1400" dirty="0"/>
              <a:t>: aims to find an optimal solution with the least imported energy from the grid and CO</a:t>
            </a:r>
            <a:r>
              <a:rPr lang="en-US" sz="1400" baseline="-25000" dirty="0"/>
              <a:t>2</a:t>
            </a:r>
            <a:r>
              <a:rPr lang="en-US" sz="1400" dirty="0"/>
              <a:t> emissions. Comfort levels are low and the execution is time consuming.</a:t>
            </a:r>
          </a:p>
          <a:p>
            <a:pPr>
              <a:spcAft>
                <a:spcPts val="450"/>
              </a:spcAft>
            </a:pPr>
            <a:r>
              <a:rPr lang="en-US" sz="1400" b="1" dirty="0"/>
              <a:t>Random</a:t>
            </a:r>
            <a:r>
              <a:rPr lang="en-US" sz="1400" dirty="0"/>
              <a:t>: provides better imported energy than the Standard method by sacrificing user comfort. It is much faster than Brute-Force.</a:t>
            </a:r>
          </a:p>
          <a:p>
            <a:pPr>
              <a:spcAft>
                <a:spcPts val="450"/>
              </a:spcAft>
            </a:pPr>
            <a:r>
              <a:rPr lang="en-US" sz="1400" b="1" dirty="0" err="1"/>
              <a:t>GreenCap</a:t>
            </a:r>
            <a:r>
              <a:rPr lang="en-US" sz="1400" dirty="0"/>
              <a:t>: aims for a sub-optimal solution, while considering renewable energy sources, multiple constraints, peak-demand times, and costs.</a:t>
            </a:r>
          </a:p>
        </p:txBody>
      </p:sp>
      <p:pic>
        <p:nvPicPr>
          <p:cNvPr id="6" name="Picture 5" descr="A diagram of energy consumption&#10;&#10;Description automatically generated with low confidence">
            <a:extLst>
              <a:ext uri="{FF2B5EF4-FFF2-40B4-BE49-F238E27FC236}">
                <a16:creationId xmlns:a16="http://schemas.microsoft.com/office/drawing/2014/main" id="{DFB62BC4-6B93-2A69-A879-4E5F39B20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16" y="1055373"/>
            <a:ext cx="6451600" cy="1691054"/>
          </a:xfrm>
          <a:prstGeom prst="rect">
            <a:avLst/>
          </a:prstGeom>
        </p:spPr>
      </p:pic>
      <p:pic>
        <p:nvPicPr>
          <p:cNvPr id="8" name="Picture 7" descr="A picture containing screenshot, line, diagram&#10;&#10;Description automatically generated">
            <a:extLst>
              <a:ext uri="{FF2B5EF4-FFF2-40B4-BE49-F238E27FC236}">
                <a16:creationId xmlns:a16="http://schemas.microsoft.com/office/drawing/2014/main" id="{2090B7EA-33B6-ED0E-78AD-840A270D1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71" y="2779981"/>
            <a:ext cx="6553200" cy="19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2395-7A97-48A7-9A25-498E16B9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Presentation 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C35E26-97D9-4710-A8EE-A86996E1B41B}"/>
              </a:ext>
            </a:extLst>
          </p:cNvPr>
          <p:cNvSpPr/>
          <p:nvPr/>
        </p:nvSpPr>
        <p:spPr>
          <a:xfrm>
            <a:off x="457200" y="1268760"/>
            <a:ext cx="8441111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r>
              <a:rPr lang="en-US" altLang="en-US" b="0" dirty="0">
                <a:solidFill>
                  <a:srgbClr val="FF0000"/>
                </a:solidFill>
              </a:rPr>
              <a:t> 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rgbClr val="FF0000"/>
                </a:solidFill>
              </a:rPr>
              <a:t>GreenCap</a:t>
            </a:r>
            <a:endParaRPr lang="en-US" b="0" dirty="0">
              <a:solidFill>
                <a:srgbClr val="FF0000"/>
              </a:solidFill>
            </a:endParaRPr>
          </a:p>
          <a:p>
            <a:pPr marL="685800" lvl="1" indent="-385763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0000"/>
                </a:solidFill>
              </a:rPr>
              <a:t>Algorithm</a:t>
            </a:r>
          </a:p>
          <a:p>
            <a:pPr marL="685800" lvl="1" indent="-385763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0000"/>
                </a:solidFill>
              </a:rPr>
              <a:t>System Architecture</a:t>
            </a:r>
          </a:p>
          <a:p>
            <a:pPr marL="685800" lvl="1" indent="-385763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0000"/>
                </a:solidFill>
              </a:rPr>
              <a:t>Graphical User Interface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tx1"/>
                </a:solidFill>
              </a:rPr>
              <a:t>Experiments</a:t>
            </a:r>
          </a:p>
          <a:p>
            <a:pPr marL="428625" indent="-42862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b="0" dirty="0"/>
              <a:t>Conclusions</a:t>
            </a:r>
            <a:endParaRPr lang="en-US" alt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387285206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9849</TotalTime>
  <Words>1613</Words>
  <Application>Microsoft Office PowerPoint</Application>
  <PresentationFormat>On-screen Show (4:3)</PresentationFormat>
  <Paragraphs>226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ＭＳ Ｐゴシック</vt:lpstr>
      <vt:lpstr>Arial</vt:lpstr>
      <vt:lpstr>Arial</vt:lpstr>
      <vt:lpstr>Calibri</vt:lpstr>
      <vt:lpstr>Cambria Math</vt:lpstr>
      <vt:lpstr>Wingdings</vt:lpstr>
      <vt:lpstr>Default Design</vt:lpstr>
      <vt:lpstr>An IoT Data System for Solar Self-Consumption </vt:lpstr>
      <vt:lpstr>CO2 - Global Warming Culprit</vt:lpstr>
      <vt:lpstr>CO2 by Information and Communic. Technology (ICT)</vt:lpstr>
      <vt:lpstr>Problem: (Renewable) Self-Consumption</vt:lpstr>
      <vt:lpstr>Self-Consumption Examples</vt:lpstr>
      <vt:lpstr>Green Planning</vt:lpstr>
      <vt:lpstr>Problem</vt:lpstr>
      <vt:lpstr>Algorithms</vt:lpstr>
      <vt:lpstr>Presentation Outline</vt:lpstr>
      <vt:lpstr>Solution: GreenCap</vt:lpstr>
      <vt:lpstr>Memetic Algorithm</vt:lpstr>
      <vt:lpstr>Memetic Algorithm (cont.)</vt:lpstr>
      <vt:lpstr>Comfort Optimization Heuristic</vt:lpstr>
      <vt:lpstr>Energy Optimization Heuristic</vt:lpstr>
      <vt:lpstr>GreenCap System Architecture</vt:lpstr>
      <vt:lpstr>GreenCap Implementation</vt:lpstr>
      <vt:lpstr>Graphical User Interface</vt:lpstr>
      <vt:lpstr>GreenCap GUI</vt:lpstr>
      <vt:lpstr>Presentation Outline</vt:lpstr>
      <vt:lpstr>Experimental Methodology</vt:lpstr>
      <vt:lpstr>Performance Evaluation</vt:lpstr>
      <vt:lpstr>CO2 Evaluation</vt:lpstr>
      <vt:lpstr>Presentation Outline</vt:lpstr>
      <vt:lpstr>Conclusions</vt:lpstr>
      <vt:lpstr>An IoT Data System for Solar Self-Consumption </vt:lpstr>
      <vt:lpstr>Global Warming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Indoor Data Management in Anyplace</dc:title>
  <dc:subject>Indoor Data Management in Anyplace</dc:subject>
  <dc:creator>Demetris Zeinalipour</dc:creator>
  <cp:keywords>Max Planck Institute for Informatics, Saarbruecken, Germany, July 11, 2017</cp:keywords>
  <dc:description/>
  <cp:lastModifiedBy>Soteris Constantinou</cp:lastModifiedBy>
  <cp:revision>1034</cp:revision>
  <cp:lastPrinted>2018-01-17T06:54:56Z</cp:lastPrinted>
  <dcterms:created xsi:type="dcterms:W3CDTF">2017-05-03T09:29:30Z</dcterms:created>
  <dcterms:modified xsi:type="dcterms:W3CDTF">2023-06-23T09:45:53Z</dcterms:modified>
  <cp:category/>
</cp:coreProperties>
</file>