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30275213" cy="42803763"/>
  <p:notesSz cx="6946900" cy="9271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8000"/>
    <a:srgbClr val="EE3C23"/>
    <a:srgbClr val="2A3F50"/>
    <a:srgbClr val="00BBBB"/>
    <a:srgbClr val="D83C2C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4" autoAdjust="0"/>
    <p:restoredTop sz="84141"/>
  </p:normalViewPr>
  <p:slideViewPr>
    <p:cSldViewPr snapToGrid="0" snapToObjects="1">
      <p:cViewPr>
        <p:scale>
          <a:sx n="58" d="100"/>
          <a:sy n="58" d="100"/>
        </p:scale>
        <p:origin x="160" y="-3736"/>
      </p:cViewPr>
      <p:guideLst>
        <p:guide orient="horz" pos="13481"/>
        <p:guide pos="95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CFE3BF31-0402-1E46-9BA4-897E71BE2F87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6963" y="1158875"/>
            <a:ext cx="2212975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61669"/>
            <a:ext cx="5557520" cy="3650456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31A3CC32-5366-4440-9015-FB51328D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729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364" algn="l" defTabSz="1292729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729" algn="l" defTabSz="1292729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094" algn="l" defTabSz="1292729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457" algn="l" defTabSz="1292729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1823" algn="l" defTabSz="1292729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188" algn="l" defTabSz="1292729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4552" algn="l" defTabSz="1292729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0918" algn="l" defTabSz="1292729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6963" y="1158875"/>
            <a:ext cx="2212975" cy="3128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CC32-5366-4440-9015-FB51328D1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7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8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6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6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6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8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9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0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7148-3A46-FB46-8E45-DF98856C4BF2}" type="datetimeFigureOut">
              <a:rPr lang="en-US" smtClean="0"/>
              <a:pPr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microsoft.com/office/2007/relationships/hdphoto" Target="../media/hdphoto4.wdp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10" Type="http://schemas.openxmlformats.org/officeDocument/2006/relationships/hyperlink" Target="https://dmsl.cs.ucy.ac.cy/" TargetMode="External"/><Relationship Id="rId19" Type="http://schemas.openxmlformats.org/officeDocument/2006/relationships/hyperlink" Target="https://anyplace.cs.ucy.ac.cy/" TargetMode="External"/><Relationship Id="rId4" Type="http://schemas.microsoft.com/office/2007/relationships/hdphoto" Target="../media/hdphoto1.wdp"/><Relationship Id="rId9" Type="http://schemas.openxmlformats.org/officeDocument/2006/relationships/hyperlink" Target="mailto:dmsl@ucy.ac.cy" TargetMode="External"/><Relationship Id="rId14" Type="http://schemas.microsoft.com/office/2007/relationships/hdphoto" Target="../media/hdphoto3.wdp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AC86C657-932F-4E25-9528-2C4E87908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4986" y="12017415"/>
            <a:ext cx="9388171" cy="297762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280146" y="6399611"/>
            <a:ext cx="14596307" cy="1299531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203590" tIns="203590" rIns="203590" bIns="20359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  <a:p>
            <a:pPr algn="just">
              <a:lnSpc>
                <a:spcPct val="90000"/>
              </a:lnSpc>
              <a:spcBef>
                <a:spcPts val="1534"/>
              </a:spcBef>
            </a:pPr>
            <a:endParaRPr lang="en-US" sz="3959" dirty="0"/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634CC732-34DA-44DF-852F-01833D6BEA06}"/>
              </a:ext>
            </a:extLst>
          </p:cNvPr>
          <p:cNvSpPr txBox="1">
            <a:spLocks/>
          </p:cNvSpPr>
          <p:nvPr/>
        </p:nvSpPr>
        <p:spPr bwMode="auto">
          <a:xfrm>
            <a:off x="15319162" y="6462035"/>
            <a:ext cx="14484027" cy="129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9280" tIns="64640" rIns="129280" bIns="646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959" b="1" kern="0" dirty="0"/>
              <a:t>Green Planning </a:t>
            </a:r>
            <a:r>
              <a:rPr lang="en-US" sz="3959" kern="0" dirty="0"/>
              <a:t>refers to </a:t>
            </a:r>
            <a:r>
              <a:rPr lang="en-US" sz="3959" i="1" kern="0" dirty="0"/>
              <a:t>computational approaches that aim to make rapid progress towards sustainability through load shifting considering peak demand reduction.</a:t>
            </a:r>
          </a:p>
          <a:p>
            <a:r>
              <a:rPr lang="en-US" sz="3959" b="1" kern="0" dirty="0"/>
              <a:t>Benefits:</a:t>
            </a:r>
          </a:p>
          <a:p>
            <a:pPr lvl="1"/>
            <a:r>
              <a:rPr lang="en-US" sz="3600" b="1" kern="0" dirty="0"/>
              <a:t>Self-consumption  is  more beneficial than energy storage in Batteries!</a:t>
            </a:r>
          </a:p>
          <a:p>
            <a:pPr marL="914400" lvl="2" indent="0">
              <a:buNone/>
            </a:pPr>
            <a:r>
              <a:rPr lang="en-US" sz="3200" kern="0" dirty="0">
                <a:sym typeface="Wingdings" panose="05000000000000000000" pitchFamily="2" charset="2"/>
              </a:rPr>
              <a:t></a:t>
            </a:r>
            <a:r>
              <a:rPr lang="en-US" sz="3200" kern="0" dirty="0"/>
              <a:t> 17% of the energy is lost in AC/DC conversion and heat dissipation </a:t>
            </a:r>
          </a:p>
          <a:p>
            <a:pPr lvl="1"/>
            <a:r>
              <a:rPr lang="en-US" sz="3600" kern="0" dirty="0"/>
              <a:t>Self-consumption can make houses </a:t>
            </a:r>
            <a:r>
              <a:rPr lang="en-US" sz="3600" b="1" kern="0" dirty="0"/>
              <a:t>70% CO</a:t>
            </a:r>
            <a:r>
              <a:rPr lang="en-US" sz="3600" b="1" kern="0" baseline="-25000" dirty="0"/>
              <a:t>2</a:t>
            </a:r>
            <a:r>
              <a:rPr lang="en-US" sz="3600" b="1" kern="0" dirty="0"/>
              <a:t> neutral w/out batteries!</a:t>
            </a:r>
          </a:p>
          <a:p>
            <a:pPr lvl="1"/>
            <a:r>
              <a:rPr lang="en-US" sz="3600" kern="0" dirty="0"/>
              <a:t>Load shifting to avoid peak-demand times (considers solar production)</a:t>
            </a:r>
          </a:p>
          <a:p>
            <a:r>
              <a:rPr lang="en-US" sz="3959" b="1" kern="0"/>
              <a:t>Observations</a:t>
            </a:r>
            <a:endParaRPr lang="en-US" sz="3959" b="1" kern="0" dirty="0"/>
          </a:p>
          <a:p>
            <a:pPr lvl="1"/>
            <a:r>
              <a:rPr lang="en-US" sz="3900" kern="0" dirty="0"/>
              <a:t>Residential solar </a:t>
            </a:r>
            <a:br>
              <a:rPr lang="en-US" sz="3900" kern="0" dirty="0"/>
            </a:br>
            <a:r>
              <a:rPr lang="en-US" sz="3900" kern="0" dirty="0"/>
              <a:t>system: ~10kWp </a:t>
            </a:r>
          </a:p>
          <a:p>
            <a:pPr lvl="1"/>
            <a:r>
              <a:rPr lang="en-US" sz="3900" kern="0" dirty="0"/>
              <a:t>10 hours of solar </a:t>
            </a:r>
            <a:br>
              <a:rPr lang="en-US" sz="3900" kern="0" dirty="0"/>
            </a:br>
            <a:r>
              <a:rPr lang="en-US" sz="3900" kern="0" dirty="0"/>
              <a:t>radiation x 60 minutes </a:t>
            </a:r>
            <a:br>
              <a:rPr lang="en-US" sz="3900" kern="0" dirty="0"/>
            </a:br>
            <a:r>
              <a:rPr lang="en-US" sz="3900" kern="0" dirty="0"/>
              <a:t>=&gt; 600 time slots (x-axis)</a:t>
            </a:r>
          </a:p>
          <a:p>
            <a:pPr lvl="1"/>
            <a:r>
              <a:rPr lang="en-US" sz="3900" kern="0" dirty="0"/>
              <a:t>Approximate the curve by 2 triangles of size (3K cells to plan daily): </a:t>
            </a:r>
            <a:br>
              <a:rPr lang="en-US" sz="3900" kern="0" dirty="0"/>
            </a:br>
            <a:r>
              <a:rPr lang="en-US" sz="3900" kern="0" dirty="0"/>
              <a:t>[height = 10kWp / 1kW = 10] x [base = 5x60 = 300 minutes]</a:t>
            </a:r>
          </a:p>
          <a:p>
            <a:endParaRPr lang="en-US" sz="3959" b="1" kern="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3B989AE-509B-47E2-8AF8-4D190DDEA2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331"/>
          <a:stretch/>
        </p:blipFill>
        <p:spPr>
          <a:xfrm>
            <a:off x="20092835" y="30842787"/>
            <a:ext cx="4598079" cy="413484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B972472-399E-4C53-8BF4-FE06372DC8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396"/>
          <a:stretch/>
        </p:blipFill>
        <p:spPr>
          <a:xfrm>
            <a:off x="15257793" y="30842787"/>
            <a:ext cx="4879084" cy="4134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8EC26-FDD9-2042-B3ED-89B60976BCCF}"/>
              </a:ext>
            </a:extLst>
          </p:cNvPr>
          <p:cNvSpPr/>
          <p:nvPr/>
        </p:nvSpPr>
        <p:spPr>
          <a:xfrm>
            <a:off x="15452196" y="16948870"/>
            <a:ext cx="14350993" cy="2314560"/>
          </a:xfrm>
          <a:prstGeom prst="rect">
            <a:avLst/>
          </a:prstGeom>
          <a:solidFill>
            <a:srgbClr val="008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244"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</a:rPr>
              <a:t>Challenge: </a:t>
            </a:r>
            <a:r>
              <a:rPr lang="en-US" sz="4400" dirty="0">
                <a:solidFill>
                  <a:schemeClr val="tx1"/>
                </a:solidFill>
              </a:rPr>
              <a:t>How to intelligently schedule (i.e., fill the cells) with device operations considering that energy-demanding devices operate at various load levels? 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A88AE303-9BC7-45AF-A91C-27340DC0F32A}"/>
              </a:ext>
            </a:extLst>
          </p:cNvPr>
          <p:cNvSpPr txBox="1">
            <a:spLocks/>
          </p:cNvSpPr>
          <p:nvPr/>
        </p:nvSpPr>
        <p:spPr>
          <a:xfrm>
            <a:off x="432676" y="30802240"/>
            <a:ext cx="14830213" cy="93028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83523" tIns="41761" rIns="83523" bIns="41761" rtlCol="0">
            <a:noAutofit/>
          </a:bodyPr>
          <a:lstStyle>
            <a:defPPr>
              <a:defRPr lang="en-US"/>
            </a:defPPr>
            <a:lvl1pPr indent="0" algn="just" defTabSz="2607960">
              <a:lnSpc>
                <a:spcPct val="90000"/>
              </a:lnSpc>
              <a:spcBef>
                <a:spcPts val="1085"/>
              </a:spcBef>
              <a:buFont typeface="Arial" panose="020B0604020202020204" pitchFamily="34" charset="0"/>
              <a:buNone/>
              <a:defRPr sz="2800" kern="0"/>
            </a:lvl1pPr>
            <a:lvl2pPr marL="130398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/>
            </a:lvl2pPr>
            <a:lvl3pPr marL="260796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/>
            </a:lvl3pPr>
            <a:lvl4pPr marL="391194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4pPr>
            <a:lvl5pPr marL="521592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5pPr>
            <a:lvl6pPr marL="651990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6pPr>
            <a:lvl7pPr marL="782388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7pPr>
            <a:lvl8pPr marL="912786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8pPr>
            <a:lvl9pPr marL="1043184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9pPr>
          </a:lstStyle>
          <a:p>
            <a:endParaRPr lang="en-US" sz="3959" dirty="0"/>
          </a:p>
        </p:txBody>
      </p:sp>
      <p:sp>
        <p:nvSpPr>
          <p:cNvPr id="144" name="Subtitle 2"/>
          <p:cNvSpPr txBox="1">
            <a:spLocks/>
          </p:cNvSpPr>
          <p:nvPr/>
        </p:nvSpPr>
        <p:spPr>
          <a:xfrm>
            <a:off x="15280149" y="20568071"/>
            <a:ext cx="14596307" cy="90855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203590" tIns="101795" rIns="203590" bIns="101795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668" indent="-256668" algn="just">
              <a:spcBef>
                <a:spcPct val="50000"/>
              </a:spcBef>
              <a:buFont typeface="Arial" charset="0"/>
              <a:buChar char="•"/>
            </a:pPr>
            <a:endParaRPr lang="en-US" altLang="en-US" sz="3959" dirty="0"/>
          </a:p>
        </p:txBody>
      </p:sp>
      <p:pic>
        <p:nvPicPr>
          <p:cNvPr id="1032" name="Picture 8" descr="http://www.eoc.org.cy/assets/images/October2017/fredericklogo.jpg">
            <a:extLst>
              <a:ext uri="{FF2B5EF4-FFF2-40B4-BE49-F238E27FC236}">
                <a16:creationId xmlns:a16="http://schemas.microsoft.com/office/drawing/2014/main" id="{DF3A9804-8587-4F98-ABDC-FCB63AC8E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7" b="26248"/>
          <a:stretch/>
        </p:blipFill>
        <p:spPr bwMode="auto">
          <a:xfrm>
            <a:off x="10608190" y="41560821"/>
            <a:ext cx="5645736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14871A0-737B-4366-8E52-332D9DCFB429}"/>
              </a:ext>
            </a:extLst>
          </p:cNvPr>
          <p:cNvSpPr txBox="1">
            <a:spLocks/>
          </p:cNvSpPr>
          <p:nvPr/>
        </p:nvSpPr>
        <p:spPr bwMode="auto">
          <a:xfrm>
            <a:off x="763223" y="12829145"/>
            <a:ext cx="14418993" cy="552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9280" tIns="64640" rIns="129280" bIns="646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959" kern="0" dirty="0"/>
              <a:t>The global </a:t>
            </a:r>
            <a:r>
              <a:rPr lang="en-US" sz="3959" i="1" kern="0" dirty="0"/>
              <a:t>Home Energy Management Systems (HEMS) </a:t>
            </a:r>
            <a:r>
              <a:rPr lang="en-US" sz="3959" kern="0" dirty="0"/>
              <a:t>market </a:t>
            </a:r>
          </a:p>
          <a:p>
            <a:pPr lvl="1"/>
            <a:r>
              <a:rPr lang="en-US" sz="3393" kern="0" dirty="0"/>
              <a:t>increased from USD </a:t>
            </a:r>
            <a:r>
              <a:rPr lang="en-US" sz="3393" b="1" kern="0" dirty="0"/>
              <a:t>864.2 million </a:t>
            </a:r>
            <a:r>
              <a:rPr lang="en-US" sz="3393" kern="0" dirty="0"/>
              <a:t>in </a:t>
            </a:r>
            <a:r>
              <a:rPr lang="en-US" sz="3393" b="1" kern="0" dirty="0"/>
              <a:t>2015</a:t>
            </a:r>
            <a:r>
              <a:rPr lang="en-US" sz="3393" kern="0" dirty="0"/>
              <a:t> to USD </a:t>
            </a:r>
            <a:r>
              <a:rPr lang="en-US" sz="3393" b="1" kern="0" dirty="0"/>
              <a:t>3.15 billion </a:t>
            </a:r>
            <a:r>
              <a:rPr lang="en-US" sz="3393" kern="0" dirty="0"/>
              <a:t>by </a:t>
            </a:r>
            <a:r>
              <a:rPr lang="en-US" sz="3393" b="1" kern="0" dirty="0"/>
              <a:t>2022</a:t>
            </a:r>
          </a:p>
          <a:p>
            <a:r>
              <a:rPr lang="en-US" sz="3959" kern="0" dirty="0"/>
              <a:t>European’s Commission calls for a climate-neutral Europe by </a:t>
            </a:r>
            <a:r>
              <a:rPr lang="en-US" sz="3959" b="1" kern="0" dirty="0"/>
              <a:t>2050</a:t>
            </a:r>
          </a:p>
          <a:p>
            <a:r>
              <a:rPr lang="en-US" sz="3959" kern="0" dirty="0"/>
              <a:t>Internet-connected smart devices worldwide </a:t>
            </a:r>
          </a:p>
          <a:p>
            <a:pPr marL="457200" lvl="1" indent="0">
              <a:buNone/>
            </a:pPr>
            <a:r>
              <a:rPr lang="en-US" sz="3600" b="1" kern="0" dirty="0"/>
              <a:t>    - 100B</a:t>
            </a:r>
            <a:r>
              <a:rPr lang="en-US" sz="3600" kern="0" dirty="0"/>
              <a:t> connected devices by </a:t>
            </a:r>
            <a:r>
              <a:rPr lang="en-US" sz="3600" b="1" kern="0" dirty="0"/>
              <a:t>2030     </a:t>
            </a:r>
            <a:r>
              <a:rPr lang="en-US" sz="3600" b="1" kern="0" dirty="0">
                <a:solidFill>
                  <a:prstClr val="black"/>
                </a:solidFill>
              </a:rPr>
              <a:t>- 30.9B</a:t>
            </a:r>
            <a:r>
              <a:rPr lang="en-US" sz="3600" kern="0" dirty="0">
                <a:solidFill>
                  <a:prstClr val="black"/>
                </a:solidFill>
              </a:rPr>
              <a:t> units by </a:t>
            </a:r>
            <a:r>
              <a:rPr lang="en-US" sz="3600" b="1" kern="0" dirty="0">
                <a:solidFill>
                  <a:prstClr val="black"/>
                </a:solidFill>
              </a:rPr>
              <a:t>2025</a:t>
            </a:r>
          </a:p>
          <a:p>
            <a:pPr marL="457200" lvl="1" indent="0">
              <a:buNone/>
            </a:pPr>
            <a:endParaRPr lang="en-US" sz="3600" b="1" kern="0" dirty="0"/>
          </a:p>
          <a:p>
            <a:endParaRPr lang="en-US" sz="3959" kern="0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137259B-3AFB-4EA6-8AF5-060A173A6FED}"/>
              </a:ext>
            </a:extLst>
          </p:cNvPr>
          <p:cNvSpPr/>
          <p:nvPr/>
        </p:nvSpPr>
        <p:spPr bwMode="auto">
          <a:xfrm>
            <a:off x="18988163" y="31762250"/>
            <a:ext cx="610839" cy="477436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9280" tIns="64640" rIns="129280" bIns="64640" numCol="1" rtlCol="0" anchor="ctr" anchorCtr="0" compatLnSpc="1">
            <a:prstTxWarp prst="textNoShape">
              <a:avLst/>
            </a:prstTxWarp>
          </a:bodyPr>
          <a:lstStyle/>
          <a:p>
            <a:pPr algn="ctr" defTabSz="1292731" fontAlgn="base">
              <a:spcBef>
                <a:spcPct val="0"/>
              </a:spcBef>
              <a:spcAft>
                <a:spcPct val="0"/>
              </a:spcAft>
            </a:pPr>
            <a:endParaRPr lang="en-US" sz="5090" b="1" dirty="0">
              <a:solidFill>
                <a:schemeClr val="tx2"/>
              </a:solidFill>
              <a:highlight>
                <a:srgbClr val="FF00FF"/>
              </a:highlight>
              <a:latin typeface="Arial" charset="0"/>
            </a:endParaRP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C61DE3AB-6727-46E3-A4C1-E974307A3944}"/>
              </a:ext>
            </a:extLst>
          </p:cNvPr>
          <p:cNvSpPr txBox="1">
            <a:spLocks/>
          </p:cNvSpPr>
          <p:nvPr/>
        </p:nvSpPr>
        <p:spPr bwMode="auto">
          <a:xfrm>
            <a:off x="15307637" y="34869892"/>
            <a:ext cx="14535220" cy="51275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9280" tIns="64640" rIns="129280" bIns="646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959" kern="0" dirty="0" err="1"/>
              <a:t>GreenCap</a:t>
            </a:r>
            <a:r>
              <a:rPr lang="en-US" sz="3959" kern="0" dirty="0"/>
              <a:t> (best performance): very high </a:t>
            </a:r>
            <a:r>
              <a:rPr lang="en-US" sz="3959" b="1" kern="0" dirty="0">
                <a:solidFill>
                  <a:srgbClr val="0000FF"/>
                </a:solidFill>
              </a:rPr>
              <a:t>user comfort ≈ 92%</a:t>
            </a:r>
            <a:r>
              <a:rPr lang="en-US" sz="3959" kern="0" dirty="0"/>
              <a:t>, an impressive </a:t>
            </a:r>
            <a:r>
              <a:rPr lang="en-US" sz="3959" b="1" kern="0" dirty="0">
                <a:solidFill>
                  <a:srgbClr val="008000"/>
                </a:solidFill>
              </a:rPr>
              <a:t>self-consumption ≈ 52%</a:t>
            </a:r>
            <a:r>
              <a:rPr lang="en-US" sz="3959" kern="0" dirty="0"/>
              <a:t>, and </a:t>
            </a:r>
            <a:r>
              <a:rPr lang="en-US" sz="3959" b="1" kern="0" dirty="0">
                <a:solidFill>
                  <a:srgbClr val="7030A0"/>
                </a:solidFill>
              </a:rPr>
              <a:t>imported energy ≈ 48%</a:t>
            </a:r>
          </a:p>
          <a:p>
            <a:r>
              <a:rPr lang="en-US" sz="3959" b="1" kern="0" dirty="0"/>
              <a:t>Brute Force: </a:t>
            </a:r>
            <a:r>
              <a:rPr lang="en-US" sz="3959" kern="0" dirty="0"/>
              <a:t>best self-consumption ≈ 67% and imported energy ≈ 32% retrieved, however user comfort ranges at only ≈ 40%</a:t>
            </a:r>
          </a:p>
          <a:p>
            <a:r>
              <a:rPr lang="en-US" sz="3959" kern="0" dirty="0"/>
              <a:t>In countries with high kg CO</a:t>
            </a:r>
            <a:r>
              <a:rPr lang="en-US" sz="3959" kern="0" baseline="-25000" dirty="0"/>
              <a:t>2</a:t>
            </a:r>
            <a:r>
              <a:rPr lang="en-US" sz="3959" kern="0" dirty="0"/>
              <a:t> per kWh factor, </a:t>
            </a:r>
            <a:r>
              <a:rPr lang="en-US" sz="3959" kern="0" dirty="0" err="1"/>
              <a:t>GreenCap</a:t>
            </a:r>
            <a:r>
              <a:rPr lang="en-US" sz="3959" kern="0" dirty="0"/>
              <a:t> can reduce </a:t>
            </a:r>
            <a:r>
              <a:rPr lang="en-US" sz="3959" b="1" kern="0" dirty="0">
                <a:solidFill>
                  <a:srgbClr val="00B0F0"/>
                </a:solidFill>
              </a:rPr>
              <a:t>up to ≈ 40% of the carbon dioxide emissions</a:t>
            </a:r>
            <a:r>
              <a:rPr lang="en-US" sz="3959" kern="0" dirty="0"/>
              <a:t> </a:t>
            </a:r>
          </a:p>
          <a:p>
            <a:r>
              <a:rPr lang="en-US" sz="3959" kern="0" dirty="0" err="1"/>
              <a:t>GreenCap’s</a:t>
            </a:r>
            <a:r>
              <a:rPr lang="en-US" sz="3959" kern="0" dirty="0"/>
              <a:t> </a:t>
            </a:r>
            <a:r>
              <a:rPr lang="en-US" sz="3959" b="1" kern="0" dirty="0">
                <a:solidFill>
                  <a:schemeClr val="accent2"/>
                </a:solidFill>
              </a:rPr>
              <a:t>execution (90 secs) is ≈16.5 times faster </a:t>
            </a:r>
            <a:r>
              <a:rPr lang="en-US" sz="3959" kern="0" dirty="0"/>
              <a:t>than </a:t>
            </a:r>
            <a:br>
              <a:rPr lang="en-US" sz="3959" kern="0" dirty="0"/>
            </a:br>
            <a:r>
              <a:rPr lang="en-US" sz="3959" kern="0" dirty="0"/>
              <a:t>Brute Force approach</a:t>
            </a:r>
          </a:p>
          <a:p>
            <a:pPr lvl="1"/>
            <a:endParaRPr lang="en-US" sz="3959" kern="0" dirty="0"/>
          </a:p>
          <a:p>
            <a:pPr lvl="1"/>
            <a:endParaRPr lang="en-US" sz="3959" kern="0" dirty="0"/>
          </a:p>
          <a:p>
            <a:pPr lvl="1"/>
            <a:endParaRPr lang="en-US" sz="3959" kern="0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6BD4B3A-3D95-47B7-88AA-954F5251F460}"/>
              </a:ext>
            </a:extLst>
          </p:cNvPr>
          <p:cNvSpPr/>
          <p:nvPr/>
        </p:nvSpPr>
        <p:spPr bwMode="auto">
          <a:xfrm>
            <a:off x="18662527" y="32777796"/>
            <a:ext cx="362264" cy="624897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9280" tIns="64640" rIns="129280" bIns="64640" numCol="1" rtlCol="0" anchor="ctr" anchorCtr="0" compatLnSpc="1">
            <a:prstTxWarp prst="textNoShape">
              <a:avLst/>
            </a:prstTxWarp>
          </a:bodyPr>
          <a:lstStyle/>
          <a:p>
            <a:pPr algn="ctr" defTabSz="1292731" fontAlgn="base">
              <a:spcBef>
                <a:spcPct val="0"/>
              </a:spcBef>
              <a:spcAft>
                <a:spcPct val="0"/>
              </a:spcAft>
            </a:pPr>
            <a:endParaRPr lang="en-US" sz="509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99" y="329122"/>
            <a:ext cx="29431359" cy="4917365"/>
          </a:xfrm>
          <a:solidFill>
            <a:srgbClr val="008000"/>
          </a:solidFill>
          <a:ln>
            <a:solidFill>
              <a:srgbClr val="2A3F50"/>
            </a:solidFill>
          </a:ln>
        </p:spPr>
        <p:txBody>
          <a:bodyPr>
            <a:noAutofit/>
          </a:bodyPr>
          <a:lstStyle/>
          <a:p>
            <a:r>
              <a:rPr lang="en-US" sz="9331" b="1" dirty="0">
                <a:solidFill>
                  <a:schemeClr val="bg1"/>
                </a:solidFill>
              </a:rPr>
              <a:t>An IoT Data System for Solar Self-Consumption</a:t>
            </a:r>
            <a:br>
              <a:rPr lang="en-US" sz="9331" b="1" dirty="0">
                <a:solidFill>
                  <a:schemeClr val="bg1"/>
                </a:solidFill>
              </a:rPr>
            </a:br>
            <a:r>
              <a:rPr lang="en-US" sz="1697" b="1" dirty="0">
                <a:solidFill>
                  <a:schemeClr val="bg1"/>
                </a:solidFill>
              </a:rPr>
              <a:t> </a:t>
            </a:r>
            <a:br>
              <a:rPr lang="en-US" sz="9331" b="1" dirty="0">
                <a:solidFill>
                  <a:schemeClr val="bg1"/>
                </a:solidFill>
              </a:rPr>
            </a:br>
            <a:r>
              <a:rPr lang="en-US" sz="2828" b="1" dirty="0">
                <a:solidFill>
                  <a:schemeClr val="bg1"/>
                </a:solidFill>
              </a:rPr>
              <a:t> </a:t>
            </a:r>
            <a:r>
              <a:rPr lang="en-US" sz="5660" b="1" dirty="0">
                <a:solidFill>
                  <a:schemeClr val="bg1"/>
                </a:solidFill>
              </a:rPr>
              <a:t>Soteris Constantinou</a:t>
            </a:r>
            <a:r>
              <a:rPr lang="en-US" sz="5660" b="1" baseline="30000" dirty="0">
                <a:solidFill>
                  <a:schemeClr val="bg1"/>
                </a:solidFill>
              </a:rPr>
              <a:t> 1</a:t>
            </a:r>
            <a:r>
              <a:rPr lang="en-US" sz="5660" b="1" dirty="0">
                <a:solidFill>
                  <a:schemeClr val="bg1"/>
                </a:solidFill>
              </a:rPr>
              <a:t>, Nicolas </a:t>
            </a:r>
            <a:r>
              <a:rPr lang="en-US" sz="5660" b="1" dirty="0" err="1">
                <a:solidFill>
                  <a:schemeClr val="bg1"/>
                </a:solidFill>
              </a:rPr>
              <a:t>Polycarpou</a:t>
            </a:r>
            <a:r>
              <a:rPr lang="en-US" sz="5660" b="1" baseline="30000" dirty="0">
                <a:solidFill>
                  <a:schemeClr val="bg1"/>
                </a:solidFill>
              </a:rPr>
              <a:t> 1</a:t>
            </a:r>
            <a:r>
              <a:rPr lang="en-US" sz="5660" b="1" dirty="0">
                <a:solidFill>
                  <a:schemeClr val="bg1"/>
                </a:solidFill>
              </a:rPr>
              <a:t>, </a:t>
            </a:r>
            <a:r>
              <a:rPr lang="en-US" sz="5660" b="1" dirty="0" err="1">
                <a:solidFill>
                  <a:schemeClr val="bg1"/>
                </a:solidFill>
              </a:rPr>
              <a:t>Constantinos</a:t>
            </a:r>
            <a:r>
              <a:rPr lang="en-US" sz="5660" b="1" dirty="0">
                <a:solidFill>
                  <a:schemeClr val="bg1"/>
                </a:solidFill>
              </a:rPr>
              <a:t> Costa</a:t>
            </a:r>
            <a:r>
              <a:rPr lang="en-US" sz="5660" b="1" baseline="30000" dirty="0">
                <a:solidFill>
                  <a:schemeClr val="bg1"/>
                </a:solidFill>
              </a:rPr>
              <a:t> 2,1,4</a:t>
            </a:r>
            <a:r>
              <a:rPr lang="en-US" sz="5660" b="1" dirty="0">
                <a:solidFill>
                  <a:schemeClr val="bg1"/>
                </a:solidFill>
              </a:rPr>
              <a:t>, </a:t>
            </a:r>
            <a:br>
              <a:rPr lang="en-US" sz="5660" b="1" dirty="0">
                <a:solidFill>
                  <a:schemeClr val="bg1"/>
                </a:solidFill>
              </a:rPr>
            </a:br>
            <a:r>
              <a:rPr lang="en-US" sz="5660" b="1" dirty="0">
                <a:solidFill>
                  <a:schemeClr val="bg1"/>
                </a:solidFill>
              </a:rPr>
              <a:t>Andreas </a:t>
            </a:r>
            <a:r>
              <a:rPr lang="en-US" sz="5660" b="1" dirty="0" err="1">
                <a:solidFill>
                  <a:schemeClr val="bg1"/>
                </a:solidFill>
              </a:rPr>
              <a:t>Konstantinidis</a:t>
            </a:r>
            <a:r>
              <a:rPr lang="en-US" altLang="en-US" sz="5660" b="1" baseline="30000" dirty="0">
                <a:solidFill>
                  <a:schemeClr val="bg1"/>
                </a:solidFill>
              </a:rPr>
              <a:t> 3,1</a:t>
            </a:r>
            <a:r>
              <a:rPr lang="en-US" sz="5660" b="1" dirty="0">
                <a:solidFill>
                  <a:schemeClr val="bg1"/>
                </a:solidFill>
              </a:rPr>
              <a:t>, </a:t>
            </a:r>
            <a:r>
              <a:rPr lang="en-US" sz="5660" b="1" dirty="0" err="1">
                <a:solidFill>
                  <a:schemeClr val="bg1"/>
                </a:solidFill>
              </a:rPr>
              <a:t>Panos</a:t>
            </a:r>
            <a:r>
              <a:rPr lang="en-US" sz="5660" b="1" dirty="0">
                <a:solidFill>
                  <a:schemeClr val="bg1"/>
                </a:solidFill>
              </a:rPr>
              <a:t> K. </a:t>
            </a:r>
            <a:r>
              <a:rPr lang="en-US" sz="5660" b="1" dirty="0" err="1">
                <a:solidFill>
                  <a:schemeClr val="bg1"/>
                </a:solidFill>
              </a:rPr>
              <a:t>Chrysanthis</a:t>
            </a:r>
            <a:r>
              <a:rPr lang="en-US" altLang="en-US" sz="5660" b="1" baseline="30000" dirty="0">
                <a:solidFill>
                  <a:schemeClr val="bg1"/>
                </a:solidFill>
              </a:rPr>
              <a:t> 4,1</a:t>
            </a:r>
            <a:r>
              <a:rPr lang="en-US" sz="5660" b="1" dirty="0">
                <a:solidFill>
                  <a:schemeClr val="bg1"/>
                </a:solidFill>
              </a:rPr>
              <a:t>, Demetrios </a:t>
            </a:r>
            <a:r>
              <a:rPr lang="en-US" sz="5660" b="1" dirty="0" err="1">
                <a:solidFill>
                  <a:schemeClr val="bg1"/>
                </a:solidFill>
              </a:rPr>
              <a:t>Zeinalipour-Yazti</a:t>
            </a:r>
            <a:r>
              <a:rPr lang="en-US" sz="5660" b="1" baseline="30000" dirty="0">
                <a:solidFill>
                  <a:schemeClr val="bg1"/>
                </a:solidFill>
              </a:rPr>
              <a:t> 1</a:t>
            </a:r>
            <a:br>
              <a:rPr lang="en-US" sz="5655" b="1" dirty="0">
                <a:solidFill>
                  <a:schemeClr val="bg1"/>
                </a:solidFill>
              </a:rPr>
            </a:br>
            <a:r>
              <a:rPr lang="en-US" sz="1131" b="1" dirty="0">
                <a:solidFill>
                  <a:schemeClr val="bg1"/>
                </a:solidFill>
              </a:rPr>
              <a:t> </a:t>
            </a:r>
            <a:br>
              <a:rPr lang="en-US" sz="5655" b="1" dirty="0">
                <a:solidFill>
                  <a:schemeClr val="bg1"/>
                </a:solidFill>
              </a:rPr>
            </a:br>
            <a:r>
              <a:rPr lang="en-US" altLang="en-US" sz="4400" b="1" baseline="30000" dirty="0">
                <a:solidFill>
                  <a:schemeClr val="bg1"/>
                </a:solidFill>
              </a:rPr>
              <a:t>1</a:t>
            </a:r>
            <a:r>
              <a:rPr lang="en-US" altLang="en-US" sz="4400" b="1" dirty="0">
                <a:solidFill>
                  <a:schemeClr val="bg1"/>
                </a:solidFill>
              </a:rPr>
              <a:t> University of Cyprus, Cyprus | </a:t>
            </a:r>
            <a:r>
              <a:rPr lang="en-US" altLang="en-US" sz="4400" b="1" baseline="30000" dirty="0">
                <a:solidFill>
                  <a:schemeClr val="bg1"/>
                </a:solidFill>
              </a:rPr>
              <a:t>2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</a:rPr>
              <a:t>Rinnoco</a:t>
            </a:r>
            <a:r>
              <a:rPr lang="en-US" altLang="en-US" sz="4400" b="1" dirty="0">
                <a:solidFill>
                  <a:schemeClr val="bg1"/>
                </a:solidFill>
              </a:rPr>
              <a:t> Ltd, Cyprus | </a:t>
            </a:r>
            <a:r>
              <a:rPr lang="en-US" altLang="en-US" sz="4400" b="1" baseline="30000" dirty="0">
                <a:solidFill>
                  <a:schemeClr val="bg1"/>
                </a:solidFill>
              </a:rPr>
              <a:t>3</a:t>
            </a:r>
            <a:r>
              <a:rPr lang="en-US" altLang="en-US" sz="4400" b="1" dirty="0">
                <a:solidFill>
                  <a:schemeClr val="bg1"/>
                </a:solidFill>
              </a:rPr>
              <a:t> Frederick University, Cyprus | </a:t>
            </a:r>
            <a:r>
              <a:rPr lang="en-US" altLang="en-US" sz="4400" b="1" baseline="30000" dirty="0">
                <a:solidFill>
                  <a:schemeClr val="bg1"/>
                </a:solidFill>
              </a:rPr>
              <a:t>4</a:t>
            </a:r>
            <a:r>
              <a:rPr lang="en-US" altLang="en-US" sz="4400" b="1" dirty="0">
                <a:solidFill>
                  <a:schemeClr val="bg1"/>
                </a:solidFill>
              </a:rPr>
              <a:t> University of Pittsburgh, USA</a:t>
            </a:r>
            <a:br>
              <a:rPr lang="en-US" altLang="en-US" sz="4400" b="1" dirty="0">
                <a:solidFill>
                  <a:schemeClr val="bg1"/>
                </a:solidFill>
              </a:rPr>
            </a:br>
            <a:endParaRPr lang="en-US" sz="7635" b="1" baseline="30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932" y="16487550"/>
            <a:ext cx="14423432" cy="2978635"/>
          </a:xfrm>
          <a:ln>
            <a:noFill/>
          </a:ln>
        </p:spPr>
        <p:txBody>
          <a:bodyPr vert="horz" lIns="203590" tIns="101795" rIns="203590" bIns="101795" rtlCol="0">
            <a:noAutofit/>
          </a:bodyPr>
          <a:lstStyle/>
          <a:p>
            <a:pPr marL="588012" indent="-588012"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[1]	</a:t>
            </a:r>
            <a:r>
              <a:rPr lang="en-US" altLang="en-US" sz="2400" b="1" dirty="0">
                <a:ea typeface="ＭＳ Ｐゴシック" charset="-128"/>
              </a:rPr>
              <a:t>"An IoT Data System for Solar Self-Consumption", </a:t>
            </a:r>
            <a:r>
              <a:rPr lang="en-US" altLang="en-US" sz="2400" dirty="0">
                <a:ea typeface="ＭＳ Ｐゴシック" charset="-128"/>
              </a:rPr>
              <a:t>Soteris Constantinou, Nicolas </a:t>
            </a:r>
            <a:r>
              <a:rPr lang="en-US" altLang="en-US" sz="2400" dirty="0" err="1">
                <a:ea typeface="ＭＳ Ｐゴシック" charset="-128"/>
              </a:rPr>
              <a:t>Polycarpou</a:t>
            </a:r>
            <a:r>
              <a:rPr lang="en-US" altLang="en-US" sz="2400" dirty="0">
                <a:ea typeface="ＭＳ Ｐゴシック" charset="-128"/>
              </a:rPr>
              <a:t>, </a:t>
            </a:r>
            <a:r>
              <a:rPr lang="en-US" altLang="en-US" sz="2400" dirty="0" err="1">
                <a:ea typeface="ＭＳ Ｐゴシック" charset="-128"/>
              </a:rPr>
              <a:t>Constantinos</a:t>
            </a:r>
            <a:r>
              <a:rPr lang="en-US" altLang="en-US" sz="2400" dirty="0">
                <a:ea typeface="ＭＳ Ｐゴシック" charset="-128"/>
              </a:rPr>
              <a:t> Costa, Andreas </a:t>
            </a:r>
            <a:r>
              <a:rPr lang="en-US" altLang="en-US" sz="2400" dirty="0" err="1">
                <a:ea typeface="ＭＳ Ｐゴシック" charset="-128"/>
              </a:rPr>
              <a:t>Konstantinidis</a:t>
            </a:r>
            <a:r>
              <a:rPr lang="en-US" altLang="en-US" sz="2400" dirty="0">
                <a:ea typeface="ＭＳ Ｐゴシック" charset="-128"/>
              </a:rPr>
              <a:t>, </a:t>
            </a:r>
            <a:r>
              <a:rPr lang="en-US" altLang="en-US" sz="2400" dirty="0" err="1">
                <a:ea typeface="ＭＳ Ｐゴシック" charset="-128"/>
              </a:rPr>
              <a:t>Panos</a:t>
            </a:r>
            <a:r>
              <a:rPr lang="en-US" altLang="en-US" sz="2400" dirty="0">
                <a:ea typeface="ＭＳ Ｐゴシック" charset="-128"/>
              </a:rPr>
              <a:t> K. </a:t>
            </a:r>
            <a:r>
              <a:rPr lang="en-US" altLang="en-US" sz="2400" dirty="0" err="1">
                <a:ea typeface="ＭＳ Ｐゴシック" charset="-128"/>
              </a:rPr>
              <a:t>Chrysanthis</a:t>
            </a:r>
            <a:r>
              <a:rPr lang="en-US" altLang="en-US" sz="2400" dirty="0">
                <a:ea typeface="ＭＳ Ｐゴシック" charset="-128"/>
              </a:rPr>
              <a:t>, Demetrios </a:t>
            </a:r>
            <a:r>
              <a:rPr lang="en-US" altLang="en-US" sz="2400" dirty="0" err="1">
                <a:ea typeface="ＭＳ Ｐゴシック" charset="-128"/>
              </a:rPr>
              <a:t>Zeinalipour-Yazti</a:t>
            </a:r>
            <a:r>
              <a:rPr lang="en-US" altLang="en-US" sz="2400" dirty="0">
                <a:ea typeface="ＭＳ Ｐゴシック" charset="-128"/>
              </a:rPr>
              <a:t>, The 24th IEEE International Conference on Mobile Data Management (</a:t>
            </a:r>
            <a:r>
              <a:rPr lang="en-US" altLang="en-US" sz="2400" b="1" dirty="0">
                <a:ea typeface="ＭＳ Ｐゴシック" charset="-128"/>
              </a:rPr>
              <a:t>MDM'23</a:t>
            </a:r>
            <a:r>
              <a:rPr lang="en-US" altLang="en-US" sz="2400" dirty="0">
                <a:ea typeface="ＭＳ Ｐゴシック" charset="-128"/>
              </a:rPr>
              <a:t>),</a:t>
            </a:r>
            <a:r>
              <a:rPr lang="en-US" altLang="en-US" sz="2400" b="1" dirty="0">
                <a:ea typeface="ＭＳ Ｐゴシック" charset="-128"/>
              </a:rPr>
              <a:t> 2023.</a:t>
            </a:r>
          </a:p>
          <a:p>
            <a:pPr marL="588012" indent="-588012"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[2]	</a:t>
            </a:r>
            <a:r>
              <a:rPr lang="en-US" altLang="en-US" sz="2400" b="1" dirty="0">
                <a:ea typeface="ＭＳ Ｐゴシック" charset="-128"/>
              </a:rPr>
              <a:t>"Green Planning of IoT Home Automation Workflows in Smart Buildings"</a:t>
            </a:r>
            <a:r>
              <a:rPr lang="en-US" altLang="en-US" sz="2400" dirty="0">
                <a:ea typeface="ＭＳ Ｐゴシック" charset="-128"/>
              </a:rPr>
              <a:t>, Soteris Constantinou, Andreas </a:t>
            </a:r>
            <a:r>
              <a:rPr lang="en-US" altLang="en-US" sz="2400" dirty="0" err="1">
                <a:ea typeface="ＭＳ Ｐゴシック" charset="-128"/>
              </a:rPr>
              <a:t>Konstantinides</a:t>
            </a:r>
            <a:r>
              <a:rPr lang="en-US" altLang="en-US" sz="2400" dirty="0">
                <a:ea typeface="ＭＳ Ｐゴシック" charset="-128"/>
              </a:rPr>
              <a:t>, </a:t>
            </a:r>
            <a:r>
              <a:rPr lang="en-US" altLang="en-US" sz="2400" dirty="0" err="1">
                <a:ea typeface="ＭＳ Ｐゴシック" charset="-128"/>
              </a:rPr>
              <a:t>Panos</a:t>
            </a:r>
            <a:r>
              <a:rPr lang="en-US" altLang="en-US" sz="2400" dirty="0">
                <a:ea typeface="ＭＳ Ｐゴシック" charset="-128"/>
              </a:rPr>
              <a:t> K. </a:t>
            </a:r>
            <a:r>
              <a:rPr lang="en-US" altLang="en-US" sz="2400" dirty="0" err="1">
                <a:ea typeface="ＭＳ Ｐゴシック" charset="-128"/>
              </a:rPr>
              <a:t>Chrysanthis</a:t>
            </a:r>
            <a:r>
              <a:rPr lang="en-US" altLang="en-US" sz="2400" dirty="0">
                <a:ea typeface="ＭＳ Ｐゴシック" charset="-128"/>
              </a:rPr>
              <a:t> and Demetrios </a:t>
            </a:r>
            <a:r>
              <a:rPr lang="en-US" altLang="en-US" sz="2400" dirty="0" err="1">
                <a:ea typeface="ＭＳ Ｐゴシック" charset="-128"/>
              </a:rPr>
              <a:t>Zeinalipour-Yazti</a:t>
            </a:r>
            <a:r>
              <a:rPr lang="en-US" altLang="en-US" sz="2400" dirty="0">
                <a:ea typeface="ＭＳ Ｐゴシック" charset="-128"/>
              </a:rPr>
              <a:t>, ACM Transactions on Internet of Things (</a:t>
            </a:r>
            <a:r>
              <a:rPr lang="en-US" altLang="en-US" sz="2400" b="1" dirty="0">
                <a:ea typeface="ＭＳ Ｐゴシック" charset="-128"/>
              </a:rPr>
              <a:t>TIOT'22</a:t>
            </a:r>
            <a:r>
              <a:rPr lang="en-US" altLang="en-US" sz="2400" dirty="0">
                <a:ea typeface="ＭＳ Ｐゴシック" charset="-128"/>
              </a:rPr>
              <a:t>), Vol. 3, </a:t>
            </a:r>
            <a:r>
              <a:rPr lang="en-US" altLang="en-US" sz="2400" dirty="0" err="1">
                <a:ea typeface="ＭＳ Ｐゴシック" charset="-128"/>
              </a:rPr>
              <a:t>Iss</a:t>
            </a:r>
            <a:r>
              <a:rPr lang="en-US" altLang="en-US" sz="2400" dirty="0">
                <a:ea typeface="ＭＳ Ｐゴシック" charset="-128"/>
              </a:rPr>
              <a:t>. 4, pp. 1--30,, </a:t>
            </a:r>
            <a:r>
              <a:rPr lang="en-US" altLang="en-US" sz="2400" b="1" dirty="0">
                <a:ea typeface="ＭＳ Ｐゴシック" charset="-128"/>
              </a:rPr>
              <a:t>2022.</a:t>
            </a:r>
          </a:p>
          <a:p>
            <a:pPr marL="588012" indent="-588012"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[3] 	</a:t>
            </a:r>
            <a:r>
              <a:rPr lang="en-US" altLang="en-US" sz="2400" b="1" dirty="0">
                <a:ea typeface="ＭＳ Ｐゴシック" charset="-128"/>
              </a:rPr>
              <a:t>"The IoT Meta-Control Firewall"</a:t>
            </a:r>
            <a:r>
              <a:rPr lang="en-US" altLang="en-US" sz="2400" dirty="0">
                <a:ea typeface="ＭＳ Ｐゴシック" charset="-128"/>
              </a:rPr>
              <a:t>, </a:t>
            </a:r>
            <a:r>
              <a:rPr lang="en-US" altLang="en-US" sz="2400" dirty="0" err="1">
                <a:ea typeface="ＭＳ Ｐゴシック" charset="-128"/>
              </a:rPr>
              <a:t>Soteris</a:t>
            </a:r>
            <a:r>
              <a:rPr lang="en-US" altLang="en-US" sz="2400" dirty="0">
                <a:ea typeface="ＭＳ Ｐゴシック" charset="-128"/>
              </a:rPr>
              <a:t> Constantinou, Andreas Konstantinidis, Demetrios </a:t>
            </a:r>
            <a:r>
              <a:rPr lang="en-US" altLang="en-US" sz="2400" dirty="0" err="1">
                <a:ea typeface="ＭＳ Ｐゴシック" charset="-128"/>
              </a:rPr>
              <a:t>Zeinalipour-Yazti</a:t>
            </a:r>
            <a:r>
              <a:rPr lang="en-US" altLang="en-US" sz="2400" dirty="0">
                <a:ea typeface="ＭＳ Ｐゴシック" charset="-128"/>
              </a:rPr>
              <a:t>, </a:t>
            </a:r>
            <a:r>
              <a:rPr lang="en-US" altLang="en-US" sz="2400" dirty="0" err="1">
                <a:ea typeface="ＭＳ Ｐゴシック" charset="-128"/>
              </a:rPr>
              <a:t>Panos</a:t>
            </a:r>
            <a:r>
              <a:rPr lang="en-US" altLang="en-US" sz="2400" dirty="0">
                <a:ea typeface="ＭＳ Ｐゴシック" charset="-128"/>
              </a:rPr>
              <a:t> K. </a:t>
            </a:r>
            <a:r>
              <a:rPr lang="en-US" altLang="en-US" sz="2400" dirty="0" err="1">
                <a:ea typeface="ＭＳ Ｐゴシック" charset="-128"/>
              </a:rPr>
              <a:t>Chrysanthis</a:t>
            </a:r>
            <a:r>
              <a:rPr lang="en-US" altLang="en-US" sz="2400" dirty="0">
                <a:ea typeface="ＭＳ Ｐゴシック" charset="-128"/>
              </a:rPr>
              <a:t>, 37th IEEE Intl. Conference on Data Engineering (</a:t>
            </a:r>
            <a:r>
              <a:rPr lang="en-US" altLang="en-US" sz="2400" b="1" dirty="0">
                <a:ea typeface="ＭＳ Ｐゴシック" charset="-128"/>
              </a:rPr>
              <a:t>ICDE'21</a:t>
            </a:r>
            <a:r>
              <a:rPr lang="en-US" altLang="en-US" sz="2400" dirty="0">
                <a:ea typeface="ＭＳ Ｐゴシック" charset="-128"/>
              </a:rPr>
              <a:t>), pp. 2523-2534, </a:t>
            </a:r>
            <a:r>
              <a:rPr lang="en-US" altLang="en-US" sz="2400" b="1" dirty="0">
                <a:ea typeface="ＭＳ Ｐゴシック" charset="-128"/>
              </a:rPr>
              <a:t>2021.</a:t>
            </a:r>
          </a:p>
          <a:p>
            <a:pPr algn="just">
              <a:spcBef>
                <a:spcPts val="0"/>
              </a:spcBef>
              <a:defRPr/>
            </a:pPr>
            <a:endParaRPr lang="en-US" altLang="en-US" sz="2400" i="1" dirty="0"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094" y="5246482"/>
            <a:ext cx="14839971" cy="111492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45" dirty="0"/>
              <a:t>Motivation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85067" y="5246482"/>
            <a:ext cx="14591388" cy="111492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45" dirty="0"/>
              <a:t>Green Planning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940" y="41299441"/>
            <a:ext cx="2517033" cy="1427437"/>
          </a:xfrm>
          <a:prstGeom prst="rect">
            <a:avLst/>
          </a:prstGeom>
        </p:spPr>
      </p:pic>
      <p:sp>
        <p:nvSpPr>
          <p:cNvPr id="68" name="Subtitle 2"/>
          <p:cNvSpPr txBox="1">
            <a:spLocks/>
          </p:cNvSpPr>
          <p:nvPr/>
        </p:nvSpPr>
        <p:spPr>
          <a:xfrm>
            <a:off x="445094" y="6396754"/>
            <a:ext cx="14839971" cy="129981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203590" tIns="101795" rIns="203590" bIns="101795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668" indent="-256668" algn="just">
              <a:spcBef>
                <a:spcPct val="50000"/>
              </a:spcBef>
              <a:buFont typeface="Arial" charset="0"/>
              <a:buChar char="•"/>
            </a:pPr>
            <a:endParaRPr lang="en-US" altLang="en-US" sz="3959" dirty="0"/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445095" y="20548043"/>
            <a:ext cx="29431358" cy="91145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203590" tIns="203590" rIns="203590" bIns="203590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534"/>
              </a:spcBef>
            </a:pPr>
            <a:endParaRPr lang="en-US" altLang="en-US" sz="3959" dirty="0"/>
          </a:p>
        </p:txBody>
      </p:sp>
      <p:sp>
        <p:nvSpPr>
          <p:cNvPr id="71" name="TextBox 70"/>
          <p:cNvSpPr txBox="1"/>
          <p:nvPr/>
        </p:nvSpPr>
        <p:spPr>
          <a:xfrm>
            <a:off x="441152" y="19394917"/>
            <a:ext cx="14843913" cy="111492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45" dirty="0" err="1"/>
              <a:t>GreenCap</a:t>
            </a:r>
            <a:r>
              <a:rPr lang="en-US" sz="6645" dirty="0"/>
              <a:t>: Algorithm</a:t>
            </a:r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15280145" y="30815695"/>
            <a:ext cx="14607348" cy="92894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83523" tIns="41761" rIns="83523" bIns="41761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534"/>
              </a:spcBef>
            </a:pPr>
            <a:endParaRPr lang="en-US" sz="3959" kern="0" dirty="0"/>
          </a:p>
        </p:txBody>
      </p:sp>
      <p:sp>
        <p:nvSpPr>
          <p:cNvPr id="102" name="TextBox 101"/>
          <p:cNvSpPr txBox="1"/>
          <p:nvPr/>
        </p:nvSpPr>
        <p:spPr>
          <a:xfrm>
            <a:off x="53500567" y="34069187"/>
            <a:ext cx="285702" cy="11551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414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55" y="41333093"/>
            <a:ext cx="5947234" cy="1360088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15280149" y="19394918"/>
            <a:ext cx="14596307" cy="111492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45" dirty="0" err="1"/>
              <a:t>GreenCap</a:t>
            </a:r>
            <a:r>
              <a:rPr lang="en-US" sz="6645" dirty="0"/>
              <a:t>: System Architecture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279165" y="29662569"/>
            <a:ext cx="14607348" cy="111492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45" dirty="0" err="1"/>
              <a:t>GreenCap</a:t>
            </a:r>
            <a:r>
              <a:rPr lang="en-US" sz="6645" dirty="0"/>
              <a:t> Performance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E671553-BD7B-45B9-9CAE-0F0A4EEE225F}"/>
              </a:ext>
            </a:extLst>
          </p:cNvPr>
          <p:cNvSpPr/>
          <p:nvPr/>
        </p:nvSpPr>
        <p:spPr bwMode="auto">
          <a:xfrm>
            <a:off x="18966615" y="32681714"/>
            <a:ext cx="362264" cy="656292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9280" tIns="64640" rIns="129280" bIns="64640" numCol="1" rtlCol="0" anchor="ctr" anchorCtr="0" compatLnSpc="1">
            <a:prstTxWarp prst="textNoShape">
              <a:avLst/>
            </a:prstTxWarp>
          </a:bodyPr>
          <a:lstStyle/>
          <a:p>
            <a:pPr algn="ctr" defTabSz="1292731" fontAlgn="base">
              <a:spcBef>
                <a:spcPct val="0"/>
              </a:spcBef>
              <a:spcAft>
                <a:spcPct val="0"/>
              </a:spcAft>
            </a:pPr>
            <a:endParaRPr lang="en-US" sz="509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35AA2A-46B0-4D20-B299-46574B697654}"/>
              </a:ext>
            </a:extLst>
          </p:cNvPr>
          <p:cNvSpPr/>
          <p:nvPr/>
        </p:nvSpPr>
        <p:spPr>
          <a:xfrm>
            <a:off x="507627" y="23816359"/>
            <a:ext cx="14680311" cy="594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772" indent="-484772" defTabSz="129273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959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Evolutionary algorithm</a:t>
            </a: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: generates high-quality solution to a particular search problem by relying on </a:t>
            </a:r>
            <a:r>
              <a:rPr lang="en-US" sz="3959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bioinspired operators</a:t>
            </a:r>
          </a:p>
          <a:p>
            <a:pPr marL="484772" indent="-484772" defTabSz="129273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Each IoT device is represented with a </a:t>
            </a:r>
            <a:r>
              <a:rPr lang="en-US" sz="3959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b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(i.e., IoT device </a:t>
            </a:r>
            <a:r>
              <a:rPr lang="en-US" sz="3959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ON = 1</a:t>
            </a: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, IoT device </a:t>
            </a:r>
            <a:r>
              <a:rPr lang="en-US" sz="3959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OFF = 0</a:t>
            </a: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  <a:p>
            <a:pPr marL="484772" indent="-484772" defTabSz="129273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Improves </a:t>
            </a:r>
            <a:r>
              <a:rPr lang="en-US" sz="3959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users’ comfort </a:t>
            </a: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and provide high convergence by reducing the likelihood of trapping in local optima</a:t>
            </a:r>
          </a:p>
          <a:p>
            <a:pPr marL="484772" indent="-484772" defTabSz="129273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Input parameters: - </a:t>
            </a:r>
            <a:r>
              <a:rPr lang="en-US" sz="3959" i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Residential Consumption Record </a:t>
            </a: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(RCR)</a:t>
            </a:r>
            <a:b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                       - </a:t>
            </a:r>
            <a:r>
              <a:rPr lang="en-US" sz="3959" i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Preference Rules (PR) user-configured </a:t>
            </a:r>
            <a:b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3959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			     - </a:t>
            </a:r>
            <a:r>
              <a:rPr lang="en-US" sz="3959" i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Weather Forecast</a:t>
            </a:r>
          </a:p>
        </p:txBody>
      </p:sp>
      <p:sp>
        <p:nvSpPr>
          <p:cNvPr id="123" name="Subtitle 2">
            <a:extLst>
              <a:ext uri="{FF2B5EF4-FFF2-40B4-BE49-F238E27FC236}">
                <a16:creationId xmlns:a16="http://schemas.microsoft.com/office/drawing/2014/main" id="{C8306207-F054-4F21-947E-63A91CC48CE3}"/>
              </a:ext>
            </a:extLst>
          </p:cNvPr>
          <p:cNvSpPr txBox="1">
            <a:spLocks/>
          </p:cNvSpPr>
          <p:nvPr/>
        </p:nvSpPr>
        <p:spPr>
          <a:xfrm>
            <a:off x="445090" y="40093848"/>
            <a:ext cx="29431366" cy="1150957"/>
          </a:xfrm>
          <a:prstGeom prst="rect">
            <a:avLst/>
          </a:prstGeom>
          <a:solidFill>
            <a:srgbClr val="008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83523" tIns="41761" rIns="83523" bIns="41761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34"/>
              </a:spcBef>
            </a:pPr>
            <a:r>
              <a:rPr lang="en-US" sz="6600" b="1" kern="0" dirty="0">
                <a:solidFill>
                  <a:schemeClr val="bg1"/>
                </a:solidFill>
              </a:rPr>
              <a:t>https://</a:t>
            </a:r>
            <a:r>
              <a:rPr lang="en-US" sz="6600" b="1" kern="0" dirty="0" err="1">
                <a:solidFill>
                  <a:schemeClr val="bg1"/>
                </a:solidFill>
              </a:rPr>
              <a:t>greencap.cs.ucy.ac.cy</a:t>
            </a:r>
            <a:r>
              <a:rPr lang="en-US" sz="6600" b="1" kern="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3AA9FCC-540F-402F-B9B5-BB00FE693C14}"/>
              </a:ext>
            </a:extLst>
          </p:cNvPr>
          <p:cNvSpPr txBox="1"/>
          <p:nvPr/>
        </p:nvSpPr>
        <p:spPr>
          <a:xfrm>
            <a:off x="21457297" y="41320354"/>
            <a:ext cx="6079234" cy="131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59" dirty="0"/>
              <a:t>Contact: </a:t>
            </a:r>
            <a:r>
              <a:rPr lang="en-US" sz="3959" dirty="0">
                <a:hlinkClick r:id="rId9"/>
              </a:rPr>
              <a:t>dmsl@ucy.ac.cy</a:t>
            </a:r>
            <a:endParaRPr lang="en-US" sz="3959" dirty="0"/>
          </a:p>
          <a:p>
            <a:pPr algn="r"/>
            <a:r>
              <a:rPr lang="en-US" sz="3959" dirty="0">
                <a:hlinkClick r:id="rId10"/>
              </a:rPr>
              <a:t>https://dmsl.cs.ucy.ac.cy/</a:t>
            </a:r>
            <a:r>
              <a:rPr lang="en-US" sz="3959" dirty="0"/>
              <a:t>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74BC683-EEA4-4676-AD7F-F9F27D96D78E}"/>
              </a:ext>
            </a:extLst>
          </p:cNvPr>
          <p:cNvSpPr/>
          <p:nvPr/>
        </p:nvSpPr>
        <p:spPr>
          <a:xfrm>
            <a:off x="15527465" y="26424812"/>
            <a:ext cx="14315392" cy="313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6364" indent="-646364" defTabSz="129273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959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(Local) Control Unit: </a:t>
            </a:r>
            <a:r>
              <a:rPr lang="en-US" sz="3959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direct communication with the IoT devices </a:t>
            </a:r>
          </a:p>
          <a:p>
            <a:pPr marL="646364" indent="-646364" defTabSz="129273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959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OpenHAB</a:t>
            </a:r>
            <a:r>
              <a:rPr lang="en-US" sz="3959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/</a:t>
            </a:r>
            <a:r>
              <a:rPr lang="en-US" sz="3959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Domoticz</a:t>
            </a:r>
            <a:r>
              <a:rPr lang="en-US" sz="3959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</a:t>
            </a:r>
            <a:r>
              <a:rPr lang="en-US" sz="3959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residential management application</a:t>
            </a:r>
          </a:p>
          <a:p>
            <a:pPr marL="646364" indent="-646364" defTabSz="129273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959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GUI:</a:t>
            </a:r>
            <a:r>
              <a:rPr lang="en-US" sz="3959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enable users to configure custom rules</a:t>
            </a:r>
          </a:p>
          <a:p>
            <a:pPr marL="646364" indent="-646364" defTabSz="129273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959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GreenCap</a:t>
            </a:r>
            <a:r>
              <a:rPr lang="en-US" sz="3959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Controller: </a:t>
            </a:r>
            <a:r>
              <a:rPr lang="en-US" sz="3959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energy management framework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3C9F3B-1112-6743-AEF3-5EA167557A49}"/>
              </a:ext>
            </a:extLst>
          </p:cNvPr>
          <p:cNvCxnSpPr/>
          <p:nvPr/>
        </p:nvCxnSpPr>
        <p:spPr>
          <a:xfrm>
            <a:off x="21360771" y="41334761"/>
            <a:ext cx="0" cy="1392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5F81E0E-20AE-4CF1-B86B-DC65BECAB7CD}"/>
              </a:ext>
            </a:extLst>
          </p:cNvPr>
          <p:cNvSpPr txBox="1"/>
          <p:nvPr/>
        </p:nvSpPr>
        <p:spPr>
          <a:xfrm>
            <a:off x="447973" y="29662568"/>
            <a:ext cx="14830214" cy="11531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1795" tIns="0" rIns="101795" bIns="0" rtlCol="0">
            <a:noAutofit/>
          </a:bodyPr>
          <a:lstStyle/>
          <a:p>
            <a:pPr algn="ctr"/>
            <a:r>
              <a:rPr lang="en-US" sz="6645" dirty="0" err="1"/>
              <a:t>GreenCap</a:t>
            </a:r>
            <a:r>
              <a:rPr lang="en-US" sz="6645" dirty="0"/>
              <a:t>: User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AFD1B-532F-471D-A5E5-BCDD09AE4F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3564" y="6506262"/>
            <a:ext cx="11180831" cy="6229437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8B262C8-A589-4170-B6ED-5396247599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 l="32281"/>
          <a:stretch/>
        </p:blipFill>
        <p:spPr>
          <a:xfrm>
            <a:off x="564924" y="20781247"/>
            <a:ext cx="14596307" cy="2949691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4" name="Content Placeholder 3">
            <a:extLst>
              <a:ext uri="{FF2B5EF4-FFF2-40B4-BE49-F238E27FC236}">
                <a16:creationId xmlns:a16="http://schemas.microsoft.com/office/drawing/2014/main" id="{F38960E9-4E54-445B-99D2-F632E8785F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28696" y="20797521"/>
            <a:ext cx="13562550" cy="550460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2E56A9F-B0F2-4D2E-935A-77AA19EEB14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5185"/>
          <a:stretch/>
        </p:blipFill>
        <p:spPr>
          <a:xfrm>
            <a:off x="585737" y="30967107"/>
            <a:ext cx="7148243" cy="9036776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39896D38-0ABA-4574-A1DE-1B2208E97BB6}"/>
              </a:ext>
            </a:extLst>
          </p:cNvPr>
          <p:cNvGrpSpPr/>
          <p:nvPr/>
        </p:nvGrpSpPr>
        <p:grpSpPr>
          <a:xfrm>
            <a:off x="173909" y="37083735"/>
            <a:ext cx="4392462" cy="2969157"/>
            <a:chOff x="7037546" y="3318901"/>
            <a:chExt cx="4751346" cy="3211752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631E9C4D-57F2-4969-881C-7210D39F2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360" y="3918816"/>
              <a:ext cx="3635532" cy="2534520"/>
            </a:xfrm>
            <a:prstGeom prst="rect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A close up of a sign&#10;&#10;Description automatically generated">
              <a:extLst>
                <a:ext uri="{FF2B5EF4-FFF2-40B4-BE49-F238E27FC236}">
                  <a16:creationId xmlns:a16="http://schemas.microsoft.com/office/drawing/2014/main" id="{693D494F-245E-4D48-8552-6499499A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546" y="3318901"/>
              <a:ext cx="1861321" cy="1861321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E5DA0F0-AB9E-4E44-8619-94BEEF908A38}"/>
                </a:ext>
              </a:extLst>
            </p:cNvPr>
            <p:cNvSpPr/>
            <p:nvPr/>
          </p:nvSpPr>
          <p:spPr>
            <a:xfrm>
              <a:off x="8153360" y="6048793"/>
              <a:ext cx="3635532" cy="48186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>
              <a:glow>
                <a:schemeClr val="accent2">
                  <a:satMod val="175000"/>
                </a:schemeClr>
              </a:glow>
              <a:softEdge rad="0"/>
            </a:effectLst>
          </p:spPr>
          <p:txBody>
            <a:bodyPr wrap="square" tIns="5090" bIns="5090">
              <a:spAutoFit/>
            </a:bodyPr>
            <a:lstStyle/>
            <a:p>
              <a:pPr algn="ctr"/>
              <a:r>
                <a:rPr lang="en-GB" sz="2828" dirty="0">
                  <a:hlinkClick r:id="rId19"/>
                </a:rPr>
                <a:t>anyplace.cs.ucy.ac.cy</a:t>
              </a:r>
              <a:endParaRPr lang="en-CY" sz="2828" dirty="0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B725A1E8-4EF1-45D7-B3E3-986E31C3EA97}"/>
              </a:ext>
            </a:extLst>
          </p:cNvPr>
          <p:cNvSpPr/>
          <p:nvPr/>
        </p:nvSpPr>
        <p:spPr>
          <a:xfrm>
            <a:off x="7887037" y="35724961"/>
            <a:ext cx="7295179" cy="4396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772" indent="-484772" defTabSz="129273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52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Records </a:t>
            </a:r>
            <a:r>
              <a:rPr lang="en-US" sz="3252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OpenHAB’s</a:t>
            </a:r>
            <a:r>
              <a:rPr lang="en-US" sz="3252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smart device measurements on local storage</a:t>
            </a:r>
          </a:p>
          <a:p>
            <a:pPr marL="484772" indent="-484772" defTabSz="129273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52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Configures various meta-rules related to the operation time of IoT</a:t>
            </a:r>
          </a:p>
          <a:p>
            <a:pPr marL="484772" indent="-484772" defTabSz="129273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52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Gets an efficient execution considering user satisfaction</a:t>
            </a:r>
          </a:p>
          <a:p>
            <a:pPr marL="484772" indent="-484772" defTabSz="129273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52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Demonstrates results on user friendly graphs</a:t>
            </a:r>
          </a:p>
        </p:txBody>
      </p:sp>
      <p:pic>
        <p:nvPicPr>
          <p:cNvPr id="90" name="Content Placeholder 3">
            <a:extLst>
              <a:ext uri="{FF2B5EF4-FFF2-40B4-BE49-F238E27FC236}">
                <a16:creationId xmlns:a16="http://schemas.microsoft.com/office/drawing/2014/main" id="{4525DD8C-E2D5-4ABF-A6EC-99BAD2FD73D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4539" y="30868765"/>
            <a:ext cx="7343437" cy="47800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32CCC79-AED2-4FFC-A2B0-B8699849DAB5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51892"/>
          <a:stretch/>
        </p:blipFill>
        <p:spPr>
          <a:xfrm>
            <a:off x="24625400" y="30858716"/>
            <a:ext cx="5064083" cy="412961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27A710-ED16-4A9D-A55C-D1BB3A3CBC3C}"/>
              </a:ext>
            </a:extLst>
          </p:cNvPr>
          <p:cNvCxnSpPr/>
          <p:nvPr/>
        </p:nvCxnSpPr>
        <p:spPr>
          <a:xfrm>
            <a:off x="29689480" y="31363840"/>
            <a:ext cx="0" cy="2599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2017AD69-05E4-4B81-B129-040C7622D80A}"/>
              </a:ext>
            </a:extLst>
          </p:cNvPr>
          <p:cNvSpPr/>
          <p:nvPr/>
        </p:nvSpPr>
        <p:spPr bwMode="auto">
          <a:xfrm rot="5026578">
            <a:off x="27897023" y="32045871"/>
            <a:ext cx="405429" cy="3259769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9280" tIns="64640" rIns="129280" bIns="64640" numCol="1" rtlCol="0" anchor="ctr" anchorCtr="0" compatLnSpc="1">
            <a:prstTxWarp prst="textNoShape">
              <a:avLst/>
            </a:prstTxWarp>
          </a:bodyPr>
          <a:lstStyle/>
          <a:p>
            <a:pPr algn="ctr" defTabSz="1292731" fontAlgn="base">
              <a:spcBef>
                <a:spcPct val="0"/>
              </a:spcBef>
              <a:spcAft>
                <a:spcPct val="0"/>
              </a:spcAft>
            </a:pPr>
            <a:endParaRPr lang="en-US" sz="509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C7435-27B4-4A21-8CFA-3052D3165F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804978" y="30859252"/>
            <a:ext cx="3922053" cy="319927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45F28B18-735E-4A07-9F0A-FD334F8651FB}"/>
              </a:ext>
            </a:extLst>
          </p:cNvPr>
          <p:cNvSpPr/>
          <p:nvPr/>
        </p:nvSpPr>
        <p:spPr bwMode="auto">
          <a:xfrm rot="20442568" flipH="1">
            <a:off x="22925815" y="31228926"/>
            <a:ext cx="936995" cy="297218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9280" tIns="64640" rIns="129280" bIns="64640" numCol="1" rtlCol="0" anchor="ctr" anchorCtr="0" compatLnSpc="1">
            <a:prstTxWarp prst="textNoShape">
              <a:avLst/>
            </a:prstTxWarp>
          </a:bodyPr>
          <a:lstStyle/>
          <a:p>
            <a:pPr algn="ctr" defTabSz="1292731" fontAlgn="base">
              <a:spcBef>
                <a:spcPct val="0"/>
              </a:spcBef>
              <a:spcAft>
                <a:spcPct val="0"/>
              </a:spcAft>
            </a:pPr>
            <a:endParaRPr lang="en-US" sz="509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540C1F67-ACB6-499F-B14D-60812087209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0"/>
          <a:stretch/>
        </p:blipFill>
        <p:spPr>
          <a:xfrm>
            <a:off x="16939312" y="41380573"/>
            <a:ext cx="3829935" cy="135969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254620A-B242-42EC-9797-D9EC7EC8BBD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51269" y="41405973"/>
            <a:ext cx="4071535" cy="12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9" grpId="0" animBg="1"/>
      <p:bldP spid="86" grpId="0" animBg="1"/>
      <p:bldP spid="86" grpId="1" animBg="1"/>
      <p:bldP spid="56" grpId="0" animBg="1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2070</TotalTime>
  <Words>715</Words>
  <Application>Microsoft Macintosh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An IoT Data System for Solar Self-Consumption    Soteris Constantinou 1, Nicolas Polycarpou 1, Constantinos Costa 2,1,4,  Andreas Konstantinidis 3,1, Panos K. Chrysanthis 4,1, Demetrios Zeinalipour-Yazti 1   1 University of Cyprus, Cyprus | 2 Rinnoco Ltd, Cyprus | 3 Frederick University, Cyprus | 4 University of Pittsburgh, USA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333</cp:revision>
  <cp:lastPrinted>2023-06-22T13:07:14Z</cp:lastPrinted>
  <dcterms:created xsi:type="dcterms:W3CDTF">2015-11-26T09:21:38Z</dcterms:created>
  <dcterms:modified xsi:type="dcterms:W3CDTF">2023-06-24T08:30:37Z</dcterms:modified>
</cp:coreProperties>
</file>