
<file path=[Content_Types].xml><?xml version="1.0" encoding="utf-8"?>
<Types xmlns="http://schemas.openxmlformats.org/package/2006/content-types">
  <Default Extension="emf" ContentType="image/x-emf"/>
  <Default Extension="gif" ContentType="video/unknown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1539" r:id="rId2"/>
    <p:sldId id="2034" r:id="rId3"/>
    <p:sldId id="2033" r:id="rId4"/>
    <p:sldId id="2035" r:id="rId5"/>
    <p:sldId id="292" r:id="rId6"/>
    <p:sldId id="2017" r:id="rId7"/>
  </p:sldIdLst>
  <p:sldSz cx="12192000" cy="6858000"/>
  <p:notesSz cx="7010400" cy="92964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47FC5D8-CFCF-C24A-83AA-1D603BDA5B21}">
          <p14:sldIdLst>
            <p14:sldId id="1539"/>
            <p14:sldId id="2034"/>
            <p14:sldId id="2033"/>
            <p14:sldId id="2035"/>
            <p14:sldId id="292"/>
            <p14:sldId id="2017"/>
          </p14:sldIdLst>
        </p14:section>
        <p14:section name="unused" id="{270E1293-A98F-EC40-9D1F-FBEA93F47A7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FF"/>
    <a:srgbClr val="0033CC"/>
    <a:srgbClr val="003399"/>
    <a:srgbClr val="FF9933"/>
    <a:srgbClr val="FF0000"/>
    <a:srgbClr val="24B8EB"/>
    <a:srgbClr val="00FF00"/>
    <a:srgbClr val="00355D"/>
    <a:srgbClr val="394D54"/>
    <a:srgbClr val="01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82585" autoAdjust="0"/>
  </p:normalViewPr>
  <p:slideViewPr>
    <p:cSldViewPr>
      <p:cViewPr varScale="1">
        <p:scale>
          <a:sx n="105" d="100"/>
          <a:sy n="105" d="100"/>
        </p:scale>
        <p:origin x="142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119" d="100"/>
          <a:sy n="119" d="100"/>
        </p:scale>
        <p:origin x="5072" y="200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51420950-7481-D64B-9C29-D8A6762D1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493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700088"/>
            <a:ext cx="6189662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4" y="4416311"/>
            <a:ext cx="5608975" cy="41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0028516D-C5DD-0742-8657-90A9C89A8A6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26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01675"/>
            <a:ext cx="618648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3509" tIns="46754" rIns="93509" bIns="46754"/>
          <a:lstStyle/>
          <a:p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71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00071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836120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53744-EA2F-453B-8423-1353C375E60E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5726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53744-EA2F-453B-8423-1353C375E60E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4946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01675"/>
            <a:ext cx="618648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3509" tIns="46754" rIns="93509" bIns="46754"/>
          <a:lstStyle/>
          <a:p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036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11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C6A82A-A59C-DE45-899E-F0C44C8E6CB2}"/>
              </a:ext>
            </a:extLst>
          </p:cNvPr>
          <p:cNvSpPr/>
          <p:nvPr userDrawn="1"/>
        </p:nvSpPr>
        <p:spPr bwMode="auto">
          <a:xfrm>
            <a:off x="0" y="-11284"/>
            <a:ext cx="12201948" cy="1085648"/>
          </a:xfrm>
          <a:prstGeom prst="rect">
            <a:avLst/>
          </a:prstGeom>
          <a:solidFill>
            <a:srgbClr val="00355D"/>
          </a:solidFill>
          <a:ln w="38100" cap="flat" cmpd="sng" algn="ctr">
            <a:solidFill>
              <a:srgbClr val="00355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>
          <a:xfrm>
            <a:off x="11568608" y="6597352"/>
            <a:ext cx="589856" cy="211837"/>
          </a:xfrm>
          <a:prstGeom prst="rect">
            <a:avLst/>
          </a:prstGeom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EC8355E-476A-734E-A83A-E4393E9CA904}" type="slidenum">
              <a:rPr lang="el-GR" altLang="en-US" sz="1400">
                <a:solidFill>
                  <a:schemeClr val="tx2">
                    <a:lumMod val="65000"/>
                    <a:lumOff val="35000"/>
                    <a:alpha val="70000"/>
                  </a:schemeClr>
                </a:solidFill>
              </a:rPr>
              <a:pPr algn="r" eaLnBrk="1" hangingPunct="1"/>
              <a:t>‹#›</a:t>
            </a:fld>
            <a:endParaRPr lang="el-GR" altLang="en-US" sz="1200" dirty="0">
              <a:solidFill>
                <a:schemeClr val="tx2">
                  <a:lumMod val="65000"/>
                  <a:lumOff val="35000"/>
                  <a:alpha val="7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96" y="8347"/>
            <a:ext cx="10915688" cy="1047443"/>
          </a:xfrm>
          <a:noFill/>
          <a:ln w="38100" cap="rnd" cmpd="sng">
            <a:noFill/>
            <a:round/>
          </a:ln>
        </p:spPr>
        <p:txBody>
          <a:bodyPr/>
          <a:lstStyle>
            <a:lvl1pPr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074364"/>
            <a:ext cx="11521280" cy="53827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4F9FAD-360C-AC46-B82B-98D6414DC3B1}"/>
              </a:ext>
            </a:extLst>
          </p:cNvPr>
          <p:cNvSpPr txBox="1"/>
          <p:nvPr userDrawn="1"/>
        </p:nvSpPr>
        <p:spPr>
          <a:xfrm>
            <a:off x="4799856" y="6588000"/>
            <a:ext cx="6984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©</a:t>
            </a:r>
            <a:r>
              <a:rPr lang="el-GR" sz="12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Constantinou,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Pamboris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Alexandrou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Kronis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Zeinalipour-Yazti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, Papadopoulos,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Konstantinidis</a:t>
            </a:r>
            <a:endParaRPr lang="en-US" sz="1200" b="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9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9963151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52513"/>
            <a:ext cx="109728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3790951" y="6553200"/>
            <a:ext cx="4705349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476252" y="0"/>
            <a:ext cx="11144249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>
                <a:solidFill>
                  <a:schemeClr val="bg1"/>
                </a:solidFill>
              </a:rPr>
              <a:t>Dagstuhl Seminar </a:t>
            </a:r>
            <a:r>
              <a:rPr lang="en-GB" sz="1800" b="0" i="1">
                <a:solidFill>
                  <a:schemeClr val="bg1"/>
                </a:solidFill>
              </a:rPr>
              <a:t>10042, </a:t>
            </a:r>
            <a:r>
              <a:rPr lang="en-US" sz="1800" b="0" i="1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/2.0/" TargetMode="Externa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26" Type="http://schemas.openxmlformats.org/officeDocument/2006/relationships/image" Target="../media/image32.sv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24" Type="http://schemas.openxmlformats.org/officeDocument/2006/relationships/image" Target="../media/image30.sv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sv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0.png"/><Relationship Id="rId3" Type="http://schemas.microsoft.com/office/2007/relationships/media" Target="../media/media2.gif"/><Relationship Id="rId21" Type="http://schemas.openxmlformats.org/officeDocument/2006/relationships/image" Target="../media/image43.pn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image" Target="../media/image39.png"/><Relationship Id="rId2" Type="http://schemas.openxmlformats.org/officeDocument/2006/relationships/video" Target="../media/media1.gif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microsoft.com/office/2007/relationships/media" Target="../media/media1.gif"/><Relationship Id="rId6" Type="http://schemas.openxmlformats.org/officeDocument/2006/relationships/video" Target="../media/media3.gif"/><Relationship Id="rId11" Type="http://schemas.microsoft.com/office/2007/relationships/media" Target="../media/media6.mp4"/><Relationship Id="rId5" Type="http://schemas.microsoft.com/office/2007/relationships/media" Target="../media/media3.gif"/><Relationship Id="rId15" Type="http://schemas.openxmlformats.org/officeDocument/2006/relationships/image" Target="../media/image37.png"/><Relationship Id="rId10" Type="http://schemas.microsoft.com/office/2007/relationships/media" Target="../media/media5.mp4"/><Relationship Id="rId19" Type="http://schemas.openxmlformats.org/officeDocument/2006/relationships/image" Target="../media/image41.jpeg"/><Relationship Id="rId4" Type="http://schemas.openxmlformats.org/officeDocument/2006/relationships/video" Target="../media/media2.gif"/><Relationship Id="rId9" Type="http://schemas.openxmlformats.org/officeDocument/2006/relationships/video" Target="NULL" TargetMode="External"/><Relationship Id="rId14" Type="http://schemas.openxmlformats.org/officeDocument/2006/relationships/notesSlide" Target="../notesSlides/notesSlide4.xml"/><Relationship Id="rId2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46.png"/><Relationship Id="rId3" Type="http://schemas.microsoft.com/office/2007/relationships/media" Target="../media/media2.gif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2" Type="http://schemas.openxmlformats.org/officeDocument/2006/relationships/video" Target="../media/media1.gif"/><Relationship Id="rId16" Type="http://schemas.openxmlformats.org/officeDocument/2006/relationships/image" Target="../media/image49.emf"/><Relationship Id="rId1" Type="http://schemas.microsoft.com/office/2007/relationships/media" Target="../media/media1.gif"/><Relationship Id="rId6" Type="http://schemas.openxmlformats.org/officeDocument/2006/relationships/video" Target="../media/media3.gif"/><Relationship Id="rId11" Type="http://schemas.openxmlformats.org/officeDocument/2006/relationships/image" Target="../media/image38.png"/><Relationship Id="rId5" Type="http://schemas.microsoft.com/office/2007/relationships/media" Target="../media/media3.gif"/><Relationship Id="rId15" Type="http://schemas.openxmlformats.org/officeDocument/2006/relationships/image" Target="../media/image48.emf"/><Relationship Id="rId10" Type="http://schemas.openxmlformats.org/officeDocument/2006/relationships/image" Target="../media/image37.png"/><Relationship Id="rId4" Type="http://schemas.openxmlformats.org/officeDocument/2006/relationships/video" Target="../media/media2.gif"/><Relationship Id="rId9" Type="http://schemas.openxmlformats.org/officeDocument/2006/relationships/image" Target="../media/image45.emf"/><Relationship Id="rId14" Type="http://schemas.openxmlformats.org/officeDocument/2006/relationships/image" Target="../media/image4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/2.0/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9F9F33A2-ABC1-8A48-96CF-57B458817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564" y="4925354"/>
            <a:ext cx="2289211" cy="979119"/>
          </a:xfrm>
          <a:prstGeom prst="rect">
            <a:avLst/>
          </a:prstGeom>
        </p:spPr>
      </p:pic>
      <p:sp>
        <p:nvSpPr>
          <p:cNvPr id="13" name="Title 14">
            <a:extLst>
              <a:ext uri="{FF2B5EF4-FFF2-40B4-BE49-F238E27FC236}">
                <a16:creationId xmlns:a16="http://schemas.microsoft.com/office/drawing/2014/main" id="{6D2BD038-CD6F-3944-9F7D-059F7B9FF181}"/>
              </a:ext>
            </a:extLst>
          </p:cNvPr>
          <p:cNvSpPr txBox="1">
            <a:spLocks/>
          </p:cNvSpPr>
          <p:nvPr/>
        </p:nvSpPr>
        <p:spPr bwMode="auto">
          <a:xfrm>
            <a:off x="191344" y="274638"/>
            <a:ext cx="11809312" cy="1498178"/>
          </a:xfrm>
          <a:prstGeom prst="rect">
            <a:avLst/>
          </a:prstGeom>
          <a:solidFill>
            <a:srgbClr val="00355E"/>
          </a:solidFill>
          <a:ln>
            <a:solidFill>
              <a:srgbClr val="00355E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ea typeface="ＭＳ Ｐゴシック" charset="0"/>
                <a:cs typeface="ＭＳ Ｐゴシック" charset="0"/>
              </a:defRPr>
            </a:lvl2pPr>
            <a:lvl3pPr algn="ctr" eaLnBrk="0" hangingPunct="0">
              <a:defRPr sz="4400">
                <a:ea typeface="ＭＳ Ｐゴシック" charset="0"/>
                <a:cs typeface="ＭＳ Ｐゴシック" charset="0"/>
              </a:defRPr>
            </a:lvl3pPr>
            <a:lvl4pPr algn="ctr" eaLnBrk="0" hangingPunct="0">
              <a:defRPr sz="4400">
                <a:ea typeface="ＭＳ Ｐゴシック" charset="0"/>
                <a:cs typeface="ＭＳ Ｐゴシック" charset="0"/>
              </a:defRPr>
            </a:lvl4pPr>
            <a:lvl5pPr algn="ctr" eaLnBrk="0" hangingPunct="0">
              <a:defRPr sz="4400">
                <a:ea typeface="ＭＳ Ｐゴシック" charset="0"/>
                <a:cs typeface="ＭＳ Ｐゴシック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US" b="0" dirty="0" err="1"/>
              <a:t>EnterCY</a:t>
            </a:r>
            <a:r>
              <a:rPr lang="en-US" b="0" dirty="0"/>
              <a:t>: A Virtual and Augmented </a:t>
            </a:r>
          </a:p>
          <a:p>
            <a:r>
              <a:rPr lang="en-US" b="0" dirty="0"/>
              <a:t>Reality Tourism Platform for Cyprus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9C827-A113-C74E-AA8E-25024C54B3DA}"/>
              </a:ext>
            </a:extLst>
          </p:cNvPr>
          <p:cNvSpPr/>
          <p:nvPr/>
        </p:nvSpPr>
        <p:spPr>
          <a:xfrm>
            <a:off x="407368" y="1988840"/>
            <a:ext cx="112548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err="1"/>
              <a:t>Soteris</a:t>
            </a:r>
            <a:r>
              <a:rPr lang="en-GB" sz="3200" dirty="0"/>
              <a:t> Constantinou</a:t>
            </a:r>
            <a:r>
              <a:rPr lang="en-GB" sz="3200" baseline="30000" dirty="0"/>
              <a:t>∗</a:t>
            </a:r>
            <a:r>
              <a:rPr lang="en-GB" sz="3200" dirty="0"/>
              <a:t> , </a:t>
            </a:r>
            <a:r>
              <a:rPr lang="en-GB" sz="3200" b="0" dirty="0"/>
              <a:t>Andreas </a:t>
            </a:r>
            <a:r>
              <a:rPr lang="en-GB" sz="3200" b="0" dirty="0" err="1"/>
              <a:t>Pamboris</a:t>
            </a:r>
            <a:r>
              <a:rPr lang="en-GB" sz="3200" b="0" baseline="30000" dirty="0"/>
              <a:t>†</a:t>
            </a:r>
            <a:r>
              <a:rPr lang="en-GB" sz="3200" b="0" dirty="0"/>
              <a:t>, Rafael </a:t>
            </a:r>
            <a:r>
              <a:rPr lang="en-GB" sz="3200" b="0" dirty="0" err="1"/>
              <a:t>Alexandrou</a:t>
            </a:r>
            <a:r>
              <a:rPr lang="en-GB" sz="3200" b="0" baseline="30000" dirty="0"/>
              <a:t>†</a:t>
            </a:r>
            <a:r>
              <a:rPr lang="en-GB" sz="3200" b="0" dirty="0"/>
              <a:t>, </a:t>
            </a:r>
            <a:r>
              <a:rPr lang="en-GB" sz="3200" b="0" dirty="0" err="1"/>
              <a:t>Christoforos</a:t>
            </a:r>
            <a:r>
              <a:rPr lang="en-GB" sz="3200" b="0" dirty="0"/>
              <a:t> </a:t>
            </a:r>
            <a:r>
              <a:rPr lang="en-GB" sz="3200" b="0" dirty="0" err="1"/>
              <a:t>Kronis</a:t>
            </a:r>
            <a:r>
              <a:rPr lang="en-GB" sz="3200" b="0" baseline="30000" dirty="0"/>
              <a:t>†</a:t>
            </a:r>
            <a:r>
              <a:rPr lang="en-GB" sz="3200" b="0" dirty="0"/>
              <a:t>, Demetrios </a:t>
            </a:r>
            <a:r>
              <a:rPr lang="en-GB" sz="3200" b="0" dirty="0" err="1"/>
              <a:t>Zeinalipour-Yazti</a:t>
            </a:r>
            <a:r>
              <a:rPr lang="en-GB" sz="3200" b="0" baseline="30000" dirty="0"/>
              <a:t>∗</a:t>
            </a:r>
            <a:r>
              <a:rPr lang="en-GB" sz="3200" b="0" dirty="0"/>
              <a:t>, Harris Papadopoulos</a:t>
            </a:r>
            <a:r>
              <a:rPr lang="en-GB" sz="3200" b="0" baseline="30000" dirty="0"/>
              <a:t>†</a:t>
            </a:r>
            <a:r>
              <a:rPr lang="en-GB" sz="3200" b="0" dirty="0"/>
              <a:t> and Andreas </a:t>
            </a:r>
            <a:r>
              <a:rPr lang="en-GB" sz="3200" b="0" dirty="0" err="1"/>
              <a:t>Konstantinidis</a:t>
            </a:r>
            <a:r>
              <a:rPr lang="en-GB" sz="3200" b="0" baseline="30000" dirty="0"/>
              <a:t>†,∗</a:t>
            </a:r>
            <a:endParaRPr lang="en-US" sz="3200" b="0" baseline="30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C44E75-CB95-CE45-B276-F8D1DAB60CA5}"/>
              </a:ext>
            </a:extLst>
          </p:cNvPr>
          <p:cNvSpPr/>
          <p:nvPr/>
        </p:nvSpPr>
        <p:spPr>
          <a:xfrm>
            <a:off x="428934" y="3646765"/>
            <a:ext cx="114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∗</a:t>
            </a:r>
            <a:r>
              <a:rPr lang="en-US" sz="18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University of Cyprus, P.O. Box 20537, 1678 Nicosia, Cyprus</a:t>
            </a:r>
          </a:p>
          <a:p>
            <a:pPr algn="ctr"/>
            <a:r>
              <a:rPr lang="en-US" sz="18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†</a:t>
            </a:r>
            <a:r>
              <a:rPr lang="en-US" sz="18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Frederick University, 1036 Nicosia, Cyprus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70B759-CEBE-F841-B21D-E9DBBB62A58C}"/>
              </a:ext>
            </a:extLst>
          </p:cNvPr>
          <p:cNvSpPr txBox="1"/>
          <p:nvPr/>
        </p:nvSpPr>
        <p:spPr>
          <a:xfrm>
            <a:off x="528410" y="4347101"/>
            <a:ext cx="11250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constantinou.sotiris@cs.ucy.ac.cy, res.ap@frederick.ac.cy, res.ar@frederick.ac.cy, ad.kc@frederick.ac.cy, dzeina@cs.ucy.ac.cy, com.ph@frederick.ac.cy, com.ca@frederick.ac.cy </a:t>
            </a:r>
          </a:p>
          <a:p>
            <a:pPr algn="ctr"/>
            <a:r>
              <a:rPr lang="en-GB" sz="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8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endParaRPr lang="en-GB" sz="16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 algn="ctr"/>
            <a:endParaRPr lang="en-GB" sz="16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DF822BB-8F3F-5443-840B-6269EDBAB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5841161"/>
            <a:ext cx="11809312" cy="907259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23rd IEEE International Conference on Mobile Data Management  </a:t>
            </a:r>
          </a:p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6 - 9 June, 2022 Online </a:t>
            </a:r>
            <a:endParaRPr lang="fr-FR" altLang="en-US" sz="18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hlinkClick r:id="rId4"/>
            <a:extLst>
              <a:ext uri="{FF2B5EF4-FFF2-40B4-BE49-F238E27FC236}">
                <a16:creationId xmlns:a16="http://schemas.microsoft.com/office/drawing/2014/main" id="{7CCAD995-535A-024A-982A-8FD731790A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938" y="6211306"/>
            <a:ext cx="300313" cy="300313"/>
          </a:xfrm>
          <a:prstGeom prst="rect">
            <a:avLst/>
          </a:prstGeom>
        </p:spPr>
      </p:pic>
      <p:pic>
        <p:nvPicPr>
          <p:cNvPr id="18" name="Picture 17">
            <a:hlinkClick r:id="rId4"/>
            <a:extLst>
              <a:ext uri="{FF2B5EF4-FFF2-40B4-BE49-F238E27FC236}">
                <a16:creationId xmlns:a16="http://schemas.microsoft.com/office/drawing/2014/main" id="{53122BED-BB66-744E-8E5F-C4BFE49127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6189370"/>
            <a:ext cx="335974" cy="335974"/>
          </a:xfrm>
          <a:prstGeom prst="rect">
            <a:avLst/>
          </a:prstGeom>
        </p:spPr>
      </p:pic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58A17F5-5C2D-9044-8369-ECA609A4FA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20370" r="7934" b="4003"/>
          <a:stretch/>
        </p:blipFill>
        <p:spPr>
          <a:xfrm>
            <a:off x="10921589" y="409062"/>
            <a:ext cx="956618" cy="1229330"/>
          </a:xfrm>
          <a:prstGeom prst="rect">
            <a:avLst/>
          </a:prstGeom>
          <a:noFill/>
          <a:ln w="25400" cap="rnd">
            <a:solidFill>
              <a:schemeClr val="bg1"/>
            </a:solidFill>
            <a:round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3D5FBE-53F9-4C4F-8C0E-12FF31885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1590" y="410689"/>
            <a:ext cx="956618" cy="1219688"/>
          </a:xfrm>
          <a:prstGeom prst="rect">
            <a:avLst/>
          </a:prstGeom>
        </p:spPr>
      </p:pic>
      <p:pic>
        <p:nvPicPr>
          <p:cNvPr id="1030" name="Picture 6" descr="Department of Mechanical - Frederick University - Home">
            <a:extLst>
              <a:ext uri="{FF2B5EF4-FFF2-40B4-BE49-F238E27FC236}">
                <a16:creationId xmlns:a16="http://schemas.microsoft.com/office/drawing/2014/main" id="{D68E6AA3-4CE3-41B6-A3FE-FFDE28D57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789" y="5008753"/>
            <a:ext cx="2539926" cy="81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51002-064A-4073-A308-F5849737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</a:t>
            </a:r>
            <a:r>
              <a:rPr lang="en-US" sz="4000" b="0" dirty="0"/>
              <a:t>nhancing </a:t>
            </a:r>
            <a:r>
              <a:rPr lang="en-US" sz="4000" dirty="0"/>
              <a:t>T</a:t>
            </a:r>
            <a:r>
              <a:rPr lang="en-US" sz="4000" b="0" dirty="0"/>
              <a:t>ourist </a:t>
            </a:r>
            <a:r>
              <a:rPr lang="en-US" sz="4000" dirty="0"/>
              <a:t>E</a:t>
            </a:r>
            <a:r>
              <a:rPr lang="en-US" sz="4000" b="0" dirty="0"/>
              <a:t>xperience In </a:t>
            </a:r>
            <a:r>
              <a:rPr lang="en-US" sz="4000" dirty="0" err="1"/>
              <a:t>CY</a:t>
            </a:r>
            <a:r>
              <a:rPr lang="en-US" sz="4000" b="0" dirty="0" err="1"/>
              <a:t>prus</a:t>
            </a:r>
            <a:endParaRPr lang="en-US" sz="4000" b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B97E08-4BAE-48DB-948F-33D8ED0EE201}"/>
              </a:ext>
            </a:extLst>
          </p:cNvPr>
          <p:cNvSpPr txBox="1">
            <a:spLocks/>
          </p:cNvSpPr>
          <p:nvPr/>
        </p:nvSpPr>
        <p:spPr>
          <a:xfrm>
            <a:off x="-168696" y="4042616"/>
            <a:ext cx="12192000" cy="111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1" i="0" u="none" strike="noStrike" kern="1200" cap="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novel integrated virtual and augmented reality platform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 tourist experience before, during and after physical visit to Cyprus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F9240-B5E7-4068-BC44-3E9449687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40" y="1133108"/>
            <a:ext cx="2952328" cy="2832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0DDC3B-AB64-4C48-A38F-D2630C1D1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0" y="5426601"/>
            <a:ext cx="12192000" cy="66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5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10C9C-1CE8-4296-8137-5B9B13A85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err="1"/>
              <a:t>EnterCY</a:t>
            </a:r>
            <a:r>
              <a:rPr lang="en-US" sz="4000" b="0" dirty="0"/>
              <a:t> Platform Overview</a:t>
            </a:r>
            <a:endParaRPr lang="en-US" sz="4000" dirty="0"/>
          </a:p>
        </p:txBody>
      </p:sp>
      <p:pic>
        <p:nvPicPr>
          <p:cNvPr id="79" name="Graphic 78" descr="Laptop">
            <a:extLst>
              <a:ext uri="{FF2B5EF4-FFF2-40B4-BE49-F238E27FC236}">
                <a16:creationId xmlns:a16="http://schemas.microsoft.com/office/drawing/2014/main" id="{484560E4-ED4D-4D1E-B432-E453E0BD2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2604" y="1301352"/>
            <a:ext cx="914400" cy="9144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99CD6533-AC08-4A53-A6A7-8939E6A47132}"/>
              </a:ext>
            </a:extLst>
          </p:cNvPr>
          <p:cNvSpPr/>
          <p:nvPr/>
        </p:nvSpPr>
        <p:spPr>
          <a:xfrm>
            <a:off x="1464291" y="4460933"/>
            <a:ext cx="1254031" cy="964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" name="Shape6">
            <a:extLst>
              <a:ext uri="{FF2B5EF4-FFF2-40B4-BE49-F238E27FC236}">
                <a16:creationId xmlns:a16="http://schemas.microsoft.com/office/drawing/2014/main" id="{C4B59329-FB12-497F-A275-1A78AE8D2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99657" y="4460932"/>
            <a:ext cx="767872" cy="708923"/>
          </a:xfrm>
          <a:prstGeom prst="rect">
            <a:avLst/>
          </a:prstGeom>
        </p:spPr>
      </p:pic>
      <p:sp>
        <p:nvSpPr>
          <p:cNvPr id="84" name="line4">
            <a:extLst>
              <a:ext uri="{FF2B5EF4-FFF2-40B4-BE49-F238E27FC236}">
                <a16:creationId xmlns:a16="http://schemas.microsoft.com/office/drawing/2014/main" id="{27316906-3E8B-4291-A4E7-FF84BB9F4EA6}"/>
              </a:ext>
            </a:extLst>
          </p:cNvPr>
          <p:cNvSpPr/>
          <p:nvPr/>
        </p:nvSpPr>
        <p:spPr>
          <a:xfrm>
            <a:off x="10045723" y="2131292"/>
            <a:ext cx="1492635" cy="1896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891" y="0"/>
                </a:lnTo>
                <a:lnTo>
                  <a:pt x="7179" y="36"/>
                </a:lnTo>
                <a:lnTo>
                  <a:pt x="8439" y="141"/>
                </a:lnTo>
                <a:lnTo>
                  <a:pt x="9666" y="314"/>
                </a:lnTo>
                <a:lnTo>
                  <a:pt x="10856" y="551"/>
                </a:lnTo>
                <a:lnTo>
                  <a:pt x="12006" y="849"/>
                </a:lnTo>
                <a:lnTo>
                  <a:pt x="13110" y="1205"/>
                </a:lnTo>
                <a:lnTo>
                  <a:pt x="14166" y="1618"/>
                </a:lnTo>
                <a:lnTo>
                  <a:pt x="15169" y="2084"/>
                </a:lnTo>
                <a:lnTo>
                  <a:pt x="16114" y="2600"/>
                </a:lnTo>
                <a:lnTo>
                  <a:pt x="16999" y="3163"/>
                </a:lnTo>
                <a:lnTo>
                  <a:pt x="17819" y="3771"/>
                </a:lnTo>
                <a:lnTo>
                  <a:pt x="18569" y="4422"/>
                </a:lnTo>
                <a:lnTo>
                  <a:pt x="19246" y="5111"/>
                </a:lnTo>
                <a:lnTo>
                  <a:pt x="19847" y="5837"/>
                </a:lnTo>
                <a:lnTo>
                  <a:pt x="20366" y="6596"/>
                </a:lnTo>
                <a:lnTo>
                  <a:pt x="20799" y="7386"/>
                </a:lnTo>
                <a:lnTo>
                  <a:pt x="21143" y="8205"/>
                </a:lnTo>
                <a:lnTo>
                  <a:pt x="21394" y="9048"/>
                </a:lnTo>
                <a:lnTo>
                  <a:pt x="21548" y="9914"/>
                </a:lnTo>
                <a:lnTo>
                  <a:pt x="21600" y="10800"/>
                </a:lnTo>
                <a:lnTo>
                  <a:pt x="21548" y="11686"/>
                </a:lnTo>
                <a:lnTo>
                  <a:pt x="21394" y="12552"/>
                </a:lnTo>
                <a:lnTo>
                  <a:pt x="21143" y="13395"/>
                </a:lnTo>
                <a:lnTo>
                  <a:pt x="20799" y="14214"/>
                </a:lnTo>
                <a:lnTo>
                  <a:pt x="20366" y="15004"/>
                </a:lnTo>
                <a:lnTo>
                  <a:pt x="19847" y="15763"/>
                </a:lnTo>
                <a:lnTo>
                  <a:pt x="19246" y="16489"/>
                </a:lnTo>
                <a:lnTo>
                  <a:pt x="18569" y="17178"/>
                </a:lnTo>
                <a:lnTo>
                  <a:pt x="17819" y="17829"/>
                </a:lnTo>
                <a:lnTo>
                  <a:pt x="16999" y="18437"/>
                </a:lnTo>
                <a:lnTo>
                  <a:pt x="16114" y="19000"/>
                </a:lnTo>
                <a:lnTo>
                  <a:pt x="15169" y="19516"/>
                </a:lnTo>
                <a:lnTo>
                  <a:pt x="14166" y="19982"/>
                </a:lnTo>
                <a:lnTo>
                  <a:pt x="13110" y="20395"/>
                </a:lnTo>
                <a:lnTo>
                  <a:pt x="12006" y="20751"/>
                </a:lnTo>
                <a:lnTo>
                  <a:pt x="10856" y="21049"/>
                </a:lnTo>
                <a:lnTo>
                  <a:pt x="9666" y="21286"/>
                </a:lnTo>
                <a:lnTo>
                  <a:pt x="8439" y="21459"/>
                </a:lnTo>
                <a:lnTo>
                  <a:pt x="7179" y="21564"/>
                </a:lnTo>
                <a:lnTo>
                  <a:pt x="5891" y="21600"/>
                </a:lnTo>
                <a:lnTo>
                  <a:pt x="0" y="21600"/>
                </a:lnTo>
              </a:path>
            </a:pathLst>
          </a:custGeom>
          <a:noFill/>
          <a:ln w="12700" cap="flat">
            <a:solidFill>
              <a:srgbClr val="003399"/>
            </a:solidFill>
            <a:prstDash val="solid"/>
            <a:round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9C29080-4957-460E-B985-45C6A0BA25C3}"/>
              </a:ext>
            </a:extLst>
          </p:cNvPr>
          <p:cNvSpPr/>
          <p:nvPr/>
        </p:nvSpPr>
        <p:spPr>
          <a:xfrm>
            <a:off x="10984573" y="2624216"/>
            <a:ext cx="1015300" cy="81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line7.5">
            <a:extLst>
              <a:ext uri="{FF2B5EF4-FFF2-40B4-BE49-F238E27FC236}">
                <a16:creationId xmlns:a16="http://schemas.microsoft.com/office/drawing/2014/main" id="{CB702E7C-CC5A-42F6-BFD9-7B2004DE8399}"/>
              </a:ext>
            </a:extLst>
          </p:cNvPr>
          <p:cNvSpPr/>
          <p:nvPr/>
        </p:nvSpPr>
        <p:spPr>
          <a:xfrm>
            <a:off x="1876767" y="4002972"/>
            <a:ext cx="1492624" cy="1896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5709" y="0"/>
                </a:lnTo>
                <a:lnTo>
                  <a:pt x="14421" y="36"/>
                </a:lnTo>
                <a:lnTo>
                  <a:pt x="13161" y="141"/>
                </a:lnTo>
                <a:lnTo>
                  <a:pt x="11934" y="314"/>
                </a:lnTo>
                <a:lnTo>
                  <a:pt x="10744" y="551"/>
                </a:lnTo>
                <a:lnTo>
                  <a:pt x="9594" y="849"/>
                </a:lnTo>
                <a:lnTo>
                  <a:pt x="8490" y="1205"/>
                </a:lnTo>
                <a:lnTo>
                  <a:pt x="7434" y="1618"/>
                </a:lnTo>
                <a:lnTo>
                  <a:pt x="6431" y="2084"/>
                </a:lnTo>
                <a:lnTo>
                  <a:pt x="5486" y="2600"/>
                </a:lnTo>
                <a:lnTo>
                  <a:pt x="4601" y="3163"/>
                </a:lnTo>
                <a:lnTo>
                  <a:pt x="3781" y="3771"/>
                </a:lnTo>
                <a:lnTo>
                  <a:pt x="3031" y="4422"/>
                </a:lnTo>
                <a:lnTo>
                  <a:pt x="2354" y="5111"/>
                </a:lnTo>
                <a:lnTo>
                  <a:pt x="1753" y="5837"/>
                </a:lnTo>
                <a:lnTo>
                  <a:pt x="1234" y="6596"/>
                </a:lnTo>
                <a:lnTo>
                  <a:pt x="801" y="7386"/>
                </a:lnTo>
                <a:lnTo>
                  <a:pt x="457" y="8205"/>
                </a:lnTo>
                <a:lnTo>
                  <a:pt x="206" y="9048"/>
                </a:lnTo>
                <a:lnTo>
                  <a:pt x="52" y="9914"/>
                </a:lnTo>
                <a:lnTo>
                  <a:pt x="0" y="10800"/>
                </a:lnTo>
                <a:lnTo>
                  <a:pt x="52" y="11686"/>
                </a:lnTo>
                <a:lnTo>
                  <a:pt x="206" y="12552"/>
                </a:lnTo>
                <a:lnTo>
                  <a:pt x="457" y="13395"/>
                </a:lnTo>
                <a:lnTo>
                  <a:pt x="801" y="14214"/>
                </a:lnTo>
                <a:lnTo>
                  <a:pt x="1234" y="15004"/>
                </a:lnTo>
                <a:lnTo>
                  <a:pt x="1753" y="15763"/>
                </a:lnTo>
                <a:lnTo>
                  <a:pt x="2354" y="16489"/>
                </a:lnTo>
                <a:lnTo>
                  <a:pt x="3031" y="17178"/>
                </a:lnTo>
                <a:lnTo>
                  <a:pt x="3781" y="17829"/>
                </a:lnTo>
                <a:lnTo>
                  <a:pt x="4601" y="18437"/>
                </a:lnTo>
                <a:lnTo>
                  <a:pt x="5486" y="19000"/>
                </a:lnTo>
                <a:lnTo>
                  <a:pt x="6431" y="19516"/>
                </a:lnTo>
                <a:lnTo>
                  <a:pt x="7434" y="19982"/>
                </a:lnTo>
                <a:lnTo>
                  <a:pt x="8490" y="20395"/>
                </a:lnTo>
                <a:lnTo>
                  <a:pt x="9594" y="20751"/>
                </a:lnTo>
                <a:lnTo>
                  <a:pt x="10744" y="21049"/>
                </a:lnTo>
                <a:lnTo>
                  <a:pt x="11934" y="21286"/>
                </a:lnTo>
                <a:lnTo>
                  <a:pt x="13161" y="21459"/>
                </a:lnTo>
                <a:lnTo>
                  <a:pt x="14421" y="21564"/>
                </a:lnTo>
                <a:lnTo>
                  <a:pt x="15709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rgbClr val="92D050"/>
            </a:solidFill>
            <a:prstDash val="solid"/>
            <a:round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7" name="Text10.5">
            <a:extLst>
              <a:ext uri="{FF2B5EF4-FFF2-40B4-BE49-F238E27FC236}">
                <a16:creationId xmlns:a16="http://schemas.microsoft.com/office/drawing/2014/main" id="{09057AE2-2162-4F44-B84B-86591459EADF}"/>
              </a:ext>
            </a:extLst>
          </p:cNvPr>
          <p:cNvSpPr txBox="1"/>
          <p:nvPr/>
        </p:nvSpPr>
        <p:spPr>
          <a:xfrm>
            <a:off x="10101757" y="6198225"/>
            <a:ext cx="1510696" cy="3551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1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Continuous improvement.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88" name="Text9.5">
            <a:extLst>
              <a:ext uri="{FF2B5EF4-FFF2-40B4-BE49-F238E27FC236}">
                <a16:creationId xmlns:a16="http://schemas.microsoft.com/office/drawing/2014/main" id="{C6EDD48E-113D-4442-B76E-ABE0977D1773}"/>
              </a:ext>
            </a:extLst>
          </p:cNvPr>
          <p:cNvSpPr txBox="1"/>
          <p:nvPr/>
        </p:nvSpPr>
        <p:spPr>
          <a:xfrm>
            <a:off x="4979339" y="6242241"/>
            <a:ext cx="2462728" cy="3551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1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Sharing their experience in social media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89" name="Text8.5">
            <a:extLst>
              <a:ext uri="{FF2B5EF4-FFF2-40B4-BE49-F238E27FC236}">
                <a16:creationId xmlns:a16="http://schemas.microsoft.com/office/drawing/2014/main" id="{1E8CC01D-9D1D-40A8-A183-2F22D733FDC6}"/>
              </a:ext>
            </a:extLst>
          </p:cNvPr>
          <p:cNvSpPr txBox="1"/>
          <p:nvPr/>
        </p:nvSpPr>
        <p:spPr>
          <a:xfrm>
            <a:off x="3089735" y="6233655"/>
            <a:ext cx="1726026" cy="3551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1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Personalized 360 videos for sharing their experience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90" name="Text10">
            <a:extLst>
              <a:ext uri="{FF2B5EF4-FFF2-40B4-BE49-F238E27FC236}">
                <a16:creationId xmlns:a16="http://schemas.microsoft.com/office/drawing/2014/main" id="{44437316-EFE9-48E7-BA94-77B044D0150A}"/>
              </a:ext>
            </a:extLst>
          </p:cNvPr>
          <p:cNvSpPr txBox="1"/>
          <p:nvPr/>
        </p:nvSpPr>
        <p:spPr>
          <a:xfrm>
            <a:off x="10136878" y="5980305"/>
            <a:ext cx="964466" cy="2684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Platform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91" name="Shape10">
            <a:extLst>
              <a:ext uri="{FF2B5EF4-FFF2-40B4-BE49-F238E27FC236}">
                <a16:creationId xmlns:a16="http://schemas.microsoft.com/office/drawing/2014/main" id="{3F845AE0-9ADC-4D24-97E0-A53FB42A7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4034" y="5159822"/>
            <a:ext cx="613906" cy="596582"/>
          </a:xfrm>
          <a:custGeom>
            <a:avLst/>
            <a:gdLst>
              <a:gd name="T0" fmla="*/ 195483 w 994"/>
              <a:gd name="T1" fmla="*/ 0 h 1180"/>
              <a:gd name="T2" fmla="*/ 195483 w 994"/>
              <a:gd name="T3" fmla="*/ 0 h 1180"/>
              <a:gd name="T4" fmla="*/ 40965 w 994"/>
              <a:gd name="T5" fmla="*/ 115376 h 1180"/>
              <a:gd name="T6" fmla="*/ 33778 w 994"/>
              <a:gd name="T7" fmla="*/ 163690 h 1180"/>
              <a:gd name="T8" fmla="*/ 1437 w 994"/>
              <a:gd name="T9" fmla="*/ 248780 h 1180"/>
              <a:gd name="T10" fmla="*/ 0 w 994"/>
              <a:gd name="T11" fmla="*/ 254549 h 1180"/>
              <a:gd name="T12" fmla="*/ 12577 w 994"/>
              <a:gd name="T13" fmla="*/ 267168 h 1180"/>
              <a:gd name="T14" fmla="*/ 33778 w 994"/>
              <a:gd name="T15" fmla="*/ 267168 h 1180"/>
              <a:gd name="T16" fmla="*/ 33778 w 994"/>
              <a:gd name="T17" fmla="*/ 312598 h 1180"/>
              <a:gd name="T18" fmla="*/ 97741 w 994"/>
              <a:gd name="T19" fmla="*/ 375333 h 1180"/>
              <a:gd name="T20" fmla="*/ 123255 w 994"/>
              <a:gd name="T21" fmla="*/ 375333 h 1180"/>
              <a:gd name="T22" fmla="*/ 123255 w 994"/>
              <a:gd name="T23" fmla="*/ 425089 h 1180"/>
              <a:gd name="T24" fmla="*/ 294661 w 994"/>
              <a:gd name="T25" fmla="*/ 425089 h 1180"/>
              <a:gd name="T26" fmla="*/ 294661 w 994"/>
              <a:gd name="T27" fmla="*/ 288441 h 1180"/>
              <a:gd name="T28" fmla="*/ 356828 w 994"/>
              <a:gd name="T29" fmla="*/ 162248 h 1180"/>
              <a:gd name="T30" fmla="*/ 195483 w 994"/>
              <a:gd name="T31" fmla="*/ 0 h 1180"/>
              <a:gd name="T32" fmla="*/ 73665 w 994"/>
              <a:gd name="T33" fmla="*/ 196140 h 1180"/>
              <a:gd name="T34" fmla="*/ 73665 w 994"/>
              <a:gd name="T35" fmla="*/ 196140 h 1180"/>
              <a:gd name="T36" fmla="*/ 56417 w 994"/>
              <a:gd name="T37" fmla="*/ 177752 h 1180"/>
              <a:gd name="T38" fmla="*/ 73665 w 994"/>
              <a:gd name="T39" fmla="*/ 160806 h 1180"/>
              <a:gd name="T40" fmla="*/ 91992 w 994"/>
              <a:gd name="T41" fmla="*/ 177752 h 1180"/>
              <a:gd name="T42" fmla="*/ 73665 w 994"/>
              <a:gd name="T43" fmla="*/ 196140 h 1180"/>
              <a:gd name="T44" fmla="*/ 300051 w 994"/>
              <a:gd name="T45" fmla="*/ 253107 h 1180"/>
              <a:gd name="T46" fmla="*/ 300051 w 994"/>
              <a:gd name="T47" fmla="*/ 253107 h 1180"/>
              <a:gd name="T48" fmla="*/ 219559 w 994"/>
              <a:gd name="T49" fmla="*/ 177752 h 1180"/>
              <a:gd name="T50" fmla="*/ 94867 w 994"/>
              <a:gd name="T51" fmla="*/ 64178 h 1180"/>
              <a:gd name="T52" fmla="*/ 196920 w 994"/>
              <a:gd name="T53" fmla="*/ 20191 h 1180"/>
              <a:gd name="T54" fmla="*/ 335626 w 994"/>
              <a:gd name="T55" fmla="*/ 159363 h 1180"/>
              <a:gd name="T56" fmla="*/ 300051 w 994"/>
              <a:gd name="T57" fmla="*/ 253107 h 1180"/>
              <a:gd name="T58" fmla="*/ 249025 w 994"/>
              <a:gd name="T59" fmla="*/ 68505 h 1180"/>
              <a:gd name="T60" fmla="*/ 249025 w 994"/>
              <a:gd name="T61" fmla="*/ 68505 h 1180"/>
              <a:gd name="T62" fmla="*/ 243635 w 994"/>
              <a:gd name="T63" fmla="*/ 86893 h 1180"/>
              <a:gd name="T64" fmla="*/ 230698 w 994"/>
              <a:gd name="T65" fmla="*/ 99512 h 1180"/>
              <a:gd name="T66" fmla="*/ 224949 w 994"/>
              <a:gd name="T67" fmla="*/ 103839 h 1180"/>
              <a:gd name="T68" fmla="*/ 218121 w 994"/>
              <a:gd name="T69" fmla="*/ 112492 h 1180"/>
              <a:gd name="T70" fmla="*/ 218121 w 994"/>
              <a:gd name="T71" fmla="*/ 122227 h 1180"/>
              <a:gd name="T72" fmla="*/ 195483 w 994"/>
              <a:gd name="T73" fmla="*/ 122227 h 1180"/>
              <a:gd name="T74" fmla="*/ 196920 w 994"/>
              <a:gd name="T75" fmla="*/ 102396 h 1180"/>
              <a:gd name="T76" fmla="*/ 208060 w 994"/>
              <a:gd name="T77" fmla="*/ 91219 h 1180"/>
              <a:gd name="T78" fmla="*/ 215246 w 994"/>
              <a:gd name="T79" fmla="*/ 85451 h 1180"/>
              <a:gd name="T80" fmla="*/ 219559 w 994"/>
              <a:gd name="T81" fmla="*/ 81124 h 1180"/>
              <a:gd name="T82" fmla="*/ 223511 w 994"/>
              <a:gd name="T83" fmla="*/ 69586 h 1180"/>
              <a:gd name="T84" fmla="*/ 219559 w 994"/>
              <a:gd name="T85" fmla="*/ 58409 h 1180"/>
              <a:gd name="T86" fmla="*/ 205185 w 994"/>
              <a:gd name="T87" fmla="*/ 52640 h 1180"/>
              <a:gd name="T88" fmla="*/ 192608 w 994"/>
              <a:gd name="T89" fmla="*/ 59851 h 1180"/>
              <a:gd name="T90" fmla="*/ 188296 w 994"/>
              <a:gd name="T91" fmla="*/ 71029 h 1180"/>
              <a:gd name="T92" fmla="*/ 188296 w 994"/>
              <a:gd name="T93" fmla="*/ 72471 h 1180"/>
              <a:gd name="T94" fmla="*/ 188296 w 994"/>
              <a:gd name="T95" fmla="*/ 72471 h 1180"/>
              <a:gd name="T96" fmla="*/ 188296 w 994"/>
              <a:gd name="T97" fmla="*/ 72471 h 1180"/>
              <a:gd name="T98" fmla="*/ 188296 w 994"/>
              <a:gd name="T99" fmla="*/ 72471 h 1180"/>
              <a:gd name="T100" fmla="*/ 175359 w 994"/>
              <a:gd name="T101" fmla="*/ 84008 h 1180"/>
              <a:gd name="T102" fmla="*/ 162782 w 994"/>
              <a:gd name="T103" fmla="*/ 72471 h 1180"/>
              <a:gd name="T104" fmla="*/ 164220 w 994"/>
              <a:gd name="T105" fmla="*/ 69586 h 1180"/>
              <a:gd name="T106" fmla="*/ 179672 w 994"/>
              <a:gd name="T107" fmla="*/ 38579 h 1180"/>
              <a:gd name="T108" fmla="*/ 205185 w 994"/>
              <a:gd name="T109" fmla="*/ 32810 h 1180"/>
              <a:gd name="T110" fmla="*/ 236448 w 994"/>
              <a:gd name="T111" fmla="*/ 41463 h 1180"/>
              <a:gd name="T112" fmla="*/ 249025 w 994"/>
              <a:gd name="T113" fmla="*/ 68505 h 1180"/>
              <a:gd name="T114" fmla="*/ 206622 w 994"/>
              <a:gd name="T115" fmla="*/ 130880 h 1180"/>
              <a:gd name="T116" fmla="*/ 206622 w 994"/>
              <a:gd name="T117" fmla="*/ 130880 h 1180"/>
              <a:gd name="T118" fmla="*/ 222074 w 994"/>
              <a:gd name="T119" fmla="*/ 146384 h 1180"/>
              <a:gd name="T120" fmla="*/ 206622 w 994"/>
              <a:gd name="T121" fmla="*/ 162248 h 1180"/>
              <a:gd name="T122" fmla="*/ 191171 w 994"/>
              <a:gd name="T123" fmla="*/ 146384 h 1180"/>
              <a:gd name="T124" fmla="*/ 206622 w 994"/>
              <a:gd name="T125" fmla="*/ 130880 h 11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4" h="1180">
                <a:moveTo>
                  <a:pt x="544" y="0"/>
                </a:moveTo>
                <a:lnTo>
                  <a:pt x="544" y="0"/>
                </a:lnTo>
                <a:cubicBezTo>
                  <a:pt x="339" y="0"/>
                  <a:pt x="153" y="154"/>
                  <a:pt x="114" y="320"/>
                </a:cubicBezTo>
                <a:cubicBezTo>
                  <a:pt x="106" y="359"/>
                  <a:pt x="94" y="454"/>
                  <a:pt x="94" y="454"/>
                </a:cubicBezTo>
                <a:cubicBezTo>
                  <a:pt x="4" y="690"/>
                  <a:pt x="4" y="690"/>
                  <a:pt x="4" y="690"/>
                </a:cubicBezTo>
                <a:cubicBezTo>
                  <a:pt x="0" y="694"/>
                  <a:pt x="0" y="698"/>
                  <a:pt x="0" y="706"/>
                </a:cubicBezTo>
                <a:cubicBezTo>
                  <a:pt x="0" y="726"/>
                  <a:pt x="16" y="741"/>
                  <a:pt x="35" y="741"/>
                </a:cubicBezTo>
                <a:cubicBezTo>
                  <a:pt x="94" y="741"/>
                  <a:pt x="94" y="741"/>
                  <a:pt x="94" y="741"/>
                </a:cubicBezTo>
                <a:cubicBezTo>
                  <a:pt x="94" y="867"/>
                  <a:pt x="94" y="867"/>
                  <a:pt x="94" y="867"/>
                </a:cubicBezTo>
                <a:cubicBezTo>
                  <a:pt x="94" y="962"/>
                  <a:pt x="173" y="1041"/>
                  <a:pt x="272" y="1041"/>
                </a:cubicBezTo>
                <a:cubicBezTo>
                  <a:pt x="343" y="1041"/>
                  <a:pt x="343" y="1041"/>
                  <a:pt x="343" y="1041"/>
                </a:cubicBezTo>
                <a:cubicBezTo>
                  <a:pt x="343" y="1179"/>
                  <a:pt x="343" y="1179"/>
                  <a:pt x="343" y="1179"/>
                </a:cubicBezTo>
                <a:cubicBezTo>
                  <a:pt x="820" y="1179"/>
                  <a:pt x="820" y="1179"/>
                  <a:pt x="820" y="1179"/>
                </a:cubicBezTo>
                <a:cubicBezTo>
                  <a:pt x="820" y="800"/>
                  <a:pt x="820" y="800"/>
                  <a:pt x="820" y="800"/>
                </a:cubicBezTo>
                <a:cubicBezTo>
                  <a:pt x="926" y="718"/>
                  <a:pt x="993" y="592"/>
                  <a:pt x="993" y="450"/>
                </a:cubicBezTo>
                <a:cubicBezTo>
                  <a:pt x="993" y="201"/>
                  <a:pt x="792" y="0"/>
                  <a:pt x="544" y="0"/>
                </a:cubicBezTo>
                <a:close/>
                <a:moveTo>
                  <a:pt x="205" y="544"/>
                </a:moveTo>
                <a:lnTo>
                  <a:pt x="205" y="544"/>
                </a:lnTo>
                <a:cubicBezTo>
                  <a:pt x="177" y="544"/>
                  <a:pt x="157" y="521"/>
                  <a:pt x="157" y="493"/>
                </a:cubicBezTo>
                <a:cubicBezTo>
                  <a:pt x="157" y="465"/>
                  <a:pt x="177" y="446"/>
                  <a:pt x="205" y="446"/>
                </a:cubicBezTo>
                <a:cubicBezTo>
                  <a:pt x="232" y="446"/>
                  <a:pt x="256" y="465"/>
                  <a:pt x="256" y="493"/>
                </a:cubicBezTo>
                <a:cubicBezTo>
                  <a:pt x="256" y="521"/>
                  <a:pt x="232" y="544"/>
                  <a:pt x="205" y="544"/>
                </a:cubicBezTo>
                <a:close/>
                <a:moveTo>
                  <a:pt x="835" y="702"/>
                </a:moveTo>
                <a:lnTo>
                  <a:pt x="835" y="702"/>
                </a:lnTo>
                <a:cubicBezTo>
                  <a:pt x="835" y="702"/>
                  <a:pt x="855" y="493"/>
                  <a:pt x="611" y="493"/>
                </a:cubicBezTo>
                <a:cubicBezTo>
                  <a:pt x="260" y="485"/>
                  <a:pt x="264" y="178"/>
                  <a:pt x="264" y="178"/>
                </a:cubicBezTo>
                <a:cubicBezTo>
                  <a:pt x="335" y="103"/>
                  <a:pt x="437" y="56"/>
                  <a:pt x="548" y="56"/>
                </a:cubicBezTo>
                <a:cubicBezTo>
                  <a:pt x="760" y="56"/>
                  <a:pt x="934" y="229"/>
                  <a:pt x="934" y="442"/>
                </a:cubicBezTo>
                <a:cubicBezTo>
                  <a:pt x="934" y="540"/>
                  <a:pt x="898" y="631"/>
                  <a:pt x="835" y="702"/>
                </a:cubicBezTo>
                <a:close/>
                <a:moveTo>
                  <a:pt x="693" y="190"/>
                </a:moveTo>
                <a:lnTo>
                  <a:pt x="693" y="190"/>
                </a:lnTo>
                <a:cubicBezTo>
                  <a:pt x="693" y="213"/>
                  <a:pt x="689" y="229"/>
                  <a:pt x="678" y="241"/>
                </a:cubicBezTo>
                <a:cubicBezTo>
                  <a:pt x="670" y="253"/>
                  <a:pt x="662" y="261"/>
                  <a:pt x="642" y="276"/>
                </a:cubicBezTo>
                <a:cubicBezTo>
                  <a:pt x="626" y="288"/>
                  <a:pt x="626" y="288"/>
                  <a:pt x="626" y="288"/>
                </a:cubicBezTo>
                <a:cubicBezTo>
                  <a:pt x="618" y="296"/>
                  <a:pt x="611" y="304"/>
                  <a:pt x="607" y="312"/>
                </a:cubicBezTo>
                <a:cubicBezTo>
                  <a:pt x="607" y="320"/>
                  <a:pt x="607" y="327"/>
                  <a:pt x="607" y="339"/>
                </a:cubicBezTo>
                <a:cubicBezTo>
                  <a:pt x="544" y="339"/>
                  <a:pt x="544" y="339"/>
                  <a:pt x="544" y="339"/>
                </a:cubicBezTo>
                <a:cubicBezTo>
                  <a:pt x="544" y="316"/>
                  <a:pt x="544" y="296"/>
                  <a:pt x="548" y="284"/>
                </a:cubicBezTo>
                <a:cubicBezTo>
                  <a:pt x="555" y="276"/>
                  <a:pt x="563" y="264"/>
                  <a:pt x="579" y="253"/>
                </a:cubicBezTo>
                <a:cubicBezTo>
                  <a:pt x="599" y="237"/>
                  <a:pt x="599" y="237"/>
                  <a:pt x="599" y="237"/>
                </a:cubicBezTo>
                <a:cubicBezTo>
                  <a:pt x="603" y="233"/>
                  <a:pt x="607" y="229"/>
                  <a:pt x="611" y="225"/>
                </a:cubicBezTo>
                <a:cubicBezTo>
                  <a:pt x="618" y="213"/>
                  <a:pt x="622" y="205"/>
                  <a:pt x="622" y="193"/>
                </a:cubicBezTo>
                <a:cubicBezTo>
                  <a:pt x="622" y="182"/>
                  <a:pt x="618" y="174"/>
                  <a:pt x="611" y="162"/>
                </a:cubicBezTo>
                <a:cubicBezTo>
                  <a:pt x="603" y="154"/>
                  <a:pt x="591" y="146"/>
                  <a:pt x="571" y="146"/>
                </a:cubicBezTo>
                <a:cubicBezTo>
                  <a:pt x="555" y="146"/>
                  <a:pt x="544" y="154"/>
                  <a:pt x="536" y="166"/>
                </a:cubicBezTo>
                <a:cubicBezTo>
                  <a:pt x="528" y="178"/>
                  <a:pt x="524" y="186"/>
                  <a:pt x="524" y="197"/>
                </a:cubicBezTo>
                <a:cubicBezTo>
                  <a:pt x="524" y="201"/>
                  <a:pt x="524" y="201"/>
                  <a:pt x="524" y="201"/>
                </a:cubicBezTo>
                <a:cubicBezTo>
                  <a:pt x="520" y="221"/>
                  <a:pt x="508" y="233"/>
                  <a:pt x="488" y="233"/>
                </a:cubicBezTo>
                <a:cubicBezTo>
                  <a:pt x="469" y="233"/>
                  <a:pt x="457" y="221"/>
                  <a:pt x="453" y="201"/>
                </a:cubicBezTo>
                <a:cubicBezTo>
                  <a:pt x="453" y="201"/>
                  <a:pt x="453" y="193"/>
                  <a:pt x="457" y="193"/>
                </a:cubicBezTo>
                <a:cubicBezTo>
                  <a:pt x="461" y="154"/>
                  <a:pt x="473" y="126"/>
                  <a:pt x="500" y="107"/>
                </a:cubicBezTo>
                <a:cubicBezTo>
                  <a:pt x="520" y="95"/>
                  <a:pt x="544" y="91"/>
                  <a:pt x="571" y="91"/>
                </a:cubicBezTo>
                <a:cubicBezTo>
                  <a:pt x="603" y="91"/>
                  <a:pt x="634" y="99"/>
                  <a:pt x="658" y="115"/>
                </a:cubicBezTo>
                <a:cubicBezTo>
                  <a:pt x="682" y="134"/>
                  <a:pt x="693" y="158"/>
                  <a:pt x="693" y="190"/>
                </a:cubicBezTo>
                <a:close/>
                <a:moveTo>
                  <a:pt x="575" y="363"/>
                </a:moveTo>
                <a:lnTo>
                  <a:pt x="575" y="363"/>
                </a:lnTo>
                <a:cubicBezTo>
                  <a:pt x="599" y="363"/>
                  <a:pt x="618" y="383"/>
                  <a:pt x="618" y="406"/>
                </a:cubicBezTo>
                <a:cubicBezTo>
                  <a:pt x="618" y="430"/>
                  <a:pt x="599" y="450"/>
                  <a:pt x="575" y="450"/>
                </a:cubicBezTo>
                <a:cubicBezTo>
                  <a:pt x="552" y="450"/>
                  <a:pt x="532" y="430"/>
                  <a:pt x="532" y="406"/>
                </a:cubicBezTo>
                <a:cubicBezTo>
                  <a:pt x="532" y="383"/>
                  <a:pt x="552" y="363"/>
                  <a:pt x="575" y="363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9">
            <a:extLst>
              <a:ext uri="{FF2B5EF4-FFF2-40B4-BE49-F238E27FC236}">
                <a16:creationId xmlns:a16="http://schemas.microsoft.com/office/drawing/2014/main" id="{17C23675-2241-4BDC-8E08-D74007BC419B}"/>
              </a:ext>
            </a:extLst>
          </p:cNvPr>
          <p:cNvSpPr txBox="1"/>
          <p:nvPr/>
        </p:nvSpPr>
        <p:spPr>
          <a:xfrm>
            <a:off x="4985017" y="6023430"/>
            <a:ext cx="2374463" cy="2821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Social Media Integration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pic>
        <p:nvPicPr>
          <p:cNvPr id="93" name="Shape9">
            <a:extLst>
              <a:ext uri="{FF2B5EF4-FFF2-40B4-BE49-F238E27FC236}">
                <a16:creationId xmlns:a16="http://schemas.microsoft.com/office/drawing/2014/main" id="{42F290F6-FEB1-4D86-A557-F04727FE4C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30268" y="5015202"/>
            <a:ext cx="827668" cy="764129"/>
          </a:xfrm>
          <a:prstGeom prst="rect">
            <a:avLst/>
          </a:prstGeom>
        </p:spPr>
      </p:pic>
      <p:sp>
        <p:nvSpPr>
          <p:cNvPr id="94" name="dot9">
            <a:extLst>
              <a:ext uri="{FF2B5EF4-FFF2-40B4-BE49-F238E27FC236}">
                <a16:creationId xmlns:a16="http://schemas.microsoft.com/office/drawing/2014/main" id="{6D15D3CC-EFAF-464C-914E-4AF47ACFB192}"/>
              </a:ext>
            </a:extLst>
          </p:cNvPr>
          <p:cNvSpPr/>
          <p:nvPr/>
        </p:nvSpPr>
        <p:spPr>
          <a:xfrm>
            <a:off x="5732424" y="5852510"/>
            <a:ext cx="108544" cy="94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18" y="0"/>
                </a:moveTo>
                <a:lnTo>
                  <a:pt x="5154" y="1544"/>
                </a:lnTo>
                <a:lnTo>
                  <a:pt x="1827" y="4802"/>
                </a:lnTo>
                <a:lnTo>
                  <a:pt x="123" y="9311"/>
                </a:lnTo>
                <a:lnTo>
                  <a:pt x="0" y="11012"/>
                </a:lnTo>
                <a:lnTo>
                  <a:pt x="146" y="12588"/>
                </a:lnTo>
                <a:lnTo>
                  <a:pt x="1862" y="16809"/>
                </a:lnTo>
                <a:lnTo>
                  <a:pt x="5247" y="19926"/>
                </a:lnTo>
                <a:lnTo>
                  <a:pt x="9986" y="21497"/>
                </a:lnTo>
                <a:lnTo>
                  <a:pt x="11811" y="21600"/>
                </a:lnTo>
                <a:lnTo>
                  <a:pt x="13419" y="21325"/>
                </a:lnTo>
                <a:lnTo>
                  <a:pt x="17628" y="19201"/>
                </a:lnTo>
                <a:lnTo>
                  <a:pt x="20523" y="15521"/>
                </a:lnTo>
                <a:lnTo>
                  <a:pt x="21600" y="10791"/>
                </a:lnTo>
                <a:lnTo>
                  <a:pt x="21594" y="10422"/>
                </a:lnTo>
                <a:lnTo>
                  <a:pt x="20459" y="5990"/>
                </a:lnTo>
                <a:lnTo>
                  <a:pt x="17565" y="2509"/>
                </a:lnTo>
                <a:lnTo>
                  <a:pt x="13201" y="413"/>
                </a:lnTo>
                <a:lnTo>
                  <a:pt x="9618" y="0"/>
                </a:lnTo>
                <a:close/>
              </a:path>
            </a:pathLst>
          </a:custGeom>
          <a:solidFill>
            <a:srgbClr val="92D050"/>
          </a:solidFill>
          <a:ln w="3175" cap="flat">
            <a:solidFill>
              <a:srgbClr val="92D050"/>
            </a:solidFill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5" name="line8">
            <a:extLst>
              <a:ext uri="{FF2B5EF4-FFF2-40B4-BE49-F238E27FC236}">
                <a16:creationId xmlns:a16="http://schemas.microsoft.com/office/drawing/2014/main" id="{99F72EB5-13AD-49CF-AD1C-EA926A247703}"/>
              </a:ext>
            </a:extLst>
          </p:cNvPr>
          <p:cNvSpPr/>
          <p:nvPr/>
        </p:nvSpPr>
        <p:spPr>
          <a:xfrm>
            <a:off x="3640776" y="5899644"/>
            <a:ext cx="1919808" cy="17083"/>
          </a:xfrm>
          <a:prstGeom prst="line">
            <a:avLst/>
          </a:prstGeom>
          <a:noFill/>
          <a:ln w="12700" cap="flat">
            <a:solidFill>
              <a:srgbClr val="92D050"/>
            </a:solidFill>
            <a:prstDash val="solid"/>
            <a:round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6" name="Text8">
            <a:extLst>
              <a:ext uri="{FF2B5EF4-FFF2-40B4-BE49-F238E27FC236}">
                <a16:creationId xmlns:a16="http://schemas.microsoft.com/office/drawing/2014/main" id="{01D1CF4E-A407-4870-A722-5F48650EA7A2}"/>
              </a:ext>
            </a:extLst>
          </p:cNvPr>
          <p:cNvSpPr txBox="1"/>
          <p:nvPr/>
        </p:nvSpPr>
        <p:spPr>
          <a:xfrm>
            <a:off x="3081132" y="6020204"/>
            <a:ext cx="1492624" cy="1780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IR Memorabilia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97" name="dot8">
            <a:extLst>
              <a:ext uri="{FF2B5EF4-FFF2-40B4-BE49-F238E27FC236}">
                <a16:creationId xmlns:a16="http://schemas.microsoft.com/office/drawing/2014/main" id="{AA8DC42B-1783-4381-A719-3D43AC18446C}"/>
              </a:ext>
            </a:extLst>
          </p:cNvPr>
          <p:cNvSpPr/>
          <p:nvPr/>
        </p:nvSpPr>
        <p:spPr>
          <a:xfrm>
            <a:off x="3450826" y="5852510"/>
            <a:ext cx="108544" cy="94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18" y="0"/>
                </a:moveTo>
                <a:lnTo>
                  <a:pt x="5154" y="1544"/>
                </a:lnTo>
                <a:lnTo>
                  <a:pt x="1827" y="4802"/>
                </a:lnTo>
                <a:lnTo>
                  <a:pt x="123" y="9311"/>
                </a:lnTo>
                <a:lnTo>
                  <a:pt x="0" y="11012"/>
                </a:lnTo>
                <a:lnTo>
                  <a:pt x="146" y="12588"/>
                </a:lnTo>
                <a:lnTo>
                  <a:pt x="1862" y="16809"/>
                </a:lnTo>
                <a:lnTo>
                  <a:pt x="5247" y="19926"/>
                </a:lnTo>
                <a:lnTo>
                  <a:pt x="9986" y="21497"/>
                </a:lnTo>
                <a:lnTo>
                  <a:pt x="11811" y="21600"/>
                </a:lnTo>
                <a:lnTo>
                  <a:pt x="13419" y="21325"/>
                </a:lnTo>
                <a:lnTo>
                  <a:pt x="17628" y="19201"/>
                </a:lnTo>
                <a:lnTo>
                  <a:pt x="20523" y="15521"/>
                </a:lnTo>
                <a:lnTo>
                  <a:pt x="21600" y="10791"/>
                </a:lnTo>
                <a:lnTo>
                  <a:pt x="21594" y="10422"/>
                </a:lnTo>
                <a:lnTo>
                  <a:pt x="20459" y="5990"/>
                </a:lnTo>
                <a:lnTo>
                  <a:pt x="17565" y="2509"/>
                </a:lnTo>
                <a:lnTo>
                  <a:pt x="13201" y="413"/>
                </a:lnTo>
                <a:lnTo>
                  <a:pt x="9618" y="0"/>
                </a:lnTo>
                <a:close/>
              </a:path>
            </a:pathLst>
          </a:custGeom>
          <a:solidFill>
            <a:srgbClr val="92D050"/>
          </a:solidFill>
          <a:ln w="3175" cap="flat">
            <a:solidFill>
              <a:srgbClr val="92D050"/>
            </a:solidFill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8" name="Text7.7">
            <a:extLst>
              <a:ext uri="{FF2B5EF4-FFF2-40B4-BE49-F238E27FC236}">
                <a16:creationId xmlns:a16="http://schemas.microsoft.com/office/drawing/2014/main" id="{1929746B-C20B-4070-B298-326DBD062E26}"/>
              </a:ext>
            </a:extLst>
          </p:cNvPr>
          <p:cNvSpPr txBox="1"/>
          <p:nvPr/>
        </p:nvSpPr>
        <p:spPr>
          <a:xfrm>
            <a:off x="5469637" y="3725711"/>
            <a:ext cx="931185" cy="2264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AR through App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99" name="Text7.6">
            <a:extLst>
              <a:ext uri="{FF2B5EF4-FFF2-40B4-BE49-F238E27FC236}">
                <a16:creationId xmlns:a16="http://schemas.microsoft.com/office/drawing/2014/main" id="{053CEAAB-9EF8-45B4-81BE-68E8C2281A63}"/>
              </a:ext>
            </a:extLst>
          </p:cNvPr>
          <p:cNvSpPr txBox="1"/>
          <p:nvPr/>
        </p:nvSpPr>
        <p:spPr>
          <a:xfrm>
            <a:off x="7243807" y="3609973"/>
            <a:ext cx="931185" cy="2264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Storytelling through App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100" name="Text7.5">
            <a:extLst>
              <a:ext uri="{FF2B5EF4-FFF2-40B4-BE49-F238E27FC236}">
                <a16:creationId xmlns:a16="http://schemas.microsoft.com/office/drawing/2014/main" id="{DE866675-629A-400A-8DF3-B31618B34932}"/>
              </a:ext>
            </a:extLst>
          </p:cNvPr>
          <p:cNvSpPr txBox="1"/>
          <p:nvPr/>
        </p:nvSpPr>
        <p:spPr>
          <a:xfrm>
            <a:off x="5310472" y="4324933"/>
            <a:ext cx="2826669" cy="4503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1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Enhance their experience while visiting archeological and cultural monuments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101" name="Text7">
            <a:extLst>
              <a:ext uri="{FF2B5EF4-FFF2-40B4-BE49-F238E27FC236}">
                <a16:creationId xmlns:a16="http://schemas.microsoft.com/office/drawing/2014/main" id="{D576D967-15F6-444A-A6F8-F81ACDD34370}"/>
              </a:ext>
            </a:extLst>
          </p:cNvPr>
          <p:cNvSpPr txBox="1"/>
          <p:nvPr/>
        </p:nvSpPr>
        <p:spPr>
          <a:xfrm>
            <a:off x="6280499" y="4045563"/>
            <a:ext cx="1454390" cy="1901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AR Guide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grpSp>
        <p:nvGrpSpPr>
          <p:cNvPr id="102" name="Shape7">
            <a:extLst>
              <a:ext uri="{FF2B5EF4-FFF2-40B4-BE49-F238E27FC236}">
                <a16:creationId xmlns:a16="http://schemas.microsoft.com/office/drawing/2014/main" id="{FD678C0F-535F-485B-AE0C-96176F4EE6FB}"/>
              </a:ext>
            </a:extLst>
          </p:cNvPr>
          <p:cNvGrpSpPr/>
          <p:nvPr/>
        </p:nvGrpSpPr>
        <p:grpSpPr>
          <a:xfrm>
            <a:off x="5650930" y="2977721"/>
            <a:ext cx="2179627" cy="874114"/>
            <a:chOff x="2714206" y="2214597"/>
            <a:chExt cx="2562141" cy="1116051"/>
          </a:xfrm>
          <a:solidFill>
            <a:srgbClr val="003399"/>
          </a:solidFill>
        </p:grpSpPr>
        <p:pic>
          <p:nvPicPr>
            <p:cNvPr id="103" name="Graphic 102">
              <a:extLst>
                <a:ext uri="{FF2B5EF4-FFF2-40B4-BE49-F238E27FC236}">
                  <a16:creationId xmlns:a16="http://schemas.microsoft.com/office/drawing/2014/main" id="{6F463340-DD3C-4BF6-A32F-5AA0C9502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58544" y="2527797"/>
              <a:ext cx="802851" cy="802851"/>
            </a:xfrm>
            <a:prstGeom prst="rect">
              <a:avLst/>
            </a:prstGeom>
          </p:spPr>
        </p:pic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E3B8CAF7-9A01-43E8-85A8-A8EDDB68C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2714206" y="2214597"/>
              <a:ext cx="685479" cy="685479"/>
            </a:xfrm>
            <a:prstGeom prst="rect">
              <a:avLst/>
            </a:prstGeom>
          </p:spPr>
        </p:pic>
        <p:pic>
          <p:nvPicPr>
            <p:cNvPr id="105" name="Graphic 104">
              <a:extLst>
                <a:ext uri="{FF2B5EF4-FFF2-40B4-BE49-F238E27FC236}">
                  <a16:creationId xmlns:a16="http://schemas.microsoft.com/office/drawing/2014/main" id="{B42B0635-F34A-4949-9B4D-E15A5EBC2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567835" y="2242121"/>
              <a:ext cx="708512" cy="708511"/>
            </a:xfrm>
            <a:prstGeom prst="rect">
              <a:avLst/>
            </a:prstGeom>
          </p:spPr>
        </p:pic>
      </p:grpSp>
      <p:sp>
        <p:nvSpPr>
          <p:cNvPr id="106" name="dot7">
            <a:extLst>
              <a:ext uri="{FF2B5EF4-FFF2-40B4-BE49-F238E27FC236}">
                <a16:creationId xmlns:a16="http://schemas.microsoft.com/office/drawing/2014/main" id="{476C1C2C-5EE4-473E-B3F7-4B55659CD86C}"/>
              </a:ext>
            </a:extLst>
          </p:cNvPr>
          <p:cNvSpPr/>
          <p:nvPr/>
        </p:nvSpPr>
        <p:spPr>
          <a:xfrm>
            <a:off x="3474449" y="3980770"/>
            <a:ext cx="108544" cy="94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5156" y="1543"/>
                </a:lnTo>
                <a:lnTo>
                  <a:pt x="1827" y="4801"/>
                </a:lnTo>
                <a:lnTo>
                  <a:pt x="123" y="9310"/>
                </a:lnTo>
                <a:lnTo>
                  <a:pt x="0" y="11011"/>
                </a:lnTo>
                <a:lnTo>
                  <a:pt x="146" y="12587"/>
                </a:lnTo>
                <a:lnTo>
                  <a:pt x="1861" y="16809"/>
                </a:lnTo>
                <a:lnTo>
                  <a:pt x="5246" y="19926"/>
                </a:lnTo>
                <a:lnTo>
                  <a:pt x="9984" y="21497"/>
                </a:lnTo>
                <a:lnTo>
                  <a:pt x="11810" y="21600"/>
                </a:lnTo>
                <a:lnTo>
                  <a:pt x="13418" y="21325"/>
                </a:lnTo>
                <a:lnTo>
                  <a:pt x="17627" y="19202"/>
                </a:lnTo>
                <a:lnTo>
                  <a:pt x="20523" y="15522"/>
                </a:lnTo>
                <a:lnTo>
                  <a:pt x="21600" y="10791"/>
                </a:lnTo>
                <a:lnTo>
                  <a:pt x="21594" y="10425"/>
                </a:lnTo>
                <a:lnTo>
                  <a:pt x="20460" y="5992"/>
                </a:lnTo>
                <a:lnTo>
                  <a:pt x="17566" y="2510"/>
                </a:lnTo>
                <a:lnTo>
                  <a:pt x="13202" y="413"/>
                </a:lnTo>
                <a:lnTo>
                  <a:pt x="9620" y="0"/>
                </a:lnTo>
                <a:close/>
              </a:path>
            </a:pathLst>
          </a:custGeom>
          <a:solidFill>
            <a:schemeClr val="accent1"/>
          </a:solidFill>
          <a:ln w="3175" cap="flat">
            <a:solidFill>
              <a:srgbClr val="003399"/>
            </a:solidFill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7" name="line6">
            <a:extLst>
              <a:ext uri="{FF2B5EF4-FFF2-40B4-BE49-F238E27FC236}">
                <a16:creationId xmlns:a16="http://schemas.microsoft.com/office/drawing/2014/main" id="{83EF8326-5885-4C3B-8B67-F3F1E94C023D}"/>
              </a:ext>
            </a:extLst>
          </p:cNvPr>
          <p:cNvSpPr/>
          <p:nvPr/>
        </p:nvSpPr>
        <p:spPr>
          <a:xfrm flipH="1">
            <a:off x="3688050" y="4017106"/>
            <a:ext cx="2805713" cy="7447"/>
          </a:xfrm>
          <a:prstGeom prst="line">
            <a:avLst/>
          </a:prstGeom>
          <a:noFill/>
          <a:ln w="12700" cap="flat">
            <a:solidFill>
              <a:srgbClr val="003399"/>
            </a:solidFill>
            <a:prstDash val="solid"/>
            <a:round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8" name="Text6">
            <a:extLst>
              <a:ext uri="{FF2B5EF4-FFF2-40B4-BE49-F238E27FC236}">
                <a16:creationId xmlns:a16="http://schemas.microsoft.com/office/drawing/2014/main" id="{DC6502B8-81A3-40F4-B680-BDEB6A57137D}"/>
              </a:ext>
            </a:extLst>
          </p:cNvPr>
          <p:cNvSpPr txBox="1"/>
          <p:nvPr/>
        </p:nvSpPr>
        <p:spPr>
          <a:xfrm>
            <a:off x="10576092" y="3265166"/>
            <a:ext cx="1492635" cy="1801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ctr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Travel to Cyprus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pic>
        <p:nvPicPr>
          <p:cNvPr id="109" name="Shape6">
            <a:extLst>
              <a:ext uri="{FF2B5EF4-FFF2-40B4-BE49-F238E27FC236}">
                <a16:creationId xmlns:a16="http://schemas.microsoft.com/office/drawing/2014/main" id="{C4EA935A-9466-411C-A2FA-D9F1A33959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074175" y="2618012"/>
            <a:ext cx="767872" cy="708923"/>
          </a:xfrm>
          <a:prstGeom prst="rect">
            <a:avLst/>
          </a:prstGeom>
        </p:spPr>
      </p:pic>
      <p:sp>
        <p:nvSpPr>
          <p:cNvPr id="110" name="dot6">
            <a:extLst>
              <a:ext uri="{FF2B5EF4-FFF2-40B4-BE49-F238E27FC236}">
                <a16:creationId xmlns:a16="http://schemas.microsoft.com/office/drawing/2014/main" id="{7C03C756-665E-475E-9C17-5DECFF15595C}"/>
              </a:ext>
            </a:extLst>
          </p:cNvPr>
          <p:cNvSpPr/>
          <p:nvPr/>
        </p:nvSpPr>
        <p:spPr>
          <a:xfrm>
            <a:off x="6574179" y="3976604"/>
            <a:ext cx="108544" cy="94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5156" y="1543"/>
                </a:lnTo>
                <a:lnTo>
                  <a:pt x="1827" y="4801"/>
                </a:lnTo>
                <a:lnTo>
                  <a:pt x="123" y="9310"/>
                </a:lnTo>
                <a:lnTo>
                  <a:pt x="0" y="11011"/>
                </a:lnTo>
                <a:lnTo>
                  <a:pt x="146" y="12587"/>
                </a:lnTo>
                <a:lnTo>
                  <a:pt x="1861" y="16809"/>
                </a:lnTo>
                <a:lnTo>
                  <a:pt x="5246" y="19926"/>
                </a:lnTo>
                <a:lnTo>
                  <a:pt x="9984" y="21497"/>
                </a:lnTo>
                <a:lnTo>
                  <a:pt x="11810" y="21600"/>
                </a:lnTo>
                <a:lnTo>
                  <a:pt x="13418" y="21325"/>
                </a:lnTo>
                <a:lnTo>
                  <a:pt x="17627" y="19202"/>
                </a:lnTo>
                <a:lnTo>
                  <a:pt x="20523" y="15522"/>
                </a:lnTo>
                <a:lnTo>
                  <a:pt x="21600" y="10791"/>
                </a:lnTo>
                <a:lnTo>
                  <a:pt x="21594" y="10425"/>
                </a:lnTo>
                <a:lnTo>
                  <a:pt x="20460" y="5992"/>
                </a:lnTo>
                <a:lnTo>
                  <a:pt x="17566" y="2510"/>
                </a:lnTo>
                <a:lnTo>
                  <a:pt x="13202" y="413"/>
                </a:lnTo>
                <a:lnTo>
                  <a:pt x="9620" y="0"/>
                </a:lnTo>
                <a:close/>
              </a:path>
            </a:pathLst>
          </a:custGeom>
          <a:solidFill>
            <a:schemeClr val="accent1"/>
          </a:solidFill>
          <a:ln w="3175" cap="flat">
            <a:solidFill>
              <a:srgbClr val="003399"/>
            </a:solidFill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1" name="line5">
            <a:extLst>
              <a:ext uri="{FF2B5EF4-FFF2-40B4-BE49-F238E27FC236}">
                <a16:creationId xmlns:a16="http://schemas.microsoft.com/office/drawing/2014/main" id="{5B8194B1-69F7-4E4D-AE69-12C7CE8C1859}"/>
              </a:ext>
            </a:extLst>
          </p:cNvPr>
          <p:cNvSpPr/>
          <p:nvPr/>
        </p:nvSpPr>
        <p:spPr>
          <a:xfrm flipH="1">
            <a:off x="6738972" y="4012783"/>
            <a:ext cx="2937367" cy="4326"/>
          </a:xfrm>
          <a:prstGeom prst="line">
            <a:avLst/>
          </a:prstGeom>
          <a:noFill/>
          <a:ln w="12700" cap="flat">
            <a:solidFill>
              <a:srgbClr val="003399"/>
            </a:solidFill>
            <a:prstDash val="solid"/>
            <a:round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2" name="Text5.5">
            <a:extLst>
              <a:ext uri="{FF2B5EF4-FFF2-40B4-BE49-F238E27FC236}">
                <a16:creationId xmlns:a16="http://schemas.microsoft.com/office/drawing/2014/main" id="{EA0B3E96-821D-4C88-833E-B80D59E51668}"/>
              </a:ext>
            </a:extLst>
          </p:cNvPr>
          <p:cNvSpPr txBox="1"/>
          <p:nvPr/>
        </p:nvSpPr>
        <p:spPr>
          <a:xfrm>
            <a:off x="8772982" y="4264777"/>
            <a:ext cx="2314280" cy="14305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1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Synch your trip schedule and content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113" name="Text5">
            <a:extLst>
              <a:ext uri="{FF2B5EF4-FFF2-40B4-BE49-F238E27FC236}">
                <a16:creationId xmlns:a16="http://schemas.microsoft.com/office/drawing/2014/main" id="{DE9CE7D6-10CF-4713-BE65-77425C6C44A8}"/>
              </a:ext>
            </a:extLst>
          </p:cNvPr>
          <p:cNvSpPr txBox="1"/>
          <p:nvPr/>
        </p:nvSpPr>
        <p:spPr>
          <a:xfrm>
            <a:off x="8914242" y="4049618"/>
            <a:ext cx="2070331" cy="2006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Download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EnterCY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 app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pic>
        <p:nvPicPr>
          <p:cNvPr id="114" name="Shape5">
            <a:extLst>
              <a:ext uri="{FF2B5EF4-FFF2-40B4-BE49-F238E27FC236}">
                <a16:creationId xmlns:a16="http://schemas.microsoft.com/office/drawing/2014/main" id="{6D6ED778-CA75-466F-A7CC-4BB9C6D5F73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497632" y="3225072"/>
            <a:ext cx="721155" cy="665793"/>
          </a:xfrm>
          <a:prstGeom prst="rect">
            <a:avLst/>
          </a:prstGeom>
        </p:spPr>
      </p:pic>
      <p:sp>
        <p:nvSpPr>
          <p:cNvPr id="115" name="dot5">
            <a:extLst>
              <a:ext uri="{FF2B5EF4-FFF2-40B4-BE49-F238E27FC236}">
                <a16:creationId xmlns:a16="http://schemas.microsoft.com/office/drawing/2014/main" id="{3D4F2033-B649-4118-A87A-EFE6BEBDF26E}"/>
              </a:ext>
            </a:extLst>
          </p:cNvPr>
          <p:cNvSpPr/>
          <p:nvPr/>
        </p:nvSpPr>
        <p:spPr>
          <a:xfrm>
            <a:off x="9807097" y="3967325"/>
            <a:ext cx="108544" cy="94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5156" y="1543"/>
                </a:lnTo>
                <a:lnTo>
                  <a:pt x="1827" y="4801"/>
                </a:lnTo>
                <a:lnTo>
                  <a:pt x="123" y="9310"/>
                </a:lnTo>
                <a:lnTo>
                  <a:pt x="0" y="11011"/>
                </a:lnTo>
                <a:lnTo>
                  <a:pt x="146" y="12587"/>
                </a:lnTo>
                <a:lnTo>
                  <a:pt x="1861" y="16809"/>
                </a:lnTo>
                <a:lnTo>
                  <a:pt x="5246" y="19926"/>
                </a:lnTo>
                <a:lnTo>
                  <a:pt x="9984" y="21497"/>
                </a:lnTo>
                <a:lnTo>
                  <a:pt x="11810" y="21600"/>
                </a:lnTo>
                <a:lnTo>
                  <a:pt x="13418" y="21325"/>
                </a:lnTo>
                <a:lnTo>
                  <a:pt x="17627" y="19202"/>
                </a:lnTo>
                <a:lnTo>
                  <a:pt x="20523" y="15522"/>
                </a:lnTo>
                <a:lnTo>
                  <a:pt x="21600" y="10791"/>
                </a:lnTo>
                <a:lnTo>
                  <a:pt x="21594" y="10425"/>
                </a:lnTo>
                <a:lnTo>
                  <a:pt x="20460" y="5992"/>
                </a:lnTo>
                <a:lnTo>
                  <a:pt x="17566" y="2510"/>
                </a:lnTo>
                <a:lnTo>
                  <a:pt x="13202" y="413"/>
                </a:lnTo>
                <a:lnTo>
                  <a:pt x="9620" y="0"/>
                </a:lnTo>
                <a:close/>
              </a:path>
            </a:pathLst>
          </a:custGeom>
          <a:solidFill>
            <a:schemeClr val="accent1"/>
          </a:solidFill>
          <a:ln w="3175" cap="flat">
            <a:solidFill>
              <a:srgbClr val="003399"/>
            </a:solidFill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Text4.5">
            <a:extLst>
              <a:ext uri="{FF2B5EF4-FFF2-40B4-BE49-F238E27FC236}">
                <a16:creationId xmlns:a16="http://schemas.microsoft.com/office/drawing/2014/main" id="{476B9739-9CE8-4D25-940F-DCF45BD00AF7}"/>
              </a:ext>
            </a:extLst>
          </p:cNvPr>
          <p:cNvSpPr txBox="1"/>
          <p:nvPr/>
        </p:nvSpPr>
        <p:spPr>
          <a:xfrm>
            <a:off x="9290938" y="2432305"/>
            <a:ext cx="1796324" cy="4017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1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Users can schedule and plan their trip based on their platform experience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117" name="Text4">
            <a:extLst>
              <a:ext uri="{FF2B5EF4-FFF2-40B4-BE49-F238E27FC236}">
                <a16:creationId xmlns:a16="http://schemas.microsoft.com/office/drawing/2014/main" id="{D495C000-C9B6-4D3E-9CBF-E8C79B01F381}"/>
              </a:ext>
            </a:extLst>
          </p:cNvPr>
          <p:cNvSpPr txBox="1"/>
          <p:nvPr/>
        </p:nvSpPr>
        <p:spPr>
          <a:xfrm>
            <a:off x="9298429" y="2173081"/>
            <a:ext cx="1409511" cy="1995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Trip Schedule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pic>
        <p:nvPicPr>
          <p:cNvPr id="118" name="Shape4">
            <a:extLst>
              <a:ext uri="{FF2B5EF4-FFF2-40B4-BE49-F238E27FC236}">
                <a16:creationId xmlns:a16="http://schemas.microsoft.com/office/drawing/2014/main" id="{26CF5091-1EB5-48B2-BC2C-6552CFDA7F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544006" y="1383219"/>
            <a:ext cx="628409" cy="580167"/>
          </a:xfrm>
          <a:prstGeom prst="rect">
            <a:avLst/>
          </a:prstGeom>
        </p:spPr>
      </p:pic>
      <p:sp>
        <p:nvSpPr>
          <p:cNvPr id="119" name="dot4">
            <a:extLst>
              <a:ext uri="{FF2B5EF4-FFF2-40B4-BE49-F238E27FC236}">
                <a16:creationId xmlns:a16="http://schemas.microsoft.com/office/drawing/2014/main" id="{7E64488B-CAEF-45C3-AF24-0BE8FD1A70C9}"/>
              </a:ext>
            </a:extLst>
          </p:cNvPr>
          <p:cNvSpPr/>
          <p:nvPr/>
        </p:nvSpPr>
        <p:spPr>
          <a:xfrm>
            <a:off x="9863349" y="2084117"/>
            <a:ext cx="108544" cy="94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5156" y="1543"/>
                </a:lnTo>
                <a:lnTo>
                  <a:pt x="1827" y="4801"/>
                </a:lnTo>
                <a:lnTo>
                  <a:pt x="123" y="9310"/>
                </a:lnTo>
                <a:lnTo>
                  <a:pt x="0" y="11011"/>
                </a:lnTo>
                <a:lnTo>
                  <a:pt x="146" y="12587"/>
                </a:lnTo>
                <a:lnTo>
                  <a:pt x="1861" y="16809"/>
                </a:lnTo>
                <a:lnTo>
                  <a:pt x="5246" y="19926"/>
                </a:lnTo>
                <a:lnTo>
                  <a:pt x="9984" y="21497"/>
                </a:lnTo>
                <a:lnTo>
                  <a:pt x="11810" y="21600"/>
                </a:lnTo>
                <a:lnTo>
                  <a:pt x="13418" y="21325"/>
                </a:lnTo>
                <a:lnTo>
                  <a:pt x="17627" y="19202"/>
                </a:lnTo>
                <a:lnTo>
                  <a:pt x="20523" y="15522"/>
                </a:lnTo>
                <a:lnTo>
                  <a:pt x="21600" y="10791"/>
                </a:lnTo>
                <a:lnTo>
                  <a:pt x="21594" y="10425"/>
                </a:lnTo>
                <a:lnTo>
                  <a:pt x="20460" y="5992"/>
                </a:lnTo>
                <a:lnTo>
                  <a:pt x="17566" y="2510"/>
                </a:lnTo>
                <a:lnTo>
                  <a:pt x="13202" y="413"/>
                </a:lnTo>
                <a:lnTo>
                  <a:pt x="9620" y="0"/>
                </a:lnTo>
                <a:close/>
              </a:path>
            </a:pathLst>
          </a:custGeom>
          <a:solidFill>
            <a:srgbClr val="F06B4B"/>
          </a:solidFill>
          <a:ln w="3175" cap="flat">
            <a:noFill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0" name="line3">
            <a:extLst>
              <a:ext uri="{FF2B5EF4-FFF2-40B4-BE49-F238E27FC236}">
                <a16:creationId xmlns:a16="http://schemas.microsoft.com/office/drawing/2014/main" id="{9AAC2C7D-F8E1-4B46-BFBD-E2A3FCEA1866}"/>
              </a:ext>
            </a:extLst>
          </p:cNvPr>
          <p:cNvSpPr/>
          <p:nvPr/>
        </p:nvSpPr>
        <p:spPr>
          <a:xfrm>
            <a:off x="7206471" y="2115708"/>
            <a:ext cx="2600626" cy="15584"/>
          </a:xfrm>
          <a:prstGeom prst="line">
            <a:avLst/>
          </a:prstGeom>
          <a:noFill/>
          <a:ln w="12700" cap="flat">
            <a:solidFill>
              <a:srgbClr val="FF9933"/>
            </a:solidFill>
            <a:prstDash val="solid"/>
            <a:round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1" name="Text3.5">
            <a:extLst>
              <a:ext uri="{FF2B5EF4-FFF2-40B4-BE49-F238E27FC236}">
                <a16:creationId xmlns:a16="http://schemas.microsoft.com/office/drawing/2014/main" id="{F7777DF4-20AF-4708-BF58-AC4748705796}"/>
              </a:ext>
            </a:extLst>
          </p:cNvPr>
          <p:cNvSpPr txBox="1"/>
          <p:nvPr/>
        </p:nvSpPr>
        <p:spPr>
          <a:xfrm>
            <a:off x="6260839" y="2432637"/>
            <a:ext cx="2492290" cy="4078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1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Personalized VR enhance their experience and facilitate their planning activities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122" name="Text3">
            <a:extLst>
              <a:ext uri="{FF2B5EF4-FFF2-40B4-BE49-F238E27FC236}">
                <a16:creationId xmlns:a16="http://schemas.microsoft.com/office/drawing/2014/main" id="{7369D781-D3C5-453F-8A51-6AAE0EDB0608}"/>
              </a:ext>
            </a:extLst>
          </p:cNvPr>
          <p:cNvSpPr txBox="1"/>
          <p:nvPr/>
        </p:nvSpPr>
        <p:spPr>
          <a:xfrm>
            <a:off x="6334421" y="2215752"/>
            <a:ext cx="1817140" cy="2256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 VR Personalization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pic>
        <p:nvPicPr>
          <p:cNvPr id="123" name="Shape3">
            <a:extLst>
              <a:ext uri="{FF2B5EF4-FFF2-40B4-BE49-F238E27FC236}">
                <a16:creationId xmlns:a16="http://schemas.microsoft.com/office/drawing/2014/main" id="{E631940B-5BFA-4CA0-BBAA-5EBAC1E5D4F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752462" y="1351982"/>
            <a:ext cx="696219" cy="642772"/>
          </a:xfrm>
          <a:prstGeom prst="rect">
            <a:avLst/>
          </a:prstGeom>
        </p:spPr>
      </p:pic>
      <p:sp>
        <p:nvSpPr>
          <p:cNvPr id="124" name="dot3">
            <a:extLst>
              <a:ext uri="{FF2B5EF4-FFF2-40B4-BE49-F238E27FC236}">
                <a16:creationId xmlns:a16="http://schemas.microsoft.com/office/drawing/2014/main" id="{065AF6D9-0836-45F0-A4B5-3E70D9E17507}"/>
              </a:ext>
            </a:extLst>
          </p:cNvPr>
          <p:cNvSpPr/>
          <p:nvPr/>
        </p:nvSpPr>
        <p:spPr>
          <a:xfrm>
            <a:off x="7041675" y="2065619"/>
            <a:ext cx="100523" cy="94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5156" y="1543"/>
                </a:lnTo>
                <a:lnTo>
                  <a:pt x="1827" y="4801"/>
                </a:lnTo>
                <a:lnTo>
                  <a:pt x="123" y="9310"/>
                </a:lnTo>
                <a:lnTo>
                  <a:pt x="0" y="11011"/>
                </a:lnTo>
                <a:lnTo>
                  <a:pt x="146" y="12587"/>
                </a:lnTo>
                <a:lnTo>
                  <a:pt x="1861" y="16809"/>
                </a:lnTo>
                <a:lnTo>
                  <a:pt x="5246" y="19926"/>
                </a:lnTo>
                <a:lnTo>
                  <a:pt x="9984" y="21497"/>
                </a:lnTo>
                <a:lnTo>
                  <a:pt x="11810" y="21600"/>
                </a:lnTo>
                <a:lnTo>
                  <a:pt x="13418" y="21325"/>
                </a:lnTo>
                <a:lnTo>
                  <a:pt x="17627" y="19202"/>
                </a:lnTo>
                <a:lnTo>
                  <a:pt x="20523" y="15522"/>
                </a:lnTo>
                <a:lnTo>
                  <a:pt x="21600" y="10791"/>
                </a:lnTo>
                <a:lnTo>
                  <a:pt x="21594" y="10425"/>
                </a:lnTo>
                <a:lnTo>
                  <a:pt x="20460" y="5992"/>
                </a:lnTo>
                <a:lnTo>
                  <a:pt x="17566" y="2510"/>
                </a:lnTo>
                <a:lnTo>
                  <a:pt x="13202" y="413"/>
                </a:lnTo>
                <a:lnTo>
                  <a:pt x="9620" y="0"/>
                </a:lnTo>
                <a:close/>
              </a:path>
            </a:pathLst>
          </a:custGeom>
          <a:solidFill>
            <a:srgbClr val="F06B4B"/>
          </a:solidFill>
          <a:ln w="3175" cap="flat">
            <a:noFill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5" name="line2">
            <a:extLst>
              <a:ext uri="{FF2B5EF4-FFF2-40B4-BE49-F238E27FC236}">
                <a16:creationId xmlns:a16="http://schemas.microsoft.com/office/drawing/2014/main" id="{40463097-7207-4F5A-823A-B195573C56B3}"/>
              </a:ext>
            </a:extLst>
          </p:cNvPr>
          <p:cNvSpPr/>
          <p:nvPr/>
        </p:nvSpPr>
        <p:spPr>
          <a:xfrm flipH="1">
            <a:off x="5029207" y="2115708"/>
            <a:ext cx="1956216" cy="5871"/>
          </a:xfrm>
          <a:prstGeom prst="line">
            <a:avLst/>
          </a:prstGeom>
          <a:noFill/>
          <a:ln w="12700" cap="flat">
            <a:solidFill>
              <a:srgbClr val="FF9933"/>
            </a:solidFill>
            <a:prstDash val="solid"/>
            <a:round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6" name="Text2.5">
            <a:extLst>
              <a:ext uri="{FF2B5EF4-FFF2-40B4-BE49-F238E27FC236}">
                <a16:creationId xmlns:a16="http://schemas.microsoft.com/office/drawing/2014/main" id="{B46F4C82-B2C8-4A3F-91E5-2A10C0994621}"/>
              </a:ext>
            </a:extLst>
          </p:cNvPr>
          <p:cNvSpPr txBox="1"/>
          <p:nvPr/>
        </p:nvSpPr>
        <p:spPr>
          <a:xfrm>
            <a:off x="4197011" y="2440097"/>
            <a:ext cx="1800219" cy="365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1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Engages them in the rich CY culture and variety of activities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127" name="Text2">
            <a:extLst>
              <a:ext uri="{FF2B5EF4-FFF2-40B4-BE49-F238E27FC236}">
                <a16:creationId xmlns:a16="http://schemas.microsoft.com/office/drawing/2014/main" id="{60069634-E10A-4961-81BC-FD8C5AE7AC41}"/>
              </a:ext>
            </a:extLst>
          </p:cNvPr>
          <p:cNvSpPr txBox="1"/>
          <p:nvPr/>
        </p:nvSpPr>
        <p:spPr>
          <a:xfrm>
            <a:off x="4401480" y="2215970"/>
            <a:ext cx="1012593" cy="1927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VR Content 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128" name="dot2">
            <a:extLst>
              <a:ext uri="{FF2B5EF4-FFF2-40B4-BE49-F238E27FC236}">
                <a16:creationId xmlns:a16="http://schemas.microsoft.com/office/drawing/2014/main" id="{4184F3C0-3D28-4CE5-8F65-2D60344F4D92}"/>
              </a:ext>
            </a:extLst>
          </p:cNvPr>
          <p:cNvSpPr/>
          <p:nvPr/>
        </p:nvSpPr>
        <p:spPr>
          <a:xfrm>
            <a:off x="4834681" y="2078143"/>
            <a:ext cx="100368" cy="94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5156" y="1543"/>
                </a:lnTo>
                <a:lnTo>
                  <a:pt x="1827" y="4801"/>
                </a:lnTo>
                <a:lnTo>
                  <a:pt x="123" y="9310"/>
                </a:lnTo>
                <a:lnTo>
                  <a:pt x="0" y="11011"/>
                </a:lnTo>
                <a:lnTo>
                  <a:pt x="146" y="12587"/>
                </a:lnTo>
                <a:lnTo>
                  <a:pt x="1861" y="16809"/>
                </a:lnTo>
                <a:lnTo>
                  <a:pt x="5246" y="19926"/>
                </a:lnTo>
                <a:lnTo>
                  <a:pt x="9984" y="21497"/>
                </a:lnTo>
                <a:lnTo>
                  <a:pt x="11810" y="21600"/>
                </a:lnTo>
                <a:lnTo>
                  <a:pt x="13418" y="21325"/>
                </a:lnTo>
                <a:lnTo>
                  <a:pt x="17627" y="19202"/>
                </a:lnTo>
                <a:lnTo>
                  <a:pt x="20523" y="15522"/>
                </a:lnTo>
                <a:lnTo>
                  <a:pt x="21600" y="10791"/>
                </a:lnTo>
                <a:lnTo>
                  <a:pt x="21594" y="10425"/>
                </a:lnTo>
                <a:lnTo>
                  <a:pt x="20460" y="5992"/>
                </a:lnTo>
                <a:lnTo>
                  <a:pt x="17566" y="2510"/>
                </a:lnTo>
                <a:lnTo>
                  <a:pt x="13202" y="413"/>
                </a:lnTo>
                <a:lnTo>
                  <a:pt x="9620" y="0"/>
                </a:lnTo>
                <a:close/>
              </a:path>
            </a:pathLst>
          </a:custGeom>
          <a:solidFill>
            <a:srgbClr val="F06B4B"/>
          </a:solidFill>
          <a:ln w="3175" cap="flat">
            <a:noFill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9" name="line1">
            <a:extLst>
              <a:ext uri="{FF2B5EF4-FFF2-40B4-BE49-F238E27FC236}">
                <a16:creationId xmlns:a16="http://schemas.microsoft.com/office/drawing/2014/main" id="{6BAE6A74-81ED-4F1B-853C-F77B6A95F4D2}"/>
              </a:ext>
            </a:extLst>
          </p:cNvPr>
          <p:cNvSpPr/>
          <p:nvPr/>
        </p:nvSpPr>
        <p:spPr>
          <a:xfrm flipV="1">
            <a:off x="2892641" y="2131292"/>
            <a:ext cx="1837436" cy="11338"/>
          </a:xfrm>
          <a:prstGeom prst="line">
            <a:avLst/>
          </a:prstGeom>
          <a:noFill/>
          <a:ln w="12700" cap="flat">
            <a:solidFill>
              <a:srgbClr val="FF9933"/>
            </a:solidFill>
            <a:prstDash val="solid"/>
            <a:round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0" name="Text1.5">
            <a:extLst>
              <a:ext uri="{FF2B5EF4-FFF2-40B4-BE49-F238E27FC236}">
                <a16:creationId xmlns:a16="http://schemas.microsoft.com/office/drawing/2014/main" id="{6FBFD072-E316-44E3-AE2E-13D1FA3ADAC6}"/>
              </a:ext>
            </a:extLst>
          </p:cNvPr>
          <p:cNvSpPr txBox="1"/>
          <p:nvPr/>
        </p:nvSpPr>
        <p:spPr>
          <a:xfrm>
            <a:off x="2228206" y="2453950"/>
            <a:ext cx="1751412" cy="2788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1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Tourists at home planning their next travel using EnterCY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131" name="Text1">
            <a:extLst>
              <a:ext uri="{FF2B5EF4-FFF2-40B4-BE49-F238E27FC236}">
                <a16:creationId xmlns:a16="http://schemas.microsoft.com/office/drawing/2014/main" id="{0D84CF43-7B38-4006-9A7F-8D83ACD00AEE}"/>
              </a:ext>
            </a:extLst>
          </p:cNvPr>
          <p:cNvSpPr txBox="1"/>
          <p:nvPr/>
        </p:nvSpPr>
        <p:spPr>
          <a:xfrm>
            <a:off x="2235719" y="2227564"/>
            <a:ext cx="1681911" cy="2505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EnterCY platform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pic>
        <p:nvPicPr>
          <p:cNvPr id="132" name="Shape1">
            <a:extLst>
              <a:ext uri="{FF2B5EF4-FFF2-40B4-BE49-F238E27FC236}">
                <a16:creationId xmlns:a16="http://schemas.microsoft.com/office/drawing/2014/main" id="{2A77F59D-9BEF-4B90-93D9-6AE1249BB7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414914" y="1432461"/>
            <a:ext cx="715096" cy="660199"/>
          </a:xfrm>
          <a:prstGeom prst="rect">
            <a:avLst/>
          </a:prstGeom>
        </p:spPr>
      </p:pic>
      <p:sp>
        <p:nvSpPr>
          <p:cNvPr id="133" name="dot1">
            <a:extLst>
              <a:ext uri="{FF2B5EF4-FFF2-40B4-BE49-F238E27FC236}">
                <a16:creationId xmlns:a16="http://schemas.microsoft.com/office/drawing/2014/main" id="{19F65896-910E-4535-8CA2-3B79E854D06B}"/>
              </a:ext>
            </a:extLst>
          </p:cNvPr>
          <p:cNvSpPr/>
          <p:nvPr/>
        </p:nvSpPr>
        <p:spPr>
          <a:xfrm>
            <a:off x="2718322" y="2097442"/>
            <a:ext cx="108544" cy="94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20" y="0"/>
                </a:moveTo>
                <a:lnTo>
                  <a:pt x="5156" y="1543"/>
                </a:lnTo>
                <a:lnTo>
                  <a:pt x="1827" y="4801"/>
                </a:lnTo>
                <a:lnTo>
                  <a:pt x="123" y="9310"/>
                </a:lnTo>
                <a:lnTo>
                  <a:pt x="0" y="11011"/>
                </a:lnTo>
                <a:lnTo>
                  <a:pt x="146" y="12587"/>
                </a:lnTo>
                <a:lnTo>
                  <a:pt x="1861" y="16809"/>
                </a:lnTo>
                <a:lnTo>
                  <a:pt x="5246" y="19926"/>
                </a:lnTo>
                <a:lnTo>
                  <a:pt x="9984" y="21497"/>
                </a:lnTo>
                <a:lnTo>
                  <a:pt x="11810" y="21600"/>
                </a:lnTo>
                <a:lnTo>
                  <a:pt x="13418" y="21325"/>
                </a:lnTo>
                <a:lnTo>
                  <a:pt x="17627" y="19202"/>
                </a:lnTo>
                <a:lnTo>
                  <a:pt x="20523" y="15522"/>
                </a:lnTo>
                <a:lnTo>
                  <a:pt x="21600" y="10791"/>
                </a:lnTo>
                <a:lnTo>
                  <a:pt x="21594" y="10425"/>
                </a:lnTo>
                <a:lnTo>
                  <a:pt x="20460" y="5992"/>
                </a:lnTo>
                <a:lnTo>
                  <a:pt x="17566" y="2510"/>
                </a:lnTo>
                <a:lnTo>
                  <a:pt x="13202" y="413"/>
                </a:lnTo>
                <a:lnTo>
                  <a:pt x="9620" y="0"/>
                </a:lnTo>
                <a:close/>
              </a:path>
            </a:pathLst>
          </a:custGeom>
          <a:solidFill>
            <a:srgbClr val="F06B4B"/>
          </a:solidFill>
          <a:ln w="3175" cap="flat">
            <a:noFill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B9D56A1-4254-42FF-BB5A-FE6553E7B164}"/>
              </a:ext>
            </a:extLst>
          </p:cNvPr>
          <p:cNvSpPr txBox="1"/>
          <p:nvPr/>
        </p:nvSpPr>
        <p:spPr>
          <a:xfrm>
            <a:off x="334286" y="2046806"/>
            <a:ext cx="1676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Before Visit</a:t>
            </a: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l-GR" sz="2000" b="0" i="0" u="none" strike="noStrike" kern="1200" cap="all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BA00774-184B-471B-9291-03425DFC5828}"/>
              </a:ext>
            </a:extLst>
          </p:cNvPr>
          <p:cNvSpPr txBox="1"/>
          <p:nvPr/>
        </p:nvSpPr>
        <p:spPr>
          <a:xfrm>
            <a:off x="334286" y="3193109"/>
            <a:ext cx="1826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During Visit</a:t>
            </a: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l-GR" sz="2000" b="0" i="0" u="none" strike="noStrike" kern="1200" cap="all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8D47292-2FB7-4716-AE88-3A9F0B090E13}"/>
              </a:ext>
            </a:extLst>
          </p:cNvPr>
          <p:cNvSpPr txBox="1"/>
          <p:nvPr/>
        </p:nvSpPr>
        <p:spPr>
          <a:xfrm>
            <a:off x="300825" y="4760444"/>
            <a:ext cx="1464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After Visit</a:t>
            </a: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l-GR" sz="2000" b="0" i="0" u="none" strike="noStrike" kern="1200" cap="all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6">
            <a:extLst>
              <a:ext uri="{FF2B5EF4-FFF2-40B4-BE49-F238E27FC236}">
                <a16:creationId xmlns:a16="http://schemas.microsoft.com/office/drawing/2014/main" id="{0495750D-CD5A-4605-B63D-FCC6B222989D}"/>
              </a:ext>
            </a:extLst>
          </p:cNvPr>
          <p:cNvSpPr txBox="1"/>
          <p:nvPr/>
        </p:nvSpPr>
        <p:spPr>
          <a:xfrm>
            <a:off x="1511918" y="5107608"/>
            <a:ext cx="1206404" cy="1802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Travel Home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138" name="Text7">
            <a:extLst>
              <a:ext uri="{FF2B5EF4-FFF2-40B4-BE49-F238E27FC236}">
                <a16:creationId xmlns:a16="http://schemas.microsoft.com/office/drawing/2014/main" id="{3C752A16-B276-40D9-B846-A7F9C063FAAA}"/>
              </a:ext>
            </a:extLst>
          </p:cNvPr>
          <p:cNvSpPr txBox="1"/>
          <p:nvPr/>
        </p:nvSpPr>
        <p:spPr>
          <a:xfrm>
            <a:off x="2854137" y="4111279"/>
            <a:ext cx="2323850" cy="2095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AR Recommendations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139" name="Text7.5">
            <a:extLst>
              <a:ext uri="{FF2B5EF4-FFF2-40B4-BE49-F238E27FC236}">
                <a16:creationId xmlns:a16="http://schemas.microsoft.com/office/drawing/2014/main" id="{1CC8BC52-9DB2-4C25-A6D9-5158D5FC0C8D}"/>
              </a:ext>
            </a:extLst>
          </p:cNvPr>
          <p:cNvSpPr txBox="1"/>
          <p:nvPr/>
        </p:nvSpPr>
        <p:spPr>
          <a:xfrm>
            <a:off x="2864241" y="4320101"/>
            <a:ext cx="2006347" cy="4503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1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Receive real-time, time\location-aware recommendations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140" name="Text9.5">
            <a:extLst>
              <a:ext uri="{FF2B5EF4-FFF2-40B4-BE49-F238E27FC236}">
                <a16:creationId xmlns:a16="http://schemas.microsoft.com/office/drawing/2014/main" id="{F1034D9D-2CC2-4CDE-9556-0F1DEE325587}"/>
              </a:ext>
            </a:extLst>
          </p:cNvPr>
          <p:cNvSpPr txBox="1"/>
          <p:nvPr/>
        </p:nvSpPr>
        <p:spPr>
          <a:xfrm>
            <a:off x="7642501" y="6229767"/>
            <a:ext cx="1726026" cy="3551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100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User feedback, ratings, likes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sp>
        <p:nvSpPr>
          <p:cNvPr id="141" name="Text9">
            <a:extLst>
              <a:ext uri="{FF2B5EF4-FFF2-40B4-BE49-F238E27FC236}">
                <a16:creationId xmlns:a16="http://schemas.microsoft.com/office/drawing/2014/main" id="{14FC866E-1A36-43F2-B7B0-8886B750FDE3}"/>
              </a:ext>
            </a:extLst>
          </p:cNvPr>
          <p:cNvSpPr txBox="1"/>
          <p:nvPr/>
        </p:nvSpPr>
        <p:spPr>
          <a:xfrm>
            <a:off x="7987017" y="5995361"/>
            <a:ext cx="802455" cy="28913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590133">
              <a:lnSpc>
                <a:spcPct val="93000"/>
              </a:lnSpc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 sz="1600" b="1">
                <a:solidFill>
                  <a:srgbClr val="53585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590133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4200" algn="l"/>
                <a:tab pos="1168400" algn="l"/>
                <a:tab pos="1765300" algn="l"/>
                <a:tab pos="2349500" algn="l"/>
                <a:tab pos="2946400" algn="l"/>
                <a:tab pos="3530600" algn="l"/>
                <a:tab pos="4127500" algn="l"/>
                <a:tab pos="4711700" algn="l"/>
                <a:tab pos="5308600" algn="l"/>
                <a:tab pos="5892800" algn="l"/>
                <a:tab pos="6489700" algn="l"/>
                <a:tab pos="7073900" algn="l"/>
                <a:tab pos="7670800" algn="l"/>
                <a:tab pos="8255000" algn="l"/>
                <a:tab pos="8851900" algn="l"/>
                <a:tab pos="9436100" algn="l"/>
                <a:tab pos="10020300" algn="l"/>
                <a:tab pos="10617200" algn="l"/>
                <a:tab pos="11201400" algn="l"/>
                <a:tab pos="117983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t>Feedback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992840C-EB94-40F6-9BF4-AEDB4B88CDA6}"/>
              </a:ext>
            </a:extLst>
          </p:cNvPr>
          <p:cNvGrpSpPr/>
          <p:nvPr/>
        </p:nvGrpSpPr>
        <p:grpSpPr>
          <a:xfrm>
            <a:off x="3206798" y="3073466"/>
            <a:ext cx="835156" cy="771042"/>
            <a:chOff x="4702302" y="3263547"/>
            <a:chExt cx="835156" cy="771042"/>
          </a:xfrm>
          <a:solidFill>
            <a:srgbClr val="003399"/>
          </a:solidFill>
        </p:grpSpPr>
        <p:pic>
          <p:nvPicPr>
            <p:cNvPr id="143" name="Shape8">
              <a:extLst>
                <a:ext uri="{FF2B5EF4-FFF2-40B4-BE49-F238E27FC236}">
                  <a16:creationId xmlns:a16="http://schemas.microsoft.com/office/drawing/2014/main" id="{23B0A586-4620-4BF2-AD08-87759BC30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4702302" y="3263547"/>
              <a:ext cx="835156" cy="771042"/>
            </a:xfrm>
            <a:prstGeom prst="rect">
              <a:avLst/>
            </a:prstGeom>
          </p:spPr>
        </p:pic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ECDD44C-B9F5-45AF-9D34-3A34CB94E0C3}"/>
                </a:ext>
              </a:extLst>
            </p:cNvPr>
            <p:cNvSpPr/>
            <p:nvPr/>
          </p:nvSpPr>
          <p:spPr>
            <a:xfrm>
              <a:off x="4861784" y="3527757"/>
              <a:ext cx="376813" cy="20950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5" name="Graphic 144" descr="Bank">
            <a:extLst>
              <a:ext uri="{FF2B5EF4-FFF2-40B4-BE49-F238E27FC236}">
                <a16:creationId xmlns:a16="http://schemas.microsoft.com/office/drawing/2014/main" id="{EFD62694-E5D0-4D75-84D5-A262E3F845C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730077" y="1532945"/>
            <a:ext cx="299454" cy="299454"/>
          </a:xfrm>
          <a:prstGeom prst="rect">
            <a:avLst/>
          </a:prstGeom>
        </p:spPr>
      </p:pic>
      <p:pic>
        <p:nvPicPr>
          <p:cNvPr id="146" name="Picture 145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ABDB1B40-EE4A-44F5-A6C2-C77AC6F26D7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8" y="4922611"/>
            <a:ext cx="919113" cy="919113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55A509EB-866D-45BA-84ED-2F847F6E405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42" y="4926720"/>
            <a:ext cx="1054576" cy="947629"/>
          </a:xfrm>
          <a:prstGeom prst="rect">
            <a:avLst/>
          </a:prstGeom>
        </p:spPr>
      </p:pic>
      <p:sp>
        <p:nvSpPr>
          <p:cNvPr id="148" name="line8">
            <a:extLst>
              <a:ext uri="{FF2B5EF4-FFF2-40B4-BE49-F238E27FC236}">
                <a16:creationId xmlns:a16="http://schemas.microsoft.com/office/drawing/2014/main" id="{B2BB30A2-687A-48DB-839E-BA655AA86CA6}"/>
              </a:ext>
            </a:extLst>
          </p:cNvPr>
          <p:cNvSpPr/>
          <p:nvPr/>
        </p:nvSpPr>
        <p:spPr>
          <a:xfrm flipH="1" flipV="1">
            <a:off x="8857936" y="5566993"/>
            <a:ext cx="1131538" cy="0"/>
          </a:xfrm>
          <a:prstGeom prst="line">
            <a:avLst/>
          </a:prstGeom>
          <a:noFill/>
          <a:ln w="25400" cap="flat">
            <a:solidFill>
              <a:srgbClr val="A50021"/>
            </a:solidFill>
            <a:prstDash val="solid"/>
            <a:round/>
            <a:headEnd type="diamond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FADE7D00-8134-41AA-AE6E-D293142392DC}"/>
              </a:ext>
            </a:extLst>
          </p:cNvPr>
          <p:cNvSpPr txBox="1"/>
          <p:nvPr/>
        </p:nvSpPr>
        <p:spPr>
          <a:xfrm>
            <a:off x="2192177" y="1645078"/>
            <a:ext cx="111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Dreaming</a:t>
            </a:r>
            <a:endParaRPr kumimoji="0" lang="el-G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53E56D06-B78D-4A89-BC12-626583F3AD64}"/>
              </a:ext>
            </a:extLst>
          </p:cNvPr>
          <p:cNvSpPr txBox="1"/>
          <p:nvPr/>
        </p:nvSpPr>
        <p:spPr>
          <a:xfrm>
            <a:off x="5582412" y="1614831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</a:t>
            </a:r>
            <a:endParaRPr kumimoji="0" lang="el-G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CD4B2CE-EE0A-4B0D-A9A7-449D0CE43609}"/>
              </a:ext>
            </a:extLst>
          </p:cNvPr>
          <p:cNvSpPr txBox="1"/>
          <p:nvPr/>
        </p:nvSpPr>
        <p:spPr>
          <a:xfrm>
            <a:off x="9368527" y="1573886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Booking</a:t>
            </a:r>
            <a:endParaRPr kumimoji="0" lang="el-G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677AD6D-7A43-4014-B9C5-E5E22C2DCCA7}"/>
              </a:ext>
            </a:extLst>
          </p:cNvPr>
          <p:cNvSpPr txBox="1"/>
          <p:nvPr/>
        </p:nvSpPr>
        <p:spPr>
          <a:xfrm>
            <a:off x="4164019" y="337509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Experiencing</a:t>
            </a:r>
            <a:endParaRPr kumimoji="0" lang="el-G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CA1F1C9B-194E-4FBD-A2C8-51A56C3D903F}"/>
              </a:ext>
            </a:extLst>
          </p:cNvPr>
          <p:cNvSpPr txBox="1"/>
          <p:nvPr/>
        </p:nvSpPr>
        <p:spPr>
          <a:xfrm>
            <a:off x="4077893" y="5336547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Sharing</a:t>
            </a:r>
            <a:endParaRPr kumimoji="0" lang="el-G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43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8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500"/>
                            </p:stCondLst>
                            <p:childTnLst>
                              <p:par>
                                <p:cTn id="23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6" grpId="0" animBg="1"/>
      <p:bldP spid="107" grpId="0" animBg="1"/>
      <p:bldP spid="108" grpId="0" animBg="1"/>
      <p:bldP spid="110" grpId="0" animBg="1"/>
      <p:bldP spid="111" grpId="0" animBg="1"/>
      <p:bldP spid="112" grpId="0" animBg="1"/>
      <p:bldP spid="113" grpId="0" animBg="1"/>
      <p:bldP spid="115" grpId="0" animBg="1"/>
      <p:bldP spid="116" grpId="0" animBg="1"/>
      <p:bldP spid="117" grpId="0" animBg="1"/>
      <p:bldP spid="119" grpId="0" animBg="1"/>
      <p:bldP spid="120" grpId="0" animBg="1"/>
      <p:bldP spid="121" grpId="0" animBg="1"/>
      <p:bldP spid="122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3" grpId="0" animBg="1"/>
      <p:bldP spid="134" grpId="0"/>
      <p:bldP spid="135" grpId="0"/>
      <p:bldP spid="136" grpId="0"/>
      <p:bldP spid="137" grpId="0" animBg="1"/>
      <p:bldP spid="138" grpId="0" animBg="1"/>
      <p:bldP spid="139" grpId="0" animBg="1"/>
      <p:bldP spid="140" grpId="0" animBg="1"/>
      <p:bldP spid="141" grpId="0" animBg="1"/>
      <p:bldP spid="148" grpId="0" animBg="1"/>
      <p:bldP spid="149" grpId="0"/>
      <p:bldP spid="149" grpId="1"/>
      <p:bldP spid="150" grpId="0"/>
      <p:bldP spid="150" grpId="1"/>
      <p:bldP spid="151" grpId="0"/>
      <p:bldP spid="151" grpId="1"/>
      <p:bldP spid="152" grpId="0"/>
      <p:bldP spid="152" grpId="1"/>
      <p:bldP spid="153" grpId="0"/>
      <p:bldP spid="15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C">
            <a:hlinkClick r:id="" action="ppaction://media"/>
            <a:extLst>
              <a:ext uri="{FF2B5EF4-FFF2-40B4-BE49-F238E27FC236}">
                <a16:creationId xmlns:a16="http://schemas.microsoft.com/office/drawing/2014/main" id="{053BDC09-B94C-46B3-9E4D-CE1D3134D3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5810" y="2013409"/>
            <a:ext cx="2858337" cy="1796669"/>
          </a:xfrm>
          <a:prstGeom prst="rect">
            <a:avLst/>
          </a:prstGeom>
        </p:spPr>
      </p:pic>
      <p:pic>
        <p:nvPicPr>
          <p:cNvPr id="8" name="Immersive Reality Standing1">
            <a:hlinkClick r:id="" action="ppaction://media"/>
            <a:extLst>
              <a:ext uri="{FF2B5EF4-FFF2-40B4-BE49-F238E27FC236}">
                <a16:creationId xmlns:a16="http://schemas.microsoft.com/office/drawing/2014/main" id="{1CB0D22B-C831-4023-99C0-BBFD81D2B1A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679450" y="1928918"/>
            <a:ext cx="4970902" cy="2084999"/>
          </a:xfrm>
          <a:prstGeom prst="rect">
            <a:avLst/>
          </a:prstGeom>
        </p:spPr>
      </p:pic>
      <p:pic>
        <p:nvPicPr>
          <p:cNvPr id="9" name="Augmented Reality Standing">
            <a:hlinkClick r:id="" action="ppaction://media"/>
            <a:extLst>
              <a:ext uri="{FF2B5EF4-FFF2-40B4-BE49-F238E27FC236}">
                <a16:creationId xmlns:a16="http://schemas.microsoft.com/office/drawing/2014/main" id="{B602FDC7-6D90-441A-940B-18EFE189515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393994" y="1986648"/>
            <a:ext cx="877307" cy="1983690"/>
          </a:xfrm>
          <a:prstGeom prst="rect">
            <a:avLst/>
          </a:prstGeom>
        </p:spPr>
      </p:pic>
      <p:pic>
        <p:nvPicPr>
          <p:cNvPr id="27" name="Picture 26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8A675723-020C-4177-A10F-A5BED7D997C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>
          <a:xfrm>
            <a:off x="-263352" y="1124744"/>
            <a:ext cx="12192000" cy="4869160"/>
          </a:xfrm>
          <a:prstGeom prst="rect">
            <a:avLst/>
          </a:prstGeom>
          <a:effectLst>
            <a:innerShdw blurRad="114300">
              <a:prstClr val="black">
                <a:alpha val="48000"/>
              </a:prstClr>
            </a:innerShdw>
          </a:effectLst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8172A8E8-6805-4527-AC6E-832A79D2A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1" y="4692223"/>
            <a:ext cx="11168271" cy="1104138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FC7FAA1-3EC7-4736-B7B6-B447BBE6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96" y="8347"/>
            <a:ext cx="10915688" cy="1047443"/>
          </a:xfrm>
        </p:spPr>
        <p:txBody>
          <a:bodyPr/>
          <a:lstStyle/>
          <a:p>
            <a:r>
              <a:rPr lang="en-US" sz="4000" b="0" dirty="0" err="1">
                <a:solidFill>
                  <a:srgbClr val="FFFFFF"/>
                </a:solidFill>
              </a:rPr>
              <a:t>EnterCY</a:t>
            </a:r>
            <a:r>
              <a:rPr lang="en-US" sz="4000" b="0" dirty="0">
                <a:solidFill>
                  <a:srgbClr val="FFFFFF"/>
                </a:solidFill>
              </a:rPr>
              <a:t> Platform Overview</a:t>
            </a:r>
            <a:endParaRPr lang="en-US" dirty="0"/>
          </a:p>
        </p:txBody>
      </p:sp>
      <p:pic>
        <p:nvPicPr>
          <p:cNvPr id="11" name="Xoirokoitia">
            <a:hlinkClick r:id="" action="ppaction://media"/>
            <a:extLst>
              <a:ext uri="{FF2B5EF4-FFF2-40B4-BE49-F238E27FC236}">
                <a16:creationId xmlns:a16="http://schemas.microsoft.com/office/drawing/2014/main" id="{569DEF5B-2E0B-4C63-91DD-3D6B97561BD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7333" y="4437112"/>
            <a:ext cx="3876144" cy="2180331"/>
          </a:xfrm>
          <a:prstGeom prst="rect">
            <a:avLst/>
          </a:prstGeom>
        </p:spPr>
      </p:pic>
      <p:pic>
        <p:nvPicPr>
          <p:cNvPr id="13" name="Chios Kore in CHESS - Augmented Reality Stories at Acropolis Museum">
            <a:hlinkClick r:id="" action="ppaction://media"/>
            <a:extLst>
              <a:ext uri="{FF2B5EF4-FFF2-40B4-BE49-F238E27FC236}">
                <a16:creationId xmlns:a16="http://schemas.microsoft.com/office/drawing/2014/main" id="{11114051-7E9E-4B75-B398-C0A4782802BC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>
                  <p14:trim st="5553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91401" y="4437112"/>
            <a:ext cx="3843287" cy="2161849"/>
          </a:xfrm>
          <a:prstGeom prst="rect">
            <a:avLst/>
          </a:prstGeom>
        </p:spPr>
      </p:pic>
      <p:pic>
        <p:nvPicPr>
          <p:cNvPr id="14" name="Hadj_kor_Mansion_Sample">
            <a:hlinkClick r:id="" action="ppaction://media"/>
            <a:extLst>
              <a:ext uri="{FF2B5EF4-FFF2-40B4-BE49-F238E27FC236}">
                <a16:creationId xmlns:a16="http://schemas.microsoft.com/office/drawing/2014/main" id="{A3F291CA-24CA-49BD-B61C-26E1B62F67D7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032612" y="4437112"/>
            <a:ext cx="3843287" cy="216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6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FA3B00A-8240-4D8E-867F-7428B1B8B8D3}"/>
              </a:ext>
            </a:extLst>
          </p:cNvPr>
          <p:cNvCxnSpPr>
            <a:cxnSpLocks/>
            <a:endCxn id="78" idx="0"/>
          </p:cNvCxnSpPr>
          <p:nvPr/>
        </p:nvCxnSpPr>
        <p:spPr>
          <a:xfrm>
            <a:off x="5932412" y="4029982"/>
            <a:ext cx="0" cy="23092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5362FD9-2F4A-4F01-8433-9AF56309582A}"/>
              </a:ext>
            </a:extLst>
          </p:cNvPr>
          <p:cNvCxnSpPr/>
          <p:nvPr/>
        </p:nvCxnSpPr>
        <p:spPr>
          <a:xfrm>
            <a:off x="4715494" y="4281895"/>
            <a:ext cx="2538988" cy="0"/>
          </a:xfrm>
          <a:prstGeom prst="straightConnector1">
            <a:avLst/>
          </a:prstGeom>
          <a:ln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B75FC50-E50C-420F-A301-8D0E763D0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2369" y="1301482"/>
            <a:ext cx="2057956" cy="20642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3E99923-49CC-4737-9514-EDECADA799AB}"/>
              </a:ext>
            </a:extLst>
          </p:cNvPr>
          <p:cNvGrpSpPr/>
          <p:nvPr/>
        </p:nvGrpSpPr>
        <p:grpSpPr>
          <a:xfrm>
            <a:off x="3097471" y="4295212"/>
            <a:ext cx="6413101" cy="1942100"/>
            <a:chOff x="4078123" y="4895855"/>
            <a:chExt cx="6413101" cy="1942100"/>
          </a:xfrm>
        </p:grpSpPr>
        <p:pic>
          <p:nvPicPr>
            <p:cNvPr id="44" name="PC">
              <a:hlinkClick r:id="" action="ppaction://media"/>
              <a:extLst>
                <a:ext uri="{FF2B5EF4-FFF2-40B4-BE49-F238E27FC236}">
                  <a16:creationId xmlns:a16="http://schemas.microsoft.com/office/drawing/2014/main" id="{B71429EA-B5F3-46FB-ACF9-DCA0C3233ABE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4346869" y="5111636"/>
              <a:ext cx="1469829" cy="923893"/>
            </a:xfrm>
            <a:prstGeom prst="rect">
              <a:avLst/>
            </a:prstGeom>
          </p:spPr>
        </p:pic>
        <p:pic>
          <p:nvPicPr>
            <p:cNvPr id="45" name="Immersive Reality Standing1">
              <a:hlinkClick r:id="" action="ppaction://media"/>
              <a:extLst>
                <a:ext uri="{FF2B5EF4-FFF2-40B4-BE49-F238E27FC236}">
                  <a16:creationId xmlns:a16="http://schemas.microsoft.com/office/drawing/2014/main" id="{FB1797F4-BB21-47F1-A332-0722CCAEF539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7935061" y="5114697"/>
              <a:ext cx="2556163" cy="1072159"/>
            </a:xfrm>
            <a:prstGeom prst="rect">
              <a:avLst/>
            </a:prstGeom>
          </p:spPr>
        </p:pic>
        <p:pic>
          <p:nvPicPr>
            <p:cNvPr id="46" name="Augmented Reality Standing">
              <a:hlinkClick r:id="" action="ppaction://media"/>
              <a:extLst>
                <a:ext uri="{FF2B5EF4-FFF2-40B4-BE49-F238E27FC236}">
                  <a16:creationId xmlns:a16="http://schemas.microsoft.com/office/drawing/2014/main" id="{C9F15EBA-E539-4C16-B692-6B0C4393022C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7110217" y="5111636"/>
              <a:ext cx="451133" cy="1020063"/>
            </a:xfrm>
            <a:prstGeom prst="rect">
              <a:avLst/>
            </a:prstGeom>
          </p:spPr>
        </p:pic>
        <p:pic>
          <p:nvPicPr>
            <p:cNvPr id="14" name="Picture 13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2C06FEFA-3057-4404-8614-5A7CD9E7B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123" y="4895855"/>
              <a:ext cx="6292948" cy="194210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EC8C5B8-6190-403F-9B09-B6064A7F5B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6223" y="1300984"/>
            <a:ext cx="1804111" cy="2046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CA5CD2-30BE-4F93-8AF4-5EE6D2FA5B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35247" y="1291890"/>
            <a:ext cx="4007122" cy="20642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83E47E-A1D8-4BC0-AED6-D354184D8E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1363" y="3589746"/>
            <a:ext cx="2493119" cy="51834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8B45F65-C847-4C25-A84D-C31D726B1BC2}"/>
              </a:ext>
            </a:extLst>
          </p:cNvPr>
          <p:cNvCxnSpPr/>
          <p:nvPr/>
        </p:nvCxnSpPr>
        <p:spPr>
          <a:xfrm flipV="1">
            <a:off x="4055321" y="3413463"/>
            <a:ext cx="0" cy="970367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4A4D342-FDCC-4D11-B94B-02210D0267BE}"/>
              </a:ext>
            </a:extLst>
          </p:cNvPr>
          <p:cNvSpPr txBox="1"/>
          <p:nvPr/>
        </p:nvSpPr>
        <p:spPr>
          <a:xfrm>
            <a:off x="3143672" y="3667922"/>
            <a:ext cx="139284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cap="all" dirty="0">
                <a:solidFill>
                  <a:srgbClr val="0090FF"/>
                </a:solidFill>
              </a:rPr>
              <a:t>Navigational</a:t>
            </a:r>
          </a:p>
          <a:p>
            <a:pPr algn="ctr"/>
            <a:r>
              <a:rPr lang="en-US" sz="1200" b="1" cap="all" dirty="0">
                <a:solidFill>
                  <a:srgbClr val="0090FF"/>
                </a:solidFill>
              </a:rPr>
              <a:t>Patterns</a:t>
            </a:r>
            <a:endParaRPr lang="el-GR" sz="1200" b="1" cap="all" dirty="0">
              <a:solidFill>
                <a:srgbClr val="0090FF"/>
              </a:solidFill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AE3A7F1-D841-4EC6-A3DC-AE84C92BF6D3}"/>
              </a:ext>
            </a:extLst>
          </p:cNvPr>
          <p:cNvCxnSpPr/>
          <p:nvPr/>
        </p:nvCxnSpPr>
        <p:spPr>
          <a:xfrm flipV="1">
            <a:off x="7776031" y="3424586"/>
            <a:ext cx="0" cy="970367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E522F8A-BA8F-4009-BA26-8F1934099E4F}"/>
              </a:ext>
            </a:extLst>
          </p:cNvPr>
          <p:cNvSpPr txBox="1"/>
          <p:nvPr/>
        </p:nvSpPr>
        <p:spPr>
          <a:xfrm>
            <a:off x="7311627" y="3683202"/>
            <a:ext cx="1304144" cy="553998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cap="all" dirty="0">
                <a:solidFill>
                  <a:srgbClr val="0090FF"/>
                </a:solidFill>
              </a:rPr>
              <a:t>Mobile Data</a:t>
            </a:r>
          </a:p>
          <a:p>
            <a:pPr algn="ctr"/>
            <a:r>
              <a:rPr lang="en-US" sz="900" cap="all" dirty="0">
                <a:solidFill>
                  <a:srgbClr val="0090FF"/>
                </a:solidFill>
              </a:rPr>
              <a:t>(Location-aware)</a:t>
            </a:r>
            <a:endParaRPr lang="el-GR" sz="900" cap="all" dirty="0">
              <a:solidFill>
                <a:srgbClr val="0090FF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2508831-A815-437D-831D-C49C12347085}"/>
              </a:ext>
            </a:extLst>
          </p:cNvPr>
          <p:cNvCxnSpPr>
            <a:cxnSpLocks/>
            <a:stCxn id="75" idx="0"/>
          </p:cNvCxnSpPr>
          <p:nvPr/>
        </p:nvCxnSpPr>
        <p:spPr>
          <a:xfrm>
            <a:off x="5938808" y="3398185"/>
            <a:ext cx="0" cy="185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BE27AB7-1EAE-415F-AE00-857BB6BAEA52}"/>
              </a:ext>
            </a:extLst>
          </p:cNvPr>
          <p:cNvCxnSpPr/>
          <p:nvPr/>
        </p:nvCxnSpPr>
        <p:spPr>
          <a:xfrm>
            <a:off x="4680530" y="3424586"/>
            <a:ext cx="26025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E78E8488-C32E-42FE-9295-A8A562431285}"/>
              </a:ext>
            </a:extLst>
          </p:cNvPr>
          <p:cNvSpPr/>
          <p:nvPr/>
        </p:nvSpPr>
        <p:spPr>
          <a:xfrm>
            <a:off x="5914814" y="3398185"/>
            <a:ext cx="47988" cy="543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62F40E8-3E13-4A01-A231-C546E2B4395F}"/>
              </a:ext>
            </a:extLst>
          </p:cNvPr>
          <p:cNvCxnSpPr>
            <a:cxnSpLocks/>
          </p:cNvCxnSpPr>
          <p:nvPr/>
        </p:nvCxnSpPr>
        <p:spPr>
          <a:xfrm>
            <a:off x="4680530" y="3424586"/>
            <a:ext cx="0" cy="970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78CD27F3-F63A-482A-B931-DF197BFDEB42}"/>
              </a:ext>
            </a:extLst>
          </p:cNvPr>
          <p:cNvCxnSpPr>
            <a:cxnSpLocks/>
          </p:cNvCxnSpPr>
          <p:nvPr/>
        </p:nvCxnSpPr>
        <p:spPr>
          <a:xfrm>
            <a:off x="7283054" y="3424586"/>
            <a:ext cx="0" cy="956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9EA10B94-F60B-4552-AAD6-42E60349244E}"/>
              </a:ext>
            </a:extLst>
          </p:cNvPr>
          <p:cNvSpPr/>
          <p:nvPr/>
        </p:nvSpPr>
        <p:spPr>
          <a:xfrm>
            <a:off x="5908418" y="4260904"/>
            <a:ext cx="47988" cy="5433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7030A0"/>
              </a:solidFill>
            </a:endParaRPr>
          </a:p>
        </p:txBody>
      </p:sp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A1648007-DFF6-4A05-9CA6-5AC33F8DD02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128318" y="3811761"/>
            <a:ext cx="1566564" cy="280614"/>
          </a:xfrm>
          <a:prstGeom prst="bentConnector3">
            <a:avLst>
              <a:gd name="adj1" fmla="val 35619"/>
            </a:avLst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FA51658A-8F01-4185-8C88-21E093BF1BD4}"/>
              </a:ext>
            </a:extLst>
          </p:cNvPr>
          <p:cNvSpPr txBox="1"/>
          <p:nvPr/>
        </p:nvSpPr>
        <p:spPr>
          <a:xfrm>
            <a:off x="8640822" y="3698017"/>
            <a:ext cx="127160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cap="all" dirty="0">
                <a:solidFill>
                  <a:srgbClr val="0090FF"/>
                </a:solidFill>
              </a:rPr>
              <a:t>Share</a:t>
            </a:r>
            <a:endParaRPr lang="el-GR" sz="1000" cap="all" dirty="0">
              <a:solidFill>
                <a:srgbClr val="0090FF"/>
              </a:solidFill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7D53E5F-E899-4E9B-9A37-2000E8972D14}"/>
              </a:ext>
            </a:extLst>
          </p:cNvPr>
          <p:cNvCxnSpPr>
            <a:cxnSpLocks/>
          </p:cNvCxnSpPr>
          <p:nvPr/>
        </p:nvCxnSpPr>
        <p:spPr>
          <a:xfrm flipV="1">
            <a:off x="5938808" y="3339504"/>
            <a:ext cx="0" cy="963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105851D-14EE-42F3-A015-04C3427FECF1}"/>
              </a:ext>
            </a:extLst>
          </p:cNvPr>
          <p:cNvGrpSpPr/>
          <p:nvPr/>
        </p:nvGrpSpPr>
        <p:grpSpPr>
          <a:xfrm>
            <a:off x="6456041" y="1319905"/>
            <a:ext cx="5223548" cy="2003897"/>
            <a:chOff x="2256194" y="2311283"/>
            <a:chExt cx="5223548" cy="2003897"/>
          </a:xfrm>
        </p:grpSpPr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8B0A9C99-8CC8-4876-8476-7B77606A9852}"/>
                </a:ext>
              </a:extLst>
            </p:cNvPr>
            <p:cNvSpPr txBox="1"/>
            <p:nvPr/>
          </p:nvSpPr>
          <p:spPr>
            <a:xfrm>
              <a:off x="2256194" y="2840417"/>
              <a:ext cx="2656578" cy="1456809"/>
            </a:xfrm>
            <a:prstGeom prst="rect">
              <a:avLst/>
            </a:prstGeom>
            <a:noFill/>
            <a:ln w="28575">
              <a:solidFill>
                <a:srgbClr val="FF9933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1000"/>
                </a:spcBef>
                <a:buClr>
                  <a:srgbClr val="62E30B"/>
                </a:buClr>
              </a:pPr>
              <a:r>
                <a:rPr lang="en-US" sz="1100" b="1" cap="all" dirty="0"/>
                <a:t>Combination of Technologies</a:t>
              </a:r>
            </a:p>
            <a:p>
              <a:pPr>
                <a:spcBef>
                  <a:spcPts val="700"/>
                </a:spcBef>
                <a:buClr>
                  <a:srgbClr val="62E30B"/>
                </a:buClr>
              </a:pPr>
              <a:r>
                <a:rPr lang="en-US" sz="1100" b="1" cap="all" dirty="0" err="1"/>
                <a:t>sEMANTIC</a:t>
              </a:r>
              <a:r>
                <a:rPr lang="en-US" sz="1100" b="1" cap="all" dirty="0"/>
                <a:t> Data Management</a:t>
              </a:r>
            </a:p>
            <a:p>
              <a:pPr marL="342900" indent="-182880">
                <a:buFont typeface="Arial" panose="020B0604020202020204" pitchFamily="34" charset="0"/>
                <a:buChar char="•"/>
              </a:pPr>
              <a:r>
                <a:rPr lang="en-US" sz="1100" b="0" dirty="0"/>
                <a:t>Semantic annotation - NLP</a:t>
              </a:r>
            </a:p>
            <a:p>
              <a:pPr marL="342900" indent="-182880">
                <a:buFont typeface="Arial" panose="020B0604020202020204" pitchFamily="34" charset="0"/>
                <a:buChar char="•"/>
              </a:pPr>
              <a:r>
                <a:rPr lang="en-US" sz="1100" b="0" dirty="0"/>
                <a:t>Heterogeneous Sources</a:t>
              </a:r>
            </a:p>
            <a:p>
              <a:pPr>
                <a:spcBef>
                  <a:spcPts val="700"/>
                </a:spcBef>
                <a:buClr>
                  <a:srgbClr val="62E30B"/>
                </a:buClr>
              </a:pPr>
              <a:r>
                <a:rPr lang="en-US" sz="1100" b="1" cap="all" dirty="0"/>
                <a:t>Automatic Video Generation</a:t>
              </a:r>
            </a:p>
            <a:p>
              <a:pPr marL="342900" indent="-182880">
                <a:buFont typeface="Arial" panose="020B0604020202020204" pitchFamily="34" charset="0"/>
                <a:buChar char="•"/>
              </a:pPr>
              <a:r>
                <a:rPr lang="en-US" sz="1100" b="0" dirty="0"/>
                <a:t>360 video on the fly</a:t>
              </a:r>
            </a:p>
            <a:p>
              <a:pPr marL="342900" indent="-182880">
                <a:buFont typeface="Arial" panose="020B0604020202020204" pitchFamily="34" charset="0"/>
                <a:buChar char="•"/>
              </a:pPr>
              <a:r>
                <a:rPr lang="en-US" sz="1100" b="0" dirty="0"/>
                <a:t>location data </a:t>
              </a:r>
              <a:endParaRPr lang="en-US" sz="1050" b="0" dirty="0">
                <a:latin typeface="Bell MT" panose="02020503060305020303" pitchFamily="18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875CB6E5-AEE3-4267-9E42-A256B7275FA3}"/>
                </a:ext>
              </a:extLst>
            </p:cNvPr>
            <p:cNvSpPr txBox="1"/>
            <p:nvPr/>
          </p:nvSpPr>
          <p:spPr>
            <a:xfrm flipH="1">
              <a:off x="2256194" y="2311283"/>
              <a:ext cx="5223547" cy="461665"/>
            </a:xfrm>
            <a:prstGeom prst="rect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cap="all" dirty="0"/>
                <a:t>Innovations</a:t>
              </a:r>
              <a:endParaRPr lang="el-GR" sz="2400" dirty="0"/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AB9E9716-CBE0-4C60-B450-07CEF67CE995}"/>
                </a:ext>
              </a:extLst>
            </p:cNvPr>
            <p:cNvSpPr txBox="1"/>
            <p:nvPr/>
          </p:nvSpPr>
          <p:spPr>
            <a:xfrm>
              <a:off x="4999898" y="2840417"/>
              <a:ext cx="2479844" cy="1474763"/>
            </a:xfrm>
            <a:prstGeom prst="rect">
              <a:avLst/>
            </a:prstGeom>
            <a:noFill/>
            <a:ln w="28575">
              <a:solidFill>
                <a:srgbClr val="FF9933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700"/>
                </a:spcBef>
                <a:buClr>
                  <a:srgbClr val="62E30B"/>
                </a:buClr>
              </a:pPr>
              <a:r>
                <a:rPr lang="en-US" sz="1200" b="1" cap="all" dirty="0"/>
                <a:t>Machine Learning</a:t>
              </a:r>
            </a:p>
            <a:p>
              <a:pPr marL="342900" indent="-182880">
                <a:buFont typeface="Arial" panose="020B0604020202020204" pitchFamily="34" charset="0"/>
                <a:buChar char="•"/>
              </a:pPr>
              <a:r>
                <a:rPr lang="en-US" sz="1200" b="0" dirty="0"/>
                <a:t>Person./</a:t>
              </a:r>
              <a:r>
                <a:rPr lang="en-US" sz="1200" b="0" dirty="0" err="1"/>
                <a:t>Recom</a:t>
              </a:r>
              <a:r>
                <a:rPr lang="en-US" sz="1200" b="0" dirty="0"/>
                <a:t>.</a:t>
              </a:r>
            </a:p>
            <a:p>
              <a:pPr marL="342900" indent="-182880">
                <a:buFont typeface="Arial" panose="020B0604020202020204" pitchFamily="34" charset="0"/>
                <a:buChar char="•"/>
              </a:pPr>
              <a:r>
                <a:rPr lang="en-US" sz="1200" b="0" dirty="0"/>
                <a:t>Conformal Prediction</a:t>
              </a:r>
            </a:p>
            <a:p>
              <a:pPr>
                <a:spcBef>
                  <a:spcPts val="700"/>
                </a:spcBef>
                <a:buClr>
                  <a:srgbClr val="62E30B"/>
                </a:buClr>
              </a:pPr>
              <a:r>
                <a:rPr lang="en-US" sz="1200" b="1" cap="all" dirty="0"/>
                <a:t>Location-awareness</a:t>
              </a:r>
            </a:p>
            <a:p>
              <a:pPr marL="342900" indent="-182880">
                <a:buFont typeface="Arial" panose="020B0604020202020204" pitchFamily="34" charset="0"/>
                <a:buChar char="•"/>
              </a:pPr>
              <a:r>
                <a:rPr lang="en-US" sz="1200" b="0" dirty="0"/>
                <a:t>Fine-grain indoor localization</a:t>
              </a:r>
            </a:p>
            <a:p>
              <a:pPr marL="342900" indent="-182880">
                <a:buFont typeface="Arial" panose="020B0604020202020204" pitchFamily="34" charset="0"/>
                <a:buChar char="•"/>
              </a:pPr>
              <a:r>
                <a:rPr lang="en-US" sz="1200" b="0" dirty="0"/>
                <a:t>Additional sensor data</a:t>
              </a:r>
            </a:p>
            <a:p>
              <a:pPr marL="160020"/>
              <a:endParaRPr lang="en-US" sz="1200" b="0" dirty="0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A4514F3D-B749-427F-B0B6-664F9E35983D}"/>
              </a:ext>
            </a:extLst>
          </p:cNvPr>
          <p:cNvGrpSpPr/>
          <p:nvPr/>
        </p:nvGrpSpPr>
        <p:grpSpPr>
          <a:xfrm>
            <a:off x="6456041" y="3751041"/>
            <a:ext cx="5190998" cy="2126231"/>
            <a:chOff x="4537807" y="3372858"/>
            <a:chExt cx="5190998" cy="2126231"/>
          </a:xfrm>
        </p:grpSpPr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6C4AB57F-68AA-499C-8A01-C45B9864AB12}"/>
                </a:ext>
              </a:extLst>
            </p:cNvPr>
            <p:cNvSpPr txBox="1"/>
            <p:nvPr/>
          </p:nvSpPr>
          <p:spPr>
            <a:xfrm flipH="1">
              <a:off x="4537807" y="3372858"/>
              <a:ext cx="5190998" cy="46166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EnterCY</a:t>
              </a:r>
              <a:r>
                <a:rPr lang="en-US" sz="2400" b="1" cap="all" dirty="0"/>
                <a:t> Expertise</a:t>
              </a:r>
              <a:endParaRPr lang="el-GR" sz="2400" dirty="0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12D979CD-565B-4082-869C-FB7358FB5AD0}"/>
                </a:ext>
              </a:extLst>
            </p:cNvPr>
            <p:cNvSpPr txBox="1"/>
            <p:nvPr/>
          </p:nvSpPr>
          <p:spPr>
            <a:xfrm>
              <a:off x="4548803" y="3910463"/>
              <a:ext cx="2479844" cy="1569660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Clr>
                  <a:srgbClr val="62E30B"/>
                </a:buClr>
              </a:pPr>
              <a:r>
                <a:rPr lang="en-US" sz="1600" b="1" cap="all" dirty="0"/>
                <a:t>Tourism</a:t>
              </a:r>
            </a:p>
            <a:p>
              <a:pPr>
                <a:buClr>
                  <a:srgbClr val="62E30B"/>
                </a:buClr>
              </a:pPr>
              <a:r>
                <a:rPr lang="en-US" sz="1600" b="1" cap="all" dirty="0"/>
                <a:t>Archaeology</a:t>
              </a:r>
            </a:p>
            <a:p>
              <a:pPr>
                <a:buClr>
                  <a:srgbClr val="62E30B"/>
                </a:buClr>
              </a:pPr>
              <a:r>
                <a:rPr lang="en-US" sz="1600" b="1" cap="all" dirty="0"/>
                <a:t>Virtualization</a:t>
              </a:r>
            </a:p>
            <a:p>
              <a:pPr>
                <a:buClr>
                  <a:srgbClr val="62E30B"/>
                </a:buClr>
              </a:pPr>
              <a:r>
                <a:rPr lang="en-US" sz="1600" b="1" cap="all" dirty="0"/>
                <a:t>3d – modeling</a:t>
              </a:r>
            </a:p>
            <a:p>
              <a:pPr>
                <a:buClr>
                  <a:srgbClr val="62E30B"/>
                </a:buClr>
              </a:pPr>
              <a:r>
                <a:rPr lang="en-US" sz="1600" b="1" cap="all" dirty="0"/>
                <a:t>TOUR GUIDING</a:t>
              </a:r>
            </a:p>
            <a:p>
              <a:pPr>
                <a:buClr>
                  <a:srgbClr val="62E30B"/>
                </a:buClr>
              </a:pPr>
              <a:r>
                <a:rPr lang="en-US" sz="1600" b="1" cap="all" dirty="0"/>
                <a:t>CULTURAL HERITAGE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4B83F94-226F-4E4E-B740-668581AE31EC}"/>
                </a:ext>
              </a:extLst>
            </p:cNvPr>
            <p:cNvSpPr txBox="1"/>
            <p:nvPr/>
          </p:nvSpPr>
          <p:spPr>
            <a:xfrm>
              <a:off x="7133673" y="3898651"/>
              <a:ext cx="2595132" cy="160043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Clr>
                  <a:srgbClr val="62E30B"/>
                </a:buClr>
              </a:pPr>
              <a:r>
                <a:rPr lang="en-US" sz="1400" b="1" cap="all" dirty="0"/>
                <a:t>MOBILE COMPUTING</a:t>
              </a:r>
            </a:p>
            <a:p>
              <a:pPr>
                <a:buClr>
                  <a:srgbClr val="62E30B"/>
                </a:buClr>
              </a:pPr>
              <a:r>
                <a:rPr lang="en-US" sz="1400" b="1" cap="all" dirty="0"/>
                <a:t>MACHINE LEARNING</a:t>
              </a:r>
            </a:p>
            <a:p>
              <a:pPr>
                <a:buClr>
                  <a:srgbClr val="62E30B"/>
                </a:buClr>
              </a:pPr>
              <a:r>
                <a:rPr lang="en-US" sz="1400" b="1" cap="all" dirty="0"/>
                <a:t>DATA MANAGEMENT</a:t>
              </a:r>
            </a:p>
            <a:p>
              <a:pPr>
                <a:buClr>
                  <a:srgbClr val="62E30B"/>
                </a:buClr>
              </a:pPr>
              <a:r>
                <a:rPr lang="en-US" sz="1400" b="1" cap="all" dirty="0"/>
                <a:t>BUSINESS development</a:t>
              </a:r>
            </a:p>
            <a:p>
              <a:pPr>
                <a:buClr>
                  <a:srgbClr val="62E30B"/>
                </a:buClr>
              </a:pPr>
              <a:r>
                <a:rPr lang="en-US" sz="1400" b="1" cap="all" dirty="0"/>
                <a:t>Marketing</a:t>
              </a:r>
            </a:p>
            <a:p>
              <a:pPr>
                <a:buClr>
                  <a:srgbClr val="62E30B"/>
                </a:buClr>
              </a:pPr>
              <a:r>
                <a:rPr lang="en-US" sz="1400" b="1" cap="all" dirty="0"/>
                <a:t>Cognitive psychology</a:t>
              </a:r>
            </a:p>
            <a:p>
              <a:pPr>
                <a:buClr>
                  <a:srgbClr val="62E30B"/>
                </a:buClr>
              </a:pPr>
              <a:endParaRPr lang="en-US" sz="1400" b="1" cap="all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7A97286-5296-46F4-A143-D674ECFD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47"/>
            <a:ext cx="12192000" cy="1047443"/>
          </a:xfrm>
        </p:spPr>
        <p:txBody>
          <a:bodyPr/>
          <a:lstStyle/>
          <a:p>
            <a:r>
              <a:rPr lang="en-US" sz="4000" b="0" dirty="0">
                <a:solidFill>
                  <a:srgbClr val="FFFFFF"/>
                </a:solidFill>
              </a:rPr>
              <a:t>Integrated </a:t>
            </a:r>
            <a:r>
              <a:rPr lang="en-US" sz="4000" b="0" dirty="0" err="1">
                <a:solidFill>
                  <a:srgbClr val="FFFFFF"/>
                </a:solidFill>
              </a:rPr>
              <a:t>eCY</a:t>
            </a:r>
            <a:r>
              <a:rPr lang="en-US" sz="4000" b="0" dirty="0">
                <a:solidFill>
                  <a:srgbClr val="FFFFFF"/>
                </a:solidFill>
              </a:rPr>
              <a:t> Platform &amp; Technological Innovations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0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2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video>
              <p:cMediaNode vol="80000">
                <p:cTn id="123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39" grpId="0" animBg="1"/>
      <p:bldP spid="39" grpId="1" animBg="1"/>
      <p:bldP spid="74" grpId="0" animBg="1"/>
      <p:bldP spid="74" grpId="1" animBg="1"/>
      <p:bldP spid="75" grpId="0" animBg="1"/>
      <p:bldP spid="75" grpId="1" animBg="1"/>
      <p:bldP spid="78" grpId="0" animBg="1"/>
      <p:bldP spid="78" grpId="1" animBg="1"/>
      <p:bldP spid="119" grpId="0" animBg="1"/>
      <p:bldP spid="119" grpId="1" animBg="1"/>
      <p:bldP spid="11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9F9F33A2-ABC1-8A48-96CF-57B458817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564" y="4925354"/>
            <a:ext cx="2289211" cy="979119"/>
          </a:xfrm>
          <a:prstGeom prst="rect">
            <a:avLst/>
          </a:prstGeom>
        </p:spPr>
      </p:pic>
      <p:sp>
        <p:nvSpPr>
          <p:cNvPr id="13" name="Title 14">
            <a:extLst>
              <a:ext uri="{FF2B5EF4-FFF2-40B4-BE49-F238E27FC236}">
                <a16:creationId xmlns:a16="http://schemas.microsoft.com/office/drawing/2014/main" id="{6D2BD038-CD6F-3944-9F7D-059F7B9FF181}"/>
              </a:ext>
            </a:extLst>
          </p:cNvPr>
          <p:cNvSpPr txBox="1">
            <a:spLocks/>
          </p:cNvSpPr>
          <p:nvPr/>
        </p:nvSpPr>
        <p:spPr bwMode="auto">
          <a:xfrm>
            <a:off x="191344" y="274638"/>
            <a:ext cx="11809312" cy="1498178"/>
          </a:xfrm>
          <a:prstGeom prst="rect">
            <a:avLst/>
          </a:prstGeom>
          <a:solidFill>
            <a:srgbClr val="00355E"/>
          </a:solidFill>
          <a:ln>
            <a:solidFill>
              <a:srgbClr val="00355E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ea typeface="ＭＳ Ｐゴシック" charset="0"/>
                <a:cs typeface="ＭＳ Ｐゴシック" charset="0"/>
              </a:defRPr>
            </a:lvl2pPr>
            <a:lvl3pPr algn="ctr" eaLnBrk="0" hangingPunct="0">
              <a:defRPr sz="4400">
                <a:ea typeface="ＭＳ Ｐゴシック" charset="0"/>
                <a:cs typeface="ＭＳ Ｐゴシック" charset="0"/>
              </a:defRPr>
            </a:lvl3pPr>
            <a:lvl4pPr algn="ctr" eaLnBrk="0" hangingPunct="0">
              <a:defRPr sz="4400">
                <a:ea typeface="ＭＳ Ｐゴシック" charset="0"/>
                <a:cs typeface="ＭＳ Ｐゴシック" charset="0"/>
              </a:defRPr>
            </a:lvl4pPr>
            <a:lvl5pPr algn="ctr" eaLnBrk="0" hangingPunct="0">
              <a:defRPr sz="4400">
                <a:ea typeface="ＭＳ Ｐゴシック" charset="0"/>
                <a:cs typeface="ＭＳ Ｐゴシック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US" b="0" dirty="0" err="1"/>
              <a:t>EnterCY</a:t>
            </a:r>
            <a:r>
              <a:rPr lang="en-US" b="0" dirty="0"/>
              <a:t>: A Virtual and Augmented </a:t>
            </a:r>
          </a:p>
          <a:p>
            <a:r>
              <a:rPr lang="en-US" b="0" dirty="0"/>
              <a:t>Reality Tourism Platform for Cyprus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9C827-A113-C74E-AA8E-25024C54B3DA}"/>
              </a:ext>
            </a:extLst>
          </p:cNvPr>
          <p:cNvSpPr/>
          <p:nvPr/>
        </p:nvSpPr>
        <p:spPr>
          <a:xfrm>
            <a:off x="407367" y="2920072"/>
            <a:ext cx="112548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err="1"/>
              <a:t>Soteris</a:t>
            </a:r>
            <a:r>
              <a:rPr lang="en-GB" sz="2000" dirty="0"/>
              <a:t> Constantinou</a:t>
            </a:r>
            <a:r>
              <a:rPr lang="en-GB" sz="2000" baseline="30000" dirty="0"/>
              <a:t>∗</a:t>
            </a:r>
            <a:r>
              <a:rPr lang="en-GB" sz="2000" dirty="0"/>
              <a:t> , </a:t>
            </a:r>
            <a:r>
              <a:rPr lang="en-GB" sz="2000" b="0" dirty="0"/>
              <a:t>Andreas </a:t>
            </a:r>
            <a:r>
              <a:rPr lang="en-GB" sz="2000" b="0" dirty="0" err="1"/>
              <a:t>Pamboris</a:t>
            </a:r>
            <a:r>
              <a:rPr lang="en-GB" sz="2000" b="0" baseline="30000" dirty="0"/>
              <a:t>†</a:t>
            </a:r>
            <a:r>
              <a:rPr lang="en-GB" sz="2000" b="0" dirty="0"/>
              <a:t>, Rafael </a:t>
            </a:r>
            <a:r>
              <a:rPr lang="en-GB" sz="2000" b="0" dirty="0" err="1"/>
              <a:t>Alexandrou</a:t>
            </a:r>
            <a:r>
              <a:rPr lang="en-GB" sz="2000" b="0" baseline="30000" dirty="0"/>
              <a:t>†</a:t>
            </a:r>
            <a:r>
              <a:rPr lang="en-GB" sz="2000" b="0" dirty="0"/>
              <a:t>, </a:t>
            </a:r>
            <a:r>
              <a:rPr lang="en-GB" sz="2000" b="0" dirty="0" err="1"/>
              <a:t>Christoforos</a:t>
            </a:r>
            <a:r>
              <a:rPr lang="en-GB" sz="2000" b="0" dirty="0"/>
              <a:t> </a:t>
            </a:r>
            <a:r>
              <a:rPr lang="en-GB" sz="2000" b="0" dirty="0" err="1"/>
              <a:t>Kronis</a:t>
            </a:r>
            <a:r>
              <a:rPr lang="en-GB" sz="2000" b="0" baseline="30000" dirty="0"/>
              <a:t>†</a:t>
            </a:r>
            <a:r>
              <a:rPr lang="en-GB" sz="2000" b="0" dirty="0"/>
              <a:t>, Demetrios </a:t>
            </a:r>
            <a:r>
              <a:rPr lang="en-GB" sz="2000" b="0" dirty="0" err="1"/>
              <a:t>Zeinalipour-Yazti</a:t>
            </a:r>
            <a:r>
              <a:rPr lang="en-GB" sz="2000" b="0" baseline="30000" dirty="0"/>
              <a:t>∗</a:t>
            </a:r>
            <a:r>
              <a:rPr lang="en-GB" sz="2000" b="0" dirty="0"/>
              <a:t>, Harris Papadopoulos</a:t>
            </a:r>
            <a:r>
              <a:rPr lang="en-GB" sz="2000" b="0" baseline="30000" dirty="0"/>
              <a:t>†</a:t>
            </a:r>
            <a:r>
              <a:rPr lang="en-GB" sz="2000" b="0" dirty="0"/>
              <a:t> and Andreas </a:t>
            </a:r>
            <a:r>
              <a:rPr lang="en-GB" sz="2000" b="0" dirty="0" err="1"/>
              <a:t>Konstantinidis</a:t>
            </a:r>
            <a:r>
              <a:rPr lang="en-GB" sz="2000" b="0" baseline="30000" dirty="0"/>
              <a:t>†,∗</a:t>
            </a:r>
            <a:endParaRPr lang="en-US" sz="2000" b="0" baseline="30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C44E75-CB95-CE45-B276-F8D1DAB60CA5}"/>
              </a:ext>
            </a:extLst>
          </p:cNvPr>
          <p:cNvSpPr/>
          <p:nvPr/>
        </p:nvSpPr>
        <p:spPr>
          <a:xfrm>
            <a:off x="367500" y="3672747"/>
            <a:ext cx="11449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∗</a:t>
            </a:r>
            <a:r>
              <a:rPr lang="en-US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University of Cyprus, P.O. Box 20537, 1678 Nicosia, Cyprus</a:t>
            </a:r>
          </a:p>
          <a:p>
            <a:pPr algn="ctr"/>
            <a:r>
              <a:rPr lang="en-US" sz="16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†</a:t>
            </a:r>
            <a:r>
              <a:rPr lang="en-US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Frederick University, 1036 Nicosia, Cyprus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70B759-CEBE-F841-B21D-E9DBBB62A58C}"/>
              </a:ext>
            </a:extLst>
          </p:cNvPr>
          <p:cNvSpPr txBox="1"/>
          <p:nvPr/>
        </p:nvSpPr>
        <p:spPr>
          <a:xfrm>
            <a:off x="528410" y="4347101"/>
            <a:ext cx="11250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constantinou.sotiris@cs.ucy.ac.cy, res.ap@frederick.ac.cy, res.ar@frederick.ac.cy, ad.kc@frederick.ac.cy, dzeina@cs.ucy.ac.cy, com.ph@frederick.ac.cy, com.ca@frederick.ac.cy </a:t>
            </a:r>
          </a:p>
          <a:p>
            <a:pPr algn="ctr"/>
            <a:r>
              <a:rPr lang="en-GB" sz="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8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endParaRPr lang="en-GB" sz="16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 algn="ctr"/>
            <a:endParaRPr lang="en-GB" sz="16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DF822BB-8F3F-5443-840B-6269EDBAB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5841161"/>
            <a:ext cx="11809312" cy="907259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23rd IEEE International Conference on Mobile Data Management  </a:t>
            </a:r>
          </a:p>
          <a:p>
            <a:pPr algn="ctr" eaLnBrk="1" hangingPunct="1"/>
            <a:r>
              <a:rPr lang="en-US" sz="1800" b="0" dirty="0">
                <a:solidFill>
                  <a:schemeClr val="bg1"/>
                </a:solidFill>
              </a:rPr>
              <a:t>6 - 9 June, 2022 Online </a:t>
            </a:r>
            <a:endParaRPr lang="fr-FR" altLang="en-US" sz="18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hlinkClick r:id="rId4"/>
            <a:extLst>
              <a:ext uri="{FF2B5EF4-FFF2-40B4-BE49-F238E27FC236}">
                <a16:creationId xmlns:a16="http://schemas.microsoft.com/office/drawing/2014/main" id="{7CCAD995-535A-024A-982A-8FD731790A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938" y="6211306"/>
            <a:ext cx="300313" cy="300313"/>
          </a:xfrm>
          <a:prstGeom prst="rect">
            <a:avLst/>
          </a:prstGeom>
        </p:spPr>
      </p:pic>
      <p:pic>
        <p:nvPicPr>
          <p:cNvPr id="18" name="Picture 17">
            <a:hlinkClick r:id="rId4"/>
            <a:extLst>
              <a:ext uri="{FF2B5EF4-FFF2-40B4-BE49-F238E27FC236}">
                <a16:creationId xmlns:a16="http://schemas.microsoft.com/office/drawing/2014/main" id="{53122BED-BB66-744E-8E5F-C4BFE49127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6189370"/>
            <a:ext cx="335974" cy="335974"/>
          </a:xfrm>
          <a:prstGeom prst="rect">
            <a:avLst/>
          </a:prstGeom>
        </p:spPr>
      </p:pic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58A17F5-5C2D-9044-8369-ECA609A4FA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20370" r="7934" b="4003"/>
          <a:stretch/>
        </p:blipFill>
        <p:spPr>
          <a:xfrm>
            <a:off x="10921589" y="409062"/>
            <a:ext cx="956618" cy="1229330"/>
          </a:xfrm>
          <a:prstGeom prst="rect">
            <a:avLst/>
          </a:prstGeom>
          <a:noFill/>
          <a:ln w="25400" cap="rnd">
            <a:solidFill>
              <a:schemeClr val="bg1"/>
            </a:solidFill>
            <a:round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3D5FBE-53F9-4C4F-8C0E-12FF31885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1590" y="410689"/>
            <a:ext cx="956618" cy="1219688"/>
          </a:xfrm>
          <a:prstGeom prst="rect">
            <a:avLst/>
          </a:prstGeom>
        </p:spPr>
      </p:pic>
      <p:pic>
        <p:nvPicPr>
          <p:cNvPr id="1030" name="Picture 6" descr="Department of Mechanical - Frederick University - Home">
            <a:extLst>
              <a:ext uri="{FF2B5EF4-FFF2-40B4-BE49-F238E27FC236}">
                <a16:creationId xmlns:a16="http://schemas.microsoft.com/office/drawing/2014/main" id="{D68E6AA3-4CE3-41B6-A3FE-FFDE28D57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789" y="5008753"/>
            <a:ext cx="2539926" cy="81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350650A2-8956-4547-BB6A-9673AA5D4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634" y="1772816"/>
            <a:ext cx="7961312" cy="8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7200" dirty="0">
                <a:solidFill>
                  <a:srgbClr val="00355D"/>
                </a:solidFill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17416313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10058</TotalTime>
  <Words>543</Words>
  <Application>Microsoft Macintosh PowerPoint</Application>
  <PresentationFormat>Widescreen</PresentationFormat>
  <Paragraphs>97</Paragraphs>
  <Slides>6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Bell MT</vt:lpstr>
      <vt:lpstr>Calibri</vt:lpstr>
      <vt:lpstr>Default Design</vt:lpstr>
      <vt:lpstr>PowerPoint Presentation</vt:lpstr>
      <vt:lpstr>Enhancing Tourist Experience In CYprus</vt:lpstr>
      <vt:lpstr>EnterCY Platform Overview</vt:lpstr>
      <vt:lpstr>EnterCY Platform Overview</vt:lpstr>
      <vt:lpstr>Integrated eCY Platform &amp; Technological Innovations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Exploration of Telco Big Data with Compression and Decaying</dc:title>
  <dc:subject>University of Cyprus</dc:subject>
  <dc:creator>Demetris Zeinalipour; Costantinos Costa</dc:creator>
  <cp:lastModifiedBy>Demetris Zeinalipour</cp:lastModifiedBy>
  <cp:revision>1523</cp:revision>
  <cp:lastPrinted>2005-08-16T19:27:47Z</cp:lastPrinted>
  <dcterms:created xsi:type="dcterms:W3CDTF">2016-03-24T13:15:50Z</dcterms:created>
  <dcterms:modified xsi:type="dcterms:W3CDTF">2022-06-03T12:17:16Z</dcterms:modified>
</cp:coreProperties>
</file>