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1539" r:id="rId2"/>
    <p:sldId id="1973" r:id="rId3"/>
    <p:sldId id="1996" r:id="rId4"/>
    <p:sldId id="2004" r:id="rId5"/>
    <p:sldId id="2010" r:id="rId6"/>
    <p:sldId id="2005" r:id="rId7"/>
  </p:sldIdLst>
  <p:sldSz cx="12192000" cy="6858000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7FC5D8-CFCF-C24A-83AA-1D603BDA5B21}">
          <p14:sldIdLst>
            <p14:sldId id="1539"/>
            <p14:sldId id="1973"/>
            <p14:sldId id="1996"/>
            <p14:sldId id="2004"/>
            <p14:sldId id="2010"/>
            <p14:sldId id="2005"/>
          </p14:sldIdLst>
        </p14:section>
        <p14:section name="unused" id="{270E1293-A98F-EC40-9D1F-FBEA93F47A7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D"/>
    <a:srgbClr val="394D54"/>
    <a:srgbClr val="24B8EB"/>
    <a:srgbClr val="019999"/>
    <a:srgbClr val="FF0000"/>
    <a:srgbClr val="003399"/>
    <a:srgbClr val="0090FF"/>
    <a:srgbClr val="007A37"/>
    <a:srgbClr val="FF2600"/>
    <a:srgbClr val="00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00"/>
    <p:restoredTop sz="75238" autoAdjust="0"/>
  </p:normalViewPr>
  <p:slideViewPr>
    <p:cSldViewPr>
      <p:cViewPr varScale="1">
        <p:scale>
          <a:sx n="95" d="100"/>
          <a:sy n="95" d="100"/>
        </p:scale>
        <p:origin x="224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9" d="100"/>
          <a:sy n="119" d="100"/>
        </p:scale>
        <p:origin x="5072" y="20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700088"/>
            <a:ext cx="6189662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0088"/>
            <a:ext cx="6189662" cy="3482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2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4776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7761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3260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sz="1200" i="1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33913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701675"/>
            <a:ext cx="618648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711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C6A82A-A59C-DE45-899E-F0C44C8E6CB2}"/>
              </a:ext>
            </a:extLst>
          </p:cNvPr>
          <p:cNvSpPr/>
          <p:nvPr userDrawn="1"/>
        </p:nvSpPr>
        <p:spPr bwMode="auto">
          <a:xfrm>
            <a:off x="0" y="-11284"/>
            <a:ext cx="12201948" cy="1085648"/>
          </a:xfrm>
          <a:prstGeom prst="rect">
            <a:avLst/>
          </a:prstGeom>
          <a:solidFill>
            <a:srgbClr val="00355D"/>
          </a:solidFill>
          <a:ln w="38100" cap="flat" cmpd="sng" algn="ctr">
            <a:solidFill>
              <a:srgbClr val="00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642320" y="6588000"/>
            <a:ext cx="589856" cy="211837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>
                <a:solidFill>
                  <a:schemeClr val="tx2">
                    <a:lumMod val="65000"/>
                    <a:lumOff val="35000"/>
                    <a:alpha val="70000"/>
                  </a:schemeClr>
                </a:solidFill>
              </a:rPr>
              <a:pPr algn="r" eaLnBrk="1" hangingPunct="1"/>
              <a:t>‹#›</a:t>
            </a:fld>
            <a:endParaRPr lang="el-GR" altLang="en-US" sz="1200" dirty="0">
              <a:solidFill>
                <a:schemeClr val="tx2">
                  <a:lumMod val="65000"/>
                  <a:lumOff val="35000"/>
                  <a:alpha val="7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6" y="8347"/>
            <a:ext cx="10915688" cy="1047443"/>
          </a:xfrm>
          <a:noFill/>
          <a:ln w="38100" cap="rnd" cmpd="sng">
            <a:noFill/>
            <a:round/>
          </a:ln>
        </p:spPr>
        <p:txBody>
          <a:bodyPr/>
          <a:lstStyle>
            <a:lvl1pPr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74364"/>
            <a:ext cx="11521280" cy="5382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21F1FDF5-40F3-5341-88D1-7479683F9B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95" y="6613200"/>
            <a:ext cx="226344" cy="226344"/>
          </a:xfrm>
          <a:prstGeom prst="rect">
            <a:avLst/>
          </a:prstGeom>
        </p:spPr>
      </p:pic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id="{D9346D1C-0956-3249-AFE9-5377ADCB4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68" y="6613200"/>
            <a:ext cx="226344" cy="226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F9FAD-360C-AC46-B82B-98D6414DC3B1}"/>
              </a:ext>
            </a:extLst>
          </p:cNvPr>
          <p:cNvSpPr txBox="1"/>
          <p:nvPr userDrawn="1"/>
        </p:nvSpPr>
        <p:spPr>
          <a:xfrm>
            <a:off x="6096000" y="6588000"/>
            <a:ext cx="5040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/>
            <a:r>
              <a:rPr lang="en-GB" sz="1200" b="0" dirty="0" err="1">
                <a:solidFill>
                  <a:schemeClr val="bg2">
                    <a:lumMod val="75000"/>
                  </a:schemeClr>
                </a:solidFill>
              </a:rPr>
              <a:t>Mpeis</a:t>
            </a:r>
            <a:r>
              <a:rPr lang="en-GB" sz="1200" b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GB" sz="1200" b="0" dirty="0" err="1">
                <a:solidFill>
                  <a:schemeClr val="bg2">
                    <a:lumMod val="75000"/>
                  </a:schemeClr>
                </a:solidFill>
              </a:rPr>
              <a:t>Hadjichristodoulou</a:t>
            </a:r>
            <a:r>
              <a:rPr lang="en-GB" sz="1200" b="0" dirty="0">
                <a:solidFill>
                  <a:schemeClr val="bg2">
                    <a:lumMod val="75000"/>
                  </a:schemeClr>
                </a:solidFill>
              </a:rPr>
              <a:t>, Ioannidis, </a:t>
            </a:r>
            <a:r>
              <a:rPr lang="en-GB" sz="1200" b="0" dirty="0" err="1">
                <a:solidFill>
                  <a:schemeClr val="bg2">
                    <a:lumMod val="75000"/>
                  </a:schemeClr>
                </a:solidFill>
              </a:rPr>
              <a:t>Zeinalipour-Yazti</a:t>
            </a:r>
            <a:endParaRPr lang="en-US" altLang="en-US" sz="1200" dirty="0">
              <a:solidFill>
                <a:schemeClr val="bg2">
                  <a:lumMod val="75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996315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52513"/>
            <a:ext cx="109728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790951" y="6553200"/>
            <a:ext cx="4705349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476252" y="0"/>
            <a:ext cx="11144249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shorts/Ib0P69I4cdI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youtube.com/shorts/K_j3anQWRw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lashfire.e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sz="3200" dirty="0" err="1"/>
              <a:t>AnyplaceCV</a:t>
            </a:r>
            <a:r>
              <a:rPr lang="en-GB" sz="3200" dirty="0"/>
              <a:t>: Infrastructure-less Localization</a:t>
            </a:r>
          </a:p>
          <a:p>
            <a:r>
              <a:rPr lang="en-GB" sz="3200" dirty="0"/>
              <a:t>in Anyplace with Computer Vision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212910" y="2114853"/>
            <a:ext cx="11665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Paschalis </a:t>
            </a:r>
            <a:r>
              <a:rPr lang="en-GB" sz="2800" dirty="0" err="1"/>
              <a:t>Mpeis</a:t>
            </a:r>
            <a:r>
              <a:rPr lang="en-GB" sz="2800" b="0" dirty="0"/>
              <a:t>*, </a:t>
            </a:r>
            <a:r>
              <a:rPr lang="en-GB" sz="2800" b="0" dirty="0" err="1"/>
              <a:t>Athina</a:t>
            </a:r>
            <a:r>
              <a:rPr lang="en-GB" sz="2800" b="0" dirty="0"/>
              <a:t> </a:t>
            </a:r>
            <a:r>
              <a:rPr lang="en-GB" sz="2800" b="0" dirty="0" err="1"/>
              <a:t>Hadjichristodoulou</a:t>
            </a:r>
            <a:r>
              <a:rPr lang="en-GB" sz="2800" b="0" dirty="0"/>
              <a:t>*, </a:t>
            </a:r>
            <a:r>
              <a:rPr lang="en-GB" sz="2800" b="0" dirty="0" err="1"/>
              <a:t>Ioannis</a:t>
            </a:r>
            <a:r>
              <a:rPr lang="en-GB" sz="2800" b="0" dirty="0"/>
              <a:t> Ioannidis*,</a:t>
            </a:r>
          </a:p>
          <a:p>
            <a:pPr algn="ctr"/>
            <a:r>
              <a:rPr lang="en-GB" sz="2800" b="0" dirty="0"/>
              <a:t>Demetrios </a:t>
            </a:r>
            <a:r>
              <a:rPr lang="en-GB" sz="2800" b="0" dirty="0" err="1"/>
              <a:t>Zeinalipour-Yazti</a:t>
            </a:r>
            <a:r>
              <a:rPr lang="en-GB" sz="2800" b="0" dirty="0"/>
              <a:t>*</a:t>
            </a:r>
            <a:endParaRPr lang="en-US" sz="280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428934" y="3717032"/>
            <a:ext cx="11449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</a:t>
            </a:r>
            <a:r>
              <a:rPr lang="en-GB" sz="20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Univ. of Cyprus, Cyprus</a:t>
            </a:r>
            <a:endParaRPr lang="en-CY" sz="2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528410" y="4115518"/>
            <a:ext cx="11250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{pmpeis01,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hadjichristodoulou.athina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iioann08, 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dzeina</a:t>
            </a:r>
            <a:r>
              <a:rPr lang="en-GB" sz="16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} @</a:t>
            </a:r>
            <a:r>
              <a:rPr lang="en-GB" sz="16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ucy.ac.cy</a:t>
            </a:r>
            <a:endParaRPr lang="en-GB" sz="16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sz="2400" b="0" dirty="0">
                <a:solidFill>
                  <a:schemeClr val="bg1"/>
                </a:solidFill>
              </a:rPr>
              <a:t>The 23</a:t>
            </a:r>
            <a:r>
              <a:rPr lang="en-GB" sz="2400" b="0" baseline="30000" dirty="0">
                <a:solidFill>
                  <a:schemeClr val="bg1"/>
                </a:solidFill>
              </a:rPr>
              <a:t>rd</a:t>
            </a:r>
            <a:r>
              <a:rPr lang="en-GB" sz="2400" b="0" dirty="0">
                <a:solidFill>
                  <a:schemeClr val="bg1"/>
                </a:solidFill>
              </a:rPr>
              <a:t> IEEE International Conference on </a:t>
            </a:r>
            <a:r>
              <a:rPr lang="en-GB" sz="2400" dirty="0">
                <a:solidFill>
                  <a:schemeClr val="bg1"/>
                </a:solidFill>
              </a:rPr>
              <a:t>Mobile Data Management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July 8, 2022, </a:t>
            </a:r>
            <a:r>
              <a:rPr lang="en-GB" sz="2400" b="0" dirty="0" err="1">
                <a:solidFill>
                  <a:schemeClr val="bg1"/>
                </a:solidFill>
              </a:rPr>
              <a:t>Paphos</a:t>
            </a:r>
            <a:r>
              <a:rPr lang="en-GB" sz="2400" b="0" dirty="0">
                <a:solidFill>
                  <a:schemeClr val="bg1"/>
                </a:solidFill>
              </a:rPr>
              <a:t>, Cyprus </a:t>
            </a:r>
            <a:r>
              <a:rPr lang="en-GB" sz="1500" b="0" dirty="0">
                <a:solidFill>
                  <a:schemeClr val="bg1"/>
                </a:solidFill>
              </a:rPr>
              <a:t>(virtual)</a:t>
            </a:r>
            <a:endParaRPr lang="fr-FR" altLang="en-US" sz="15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355322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3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333386"/>
            <a:ext cx="335974" cy="33597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0D74843-A91E-8E00-CBEA-9D70FF08A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10" y="4681105"/>
            <a:ext cx="2689517" cy="1150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B68D-8DCE-2F44-B08B-3FC6CBB8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502E-140D-D94F-86C8-7EF57121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70482"/>
            <a:ext cx="11521280" cy="5386608"/>
          </a:xfrm>
        </p:spPr>
        <p:txBody>
          <a:bodyPr/>
          <a:lstStyle/>
          <a:p>
            <a:r>
              <a:rPr lang="en-US" sz="2800" dirty="0"/>
              <a:t>There is a need for high-accuracy, </a:t>
            </a:r>
            <a:r>
              <a:rPr lang="en-US" sz="2800" b="1" dirty="0"/>
              <a:t>infrastructure-less localization:</a:t>
            </a:r>
            <a:endParaRPr lang="en-CY" sz="2800" b="1" dirty="0"/>
          </a:p>
          <a:p>
            <a:pPr lvl="1"/>
            <a:r>
              <a:rPr lang="en-CY" sz="2400" b="1" dirty="0"/>
              <a:t>Harsh environments:</a:t>
            </a:r>
            <a:endParaRPr lang="en-US" sz="2000" dirty="0"/>
          </a:p>
          <a:p>
            <a:pPr lvl="2"/>
            <a:r>
              <a:rPr lang="en-US" sz="2000" dirty="0"/>
              <a:t>Complex industrial environments </a:t>
            </a:r>
          </a:p>
          <a:p>
            <a:pPr lvl="2"/>
            <a:r>
              <a:rPr lang="en-US" sz="2000" dirty="0"/>
              <a:t>Underground mines</a:t>
            </a:r>
          </a:p>
          <a:p>
            <a:pPr lvl="2"/>
            <a:r>
              <a:rPr lang="en-US" sz="2000" dirty="0"/>
              <a:t>Vessels</a:t>
            </a:r>
          </a:p>
          <a:p>
            <a:pPr lvl="1"/>
            <a:r>
              <a:rPr lang="en-CY" sz="2400" b="1" dirty="0"/>
              <a:t>Magnetic Localization:</a:t>
            </a:r>
            <a:endParaRPr lang="en-CY" sz="1800" i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000" dirty="0"/>
              <a:t>Limited accuracy</a:t>
            </a:r>
          </a:p>
          <a:p>
            <a:pPr lvl="2"/>
            <a:r>
              <a:rPr lang="en-GB" sz="2000" dirty="0"/>
              <a:t>Requires stationary steel structures</a:t>
            </a:r>
          </a:p>
          <a:p>
            <a:pPr lvl="2"/>
            <a:r>
              <a:rPr lang="en-GB" sz="2000" dirty="0"/>
              <a:t>Not applicable:</a:t>
            </a:r>
          </a:p>
          <a:p>
            <a:pPr lvl="3"/>
            <a:r>
              <a:rPr lang="en-GB" sz="1800" dirty="0"/>
              <a:t>e.g., a vessel is a single, huge, steel structure that moves!</a:t>
            </a:r>
          </a:p>
          <a:p>
            <a:pPr lvl="1"/>
            <a:r>
              <a:rPr lang="en-CY" sz="2400" b="1" dirty="0"/>
              <a:t>IMU Sensors:</a:t>
            </a:r>
            <a:endParaRPr lang="en-CY" sz="1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sz="2000" dirty="0"/>
              <a:t>Suffer from drifting</a:t>
            </a:r>
          </a:p>
          <a:p>
            <a:pPr lvl="2"/>
            <a:r>
              <a:rPr lang="en-GB" sz="2000" dirty="0"/>
              <a:t>Over time the error increases</a:t>
            </a:r>
          </a:p>
          <a:p>
            <a:pPr lvl="3"/>
            <a:r>
              <a:rPr lang="en-GB" sz="1600" dirty="0"/>
              <a:t>Require a signal correction every once in a while</a:t>
            </a:r>
          </a:p>
          <a:p>
            <a:pPr marL="457200" lvl="1" indent="0">
              <a:buNone/>
            </a:pPr>
            <a:endParaRPr lang="en-CY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159FFF-3908-553A-50A3-A1112CCF9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82" y="1595273"/>
            <a:ext cx="1918828" cy="1278899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9F7645-A230-C18F-5A4C-C5102D42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577095"/>
            <a:ext cx="1996330" cy="1278899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7D1B67-8DD0-92DC-EB3C-469E8106F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19" y="3095165"/>
            <a:ext cx="1789704" cy="1322591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83A0B8-11C8-ADF8-1AE9-DA23B8FEC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870" y="4672875"/>
            <a:ext cx="1639469" cy="1639469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F008E0-ADED-FE2B-1FC6-A59F8E7DB2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1"/>
          <a:stretch/>
        </p:blipFill>
        <p:spPr>
          <a:xfrm>
            <a:off x="10037513" y="3109815"/>
            <a:ext cx="2019534" cy="1307941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0BB2FC-4E94-D63A-D0B4-EF0A794C2E43}"/>
              </a:ext>
            </a:extLst>
          </p:cNvPr>
          <p:cNvGrpSpPr/>
          <p:nvPr/>
        </p:nvGrpSpPr>
        <p:grpSpPr>
          <a:xfrm>
            <a:off x="12864752" y="1484784"/>
            <a:ext cx="864096" cy="864096"/>
            <a:chOff x="7104112" y="4077072"/>
            <a:chExt cx="864096" cy="86409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97A56C-0347-2EC3-9953-404825CE2095}"/>
                </a:ext>
              </a:extLst>
            </p:cNvPr>
            <p:cNvSpPr/>
            <p:nvPr/>
          </p:nvSpPr>
          <p:spPr bwMode="auto">
            <a:xfrm>
              <a:off x="7104112" y="4077072"/>
              <a:ext cx="864096" cy="864096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243B42-88E3-6395-3F45-903BE05D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8326" y="4223250"/>
              <a:ext cx="532173" cy="5321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70AD5C-7269-A6BA-19E4-602B19FE8E22}"/>
                </a:ext>
              </a:extLst>
            </p:cNvPr>
            <p:cNvSpPr txBox="1"/>
            <p:nvPr/>
          </p:nvSpPr>
          <p:spPr>
            <a:xfrm>
              <a:off x="7262391" y="4124081"/>
              <a:ext cx="56404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700" dirty="0">
                  <a:solidFill>
                    <a:srgbClr val="C00000"/>
                  </a:solidFill>
                </a:rPr>
                <a:t>-70 dBm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2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Computer Vision Based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03F7-7694-0440-A241-35DE904F6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Computer Vision:</a:t>
            </a:r>
          </a:p>
          <a:p>
            <a:pPr lvl="1"/>
            <a:r>
              <a:rPr lang="en-GB" dirty="0"/>
              <a:t> the scientific field that deals with how computers can gain high-level understanding from digital images or videos.</a:t>
            </a:r>
          </a:p>
          <a:p>
            <a:pPr lvl="1"/>
            <a:endParaRPr lang="en-GB" b="1" dirty="0"/>
          </a:p>
          <a:p>
            <a:pPr lvl="1"/>
            <a:endParaRPr lang="en-GB" b="1" dirty="0"/>
          </a:p>
          <a:p>
            <a:r>
              <a:rPr lang="en-GB" b="1" dirty="0"/>
              <a:t>Solution Overview: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Generate Dataset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Create Deep Learning Model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Create Localization Database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Localize/Track location utilizing only a camera</a:t>
            </a:r>
          </a:p>
          <a:p>
            <a:pPr marL="971550" lvl="1" indent="-514350">
              <a:buFont typeface="+mj-lt"/>
              <a:buAutoNum type="arabicPeriod"/>
            </a:pPr>
            <a:endParaRPr lang="en-GB" b="1" dirty="0"/>
          </a:p>
        </p:txBody>
      </p:sp>
      <p:sp>
        <p:nvSpPr>
          <p:cNvPr id="8" name="AutoShape 2" descr="Source image">
            <a:extLst>
              <a:ext uri="{FF2B5EF4-FFF2-40B4-BE49-F238E27FC236}">
                <a16:creationId xmlns:a16="http://schemas.microsoft.com/office/drawing/2014/main" id="{EDEE0EF7-6AEE-9F49-AB97-59220134A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Y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80EC7-7371-1F43-90BC-229A34D60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35" y="2780928"/>
            <a:ext cx="5057949" cy="2304256"/>
          </a:xfrm>
          <a:prstGeom prst="rect">
            <a:avLst/>
          </a:prstGeom>
          <a:noFill/>
          <a:ln w="25400" cap="rnd">
            <a:solidFill>
              <a:schemeClr val="tx1">
                <a:alpha val="60000"/>
              </a:schemeClr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3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B3C3FA-2948-3DC3-A59C-CE9149D6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376877"/>
            <a:ext cx="3491968" cy="2334170"/>
          </a:xfrm>
          <a:prstGeom prst="rect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Deep Learning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03F7-7694-0440-A241-35DE904F6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42619"/>
            <a:ext cx="11521280" cy="538272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sz="2000" dirty="0"/>
              <a:t>Create a dataset</a:t>
            </a:r>
          </a:p>
          <a:p>
            <a:pPr lvl="1"/>
            <a:r>
              <a:rPr lang="en-GB" sz="1800" dirty="0"/>
              <a:t>Users supply video input</a:t>
            </a:r>
          </a:p>
          <a:p>
            <a:pPr lvl="1"/>
            <a:r>
              <a:rPr lang="en-GB" sz="1800" dirty="0"/>
              <a:t>Annotate frames with CVAT</a:t>
            </a:r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600" dirty="0"/>
          </a:p>
          <a:p>
            <a:pPr marL="0" indent="0">
              <a:buNone/>
            </a:pPr>
            <a:r>
              <a:rPr lang="en-GB" sz="2000" dirty="0"/>
              <a:t>2. Train a Deep Learning Model</a:t>
            </a:r>
          </a:p>
          <a:p>
            <a:pPr lvl="1"/>
            <a:r>
              <a:rPr lang="en-GB" sz="1800" dirty="0"/>
              <a:t>Use YOLO (Darknet DNN)</a:t>
            </a:r>
          </a:p>
          <a:p>
            <a:pPr lvl="1"/>
            <a:r>
              <a:rPr lang="en-GB" sz="1800" dirty="0"/>
              <a:t>Convert it to </a:t>
            </a:r>
            <a:r>
              <a:rPr lang="en-GB" sz="1800" dirty="0" err="1"/>
              <a:t>TensorflowLite</a:t>
            </a:r>
            <a:endParaRPr lang="en-GB" sz="1800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endParaRPr lang="en-GB" sz="600" dirty="0"/>
          </a:p>
          <a:p>
            <a:pPr marL="0" indent="0">
              <a:buNone/>
            </a:pPr>
            <a:r>
              <a:rPr lang="en-GB" sz="2000" b="1" dirty="0"/>
              <a:t>Deep Learning Models (3):</a:t>
            </a:r>
            <a:endParaRPr lang="en-GB" sz="2000" dirty="0"/>
          </a:p>
          <a:p>
            <a:pPr marL="457200" indent="-457200">
              <a:buAutoNum type="arabicPeriod"/>
            </a:pPr>
            <a:r>
              <a:rPr lang="en-GB" sz="2000" u="sng" dirty="0"/>
              <a:t>LASHCO</a:t>
            </a:r>
            <a:r>
              <a:rPr lang="en-GB" sz="2000" dirty="0"/>
              <a:t>: objects found in vessels (~100 classes)</a:t>
            </a:r>
          </a:p>
          <a:p>
            <a:pPr marL="457200" indent="-457200">
              <a:buAutoNum type="arabicPeriod"/>
            </a:pPr>
            <a:r>
              <a:rPr lang="en-GB" sz="2000" u="sng" dirty="0"/>
              <a:t>UCYCO</a:t>
            </a:r>
            <a:r>
              <a:rPr lang="en-GB" sz="2000" dirty="0"/>
              <a:t>: objects found in a university campus (~30 classes)</a:t>
            </a:r>
          </a:p>
          <a:p>
            <a:pPr marL="457200" indent="-457200">
              <a:buAutoNum type="arabicPeriod"/>
            </a:pPr>
            <a:r>
              <a:rPr lang="en-GB" sz="2000" u="sng" dirty="0"/>
              <a:t>COCO</a:t>
            </a:r>
            <a:r>
              <a:rPr lang="en-GB" sz="2000" dirty="0"/>
              <a:t>: common objects (80 classes)</a:t>
            </a:r>
          </a:p>
          <a:p>
            <a:pPr marL="400050" lvl="1" indent="0">
              <a:buNone/>
            </a:pPr>
            <a:r>
              <a:rPr lang="en-GB" sz="1600" dirty="0"/>
              <a:t>- publicly available dataset</a:t>
            </a:r>
          </a:p>
          <a:p>
            <a:pPr marL="400050" lvl="1" indent="0">
              <a:buNone/>
            </a:pPr>
            <a:r>
              <a:rPr lang="en-GB" sz="1600" dirty="0"/>
              <a:t>- used for spaces without a custom model</a:t>
            </a:r>
          </a:p>
          <a:p>
            <a:pPr marL="457200" indent="-457200">
              <a:buAutoNum type="arabicPeriod"/>
            </a:pPr>
            <a:endParaRPr lang="en-GB" sz="600" dirty="0"/>
          </a:p>
        </p:txBody>
      </p:sp>
      <p:sp>
        <p:nvSpPr>
          <p:cNvPr id="8" name="AutoShape 2" descr="Source image">
            <a:extLst>
              <a:ext uri="{FF2B5EF4-FFF2-40B4-BE49-F238E27FC236}">
                <a16:creationId xmlns:a16="http://schemas.microsoft.com/office/drawing/2014/main" id="{EDEE0EF7-6AEE-9F49-AB97-59220134A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46BC8-F887-E936-A8AE-A3CD914BC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830174"/>
            <a:ext cx="2611420" cy="713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E47AB6-8486-7AA6-E4D7-091C0CE2B089}"/>
              </a:ext>
            </a:extLst>
          </p:cNvPr>
          <p:cNvGrpSpPr/>
          <p:nvPr/>
        </p:nvGrpSpPr>
        <p:grpSpPr>
          <a:xfrm>
            <a:off x="7559560" y="5190416"/>
            <a:ext cx="3052970" cy="952316"/>
            <a:chOff x="8724447" y="1787137"/>
            <a:chExt cx="3052970" cy="9523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54A3C3-F6EB-D0DE-6AFF-0B58F44A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447" y="1787137"/>
              <a:ext cx="1769153" cy="9398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0EBA89-E858-C13E-D240-71F0BBDD4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07005" y="1869041"/>
              <a:ext cx="870412" cy="8704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6B8273-9C74-48DB-572D-D08C5719D6E9}"/>
                </a:ext>
              </a:extLst>
            </p:cNvPr>
            <p:cNvSpPr txBox="1"/>
            <p:nvPr/>
          </p:nvSpPr>
          <p:spPr>
            <a:xfrm>
              <a:off x="10493011" y="1995934"/>
              <a:ext cx="40748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/>
                <a:t>+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56ABFE-7DF2-A8CF-5909-1DAED48F5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490" y="5186109"/>
            <a:ext cx="3025414" cy="16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03F7-7694-0440-A241-35DE904F6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42619"/>
            <a:ext cx="11521280" cy="538272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3. Create a Fingerprint Database</a:t>
            </a:r>
          </a:p>
          <a:p>
            <a:r>
              <a:rPr lang="en-GB" sz="1800" dirty="0"/>
              <a:t>Utilizing the Anyplace CV Logger Application</a:t>
            </a:r>
          </a:p>
          <a:p>
            <a:pPr lvl="1"/>
            <a:r>
              <a:rPr lang="en-GB" sz="1600" dirty="0"/>
              <a:t>Associate spatial coordinates with recognized objects</a:t>
            </a:r>
          </a:p>
          <a:p>
            <a:pPr lvl="1"/>
            <a:r>
              <a:rPr lang="en-GB" sz="1600" dirty="0"/>
              <a:t>Utilize crowdsourcing from smartphones</a:t>
            </a:r>
          </a:p>
          <a:p>
            <a:pPr lvl="1"/>
            <a:r>
              <a:rPr lang="en-GB" sz="1600" dirty="0"/>
              <a:t>This creates unique fingerprints per location</a:t>
            </a:r>
          </a:p>
          <a:p>
            <a:pPr lvl="1"/>
            <a:r>
              <a:rPr lang="en-GB" sz="1600" dirty="0"/>
              <a:t>Visualize the density of the fingerprints</a:t>
            </a:r>
          </a:p>
          <a:p>
            <a:pPr lvl="2"/>
            <a:r>
              <a:rPr lang="en-GB" sz="1200" dirty="0"/>
              <a:t>allow users to improve accuracy</a:t>
            </a:r>
          </a:p>
          <a:p>
            <a:pPr lvl="2"/>
            <a:r>
              <a:rPr lang="en-GB" sz="1200" dirty="0"/>
              <a:t>can use QR Codes in special circumstances</a:t>
            </a:r>
          </a:p>
          <a:p>
            <a:pPr marL="457200" lvl="1" indent="0">
              <a:buNone/>
            </a:pPr>
            <a:endParaRPr lang="en-GB" sz="500" dirty="0"/>
          </a:p>
          <a:p>
            <a:pPr marL="0" indent="0">
              <a:buNone/>
            </a:pPr>
            <a:r>
              <a:rPr lang="en-GB" sz="2000" dirty="0"/>
              <a:t>4. Localizing or Tracking</a:t>
            </a:r>
          </a:p>
          <a:p>
            <a:pPr lvl="1"/>
            <a:r>
              <a:rPr lang="en-GB" sz="1600" dirty="0"/>
              <a:t>Acquire physical location based on user surroundings</a:t>
            </a:r>
          </a:p>
          <a:p>
            <a:pPr lvl="1"/>
            <a:r>
              <a:rPr lang="en-GB" sz="1600" dirty="0"/>
              <a:t>No infrastructure needed; Just a smartphone’s camera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1800" b="1" dirty="0"/>
              <a:t>Location-Aware Smart Alert System for LASHFIRE:</a:t>
            </a:r>
          </a:p>
          <a:p>
            <a:pPr lvl="2"/>
            <a:r>
              <a:rPr lang="en-GB" sz="1400" dirty="0"/>
              <a:t>Communicate with nearby users</a:t>
            </a:r>
          </a:p>
          <a:p>
            <a:pPr lvl="3"/>
            <a:r>
              <a:rPr lang="en-GB" sz="1000" dirty="0"/>
              <a:t>Chat or Alerts</a:t>
            </a:r>
          </a:p>
          <a:p>
            <a:pPr lvl="3"/>
            <a:r>
              <a:rPr lang="en-GB" sz="1050" dirty="0"/>
              <a:t>Reach users: same vessel, deck, KNN, bounding box</a:t>
            </a:r>
            <a:endParaRPr lang="en-GB" sz="1400" dirty="0"/>
          </a:p>
          <a:p>
            <a:pPr lvl="1"/>
            <a:endParaRPr lang="en-GB" sz="1600" dirty="0"/>
          </a:p>
          <a:p>
            <a:pPr lvl="1"/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CDD85-1962-5348-B172-E336BEBC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Logging + Localization</a:t>
            </a:r>
          </a:p>
        </p:txBody>
      </p:sp>
      <p:sp>
        <p:nvSpPr>
          <p:cNvPr id="8" name="AutoShape 2" descr="Source image">
            <a:extLst>
              <a:ext uri="{FF2B5EF4-FFF2-40B4-BE49-F238E27FC236}">
                <a16:creationId xmlns:a16="http://schemas.microsoft.com/office/drawing/2014/main" id="{EDEE0EF7-6AEE-9F49-AB97-59220134A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298F1-B987-A852-8B6E-070C9C37C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5416564"/>
            <a:ext cx="2151880" cy="1433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512AE0-0838-1592-5FCE-3C012AEC7E5F}"/>
              </a:ext>
            </a:extLst>
          </p:cNvPr>
          <p:cNvSpPr/>
          <p:nvPr/>
        </p:nvSpPr>
        <p:spPr>
          <a:xfrm>
            <a:off x="-240704" y="6597352"/>
            <a:ext cx="2323243" cy="238103"/>
          </a:xfrm>
          <a:prstGeom prst="rect">
            <a:avLst/>
          </a:prstGeom>
          <a:noFill/>
          <a:ln>
            <a:noFill/>
          </a:ln>
          <a:effectLst>
            <a:glow>
              <a:schemeClr val="accent2">
                <a:satMod val="175000"/>
              </a:schemeClr>
            </a:glow>
            <a:softEdge rad="0"/>
          </a:effectLst>
        </p:spPr>
        <p:txBody>
          <a:bodyPr wrap="square" tIns="3600" bIns="3600">
            <a:spAutoFit/>
          </a:bodyPr>
          <a:lstStyle/>
          <a:p>
            <a:pPr algn="ctr"/>
            <a:r>
              <a:rPr lang="en-GB" sz="1500" dirty="0" err="1">
                <a:solidFill>
                  <a:srgbClr val="00355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lashfire.eu</a:t>
            </a:r>
            <a:endParaRPr lang="en-CY" sz="1500" dirty="0">
              <a:solidFill>
                <a:srgbClr val="00355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130FE-951B-064E-F757-6ADE6E325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62" y="1646175"/>
            <a:ext cx="2387600" cy="476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3DBE7-02B3-C38A-91C2-5F140C0C3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1733004"/>
            <a:ext cx="2374900" cy="4762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30651E-005B-2E41-4C82-D7C4FD419869}"/>
              </a:ext>
            </a:extLst>
          </p:cNvPr>
          <p:cNvSpPr/>
          <p:nvPr/>
        </p:nvSpPr>
        <p:spPr bwMode="auto">
          <a:xfrm>
            <a:off x="6673762" y="1733004"/>
            <a:ext cx="2376264" cy="4792340"/>
          </a:xfrm>
          <a:prstGeom prst="rect">
            <a:avLst/>
          </a:prstGeom>
          <a:solidFill>
            <a:schemeClr val="bg1">
              <a:alpha val="54945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8E575A-648E-002A-0CC7-6BFE206DA766}"/>
              </a:ext>
            </a:extLst>
          </p:cNvPr>
          <p:cNvSpPr txBox="1"/>
          <p:nvPr/>
        </p:nvSpPr>
        <p:spPr>
          <a:xfrm>
            <a:off x="7059060" y="3373471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Logger</a:t>
            </a:r>
            <a:endParaRPr lang="en-US" dirty="0"/>
          </a:p>
          <a:p>
            <a:pPr algn="ctr"/>
            <a:r>
              <a:rPr lang="en-US" dirty="0">
                <a:hlinkClick r:id="rId7"/>
              </a:rPr>
              <a:t>Demo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12291B-ED8C-703F-7B3F-E86EB73D5F29}"/>
              </a:ext>
            </a:extLst>
          </p:cNvPr>
          <p:cNvSpPr/>
          <p:nvPr/>
        </p:nvSpPr>
        <p:spPr bwMode="auto">
          <a:xfrm>
            <a:off x="9693509" y="1733004"/>
            <a:ext cx="2376264" cy="4792340"/>
          </a:xfrm>
          <a:prstGeom prst="rect">
            <a:avLst/>
          </a:prstGeom>
          <a:solidFill>
            <a:schemeClr val="bg1">
              <a:alpha val="54945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A35E7-E8E0-7791-7877-C3F9D6816456}"/>
              </a:ext>
            </a:extLst>
          </p:cNvPr>
          <p:cNvSpPr txBox="1"/>
          <p:nvPr/>
        </p:nvSpPr>
        <p:spPr>
          <a:xfrm>
            <a:off x="9794915" y="3488816"/>
            <a:ext cx="22621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8"/>
              </a:rPr>
              <a:t>Localization</a:t>
            </a:r>
            <a:endParaRPr lang="en-US" sz="2800" dirty="0"/>
          </a:p>
          <a:p>
            <a:pPr algn="ctr"/>
            <a:r>
              <a:rPr lang="en-US" dirty="0">
                <a:hlinkClick r:id="rId8"/>
              </a:rPr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9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4">
            <a:extLst>
              <a:ext uri="{FF2B5EF4-FFF2-40B4-BE49-F238E27FC236}">
                <a16:creationId xmlns:a16="http://schemas.microsoft.com/office/drawing/2014/main" id="{6D2BD038-CD6F-3944-9F7D-059F7B9FF181}"/>
              </a:ext>
            </a:extLst>
          </p:cNvPr>
          <p:cNvSpPr txBox="1">
            <a:spLocks/>
          </p:cNvSpPr>
          <p:nvPr/>
        </p:nvSpPr>
        <p:spPr bwMode="auto">
          <a:xfrm>
            <a:off x="191344" y="274638"/>
            <a:ext cx="11809312" cy="1498178"/>
          </a:xfrm>
          <a:prstGeom prst="rect">
            <a:avLst/>
          </a:prstGeom>
          <a:solidFill>
            <a:srgbClr val="00355E"/>
          </a:solidFill>
          <a:ln>
            <a:solidFill>
              <a:srgbClr val="00355E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eaLnBrk="0" hangingPunct="0">
              <a:defRPr sz="4400">
                <a:ea typeface="ＭＳ Ｐゴシック" charset="0"/>
                <a:cs typeface="ＭＳ Ｐゴシック" charset="0"/>
              </a:defRPr>
            </a:lvl2pPr>
            <a:lvl3pPr algn="ctr" eaLnBrk="0" hangingPunct="0">
              <a:defRPr sz="4400">
                <a:ea typeface="ＭＳ Ｐゴシック" charset="0"/>
                <a:cs typeface="ＭＳ Ｐゴシック" charset="0"/>
              </a:defRPr>
            </a:lvl3pPr>
            <a:lvl4pPr algn="ctr" eaLnBrk="0" hangingPunct="0">
              <a:defRPr sz="4400">
                <a:ea typeface="ＭＳ Ｐゴシック" charset="0"/>
                <a:cs typeface="ＭＳ Ｐゴシック" charset="0"/>
              </a:defRPr>
            </a:lvl4pPr>
            <a:lvl5pPr algn="ctr" eaLnBrk="0" hangingPunct="0">
              <a:defRPr sz="4400">
                <a:ea typeface="ＭＳ Ｐゴシック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sz="4000" dirty="0" err="1"/>
              <a:t>AnyplaceCV</a:t>
            </a:r>
            <a:r>
              <a:rPr lang="en-GB" sz="4000" dirty="0"/>
              <a:t>: Infrastructure-less Localization in Anyplace with Computer Vision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9C827-A113-C74E-AA8E-25024C54B3DA}"/>
              </a:ext>
            </a:extLst>
          </p:cNvPr>
          <p:cNvSpPr/>
          <p:nvPr/>
        </p:nvSpPr>
        <p:spPr>
          <a:xfrm>
            <a:off x="326421" y="3574757"/>
            <a:ext cx="1166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2">
                    <a:lumMod val="75000"/>
                  </a:schemeClr>
                </a:solidFill>
              </a:rPr>
              <a:t>Paschalis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</a:rPr>
              <a:t>Mpeis</a:t>
            </a:r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*, </a:t>
            </a:r>
            <a:r>
              <a:rPr lang="en-GB" sz="1800" b="0" dirty="0" err="1">
                <a:solidFill>
                  <a:schemeClr val="bg2">
                    <a:lumMod val="75000"/>
                  </a:schemeClr>
                </a:solidFill>
              </a:rPr>
              <a:t>Athina</a:t>
            </a:r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800" b="0" dirty="0" err="1">
                <a:solidFill>
                  <a:schemeClr val="bg2">
                    <a:lumMod val="75000"/>
                  </a:schemeClr>
                </a:solidFill>
              </a:rPr>
              <a:t>Hadjichristodoulou</a:t>
            </a:r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*, </a:t>
            </a:r>
            <a:r>
              <a:rPr lang="en-GB" sz="1800" b="0" dirty="0" err="1">
                <a:solidFill>
                  <a:schemeClr val="bg2">
                    <a:lumMod val="75000"/>
                  </a:schemeClr>
                </a:solidFill>
              </a:rPr>
              <a:t>Ioannis</a:t>
            </a:r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 Ioannidis*,</a:t>
            </a:r>
          </a:p>
          <a:p>
            <a:pPr algn="ctr"/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Demetrios </a:t>
            </a:r>
            <a:r>
              <a:rPr lang="en-GB" sz="1800" b="0" dirty="0" err="1">
                <a:solidFill>
                  <a:schemeClr val="bg2">
                    <a:lumMod val="75000"/>
                  </a:schemeClr>
                </a:solidFill>
              </a:rPr>
              <a:t>Zeinalipour-Yazti</a:t>
            </a:r>
            <a:r>
              <a:rPr lang="en-GB" sz="1800" b="0" dirty="0">
                <a:solidFill>
                  <a:schemeClr val="bg2">
                    <a:lumMod val="75000"/>
                  </a:schemeClr>
                </a:solidFill>
              </a:rPr>
              <a:t>*</a:t>
            </a:r>
            <a:endParaRPr lang="en-US" sz="1800" baseline="30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C44E75-CB95-CE45-B276-F8D1DAB60CA5}"/>
              </a:ext>
            </a:extLst>
          </p:cNvPr>
          <p:cNvSpPr/>
          <p:nvPr/>
        </p:nvSpPr>
        <p:spPr>
          <a:xfrm>
            <a:off x="542445" y="4273351"/>
            <a:ext cx="11449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0" baseline="300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∗</a:t>
            </a:r>
            <a:r>
              <a:rPr lang="en-GB" sz="1400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Univ. of Cyprus, Cyprus</a:t>
            </a:r>
            <a:endParaRPr lang="en-CY" sz="140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70B759-CEBE-F841-B21D-E9DBBB62A58C}"/>
              </a:ext>
            </a:extLst>
          </p:cNvPr>
          <p:cNvSpPr txBox="1"/>
          <p:nvPr/>
        </p:nvSpPr>
        <p:spPr>
          <a:xfrm>
            <a:off x="641921" y="4592082"/>
            <a:ext cx="112503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{pmpeis01, </a:t>
            </a:r>
            <a:r>
              <a:rPr lang="en-GB" sz="1100" b="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hadjichristodoulou.athina</a:t>
            </a:r>
            <a:r>
              <a:rPr lang="en-GB" sz="1100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, iioann08, </a:t>
            </a:r>
            <a:r>
              <a:rPr lang="en-GB" sz="1100" b="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dzeina</a:t>
            </a:r>
            <a:r>
              <a:rPr lang="en-GB" sz="1100" b="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} @</a:t>
            </a:r>
            <a:r>
              <a:rPr lang="en-GB" sz="1100" b="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ucy.ac.cy</a:t>
            </a:r>
            <a:endParaRPr lang="en-GB" sz="1100" b="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DF822BB-8F3F-5443-840B-6269EDB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5841161"/>
            <a:ext cx="11809312" cy="907259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sz="2400" b="0" dirty="0">
                <a:solidFill>
                  <a:schemeClr val="bg1"/>
                </a:solidFill>
              </a:rPr>
              <a:t>The 23</a:t>
            </a:r>
            <a:r>
              <a:rPr lang="en-GB" sz="2400" b="0" baseline="30000" dirty="0">
                <a:solidFill>
                  <a:schemeClr val="bg1"/>
                </a:solidFill>
              </a:rPr>
              <a:t>rd</a:t>
            </a:r>
            <a:r>
              <a:rPr lang="en-GB" sz="2400" b="0" dirty="0">
                <a:solidFill>
                  <a:schemeClr val="bg1"/>
                </a:solidFill>
              </a:rPr>
              <a:t> IEEE International Conference on </a:t>
            </a:r>
            <a:r>
              <a:rPr lang="en-GB" sz="2400" dirty="0">
                <a:solidFill>
                  <a:schemeClr val="bg1"/>
                </a:solidFill>
              </a:rPr>
              <a:t>Mobile Data Management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July 8, 2022, </a:t>
            </a:r>
            <a:r>
              <a:rPr lang="en-GB" sz="2400" b="0" dirty="0" err="1">
                <a:solidFill>
                  <a:schemeClr val="bg1"/>
                </a:solidFill>
              </a:rPr>
              <a:t>Paphos</a:t>
            </a:r>
            <a:r>
              <a:rPr lang="en-GB" sz="2400" b="0" dirty="0">
                <a:solidFill>
                  <a:schemeClr val="bg1"/>
                </a:solidFill>
              </a:rPr>
              <a:t>, Cyprus </a:t>
            </a:r>
            <a:r>
              <a:rPr lang="en-GB" sz="1500" b="0" dirty="0">
                <a:solidFill>
                  <a:schemeClr val="bg1"/>
                </a:solidFill>
              </a:rPr>
              <a:t>(virtual)</a:t>
            </a:r>
            <a:endParaRPr lang="fr-FR" altLang="en-US" sz="15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7CCAD995-535A-024A-982A-8FD731790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938" y="6355322"/>
            <a:ext cx="300313" cy="300313"/>
          </a:xfrm>
          <a:prstGeom prst="rect">
            <a:avLst/>
          </a:prstGeom>
        </p:spPr>
      </p:pic>
      <p:pic>
        <p:nvPicPr>
          <p:cNvPr id="18" name="Picture 17">
            <a:hlinkClick r:id="rId3"/>
            <a:extLst>
              <a:ext uri="{FF2B5EF4-FFF2-40B4-BE49-F238E27FC236}">
                <a16:creationId xmlns:a16="http://schemas.microsoft.com/office/drawing/2014/main" id="{53122BED-BB66-744E-8E5F-C4BFE4912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6333386"/>
            <a:ext cx="335974" cy="33597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0D74843-A91E-8E00-CBEA-9D70FF08A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83" y="4950710"/>
            <a:ext cx="1778634" cy="760742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4D470DED-1F5D-E9CB-8A3B-D21ECDECA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34" y="1926615"/>
            <a:ext cx="7961312" cy="8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7200" dirty="0">
                <a:solidFill>
                  <a:srgbClr val="00355D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94426965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7679</TotalTime>
  <Words>441</Words>
  <Application>Microsoft Macintosh PowerPoint</Application>
  <PresentationFormat>Widescreen</PresentationFormat>
  <Paragraphs>87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Default Design</vt:lpstr>
      <vt:lpstr>PowerPoint Presentation</vt:lpstr>
      <vt:lpstr>Motivation</vt:lpstr>
      <vt:lpstr>Computer Vision Based Solution</vt:lpstr>
      <vt:lpstr>Deep Learning Training</vt:lpstr>
      <vt:lpstr>Logging + Localization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Demetris Zeinalipour</cp:lastModifiedBy>
  <cp:revision>1191</cp:revision>
  <cp:lastPrinted>2005-08-16T19:27:47Z</cp:lastPrinted>
  <dcterms:created xsi:type="dcterms:W3CDTF">2016-03-24T13:15:50Z</dcterms:created>
  <dcterms:modified xsi:type="dcterms:W3CDTF">2022-06-03T13:59:43Z</dcterms:modified>
</cp:coreProperties>
</file>