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1583" r:id="rId4"/>
    <p:sldId id="2085" r:id="rId5"/>
    <p:sldId id="4046" r:id="rId6"/>
    <p:sldId id="4047" r:id="rId7"/>
    <p:sldId id="2083" r:id="rId8"/>
    <p:sldId id="4042" r:id="rId9"/>
    <p:sldId id="4050" r:id="rId10"/>
    <p:sldId id="2080" r:id="rId11"/>
    <p:sldId id="2081" r:id="rId12"/>
    <p:sldId id="2082" r:id="rId13"/>
    <p:sldId id="2084" r:id="rId14"/>
    <p:sldId id="2058" r:id="rId15"/>
    <p:sldId id="2074" r:id="rId16"/>
    <p:sldId id="2075" r:id="rId17"/>
    <p:sldId id="2076" r:id="rId18"/>
    <p:sldId id="2077" r:id="rId19"/>
    <p:sldId id="2078" r:id="rId20"/>
    <p:sldId id="2079" r:id="rId21"/>
    <p:sldId id="4052" r:id="rId22"/>
    <p:sldId id="4053" r:id="rId23"/>
    <p:sldId id="4045" r:id="rId24"/>
    <p:sldId id="4051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1"/>
    <a:srgbClr val="0055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00" autoAdjust="0"/>
    <p:restoredTop sz="93056"/>
  </p:normalViewPr>
  <p:slideViewPr>
    <p:cSldViewPr>
      <p:cViewPr varScale="1">
        <p:scale>
          <a:sx n="91" d="100"/>
          <a:sy n="91" d="100"/>
        </p:scale>
        <p:origin x="196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350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099CF9-A46B-CC49-B269-953A39C89A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30B9CC-5FF2-514B-9543-4305C4FE26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B2749-F880-8642-A05E-AFF97D89692E}" type="datetimeFigureOut">
              <a:rPr lang="en-CY" smtClean="0"/>
              <a:t>02/07/2020</a:t>
            </a:fld>
            <a:endParaRPr lang="en-C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994475-C4DD-554D-BD10-E567BA50B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5A8A4B-293E-1646-821A-AF8A41ADE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559EA-0164-2C45-AA15-930C7D94C0DE}" type="slidenum">
              <a:rPr lang="en-CY" smtClean="0"/>
              <a:t>‹#›</a:t>
            </a:fld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2640194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D3922-C7F1-D949-8FD3-FC4127ED36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D8E80-13A0-2A48-B354-01061B0FAFE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0EF141-E979-8147-BA70-DDF706875D16}" type="datetimeFigureOut">
              <a:rPr lang="en-US"/>
              <a:pPr>
                <a:defRPr/>
              </a:pPr>
              <a:t>7/2/20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05F3A0A-3E54-AF49-BFF9-457AB618D2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B09482F-281C-E144-8213-6DF00515E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DAE4-4648-A242-BEED-67774888C5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EFF41-BEFB-CA48-9336-0DC3D31D1A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EBA898B-562A-9246-8EE0-5D987D62D8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al.inria.fr/hal-02570382/document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crunch.com/2020/06/23/french-contact-tracing-app-stopcovid-has-been-activated-1-8-million-times-but-only-sent-14-notifications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.wikipedia.org/wiki/List_of_countries_by_smartphone_penetratio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E9ECD949-85A9-9F46-9A91-46A4DAB782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9B71D7EB-8650-104C-BE86-3279F94EB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53CA6B1B-25DC-8C46-9D60-FAC8327B39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F82608-80CC-6D4F-A20F-5E0DF058B2BD}" type="slidenum">
              <a:rPr lang="en-GB" altLang="en-US"/>
              <a:pPr>
                <a:spcBef>
                  <a:spcPct val="0"/>
                </a:spcBef>
              </a:pPr>
              <a:t>2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237E31C5-860A-304E-8864-F44A82592E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826C1E5C-4420-C140-8A25-B040DE1E25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Y" dirty="0"/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B2391397-8C3E-1A4E-B70C-9B5175946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965796-5B6E-554C-97AD-E6F15CAEC710}" type="slidenum">
              <a:rPr lang="el-GR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l-GR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5489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Y" dirty="0"/>
              <a:t>DESIRE: </a:t>
            </a:r>
            <a:r>
              <a:rPr lang="en-GB" dirty="0">
                <a:hlinkClick r:id="rId3"/>
              </a:rPr>
              <a:t>https://hal.inria.fr/hal-02570382/document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A898B-562A-9246-8EE0-5D987D62D845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679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https://techcrunch.com/2020/06/23/french-contact-tracing-app-stopcovid-has-been-activated-1-8-million-times-but-only-sent-14-notifications</a:t>
            </a:r>
            <a:endParaRPr lang="en-GB" dirty="0"/>
          </a:p>
          <a:p>
            <a:endParaRPr lang="en-GB" dirty="0"/>
          </a:p>
          <a:p>
            <a:r>
              <a:rPr lang="en-GB" dirty="0">
                <a:hlinkClick r:id="rId4"/>
              </a:rPr>
              <a:t>https://en.wikipedia.org/wiki/List_of_countries_by_smartphone_penetration</a:t>
            </a:r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A898B-562A-9246-8EE0-5D987D62D84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344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A898B-562A-9246-8EE0-5D987D62D845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587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A898B-562A-9246-8EE0-5D987D62D845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1556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173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FF5050"/>
            </a:solidFill>
          </a:ln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12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594000" y="557645"/>
            <a:ext cx="7954200" cy="64800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 noProof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4953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subtitl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 hidden="1">
            <a:extLst>
              <a:ext uri="{FF2B5EF4-FFF2-40B4-BE49-F238E27FC236}">
                <a16:creationId xmlns:a16="http://schemas.microsoft.com/office/drawing/2014/main" id="{84D5E6DE-1D47-413B-BCFF-8B25A554523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466" y="1589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Diapositive think-cell" r:id="rId4" imgW="501" imgH="501" progId="TCLayout.ActiveDocument.1">
                  <p:embed/>
                </p:oleObj>
              </mc:Choice>
              <mc:Fallback>
                <p:oleObj name="Diapositive think-cell" r:id="rId4" imgW="501" imgH="501" progId="TCLayout.ActiveDocument.1">
                  <p:embed/>
                  <p:pic>
                    <p:nvPicPr>
                      <p:cNvPr id="3" name="Objet 2" hidden="1">
                        <a:extLst>
                          <a:ext uri="{FF2B5EF4-FFF2-40B4-BE49-F238E27FC236}">
                            <a16:creationId xmlns:a16="http://schemas.microsoft.com/office/drawing/2014/main" id="{84D5E6DE-1D47-413B-BCFF-8B25A55452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6" y="1589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95426D1-5960-407F-B770-A0CFA1E553E9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1508" y="321861"/>
            <a:ext cx="7975385" cy="769441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2878DC1D-D588-4248-9301-42DD32FC0C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1508" y="930970"/>
            <a:ext cx="7975385" cy="288000"/>
          </a:xfrm>
          <a:prstGeom prst="rect">
            <a:avLst/>
          </a:prstGeom>
        </p:spPr>
        <p:txBody>
          <a:bodyPr anchor="ctr"/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62" b="1" cap="none" baseline="0">
                <a:solidFill>
                  <a:srgbClr val="34A6D2"/>
                </a:solidFill>
              </a:defRPr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 sz="1662" b="1">
                <a:solidFill>
                  <a:schemeClr val="accent2"/>
                </a:solidFill>
              </a:defRPr>
            </a:lvl2pPr>
            <a:lvl3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3pPr>
            <a:lvl4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4pPr>
            <a:lvl5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5pPr>
            <a:lvl6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6pPr>
            <a:lvl7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7pPr>
            <a:lvl8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8pPr>
            <a:lvl9pPr marL="0" indent="0">
              <a:spcAft>
                <a:spcPts val="0"/>
              </a:spcAft>
              <a:buNone/>
              <a:defRPr sz="1662" b="1">
                <a:solidFill>
                  <a:schemeClr val="accent2"/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0E923FC2-24D8-4D27-9259-DD709FE7103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591508" y="1470911"/>
            <a:ext cx="7975385" cy="428409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</p:spTree>
    <p:extLst>
      <p:ext uri="{BB962C8B-B14F-4D97-AF65-F5344CB8AC3E}">
        <p14:creationId xmlns:p14="http://schemas.microsoft.com/office/powerpoint/2010/main" val="94276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49AD445-FD32-9045-AF1D-55B924B074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D8DE777-8B83-0C4C-9AD8-BF9332BF79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136E31-78A2-4445-A7A7-DA82379888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7D5DDC-DF50-364C-A0ED-4DF9AB6CBDD4}" type="datetime1">
              <a:rPr lang="en-US" smtClean="0"/>
              <a:t>7/2/20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71A43-6210-C24D-A1E7-EA0B0960F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1ED4D-4415-064E-98AD-8490854C5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0D3C199-5473-794A-9480-28BA7D84E03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CD341A-5AFF-574C-A4C7-02156FD77D42}"/>
              </a:ext>
            </a:extLst>
          </p:cNvPr>
          <p:cNvSpPr/>
          <p:nvPr userDrawn="1"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005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IEEE MDM 2020 -  Panel @ </a:t>
            </a: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The 21</a:t>
            </a:r>
            <a:r>
              <a:rPr lang="en-GB" b="0" i="0" kern="1200" baseline="300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IEEE International Conference on</a:t>
            </a:r>
            <a:br>
              <a:rPr lang="en-GB" b="0" dirty="0"/>
            </a:b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Mobile Data Management, July 2nd, 2020, Versailles, France (online)</a:t>
            </a:r>
            <a:endParaRPr lang="en-GB" b="0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3E0BDA-31D4-F846-89F2-13A742B2CB0B}"/>
              </a:ext>
            </a:extLst>
          </p:cNvPr>
          <p:cNvSpPr txBox="1">
            <a:spLocks/>
          </p:cNvSpPr>
          <p:nvPr userDrawn="1"/>
        </p:nvSpPr>
        <p:spPr>
          <a:xfrm>
            <a:off x="6660232" y="643731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defRPr/>
            </a:pPr>
            <a:fld id="{437512D5-5430-1042-8AC7-1D4766BB7E43}" type="slidenum">
              <a:rPr lang="en-GB" altLang="en-US" sz="1800" smtClean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GB" alt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zeina@cs.ucy.ac.cy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dmconferences.org/mdm2020/panel.html" TargetMode="External"/><Relationship Id="rId4" Type="http://schemas.openxmlformats.org/officeDocument/2006/relationships/hyperlink" Target="mailto:christophe.claramunt@ecole-navale.f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tiff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10" Type="http://schemas.openxmlformats.org/officeDocument/2006/relationships/image" Target="../media/image10.tiff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dl.acm.org/journal/tsas/about" TargetMode="External"/><Relationship Id="rId3" Type="http://schemas.openxmlformats.org/officeDocument/2006/relationships/hyperlink" Target="http://tiny.cc/cqioqz" TargetMode="External"/><Relationship Id="rId7" Type="http://schemas.openxmlformats.org/officeDocument/2006/relationships/hyperlink" Target="https://think.taylorandfrancis.com/special_issues/covid-19-location-data/?post=17130&amp;action=edit&amp;utm_source=CPB&amp;utm_medium=cms&amp;utm_campaign=JPC14390" TargetMode="External"/><Relationship Id="rId2" Type="http://schemas.openxmlformats.org/officeDocument/2006/relationships/hyperlink" Target="http://sites.computer.org/debull/A20june/issue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ournals.elsevier.com/big-data-research/call-for-papers/special-issue-on-big-data-in-epidemics" TargetMode="External"/><Relationship Id="rId5" Type="http://schemas.openxmlformats.org/officeDocument/2006/relationships/hyperlink" Target="https://prescriptive-analytics.github.io/challenge-cfp/" TargetMode="External"/><Relationship Id="rId4" Type="http://schemas.openxmlformats.org/officeDocument/2006/relationships/hyperlink" Target="https://www.cs.ucy.ac.cy/~dzeina/talks/mdm20-panel.pptx" TargetMode="External"/><Relationship Id="rId9" Type="http://schemas.openxmlformats.org/officeDocument/2006/relationships/image" Target="../media/image27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zeina@cs.ucy.ac.cy" TargetMode="Externa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mdmconferences.org/mdm2020/panel.html" TargetMode="External"/><Relationship Id="rId4" Type="http://schemas.openxmlformats.org/officeDocument/2006/relationships/hyperlink" Target="mailto:christophe.claramunt@ecole-navale.f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3.xml"/><Relationship Id="rId7" Type="http://schemas.openxmlformats.org/officeDocument/2006/relationships/image" Target="../media/image18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1.png"/><Relationship Id="rId5" Type="http://schemas.openxmlformats.org/officeDocument/2006/relationships/notesSlide" Target="../notesSlides/notesSlide5.xml"/><Relationship Id="rId10" Type="http://schemas.openxmlformats.org/officeDocument/2006/relationships/hyperlink" Target="http://www.emerton-data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-outbreak-control.github.io/web/" TargetMode="External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vania.bogorny@UFSC.br" TargetMode="External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A0279F-4B75-3D40-8A8A-B22D146C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819149"/>
            <a:ext cx="9137650" cy="53959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94439F0-874B-8142-9E0C-5FE5DDD28CE8}"/>
              </a:ext>
            </a:extLst>
          </p:cNvPr>
          <p:cNvSpPr/>
          <p:nvPr/>
        </p:nvSpPr>
        <p:spPr>
          <a:xfrm>
            <a:off x="484351" y="5462786"/>
            <a:ext cx="8153235" cy="68468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5121" name="Title 1">
            <a:extLst>
              <a:ext uri="{FF2B5EF4-FFF2-40B4-BE49-F238E27FC236}">
                <a16:creationId xmlns:a16="http://schemas.microsoft.com/office/drawing/2014/main" id="{DC4F2F84-0A6E-CA4D-BEB1-4F3C7FED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12" y="332656"/>
            <a:ext cx="8131175" cy="2448272"/>
          </a:xfrm>
          <a:solidFill>
            <a:schemeClr val="bg1">
              <a:alpha val="54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altLang="en-US" sz="4000" dirty="0"/>
              <a:t>COVID-19 Mobile Contact Tracing Apps (MCTA): A Digital Vaccine or a Privacy Demolition?</a:t>
            </a:r>
            <a:endParaRPr lang="en-US" altLang="en-US" dirty="0"/>
          </a:p>
        </p:txBody>
      </p:sp>
      <p:sp>
        <p:nvSpPr>
          <p:cNvPr id="5122" name="Subtitle 2">
            <a:extLst>
              <a:ext uri="{FF2B5EF4-FFF2-40B4-BE49-F238E27FC236}">
                <a16:creationId xmlns:a16="http://schemas.microsoft.com/office/drawing/2014/main" id="{CB07FFFC-CF2C-BC44-93B5-1AEA70D06910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84351" y="4077073"/>
            <a:ext cx="8131175" cy="1296144"/>
          </a:xfrm>
          <a:solidFill>
            <a:schemeClr val="bg1">
              <a:alpha val="48000"/>
            </a:schemeClr>
          </a:solidFill>
          <a:ln>
            <a:noFill/>
          </a:ln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Demetris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Zeinalipour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 Christophe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Claramunt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University of Cyprus, Cyprus	 French Naval Academy, France</a:t>
            </a:r>
          </a:p>
          <a:p>
            <a:pPr marL="0" indent="0" algn="r" eaLnBrk="1" hangingPunct="1">
              <a:buNone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dzeina@cs.ucy.ac.cy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christophe.claramunt@ecole-navale.fr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6BEEF-9F84-644C-83D6-835D965F77DE}"/>
              </a:ext>
            </a:extLst>
          </p:cNvPr>
          <p:cNvSpPr/>
          <p:nvPr/>
        </p:nvSpPr>
        <p:spPr>
          <a:xfrm>
            <a:off x="1547664" y="569450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Y" u="sng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550B0F-7440-BF4C-95F7-B288D897EEDE}"/>
              </a:ext>
            </a:extLst>
          </p:cNvPr>
          <p:cNvSpPr/>
          <p:nvPr/>
        </p:nvSpPr>
        <p:spPr>
          <a:xfrm>
            <a:off x="2064487" y="5778144"/>
            <a:ext cx="455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en-CY" sz="1800" dirty="0">
                <a:solidFill>
                  <a:srgbClr val="FF0000"/>
                </a:solidFill>
              </a:rPr>
              <a:t>Panel Overview Paper: </a:t>
            </a:r>
            <a:r>
              <a:rPr lang="en-CY" sz="1800" u="sng" dirty="0">
                <a:solidFill>
                  <a:srgbClr val="FF0000"/>
                </a:solidFill>
              </a:rPr>
              <a:t>http://tiny.cc/cqioqz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61A44-CA5B-4843-9EF3-78FC2DB5ACF4}"/>
              </a:ext>
            </a:extLst>
          </p:cNvPr>
          <p:cNvSpPr/>
          <p:nvPr/>
        </p:nvSpPr>
        <p:spPr>
          <a:xfrm>
            <a:off x="1844258" y="546881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http://mdmconferences.org/mdm2020/panel.html</a:t>
            </a:r>
            <a:endParaRPr lang="en-CY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62934-9553-48E3-936D-9E09F75311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760"/>
            <a:ext cx="7886700" cy="4125617"/>
          </a:xfrm>
        </p:spPr>
        <p:txBody>
          <a:bodyPr>
            <a:normAutofit fontScale="92500"/>
          </a:bodyPr>
          <a:lstStyle/>
          <a:p>
            <a:r>
              <a:rPr lang="en-CA" sz="2400" dirty="0"/>
              <a:t>Stan Matwin, Canada Research Chair with longstanding interest in both data privacy and in mobility data analytics</a:t>
            </a:r>
          </a:p>
          <a:p>
            <a:r>
              <a:rPr lang="en-CA" sz="2400" dirty="0"/>
              <a:t>To have “epidemiological teeth” fully distributed voluntary systems will not be sufficient</a:t>
            </a:r>
          </a:p>
          <a:p>
            <a:r>
              <a:rPr lang="en-CA" sz="2400" dirty="0"/>
              <a:t>There is a basic antonymy between privacy and MCTA</a:t>
            </a:r>
          </a:p>
          <a:p>
            <a:r>
              <a:rPr lang="en-US" sz="2400" dirty="0"/>
              <a:t>Current privacy frameworks (e.g., differential privacy) are inadequate</a:t>
            </a:r>
          </a:p>
          <a:p>
            <a:r>
              <a:rPr lang="en-US" sz="2400" dirty="0"/>
              <a:t>We have to develop tech solutions for</a:t>
            </a:r>
          </a:p>
          <a:p>
            <a:pPr lvl="1"/>
            <a:r>
              <a:rPr lang="en-US" sz="2000" dirty="0"/>
              <a:t>Data </a:t>
            </a:r>
            <a:r>
              <a:rPr lang="en-US" sz="2000" dirty="0" err="1"/>
              <a:t>autodestruction</a:t>
            </a:r>
            <a:endParaRPr lang="en-US" sz="2000" dirty="0"/>
          </a:p>
          <a:p>
            <a:pPr lvl="1"/>
            <a:r>
              <a:rPr lang="en-US" sz="2000" dirty="0"/>
              <a:t>Sunset clause guarantee</a:t>
            </a:r>
          </a:p>
          <a:p>
            <a:pPr lvl="1"/>
            <a:r>
              <a:rPr lang="en-US" sz="2000" dirty="0"/>
              <a:t>Use Limitation Principle guarantee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990741-1FEF-4742-9604-704E30783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115" y="5501804"/>
            <a:ext cx="1740767" cy="569846"/>
          </a:xfrm>
          <a:prstGeom prst="rect">
            <a:avLst/>
          </a:prstGeom>
        </p:spPr>
      </p:pic>
      <p:pic>
        <p:nvPicPr>
          <p:cNvPr id="5" name="graphics3">
            <a:extLst>
              <a:ext uri="{FF2B5EF4-FFF2-40B4-BE49-F238E27FC236}">
                <a16:creationId xmlns:a16="http://schemas.microsoft.com/office/drawing/2014/main" id="{DC67CEF3-1566-4C64-98AE-016145DBBC07}"/>
              </a:ext>
            </a:extLst>
          </p:cNvPr>
          <p:cNvPicPr/>
          <p:nvPr/>
        </p:nvPicPr>
        <p:blipFill>
          <a:blip r:embed="rId3" cstate="screen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25506" y="5373216"/>
            <a:ext cx="1453847" cy="827021"/>
          </a:xfrm>
          <a:prstGeom prst="rect">
            <a:avLst/>
          </a:prstGeom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7D4C2A7B-AAC7-C044-95F1-D78B73C0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557645"/>
            <a:ext cx="7954200" cy="648000"/>
          </a:xfrm>
        </p:spPr>
        <p:txBody>
          <a:bodyPr/>
          <a:lstStyle/>
          <a:p>
            <a:r>
              <a:rPr lang="en-US" altLang="en-US" dirty="0"/>
              <a:t>Stan </a:t>
            </a:r>
            <a:r>
              <a:rPr lang="en-US" altLang="en-US" dirty="0" err="1"/>
              <a:t>Matwin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C5C0C62E-5EC3-1941-B8D9-E0AA01DDA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6962" y="5081902"/>
            <a:ext cx="2389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Stan </a:t>
            </a:r>
            <a:r>
              <a:rPr lang="en-US" altLang="en-US" sz="1800" b="1" dirty="0" err="1">
                <a:latin typeface="Arial" panose="020B0604020202020204" pitchFamily="34" charset="0"/>
              </a:rPr>
              <a:t>Matwin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Dalhousie University, Canada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CBC59A-83A9-004B-B55E-A9D9DA3859B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3845" y="5094809"/>
            <a:ext cx="1066627" cy="99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1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EA66C6-0AE7-40E2-9DA8-BFCBF07D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Thierry Roussel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59FA0C-6513-405F-A26A-F13695BA16E9}"/>
              </a:ext>
            </a:extLst>
          </p:cNvPr>
          <p:cNvSpPr/>
          <p:nvPr/>
        </p:nvSpPr>
        <p:spPr>
          <a:xfrm>
            <a:off x="395536" y="1880828"/>
            <a:ext cx="1840026" cy="35103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900" dirty="0">
                <a:solidFill>
                  <a:schemeClr val="tx1"/>
                </a:solidFill>
              </a:rPr>
              <a:t>8.2B€ sales</a:t>
            </a:r>
          </a:p>
          <a:p>
            <a:r>
              <a:rPr lang="en-US" sz="900" dirty="0">
                <a:solidFill>
                  <a:schemeClr val="tx1"/>
                </a:solidFill>
              </a:rPr>
              <a:t>9.9B€ orders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38 900 employees</a:t>
            </a:r>
          </a:p>
          <a:p>
            <a:r>
              <a:rPr lang="en-US" sz="900" dirty="0">
                <a:solidFill>
                  <a:schemeClr val="tx1"/>
                </a:solidFill>
              </a:rPr>
              <a:t>105 sites in 60+ countries, offices, factories, depots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Just acquiring Bombardier transportation to reach roughly 75 000 people</a:t>
            </a:r>
          </a:p>
          <a:p>
            <a:endParaRPr lang="en-US" sz="900" dirty="0">
              <a:solidFill>
                <a:schemeClr val="tx1"/>
              </a:solidFill>
            </a:endParaRPr>
          </a:p>
          <a:p>
            <a:r>
              <a:rPr lang="en-US" sz="900" dirty="0">
                <a:solidFill>
                  <a:schemeClr val="tx1"/>
                </a:solidFill>
              </a:rPr>
              <a:t>Products: 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Train, High Speed, Intercity, Regional, Tramways, metro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Train maintenance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Signaling systems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Infrastructure / tracks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Digital mobility solutions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chemeClr val="tx1"/>
                </a:solidFill>
              </a:rPr>
              <a:t>Electric Bus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</a:pPr>
            <a:r>
              <a:rPr lang="en-US" sz="900" dirty="0">
                <a:solidFill>
                  <a:schemeClr val="tx1"/>
                </a:solidFill>
              </a:rPr>
              <a:t>Moto :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 by Nature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CAC25-792B-4C7F-B767-33590BECDEA4}"/>
              </a:ext>
            </a:extLst>
          </p:cNvPr>
          <p:cNvSpPr/>
          <p:nvPr/>
        </p:nvSpPr>
        <p:spPr>
          <a:xfrm>
            <a:off x="4137000" y="1340768"/>
            <a:ext cx="4957324" cy="102611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Should be managed at country level, rather than company level :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Require large coverage of population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Overlap Pro and </a:t>
            </a:r>
            <a:r>
              <a:rPr lang="en-US" sz="1000" dirty="0" err="1">
                <a:solidFill>
                  <a:schemeClr val="tx1"/>
                </a:solidFill>
              </a:rPr>
              <a:t>Perso</a:t>
            </a:r>
            <a:r>
              <a:rPr lang="en-US" sz="1000" dirty="0">
                <a:solidFill>
                  <a:schemeClr val="tx1"/>
                </a:solidFill>
              </a:rPr>
              <a:t> areas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Many existing country level initiatives and regulation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Many variations from country to country, regulation, habit, unions, health system, balance privacy vs safety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Ex : France =&gt; </a:t>
            </a:r>
            <a:r>
              <a:rPr lang="en-US" sz="1000" dirty="0" err="1">
                <a:solidFill>
                  <a:schemeClr val="tx1"/>
                </a:solidFill>
              </a:rPr>
              <a:t>StopCovid</a:t>
            </a:r>
            <a:r>
              <a:rPr lang="en-US" sz="1000" dirty="0">
                <a:solidFill>
                  <a:schemeClr val="tx1"/>
                </a:solidFill>
              </a:rPr>
              <a:t> app, India =&gt; </a:t>
            </a:r>
            <a:r>
              <a:rPr lang="en-US" sz="1000" dirty="0" err="1">
                <a:solidFill>
                  <a:schemeClr val="tx1"/>
                </a:solidFill>
              </a:rPr>
              <a:t>Aarogya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r>
              <a:rPr lang="en-US" sz="1000" dirty="0" err="1">
                <a:solidFill>
                  <a:schemeClr val="tx1"/>
                </a:solidFill>
              </a:rPr>
              <a:t>Setu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FA317F-2110-4007-82AD-8B5528FB3D75}"/>
              </a:ext>
            </a:extLst>
          </p:cNvPr>
          <p:cNvSpPr/>
          <p:nvPr/>
        </p:nvSpPr>
        <p:spPr>
          <a:xfrm>
            <a:off x="4124878" y="2637353"/>
            <a:ext cx="4957324" cy="14581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Main focus is managing people density :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Low density in factory and depots =&gt; ok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Promote home office (our IT system allows everyone to work from home)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Keep max 15% of people at work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50% of seats and desks have been removed or banned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Short term :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We are considering apps to book when you plan to come to the office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Mid term to be investigated : </a:t>
            </a:r>
          </a:p>
          <a:p>
            <a:pPr marL="471488" lvl="1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Flex offices, advanced home office management, eventually bringing office sharing (</a:t>
            </a:r>
            <a:r>
              <a:rPr lang="en-US" sz="1000" dirty="0" err="1">
                <a:solidFill>
                  <a:schemeClr val="tx1"/>
                </a:solidFill>
              </a:rPr>
              <a:t>WeWork</a:t>
            </a:r>
            <a:r>
              <a:rPr lang="en-US" sz="1000" dirty="0">
                <a:solidFill>
                  <a:schemeClr val="tx1"/>
                </a:solidFill>
              </a:rPr>
              <a:t>) into the game closer to where people are</a:t>
            </a:r>
          </a:p>
        </p:txBody>
      </p:sp>
      <p:sp>
        <p:nvSpPr>
          <p:cNvPr id="12" name="Flèche : pentagone 11">
            <a:extLst>
              <a:ext uri="{FF2B5EF4-FFF2-40B4-BE49-F238E27FC236}">
                <a16:creationId xmlns:a16="http://schemas.microsoft.com/office/drawing/2014/main" id="{58392591-8F60-4E37-877E-94650F2998BE}"/>
              </a:ext>
            </a:extLst>
          </p:cNvPr>
          <p:cNvSpPr/>
          <p:nvPr/>
        </p:nvSpPr>
        <p:spPr>
          <a:xfrm>
            <a:off x="2505592" y="1340769"/>
            <a:ext cx="1512168" cy="486000"/>
          </a:xfrm>
          <a:prstGeom prst="homePlat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Covid tracing and alerting</a:t>
            </a:r>
          </a:p>
        </p:txBody>
      </p:sp>
      <p:sp>
        <p:nvSpPr>
          <p:cNvPr id="13" name="Flèche : pentagone 12">
            <a:extLst>
              <a:ext uri="{FF2B5EF4-FFF2-40B4-BE49-F238E27FC236}">
                <a16:creationId xmlns:a16="http://schemas.microsoft.com/office/drawing/2014/main" id="{CD1A507C-9C67-4D92-9763-B6A88813D52D}"/>
              </a:ext>
            </a:extLst>
          </p:cNvPr>
          <p:cNvSpPr/>
          <p:nvPr/>
        </p:nvSpPr>
        <p:spPr>
          <a:xfrm>
            <a:off x="2505592" y="2528900"/>
            <a:ext cx="1512168" cy="486000"/>
          </a:xfrm>
          <a:prstGeom prst="homePlat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Facilities adjustment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56C7AC5D-E589-4764-802D-4AE3F3219B9E}"/>
              </a:ext>
            </a:extLst>
          </p:cNvPr>
          <p:cNvCxnSpPr>
            <a:cxnSpLocks/>
          </p:cNvCxnSpPr>
          <p:nvPr/>
        </p:nvCxnSpPr>
        <p:spPr>
          <a:xfrm>
            <a:off x="2289568" y="1556792"/>
            <a:ext cx="0" cy="3510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9D25058-43D1-4A28-935E-67EE66902688}"/>
              </a:ext>
            </a:extLst>
          </p:cNvPr>
          <p:cNvSpPr/>
          <p:nvPr/>
        </p:nvSpPr>
        <p:spPr>
          <a:xfrm>
            <a:off x="4124878" y="4361210"/>
            <a:ext cx="4957324" cy="118813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Privacy vs Safety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If safety then who owns data? Country government? Country company? International company (Google, Apple)?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No one can anticipate how much cleverness we can get from data, </a:t>
            </a:r>
            <a:r>
              <a:rPr lang="en-US" sz="1000" dirty="0" err="1">
                <a:solidFill>
                  <a:schemeClr val="tx1"/>
                </a:solidFill>
              </a:rPr>
              <a:t>cf</a:t>
            </a:r>
            <a:r>
              <a:rPr lang="en-US" sz="1000" dirty="0">
                <a:solidFill>
                  <a:schemeClr val="tx1"/>
                </a:solidFill>
              </a:rPr>
              <a:t> Cambridge Analytica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Individual choice =&gt; What does it change for me?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Collective choice =&gt; Soft geopolitics?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In case of pandemic, times matter, safety is argument for everything 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</a:rPr>
              <a:t>=&gt; Let’s build respectful technologies much before</a:t>
            </a:r>
          </a:p>
          <a:p>
            <a:pPr marL="128588" indent="-128588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8" name="Flèche : pentagone 17">
            <a:extLst>
              <a:ext uri="{FF2B5EF4-FFF2-40B4-BE49-F238E27FC236}">
                <a16:creationId xmlns:a16="http://schemas.microsoft.com/office/drawing/2014/main" id="{4F7CF77B-29A6-4E54-A042-263F02CFACC4}"/>
              </a:ext>
            </a:extLst>
          </p:cNvPr>
          <p:cNvSpPr/>
          <p:nvPr/>
        </p:nvSpPr>
        <p:spPr>
          <a:xfrm>
            <a:off x="2505592" y="4149081"/>
            <a:ext cx="1512168" cy="486000"/>
          </a:xfrm>
          <a:prstGeom prst="homePlat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Challenges for apps</a:t>
            </a:r>
          </a:p>
        </p:txBody>
      </p:sp>
      <p:pic>
        <p:nvPicPr>
          <p:cNvPr id="16" name="Espace réservé pour une image  8">
            <a:extLst>
              <a:ext uri="{FF2B5EF4-FFF2-40B4-BE49-F238E27FC236}">
                <a16:creationId xmlns:a16="http://schemas.microsoft.com/office/drawing/2014/main" id="{8251AD9C-BBB2-4C08-B9E2-18B000446E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395536" y="1413850"/>
            <a:ext cx="1840022" cy="4129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68DB15C-3160-F74E-A0A9-250C9FAA8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6975" y="5063286"/>
            <a:ext cx="2383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Thierry Roussel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Alstom SA, France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EAD5DF-6343-E345-9C1E-FBB038DA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03" y="5063286"/>
            <a:ext cx="1152528" cy="10563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9DF595-EC8A-A147-A2C8-BB29081BE38D}"/>
              </a:ext>
            </a:extLst>
          </p:cNvPr>
          <p:cNvCxnSpPr/>
          <p:nvPr/>
        </p:nvCxnSpPr>
        <p:spPr>
          <a:xfrm>
            <a:off x="1617370" y="5256022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038808C-6645-F642-A0B9-FF1686479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5709617"/>
            <a:ext cx="1922740" cy="4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10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2F6C0-CFC8-411A-8E61-FE03BFE13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Moustafa</a:t>
            </a:r>
            <a:r>
              <a:rPr lang="en-US" dirty="0"/>
              <a:t> Youssef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15B1F-3946-4D16-817A-CF627A1DF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Location determination technologies from both academia and industry</a:t>
            </a:r>
          </a:p>
          <a:p>
            <a:r>
              <a:rPr lang="en-US" dirty="0"/>
              <a:t>GPS</a:t>
            </a:r>
          </a:p>
          <a:p>
            <a:pPr lvl="1"/>
            <a:r>
              <a:rPr lang="en-US" dirty="0"/>
              <a:t>Doesn’t work everywhere</a:t>
            </a:r>
          </a:p>
          <a:p>
            <a:pPr lvl="1"/>
            <a:r>
              <a:rPr lang="en-US" dirty="0"/>
              <a:t>Not accurate enough</a:t>
            </a:r>
          </a:p>
          <a:p>
            <a:pPr lvl="1"/>
            <a:r>
              <a:rPr lang="en-US" dirty="0"/>
              <a:t>Not ubiquitous – high-end phones only!</a:t>
            </a:r>
          </a:p>
          <a:p>
            <a:r>
              <a:rPr lang="en-US" dirty="0"/>
              <a:t>Need fine-grained accuracy indoors</a:t>
            </a:r>
          </a:p>
          <a:p>
            <a:pPr lvl="1"/>
            <a:r>
              <a:rPr lang="en-US" dirty="0"/>
              <a:t>Bluetooth (Apple and Google API)</a:t>
            </a:r>
          </a:p>
          <a:p>
            <a:pPr lvl="1"/>
            <a:r>
              <a:rPr lang="en-US" dirty="0"/>
              <a:t>Still, not fine-grained enough</a:t>
            </a:r>
          </a:p>
          <a:p>
            <a:pPr lvl="1"/>
            <a:r>
              <a:rPr lang="en-US" b="1" dirty="0"/>
              <a:t>Ubiquitous</a:t>
            </a:r>
            <a:r>
              <a:rPr lang="en-US" dirty="0"/>
              <a:t> indoor localization – works on any phone, anywhere </a:t>
            </a:r>
          </a:p>
          <a:p>
            <a:r>
              <a:rPr lang="en-US" dirty="0"/>
              <a:t>Privacy concerns</a:t>
            </a:r>
          </a:p>
          <a:p>
            <a:pPr lvl="1"/>
            <a:r>
              <a:rPr lang="en-US" dirty="0"/>
              <a:t>Anonymizing, reusable IDs,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Trusted party</a:t>
            </a:r>
          </a:p>
          <a:p>
            <a:pPr lvl="1"/>
            <a:r>
              <a:rPr lang="en-US" dirty="0"/>
              <a:t>New approaches?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C522CDC-778A-4A45-9372-F0E70E9D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4055" y="4909141"/>
            <a:ext cx="254244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Moustafa</a:t>
            </a:r>
            <a:r>
              <a:rPr lang="en-US" altLang="en-US" sz="1800" b="1" dirty="0">
                <a:latin typeface="Arial" panose="020B0604020202020204" pitchFamily="34" charset="0"/>
              </a:rPr>
              <a:t> Youssef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Alexandria University, Egypt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ACA7C-B65A-A44E-B56C-18B07E47E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4869160"/>
            <a:ext cx="1152528" cy="99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61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64C1289-99CF-2745-B894-B0524876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476672"/>
            <a:ext cx="6984776" cy="5544616"/>
          </a:xfrm>
        </p:spPr>
        <p:txBody>
          <a:bodyPr/>
          <a:lstStyle/>
          <a:p>
            <a:r>
              <a:rPr lang="en-US" altLang="en-US" b="1" dirty="0"/>
              <a:t>Questions / Answers &amp; Audience Engagement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8 Questions to Panelists (5-8 minutes each) </a:t>
            </a:r>
            <a:br>
              <a:rPr lang="en-US" altLang="en-US" dirty="0"/>
            </a:br>
            <a:r>
              <a:rPr lang="en-US" altLang="en-US" dirty="0"/>
              <a:t>+</a:t>
            </a:r>
            <a:br>
              <a:rPr lang="en-US" altLang="en-US" dirty="0"/>
            </a:br>
            <a:r>
              <a:rPr lang="en-US" altLang="en-US" dirty="0"/>
              <a:t>  2 minutes Audience Q/A after each Question</a:t>
            </a:r>
          </a:p>
        </p:txBody>
      </p:sp>
    </p:spTree>
    <p:extLst>
      <p:ext uri="{BB962C8B-B14F-4D97-AF65-F5344CB8AC3E}">
        <p14:creationId xmlns:p14="http://schemas.microsoft.com/office/powerpoint/2010/main" val="4018693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64C1289-99CF-2745-B894-B0524876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1</a:t>
            </a:r>
          </a:p>
        </p:txBody>
      </p:sp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84D53531-DBF9-AC4B-BB71-BA5DE456E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6542"/>
            <a:ext cx="8229600" cy="4525963"/>
          </a:xfrm>
        </p:spPr>
        <p:txBody>
          <a:bodyPr/>
          <a:lstStyle/>
          <a:p>
            <a:r>
              <a:rPr lang="en-US" altLang="en-US" sz="2800" b="1" dirty="0"/>
              <a:t>What are the most prominent Privacy and Ethical aspects you see with MCTA?</a:t>
            </a:r>
          </a:p>
          <a:p>
            <a:pPr lvl="1"/>
            <a:r>
              <a:rPr lang="en-US" altLang="en-US" sz="2400" b="1" dirty="0"/>
              <a:t>Tracking: </a:t>
            </a:r>
            <a:r>
              <a:rPr lang="en-US" altLang="en-US" sz="2400" dirty="0"/>
              <a:t>MCTA can monitor custodians at a very fine resolution in real-time and in retrospective. </a:t>
            </a:r>
          </a:p>
          <a:p>
            <a:pPr lvl="1"/>
            <a:r>
              <a:rPr lang="en-GB" sz="2400" b="1" dirty="0"/>
              <a:t>Re-identification: mobility traces </a:t>
            </a:r>
            <a:r>
              <a:rPr lang="en-GB" sz="2400" dirty="0"/>
              <a:t>are </a:t>
            </a:r>
            <a:r>
              <a:rPr lang="en-GB" sz="2400" b="1" dirty="0"/>
              <a:t>highly correlated </a:t>
            </a:r>
            <a:r>
              <a:rPr lang="en-GB" sz="2400" dirty="0"/>
              <a:t>and unique, as such, the </a:t>
            </a:r>
            <a:r>
              <a:rPr lang="en-GB" sz="2400" b="1" dirty="0"/>
              <a:t>re-identification privacy </a:t>
            </a:r>
            <a:r>
              <a:rPr lang="en-GB" sz="2400" dirty="0"/>
              <a:t>threat is </a:t>
            </a:r>
            <a:r>
              <a:rPr lang="en-GB" sz="2400" b="1" dirty="0"/>
              <a:t>imminent</a:t>
            </a:r>
            <a:r>
              <a:rPr lang="en-GB" sz="2400" dirty="0"/>
              <a:t>. </a:t>
            </a:r>
          </a:p>
          <a:p>
            <a:pPr lvl="1"/>
            <a:r>
              <a:rPr lang="en-GB" sz="2400" b="1" dirty="0"/>
              <a:t>Pseudonymization vs. Anonymization: </a:t>
            </a:r>
            <a:r>
              <a:rPr lang="en-GB" sz="2400" dirty="0"/>
              <a:t>indirect tracking technologies (e.g., hashing of BLE, Wi-Fi MAC through temporal cryptographic functions yielding Ephemeral IDs), can eventually be attacked violating location privacy.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6A81E-8671-374F-A018-3C3C92F13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A1D8C-030F-8847-96DB-55C280DBF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317" y="1384169"/>
            <a:ext cx="8229600" cy="4525963"/>
          </a:xfrm>
        </p:spPr>
        <p:txBody>
          <a:bodyPr/>
          <a:lstStyle/>
          <a:p>
            <a:r>
              <a:rPr lang="en-GB" sz="2800" b="1" dirty="0"/>
              <a:t>Mobile Operating System vendors are developing their own MCTA. What are the pros and cons of this approach?</a:t>
            </a:r>
          </a:p>
          <a:p>
            <a:pPr lvl="1"/>
            <a:r>
              <a:rPr lang="en-GB" sz="2400" dirty="0"/>
              <a:t>Google and Apple, as the predominant smartphone OS vendors, have a 99% market share</a:t>
            </a:r>
          </a:p>
          <a:p>
            <a:pPr lvl="2"/>
            <a:r>
              <a:rPr lang="en-GB" sz="2000" dirty="0"/>
              <a:t>Temporary Exposure Key that is generated every 24 hours for privacy consideration and is used in local BLE broadcasts in the form of a Rolling Proximity Identifier that changes every 15 minutes. </a:t>
            </a:r>
          </a:p>
          <a:p>
            <a:pPr lvl="1"/>
            <a:r>
              <a:rPr lang="en-GB" sz="2400" b="1" dirty="0"/>
              <a:t>Status: </a:t>
            </a:r>
            <a:r>
              <a:rPr lang="en-GB" sz="2400" dirty="0"/>
              <a:t>The Apple/Google Approach used by UK, Germany, France and other countries as part of open-source or custom-made solutions</a:t>
            </a:r>
          </a:p>
          <a:p>
            <a:pPr lvl="1"/>
            <a:endParaRPr lang="en-CY" sz="2400" b="1" dirty="0"/>
          </a:p>
        </p:txBody>
      </p:sp>
    </p:spTree>
    <p:extLst>
      <p:ext uri="{BB962C8B-B14F-4D97-AF65-F5344CB8AC3E}">
        <p14:creationId xmlns:p14="http://schemas.microsoft.com/office/powerpoint/2010/main" val="1053201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DAB40-951B-4C49-9A28-A6DBFBE1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89E66B-CD60-6247-99E7-1E0AB8FE0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sz="2400" b="1" dirty="0"/>
              <a:t>What is the role of coordinated open-* (open protocols, open data and open source) in MCTA advancement?</a:t>
            </a:r>
          </a:p>
          <a:p>
            <a:pPr lvl="1"/>
            <a:r>
              <a:rPr lang="en-GB" sz="2000" dirty="0"/>
              <a:t>An issue is that even though the </a:t>
            </a:r>
            <a:r>
              <a:rPr lang="en-GB" sz="2000" b="1" dirty="0"/>
              <a:t>protocol</a:t>
            </a:r>
            <a:r>
              <a:rPr lang="en-GB" sz="2000" dirty="0"/>
              <a:t> might be </a:t>
            </a:r>
            <a:r>
              <a:rPr lang="en-GB" sz="2000" b="1" dirty="0"/>
              <a:t>open</a:t>
            </a:r>
            <a:r>
              <a:rPr lang="en-GB" sz="2000" dirty="0"/>
              <a:t>, the </a:t>
            </a:r>
            <a:r>
              <a:rPr lang="en-GB" sz="2000" b="1" dirty="0"/>
              <a:t>software</a:t>
            </a:r>
            <a:r>
              <a:rPr lang="en-GB" sz="2000" dirty="0"/>
              <a:t> and/or the </a:t>
            </a:r>
            <a:r>
              <a:rPr lang="en-GB" sz="2000" b="1" dirty="0"/>
              <a:t>deployment</a:t>
            </a:r>
            <a:r>
              <a:rPr lang="en-GB" sz="2000" dirty="0"/>
              <a:t> might </a:t>
            </a:r>
            <a:r>
              <a:rPr lang="en-GB" sz="2000" b="1" dirty="0"/>
              <a:t>eventually</a:t>
            </a:r>
            <a:r>
              <a:rPr lang="en-GB" sz="2000" dirty="0"/>
              <a:t> be </a:t>
            </a:r>
            <a:r>
              <a:rPr lang="en-GB" sz="2000" b="1" dirty="0"/>
              <a:t>closed</a:t>
            </a:r>
            <a:r>
              <a:rPr lang="en-GB" sz="2000" dirty="0"/>
              <a:t> </a:t>
            </a:r>
          </a:p>
          <a:p>
            <a:pPr lvl="2"/>
            <a:r>
              <a:rPr lang="en-GB" sz="2000" dirty="0"/>
              <a:t>Replicating open-source developments is </a:t>
            </a:r>
            <a:r>
              <a:rPr lang="en-GB" sz="2000" b="1" dirty="0"/>
              <a:t>risky</a:t>
            </a:r>
            <a:r>
              <a:rPr lang="en-GB" sz="2000" dirty="0"/>
              <a:t> =&gt; lack of deep domain understanding can potentially undermine </a:t>
            </a:r>
            <a:r>
              <a:rPr lang="en-GB" sz="2000" b="1" dirty="0"/>
              <a:t>important aspects </a:t>
            </a:r>
            <a:r>
              <a:rPr lang="en-GB" sz="2000" dirty="0"/>
              <a:t>of </a:t>
            </a:r>
            <a:r>
              <a:rPr lang="en-GB" sz="2000" b="1" dirty="0"/>
              <a:t>application integrity, security</a:t>
            </a:r>
            <a:r>
              <a:rPr lang="en-GB" sz="2000" dirty="0"/>
              <a:t> and </a:t>
            </a:r>
            <a:r>
              <a:rPr lang="en-GB" sz="2000" b="1" dirty="0"/>
              <a:t>correctness</a:t>
            </a:r>
            <a:r>
              <a:rPr lang="en-GB" sz="2000" dirty="0"/>
              <a:t> of </a:t>
            </a:r>
            <a:r>
              <a:rPr lang="en-GB" sz="2000" b="1" dirty="0"/>
              <a:t>collected data</a:t>
            </a:r>
            <a:r>
              <a:rPr lang="en-GB" sz="2000" dirty="0"/>
              <a:t>. </a:t>
            </a:r>
          </a:p>
          <a:p>
            <a:pPr lvl="1"/>
            <a:r>
              <a:rPr lang="en-GB" sz="2000" dirty="0"/>
              <a:t>promoting open data through crowdsourcing could promote awareness for common good.</a:t>
            </a:r>
          </a:p>
          <a:p>
            <a:pPr lvl="1"/>
            <a:r>
              <a:rPr lang="en-GB" sz="2000" dirty="0"/>
              <a:t>New technical challenges: online entity disambiguation from streaming data as well as identification of false statements.</a:t>
            </a:r>
          </a:p>
        </p:txBody>
      </p:sp>
    </p:spTree>
    <p:extLst>
      <p:ext uri="{BB962C8B-B14F-4D97-AF65-F5344CB8AC3E}">
        <p14:creationId xmlns:p14="http://schemas.microsoft.com/office/powerpoint/2010/main" val="237659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09A8A-479D-9A4B-A045-B1100DC2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283E0-EE81-F247-BA52-EE764202D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GB" sz="2800" b="1" dirty="0"/>
              <a:t>What are the right architectures, functionalities and interfaces for MCTA?</a:t>
            </a:r>
          </a:p>
          <a:p>
            <a:pPr lvl="1"/>
            <a:r>
              <a:rPr lang="en-GB" sz="2400" dirty="0"/>
              <a:t>Basic focus so far on Centralized vs. Decentralized. </a:t>
            </a:r>
          </a:p>
          <a:p>
            <a:pPr lvl="1"/>
            <a:r>
              <a:rPr lang="en-GB" sz="2400" dirty="0"/>
              <a:t>However, </a:t>
            </a:r>
            <a:r>
              <a:rPr lang="en-GB" sz="2400" b="1" dirty="0"/>
              <a:t>privacy attacks </a:t>
            </a:r>
            <a:r>
              <a:rPr lang="en-GB" sz="2400" dirty="0"/>
              <a:t>have not been </a:t>
            </a:r>
            <a:r>
              <a:rPr lang="en-GB" sz="2400" b="1" dirty="0"/>
              <a:t>extensively</a:t>
            </a:r>
            <a:r>
              <a:rPr lang="en-GB" sz="2400" dirty="0"/>
              <a:t> studied </a:t>
            </a:r>
          </a:p>
          <a:p>
            <a:pPr lvl="2"/>
            <a:r>
              <a:rPr lang="en-GB" sz="2000" dirty="0"/>
              <a:t>e.g., certain</a:t>
            </a:r>
            <a:r>
              <a:rPr lang="en-GB" sz="2000" b="1" dirty="0"/>
              <a:t> quasi-identifiers</a:t>
            </a:r>
            <a:r>
              <a:rPr lang="en-GB" sz="2000" dirty="0"/>
              <a:t> might be compromised in the future leading to </a:t>
            </a:r>
            <a:r>
              <a:rPr lang="en-GB" sz="2000" b="1" dirty="0"/>
              <a:t>privacy breaches </a:t>
            </a:r>
            <a:r>
              <a:rPr lang="en-GB" sz="2000" dirty="0"/>
              <a:t>(i.e., k-anonymity, l-diversity and t-closeness). </a:t>
            </a:r>
          </a:p>
          <a:p>
            <a:pPr lvl="1"/>
            <a:r>
              <a:rPr lang="en-CY" sz="2400" dirty="0"/>
              <a:t>Are </a:t>
            </a:r>
            <a:r>
              <a:rPr lang="en-CY" sz="2400" b="1" dirty="0"/>
              <a:t>distributed</a:t>
            </a:r>
            <a:r>
              <a:rPr lang="en-CY" sz="2400" dirty="0"/>
              <a:t> approaches </a:t>
            </a:r>
            <a:r>
              <a:rPr lang="en-CY" sz="2400" b="1" dirty="0"/>
              <a:t>fundamentally</a:t>
            </a:r>
            <a:r>
              <a:rPr lang="en-CY" sz="2400" dirty="0"/>
              <a:t> more </a:t>
            </a:r>
            <a:r>
              <a:rPr lang="en-CY" sz="2400" b="1" dirty="0"/>
              <a:t>secure</a:t>
            </a:r>
            <a:r>
              <a:rPr lang="en-CY" sz="2400" dirty="0"/>
              <a:t>?</a:t>
            </a:r>
          </a:p>
          <a:p>
            <a:pPr lvl="2"/>
            <a:r>
              <a:rPr lang="en-GB" sz="2000" dirty="0"/>
              <a:t>W</a:t>
            </a:r>
            <a:r>
              <a:rPr lang="en-CY" sz="2000" dirty="0"/>
              <a:t>hat happens if the </a:t>
            </a:r>
            <a:r>
              <a:rPr lang="en-CY" sz="2000" b="1" dirty="0"/>
              <a:t>cell phone </a:t>
            </a:r>
            <a:r>
              <a:rPr lang="en-CY" sz="2000" dirty="0"/>
              <a:t>is stolen or a </a:t>
            </a:r>
            <a:r>
              <a:rPr lang="en-CY" sz="2000" b="1" dirty="0"/>
              <a:t>malware</a:t>
            </a:r>
            <a:r>
              <a:rPr lang="en-CY" sz="2000" dirty="0"/>
              <a:t> installed on device stealing and linking the data?</a:t>
            </a:r>
          </a:p>
        </p:txBody>
      </p:sp>
    </p:spTree>
    <p:extLst>
      <p:ext uri="{BB962C8B-B14F-4D97-AF65-F5344CB8AC3E}">
        <p14:creationId xmlns:p14="http://schemas.microsoft.com/office/powerpoint/2010/main" val="10789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C014D-FB87-F948-A3ED-CD3BDB69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57E8C-80A5-654E-8EEE-AED5810C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What are the technical challenges for MCTA?</a:t>
            </a:r>
          </a:p>
          <a:p>
            <a:pPr lvl="1"/>
            <a:r>
              <a:rPr lang="en-GB" sz="2400" dirty="0"/>
              <a:t>The low </a:t>
            </a:r>
            <a:r>
              <a:rPr lang="en-GB" sz="2400" b="1" dirty="0"/>
              <a:t>installation penetration </a:t>
            </a:r>
            <a:r>
              <a:rPr lang="en-GB" sz="2400" dirty="0"/>
              <a:t>rate of MCTA apps (currently 5-20%) might constitute MCTA useless altogether, if these are not used by all users but there are also technical challenges.</a:t>
            </a:r>
          </a:p>
          <a:p>
            <a:pPr lvl="1"/>
            <a:r>
              <a:rPr lang="en-GB" sz="2400" b="1" dirty="0"/>
              <a:t>Battery</a:t>
            </a:r>
            <a:r>
              <a:rPr lang="en-GB" sz="2400" dirty="0"/>
              <a:t> </a:t>
            </a:r>
            <a:r>
              <a:rPr lang="en-GB" sz="2400" b="1" dirty="0"/>
              <a:t>drainage</a:t>
            </a:r>
            <a:r>
              <a:rPr lang="en-GB" sz="2400" dirty="0"/>
              <a:t> of smartphones (Singapore’s </a:t>
            </a:r>
            <a:r>
              <a:rPr lang="en-GB" sz="2400" dirty="0" err="1"/>
              <a:t>TraceTogether</a:t>
            </a:r>
            <a:r>
              <a:rPr lang="en-GB" sz="2400" dirty="0"/>
              <a:t> app) or depletion of data plans.</a:t>
            </a:r>
          </a:p>
          <a:p>
            <a:pPr lvl="1"/>
            <a:r>
              <a:rPr lang="en-GB" sz="2400" dirty="0"/>
              <a:t>possible </a:t>
            </a:r>
            <a:r>
              <a:rPr lang="en-GB" sz="2400" b="1" dirty="0"/>
              <a:t>malfunctioning</a:t>
            </a:r>
            <a:r>
              <a:rPr lang="en-GB" sz="2400" dirty="0"/>
              <a:t> of </a:t>
            </a:r>
            <a:r>
              <a:rPr lang="en-GB" sz="2400" b="1" dirty="0"/>
              <a:t>sensors</a:t>
            </a:r>
            <a:r>
              <a:rPr lang="en-GB" sz="2400" dirty="0"/>
              <a:t> on the smartphone</a:t>
            </a:r>
          </a:p>
          <a:p>
            <a:pPr lvl="1"/>
            <a:r>
              <a:rPr lang="en-GB" sz="2400" b="1" dirty="0"/>
              <a:t>device diversity issues</a:t>
            </a:r>
            <a:r>
              <a:rPr lang="en-GB" sz="2400" dirty="0"/>
              <a:t>, where different vendors report signal measurements on different scales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CY" sz="2400" b="1" dirty="0"/>
          </a:p>
        </p:txBody>
      </p:sp>
    </p:spTree>
    <p:extLst>
      <p:ext uri="{BB962C8B-B14F-4D97-AF65-F5344CB8AC3E}">
        <p14:creationId xmlns:p14="http://schemas.microsoft.com/office/powerpoint/2010/main" val="24754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9A7D-8B50-9946-B90D-C24DE94B4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735AD-5E40-CB43-8442-AE1D36CBD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b="1" dirty="0"/>
              <a:t>What are the correct localization/proximity technologies for MCTA given the wide spectrum of technologies?</a:t>
            </a:r>
          </a:p>
          <a:p>
            <a:pPr lvl="1"/>
            <a:r>
              <a:rPr lang="en-GB" sz="2000" dirty="0"/>
              <a:t>localization and proximity literature </a:t>
            </a:r>
            <a:r>
              <a:rPr lang="en-GB" sz="2000" b="1" dirty="0"/>
              <a:t>is very broad and diverse</a:t>
            </a:r>
            <a:r>
              <a:rPr lang="en-GB" sz="2000" dirty="0"/>
              <a:t>:</a:t>
            </a:r>
          </a:p>
          <a:p>
            <a:pPr lvl="2"/>
            <a:r>
              <a:rPr lang="en-GB" sz="1600" i="1" dirty="0"/>
              <a:t>GNSS, Infrared, Light, Bluetooth, visual or acoustic analysis, RFID, Inertial Measurement Units, Ultra-Wide-Band, Sensor Net- works, Wireless LANs, Computer-Vision-based, etc.; combinations into hybrid systems</a:t>
            </a:r>
            <a:r>
              <a:rPr lang="en-GB" sz="1600" dirty="0"/>
              <a:t>. </a:t>
            </a:r>
            <a:endParaRPr lang="en-GB" sz="1600" i="1" dirty="0"/>
          </a:p>
          <a:p>
            <a:pPr lvl="2"/>
            <a:r>
              <a:rPr lang="en-GB" sz="1600" i="1" dirty="0"/>
              <a:t>Do we </a:t>
            </a:r>
            <a:r>
              <a:rPr lang="en-GB" sz="1600" b="1" i="1" dirty="0"/>
              <a:t>actually need this type of accuracy </a:t>
            </a:r>
            <a:r>
              <a:rPr lang="en-GB" sz="1600" i="1" dirty="0"/>
              <a:t>in MCTAs or are </a:t>
            </a:r>
            <a:r>
              <a:rPr lang="en-GB" sz="1600" b="1" i="1" dirty="0"/>
              <a:t>semantic trajectories (and semantic proximity) </a:t>
            </a:r>
            <a:r>
              <a:rPr lang="en-GB" sz="1600" i="1" dirty="0"/>
              <a:t>sufficient to protect people with the right level of </a:t>
            </a:r>
            <a:r>
              <a:rPr lang="en-GB" sz="1600" b="1" i="1" dirty="0"/>
              <a:t>accuracy</a:t>
            </a:r>
            <a:r>
              <a:rPr lang="en-GB" sz="1600" i="1" dirty="0"/>
              <a:t>? </a:t>
            </a:r>
            <a:endParaRPr lang="en-GB" sz="1600" dirty="0"/>
          </a:p>
          <a:p>
            <a:pPr lvl="1"/>
            <a:r>
              <a:rPr lang="en-GB" sz="2000" dirty="0"/>
              <a:t>Shouldn’t MCTA </a:t>
            </a:r>
            <a:r>
              <a:rPr lang="en-GB" sz="2000" b="1" dirty="0"/>
              <a:t>contact/proximity </a:t>
            </a:r>
            <a:r>
              <a:rPr lang="en-GB" sz="2000" dirty="0"/>
              <a:t>tracing technology (i.e., BLE advertising) be more </a:t>
            </a:r>
            <a:r>
              <a:rPr lang="en-GB" sz="2000" b="1" dirty="0"/>
              <a:t>thoroughly tested before being </a:t>
            </a:r>
            <a:r>
              <a:rPr lang="en-GB" sz="2000" dirty="0"/>
              <a:t>deployed at </a:t>
            </a:r>
            <a:r>
              <a:rPr lang="en-GB" sz="2000" b="1" dirty="0"/>
              <a:t>such large scale</a:t>
            </a:r>
            <a:r>
              <a:rPr lang="en-GB" sz="2000" dirty="0"/>
              <a:t> (battery, reliability, compatibility)? </a:t>
            </a:r>
          </a:p>
          <a:p>
            <a:pPr lvl="1"/>
            <a:endParaRPr lang="en-CY" sz="2000" b="1" dirty="0"/>
          </a:p>
        </p:txBody>
      </p:sp>
    </p:spTree>
    <p:extLst>
      <p:ext uri="{BB962C8B-B14F-4D97-AF65-F5344CB8AC3E}">
        <p14:creationId xmlns:p14="http://schemas.microsoft.com/office/powerpoint/2010/main" val="125011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8EC81373-9560-4448-8CAB-58266DFAB1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570" y="2940296"/>
            <a:ext cx="584446" cy="584446"/>
          </a:xfrm>
          <a:prstGeom prst="rect">
            <a:avLst/>
          </a:prstGeom>
        </p:spPr>
      </p:pic>
      <p:sp>
        <p:nvSpPr>
          <p:cNvPr id="6145" name="Title 1">
            <a:extLst>
              <a:ext uri="{FF2B5EF4-FFF2-40B4-BE49-F238E27FC236}">
                <a16:creationId xmlns:a16="http://schemas.microsoft.com/office/drawing/2014/main" id="{63CB8CA1-24EC-5345-9F85-F3ED6C0B4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IEEE MDM’20 Panelists</a:t>
            </a:r>
            <a:endParaRPr lang="en-GB" altLang="en-US" dirty="0"/>
          </a:p>
        </p:txBody>
      </p:sp>
      <p:sp>
        <p:nvSpPr>
          <p:cNvPr id="5124" name="Rectangle 7">
            <a:extLst>
              <a:ext uri="{FF2B5EF4-FFF2-40B4-BE49-F238E27FC236}">
                <a16:creationId xmlns:a16="http://schemas.microsoft.com/office/drawing/2014/main" id="{21ABCFDA-9AD6-E14F-95F6-B52531A4AC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007" y="1496551"/>
            <a:ext cx="27968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Vania </a:t>
            </a:r>
            <a:r>
              <a:rPr lang="en-US" altLang="en-US" sz="1800" b="1" dirty="0" err="1">
                <a:latin typeface="Arial" panose="020B0604020202020204" pitchFamily="34" charset="0"/>
              </a:rPr>
              <a:t>Bogorny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Federal University of Santa Catarina, Brazil</a:t>
            </a:r>
          </a:p>
        </p:txBody>
      </p:sp>
      <p:sp>
        <p:nvSpPr>
          <p:cNvPr id="5128" name="Rectangle 13">
            <a:extLst>
              <a:ext uri="{FF2B5EF4-FFF2-40B4-BE49-F238E27FC236}">
                <a16:creationId xmlns:a16="http://schemas.microsoft.com/office/drawing/2014/main" id="{653BBCA2-BCD1-294B-8CB1-6FCDFE99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2916" y="1518322"/>
            <a:ext cx="29599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Yannick Léo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Emerton Data, France</a:t>
            </a:r>
          </a:p>
        </p:txBody>
      </p:sp>
      <p:sp>
        <p:nvSpPr>
          <p:cNvPr id="6149" name="Rectangle 14">
            <a:extLst>
              <a:ext uri="{FF2B5EF4-FFF2-40B4-BE49-F238E27FC236}">
                <a16:creationId xmlns:a16="http://schemas.microsoft.com/office/drawing/2014/main" id="{A22A57C1-522C-174B-8913-4B86EC0A8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9928" y="3825870"/>
            <a:ext cx="39957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Arial" panose="020B0604020202020204" pitchFamily="34" charset="0"/>
              </a:rPr>
              <a:t>Moustafa</a:t>
            </a:r>
            <a:r>
              <a:rPr lang="en-US" altLang="en-US" sz="1800" b="1" dirty="0">
                <a:latin typeface="Arial" panose="020B0604020202020204" pitchFamily="34" charset="0"/>
              </a:rPr>
              <a:t> Youssef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Alexandria University, Egypt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6CBEF0BA-A7AB-6C4E-9810-1BB2B1E89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2721694"/>
            <a:ext cx="238977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Stan </a:t>
            </a:r>
            <a:r>
              <a:rPr lang="en-US" altLang="en-US" sz="1800" b="1" dirty="0" err="1">
                <a:latin typeface="Arial" panose="020B0604020202020204" pitchFamily="34" charset="0"/>
              </a:rPr>
              <a:t>Matwin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Dalhousie University, Canada</a:t>
            </a:r>
          </a:p>
        </p:txBody>
      </p:sp>
      <p:sp>
        <p:nvSpPr>
          <p:cNvPr id="18" name="Rectangle 13">
            <a:extLst>
              <a:ext uri="{FF2B5EF4-FFF2-40B4-BE49-F238E27FC236}">
                <a16:creationId xmlns:a16="http://schemas.microsoft.com/office/drawing/2014/main" id="{B023AC06-80F8-4D4E-B8C9-8D85D6F9A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0644" y="2660200"/>
            <a:ext cx="2383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Thierry Roussel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Alstom SA, France</a:t>
            </a:r>
            <a:endParaRPr lang="en-US" altLang="en-US" sz="1800" b="1" dirty="0">
              <a:latin typeface="Arial" panose="020B0604020202020204" pitchFamily="34" charset="0"/>
            </a:endParaRPr>
          </a:p>
        </p:txBody>
      </p:sp>
      <p:pic>
        <p:nvPicPr>
          <p:cNvPr id="6156" name="Picture 7">
            <a:extLst>
              <a:ext uri="{FF2B5EF4-FFF2-40B4-BE49-F238E27FC236}">
                <a16:creationId xmlns:a16="http://schemas.microsoft.com/office/drawing/2014/main" id="{5CAB8C28-1326-A342-8BF6-054FDDE30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069" y="4948201"/>
            <a:ext cx="120650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14">
            <a:extLst>
              <a:ext uri="{FF2B5EF4-FFF2-40B4-BE49-F238E27FC236}">
                <a16:creationId xmlns:a16="http://schemas.microsoft.com/office/drawing/2014/main" id="{155A5AA8-117C-6C4A-8E84-077CCD185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582" y="4905447"/>
            <a:ext cx="252441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Demetris </a:t>
            </a:r>
            <a:r>
              <a:rPr lang="en-US" altLang="en-US" sz="1800" b="1" dirty="0" err="1">
                <a:latin typeface="Arial" panose="020B0604020202020204" pitchFamily="34" charset="0"/>
              </a:rPr>
              <a:t>Zeinalipour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University of Cyprus, Cyprus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Co-Chair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35335D-ED2F-1940-9155-FF5822DF81B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7341" y="1568862"/>
            <a:ext cx="1066627" cy="1056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F9F5ED-0063-D349-9060-F4A7E54B1D4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1579630"/>
            <a:ext cx="1154113" cy="10563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52B60F-F94E-7941-B6B9-F818D86D43E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4387" y="2734601"/>
            <a:ext cx="1066627" cy="9984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E31EA3-5341-204C-A5BD-C7EF4A6FC2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3650" y="2729963"/>
            <a:ext cx="1152528" cy="10563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3160AC-260F-EF47-859A-20161FB668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937" y="3785889"/>
            <a:ext cx="1152528" cy="9984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8BA8A6-362F-DF42-AB91-E1A22BF525B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2284" y="4934588"/>
            <a:ext cx="1173887" cy="1241662"/>
          </a:xfrm>
          <a:prstGeom prst="rect">
            <a:avLst/>
          </a:prstGeom>
        </p:spPr>
      </p:pic>
      <p:sp>
        <p:nvSpPr>
          <p:cNvPr id="25" name="Rectangle 14">
            <a:extLst>
              <a:ext uri="{FF2B5EF4-FFF2-40B4-BE49-F238E27FC236}">
                <a16:creationId xmlns:a16="http://schemas.microsoft.com/office/drawing/2014/main" id="{8C80675E-80C4-A441-9B8A-48C525BDC6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4159" y="4905446"/>
            <a:ext cx="26642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Christophe </a:t>
            </a:r>
            <a:r>
              <a:rPr lang="en-US" altLang="en-US" sz="1800" b="1" dirty="0" err="1">
                <a:latin typeface="Arial" panose="020B0604020202020204" pitchFamily="34" charset="0"/>
              </a:rPr>
              <a:t>Claramunt</a:t>
            </a:r>
            <a:endParaRPr lang="en-US" altLang="en-US" sz="1800" b="1" dirty="0">
              <a:latin typeface="Arial" panose="020B0604020202020204" pitchFamily="34" charset="0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French Naval Academy, France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Co-Chair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EE0026-15C2-5448-8577-620988129403}"/>
              </a:ext>
            </a:extLst>
          </p:cNvPr>
          <p:cNvSpPr/>
          <p:nvPr/>
        </p:nvSpPr>
        <p:spPr>
          <a:xfrm>
            <a:off x="4124879" y="2929528"/>
            <a:ext cx="570581" cy="59968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E122BD-69B0-ED4F-BBC4-F9B2544AE056}"/>
              </a:ext>
            </a:extLst>
          </p:cNvPr>
          <p:cNvCxnSpPr/>
          <p:nvPr/>
        </p:nvCxnSpPr>
        <p:spPr>
          <a:xfrm>
            <a:off x="6391039" y="2852936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80471E-34FA-4D40-B92F-C8218A9C0B4C}"/>
              </a:ext>
            </a:extLst>
          </p:cNvPr>
          <p:cNvCxnSpPr/>
          <p:nvPr/>
        </p:nvCxnSpPr>
        <p:spPr>
          <a:xfrm>
            <a:off x="5759914" y="1700808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6D40F16-B268-F24E-9A39-0E16BD571DEE}"/>
              </a:ext>
            </a:extLst>
          </p:cNvPr>
          <p:cNvCxnSpPr/>
          <p:nvPr/>
        </p:nvCxnSpPr>
        <p:spPr>
          <a:xfrm>
            <a:off x="2915816" y="1700808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4BF328A-53EC-FA43-AFC1-F343BEC92B81}"/>
              </a:ext>
            </a:extLst>
          </p:cNvPr>
          <p:cNvCxnSpPr/>
          <p:nvPr/>
        </p:nvCxnSpPr>
        <p:spPr>
          <a:xfrm>
            <a:off x="2430599" y="2913831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B540F39-6AD9-1D4C-ABD2-734DE299153A}"/>
              </a:ext>
            </a:extLst>
          </p:cNvPr>
          <p:cNvCxnSpPr>
            <a:cxnSpLocks/>
            <a:stCxn id="4" idx="2"/>
            <a:endCxn id="12" idx="1"/>
          </p:cNvCxnSpPr>
          <p:nvPr/>
        </p:nvCxnSpPr>
        <p:spPr>
          <a:xfrm>
            <a:off x="3750655" y="2625218"/>
            <a:ext cx="457784" cy="392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FEFB94A-A8CB-4B45-9340-2B385C6556F2}"/>
              </a:ext>
            </a:extLst>
          </p:cNvPr>
          <p:cNvCxnSpPr>
            <a:cxnSpLocks/>
            <a:stCxn id="5" idx="2"/>
            <a:endCxn id="12" idx="7"/>
          </p:cNvCxnSpPr>
          <p:nvPr/>
        </p:nvCxnSpPr>
        <p:spPr>
          <a:xfrm flipH="1">
            <a:off x="4611900" y="2635986"/>
            <a:ext cx="465149" cy="381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A266F69-2635-B34E-816D-BCBC2E94F260}"/>
              </a:ext>
            </a:extLst>
          </p:cNvPr>
          <p:cNvCxnSpPr>
            <a:cxnSpLocks/>
            <a:endCxn id="12" idx="6"/>
          </p:cNvCxnSpPr>
          <p:nvPr/>
        </p:nvCxnSpPr>
        <p:spPr>
          <a:xfrm flipH="1" flipV="1">
            <a:off x="4695460" y="3229372"/>
            <a:ext cx="501638" cy="3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1A841BA-8D4B-B247-96B9-C3178B360E06}"/>
              </a:ext>
            </a:extLst>
          </p:cNvPr>
          <p:cNvCxnSpPr>
            <a:cxnSpLocks/>
            <a:stCxn id="10" idx="0"/>
            <a:endCxn id="12" idx="4"/>
          </p:cNvCxnSpPr>
          <p:nvPr/>
        </p:nvCxnSpPr>
        <p:spPr>
          <a:xfrm flipH="1" flipV="1">
            <a:off x="4410170" y="3529215"/>
            <a:ext cx="31" cy="2566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F4501D-F03F-544A-88DD-8BC3122D3418}"/>
              </a:ext>
            </a:extLst>
          </p:cNvPr>
          <p:cNvCxnSpPr>
            <a:cxnSpLocks/>
            <a:stCxn id="12" idx="2"/>
            <a:endCxn id="8" idx="3"/>
          </p:cNvCxnSpPr>
          <p:nvPr/>
        </p:nvCxnSpPr>
        <p:spPr>
          <a:xfrm flipH="1">
            <a:off x="3771014" y="3229372"/>
            <a:ext cx="353865" cy="44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A4FD3D1-7A73-AA46-AE00-1A59879A1CC2}"/>
              </a:ext>
            </a:extLst>
          </p:cNvPr>
          <p:cNvCxnSpPr>
            <a:cxnSpLocks/>
          </p:cNvCxnSpPr>
          <p:nvPr/>
        </p:nvCxnSpPr>
        <p:spPr>
          <a:xfrm>
            <a:off x="5022887" y="4005064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A65C5D-90EC-4448-A5FA-0CB9BFF5B13E}"/>
              </a:ext>
            </a:extLst>
          </p:cNvPr>
          <p:cNvCxnSpPr>
            <a:cxnSpLocks/>
          </p:cNvCxnSpPr>
          <p:nvPr/>
        </p:nvCxnSpPr>
        <p:spPr>
          <a:xfrm>
            <a:off x="1876981" y="5085184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8F8DB65-4889-CB4C-963B-FDF76623D66B}"/>
              </a:ext>
            </a:extLst>
          </p:cNvPr>
          <p:cNvCxnSpPr>
            <a:cxnSpLocks/>
          </p:cNvCxnSpPr>
          <p:nvPr/>
        </p:nvCxnSpPr>
        <p:spPr>
          <a:xfrm>
            <a:off x="7225685" y="5085184"/>
            <a:ext cx="197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/>
      <p:bldP spid="6149" grpId="0"/>
      <p:bldP spid="13" grpId="0"/>
      <p:bldP spid="18" grpId="0"/>
      <p:bldP spid="6157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C675-239D-0B41-B6D6-5B0C697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597F-5869-1D4A-B25D-30701A58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dirty="0"/>
              <a:t>What is the precise scope of MCTA? </a:t>
            </a:r>
          </a:p>
          <a:p>
            <a:pPr lvl="1"/>
            <a:r>
              <a:rPr lang="en-GB" sz="2400" dirty="0"/>
              <a:t>Should MCTA be used to speed up the Contact Tracing Process by Epidemiologists (</a:t>
            </a:r>
            <a:r>
              <a:rPr lang="en-GB" sz="2400" b="1" dirty="0"/>
              <a:t>a posteriori?</a:t>
            </a:r>
            <a:r>
              <a:rPr lang="en-GB" sz="2400" dirty="0"/>
              <a:t>) only or should these also </a:t>
            </a:r>
            <a:r>
              <a:rPr lang="en-GB" sz="2400" dirty="0" err="1"/>
              <a:t>protext</a:t>
            </a:r>
            <a:r>
              <a:rPr lang="en-GB" sz="2400" dirty="0"/>
              <a:t> us (</a:t>
            </a:r>
            <a:r>
              <a:rPr lang="en-GB" sz="2400" b="1" dirty="0"/>
              <a:t>a priori? / GAEN Exposure Logging?)</a:t>
            </a:r>
            <a:endParaRPr lang="en-GB" sz="2400" dirty="0"/>
          </a:p>
          <a:p>
            <a:pPr lvl="1"/>
            <a:r>
              <a:rPr lang="en-GB" sz="2400" dirty="0"/>
              <a:t>Domain-specific Contact Tracing (e.g., beaches, like Belgian Flemish Region Beach Hotspot App)</a:t>
            </a:r>
          </a:p>
          <a:p>
            <a:pPr lvl="1"/>
            <a:r>
              <a:rPr lang="en-GB" sz="2400" i="1" dirty="0"/>
              <a:t>How </a:t>
            </a:r>
            <a:r>
              <a:rPr lang="en-GB" sz="2400" b="1" i="1" dirty="0"/>
              <a:t>MCTA data </a:t>
            </a:r>
            <a:r>
              <a:rPr lang="en-GB" sz="2400" i="1" dirty="0"/>
              <a:t>could be made available across regions and </a:t>
            </a:r>
            <a:r>
              <a:rPr lang="en-GB" sz="2400" b="1" i="1" dirty="0"/>
              <a:t>countries for further epidemiology analysis and forecast? </a:t>
            </a:r>
          </a:p>
          <a:p>
            <a:pPr lvl="1"/>
            <a:r>
              <a:rPr lang="en-GB" sz="2400" i="1" dirty="0"/>
              <a:t>Finally, </a:t>
            </a:r>
            <a:r>
              <a:rPr lang="en-GB" sz="2400" b="1" i="1" dirty="0"/>
              <a:t>might MCTA replace fully CT in the future? </a:t>
            </a:r>
            <a:endParaRPr lang="en-GB" sz="2000" b="1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7516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C675-239D-0B41-B6D6-5B0C697C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Question 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597F-5869-1D4A-B25D-30701A584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47666"/>
          </a:xfrm>
        </p:spPr>
        <p:txBody>
          <a:bodyPr/>
          <a:lstStyle/>
          <a:p>
            <a:r>
              <a:rPr lang="en-GB" sz="2800" b="1" dirty="0"/>
              <a:t>Is more legislative reform necessary before MCTA can be used with confidence? </a:t>
            </a:r>
            <a:endParaRPr lang="en-GB" sz="2400" b="1" dirty="0"/>
          </a:p>
          <a:p>
            <a:pPr lvl="1"/>
            <a:r>
              <a:rPr lang="en-GB" sz="2000" dirty="0"/>
              <a:t>EUs eHealth voluntary Network: Common EU Toolbox for Member States [23]</a:t>
            </a:r>
          </a:p>
          <a:p>
            <a:pPr lvl="1"/>
            <a:r>
              <a:rPr lang="en-GB" sz="2000" dirty="0"/>
              <a:t>European Data Protection Board (EDPB) has also announced its own recommendations [24] </a:t>
            </a:r>
          </a:p>
          <a:p>
            <a:pPr lvl="1"/>
            <a:r>
              <a:rPr lang="en-GB" sz="2000" dirty="0"/>
              <a:t>Professional bodies like ACM Europe [26] </a:t>
            </a:r>
          </a:p>
          <a:p>
            <a:pPr lvl="1"/>
            <a:r>
              <a:rPr lang="en-GB" sz="2000" dirty="0"/>
              <a:t>Australia: Privacy Amendment of Public Health Contact Information [25]</a:t>
            </a:r>
            <a:endParaRPr lang="en-GB" sz="1600" dirty="0"/>
          </a:p>
          <a:p>
            <a:r>
              <a:rPr lang="en-GB" sz="2200" dirty="0"/>
              <a:t>Should </a:t>
            </a:r>
            <a:r>
              <a:rPr lang="en-GB" sz="2200" b="1" dirty="0"/>
              <a:t>legislation</a:t>
            </a:r>
            <a:r>
              <a:rPr lang="en-GB" sz="2200" dirty="0"/>
              <a:t> emerge after </a:t>
            </a:r>
            <a:r>
              <a:rPr lang="en-GB" sz="2200" b="1" dirty="0"/>
              <a:t>short term technical challenges </a:t>
            </a:r>
            <a:r>
              <a:rPr lang="en-GB" sz="2200" dirty="0"/>
              <a:t>are settled or the the </a:t>
            </a:r>
            <a:r>
              <a:rPr lang="en-GB" sz="2200" b="1" dirty="0"/>
              <a:t>other way around?</a:t>
            </a:r>
          </a:p>
          <a:p>
            <a:r>
              <a:rPr lang="en-GB" sz="2000" i="1" dirty="0"/>
              <a:t>Are these </a:t>
            </a:r>
            <a:r>
              <a:rPr lang="en-GB" sz="2000" b="1" i="1" dirty="0"/>
              <a:t>centrally developed guidelines </a:t>
            </a:r>
            <a:r>
              <a:rPr lang="en-GB" sz="2000" i="1" dirty="0"/>
              <a:t>more effective than the </a:t>
            </a:r>
            <a:r>
              <a:rPr lang="en-GB" sz="2000" b="1" i="1" dirty="0"/>
              <a:t>open-* approaches</a:t>
            </a:r>
            <a:r>
              <a:rPr lang="en-GB" sz="2000" i="1" dirty="0"/>
              <a:t>? </a:t>
            </a:r>
            <a:endParaRPr lang="en-GB" sz="1600" dirty="0"/>
          </a:p>
          <a:p>
            <a:endParaRPr lang="en-GB" sz="2200" b="1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133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960E7-FB9B-DC47-B6CD-9782363FA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E756C-D28D-FB48-84A0-FEC655B9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200" dirty="0">
                <a:latin typeface="Arial"/>
                <a:cs typeface="Arial"/>
              </a:rPr>
              <a:t>There are </a:t>
            </a:r>
            <a:r>
              <a:rPr lang="en-GB" sz="2200" b="1" dirty="0">
                <a:latin typeface="Arial"/>
                <a:cs typeface="Arial"/>
              </a:rPr>
              <a:t>ethical</a:t>
            </a:r>
            <a:r>
              <a:rPr lang="en-GB" sz="2200" dirty="0">
                <a:latin typeface="Arial"/>
                <a:cs typeface="Arial"/>
              </a:rPr>
              <a:t> and </a:t>
            </a:r>
            <a:r>
              <a:rPr lang="en-GB" sz="2200" b="1" dirty="0">
                <a:latin typeface="Arial"/>
                <a:cs typeface="Arial"/>
              </a:rPr>
              <a:t>technical</a:t>
            </a:r>
            <a:r>
              <a:rPr lang="en-GB" sz="2200" dirty="0">
                <a:latin typeface="Arial"/>
                <a:cs typeface="Arial"/>
              </a:rPr>
              <a:t> concerns, </a:t>
            </a:r>
            <a:r>
              <a:rPr lang="en-GB" sz="2200" b="1" dirty="0">
                <a:latin typeface="Arial"/>
                <a:cs typeface="Arial"/>
              </a:rPr>
              <a:t>problems</a:t>
            </a:r>
            <a:r>
              <a:rPr lang="en-GB" sz="2200" dirty="0">
                <a:latin typeface="Arial"/>
                <a:cs typeface="Arial"/>
              </a:rPr>
              <a:t> and </a:t>
            </a:r>
            <a:r>
              <a:rPr lang="en-GB" sz="2200" b="1" dirty="0">
                <a:latin typeface="Arial"/>
                <a:cs typeface="Arial"/>
              </a:rPr>
              <a:t>challenges</a:t>
            </a:r>
            <a:r>
              <a:rPr lang="en-GB" sz="2200" dirty="0">
                <a:latin typeface="Arial"/>
                <a:cs typeface="Arial"/>
              </a:rPr>
              <a:t> with MCTA, as scientists we should be part of the game, as </a:t>
            </a:r>
            <a:r>
              <a:rPr lang="en-GB" sz="2200" b="1" dirty="0">
                <a:latin typeface="Arial"/>
                <a:cs typeface="Arial"/>
              </a:rPr>
              <a:t>citizens we</a:t>
            </a:r>
            <a:r>
              <a:rPr lang="en-GB" sz="2200" dirty="0">
                <a:latin typeface="Arial"/>
                <a:cs typeface="Arial"/>
              </a:rPr>
              <a:t> </a:t>
            </a:r>
            <a:r>
              <a:rPr lang="en-GB" sz="2200" b="1" dirty="0">
                <a:latin typeface="Arial"/>
                <a:cs typeface="Arial"/>
              </a:rPr>
              <a:t>should think collectively</a:t>
            </a:r>
            <a:r>
              <a:rPr lang="en-GB" sz="2200" dirty="0">
                <a:latin typeface="Arial"/>
                <a:cs typeface="Arial"/>
              </a:rPr>
              <a:t>!</a:t>
            </a:r>
            <a:endParaRPr lang="en-CY" sz="2200" dirty="0">
              <a:latin typeface="Arial"/>
              <a:cs typeface="Arial"/>
            </a:endParaRPr>
          </a:p>
          <a:p>
            <a:r>
              <a:rPr lang="en-CY" sz="2200" dirty="0">
                <a:latin typeface="Arial"/>
                <a:cs typeface="Arial"/>
              </a:rPr>
              <a:t>Unclear whether current directions will lead to the uptake of MCTA in the next period as well as preparing us for the next pandemics.</a:t>
            </a:r>
            <a:endParaRPr lang="en-CY" sz="2200" dirty="0"/>
          </a:p>
          <a:p>
            <a:r>
              <a:rPr lang="en-CY" sz="2200" dirty="0">
                <a:latin typeface="Arial"/>
                <a:cs typeface="Arial"/>
              </a:rPr>
              <a:t>The expectation (hope) that mobile phones and other means can help curb the panedemic still are there.</a:t>
            </a:r>
          </a:p>
          <a:p>
            <a:r>
              <a:rPr lang="en-CY" sz="2200" b="1" dirty="0">
                <a:latin typeface="Arial"/>
                <a:cs typeface="Arial"/>
              </a:rPr>
              <a:t>Shouldn’t we continue investigating and researching at full pace, to use the COVID-19 pandemic as a testbed to setup a global “digital vaccine”? </a:t>
            </a:r>
            <a:endParaRPr lang="en-CY" sz="2200" b="1" dirty="0"/>
          </a:p>
          <a:p>
            <a:pPr marL="0" indent="0">
              <a:buNone/>
            </a:pPr>
            <a:r>
              <a:rPr lang="en-GB" sz="1800" i="1" dirty="0"/>
              <a:t>“Now this is not the end. It is not even the beginning of the end. But it is, perhaps, the end of the beginning.”  - </a:t>
            </a:r>
            <a:r>
              <a:rPr lang="en-GB" sz="1800" dirty="0"/>
              <a:t>Winston Churchill</a:t>
            </a:r>
            <a:endParaRPr lang="en-US" altLang="en-US" sz="1800" dirty="0">
              <a:ea typeface="ＭＳ Ｐゴシック" panose="020B0600070205080204" pitchFamily="34" charset="-128"/>
            </a:endParaRPr>
          </a:p>
          <a:p>
            <a:pPr marL="914400" lvl="1" indent="-514350"/>
            <a:endParaRPr lang="en-US" altLang="en-US" sz="1600" dirty="0">
              <a:ea typeface="ＭＳ Ｐゴシック" panose="020B0600070205080204" pitchFamily="34" charset="-128"/>
            </a:endParaRPr>
          </a:p>
          <a:p>
            <a:endParaRPr lang="en-CY" sz="2400" dirty="0"/>
          </a:p>
        </p:txBody>
      </p:sp>
    </p:spTree>
    <p:extLst>
      <p:ext uri="{BB962C8B-B14F-4D97-AF65-F5344CB8AC3E}">
        <p14:creationId xmlns:p14="http://schemas.microsoft.com/office/powerpoint/2010/main" val="472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C7E80-3E04-CD46-98B3-A89A1C129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/>
              <a:t>COVID-19 Contact Tracing Publication Deadlines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471CA-4153-3C48-9B27-276C6CF32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en-GB" sz="2400" dirty="0"/>
              <a:t>Prior Publication Efforts</a:t>
            </a:r>
          </a:p>
          <a:p>
            <a:pPr lvl="1"/>
            <a:r>
              <a:rPr lang="en-GB" sz="1800" b="1" dirty="0">
                <a:solidFill>
                  <a:srgbClr val="000000"/>
                </a:solidFill>
                <a:latin typeface="Helvetica Neue" panose="02000503000000020004" pitchFamily="2" charset="0"/>
                <a:hlinkClick r:id="rId2"/>
              </a:rPr>
              <a:t>IEEE Data Engineering Bulletin on Contact Tracing</a:t>
            </a:r>
            <a:r>
              <a:rPr lang="en-GB" sz="1800" dirty="0">
                <a:solidFill>
                  <a:srgbClr val="000000"/>
                </a:solidFill>
                <a:latin typeface="Helvetica Neue" panose="02000503000000020004" pitchFamily="2" charset="0"/>
              </a:rPr>
              <a:t>, </a:t>
            </a:r>
            <a:r>
              <a:rPr lang="en-GB" sz="1600" dirty="0" err="1"/>
              <a:t>Haixun</a:t>
            </a:r>
            <a:r>
              <a:rPr lang="en-GB" sz="1600" dirty="0"/>
              <a:t> Wang, June 2020, Vol. 43 No. 2</a:t>
            </a:r>
          </a:p>
          <a:p>
            <a:pPr lvl="1"/>
            <a:r>
              <a:rPr lang="en-GB" sz="1600" b="1" dirty="0">
                <a:hlinkClick r:id="rId3"/>
              </a:rPr>
              <a:t>"COVID-19 Mobile Contact Tracing Apps (MCTA): A Digital Vaccine or a Privacy Demolition?"</a:t>
            </a:r>
            <a:r>
              <a:rPr lang="en-GB" sz="1600" dirty="0"/>
              <a:t>, Demetrios </a:t>
            </a:r>
            <a:r>
              <a:rPr lang="en-GB" sz="1600" dirty="0" err="1"/>
              <a:t>Zeinalipour-Yazti</a:t>
            </a:r>
            <a:r>
              <a:rPr lang="en-GB" sz="1600" dirty="0"/>
              <a:t> and Christophe </a:t>
            </a:r>
            <a:r>
              <a:rPr lang="en-GB" sz="1600" dirty="0" err="1"/>
              <a:t>Claramunt</a:t>
            </a:r>
            <a:r>
              <a:rPr lang="en-GB" sz="1600" dirty="0"/>
              <a:t>, IEEE MDM’20. </a:t>
            </a:r>
            <a:r>
              <a:rPr lang="en-GB" sz="1600" b="1" dirty="0">
                <a:hlinkClick r:id="rId4"/>
              </a:rPr>
              <a:t>Slides</a:t>
            </a:r>
            <a:endParaRPr lang="en-GB" sz="2400" b="1" dirty="0"/>
          </a:p>
          <a:p>
            <a:r>
              <a:rPr lang="en-GB" sz="2200" dirty="0"/>
              <a:t>Ongoing Publication Efforts</a:t>
            </a:r>
            <a:endParaRPr lang="en-GB" sz="1800" dirty="0"/>
          </a:p>
          <a:p>
            <a:pPr lvl="1"/>
            <a:r>
              <a:rPr lang="en-GB" sz="1600" b="1" dirty="0">
                <a:hlinkClick r:id="rId5"/>
              </a:rPr>
              <a:t>KDD’20 Workshop</a:t>
            </a:r>
            <a:r>
              <a:rPr lang="en-GB" sz="1600" b="1" dirty="0"/>
              <a:t>: </a:t>
            </a:r>
            <a:r>
              <a:rPr lang="en-GB" sz="1600" dirty="0"/>
              <a:t>Challenge on Mobility Intervention for Epidemics, July 17, 2020.</a:t>
            </a:r>
          </a:p>
          <a:p>
            <a:pPr lvl="1"/>
            <a:r>
              <a:rPr lang="en-GB" sz="1600" b="1" dirty="0">
                <a:hlinkClick r:id="rId6"/>
              </a:rPr>
              <a:t>Big Data Research Journal</a:t>
            </a:r>
            <a:r>
              <a:rPr lang="en-GB" sz="1600" dirty="0"/>
              <a:t>, SI on Big Data in Epidemics, Sep. 15, 2020.</a:t>
            </a:r>
          </a:p>
          <a:p>
            <a:pPr lvl="1"/>
            <a:r>
              <a:rPr lang="en-GB" sz="1600" b="1" dirty="0">
                <a:hlinkClick r:id="rId7"/>
              </a:rPr>
              <a:t>Journal of Location Based Services</a:t>
            </a:r>
            <a:r>
              <a:rPr lang="en-GB" sz="1600" dirty="0"/>
              <a:t>, Georg Gartner, Nico Van de </a:t>
            </a:r>
            <a:r>
              <a:rPr lang="en-GB" sz="1600" dirty="0" err="1"/>
              <a:t>Weghe</a:t>
            </a:r>
            <a:r>
              <a:rPr lang="en-GB" sz="1600" dirty="0"/>
              <a:t>, </a:t>
            </a:r>
            <a:r>
              <a:rPr lang="en-GB" sz="1600" dirty="0" err="1"/>
              <a:t>Haosheng</a:t>
            </a:r>
            <a:r>
              <a:rPr lang="en-GB" sz="1600" dirty="0"/>
              <a:t> Huang, Deadline: 31 August 2020 </a:t>
            </a:r>
          </a:p>
          <a:p>
            <a:pPr lvl="1"/>
            <a:r>
              <a:rPr lang="en-GB" sz="1600" b="1" dirty="0">
                <a:hlinkClick r:id="rId8"/>
              </a:rPr>
              <a:t>ACM Transactions on Spatial Algorithms and System</a:t>
            </a:r>
            <a:r>
              <a:rPr lang="en-GB" sz="1600" dirty="0"/>
              <a:t>, Mohamed F. </a:t>
            </a:r>
            <a:r>
              <a:rPr lang="en-GB" sz="1600" dirty="0" err="1"/>
              <a:t>Mokbel</a:t>
            </a:r>
            <a:r>
              <a:rPr lang="en-GB" sz="1600" dirty="0"/>
              <a:t>, Li </a:t>
            </a:r>
            <a:r>
              <a:rPr lang="en-GB" sz="1600" dirty="0" err="1"/>
              <a:t>Xiong</a:t>
            </a:r>
            <a:r>
              <a:rPr lang="en-GB" sz="1600" dirty="0"/>
              <a:t> and Demetrios </a:t>
            </a:r>
            <a:r>
              <a:rPr lang="en-GB" sz="1600" dirty="0" err="1"/>
              <a:t>Zeinalipour-Yazti</a:t>
            </a:r>
            <a:r>
              <a:rPr lang="en-GB" sz="1600" dirty="0"/>
              <a:t> (TSAS), Deadline: October 2020 (TBA)</a:t>
            </a:r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D0042-3A08-044E-9402-66447C0964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0700" y="5643189"/>
            <a:ext cx="1800200" cy="6661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0DED1D-BD66-D645-8AB6-90EC098CB2D8}"/>
              </a:ext>
            </a:extLst>
          </p:cNvPr>
          <p:cNvSpPr/>
          <p:nvPr/>
        </p:nvSpPr>
        <p:spPr>
          <a:xfrm>
            <a:off x="4114800" y="256664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>
              <a:solidFill>
                <a:srgbClr val="000000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D02AC8-1C99-8C46-8EF0-380549F7AD48}"/>
              </a:ext>
            </a:extLst>
          </p:cNvPr>
          <p:cNvSpPr txBox="1"/>
          <p:nvPr/>
        </p:nvSpPr>
        <p:spPr>
          <a:xfrm>
            <a:off x="72008" y="4798893"/>
            <a:ext cx="125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Y" sz="1400" dirty="0"/>
              <a:t>Tracing </a:t>
            </a:r>
            <a:r>
              <a:rPr lang="en-CY" sz="3600" dirty="0"/>
              <a:t>{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B44513-B44B-6548-849A-6E9F247653BA}"/>
              </a:ext>
            </a:extLst>
          </p:cNvPr>
          <p:cNvSpPr/>
          <p:nvPr/>
        </p:nvSpPr>
        <p:spPr>
          <a:xfrm>
            <a:off x="56288" y="4839407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Y" sz="1400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3279143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BCF0968-589F-1548-8834-0888127AB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819149"/>
            <a:ext cx="9137650" cy="5395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A0279F-4B75-3D40-8A8A-B22D146C0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9149"/>
            <a:ext cx="9144000" cy="5395913"/>
          </a:xfrm>
          <a:prstGeom prst="rect">
            <a:avLst/>
          </a:prstGeom>
        </p:spPr>
      </p:pic>
      <p:sp>
        <p:nvSpPr>
          <p:cNvPr id="5121" name="Title 1">
            <a:extLst>
              <a:ext uri="{FF2B5EF4-FFF2-40B4-BE49-F238E27FC236}">
                <a16:creationId xmlns:a16="http://schemas.microsoft.com/office/drawing/2014/main" id="{DC4F2F84-0A6E-CA4D-BEB1-4F3C7FED60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412" y="332656"/>
            <a:ext cx="8131175" cy="2448272"/>
          </a:xfrm>
          <a:solidFill>
            <a:schemeClr val="bg1">
              <a:alpha val="54000"/>
            </a:schemeClr>
          </a:solidFill>
          <a:ln w="28575">
            <a:solidFill>
              <a:srgbClr val="FF0000"/>
            </a:solidFill>
          </a:ln>
        </p:spPr>
        <p:txBody>
          <a:bodyPr/>
          <a:lstStyle/>
          <a:p>
            <a:r>
              <a:rPr lang="en-US" altLang="en-US" sz="4000" dirty="0"/>
              <a:t>COVID-19 Mobile Contact Tracing Apps (MCTA): A Digital Vaccine or a Privacy Demolition?</a:t>
            </a:r>
            <a:endParaRPr lang="en-US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E9650E-3617-D14C-87B0-2A7E80B5DDA9}"/>
              </a:ext>
            </a:extLst>
          </p:cNvPr>
          <p:cNvSpPr/>
          <p:nvPr/>
        </p:nvSpPr>
        <p:spPr>
          <a:xfrm>
            <a:off x="0" y="6215063"/>
            <a:ext cx="9144000" cy="642937"/>
          </a:xfrm>
          <a:prstGeom prst="rect">
            <a:avLst/>
          </a:prstGeom>
          <a:solidFill>
            <a:srgbClr val="0055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IEEE MDM 2020 -  </a:t>
            </a: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The 21</a:t>
            </a:r>
            <a:r>
              <a:rPr lang="en-GB" b="0" i="0" kern="1200" baseline="300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 IEEE International Conference on</a:t>
            </a:r>
            <a:br>
              <a:rPr lang="en-GB" b="0" dirty="0"/>
            </a:br>
            <a:r>
              <a:rPr lang="en-GB" b="0" i="0" kern="1200" dirty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rPr>
              <a:t>Mobile Data Management, June 30 - July 3, 2020, Versailles, France (online)</a:t>
            </a:r>
            <a:endParaRPr lang="en-GB" b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79FB6D-6CD5-1F41-8F61-16A1AF406968}"/>
              </a:ext>
            </a:extLst>
          </p:cNvPr>
          <p:cNvSpPr/>
          <p:nvPr/>
        </p:nvSpPr>
        <p:spPr>
          <a:xfrm>
            <a:off x="2829726" y="2977497"/>
            <a:ext cx="34845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4800" b="1" dirty="0">
                <a:solidFill>
                  <a:srgbClr val="FF0000"/>
                </a:solidFill>
              </a:rPr>
              <a:t>Thank You!</a:t>
            </a:r>
            <a:endParaRPr lang="en-GB" alt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AC91B4-8C9D-6248-B7F6-D28E663398B1}"/>
              </a:ext>
            </a:extLst>
          </p:cNvPr>
          <p:cNvSpPr/>
          <p:nvPr/>
        </p:nvSpPr>
        <p:spPr>
          <a:xfrm>
            <a:off x="484351" y="5462786"/>
            <a:ext cx="8153235" cy="684689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36BEEF-9F84-644C-83D6-835D965F77DE}"/>
              </a:ext>
            </a:extLst>
          </p:cNvPr>
          <p:cNvSpPr/>
          <p:nvPr/>
        </p:nvSpPr>
        <p:spPr>
          <a:xfrm>
            <a:off x="1547664" y="5694500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CY" u="sng" dirty="0">
              <a:solidFill>
                <a:schemeClr val="bg1"/>
              </a:solidFill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36C12A2-AFF4-DF40-8FAC-96331D40953B}"/>
              </a:ext>
            </a:extLst>
          </p:cNvPr>
          <p:cNvSpPr txBox="1">
            <a:spLocks/>
          </p:cNvSpPr>
          <p:nvPr/>
        </p:nvSpPr>
        <p:spPr bwMode="auto">
          <a:xfrm>
            <a:off x="484351" y="4077073"/>
            <a:ext cx="8131175" cy="1296144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Demetris Zeinalipour  Christophe Claramunt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University of Cyprus, Cyprus	 French Naval Academy, France</a:t>
            </a:r>
          </a:p>
          <a:p>
            <a:pPr marL="0" indent="0" algn="r" eaLnBrk="1" hangingPunct="1">
              <a:buFont typeface="Arial" panose="020B0604020202020204" pitchFamily="34" charset="0"/>
              <a:buNone/>
            </a:pP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dzeina@cs.ucy.ac.cy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	    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christophe.claramunt@ecole-navale.fr</a:t>
            </a:r>
            <a:r>
              <a:rPr lang="en-US" altLang="en-US" sz="2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AAA86F-FD87-5E40-A913-ADF587664B0E}"/>
              </a:ext>
            </a:extLst>
          </p:cNvPr>
          <p:cNvSpPr/>
          <p:nvPr/>
        </p:nvSpPr>
        <p:spPr>
          <a:xfrm>
            <a:off x="2064487" y="5778144"/>
            <a:ext cx="4553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None/>
            </a:pPr>
            <a:r>
              <a:rPr lang="en-CY" sz="1800" dirty="0">
                <a:solidFill>
                  <a:srgbClr val="FF0000"/>
                </a:solidFill>
              </a:rPr>
              <a:t>Panel Overview Paper: </a:t>
            </a:r>
            <a:r>
              <a:rPr lang="en-CY" sz="1800" u="sng" dirty="0">
                <a:solidFill>
                  <a:srgbClr val="FF0000"/>
                </a:solidFill>
              </a:rPr>
              <a:t>http://tiny.cc/cqioqz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BD7130-6B5A-6C45-BE9E-CCB14A9E328C}"/>
              </a:ext>
            </a:extLst>
          </p:cNvPr>
          <p:cNvSpPr/>
          <p:nvPr/>
        </p:nvSpPr>
        <p:spPr>
          <a:xfrm>
            <a:off x="1844258" y="5468810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http://mdmconferences.org/mdm2020/panel.html</a:t>
            </a:r>
            <a:endParaRPr lang="en-CY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2B52B8-4D7F-3641-9F18-8410801F8A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EB1D8E5A-712E-E449-92BF-0A6188AD2AD6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302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A044F-3441-B347-8C5B-CC3EDB37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38" cy="6334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The COVID-19 Pandemic</a:t>
            </a:r>
            <a:endParaRPr lang="en-US" dirty="0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9BB87DDA-649B-2C44-A7FE-2F872654F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3888085"/>
          </a:xfrm>
        </p:spPr>
        <p:txBody>
          <a:bodyPr/>
          <a:lstStyle/>
          <a:p>
            <a:pPr marL="514350" indent="-514350"/>
            <a:r>
              <a:rPr lang="en-GB" sz="2800" b="1" dirty="0"/>
              <a:t>COVID-19 global pandemic emerged </a:t>
            </a:r>
            <a:r>
              <a:rPr lang="en-GB" sz="2800" dirty="0"/>
              <a:t>in the </a:t>
            </a:r>
            <a:r>
              <a:rPr lang="en-GB" sz="2800" b="1" dirty="0"/>
              <a:t>late 2019 </a:t>
            </a:r>
            <a:r>
              <a:rPr lang="en-GB" sz="2800" dirty="0"/>
              <a:t>causing a </a:t>
            </a:r>
            <a:r>
              <a:rPr lang="en-GB" sz="2800" b="1" dirty="0"/>
              <a:t>massive</a:t>
            </a:r>
            <a:r>
              <a:rPr lang="en-GB" sz="2800" dirty="0"/>
              <a:t> global </a:t>
            </a:r>
            <a:r>
              <a:rPr lang="en-GB" sz="2800" b="1" dirty="0"/>
              <a:t>health disruption </a:t>
            </a:r>
            <a:r>
              <a:rPr lang="en-GB" sz="2800" dirty="0"/>
              <a:t>with many </a:t>
            </a:r>
            <a:r>
              <a:rPr lang="en-GB" sz="2800" b="1" dirty="0"/>
              <a:t>fatalities</a:t>
            </a:r>
            <a:r>
              <a:rPr lang="en-GB" sz="2800" dirty="0"/>
              <a:t> and huge </a:t>
            </a:r>
            <a:r>
              <a:rPr lang="en-GB" sz="2800" b="1" dirty="0"/>
              <a:t>economy impact</a:t>
            </a:r>
            <a:r>
              <a:rPr lang="en-GB" sz="2800" dirty="0"/>
              <a:t>, enforcing most if not all governments to an almost </a:t>
            </a:r>
            <a:r>
              <a:rPr lang="en-GB" sz="2800" b="1" dirty="0"/>
              <a:t>global lockdown. </a:t>
            </a:r>
            <a:endParaRPr lang="en-GB" sz="2000" b="1" dirty="0"/>
          </a:p>
          <a:p>
            <a:pPr marL="914400" lvl="1" indent="-514350"/>
            <a:r>
              <a:rPr lang="en-US" sz="2400" b="1" dirty="0">
                <a:ea typeface="ＭＳ Ｐゴシック" panose="020B0600070205080204" pitchFamily="34" charset="-128"/>
              </a:rPr>
              <a:t>Virus: </a:t>
            </a:r>
            <a:r>
              <a:rPr lang="en-GB" sz="2400" i="1" dirty="0"/>
              <a:t>SARS-CoV-2, </a:t>
            </a:r>
            <a:r>
              <a:rPr lang="en-GB" sz="2400" b="1" i="1" dirty="0"/>
              <a:t>Disease:</a:t>
            </a:r>
            <a:r>
              <a:rPr lang="en-GB" sz="2400" i="1" dirty="0"/>
              <a:t> COVID-19 (no treatment, vaccine: early 2021?, other pandemics?)</a:t>
            </a:r>
          </a:p>
          <a:p>
            <a:pPr marL="914400" lvl="1" indent="-514350"/>
            <a:r>
              <a:rPr lang="en-US" altLang="en-US" sz="2400" dirty="0">
                <a:ea typeface="ＭＳ Ｐゴシック" panose="020B0600070205080204" pitchFamily="34" charset="-128"/>
              </a:rPr>
              <a:t>To this date, there have been around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10M </a:t>
            </a:r>
            <a:r>
              <a:rPr lang="en-US" altLang="en-US" sz="2400" dirty="0">
                <a:ea typeface="ＭＳ Ｐゴシック" panose="020B0600070205080204" pitchFamily="34" charset="-128"/>
              </a:rPr>
              <a:t>confirmed cases, with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5.09M cases recovered </a:t>
            </a:r>
            <a:r>
              <a:rPr lang="en-US" altLang="en-US" sz="2400" dirty="0">
                <a:ea typeface="ＭＳ Ｐゴシック" panose="020B0600070205080204" pitchFamily="34" charset="-128"/>
              </a:rPr>
              <a:t>and </a:t>
            </a:r>
            <a:r>
              <a:rPr lang="en-US" altLang="en-US" sz="2400" b="1" dirty="0">
                <a:ea typeface="ＭＳ Ｐゴシック" panose="020B0600070205080204" pitchFamily="34" charset="-128"/>
              </a:rPr>
              <a:t>500K deaths [Google].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F1296-5B0C-3049-8528-437ED969B9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157192"/>
            <a:ext cx="2448272" cy="9361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F9669-9011-604A-938B-DFFD38B73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06" y="5157190"/>
            <a:ext cx="1914574" cy="936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1056C3B-F8C8-614E-AD07-83574BDCC7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3087" y="4725143"/>
            <a:ext cx="2868689" cy="147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21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3278F-3719-9F4F-91E8-8929F41E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COVID-19 Pandemic and MCTA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DEBF3-1CD8-1846-A7FE-344793783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4525963"/>
          </a:xfrm>
        </p:spPr>
        <p:txBody>
          <a:bodyPr/>
          <a:lstStyle/>
          <a:p>
            <a:r>
              <a:rPr lang="en-GB" sz="2800" b="1" dirty="0"/>
              <a:t>ICT contribution to Pandemic Management</a:t>
            </a:r>
          </a:p>
          <a:p>
            <a:pPr lvl="1"/>
            <a:r>
              <a:rPr lang="en-GB" sz="2000" dirty="0"/>
              <a:t>I</a:t>
            </a:r>
            <a:r>
              <a:rPr lang="en-CY" sz="2000" dirty="0"/>
              <a:t>ntelligence tracking, infection hotspots dashboards, AI-inspired Deep Learning self questionnaires, e-collaboration, faster/wider communication channels.</a:t>
            </a:r>
          </a:p>
          <a:p>
            <a:r>
              <a:rPr lang="en-GB" sz="2800" b="1" dirty="0"/>
              <a:t>CT (Contact Tracing) </a:t>
            </a:r>
            <a:r>
              <a:rPr lang="en-GB" sz="2800" dirty="0"/>
              <a:t>by epidemiologist </a:t>
            </a:r>
            <a:r>
              <a:rPr lang="en-GB" sz="2800" dirty="0">
                <a:latin typeface="Arial"/>
                <a:cs typeface="Arial"/>
              </a:rPr>
              <a:t>required massive human resources &amp; collaboration</a:t>
            </a:r>
            <a:endParaRPr lang="en-GB" sz="2800" dirty="0"/>
          </a:p>
          <a:p>
            <a:pPr lvl="1"/>
            <a:r>
              <a:rPr lang="en-GB" sz="2000" dirty="0"/>
              <a:t>US estimates: between 100,000 and 300,000 manual CTs. </a:t>
            </a:r>
          </a:p>
          <a:p>
            <a:pPr lvl="1"/>
            <a:r>
              <a:rPr lang="en-GB" sz="2000" b="1" dirty="0"/>
              <a:t>Desiderata: </a:t>
            </a:r>
            <a:r>
              <a:rPr lang="en-GB" sz="2000" dirty="0"/>
              <a:t>(</a:t>
            </a:r>
            <a:r>
              <a:rPr lang="en-GB" sz="2000" dirty="0" err="1"/>
              <a:t>i</a:t>
            </a:r>
            <a:r>
              <a:rPr lang="en-GB" sz="2000" dirty="0"/>
              <a:t>) Faster Process; (ii) Prevention vs. Intervention</a:t>
            </a:r>
            <a:endParaRPr lang="en-CY" sz="2400" dirty="0"/>
          </a:p>
          <a:p>
            <a:r>
              <a:rPr lang="en-CY" sz="2800" b="1" dirty="0"/>
              <a:t>Mobile Contact Tracing Apps (MCTA) </a:t>
            </a:r>
            <a:r>
              <a:rPr lang="en-CY" sz="2800" dirty="0"/>
              <a:t>have been on the frontline of these efforts.</a:t>
            </a:r>
          </a:p>
          <a:p>
            <a:pPr lvl="1"/>
            <a:r>
              <a:rPr lang="en-GB" sz="2000" dirty="0"/>
              <a:t>Mobile apps exploiting the rich ecosystem of mobile sensors (e.g., location, proximity) and notification cues to enable CT.</a:t>
            </a:r>
            <a:endParaRPr lang="en-CY" sz="2400" dirty="0"/>
          </a:p>
        </p:txBody>
      </p:sp>
    </p:spTree>
    <p:extLst>
      <p:ext uri="{BB962C8B-B14F-4D97-AF65-F5344CB8AC3E}">
        <p14:creationId xmlns:p14="http://schemas.microsoft.com/office/powerpoint/2010/main" val="14247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AB05-3819-F54D-8CD9-393C6BCF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Current State of MCTA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6FCB22F-CDC4-DD49-9439-6A5FD52F543A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562696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Y" sz="2400" dirty="0"/>
              <a:t>MCTA Apps Centralized</a:t>
            </a:r>
          </a:p>
          <a:p>
            <a:pPr lvl="1"/>
            <a:r>
              <a:rPr lang="en-CY" sz="2000" dirty="0"/>
              <a:t>No Privacy: India (</a:t>
            </a:r>
            <a:r>
              <a:rPr lang="en-GB" sz="2000" dirty="0" err="1"/>
              <a:t>Aarogya</a:t>
            </a:r>
            <a:r>
              <a:rPr lang="en-GB" sz="2000" dirty="0"/>
              <a:t> </a:t>
            </a:r>
            <a:r>
              <a:rPr lang="en-GB" sz="2000" dirty="0" err="1"/>
              <a:t>Setu</a:t>
            </a:r>
            <a:r>
              <a:rPr lang="en-CY" sz="2000" dirty="0"/>
              <a:t>), China (QR code), </a:t>
            </a:r>
          </a:p>
          <a:p>
            <a:pPr lvl="1"/>
            <a:r>
              <a:rPr lang="en-CY" sz="2000" dirty="0"/>
              <a:t>Privacy: France (Stop-Covid/</a:t>
            </a:r>
            <a:r>
              <a:rPr lang="en-GB" sz="2000" dirty="0"/>
              <a:t>DESIRE</a:t>
            </a:r>
            <a:r>
              <a:rPr lang="en-CY" sz="2000" dirty="0"/>
              <a:t>), …</a:t>
            </a:r>
          </a:p>
          <a:p>
            <a:r>
              <a:rPr lang="en-CY" sz="2400" dirty="0"/>
              <a:t>MCTA Apps Decentralized</a:t>
            </a:r>
          </a:p>
          <a:p>
            <a:pPr lvl="1"/>
            <a:r>
              <a:rPr lang="en-CY" sz="2000" dirty="0"/>
              <a:t>Switzerland (DP-3T), Germany (</a:t>
            </a:r>
            <a:r>
              <a:rPr lang="en-CY" sz="2000" b="1" dirty="0"/>
              <a:t>Corona-Warn-App: </a:t>
            </a:r>
            <a:r>
              <a:rPr lang="en-CY" sz="2000" dirty="0"/>
              <a:t>on DP-3T + TCN protocols + Google/Apple GAEN),  …</a:t>
            </a:r>
          </a:p>
          <a:p>
            <a:r>
              <a:rPr lang="en-CY" sz="2400" dirty="0"/>
              <a:t>No MCTA?</a:t>
            </a:r>
          </a:p>
          <a:p>
            <a:pPr lvl="1"/>
            <a:r>
              <a:rPr lang="en-GB" sz="2000" dirty="0"/>
              <a:t>Belgium, …</a:t>
            </a:r>
            <a:r>
              <a:rPr lang="en-GB" sz="1800" dirty="0"/>
              <a:t>“There is no need for an app for contact tracing, it can be done manually and it has been around for years,” Belgian Telecom Minister Philippe De Backer.</a:t>
            </a:r>
          </a:p>
          <a:p>
            <a:pPr lvl="1"/>
            <a:endParaRPr lang="en-CY" sz="20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A665054A-34C9-D04B-A342-F5B4A5C92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88" y="4047334"/>
            <a:ext cx="1326608" cy="2132856"/>
          </a:xfrm>
          <a:prstGeom prst="rect">
            <a:avLst/>
          </a:prstGeom>
          <a:ln>
            <a:solidFill>
              <a:srgbClr val="000F21"/>
            </a:solidFill>
          </a:ln>
        </p:spPr>
      </p:pic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68C036-A15A-DF42-9E8F-7397980FF9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76" y="1556792"/>
            <a:ext cx="1326608" cy="2376264"/>
          </a:xfrm>
          <a:prstGeom prst="rect">
            <a:avLst/>
          </a:prstGeom>
          <a:ln>
            <a:solidFill>
              <a:srgbClr val="000F21"/>
            </a:solidFill>
          </a:ln>
        </p:spPr>
      </p:pic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96F8F26F-C85C-6D49-B93F-90CD1528F5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88" y="1530060"/>
            <a:ext cx="1326608" cy="2429728"/>
          </a:xfrm>
          <a:prstGeom prst="rect">
            <a:avLst/>
          </a:prstGeom>
          <a:ln>
            <a:solidFill>
              <a:srgbClr val="000F21"/>
            </a:solidFill>
          </a:ln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B16FEDA8-35CA-5248-86BB-16F4EBD940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976" y="4012452"/>
            <a:ext cx="1326608" cy="2132856"/>
          </a:xfrm>
          <a:prstGeom prst="rect">
            <a:avLst/>
          </a:prstGeom>
          <a:ln>
            <a:solidFill>
              <a:srgbClr val="000F21"/>
            </a:solidFill>
          </a:ln>
        </p:spPr>
      </p:pic>
    </p:spTree>
    <p:extLst>
      <p:ext uri="{BB962C8B-B14F-4D97-AF65-F5344CB8AC3E}">
        <p14:creationId xmlns:p14="http://schemas.microsoft.com/office/powerpoint/2010/main" val="411994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252DE-9023-684F-950C-256F494CE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Y" dirty="0"/>
              <a:t>MCTA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E9E82D-17D8-C245-83AF-40F0C3E4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84771"/>
            <a:ext cx="8435280" cy="4708525"/>
          </a:xfrm>
        </p:spPr>
        <p:txBody>
          <a:bodyPr/>
          <a:lstStyle/>
          <a:p>
            <a:r>
              <a:rPr lang="en-CY" sz="2000" b="1" dirty="0"/>
              <a:t>Privacy or Expectation Skeptism: </a:t>
            </a:r>
            <a:r>
              <a:rPr lang="en-CY" sz="2000" dirty="0"/>
              <a:t>Some custodians afraid of totalitarian regime formation </a:t>
            </a:r>
            <a:r>
              <a:rPr lang="en-CY" sz="2000" b="1" dirty="0"/>
              <a:t>or</a:t>
            </a:r>
            <a:r>
              <a:rPr lang="en-CY" sz="2000" dirty="0"/>
              <a:t> some just lack the information to install </a:t>
            </a:r>
            <a:r>
              <a:rPr lang="en-CY" sz="2000" dirty="0">
                <a:latin typeface="Arial"/>
                <a:cs typeface="Arial"/>
              </a:rPr>
              <a:t>and use it (whether it works?) </a:t>
            </a:r>
            <a:r>
              <a:rPr lang="en-GB" sz="2000" b="1" dirty="0"/>
              <a:t>or</a:t>
            </a:r>
            <a:r>
              <a:rPr lang="en-CY" sz="2000" dirty="0"/>
              <a:t> rely on traditional distancing means.</a:t>
            </a:r>
          </a:p>
          <a:p>
            <a:pPr lvl="1"/>
            <a:r>
              <a:rPr lang="en-CY" sz="1600" b="1" dirty="0"/>
              <a:t>France </a:t>
            </a:r>
            <a:r>
              <a:rPr lang="en-CY" sz="1600" dirty="0"/>
              <a:t>1.9M/50M=3.8% (14 notifications!), </a:t>
            </a:r>
            <a:r>
              <a:rPr lang="en-CY" sz="1600" b="1" dirty="0"/>
              <a:t>Germany: </a:t>
            </a:r>
            <a:r>
              <a:rPr lang="en-CY" sz="1600" dirty="0"/>
              <a:t>13-16%, generally 5-20%.</a:t>
            </a:r>
          </a:p>
          <a:p>
            <a:pPr lvl="1"/>
            <a:r>
              <a:rPr lang="en-CY" sz="1600" b="1" dirty="0"/>
              <a:t>Socio-cultural </a:t>
            </a:r>
            <a:r>
              <a:rPr lang="en-CY" sz="1600" dirty="0"/>
              <a:t>differences on what costitutes a privacy violation. GDPR in EU.</a:t>
            </a:r>
          </a:p>
          <a:p>
            <a:r>
              <a:rPr lang="en-CY" sz="2000" b="1" dirty="0"/>
              <a:t>Penetration Rate: </a:t>
            </a:r>
            <a:r>
              <a:rPr lang="en-CY" sz="2000" dirty="0"/>
              <a:t>More than 60% of population require MCTA installation for CT effectiveness (like real vaccines). 16+ age limit?</a:t>
            </a:r>
          </a:p>
          <a:p>
            <a:r>
              <a:rPr lang="en-CY" sz="2000" b="1" dirty="0"/>
              <a:t>Technology: </a:t>
            </a:r>
            <a:r>
              <a:rPr lang="en-CY" sz="2000" dirty="0"/>
              <a:t>BLE didn’t initially worked as expected on various Mobile O</a:t>
            </a:r>
            <a:r>
              <a:rPr lang="en-GB" sz="2000" dirty="0"/>
              <a:t>Se</a:t>
            </a:r>
            <a:r>
              <a:rPr lang="en-CY" sz="2000" dirty="0"/>
              <a:t>s</a:t>
            </a:r>
          </a:p>
          <a:p>
            <a:pPr lvl="1"/>
            <a:r>
              <a:rPr lang="en-CY" sz="1600" dirty="0"/>
              <a:t>Battery drainage (singapore), device incompatibilities (older phones).</a:t>
            </a:r>
          </a:p>
          <a:p>
            <a:pPr lvl="1"/>
            <a:r>
              <a:rPr lang="en-GB" sz="1600" dirty="0"/>
              <a:t>Google Apple Exposure Notification (GAEN) framework to rescue (</a:t>
            </a:r>
            <a:r>
              <a:rPr lang="en-GB" sz="1600" b="1" dirty="0"/>
              <a:t>GAEN cloud?)</a:t>
            </a:r>
            <a:endParaRPr lang="en-CY" sz="1600" b="1" dirty="0"/>
          </a:p>
          <a:p>
            <a:r>
              <a:rPr lang="en-CY" sz="2000" b="1" dirty="0"/>
              <a:t>Security Attacks: </a:t>
            </a:r>
            <a:r>
              <a:rPr lang="en-CY" sz="2000" dirty="0"/>
              <a:t>disinformation and malicious attacks remain an open issue (e.g., Exposure Log hacking / QR/TAN cracking).</a:t>
            </a:r>
          </a:p>
          <a:p>
            <a:r>
              <a:rPr lang="en-CY" sz="2000" b="1" dirty="0"/>
              <a:t>Other: </a:t>
            </a:r>
            <a:r>
              <a:rPr lang="en-CY" sz="2000" dirty="0"/>
              <a:t>Cross-country (e.g., country, EU or US-wide), Domain-specific MCTA  (e.g., general, beach, indoor/surface/indirect tracking?)</a:t>
            </a:r>
          </a:p>
        </p:txBody>
      </p:sp>
    </p:spTree>
    <p:extLst>
      <p:ext uri="{BB962C8B-B14F-4D97-AF65-F5344CB8AC3E}">
        <p14:creationId xmlns:p14="http://schemas.microsoft.com/office/powerpoint/2010/main" val="73937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764C1289-99CF-2745-B894-B05248766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980728"/>
            <a:ext cx="6984776" cy="3888432"/>
          </a:xfrm>
        </p:spPr>
        <p:txBody>
          <a:bodyPr/>
          <a:lstStyle/>
          <a:p>
            <a:r>
              <a:rPr lang="en-US" altLang="en-US" dirty="0"/>
              <a:t>Position Statement by Panelists</a:t>
            </a:r>
          </a:p>
        </p:txBody>
      </p:sp>
    </p:spTree>
    <p:extLst>
      <p:ext uri="{BB962C8B-B14F-4D97-AF65-F5344CB8AC3E}">
        <p14:creationId xmlns:p14="http://schemas.microsoft.com/office/powerpoint/2010/main" val="4044909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 hidden="1">
            <a:extLst>
              <a:ext uri="{FF2B5EF4-FFF2-40B4-BE49-F238E27FC236}">
                <a16:creationId xmlns:a16="http://schemas.microsoft.com/office/drawing/2014/main" id="{AE7A7C93-CCB3-44B7-B7EE-CC93CD1A18A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265235"/>
          <a:ext cx="1466" cy="1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" name="Diapositive think-cell" r:id="rId6" imgW="395" imgH="394" progId="TCLayout.ActiveDocument.1">
                  <p:embed/>
                </p:oleObj>
              </mc:Choice>
              <mc:Fallback>
                <p:oleObj name="Diapositive think-cell" r:id="rId6" imgW="395" imgH="394" progId="TCLayout.ActiveDocument.1">
                  <p:embed/>
                  <p:pic>
                    <p:nvPicPr>
                      <p:cNvPr id="4" name="Objet 3" hidden="1">
                        <a:extLst>
                          <a:ext uri="{FF2B5EF4-FFF2-40B4-BE49-F238E27FC236}">
                            <a16:creationId xmlns:a16="http://schemas.microsoft.com/office/drawing/2014/main" id="{AE7A7C93-CCB3-44B7-B7EE-CC93CD1A18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6" y="265235"/>
                        <a:ext cx="1466" cy="1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FAAEDDC-918D-43CC-A5DE-3734C356032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263769"/>
            <a:ext cx="146538" cy="146538"/>
          </a:xfrm>
          <a:prstGeom prst="rect">
            <a:avLst/>
          </a:prstGeom>
          <a:solidFill>
            <a:srgbClr val="C4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031" b="1" dirty="0">
              <a:solidFill>
                <a:schemeClr val="tx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  <a:sym typeface="Calibri" panose="020F0502020204030204" pitchFamily="34" charset="0"/>
            </a:endParaRP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082CE5F7-9785-4FBF-9F1D-31CCD764B1F4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49913" y="599145"/>
            <a:ext cx="2822087" cy="635280"/>
          </a:xfrm>
          <a:prstGeom prst="rect">
            <a:avLst/>
          </a:prstGeom>
          <a:noFill/>
          <a:ln>
            <a:noFill/>
          </a:ln>
        </p:spPr>
        <p:txBody>
          <a:bodyPr wrap="square" lIns="0" tIns="33231" bIns="33231" anchor="t">
            <a:spAutoFit/>
          </a:bodyPr>
          <a:lstStyle>
            <a:lvl1pPr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ko-KR" sz="1292" dirty="0">
                <a:ea typeface="Gulim" pitchFamily="34" charset="-127"/>
              </a:rPr>
              <a:t>Yannick Léo</a:t>
            </a:r>
          </a:p>
          <a:p>
            <a:r>
              <a:rPr lang="en-US" altLang="ko-KR" sz="1292" b="0" dirty="0">
                <a:ea typeface="Gulim" pitchFamily="34" charset="-127"/>
              </a:rPr>
              <a:t>Data Scientist</a:t>
            </a:r>
          </a:p>
          <a:p>
            <a:r>
              <a:rPr lang="en-US" altLang="ko-KR" sz="1108" b="0" dirty="0">
                <a:solidFill>
                  <a:schemeClr val="accent6">
                    <a:lumMod val="50000"/>
                  </a:schemeClr>
                </a:solidFill>
                <a:ea typeface="Gulim" pitchFamily="34" charset="-127"/>
              </a:rPr>
              <a:t>yannick.leo@emerton-data.com</a:t>
            </a:r>
          </a:p>
        </p:txBody>
      </p:sp>
      <p:sp>
        <p:nvSpPr>
          <p:cNvPr id="38" name="Espace réservé du contenu 2">
            <a:extLst>
              <a:ext uri="{FF2B5EF4-FFF2-40B4-BE49-F238E27FC236}">
                <a16:creationId xmlns:a16="http://schemas.microsoft.com/office/drawing/2014/main" id="{D9219AB2-ACF9-440F-B503-14B3A3BF9688}"/>
              </a:ext>
            </a:extLst>
          </p:cNvPr>
          <p:cNvSpPr txBox="1">
            <a:spLocks/>
          </p:cNvSpPr>
          <p:nvPr/>
        </p:nvSpPr>
        <p:spPr bwMode="gray">
          <a:xfrm>
            <a:off x="590344" y="1843501"/>
            <a:ext cx="3928902" cy="12938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43200" tIns="43200" rIns="43200" bIns="43200" rtlCol="0">
            <a:noAutofit/>
          </a:bodyPr>
          <a:lstStyle>
            <a:lvl1pPr marL="179388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97"/>
              </a:buClr>
              <a:buSzPct val="115000"/>
              <a:buFont typeface="Wingdings" pitchFamily="2" charset="2"/>
              <a:buChar char="§"/>
              <a:defRPr sz="1400" b="0" i="0" cap="none" baseline="0">
                <a:solidFill>
                  <a:srgbClr val="000000"/>
                </a:solidFill>
                <a:ea typeface="Tahoma" panose="020B0604030504040204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b="1" i="0"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600" b="0" i="0"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303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715963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6pPr>
            <a:lvl7pPr marL="896938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7pPr>
            <a:lvl8pPr marL="1077913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8pPr>
            <a:lvl9pPr marL="1258888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9pPr>
          </a:lstStyle>
          <a:p>
            <a:pPr marL="166003" indent="-166003">
              <a:spcBef>
                <a:spcPts val="0"/>
              </a:spcBef>
              <a:buClr>
                <a:srgbClr val="34A6D2"/>
              </a:buClr>
              <a:buSzPct val="100000"/>
            </a:pPr>
            <a:r>
              <a:rPr lang="en-US" sz="1108" dirty="0">
                <a:solidFill>
                  <a:schemeClr val="tx1"/>
                </a:solidFill>
              </a:rPr>
              <a:t>Data Scientist at Emerton Data </a:t>
            </a:r>
            <a:r>
              <a:rPr lang="en-US" sz="1108" baseline="30000" dirty="0">
                <a:solidFill>
                  <a:schemeClr val="tx1"/>
                </a:solidFill>
              </a:rPr>
              <a:t>1</a:t>
            </a:r>
          </a:p>
          <a:p>
            <a:pPr marL="166003" indent="-166003">
              <a:spcBef>
                <a:spcPts val="0"/>
              </a:spcBef>
              <a:buClr>
                <a:srgbClr val="34A6D2"/>
              </a:buClr>
              <a:buSzPct val="100000"/>
            </a:pPr>
            <a:r>
              <a:rPr lang="en-US" sz="1108" dirty="0">
                <a:solidFill>
                  <a:schemeClr val="tx1"/>
                </a:solidFill>
              </a:rPr>
              <a:t>Active research in Machine learning &amp; Responsible AI</a:t>
            </a:r>
          </a:p>
          <a:p>
            <a:pPr marL="166003" indent="-166003">
              <a:spcBef>
                <a:spcPts val="0"/>
              </a:spcBef>
              <a:buClr>
                <a:srgbClr val="34A6D2"/>
              </a:buClr>
              <a:buSzPct val="100000"/>
            </a:pPr>
            <a:r>
              <a:rPr lang="en-US" sz="1108" dirty="0">
                <a:solidFill>
                  <a:schemeClr val="tx1"/>
                </a:solidFill>
              </a:rPr>
              <a:t>8 years of experience in Data Science</a:t>
            </a:r>
          </a:p>
          <a:p>
            <a:pPr marL="166003" indent="-166003">
              <a:spcBef>
                <a:spcPts val="0"/>
              </a:spcBef>
              <a:buClr>
                <a:srgbClr val="34A6D2"/>
              </a:buClr>
              <a:buSzPct val="100000"/>
            </a:pPr>
            <a:r>
              <a:rPr lang="en-US" sz="1108" dirty="0">
                <a:solidFill>
                  <a:schemeClr val="tx1"/>
                </a:solidFill>
              </a:rPr>
              <a:t>Former data scientist at Sodexo Digital Group team</a:t>
            </a:r>
          </a:p>
          <a:p>
            <a:pPr marL="166003" indent="-166003">
              <a:spcBef>
                <a:spcPts val="0"/>
              </a:spcBef>
              <a:buClr>
                <a:srgbClr val="34A6D2"/>
              </a:buClr>
              <a:buSzPct val="100000"/>
            </a:pPr>
            <a:r>
              <a:rPr lang="en-US" sz="1108" i="1" dirty="0">
                <a:solidFill>
                  <a:schemeClr val="tx1"/>
                </a:solidFill>
              </a:rPr>
              <a:t>PhD in computer science at ENS de Lyon/INRIA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F6A199A-87E6-4E31-B52E-F0D08ED19CC3}"/>
              </a:ext>
            </a:extLst>
          </p:cNvPr>
          <p:cNvSpPr/>
          <p:nvPr/>
        </p:nvSpPr>
        <p:spPr>
          <a:xfrm>
            <a:off x="583224" y="3191354"/>
            <a:ext cx="3928902" cy="2523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66462" rIns="66462" bIns="66462" rtlCol="0" anchor="ctr" anchorCtr="0"/>
          <a:lstStyle/>
          <a:p>
            <a:pPr algn="l"/>
            <a:r>
              <a:rPr lang="en-US" sz="1292" b="1" dirty="0" err="1">
                <a:solidFill>
                  <a:schemeClr val="bg1"/>
                </a:solidFill>
              </a:rPr>
              <a:t>Covid</a:t>
            </a:r>
            <a:r>
              <a:rPr lang="en-US" sz="1292" b="1" dirty="0">
                <a:solidFill>
                  <a:schemeClr val="bg1"/>
                </a:solidFill>
              </a:rPr>
              <a:t> contributions related to MCTA</a:t>
            </a:r>
          </a:p>
        </p:txBody>
      </p:sp>
      <p:sp>
        <p:nvSpPr>
          <p:cNvPr id="40" name="Source">
            <a:extLst>
              <a:ext uri="{FF2B5EF4-FFF2-40B4-BE49-F238E27FC236}">
                <a16:creationId xmlns:a16="http://schemas.microsoft.com/office/drawing/2014/main" id="{165E55D6-E237-45F1-B9C5-BFBD09A05DAA}"/>
              </a:ext>
            </a:extLst>
          </p:cNvPr>
          <p:cNvSpPr>
            <a:spLocks noGrp="1"/>
          </p:cNvSpPr>
          <p:nvPr/>
        </p:nvSpPr>
        <p:spPr bwMode="auto">
          <a:xfrm>
            <a:off x="583224" y="3484190"/>
            <a:ext cx="3928902" cy="2365576"/>
          </a:xfrm>
          <a:prstGeom prst="rect">
            <a:avLst/>
          </a:prstGeom>
          <a:solidFill>
            <a:srgbClr val="43AAAF">
              <a:alpha val="1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43200" tIns="43200" rIns="43200" bIns="43200" numCol="1" anchor="t" anchorCtr="0" compatLnSpc="1">
            <a:prstTxWarp prst="textNoShape">
              <a:avLst/>
            </a:prstTxWarp>
            <a:noAutofit/>
          </a:bodyPr>
          <a:lstStyle>
            <a:lvl1pPr marL="173038" indent="-173038" algn="l" defTabSz="981075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•"/>
              <a:defRPr sz="14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447675" indent="-119063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2pPr>
            <a:lvl3pPr marL="812800" indent="-20002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Marlett" pitchFamily="2" charset="2"/>
              <a:buChar char="8"/>
              <a:defRPr sz="1200">
                <a:solidFill>
                  <a:schemeClr val="tx1"/>
                </a:solidFill>
                <a:latin typeface="Verdana" pitchFamily="34" charset="0"/>
              </a:defRPr>
            </a:lvl3pPr>
            <a:lvl4pPr marL="971550" indent="-206375" algn="l" defTabSz="981075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-"/>
              <a:defRPr sz="1200">
                <a:solidFill>
                  <a:schemeClr val="tx1"/>
                </a:solidFill>
                <a:latin typeface="Verdana" pitchFamily="34" charset="0"/>
              </a:defRPr>
            </a:lvl4pPr>
            <a:lvl5pPr marL="21574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5pPr>
            <a:lvl6pPr marL="26146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6pPr>
            <a:lvl7pPr marL="30718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7pPr>
            <a:lvl8pPr marL="35290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8pPr>
            <a:lvl9pPr marL="3986213" indent="-339725" algn="l" defTabSz="981075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66"/>
              </a:buClr>
              <a:buFont typeface="Marlett" pitchFamily="2" charset="2"/>
              <a:buChar char="8"/>
              <a:defRPr sz="2300">
                <a:solidFill>
                  <a:schemeClr val="bg1"/>
                </a:solidFill>
                <a:latin typeface="+mn-lt"/>
              </a:defRPr>
            </a:lvl9pPr>
          </a:lstStyle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r>
              <a:rPr lang="en-US" sz="1108" dirty="0">
                <a:latin typeface="+mn-lt"/>
              </a:rPr>
              <a:t>Public report –“The French have returned to their usual level of walking during confinement in collaboration with Startup </a:t>
            </a:r>
            <a:r>
              <a:rPr lang="en-US" sz="1108" dirty="0" err="1">
                <a:latin typeface="+mn-lt"/>
              </a:rPr>
              <a:t>Weward</a:t>
            </a:r>
            <a:r>
              <a:rPr lang="en-US" sz="1108" dirty="0">
                <a:latin typeface="+mn-lt"/>
              </a:rPr>
              <a:t> – May 2020 </a:t>
            </a: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endParaRPr lang="en-US" sz="1108" dirty="0">
              <a:latin typeface="+mn-lt"/>
            </a:endParaRP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r>
              <a:rPr lang="en-US" sz="1108" dirty="0">
                <a:latin typeface="+mn-lt"/>
              </a:rPr>
              <a:t>Public report – “Observations on mobility during Covid-19” in collaboration with INRIA, CNRS and PSL – May 2020</a:t>
            </a: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endParaRPr lang="en-US" sz="1108" dirty="0">
              <a:latin typeface="+mn-lt"/>
            </a:endParaRP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r>
              <a:rPr lang="en-US" sz="1108" b="1" dirty="0">
                <a:latin typeface="+mn-lt"/>
              </a:rPr>
              <a:t>Face Au Virus </a:t>
            </a:r>
            <a:r>
              <a:rPr lang="en-US" sz="1108" dirty="0">
                <a:latin typeface="+mn-lt"/>
              </a:rPr>
              <a:t>project: gather several mobility data from Facebook, </a:t>
            </a:r>
            <a:r>
              <a:rPr lang="en-US" sz="1108" dirty="0" err="1">
                <a:latin typeface="+mn-lt"/>
              </a:rPr>
              <a:t>Roofstreet</a:t>
            </a:r>
            <a:r>
              <a:rPr lang="en-US" sz="1108" dirty="0">
                <a:latin typeface="+mn-lt"/>
              </a:rPr>
              <a:t> and other companies to measure the localized parameters of the spread and build a regional model. Collaboration with INRIA, CNRS &amp; PSL (see figure top right)</a:t>
            </a:r>
          </a:p>
          <a:p>
            <a:pPr marL="0" indent="0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None/>
            </a:pPr>
            <a:endParaRPr lang="en-US" sz="400" dirty="0">
              <a:latin typeface="+mn-lt"/>
            </a:endParaRP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r>
              <a:rPr lang="en-US" sz="1108" b="1" dirty="0" err="1">
                <a:latin typeface="+mn-lt"/>
              </a:rPr>
              <a:t>SafeCityMap</a:t>
            </a:r>
            <a:r>
              <a:rPr lang="en-US" sz="1108" b="1" dirty="0">
                <a:latin typeface="+mn-lt"/>
              </a:rPr>
              <a:t> </a:t>
            </a:r>
            <a:r>
              <a:rPr lang="en-US" sz="1108" dirty="0">
                <a:latin typeface="+mn-lt"/>
              </a:rPr>
              <a:t>project: estimate the risk of spreading in each area of a city such as Paris. Collaboration with INRIA and IGN</a:t>
            </a: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endParaRPr lang="en-US" sz="1108" dirty="0">
              <a:latin typeface="+mn-lt"/>
            </a:endParaRPr>
          </a:p>
          <a:p>
            <a:pPr marL="166003" indent="-166003" defTabSz="844083" eaLnBrk="1" fontAlgn="auto" hangingPunct="1">
              <a:spcBef>
                <a:spcPts val="0"/>
              </a:spcBef>
              <a:spcAft>
                <a:spcPts val="0"/>
              </a:spcAft>
              <a:buClr>
                <a:srgbClr val="34A6D2"/>
              </a:buClr>
              <a:buSzPct val="100000"/>
              <a:buFont typeface="Wingdings" pitchFamily="2" charset="2"/>
              <a:buChar char="§"/>
            </a:pPr>
            <a:endParaRPr lang="en-US" sz="1108" dirty="0">
              <a:latin typeface="+mn-lt"/>
            </a:endParaRPr>
          </a:p>
        </p:txBody>
      </p:sp>
      <p:pic>
        <p:nvPicPr>
          <p:cNvPr id="41" name="Image 40" descr="Une image contenant personne, homme, cravate, complet&#10;&#10;Description générée automatiquement">
            <a:extLst>
              <a:ext uri="{FF2B5EF4-FFF2-40B4-BE49-F238E27FC236}">
                <a16:creationId xmlns:a16="http://schemas.microsoft.com/office/drawing/2014/main" id="{63D0EE10-98C7-4C6E-848B-6F1284954B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0344" y="619439"/>
            <a:ext cx="1020309" cy="1143106"/>
          </a:xfrm>
          <a:prstGeom prst="rect">
            <a:avLst/>
          </a:prstGeom>
        </p:spPr>
      </p:pic>
      <p:pic>
        <p:nvPicPr>
          <p:cNvPr id="44" name="Image 43" descr="Une image contenant objet, horloge&#10;&#10;Description générée automatiquement">
            <a:extLst>
              <a:ext uri="{FF2B5EF4-FFF2-40B4-BE49-F238E27FC236}">
                <a16:creationId xmlns:a16="http://schemas.microsoft.com/office/drawing/2014/main" id="{CA4E3BE7-E485-48DB-9971-82BC0D6B275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532" y="1253403"/>
            <a:ext cx="2420238" cy="63531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F61F921-1746-4BBB-9B23-11CF1C396862}"/>
              </a:ext>
            </a:extLst>
          </p:cNvPr>
          <p:cNvSpPr/>
          <p:nvPr/>
        </p:nvSpPr>
        <p:spPr>
          <a:xfrm>
            <a:off x="568199" y="5849766"/>
            <a:ext cx="7977554" cy="376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23" dirty="0"/>
              <a:t>1. Emerton Data is supporting companies to define a digital strategy, to implement the data transformation and to create industrialized data &amp; AI products. It is the digital/data/AI entity of Emerton Strategy Consulting (see </a:t>
            </a:r>
            <a:r>
              <a:rPr lang="en-US" sz="923" dirty="0">
                <a:hlinkClick r:id="rId10"/>
              </a:rPr>
              <a:t>www.emerton-data.com</a:t>
            </a:r>
            <a:r>
              <a:rPr lang="en-US" sz="923" dirty="0"/>
              <a:t>).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443950F-2F8B-4BC1-9221-B3DD229FF13D}"/>
              </a:ext>
            </a:extLst>
          </p:cNvPr>
          <p:cNvSpPr/>
          <p:nvPr/>
        </p:nvSpPr>
        <p:spPr>
          <a:xfrm>
            <a:off x="4631875" y="1843500"/>
            <a:ext cx="3928902" cy="252340"/>
          </a:xfrm>
          <a:prstGeom prst="rect">
            <a:avLst/>
          </a:prstGeom>
          <a:solidFill>
            <a:srgbClr val="34A6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6462" tIns="66462" rIns="66462" bIns="66462" rtlCol="0" anchor="ctr" anchorCtr="0"/>
          <a:lstStyle/>
          <a:p>
            <a:r>
              <a:rPr lang="en-US" sz="1292" b="1" dirty="0">
                <a:solidFill>
                  <a:schemeClr val="bg1"/>
                </a:solidFill>
              </a:rPr>
              <a:t>Overall opinion about Mobile Contact Tracing Apps</a:t>
            </a:r>
          </a:p>
        </p:txBody>
      </p:sp>
      <p:sp>
        <p:nvSpPr>
          <p:cNvPr id="55" name="Espace réservé du contenu 2">
            <a:extLst>
              <a:ext uri="{FF2B5EF4-FFF2-40B4-BE49-F238E27FC236}">
                <a16:creationId xmlns:a16="http://schemas.microsoft.com/office/drawing/2014/main" id="{A6F77757-665A-4F44-84D4-3CEEF4C62700}"/>
              </a:ext>
            </a:extLst>
          </p:cNvPr>
          <p:cNvSpPr txBox="1">
            <a:spLocks/>
          </p:cNvSpPr>
          <p:nvPr/>
        </p:nvSpPr>
        <p:spPr bwMode="gray">
          <a:xfrm>
            <a:off x="4624755" y="2136336"/>
            <a:ext cx="3928902" cy="3770196"/>
          </a:xfrm>
          <a:prstGeom prst="rect">
            <a:avLst/>
          </a:prstGeom>
          <a:solidFill>
            <a:srgbClr val="34A6D2">
              <a:alpha val="20000"/>
            </a:srgbClr>
          </a:solidFill>
        </p:spPr>
        <p:txBody>
          <a:bodyPr vert="horz" wrap="square" lIns="99692" tIns="99692" rIns="99692" bIns="99692" rtlCol="0">
            <a:noAutofit/>
          </a:bodyPr>
          <a:lstStyle>
            <a:lvl1pPr marL="179388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8097"/>
              </a:buClr>
              <a:buSzPct val="115000"/>
              <a:buFont typeface="Wingdings" pitchFamily="2" charset="2"/>
              <a:buChar char="§"/>
              <a:defRPr sz="1400" b="0" i="0" cap="none" baseline="0">
                <a:solidFill>
                  <a:srgbClr val="000000"/>
                </a:solidFill>
                <a:ea typeface="Tahoma" panose="020B0604030504040204" pitchFamily="34" charset="0"/>
                <a:cs typeface="Arial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None/>
              <a:defRPr sz="1600" b="0" i="0"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80975" indent="-180975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600" b="1" i="0"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361950" indent="-180975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Calibri" panose="020F0502020204030204" pitchFamily="34" charset="0"/>
              <a:buChar char="–"/>
              <a:defRPr sz="1600" b="0" i="0"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534988" indent="-173038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715963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6pPr>
            <a:lvl7pPr marL="896938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7pPr>
            <a:lvl8pPr marL="1077913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8pPr>
            <a:lvl9pPr marL="1258888" indent="-180975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 b="0" i="0"/>
            </a:lvl9pPr>
          </a:lstStyle>
          <a:p>
            <a:pPr marL="0" indent="0">
              <a:spcBef>
                <a:spcPts val="0"/>
              </a:spcBef>
              <a:buClr>
                <a:srgbClr val="34A6D2"/>
              </a:buClr>
              <a:buSzPct val="100000"/>
              <a:buNone/>
            </a:pPr>
            <a:r>
              <a:rPr lang="en-US" sz="1220" dirty="0"/>
              <a:t>I am, personally, in </a:t>
            </a:r>
            <a:r>
              <a:rPr lang="en-US" sz="1220" b="1" dirty="0" err="1"/>
              <a:t>favour</a:t>
            </a:r>
            <a:r>
              <a:rPr lang="en-US" sz="1220" b="1" dirty="0"/>
              <a:t> of developing MCTA to support the health authority strategy </a:t>
            </a:r>
            <a:r>
              <a:rPr lang="en-US" sz="1220" dirty="0"/>
              <a:t>in order to fight against </a:t>
            </a:r>
            <a:r>
              <a:rPr lang="en-US" sz="1220" dirty="0" err="1"/>
              <a:t>Covid</a:t>
            </a:r>
            <a:r>
              <a:rPr lang="en-US" sz="1220" dirty="0"/>
              <a:t>. Yet, MCTA is not a magic solution but only a tool. Without any strong and clearly political strategy, the MCTA is useless (remember that with 10% of adoption, only 1% of contacts are detected…).</a:t>
            </a:r>
          </a:p>
          <a:p>
            <a:pPr marL="0" indent="0">
              <a:spcBef>
                <a:spcPts val="0"/>
              </a:spcBef>
              <a:buClr>
                <a:srgbClr val="34A6D2"/>
              </a:buClr>
              <a:buSzPct val="100000"/>
              <a:buNone/>
            </a:pPr>
            <a:r>
              <a:rPr lang="en-US" sz="1220" dirty="0"/>
              <a:t>Yet, </a:t>
            </a:r>
            <a:r>
              <a:rPr lang="en-US" sz="1220" b="1" dirty="0"/>
              <a:t>the development should be led by a trusted entity</a:t>
            </a:r>
            <a:r>
              <a:rPr lang="en-US" sz="1220" dirty="0"/>
              <a:t>, like INRIA in France and not OS provider, in order to be confident on the way the data is stored and used. On data aspects, the </a:t>
            </a:r>
            <a:r>
              <a:rPr lang="en-US" sz="1220" b="1" dirty="0"/>
              <a:t>key is to be aware on how the data is circulating very precisely </a:t>
            </a:r>
            <a:r>
              <a:rPr lang="en-US" sz="1220" dirty="0"/>
              <a:t>and not only on a centralized/decentralized perspective.</a:t>
            </a:r>
            <a:endParaRPr lang="fr-FR" sz="1220" dirty="0"/>
          </a:p>
          <a:p>
            <a:pPr marL="0" indent="0">
              <a:spcBef>
                <a:spcPts val="0"/>
              </a:spcBef>
              <a:buClr>
                <a:srgbClr val="34A6D2"/>
              </a:buClr>
              <a:buSzPct val="100000"/>
              <a:buNone/>
            </a:pPr>
            <a:r>
              <a:rPr lang="en-US" sz="1220" dirty="0"/>
              <a:t>Technically, MCTA can be </a:t>
            </a:r>
            <a:r>
              <a:rPr lang="en-US" sz="1220" b="1" dirty="0"/>
              <a:t>based on </a:t>
            </a:r>
            <a:r>
              <a:rPr lang="en-US" sz="1220" b="1" dirty="0" err="1"/>
              <a:t>bluetooth</a:t>
            </a:r>
            <a:r>
              <a:rPr lang="en-US" sz="1220" b="1" dirty="0"/>
              <a:t> low energy and ultrasound that are complementary</a:t>
            </a:r>
            <a:r>
              <a:rPr lang="en-US" sz="1220" dirty="0"/>
              <a:t>. For user interface, the ideal interaction with users is to activate it and hopefully nether have any alerts from it. MCTA should be </a:t>
            </a:r>
            <a:r>
              <a:rPr lang="en-US" sz="1220" b="1" dirty="0"/>
              <a:t>simple and clear as in </a:t>
            </a:r>
            <a:r>
              <a:rPr lang="en-US" sz="1220" b="1" dirty="0" err="1"/>
              <a:t>StopCovid</a:t>
            </a:r>
            <a:r>
              <a:rPr lang="en-US" sz="1220" dirty="0"/>
              <a:t>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ED4727E-8F74-4F3C-B7A2-134D4FC6E94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7520" y="519072"/>
            <a:ext cx="3656136" cy="1243472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ECF9462-A897-470A-8788-95B904830F6B}"/>
              </a:ext>
            </a:extLst>
          </p:cNvPr>
          <p:cNvSpPr txBox="1"/>
          <p:nvPr/>
        </p:nvSpPr>
        <p:spPr>
          <a:xfrm>
            <a:off x="4915877" y="413579"/>
            <a:ext cx="3237523" cy="11242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vert="horz" wrap="square" lIns="33231" tIns="33231" rIns="33231" bIns="33231" rtlCol="0" anchor="ctr">
            <a:noAutofit/>
          </a:bodyPr>
          <a:lstStyle/>
          <a:p>
            <a:pPr algn="ctr"/>
            <a:r>
              <a:rPr lang="en-US" sz="738" dirty="0"/>
              <a:t>Evolution of </a:t>
            </a:r>
            <a:r>
              <a:rPr lang="en-US" sz="738" dirty="0" err="1"/>
              <a:t>departemental</a:t>
            </a:r>
            <a:r>
              <a:rPr lang="en-US" sz="738" dirty="0"/>
              <a:t> flows in France (see </a:t>
            </a:r>
            <a:r>
              <a:rPr lang="en-US" sz="738" i="1" dirty="0"/>
              <a:t>Face Au Virus </a:t>
            </a:r>
            <a:r>
              <a:rPr lang="en-US" sz="738" dirty="0"/>
              <a:t>report)</a:t>
            </a:r>
          </a:p>
        </p:txBody>
      </p:sp>
    </p:spTree>
    <p:extLst>
      <p:ext uri="{BB962C8B-B14F-4D97-AF65-F5344CB8AC3E}">
        <p14:creationId xmlns:p14="http://schemas.microsoft.com/office/powerpoint/2010/main" val="23693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>
            <a:extLst>
              <a:ext uri="{FF2B5EF4-FFF2-40B4-BE49-F238E27FC236}">
                <a16:creationId xmlns:a16="http://schemas.microsoft.com/office/drawing/2014/main" id="{85C15719-17D4-4F20-86A3-2F50FC568DFF}"/>
              </a:ext>
            </a:extLst>
          </p:cNvPr>
          <p:cNvSpPr/>
          <p:nvPr/>
        </p:nvSpPr>
        <p:spPr>
          <a:xfrm>
            <a:off x="611560" y="3096953"/>
            <a:ext cx="3689968" cy="5040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00AC949-D546-4210-ADB0-6B19D10B5BB4}"/>
              </a:ext>
            </a:extLst>
          </p:cNvPr>
          <p:cNvSpPr/>
          <p:nvPr/>
        </p:nvSpPr>
        <p:spPr>
          <a:xfrm>
            <a:off x="594000" y="1443175"/>
            <a:ext cx="3689968" cy="5016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7D4C2A7B-AAC7-C044-95F1-D78B73C0B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0" y="557645"/>
            <a:ext cx="7954200" cy="648000"/>
          </a:xfrm>
        </p:spPr>
        <p:txBody>
          <a:bodyPr/>
          <a:lstStyle/>
          <a:p>
            <a:r>
              <a:rPr lang="en-US" altLang="en-US" dirty="0"/>
              <a:t>Vania </a:t>
            </a:r>
            <a:r>
              <a:rPr lang="en-US" altLang="en-US" dirty="0" err="1"/>
              <a:t>Bogorny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E20F57-12D2-394C-8786-859C72221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087590"/>
            <a:ext cx="1016000" cy="100330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701A1C-CA3E-2A47-98E0-92011C99725B}"/>
              </a:ext>
            </a:extLst>
          </p:cNvPr>
          <p:cNvSpPr txBox="1">
            <a:spLocks/>
          </p:cNvSpPr>
          <p:nvPr/>
        </p:nvSpPr>
        <p:spPr bwMode="auto">
          <a:xfrm>
            <a:off x="628651" y="1268760"/>
            <a:ext cx="377008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1600" b="1" dirty="0">
              <a:solidFill>
                <a:schemeClr val="tx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GB" sz="16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Head of the Computer Science Graduate Program at UFSC</a:t>
            </a:r>
          </a:p>
          <a:p>
            <a:pPr lvl="1"/>
            <a:endParaRPr lang="en-GB" sz="16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research area: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Mobility Data Analysis and Machine Learning, also interest in Privacy Issues in Mobility Data Analysis</a:t>
            </a:r>
          </a:p>
          <a:p>
            <a:pPr marL="457200" lvl="1" indent="0"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1" indent="0"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en-GB" sz="1600" b="1" dirty="0" err="1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en-GB" sz="1600" b="1" dirty="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 Contributions:</a:t>
            </a:r>
          </a:p>
          <a:p>
            <a:pPr marL="0" indent="0">
              <a:buNone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 of the </a:t>
            </a:r>
            <a:r>
              <a:rPr lang="en-GB" sz="1400" b="1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Covid</a:t>
            </a:r>
            <a:r>
              <a:rPr lang="en-GB" sz="14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Community Alert Contact Tracing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 global team)  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https://coronavirus-outbreak-control.github.io/web/</a:t>
            </a:r>
            <a:r>
              <a:rPr lang="en-GB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GB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1400" dirty="0">
                <a:latin typeface="Arial"/>
                <a:ea typeface="Arial"/>
                <a:cs typeface="Arial"/>
                <a:sym typeface="Arial"/>
              </a:rPr>
              <a:t>Project Privacy-aware Contact Tracing with Knowledge Mining Mechanisms to Monitor and Understand the COVID-19 Pandemic (HPC Consortium Financial Support)</a:t>
            </a:r>
            <a:endParaRPr lang="en-GB" sz="14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buFont typeface="Wingdings" panose="05000000000000000000" pitchFamily="2" charset="2"/>
              <a:buChar char="v"/>
            </a:pPr>
            <a:endParaRPr lang="en-GB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32A9F4-9491-4F28-BFD3-5C405BAA80D8}"/>
              </a:ext>
            </a:extLst>
          </p:cNvPr>
          <p:cNvSpPr txBox="1">
            <a:spLocks/>
          </p:cNvSpPr>
          <p:nvPr/>
        </p:nvSpPr>
        <p:spPr bwMode="auto">
          <a:xfrm>
            <a:off x="4499992" y="1268760"/>
            <a:ext cx="4048208" cy="381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GB"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MCTA will work with a strong political engagement for population adherence 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MCTA should be defined by the scientific community, and not OS providers or companies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is possible to have a balance between a Privacy-Aware MCTA  and a directed quarantine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Analysis of anonymous contact data is crucial to learn more about the pandemic </a:t>
            </a:r>
          </a:p>
          <a:p>
            <a:pPr marL="0" indent="0">
              <a:buNone/>
            </a:pPr>
            <a:endParaRPr lang="en-GB" sz="1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pandemic is leading to a change of paradigm, from individual to collective</a:t>
            </a:r>
          </a:p>
          <a:p>
            <a:pPr>
              <a:buFont typeface="Wingdings" panose="05000000000000000000" pitchFamily="2" charset="2"/>
              <a:buChar char="v"/>
            </a:pPr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GB" sz="16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/>
            <a:endParaRPr lang="en-GB" sz="1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GB"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sz="2000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EF9A17F-F253-4168-B64B-76BDE814DD4B}"/>
              </a:ext>
            </a:extLst>
          </p:cNvPr>
          <p:cNvSpPr/>
          <p:nvPr/>
        </p:nvSpPr>
        <p:spPr>
          <a:xfrm>
            <a:off x="4583505" y="1448810"/>
            <a:ext cx="3931843" cy="5086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</a:rPr>
              <a:t>Overall </a:t>
            </a:r>
            <a:r>
              <a:rPr lang="pt-BR" b="1" dirty="0" err="1">
                <a:solidFill>
                  <a:schemeClr val="tx2"/>
                </a:solidFill>
              </a:rPr>
              <a:t>opinion</a:t>
            </a:r>
            <a:r>
              <a:rPr lang="pt-BR" b="1" dirty="0">
                <a:solidFill>
                  <a:schemeClr val="tx2"/>
                </a:solidFill>
              </a:rPr>
              <a:t> </a:t>
            </a:r>
            <a:r>
              <a:rPr lang="pt-BR" b="1" dirty="0" err="1">
                <a:solidFill>
                  <a:schemeClr val="tx2"/>
                </a:solidFill>
              </a:rPr>
              <a:t>about</a:t>
            </a:r>
            <a:r>
              <a:rPr lang="pt-BR" b="1" dirty="0">
                <a:solidFill>
                  <a:schemeClr val="tx2"/>
                </a:solidFill>
              </a:rPr>
              <a:t> MCTA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915D146B-8949-EB4D-8F33-72A890E7A7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506" y="5230941"/>
            <a:ext cx="279680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b="1" dirty="0">
                <a:latin typeface="Arial" panose="020B0604020202020204" pitchFamily="34" charset="0"/>
              </a:rPr>
              <a:t>Vania </a:t>
            </a:r>
            <a:r>
              <a:rPr lang="en-US" altLang="en-US" sz="1400" b="1" dirty="0" err="1">
                <a:latin typeface="Arial" panose="020B0604020202020204" pitchFamily="34" charset="0"/>
              </a:rPr>
              <a:t>Bogorny</a:t>
            </a:r>
            <a:r>
              <a:rPr lang="en-US" altLang="en-US" sz="1400" b="1" dirty="0">
                <a:latin typeface="Arial" panose="020B0604020202020204" pitchFamily="34" charset="0"/>
              </a:rPr>
              <a:t>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Federal University of Santa Catarina (UFSC), Brazil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58F0A8-FC61-A64C-9D74-41DD5545B4A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1573" y="5061062"/>
            <a:ext cx="1066627" cy="10563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39529A9-D78A-6240-84EA-994566F155DF}"/>
              </a:ext>
            </a:extLst>
          </p:cNvPr>
          <p:cNvSpPr/>
          <p:nvPr/>
        </p:nvSpPr>
        <p:spPr>
          <a:xfrm>
            <a:off x="5119884" y="5877272"/>
            <a:ext cx="21884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vania.bogorny@UFSC.br</a:t>
            </a:r>
            <a:endParaRPr lang="en-CY" sz="1400" dirty="0"/>
          </a:p>
        </p:txBody>
      </p:sp>
    </p:spTree>
    <p:extLst>
      <p:ext uri="{BB962C8B-B14F-4D97-AF65-F5344CB8AC3E}">
        <p14:creationId xmlns:p14="http://schemas.microsoft.com/office/powerpoint/2010/main" val="2755935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cdrdGRQgSmuRrz5U.U9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11198</TotalTime>
  <Words>2858</Words>
  <Application>Microsoft Macintosh PowerPoint</Application>
  <PresentationFormat>On-screen Show (4:3)</PresentationFormat>
  <Paragraphs>276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Helvetica Neue</vt:lpstr>
      <vt:lpstr>Times New Roman</vt:lpstr>
      <vt:lpstr>Verdana</vt:lpstr>
      <vt:lpstr>Wingdings</vt:lpstr>
      <vt:lpstr>Office Theme</vt:lpstr>
      <vt:lpstr>Diapositive think-cell</vt:lpstr>
      <vt:lpstr>COVID-19 Mobile Contact Tracing Apps (MCTA): A Digital Vaccine or a Privacy Demolition?</vt:lpstr>
      <vt:lpstr>IEEE MDM’20 Panelists</vt:lpstr>
      <vt:lpstr>The COVID-19 Pandemic</vt:lpstr>
      <vt:lpstr>COVID-19 Pandemic and MCTA</vt:lpstr>
      <vt:lpstr>Current State of MCTA</vt:lpstr>
      <vt:lpstr>MCTA Challenges</vt:lpstr>
      <vt:lpstr>Position Statement by Panelists</vt:lpstr>
      <vt:lpstr>PowerPoint Presentation</vt:lpstr>
      <vt:lpstr>Vania Bogorny</vt:lpstr>
      <vt:lpstr>Stan Matwin</vt:lpstr>
      <vt:lpstr>Thierry Roussel</vt:lpstr>
      <vt:lpstr>Moustafa Youssef</vt:lpstr>
      <vt:lpstr>Questions / Answers &amp; Audience Engagement  8 Questions to Panelists (5-8 minutes each)  +   2 minutes Audience Q/A after each Question</vt:lpstr>
      <vt:lpstr>Question 1</vt:lpstr>
      <vt:lpstr>Question 2</vt:lpstr>
      <vt:lpstr>Question 3</vt:lpstr>
      <vt:lpstr>Question 4</vt:lpstr>
      <vt:lpstr>Question 5</vt:lpstr>
      <vt:lpstr>Question 6</vt:lpstr>
      <vt:lpstr>Question 7</vt:lpstr>
      <vt:lpstr>Question 8</vt:lpstr>
      <vt:lpstr>Conclusion</vt:lpstr>
      <vt:lpstr>COVID-19 Contact Tracing Publication Deadlines</vt:lpstr>
      <vt:lpstr>COVID-19 Mobile Contact Tracing Apps (MCTA): A Digital Vaccine or a Privacy Demolition?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MDM’10: Program Report</dc:title>
  <dc:creator>Demetris Zeinalipour</dc:creator>
  <cp:lastModifiedBy>Demetris Zeinalipour</cp:lastModifiedBy>
  <cp:revision>253</cp:revision>
  <dcterms:created xsi:type="dcterms:W3CDTF">2010-05-24T14:50:57Z</dcterms:created>
  <dcterms:modified xsi:type="dcterms:W3CDTF">2020-07-03T08:57:54Z</dcterms:modified>
</cp:coreProperties>
</file>