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539" r:id="rId2"/>
    <p:sldId id="1973" r:id="rId3"/>
    <p:sldId id="1996" r:id="rId4"/>
    <p:sldId id="2001" r:id="rId5"/>
    <p:sldId id="2002" r:id="rId6"/>
    <p:sldId id="2003" r:id="rId7"/>
    <p:sldId id="1974" r:id="rId8"/>
    <p:sldId id="1976" r:id="rId9"/>
    <p:sldId id="1978" r:id="rId10"/>
    <p:sldId id="1981" r:id="rId11"/>
    <p:sldId id="1984" r:id="rId12"/>
    <p:sldId id="1985" r:id="rId13"/>
    <p:sldId id="1986" r:id="rId14"/>
    <p:sldId id="1987" r:id="rId15"/>
    <p:sldId id="1989" r:id="rId16"/>
    <p:sldId id="1990" r:id="rId17"/>
    <p:sldId id="1992" r:id="rId18"/>
    <p:sldId id="2004" r:id="rId19"/>
    <p:sldId id="1991" r:id="rId20"/>
    <p:sldId id="1988" r:id="rId21"/>
    <p:sldId id="1997" r:id="rId22"/>
  </p:sldIdLst>
  <p:sldSz cx="12192000" cy="6858000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7FC5D8-CFCF-C24A-83AA-1D603BDA5B21}">
          <p14:sldIdLst>
            <p14:sldId id="1539"/>
            <p14:sldId id="1973"/>
            <p14:sldId id="1996"/>
            <p14:sldId id="2001"/>
            <p14:sldId id="2002"/>
            <p14:sldId id="2003"/>
            <p14:sldId id="1974"/>
            <p14:sldId id="1976"/>
            <p14:sldId id="1978"/>
            <p14:sldId id="1981"/>
            <p14:sldId id="1984"/>
            <p14:sldId id="1985"/>
            <p14:sldId id="1986"/>
            <p14:sldId id="1987"/>
            <p14:sldId id="1989"/>
            <p14:sldId id="1990"/>
            <p14:sldId id="1992"/>
            <p14:sldId id="2004"/>
            <p14:sldId id="1991"/>
            <p14:sldId id="1988"/>
            <p14:sldId id="1997"/>
          </p14:sldIdLst>
        </p14:section>
        <p14:section name="unused" id="{270E1293-A98F-EC40-9D1F-FBEA93F47A7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D"/>
    <a:srgbClr val="394D54"/>
    <a:srgbClr val="24B8EB"/>
    <a:srgbClr val="019999"/>
    <a:srgbClr val="FF0000"/>
    <a:srgbClr val="003399"/>
    <a:srgbClr val="0090FF"/>
    <a:srgbClr val="007A37"/>
    <a:srgbClr val="FF2600"/>
    <a:srgbClr val="00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8"/>
    <p:restoredTop sz="94027" autoAdjust="0"/>
  </p:normalViewPr>
  <p:slideViewPr>
    <p:cSldViewPr>
      <p:cViewPr varScale="1">
        <p:scale>
          <a:sx n="94" d="100"/>
          <a:sy n="94" d="100"/>
        </p:scale>
        <p:origin x="58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5072" y="20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189662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33986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42860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87272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172347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37787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3321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16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733044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17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223398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8228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19</a:t>
            </a:fld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4580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47760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7665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996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7761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1840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7913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35528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7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46397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233487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9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64144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C6A82A-A59C-DE45-899E-F0C44C8E6CB2}"/>
              </a:ext>
            </a:extLst>
          </p:cNvPr>
          <p:cNvSpPr/>
          <p:nvPr userDrawn="1"/>
        </p:nvSpPr>
        <p:spPr bwMode="auto">
          <a:xfrm>
            <a:off x="0" y="-11284"/>
            <a:ext cx="12201948" cy="1085648"/>
          </a:xfrm>
          <a:prstGeom prst="rect">
            <a:avLst/>
          </a:prstGeom>
          <a:solidFill>
            <a:srgbClr val="00355D"/>
          </a:solidFill>
          <a:ln w="38100" cap="flat" cmpd="sng" algn="ctr">
            <a:solidFill>
              <a:srgbClr val="00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1642320" y="6588000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tx2">
                    <a:lumMod val="65000"/>
                    <a:lumOff val="35000"/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tx2">
                  <a:lumMod val="65000"/>
                  <a:lumOff val="35000"/>
                  <a:alpha val="7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6" y="8347"/>
            <a:ext cx="10915688" cy="1047443"/>
          </a:xfrm>
          <a:noFill/>
          <a:ln w="38100" cap="rnd" cmpd="sng">
            <a:noFill/>
            <a:round/>
          </a:ln>
        </p:spPr>
        <p:txBody>
          <a:bodyPr/>
          <a:lstStyle>
            <a:lvl1pPr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074364"/>
            <a:ext cx="11521280" cy="5382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1F1FDF5-40F3-5341-88D1-7479683F9B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395" y="6613200"/>
            <a:ext cx="226344" cy="226344"/>
          </a:xfrm>
          <a:prstGeom prst="rect">
            <a:avLst/>
          </a:prstGeom>
        </p:spPr>
      </p:pic>
      <p:pic>
        <p:nvPicPr>
          <p:cNvPr id="14" name="Picture 13">
            <a:hlinkClick r:id="rId2"/>
            <a:extLst>
              <a:ext uri="{FF2B5EF4-FFF2-40B4-BE49-F238E27FC236}">
                <a16:creationId xmlns:a16="http://schemas.microsoft.com/office/drawing/2014/main" id="{D9346D1C-0956-3249-AFE9-5377ADCB4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968" y="6613200"/>
            <a:ext cx="226344" cy="226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F9FAD-360C-AC46-B82B-98D6414DC3B1}"/>
              </a:ext>
            </a:extLst>
          </p:cNvPr>
          <p:cNvSpPr txBox="1"/>
          <p:nvPr userDrawn="1"/>
        </p:nvSpPr>
        <p:spPr>
          <a:xfrm>
            <a:off x="6166800" y="6588000"/>
            <a:ext cx="5040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Mpeis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Roussel, Kumar, Costa,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Laoudias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, Capot-Ray, </a:t>
            </a:r>
            <a:r>
              <a:rPr lang="en-GB" sz="12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r>
              <a:rPr lang="en-GB" sz="12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sz="12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996315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52513"/>
            <a:ext cx="10972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790951" y="6553200"/>
            <a:ext cx="4705349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476252" y="0"/>
            <a:ext cx="11144249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5.png"/><Relationship Id="rId3" Type="http://schemas.openxmlformats.org/officeDocument/2006/relationships/hyperlink" Target="https://github.com/dmsl/anyplace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7.tiff"/><Relationship Id="rId10" Type="http://schemas.openxmlformats.org/officeDocument/2006/relationships/image" Target="../media/image46.png"/><Relationship Id="rId4" Type="http://schemas.openxmlformats.org/officeDocument/2006/relationships/image" Target="../media/image53.png"/><Relationship Id="rId9" Type="http://schemas.openxmlformats.org/officeDocument/2006/relationships/image" Target="../media/image45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stom.com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shfire.eu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endorse-project.e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msl/anypla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yplace.cs.ucy.ac.cy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3A298C-5C86-EC46-8431-4F1074E8F463}"/>
              </a:ext>
            </a:extLst>
          </p:cNvPr>
          <p:cNvGrpSpPr/>
          <p:nvPr/>
        </p:nvGrpSpPr>
        <p:grpSpPr>
          <a:xfrm>
            <a:off x="968847" y="4519227"/>
            <a:ext cx="10131856" cy="1142021"/>
            <a:chOff x="968847" y="4807259"/>
            <a:chExt cx="10131856" cy="1142021"/>
          </a:xfrm>
        </p:grpSpPr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9F9F33A2-ABC1-8A48-96CF-57B458817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47" y="4807259"/>
              <a:ext cx="2670076" cy="1142021"/>
            </a:xfrm>
            <a:prstGeom prst="rect">
              <a:avLst/>
            </a:prstGeom>
          </p:spPr>
        </p:pic>
        <p:pic>
          <p:nvPicPr>
            <p:cNvPr id="24" name="Picture 23" descr="A close up of a sign&#10;&#10;Description automatically generated">
              <a:extLst>
                <a:ext uri="{FF2B5EF4-FFF2-40B4-BE49-F238E27FC236}">
                  <a16:creationId xmlns:a16="http://schemas.microsoft.com/office/drawing/2014/main" id="{BFA7486A-C53B-874C-8E33-46824883C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77" y="4993200"/>
              <a:ext cx="2892093" cy="795642"/>
            </a:xfrm>
            <a:prstGeom prst="rect">
              <a:avLst/>
            </a:prstGeom>
          </p:spPr>
        </p:pic>
        <p:pic>
          <p:nvPicPr>
            <p:cNvPr id="25" name="Picture 2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6151735-0F48-9E4B-B3F7-7C1F1195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522" y="5066221"/>
              <a:ext cx="1707288" cy="682916"/>
            </a:xfrm>
            <a:prstGeom prst="rect">
              <a:avLst/>
            </a:prstGeom>
          </p:spPr>
        </p:pic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BC0C7574-470D-8540-9F9D-A86976928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714" y="4879267"/>
              <a:ext cx="2461989" cy="958701"/>
            </a:xfrm>
            <a:prstGeom prst="rect">
              <a:avLst/>
            </a:prstGeom>
          </p:spPr>
        </p:pic>
      </p:grpSp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191344" y="274638"/>
            <a:ext cx="11809312" cy="1498178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/>
              <a:t>The Anyplace 4.0 IoT</a:t>
            </a:r>
          </a:p>
          <a:p>
            <a:r>
              <a:rPr lang="en-GB" dirty="0"/>
              <a:t>Localization Architecture</a:t>
            </a:r>
            <a:endParaRPr lang="en-CY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07368" y="1854282"/>
            <a:ext cx="11254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Paschalis </a:t>
            </a:r>
            <a:r>
              <a:rPr lang="en-GB" sz="3200" dirty="0" err="1"/>
              <a:t>Mpeis</a:t>
            </a:r>
            <a:r>
              <a:rPr lang="en-GB" sz="3200" b="0" baseline="30000" dirty="0"/>
              <a:t>∗</a:t>
            </a:r>
            <a:r>
              <a:rPr lang="en-GB" sz="3200" b="0" dirty="0"/>
              <a:t>, Thierry Roussel</a:t>
            </a:r>
            <a:r>
              <a:rPr lang="el-GR" sz="3200" b="0" baseline="30000" dirty="0"/>
              <a:t>§</a:t>
            </a:r>
            <a:r>
              <a:rPr lang="en-GB" sz="3200" b="0" dirty="0"/>
              <a:t>, Manish Kumar</a:t>
            </a:r>
            <a:r>
              <a:rPr lang="en-GB" sz="3200" b="0" baseline="30000" dirty="0"/>
              <a:t>+</a:t>
            </a:r>
            <a:r>
              <a:rPr lang="en-GB" sz="3200" b="0" dirty="0"/>
              <a:t>, </a:t>
            </a:r>
            <a:r>
              <a:rPr lang="en-GB" sz="3200" b="0" dirty="0" err="1"/>
              <a:t>Constantinos</a:t>
            </a:r>
            <a:r>
              <a:rPr lang="en-GB" sz="3200" b="0" dirty="0"/>
              <a:t> Costa</a:t>
            </a:r>
            <a:r>
              <a:rPr lang="en-GB" sz="3200" b="0" baseline="30000" dirty="0"/>
              <a:t>‡</a:t>
            </a:r>
            <a:r>
              <a:rPr lang="en-GB" sz="3200" b="0" dirty="0"/>
              <a:t>, Christos </a:t>
            </a:r>
            <a:r>
              <a:rPr lang="en-GB" sz="3200" b="0" dirty="0" err="1"/>
              <a:t>Laoudias</a:t>
            </a:r>
            <a:r>
              <a:rPr lang="en-GB" sz="3200" b="0" baseline="30000" dirty="0"/>
              <a:t>∗</a:t>
            </a:r>
            <a:r>
              <a:rPr lang="en-GB" sz="3200" b="0" dirty="0"/>
              <a:t>, Denis Capot-Ray</a:t>
            </a:r>
            <a:r>
              <a:rPr lang="el-GR" sz="3200" b="0" baseline="30000" dirty="0"/>
              <a:t>§</a:t>
            </a:r>
            <a:r>
              <a:rPr lang="en-GB" sz="3200" b="0" dirty="0"/>
              <a:t>, Demetrios </a:t>
            </a:r>
            <a:r>
              <a:rPr lang="en-GB" sz="3200" b="0" dirty="0" err="1"/>
              <a:t>Zeinalipour-Yazti</a:t>
            </a:r>
            <a:r>
              <a:rPr lang="en-GB" sz="3200" b="0" baseline="30000" dirty="0"/>
              <a:t>∗</a:t>
            </a:r>
            <a:r>
              <a:rPr lang="en-GB" sz="3200" b="0" dirty="0"/>
              <a:t> </a:t>
            </a:r>
            <a:endParaRPr lang="en-US" sz="320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28934" y="3492941"/>
            <a:ext cx="11449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Univ. of Cyprus, Cyprus   </a:t>
            </a:r>
            <a:r>
              <a:rPr lang="el-GR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§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Alstom SA, France	</a:t>
            </a:r>
            <a:r>
              <a:rPr lang="en-GB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+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Infosys Ltd, India    </a:t>
            </a:r>
            <a:r>
              <a:rPr lang="en-GB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‡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Univ. of Pittsburgh, USA</a:t>
            </a:r>
            <a:endParaRPr lang="en-CY" sz="2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3891427"/>
            <a:ext cx="1125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pmpeis01@cs.ucy.ac.cy, 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thierry.roussel@alstomgroup.com</a:t>
            </a:r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manish.kumar156@infosys.com,</a:t>
            </a:r>
          </a:p>
          <a:p>
            <a:pPr algn="ctr"/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costa.c@cs.pitt.edu</a:t>
            </a:r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laoudias@ucy.ac.cy</a:t>
            </a:r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denis.capot-rey@alstomgroup.com</a:t>
            </a:r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dzeina@cs.ucy.ac.cy</a:t>
            </a:r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sz="2400" b="0" dirty="0">
                <a:solidFill>
                  <a:schemeClr val="bg1"/>
                </a:solidFill>
              </a:rPr>
              <a:t>The 21</a:t>
            </a:r>
            <a:r>
              <a:rPr lang="en-GB" sz="2400" b="0" baseline="30000" dirty="0">
                <a:solidFill>
                  <a:schemeClr val="bg1"/>
                </a:solidFill>
              </a:rPr>
              <a:t>st</a:t>
            </a:r>
            <a:r>
              <a:rPr lang="en-GB" sz="2400" b="0" dirty="0">
                <a:solidFill>
                  <a:schemeClr val="bg1"/>
                </a:solidFill>
              </a:rPr>
              <a:t> IEEE International Conference on </a:t>
            </a:r>
            <a:r>
              <a:rPr lang="en-GB" sz="2400" dirty="0">
                <a:solidFill>
                  <a:schemeClr val="bg1"/>
                </a:solidFill>
              </a:rPr>
              <a:t>Mobile Data Management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July 3, 2020, 12:45-13:00 CEST, Versailles, France</a:t>
            </a:r>
            <a:endParaRPr lang="fr-FR" alt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7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8" y="6355322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7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333386"/>
            <a:ext cx="335974" cy="335974"/>
          </a:xfrm>
          <a:prstGeom prst="rect">
            <a:avLst/>
          </a:prstGeom>
        </p:spPr>
      </p:pic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58A17F5-5C2D-9044-8369-ECA609A4FA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0370" r="7934" b="4003"/>
          <a:stretch/>
        </p:blipFill>
        <p:spPr>
          <a:xfrm>
            <a:off x="10921589" y="409062"/>
            <a:ext cx="956618" cy="1229330"/>
          </a:xfrm>
          <a:prstGeom prst="rect">
            <a:avLst/>
          </a:prstGeom>
          <a:noFill/>
          <a:ln w="25400" cap="rnd">
            <a:solidFill>
              <a:schemeClr val="bg1"/>
            </a:solidFill>
            <a:round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/>
              <a:t>Containerization with Docker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502E-140D-D94F-86C8-7EF57121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8134"/>
            <a:ext cx="10915688" cy="5773914"/>
          </a:xfrm>
        </p:spPr>
        <p:txBody>
          <a:bodyPr/>
          <a:lstStyle/>
          <a:p>
            <a:r>
              <a:rPr lang="en-CY" sz="2800" b="1" dirty="0"/>
              <a:t>Single-node deployment</a:t>
            </a:r>
          </a:p>
          <a:p>
            <a:pPr lvl="1"/>
            <a:r>
              <a:rPr lang="en-GB" sz="2000" dirty="0"/>
              <a:t>Configured with </a:t>
            </a:r>
            <a:r>
              <a:rPr lang="en-GB" sz="2000" b="1" dirty="0"/>
              <a:t>a single .env </a:t>
            </a:r>
            <a:r>
              <a:rPr lang="en-GB" sz="2000" dirty="0"/>
              <a:t>file</a:t>
            </a:r>
          </a:p>
          <a:p>
            <a:pPr lvl="1"/>
            <a:r>
              <a:rPr lang="en-GB" sz="2000" dirty="0"/>
              <a:t>C</a:t>
            </a:r>
            <a:r>
              <a:rPr lang="en-CY" sz="2000" dirty="0"/>
              <a:t>ode: </a:t>
            </a:r>
            <a:r>
              <a:rPr lang="en-CY" sz="1800" dirty="0"/>
              <a:t>pulled from </a:t>
            </a:r>
            <a:r>
              <a:rPr lang="en-GB" sz="1800" dirty="0">
                <a:hlinkClick r:id="rId3"/>
              </a:rPr>
              <a:t>github.com/dmsl/anyplace</a:t>
            </a:r>
            <a:r>
              <a:rPr lang="en-GB" sz="1800" dirty="0"/>
              <a:t>, build with Jenkins</a:t>
            </a:r>
          </a:p>
          <a:p>
            <a:pPr lvl="1"/>
            <a:r>
              <a:rPr lang="en-GB" sz="2000" dirty="0"/>
              <a:t>Database initialization:</a:t>
            </a:r>
            <a:r>
              <a:rPr lang="en-GB" sz="1600" dirty="0"/>
              <a:t> </a:t>
            </a:r>
            <a:r>
              <a:rPr lang="en-GB" sz="1800" dirty="0"/>
              <a:t>creation of accounts, buckets, views, and tuning</a:t>
            </a:r>
          </a:p>
          <a:p>
            <a:pPr lvl="1"/>
            <a:r>
              <a:rPr lang="en-GB" sz="2000" dirty="0"/>
              <a:t>SSL encryption: automated even in internal networks</a:t>
            </a:r>
          </a:p>
          <a:p>
            <a:pPr lvl="1"/>
            <a:r>
              <a:rPr lang="en-GB" sz="2000" dirty="0"/>
              <a:t>Play framework setup</a:t>
            </a:r>
            <a:endParaRPr lang="en-GB" sz="1600" dirty="0"/>
          </a:p>
          <a:p>
            <a:pPr lvl="1"/>
            <a:r>
              <a:rPr lang="en-GB" sz="2000" dirty="0"/>
              <a:t>Backend data mounted in ~/.anyplace</a:t>
            </a:r>
            <a:r>
              <a:rPr lang="en-CY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/server</a:t>
            </a:r>
            <a:endParaRPr lang="en-GB" sz="2000" dirty="0"/>
          </a:p>
          <a:p>
            <a:pPr lvl="2"/>
            <a:r>
              <a:rPr lang="en-GB" sz="1600" dirty="0"/>
              <a:t>Database internal data</a:t>
            </a:r>
          </a:p>
          <a:p>
            <a:pPr lvl="2"/>
            <a:r>
              <a:rPr lang="en-GB" sz="1600" dirty="0"/>
              <a:t>Filesystem data</a:t>
            </a:r>
          </a:p>
          <a:p>
            <a:pPr lvl="2"/>
            <a:r>
              <a:rPr lang="en-GB" sz="1600" dirty="0"/>
              <a:t>Other log files</a:t>
            </a:r>
          </a:p>
          <a:p>
            <a:r>
              <a:rPr lang="en-CY" sz="2800" b="1" dirty="0"/>
              <a:t>Multi-node cluster</a:t>
            </a:r>
          </a:p>
          <a:p>
            <a:pPr lvl="1"/>
            <a:r>
              <a:rPr lang="en-GB" sz="2000" dirty="0"/>
              <a:t>Plug in external services</a:t>
            </a:r>
          </a:p>
          <a:p>
            <a:pPr lvl="2"/>
            <a:r>
              <a:rPr lang="en-GB" sz="1800" dirty="0"/>
              <a:t>Database clusters</a:t>
            </a:r>
          </a:p>
          <a:p>
            <a:pPr lvl="2"/>
            <a:r>
              <a:rPr lang="en-GB" sz="1800" dirty="0"/>
              <a:t>SSL certificates</a:t>
            </a:r>
          </a:p>
          <a:p>
            <a:pPr lvl="2"/>
            <a:r>
              <a:rPr lang="en-GB" sz="1800" dirty="0"/>
              <a:t>Distributed Filesystem</a:t>
            </a:r>
          </a:p>
          <a:p>
            <a:pPr lvl="2"/>
            <a:r>
              <a:rPr lang="en-GB" sz="1800" dirty="0"/>
              <a:t>Load Balancer</a:t>
            </a:r>
          </a:p>
          <a:p>
            <a:pPr lvl="2"/>
            <a:endParaRPr lang="en-GB" sz="1100" dirty="0"/>
          </a:p>
          <a:p>
            <a:pPr lvl="1"/>
            <a:endParaRPr lang="en-GB" sz="1400" dirty="0"/>
          </a:p>
          <a:p>
            <a:endParaRPr lang="en-GB" sz="2400" dirty="0"/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1A5BC-5C90-3F44-A583-1A76E349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1187733"/>
            <a:ext cx="648072" cy="8943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20B4B3-09BA-2A47-9D15-37336F14ACDB}"/>
              </a:ext>
            </a:extLst>
          </p:cNvPr>
          <p:cNvGrpSpPr/>
          <p:nvPr/>
        </p:nvGrpSpPr>
        <p:grpSpPr>
          <a:xfrm>
            <a:off x="8455455" y="1213490"/>
            <a:ext cx="3473193" cy="3799686"/>
            <a:chOff x="8413688" y="1090431"/>
            <a:chExt cx="3473193" cy="37996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494A3A-4B64-EA4D-8C2C-4D88393AD1E1}"/>
                </a:ext>
              </a:extLst>
            </p:cNvPr>
            <p:cNvGrpSpPr/>
            <p:nvPr/>
          </p:nvGrpSpPr>
          <p:grpSpPr>
            <a:xfrm>
              <a:off x="9428616" y="1090431"/>
              <a:ext cx="2458265" cy="2458265"/>
              <a:chOff x="9428616" y="1090431"/>
              <a:chExt cx="2458265" cy="245826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1D5B29B-A7DA-E14C-A4C5-E08B1A4AEF09}"/>
                  </a:ext>
                </a:extLst>
              </p:cNvPr>
              <p:cNvGrpSpPr/>
              <p:nvPr/>
            </p:nvGrpSpPr>
            <p:grpSpPr>
              <a:xfrm>
                <a:off x="9434489" y="1398686"/>
                <a:ext cx="2353848" cy="1819170"/>
                <a:chOff x="7899065" y="2854379"/>
                <a:chExt cx="2954343" cy="2283262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B92E8DF-B6CE-B243-9BB7-1A7FC8060E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147020" y="3011444"/>
                  <a:ext cx="1211626" cy="631055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49A6709-B1A2-6549-82C6-BA445C0C7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402551" y="2854379"/>
                  <a:ext cx="744470" cy="74447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3579F7F7-D115-A84A-948B-384089EC7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99065" y="3659575"/>
                  <a:ext cx="1437295" cy="425649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7F87C96-7AB6-4742-863F-BC4095AF1B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7F7F7"/>
                    </a:clrFrom>
                    <a:clrTo>
                      <a:srgbClr val="F7F7F7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402550" y="4120622"/>
                  <a:ext cx="1462602" cy="1017019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8E872D2-64A7-1846-9179-E52149979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99590" y="3535102"/>
                  <a:ext cx="663596" cy="700125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8C6E4849-E501-0442-9963-934A6377F6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44689" y="4351190"/>
                  <a:ext cx="908719" cy="353391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E05EA380-4F4F-FF46-87DD-D3E730DB8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9507984" y="3694893"/>
                  <a:ext cx="489698" cy="656297"/>
                </a:xfrm>
                <a:prstGeom prst="rect">
                  <a:avLst/>
                </a:prstGeom>
              </p:spPr>
            </p:pic>
          </p:grp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162E564-7793-DA4D-9272-F2634FA68B90}"/>
                  </a:ext>
                </a:extLst>
              </p:cNvPr>
              <p:cNvSpPr/>
              <p:nvPr/>
            </p:nvSpPr>
            <p:spPr bwMode="auto">
              <a:xfrm>
                <a:off x="9428616" y="1090431"/>
                <a:ext cx="2458265" cy="2458265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 w="76200" cap="flat" cmpd="sng" algn="ctr">
                <a:solidFill>
                  <a:srgbClr val="394D5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Y" sz="3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0C28EE-2F71-474A-84AE-1CCC09068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413688" y="2355339"/>
              <a:ext cx="2843896" cy="2534778"/>
            </a:xfrm>
            <a:prstGeom prst="rect">
              <a:avLst/>
            </a:prstGeom>
            <a:effectLst>
              <a:reflection endPos="0" dist="50800" dir="5400000" sy="-100000" algn="bl" rotWithShape="0"/>
            </a:effec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49887B8-1212-CB4C-9DD2-176ACAF1C9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6457" y="4841742"/>
            <a:ext cx="1850511" cy="14332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EBA793-7DD5-8540-BF2C-C15D484F5B1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841742"/>
            <a:ext cx="1708554" cy="1708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393951-7386-F844-A29B-652BE276F7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49" t="21239" r="30327" b="21558"/>
          <a:stretch/>
        </p:blipFill>
        <p:spPr>
          <a:xfrm>
            <a:off x="8024190" y="4927659"/>
            <a:ext cx="1751466" cy="13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7130093-9B5F-934E-8C87-3C772050B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8" y="1440000"/>
            <a:ext cx="7260564" cy="4732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/>
              <a:t>Library &amp; Clients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1466D04C-BDCD-0447-93A1-338933A155B7}"/>
              </a:ext>
            </a:extLst>
          </p:cNvPr>
          <p:cNvSpPr/>
          <p:nvPr/>
        </p:nvSpPr>
        <p:spPr bwMode="auto">
          <a:xfrm rot="5400000" flipV="1">
            <a:off x="1858800" y="2268000"/>
            <a:ext cx="2448272" cy="1274274"/>
          </a:xfrm>
          <a:prstGeom prst="bracketPair">
            <a:avLst>
              <a:gd name="adj" fmla="val 9091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332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/>
              <a:t>Java Library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b="1" dirty="0"/>
              <a:t>a</a:t>
            </a:r>
            <a:r>
              <a:rPr lang="en-CY" sz="4000" b="1" dirty="0"/>
              <a:t>nyplace-core:</a:t>
            </a:r>
          </a:p>
          <a:p>
            <a:pPr lvl="1"/>
            <a:r>
              <a:rPr lang="en-GB" sz="3600" dirty="0"/>
              <a:t>M</a:t>
            </a:r>
            <a:r>
              <a:rPr lang="en-CY" sz="3600" dirty="0"/>
              <a:t>ain functionality of anyplace</a:t>
            </a:r>
          </a:p>
          <a:p>
            <a:pPr lvl="1"/>
            <a:r>
              <a:rPr lang="en-CY" sz="3600" dirty="0"/>
              <a:t>Caching mechanism</a:t>
            </a:r>
          </a:p>
          <a:p>
            <a:pPr lvl="1"/>
            <a:r>
              <a:rPr lang="en-CY" sz="3600" dirty="0"/>
              <a:t>Modular design</a:t>
            </a:r>
          </a:p>
          <a:p>
            <a:pPr lvl="2"/>
            <a:r>
              <a:rPr lang="en-GB" sz="3200" dirty="0"/>
              <a:t>has a command line interface</a:t>
            </a:r>
          </a:p>
          <a:p>
            <a:pPr lvl="2"/>
            <a:r>
              <a:rPr lang="en-GB" sz="3200" dirty="0"/>
              <a:t>can be included as a Gradle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0BF52-78C8-B14D-97A5-87A5CAEE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152" y="3625173"/>
            <a:ext cx="1416734" cy="141673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9ABFDA-B6E3-EA47-9F4A-051523D8A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985" y="2514526"/>
            <a:ext cx="1112199" cy="1112199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E48B737-D792-D749-9945-AF05005B4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65" y="1317854"/>
            <a:ext cx="1109564" cy="1109564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C74B6BB-C1AB-C140-B9A7-68E24CDF4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92" y="5066887"/>
            <a:ext cx="1440160" cy="14401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52BE2F-4956-9349-9C56-5361B73B9BE9}"/>
              </a:ext>
            </a:extLst>
          </p:cNvPr>
          <p:cNvGrpSpPr/>
          <p:nvPr/>
        </p:nvGrpSpPr>
        <p:grpSpPr>
          <a:xfrm>
            <a:off x="9038965" y="4686483"/>
            <a:ext cx="2955060" cy="1702821"/>
            <a:chOff x="8420276" y="3394514"/>
            <a:chExt cx="2955060" cy="1702821"/>
          </a:xfrm>
        </p:grpSpPr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56D9B368-FB1A-384A-A2D3-619104D2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515" y="3394514"/>
              <a:ext cx="1702821" cy="170282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698B5B-21D4-F94B-864A-7C3B8BFE2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420276" y="3715629"/>
              <a:ext cx="1733543" cy="1378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89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CLI tool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Command line tool</a:t>
            </a:r>
            <a:r>
              <a:rPr lang="en-CY" b="1" dirty="0"/>
              <a:t>:</a:t>
            </a:r>
          </a:p>
          <a:p>
            <a:pPr lvl="1"/>
            <a:r>
              <a:rPr lang="en-US" dirty="0"/>
              <a:t>Easy creation of clients</a:t>
            </a:r>
            <a:endParaRPr lang="en-CY" dirty="0"/>
          </a:p>
          <a:p>
            <a:pPr lvl="1"/>
            <a:r>
              <a:rPr lang="en-CY" dirty="0"/>
              <a:t>Supports major OSes</a:t>
            </a:r>
          </a:p>
          <a:p>
            <a:pPr lvl="2"/>
            <a:r>
              <a:rPr lang="en-CY" dirty="0"/>
              <a:t>Developed clients in: macOS, Linux, RobotOS</a:t>
            </a:r>
          </a:p>
          <a:p>
            <a:pPr lvl="2"/>
            <a:endParaRPr lang="en-CY" dirty="0"/>
          </a:p>
          <a:p>
            <a:pPr lvl="2"/>
            <a:endParaRPr lang="en-CY" dirty="0"/>
          </a:p>
          <a:p>
            <a:pPr lvl="2"/>
            <a:endParaRPr lang="en-CY" dirty="0"/>
          </a:p>
          <a:p>
            <a:pPr lvl="2"/>
            <a:endParaRPr lang="en-CY" dirty="0"/>
          </a:p>
          <a:p>
            <a:pPr lvl="1"/>
            <a:r>
              <a:rPr lang="en-CY" dirty="0"/>
              <a:t>Settings stored in ~/.anyplace</a:t>
            </a:r>
            <a:r>
              <a:rPr lang="en-CY" dirty="0">
                <a:solidFill>
                  <a:schemeClr val="tx2">
                    <a:lumMod val="50000"/>
                    <a:lumOff val="50000"/>
                  </a:schemeClr>
                </a:solidFill>
              </a:rPr>
              <a:t>/client</a:t>
            </a:r>
          </a:p>
          <a:p>
            <a:pPr lvl="2"/>
            <a:r>
              <a:rPr lang="en-GB" dirty="0" err="1"/>
              <a:t>oauth</a:t>
            </a:r>
            <a:r>
              <a:rPr lang="en-CY" dirty="0"/>
              <a:t> keys</a:t>
            </a:r>
          </a:p>
          <a:p>
            <a:pPr lvl="2"/>
            <a:r>
              <a:rPr lang="en-GB" dirty="0"/>
              <a:t>l</a:t>
            </a:r>
            <a:r>
              <a:rPr lang="en-CY" dirty="0"/>
              <a:t>ocal cache</a:t>
            </a:r>
          </a:p>
          <a:p>
            <a:pPr lvl="2"/>
            <a:r>
              <a:rPr lang="en-GB" dirty="0"/>
              <a:t>b</a:t>
            </a:r>
            <a:r>
              <a:rPr lang="en-CY" dirty="0"/>
              <a:t>ackend settings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06C9D-D0CD-AD41-89B6-81D466CF8C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6179176" y="2118973"/>
            <a:ext cx="873686" cy="225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7EC9A-96BB-D946-8C22-AD048ABD5C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7220571" y="1870016"/>
            <a:ext cx="621637" cy="72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F26A8-C783-C046-8247-FCE33341BC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8011145" y="1916832"/>
            <a:ext cx="629123" cy="629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E0F1F4-E69B-0C44-A54D-7706D79CD1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5141120" y="2118973"/>
            <a:ext cx="870347" cy="23118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EA3C44-4A49-9640-AE19-841AC5CF0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3147381"/>
            <a:ext cx="5186779" cy="1649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FAFC0-54E8-5542-BA23-BBE30AC9E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7099" y="1691173"/>
            <a:ext cx="3059832" cy="2294874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33A08-24A0-2A45-8371-58BCA386D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7097" y="4158461"/>
            <a:ext cx="3059833" cy="2294875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340019-838B-B844-B963-D1B5A544B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8566" y="1179699"/>
            <a:ext cx="1816894" cy="4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/>
              <a:t>Android Library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</a:t>
            </a:r>
            <a:r>
              <a:rPr lang="en-CY" b="1" dirty="0"/>
              <a:t>nyplace-android:</a:t>
            </a:r>
          </a:p>
          <a:p>
            <a:pPr lvl="1"/>
            <a:r>
              <a:rPr lang="en-US" dirty="0"/>
              <a:t>contains Android-specific utilities:</a:t>
            </a:r>
          </a:p>
          <a:p>
            <a:pPr lvl="2"/>
            <a:r>
              <a:rPr lang="en-US" sz="2800" dirty="0"/>
              <a:t>Handles sensor data acquisition</a:t>
            </a:r>
          </a:p>
          <a:p>
            <a:pPr lvl="2"/>
            <a:r>
              <a:rPr lang="en-US" sz="2800" dirty="0"/>
              <a:t>Sets relevant permissions </a:t>
            </a:r>
          </a:p>
          <a:p>
            <a:pPr lvl="2"/>
            <a:r>
              <a:rPr lang="en-US" sz="2800" dirty="0"/>
              <a:t>Threading</a:t>
            </a:r>
          </a:p>
          <a:p>
            <a:pPr lvl="2"/>
            <a:r>
              <a:rPr lang="en-CY" sz="2800" dirty="0"/>
              <a:t>Caching mechanism</a:t>
            </a:r>
          </a:p>
          <a:p>
            <a:pPr lvl="2"/>
            <a:endParaRPr lang="en-US" sz="1500" dirty="0"/>
          </a:p>
          <a:p>
            <a:pPr lvl="1"/>
            <a:r>
              <a:rPr lang="en-US" dirty="0"/>
              <a:t>Anyplace thin Android client</a:t>
            </a:r>
            <a:endParaRPr lang="en-CY" dirty="0"/>
          </a:p>
          <a:p>
            <a:pPr marL="457200" lvl="1" indent="0">
              <a:buNone/>
            </a:pPr>
            <a:endParaRPr lang="en-CY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903C5-459F-1344-9662-7081F165F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992"/>
          <a:stretch/>
        </p:blipFill>
        <p:spPr>
          <a:xfrm>
            <a:off x="9955818" y="1194696"/>
            <a:ext cx="1915834" cy="169315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5252CC-44DC-8849-9418-99270A20C2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513488"/>
            <a:ext cx="6040033" cy="1984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27CE06-78D8-414A-9709-103F8E4BAF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7238" y="1352190"/>
            <a:ext cx="1733543" cy="13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33BBC8-5E9F-854D-9700-BB45E577D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8" y="1440000"/>
            <a:ext cx="7260564" cy="4732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Datastore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1466D04C-BDCD-0447-93A1-338933A155B7}"/>
              </a:ext>
            </a:extLst>
          </p:cNvPr>
          <p:cNvSpPr/>
          <p:nvPr/>
        </p:nvSpPr>
        <p:spPr bwMode="auto">
          <a:xfrm rot="5400000" flipV="1">
            <a:off x="8580278" y="3465005"/>
            <a:ext cx="936104" cy="1296142"/>
          </a:xfrm>
          <a:prstGeom prst="bracketPair">
            <a:avLst>
              <a:gd name="adj" fmla="val 9091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266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Datastore: InfluxDB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200" b="1" dirty="0"/>
              <a:t>Time series datastore</a:t>
            </a:r>
          </a:p>
          <a:p>
            <a:pPr lvl="2"/>
            <a:r>
              <a:rPr lang="en-US" sz="2800" dirty="0"/>
              <a:t>Efficiently consume raw IoT data</a:t>
            </a:r>
          </a:p>
          <a:p>
            <a:pPr lvl="2"/>
            <a:r>
              <a:rPr lang="en-US" sz="2800" dirty="0"/>
              <a:t>Support for </a:t>
            </a:r>
            <a:r>
              <a:rPr lang="en-US" sz="2800" dirty="0" err="1"/>
              <a:t>spatio</a:t>
            </a:r>
            <a:r>
              <a:rPr lang="en-US" sz="2800" dirty="0"/>
              <a:t>-temporal queries</a:t>
            </a:r>
          </a:p>
          <a:p>
            <a:pPr lvl="3"/>
            <a:r>
              <a:rPr lang="en-US" sz="2400" dirty="0"/>
              <a:t>Geometric fence endpoints</a:t>
            </a:r>
          </a:p>
          <a:p>
            <a:pPr lvl="4"/>
            <a:r>
              <a:rPr lang="en-US" sz="2400" dirty="0"/>
              <a:t>Between single point + radius</a:t>
            </a:r>
          </a:p>
          <a:p>
            <a:pPr lvl="4"/>
            <a:r>
              <a:rPr lang="en-US" sz="2400" dirty="0"/>
              <a:t>Between two points</a:t>
            </a:r>
          </a:p>
          <a:p>
            <a:pPr lvl="4"/>
            <a:endParaRPr lang="en-US" sz="1500" dirty="0"/>
          </a:p>
          <a:p>
            <a:pPr lvl="2"/>
            <a:r>
              <a:rPr lang="en-US" sz="2800" dirty="0"/>
              <a:t>Enables real-time operation:</a:t>
            </a:r>
            <a:endParaRPr lang="en-US" sz="2400" dirty="0"/>
          </a:p>
          <a:p>
            <a:pPr lvl="3"/>
            <a:r>
              <a:rPr lang="en-US" sz="2800" dirty="0"/>
              <a:t>Visualizations &amp; analytics.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AFDAD1-E9CD-C542-8C43-906441D43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1" t="273" b="32793"/>
          <a:stretch/>
        </p:blipFill>
        <p:spPr>
          <a:xfrm>
            <a:off x="7333176" y="4437112"/>
            <a:ext cx="4566695" cy="1978902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779A149-186F-F249-BC3D-058081D12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97" y="1340768"/>
            <a:ext cx="4526043" cy="2636912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A6CCA20-C037-0A48-AB4A-2D5D35CC2949}"/>
              </a:ext>
            </a:extLst>
          </p:cNvPr>
          <p:cNvSpPr/>
          <p:nvPr/>
        </p:nvSpPr>
        <p:spPr bwMode="auto">
          <a:xfrm>
            <a:off x="7752184" y="3429000"/>
            <a:ext cx="3384376" cy="432048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0B75D3-D8FE-C84F-BB0E-AFF9BF4010C9}"/>
              </a:ext>
            </a:extLst>
          </p:cNvPr>
          <p:cNvSpPr/>
          <p:nvPr/>
        </p:nvSpPr>
        <p:spPr bwMode="auto">
          <a:xfrm>
            <a:off x="6601873" y="5125789"/>
            <a:ext cx="3583070" cy="126919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Datastore: InfluxDB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10" y="1055790"/>
            <a:ext cx="5699482" cy="3063377"/>
          </a:xfrm>
        </p:spPr>
        <p:txBody>
          <a:bodyPr/>
          <a:lstStyle/>
          <a:p>
            <a:r>
              <a:rPr lang="en-US" sz="2800" b="1" dirty="0"/>
              <a:t>Ingestion time</a:t>
            </a:r>
          </a:p>
          <a:p>
            <a:pPr lvl="1"/>
            <a:r>
              <a:rPr lang="en-US" sz="2400" dirty="0"/>
              <a:t>Almost an order of magnitude </a:t>
            </a:r>
            <a:r>
              <a:rPr lang="en-US" sz="2400" b="1" dirty="0"/>
              <a:t>less</a:t>
            </a:r>
            <a:endParaRPr lang="en-US" sz="2400" dirty="0"/>
          </a:p>
          <a:p>
            <a:pPr lvl="2"/>
            <a:r>
              <a:rPr lang="en-US" sz="1800" b="1" dirty="0"/>
              <a:t>7x faster </a:t>
            </a:r>
            <a:r>
              <a:rPr lang="en-US" sz="1800" dirty="0"/>
              <a:t>with 1 million entries</a:t>
            </a:r>
          </a:p>
          <a:p>
            <a:endParaRPr lang="en-CY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7658F9-042F-E249-8564-7E28964C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" y="2796928"/>
            <a:ext cx="5506768" cy="3933405"/>
          </a:xfrm>
          <a:prstGeom prst="rect">
            <a:avLst/>
          </a:prstGeom>
          <a:noFill/>
          <a:ln w="25400" cap="rnd">
            <a:noFill/>
            <a:round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D65EF-D4ED-DD4B-BF02-A9DCA3184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03" y="2802076"/>
            <a:ext cx="5506769" cy="3933404"/>
          </a:xfrm>
          <a:prstGeom prst="rect">
            <a:avLst/>
          </a:prstGeom>
          <a:noFill/>
          <a:ln w="25400" cap="rnd">
            <a:noFill/>
            <a:round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82A28-8F14-314D-B8E6-3707C3919627}"/>
              </a:ext>
            </a:extLst>
          </p:cNvPr>
          <p:cNvSpPr txBox="1"/>
          <p:nvPr/>
        </p:nvSpPr>
        <p:spPr>
          <a:xfrm>
            <a:off x="4007768" y="3594782"/>
            <a:ext cx="599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olidFill>
                  <a:srgbClr val="C00000"/>
                </a:solidFill>
              </a:rPr>
              <a:t>7.x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D1F325-41B8-494C-A440-B48F7BE9650E}"/>
              </a:ext>
            </a:extLst>
          </p:cNvPr>
          <p:cNvSpPr txBox="1"/>
          <p:nvPr/>
        </p:nvSpPr>
        <p:spPr>
          <a:xfrm>
            <a:off x="7017224" y="4516123"/>
            <a:ext cx="890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olidFill>
                  <a:srgbClr val="C00000"/>
                </a:solidFill>
              </a:rPr>
              <a:t>1.28x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61FD3F-3C61-3C42-AB0E-A5443D4AD3B1}"/>
              </a:ext>
            </a:extLst>
          </p:cNvPr>
          <p:cNvSpPr txBox="1"/>
          <p:nvPr/>
        </p:nvSpPr>
        <p:spPr>
          <a:xfrm>
            <a:off x="8020969" y="5086298"/>
            <a:ext cx="744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olidFill>
                  <a:srgbClr val="C00000"/>
                </a:solidFill>
              </a:rPr>
              <a:t>2.3x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BB6C30-FEE5-2746-8807-C8362CAC840D}"/>
              </a:ext>
            </a:extLst>
          </p:cNvPr>
          <p:cNvSpPr txBox="1"/>
          <p:nvPr/>
        </p:nvSpPr>
        <p:spPr>
          <a:xfrm>
            <a:off x="9048328" y="5345899"/>
            <a:ext cx="744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olidFill>
                  <a:srgbClr val="C00000"/>
                </a:solidFill>
              </a:rPr>
              <a:t>3.6x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9D5520-EB53-904F-8E4E-8C6DB0D9DE24}"/>
              </a:ext>
            </a:extLst>
          </p:cNvPr>
          <p:cNvSpPr txBox="1"/>
          <p:nvPr/>
        </p:nvSpPr>
        <p:spPr>
          <a:xfrm>
            <a:off x="9912424" y="4209261"/>
            <a:ext cx="744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olidFill>
                  <a:srgbClr val="C00000"/>
                </a:solidFill>
              </a:rPr>
              <a:t>1.2x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DEAEE2B9-F1CC-2142-83A5-0758A03A0687}"/>
              </a:ext>
            </a:extLst>
          </p:cNvPr>
          <p:cNvSpPr/>
          <p:nvPr/>
        </p:nvSpPr>
        <p:spPr bwMode="auto">
          <a:xfrm rot="10800000">
            <a:off x="2541600" y="5086298"/>
            <a:ext cx="58331" cy="625817"/>
          </a:xfrm>
          <a:prstGeom prst="leftBracke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AA1E89E8-6A78-0642-B734-494652DB3358}"/>
              </a:ext>
            </a:extLst>
          </p:cNvPr>
          <p:cNvSpPr/>
          <p:nvPr/>
        </p:nvSpPr>
        <p:spPr bwMode="auto">
          <a:xfrm flipH="1">
            <a:off x="1559496" y="5730920"/>
            <a:ext cx="58332" cy="208800"/>
          </a:xfrm>
          <a:prstGeom prst="leftBracke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797E5FDB-CF1D-FE4E-B547-DA8CA33E7656}"/>
              </a:ext>
            </a:extLst>
          </p:cNvPr>
          <p:cNvSpPr/>
          <p:nvPr/>
        </p:nvSpPr>
        <p:spPr bwMode="auto">
          <a:xfrm rot="10800000">
            <a:off x="3528730" y="4298400"/>
            <a:ext cx="57600" cy="774000"/>
          </a:xfrm>
          <a:prstGeom prst="leftBracke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B834736D-BDE1-D641-8071-CF19BA0073BA}"/>
              </a:ext>
            </a:extLst>
          </p:cNvPr>
          <p:cNvSpPr/>
          <p:nvPr/>
        </p:nvSpPr>
        <p:spPr bwMode="auto">
          <a:xfrm flipH="1">
            <a:off x="4474800" y="3422059"/>
            <a:ext cx="72008" cy="684000"/>
          </a:xfrm>
          <a:prstGeom prst="leftBracke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9A45E3D6-99C1-9B43-A0FE-2E48B1F551EE}"/>
              </a:ext>
            </a:extLst>
          </p:cNvPr>
          <p:cNvSpPr txBox="1">
            <a:spLocks/>
          </p:cNvSpPr>
          <p:nvPr/>
        </p:nvSpPr>
        <p:spPr bwMode="auto">
          <a:xfrm>
            <a:off x="6527154" y="1042682"/>
            <a:ext cx="5699482" cy="306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/>
              <a:t>Faster Query execution</a:t>
            </a:r>
          </a:p>
          <a:p>
            <a:pPr lvl="2"/>
            <a:r>
              <a:rPr lang="en-US" sz="1700" b="0" kern="0" dirty="0"/>
              <a:t>filtering over a </a:t>
            </a:r>
            <a:r>
              <a:rPr lang="en-US" sz="1700" b="0" kern="0" dirty="0" err="1"/>
              <a:t>timeslice</a:t>
            </a:r>
            <a:endParaRPr lang="en-US" sz="1700" b="0" kern="0" dirty="0"/>
          </a:p>
          <a:p>
            <a:pPr lvl="2"/>
            <a:r>
              <a:rPr lang="en-US" sz="1700" b="0" kern="0" dirty="0"/>
              <a:t>aggregating results</a:t>
            </a:r>
          </a:p>
          <a:p>
            <a:pPr lvl="2"/>
            <a:r>
              <a:rPr lang="en-US" sz="1700" b="0" kern="0" dirty="0"/>
              <a:t>fetching a tuple</a:t>
            </a:r>
          </a:p>
          <a:p>
            <a:pPr lvl="2"/>
            <a:r>
              <a:rPr lang="en-US" sz="1700" b="0" kern="0" dirty="0"/>
              <a:t>emitting all entries</a:t>
            </a:r>
          </a:p>
          <a:p>
            <a:endParaRPr lang="en-CY" sz="1800" b="0" kern="0" dirty="0"/>
          </a:p>
        </p:txBody>
      </p:sp>
    </p:spTree>
    <p:extLst>
      <p:ext uri="{BB962C8B-B14F-4D97-AF65-F5344CB8AC3E}">
        <p14:creationId xmlns:p14="http://schemas.microsoft.com/office/powerpoint/2010/main" val="12639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33BBC8-5E9F-854D-9700-BB45E577D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8" y="1440000"/>
            <a:ext cx="7260564" cy="4732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Datastore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1466D04C-BDCD-0447-93A1-338933A155B7}"/>
              </a:ext>
            </a:extLst>
          </p:cNvPr>
          <p:cNvSpPr/>
          <p:nvPr/>
        </p:nvSpPr>
        <p:spPr bwMode="auto">
          <a:xfrm rot="5400000" flipV="1">
            <a:off x="8364254" y="2096853"/>
            <a:ext cx="1368152" cy="1296142"/>
          </a:xfrm>
          <a:prstGeom prst="bracketPair">
            <a:avLst>
              <a:gd name="adj" fmla="val 9091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45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Datastore: MongoDB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Document Store</a:t>
            </a:r>
            <a:r>
              <a:rPr lang="en-CY" b="1" dirty="0"/>
              <a:t>:</a:t>
            </a:r>
          </a:p>
          <a:p>
            <a:pPr lvl="1"/>
            <a:r>
              <a:rPr lang="en-US" sz="3200" dirty="0"/>
              <a:t>Lightweight:</a:t>
            </a:r>
          </a:p>
          <a:p>
            <a:pPr lvl="2"/>
            <a:r>
              <a:rPr lang="en-US" sz="3200" dirty="0"/>
              <a:t>1GB of RAM</a:t>
            </a:r>
          </a:p>
          <a:p>
            <a:pPr lvl="1"/>
            <a:r>
              <a:rPr lang="en-US" sz="3200" dirty="0"/>
              <a:t>Scalable:</a:t>
            </a:r>
          </a:p>
          <a:p>
            <a:pPr lvl="2"/>
            <a:r>
              <a:rPr lang="en-US" sz="3200" dirty="0"/>
              <a:t>Low-end arm devices</a:t>
            </a:r>
          </a:p>
          <a:p>
            <a:pPr lvl="2"/>
            <a:r>
              <a:rPr lang="en-US" sz="3200" dirty="0"/>
              <a:t>Multi-node clusters</a:t>
            </a:r>
            <a:endParaRPr lang="en-US" dirty="0"/>
          </a:p>
          <a:p>
            <a:pPr lvl="1"/>
            <a:r>
              <a:rPr lang="en-US" sz="3600" dirty="0"/>
              <a:t> Will co-exist with Couchbase</a:t>
            </a:r>
          </a:p>
          <a:p>
            <a:pPr lvl="2"/>
            <a:r>
              <a:rPr lang="en-US" sz="3200" dirty="0"/>
              <a:t>gradually phase-out Couchbase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C8B3C-B658-E540-B68B-EE081A5B1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489" y="1195443"/>
            <a:ext cx="1249225" cy="952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0DDFE6-4302-AD46-A9C2-AEEBB5739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38" t="6854"/>
          <a:stretch/>
        </p:blipFill>
        <p:spPr>
          <a:xfrm>
            <a:off x="8982152" y="2194779"/>
            <a:ext cx="1102175" cy="1150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466A6C-496E-7D48-9CB0-697FD9DCA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194" y="3429000"/>
            <a:ext cx="1709664" cy="1235517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5D8BABB-8B30-AC44-A61E-AE5E2A85F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09" y="4644742"/>
            <a:ext cx="2592288" cy="16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502E-140D-D94F-86C8-7EF57121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70482"/>
            <a:ext cx="11521280" cy="5386608"/>
          </a:xfrm>
        </p:spPr>
        <p:txBody>
          <a:bodyPr/>
          <a:lstStyle/>
          <a:p>
            <a:r>
              <a:rPr lang="en-US" dirty="0"/>
              <a:t>There is an unprecedented demand for </a:t>
            </a:r>
            <a:r>
              <a:rPr lang="en-US" b="1" dirty="0"/>
              <a:t>indoor-space localization and tracking</a:t>
            </a:r>
            <a:r>
              <a:rPr lang="en-US" dirty="0"/>
              <a:t> in smart spaces</a:t>
            </a:r>
            <a:endParaRPr lang="en-CY" b="1" dirty="0"/>
          </a:p>
          <a:p>
            <a:pPr lvl="1"/>
            <a:r>
              <a:rPr lang="en-CY" b="1" dirty="0"/>
              <a:t>Healthcare:</a:t>
            </a:r>
            <a:endParaRPr lang="en-CY" sz="2000" i="1" dirty="0">
              <a:solidFill>
                <a:srgbClr val="01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dirty="0"/>
              <a:t>I</a:t>
            </a:r>
            <a:r>
              <a:rPr lang="en-CY" dirty="0"/>
              <a:t>ntegrate with a fleet of robots</a:t>
            </a:r>
          </a:p>
          <a:p>
            <a:pPr lvl="2"/>
            <a:r>
              <a:rPr lang="en-CY" dirty="0"/>
              <a:t>Safe, efficient, logistic applications in care homes</a:t>
            </a:r>
          </a:p>
          <a:p>
            <a:pPr lvl="1"/>
            <a:r>
              <a:rPr lang="en-CY" b="1" dirty="0"/>
              <a:t>Emergency response:</a:t>
            </a:r>
            <a:endParaRPr lang="en-CY" sz="2000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dirty="0"/>
              <a:t>Provide 3D localization and guidance</a:t>
            </a:r>
          </a:p>
          <a:p>
            <a:pPr lvl="2"/>
            <a:r>
              <a:rPr lang="en-GB" dirty="0"/>
              <a:t>Increase fire safety in ro-ro cargo ships</a:t>
            </a:r>
          </a:p>
          <a:p>
            <a:pPr lvl="1"/>
            <a:r>
              <a:rPr lang="en-CY" b="1" dirty="0"/>
              <a:t>Alstom Smart factory:</a:t>
            </a:r>
            <a:endParaRPr lang="en-CY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dirty="0"/>
              <a:t>Rail manufacturer corporation</a:t>
            </a:r>
          </a:p>
          <a:p>
            <a:pPr lvl="2"/>
            <a:r>
              <a:rPr lang="en-GB" dirty="0"/>
              <a:t>Location awareness and asset tracking</a:t>
            </a:r>
          </a:p>
          <a:p>
            <a:pPr lvl="3"/>
            <a:r>
              <a:rPr lang="en-GB" sz="1600" dirty="0"/>
              <a:t>enhance guidance, optimizing routes, improve supply reliability</a:t>
            </a:r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CY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60336A-DAD8-3347-8F40-6BED42E9EFC4}"/>
              </a:ext>
            </a:extLst>
          </p:cNvPr>
          <p:cNvGrpSpPr/>
          <p:nvPr/>
        </p:nvGrpSpPr>
        <p:grpSpPr>
          <a:xfrm>
            <a:off x="9351826" y="1663599"/>
            <a:ext cx="2306257" cy="1526903"/>
            <a:chOff x="9304860" y="1710515"/>
            <a:chExt cx="2306257" cy="1526903"/>
          </a:xfrm>
        </p:grpSpPr>
        <p:pic>
          <p:nvPicPr>
            <p:cNvPr id="12" name="Picture 11" descr="A room filled with furniture and a tv&#10;&#10;Description automatically generated">
              <a:extLst>
                <a:ext uri="{FF2B5EF4-FFF2-40B4-BE49-F238E27FC236}">
                  <a16:creationId xmlns:a16="http://schemas.microsoft.com/office/drawing/2014/main" id="{56E31E40-A1CE-7340-9702-092F47E9F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4860" y="1710515"/>
              <a:ext cx="2306257" cy="1526902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672DFF-09B4-5848-8D47-BA9C7137BEA5}"/>
                </a:ext>
              </a:extLst>
            </p:cNvPr>
            <p:cNvSpPr/>
            <p:nvPr/>
          </p:nvSpPr>
          <p:spPr>
            <a:xfrm>
              <a:off x="9304860" y="2994892"/>
              <a:ext cx="2290762" cy="24252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glow>
                <a:schemeClr val="accent2">
                  <a:satMod val="175000"/>
                </a:schemeClr>
              </a:glow>
              <a:softEdge rad="0"/>
            </a:effectLst>
          </p:spPr>
          <p:txBody>
            <a:bodyPr wrap="square" tIns="3600" bIns="3600">
              <a:spAutoFit/>
            </a:bodyPr>
            <a:lstStyle/>
            <a:p>
              <a:pPr algn="ctr"/>
              <a:r>
                <a:rPr lang="en-GB" sz="1500" dirty="0">
                  <a:hlinkClick r:id="rId4"/>
                </a:rPr>
                <a:t>endorse-project.eu</a:t>
              </a:r>
              <a:endParaRPr lang="en-CY" sz="15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D5B9C8-1DEC-CF4E-BEE4-6822A75E9129}"/>
              </a:ext>
            </a:extLst>
          </p:cNvPr>
          <p:cNvGrpSpPr/>
          <p:nvPr/>
        </p:nvGrpSpPr>
        <p:grpSpPr>
          <a:xfrm>
            <a:off x="9347221" y="3378189"/>
            <a:ext cx="2323243" cy="1538147"/>
            <a:chOff x="10064151" y="2775076"/>
            <a:chExt cx="2066250" cy="1368000"/>
          </a:xfrm>
        </p:grpSpPr>
        <p:pic>
          <p:nvPicPr>
            <p:cNvPr id="14" name="Picture 13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27FB30B7-E20F-EF4D-A6F0-26D41FFA9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5600" y="2775076"/>
              <a:ext cx="2062312" cy="1368000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0BB555-D6B8-514D-984D-4F7CADE64668}"/>
                </a:ext>
              </a:extLst>
            </p:cNvPr>
            <p:cNvSpPr/>
            <p:nvPr/>
          </p:nvSpPr>
          <p:spPr>
            <a:xfrm>
              <a:off x="10064151" y="3893842"/>
              <a:ext cx="2066250" cy="23810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glow>
                <a:schemeClr val="accent2">
                  <a:satMod val="175000"/>
                </a:schemeClr>
              </a:glow>
              <a:softEdge rad="0"/>
            </a:effectLst>
          </p:spPr>
          <p:txBody>
            <a:bodyPr wrap="square" tIns="3600" bIns="3600">
              <a:spAutoFit/>
            </a:bodyPr>
            <a:lstStyle/>
            <a:p>
              <a:pPr algn="ctr"/>
              <a:r>
                <a:rPr lang="en-GB" sz="1500" dirty="0">
                  <a:hlinkClick r:id="rId6"/>
                </a:rPr>
                <a:t>lashfire.eu</a:t>
              </a:r>
              <a:endParaRPr lang="en-CY" sz="150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016A514-B3D1-8449-96CB-C8854529BEC5}"/>
              </a:ext>
            </a:extLst>
          </p:cNvPr>
          <p:cNvSpPr/>
          <p:nvPr/>
        </p:nvSpPr>
        <p:spPr>
          <a:xfrm>
            <a:off x="4929521" y="5091507"/>
            <a:ext cx="3344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*main focus of this paper*</a:t>
            </a:r>
            <a:endParaRPr lang="en-CY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EAC48C-F3AB-104C-ACE2-DE71A9DC2AE4}"/>
              </a:ext>
            </a:extLst>
          </p:cNvPr>
          <p:cNvGrpSpPr/>
          <p:nvPr/>
        </p:nvGrpSpPr>
        <p:grpSpPr>
          <a:xfrm>
            <a:off x="9347221" y="5091507"/>
            <a:ext cx="2315470" cy="1535928"/>
            <a:chOff x="10065599" y="4450395"/>
            <a:chExt cx="2059955" cy="1366436"/>
          </a:xfrm>
        </p:grpSpPr>
        <p:pic>
          <p:nvPicPr>
            <p:cNvPr id="10" name="Picture 9" descr="A large room&#10;&#10;Description automatically generated">
              <a:extLst>
                <a:ext uri="{FF2B5EF4-FFF2-40B4-BE49-F238E27FC236}">
                  <a16:creationId xmlns:a16="http://schemas.microsoft.com/office/drawing/2014/main" id="{FD6103E6-0080-904D-9F31-1F239BDFF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5600" y="4450395"/>
              <a:ext cx="2059954" cy="1366436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239596-BAB8-B447-BB90-DB76AA183055}"/>
                </a:ext>
              </a:extLst>
            </p:cNvPr>
            <p:cNvSpPr/>
            <p:nvPr/>
          </p:nvSpPr>
          <p:spPr>
            <a:xfrm>
              <a:off x="10065599" y="5560392"/>
              <a:ext cx="2059954" cy="24727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glow>
                <a:schemeClr val="accent2">
                  <a:satMod val="175000"/>
                </a:schemeClr>
              </a:glow>
              <a:softEdge rad="0"/>
            </a:effectLst>
          </p:spPr>
          <p:txBody>
            <a:bodyPr wrap="square" tIns="3600" bIns="3600">
              <a:spAutoFit/>
            </a:bodyPr>
            <a:lstStyle/>
            <a:p>
              <a:pPr algn="ctr"/>
              <a:r>
                <a:rPr lang="en-GB" sz="1500" dirty="0">
                  <a:hlinkClick r:id="rId8"/>
                </a:rPr>
                <a:t>alstom.com</a:t>
              </a:r>
              <a:endParaRPr lang="en-CY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32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Conclusions and Future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840FA-4AF3-5948-B032-8CD4D90A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74364"/>
            <a:ext cx="11593288" cy="5382725"/>
          </a:xfrm>
          <a:ln>
            <a:noFill/>
          </a:ln>
        </p:spPr>
        <p:txBody>
          <a:bodyPr/>
          <a:lstStyle/>
          <a:p>
            <a:pPr lvl="1"/>
            <a:r>
              <a:rPr lang="en-US" dirty="0"/>
              <a:t>The requirement for integrated open-source localization architectures remains an open problem.</a:t>
            </a:r>
          </a:p>
          <a:p>
            <a:pPr lvl="1"/>
            <a:r>
              <a:rPr lang="en-US" dirty="0"/>
              <a:t>We aim to support many different technologies under the same roof with the following characteristics:</a:t>
            </a:r>
          </a:p>
          <a:p>
            <a:pPr lvl="2"/>
            <a:r>
              <a:rPr lang="en-US" dirty="0"/>
              <a:t>“Crowdsourcing”, “Fingerprinting”, “Infrastructure-free”</a:t>
            </a:r>
          </a:p>
          <a:p>
            <a:pPr lvl="1"/>
            <a:endParaRPr lang="en-CY" sz="3200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5012A88-D54A-E746-AEC6-3755BC5A621B}"/>
              </a:ext>
            </a:extLst>
          </p:cNvPr>
          <p:cNvSpPr txBox="1">
            <a:spLocks/>
          </p:cNvSpPr>
          <p:nvPr/>
        </p:nvSpPr>
        <p:spPr bwMode="auto">
          <a:xfrm>
            <a:off x="277696" y="3895762"/>
            <a:ext cx="7657236" cy="286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Y" b="1" kern="0" dirty="0"/>
              <a:t>Future Work</a:t>
            </a:r>
          </a:p>
          <a:p>
            <a:pPr lvl="1"/>
            <a:r>
              <a:rPr lang="en-US" b="0" kern="0" dirty="0"/>
              <a:t>Computer Vision Localization with real-time object detection</a:t>
            </a:r>
          </a:p>
          <a:p>
            <a:pPr lvl="1"/>
            <a:r>
              <a:rPr lang="en-US" b="0" kern="0" dirty="0"/>
              <a:t>Implement Map-Matching algorithms to associate Fingerprints with underlying topology graph</a:t>
            </a:r>
          </a:p>
          <a:p>
            <a:pPr lvl="1"/>
            <a:endParaRPr lang="en-CY" b="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305A3-E0E8-3E49-A236-D537FD948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247" y="4077072"/>
            <a:ext cx="3208937" cy="2185637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1510E-74E8-334E-A676-DD5B6283E1A3}"/>
              </a:ext>
            </a:extLst>
          </p:cNvPr>
          <p:cNvGrpSpPr/>
          <p:nvPr/>
        </p:nvGrpSpPr>
        <p:grpSpPr>
          <a:xfrm>
            <a:off x="968847" y="4807259"/>
            <a:ext cx="10131856" cy="1142021"/>
            <a:chOff x="968847" y="4807259"/>
            <a:chExt cx="10131856" cy="1142021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244E438B-E57B-CF4D-964A-87E39D72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47" y="4807259"/>
              <a:ext cx="2670076" cy="1142021"/>
            </a:xfrm>
            <a:prstGeom prst="rect">
              <a:avLst/>
            </a:prstGeom>
          </p:spPr>
        </p:pic>
        <p:pic>
          <p:nvPicPr>
            <p:cNvPr id="22" name="Picture 21" descr="A close up of a sign&#10;&#10;Description automatically generated">
              <a:extLst>
                <a:ext uri="{FF2B5EF4-FFF2-40B4-BE49-F238E27FC236}">
                  <a16:creationId xmlns:a16="http://schemas.microsoft.com/office/drawing/2014/main" id="{93543A3E-C986-6B4E-BF8C-6E76BEA8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477" y="4993200"/>
              <a:ext cx="2892093" cy="795642"/>
            </a:xfrm>
            <a:prstGeom prst="rect">
              <a:avLst/>
            </a:prstGeom>
          </p:spPr>
        </p:pic>
        <p:pic>
          <p:nvPicPr>
            <p:cNvPr id="27" name="Picture 2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B8EB67-20F6-E340-AB5B-36495318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522" y="5066221"/>
              <a:ext cx="1707288" cy="682916"/>
            </a:xfrm>
            <a:prstGeom prst="rect">
              <a:avLst/>
            </a:prstGeom>
          </p:spPr>
        </p:pic>
        <p:pic>
          <p:nvPicPr>
            <p:cNvPr id="28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654631D6-5AFF-D249-B1A6-840A4CD6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714" y="4879267"/>
              <a:ext cx="2461989" cy="958701"/>
            </a:xfrm>
            <a:prstGeom prst="rect">
              <a:avLst/>
            </a:prstGeom>
          </p:spPr>
        </p:pic>
      </p:grpSp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191344" y="274638"/>
            <a:ext cx="11809312" cy="1498178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/>
              <a:t>The Anyplace 4.0 IoT</a:t>
            </a:r>
          </a:p>
          <a:p>
            <a:r>
              <a:rPr lang="en-GB" dirty="0"/>
              <a:t>Localization Architecture</a:t>
            </a:r>
            <a:endParaRPr lang="en-CY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407368" y="3102059"/>
            <a:ext cx="11254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Paschalis </a:t>
            </a:r>
            <a:r>
              <a:rPr lang="en-GB" sz="240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Mpeis</a:t>
            </a:r>
            <a:r>
              <a:rPr lang="en-GB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∗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Thierry Roussel</a:t>
            </a:r>
            <a:r>
              <a:rPr lang="el-GR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§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Manish Kumar</a:t>
            </a:r>
            <a:r>
              <a:rPr lang="en-GB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+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</a:t>
            </a:r>
            <a:r>
              <a:rPr lang="en-GB" sz="2400" b="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Constantinos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Costa</a:t>
            </a:r>
            <a:r>
              <a:rPr lang="en-GB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‡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Christos </a:t>
            </a:r>
            <a:r>
              <a:rPr lang="en-GB" sz="2400" b="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Laoudias</a:t>
            </a:r>
            <a:r>
              <a:rPr lang="en-GB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∗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Denis Capot-Ray</a:t>
            </a:r>
            <a:r>
              <a:rPr lang="el-GR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§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, Demetrios </a:t>
            </a:r>
            <a:r>
              <a:rPr lang="en-GB" sz="2400" b="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Zeinalipour-Yazti</a:t>
            </a:r>
            <a:r>
              <a:rPr lang="en-GB" sz="2400" b="0" baseline="30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∗</a:t>
            </a:r>
            <a:r>
              <a:rPr lang="en-GB" sz="2400" b="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</a:t>
            </a:r>
            <a:endParaRPr lang="en-US" sz="2400" baseline="300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28934" y="3954542"/>
            <a:ext cx="11449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baseline="30000" dirty="0">
                <a:solidFill>
                  <a:schemeClr val="bg1">
                    <a:lumMod val="50000"/>
                  </a:schemeClr>
                </a:solidFill>
              </a:rPr>
              <a:t>∗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</a:rPr>
              <a:t>Univ. of Cyprus, Cyprus   </a:t>
            </a:r>
            <a:r>
              <a:rPr lang="el-GR" sz="1600" b="0" baseline="30000" dirty="0">
                <a:solidFill>
                  <a:schemeClr val="bg1">
                    <a:lumMod val="50000"/>
                  </a:schemeClr>
                </a:solidFill>
              </a:rPr>
              <a:t>§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</a:rPr>
              <a:t>Alstom SA, France	</a:t>
            </a:r>
            <a:r>
              <a:rPr lang="en-GB" sz="1600" b="0" baseline="30000" dirty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</a:rPr>
              <a:t>Infosys Ltd, India    </a:t>
            </a:r>
            <a:r>
              <a:rPr lang="en-GB" sz="1600" b="0" baseline="30000" dirty="0">
                <a:solidFill>
                  <a:schemeClr val="bg1">
                    <a:lumMod val="50000"/>
                  </a:schemeClr>
                </a:solidFill>
              </a:rPr>
              <a:t>‡</a:t>
            </a:r>
            <a:r>
              <a:rPr lang="en-GB" sz="1600" b="0" dirty="0">
                <a:solidFill>
                  <a:schemeClr val="bg1">
                    <a:lumMod val="50000"/>
                  </a:schemeClr>
                </a:solidFill>
              </a:rPr>
              <a:t> Univ. of Pittsburgh, USA</a:t>
            </a:r>
            <a:endParaRPr lang="en-CY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4263479"/>
            <a:ext cx="1125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pmpeis01@cs.ucy.ac.cy, </a:t>
            </a:r>
            <a:r>
              <a:rPr lang="en-GB" sz="1200" b="0" dirty="0" err="1">
                <a:solidFill>
                  <a:schemeClr val="bg1">
                    <a:lumMod val="50000"/>
                  </a:schemeClr>
                </a:solidFill>
              </a:rPr>
              <a:t>thierry.roussel@alstomgroup.com</a:t>
            </a: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, manish.kumar156@infosys.com,</a:t>
            </a:r>
          </a:p>
          <a:p>
            <a:pPr algn="ctr"/>
            <a:r>
              <a:rPr lang="en-GB" sz="1200" b="0" dirty="0" err="1">
                <a:solidFill>
                  <a:schemeClr val="bg1">
                    <a:lumMod val="50000"/>
                  </a:schemeClr>
                </a:solidFill>
              </a:rPr>
              <a:t>costa.c@cs.pitt.edu</a:t>
            </a: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50000"/>
                  </a:schemeClr>
                </a:solidFill>
              </a:rPr>
              <a:t>laoudias@ucy.ac.cy</a:t>
            </a: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50000"/>
                  </a:schemeClr>
                </a:solidFill>
              </a:rPr>
              <a:t>denis.capot-rey@alstomgroup.com</a:t>
            </a:r>
            <a:r>
              <a:rPr lang="en-GB" sz="12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1">
                    <a:lumMod val="50000"/>
                  </a:schemeClr>
                </a:solidFill>
              </a:rPr>
              <a:t>dzeina@cs.ucy.ac.cy</a:t>
            </a:r>
            <a:endParaRPr lang="en-GB" sz="12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sz="2400" b="0" dirty="0">
                <a:solidFill>
                  <a:schemeClr val="bg1"/>
                </a:solidFill>
              </a:rPr>
              <a:t>The 21</a:t>
            </a:r>
            <a:r>
              <a:rPr lang="en-GB" sz="2400" b="0" baseline="30000" dirty="0">
                <a:solidFill>
                  <a:schemeClr val="bg1"/>
                </a:solidFill>
              </a:rPr>
              <a:t>st</a:t>
            </a:r>
            <a:r>
              <a:rPr lang="en-GB" sz="2400" b="0" dirty="0">
                <a:solidFill>
                  <a:schemeClr val="bg1"/>
                </a:solidFill>
              </a:rPr>
              <a:t> IEEE International Conference on </a:t>
            </a:r>
            <a:r>
              <a:rPr lang="en-GB" sz="2400" dirty="0">
                <a:solidFill>
                  <a:schemeClr val="bg1"/>
                </a:solidFill>
              </a:rPr>
              <a:t>Mobile Data Management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June 30 - July 3, 2020, Versailles, France </a:t>
            </a:r>
            <a:r>
              <a:rPr lang="en-GB" sz="2400" dirty="0">
                <a:solidFill>
                  <a:schemeClr val="bg1"/>
                </a:solidFill>
              </a:rPr>
              <a:t>(online)</a:t>
            </a:r>
            <a:endParaRPr lang="fr-FR" alt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7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8" y="6355322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7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333386"/>
            <a:ext cx="335974" cy="335974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A62AEC26-41F1-AC4E-A46A-E46E888DA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34" y="1926615"/>
            <a:ext cx="7961312" cy="8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7200" dirty="0">
                <a:solidFill>
                  <a:srgbClr val="00355D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53020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Anyplace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03F7-7694-0440-A241-35DE904F6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Compete </a:t>
            </a:r>
            <a:r>
              <a:rPr lang="en-GB" b="1" dirty="0"/>
              <a:t>Internet-based indoor navigation platform</a:t>
            </a:r>
          </a:p>
          <a:p>
            <a:pPr lvl="1"/>
            <a:r>
              <a:rPr lang="en-GB" dirty="0"/>
              <a:t>open source, active community                      </a:t>
            </a:r>
            <a:r>
              <a:rPr lang="en-GB" sz="1800" b="1" dirty="0">
                <a:hlinkClick r:id="rId3"/>
              </a:rPr>
              <a:t>github.com/dmsl/anyplace</a:t>
            </a:r>
            <a:endParaRPr lang="en-GB" b="1" dirty="0"/>
          </a:p>
          <a:p>
            <a:pPr lvl="1"/>
            <a:r>
              <a:rPr lang="en-GB" dirty="0"/>
              <a:t>Accuracy: 1.96m (multiple awards)</a:t>
            </a:r>
          </a:p>
          <a:p>
            <a:pPr lvl="1"/>
            <a:r>
              <a:rPr lang="en-GB" dirty="0"/>
              <a:t>Crowdsourcing and Fingerprinting</a:t>
            </a:r>
          </a:p>
          <a:p>
            <a:r>
              <a:rPr lang="en-GB" dirty="0"/>
              <a:t>Online modelling tool</a:t>
            </a:r>
          </a:p>
          <a:p>
            <a:pPr lvl="1"/>
            <a:r>
              <a:rPr lang="en-GB" dirty="0"/>
              <a:t>Takes </a:t>
            </a:r>
            <a:r>
              <a:rPr lang="en-GB" b="1" dirty="0"/>
              <a:t>a minute</a:t>
            </a:r>
            <a:r>
              <a:rPr lang="en-GB" dirty="0"/>
              <a:t> to model a building</a:t>
            </a:r>
          </a:p>
          <a:p>
            <a:pPr lvl="1"/>
            <a:r>
              <a:rPr lang="en-GB" dirty="0"/>
              <a:t>~</a:t>
            </a:r>
            <a:r>
              <a:rPr lang="en-GB" b="1" dirty="0"/>
              <a:t>1 hour</a:t>
            </a:r>
            <a:r>
              <a:rPr lang="en-GB" dirty="0"/>
              <a:t> to offer navigation and search</a:t>
            </a:r>
          </a:p>
          <a:p>
            <a:pPr marL="457200" lvl="1" indent="0">
              <a:buNone/>
            </a:pPr>
            <a:r>
              <a:rPr lang="en-GB" dirty="0"/>
              <a:t>     in a </a:t>
            </a:r>
            <a:r>
              <a:rPr lang="en-GB" b="1" dirty="0"/>
              <a:t>2500sq meter </a:t>
            </a:r>
            <a:r>
              <a:rPr lang="en-GB" dirty="0"/>
              <a:t>indoor 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7DCD8-CD8A-D540-A3A9-5A9DAC781103}"/>
              </a:ext>
            </a:extLst>
          </p:cNvPr>
          <p:cNvSpPr/>
          <p:nvPr/>
        </p:nvSpPr>
        <p:spPr>
          <a:xfrm>
            <a:off x="7968208" y="2132856"/>
            <a:ext cx="6096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altLang="en-US" sz="1800" dirty="0">
                <a:solidFill>
                  <a:srgbClr val="00355D"/>
                </a:solidFill>
              </a:rPr>
              <a:t>270 forks &amp; 500+ stars</a:t>
            </a:r>
            <a:endParaRPr lang="en-US" altLang="en-US" sz="1800" b="0" dirty="0">
              <a:solidFill>
                <a:schemeClr val="tx1"/>
              </a:solidFill>
            </a:endParaRPr>
          </a:p>
          <a:p>
            <a:pPr lvl="1">
              <a:spcBef>
                <a:spcPct val="20000"/>
              </a:spcBef>
            </a:pPr>
            <a:endParaRPr lang="en-US" altLang="en-US" sz="500" dirty="0">
              <a:solidFill>
                <a:srgbClr val="00355D"/>
              </a:solidFill>
            </a:endParaRPr>
          </a:p>
          <a:p>
            <a:pPr lvl="1">
              <a:spcBef>
                <a:spcPct val="20000"/>
              </a:spcBef>
            </a:pPr>
            <a:r>
              <a:rPr lang="en-US" altLang="en-US" sz="1800" dirty="0">
                <a:solidFill>
                  <a:srgbClr val="00355D"/>
                </a:solidFill>
              </a:rPr>
              <a:t>~200,000 </a:t>
            </a:r>
            <a:r>
              <a:rPr lang="en-US" altLang="en-US" sz="1800" b="0" dirty="0">
                <a:solidFill>
                  <a:srgbClr val="00355D"/>
                </a:solidFill>
              </a:rPr>
              <a:t>user sessions</a:t>
            </a:r>
          </a:p>
          <a:p>
            <a:pPr lvl="1">
              <a:spcBef>
                <a:spcPct val="20000"/>
              </a:spcBef>
            </a:pPr>
            <a:r>
              <a:rPr lang="en-US" altLang="en-US" sz="1800" dirty="0">
                <a:solidFill>
                  <a:srgbClr val="00355D"/>
                </a:solidFill>
              </a:rPr>
              <a:t>~3800 </a:t>
            </a:r>
            <a:r>
              <a:rPr lang="en-US" altLang="en-US" sz="1800" b="0" dirty="0">
                <a:solidFill>
                  <a:srgbClr val="00355D"/>
                </a:solidFill>
              </a:rPr>
              <a:t>service activations</a:t>
            </a:r>
          </a:p>
        </p:txBody>
      </p:sp>
      <p:sp>
        <p:nvSpPr>
          <p:cNvPr id="8" name="AutoShape 2" descr="Source image">
            <a:extLst>
              <a:ext uri="{FF2B5EF4-FFF2-40B4-BE49-F238E27FC236}">
                <a16:creationId xmlns:a16="http://schemas.microsoft.com/office/drawing/2014/main" id="{EDEE0EF7-6AEE-9F49-AB97-59220134A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Y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5B5EF6-243C-7E46-936C-59CBDA963A23}"/>
              </a:ext>
            </a:extLst>
          </p:cNvPr>
          <p:cNvGrpSpPr/>
          <p:nvPr/>
        </p:nvGrpSpPr>
        <p:grpSpPr>
          <a:xfrm>
            <a:off x="6549517" y="2996953"/>
            <a:ext cx="5239376" cy="3456384"/>
            <a:chOff x="7037547" y="3318903"/>
            <a:chExt cx="4751345" cy="313443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CAD7B9A-7378-B04C-A1A1-2508DAF50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360" y="3918816"/>
              <a:ext cx="3635532" cy="2534520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close up of a sign&#10;&#10;Description automatically generated">
              <a:extLst>
                <a:ext uri="{FF2B5EF4-FFF2-40B4-BE49-F238E27FC236}">
                  <a16:creationId xmlns:a16="http://schemas.microsoft.com/office/drawing/2014/main" id="{802B3656-FA78-B048-BF5E-42AA7A121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547" y="3318903"/>
              <a:ext cx="1861321" cy="18613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68CDA8-D156-7145-AF20-E13043089DEB}"/>
                </a:ext>
              </a:extLst>
            </p:cNvPr>
            <p:cNvSpPr/>
            <p:nvPr/>
          </p:nvSpPr>
          <p:spPr>
            <a:xfrm>
              <a:off x="8153360" y="6048791"/>
              <a:ext cx="3635532" cy="39199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glow>
                <a:schemeClr val="accent2">
                  <a:satMod val="175000"/>
                </a:schemeClr>
              </a:glow>
              <a:softEdge rad="0"/>
            </a:effectLst>
          </p:spPr>
          <p:txBody>
            <a:bodyPr wrap="square" tIns="3600" bIns="3600">
              <a:spAutoFit/>
            </a:bodyPr>
            <a:lstStyle/>
            <a:p>
              <a:pPr algn="ctr"/>
              <a:r>
                <a:rPr lang="en-GB" sz="2500" dirty="0">
                  <a:hlinkClick r:id="rId6"/>
                </a:rPr>
                <a:t>anyplace.cs.ucy.ac.cy</a:t>
              </a:r>
              <a:endParaRPr lang="en-CY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93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Anyplace: Logging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D28FFC-FCBA-0743-924D-39F360A5D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b="1" dirty="0"/>
              <a:t>Wi-Fi fingerprinting</a:t>
            </a:r>
          </a:p>
          <a:p>
            <a:pPr lvl="1"/>
            <a:r>
              <a:rPr lang="en-US" dirty="0"/>
              <a:t>Received Signal Strength Indicator (RSSI)</a:t>
            </a:r>
          </a:p>
          <a:p>
            <a:pPr lvl="2"/>
            <a:r>
              <a:rPr lang="en-US" dirty="0"/>
              <a:t>Power measurement present in received</a:t>
            </a:r>
          </a:p>
          <a:p>
            <a:pPr marL="914400" lvl="2" indent="0">
              <a:buNone/>
            </a:pPr>
            <a:r>
              <a:rPr lang="en-US" dirty="0"/>
              <a:t>   radio signals (measured in dBm) </a:t>
            </a:r>
            <a:endParaRPr lang="en-CY" dirty="0"/>
          </a:p>
          <a:p>
            <a:pPr lvl="3"/>
            <a:r>
              <a:rPr lang="en-GB" dirty="0"/>
              <a:t>Low-power 125 </a:t>
            </a:r>
            <a:r>
              <a:rPr lang="en-GB" dirty="0" err="1"/>
              <a:t>mW</a:t>
            </a:r>
            <a:r>
              <a:rPr lang="en-GB" dirty="0"/>
              <a:t> (RSSI probing) vs. 400 </a:t>
            </a:r>
            <a:r>
              <a:rPr lang="en-GB" dirty="0" err="1"/>
              <a:t>mW</a:t>
            </a:r>
            <a:r>
              <a:rPr lang="en-GB" dirty="0"/>
              <a:t> (transmit)</a:t>
            </a:r>
          </a:p>
          <a:p>
            <a:pPr lvl="3"/>
            <a:r>
              <a:rPr lang="en-GB" dirty="0"/>
              <a:t>Readily available in smartphones</a:t>
            </a:r>
          </a:p>
          <a:p>
            <a:r>
              <a:rPr lang="en-CY" sz="2800" b="1" dirty="0"/>
              <a:t>Wi-Fi Mapping</a:t>
            </a:r>
          </a:p>
          <a:p>
            <a:pPr lvl="1"/>
            <a:r>
              <a:rPr lang="en-GB" sz="2400" dirty="0"/>
              <a:t>C</a:t>
            </a:r>
            <a:r>
              <a:rPr lang="en-CY" sz="2400" dirty="0"/>
              <a:t>ollect measurements while walking</a:t>
            </a:r>
          </a:p>
          <a:p>
            <a:pPr marL="457200" lvl="1" indent="0">
              <a:buNone/>
            </a:pPr>
            <a:r>
              <a:rPr lang="en-CY" sz="2400" dirty="0"/>
              <a:t>   in straight lines</a:t>
            </a:r>
          </a:p>
          <a:p>
            <a:pPr lvl="1"/>
            <a:r>
              <a:rPr lang="en-US" sz="2400" dirty="0"/>
              <a:t>Heatmaps can guide </a:t>
            </a:r>
            <a:r>
              <a:rPr lang="en-US" sz="2400" dirty="0" err="1"/>
              <a:t>crowdsourcers</a:t>
            </a:r>
            <a:r>
              <a:rPr lang="en-US" sz="2400" dirty="0"/>
              <a:t> on the               </a:t>
            </a:r>
          </a:p>
          <a:p>
            <a:pPr marL="457200" lvl="1" indent="0">
              <a:buNone/>
            </a:pPr>
            <a:r>
              <a:rPr lang="en-US" sz="2400" dirty="0"/>
              <a:t>   density of fingerprinting</a:t>
            </a:r>
            <a:endParaRPr lang="en-CY" sz="2400" dirty="0"/>
          </a:p>
          <a:p>
            <a:endParaRPr lang="en-GB" sz="28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806DAB-B21A-BB42-A563-554FD82FBB0C}"/>
              </a:ext>
            </a:extLst>
          </p:cNvPr>
          <p:cNvGrpSpPr/>
          <p:nvPr/>
        </p:nvGrpSpPr>
        <p:grpSpPr>
          <a:xfrm>
            <a:off x="7104112" y="4077072"/>
            <a:ext cx="5022543" cy="2095974"/>
            <a:chOff x="7141445" y="3493693"/>
            <a:chExt cx="5022543" cy="20959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480B25-B88B-1D4C-B100-5705110E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9526" y="3702242"/>
              <a:ext cx="4039814" cy="188742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1AA234B-C8A2-C14F-A93C-82875792B3D2}"/>
                </a:ext>
              </a:extLst>
            </p:cNvPr>
            <p:cNvGrpSpPr/>
            <p:nvPr/>
          </p:nvGrpSpPr>
          <p:grpSpPr>
            <a:xfrm>
              <a:off x="7141445" y="3493693"/>
              <a:ext cx="864096" cy="864096"/>
              <a:chOff x="5725282" y="4346483"/>
              <a:chExt cx="864096" cy="86409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C23BE54-53C7-8946-8AAC-59A001E48A8B}"/>
                  </a:ext>
                </a:extLst>
              </p:cNvPr>
              <p:cNvSpPr/>
              <p:nvPr/>
            </p:nvSpPr>
            <p:spPr bwMode="auto">
              <a:xfrm>
                <a:off x="5725282" y="4346483"/>
                <a:ext cx="864096" cy="864096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Y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462E5C5-843C-9641-876E-665FF53E5D65}"/>
                  </a:ext>
                </a:extLst>
              </p:cNvPr>
              <p:cNvGrpSpPr/>
              <p:nvPr/>
            </p:nvGrpSpPr>
            <p:grpSpPr>
              <a:xfrm>
                <a:off x="5883561" y="4393492"/>
                <a:ext cx="564041" cy="817087"/>
                <a:chOff x="5678298" y="4221088"/>
                <a:chExt cx="564041" cy="81708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433EB3B-BEDA-FA42-B164-C63E61CF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94233" y="4320257"/>
                  <a:ext cx="532173" cy="532173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A8BFD8C-9F39-1443-B066-30BF086C4273}"/>
                    </a:ext>
                  </a:extLst>
                </p:cNvPr>
                <p:cNvSpPr txBox="1"/>
                <p:nvPr/>
              </p:nvSpPr>
              <p:spPr>
                <a:xfrm>
                  <a:off x="5743753" y="4791954"/>
                  <a:ext cx="4331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sz="1000" dirty="0"/>
                    <a:t>AP1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0ACF39C-4AAE-C144-BCB5-3E614E4E7467}"/>
                    </a:ext>
                  </a:extLst>
                </p:cNvPr>
                <p:cNvSpPr txBox="1"/>
                <p:nvPr/>
              </p:nvSpPr>
              <p:spPr>
                <a:xfrm>
                  <a:off x="5678298" y="4221088"/>
                  <a:ext cx="564041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sz="700" dirty="0">
                      <a:solidFill>
                        <a:srgbClr val="C00000"/>
                      </a:solidFill>
                    </a:rPr>
                    <a:t>-70 dBm</a:t>
                  </a: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8EC5A8-969A-8247-A9E3-E6524056898D}"/>
                </a:ext>
              </a:extLst>
            </p:cNvPr>
            <p:cNvGrpSpPr/>
            <p:nvPr/>
          </p:nvGrpSpPr>
          <p:grpSpPr>
            <a:xfrm>
              <a:off x="11299892" y="4018530"/>
              <a:ext cx="864096" cy="864096"/>
              <a:chOff x="5725282" y="4346483"/>
              <a:chExt cx="864096" cy="86409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DD82F80-B369-4C41-9EBC-7886373C5DC2}"/>
                  </a:ext>
                </a:extLst>
              </p:cNvPr>
              <p:cNvSpPr/>
              <p:nvPr/>
            </p:nvSpPr>
            <p:spPr bwMode="auto">
              <a:xfrm>
                <a:off x="5725282" y="4346483"/>
                <a:ext cx="864096" cy="864096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Y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F8A7D82-B405-7145-909A-DF0A5EA2A534}"/>
                  </a:ext>
                </a:extLst>
              </p:cNvPr>
              <p:cNvGrpSpPr/>
              <p:nvPr/>
            </p:nvGrpSpPr>
            <p:grpSpPr>
              <a:xfrm>
                <a:off x="5883561" y="4393492"/>
                <a:ext cx="564041" cy="817087"/>
                <a:chOff x="5678298" y="4221088"/>
                <a:chExt cx="564041" cy="81708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04686DAB-67F1-D347-87BF-FE176CCDB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94233" y="4320257"/>
                  <a:ext cx="532173" cy="532173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243A9F6-34F5-3043-AC7D-0FB86E427B3E}"/>
                    </a:ext>
                  </a:extLst>
                </p:cNvPr>
                <p:cNvSpPr txBox="1"/>
                <p:nvPr/>
              </p:nvSpPr>
              <p:spPr>
                <a:xfrm>
                  <a:off x="5743753" y="4791954"/>
                  <a:ext cx="4331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sz="1000" dirty="0"/>
                    <a:t>AP2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B897138-3BED-534B-B2E2-ADB93B541520}"/>
                    </a:ext>
                  </a:extLst>
                </p:cNvPr>
                <p:cNvSpPr txBox="1"/>
                <p:nvPr/>
              </p:nvSpPr>
              <p:spPr>
                <a:xfrm>
                  <a:off x="5678298" y="4221088"/>
                  <a:ext cx="564041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Y" sz="700" dirty="0">
                      <a:solidFill>
                        <a:srgbClr val="C00000"/>
                      </a:solidFill>
                    </a:rPr>
                    <a:t>-51 dBm</a:t>
                  </a:r>
                </a:p>
              </p:txBody>
            </p:sp>
          </p:grp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96F778-D68B-0A4D-9920-F66BA0DD09C2}"/>
              </a:ext>
            </a:extLst>
          </p:cNvPr>
          <p:cNvGrpSpPr/>
          <p:nvPr/>
        </p:nvGrpSpPr>
        <p:grpSpPr>
          <a:xfrm>
            <a:off x="8187655" y="1397008"/>
            <a:ext cx="2674951" cy="4264240"/>
            <a:chOff x="7910901" y="1490450"/>
            <a:chExt cx="2674951" cy="426424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CFF3345-A760-F744-AF69-85891A40B463}"/>
                </a:ext>
              </a:extLst>
            </p:cNvPr>
            <p:cNvGrpSpPr/>
            <p:nvPr/>
          </p:nvGrpSpPr>
          <p:grpSpPr>
            <a:xfrm>
              <a:off x="8573539" y="1589516"/>
              <a:ext cx="2012313" cy="4165174"/>
              <a:chOff x="9012721" y="1114946"/>
              <a:chExt cx="2012313" cy="4165174"/>
            </a:xfrm>
          </p:grpSpPr>
          <p:pic>
            <p:nvPicPr>
              <p:cNvPr id="29" name="Picture 2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A366F3DB-26CB-B847-9092-405AD7CD3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886"/>
              <a:stretch/>
            </p:blipFill>
            <p:spPr>
              <a:xfrm>
                <a:off x="9168302" y="1497445"/>
                <a:ext cx="1723520" cy="340017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7CC4198-99CB-8041-9252-101EC30D72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4760"/>
              <a:stretch/>
            </p:blipFill>
            <p:spPr>
              <a:xfrm>
                <a:off x="9165458" y="3992766"/>
                <a:ext cx="1263671" cy="454249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69737D2-BFAA-6F45-A277-E526A597A414}"/>
                  </a:ext>
                </a:extLst>
              </p:cNvPr>
              <p:cNvGrpSpPr/>
              <p:nvPr/>
            </p:nvGrpSpPr>
            <p:grpSpPr>
              <a:xfrm>
                <a:off x="10124602" y="1844824"/>
                <a:ext cx="704773" cy="661753"/>
                <a:chOff x="2975297" y="3242547"/>
                <a:chExt cx="704773" cy="661753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28B02BF-AE2D-A347-A91F-A7BEF9A9D5D6}"/>
                    </a:ext>
                  </a:extLst>
                </p:cNvPr>
                <p:cNvSpPr/>
                <p:nvPr/>
              </p:nvSpPr>
              <p:spPr bwMode="auto">
                <a:xfrm>
                  <a:off x="2975297" y="3242547"/>
                  <a:ext cx="704773" cy="661753"/>
                </a:xfrm>
                <a:prstGeom prst="rect">
                  <a:avLst/>
                </a:prstGeom>
                <a:solidFill>
                  <a:schemeClr val="bg1">
                    <a:alpha val="89000"/>
                  </a:schemeClr>
                </a:solidFill>
                <a:ln w="381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Y" sz="3600" b="1" i="0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34E4C287-3B41-0349-9853-9065D3310D58}"/>
                    </a:ext>
                  </a:extLst>
                </p:cNvPr>
                <p:cNvGrpSpPr/>
                <p:nvPr/>
              </p:nvGrpSpPr>
              <p:grpSpPr>
                <a:xfrm>
                  <a:off x="3000157" y="3271692"/>
                  <a:ext cx="648586" cy="533007"/>
                  <a:chOff x="3000157" y="3271692"/>
                  <a:chExt cx="648586" cy="533007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3FE45343-1DAA-CA4C-B6CA-9A4750CBFCE1}"/>
                      </a:ext>
                    </a:extLst>
                  </p:cNvPr>
                  <p:cNvGrpSpPr/>
                  <p:nvPr/>
                </p:nvGrpSpPr>
                <p:grpSpPr>
                  <a:xfrm>
                    <a:off x="3000157" y="3271692"/>
                    <a:ext cx="648586" cy="302516"/>
                    <a:chOff x="3000157" y="3271692"/>
                    <a:chExt cx="648586" cy="302516"/>
                  </a:xfrm>
                </p:grpSpPr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779611BE-B44C-A241-8B80-4043EF9028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0157" y="3443827"/>
                      <a:ext cx="284703" cy="1303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none" lIns="10800" tIns="3600" rIns="10800" bIns="3600" rtlCol="0">
                      <a:spAutoFit/>
                    </a:bodyPr>
                    <a:lstStyle/>
                    <a:p>
                      <a:r>
                        <a:rPr lang="en-CY" sz="800" dirty="0"/>
                        <a:t>AP: 2</a:t>
                      </a:r>
                    </a:p>
                  </p:txBody>
                </p:sp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DCE12A7C-DCD7-6044-813E-EC73FF4A5F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00157" y="3271692"/>
                      <a:ext cx="648586" cy="1303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none" lIns="10800" tIns="3600" rIns="10800" bIns="3600" rtlCol="0">
                      <a:spAutoFit/>
                    </a:bodyPr>
                    <a:lstStyle/>
                    <a:p>
                      <a:r>
                        <a:rPr lang="en-CY" sz="800" dirty="0"/>
                        <a:t>Ground floor</a:t>
                      </a:r>
                    </a:p>
                  </p:txBody>
                </p:sp>
              </p:grp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95F16DE4-9D9A-FD44-9F68-5E741A2FC67E}"/>
                      </a:ext>
                    </a:extLst>
                  </p:cNvPr>
                  <p:cNvGrpSpPr/>
                  <p:nvPr/>
                </p:nvGrpSpPr>
                <p:grpSpPr>
                  <a:xfrm>
                    <a:off x="3489067" y="3455928"/>
                    <a:ext cx="159676" cy="348771"/>
                    <a:chOff x="3489067" y="3455928"/>
                    <a:chExt cx="159676" cy="348771"/>
                  </a:xfrm>
                </p:grpSpPr>
                <p:pic>
                  <p:nvPicPr>
                    <p:cNvPr id="46" name="Picture 45" descr="A close up of a logo&#10;&#10;Description automatically generated">
                      <a:extLst>
                        <a:ext uri="{FF2B5EF4-FFF2-40B4-BE49-F238E27FC236}">
                          <a16:creationId xmlns:a16="http://schemas.microsoft.com/office/drawing/2014/main" id="{B8AFBBEB-1D1D-2447-8E5A-E4040BE612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489068" y="3455928"/>
                      <a:ext cx="159675" cy="1596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 descr="A close up of a logo&#10;&#10;Description automatically generated">
                      <a:extLst>
                        <a:ext uri="{FF2B5EF4-FFF2-40B4-BE49-F238E27FC236}">
                          <a16:creationId xmlns:a16="http://schemas.microsoft.com/office/drawing/2014/main" id="{EDD7934E-C2D8-C242-9EA3-2935B65C3C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3489067" y="3645024"/>
                      <a:ext cx="159675" cy="159675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pic>
            <p:nvPicPr>
              <p:cNvPr id="61" name="Picture 60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50878430-8F44-064C-A034-A621DA688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81" t="2873" r="33178" b="2629"/>
              <a:stretch/>
            </p:blipFill>
            <p:spPr>
              <a:xfrm>
                <a:off x="9012721" y="1114946"/>
                <a:ext cx="2012313" cy="4165174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1C511193-4C51-8140-AEC3-062A94DE54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489" r="3574" b="-1"/>
              <a:stretch/>
            </p:blipFill>
            <p:spPr>
              <a:xfrm>
                <a:off x="9164899" y="4685003"/>
                <a:ext cx="1706035" cy="204826"/>
              </a:xfrm>
              <a:prstGeom prst="rect">
                <a:avLst/>
              </a:prstGeom>
            </p:spPr>
          </p:pic>
        </p:grpSp>
        <p:pic>
          <p:nvPicPr>
            <p:cNvPr id="73" name="Picture 72" descr="A close up of a sign&#10;&#10;Description automatically generated">
              <a:extLst>
                <a:ext uri="{FF2B5EF4-FFF2-40B4-BE49-F238E27FC236}">
                  <a16:creationId xmlns:a16="http://schemas.microsoft.com/office/drawing/2014/main" id="{99F493D1-7873-844B-9721-D95F0A5C1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01" y="1490450"/>
              <a:ext cx="1383134" cy="138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8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08D037-807C-4B4B-8A50-B3CF5CAEF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38" y="4320257"/>
            <a:ext cx="4039814" cy="1887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Anyplace: Localization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D28FFC-FCBA-0743-924D-39F360A5D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b="1" dirty="0"/>
              <a:t>Wi-Fi positioning</a:t>
            </a:r>
          </a:p>
          <a:p>
            <a:pPr lvl="1"/>
            <a:r>
              <a:rPr lang="en-CY" dirty="0"/>
              <a:t>Collect fingeprints </a:t>
            </a:r>
          </a:p>
          <a:p>
            <a:pPr lvl="1"/>
            <a:r>
              <a:rPr lang="en-CY" dirty="0"/>
              <a:t>Compute distance and position user</a:t>
            </a:r>
          </a:p>
          <a:p>
            <a:pPr lvl="2"/>
            <a:r>
              <a:rPr lang="en-CY" dirty="0"/>
              <a:t>Nearest Neighbor (NN)</a:t>
            </a:r>
          </a:p>
          <a:p>
            <a:pPr lvl="2"/>
            <a:r>
              <a:rPr lang="en-CY" dirty="0"/>
              <a:t>K Nearest Neighbors</a:t>
            </a:r>
            <a:endParaRPr lang="en-CY" b="1" dirty="0">
              <a:solidFill>
                <a:srgbClr val="00355D"/>
              </a:solidFill>
            </a:endParaRPr>
          </a:p>
          <a:p>
            <a:pPr lvl="2"/>
            <a:r>
              <a:rPr lang="en-CY" dirty="0"/>
              <a:t>Weighted K Nearest Neighbors</a:t>
            </a:r>
            <a:endParaRPr lang="en-CY" b="1" dirty="0">
              <a:solidFill>
                <a:srgbClr val="00355D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3DCB36-13CF-244F-9531-80F1EA64A151}"/>
              </a:ext>
            </a:extLst>
          </p:cNvPr>
          <p:cNvGrpSpPr/>
          <p:nvPr/>
        </p:nvGrpSpPr>
        <p:grpSpPr>
          <a:xfrm>
            <a:off x="1140357" y="4111708"/>
            <a:ext cx="864096" cy="864096"/>
            <a:chOff x="5725282" y="4346483"/>
            <a:chExt cx="864096" cy="86409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76329A-B94A-4340-9165-BB1D81BB9DC3}"/>
                </a:ext>
              </a:extLst>
            </p:cNvPr>
            <p:cNvSpPr/>
            <p:nvPr/>
          </p:nvSpPr>
          <p:spPr bwMode="auto">
            <a:xfrm>
              <a:off x="5725282" y="4346483"/>
              <a:ext cx="864096" cy="864096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27FF7B9-1474-9C41-81DF-A9B40186D8B5}"/>
                </a:ext>
              </a:extLst>
            </p:cNvPr>
            <p:cNvGrpSpPr/>
            <p:nvPr/>
          </p:nvGrpSpPr>
          <p:grpSpPr>
            <a:xfrm>
              <a:off x="5883561" y="4393492"/>
              <a:ext cx="564041" cy="817087"/>
              <a:chOff x="5678298" y="4221088"/>
              <a:chExt cx="564041" cy="81708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993DA83-ADF4-4344-A859-041949E9E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4233" y="4320257"/>
                <a:ext cx="532173" cy="53217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16BB00-30E2-0F4B-B26E-2739FB2F5B78}"/>
                  </a:ext>
                </a:extLst>
              </p:cNvPr>
              <p:cNvSpPr txBox="1"/>
              <p:nvPr/>
            </p:nvSpPr>
            <p:spPr>
              <a:xfrm>
                <a:off x="5743753" y="4791954"/>
                <a:ext cx="4331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sz="1000" dirty="0"/>
                  <a:t>AP1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D6BBED7-7CE1-D24E-A8D4-36DA2A1050DC}"/>
                  </a:ext>
                </a:extLst>
              </p:cNvPr>
              <p:cNvSpPr txBox="1"/>
              <p:nvPr/>
            </p:nvSpPr>
            <p:spPr>
              <a:xfrm>
                <a:off x="5678298" y="4221088"/>
                <a:ext cx="56404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sz="700" dirty="0">
                    <a:solidFill>
                      <a:srgbClr val="C00000"/>
                    </a:solidFill>
                  </a:rPr>
                  <a:t>-70 dBm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33130B-726F-B142-A607-8432CFAD009E}"/>
              </a:ext>
            </a:extLst>
          </p:cNvPr>
          <p:cNvGrpSpPr/>
          <p:nvPr/>
        </p:nvGrpSpPr>
        <p:grpSpPr>
          <a:xfrm>
            <a:off x="5298804" y="4636545"/>
            <a:ext cx="864096" cy="864096"/>
            <a:chOff x="5725282" y="4346483"/>
            <a:chExt cx="864096" cy="86409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EA0605-4A25-6946-A212-19D31415CAE1}"/>
                </a:ext>
              </a:extLst>
            </p:cNvPr>
            <p:cNvSpPr/>
            <p:nvPr/>
          </p:nvSpPr>
          <p:spPr bwMode="auto">
            <a:xfrm>
              <a:off x="5725282" y="4346483"/>
              <a:ext cx="864096" cy="864096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BCA257-E1F5-9B47-96E2-B37D6E7C177B}"/>
                </a:ext>
              </a:extLst>
            </p:cNvPr>
            <p:cNvGrpSpPr/>
            <p:nvPr/>
          </p:nvGrpSpPr>
          <p:grpSpPr>
            <a:xfrm>
              <a:off x="5883561" y="4393492"/>
              <a:ext cx="564041" cy="817087"/>
              <a:chOff x="5678298" y="4221088"/>
              <a:chExt cx="564041" cy="81708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0A1271A-8BCB-0D40-80B3-4F504B882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4233" y="4320257"/>
                <a:ext cx="532173" cy="532173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AE9303-0D51-AB4E-BE16-9EDBBC252285}"/>
                  </a:ext>
                </a:extLst>
              </p:cNvPr>
              <p:cNvSpPr txBox="1"/>
              <p:nvPr/>
            </p:nvSpPr>
            <p:spPr>
              <a:xfrm>
                <a:off x="5743753" y="4791954"/>
                <a:ext cx="4331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sz="1000" dirty="0"/>
                  <a:t>AP2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A90A57-7FE6-D34D-B19D-AC5205BCD0C7}"/>
                  </a:ext>
                </a:extLst>
              </p:cNvPr>
              <p:cNvSpPr txBox="1"/>
              <p:nvPr/>
            </p:nvSpPr>
            <p:spPr>
              <a:xfrm>
                <a:off x="5678298" y="4221088"/>
                <a:ext cx="56404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Y" sz="700" dirty="0">
                    <a:solidFill>
                      <a:srgbClr val="C00000"/>
                    </a:solidFill>
                  </a:rPr>
                  <a:t>-51 dBm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59E115-56EE-7144-906A-C3C59C241731}"/>
              </a:ext>
            </a:extLst>
          </p:cNvPr>
          <p:cNvGrpSpPr/>
          <p:nvPr/>
        </p:nvGrpSpPr>
        <p:grpSpPr>
          <a:xfrm>
            <a:off x="10464253" y="1739051"/>
            <a:ext cx="1536403" cy="3418141"/>
            <a:chOff x="10464253" y="2924944"/>
            <a:chExt cx="1536403" cy="3418141"/>
          </a:xfrm>
        </p:grpSpPr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B824F7E9-1ACF-A24D-9D4C-D9D794EC94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464253" y="5500641"/>
              <a:ext cx="1513731" cy="84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solidFill>
                    <a:srgbClr val="00355D"/>
                  </a:solidFill>
                </a:rPr>
                <a:t>After</a:t>
              </a:r>
            </a:p>
            <a:p>
              <a:pPr marL="0" indent="0" algn="ctr">
                <a:buNone/>
              </a:pPr>
              <a:r>
                <a:rPr lang="en-US" sz="1000" kern="0" dirty="0">
                  <a:solidFill>
                    <a:srgbClr val="00355D"/>
                  </a:solidFill>
                </a:rPr>
                <a:t>Anyplace Location &amp;</a:t>
              </a:r>
            </a:p>
            <a:p>
              <a:pPr marL="0" indent="0" algn="ctr">
                <a:buNone/>
              </a:pPr>
              <a:r>
                <a:rPr lang="en-US" sz="1000" kern="0" dirty="0">
                  <a:solidFill>
                    <a:srgbClr val="00355D"/>
                  </a:solidFill>
                </a:rPr>
                <a:t>Indoor models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5ECD0F0-7C32-2D42-8B6A-9A3724E6F8CD}"/>
                </a:ext>
              </a:extLst>
            </p:cNvPr>
            <p:cNvGrpSpPr/>
            <p:nvPr/>
          </p:nvGrpSpPr>
          <p:grpSpPr>
            <a:xfrm>
              <a:off x="10504236" y="2924944"/>
              <a:ext cx="1496420" cy="2550172"/>
              <a:chOff x="10504236" y="2924944"/>
              <a:chExt cx="1496420" cy="2550172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03DCE6B5-91AE-7444-B597-78965DDE41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67"/>
              <a:stretch/>
            </p:blipFill>
            <p:spPr bwMode="auto">
              <a:xfrm>
                <a:off x="10504236" y="2924944"/>
                <a:ext cx="1496420" cy="2550172"/>
              </a:xfrm>
              <a:prstGeom prst="rect">
                <a:avLst/>
              </a:pr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8AB2DB59-A045-8C4C-9BD6-5F54B2BD5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alphaModFix amt="94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colorTemperature colorTemp="115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36492" y="4168832"/>
                <a:ext cx="514722" cy="514722"/>
              </a:xfrm>
              <a:prstGeom prst="rect">
                <a:avLst/>
              </a:pr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489466D-C50D-BE40-A7B3-A25E12B2FA78}"/>
              </a:ext>
            </a:extLst>
          </p:cNvPr>
          <p:cNvGrpSpPr/>
          <p:nvPr/>
        </p:nvGrpSpPr>
        <p:grpSpPr>
          <a:xfrm>
            <a:off x="8760296" y="1739051"/>
            <a:ext cx="1588475" cy="3236627"/>
            <a:chOff x="8760296" y="2924944"/>
            <a:chExt cx="1588475" cy="323662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E29789A-3461-D64E-813C-68ED7581E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4" b="1250"/>
            <a:stretch/>
          </p:blipFill>
          <p:spPr bwMode="auto">
            <a:xfrm>
              <a:off x="8835040" y="2924944"/>
              <a:ext cx="1513731" cy="2550172"/>
            </a:xfrm>
            <a:prstGeom prst="rect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50B576CE-B1B0-3640-9272-BF092597A8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760296" y="5500641"/>
              <a:ext cx="1513731" cy="66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2200" kern="0" dirty="0">
                  <a:solidFill>
                    <a:srgbClr val="C00000"/>
                  </a:solidFill>
                </a:rPr>
                <a:t>Before</a:t>
              </a:r>
            </a:p>
            <a:p>
              <a:pPr marL="0" indent="0" algn="ctr">
                <a:buNone/>
              </a:pPr>
              <a:r>
                <a:rPr lang="en-US" sz="1000" kern="0" dirty="0">
                  <a:solidFill>
                    <a:srgbClr val="C00000"/>
                  </a:solidFill>
                </a:rPr>
                <a:t>Google maps API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398E97C-A4A4-4142-BD14-5D4733A05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99004" y="4421290"/>
              <a:ext cx="216763" cy="34596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F6CCA9-438B-DC47-A4E8-6FF4F2DA6A89}"/>
              </a:ext>
            </a:extLst>
          </p:cNvPr>
          <p:cNvGrpSpPr/>
          <p:nvPr/>
        </p:nvGrpSpPr>
        <p:grpSpPr>
          <a:xfrm>
            <a:off x="3550673" y="5132859"/>
            <a:ext cx="1158269" cy="1668664"/>
            <a:chOff x="3550673" y="5132859"/>
            <a:chExt cx="1158269" cy="1668664"/>
          </a:xfrm>
        </p:grpSpPr>
        <p:pic>
          <p:nvPicPr>
            <p:cNvPr id="32" name="Picture 31" descr="A close up of a screen&#10;&#10;Description automatically generated">
              <a:extLst>
                <a:ext uri="{FF2B5EF4-FFF2-40B4-BE49-F238E27FC236}">
                  <a16:creationId xmlns:a16="http://schemas.microsoft.com/office/drawing/2014/main" id="{BE257B8C-43CA-A54F-A342-3FB1F37A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1" t="4266" r="34478" b="2769"/>
            <a:stretch/>
          </p:blipFill>
          <p:spPr>
            <a:xfrm>
              <a:off x="3976898" y="5254420"/>
              <a:ext cx="732044" cy="1547103"/>
            </a:xfrm>
            <a:prstGeom prst="rect">
              <a:avLst/>
            </a:prstGeom>
          </p:spPr>
        </p:pic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1FA712A9-6CC0-CE4B-9714-FD7F0FB8C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673" y="5132859"/>
              <a:ext cx="1123972" cy="1123972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282844B-718A-F34F-9C07-1F763C5326F2}"/>
              </a:ext>
            </a:extLst>
          </p:cNvPr>
          <p:cNvSpPr/>
          <p:nvPr/>
        </p:nvSpPr>
        <p:spPr>
          <a:xfrm>
            <a:off x="6260508" y="4106612"/>
            <a:ext cx="2574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Y" sz="1800" dirty="0">
                <a:solidFill>
                  <a:srgbClr val="C00000"/>
                </a:solidFill>
              </a:rPr>
              <a:t>s = [ -70, -51]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9C26D9-6EA1-B846-B68A-71D01ADEAC70}"/>
              </a:ext>
            </a:extLst>
          </p:cNvPr>
          <p:cNvCxnSpPr>
            <a:cxnSpLocks/>
          </p:cNvCxnSpPr>
          <p:nvPr/>
        </p:nvCxnSpPr>
        <p:spPr bwMode="auto">
          <a:xfrm flipH="1">
            <a:off x="6609620" y="4482369"/>
            <a:ext cx="1" cy="65049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A721AC45-3C9D-9D48-834D-B64C180530D3}"/>
              </a:ext>
            </a:extLst>
          </p:cNvPr>
          <p:cNvSpPr/>
          <p:nvPr/>
        </p:nvSpPr>
        <p:spPr>
          <a:xfrm>
            <a:off x="6737447" y="451887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sz="1800" dirty="0">
                <a:solidFill>
                  <a:schemeClr val="tx1"/>
                </a:solidFill>
              </a:rPr>
              <a:t>NN/KNN/wKNN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F9B9AB-5DC0-5540-AF9A-253D52BF8A93}"/>
              </a:ext>
            </a:extLst>
          </p:cNvPr>
          <p:cNvSpPr/>
          <p:nvPr/>
        </p:nvSpPr>
        <p:spPr>
          <a:xfrm>
            <a:off x="6074340" y="5032680"/>
            <a:ext cx="276648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Y" sz="1800" u="sng" dirty="0">
                <a:solidFill>
                  <a:srgbClr val="00355D"/>
                </a:solidFill>
              </a:rPr>
              <a:t>RadioMap</a:t>
            </a:r>
          </a:p>
          <a:p>
            <a:pPr algn="ctr"/>
            <a:endParaRPr lang="en-CY" sz="500" u="sng" dirty="0">
              <a:solidFill>
                <a:srgbClr val="00355D"/>
              </a:solidFill>
            </a:endParaRPr>
          </a:p>
          <a:p>
            <a:pPr algn="ctr"/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</a:t>
            </a:r>
            <a:r>
              <a:rPr lang="en-CY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1</a:t>
            </a:r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= [  -71, -82, (x</a:t>
            </a:r>
            <a:r>
              <a:rPr lang="en-CY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1</a:t>
            </a:r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,y</a:t>
            </a:r>
            <a:r>
              <a:rPr lang="en-CY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1</a:t>
            </a:r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)  ]</a:t>
            </a:r>
          </a:p>
          <a:p>
            <a:pPr algn="ctr"/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</a:t>
            </a:r>
            <a:r>
              <a:rPr lang="en-CY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2</a:t>
            </a:r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= [  -65, -80, (x</a:t>
            </a:r>
            <a:r>
              <a:rPr lang="en-CY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2</a:t>
            </a:r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,y</a:t>
            </a:r>
            <a:r>
              <a:rPr lang="en-CY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2</a:t>
            </a:r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)  ]</a:t>
            </a:r>
          </a:p>
          <a:p>
            <a:pPr algn="ctr"/>
            <a:r>
              <a:rPr lang="en-CY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…</a:t>
            </a:r>
          </a:p>
          <a:p>
            <a:pPr algn="ctr"/>
            <a:r>
              <a:rPr lang="en-GB" sz="1800" dirty="0">
                <a:solidFill>
                  <a:srgbClr val="C00000"/>
                </a:solidFill>
              </a:rPr>
              <a:t>r</a:t>
            </a:r>
            <a:r>
              <a:rPr lang="en-CY" sz="1800" baseline="-25000" dirty="0">
                <a:solidFill>
                  <a:srgbClr val="C00000"/>
                </a:solidFill>
              </a:rPr>
              <a:t>n</a:t>
            </a:r>
            <a:r>
              <a:rPr lang="en-CY" sz="1800" dirty="0">
                <a:solidFill>
                  <a:srgbClr val="C00000"/>
                </a:solidFill>
              </a:rPr>
              <a:t> = [  -70, -52, (x</a:t>
            </a:r>
            <a:r>
              <a:rPr lang="en-CY" sz="1800" baseline="-25000" dirty="0">
                <a:solidFill>
                  <a:srgbClr val="C00000"/>
                </a:solidFill>
              </a:rPr>
              <a:t>n</a:t>
            </a:r>
            <a:r>
              <a:rPr lang="en-CY" sz="1800" dirty="0">
                <a:solidFill>
                  <a:srgbClr val="C00000"/>
                </a:solidFill>
              </a:rPr>
              <a:t>,y</a:t>
            </a:r>
            <a:r>
              <a:rPr lang="en-CY" sz="1800" baseline="-25000" dirty="0">
                <a:solidFill>
                  <a:srgbClr val="C00000"/>
                </a:solidFill>
              </a:rPr>
              <a:t>n</a:t>
            </a:r>
            <a:r>
              <a:rPr lang="en-CY" sz="1800" dirty="0">
                <a:solidFill>
                  <a:srgbClr val="C00000"/>
                </a:solidFill>
              </a:rPr>
              <a:t>)  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BA6F75-A871-2D43-8DAC-846F434FD93C}"/>
                  </a:ext>
                </a:extLst>
              </p:cNvPr>
              <p:cNvSpPr txBox="1"/>
              <p:nvPr/>
            </p:nvSpPr>
            <p:spPr>
              <a:xfrm>
                <a:off x="4108606" y="1699812"/>
                <a:ext cx="25327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[ 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CY" sz="2800" baseline="-250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CY" sz="2800" baseline="-250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.., 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sn</m:t>
                      </m:r>
                      <m:r>
                        <m:rPr>
                          <m:nor/>
                        </m:rPr>
                        <a:rPr lang="en-CY" sz="2800" dirty="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]</m:t>
                      </m:r>
                    </m:oMath>
                  </m:oMathPara>
                </a14:m>
                <a:endParaRPr lang="en-CY" sz="2800" dirty="0">
                  <a:solidFill>
                    <a:srgbClr val="00355D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BA6F75-A871-2D43-8DAC-846F434FD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606" y="1699812"/>
                <a:ext cx="2532745" cy="430887"/>
              </a:xfrm>
              <a:prstGeom prst="rect">
                <a:avLst/>
              </a:prstGeom>
              <a:blipFill>
                <a:blip r:embed="rId12"/>
                <a:stretch>
                  <a:fillRect l="-2010" t="-5714" r="-4523" b="-34286"/>
                </a:stretch>
              </a:blipFill>
            </p:spPr>
            <p:txBody>
              <a:bodyPr/>
              <a:lstStyle/>
              <a:p>
                <a:r>
                  <a:rPr lang="en-C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ECD17-17E3-0445-A2E0-65C2C5A76F33}"/>
                  </a:ext>
                </a:extLst>
              </p:cNvPr>
              <p:cNvSpPr txBox="1"/>
              <p:nvPr/>
            </p:nvSpPr>
            <p:spPr>
              <a:xfrm>
                <a:off x="7005115" y="2101624"/>
                <a:ext cx="12395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Y" sz="2800" b="1" i="1" dirty="0">
                        <a:solidFill>
                          <a:srgbClr val="0035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m:rPr>
                        <m:nor/>
                      </m:rPr>
                      <a:rPr lang="en-CY" sz="2800" dirty="0">
                        <a:solidFill>
                          <a:srgbClr val="0035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CY" sz="2800" baseline="-25000" dirty="0">
                        <a:solidFill>
                          <a:srgbClr val="0035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CY" sz="2800" dirty="0">
                        <a:solidFill>
                          <a:srgbClr val="0035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– </m:t>
                    </m:r>
                    <m:r>
                      <m:rPr>
                        <m:nor/>
                      </m:rPr>
                      <a:rPr lang="en-CY" sz="2800" dirty="0" smtClean="0">
                        <a:solidFill>
                          <a:srgbClr val="0035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CY" dirty="0">
                    <a:solidFill>
                      <a:srgbClr val="00355D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Y" sz="2800" b="1" i="1" dirty="0">
                        <a:solidFill>
                          <a:srgbClr val="0035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</m:oMath>
                </a14:m>
                <a:endParaRPr lang="en-CY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ECD17-17E3-0445-A2E0-65C2C5A76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115" y="2101624"/>
                <a:ext cx="1239506" cy="553998"/>
              </a:xfrm>
              <a:prstGeom prst="rect">
                <a:avLst/>
              </a:prstGeom>
              <a:blipFill>
                <a:blip r:embed="rId13"/>
                <a:stretch>
                  <a:fillRect l="-12371" r="-10309" b="-22222"/>
                </a:stretch>
              </a:blipFill>
            </p:spPr>
            <p:txBody>
              <a:bodyPr/>
              <a:lstStyle/>
              <a:p>
                <a:r>
                  <a:rPr lang="en-C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FC7566-CCFB-084E-9A68-4714C9855CA7}"/>
                  </a:ext>
                </a:extLst>
              </p:cNvPr>
              <p:cNvSpPr txBox="1"/>
              <p:nvPr/>
            </p:nvSpPr>
            <p:spPr>
              <a:xfrm>
                <a:off x="4588151" y="2803827"/>
                <a:ext cx="1158138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baseline="-2500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</m:oMath>
                  </m:oMathPara>
                </a14:m>
                <a:endParaRPr lang="en-CY" sz="2800" dirty="0">
                  <a:solidFill>
                    <a:srgbClr val="00355D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FC7566-CCFB-084E-9A68-4714C9855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151" y="2803827"/>
                <a:ext cx="1158138" cy="809389"/>
              </a:xfrm>
              <a:prstGeom prst="rect">
                <a:avLst/>
              </a:prstGeom>
              <a:blipFill>
                <a:blip r:embed="rId14"/>
                <a:stretch>
                  <a:fillRect l="-2174" t="-1538" r="-5435" b="-12308"/>
                </a:stretch>
              </a:blipFill>
            </p:spPr>
            <p:txBody>
              <a:bodyPr/>
              <a:lstStyle/>
              <a:p>
                <a:r>
                  <a:rPr lang="en-CY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E1609F-F505-C342-95E7-90F7A35266E7}"/>
                  </a:ext>
                </a:extLst>
              </p:cNvPr>
              <p:cNvSpPr txBox="1"/>
              <p:nvPr/>
            </p:nvSpPr>
            <p:spPr>
              <a:xfrm>
                <a:off x="5825956" y="3192671"/>
                <a:ext cx="2437334" cy="841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1" i="1" baseline="-25000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800" b="1" i="1" smtClean="0">
                          <a:solidFill>
                            <a:srgbClr val="00355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CY" sz="2800" b="1" i="1" dirty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2800" b="1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1" i="1" baseline="-25000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800" b="1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800" b="1" i="1" smtClean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CY" sz="2800" b="1" i="1" dirty="0">
                              <a:solidFill>
                                <a:srgbClr val="00355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den>
                      </m:f>
                    </m:oMath>
                  </m:oMathPara>
                </a14:m>
                <a:endParaRPr lang="en-CY" sz="2800" dirty="0">
                  <a:solidFill>
                    <a:srgbClr val="00355D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E1609F-F505-C342-95E7-90F7A3526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956" y="3192671"/>
                <a:ext cx="2437334" cy="841705"/>
              </a:xfrm>
              <a:prstGeom prst="rect">
                <a:avLst/>
              </a:prstGeom>
              <a:blipFill>
                <a:blip r:embed="rId15"/>
                <a:stretch>
                  <a:fillRect l="-1036" r="-2591" b="-23529"/>
                </a:stretch>
              </a:blipFill>
            </p:spPr>
            <p:txBody>
              <a:bodyPr/>
              <a:lstStyle/>
              <a:p>
                <a:r>
                  <a:rPr lang="en-C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0" grpId="0"/>
      <p:bldP spid="11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Anyplace: </a:t>
            </a:r>
            <a:r>
              <a:rPr lang="en-GB" dirty="0"/>
              <a:t>Shortcomings</a:t>
            </a:r>
            <a:endParaRPr lang="en-CY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E08D35-7029-774E-8A60-A511886E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Backend</a:t>
            </a:r>
          </a:p>
          <a:p>
            <a:pPr lvl="1"/>
            <a:r>
              <a:rPr lang="en-GB" b="1" dirty="0"/>
              <a:t>Elasticity:</a:t>
            </a:r>
            <a:endParaRPr lang="en-GB" dirty="0"/>
          </a:p>
          <a:p>
            <a:pPr lvl="2"/>
            <a:r>
              <a:rPr lang="en-GB" dirty="0"/>
              <a:t>Server cannot run on the edge</a:t>
            </a:r>
          </a:p>
          <a:p>
            <a:pPr lvl="3"/>
            <a:r>
              <a:rPr lang="en-GB" dirty="0"/>
              <a:t>RISC architectures</a:t>
            </a:r>
          </a:p>
          <a:p>
            <a:pPr lvl="3"/>
            <a:r>
              <a:rPr lang="en-GB" dirty="0"/>
              <a:t>low-end devices (e.g., 1GB RAM)</a:t>
            </a:r>
          </a:p>
          <a:p>
            <a:pPr lvl="1"/>
            <a:r>
              <a:rPr lang="en-GB" b="1" dirty="0"/>
              <a:t>Ease of deployment</a:t>
            </a:r>
          </a:p>
          <a:p>
            <a:r>
              <a:rPr lang="en-GB" b="1" dirty="0"/>
              <a:t>Frontend		</a:t>
            </a:r>
          </a:p>
          <a:p>
            <a:pPr lvl="1"/>
            <a:r>
              <a:rPr lang="en-GB" b="1" dirty="0"/>
              <a:t>Portability</a:t>
            </a:r>
          </a:p>
          <a:p>
            <a:pPr lvl="2"/>
            <a:r>
              <a:rPr lang="en-GB" dirty="0"/>
              <a:t>Frontend cannot run on many environments</a:t>
            </a:r>
          </a:p>
          <a:p>
            <a:pPr lvl="2"/>
            <a:r>
              <a:rPr lang="en-GB" dirty="0"/>
              <a:t>Difficult to develop and maintain for many clients</a:t>
            </a:r>
          </a:p>
          <a:p>
            <a:pPr lvl="1"/>
            <a:endParaRPr lang="en-GB" sz="500" dirty="0"/>
          </a:p>
          <a:p>
            <a:pPr lvl="3"/>
            <a:r>
              <a:rPr lang="en-GB" dirty="0"/>
              <a:t>Robotic frameworks and emerging IoT OSes</a:t>
            </a:r>
          </a:p>
          <a:p>
            <a:pPr lvl="3"/>
            <a:r>
              <a:rPr lang="en-GB" dirty="0"/>
              <a:t>Existing desktop OSes</a:t>
            </a:r>
          </a:p>
          <a:p>
            <a:pPr lvl="3"/>
            <a:endParaRPr lang="en-GB" dirty="0"/>
          </a:p>
          <a:p>
            <a:pPr marL="0" indent="0">
              <a:buNone/>
            </a:pPr>
            <a:endParaRPr lang="en-CY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AD1A95-DFED-6A42-A32E-F8B21FE8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254" y="4595459"/>
            <a:ext cx="1259660" cy="3366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0A8305-976C-6542-ABD7-0EC36FA375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04" t="-7443" b="1"/>
          <a:stretch/>
        </p:blipFill>
        <p:spPr>
          <a:xfrm>
            <a:off x="9786053" y="4916181"/>
            <a:ext cx="2230281" cy="415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0E5ED4-8A31-4042-BBA4-68AC693178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8" t="35780" r="9993" b="34991"/>
          <a:stretch/>
        </p:blipFill>
        <p:spPr>
          <a:xfrm>
            <a:off x="8341427" y="5267331"/>
            <a:ext cx="2830465" cy="576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6FA90B-DE89-C245-8E06-7FA69C83D5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0163" y="5525212"/>
            <a:ext cx="1642753" cy="84763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92A15F0-7B0B-0D45-BFE6-A1CBC49AF3B5}"/>
              </a:ext>
            </a:extLst>
          </p:cNvPr>
          <p:cNvGrpSpPr/>
          <p:nvPr/>
        </p:nvGrpSpPr>
        <p:grpSpPr>
          <a:xfrm>
            <a:off x="9920153" y="1261179"/>
            <a:ext cx="1962080" cy="1314167"/>
            <a:chOff x="8072014" y="1131678"/>
            <a:chExt cx="3411122" cy="22847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07DD0E-22F6-8142-A8FB-3D9DBE0A3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872" t="11150" r="33463" b="12201"/>
            <a:stretch/>
          </p:blipFill>
          <p:spPr>
            <a:xfrm>
              <a:off x="10295004" y="1894746"/>
              <a:ext cx="1188132" cy="15216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679635-9DB6-3C44-BCC4-DB8FF0AA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2014" y="2024902"/>
              <a:ext cx="1270000" cy="127000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0E50120-7362-A841-BAD8-374638FDC5B3}"/>
                </a:ext>
              </a:extLst>
            </p:cNvPr>
            <p:cNvGrpSpPr/>
            <p:nvPr/>
          </p:nvGrpSpPr>
          <p:grpSpPr>
            <a:xfrm>
              <a:off x="9064143" y="1131678"/>
              <a:ext cx="1422400" cy="1534313"/>
              <a:chOff x="9064143" y="1131678"/>
              <a:chExt cx="1422400" cy="15343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1433D04-EEC9-C148-BBCA-2817D81E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064143" y="1131678"/>
                <a:ext cx="1422400" cy="14224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88EBF74-DE27-3F47-9505-50EBEB11E0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078" t="30483" r="13420" b="30054"/>
              <a:stretch/>
            </p:blipFill>
            <p:spPr>
              <a:xfrm>
                <a:off x="9304729" y="2386710"/>
                <a:ext cx="941228" cy="279281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862187-C483-924D-BA3E-5F39337CBF74}"/>
              </a:ext>
            </a:extLst>
          </p:cNvPr>
          <p:cNvGrpSpPr/>
          <p:nvPr/>
        </p:nvGrpSpPr>
        <p:grpSpPr>
          <a:xfrm>
            <a:off x="8084413" y="5837857"/>
            <a:ext cx="2489819" cy="683070"/>
            <a:chOff x="1148584" y="5550243"/>
            <a:chExt cx="4629200" cy="1270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F895196-B936-EE42-8C60-DA5E1EDFE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03808" y="6041808"/>
              <a:ext cx="1573976" cy="40595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B65F098-0D29-814A-8CF9-E4B2F0842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62140" y="5550243"/>
              <a:ext cx="1270000" cy="1270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AF8029-8D65-4C4E-8ED4-40FFEED6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8584" y="5723373"/>
              <a:ext cx="923740" cy="92374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5750F8-5B69-1D4D-834B-FA623404D683}"/>
              </a:ext>
            </a:extLst>
          </p:cNvPr>
          <p:cNvGrpSpPr/>
          <p:nvPr/>
        </p:nvGrpSpPr>
        <p:grpSpPr>
          <a:xfrm>
            <a:off x="9895097" y="2922424"/>
            <a:ext cx="2041390" cy="1577687"/>
            <a:chOff x="7899065" y="2854379"/>
            <a:chExt cx="2954343" cy="22832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CDB6B25-0AF6-2A43-A68E-0C77368CD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47020" y="3011444"/>
              <a:ext cx="1211626" cy="63105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69B7CE7-0EA3-5F45-A99E-AD404C3C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02551" y="2854379"/>
              <a:ext cx="744470" cy="7444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16FECB-B9D6-F141-9DE0-CC30FD418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99065" y="3659575"/>
              <a:ext cx="1437295" cy="4256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D66A7E0-CFE8-FE47-BE83-CD70FBD0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02550" y="4120622"/>
              <a:ext cx="1462602" cy="101701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6DB0341-DEB1-6245-B991-1F775211D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099590" y="3535102"/>
              <a:ext cx="663596" cy="7001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61367F-8AE7-D14A-B382-2052C7EC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44689" y="4351190"/>
              <a:ext cx="908719" cy="35339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BA0987C-3DA5-DF40-97AC-62168ACD1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07984" y="3694893"/>
              <a:ext cx="489698" cy="656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2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A4IoT Requirements: Alstom Smart Factory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502E-140D-D94F-86C8-7EF571210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b="1" dirty="0"/>
              <a:t>Smart factory components:</a:t>
            </a:r>
          </a:p>
          <a:p>
            <a:pPr lvl="1"/>
            <a:r>
              <a:rPr lang="en-GB" dirty="0"/>
              <a:t>Multiple smart-buildings constitute a smart-factory</a:t>
            </a:r>
          </a:p>
          <a:p>
            <a:pPr lvl="1"/>
            <a:r>
              <a:rPr lang="en-GB" dirty="0"/>
              <a:t>Assets:</a:t>
            </a:r>
          </a:p>
          <a:p>
            <a:pPr lvl="2"/>
            <a:r>
              <a:rPr lang="en-GB" dirty="0"/>
              <a:t>interconnected within smart-buildings</a:t>
            </a:r>
          </a:p>
          <a:p>
            <a:pPr lvl="2"/>
            <a:r>
              <a:rPr lang="en-GB" dirty="0"/>
              <a:t>divided into 3 categories:</a:t>
            </a:r>
            <a:endParaRPr lang="en-GB" sz="4000" dirty="0"/>
          </a:p>
          <a:p>
            <a:pPr marL="457200" lvl="1" indent="0">
              <a:buNone/>
            </a:pPr>
            <a:endParaRPr lang="en-CY" dirty="0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7CC2A4A1-02E4-A741-8F1D-EA9704AC7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5" y="3770652"/>
            <a:ext cx="5047458" cy="2455520"/>
          </a:xfrm>
          <a:prstGeom prst="rect">
            <a:avLst/>
          </a:prstGeom>
        </p:spPr>
      </p:pic>
      <p:sp>
        <p:nvSpPr>
          <p:cNvPr id="15" name="Double Bracket 14">
            <a:extLst>
              <a:ext uri="{FF2B5EF4-FFF2-40B4-BE49-F238E27FC236}">
                <a16:creationId xmlns:a16="http://schemas.microsoft.com/office/drawing/2014/main" id="{92F1336E-1F49-E545-961F-104462775BB3}"/>
              </a:ext>
            </a:extLst>
          </p:cNvPr>
          <p:cNvSpPr/>
          <p:nvPr/>
        </p:nvSpPr>
        <p:spPr bwMode="auto">
          <a:xfrm rot="5400000" flipV="1">
            <a:off x="888423" y="5293346"/>
            <a:ext cx="1141995" cy="951977"/>
          </a:xfrm>
          <a:prstGeom prst="bracketPair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16" name="Double Bracket 15">
            <a:extLst>
              <a:ext uri="{FF2B5EF4-FFF2-40B4-BE49-F238E27FC236}">
                <a16:creationId xmlns:a16="http://schemas.microsoft.com/office/drawing/2014/main" id="{B1B6B1CC-DBEC-7542-829B-B6FE1A07053C}"/>
              </a:ext>
            </a:extLst>
          </p:cNvPr>
          <p:cNvSpPr/>
          <p:nvPr/>
        </p:nvSpPr>
        <p:spPr bwMode="auto">
          <a:xfrm rot="5400000" flipV="1">
            <a:off x="3144976" y="5287226"/>
            <a:ext cx="1141995" cy="951977"/>
          </a:xfrm>
          <a:prstGeom prst="bracketPair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0FF7935D-C982-8D44-AD94-676C8D9221AC}"/>
              </a:ext>
            </a:extLst>
          </p:cNvPr>
          <p:cNvSpPr/>
          <p:nvPr/>
        </p:nvSpPr>
        <p:spPr bwMode="auto">
          <a:xfrm rot="5400000" flipV="1">
            <a:off x="5368003" y="5293345"/>
            <a:ext cx="1141995" cy="951977"/>
          </a:xfrm>
          <a:prstGeom prst="bracketPair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0E953A-5278-C345-AA17-7D8885FE6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366" y="4487981"/>
            <a:ext cx="3164849" cy="2109371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788889-1C8B-0B4F-BDDD-BD7AE54E7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160" y="2204864"/>
            <a:ext cx="3164055" cy="2109371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2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1A9C9B-92E7-0446-99F6-141B7C056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1868512"/>
            <a:ext cx="6108700" cy="436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A4IoT Requirements</a:t>
            </a:r>
            <a:endParaRPr lang="en-CY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502E-140D-D94F-86C8-7EF571210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b="1" dirty="0"/>
              <a:t>Smart factory:</a:t>
            </a:r>
            <a:r>
              <a:rPr lang="en-CY" dirty="0"/>
              <a:t> Localization Criteria</a:t>
            </a:r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E2BE0C72-F309-2D45-BB3E-76CF4714CD9E}"/>
              </a:ext>
            </a:extLst>
          </p:cNvPr>
          <p:cNvSpPr/>
          <p:nvPr/>
        </p:nvSpPr>
        <p:spPr bwMode="auto">
          <a:xfrm rot="5400000" flipV="1">
            <a:off x="1427325" y="3544074"/>
            <a:ext cx="4368798" cy="936104"/>
          </a:xfrm>
          <a:prstGeom prst="bracketPair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10" name="Double Bracket 9">
            <a:extLst>
              <a:ext uri="{FF2B5EF4-FFF2-40B4-BE49-F238E27FC236}">
                <a16:creationId xmlns:a16="http://schemas.microsoft.com/office/drawing/2014/main" id="{74DBD3DC-3386-744F-A806-5AA5B2349B12}"/>
              </a:ext>
            </a:extLst>
          </p:cNvPr>
          <p:cNvSpPr/>
          <p:nvPr/>
        </p:nvSpPr>
        <p:spPr bwMode="auto">
          <a:xfrm rot="5400000" flipV="1">
            <a:off x="2406729" y="3544080"/>
            <a:ext cx="4368796" cy="936104"/>
          </a:xfrm>
          <a:prstGeom prst="bracketPair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15" name="Double Bracket 14">
            <a:extLst>
              <a:ext uri="{FF2B5EF4-FFF2-40B4-BE49-F238E27FC236}">
                <a16:creationId xmlns:a16="http://schemas.microsoft.com/office/drawing/2014/main" id="{6F2DC27E-F577-B74E-8A0C-76EBA65F6BB7}"/>
              </a:ext>
            </a:extLst>
          </p:cNvPr>
          <p:cNvSpPr/>
          <p:nvPr/>
        </p:nvSpPr>
        <p:spPr bwMode="auto">
          <a:xfrm rot="5400000" flipV="1">
            <a:off x="5315761" y="2507253"/>
            <a:ext cx="4368795" cy="3009747"/>
          </a:xfrm>
          <a:prstGeom prst="bracketPair">
            <a:avLst>
              <a:gd name="adj" fmla="val 5749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7718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83BAF3B-E472-384A-8C84-1A4488AD5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8" y="1440000"/>
            <a:ext cx="7260564" cy="4732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4000" dirty="0"/>
              <a:t>Anyplace Architecture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1466D04C-BDCD-0447-93A1-338933A155B7}"/>
              </a:ext>
            </a:extLst>
          </p:cNvPr>
          <p:cNvSpPr/>
          <p:nvPr/>
        </p:nvSpPr>
        <p:spPr bwMode="auto">
          <a:xfrm rot="5400000" flipV="1">
            <a:off x="3849795" y="1876666"/>
            <a:ext cx="4528419" cy="4068454"/>
          </a:xfrm>
          <a:prstGeom prst="bracketPair">
            <a:avLst>
              <a:gd name="adj" fmla="val 3920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>
              <a:highlight>
                <a:srgbClr val="FFFF00"/>
              </a:highlight>
            </a:endParaRPr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9F89EB2B-0934-EA4C-83DE-94D191199179}"/>
              </a:ext>
            </a:extLst>
          </p:cNvPr>
          <p:cNvSpPr/>
          <p:nvPr/>
        </p:nvSpPr>
        <p:spPr bwMode="auto">
          <a:xfrm rot="5400000" flipV="1">
            <a:off x="6756695" y="3128347"/>
            <a:ext cx="4528419" cy="1529327"/>
          </a:xfrm>
          <a:prstGeom prst="bracketPair">
            <a:avLst>
              <a:gd name="adj" fmla="val 12289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B666E732-B154-D04B-8D38-ED13CDCB8EF4}"/>
              </a:ext>
            </a:extLst>
          </p:cNvPr>
          <p:cNvSpPr/>
          <p:nvPr/>
        </p:nvSpPr>
        <p:spPr bwMode="auto">
          <a:xfrm rot="5400000" flipV="1">
            <a:off x="2068709" y="4492111"/>
            <a:ext cx="2048185" cy="1397887"/>
          </a:xfrm>
          <a:prstGeom prst="bracketPair">
            <a:avLst>
              <a:gd name="adj" fmla="val 12289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06FC981E-E081-D14E-8A18-3F01D7D0D28A}"/>
              </a:ext>
            </a:extLst>
          </p:cNvPr>
          <p:cNvSpPr/>
          <p:nvPr/>
        </p:nvSpPr>
        <p:spPr bwMode="auto">
          <a:xfrm rot="5400000" flipV="1">
            <a:off x="1880708" y="2207880"/>
            <a:ext cx="2520278" cy="1397887"/>
          </a:xfrm>
          <a:prstGeom prst="bracketPair">
            <a:avLst>
              <a:gd name="adj" fmla="val 12289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/>
          </a:p>
        </p:txBody>
      </p:sp>
      <p:sp>
        <p:nvSpPr>
          <p:cNvPr id="10" name="Double Bracket 9">
            <a:extLst>
              <a:ext uri="{FF2B5EF4-FFF2-40B4-BE49-F238E27FC236}">
                <a16:creationId xmlns:a16="http://schemas.microsoft.com/office/drawing/2014/main" id="{26C2A090-574B-AD42-B4D3-1893139A16E2}"/>
              </a:ext>
            </a:extLst>
          </p:cNvPr>
          <p:cNvSpPr/>
          <p:nvPr/>
        </p:nvSpPr>
        <p:spPr bwMode="auto">
          <a:xfrm rot="5400000" flipV="1">
            <a:off x="7284132" y="1592796"/>
            <a:ext cx="720080" cy="936104"/>
          </a:xfrm>
          <a:prstGeom prst="bracketPair">
            <a:avLst>
              <a:gd name="adj" fmla="val 9091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Y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58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6805</TotalTime>
  <Words>1087</Words>
  <Application>Microsoft Macintosh PowerPoint</Application>
  <PresentationFormat>Widescreen</PresentationFormat>
  <Paragraphs>226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Cambria Math</vt:lpstr>
      <vt:lpstr>Default Design</vt:lpstr>
      <vt:lpstr>PowerPoint Presentation</vt:lpstr>
      <vt:lpstr>Motivation</vt:lpstr>
      <vt:lpstr>Anyplace</vt:lpstr>
      <vt:lpstr>Anyplace: Logging</vt:lpstr>
      <vt:lpstr>Anyplace: Localization</vt:lpstr>
      <vt:lpstr>Anyplace: Shortcomings</vt:lpstr>
      <vt:lpstr>A4IoT Requirements: Alstom Smart Factory</vt:lpstr>
      <vt:lpstr>A4IoT Requirements</vt:lpstr>
      <vt:lpstr>Anyplace Architecture</vt:lpstr>
      <vt:lpstr>Containerization with Docker</vt:lpstr>
      <vt:lpstr>Library &amp; Clients</vt:lpstr>
      <vt:lpstr>Java Library</vt:lpstr>
      <vt:lpstr>CLI tool</vt:lpstr>
      <vt:lpstr>Android Library</vt:lpstr>
      <vt:lpstr>Datastore</vt:lpstr>
      <vt:lpstr>Datastore: InfluxDB</vt:lpstr>
      <vt:lpstr>Datastore: InfluxDB</vt:lpstr>
      <vt:lpstr>Datastore</vt:lpstr>
      <vt:lpstr>Datastore: MongoDB</vt:lpstr>
      <vt:lpstr>Conclusions and 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Demetris Zeinalipour</cp:lastModifiedBy>
  <cp:revision>1182</cp:revision>
  <cp:lastPrinted>2005-08-16T19:27:47Z</cp:lastPrinted>
  <dcterms:created xsi:type="dcterms:W3CDTF">2016-03-24T13:15:50Z</dcterms:created>
  <dcterms:modified xsi:type="dcterms:W3CDTF">2020-06-15T12:52:55Z</dcterms:modified>
</cp:coreProperties>
</file>