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21396325" cy="30275213"/>
  <p:notesSz cx="6946900" cy="9271000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1pPr>
    <a:lvl2pPr marL="1196035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2pPr>
    <a:lvl3pPr marL="2392070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3pPr>
    <a:lvl4pPr marL="3588106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4pPr>
    <a:lvl5pPr marL="4784141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5pPr>
    <a:lvl6pPr marL="5980176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6pPr>
    <a:lvl7pPr marL="7176211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7pPr>
    <a:lvl8pPr marL="8372246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8pPr>
    <a:lvl9pPr marL="9568282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A3F50"/>
    <a:srgbClr val="008000"/>
    <a:srgbClr val="00BBBB"/>
    <a:srgbClr val="D83C2C"/>
    <a:srgbClr val="222222"/>
    <a:srgbClr val="EE3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3333"/>
    <p:restoredTop sz="84141"/>
  </p:normalViewPr>
  <p:slideViewPr>
    <p:cSldViewPr snapToGrid="0" snapToObjects="1">
      <p:cViewPr>
        <p:scale>
          <a:sx n="72" d="100"/>
          <a:sy n="72" d="100"/>
        </p:scale>
        <p:origin x="-120" y="192"/>
      </p:cViewPr>
      <p:guideLst>
        <p:guide orient="horz" pos="9535"/>
        <p:guide pos="67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CFE3BF31-0402-1E46-9BA4-897E71BE2F87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8550" y="1158875"/>
            <a:ext cx="220980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61669"/>
            <a:ext cx="5557520" cy="3650456"/>
          </a:xfrm>
          <a:prstGeom prst="rect">
            <a:avLst/>
          </a:prstGeom>
        </p:spPr>
        <p:txBody>
          <a:bodyPr vert="horz" lIns="92665" tIns="46333" rIns="92665" bIns="463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31A3CC32-5366-4440-9015-FB51328D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7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8550" y="1158875"/>
            <a:ext cx="2209800" cy="3128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3CC32-5366-4440-9015-FB51328D16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7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4766"/>
            <a:ext cx="18186876" cy="10540259"/>
          </a:xfrm>
        </p:spPr>
        <p:txBody>
          <a:bodyPr anchor="b"/>
          <a:lstStyle>
            <a:lvl1pPr algn="ctr">
              <a:defRPr sz="128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2" y="15901498"/>
            <a:ext cx="16047244" cy="7309499"/>
          </a:xfrm>
        </p:spPr>
        <p:txBody>
          <a:bodyPr/>
          <a:lstStyle>
            <a:lvl1pPr marL="0" indent="0" algn="ctr">
              <a:buNone/>
              <a:defRPr sz="5134"/>
            </a:lvl1pPr>
            <a:lvl2pPr marL="977997" indent="0" algn="ctr">
              <a:buNone/>
              <a:defRPr sz="4278"/>
            </a:lvl2pPr>
            <a:lvl3pPr marL="1955993" indent="0" algn="ctr">
              <a:buNone/>
              <a:defRPr sz="3850"/>
            </a:lvl3pPr>
            <a:lvl4pPr marL="2933990" indent="0" algn="ctr">
              <a:buNone/>
              <a:defRPr sz="3423"/>
            </a:lvl4pPr>
            <a:lvl5pPr marL="3911986" indent="0" algn="ctr">
              <a:buNone/>
              <a:defRPr sz="3423"/>
            </a:lvl5pPr>
            <a:lvl6pPr marL="4889983" indent="0" algn="ctr">
              <a:buNone/>
              <a:defRPr sz="3423"/>
            </a:lvl6pPr>
            <a:lvl7pPr marL="5867979" indent="0" algn="ctr">
              <a:buNone/>
              <a:defRPr sz="3423"/>
            </a:lvl7pPr>
            <a:lvl8pPr marL="6845976" indent="0" algn="ctr">
              <a:buNone/>
              <a:defRPr sz="3423"/>
            </a:lvl8pPr>
            <a:lvl9pPr marL="7823972" indent="0" algn="ctr">
              <a:buNone/>
              <a:defRPr sz="34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8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875"/>
            <a:ext cx="4613582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9" y="1611875"/>
            <a:ext cx="13573294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3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4" y="7547789"/>
            <a:ext cx="18454331" cy="12593645"/>
          </a:xfrm>
        </p:spPr>
        <p:txBody>
          <a:bodyPr anchor="b"/>
          <a:lstStyle>
            <a:lvl1pPr>
              <a:defRPr sz="128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4" y="20260575"/>
            <a:ext cx="18454331" cy="6622701"/>
          </a:xfrm>
        </p:spPr>
        <p:txBody>
          <a:bodyPr/>
          <a:lstStyle>
            <a:lvl1pPr marL="0" indent="0">
              <a:buNone/>
              <a:defRPr sz="5134">
                <a:solidFill>
                  <a:schemeClr val="tx1"/>
                </a:solidFill>
              </a:defRPr>
            </a:lvl1pPr>
            <a:lvl2pPr marL="977997" indent="0">
              <a:buNone/>
              <a:defRPr sz="4278">
                <a:solidFill>
                  <a:schemeClr val="tx1">
                    <a:tint val="75000"/>
                  </a:schemeClr>
                </a:solidFill>
              </a:defRPr>
            </a:lvl2pPr>
            <a:lvl3pPr marL="1955993" indent="0">
              <a:buNone/>
              <a:defRPr sz="3850">
                <a:solidFill>
                  <a:schemeClr val="tx1">
                    <a:tint val="75000"/>
                  </a:schemeClr>
                </a:solidFill>
              </a:defRPr>
            </a:lvl3pPr>
            <a:lvl4pPr marL="2933990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4pPr>
            <a:lvl5pPr marL="3911986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5pPr>
            <a:lvl6pPr marL="4889983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6pPr>
            <a:lvl7pPr marL="5867979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7pPr>
            <a:lvl8pPr marL="6845976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8pPr>
            <a:lvl9pPr marL="7823972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3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8" y="8059375"/>
            <a:ext cx="9093438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9375"/>
            <a:ext cx="9093438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1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882"/>
            <a:ext cx="18454331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8" y="7421634"/>
            <a:ext cx="9051647" cy="3637228"/>
          </a:xfrm>
        </p:spPr>
        <p:txBody>
          <a:bodyPr anchor="b"/>
          <a:lstStyle>
            <a:lvl1pPr marL="0" indent="0">
              <a:buNone/>
              <a:defRPr sz="5134" b="1"/>
            </a:lvl1pPr>
            <a:lvl2pPr marL="977997" indent="0">
              <a:buNone/>
              <a:defRPr sz="4278" b="1"/>
            </a:lvl2pPr>
            <a:lvl3pPr marL="1955993" indent="0">
              <a:buNone/>
              <a:defRPr sz="3850" b="1"/>
            </a:lvl3pPr>
            <a:lvl4pPr marL="2933990" indent="0">
              <a:buNone/>
              <a:defRPr sz="3423" b="1"/>
            </a:lvl4pPr>
            <a:lvl5pPr marL="3911986" indent="0">
              <a:buNone/>
              <a:defRPr sz="3423" b="1"/>
            </a:lvl5pPr>
            <a:lvl6pPr marL="4889983" indent="0">
              <a:buNone/>
              <a:defRPr sz="3423" b="1"/>
            </a:lvl6pPr>
            <a:lvl7pPr marL="5867979" indent="0">
              <a:buNone/>
              <a:defRPr sz="3423" b="1"/>
            </a:lvl7pPr>
            <a:lvl8pPr marL="6845976" indent="0">
              <a:buNone/>
              <a:defRPr sz="3423" b="1"/>
            </a:lvl8pPr>
            <a:lvl9pPr marL="7823972" indent="0">
              <a:buNone/>
              <a:defRPr sz="34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8" y="11058864"/>
            <a:ext cx="9051647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0" y="7421634"/>
            <a:ext cx="9096226" cy="3637228"/>
          </a:xfrm>
        </p:spPr>
        <p:txBody>
          <a:bodyPr anchor="b"/>
          <a:lstStyle>
            <a:lvl1pPr marL="0" indent="0">
              <a:buNone/>
              <a:defRPr sz="5134" b="1"/>
            </a:lvl1pPr>
            <a:lvl2pPr marL="977997" indent="0">
              <a:buNone/>
              <a:defRPr sz="4278" b="1"/>
            </a:lvl2pPr>
            <a:lvl3pPr marL="1955993" indent="0">
              <a:buNone/>
              <a:defRPr sz="3850" b="1"/>
            </a:lvl3pPr>
            <a:lvl4pPr marL="2933990" indent="0">
              <a:buNone/>
              <a:defRPr sz="3423" b="1"/>
            </a:lvl4pPr>
            <a:lvl5pPr marL="3911986" indent="0">
              <a:buNone/>
              <a:defRPr sz="3423" b="1"/>
            </a:lvl5pPr>
            <a:lvl6pPr marL="4889983" indent="0">
              <a:buNone/>
              <a:defRPr sz="3423" b="1"/>
            </a:lvl6pPr>
            <a:lvl7pPr marL="5867979" indent="0">
              <a:buNone/>
              <a:defRPr sz="3423" b="1"/>
            </a:lvl7pPr>
            <a:lvl8pPr marL="6845976" indent="0">
              <a:buNone/>
              <a:defRPr sz="3423" b="1"/>
            </a:lvl8pPr>
            <a:lvl9pPr marL="7823972" indent="0">
              <a:buNone/>
              <a:defRPr sz="34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0" y="11058864"/>
            <a:ext cx="90962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0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8348"/>
            <a:ext cx="6900871" cy="7064216"/>
          </a:xfrm>
        </p:spPr>
        <p:txBody>
          <a:bodyPr anchor="b"/>
          <a:lstStyle>
            <a:lvl1pPr>
              <a:defRPr sz="68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6" y="4359077"/>
            <a:ext cx="10831889" cy="21515024"/>
          </a:xfrm>
        </p:spPr>
        <p:txBody>
          <a:bodyPr/>
          <a:lstStyle>
            <a:lvl1pPr>
              <a:defRPr sz="6845"/>
            </a:lvl1pPr>
            <a:lvl2pPr>
              <a:defRPr sz="5989"/>
            </a:lvl2pPr>
            <a:lvl3pPr>
              <a:defRPr sz="5134"/>
            </a:lvl3pPr>
            <a:lvl4pPr>
              <a:defRPr sz="4278"/>
            </a:lvl4pPr>
            <a:lvl5pPr>
              <a:defRPr sz="4278"/>
            </a:lvl5pPr>
            <a:lvl6pPr>
              <a:defRPr sz="4278"/>
            </a:lvl6pPr>
            <a:lvl7pPr>
              <a:defRPr sz="4278"/>
            </a:lvl7pPr>
            <a:lvl8pPr>
              <a:defRPr sz="4278"/>
            </a:lvl8pPr>
            <a:lvl9pPr>
              <a:defRPr sz="42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2565"/>
            <a:ext cx="6900871" cy="16826573"/>
          </a:xfrm>
        </p:spPr>
        <p:txBody>
          <a:bodyPr/>
          <a:lstStyle>
            <a:lvl1pPr marL="0" indent="0">
              <a:buNone/>
              <a:defRPr sz="3423"/>
            </a:lvl1pPr>
            <a:lvl2pPr marL="977997" indent="0">
              <a:buNone/>
              <a:defRPr sz="2995"/>
            </a:lvl2pPr>
            <a:lvl3pPr marL="1955993" indent="0">
              <a:buNone/>
              <a:defRPr sz="2567"/>
            </a:lvl3pPr>
            <a:lvl4pPr marL="2933990" indent="0">
              <a:buNone/>
              <a:defRPr sz="2139"/>
            </a:lvl4pPr>
            <a:lvl5pPr marL="3911986" indent="0">
              <a:buNone/>
              <a:defRPr sz="2139"/>
            </a:lvl5pPr>
            <a:lvl6pPr marL="4889983" indent="0">
              <a:buNone/>
              <a:defRPr sz="2139"/>
            </a:lvl6pPr>
            <a:lvl7pPr marL="5867979" indent="0">
              <a:buNone/>
              <a:defRPr sz="2139"/>
            </a:lvl7pPr>
            <a:lvl8pPr marL="6845976" indent="0">
              <a:buNone/>
              <a:defRPr sz="2139"/>
            </a:lvl8pPr>
            <a:lvl9pPr marL="7823972" indent="0">
              <a:buNone/>
              <a:defRPr sz="21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9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8348"/>
            <a:ext cx="6900871" cy="7064216"/>
          </a:xfrm>
        </p:spPr>
        <p:txBody>
          <a:bodyPr anchor="b"/>
          <a:lstStyle>
            <a:lvl1pPr>
              <a:defRPr sz="68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6" y="4359077"/>
            <a:ext cx="10831889" cy="21515024"/>
          </a:xfrm>
        </p:spPr>
        <p:txBody>
          <a:bodyPr anchor="t"/>
          <a:lstStyle>
            <a:lvl1pPr marL="0" indent="0">
              <a:buNone/>
              <a:defRPr sz="6845"/>
            </a:lvl1pPr>
            <a:lvl2pPr marL="977997" indent="0">
              <a:buNone/>
              <a:defRPr sz="5989"/>
            </a:lvl2pPr>
            <a:lvl3pPr marL="1955993" indent="0">
              <a:buNone/>
              <a:defRPr sz="5134"/>
            </a:lvl3pPr>
            <a:lvl4pPr marL="2933990" indent="0">
              <a:buNone/>
              <a:defRPr sz="4278"/>
            </a:lvl4pPr>
            <a:lvl5pPr marL="3911986" indent="0">
              <a:buNone/>
              <a:defRPr sz="4278"/>
            </a:lvl5pPr>
            <a:lvl6pPr marL="4889983" indent="0">
              <a:buNone/>
              <a:defRPr sz="4278"/>
            </a:lvl6pPr>
            <a:lvl7pPr marL="5867979" indent="0">
              <a:buNone/>
              <a:defRPr sz="4278"/>
            </a:lvl7pPr>
            <a:lvl8pPr marL="6845976" indent="0">
              <a:buNone/>
              <a:defRPr sz="4278"/>
            </a:lvl8pPr>
            <a:lvl9pPr marL="7823972" indent="0">
              <a:buNone/>
              <a:defRPr sz="427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2565"/>
            <a:ext cx="6900871" cy="16826573"/>
          </a:xfrm>
        </p:spPr>
        <p:txBody>
          <a:bodyPr/>
          <a:lstStyle>
            <a:lvl1pPr marL="0" indent="0">
              <a:buNone/>
              <a:defRPr sz="3423"/>
            </a:lvl1pPr>
            <a:lvl2pPr marL="977997" indent="0">
              <a:buNone/>
              <a:defRPr sz="2995"/>
            </a:lvl2pPr>
            <a:lvl3pPr marL="1955993" indent="0">
              <a:buNone/>
              <a:defRPr sz="2567"/>
            </a:lvl3pPr>
            <a:lvl4pPr marL="2933990" indent="0">
              <a:buNone/>
              <a:defRPr sz="2139"/>
            </a:lvl4pPr>
            <a:lvl5pPr marL="3911986" indent="0">
              <a:buNone/>
              <a:defRPr sz="2139"/>
            </a:lvl5pPr>
            <a:lvl6pPr marL="4889983" indent="0">
              <a:buNone/>
              <a:defRPr sz="2139"/>
            </a:lvl6pPr>
            <a:lvl7pPr marL="5867979" indent="0">
              <a:buNone/>
              <a:defRPr sz="2139"/>
            </a:lvl7pPr>
            <a:lvl8pPr marL="6845976" indent="0">
              <a:buNone/>
              <a:defRPr sz="2139"/>
            </a:lvl8pPr>
            <a:lvl9pPr marL="7823972" indent="0">
              <a:buNone/>
              <a:defRPr sz="21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3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882"/>
            <a:ext cx="18454331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9375"/>
            <a:ext cx="18454331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8" y="28060645"/>
            <a:ext cx="48141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4" y="28060645"/>
            <a:ext cx="722126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60645"/>
            <a:ext cx="48141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4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955993" rtl="0" eaLnBrk="1" latinLnBrk="0" hangingPunct="1">
        <a:lnSpc>
          <a:spcPct val="90000"/>
        </a:lnSpc>
        <a:spcBef>
          <a:spcPct val="0"/>
        </a:spcBef>
        <a:buNone/>
        <a:defRPr sz="94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8998" indent="-488998" algn="l" defTabSz="1955993" rtl="0" eaLnBrk="1" latinLnBrk="0" hangingPunct="1">
        <a:lnSpc>
          <a:spcPct val="90000"/>
        </a:lnSpc>
        <a:spcBef>
          <a:spcPts val="2139"/>
        </a:spcBef>
        <a:buFont typeface="Arial" panose="020B0604020202020204" pitchFamily="34" charset="0"/>
        <a:buChar char="•"/>
        <a:defRPr sz="5989" kern="1200">
          <a:solidFill>
            <a:schemeClr val="tx1"/>
          </a:solidFill>
          <a:latin typeface="+mn-lt"/>
          <a:ea typeface="+mn-ea"/>
          <a:cs typeface="+mn-cs"/>
        </a:defRPr>
      </a:lvl1pPr>
      <a:lvl2pPr marL="1466995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5134" kern="1200">
          <a:solidFill>
            <a:schemeClr val="tx1"/>
          </a:solidFill>
          <a:latin typeface="+mn-lt"/>
          <a:ea typeface="+mn-ea"/>
          <a:cs typeface="+mn-cs"/>
        </a:defRPr>
      </a:lvl2pPr>
      <a:lvl3pPr marL="2444991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4278" kern="1200">
          <a:solidFill>
            <a:schemeClr val="tx1"/>
          </a:solidFill>
          <a:latin typeface="+mn-lt"/>
          <a:ea typeface="+mn-ea"/>
          <a:cs typeface="+mn-cs"/>
        </a:defRPr>
      </a:lvl3pPr>
      <a:lvl4pPr marL="3422988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4pPr>
      <a:lvl5pPr marL="4400984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5pPr>
      <a:lvl6pPr marL="5378981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6pPr>
      <a:lvl7pPr marL="6356977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7pPr>
      <a:lvl8pPr marL="7334974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8pPr>
      <a:lvl9pPr marL="8312970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1pPr>
      <a:lvl2pPr marL="977997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2pPr>
      <a:lvl3pPr marL="1955993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3pPr>
      <a:lvl4pPr marL="2933990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4pPr>
      <a:lvl5pPr marL="3911986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5pPr>
      <a:lvl6pPr marL="4889983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6pPr>
      <a:lvl7pPr marL="5867979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7pPr>
      <a:lvl8pPr marL="6845976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8pPr>
      <a:lvl9pPr marL="7823972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tiff"/><Relationship Id="rId21" Type="http://schemas.openxmlformats.org/officeDocument/2006/relationships/hyperlink" Target="https://dmsl.cs.ucy.ac.cy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hyperlink" Target="mailto:dmsl@cs.ucy.ac.c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8.tiff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tiff"/><Relationship Id="rId14" Type="http://schemas.openxmlformats.org/officeDocument/2006/relationships/image" Target="../media/image12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ubtitle 2"/>
          <p:cNvSpPr txBox="1">
            <a:spLocks/>
          </p:cNvSpPr>
          <p:nvPr/>
        </p:nvSpPr>
        <p:spPr>
          <a:xfrm>
            <a:off x="10802460" y="21786502"/>
            <a:ext cx="10320529" cy="6579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vert="horz" lIns="59076" tIns="29538" rIns="59076" bIns="29538" rtlCol="0">
            <a:noAutofit/>
          </a:bodyPr>
          <a:lstStyle>
            <a:defPPr>
              <a:defRPr lang="en-US"/>
            </a:defPPr>
            <a:lvl1pPr indent="0" algn="just" defTabSz="2607960">
              <a:lnSpc>
                <a:spcPct val="90000"/>
              </a:lnSpc>
              <a:spcBef>
                <a:spcPts val="1085"/>
              </a:spcBef>
              <a:buFont typeface="Arial" panose="020B0604020202020204" pitchFamily="34" charset="0"/>
              <a:buNone/>
              <a:defRPr sz="2800" kern="0"/>
            </a:lvl1pPr>
            <a:lvl2pPr marL="1303980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/>
            </a:lvl2pPr>
            <a:lvl3pPr marL="2607960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/>
            </a:lvl3pPr>
            <a:lvl4pPr marL="3911940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4pPr>
            <a:lvl5pPr marL="5215920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5pPr>
            <a:lvl6pPr marL="6519901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6pPr>
            <a:lvl7pPr marL="7823881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7pPr>
            <a:lvl8pPr marL="9127861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8pPr>
            <a:lvl9pPr marL="10431841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111" y="232786"/>
            <a:ext cx="20816877" cy="3478065"/>
          </a:xfrm>
          <a:solidFill>
            <a:srgbClr val="2A3F50"/>
          </a:solidFill>
          <a:ln>
            <a:solidFill>
              <a:srgbClr val="2A3F50"/>
            </a:solidFill>
          </a:ln>
        </p:spPr>
        <p:txBody>
          <a:bodyPr>
            <a:noAutofit/>
          </a:bodyPr>
          <a:lstStyle/>
          <a:p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r>
              <a:rPr lang="en-US" sz="6600" b="1" dirty="0">
                <a:solidFill>
                  <a:schemeClr val="bg1"/>
                </a:solidFill>
              </a:rPr>
              <a:t>FMS: Managing Crowdsourced Indoor Signals with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chemeClr val="bg1"/>
                </a:solidFill>
              </a:rPr>
              <a:t>the Fingerprint Management Studio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 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Marileni</a:t>
            </a:r>
            <a:r>
              <a:rPr lang="en-US" sz="4000" b="1" dirty="0">
                <a:solidFill>
                  <a:schemeClr val="bg1"/>
                </a:solidFill>
              </a:rPr>
              <a:t> Angelidou</a:t>
            </a:r>
            <a:r>
              <a:rPr lang="en-US" altLang="en-US" sz="4000" b="1" baseline="30000" dirty="0">
                <a:solidFill>
                  <a:schemeClr val="bg1"/>
                </a:solidFill>
              </a:rPr>
              <a:t>1</a:t>
            </a:r>
            <a:r>
              <a:rPr lang="en-US" sz="4000" b="1" dirty="0">
                <a:solidFill>
                  <a:schemeClr val="bg1"/>
                </a:solidFill>
              </a:rPr>
              <a:t>, Constantinos Costa</a:t>
            </a:r>
            <a:r>
              <a:rPr lang="en-US" altLang="en-US" sz="4000" b="1" baseline="30000" dirty="0">
                <a:solidFill>
                  <a:schemeClr val="bg1"/>
                </a:solidFill>
              </a:rPr>
              <a:t>1</a:t>
            </a:r>
            <a:r>
              <a:rPr lang="en-US" sz="4000" b="1" dirty="0">
                <a:solidFill>
                  <a:schemeClr val="bg1"/>
                </a:solidFill>
              </a:rPr>
              <a:t>, Artyom Nikitin</a:t>
            </a:r>
            <a:r>
              <a:rPr lang="en-US" sz="4000" b="1" baseline="30000" dirty="0">
                <a:solidFill>
                  <a:schemeClr val="bg1"/>
                </a:solidFill>
              </a:rPr>
              <a:t>2</a:t>
            </a:r>
            <a:r>
              <a:rPr lang="en-US" sz="4000" b="1" dirty="0">
                <a:solidFill>
                  <a:schemeClr val="bg1"/>
                </a:solidFill>
              </a:rPr>
              <a:t>, Demetrios Zeinalipour-Yazti</a:t>
            </a:r>
            <a:r>
              <a:rPr lang="en-US" altLang="en-US" sz="4000" b="1" baseline="30000" dirty="0">
                <a:solidFill>
                  <a:schemeClr val="bg1"/>
                </a:solidFill>
              </a:rPr>
              <a:t>1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en-US" altLang="en-US" sz="4000" b="1" dirty="0">
                <a:solidFill>
                  <a:schemeClr val="bg1"/>
                </a:solidFill>
              </a:rPr>
              <a:t>University of Cyprus, Cyprus</a:t>
            </a:r>
            <a:r>
              <a:rPr lang="en-US" altLang="en-US" sz="4000" b="1" baseline="30000" dirty="0">
                <a:solidFill>
                  <a:schemeClr val="bg1"/>
                </a:solidFill>
              </a:rPr>
              <a:t>1            </a:t>
            </a:r>
            <a:r>
              <a:rPr lang="en-US" altLang="en-US" sz="4000" b="1" dirty="0" err="1">
                <a:solidFill>
                  <a:schemeClr val="bg1"/>
                </a:solidFill>
              </a:rPr>
              <a:t>Skolkovo</a:t>
            </a:r>
            <a:r>
              <a:rPr lang="en-US" altLang="en-US" sz="4000" b="1" dirty="0">
                <a:solidFill>
                  <a:schemeClr val="bg1"/>
                </a:solidFill>
              </a:rPr>
              <a:t> Institute of Science and Technology, Russia</a:t>
            </a:r>
            <a:r>
              <a:rPr lang="en-US" altLang="en-US" sz="4000" b="1" baseline="30000" dirty="0">
                <a:solidFill>
                  <a:schemeClr val="bg1"/>
                </a:solidFill>
              </a:rPr>
              <a:t>2</a:t>
            </a:r>
            <a:br>
              <a:rPr lang="en-US" altLang="en-US" sz="4000" b="1" baseline="30000" dirty="0">
                <a:solidFill>
                  <a:schemeClr val="bg1"/>
                </a:solidFill>
              </a:rPr>
            </a:br>
            <a:r>
              <a:rPr lang="en-US" altLang="en-US" sz="2400" b="1" baseline="30000" dirty="0">
                <a:solidFill>
                  <a:schemeClr val="bg1"/>
                </a:solidFill>
              </a:rPr>
              <a:t> </a:t>
            </a:r>
            <a:endParaRPr lang="en-US" sz="5400" b="1" baseline="30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914" y="4526458"/>
            <a:ext cx="7801241" cy="6244902"/>
          </a:xfrm>
          <a:ln>
            <a:noFill/>
          </a:ln>
        </p:spPr>
        <p:txBody>
          <a:bodyPr lIns="144000" tIns="72000" rIns="144000" bIns="72000">
            <a:noAutofit/>
          </a:bodyPr>
          <a:lstStyle/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/>
              <a:t>Most of our activities happen indoors (e.g., business, entertainment, socializing).</a:t>
            </a:r>
          </a:p>
          <a:p>
            <a:pPr marL="914400" lvl="1" indent="-41592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dirty="0"/>
              <a:t>People spend 80-90% of their time indoors – USA Environmental Protection Agency 2011.</a:t>
            </a:r>
          </a:p>
          <a:p>
            <a:pPr marL="914400" lvl="1" indent="-41592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dirty="0"/>
              <a:t>&gt;85% of data and 70% of voice traffic originates from within buildings – Nokia 2012.</a:t>
            </a:r>
            <a:endParaRPr lang="en-US" sz="1944" dirty="0"/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/>
              <a:t>Growing need for effective </a:t>
            </a:r>
            <a:r>
              <a:rPr lang="en-US" sz="2800" b="1" dirty="0"/>
              <a:t>Internet-based Indoor Navigation (IIN)</a:t>
            </a:r>
            <a:r>
              <a:rPr lang="en-US" sz="2800" dirty="0"/>
              <a:t> services. [1]</a:t>
            </a: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b="1" dirty="0"/>
              <a:t>Anyplace</a:t>
            </a:r>
            <a:r>
              <a:rPr lang="en-US" sz="2800" dirty="0"/>
              <a:t> service has to this date obtained more than 145,000 real user interactions.</a:t>
            </a: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en-US" sz="2800" dirty="0">
                <a:ea typeface="ＭＳ Ｐゴシック" charset="-128"/>
              </a:rPr>
              <a:t> At the same time, however, it raises new challenges, such as, managing collected signals and inferring value out of it.</a:t>
            </a: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en-US" sz="2800" dirty="0">
                <a:ea typeface="ＭＳ Ｐゴシック" charset="-128"/>
              </a:rPr>
              <a:t>Currently, there is no other academic or industrial system that brings the location and Wi-Fi components of this demo under the roof of an open-source stack, which will be invaluable for researchers and practitioners.</a:t>
            </a: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2800" dirty="0">
              <a:ea typeface="ＭＳ Ｐゴシック" charset="-128"/>
            </a:endParaRPr>
          </a:p>
          <a:p>
            <a:pPr algn="just">
              <a:spcBef>
                <a:spcPts val="0"/>
              </a:spcBef>
              <a:defRPr/>
            </a:pPr>
            <a:endParaRPr lang="en-US" altLang="en-US" sz="2800" dirty="0">
              <a:ea typeface="ＭＳ Ｐゴシック" charset="-128"/>
            </a:endParaRPr>
          </a:p>
          <a:p>
            <a:pPr algn="just">
              <a:spcBef>
                <a:spcPts val="0"/>
              </a:spcBef>
              <a:defRPr/>
            </a:pPr>
            <a:endParaRPr lang="en-US" altLang="en-US" sz="2800" dirty="0">
              <a:ea typeface="ＭＳ Ｐゴシック" charset="-128"/>
            </a:endParaRP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2800" dirty="0">
              <a:ea typeface="ＭＳ Ｐゴシック" charset="-128"/>
            </a:endParaRP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1200" dirty="0">
              <a:ea typeface="ＭＳ Ｐゴシック" charset="-128"/>
            </a:endParaRPr>
          </a:p>
          <a:p>
            <a:pPr marL="415925" indent="-415925" algn="just">
              <a:spcBef>
                <a:spcPts val="0"/>
              </a:spcBef>
              <a:defRPr/>
            </a:pPr>
            <a:r>
              <a:rPr lang="en-US" altLang="en-US" sz="1600" dirty="0">
                <a:ea typeface="ＭＳ Ｐゴシック" charset="-128"/>
              </a:rPr>
              <a:t>[1] </a:t>
            </a:r>
            <a:r>
              <a:rPr lang="en-US" altLang="en-US" sz="1400" i="1" dirty="0">
                <a:ea typeface="ＭＳ Ｐゴシック" charset="-128"/>
              </a:rPr>
              <a:t>"Internet-based Indoor Navigation Services", Demetrios Zeinalipour-</a:t>
            </a:r>
            <a:r>
              <a:rPr lang="en-US" altLang="en-US" sz="1400" i="1" dirty="0" err="1">
                <a:ea typeface="ＭＳ Ｐゴシック" charset="-128"/>
              </a:rPr>
              <a:t>Yazti</a:t>
            </a:r>
            <a:r>
              <a:rPr lang="en-US" altLang="en-US" sz="1400" i="1" dirty="0">
                <a:ea typeface="ＭＳ Ｐゴシック" charset="-128"/>
              </a:rPr>
              <a:t>, Christos </a:t>
            </a:r>
            <a:r>
              <a:rPr lang="en-US" altLang="en-US" sz="1400" i="1" dirty="0" err="1">
                <a:ea typeface="ＭＳ Ｐゴシック" charset="-128"/>
              </a:rPr>
              <a:t>Laoudias</a:t>
            </a:r>
            <a:r>
              <a:rPr lang="en-US" altLang="en-US" sz="1400" i="1" dirty="0">
                <a:ea typeface="ＭＳ Ｐゴシック" charset="-128"/>
              </a:rPr>
              <a:t>, Kyriakos Georgiou and Georgios </a:t>
            </a:r>
            <a:r>
              <a:rPr lang="en-US" altLang="en-US" sz="1400" i="1" dirty="0" err="1">
                <a:ea typeface="ＭＳ Ｐゴシック" charset="-128"/>
              </a:rPr>
              <a:t>Chatzimiloudis</a:t>
            </a:r>
            <a:r>
              <a:rPr lang="en-US" altLang="en-US" sz="1400" i="1" dirty="0">
                <a:ea typeface="ＭＳ Ｐゴシック" charset="-128"/>
              </a:rPr>
              <a:t>, IEEE Internet Computing (IC '17), IEEE Computer Society, Vol. 21, </a:t>
            </a:r>
            <a:r>
              <a:rPr lang="en-US" altLang="en-US" sz="1400" i="1" dirty="0" err="1">
                <a:ea typeface="ＭＳ Ｐゴシック" charset="-128"/>
              </a:rPr>
              <a:t>Iss</a:t>
            </a:r>
            <a:r>
              <a:rPr lang="en-US" altLang="en-US" sz="1400" i="1" dirty="0">
                <a:ea typeface="ＭＳ Ｐゴシック" charset="-128"/>
              </a:rPr>
              <a:t>. 4, pp. 54-63, Los Alamitos, CA, USA, 2017.</a:t>
            </a:r>
            <a:endParaRPr lang="en-US" altLang="en-US" sz="1400" dirty="0">
              <a:ea typeface="ＭＳ Ｐゴシック" charset="-128"/>
            </a:endParaRP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10" y="3710850"/>
            <a:ext cx="7805045" cy="81560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/>
              <a:t>Motivation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1156" y="3710850"/>
            <a:ext cx="13011831" cy="81560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/>
              <a:t>Anyplace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11156" y="4526459"/>
            <a:ext cx="13011831" cy="919161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144000" tIns="144000" rIns="144000" bIns="144000" rtlCol="0">
            <a:no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Anyplace: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charset="-128"/>
              </a:rPr>
              <a:t>An open-source Internet-based Indoor Navigation (IIN) Service developed at the University of Cyprus</a:t>
            </a:r>
            <a:r>
              <a:rPr lang="en-US" sz="2800" b="1" dirty="0">
                <a:solidFill>
                  <a:srgbClr val="FF0000"/>
                </a:solidFill>
              </a:rPr>
              <a:t>!</a:t>
            </a:r>
            <a:endParaRPr lang="en-US" sz="2800" dirty="0"/>
          </a:p>
          <a:p>
            <a:pPr marL="284163" indent="-284163" algn="just">
              <a:buFont typeface="Arial" charset="0"/>
              <a:buChar char="•"/>
              <a:defRPr/>
            </a:pPr>
            <a:r>
              <a:rPr lang="en-US" sz="2800" dirty="0"/>
              <a:t>Achieves </a:t>
            </a:r>
            <a:r>
              <a:rPr lang="en-US" sz="2800" b="1" dirty="0"/>
              <a:t>highest accuracy </a:t>
            </a:r>
            <a:r>
              <a:rPr lang="en-US" sz="2800" dirty="0"/>
              <a:t>using Wi-Fi, IMU and Magnetic signals (1.96 meters), in </a:t>
            </a:r>
            <a:r>
              <a:rPr lang="en-US" sz="2800" b="1" dirty="0"/>
              <a:t>real-time</a:t>
            </a:r>
            <a:r>
              <a:rPr lang="en-US" sz="2800" dirty="0"/>
              <a:t>, while being </a:t>
            </a:r>
            <a:r>
              <a:rPr lang="en-US" sz="2800" b="1" dirty="0"/>
              <a:t>energy-efficient </a:t>
            </a:r>
            <a:r>
              <a:rPr lang="en-US" sz="2800" dirty="0"/>
              <a:t>and </a:t>
            </a:r>
            <a:r>
              <a:rPr lang="en-US" sz="2800" b="1" dirty="0"/>
              <a:t>infrastructure-less. </a:t>
            </a:r>
          </a:p>
          <a:p>
            <a:pPr marL="284163" indent="-284163" algn="just">
              <a:defRPr/>
            </a:pPr>
            <a:r>
              <a:rPr lang="en-US" sz="2800" b="1" dirty="0"/>
              <a:t>	</a:t>
            </a:r>
            <a:r>
              <a:rPr lang="en-US" sz="2800"/>
              <a:t>[ 2</a:t>
            </a:r>
            <a:r>
              <a:rPr lang="en-US" sz="2800" baseline="30000"/>
              <a:t>nd</a:t>
            </a:r>
            <a:r>
              <a:rPr lang="en-US" sz="2800"/>
              <a:t> </a:t>
            </a:r>
            <a:r>
              <a:rPr lang="en-US" sz="2800" dirty="0"/>
              <a:t>@ Microsoft Indoor Comp. @ IPSN’14, 1</a:t>
            </a:r>
            <a:r>
              <a:rPr lang="en-US" sz="2800" baseline="30000" dirty="0"/>
              <a:t>st</a:t>
            </a:r>
            <a:r>
              <a:rPr lang="en-US" sz="2800" dirty="0"/>
              <a:t> at EVARILOS by TU Berlin ]</a:t>
            </a:r>
          </a:p>
          <a:p>
            <a:pPr marL="284163" indent="-284163" algn="just">
              <a:buFont typeface="Arial" charset="0"/>
              <a:buChar char="•"/>
              <a:defRPr/>
            </a:pPr>
            <a:r>
              <a:rPr lang="en-US" sz="2800" dirty="0"/>
              <a:t>Offers advanced </a:t>
            </a:r>
            <a:r>
              <a:rPr lang="en-US" sz="2800" b="1" dirty="0"/>
              <a:t>search and navigation </a:t>
            </a:r>
            <a:r>
              <a:rPr lang="en-US" sz="2800" dirty="0"/>
              <a:t>to various</a:t>
            </a:r>
            <a:r>
              <a:rPr lang="en-US" sz="2800" b="1" dirty="0"/>
              <a:t> Points-of-Interests (POIs) </a:t>
            </a:r>
            <a:r>
              <a:rPr lang="en-US" sz="2800" dirty="0"/>
              <a:t>in buildings and campus (e.g., 60 buildings at the University of Cyprus).</a:t>
            </a:r>
          </a:p>
          <a:p>
            <a:pPr marL="284163" indent="-284163" algn="just">
              <a:buFont typeface="Arial" charset="0"/>
              <a:buChar char="•"/>
              <a:defRPr/>
            </a:pPr>
            <a:r>
              <a:rPr lang="en-US" sz="2800" dirty="0"/>
              <a:t>Aims to become the </a:t>
            </a:r>
            <a:r>
              <a:rPr lang="en-US" sz="2800" b="1" dirty="0"/>
              <a:t>predominant</a:t>
            </a:r>
            <a:r>
              <a:rPr lang="en-US" sz="2800" dirty="0"/>
              <a:t> </a:t>
            </a:r>
            <a:r>
              <a:rPr lang="en-US" sz="2800" b="1" dirty="0"/>
              <a:t>open-source</a:t>
            </a:r>
            <a:r>
              <a:rPr lang="en-US" sz="2800" dirty="0"/>
              <a:t> Indoor Localization Service.</a:t>
            </a:r>
          </a:p>
          <a:p>
            <a:pPr algn="just">
              <a:spcBef>
                <a:spcPct val="50000"/>
              </a:spcBef>
            </a:pPr>
            <a:endParaRPr lang="en-US" altLang="en-US" sz="2800" b="1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/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306110" y="4524438"/>
            <a:ext cx="7805046" cy="9193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4000" tIns="72000" rIns="144000" bIns="72000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552" indent="-181552" algn="just">
              <a:spcBef>
                <a:spcPct val="50000"/>
              </a:spcBef>
              <a:buFont typeface="Arial" charset="0"/>
              <a:buChar char="•"/>
            </a:pPr>
            <a:endParaRPr lang="en-US" altLang="en-US" sz="2800" dirty="0"/>
          </a:p>
        </p:txBody>
      </p:sp>
      <p:sp>
        <p:nvSpPr>
          <p:cNvPr id="70" name="Subtitle 2"/>
          <p:cNvSpPr txBox="1">
            <a:spLocks/>
          </p:cNvSpPr>
          <p:nvPr/>
        </p:nvSpPr>
        <p:spPr>
          <a:xfrm>
            <a:off x="306111" y="14533684"/>
            <a:ext cx="20816876" cy="64467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4000" tIns="144000" rIns="144000" bIns="144000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85"/>
              </a:spcBef>
            </a:pPr>
            <a:endParaRPr lang="en-US" alt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303322" y="13718075"/>
            <a:ext cx="7844207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Fingerprint Management Studio (FMS)</a:t>
            </a:r>
            <a:r>
              <a:rPr lang="en-US" sz="4700" dirty="0"/>
              <a:t> </a:t>
            </a:r>
          </a:p>
        </p:txBody>
      </p:sp>
      <p:sp>
        <p:nvSpPr>
          <p:cNvPr id="73" name="Subtitle 2"/>
          <p:cNvSpPr txBox="1">
            <a:spLocks/>
          </p:cNvSpPr>
          <p:nvPr/>
        </p:nvSpPr>
        <p:spPr>
          <a:xfrm>
            <a:off x="306109" y="21796021"/>
            <a:ext cx="10493565" cy="6570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59076" tIns="29538" rIns="59076" bIns="29538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85"/>
              </a:spcBef>
            </a:pPr>
            <a:endParaRPr lang="en-US" sz="2800" kern="0" dirty="0"/>
          </a:p>
        </p:txBody>
      </p:sp>
      <p:sp>
        <p:nvSpPr>
          <p:cNvPr id="102" name="TextBox 101"/>
          <p:cNvSpPr txBox="1"/>
          <p:nvPr/>
        </p:nvSpPr>
        <p:spPr>
          <a:xfrm>
            <a:off x="37823678" y="24097224"/>
            <a:ext cx="202078" cy="8170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28" y="28502125"/>
            <a:ext cx="5654430" cy="1435844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0350" y="8078791"/>
            <a:ext cx="2727411" cy="2642077"/>
          </a:xfrm>
          <a:prstGeom prst="rect">
            <a:avLst/>
          </a:prstGeom>
          <a:noFill/>
          <a:ln w="9525">
            <a:solidFill>
              <a:srgbClr val="2A3F50"/>
            </a:solidFill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8514769" y="10716445"/>
            <a:ext cx="2488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 anyplace</a:t>
            </a:r>
            <a:r>
              <a:rPr lang="en-US" sz="2000" b="1" dirty="0">
                <a:solidFill>
                  <a:srgbClr val="002060"/>
                </a:solidFill>
              </a:rPr>
              <a:t>.cs.ucy.ac.cy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2169" y="11219972"/>
            <a:ext cx="5521492" cy="217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548925" y="8078791"/>
            <a:ext cx="3118886" cy="492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193"/>
          <p:cNvSpPr txBox="1">
            <a:spLocks noChangeArrowheads="1"/>
          </p:cNvSpPr>
          <p:nvPr/>
        </p:nvSpPr>
        <p:spPr bwMode="auto">
          <a:xfrm>
            <a:off x="14609706" y="13004126"/>
            <a:ext cx="3058106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State-of-the-Art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7983868" y="13076695"/>
            <a:ext cx="2907024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>
                <a:solidFill>
                  <a:srgbClr val="007A37"/>
                </a:solidFill>
              </a:rPr>
              <a:t>Anyplace!</a:t>
            </a:r>
            <a:endParaRPr lang="en-US" sz="2000" dirty="0">
              <a:solidFill>
                <a:srgbClr val="007A37"/>
              </a:solidFill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1830" y="8078791"/>
            <a:ext cx="3084155" cy="492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9995" y="8884961"/>
            <a:ext cx="2736558" cy="73932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08947" y="9649683"/>
            <a:ext cx="2771055" cy="73781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16102" y="8078790"/>
            <a:ext cx="2771055" cy="780770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13431285" y="10539160"/>
            <a:ext cx="1187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soon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74687" y="10387502"/>
            <a:ext cx="2601332" cy="71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519970" y="14565651"/>
            <a:ext cx="735982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n-US" sz="2800" dirty="0"/>
              <a:t>An</a:t>
            </a:r>
            <a:r>
              <a:rPr lang="en-US" sz="2800" b="1" dirty="0"/>
              <a:t> integrated indoor signal management studio</a:t>
            </a:r>
            <a:r>
              <a:rPr lang="en-US" sz="2800" dirty="0"/>
              <a:t>,</a:t>
            </a:r>
            <a:r>
              <a:rPr lang="en-US" sz="2800" b="1" dirty="0"/>
              <a:t> </a:t>
            </a:r>
            <a:r>
              <a:rPr lang="en-US" sz="2800" dirty="0"/>
              <a:t>which provides a uniform platform to: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800" dirty="0"/>
              <a:t>+ </a:t>
            </a:r>
            <a:r>
              <a:rPr lang="en-US" sz="2800" b="1" dirty="0"/>
              <a:t>manage</a:t>
            </a:r>
            <a:r>
              <a:rPr lang="en-US" sz="2800" dirty="0"/>
              <a:t> the collection of location-dependent sensor readings (ﬁngerprints) in indoor environments.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800" dirty="0"/>
              <a:t>+ </a:t>
            </a:r>
            <a:r>
              <a:rPr lang="en-US" sz="2800" b="1" dirty="0"/>
              <a:t>estimate</a:t>
            </a:r>
            <a:r>
              <a:rPr lang="en-US" sz="2800" dirty="0"/>
              <a:t> the localization accuracy based on the collected ﬁngerprints.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800" dirty="0"/>
              <a:t>+ </a:t>
            </a:r>
            <a:r>
              <a:rPr lang="en-US" sz="2800" b="1" dirty="0"/>
              <a:t>assess</a:t>
            </a:r>
            <a:r>
              <a:rPr lang="en-US" sz="2800" dirty="0"/>
              <a:t> Wi-Fi coverage and data rates.</a:t>
            </a:r>
          </a:p>
          <a:p>
            <a:pPr algn="just">
              <a:spcBef>
                <a:spcPts val="0"/>
              </a:spcBef>
              <a:defRPr/>
            </a:pPr>
            <a:endParaRPr lang="en-US" sz="3200" dirty="0">
              <a:solidFill>
                <a:srgbClr val="008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sz="3600" b="1" dirty="0"/>
              <a:t>FMS components: 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3600" b="1" dirty="0"/>
              <a:t>+</a:t>
            </a:r>
            <a:r>
              <a:rPr lang="en-US" sz="3600" b="1" i="1" dirty="0"/>
              <a:t> </a:t>
            </a:r>
            <a:r>
              <a:rPr lang="en-US" sz="3600" b="1" dirty="0"/>
              <a:t>CSM </a:t>
            </a:r>
            <a:r>
              <a:rPr lang="en-US" sz="3600" dirty="0"/>
              <a:t>(Crowd Signal Map)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3600" b="1" dirty="0"/>
              <a:t>+ ACCES </a:t>
            </a:r>
            <a:r>
              <a:rPr lang="en-US" sz="3600" dirty="0"/>
              <a:t>(Accuracy Estimation)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3600" b="1" dirty="0"/>
              <a:t>+ WS </a:t>
            </a:r>
            <a:r>
              <a:rPr lang="en-US" sz="3600" dirty="0"/>
              <a:t>(Wi-Fi Surveying)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111156" y="13718076"/>
            <a:ext cx="699703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Crowd Signal Map (CSM)</a:t>
            </a:r>
            <a:r>
              <a:rPr lang="en-US" sz="4700" dirty="0"/>
              <a:t> </a:t>
            </a:r>
          </a:p>
        </p:txBody>
      </p:sp>
      <p:sp>
        <p:nvSpPr>
          <p:cNvPr id="122" name="Subtitle 2"/>
          <p:cNvSpPr txBox="1">
            <a:spLocks/>
          </p:cNvSpPr>
          <p:nvPr/>
        </p:nvSpPr>
        <p:spPr>
          <a:xfrm>
            <a:off x="8111154" y="14547849"/>
            <a:ext cx="13011100" cy="64941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4000" tIns="72000" rIns="144000" bIns="72000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552" indent="-181552" algn="just">
              <a:spcBef>
                <a:spcPct val="50000"/>
              </a:spcBef>
              <a:buFont typeface="Arial" charset="0"/>
              <a:buChar char="•"/>
            </a:pPr>
            <a:endParaRPr lang="en-US" altLang="en-US" sz="2800" dirty="0"/>
          </a:p>
        </p:txBody>
      </p:sp>
      <p:sp>
        <p:nvSpPr>
          <p:cNvPr id="141" name="TextBox 140"/>
          <p:cNvSpPr txBox="1"/>
          <p:nvPr/>
        </p:nvSpPr>
        <p:spPr>
          <a:xfrm>
            <a:off x="8203415" y="14565651"/>
            <a:ext cx="667341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/>
              <a:t>Map-based</a:t>
            </a:r>
            <a:r>
              <a:rPr lang="en-US" sz="2800" dirty="0"/>
              <a:t> </a:t>
            </a:r>
            <a:r>
              <a:rPr lang="en-US" sz="2800" b="1" dirty="0"/>
              <a:t>visual</a:t>
            </a:r>
            <a:r>
              <a:rPr lang="en-US" sz="2800" dirty="0"/>
              <a:t> </a:t>
            </a:r>
            <a:r>
              <a:rPr lang="en-US" sz="2800" b="1" dirty="0"/>
              <a:t>management</a:t>
            </a:r>
            <a:r>
              <a:rPr lang="en-US" sz="2800" dirty="0"/>
              <a:t> </a:t>
            </a:r>
            <a:r>
              <a:rPr lang="en-US" sz="2800" b="1" dirty="0"/>
              <a:t>environment </a:t>
            </a:r>
            <a:r>
              <a:rPr lang="en-US" sz="2800" dirty="0"/>
              <a:t>that: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/>
              <a:t>+ </a:t>
            </a:r>
            <a:r>
              <a:rPr lang="en-US" sz="2800" b="1" dirty="0"/>
              <a:t>allows</a:t>
            </a:r>
            <a:r>
              <a:rPr lang="en-US" sz="2800" dirty="0"/>
              <a:t> the crowdsourcing coordinators to have a </a:t>
            </a:r>
            <a:r>
              <a:rPr lang="en-US" sz="2800" b="1" dirty="0"/>
              <a:t>clear</a:t>
            </a:r>
            <a:r>
              <a:rPr lang="en-US" sz="2800" dirty="0"/>
              <a:t> </a:t>
            </a:r>
            <a:r>
              <a:rPr lang="en-US" sz="2800" b="1" dirty="0"/>
              <a:t>understanding</a:t>
            </a:r>
            <a:r>
              <a:rPr lang="en-US" sz="2800" dirty="0"/>
              <a:t> of where additional effort is necessary.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/>
              <a:t>+</a:t>
            </a:r>
            <a:r>
              <a:rPr lang="en-US" sz="2800" b="1" dirty="0"/>
              <a:t> manages</a:t>
            </a:r>
            <a:r>
              <a:rPr lang="en-US" sz="2800" dirty="0"/>
              <a:t> data in </a:t>
            </a:r>
            <a:r>
              <a:rPr lang="en-US" sz="2800" b="1" dirty="0"/>
              <a:t>space</a:t>
            </a:r>
            <a:r>
              <a:rPr lang="en-US" sz="2800" dirty="0"/>
              <a:t> and </a:t>
            </a:r>
            <a:r>
              <a:rPr lang="en-US" sz="2800" b="1" dirty="0"/>
              <a:t>time</a:t>
            </a:r>
            <a:r>
              <a:rPr lang="en-US" sz="2800" dirty="0"/>
              <a:t> by </a:t>
            </a:r>
            <a:r>
              <a:rPr lang="en-US" sz="2800" b="1" dirty="0"/>
              <a:t>heatmap</a:t>
            </a:r>
            <a:r>
              <a:rPr lang="en-US" sz="2800" dirty="0"/>
              <a:t> and </a:t>
            </a:r>
            <a:r>
              <a:rPr lang="en-US" sz="2800" b="1" dirty="0"/>
              <a:t>coverage</a:t>
            </a:r>
            <a:r>
              <a:rPr lang="en-US" sz="2800" dirty="0"/>
              <a:t> </a:t>
            </a:r>
            <a:r>
              <a:rPr lang="en-US" sz="2800" b="1" dirty="0"/>
              <a:t>maps </a:t>
            </a:r>
            <a:r>
              <a:rPr lang="en-US" sz="2800" dirty="0"/>
              <a:t>controls.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5108191" y="13718076"/>
            <a:ext cx="6014797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Accuracy Estimation (ACCES)</a:t>
            </a:r>
            <a:r>
              <a:rPr lang="en-US" sz="4800" dirty="0"/>
              <a:t> </a:t>
            </a:r>
            <a:r>
              <a:rPr lang="en-US" sz="4700" dirty="0"/>
              <a:t> </a:t>
            </a:r>
          </a:p>
        </p:txBody>
      </p:sp>
      <p:sp>
        <p:nvSpPr>
          <p:cNvPr id="144" name="Subtitle 2"/>
          <p:cNvSpPr txBox="1">
            <a:spLocks/>
          </p:cNvSpPr>
          <p:nvPr/>
        </p:nvSpPr>
        <p:spPr>
          <a:xfrm>
            <a:off x="15108191" y="14547850"/>
            <a:ext cx="6014797" cy="64262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4000" tIns="72000" rIns="144000" bIns="72000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552" indent="-181552" algn="just">
              <a:spcBef>
                <a:spcPct val="50000"/>
              </a:spcBef>
              <a:buFont typeface="Arial" charset="0"/>
              <a:buChar char="•"/>
            </a:pPr>
            <a:endParaRPr lang="en-US" altLang="en-US" sz="28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5128941" y="14562825"/>
            <a:ext cx="576195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675" indent="-320675" algn="just"/>
            <a:r>
              <a:rPr lang="en-US" sz="2800" b="1" dirty="0"/>
              <a:t>    Offline positioning accuracy</a:t>
            </a:r>
            <a:r>
              <a:rPr lang="en-US" sz="2800" dirty="0"/>
              <a:t> </a:t>
            </a:r>
            <a:r>
              <a:rPr lang="en-US" sz="2800" b="1" dirty="0"/>
              <a:t>assessment</a:t>
            </a:r>
            <a:r>
              <a:rPr lang="en-US" sz="2800" dirty="0"/>
              <a:t> at arbitrary locations </a:t>
            </a:r>
            <a:r>
              <a:rPr lang="en-US" sz="2400" i="1" dirty="0"/>
              <a:t>(MDM’17 Honorable Mention Award!)</a:t>
            </a:r>
          </a:p>
          <a:p>
            <a:pPr marL="320675" indent="-320675" algn="just"/>
            <a:r>
              <a:rPr lang="en-US" sz="2400" dirty="0"/>
              <a:t>     + ﬁngerprints interpolation based on </a:t>
            </a:r>
            <a:r>
              <a:rPr lang="en-US" sz="2400" b="1" dirty="0"/>
              <a:t>Gaussian</a:t>
            </a:r>
            <a:r>
              <a:rPr lang="en-US" sz="2400" dirty="0"/>
              <a:t> </a:t>
            </a:r>
            <a:r>
              <a:rPr lang="en-US" sz="2400" b="1" dirty="0"/>
              <a:t>Processes</a:t>
            </a:r>
            <a:r>
              <a:rPr lang="en-US" sz="2400" dirty="0"/>
              <a:t>.</a:t>
            </a:r>
          </a:p>
          <a:p>
            <a:pPr marL="320675" indent="-320675" algn="just"/>
            <a:r>
              <a:rPr lang="en-US" sz="2400" dirty="0"/>
              <a:t>     + </a:t>
            </a:r>
            <a:r>
              <a:rPr lang="en-US" sz="2400" b="1" dirty="0"/>
              <a:t>derives</a:t>
            </a:r>
            <a:r>
              <a:rPr lang="en-US" sz="2400" dirty="0"/>
              <a:t> the localization error, in the form of a Cramer-Rao Lower Bound (</a:t>
            </a:r>
            <a:r>
              <a:rPr lang="en-US" sz="2400" b="1" dirty="0"/>
              <a:t>CRLB</a:t>
            </a:r>
            <a:r>
              <a:rPr lang="en-US" sz="2400" dirty="0"/>
              <a:t>).</a:t>
            </a:r>
            <a:endParaRPr lang="en-GB" sz="2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10857805" y="21833953"/>
            <a:ext cx="42711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5925" indent="-415925">
              <a:spcBef>
                <a:spcPts val="0"/>
              </a:spcBef>
              <a:defRPr/>
            </a:pPr>
            <a:r>
              <a:rPr lang="en-US" sz="2800" u="sng" dirty="0"/>
              <a:t>Scenarios</a:t>
            </a:r>
            <a:r>
              <a:rPr lang="en-US" sz="2800" dirty="0"/>
              <a:t>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Online Throttling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Fast</a:t>
            </a:r>
            <a:r>
              <a:rPr lang="el-GR" sz="2800" dirty="0"/>
              <a:t> 3</a:t>
            </a:r>
            <a:r>
              <a:rPr lang="en-US" sz="2800" dirty="0"/>
              <a:t>G Throttling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Slow</a:t>
            </a:r>
            <a:r>
              <a:rPr lang="el-GR" sz="2800" dirty="0"/>
              <a:t> 3</a:t>
            </a:r>
            <a:r>
              <a:rPr lang="en-US" sz="2800" dirty="0"/>
              <a:t>G Throttling</a:t>
            </a:r>
          </a:p>
          <a:p>
            <a:pPr marL="415925" indent="-415925">
              <a:spcBef>
                <a:spcPts val="0"/>
              </a:spcBef>
              <a:defRPr/>
            </a:pPr>
            <a:r>
              <a:rPr lang="en-US" sz="2800" u="sng" dirty="0"/>
              <a:t>Metrics</a:t>
            </a:r>
            <a:r>
              <a:rPr lang="en-US" sz="2800" dirty="0"/>
              <a:t>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Request Sent (RS)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l-GR" sz="2800" dirty="0" err="1"/>
              <a:t>Waiting</a:t>
            </a:r>
            <a:r>
              <a:rPr lang="el-GR" sz="2800" dirty="0"/>
              <a:t> (TTF</a:t>
            </a:r>
            <a:r>
              <a:rPr lang="en-US" sz="2800" dirty="0" err="1"/>
              <a:t>irst</a:t>
            </a:r>
            <a:r>
              <a:rPr lang="el-GR" sz="2800" dirty="0"/>
              <a:t>B</a:t>
            </a:r>
            <a:r>
              <a:rPr lang="en-US" sz="2800" dirty="0" err="1"/>
              <a:t>yte</a:t>
            </a:r>
            <a:r>
              <a:rPr lang="el-GR" sz="2800" dirty="0"/>
              <a:t>)</a:t>
            </a:r>
            <a:endParaRPr lang="en-US" sz="28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l-GR" sz="2800" dirty="0" err="1"/>
              <a:t>Content</a:t>
            </a:r>
            <a:r>
              <a:rPr lang="el-GR" sz="2800" dirty="0"/>
              <a:t> </a:t>
            </a:r>
            <a:r>
              <a:rPr lang="en-US" sz="2800" dirty="0"/>
              <a:t>D</a:t>
            </a:r>
            <a:r>
              <a:rPr lang="el-GR" sz="2800" dirty="0" err="1"/>
              <a:t>ownload</a:t>
            </a:r>
            <a:r>
              <a:rPr lang="en-US" sz="2800" dirty="0"/>
              <a:t> (CD)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4876828" y="21824409"/>
            <a:ext cx="621338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General GUI Guidelines:</a:t>
            </a:r>
          </a:p>
          <a:p>
            <a:r>
              <a:rPr lang="en-US" sz="2800" dirty="0"/>
              <a:t>- The </a:t>
            </a:r>
            <a:r>
              <a:rPr lang="en-US" sz="2800" b="1" dirty="0"/>
              <a:t>average time </a:t>
            </a:r>
            <a:r>
              <a:rPr lang="en-US" sz="2800" dirty="0"/>
              <a:t>required to fully load some arbitrary mobile landing page is </a:t>
            </a:r>
            <a:r>
              <a:rPr lang="en-US" sz="2800" b="1" dirty="0"/>
              <a:t>22 seconds </a:t>
            </a:r>
            <a:r>
              <a:rPr lang="en-US" sz="2800" b="1" dirty="0">
                <a:sym typeface="Wingdings" pitchFamily="2" charset="2"/>
              </a:rPr>
              <a:t></a:t>
            </a:r>
            <a:endParaRPr lang="en-US" sz="2800" dirty="0"/>
          </a:p>
          <a:p>
            <a:r>
              <a:rPr lang="en-US" sz="2800" b="1" dirty="0"/>
              <a:t>-</a:t>
            </a:r>
            <a:r>
              <a:rPr lang="en-US" sz="2800" b="1" dirty="0">
                <a:solidFill>
                  <a:srgbClr val="007A37"/>
                </a:solidFill>
              </a:rPr>
              <a:t> </a:t>
            </a:r>
            <a:r>
              <a:rPr lang="en-US" sz="2800" b="1" dirty="0"/>
              <a:t>53% </a:t>
            </a:r>
            <a:r>
              <a:rPr lang="en-US" sz="2800" dirty="0"/>
              <a:t>of mobile site visitors will </a:t>
            </a:r>
            <a:r>
              <a:rPr lang="en-US" sz="2800" b="1" dirty="0"/>
              <a:t>leave</a:t>
            </a:r>
            <a:r>
              <a:rPr lang="en-US" sz="2800" dirty="0"/>
              <a:t> a page that takes </a:t>
            </a:r>
            <a:r>
              <a:rPr lang="en-US" sz="2800" b="1" dirty="0"/>
              <a:t>longer</a:t>
            </a:r>
            <a:r>
              <a:rPr lang="en-US" sz="2800" dirty="0"/>
              <a:t> than </a:t>
            </a:r>
            <a:r>
              <a:rPr lang="en-US" sz="2800" b="1" dirty="0"/>
              <a:t>3</a:t>
            </a:r>
            <a:r>
              <a:rPr lang="en-US" sz="2800" dirty="0"/>
              <a:t> </a:t>
            </a:r>
            <a:r>
              <a:rPr lang="en-US" sz="2800" b="1" dirty="0"/>
              <a:t>seconds</a:t>
            </a:r>
            <a:r>
              <a:rPr lang="en-US" sz="2800" dirty="0"/>
              <a:t> to load. </a:t>
            </a:r>
            <a:r>
              <a:rPr lang="en-US" sz="2800" b="1" dirty="0">
                <a:sym typeface="Wingdings" pitchFamily="2" charset="2"/>
              </a:rPr>
              <a:t></a:t>
            </a:r>
            <a:r>
              <a:rPr lang="en-US" sz="2800" dirty="0"/>
              <a:t> </a:t>
            </a:r>
          </a:p>
          <a:p>
            <a:r>
              <a:rPr lang="en-US" sz="1400" dirty="0"/>
              <a:t>Source: https://</a:t>
            </a:r>
            <a:r>
              <a:rPr lang="en-US" sz="1400" dirty="0" err="1"/>
              <a:t>think.storage.googleapis.com</a:t>
            </a:r>
            <a:r>
              <a:rPr lang="en-US" sz="1400" dirty="0"/>
              <a:t>/docs/mobile-page-speed-new-industry-</a:t>
            </a:r>
            <a:r>
              <a:rPr lang="en-US" sz="1400" dirty="0" err="1"/>
              <a:t>benchmarks.pdf</a:t>
            </a:r>
            <a:endParaRPr lang="en-US" sz="1400" dirty="0"/>
          </a:p>
          <a:p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19970" y="21896465"/>
            <a:ext cx="102314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n-US" sz="2800" b="1" dirty="0"/>
              <a:t>Visual</a:t>
            </a:r>
            <a:r>
              <a:rPr lang="en-US" sz="2800" dirty="0"/>
              <a:t> </a:t>
            </a:r>
            <a:r>
              <a:rPr lang="en-US" sz="2800" b="1" dirty="0"/>
              <a:t>analytics</a:t>
            </a:r>
            <a:r>
              <a:rPr lang="en-US" sz="2800" dirty="0"/>
              <a:t> to network architects for </a:t>
            </a:r>
            <a:r>
              <a:rPr lang="en-US" sz="2800" b="1" dirty="0"/>
              <a:t>decision</a:t>
            </a:r>
            <a:r>
              <a:rPr lang="en-US" sz="2800" dirty="0"/>
              <a:t> </a:t>
            </a:r>
            <a:r>
              <a:rPr lang="en-US" sz="2800" b="1" dirty="0"/>
              <a:t>support </a:t>
            </a:r>
            <a:r>
              <a:rPr lang="en-US" sz="2800" dirty="0"/>
              <a:t>that:</a:t>
            </a:r>
          </a:p>
          <a:p>
            <a:pPr algn="just">
              <a:spcBef>
                <a:spcPts val="0"/>
              </a:spcBef>
              <a:defRPr/>
            </a:pPr>
            <a:endParaRPr lang="en-US" sz="2800" dirty="0"/>
          </a:p>
          <a:p>
            <a:pPr algn="just">
              <a:spcBef>
                <a:spcPts val="0"/>
              </a:spcBef>
              <a:defRPr/>
            </a:pPr>
            <a:r>
              <a:rPr lang="en-US" sz="2800" dirty="0"/>
              <a:t>+ </a:t>
            </a:r>
            <a:r>
              <a:rPr lang="en-US" sz="2800" b="1" dirty="0"/>
              <a:t>shows</a:t>
            </a:r>
            <a:r>
              <a:rPr lang="en-US" sz="2800" dirty="0"/>
              <a:t> the reception </a:t>
            </a:r>
            <a:r>
              <a:rPr lang="en-US" sz="2800" b="1" dirty="0"/>
              <a:t>quality</a:t>
            </a:r>
            <a:r>
              <a:rPr lang="en-US" sz="2800" dirty="0"/>
              <a:t> </a:t>
            </a:r>
            <a:r>
              <a:rPr lang="en-US" sz="2800" b="1" dirty="0"/>
              <a:t>of Wi-Fi </a:t>
            </a:r>
            <a:r>
              <a:rPr lang="en-US" sz="2800" dirty="0"/>
              <a:t>in ﬁve classes, based on the RSS indicator of the MAC addresses. 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11585826" y="9954477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soon</a:t>
            </a:r>
          </a:p>
        </p:txBody>
      </p:sp>
      <p:pic>
        <p:nvPicPr>
          <p:cNvPr id="139" name="Εικόνα 3">
            <a:extLst>
              <a:ext uri="{FF2B5EF4-FFF2-40B4-BE49-F238E27FC236}">
                <a16:creationId xmlns:a16="http://schemas.microsoft.com/office/drawing/2014/main" id="{C6424759-5C20-4B0B-B669-EE52B989FB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949" y="11310378"/>
            <a:ext cx="2408848" cy="1599922"/>
          </a:xfrm>
          <a:prstGeom prst="rect">
            <a:avLst/>
          </a:prstGeom>
        </p:spPr>
      </p:pic>
      <p:pic>
        <p:nvPicPr>
          <p:cNvPr id="142" name="Picture 9" descr="http://www.bdp.com/globalassets/news/2014/grand-opening-for-wuxi-shopping-centre/livat-shopping-centre-wuxi_main3.jpg">
            <a:extLst>
              <a:ext uri="{FF2B5EF4-FFF2-40B4-BE49-F238E27FC236}">
                <a16:creationId xmlns:a16="http://schemas.microsoft.com/office/drawing/2014/main" id="{69286F35-E5C3-439E-85D9-0211EA96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52" y="11310378"/>
            <a:ext cx="2373039" cy="159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1AF4F6-28B8-41DA-974D-0E13812A91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66665" y="11310378"/>
            <a:ext cx="2376777" cy="1599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5AA68-C646-4345-8B78-7F920A5ACC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6063" y="28774752"/>
            <a:ext cx="3669857" cy="1112240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22D9AF18-0380-4B43-A783-27EF1956B9BC}"/>
              </a:ext>
            </a:extLst>
          </p:cNvPr>
          <p:cNvSpPr txBox="1"/>
          <p:nvPr/>
        </p:nvSpPr>
        <p:spPr>
          <a:xfrm>
            <a:off x="10883820" y="27970649"/>
            <a:ext cx="10121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</a:t>
            </a:r>
            <a:r>
              <a:rPr lang="en-US" sz="1600" b="0" dirty="0"/>
              <a:t>: CSM,</a:t>
            </a:r>
            <a:r>
              <a:rPr lang="el-GR" sz="1600" b="0" dirty="0"/>
              <a:t> </a:t>
            </a:r>
            <a:r>
              <a:rPr lang="en-US" sz="1600" b="1" dirty="0"/>
              <a:t>2</a:t>
            </a:r>
            <a:r>
              <a:rPr lang="en-US" sz="1600" b="0" dirty="0"/>
              <a:t>: WS – clustering level 1 (high), </a:t>
            </a:r>
            <a:r>
              <a:rPr lang="en-US" sz="1600" b="1" dirty="0"/>
              <a:t>3</a:t>
            </a:r>
            <a:r>
              <a:rPr lang="en-US" sz="1600" b="0" dirty="0"/>
              <a:t>: WS – clustering level 2, </a:t>
            </a:r>
            <a:r>
              <a:rPr lang="en-US" sz="1600" b="1" dirty="0"/>
              <a:t>4</a:t>
            </a:r>
            <a:r>
              <a:rPr lang="en-US" sz="1600" b="0" dirty="0"/>
              <a:t>: WS – clustering level 3 (low), </a:t>
            </a:r>
            <a:r>
              <a:rPr lang="en-US" sz="1600" b="1" dirty="0"/>
              <a:t>5</a:t>
            </a:r>
            <a:r>
              <a:rPr lang="en-US" sz="1600" b="0" dirty="0"/>
              <a:t>: WS – APs, </a:t>
            </a:r>
            <a:r>
              <a:rPr lang="en-US" sz="1600" b="1" dirty="0"/>
              <a:t>6</a:t>
            </a:r>
            <a:r>
              <a:rPr lang="en-US" sz="1600" b="0" dirty="0"/>
              <a:t>: ACCES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862351-8B8F-47B5-AEDE-9ABB9318A6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512531" y="25283282"/>
            <a:ext cx="3607364" cy="27393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A81E67-E392-4CD9-B0C8-382F995251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208957" y="25289314"/>
            <a:ext cx="3607365" cy="27325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6B4856-3BA7-4064-88EF-FF104B5ABC1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96910" y="25286299"/>
            <a:ext cx="3710661" cy="273931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303323" y="20980412"/>
            <a:ext cx="10495659" cy="81560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Wi-Fi Surveying (WS)</a:t>
            </a:r>
            <a:r>
              <a:rPr lang="en-US" sz="4700"/>
              <a:t> </a:t>
            </a:r>
            <a:endParaRPr lang="en-US" sz="4700" dirty="0"/>
          </a:p>
        </p:txBody>
      </p:sp>
      <p:sp>
        <p:nvSpPr>
          <p:cNvPr id="100" name="TextBox 99"/>
          <p:cNvSpPr txBox="1"/>
          <p:nvPr/>
        </p:nvSpPr>
        <p:spPr>
          <a:xfrm>
            <a:off x="10799673" y="20980411"/>
            <a:ext cx="10320528" cy="81560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72000" bIns="0" rtlCol="0">
            <a:noAutofit/>
          </a:bodyPr>
          <a:lstStyle/>
          <a:p>
            <a:pPr algn="ctr"/>
            <a:r>
              <a:rPr lang="en-US" sz="4700" dirty="0"/>
              <a:t>Experimental Evaluation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F0CEC63-A3D9-0B4C-98A7-3530F594B7C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67" y="28551022"/>
            <a:ext cx="2184818" cy="146344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E116ACC-DC90-AE4C-A41F-12EAB18EAFE9}"/>
              </a:ext>
            </a:extLst>
          </p:cNvPr>
          <p:cNvSpPr txBox="1"/>
          <p:nvPr/>
        </p:nvSpPr>
        <p:spPr>
          <a:xfrm>
            <a:off x="13591972" y="28832256"/>
            <a:ext cx="429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Contact: </a:t>
            </a:r>
            <a:r>
              <a:rPr lang="en-US" sz="2800" dirty="0">
                <a:hlinkClick r:id="rId20"/>
              </a:rPr>
              <a:t>dmsl@cs.ucy.ac.cy</a:t>
            </a:r>
            <a:endParaRPr lang="en-US" sz="2800" dirty="0"/>
          </a:p>
          <a:p>
            <a:pPr algn="r"/>
            <a:r>
              <a:rPr lang="en-US" sz="2800" dirty="0">
                <a:hlinkClick r:id="rId21"/>
              </a:rPr>
              <a:t>https://dmsl.cs.ucy.ac.cy/</a:t>
            </a:r>
            <a:r>
              <a:rPr lang="en-US" sz="2800" dirty="0"/>
              <a:t>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A597369-39A7-1143-9265-AB173B4B15CE}"/>
              </a:ext>
            </a:extLst>
          </p:cNvPr>
          <p:cNvCxnSpPr/>
          <p:nvPr/>
        </p:nvCxnSpPr>
        <p:spPr>
          <a:xfrm>
            <a:off x="13064650" y="28790422"/>
            <a:ext cx="0" cy="984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941ECEA-CF2B-0A4E-92E5-8F479390C56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79266" y="17594269"/>
            <a:ext cx="5533311" cy="3343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E4935-A52F-7D4B-81E8-028891542E0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437224" y="17674195"/>
            <a:ext cx="5452464" cy="3234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21A130-6967-F843-91CC-FECFACA5D4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76827" y="23907723"/>
            <a:ext cx="6101646" cy="41512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5D37B75-7405-3E4B-9037-9BB4A2F0388C}"/>
              </a:ext>
            </a:extLst>
          </p:cNvPr>
          <p:cNvSpPr/>
          <p:nvPr/>
        </p:nvSpPr>
        <p:spPr>
          <a:xfrm>
            <a:off x="415659" y="23768873"/>
            <a:ext cx="41423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+ </a:t>
            </a:r>
            <a:r>
              <a:rPr lang="en-US" sz="2800" b="1" dirty="0"/>
              <a:t>maps</a:t>
            </a:r>
            <a:r>
              <a:rPr lang="en-US" sz="2800" dirty="0"/>
              <a:t> the access points (</a:t>
            </a:r>
            <a:r>
              <a:rPr lang="en-US" sz="2800" b="1" dirty="0"/>
              <a:t>APs</a:t>
            </a:r>
            <a:r>
              <a:rPr lang="en-US" sz="2800" dirty="0"/>
              <a:t>) using the preﬁxes (3-Byte to 5-Byte) of the 6-Byte MAC addresses  - </a:t>
            </a:r>
            <a:r>
              <a:rPr lang="en-US" sz="2800" dirty="0" err="1"/>
              <a:t>Wireshark.org</a:t>
            </a:r>
            <a:r>
              <a:rPr lang="en-US" sz="2800" dirty="0"/>
              <a:t> OUI database.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/>
              <a:t>+ </a:t>
            </a:r>
            <a:r>
              <a:rPr lang="en-US" sz="2800" b="1" dirty="0"/>
              <a:t>infers</a:t>
            </a:r>
            <a:r>
              <a:rPr lang="en-US" sz="2800" dirty="0"/>
              <a:t> the </a:t>
            </a:r>
            <a:r>
              <a:rPr lang="en-US" sz="2800" b="1" dirty="0"/>
              <a:t>APs</a:t>
            </a:r>
            <a:r>
              <a:rPr lang="en-US" sz="2800" dirty="0"/>
              <a:t> </a:t>
            </a:r>
            <a:r>
              <a:rPr lang="en-US" sz="2800" b="1" dirty="0"/>
              <a:t>location</a:t>
            </a:r>
            <a:r>
              <a:rPr lang="en-US" sz="2800" dirty="0"/>
              <a:t> utilizing a </a:t>
            </a:r>
            <a:r>
              <a:rPr lang="en-US" sz="2800" b="1" dirty="0"/>
              <a:t>weighted threshold algorithm</a:t>
            </a:r>
            <a:r>
              <a:rPr lang="en-US" sz="28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29E50-0D35-234B-8F2E-9D7AAB7D27F6}"/>
              </a:ext>
            </a:extLst>
          </p:cNvPr>
          <p:cNvSpPr txBox="1"/>
          <p:nvPr/>
        </p:nvSpPr>
        <p:spPr>
          <a:xfrm rot="16200000">
            <a:off x="10421928" y="26468271"/>
            <a:ext cx="13922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milliseconds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E4B908-3D9F-AF48-9CCA-9FADEDC34CE0}"/>
              </a:ext>
            </a:extLst>
          </p:cNvPr>
          <p:cNvCxnSpPr/>
          <p:nvPr/>
        </p:nvCxnSpPr>
        <p:spPr>
          <a:xfrm>
            <a:off x="11345922" y="26403300"/>
            <a:ext cx="974045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8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1315</TotalTime>
  <Words>653</Words>
  <Application>Microsoft Macintosh PowerPoint</Application>
  <PresentationFormat>Custom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 Light</vt:lpstr>
      <vt:lpstr>ＭＳ Ｐゴシック</vt:lpstr>
      <vt:lpstr>Calibri</vt:lpstr>
      <vt:lpstr>Arial</vt:lpstr>
      <vt:lpstr>Wingdings</vt:lpstr>
      <vt:lpstr>Office Theme</vt:lpstr>
      <vt:lpstr>          FMS: Managing Crowdsourced Indoor Signals with the Fingerprint Management Studio    Marileni Angelidou1, Constantinos Costa1, Artyom Nikitin2, Demetrios Zeinalipour-Yazti1    University of Cyprus, Cyprus1            Skolkovo Institute of Science and Technology, Russia2  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249</cp:revision>
  <cp:lastPrinted>2018-06-18T14:23:10Z</cp:lastPrinted>
  <dcterms:created xsi:type="dcterms:W3CDTF">2015-11-26T09:21:38Z</dcterms:created>
  <dcterms:modified xsi:type="dcterms:W3CDTF">2018-06-18T14:54:13Z</dcterms:modified>
</cp:coreProperties>
</file>