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539" r:id="rId2"/>
    <p:sldId id="1944" r:id="rId3"/>
    <p:sldId id="1943" r:id="rId4"/>
    <p:sldId id="1999" r:id="rId5"/>
    <p:sldId id="1982" r:id="rId6"/>
    <p:sldId id="1940" r:id="rId7"/>
    <p:sldId id="2001" r:id="rId8"/>
    <p:sldId id="1948" r:id="rId9"/>
    <p:sldId id="1924" r:id="rId10"/>
    <p:sldId id="1987" r:id="rId11"/>
    <p:sldId id="1988" r:id="rId12"/>
    <p:sldId id="1969" r:id="rId13"/>
    <p:sldId id="2009" r:id="rId14"/>
    <p:sldId id="1970" r:id="rId15"/>
    <p:sldId id="1985" r:id="rId16"/>
    <p:sldId id="1990" r:id="rId17"/>
    <p:sldId id="1980" r:id="rId18"/>
    <p:sldId id="1972" r:id="rId19"/>
    <p:sldId id="2002" r:id="rId20"/>
    <p:sldId id="2010" r:id="rId21"/>
    <p:sldId id="2018" r:id="rId22"/>
    <p:sldId id="2005" r:id="rId23"/>
    <p:sldId id="2013" r:id="rId24"/>
    <p:sldId id="2014" r:id="rId25"/>
    <p:sldId id="1973" r:id="rId26"/>
    <p:sldId id="1981" r:id="rId27"/>
    <p:sldId id="2008" r:id="rId28"/>
    <p:sldId id="1899" r:id="rId29"/>
    <p:sldId id="1976" r:id="rId30"/>
    <p:sldId id="1957" r:id="rId31"/>
    <p:sldId id="1975" r:id="rId32"/>
    <p:sldId id="1979" r:id="rId33"/>
    <p:sldId id="2016" r:id="rId34"/>
    <p:sldId id="1904" r:id="rId35"/>
    <p:sldId id="1937" r:id="rId36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2600"/>
    <a:srgbClr val="0000FF"/>
    <a:srgbClr val="990099"/>
    <a:srgbClr val="00355E"/>
    <a:srgbClr val="FF3300"/>
    <a:srgbClr val="FF6600"/>
    <a:srgbClr val="003399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/>
    <p:restoredTop sz="85253" autoAdjust="0"/>
  </p:normalViewPr>
  <p:slideViewPr>
    <p:cSldViewPr>
      <p:cViewPr varScale="1">
        <p:scale>
          <a:sx n="79" d="100"/>
          <a:sy n="79" d="100"/>
        </p:scale>
        <p:origin x="10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percentage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Customer retention</c:v>
                </c:pt>
                <c:pt idx="1">
                  <c:v>Network Optimization </c:v>
                </c:pt>
                <c:pt idx="2">
                  <c:v>Network planning</c:v>
                </c:pt>
                <c:pt idx="3">
                  <c:v>Customer acquisition</c:v>
                </c:pt>
                <c:pt idx="4">
                  <c:v>3rd party advertising/marketing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0.49</c:v>
                </c:pt>
                <c:pt idx="2" formatCode="0.00%">
                  <c:v>0.47299999999999998</c:v>
                </c:pt>
                <c:pt idx="3" formatCode="0.00%">
                  <c:v>0.41499999999999998</c:v>
                </c:pt>
                <c:pt idx="4" formatCode="0.00%">
                  <c:v>0.35599999999999998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6-416D-88AE-DE119C0E806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120673520"/>
        <c:axId val="-2120617376"/>
      </c:barChart>
      <c:catAx>
        <c:axId val="-2120673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17376"/>
        <c:crosses val="autoZero"/>
        <c:auto val="1"/>
        <c:lblAlgn val="ctr"/>
        <c:lblOffset val="100"/>
        <c:noMultiLvlLbl val="0"/>
      </c:catAx>
      <c:valAx>
        <c:axId val="-21206173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88886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0416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36392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7219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5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87524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55413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15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8469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0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6834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3818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7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FB3BE-2114-4052-8E5B-E9E53A4A1506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09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30313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9058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139952" y="6370956"/>
            <a:ext cx="4287020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de-DE" sz="1100" b="0" dirty="0"/>
              <a:t>© Costa, </a:t>
            </a:r>
            <a:r>
              <a:rPr lang="de-DE" sz="1100" b="0" dirty="0" err="1"/>
              <a:t>Charalampous</a:t>
            </a:r>
            <a:r>
              <a:rPr lang="de-DE" sz="1100" b="0" dirty="0"/>
              <a:t>, Konstantinidis,</a:t>
            </a:r>
            <a:r>
              <a:rPr lang="de-DE" sz="1100" b="0" baseline="0" dirty="0"/>
              <a:t> Zeinalipour-</a:t>
            </a:r>
            <a:r>
              <a:rPr lang="de-DE" sz="1100" b="0" baseline="0" dirty="0" err="1"/>
              <a:t>Yazti</a:t>
            </a:r>
            <a:r>
              <a:rPr lang="de-DE" sz="1100" b="0" baseline="0" dirty="0"/>
              <a:t>, </a:t>
            </a:r>
            <a:r>
              <a:rPr lang="de-DE" sz="1100" b="0" baseline="0" dirty="0" err="1"/>
              <a:t>Mokbel</a:t>
            </a:r>
            <a:endParaRPr lang="en-US" sz="1100" b="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8172400" y="6238875"/>
            <a:ext cx="5144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6296041"/>
            <a:ext cx="990960" cy="31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oo.gl/tJNa9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PFIFQVuAZ0?t=3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HXi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b.cs.pitt.edu/birte2017/" TargetMode="External"/><Relationship Id="rId2" Type="http://schemas.openxmlformats.org/officeDocument/2006/relationships/hyperlink" Target="http://www.cs.ucy.ac.cy/~dzeina/papers/birte17-traffictb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hyperlink" Target="http://icde2017.sdsc.edu/" TargetMode="External"/><Relationship Id="rId4" Type="http://schemas.openxmlformats.org/officeDocument/2006/relationships/hyperlink" Target="http://www.cs.ucy.ac.cy/~dzeina/papers/icde17-spate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o4MnJ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>
                <a:solidFill>
                  <a:schemeClr val="bg1"/>
                </a:solidFill>
              </a:rPr>
              <a:t>Decaying Telco Big Data with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Data </a:t>
            </a:r>
            <a:r>
              <a:rPr lang="en-US" sz="3600" dirty="0" err="1">
                <a:solidFill>
                  <a:schemeClr val="bg1"/>
                </a:solidFill>
              </a:rPr>
              <a:t>Postdiction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400" b="0" dirty="0"/>
              <a:t>Constantinos Costa∗</a:t>
            </a:r>
            <a:r>
              <a:rPr lang="en-US" sz="2400" dirty="0"/>
              <a:t>, </a:t>
            </a:r>
            <a:r>
              <a:rPr lang="en-US" sz="2400" b="0" dirty="0"/>
              <a:t>Andreas </a:t>
            </a:r>
            <a:r>
              <a:rPr lang="en-US" sz="2400" b="0" dirty="0" err="1"/>
              <a:t>Charalampous</a:t>
            </a:r>
            <a:r>
              <a:rPr lang="en-US" sz="2400" b="0" dirty="0"/>
              <a:t>∗, Andreas </a:t>
            </a:r>
            <a:r>
              <a:rPr lang="en-US" sz="2400" b="0" dirty="0" err="1"/>
              <a:t>Konstantinidis</a:t>
            </a:r>
            <a:r>
              <a:rPr lang="en-US" sz="2400" b="0" dirty="0"/>
              <a:t>∗‡,</a:t>
            </a:r>
            <a:r>
              <a:rPr lang="en-US" sz="2400" dirty="0"/>
              <a:t> Demetrios Zeinalipour-</a:t>
            </a:r>
            <a:r>
              <a:rPr lang="en-US" sz="2400" dirty="0" err="1"/>
              <a:t>Yazti</a:t>
            </a:r>
            <a:r>
              <a:rPr lang="en-US" sz="2400" dirty="0"/>
              <a:t>∗</a:t>
            </a:r>
            <a:r>
              <a:rPr lang="en-US" sz="2400" b="0" dirty="0"/>
              <a:t>, Mohamed F. </a:t>
            </a:r>
            <a:r>
              <a:rPr lang="en-US" sz="2400" b="0" dirty="0" err="1"/>
              <a:t>Mokbel</a:t>
            </a:r>
            <a:r>
              <a:rPr lang="el-GR" sz="2400" baseline="30000" dirty="0"/>
              <a:t>§</a:t>
            </a:r>
            <a:endParaRPr lang="en-US" sz="2400" baseline="30000" dirty="0"/>
          </a:p>
          <a:p>
            <a:pPr algn="ctr"/>
            <a:endParaRPr lang="en-US" sz="2000" baseline="30000" dirty="0"/>
          </a:p>
          <a:p>
            <a:pPr algn="ctr"/>
            <a:r>
              <a:rPr lang="en-US" sz="1600" b="0" dirty="0"/>
              <a:t>∗</a:t>
            </a:r>
            <a:r>
              <a:rPr lang="en-US" altLang="en-US" sz="1600" b="0" dirty="0">
                <a:solidFill>
                  <a:schemeClr val="tx1"/>
                </a:solidFill>
              </a:rPr>
              <a:t> Dept. of Computer Science, Univ. of Cyprus, 1678 Nicosia, Cyprus</a:t>
            </a:r>
          </a:p>
          <a:p>
            <a:pPr algn="ctr"/>
            <a:r>
              <a:rPr lang="en-US" sz="1600" b="0" dirty="0"/>
              <a:t>‡</a:t>
            </a:r>
            <a:r>
              <a:rPr lang="el-GR" sz="1600" baseline="30000" dirty="0"/>
              <a:t> </a:t>
            </a:r>
            <a:r>
              <a:rPr lang="en-US" altLang="en-US" sz="1600" b="0" dirty="0">
                <a:solidFill>
                  <a:schemeClr val="tx1"/>
                </a:solidFill>
              </a:rPr>
              <a:t>Dept. of Computer Sc.  &amp; Engr., Frederick University, 1036 Nicosia, Cyprus</a:t>
            </a:r>
          </a:p>
          <a:p>
            <a:pPr algn="ctr"/>
            <a:r>
              <a:rPr lang="el-GR" sz="1600" baseline="30000" dirty="0"/>
              <a:t>§</a:t>
            </a:r>
            <a:r>
              <a:rPr lang="en-US" altLang="en-US" sz="1600" b="0" dirty="0">
                <a:solidFill>
                  <a:schemeClr val="tx1"/>
                </a:solidFill>
              </a:rPr>
              <a:t>Qatar Computing Research Institute, HBKU, Qatar and Univ. of Minnesota, Minneapolis, MN 55455, USA</a:t>
            </a:r>
          </a:p>
          <a:p>
            <a:pPr algn="ctr"/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achara28,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akonstan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6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6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}@cs.ucy.ac.cy</a:t>
            </a:r>
            <a:r>
              <a:rPr lang="en-US" sz="1600" b="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0" dirty="0" err="1">
                <a:latin typeface="Courier New" charset="0"/>
                <a:ea typeface="Courier New" charset="0"/>
                <a:cs typeface="Courier New" charset="0"/>
              </a:rPr>
              <a:t>mokbel@cs.umn.edu</a:t>
            </a: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The 19th IEEE International Conference on Mobile Data Management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Aalborg University, Aalborg, Denmark, June 27, 2018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www.eoc.org.cy/assets/images/October2017/fredericklogo.jpg">
            <a:extLst>
              <a:ext uri="{FF2B5EF4-FFF2-40B4-BE49-F238E27FC236}">
                <a16:creationId xmlns:a16="http://schemas.microsoft.com/office/drawing/2014/main" id="{D261A348-2796-D64F-A2B9-B58C15EC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7" b="26248"/>
          <a:stretch/>
        </p:blipFill>
        <p:spPr bwMode="auto">
          <a:xfrm>
            <a:off x="3539885" y="6268298"/>
            <a:ext cx="1812259" cy="4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D9063-B244-8D45-BB8C-806556D0A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808" y="6113178"/>
            <a:ext cx="2218867" cy="634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2DFF7-3999-794D-85AA-6ABFC0F0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96" y="6200421"/>
            <a:ext cx="1867765" cy="454751"/>
          </a:xfrm>
          <a:prstGeom prst="rect">
            <a:avLst/>
          </a:prstGeom>
        </p:spPr>
      </p:pic>
      <p:pic>
        <p:nvPicPr>
          <p:cNvPr id="10" name="Picture 4" descr="https://qcri.org.qa/app/media/3480">
            <a:extLst>
              <a:ext uri="{FF2B5EF4-FFF2-40B4-BE49-F238E27FC236}">
                <a16:creationId xmlns:a16="http://schemas.microsoft.com/office/drawing/2014/main" id="{D04F1EC6-4FE6-7449-813A-D9BBCE37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54" y="6137695"/>
            <a:ext cx="1223336" cy="64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A72AE-16B9-1141-B43F-50DB6B9AB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13178"/>
            <a:ext cx="1088772" cy="617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591A9B-9115-1143-8A9F-1EE346E57851}"/>
              </a:ext>
            </a:extLst>
          </p:cNvPr>
          <p:cNvSpPr/>
          <p:nvPr/>
        </p:nvSpPr>
        <p:spPr bwMode="auto">
          <a:xfrm>
            <a:off x="457199" y="5517487"/>
            <a:ext cx="8363273" cy="791833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6D2CE70E-5C91-0349-A42E-10EC5322F67A}"/>
              </a:ext>
            </a:extLst>
          </p:cNvPr>
          <p:cNvSpPr/>
          <p:nvPr/>
        </p:nvSpPr>
        <p:spPr bwMode="auto">
          <a:xfrm>
            <a:off x="5148064" y="908720"/>
            <a:ext cx="917882" cy="544259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536475-6B5F-8140-B900-9AFFDDCDB111}"/>
              </a:ext>
            </a:extLst>
          </p:cNvPr>
          <p:cNvCxnSpPr>
            <a:cxnSpLocks/>
          </p:cNvCxnSpPr>
          <p:nvPr/>
        </p:nvCxnSpPr>
        <p:spPr bwMode="auto">
          <a:xfrm>
            <a:off x="6156176" y="116494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n 8">
            <a:extLst>
              <a:ext uri="{FF2B5EF4-FFF2-40B4-BE49-F238E27FC236}">
                <a16:creationId xmlns:a16="http://schemas.microsoft.com/office/drawing/2014/main" id="{CAC0FB0A-8151-DF43-B324-B02A0CC0B109}"/>
              </a:ext>
            </a:extLst>
          </p:cNvPr>
          <p:cNvSpPr/>
          <p:nvPr/>
        </p:nvSpPr>
        <p:spPr bwMode="auto">
          <a:xfrm>
            <a:off x="6822470" y="977427"/>
            <a:ext cx="631712" cy="398318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2EE55-DB4A-3B42-B6D7-A1E88D6967DC}"/>
              </a:ext>
            </a:extLst>
          </p:cNvPr>
          <p:cNvCxnSpPr>
            <a:cxnSpLocks/>
          </p:cNvCxnSpPr>
          <p:nvPr/>
        </p:nvCxnSpPr>
        <p:spPr bwMode="auto">
          <a:xfrm>
            <a:off x="7570236" y="116494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n 10">
            <a:extLst>
              <a:ext uri="{FF2B5EF4-FFF2-40B4-BE49-F238E27FC236}">
                <a16:creationId xmlns:a16="http://schemas.microsoft.com/office/drawing/2014/main" id="{26400EB1-14D0-594B-964F-F31EF46FB81E}"/>
              </a:ext>
            </a:extLst>
          </p:cNvPr>
          <p:cNvSpPr/>
          <p:nvPr/>
        </p:nvSpPr>
        <p:spPr bwMode="auto">
          <a:xfrm>
            <a:off x="8236530" y="1104867"/>
            <a:ext cx="367918" cy="204097"/>
          </a:xfrm>
          <a:prstGeom prst="can">
            <a:avLst>
              <a:gd name="adj" fmla="val 5145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08117-5387-AE4F-8E67-19146430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Reduce Data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8B8E1-D0FA-E444-896D-19017CDE7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52282"/>
            <a:ext cx="8186767" cy="5007256"/>
          </a:xfrm>
        </p:spPr>
        <p:txBody>
          <a:bodyPr/>
          <a:lstStyle/>
          <a:p>
            <a:r>
              <a:rPr lang="en-US" sz="2400" b="1" dirty="0"/>
              <a:t>Data Sampling</a:t>
            </a:r>
          </a:p>
          <a:p>
            <a:pPr lvl="1"/>
            <a:r>
              <a:rPr lang="en-US" sz="2000" dirty="0"/>
              <a:t>Uniform or Random Data &lt; Original Data</a:t>
            </a:r>
          </a:p>
          <a:p>
            <a:r>
              <a:rPr lang="en-US" sz="2400" b="1" dirty="0"/>
              <a:t>Data Aggregation (Data Cubes)</a:t>
            </a:r>
          </a:p>
          <a:p>
            <a:pPr lvl="1"/>
            <a:r>
              <a:rPr lang="en-US" sz="2000" dirty="0"/>
              <a:t>Query Result Data &lt; Original Data</a:t>
            </a:r>
            <a:endParaRPr lang="en-US" sz="2400" b="1" dirty="0"/>
          </a:p>
          <a:p>
            <a:r>
              <a:rPr lang="en-US" sz="2400" b="1" dirty="0"/>
              <a:t>Data Reduction (SVD, DFT, DWT)</a:t>
            </a:r>
          </a:p>
          <a:p>
            <a:pPr lvl="1"/>
            <a:r>
              <a:rPr lang="en-US" sz="2000" dirty="0"/>
              <a:t>Principal Components (Patterns) &lt;&lt; Original Data</a:t>
            </a:r>
            <a:endParaRPr lang="en-US" sz="2400" dirty="0"/>
          </a:p>
          <a:p>
            <a:r>
              <a:rPr lang="en-US" sz="2400" b="1" dirty="0"/>
              <a:t>Data Synopsis </a:t>
            </a:r>
            <a:r>
              <a:rPr lang="en-US" sz="2400" dirty="0"/>
              <a:t>(e.g. </a:t>
            </a:r>
            <a:r>
              <a:rPr lang="en-US" sz="2400" dirty="0" err="1"/>
              <a:t>equi</a:t>
            </a:r>
            <a:r>
              <a:rPr lang="en-US" sz="2400" dirty="0"/>
              <a:t>/depth histograms, Bloom filters, sketches) </a:t>
            </a:r>
          </a:p>
          <a:p>
            <a:pPr lvl="1"/>
            <a:r>
              <a:rPr lang="en-US" sz="2400" dirty="0"/>
              <a:t> </a:t>
            </a:r>
            <a:r>
              <a:rPr lang="en-US" sz="2000" dirty="0"/>
              <a:t>“Statistics” about Data &lt;&lt; Original Data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Compression </a:t>
            </a:r>
            <a:r>
              <a:rPr lang="en-US" sz="2400" dirty="0">
                <a:solidFill>
                  <a:srgbClr val="FF0000"/>
                </a:solidFill>
              </a:rPr>
              <a:t>(lossless or lossy)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Combination of techniques, e.g., GZIP=DEFLATE(LZ77+HUFF)</a:t>
            </a:r>
          </a:p>
          <a:p>
            <a:r>
              <a:rPr lang="en-US" sz="2800" b="1" dirty="0"/>
              <a:t>Problem: </a:t>
            </a:r>
            <a:r>
              <a:rPr lang="en-US" sz="2800" dirty="0"/>
              <a:t>None of the above considers how to outdate (decay) data as time elapses.</a:t>
            </a:r>
          </a:p>
        </p:txBody>
      </p:sp>
    </p:spTree>
    <p:extLst>
      <p:ext uri="{BB962C8B-B14F-4D97-AF65-F5344CB8AC3E}">
        <p14:creationId xmlns:p14="http://schemas.microsoft.com/office/powerpoint/2010/main" val="34559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1052736"/>
            <a:ext cx="8219256" cy="136815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Decaying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b="1" dirty="0"/>
              <a:t>Data Decaying</a:t>
            </a:r>
            <a:r>
              <a:rPr lang="en-US" sz="2800" dirty="0"/>
              <a:t> refers to the </a:t>
            </a:r>
            <a:r>
              <a:rPr lang="en-US" sz="2800" i="1" dirty="0"/>
              <a:t>“progressive loss of detail in information as data ages with time until it has completely disappeared.”</a:t>
            </a:r>
          </a:p>
          <a:p>
            <a:pPr lvl="1"/>
            <a:r>
              <a:rPr lang="en-US" sz="2000" dirty="0"/>
              <a:t>M. L. </a:t>
            </a:r>
            <a:r>
              <a:rPr lang="en-US" sz="2000" dirty="0" err="1"/>
              <a:t>Kersten</a:t>
            </a:r>
            <a:r>
              <a:rPr lang="en-US" sz="2000" dirty="0"/>
              <a:t>, “Big data space fungus,” in CIDR’15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400" dirty="0"/>
              <a:t>Retain same data exploration capabilities.</a:t>
            </a:r>
          </a:p>
          <a:p>
            <a:pPr lvl="1"/>
            <a:r>
              <a:rPr lang="en-US" sz="2400" dirty="0"/>
              <a:t>Save enormous amounts of storage and I/O.</a:t>
            </a:r>
          </a:p>
          <a:p>
            <a:r>
              <a:rPr lang="en-US" sz="2800" dirty="0"/>
              <a:t>Alternative definition referring to </a:t>
            </a:r>
            <a:r>
              <a:rPr lang="en-US" sz="2800" b="1" dirty="0"/>
              <a:t>DB Schema Decay</a:t>
            </a:r>
            <a:r>
              <a:rPr lang="en-US" sz="2800" dirty="0"/>
              <a:t> also exists, but is not applicable here.</a:t>
            </a:r>
            <a:r>
              <a:rPr lang="en-US" sz="2800" b="1" dirty="0"/>
              <a:t> </a:t>
            </a:r>
          </a:p>
          <a:p>
            <a:pPr lvl="1"/>
            <a:r>
              <a:rPr lang="en-US" sz="2000" dirty="0"/>
              <a:t>M. </a:t>
            </a:r>
            <a:r>
              <a:rPr lang="en-US" sz="2000" dirty="0" err="1"/>
              <a:t>Stonebraker</a:t>
            </a:r>
            <a:r>
              <a:rPr lang="en-US" sz="2000" dirty="0"/>
              <a:t>, R. Castro, F. Dong Deng, and M. Brodie, “Database decay and what to do about it.” 2016. [Online]. BLOG@CACM: </a:t>
            </a:r>
            <a:r>
              <a:rPr lang="en-US" sz="2000" dirty="0">
                <a:hlinkClick r:id="rId2"/>
              </a:rPr>
              <a:t>https://goo.gl/tJNa9m</a:t>
            </a:r>
            <a:r>
              <a:rPr lang="en-US" sz="2000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EA1CC-75E5-5D44-BA55-5C804467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72" y="2631604"/>
            <a:ext cx="1893808" cy="10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162031-F154-B645-B020-1E770A70A690}"/>
              </a:ext>
            </a:extLst>
          </p:cNvPr>
          <p:cNvSpPr/>
          <p:nvPr/>
        </p:nvSpPr>
        <p:spPr bwMode="auto">
          <a:xfrm>
            <a:off x="462372" y="1143314"/>
            <a:ext cx="8219256" cy="134958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E95A8-E828-42AF-840E-D7578EFDB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16"/>
          <a:stretch/>
        </p:blipFill>
        <p:spPr>
          <a:xfrm>
            <a:off x="619125" y="5733255"/>
            <a:ext cx="7905750" cy="427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08D3C-909D-4A28-A2D2-24CF96AE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Postdiction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34246-7CE7-4914-B67B-A68DAF9ED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Data </a:t>
            </a:r>
            <a:r>
              <a:rPr lang="en-US" sz="2800" b="1" dirty="0" err="1"/>
              <a:t>Postdiction</a:t>
            </a:r>
            <a:r>
              <a:rPr lang="en-US" sz="2800" b="1" dirty="0"/>
              <a:t> (DP)</a:t>
            </a:r>
            <a:r>
              <a:rPr lang="en-US" sz="2800" dirty="0"/>
              <a:t>: aims to recover the past value of some tuple, which has been </a:t>
            </a:r>
            <a:r>
              <a:rPr lang="en-US" sz="2800" b="1" dirty="0"/>
              <a:t>decayed</a:t>
            </a:r>
            <a:r>
              <a:rPr lang="en-US" sz="2800" dirty="0"/>
              <a:t> for efficiency purposes, using a ML model.</a:t>
            </a:r>
          </a:p>
          <a:p>
            <a:pPr lvl="1"/>
            <a:r>
              <a:rPr lang="en-US" sz="2000" b="1" dirty="0"/>
              <a:t>Data Prediction</a:t>
            </a:r>
            <a:r>
              <a:rPr lang="en-US" sz="2000" dirty="0"/>
              <a:t>: aims to make a statement about the future value of some tuple using a ML model.</a:t>
            </a:r>
          </a:p>
          <a:p>
            <a:pPr lvl="1"/>
            <a:r>
              <a:rPr lang="en-US" sz="2000" b="1" dirty="0"/>
              <a:t>Data </a:t>
            </a:r>
            <a:r>
              <a:rPr lang="en-US" sz="2000" b="1" dirty="0" err="1"/>
              <a:t>Postdiction</a:t>
            </a:r>
            <a:r>
              <a:rPr lang="en-US" sz="2000" b="1" dirty="0"/>
              <a:t>: </a:t>
            </a:r>
            <a:r>
              <a:rPr lang="en-US" sz="2000" dirty="0"/>
              <a:t>a technique to carry out data decaying (other: FIFO-amnesia, UNIFORM-amnesia, Exponential-amnesia)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Lossy compression cannot be reconstructed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>
                <a:solidFill>
                  <a:srgbClr val="007A37"/>
                </a:solidFill>
              </a:rPr>
              <a:t>DP data can be </a:t>
            </a:r>
            <a:r>
              <a:rPr lang="en-US" sz="1600" dirty="0">
                <a:solidFill>
                  <a:srgbClr val="007A37"/>
                </a:solidFill>
                <a:sym typeface="Wingdings" pitchFamily="2" charset="2"/>
              </a:rPr>
              <a:t></a:t>
            </a:r>
            <a:endParaRPr lang="en-US" sz="1600" dirty="0">
              <a:solidFill>
                <a:srgbClr val="007A37"/>
              </a:solidFill>
            </a:endParaRPr>
          </a:p>
          <a:p>
            <a:pPr lvl="2"/>
            <a:endParaRPr lang="en-US" sz="1600" dirty="0"/>
          </a:p>
          <a:p>
            <a:pPr lvl="1"/>
            <a:endParaRPr lang="en-US" sz="20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7A15B-6210-476E-B063-BDFF42F5C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79"/>
          <a:stretch/>
        </p:blipFill>
        <p:spPr>
          <a:xfrm>
            <a:off x="595933" y="4149080"/>
            <a:ext cx="7905750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3FA9F-B37C-4F2F-BD0B-A3A23F2E3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14" b="22884"/>
          <a:stretch/>
        </p:blipFill>
        <p:spPr>
          <a:xfrm>
            <a:off x="595933" y="4783668"/>
            <a:ext cx="7905750" cy="791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D0A06-1FA3-5F46-93FF-66BA7717CC6A}"/>
              </a:ext>
            </a:extLst>
          </p:cNvPr>
          <p:cNvSpPr txBox="1"/>
          <p:nvPr/>
        </p:nvSpPr>
        <p:spPr>
          <a:xfrm>
            <a:off x="8890000" y="26035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1511-C2F4-44E8-952B-B7DDB5AE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Postdiction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37B08-F305-40C0-A214-A22AB373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5" y="980728"/>
            <a:ext cx="8186766" cy="5007256"/>
          </a:xfrm>
        </p:spPr>
        <p:txBody>
          <a:bodyPr/>
          <a:lstStyle/>
          <a:p>
            <a:pPr algn="just"/>
            <a:r>
              <a:rPr lang="en-US" sz="2800" b="1" dirty="0"/>
              <a:t>Data </a:t>
            </a:r>
            <a:r>
              <a:rPr lang="en-US" sz="2800" b="1" dirty="0" err="1"/>
              <a:t>Postdiction</a:t>
            </a:r>
            <a:r>
              <a:rPr lang="en-US" sz="2800" b="1" dirty="0"/>
              <a:t> </a:t>
            </a:r>
            <a:r>
              <a:rPr lang="en-US" sz="2800" dirty="0"/>
              <a:t>is a term that we have coined in this paper, especially for data recovery.</a:t>
            </a:r>
          </a:p>
          <a:p>
            <a:pPr algn="just"/>
            <a:r>
              <a:rPr lang="en-US" sz="2800" dirty="0"/>
              <a:t>Our bibliography search exposes that </a:t>
            </a:r>
            <a:r>
              <a:rPr lang="en-US" sz="2800" b="1" dirty="0" err="1"/>
              <a:t>Postdiction</a:t>
            </a:r>
            <a:r>
              <a:rPr lang="en-US" sz="2800" dirty="0"/>
              <a:t> as a concept has its foundations in the Neuroscience, Psychiatry &amp; Behavior Science domain:</a:t>
            </a:r>
          </a:p>
          <a:p>
            <a:pPr lvl="1" algn="just"/>
            <a:r>
              <a:rPr lang="en-US" sz="2400" dirty="0"/>
              <a:t>D. M. Eagleman and T. J. </a:t>
            </a:r>
            <a:r>
              <a:rPr lang="en-US" sz="2400" dirty="0" err="1"/>
              <a:t>Sejnowski</a:t>
            </a:r>
            <a:r>
              <a:rPr lang="en-US" sz="2400" dirty="0"/>
              <a:t>, "Motion Integration and </a:t>
            </a:r>
            <a:r>
              <a:rPr lang="en-US" sz="2400" dirty="0" err="1"/>
              <a:t>Postdiction</a:t>
            </a:r>
            <a:r>
              <a:rPr lang="en-US" sz="2400" dirty="0"/>
              <a:t> in Visual Awareness”, Science. 2000 Mar 17;287(5460):2036-8.</a:t>
            </a:r>
          </a:p>
          <a:p>
            <a:pPr lvl="2" algn="just"/>
            <a:r>
              <a:rPr lang="en-US" sz="2000" i="1" dirty="0"/>
              <a:t>“visual </a:t>
            </a:r>
            <a:r>
              <a:rPr lang="en-US" sz="2000" b="1" i="1" dirty="0"/>
              <a:t>awareness</a:t>
            </a:r>
            <a:r>
              <a:rPr lang="en-US" sz="2000" i="1" dirty="0"/>
              <a:t> is </a:t>
            </a:r>
            <a:r>
              <a:rPr lang="en-US" sz="2000" b="1" i="1" dirty="0"/>
              <a:t>postdictive</a:t>
            </a:r>
            <a:r>
              <a:rPr lang="en-US" sz="2000" i="1" dirty="0"/>
              <a:t>, so that </a:t>
            </a:r>
            <a:r>
              <a:rPr lang="en-US" sz="2000" b="1" i="1" dirty="0"/>
              <a:t>the percept attributed </a:t>
            </a:r>
            <a:r>
              <a:rPr lang="en-US" sz="2000" i="1" dirty="0"/>
              <a:t>to the time of an event </a:t>
            </a:r>
            <a:r>
              <a:rPr lang="en-US" sz="2000" b="1" i="1" dirty="0"/>
              <a:t>is a function of </a:t>
            </a:r>
            <a:r>
              <a:rPr lang="en-US" sz="2000" i="1" dirty="0"/>
              <a:t>what </a:t>
            </a:r>
            <a:r>
              <a:rPr lang="en-US" sz="2000" b="1" i="1" dirty="0"/>
              <a:t>happens</a:t>
            </a:r>
            <a:r>
              <a:rPr lang="en-US" sz="2000" i="1" dirty="0"/>
              <a:t> in the 80 </a:t>
            </a:r>
            <a:r>
              <a:rPr lang="en-US" sz="2000" i="1" dirty="0" err="1"/>
              <a:t>ms</a:t>
            </a:r>
            <a:r>
              <a:rPr lang="en-US" sz="2000" i="1" dirty="0"/>
              <a:t> </a:t>
            </a:r>
            <a:r>
              <a:rPr lang="en-US" sz="2000" b="1" i="1" dirty="0"/>
              <a:t>following the event</a:t>
            </a:r>
            <a:r>
              <a:rPr lang="en-US" sz="2000" i="1" dirty="0"/>
              <a:t>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71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Introduction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Background</a:t>
            </a:r>
          </a:p>
          <a:p>
            <a:pPr marL="514350" indent="-51435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TBD-DP Operator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Problem Formulation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Construction Algorithm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Recovery Algorithm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377766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915E832-98FE-E247-846C-20AC7962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2" y="2348880"/>
            <a:ext cx="4206922" cy="2520281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CC582008-BBD8-4E8D-ABBA-8EC90C800509}"/>
              </a:ext>
            </a:extLst>
          </p:cNvPr>
          <p:cNvSpPr/>
          <p:nvPr/>
        </p:nvSpPr>
        <p:spPr bwMode="auto">
          <a:xfrm>
            <a:off x="6761456" y="3861050"/>
            <a:ext cx="288127" cy="720080"/>
          </a:xfrm>
          <a:prstGeom prst="ellipse">
            <a:avLst/>
          </a:prstGeom>
          <a:noFill/>
          <a:ln w="38100" cap="flat" cmpd="sng" algn="ctr">
            <a:solidFill>
              <a:srgbClr val="FF2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9A7D1C4-F3F6-45D5-9909-F14734558279}"/>
              </a:ext>
            </a:extLst>
          </p:cNvPr>
          <p:cNvSpPr/>
          <p:nvPr/>
        </p:nvSpPr>
        <p:spPr bwMode="auto">
          <a:xfrm>
            <a:off x="6519854" y="3466184"/>
            <a:ext cx="248846" cy="479701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System Model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48402" cy="2016224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The data arrives at a data center in batches </a:t>
            </a:r>
            <a:r>
              <a:rPr lang="en-US" sz="2800" b="1" kern="1200" dirty="0" err="1">
                <a:solidFill>
                  <a:srgbClr val="FF0000"/>
                </a:solidFill>
                <a:ea typeface="ＭＳ Ｐゴシック" charset="-128"/>
              </a:rPr>
              <a:t>d</a:t>
            </a:r>
            <a:r>
              <a:rPr lang="en-US" sz="2800" b="1" kern="1200" baseline="-25000" dirty="0" err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sz="2800" dirty="0">
                <a:ea typeface="ＭＳ Ｐゴシック" pitchFamily="34" charset="-128"/>
              </a:rPr>
              <a:t> within an ingestion period (e.g., every 30 min).</a:t>
            </a:r>
          </a:p>
          <a:p>
            <a:r>
              <a:rPr lang="en-US" sz="2800" dirty="0">
                <a:ea typeface="ＭＳ Ｐゴシック" pitchFamily="34" charset="-128"/>
              </a:rPr>
              <a:t>A snapshot </a:t>
            </a:r>
            <a:r>
              <a:rPr lang="en-US" sz="2800" b="1" dirty="0" err="1">
                <a:solidFill>
                  <a:srgbClr val="FF0000"/>
                </a:solidFill>
                <a:ea typeface="ＭＳ Ｐゴシック" charset="-128"/>
              </a:rPr>
              <a:t>d</a:t>
            </a:r>
            <a:r>
              <a:rPr lang="en-US" sz="2800" b="1" baseline="-25000" dirty="0" err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sz="2800" dirty="0">
                <a:ea typeface="ＭＳ Ｐゴシック" pitchFamily="34" charset="-128"/>
              </a:rPr>
              <a:t> contains records </a:t>
            </a:r>
            <a:r>
              <a:rPr lang="en-US" sz="2800" b="1" dirty="0">
                <a:solidFill>
                  <a:srgbClr val="007A37"/>
                </a:solidFill>
                <a:ea typeface="ＭＳ Ｐゴシック" pitchFamily="34" charset="-128"/>
              </a:rPr>
              <a:t>r</a:t>
            </a:r>
            <a:r>
              <a:rPr lang="en-US" sz="2800" b="1" baseline="-25000" dirty="0">
                <a:solidFill>
                  <a:srgbClr val="007A37"/>
                </a:solidFill>
                <a:ea typeface="ＭＳ Ｐゴシック" pitchFamily="34" charset="-128"/>
              </a:rPr>
              <a:t>t </a:t>
            </a:r>
            <a:r>
              <a:rPr lang="en-US" sz="2800" dirty="0">
                <a:ea typeface="ＭＳ Ｐゴシック" pitchFamily="34" charset="-128"/>
              </a:rPr>
              <a:t>created at timestamp t.</a:t>
            </a:r>
            <a:endParaRPr lang="en-US" sz="2800" b="1" dirty="0">
              <a:ea typeface="ＭＳ Ｐゴシック" pitchFamily="34" charset="-128"/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 bwMode="auto">
          <a:xfrm>
            <a:off x="0" y="6453336"/>
            <a:ext cx="38989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49C10A0A-668B-4790-BC96-EDF79F7B704C}"/>
              </a:ext>
            </a:extLst>
          </p:cNvPr>
          <p:cNvSpPr txBox="1">
            <a:spLocks/>
          </p:cNvSpPr>
          <p:nvPr/>
        </p:nvSpPr>
        <p:spPr bwMode="auto">
          <a:xfrm>
            <a:off x="392463" y="2924944"/>
            <a:ext cx="4228660" cy="214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kern="0" dirty="0">
                <a:ea typeface="ＭＳ Ｐゴシック" pitchFamily="34" charset="-128"/>
              </a:rPr>
              <a:t>Each record </a:t>
            </a:r>
            <a:r>
              <a:rPr lang="en-US" sz="2800" kern="0" dirty="0">
                <a:solidFill>
                  <a:srgbClr val="007A37"/>
                </a:solidFill>
                <a:ea typeface="ＭＳ Ｐゴシック" pitchFamily="34" charset="-128"/>
              </a:rPr>
              <a:t>r</a:t>
            </a:r>
            <a:r>
              <a:rPr lang="en-US" sz="2800" kern="0" baseline="-25000" dirty="0">
                <a:solidFill>
                  <a:srgbClr val="007A37"/>
                </a:solidFill>
                <a:ea typeface="ＭＳ Ｐゴシック" pitchFamily="34" charset="-128"/>
              </a:rPr>
              <a:t>t</a:t>
            </a:r>
            <a:r>
              <a:rPr lang="en-US" sz="2800" b="0" kern="0" dirty="0">
                <a:ea typeface="ＭＳ Ｐゴシック" pitchFamily="34" charset="-128"/>
              </a:rPr>
              <a:t> maps to  a cell tower id </a:t>
            </a:r>
            <a:r>
              <a:rPr lang="en-US" sz="2800" kern="0" dirty="0" err="1">
                <a:solidFill>
                  <a:srgbClr val="00355E"/>
                </a:solidFill>
                <a:ea typeface="ＭＳ Ｐゴシック" pitchFamily="34" charset="-128"/>
              </a:rPr>
              <a:t>c</a:t>
            </a:r>
            <a:r>
              <a:rPr lang="en-US" sz="2800" kern="0" baseline="-25000" dirty="0" err="1">
                <a:solidFill>
                  <a:srgbClr val="00355E"/>
                </a:solidFill>
                <a:ea typeface="ＭＳ Ｐゴシック" pitchFamily="34" charset="-128"/>
              </a:rPr>
              <a:t>r</a:t>
            </a:r>
            <a:endParaRPr lang="en-US" sz="2800" kern="0" baseline="-25000" dirty="0">
              <a:solidFill>
                <a:srgbClr val="00355E"/>
              </a:solidFill>
              <a:ea typeface="ＭＳ Ｐゴシック" pitchFamily="34" charset="-128"/>
            </a:endParaRPr>
          </a:p>
          <a:p>
            <a:r>
              <a:rPr lang="en-US" sz="2800" b="0" kern="0" dirty="0">
                <a:ea typeface="ＭＳ Ｐゴシック" pitchFamily="34" charset="-128"/>
              </a:rPr>
              <a:t>Spatially group </a:t>
            </a:r>
            <a:r>
              <a:rPr lang="en-US" sz="2800" kern="0" dirty="0" err="1">
                <a:solidFill>
                  <a:srgbClr val="007A37"/>
                </a:solidFill>
                <a:ea typeface="ＭＳ Ｐゴシック" pitchFamily="34" charset="-128"/>
              </a:rPr>
              <a:t>r</a:t>
            </a:r>
            <a:r>
              <a:rPr lang="en-US" sz="2800" kern="0" baseline="-25000" dirty="0" err="1">
                <a:solidFill>
                  <a:srgbClr val="007A37"/>
                </a:solidFill>
                <a:ea typeface="ＭＳ Ｐゴシック" pitchFamily="34" charset="-128"/>
              </a:rPr>
              <a:t>t</a:t>
            </a:r>
            <a:r>
              <a:rPr lang="en-US" sz="2800" b="0" kern="0" dirty="0">
                <a:ea typeface="ＭＳ Ｐゴシック" pitchFamily="34" charset="-128"/>
              </a:rPr>
              <a:t> into clusters </a:t>
            </a:r>
            <a:r>
              <a:rPr lang="en-US" sz="2800" kern="0" dirty="0">
                <a:solidFill>
                  <a:srgbClr val="990099"/>
                </a:solidFill>
                <a:ea typeface="ＭＳ Ｐゴシック" pitchFamily="34" charset="-128"/>
              </a:rPr>
              <a:t>cl</a:t>
            </a:r>
            <a:r>
              <a:rPr lang="en-US" sz="2800" kern="0" baseline="-25000" dirty="0">
                <a:solidFill>
                  <a:srgbClr val="990099"/>
                </a:solidFill>
                <a:ea typeface="ＭＳ Ｐゴシック" pitchFamily="34" charset="-128"/>
              </a:rPr>
              <a:t>i</a:t>
            </a:r>
            <a:r>
              <a:rPr lang="en-US" sz="2800" kern="0" dirty="0">
                <a:solidFill>
                  <a:srgbClr val="990099"/>
                </a:solidFill>
                <a:ea typeface="ＭＳ Ｐゴシック" pitchFamily="34" charset="-128"/>
              </a:rPr>
              <a:t>, 1</a:t>
            </a:r>
            <a:r>
              <a:rPr lang="en-US" sz="2800" b="0" dirty="0">
                <a:solidFill>
                  <a:srgbClr val="990099"/>
                </a:solidFill>
              </a:rPr>
              <a:t> ≤</a:t>
            </a:r>
            <a:r>
              <a:rPr lang="en-US" sz="2800" kern="0" dirty="0">
                <a:solidFill>
                  <a:srgbClr val="990099"/>
                </a:solidFill>
                <a:ea typeface="ＭＳ Ｐゴシック" pitchFamily="34" charset="-128"/>
              </a:rPr>
              <a:t> </a:t>
            </a:r>
            <a:r>
              <a:rPr lang="en-US" sz="2800" i="1" kern="0" dirty="0" err="1">
                <a:solidFill>
                  <a:srgbClr val="990099"/>
                </a:solidFill>
                <a:ea typeface="ＭＳ Ｐゴシック" pitchFamily="34" charset="-128"/>
              </a:rPr>
              <a:t>i</a:t>
            </a:r>
            <a:r>
              <a:rPr lang="en-US" sz="2800" i="1" kern="0" dirty="0">
                <a:solidFill>
                  <a:srgbClr val="990099"/>
                </a:solidFill>
                <a:ea typeface="ＭＳ Ｐゴシック" pitchFamily="34" charset="-128"/>
              </a:rPr>
              <a:t> </a:t>
            </a:r>
            <a:r>
              <a:rPr lang="en-US" sz="2800" b="0" dirty="0">
                <a:solidFill>
                  <a:srgbClr val="990099"/>
                </a:solidFill>
              </a:rPr>
              <a:t>≤</a:t>
            </a:r>
            <a:r>
              <a:rPr lang="en-US" sz="2800" i="1" kern="0" dirty="0">
                <a:solidFill>
                  <a:srgbClr val="990099"/>
                </a:solidFill>
                <a:ea typeface="ＭＳ Ｐゴシック" pitchFamily="34" charset="-128"/>
              </a:rPr>
              <a:t> k </a:t>
            </a:r>
            <a:endParaRPr lang="en-US" sz="2800" kern="0" dirty="0">
              <a:solidFill>
                <a:srgbClr val="00355E"/>
              </a:solidFill>
              <a:ea typeface="ＭＳ Ｐゴシック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C71F6-453B-4A4F-9750-D5CE1A54F977}"/>
              </a:ext>
            </a:extLst>
          </p:cNvPr>
          <p:cNvSpPr/>
          <p:nvPr/>
        </p:nvSpPr>
        <p:spPr>
          <a:xfrm>
            <a:off x="4451880" y="3997730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00355E"/>
                </a:solidFill>
                <a:ea typeface="ＭＳ Ｐゴシック" pitchFamily="34" charset="-128"/>
              </a:rPr>
              <a:t>c</a:t>
            </a:r>
            <a:r>
              <a:rPr lang="en-US" sz="2800" kern="0" baseline="-25000" dirty="0" err="1">
                <a:solidFill>
                  <a:srgbClr val="00355E"/>
                </a:solidFill>
                <a:ea typeface="ＭＳ Ｐゴシック" pitchFamily="34" charset="-128"/>
              </a:rPr>
              <a:t>r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ECBB20-59F8-1D4E-AD99-33C18AE282F6}"/>
              </a:ext>
            </a:extLst>
          </p:cNvPr>
          <p:cNvSpPr/>
          <p:nvPr/>
        </p:nvSpPr>
        <p:spPr bwMode="auto">
          <a:xfrm>
            <a:off x="7049583" y="4232185"/>
            <a:ext cx="1266833" cy="49296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2513607-934C-4344-8826-DE18CED1E006}"/>
              </a:ext>
            </a:extLst>
          </p:cNvPr>
          <p:cNvSpPr/>
          <p:nvPr/>
        </p:nvSpPr>
        <p:spPr bwMode="auto">
          <a:xfrm>
            <a:off x="7049583" y="3466184"/>
            <a:ext cx="1266833" cy="754905"/>
          </a:xfrm>
          <a:prstGeom prst="triangle">
            <a:avLst/>
          </a:prstGeom>
          <a:noFill/>
          <a:ln w="38100" cap="flat" cmpd="sng" algn="ctr">
            <a:solidFill>
              <a:srgbClr val="990099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0C4BDA-0D39-9544-ADCE-788BA9DB7EBE}"/>
              </a:ext>
            </a:extLst>
          </p:cNvPr>
          <p:cNvSpPr txBox="1">
            <a:spLocks/>
          </p:cNvSpPr>
          <p:nvPr/>
        </p:nvSpPr>
        <p:spPr bwMode="auto">
          <a:xfrm>
            <a:off x="403332" y="4985800"/>
            <a:ext cx="8578741" cy="121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>
                <a:ea typeface="ＭＳ Ｐゴシック" pitchFamily="34" charset="-128"/>
              </a:rPr>
              <a:t>Create a model </a:t>
            </a:r>
            <a:r>
              <a:rPr lang="en-US" sz="2400" kern="0" dirty="0">
                <a:solidFill>
                  <a:srgbClr val="0000FF"/>
                </a:solidFill>
                <a:ea typeface="ＭＳ Ｐゴシック" pitchFamily="34" charset="-128"/>
              </a:rPr>
              <a:t>md</a:t>
            </a:r>
            <a:r>
              <a:rPr lang="en-US" sz="2400" kern="0" baseline="-25000" dirty="0">
                <a:solidFill>
                  <a:srgbClr val="0000FF"/>
                </a:solidFill>
                <a:ea typeface="ＭＳ Ｐゴシック" pitchFamily="34" charset="-128"/>
              </a:rPr>
              <a:t>i, </a:t>
            </a:r>
            <a:r>
              <a:rPr lang="en-US" sz="2400" i="1" kern="0" dirty="0" err="1">
                <a:solidFill>
                  <a:srgbClr val="0000FF"/>
                </a:solidFill>
                <a:ea typeface="ＭＳ Ｐゴシック" pitchFamily="34" charset="-128"/>
              </a:rPr>
              <a:t>i</a:t>
            </a:r>
            <a:r>
              <a:rPr lang="en-US" sz="2400" i="1" kern="0" dirty="0">
                <a:solidFill>
                  <a:srgbClr val="0000FF"/>
                </a:solidFill>
                <a:ea typeface="ＭＳ Ｐゴシック" pitchFamily="34" charset="-128"/>
              </a:rPr>
              <a:t> = </a:t>
            </a:r>
            <a:r>
              <a:rPr lang="en-US" sz="2400" i="1" kern="0" dirty="0" err="1">
                <a:solidFill>
                  <a:srgbClr val="0000FF"/>
                </a:solidFill>
                <a:ea typeface="ＭＳ Ｐゴシック" pitchFamily="34" charset="-128"/>
              </a:rPr>
              <a:t>i</a:t>
            </a:r>
            <a:r>
              <a:rPr lang="en-US" sz="2400" i="1" kern="0" dirty="0">
                <a:solidFill>
                  <a:srgbClr val="0000FF"/>
                </a:solidFill>
                <a:ea typeface="ＭＳ Ｐゴシック" pitchFamily="34" charset="-128"/>
              </a:rPr>
              <a:t> . . . K </a:t>
            </a:r>
            <a:r>
              <a:rPr lang="en-US" sz="2400" b="0" kern="0" dirty="0">
                <a:ea typeface="ＭＳ Ｐゴシック" pitchFamily="34" charset="-128"/>
              </a:rPr>
              <a:t>for each </a:t>
            </a:r>
            <a:r>
              <a:rPr lang="en-US" sz="2400" kern="0" dirty="0">
                <a:solidFill>
                  <a:srgbClr val="990099"/>
                </a:solidFill>
                <a:ea typeface="ＭＳ Ｐゴシック" pitchFamily="34" charset="-128"/>
              </a:rPr>
              <a:t>cl</a:t>
            </a:r>
            <a:r>
              <a:rPr lang="en-US" sz="2400" kern="0" baseline="-25000" dirty="0">
                <a:solidFill>
                  <a:srgbClr val="990099"/>
                </a:solidFill>
                <a:ea typeface="ＭＳ Ｐゴシック" pitchFamily="34" charset="-128"/>
              </a:rPr>
              <a:t>i </a:t>
            </a:r>
            <a:endParaRPr lang="en-US" sz="2400" b="0" kern="0" dirty="0">
              <a:ea typeface="ＭＳ Ｐゴシック" pitchFamily="34" charset="-128"/>
            </a:endParaRPr>
          </a:p>
          <a:p>
            <a:pPr lvl="1"/>
            <a:r>
              <a:rPr lang="en-US" sz="2000" b="0" kern="0" dirty="0">
                <a:ea typeface="ＭＳ Ｐゴシック" pitchFamily="34" charset="-128"/>
              </a:rPr>
              <a:t>Each </a:t>
            </a:r>
            <a:r>
              <a:rPr lang="en-US" sz="2000" kern="0" dirty="0">
                <a:solidFill>
                  <a:srgbClr val="0000FF"/>
                </a:solidFill>
                <a:ea typeface="ＭＳ Ｐゴシック" pitchFamily="34" charset="-128"/>
              </a:rPr>
              <a:t>md</a:t>
            </a:r>
            <a:r>
              <a:rPr lang="en-US" sz="2000" kern="0" baseline="-25000" dirty="0">
                <a:solidFill>
                  <a:srgbClr val="0000FF"/>
                </a:solidFill>
                <a:ea typeface="ＭＳ Ｐゴシック" pitchFamily="34" charset="-128"/>
              </a:rPr>
              <a:t>i</a:t>
            </a:r>
            <a:r>
              <a:rPr lang="en-US" sz="2000" b="0" kern="0" dirty="0">
                <a:ea typeface="ＭＳ Ｐゴシック" pitchFamily="34" charset="-128"/>
              </a:rPr>
              <a:t> can exploit </a:t>
            </a:r>
            <a:r>
              <a:rPr lang="en-US" sz="2000" i="1" kern="0" dirty="0" err="1">
                <a:ea typeface="ＭＳ Ｐゴシック" pitchFamily="34" charset="-128"/>
              </a:rPr>
              <a:t>spatio</a:t>
            </a:r>
            <a:r>
              <a:rPr lang="en-US" sz="2000" i="1" kern="0" dirty="0">
                <a:ea typeface="ＭＳ Ｐゴシック" pitchFamily="34" charset="-128"/>
              </a:rPr>
              <a:t>-temporal locality </a:t>
            </a:r>
            <a:r>
              <a:rPr lang="en-US" sz="2000" b="0" kern="0" dirty="0">
                <a:ea typeface="ＭＳ Ｐゴシック" pitchFamily="34" charset="-128"/>
              </a:rPr>
              <a:t>during the </a:t>
            </a:r>
            <a:r>
              <a:rPr lang="en-US" sz="2000" b="0" kern="0" dirty="0" err="1">
                <a:ea typeface="ＭＳ Ｐゴシック" pitchFamily="34" charset="-128"/>
              </a:rPr>
              <a:t>postdiction</a:t>
            </a:r>
            <a:r>
              <a:rPr lang="en-US" sz="2000" b="0" kern="0" dirty="0">
                <a:ea typeface="ＭＳ Ｐゴシック" pitchFamily="34" charset="-128"/>
              </a:rPr>
              <a:t> inference, rather than a </a:t>
            </a:r>
            <a:r>
              <a:rPr lang="en-US" sz="2000" i="1" kern="0" dirty="0">
                <a:ea typeface="ＭＳ Ｐゴシック" pitchFamily="34" charset="-128"/>
              </a:rPr>
              <a:t>monolithic global model</a:t>
            </a:r>
            <a:r>
              <a:rPr lang="en-US" sz="2000" b="0" kern="0" dirty="0">
                <a:ea typeface="ＭＳ Ｐゴシック" pitchFamily="34" charset="-128"/>
              </a:rPr>
              <a:t>.</a:t>
            </a:r>
          </a:p>
          <a:p>
            <a:pPr lvl="1"/>
            <a:r>
              <a:rPr lang="en-US" sz="2000" b="0" kern="0" dirty="0">
                <a:ea typeface="ＭＳ Ｐゴシック" pitchFamily="34" charset="-128"/>
              </a:rPr>
              <a:t>Will require enough data, which is possible in a Telco setting.</a:t>
            </a:r>
          </a:p>
          <a:p>
            <a:pPr lvl="1"/>
            <a:endParaRPr lang="en-US" sz="2000" b="0" kern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66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9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2FFA62-6282-4B69-8E6E-0A9E47040565}"/>
              </a:ext>
            </a:extLst>
          </p:cNvPr>
          <p:cNvSpPr/>
          <p:nvPr/>
        </p:nvSpPr>
        <p:spPr bwMode="auto">
          <a:xfrm>
            <a:off x="457200" y="1052736"/>
            <a:ext cx="8219256" cy="192732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A6B73-FCD2-8740-A0A5-2A2D56CB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55DBF-2FBF-EB43-847E-13B238119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n-US" sz="2400" b="1" dirty="0"/>
              <a:t>Research Goal</a:t>
            </a:r>
            <a:r>
              <a:rPr lang="en-US" sz="2400" dirty="0"/>
              <a:t>: Given a Telco setting, we aim at achieving a pre-specified </a:t>
            </a:r>
            <a:r>
              <a:rPr lang="en-US" sz="2400" b="1" dirty="0"/>
              <a:t>decaying</a:t>
            </a:r>
            <a:r>
              <a:rPr lang="en-US" sz="2400" dirty="0"/>
              <a:t> of TBD with </a:t>
            </a:r>
            <a:r>
              <a:rPr lang="en-US" sz="2400" b="1" dirty="0"/>
              <a:t>minimum</a:t>
            </a:r>
            <a:r>
              <a:rPr lang="en-US" sz="2400" dirty="0"/>
              <a:t> additional </a:t>
            </a:r>
            <a:r>
              <a:rPr lang="en-US" sz="2400" b="1" dirty="0"/>
              <a:t>storage</a:t>
            </a:r>
            <a:r>
              <a:rPr lang="en-US" sz="2400" dirty="0"/>
              <a:t> </a:t>
            </a:r>
            <a:r>
              <a:rPr lang="en-US" sz="2400" b="1" dirty="0"/>
              <a:t>space</a:t>
            </a:r>
            <a:r>
              <a:rPr lang="en-US" sz="2400" dirty="0"/>
              <a:t> capacity and being able to </a:t>
            </a:r>
            <a:r>
              <a:rPr lang="en-US" sz="2400" b="1" dirty="0"/>
              <a:t>recover</a:t>
            </a:r>
            <a:r>
              <a:rPr lang="en-US" sz="2400" dirty="0"/>
              <a:t> the decayed data </a:t>
            </a:r>
            <a:r>
              <a:rPr lang="en-US" sz="2400" b="1" dirty="0"/>
              <a:t>as accurately</a:t>
            </a:r>
            <a:r>
              <a:rPr lang="en-US" sz="2400" dirty="0"/>
              <a:t> </a:t>
            </a:r>
            <a:r>
              <a:rPr lang="en-US" sz="2400" b="1" dirty="0"/>
              <a:t>as possible </a:t>
            </a:r>
            <a:r>
              <a:rPr lang="en-US" sz="2400" dirty="0"/>
              <a:t>and </a:t>
            </a:r>
            <a:r>
              <a:rPr lang="en-US" sz="2400" b="1" dirty="0"/>
              <a:t>efficiently</a:t>
            </a:r>
            <a:r>
              <a:rPr lang="en-US" sz="2400" dirty="0"/>
              <a:t>.</a:t>
            </a:r>
          </a:p>
          <a:p>
            <a:r>
              <a:rPr lang="en-US" sz="2400" b="1" dirty="0"/>
              <a:t>Objectives (Metrics):</a:t>
            </a:r>
          </a:p>
          <a:p>
            <a:pPr lvl="1"/>
            <a:r>
              <a:rPr lang="en-US" sz="2000" b="1" dirty="0"/>
              <a:t>Storage Capacity (S): </a:t>
            </a:r>
            <a:r>
              <a:rPr lang="en-US" sz="2000" dirty="0"/>
              <a:t>is the total storage space required for achieving decaying of data based on a decaying factor </a:t>
            </a:r>
            <a:r>
              <a:rPr lang="en-US" sz="2000" b="1" i="1" dirty="0"/>
              <a:t>f</a:t>
            </a:r>
            <a:r>
              <a:rPr lang="en-US" sz="2000" dirty="0"/>
              <a:t>.</a:t>
            </a:r>
          </a:p>
          <a:p>
            <a:pPr lvl="1"/>
            <a:r>
              <a:rPr lang="en-US" sz="2000" b="1" dirty="0"/>
              <a:t>Accuracy (Norm. Root Mean Square Error - NRMSE): </a:t>
            </a:r>
            <a:r>
              <a:rPr lang="en-US" sz="2000" dirty="0"/>
              <a:t>is the percentage of the correctly recovered decayed data.</a:t>
            </a:r>
          </a:p>
          <a:p>
            <a:pPr lvl="2"/>
            <a:r>
              <a:rPr lang="en-US" sz="1800" dirty="0"/>
              <a:t>NRMSE is the normalized difference between the actual data </a:t>
            </a:r>
            <a:r>
              <a:rPr lang="en-US" sz="1800" b="1" i="1" dirty="0"/>
              <a:t>(x</a:t>
            </a:r>
            <a:r>
              <a:rPr lang="en-US" sz="1800" b="1" i="1" baseline="-25000" dirty="0"/>
              <a:t>1</a:t>
            </a:r>
            <a:r>
              <a:rPr lang="en-US" sz="1800" b="1" i="1" dirty="0"/>
              <a:t>,t) </a:t>
            </a:r>
            <a:r>
              <a:rPr lang="en-US" sz="1800" dirty="0"/>
              <a:t>and the predicted data </a:t>
            </a:r>
            <a:r>
              <a:rPr lang="en-US" sz="1800" b="1" i="1" dirty="0"/>
              <a:t>(x</a:t>
            </a:r>
            <a:r>
              <a:rPr lang="en-US" sz="1800" b="1" i="1" baseline="-25000" dirty="0"/>
              <a:t>2</a:t>
            </a:r>
            <a:r>
              <a:rPr lang="en-US" sz="1800" b="1" i="1" dirty="0"/>
              <a:t>,t)</a:t>
            </a:r>
            <a:r>
              <a:rPr lang="en-US" sz="1800" dirty="0"/>
              <a:t>,</a:t>
            </a:r>
            <a:r>
              <a:rPr lang="en-US" sz="1800" b="1" i="1" dirty="0"/>
              <a:t> </a:t>
            </a:r>
            <a:r>
              <a:rPr lang="en-US" sz="1800" dirty="0"/>
              <a:t>where </a:t>
            </a:r>
            <a:r>
              <a:rPr lang="en-US" sz="1800" b="1" i="1" dirty="0"/>
              <a:t>t</a:t>
            </a:r>
            <a:r>
              <a:rPr lang="en-US" sz="1800" b="1" dirty="0"/>
              <a:t> </a:t>
            </a:r>
            <a:r>
              <a:rPr lang="en-US" sz="1800" dirty="0"/>
              <a:t>is a discrete time point and </a:t>
            </a:r>
            <a:r>
              <a:rPr lang="en-US" sz="1800" b="1" i="1" dirty="0" err="1"/>
              <a:t>y</a:t>
            </a:r>
            <a:r>
              <a:rPr lang="en-US" sz="1800" b="1" i="1" baseline="-25000" dirty="0" err="1"/>
              <a:t>max</a:t>
            </a:r>
            <a:r>
              <a:rPr lang="en-US" sz="1800" dirty="0"/>
              <a:t>,</a:t>
            </a:r>
            <a:r>
              <a:rPr lang="en-US" sz="1800" b="1" i="1" dirty="0"/>
              <a:t> </a:t>
            </a:r>
            <a:r>
              <a:rPr lang="en-US" sz="1800" b="1" i="1" dirty="0" err="1"/>
              <a:t>y</a:t>
            </a:r>
            <a:r>
              <a:rPr lang="en-US" sz="1800" b="1" i="1" baseline="-25000" dirty="0" err="1"/>
              <a:t>min</a:t>
            </a:r>
            <a:r>
              <a:rPr lang="en-US" sz="1800" dirty="0"/>
              <a:t> the maximum and minimum observed differences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EAF1E-C9A2-0A4A-9572-C10B61F8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692067"/>
            <a:ext cx="2952328" cy="584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54FC0-6F69-3F4F-8518-3A6AEE5E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65104" y="3646992"/>
            <a:ext cx="50673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6492-4EF3-483D-9916-C16EF989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TBD-DP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dirty="0"/>
              <a:t>Operator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6CAF-01E0-4992-A155-BADE75FF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43" y="1052736"/>
            <a:ext cx="8435280" cy="2231578"/>
          </a:xfrm>
        </p:spPr>
        <p:txBody>
          <a:bodyPr/>
          <a:lstStyle/>
          <a:p>
            <a:r>
              <a:rPr lang="en-US" sz="2800" dirty="0"/>
              <a:t>TBD-DP Operator Overview</a:t>
            </a:r>
          </a:p>
          <a:p>
            <a:pPr lvl="1"/>
            <a:r>
              <a:rPr lang="en-US" sz="2400" b="1" i="1" dirty="0"/>
              <a:t>Construction</a:t>
            </a:r>
            <a:r>
              <a:rPr lang="en-US" sz="2400" b="1" dirty="0"/>
              <a:t> algorithm: </a:t>
            </a:r>
            <a:r>
              <a:rPr lang="en-US" sz="2400" dirty="0"/>
              <a:t>construct a </a:t>
            </a:r>
            <a:r>
              <a:rPr lang="en-US" sz="2400" b="1" dirty="0"/>
              <a:t>DP-tree (B) </a:t>
            </a:r>
            <a:r>
              <a:rPr lang="en-US" sz="2400" dirty="0"/>
              <a:t>for a percentage </a:t>
            </a:r>
            <a:r>
              <a:rPr lang="en-US" sz="2400" b="1" dirty="0"/>
              <a:t>(f) </a:t>
            </a:r>
            <a:r>
              <a:rPr lang="en-US" sz="2400" dirty="0"/>
              <a:t>of the historic data</a:t>
            </a:r>
            <a:r>
              <a:rPr lang="en-US" sz="2400" b="1" dirty="0"/>
              <a:t> (D), denoted as D’</a:t>
            </a:r>
            <a:r>
              <a:rPr lang="en-US" sz="2400" dirty="0"/>
              <a:t>. </a:t>
            </a:r>
          </a:p>
          <a:p>
            <a:pPr lvl="2"/>
            <a:r>
              <a:rPr lang="en-US" sz="2000" dirty="0"/>
              <a:t>Delete </a:t>
            </a:r>
            <a:r>
              <a:rPr lang="en-US" sz="2000" b="1" dirty="0"/>
              <a:t>D’ </a:t>
            </a:r>
            <a:r>
              <a:rPr lang="en-US" sz="2000" dirty="0"/>
              <a:t>and retain </a:t>
            </a:r>
            <a:r>
              <a:rPr lang="en-US" sz="2000" b="1" dirty="0"/>
              <a:t>B</a:t>
            </a:r>
            <a:r>
              <a:rPr lang="en-US" sz="2000" dirty="0"/>
              <a:t> for data recovery</a:t>
            </a:r>
            <a:r>
              <a:rPr lang="en-US" sz="2000" b="1" dirty="0"/>
              <a:t>.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2400" b="1" i="1" dirty="0"/>
              <a:t>Recovery</a:t>
            </a:r>
            <a:r>
              <a:rPr lang="en-US" sz="2400" b="1" dirty="0"/>
              <a:t> algorithm: </a:t>
            </a:r>
            <a:r>
              <a:rPr lang="en-US" sz="2400" dirty="0"/>
              <a:t>use </a:t>
            </a:r>
            <a:r>
              <a:rPr lang="en-US" sz="2400" b="1" dirty="0"/>
              <a:t>{B, D-D’}</a:t>
            </a:r>
            <a:r>
              <a:rPr lang="en-US" sz="2400" dirty="0"/>
              <a:t> to recover </a:t>
            </a:r>
            <a:r>
              <a:rPr lang="en-US" sz="2400" b="1" dirty="0"/>
              <a:t>any past </a:t>
            </a:r>
            <a:r>
              <a:rPr lang="en-US" sz="2400" dirty="0"/>
              <a:t>data blocks, upon demand. 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D = </a:t>
            </a:r>
            <a:r>
              <a:rPr lang="en-US" sz="2000" dirty="0"/>
              <a:t>full data resolution and </a:t>
            </a:r>
            <a:r>
              <a:rPr lang="en-US" sz="2000" b="1" dirty="0">
                <a:solidFill>
                  <a:srgbClr val="FF0000"/>
                </a:solidFill>
              </a:rPr>
              <a:t> B =</a:t>
            </a:r>
            <a:r>
              <a:rPr lang="en-US" sz="2000" dirty="0"/>
              <a:t> model data 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7B43C-4E89-4FB6-89BE-F999087C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157192"/>
            <a:ext cx="5338936" cy="81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C706E-6B4B-4F89-8CAA-4F0C73286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989102"/>
            <a:ext cx="5437270" cy="1981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5745E-9A17-4466-B070-4B7C78BD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851853"/>
            <a:ext cx="5930852" cy="2351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CD02A2-105F-4B97-9DA6-17D41F91A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864990"/>
            <a:ext cx="5521144" cy="21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B38B62-AFFD-461C-9E5E-85E5BA829E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79512" y="3787829"/>
            <a:ext cx="1681045" cy="1945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D70D1-68B2-4C09-912C-EDFE0D1D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991883" y="3212977"/>
            <a:ext cx="1107030" cy="2376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E5483-52A0-4A24-89F2-51AC751BFD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927987" y="2536656"/>
            <a:ext cx="995941" cy="276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3C5ADA-7FBB-4776-A67D-97A1A95E56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748039" y="1856945"/>
            <a:ext cx="2051979" cy="1644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70DC1-F9CD-4F40-8A52-653B03F1BF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3691" y="1751127"/>
            <a:ext cx="1578543" cy="1965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7603-BF2C-4818-A52A-B4E46FE44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02" y="1877570"/>
            <a:ext cx="3598389" cy="340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D291C-FECD-4225-9B31-2D04F960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DP Construction: Partitioning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E8769-7555-4EA6-BCF2-E15C6C72C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033" y="997380"/>
            <a:ext cx="4793431" cy="5007256"/>
          </a:xfrm>
        </p:spPr>
        <p:txBody>
          <a:bodyPr/>
          <a:lstStyle/>
          <a:p>
            <a:r>
              <a:rPr lang="en-US" sz="2400" b="1" dirty="0"/>
              <a:t>Spatial Partitioning</a:t>
            </a:r>
          </a:p>
          <a:p>
            <a:pPr lvl="1"/>
            <a:r>
              <a:rPr lang="en-US" sz="2000" dirty="0"/>
              <a:t>Use cell tower locations to create clusters using a conventional clustering algorithm (e.g., K-Means or BFR for large data) </a:t>
            </a:r>
          </a:p>
          <a:p>
            <a:pPr lvl="1"/>
            <a:r>
              <a:rPr lang="en-US" sz="2000" dirty="0"/>
              <a:t>Associate records to clusters (</a:t>
            </a:r>
            <a:r>
              <a:rPr lang="en-US" sz="2000" i="1" dirty="0"/>
              <a:t>MAP(r</a:t>
            </a:r>
            <a:r>
              <a:rPr lang="en-US" sz="2000" i="1" baseline="-25000" dirty="0"/>
              <a:t>t</a:t>
            </a:r>
            <a:r>
              <a:rPr lang="en-US" sz="2000" i="1" dirty="0"/>
              <a:t>, cl</a:t>
            </a:r>
            <a:r>
              <a:rPr lang="en-US" sz="2000" i="1" baseline="-25000" dirty="0"/>
              <a:t>i</a:t>
            </a:r>
            <a:r>
              <a:rPr lang="en-US" sz="2000" i="1" dirty="0"/>
              <a:t>)|</a:t>
            </a:r>
            <a:r>
              <a:rPr lang="en-US" sz="2000" i="1" dirty="0" err="1"/>
              <a:t>i</a:t>
            </a:r>
            <a:r>
              <a:rPr lang="en-US" sz="2000" i="1" dirty="0"/>
              <a:t> = 1, . . . k</a:t>
            </a:r>
            <a:r>
              <a:rPr lang="en-US" sz="2000" dirty="0"/>
              <a:t>)</a:t>
            </a:r>
          </a:p>
          <a:p>
            <a:r>
              <a:rPr lang="en-US" sz="2400" b="1" dirty="0"/>
              <a:t>Why?</a:t>
            </a:r>
          </a:p>
          <a:p>
            <a:pPr lvl="1"/>
            <a:r>
              <a:rPr lang="en-US" sz="2000" dirty="0"/>
              <a:t>Allows constructing </a:t>
            </a:r>
            <a:r>
              <a:rPr lang="en-US" sz="2000" b="1" dirty="0"/>
              <a:t>less</a:t>
            </a:r>
            <a:r>
              <a:rPr lang="en-US" sz="2000" dirty="0"/>
              <a:t> models for very large data collections (rather than 1 model per cell tower).</a:t>
            </a:r>
          </a:p>
          <a:p>
            <a:pPr lvl="1"/>
            <a:r>
              <a:rPr lang="en-US" sz="2000" dirty="0"/>
              <a:t>Results in </a:t>
            </a:r>
            <a:r>
              <a:rPr lang="en-US" sz="2000" b="1" dirty="0"/>
              <a:t>less model building</a:t>
            </a:r>
            <a:r>
              <a:rPr lang="en-US" sz="2000" dirty="0"/>
              <a:t> computations.</a:t>
            </a:r>
          </a:p>
          <a:p>
            <a:pPr lvl="1"/>
            <a:r>
              <a:rPr lang="en-US" sz="2000" dirty="0"/>
              <a:t>Monolithic model still an option when not enough data.</a:t>
            </a:r>
          </a:p>
        </p:txBody>
      </p:sp>
    </p:spTree>
    <p:extLst>
      <p:ext uri="{BB962C8B-B14F-4D97-AF65-F5344CB8AC3E}">
        <p14:creationId xmlns:p14="http://schemas.microsoft.com/office/powerpoint/2010/main" val="31603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5481DE1-07A8-5A45-8223-783331D46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2624858"/>
            <a:ext cx="3582089" cy="1636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341A15-2934-5C45-9E87-0F24BC91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393616"/>
            <a:ext cx="3688398" cy="1745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D291C-FECD-4225-9B31-2D04F960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DP Construction: Ordering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E8769-7555-4EA6-BCF2-E15C6C72C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54" y="2428978"/>
            <a:ext cx="4719255" cy="3711112"/>
          </a:xfrm>
        </p:spPr>
        <p:txBody>
          <a:bodyPr/>
          <a:lstStyle/>
          <a:p>
            <a:r>
              <a:rPr lang="en-US" sz="2800" b="1" dirty="0"/>
              <a:t>Temporal Ordering</a:t>
            </a:r>
          </a:p>
          <a:p>
            <a:pPr lvl="1"/>
            <a:r>
              <a:rPr lang="en-US" sz="2400" dirty="0"/>
              <a:t>Sort records in clusters based on timestamp (</a:t>
            </a:r>
            <a:r>
              <a:rPr lang="en-US" sz="2400" i="1" dirty="0"/>
              <a:t>ORDER(cl</a:t>
            </a:r>
            <a:r>
              <a:rPr lang="en-US" sz="2400" i="1" baseline="-25000" dirty="0"/>
              <a:t>i</a:t>
            </a:r>
            <a:r>
              <a:rPr lang="en-US" sz="2400" i="1" dirty="0"/>
              <a:t>))</a:t>
            </a:r>
          </a:p>
          <a:p>
            <a:r>
              <a:rPr lang="en-US" sz="2800" b="1" dirty="0"/>
              <a:t>Why?</a:t>
            </a:r>
          </a:p>
          <a:p>
            <a:pPr lvl="1"/>
            <a:r>
              <a:rPr lang="en-US" sz="2400" dirty="0"/>
              <a:t>This allows for exploiting time domain in building the </a:t>
            </a:r>
            <a:r>
              <a:rPr lang="en-US" sz="2400" dirty="0" err="1"/>
              <a:t>postdiction</a:t>
            </a:r>
            <a:r>
              <a:rPr lang="en-US" sz="2400" dirty="0"/>
              <a:t> models (next slide)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5D24E-9C30-6344-BA9A-8C5E0E6C8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18" y="1867634"/>
            <a:ext cx="8218193" cy="5245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E643F0-7882-6045-92B1-8128F9A42A1F}"/>
              </a:ext>
            </a:extLst>
          </p:cNvPr>
          <p:cNvSpPr txBox="1">
            <a:spLocks/>
          </p:cNvSpPr>
          <p:nvPr/>
        </p:nvSpPr>
        <p:spPr bwMode="auto">
          <a:xfrm>
            <a:off x="349054" y="1124744"/>
            <a:ext cx="8403058" cy="49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TBD NMS Schema </a:t>
            </a:r>
            <a:r>
              <a:rPr lang="en-US" sz="2800" b="0" kern="0" dirty="0"/>
              <a:t>– antenna velocity data</a:t>
            </a:r>
            <a:r>
              <a:rPr lang="en-US" sz="2400" b="0" kern="0" dirty="0"/>
              <a:t> (e.g., call drops, handovers, calls normally ended, …)</a:t>
            </a:r>
            <a:endParaRPr lang="en-US" sz="2800" b="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7CD6B2-C6B5-9E45-B3D8-8A08BDCA559C}"/>
              </a:ext>
            </a:extLst>
          </p:cNvPr>
          <p:cNvSpPr/>
          <p:nvPr/>
        </p:nvSpPr>
        <p:spPr bwMode="auto">
          <a:xfrm>
            <a:off x="6036592" y="1947867"/>
            <a:ext cx="2550819" cy="4789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F1C4BD-65DD-F943-AEB9-2A3506FD1C07}"/>
              </a:ext>
            </a:extLst>
          </p:cNvPr>
          <p:cNvCxnSpPr>
            <a:cxnSpLocks/>
          </p:cNvCxnSpPr>
          <p:nvPr/>
        </p:nvCxnSpPr>
        <p:spPr bwMode="auto">
          <a:xfrm>
            <a:off x="8028384" y="3356992"/>
            <a:ext cx="0" cy="792088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77E199-DC20-C84A-934B-6F0DE9B66227}"/>
              </a:ext>
            </a:extLst>
          </p:cNvPr>
          <p:cNvCxnSpPr>
            <a:cxnSpLocks/>
          </p:cNvCxnSpPr>
          <p:nvPr/>
        </p:nvCxnSpPr>
        <p:spPr bwMode="auto">
          <a:xfrm>
            <a:off x="8028384" y="5085184"/>
            <a:ext cx="0" cy="792088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4035888-825A-C243-80D8-7F9EBAD12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664" y="2643989"/>
            <a:ext cx="3645117" cy="16431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BB7E47-1837-3548-9D99-ADD861D7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3" y="4468266"/>
            <a:ext cx="3581746" cy="15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4091414" cy="321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36226"/>
            <a:ext cx="2373191" cy="1706070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 bwMode="auto">
          <a:xfrm>
            <a:off x="7470542" y="3284984"/>
            <a:ext cx="1546506" cy="180377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6779758" y="3933056"/>
            <a:ext cx="1381569" cy="1456598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Can 8"/>
          <p:cNvSpPr/>
          <p:nvPr/>
        </p:nvSpPr>
        <p:spPr bwMode="auto">
          <a:xfrm>
            <a:off x="6071923" y="4344207"/>
            <a:ext cx="1203093" cy="1265930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an 7"/>
          <p:cNvSpPr/>
          <p:nvPr/>
        </p:nvSpPr>
        <p:spPr bwMode="auto">
          <a:xfrm>
            <a:off x="5364088" y="4777636"/>
            <a:ext cx="1067078" cy="105298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an 6"/>
          <p:cNvSpPr/>
          <p:nvPr/>
        </p:nvSpPr>
        <p:spPr bwMode="auto">
          <a:xfrm>
            <a:off x="4805775" y="5376471"/>
            <a:ext cx="792088" cy="736727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The expansion of mobile networks and </a:t>
            </a:r>
            <a:r>
              <a:rPr lang="en-US" sz="2800" dirty="0" err="1"/>
              <a:t>IoT</a:t>
            </a:r>
            <a:r>
              <a:rPr lang="en-US" sz="2800" dirty="0"/>
              <a:t> (IP-enabled hardware) have contributed to an explosion of data inside </a:t>
            </a:r>
            <a:r>
              <a:rPr lang="en-US" sz="2800" b="1" dirty="0"/>
              <a:t>Telecommunication Companies (</a:t>
            </a:r>
            <a:r>
              <a:rPr lang="en-US" sz="2800" b="1" dirty="0" err="1"/>
              <a:t>Telcos</a:t>
            </a:r>
            <a:r>
              <a:rPr lang="en-US" sz="2800" b="1" dirty="0"/>
              <a:t>)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6" name="Can 5"/>
          <p:cNvSpPr/>
          <p:nvPr/>
        </p:nvSpPr>
        <p:spPr bwMode="auto">
          <a:xfrm>
            <a:off x="4414942" y="5744835"/>
            <a:ext cx="576064" cy="504056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5647D3E-4890-F941-ACF5-DCDC8FAB1B6E}"/>
              </a:ext>
            </a:extLst>
          </p:cNvPr>
          <p:cNvSpPr/>
          <p:nvPr/>
        </p:nvSpPr>
        <p:spPr bwMode="auto">
          <a:xfrm>
            <a:off x="457200" y="1080650"/>
            <a:ext cx="8219256" cy="154173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546D9-A41D-124B-8CDF-0D9265EE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DP Construction: Learning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1D891-DA82-1446-B9F5-3455546C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23" y="3122038"/>
            <a:ext cx="3600400" cy="1096055"/>
          </a:xfrm>
          <a:prstGeom prst="rect">
            <a:avLst/>
          </a:prstGeom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91CFD073-2C55-7B48-8110-216B5CBFF241}"/>
              </a:ext>
            </a:extLst>
          </p:cNvPr>
          <p:cNvSpPr/>
          <p:nvPr/>
        </p:nvSpPr>
        <p:spPr bwMode="auto">
          <a:xfrm flipV="1">
            <a:off x="2368491" y="4293095"/>
            <a:ext cx="1368152" cy="1250071"/>
          </a:xfrm>
          <a:prstGeom prst="ben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457C2-9B9E-E649-8D5C-2E736FF8B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3" y="4435705"/>
            <a:ext cx="4392488" cy="1801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2D0655-FBEA-4E40-A4C1-1CB873CB4E55}"/>
              </a:ext>
            </a:extLst>
          </p:cNvPr>
          <p:cNvSpPr/>
          <p:nvPr/>
        </p:nvSpPr>
        <p:spPr bwMode="auto">
          <a:xfrm>
            <a:off x="6244208" y="5870496"/>
            <a:ext cx="432048" cy="290654"/>
          </a:xfrm>
          <a:prstGeom prst="rect">
            <a:avLst/>
          </a:prstGeom>
          <a:solidFill>
            <a:srgbClr val="FF26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V9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73FC4-1CC7-6147-B046-FF747BD2008A}"/>
              </a:ext>
            </a:extLst>
          </p:cNvPr>
          <p:cNvSpPr/>
          <p:nvPr/>
        </p:nvSpPr>
        <p:spPr>
          <a:xfrm>
            <a:off x="440060" y="2642816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Input: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8CE74E-263A-4E49-943B-E05A527BB4EC}"/>
              </a:ext>
            </a:extLst>
          </p:cNvPr>
          <p:cNvSpPr/>
          <p:nvPr/>
        </p:nvSpPr>
        <p:spPr>
          <a:xfrm>
            <a:off x="3726349" y="4000482"/>
            <a:ext cx="1483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Output: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30B8F-4F67-5D4F-A0EC-E73B49EF512A}"/>
              </a:ext>
            </a:extLst>
          </p:cNvPr>
          <p:cNvSpPr txBox="1"/>
          <p:nvPr/>
        </p:nvSpPr>
        <p:spPr>
          <a:xfrm>
            <a:off x="226535" y="4459345"/>
            <a:ext cx="2318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  <a:p>
            <a:r>
              <a:rPr lang="en-US" dirty="0"/>
              <a:t> (LSTM)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BD3C6D-D6EA-F34E-B20E-42CCDCCF2965}"/>
              </a:ext>
            </a:extLst>
          </p:cNvPr>
          <p:cNvSpPr/>
          <p:nvPr/>
        </p:nvSpPr>
        <p:spPr bwMode="auto">
          <a:xfrm>
            <a:off x="6244208" y="5543169"/>
            <a:ext cx="432048" cy="251166"/>
          </a:xfrm>
          <a:prstGeom prst="rect">
            <a:avLst/>
          </a:prstGeom>
          <a:solidFill>
            <a:srgbClr val="FF26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V4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3E5504-711E-8C42-87C5-FEB23A864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60" y="1080650"/>
            <a:ext cx="8186766" cy="1518094"/>
          </a:xfrm>
        </p:spPr>
        <p:txBody>
          <a:bodyPr/>
          <a:lstStyle/>
          <a:p>
            <a:r>
              <a:rPr lang="en-US" b="1" dirty="0"/>
              <a:t>Goal: </a:t>
            </a:r>
            <a:r>
              <a:rPr lang="en-US" dirty="0"/>
              <a:t>build </a:t>
            </a:r>
            <a:r>
              <a:rPr lang="en-US" dirty="0" err="1"/>
              <a:t>postdiction</a:t>
            </a:r>
            <a:r>
              <a:rPr lang="en-US" dirty="0"/>
              <a:t> models to efficiently recover missing values in the DP Recovery algorithm presented next.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66905E-F7AF-F14D-8C6A-CAB951F2D6E8}"/>
              </a:ext>
            </a:extLst>
          </p:cNvPr>
          <p:cNvSpPr/>
          <p:nvPr/>
        </p:nvSpPr>
        <p:spPr bwMode="auto">
          <a:xfrm>
            <a:off x="2289423" y="3670065"/>
            <a:ext cx="763144" cy="592027"/>
          </a:xfrm>
          <a:prstGeom prst="ellipse">
            <a:avLst/>
          </a:prstGeom>
          <a:noFill/>
          <a:ln w="38100" cap="flat" cmpd="sng" algn="ctr">
            <a:solidFill>
              <a:srgbClr val="FF2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/>
      <p:bldP spid="13" grpId="0"/>
      <p:bldP spid="1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DB45F-CB56-43F6-B2B4-27FBFBAB6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0"/>
          <a:stretch/>
        </p:blipFill>
        <p:spPr>
          <a:xfrm>
            <a:off x="179512" y="5221762"/>
            <a:ext cx="1115882" cy="911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3CD04-94CD-47ED-9A4C-48D5900FB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2" y="4439130"/>
            <a:ext cx="1818232" cy="1870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34D1A5-4ACA-4230-9ED7-A3B02E046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13" y="4481567"/>
            <a:ext cx="4638675" cy="184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D291C-FECD-4225-9B31-2D04F960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pitchFamily="34" charset="-128"/>
              </a:rPr>
              <a:t>DP Construction: </a:t>
            </a:r>
            <a:r>
              <a:rPr lang="en-US" sz="3600" dirty="0"/>
              <a:t>Hierarchical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8292F-186C-4FFC-AD4C-5BF319F70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966170"/>
            <a:ext cx="2157730" cy="972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324C6-4718-4100-AB1E-20005CFFF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03" y="1933624"/>
            <a:ext cx="2120217" cy="919312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E930C79-3945-446B-ABAB-F1B23C3A814B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 bwMode="auto">
          <a:xfrm rot="10800000" flipV="1">
            <a:off x="179512" y="1452508"/>
            <a:ext cx="504056" cy="4224839"/>
          </a:xfrm>
          <a:prstGeom prst="bentConnector3">
            <a:avLst>
              <a:gd name="adj1" fmla="val 12852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E8769-7555-4EA6-BCF2-E15C6C72C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909" y="966651"/>
            <a:ext cx="4332259" cy="5007256"/>
          </a:xfrm>
        </p:spPr>
        <p:txBody>
          <a:bodyPr/>
          <a:lstStyle/>
          <a:p>
            <a:r>
              <a:rPr lang="en-US" sz="2800" b="1" dirty="0"/>
              <a:t>DP-tree</a:t>
            </a:r>
          </a:p>
          <a:p>
            <a:pPr lvl="1"/>
            <a:r>
              <a:rPr lang="en-US" sz="2000" dirty="0"/>
              <a:t>Create an index of LSTM models one for each cl</a:t>
            </a:r>
            <a:r>
              <a:rPr lang="en-US" sz="2000" baseline="-25000" dirty="0"/>
              <a:t>i</a:t>
            </a:r>
            <a:r>
              <a:rPr lang="en-US" sz="2000" dirty="0"/>
              <a:t> </a:t>
            </a:r>
            <a:r>
              <a:rPr lang="en-US" sz="2000" i="1" dirty="0"/>
              <a:t>(LEARNING(cli))</a:t>
            </a:r>
          </a:p>
          <a:p>
            <a:pPr lvl="1"/>
            <a:r>
              <a:rPr lang="en-US" sz="2000" i="1" dirty="0"/>
              <a:t>Balanced spatial tree structure (R+-tree) where </a:t>
            </a:r>
            <a:r>
              <a:rPr lang="en-US" sz="2000" i="1" dirty="0" err="1"/>
              <a:t>spatio</a:t>
            </a:r>
            <a:r>
              <a:rPr lang="en-US" sz="2000" i="1" dirty="0"/>
              <a:t>-temporal learning data models become leaf nodes.</a:t>
            </a:r>
          </a:p>
          <a:p>
            <a:r>
              <a:rPr lang="en-US" sz="2800" b="1" dirty="0"/>
              <a:t>Why?</a:t>
            </a:r>
          </a:p>
          <a:p>
            <a:pPr lvl="1"/>
            <a:r>
              <a:rPr lang="en-US" sz="2000" dirty="0"/>
              <a:t>The </a:t>
            </a:r>
            <a:r>
              <a:rPr lang="en-US" sz="2000" i="1" dirty="0"/>
              <a:t>Recovery algorithm</a:t>
            </a:r>
            <a:r>
              <a:rPr lang="en-US" sz="2000" dirty="0"/>
              <a:t> can utilize the DP-tree structure for retrieving a selected subset from the decayed data.</a:t>
            </a:r>
          </a:p>
          <a:p>
            <a:pPr lvl="1"/>
            <a:r>
              <a:rPr lang="en-US" sz="2000" i="1" dirty="0"/>
              <a:t>Only necessary if enough data (e.g., global scale)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E206D-2D9B-BB49-8EEA-E2DC78866B0B}"/>
              </a:ext>
            </a:extLst>
          </p:cNvPr>
          <p:cNvGrpSpPr/>
          <p:nvPr/>
        </p:nvGrpSpPr>
        <p:grpSpPr>
          <a:xfrm>
            <a:off x="313863" y="3323394"/>
            <a:ext cx="4236720" cy="2800801"/>
            <a:chOff x="313863" y="3323394"/>
            <a:chExt cx="4236720" cy="2800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B72E7-DBEB-D94B-B6B1-55D2D8E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863" y="3323394"/>
              <a:ext cx="4236720" cy="280080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266D25-340F-1B43-B2B5-513AE5AA7085}"/>
                </a:ext>
              </a:extLst>
            </p:cNvPr>
            <p:cNvSpPr/>
            <p:nvPr/>
          </p:nvSpPr>
          <p:spPr bwMode="auto">
            <a:xfrm>
              <a:off x="1794414" y="3512982"/>
              <a:ext cx="689354" cy="3816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AJ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18280F-05F6-5443-ADDE-25F2B9945802}"/>
                </a:ext>
              </a:extLst>
            </p:cNvPr>
            <p:cNvSpPr/>
            <p:nvPr/>
          </p:nvSpPr>
          <p:spPr bwMode="auto">
            <a:xfrm>
              <a:off x="935070" y="3955913"/>
              <a:ext cx="649631" cy="336034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AD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A50E2E-791A-FA47-BB3E-90FAA3FC2DB6}"/>
                </a:ext>
              </a:extLst>
            </p:cNvPr>
            <p:cNvSpPr/>
            <p:nvPr/>
          </p:nvSpPr>
          <p:spPr bwMode="auto">
            <a:xfrm>
              <a:off x="2620552" y="3980440"/>
              <a:ext cx="655304" cy="336034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EJ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9A6C01-D11A-124C-B4B1-8BC475405F0D}"/>
                </a:ext>
              </a:extLst>
            </p:cNvPr>
            <p:cNvCxnSpPr/>
            <p:nvPr/>
          </p:nvCxnSpPr>
          <p:spPr bwMode="auto">
            <a:xfrm flipH="1" flipV="1">
              <a:off x="3126550" y="4316474"/>
              <a:ext cx="934883" cy="552686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CC8DBD2-3763-49FC-A0F2-1B5981092A1D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rot="10800000" flipH="1" flipV="1">
            <a:off x="672402" y="2393280"/>
            <a:ext cx="3107509" cy="3411984"/>
          </a:xfrm>
          <a:prstGeom prst="bentConnector4">
            <a:avLst>
              <a:gd name="adj1" fmla="val -7356"/>
              <a:gd name="adj2" fmla="val 10784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4472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6BC3-D441-4051-A32F-79404E07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ML, NN, RNN and LSTM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832F-FD6B-446A-9BCC-13E1CC8A1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9321"/>
            <a:ext cx="8363272" cy="5007256"/>
          </a:xfrm>
        </p:spPr>
        <p:txBody>
          <a:bodyPr/>
          <a:lstStyle/>
          <a:p>
            <a:r>
              <a:rPr lang="en-US" sz="2400" b="1" dirty="0"/>
              <a:t>Machine Learning (ML): </a:t>
            </a:r>
            <a:r>
              <a:rPr lang="en-US" sz="2400" dirty="0"/>
              <a:t>uses statistical techniques to give computers the ability to "learn" with data, without being explicitly programmed.</a:t>
            </a:r>
          </a:p>
          <a:p>
            <a:pPr lvl="1"/>
            <a:r>
              <a:rPr lang="en-US" sz="2000" b="1" dirty="0"/>
              <a:t>Neural Network (NN): </a:t>
            </a:r>
            <a:r>
              <a:rPr lang="en-US" sz="2000" dirty="0"/>
              <a:t>class of ML algorithms that model complex relationships between inputs &amp; outputs in non-linear processes (e.g., classification, pattern/character recognition)</a:t>
            </a:r>
          </a:p>
          <a:p>
            <a:pPr lvl="1"/>
            <a:r>
              <a:rPr lang="en-US" sz="2000" b="1" dirty="0"/>
              <a:t>Recurrent NN (RNN): </a:t>
            </a:r>
            <a:r>
              <a:rPr lang="en-US" sz="2000" dirty="0"/>
              <a:t>directed graph along a sequence able to have </a:t>
            </a:r>
            <a:r>
              <a:rPr lang="en-US" sz="2000" dirty="0">
                <a:solidFill>
                  <a:srgbClr val="FF0000"/>
                </a:solidFill>
              </a:rPr>
              <a:t>short</a:t>
            </a:r>
            <a:r>
              <a:rPr lang="en-US" sz="2000" dirty="0"/>
              <a:t> memory (e.g., timeseries, speech, text/spam)</a:t>
            </a:r>
          </a:p>
          <a:p>
            <a:pPr lvl="1"/>
            <a:r>
              <a:rPr lang="en-US" sz="2000" b="1" dirty="0"/>
              <a:t>Long-Short Term Memory (LSTM): </a:t>
            </a:r>
            <a:r>
              <a:rPr lang="en-US" sz="2000" dirty="0"/>
              <a:t>special type of RNN capable of having </a:t>
            </a:r>
            <a:r>
              <a:rPr lang="en-US" sz="2000" b="1" dirty="0">
                <a:solidFill>
                  <a:srgbClr val="FF0000"/>
                </a:solidFill>
              </a:rPr>
              <a:t>long</a:t>
            </a:r>
            <a:r>
              <a:rPr lang="en-US" sz="2000" dirty="0"/>
              <a:t> memory, i.e., long-term dependencies (e.g., language modeling / autocompletion,  machine translation)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pSp>
        <p:nvGrpSpPr>
          <p:cNvPr id="4149" name="Group 4148">
            <a:extLst>
              <a:ext uri="{FF2B5EF4-FFF2-40B4-BE49-F238E27FC236}">
                <a16:creationId xmlns:a16="http://schemas.microsoft.com/office/drawing/2014/main" id="{C37CEF08-2E37-0C40-B579-BD38E6641FCE}"/>
              </a:ext>
            </a:extLst>
          </p:cNvPr>
          <p:cNvGrpSpPr/>
          <p:nvPr/>
        </p:nvGrpSpPr>
        <p:grpSpPr>
          <a:xfrm>
            <a:off x="711421" y="4914654"/>
            <a:ext cx="1662270" cy="1502342"/>
            <a:chOff x="-69553" y="4216795"/>
            <a:chExt cx="1662270" cy="1621625"/>
          </a:xfrm>
        </p:grpSpPr>
        <p:grpSp>
          <p:nvGrpSpPr>
            <p:cNvPr id="4114" name="Group 4113">
              <a:extLst>
                <a:ext uri="{FF2B5EF4-FFF2-40B4-BE49-F238E27FC236}">
                  <a16:creationId xmlns:a16="http://schemas.microsoft.com/office/drawing/2014/main" id="{DF58EC1F-3FFE-7F49-BC58-9BD33E6CC14B}"/>
                </a:ext>
              </a:extLst>
            </p:cNvPr>
            <p:cNvGrpSpPr/>
            <p:nvPr/>
          </p:nvGrpSpPr>
          <p:grpSpPr>
            <a:xfrm>
              <a:off x="634154" y="4216795"/>
              <a:ext cx="958563" cy="1392151"/>
              <a:chOff x="627277" y="3411412"/>
              <a:chExt cx="958563" cy="168387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3FF05-300A-554C-A307-04171912ECC8}"/>
                  </a:ext>
                </a:extLst>
              </p:cNvPr>
              <p:cNvSpPr txBox="1"/>
              <p:nvPr/>
            </p:nvSpPr>
            <p:spPr>
              <a:xfrm>
                <a:off x="656108" y="483367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0AFAD-38FC-DB4D-88B4-32C19AA71067}"/>
                  </a:ext>
                </a:extLst>
              </p:cNvPr>
              <p:cNvSpPr txBox="1"/>
              <p:nvPr/>
            </p:nvSpPr>
            <p:spPr>
              <a:xfrm>
                <a:off x="627277" y="3411412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output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8F99C48-24E8-2944-8037-D47D087085F9}"/>
                  </a:ext>
                </a:extLst>
              </p:cNvPr>
              <p:cNvSpPr/>
              <p:nvPr/>
            </p:nvSpPr>
            <p:spPr bwMode="auto">
              <a:xfrm>
                <a:off x="671275" y="3851230"/>
                <a:ext cx="864096" cy="932793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F937C0E-869F-3445-94D5-7381793521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05374" y="3642949"/>
                <a:ext cx="2370" cy="222417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87D1553-869E-F740-A293-846691A0AE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96723" y="4778937"/>
                <a:ext cx="2651" cy="17703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F634A86-102D-DB42-95EC-C557527FB24E}"/>
                  </a:ext>
                </a:extLst>
              </p:cNvPr>
              <p:cNvSpPr/>
              <p:nvPr/>
            </p:nvSpPr>
            <p:spPr bwMode="auto">
              <a:xfrm>
                <a:off x="1055772" y="4700520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6953ED7-CE72-904F-8062-3FCE128C0879}"/>
                  </a:ext>
                </a:extLst>
              </p:cNvPr>
              <p:cNvSpPr/>
              <p:nvPr/>
            </p:nvSpPr>
            <p:spPr bwMode="auto">
              <a:xfrm>
                <a:off x="1295571" y="4494017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83A29C0-1228-4D4F-99F4-2E8A311E49A2}"/>
                  </a:ext>
                </a:extLst>
              </p:cNvPr>
              <p:cNvSpPr/>
              <p:nvPr/>
            </p:nvSpPr>
            <p:spPr bwMode="auto">
              <a:xfrm>
                <a:off x="1055772" y="4492016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C416C4C-320B-BC47-A7A1-1B1C95002165}"/>
                  </a:ext>
                </a:extLst>
              </p:cNvPr>
              <p:cNvSpPr/>
              <p:nvPr/>
            </p:nvSpPr>
            <p:spPr bwMode="auto">
              <a:xfrm>
                <a:off x="827520" y="4495749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716CB9-48A7-D04A-9247-77EB08E0C53A}"/>
                  </a:ext>
                </a:extLst>
              </p:cNvPr>
              <p:cNvCxnSpPr>
                <a:stCxn id="16" idx="0"/>
                <a:endCxn id="19" idx="4"/>
              </p:cNvCxnSpPr>
              <p:nvPr/>
            </p:nvCxnSpPr>
            <p:spPr bwMode="auto">
              <a:xfrm flipV="1">
                <a:off x="1091776" y="4557927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352DCC-F44A-CB44-84CC-0101F60B3878}"/>
                  </a:ext>
                </a:extLst>
              </p:cNvPr>
              <p:cNvCxnSpPr>
                <a:cxnSpLocks/>
                <a:stCxn id="16" idx="7"/>
                <a:endCxn id="18" idx="3"/>
              </p:cNvCxnSpPr>
              <p:nvPr/>
            </p:nvCxnSpPr>
            <p:spPr bwMode="auto">
              <a:xfrm flipV="1">
                <a:off x="1117235" y="4550276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F3A26FA-548A-E447-8F59-21A964903F6D}"/>
                  </a:ext>
                </a:extLst>
              </p:cNvPr>
              <p:cNvCxnSpPr>
                <a:cxnSpLocks/>
                <a:stCxn id="16" idx="2"/>
                <a:endCxn id="20" idx="5"/>
              </p:cNvCxnSpPr>
              <p:nvPr/>
            </p:nvCxnSpPr>
            <p:spPr bwMode="auto">
              <a:xfrm flipH="1" flipV="1">
                <a:off x="888983" y="4552008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31A4A9-8006-994E-BE35-B80C444345CD}"/>
                  </a:ext>
                </a:extLst>
              </p:cNvPr>
              <p:cNvSpPr/>
              <p:nvPr/>
            </p:nvSpPr>
            <p:spPr bwMode="auto">
              <a:xfrm>
                <a:off x="1295571" y="4296431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8630A63-7600-9549-8239-1BD11DCE77EC}"/>
                  </a:ext>
                </a:extLst>
              </p:cNvPr>
              <p:cNvSpPr/>
              <p:nvPr/>
            </p:nvSpPr>
            <p:spPr bwMode="auto">
              <a:xfrm>
                <a:off x="1055772" y="4294430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0C4985F-CAA8-7E4C-BAB8-52208A971832}"/>
                  </a:ext>
                </a:extLst>
              </p:cNvPr>
              <p:cNvSpPr/>
              <p:nvPr/>
            </p:nvSpPr>
            <p:spPr bwMode="auto">
              <a:xfrm>
                <a:off x="827520" y="4298163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66E5D97-2C65-5C45-A97C-537F10192B35}"/>
                  </a:ext>
                </a:extLst>
              </p:cNvPr>
              <p:cNvCxnSpPr/>
              <p:nvPr/>
            </p:nvCxnSpPr>
            <p:spPr bwMode="auto">
              <a:xfrm flipV="1">
                <a:off x="1091776" y="4330766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DD30E8F-1B1F-ED4D-8E2A-A7E8297860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30466" y="4335896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BE13F16-F4F5-E44F-A4BB-2EF85FA314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88983" y="4324847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E146059-F7C9-CE49-A5F6-957ECF1B8F1F}"/>
                  </a:ext>
                </a:extLst>
              </p:cNvPr>
              <p:cNvCxnSpPr/>
              <p:nvPr/>
            </p:nvCxnSpPr>
            <p:spPr bwMode="auto">
              <a:xfrm flipV="1">
                <a:off x="858454" y="4359789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ADD4CD-A7C7-BE44-9BEE-AF3C167EA9EF}"/>
                  </a:ext>
                </a:extLst>
              </p:cNvPr>
              <p:cNvCxnSpPr/>
              <p:nvPr/>
            </p:nvCxnSpPr>
            <p:spPr bwMode="auto">
              <a:xfrm flipV="1">
                <a:off x="1331437" y="4359789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C5E0140-C672-7346-ADC1-A35B3CC8EBE2}"/>
                  </a:ext>
                </a:extLst>
              </p:cNvPr>
              <p:cNvCxnSpPr>
                <a:cxnSpLocks/>
                <a:endCxn id="34" idx="5"/>
              </p:cNvCxnSpPr>
              <p:nvPr/>
            </p:nvCxnSpPr>
            <p:spPr bwMode="auto">
              <a:xfrm flipH="1" flipV="1">
                <a:off x="1117235" y="4350689"/>
                <a:ext cx="177884" cy="157334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DE4D35-FB33-4245-B8BF-171223E3B190}"/>
                  </a:ext>
                </a:extLst>
              </p:cNvPr>
              <p:cNvCxnSpPr>
                <a:cxnSpLocks/>
                <a:stCxn id="20" idx="7"/>
                <a:endCxn id="34" idx="3"/>
              </p:cNvCxnSpPr>
              <p:nvPr/>
            </p:nvCxnSpPr>
            <p:spPr bwMode="auto">
              <a:xfrm flipV="1">
                <a:off x="888983" y="4350689"/>
                <a:ext cx="177334" cy="15471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5D338F0-C52D-624B-B270-04E8971C483A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 bwMode="auto">
              <a:xfrm flipV="1">
                <a:off x="919918" y="4329387"/>
                <a:ext cx="375653" cy="19112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65CB4-D1A0-5246-B5DD-9AC8DF37196B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 bwMode="auto">
              <a:xfrm flipH="1" flipV="1">
                <a:off x="872843" y="4332295"/>
                <a:ext cx="422728" cy="19467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09790C0-6AA6-1A4D-A22D-CFCA56770404}"/>
                  </a:ext>
                </a:extLst>
              </p:cNvPr>
              <p:cNvSpPr/>
              <p:nvPr/>
            </p:nvSpPr>
            <p:spPr bwMode="auto">
              <a:xfrm>
                <a:off x="1295635" y="4079073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D7B07E-2FD3-DE41-97DD-5094653FF6EA}"/>
                  </a:ext>
                </a:extLst>
              </p:cNvPr>
              <p:cNvSpPr/>
              <p:nvPr/>
            </p:nvSpPr>
            <p:spPr bwMode="auto">
              <a:xfrm>
                <a:off x="1055836" y="4077072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1BA1F23-EAA9-F740-899B-438F12E4DFF1}"/>
                  </a:ext>
                </a:extLst>
              </p:cNvPr>
              <p:cNvSpPr/>
              <p:nvPr/>
            </p:nvSpPr>
            <p:spPr bwMode="auto">
              <a:xfrm>
                <a:off x="827584" y="4080805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F5A23E3-4963-E640-ADB3-49CBB16C0A37}"/>
                  </a:ext>
                </a:extLst>
              </p:cNvPr>
              <p:cNvCxnSpPr>
                <a:cxnSpLocks/>
                <a:stCxn id="34" idx="0"/>
              </p:cNvCxnSpPr>
              <p:nvPr/>
            </p:nvCxnSpPr>
            <p:spPr bwMode="auto">
              <a:xfrm flipV="1">
                <a:off x="1091776" y="4113410"/>
                <a:ext cx="64" cy="18102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0C2D16-6A80-BA42-933F-00A51D9CB8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30530" y="4118538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A0A3DEB-70C4-FB4E-B065-F00B1E1DEE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89047" y="4107489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9F21342-E196-AF4C-BBAA-870E58D7043A}"/>
                  </a:ext>
                </a:extLst>
              </p:cNvPr>
              <p:cNvCxnSpPr/>
              <p:nvPr/>
            </p:nvCxnSpPr>
            <p:spPr bwMode="auto">
              <a:xfrm flipV="1">
                <a:off x="858518" y="4142431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D021A05-5E10-9346-8239-AEC0088133E2}"/>
                  </a:ext>
                </a:extLst>
              </p:cNvPr>
              <p:cNvCxnSpPr/>
              <p:nvPr/>
            </p:nvCxnSpPr>
            <p:spPr bwMode="auto">
              <a:xfrm flipV="1">
                <a:off x="1331501" y="4142431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3B70D6C-638F-B841-BB09-5FD66ACFC2E7}"/>
                  </a:ext>
                </a:extLst>
              </p:cNvPr>
              <p:cNvCxnSpPr>
                <a:cxnSpLocks/>
                <a:endCxn id="53" idx="5"/>
              </p:cNvCxnSpPr>
              <p:nvPr/>
            </p:nvCxnSpPr>
            <p:spPr bwMode="auto">
              <a:xfrm flipH="1" flipV="1">
                <a:off x="1117299" y="4133331"/>
                <a:ext cx="177884" cy="157334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05196D8-2F80-7044-B598-2061C62A14DC}"/>
                  </a:ext>
                </a:extLst>
              </p:cNvPr>
              <p:cNvCxnSpPr>
                <a:cxnSpLocks/>
                <a:endCxn id="53" idx="3"/>
              </p:cNvCxnSpPr>
              <p:nvPr/>
            </p:nvCxnSpPr>
            <p:spPr bwMode="auto">
              <a:xfrm flipV="1">
                <a:off x="889047" y="4133331"/>
                <a:ext cx="177334" cy="15471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BE6B1D1-3CDD-A746-A5EC-E369FCE3ABE8}"/>
                  </a:ext>
                </a:extLst>
              </p:cNvPr>
              <p:cNvCxnSpPr>
                <a:cxnSpLocks/>
                <a:stCxn id="35" idx="7"/>
                <a:endCxn id="52" idx="2"/>
              </p:cNvCxnSpPr>
              <p:nvPr/>
            </p:nvCxnSpPr>
            <p:spPr bwMode="auto">
              <a:xfrm flipV="1">
                <a:off x="888983" y="4112029"/>
                <a:ext cx="406652" cy="19578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3D4D3BE-277C-1A44-920A-6618120012A3}"/>
                  </a:ext>
                </a:extLst>
              </p:cNvPr>
              <p:cNvCxnSpPr>
                <a:cxnSpLocks/>
                <a:stCxn id="33" idx="1"/>
              </p:cNvCxnSpPr>
              <p:nvPr/>
            </p:nvCxnSpPr>
            <p:spPr bwMode="auto">
              <a:xfrm flipH="1" flipV="1">
                <a:off x="872906" y="4114937"/>
                <a:ext cx="433210" cy="19114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9211D9F-8852-EE42-83B8-24DD1D024F09}"/>
                  </a:ext>
                </a:extLst>
              </p:cNvPr>
              <p:cNvSpPr/>
              <p:nvPr/>
            </p:nvSpPr>
            <p:spPr bwMode="auto">
              <a:xfrm>
                <a:off x="1063370" y="3850316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D7BDFD6-D9C1-BA4E-AB8C-E5088D4A70DE}"/>
                  </a:ext>
                </a:extLst>
              </p:cNvPr>
              <p:cNvCxnSpPr>
                <a:cxnSpLocks/>
                <a:stCxn id="69" idx="3"/>
                <a:endCxn id="54" idx="7"/>
              </p:cNvCxnSpPr>
              <p:nvPr/>
            </p:nvCxnSpPr>
            <p:spPr bwMode="auto">
              <a:xfrm flipH="1">
                <a:off x="889047" y="3906575"/>
                <a:ext cx="184868" cy="18388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AA3682B-036C-D04C-9516-278C0F7BA8BE}"/>
                  </a:ext>
                </a:extLst>
              </p:cNvPr>
              <p:cNvCxnSpPr>
                <a:cxnSpLocks/>
                <a:stCxn id="69" idx="4"/>
                <a:endCxn id="53" idx="0"/>
              </p:cNvCxnSpPr>
              <p:nvPr/>
            </p:nvCxnSpPr>
            <p:spPr bwMode="auto">
              <a:xfrm flipH="1">
                <a:off x="1091840" y="3916227"/>
                <a:ext cx="7534" cy="160845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D54C96A-A73B-1142-97A0-729690D93D1F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 bwMode="auto">
              <a:xfrm>
                <a:off x="1103323" y="3851230"/>
                <a:ext cx="222228" cy="218859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115" name="TextBox 4114">
              <a:extLst>
                <a:ext uri="{FF2B5EF4-FFF2-40B4-BE49-F238E27FC236}">
                  <a16:creationId xmlns:a16="http://schemas.microsoft.com/office/drawing/2014/main" id="{1A254EA8-EFF9-D141-A4CC-E6C38CEBFC26}"/>
                </a:ext>
              </a:extLst>
            </p:cNvPr>
            <p:cNvSpPr txBox="1"/>
            <p:nvPr/>
          </p:nvSpPr>
          <p:spPr>
            <a:xfrm>
              <a:off x="-69553" y="5192090"/>
              <a:ext cx="942919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5494AF7-E7D1-0D47-AEB9-C3C76C5A06A5}"/>
                </a:ext>
              </a:extLst>
            </p:cNvPr>
            <p:cNvSpPr txBox="1"/>
            <p:nvPr/>
          </p:nvSpPr>
          <p:spPr>
            <a:xfrm rot="16200000">
              <a:off x="9249" y="4820698"/>
              <a:ext cx="958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FF0000"/>
                  </a:solidFill>
                </a:rPr>
                <a:t>Hidden nodes/ layers</a:t>
              </a:r>
            </a:p>
          </p:txBody>
        </p:sp>
      </p:grpSp>
      <p:grpSp>
        <p:nvGrpSpPr>
          <p:cNvPr id="4148" name="Group 4147">
            <a:extLst>
              <a:ext uri="{FF2B5EF4-FFF2-40B4-BE49-F238E27FC236}">
                <a16:creationId xmlns:a16="http://schemas.microsoft.com/office/drawing/2014/main" id="{00D33A93-1F58-CD46-A58F-6FDFC40A8FAA}"/>
              </a:ext>
            </a:extLst>
          </p:cNvPr>
          <p:cNvGrpSpPr/>
          <p:nvPr/>
        </p:nvGrpSpPr>
        <p:grpSpPr>
          <a:xfrm>
            <a:off x="2582827" y="4941168"/>
            <a:ext cx="2887511" cy="1544700"/>
            <a:chOff x="1777466" y="4478481"/>
            <a:chExt cx="2887511" cy="1544700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EC2194-E36D-E347-AFEF-D1AF1511C2E0}"/>
                </a:ext>
              </a:extLst>
            </p:cNvPr>
            <p:cNvSpPr txBox="1"/>
            <p:nvPr/>
          </p:nvSpPr>
          <p:spPr>
            <a:xfrm>
              <a:off x="2653736" y="5376850"/>
              <a:ext cx="1330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RNN</a:t>
              </a:r>
            </a:p>
          </p:txBody>
        </p:sp>
        <p:grpSp>
          <p:nvGrpSpPr>
            <p:cNvPr id="4116" name="Group 4115">
              <a:extLst>
                <a:ext uri="{FF2B5EF4-FFF2-40B4-BE49-F238E27FC236}">
                  <a16:creationId xmlns:a16="http://schemas.microsoft.com/office/drawing/2014/main" id="{6D5D7164-E3F0-9643-A020-DB01F6881B9B}"/>
                </a:ext>
              </a:extLst>
            </p:cNvPr>
            <p:cNvGrpSpPr/>
            <p:nvPr/>
          </p:nvGrpSpPr>
          <p:grpSpPr>
            <a:xfrm>
              <a:off x="1777466" y="4498021"/>
              <a:ext cx="958563" cy="966863"/>
              <a:chOff x="2516884" y="3783604"/>
              <a:chExt cx="958563" cy="966863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504D2C-93B4-5D4E-BF40-7CEA3D46F2B2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A1D5AEF-AC50-F94D-8C8C-5ED03A86379C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52CB324B-57B4-7A4C-B21B-19BCFCB1E3DD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A6871292-210D-5C4E-A9CD-F6609BD844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01338661-CE9B-064E-81EF-480E5D2121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8DE8AC1-BC74-D347-9BFC-6504D9005FAF}"/>
                </a:ext>
              </a:extLst>
            </p:cNvPr>
            <p:cNvGrpSpPr/>
            <p:nvPr/>
          </p:nvGrpSpPr>
          <p:grpSpPr>
            <a:xfrm>
              <a:off x="2272459" y="4498021"/>
              <a:ext cx="958563" cy="966863"/>
              <a:chOff x="2516884" y="3783604"/>
              <a:chExt cx="958563" cy="966863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FC920A-1758-6C43-B1B2-E09D23466961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B54E84C-359E-E741-9BBD-0C0299084CA6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3D438EC6-BC94-1B44-87F8-292B5AD74883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E0CDA135-0B06-304A-8AEE-5832C93D5F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7F358467-FB70-2B43-9CFC-B9708B727B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F80FD4F-8C3B-714B-AC79-830390E81F7E}"/>
                </a:ext>
              </a:extLst>
            </p:cNvPr>
            <p:cNvGrpSpPr/>
            <p:nvPr/>
          </p:nvGrpSpPr>
          <p:grpSpPr>
            <a:xfrm>
              <a:off x="3706414" y="4506713"/>
              <a:ext cx="958563" cy="966863"/>
              <a:chOff x="2516884" y="3783604"/>
              <a:chExt cx="958563" cy="966863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00F1596-8ED3-9949-922F-AAF927AB930E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955E787E-4C39-A849-B7D5-72D8D6E21B2E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id="{FA227896-313B-7648-B5BA-67246FFCE732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99D5141-244C-7549-827F-007F437E98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C3147FC7-9E8D-994B-9D50-202CE1C176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B8A622A6-8446-EA41-8D43-EAED77C12E7A}"/>
                </a:ext>
              </a:extLst>
            </p:cNvPr>
            <p:cNvCxnSpPr>
              <a:stCxn id="91" idx="3"/>
              <a:endCxn id="140" idx="1"/>
            </p:cNvCxnSpPr>
            <p:nvPr/>
          </p:nvCxnSpPr>
          <p:spPr bwMode="auto">
            <a:xfrm>
              <a:off x="2395963" y="5007931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F793E212-02EF-AA4F-935F-3BCD5AE0CC66}"/>
                </a:ext>
              </a:extLst>
            </p:cNvPr>
            <p:cNvCxnSpPr/>
            <p:nvPr/>
          </p:nvCxnSpPr>
          <p:spPr bwMode="auto">
            <a:xfrm>
              <a:off x="2895443" y="5010977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ED69E24B-D104-4E4C-B079-DE25594C9A87}"/>
                </a:ext>
              </a:extLst>
            </p:cNvPr>
            <p:cNvCxnSpPr/>
            <p:nvPr/>
          </p:nvCxnSpPr>
          <p:spPr bwMode="auto">
            <a:xfrm>
              <a:off x="3407957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EEB26BFB-4F2E-6A49-81BF-F23CAC40D2A2}"/>
                </a:ext>
              </a:extLst>
            </p:cNvPr>
            <p:cNvGrpSpPr/>
            <p:nvPr/>
          </p:nvGrpSpPr>
          <p:grpSpPr>
            <a:xfrm>
              <a:off x="2946389" y="4478481"/>
              <a:ext cx="1049547" cy="1094078"/>
              <a:chOff x="-900608" y="3221208"/>
              <a:chExt cx="958563" cy="1503166"/>
            </a:xfrm>
          </p:grpSpPr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DACD7FBE-167E-4F46-8C02-43D8BA5DBFFB}"/>
                  </a:ext>
                </a:extLst>
              </p:cNvPr>
              <p:cNvSpPr/>
              <p:nvPr/>
            </p:nvSpPr>
            <p:spPr bwMode="auto">
              <a:xfrm>
                <a:off x="-756592" y="3617490"/>
                <a:ext cx="640840" cy="675606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5F70CE-71C1-A643-9AD4-5E64B917E3C4}"/>
                  </a:ext>
                </a:extLst>
              </p:cNvPr>
              <p:cNvSpPr txBox="1"/>
              <p:nvPr/>
            </p:nvSpPr>
            <p:spPr>
              <a:xfrm>
                <a:off x="-900608" y="3221208"/>
                <a:ext cx="958563" cy="35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B4459469-CDB9-DB4C-8BE9-C4B1B1399B76}"/>
                  </a:ext>
                </a:extLst>
              </p:cNvPr>
              <p:cNvCxnSpPr>
                <a:cxnSpLocks/>
                <a:stCxn id="162" idx="0"/>
              </p:cNvCxnSpPr>
              <p:nvPr/>
            </p:nvCxnSpPr>
            <p:spPr bwMode="auto">
              <a:xfrm flipV="1">
                <a:off x="-436172" y="3413125"/>
                <a:ext cx="1197" cy="2043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id="{B4E8CED5-A891-B845-A686-0DB0BF1A7367}"/>
                  </a:ext>
                </a:extLst>
              </p:cNvPr>
              <p:cNvCxnSpPr>
                <a:cxnSpLocks/>
                <a:stCxn id="166" idx="2"/>
              </p:cNvCxnSpPr>
              <p:nvPr/>
            </p:nvCxnSpPr>
            <p:spPr bwMode="auto">
              <a:xfrm flipH="1" flipV="1">
                <a:off x="-443878" y="4297622"/>
                <a:ext cx="7706" cy="193401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E313A05-E0E5-9548-8B85-E36E6C2AE537}"/>
                  </a:ext>
                </a:extLst>
              </p:cNvPr>
              <p:cNvSpPr txBox="1"/>
              <p:nvPr/>
            </p:nvSpPr>
            <p:spPr>
              <a:xfrm>
                <a:off x="-864271" y="4364945"/>
                <a:ext cx="856198" cy="35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cxnSp>
            <p:nvCxnSpPr>
              <p:cNvPr id="4121" name="Straight Connector 4120">
                <a:extLst>
                  <a:ext uri="{FF2B5EF4-FFF2-40B4-BE49-F238E27FC236}">
                    <a16:creationId xmlns:a16="http://schemas.microsoft.com/office/drawing/2014/main" id="{A8A3EF88-885D-6341-BD9A-82945EB4BDBE}"/>
                  </a:ext>
                </a:extLst>
              </p:cNvPr>
              <p:cNvCxnSpPr>
                <a:cxnSpLocks/>
                <a:stCxn id="162" idx="1"/>
                <a:endCxn id="162" idx="3"/>
              </p:cNvCxnSpPr>
              <p:nvPr/>
            </p:nvCxnSpPr>
            <p:spPr bwMode="auto">
              <a:xfrm>
                <a:off x="-756592" y="3955293"/>
                <a:ext cx="64084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51E5BEB-0980-254B-A92E-4B10C0D820C5}"/>
                  </a:ext>
                </a:extLst>
              </p:cNvPr>
              <p:cNvCxnSpPr>
                <a:cxnSpLocks/>
                <a:stCxn id="162" idx="2"/>
                <a:endCxn id="4126" idx="4"/>
              </p:cNvCxnSpPr>
              <p:nvPr/>
            </p:nvCxnSpPr>
            <p:spPr bwMode="auto">
              <a:xfrm flipV="1">
                <a:off x="-436172" y="4114580"/>
                <a:ext cx="0" cy="17851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26" name="Oval 4125">
                <a:extLst>
                  <a:ext uri="{FF2B5EF4-FFF2-40B4-BE49-F238E27FC236}">
                    <a16:creationId xmlns:a16="http://schemas.microsoft.com/office/drawing/2014/main" id="{9640C45F-6406-3E43-A2DD-FAAC024B28E4}"/>
                  </a:ext>
                </a:extLst>
              </p:cNvPr>
              <p:cNvSpPr/>
              <p:nvPr/>
            </p:nvSpPr>
            <p:spPr bwMode="auto">
              <a:xfrm>
                <a:off x="-598190" y="3789040"/>
                <a:ext cx="324036" cy="32554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tanh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64B5A4D-2CEE-FD45-9659-A792B180158F}"/>
                  </a:ext>
                </a:extLst>
              </p:cNvPr>
              <p:cNvCxnSpPr>
                <a:cxnSpLocks/>
                <a:stCxn id="162" idx="0"/>
                <a:endCxn id="4126" idx="0"/>
              </p:cNvCxnSpPr>
              <p:nvPr/>
            </p:nvCxnSpPr>
            <p:spPr bwMode="auto">
              <a:xfrm>
                <a:off x="-436172" y="3617490"/>
                <a:ext cx="0" cy="17155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7A666C27-3ACA-3B41-BBC3-20950008D92E}"/>
                </a:ext>
              </a:extLst>
            </p:cNvPr>
            <p:cNvCxnSpPr/>
            <p:nvPr/>
          </p:nvCxnSpPr>
          <p:spPr bwMode="auto">
            <a:xfrm>
              <a:off x="3816544" y="500971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47" name="Group 4146">
            <a:extLst>
              <a:ext uri="{FF2B5EF4-FFF2-40B4-BE49-F238E27FC236}">
                <a16:creationId xmlns:a16="http://schemas.microsoft.com/office/drawing/2014/main" id="{BFB12286-A38A-BB47-9B2D-F931B4C48CAA}"/>
              </a:ext>
            </a:extLst>
          </p:cNvPr>
          <p:cNvGrpSpPr/>
          <p:nvPr/>
        </p:nvGrpSpPr>
        <p:grpSpPr>
          <a:xfrm>
            <a:off x="5720877" y="4955631"/>
            <a:ext cx="2933754" cy="977480"/>
            <a:chOff x="5572894" y="4506713"/>
            <a:chExt cx="2933754" cy="977480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BDB5FF27-C306-6842-ABA3-1E12F849178E}"/>
                </a:ext>
              </a:extLst>
            </p:cNvPr>
            <p:cNvGrpSpPr/>
            <p:nvPr/>
          </p:nvGrpSpPr>
          <p:grpSpPr>
            <a:xfrm>
              <a:off x="5572894" y="4511654"/>
              <a:ext cx="958563" cy="966863"/>
              <a:chOff x="2516884" y="3783604"/>
              <a:chExt cx="958563" cy="966863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296EAEA-ED99-6344-BF8A-BBCC0B5C3483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8EF38A3-EEDB-1845-A5EB-5EB24F183D04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01" name="Rounded Rectangle 200">
                <a:extLst>
                  <a:ext uri="{FF2B5EF4-FFF2-40B4-BE49-F238E27FC236}">
                    <a16:creationId xmlns:a16="http://schemas.microsoft.com/office/drawing/2014/main" id="{3E2F423E-377D-BC4A-86E6-031B0978F9CC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3CE8819B-D75E-AD40-A50F-E7025F168E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C0E68C33-E8B5-E34A-8B75-42E5346F82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A72374EE-2C1B-674E-8E3A-420A13233582}"/>
                </a:ext>
              </a:extLst>
            </p:cNvPr>
            <p:cNvGrpSpPr/>
            <p:nvPr/>
          </p:nvGrpSpPr>
          <p:grpSpPr>
            <a:xfrm>
              <a:off x="7548085" y="4507441"/>
              <a:ext cx="958563" cy="966863"/>
              <a:chOff x="2516884" y="3783604"/>
              <a:chExt cx="958563" cy="966863"/>
            </a:xfrm>
          </p:grpSpPr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EB83DFC5-7A24-0944-B505-400AED41713B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50408A9-4DA4-6E4D-B3A8-6CE4EA57CEB5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0C0B835B-71F1-AD44-8B23-44C8132D4F50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0E620601-7D56-6841-A509-6D1EA1FEDE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0B51C58B-42ED-A24A-9DA7-D23D68700D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45C342BC-C162-4545-89CF-E0A074386C62}"/>
                </a:ext>
              </a:extLst>
            </p:cNvPr>
            <p:cNvGrpSpPr/>
            <p:nvPr/>
          </p:nvGrpSpPr>
          <p:grpSpPr>
            <a:xfrm>
              <a:off x="6091096" y="4517330"/>
              <a:ext cx="958563" cy="966863"/>
              <a:chOff x="2516884" y="3783604"/>
              <a:chExt cx="958563" cy="966863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BDDE2238-685F-EB40-B98A-C17E3A23801B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E0D66B6B-AA20-A048-BEBD-4744E2BE13C5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13" name="Rounded Rectangle 212">
                <a:extLst>
                  <a:ext uri="{FF2B5EF4-FFF2-40B4-BE49-F238E27FC236}">
                    <a16:creationId xmlns:a16="http://schemas.microsoft.com/office/drawing/2014/main" id="{EEFFCD48-674A-F74D-ACDF-EAACC65B87E4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F8494687-DB4B-044E-BA70-6C0789EAA8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E737A73F-03E7-5440-99CD-039131DFEC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2270D16-EB60-A345-931D-571BEF876588}"/>
                </a:ext>
              </a:extLst>
            </p:cNvPr>
            <p:cNvGrpSpPr/>
            <p:nvPr/>
          </p:nvGrpSpPr>
          <p:grpSpPr>
            <a:xfrm>
              <a:off x="6548762" y="4515855"/>
              <a:ext cx="958563" cy="966863"/>
              <a:chOff x="2516884" y="3783604"/>
              <a:chExt cx="958563" cy="966863"/>
            </a:xfrm>
          </p:grpSpPr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B9555B58-7EEF-C94B-A278-9167915A71A8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77A7CEC8-D0E8-8147-A834-13C670F5F95B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id="{178196B9-0828-6C43-9D01-E5F8129A27F6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id="{2FEDFA00-E416-3E49-8E9A-4F39FF3044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C2C86406-BC25-B744-A865-3CEA53A4E5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D989C07-D3C0-B640-8E6D-92C6ADC0713F}"/>
                </a:ext>
              </a:extLst>
            </p:cNvPr>
            <p:cNvGrpSpPr/>
            <p:nvPr/>
          </p:nvGrpSpPr>
          <p:grpSpPr>
            <a:xfrm>
              <a:off x="7032534" y="4506713"/>
              <a:ext cx="958563" cy="966863"/>
              <a:chOff x="2516884" y="3783604"/>
              <a:chExt cx="958563" cy="966863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6D7BDB99-49F5-954E-9800-D6CC015E28C9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CA0F271-182C-734B-B11F-C69755ECC7B3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output</a:t>
                </a:r>
              </a:p>
            </p:txBody>
          </p:sp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id="{54DEDCA1-C07D-4248-848B-669C9D139962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88C9A3CD-2FD8-704E-B8D2-47D7E769ED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80CEFDA3-45CF-3441-B7BE-AFAC16A887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91789300-03FF-094F-BF48-57B3C8F68EF8}"/>
                </a:ext>
              </a:extLst>
            </p:cNvPr>
            <p:cNvCxnSpPr/>
            <p:nvPr/>
          </p:nvCxnSpPr>
          <p:spPr bwMode="auto">
            <a:xfrm>
              <a:off x="6191391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E0B4AFF4-9BD2-EB48-9300-F53BB17DDD6F}"/>
                </a:ext>
              </a:extLst>
            </p:cNvPr>
            <p:cNvCxnSpPr/>
            <p:nvPr/>
          </p:nvCxnSpPr>
          <p:spPr bwMode="auto">
            <a:xfrm>
              <a:off x="6726763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C0305B40-FE8D-D94F-87E6-C7C10239F2E2}"/>
                </a:ext>
              </a:extLst>
            </p:cNvPr>
            <p:cNvCxnSpPr/>
            <p:nvPr/>
          </p:nvCxnSpPr>
          <p:spPr bwMode="auto">
            <a:xfrm>
              <a:off x="7167259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60F05C96-EACB-7447-9632-D3692BB48D9D}"/>
                </a:ext>
              </a:extLst>
            </p:cNvPr>
            <p:cNvCxnSpPr/>
            <p:nvPr/>
          </p:nvCxnSpPr>
          <p:spPr bwMode="auto">
            <a:xfrm>
              <a:off x="7671589" y="5006256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36CFA0FC-7148-0045-8326-B3D200514C44}"/>
              </a:ext>
            </a:extLst>
          </p:cNvPr>
          <p:cNvSpPr txBox="1"/>
          <p:nvPr/>
        </p:nvSpPr>
        <p:spPr>
          <a:xfrm>
            <a:off x="6473335" y="5807005"/>
            <a:ext cx="159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LSTM</a:t>
            </a:r>
          </a:p>
        </p:txBody>
      </p:sp>
    </p:spTree>
    <p:extLst>
      <p:ext uri="{BB962C8B-B14F-4D97-AF65-F5344CB8AC3E}">
        <p14:creationId xmlns:p14="http://schemas.microsoft.com/office/powerpoint/2010/main" val="31889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0A161-C383-6E42-A869-13EC54AE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61257"/>
          </a:xfrm>
        </p:spPr>
        <p:txBody>
          <a:bodyPr/>
          <a:lstStyle/>
          <a:p>
            <a:r>
              <a:rPr lang="en-US" dirty="0"/>
              <a:t>ML, NN, RNN and LSTM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A2ABC3-278E-7141-A273-4A37B34EE8EA}"/>
              </a:ext>
            </a:extLst>
          </p:cNvPr>
          <p:cNvSpPr/>
          <p:nvPr/>
        </p:nvSpPr>
        <p:spPr>
          <a:xfrm>
            <a:off x="912771" y="6604084"/>
            <a:ext cx="73644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dirty="0"/>
              <a:t>Credit: Understanding LSTM Networks http://</a:t>
            </a:r>
            <a:r>
              <a:rPr lang="en-US" sz="1050" b="0" dirty="0" err="1"/>
              <a:t>colah.github.io</a:t>
            </a:r>
            <a:r>
              <a:rPr lang="en-US" sz="1050" b="0" dirty="0"/>
              <a:t>/posts/2015-08-Understanding-LSTMs/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18A8D-6090-364A-B27C-F2045935F0CF}"/>
              </a:ext>
            </a:extLst>
          </p:cNvPr>
          <p:cNvSpPr txBox="1"/>
          <p:nvPr/>
        </p:nvSpPr>
        <p:spPr>
          <a:xfrm>
            <a:off x="457200" y="3779751"/>
            <a:ext cx="80639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LSTM Outline:</a:t>
            </a:r>
          </a:p>
          <a:p>
            <a:pPr marL="457200" indent="-457200">
              <a:buAutoNum type="arabicParenR"/>
            </a:pPr>
            <a:r>
              <a:rPr lang="en-US" sz="2000" b="0" dirty="0">
                <a:solidFill>
                  <a:srgbClr val="FF0000"/>
                </a:solidFill>
              </a:rPr>
              <a:t>Long Input (h</a:t>
            </a:r>
            <a:r>
              <a:rPr lang="en-US" sz="2000" b="0" baseline="-25000" dirty="0">
                <a:solidFill>
                  <a:srgbClr val="FF0000"/>
                </a:solidFill>
              </a:rPr>
              <a:t>t-1</a:t>
            </a:r>
            <a:r>
              <a:rPr lang="en-US" sz="2000" b="0" dirty="0">
                <a:solidFill>
                  <a:srgbClr val="FF0000"/>
                </a:solidFill>
              </a:rPr>
              <a:t>) </a:t>
            </a:r>
            <a:r>
              <a:rPr lang="en-US" sz="2000" b="0" dirty="0"/>
              <a:t>and Current Input (</a:t>
            </a:r>
            <a:r>
              <a:rPr lang="en-US" sz="2000" dirty="0">
                <a:solidFill>
                  <a:srgbClr val="FF0000"/>
                </a:solidFill>
              </a:rPr>
              <a:t>X</a:t>
            </a:r>
            <a:r>
              <a:rPr lang="en-US" sz="2000" baseline="-25000" dirty="0">
                <a:solidFill>
                  <a:srgbClr val="FF0000"/>
                </a:solidFill>
              </a:rPr>
              <a:t>t</a:t>
            </a:r>
            <a:r>
              <a:rPr lang="en-US" sz="2000" b="0" dirty="0"/>
              <a:t>) are combined and filtered by </a:t>
            </a:r>
            <a:r>
              <a:rPr lang="en-US" sz="2000" dirty="0"/>
              <a:t>Sigmoid (</a:t>
            </a:r>
            <a:r>
              <a:rPr lang="en-US" sz="2000" dirty="0" err="1"/>
              <a:t>σ</a:t>
            </a:r>
            <a:r>
              <a:rPr lang="el-GR" sz="2000" dirty="0"/>
              <a:t>)</a:t>
            </a:r>
            <a:r>
              <a:rPr lang="en-US" sz="2000" dirty="0"/>
              <a:t> </a:t>
            </a:r>
            <a:r>
              <a:rPr lang="en-US" sz="2000" b="0" dirty="0"/>
              <a:t>of gate </a:t>
            </a:r>
            <a:r>
              <a:rPr lang="en-US" sz="2000" dirty="0"/>
              <a:t>1</a:t>
            </a:r>
            <a:r>
              <a:rPr lang="en-US" sz="2000" b="0" dirty="0"/>
              <a:t>.</a:t>
            </a:r>
          </a:p>
          <a:p>
            <a:pPr marL="457200" indent="-457200">
              <a:buAutoNum type="arabicParenR"/>
            </a:pPr>
            <a:r>
              <a:rPr lang="en-US" sz="2000" dirty="0"/>
              <a:t>The Forget Gate (X)  </a:t>
            </a:r>
            <a:r>
              <a:rPr lang="en-US" sz="2000" b="0" dirty="0"/>
              <a:t>combines</a:t>
            </a:r>
            <a:r>
              <a:rPr lang="en-US" sz="2000" dirty="0"/>
              <a:t> </a:t>
            </a:r>
            <a:r>
              <a:rPr lang="en-US" sz="2000" b="0" dirty="0"/>
              <a:t>the output of (1) with Short Input (A output – i.e., cell state).</a:t>
            </a:r>
          </a:p>
          <a:p>
            <a:pPr marL="457200" indent="-457200">
              <a:buAutoNum type="arabicParenR"/>
            </a:pPr>
            <a:r>
              <a:rPr lang="en-US" sz="2000" dirty="0"/>
              <a:t>Update Gate (x): </a:t>
            </a:r>
            <a:r>
              <a:rPr lang="en-US" sz="2000" b="0" dirty="0"/>
              <a:t>decides values to be updated in this cell.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b="0" dirty="0"/>
              <a:t>tanh is Hyperbolic tangent function that helps in deriving the values to be updated</a:t>
            </a:r>
          </a:p>
          <a:p>
            <a:pPr marL="457200" indent="-457200">
              <a:buAutoNum type="arabicParenR"/>
            </a:pPr>
            <a:r>
              <a:rPr lang="en-US" sz="2000" dirty="0"/>
              <a:t>Output Gate (x): </a:t>
            </a:r>
            <a:r>
              <a:rPr lang="en-US" sz="2000" b="0" dirty="0"/>
              <a:t>decides finally what the output will be.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0F4DFA-56F7-2341-A35C-9D909DBE0C91}"/>
              </a:ext>
            </a:extLst>
          </p:cNvPr>
          <p:cNvGrpSpPr/>
          <p:nvPr/>
        </p:nvGrpSpPr>
        <p:grpSpPr>
          <a:xfrm>
            <a:off x="553143" y="916475"/>
            <a:ext cx="7724036" cy="2800557"/>
            <a:chOff x="553143" y="916475"/>
            <a:chExt cx="7724036" cy="35288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68A445-7E53-F440-BBB1-15218533F460}"/>
                </a:ext>
              </a:extLst>
            </p:cNvPr>
            <p:cNvGrpSpPr/>
            <p:nvPr/>
          </p:nvGrpSpPr>
          <p:grpSpPr>
            <a:xfrm>
              <a:off x="553143" y="916475"/>
              <a:ext cx="7724036" cy="3528878"/>
              <a:chOff x="1037108" y="1340283"/>
              <a:chExt cx="7240071" cy="327543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0105291-D955-944D-A3AE-7FFEED57F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865" y="1402567"/>
                <a:ext cx="7185314" cy="321315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1BF983-B492-F34D-AECC-DF41E08DC4C5}"/>
                  </a:ext>
                </a:extLst>
              </p:cNvPr>
              <p:cNvSpPr txBox="1"/>
              <p:nvPr/>
            </p:nvSpPr>
            <p:spPr>
              <a:xfrm>
                <a:off x="1115486" y="3305937"/>
                <a:ext cx="2147247" cy="485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sz="1400" dirty="0">
                    <a:solidFill>
                      <a:srgbClr val="FF0000"/>
                    </a:solidFill>
                  </a:rPr>
                  <a:t>1) </a:t>
                </a:r>
                <a:r>
                  <a:rPr lang="en-US" sz="1400" dirty="0">
                    <a:solidFill>
                      <a:srgbClr val="FF0000"/>
                    </a:solidFill>
                  </a:rPr>
                  <a:t>Hidden state output: (Long: ever since)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544481-8E44-7345-AA50-DD2D6FDDEE04}"/>
                  </a:ext>
                </a:extLst>
              </p:cNvPr>
              <p:cNvSpPr txBox="1"/>
              <p:nvPr/>
            </p:nvSpPr>
            <p:spPr>
              <a:xfrm>
                <a:off x="1037108" y="2234002"/>
                <a:ext cx="2225623" cy="857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sz="1800" dirty="0">
                    <a:solidFill>
                      <a:srgbClr val="FF0000"/>
                    </a:solidFill>
                  </a:rPr>
                  <a:t>2) </a:t>
                </a:r>
                <a:r>
                  <a:rPr lang="en-US" sz="1800" dirty="0">
                    <a:solidFill>
                      <a:srgbClr val="FF0000"/>
                    </a:solidFill>
                  </a:rPr>
                  <a:t>Current state output:</a:t>
                </a:r>
              </a:p>
              <a:p>
                <a:pPr algn="r"/>
                <a:r>
                  <a:rPr lang="en-US" sz="1800" dirty="0">
                    <a:solidFill>
                      <a:srgbClr val="FF0000"/>
                    </a:solidFill>
                  </a:rPr>
                  <a:t>(Short)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4B629A-65A0-4747-83B4-44CCB31635C5}"/>
                  </a:ext>
                </a:extLst>
              </p:cNvPr>
              <p:cNvSpPr txBox="1"/>
              <p:nvPr/>
            </p:nvSpPr>
            <p:spPr>
              <a:xfrm>
                <a:off x="3755386" y="3845643"/>
                <a:ext cx="1486617" cy="289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1F5590-A48A-B943-BABD-CB880BC66AAC}"/>
                  </a:ext>
                </a:extLst>
              </p:cNvPr>
              <p:cNvSpPr txBox="1"/>
              <p:nvPr/>
            </p:nvSpPr>
            <p:spPr>
              <a:xfrm>
                <a:off x="4021900" y="1695531"/>
                <a:ext cx="1296213" cy="289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3 gates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B41627-60F2-1242-BF01-8D4601934AAD}"/>
                  </a:ext>
                </a:extLst>
              </p:cNvPr>
              <p:cNvSpPr txBox="1"/>
              <p:nvPr/>
            </p:nvSpPr>
            <p:spPr>
              <a:xfrm>
                <a:off x="3641613" y="2278113"/>
                <a:ext cx="693584" cy="414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2) Forget</a:t>
                </a:r>
              </a:p>
              <a:p>
                <a:r>
                  <a:rPr lang="en-US" sz="1000" dirty="0">
                    <a:solidFill>
                      <a:srgbClr val="FF0000"/>
                    </a:solidFill>
                  </a:rPr>
                  <a:t> Gate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F3C9FA-E7C3-CD49-AB19-10EA4B5FAFF0}"/>
                  </a:ext>
                </a:extLst>
              </p:cNvPr>
              <p:cNvSpPr txBox="1"/>
              <p:nvPr/>
            </p:nvSpPr>
            <p:spPr>
              <a:xfrm>
                <a:off x="4258284" y="2239275"/>
                <a:ext cx="738478" cy="414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3) Update Gate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20F11-CCBE-854B-B528-4D2687D51843}"/>
                  </a:ext>
                </a:extLst>
              </p:cNvPr>
              <p:cNvSpPr txBox="1"/>
              <p:nvPr/>
            </p:nvSpPr>
            <p:spPr>
              <a:xfrm>
                <a:off x="4938368" y="2248715"/>
                <a:ext cx="743237" cy="414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4)Output Gate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60DC97-E857-D64E-B8F3-DBFA1F06B081}"/>
                  </a:ext>
                </a:extLst>
              </p:cNvPr>
              <p:cNvSpPr txBox="1"/>
              <p:nvPr/>
            </p:nvSpPr>
            <p:spPr>
              <a:xfrm>
                <a:off x="5433731" y="2110638"/>
                <a:ext cx="1486617" cy="289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output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79AB62-7C29-2448-B68A-E4E5CCE8B4D2}"/>
                  </a:ext>
                </a:extLst>
              </p:cNvPr>
              <p:cNvSpPr txBox="1"/>
              <p:nvPr/>
            </p:nvSpPr>
            <p:spPr>
              <a:xfrm>
                <a:off x="6110478" y="3993360"/>
                <a:ext cx="1486617" cy="33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</a:rPr>
                  <a:t>Hidden state output (ever since)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BD879B-9B2B-E14F-9BBC-C4BF1313FF04}"/>
                  </a:ext>
                </a:extLst>
              </p:cNvPr>
              <p:cNvSpPr txBox="1"/>
              <p:nvPr/>
            </p:nvSpPr>
            <p:spPr>
              <a:xfrm>
                <a:off x="5473657" y="1340283"/>
                <a:ext cx="1486617" cy="33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</a:rPr>
                  <a:t>Hidden state output (ever since)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5272B2-A461-3841-9717-2CA83864738A}"/>
                </a:ext>
              </a:extLst>
            </p:cNvPr>
            <p:cNvSpPr txBox="1"/>
            <p:nvPr/>
          </p:nvSpPr>
          <p:spPr>
            <a:xfrm>
              <a:off x="6872245" y="2394992"/>
              <a:ext cx="679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’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448C3C-90D6-DC44-BB90-A3C099EABF57}"/>
                </a:ext>
              </a:extLst>
            </p:cNvPr>
            <p:cNvCxnSpPr/>
            <p:nvPr/>
          </p:nvCxnSpPr>
          <p:spPr bwMode="auto">
            <a:xfrm flipH="1">
              <a:off x="3732705" y="1623140"/>
              <a:ext cx="119215" cy="19653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9C0B3F-B6FB-614A-82CE-654A3BEEDD4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56127" y="1648172"/>
              <a:ext cx="1" cy="226687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9CC816-4E4A-C240-9120-CA65247A92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5686" y="1620578"/>
              <a:ext cx="263766" cy="19909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256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57F9C3-6872-714E-AA7B-7BD29CB3B467}"/>
              </a:ext>
            </a:extLst>
          </p:cNvPr>
          <p:cNvSpPr/>
          <p:nvPr/>
        </p:nvSpPr>
        <p:spPr bwMode="auto">
          <a:xfrm>
            <a:off x="457200" y="1080650"/>
            <a:ext cx="8219256" cy="155626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E3F53-1FA1-594D-99D0-57D7D687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2B34F-6F97-334F-9DF6-5AACD0ECD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Deep Neural Networks (DNN):  </a:t>
            </a:r>
            <a:r>
              <a:rPr lang="en-US" sz="2400" dirty="0"/>
              <a:t>A highly computational-intensive ANN (excessive hidden layers/nodes).</a:t>
            </a:r>
          </a:p>
          <a:p>
            <a:pPr lvl="1"/>
            <a:r>
              <a:rPr lang="en-US" sz="2000" dirty="0"/>
              <a:t>Main Drawback: Very computational intensive =&gt; initially all GPU (Graphical Processing Unit)-based.</a:t>
            </a:r>
          </a:p>
          <a:p>
            <a:r>
              <a:rPr lang="en-US" sz="2400" dirty="0"/>
              <a:t>Micro (May/Jun 2018): </a:t>
            </a:r>
          </a:p>
          <a:p>
            <a:pPr lvl="1"/>
            <a:r>
              <a:rPr lang="en-US" sz="2000" dirty="0"/>
              <a:t>If users searched by </a:t>
            </a:r>
            <a:r>
              <a:rPr lang="en-US" sz="2000" b="1" dirty="0"/>
              <a:t>voice for 3 minutes </a:t>
            </a:r>
            <a:r>
              <a:rPr lang="en-US" sz="2000" dirty="0"/>
              <a:t>per day using speech recognition DNNs, computation demands on Google’s datacenters </a:t>
            </a:r>
            <a:r>
              <a:rPr lang="en-US" sz="2000" b="1" dirty="0"/>
              <a:t>would double!</a:t>
            </a:r>
          </a:p>
          <a:p>
            <a:pPr lvl="1"/>
            <a:r>
              <a:rPr lang="en-US" sz="2000" b="1" dirty="0"/>
              <a:t>Tensor Processing Units (TPUs) </a:t>
            </a:r>
            <a:r>
              <a:rPr lang="en-US" sz="2000" dirty="0"/>
              <a:t>will improve cost performance by 10x over CPUs (both inference and training)</a:t>
            </a:r>
          </a:p>
          <a:p>
            <a:r>
              <a:rPr lang="en-US" sz="2400" dirty="0"/>
              <a:t>Nevertheless, LSTM is readily available in many Deep Learning frameworks, e.g., </a:t>
            </a:r>
            <a:r>
              <a:rPr lang="en-US" sz="2400" dirty="0" err="1"/>
              <a:t>Tensorflow</a:t>
            </a:r>
            <a:r>
              <a:rPr lang="en-US" sz="2400" dirty="0"/>
              <a:t>, Spark, </a:t>
            </a:r>
            <a:r>
              <a:rPr lang="en-US" sz="2400" dirty="0" err="1"/>
              <a:t>Flink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07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D0E2D15-B1CC-2046-B473-0E3997F73464}"/>
              </a:ext>
            </a:extLst>
          </p:cNvPr>
          <p:cNvGrpSpPr/>
          <p:nvPr/>
        </p:nvGrpSpPr>
        <p:grpSpPr>
          <a:xfrm>
            <a:off x="295998" y="944916"/>
            <a:ext cx="3499826" cy="2387203"/>
            <a:chOff x="313863" y="3323394"/>
            <a:chExt cx="4236720" cy="280080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A102F37-9BD6-9143-9FFF-BA61D2E1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863" y="3323394"/>
              <a:ext cx="4236720" cy="280080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0827843-1DC6-FE4D-9EC4-46889B1CE350}"/>
                </a:ext>
              </a:extLst>
            </p:cNvPr>
            <p:cNvSpPr/>
            <p:nvPr/>
          </p:nvSpPr>
          <p:spPr bwMode="auto">
            <a:xfrm>
              <a:off x="1794414" y="3512982"/>
              <a:ext cx="689354" cy="3816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AJ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B77876-01D9-234C-B38A-AD46D14109AD}"/>
                </a:ext>
              </a:extLst>
            </p:cNvPr>
            <p:cNvSpPr/>
            <p:nvPr/>
          </p:nvSpPr>
          <p:spPr bwMode="auto">
            <a:xfrm>
              <a:off x="935070" y="3955913"/>
              <a:ext cx="649631" cy="336034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AD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201A15-A74C-B34C-84A0-CC3C264C06F3}"/>
                </a:ext>
              </a:extLst>
            </p:cNvPr>
            <p:cNvSpPr/>
            <p:nvPr/>
          </p:nvSpPr>
          <p:spPr bwMode="auto">
            <a:xfrm>
              <a:off x="2620552" y="3980440"/>
              <a:ext cx="655304" cy="336034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EJ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74762F3-51C6-E341-AE85-EA37FA194765}"/>
                </a:ext>
              </a:extLst>
            </p:cNvPr>
            <p:cNvCxnSpPr/>
            <p:nvPr/>
          </p:nvCxnSpPr>
          <p:spPr bwMode="auto">
            <a:xfrm flipH="1" flipV="1">
              <a:off x="3126550" y="4316474"/>
              <a:ext cx="934883" cy="552686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804B40-0502-41BE-87B8-8C0C27F3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Recovery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C4FAA1-7167-4254-A622-D636AC29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96" y="1086040"/>
            <a:ext cx="5472607" cy="5007256"/>
          </a:xfrm>
        </p:spPr>
        <p:txBody>
          <a:bodyPr/>
          <a:lstStyle/>
          <a:p>
            <a:r>
              <a:rPr lang="en-US" b="1" dirty="0"/>
              <a:t>Step 1: Index Lookup</a:t>
            </a:r>
          </a:p>
          <a:p>
            <a:pPr lvl="1"/>
            <a:r>
              <a:rPr lang="en-US" dirty="0"/>
              <a:t>Select a subset of </a:t>
            </a:r>
            <a:r>
              <a:rPr lang="en-US" dirty="0" err="1"/>
              <a:t>postdiction</a:t>
            </a:r>
            <a:r>
              <a:rPr lang="en-US" dirty="0"/>
              <a:t> models </a:t>
            </a:r>
            <a:r>
              <a:rPr lang="en-US" sz="2000" i="1" dirty="0"/>
              <a:t>(B′</a:t>
            </a:r>
            <a:r>
              <a:rPr lang="en-US" sz="2000" i="1" dirty="0">
                <a:sym typeface="Wingdings" panose="05000000000000000000" pitchFamily="2" charset="2"/>
              </a:rPr>
              <a:t></a:t>
            </a:r>
            <a:r>
              <a:rPr lang="en-US" sz="2000" i="1" dirty="0"/>
              <a:t>LOOKUP(L,B))</a:t>
            </a:r>
          </a:p>
          <a:p>
            <a:r>
              <a:rPr lang="en-US" b="1" dirty="0"/>
              <a:t>Step 2: Recreate Dataset</a:t>
            </a:r>
          </a:p>
          <a:p>
            <a:pPr lvl="1"/>
            <a:r>
              <a:rPr lang="en-US" dirty="0"/>
              <a:t>Retrieve decayed data of specific time periods </a:t>
            </a:r>
            <a:r>
              <a:rPr lang="en-US" sz="2000" i="1" dirty="0"/>
              <a:t>(</a:t>
            </a:r>
            <a:r>
              <a:rPr lang="en-US" sz="2000" i="1" dirty="0" err="1"/>
              <a:t>pD</a:t>
            </a:r>
            <a:r>
              <a:rPr lang="en-US" sz="2000" i="1" dirty="0"/>
              <a:t>′=RECREATE(B′, t))</a:t>
            </a:r>
          </a:p>
          <a:p>
            <a:pPr lvl="1"/>
            <a:endParaRPr lang="en-US" sz="20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935709-BE27-4C17-92E2-DCDB44349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429000"/>
            <a:ext cx="4078582" cy="285189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0AACA95-FF77-4A43-A19B-5F278BB2F713}"/>
              </a:ext>
            </a:extLst>
          </p:cNvPr>
          <p:cNvSpPr/>
          <p:nvPr/>
        </p:nvSpPr>
        <p:spPr bwMode="auto">
          <a:xfrm>
            <a:off x="2627784" y="5949280"/>
            <a:ext cx="432048" cy="290654"/>
          </a:xfrm>
          <a:prstGeom prst="rect">
            <a:avLst/>
          </a:prstGeom>
          <a:solidFill>
            <a:srgbClr val="FF26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V9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09A233-F107-4F56-B352-02ADCAA3153F}"/>
              </a:ext>
            </a:extLst>
          </p:cNvPr>
          <p:cNvSpPr/>
          <p:nvPr/>
        </p:nvSpPr>
        <p:spPr bwMode="auto">
          <a:xfrm>
            <a:off x="2627784" y="5661248"/>
            <a:ext cx="432048" cy="251166"/>
          </a:xfrm>
          <a:prstGeom prst="rect">
            <a:avLst/>
          </a:prstGeom>
          <a:solidFill>
            <a:srgbClr val="FF26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V4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890D31-B637-4BDB-B799-B8BCBC15CAD0}"/>
              </a:ext>
            </a:extLst>
          </p:cNvPr>
          <p:cNvSpPr/>
          <p:nvPr/>
        </p:nvSpPr>
        <p:spPr bwMode="auto">
          <a:xfrm>
            <a:off x="400723" y="5670024"/>
            <a:ext cx="4001387" cy="2906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2055EC-B55D-4021-90B1-86E632065595}"/>
              </a:ext>
            </a:extLst>
          </p:cNvPr>
          <p:cNvSpPr/>
          <p:nvPr/>
        </p:nvSpPr>
        <p:spPr bwMode="auto">
          <a:xfrm>
            <a:off x="1473695" y="1124074"/>
            <a:ext cx="650033" cy="2906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8654FF-009B-4720-B468-D594E2A2D946}"/>
              </a:ext>
            </a:extLst>
          </p:cNvPr>
          <p:cNvSpPr/>
          <p:nvPr/>
        </p:nvSpPr>
        <p:spPr bwMode="auto">
          <a:xfrm>
            <a:off x="744468" y="1474897"/>
            <a:ext cx="650033" cy="2906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1786CF-D653-4A5A-85D9-695D6D89B255}"/>
              </a:ext>
            </a:extLst>
          </p:cNvPr>
          <p:cNvSpPr/>
          <p:nvPr/>
        </p:nvSpPr>
        <p:spPr bwMode="auto">
          <a:xfrm>
            <a:off x="400723" y="2230023"/>
            <a:ext cx="650033" cy="2906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ABCA8-B7B4-438D-B33E-2A320FFF11CC}"/>
              </a:ext>
            </a:extLst>
          </p:cNvPr>
          <p:cNvSpPr/>
          <p:nvPr/>
        </p:nvSpPr>
        <p:spPr bwMode="auto">
          <a:xfrm>
            <a:off x="1115616" y="3332119"/>
            <a:ext cx="2073602" cy="139593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4BF32B6E-26B4-4359-B96D-AE6DDCD18610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 rot="16200000" flipH="1">
            <a:off x="383025" y="3297495"/>
            <a:ext cx="961126" cy="504056"/>
          </a:xfrm>
          <a:prstGeom prst="bentConnector2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099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Introduction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Background</a:t>
            </a:r>
          </a:p>
          <a:p>
            <a:pPr marL="514350" indent="-514350">
              <a:lnSpc>
                <a:spcPct val="9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TBD-DP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Construction Algorithm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Recovery Algorithm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 b="1" dirty="0">
                <a:solidFill>
                  <a:srgbClr val="FF0000"/>
                </a:solidFill>
              </a:rPr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4609277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06D9-AA4B-4255-9EF5-731DBBFC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Postdiction</a:t>
            </a:r>
            <a:r>
              <a:rPr lang="en-US" dirty="0"/>
              <a:t> in 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699A6-BB53-4092-840D-89E59C00A4A5}"/>
              </a:ext>
            </a:extLst>
          </p:cNvPr>
          <p:cNvSpPr/>
          <p:nvPr/>
        </p:nvSpPr>
        <p:spPr>
          <a:xfrm>
            <a:off x="729982" y="5151008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miss our Tutorial &amp; Demo!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 Demo: Wednesday, Jun 27, 16:45 - 18:00, Aalborg University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 Tutorial: Thursday, Jun 28, 13:15 - 14:15, Aalborg University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52C2C419-4488-475A-A0D2-E04F04F3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039795"/>
            <a:ext cx="8312727" cy="411739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A90053-DB3B-CD46-9E44-F5F999F3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284984"/>
            <a:ext cx="1800200" cy="6334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hlinkClick r:id="rId3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Experimental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7256"/>
          </a:xfrm>
        </p:spPr>
        <p:txBody>
          <a:bodyPr/>
          <a:lstStyle/>
          <a:p>
            <a:r>
              <a:rPr lang="en-US" sz="2800" dirty="0"/>
              <a:t>To evaluate </a:t>
            </a:r>
            <a:r>
              <a:rPr lang="en-US" sz="2800" i="1" dirty="0"/>
              <a:t>TBD-DP operator</a:t>
            </a:r>
            <a:r>
              <a:rPr lang="en-US" sz="2800" dirty="0"/>
              <a:t>, we have implemented a </a:t>
            </a:r>
            <a:r>
              <a:rPr lang="en-US" sz="2800" b="1" dirty="0"/>
              <a:t>trace-driven</a:t>
            </a:r>
            <a:r>
              <a:rPr lang="en-US" sz="2800" dirty="0"/>
              <a:t> experimental testbed:</a:t>
            </a:r>
          </a:p>
          <a:p>
            <a:pPr lvl="1"/>
            <a:r>
              <a:rPr lang="en-US" sz="2400" dirty="0"/>
              <a:t>Compared Approaches/Algorithms:</a:t>
            </a:r>
          </a:p>
          <a:p>
            <a:pPr lvl="2"/>
            <a:r>
              <a:rPr lang="en-US" sz="1600" b="1" dirty="0"/>
              <a:t>RAW: </a:t>
            </a:r>
            <a:r>
              <a:rPr lang="en-US" sz="1600" dirty="0"/>
              <a:t>does not apply any decaying.</a:t>
            </a:r>
          </a:p>
          <a:p>
            <a:pPr lvl="2"/>
            <a:r>
              <a:rPr lang="en-US" sz="1600" b="1" dirty="0"/>
              <a:t>COMPRESSION: </a:t>
            </a:r>
            <a:r>
              <a:rPr lang="en-US" sz="1600" dirty="0"/>
              <a:t>the decayed dataset is compressed with the GZIP library (used in </a:t>
            </a:r>
            <a:r>
              <a:rPr lang="en-US" sz="1600" i="1" dirty="0"/>
              <a:t>SPATE @</a:t>
            </a:r>
            <a:r>
              <a:rPr lang="en-US" sz="1600" dirty="0"/>
              <a:t> ICDE’17)</a:t>
            </a:r>
          </a:p>
          <a:p>
            <a:pPr lvl="2"/>
            <a:r>
              <a:rPr lang="en-US" sz="1600" b="1" dirty="0"/>
              <a:t>SAMPLING: </a:t>
            </a:r>
            <a:r>
              <a:rPr lang="en-US" sz="1600" dirty="0"/>
              <a:t>a consecutive sampling algorithm used for achieving a 50% sample size on the decayed dataset.</a:t>
            </a:r>
          </a:p>
          <a:p>
            <a:pPr lvl="2"/>
            <a:r>
              <a:rPr lang="en-US" sz="1600" b="1" dirty="0"/>
              <a:t>RANDOM: </a:t>
            </a:r>
            <a:r>
              <a:rPr lang="en-US" sz="1600" dirty="0"/>
              <a:t>uniformly randomly select one record from the decayed dataset.</a:t>
            </a:r>
          </a:p>
          <a:p>
            <a:pPr lvl="2"/>
            <a:r>
              <a:rPr lang="en-US" sz="1600" b="1" dirty="0"/>
              <a:t>TBD-DP: </a:t>
            </a:r>
            <a:r>
              <a:rPr lang="en-US" sz="1600" dirty="0"/>
              <a:t>Models + (1-f)% of RAW dataset.</a:t>
            </a:r>
          </a:p>
          <a:p>
            <a:pPr lvl="1"/>
            <a:r>
              <a:rPr lang="en-US" sz="2400" dirty="0"/>
              <a:t>Metrics:</a:t>
            </a:r>
          </a:p>
          <a:p>
            <a:pPr lvl="2"/>
            <a:r>
              <a:rPr lang="en-US" sz="1600" b="1" dirty="0"/>
              <a:t>Storage Capacity(MB): </a:t>
            </a:r>
            <a:r>
              <a:rPr lang="en-US" sz="1600" dirty="0"/>
              <a:t>the total space to store data and index</a:t>
            </a:r>
          </a:p>
          <a:p>
            <a:pPr lvl="2"/>
            <a:r>
              <a:rPr lang="en-US" sz="1600" b="1" dirty="0"/>
              <a:t>Normalized Root Mean Square Error (MB): </a:t>
            </a:r>
            <a:r>
              <a:rPr lang="en-US" sz="1600" dirty="0"/>
              <a:t>the error of the recovered data D′ using the well known NRMSE.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8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745E-C08B-451D-89FE-826A469A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BB4B-C6DB-4C6B-85FA-C48AE85D4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constructed 6 realistic KPI Queries based on an </a:t>
            </a:r>
            <a:r>
              <a:rPr lang="en-US" b="1" dirty="0"/>
              <a:t>anonymized TBD dataset </a:t>
            </a:r>
            <a:r>
              <a:rPr lang="en-US" dirty="0"/>
              <a:t>[ICDE17]:</a:t>
            </a:r>
          </a:p>
          <a:p>
            <a:pPr lvl="1"/>
            <a:r>
              <a:rPr lang="en-US" b="1" dirty="0"/>
              <a:t>Dataset: </a:t>
            </a:r>
            <a:r>
              <a:rPr lang="en-US" dirty="0"/>
              <a:t>3660 cells (CELL) coming from 2G, 3G and LTE antennas,100M NMS records, 300K users, ~10GB.</a:t>
            </a:r>
          </a:p>
          <a:p>
            <a:pPr lvl="1"/>
            <a:r>
              <a:rPr lang="en-US" b="1" dirty="0"/>
              <a:t>KPIs (Key Performance Indicators) Queries</a:t>
            </a:r>
            <a:r>
              <a:rPr lang="en-US" dirty="0"/>
              <a:t>: Calls (CS), Call Drops (CSD), </a:t>
            </a:r>
            <a:r>
              <a:rPr lang="en-US" dirty="0" err="1"/>
              <a:t>ThroughPut</a:t>
            </a:r>
            <a:r>
              <a:rPr lang="en-US" dirty="0"/>
              <a:t> (TP), Handover Attempts (HA), Handovers (HS), Call Setup Attempts (CSA), Call Setups (CS)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999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Big Data (TBD)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80" y="980728"/>
            <a:ext cx="7408949" cy="5400600"/>
          </a:xfrm>
        </p:spPr>
        <p:txBody>
          <a:bodyPr/>
          <a:lstStyle/>
          <a:p>
            <a:r>
              <a:rPr lang="en-US" sz="2800" b="1" dirty="0"/>
              <a:t>Telco Data: </a:t>
            </a:r>
            <a:r>
              <a:rPr lang="en-US" sz="2800" dirty="0"/>
              <a:t>Traditional source for OLAP Data Warehouses and Analytics.</a:t>
            </a:r>
          </a:p>
          <a:p>
            <a:pPr lvl="1"/>
            <a:r>
              <a:rPr lang="en-US" sz="2400" dirty="0"/>
              <a:t>e.g., Accounting, Billing, Session data.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Problem: </a:t>
            </a:r>
            <a:r>
              <a:rPr lang="en-US" sz="2400" dirty="0"/>
              <a:t>Inadequate data resolution to address biggest challenges:</a:t>
            </a:r>
          </a:p>
          <a:p>
            <a:pPr lvl="2"/>
            <a:r>
              <a:rPr lang="en-US" sz="2000" dirty="0"/>
              <a:t>e.g., churn prediction, 5G network optimization, user-experience assessment, traffic mapping.</a:t>
            </a:r>
          </a:p>
          <a:p>
            <a:r>
              <a:rPr lang="en-US" sz="2800" b="1" dirty="0"/>
              <a:t>Telco Big Data (TBD): </a:t>
            </a:r>
            <a:r>
              <a:rPr lang="en-US" sz="2800" dirty="0"/>
              <a:t>Velocity data generated at the cell towers.</a:t>
            </a:r>
          </a:p>
          <a:p>
            <a:pPr lvl="1"/>
            <a:r>
              <a:rPr lang="en-US" sz="2400" dirty="0"/>
              <a:t>e.g., signal strength, call drops, bandwidth measurements.</a:t>
            </a:r>
          </a:p>
          <a:p>
            <a:pPr lvl="1"/>
            <a:r>
              <a:rPr lang="en-US" sz="2400" b="1" dirty="0">
                <a:solidFill>
                  <a:srgbClr val="007A37"/>
                </a:solidFill>
              </a:rPr>
              <a:t>Size: </a:t>
            </a:r>
            <a:r>
              <a:rPr lang="en-US" sz="2400" dirty="0"/>
              <a:t>5TBs/day for 10M clients (i.e., 2PB/year).</a:t>
            </a:r>
          </a:p>
          <a:p>
            <a:pPr lvl="1"/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452320" y="1484784"/>
            <a:ext cx="1191646" cy="1312791"/>
            <a:chOff x="7452320" y="1484784"/>
            <a:chExt cx="1191646" cy="1312791"/>
          </a:xfrm>
        </p:grpSpPr>
        <p:sp>
          <p:nvSpPr>
            <p:cNvPr id="4" name="Can 3"/>
            <p:cNvSpPr/>
            <p:nvPr/>
          </p:nvSpPr>
          <p:spPr bwMode="auto">
            <a:xfrm>
              <a:off x="7668344" y="2060848"/>
              <a:ext cx="79208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452320" y="1484784"/>
              <a:ext cx="1191646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RDBMS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92280" y="4137504"/>
            <a:ext cx="1800146" cy="1595752"/>
            <a:chOff x="6948264" y="3789040"/>
            <a:chExt cx="1800146" cy="1595752"/>
          </a:xfrm>
        </p:grpSpPr>
        <p:sp>
          <p:nvSpPr>
            <p:cNvPr id="9" name="Rectangle 8"/>
            <p:cNvSpPr/>
            <p:nvPr/>
          </p:nvSpPr>
          <p:spPr bwMode="auto">
            <a:xfrm>
              <a:off x="6948264" y="3789040"/>
              <a:ext cx="1609569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Data Store</a:t>
              </a: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Can 16"/>
            <p:cNvSpPr/>
            <p:nvPr/>
          </p:nvSpPr>
          <p:spPr bwMode="auto">
            <a:xfrm>
              <a:off x="6996965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Can 17"/>
            <p:cNvSpPr/>
            <p:nvPr/>
          </p:nvSpPr>
          <p:spPr bwMode="auto">
            <a:xfrm>
              <a:off x="7501021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Can 18"/>
            <p:cNvSpPr/>
            <p:nvPr/>
          </p:nvSpPr>
          <p:spPr bwMode="auto">
            <a:xfrm>
              <a:off x="8011562" y="43432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149365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7653421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an 22"/>
            <p:cNvSpPr/>
            <p:nvPr/>
          </p:nvSpPr>
          <p:spPr bwMode="auto">
            <a:xfrm>
              <a:off x="8163962" y="44956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7301765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7805821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Can 26"/>
            <p:cNvSpPr/>
            <p:nvPr/>
          </p:nvSpPr>
          <p:spPr bwMode="auto">
            <a:xfrm>
              <a:off x="8316362" y="46480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80728"/>
            <a:ext cx="8186766" cy="5073650"/>
          </a:xfrm>
        </p:spPr>
        <p:txBody>
          <a:bodyPr/>
          <a:lstStyle/>
          <a:p>
            <a:r>
              <a:rPr lang="en-US" sz="2400" b="1" dirty="0"/>
              <a:t>TBD Operating System Stack</a:t>
            </a:r>
          </a:p>
          <a:p>
            <a:pPr lvl="1"/>
            <a:r>
              <a:rPr lang="en-US" sz="2200" b="1" dirty="0"/>
              <a:t>Datacenter: </a:t>
            </a:r>
            <a:r>
              <a:rPr lang="en-US" sz="2200" dirty="0"/>
              <a:t>VMWare </a:t>
            </a:r>
            <a:r>
              <a:rPr lang="en-US" sz="2200" dirty="0" err="1"/>
              <a:t>ESXi</a:t>
            </a:r>
            <a:r>
              <a:rPr lang="en-US" sz="2200" dirty="0"/>
              <a:t> 5.0.0 Hosts</a:t>
            </a:r>
          </a:p>
          <a:p>
            <a:pPr lvl="1"/>
            <a:r>
              <a:rPr lang="en-US" sz="2200" b="1" dirty="0"/>
              <a:t>VMs: </a:t>
            </a:r>
            <a:r>
              <a:rPr lang="en-US" sz="2200" dirty="0"/>
              <a:t>4 Ubuntu 14.04 server images, each featuring: 8GB of RAM with 2 virtual CPUs (2.40GHz) </a:t>
            </a:r>
          </a:p>
          <a:p>
            <a:pPr lvl="1"/>
            <a:r>
              <a:rPr lang="en-US" sz="2200" b="1" dirty="0"/>
              <a:t>Storage Element: </a:t>
            </a:r>
            <a:r>
              <a:rPr lang="en-US" sz="2200" dirty="0"/>
              <a:t>Slow 7.2K RPM RAID-5 SAS, 6 </a:t>
            </a:r>
            <a:r>
              <a:rPr lang="en-US" sz="2200" dirty="0" err="1"/>
              <a:t>Gbps</a:t>
            </a:r>
            <a:r>
              <a:rPr lang="en-US" sz="2200" dirty="0"/>
              <a:t> disks. Each disk formatted in VMFS 5.54 (1MB block)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5877111" y="3630887"/>
            <a:ext cx="3024832" cy="2409354"/>
            <a:chOff x="6156176" y="5157192"/>
            <a:chExt cx="4248472" cy="3120199"/>
          </a:xfrm>
        </p:grpSpPr>
        <p:sp>
          <p:nvSpPr>
            <p:cNvPr id="4" name="Rectangle 3"/>
            <p:cNvSpPr/>
            <p:nvPr/>
          </p:nvSpPr>
          <p:spPr>
            <a:xfrm>
              <a:off x="6320431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5526" y="534127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2755" y="6822489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99984" y="6839715"/>
              <a:ext cx="1743488" cy="1323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1486" y="6061415"/>
              <a:ext cx="3448053" cy="14221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Apache HIVE Warehouse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9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156176" y="5157192"/>
              <a:ext cx="4248472" cy="3120199"/>
            </a:xfrm>
            <a:prstGeom prst="frame">
              <a:avLst>
                <a:gd name="adj1" fmla="val 933"/>
              </a:avLst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50157" y="6515358"/>
              <a:ext cx="2790037" cy="84945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Apache HDFS</a:t>
              </a:r>
            </a:p>
            <a:p>
              <a:pPr algn="ctr"/>
              <a:r>
                <a:rPr lang="en-US" sz="1800" dirty="0" err="1">
                  <a:solidFill>
                    <a:schemeClr val="tx1"/>
                  </a:solidFill>
                </a:rPr>
                <a:t>Filesystem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" name="Lightning Bolt 10"/>
            <p:cNvSpPr/>
            <p:nvPr/>
          </p:nvSpPr>
          <p:spPr>
            <a:xfrm>
              <a:off x="7517518" y="5365123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Lightning Bolt 11"/>
            <p:cNvSpPr/>
            <p:nvPr/>
          </p:nvSpPr>
          <p:spPr>
            <a:xfrm>
              <a:off x="9675385" y="5444595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Lightning Bolt 12"/>
            <p:cNvSpPr/>
            <p:nvPr/>
          </p:nvSpPr>
          <p:spPr>
            <a:xfrm>
              <a:off x="6457911" y="5429076"/>
              <a:ext cx="373253" cy="472684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Lightning Bolt 13"/>
            <p:cNvSpPr/>
            <p:nvPr/>
          </p:nvSpPr>
          <p:spPr>
            <a:xfrm>
              <a:off x="8531433" y="5370100"/>
              <a:ext cx="348873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Lightning Bolt 14"/>
            <p:cNvSpPr/>
            <p:nvPr/>
          </p:nvSpPr>
          <p:spPr>
            <a:xfrm>
              <a:off x="8798497" y="7591460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Lightning Bolt 15"/>
            <p:cNvSpPr/>
            <p:nvPr/>
          </p:nvSpPr>
          <p:spPr>
            <a:xfrm>
              <a:off x="9188652" y="7545932"/>
              <a:ext cx="269158" cy="54565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Lightning Bolt 16"/>
            <p:cNvSpPr/>
            <p:nvPr/>
          </p:nvSpPr>
          <p:spPr>
            <a:xfrm>
              <a:off x="9366841" y="7548333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Lightning Bolt 17"/>
            <p:cNvSpPr/>
            <p:nvPr/>
          </p:nvSpPr>
          <p:spPr>
            <a:xfrm>
              <a:off x="6375523" y="760337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Lightning Bolt 18"/>
            <p:cNvSpPr/>
            <p:nvPr/>
          </p:nvSpPr>
          <p:spPr>
            <a:xfrm>
              <a:off x="7104703" y="7538358"/>
              <a:ext cx="789297" cy="54245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Lightning Bolt 19"/>
            <p:cNvSpPr/>
            <p:nvPr/>
          </p:nvSpPr>
          <p:spPr>
            <a:xfrm flipH="1">
              <a:off x="6961563" y="5381748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Lightning Bolt 20"/>
            <p:cNvSpPr/>
            <p:nvPr/>
          </p:nvSpPr>
          <p:spPr>
            <a:xfrm flipH="1">
              <a:off x="9115166" y="5402455"/>
              <a:ext cx="491030" cy="60058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35275" y="5252636"/>
              <a:ext cx="2439150" cy="518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SPARK Jobs</a:t>
              </a: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849" y="3361808"/>
            <a:ext cx="5536262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TBD Framework Stack</a:t>
            </a:r>
          </a:p>
          <a:p>
            <a:pPr lvl="1"/>
            <a:r>
              <a:rPr lang="en-US" sz="2000" b="0" kern="0" dirty="0"/>
              <a:t>Hadoop Distributed File System (HDFS) v2.5.2 	</a:t>
            </a:r>
          </a:p>
          <a:p>
            <a:pPr lvl="1"/>
            <a:r>
              <a:rPr lang="en-US" sz="2000" b="0" kern="0" dirty="0"/>
              <a:t>Apache Hive 2.0 (online querying)</a:t>
            </a:r>
          </a:p>
          <a:p>
            <a:pPr lvl="1"/>
            <a:r>
              <a:rPr lang="en-US" sz="2000" b="0" kern="0" dirty="0"/>
              <a:t>Apache Spark 1.6.0 (offline data processing)</a:t>
            </a:r>
          </a:p>
          <a:p>
            <a:pPr lvl="1"/>
            <a:r>
              <a:rPr lang="en-US" sz="2000" b="0" kern="0" dirty="0"/>
              <a:t>Python 3.6.3</a:t>
            </a:r>
          </a:p>
          <a:p>
            <a:pPr lvl="1"/>
            <a:r>
              <a:rPr lang="en-US" sz="2000" b="0" kern="0" dirty="0" err="1"/>
              <a:t>Tensorflow</a:t>
            </a:r>
            <a:r>
              <a:rPr lang="en-US" sz="2000" b="0" kern="0" dirty="0"/>
              <a:t> 1.7 (LSTM, RNN, GRU)</a:t>
            </a:r>
          </a:p>
        </p:txBody>
      </p:sp>
    </p:spTree>
    <p:extLst>
      <p:ext uri="{BB962C8B-B14F-4D97-AF65-F5344CB8AC3E}">
        <p14:creationId xmlns:p14="http://schemas.microsoft.com/office/powerpoint/2010/main" val="4931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8ED5F1-C5EB-48D6-9AFA-EE582540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449" y="1037190"/>
            <a:ext cx="4236015" cy="311945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D646F6-8815-47C7-B74D-D376FC64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22" y="996324"/>
            <a:ext cx="4394477" cy="326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2EC5D-2A37-4FE0-BC5C-BE71EEF7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Capacity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5DA8E-933C-4AA3-927C-04F30817378E}"/>
              </a:ext>
            </a:extLst>
          </p:cNvPr>
          <p:cNvSpPr txBox="1">
            <a:spLocks/>
          </p:cNvSpPr>
          <p:nvPr/>
        </p:nvSpPr>
        <p:spPr bwMode="auto">
          <a:xfrm>
            <a:off x="321740" y="4233151"/>
            <a:ext cx="8322226" cy="22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Observations:</a:t>
            </a:r>
          </a:p>
          <a:p>
            <a:pPr lvl="1"/>
            <a:r>
              <a:rPr lang="en-US" sz="1400" kern="0" dirty="0"/>
              <a:t>TBD-DP</a:t>
            </a:r>
            <a:r>
              <a:rPr lang="en-US" sz="1400" b="0" kern="0" dirty="0"/>
              <a:t> provides </a:t>
            </a:r>
            <a:r>
              <a:rPr lang="en-US" sz="1400" kern="0" dirty="0">
                <a:solidFill>
                  <a:srgbClr val="007A37"/>
                </a:solidFill>
              </a:rPr>
              <a:t>25%, 50% </a:t>
            </a:r>
            <a:r>
              <a:rPr lang="en-US" sz="1400" b="0" kern="0" dirty="0"/>
              <a:t>better </a:t>
            </a:r>
            <a:r>
              <a:rPr lang="en-US" sz="1400" kern="0" dirty="0">
                <a:solidFill>
                  <a:srgbClr val="007A37"/>
                </a:solidFill>
              </a:rPr>
              <a:t>space</a:t>
            </a:r>
            <a:r>
              <a:rPr lang="en-US" sz="1400" b="0" kern="0" dirty="0"/>
              <a:t> </a:t>
            </a:r>
            <a:r>
              <a:rPr lang="en-US" sz="1400" kern="0" dirty="0">
                <a:solidFill>
                  <a:srgbClr val="007A37"/>
                </a:solidFill>
              </a:rPr>
              <a:t>capacity</a:t>
            </a:r>
            <a:r>
              <a:rPr lang="en-US" sz="1400" b="0" kern="0" dirty="0"/>
              <a:t> than </a:t>
            </a:r>
            <a:r>
              <a:rPr lang="en-US" sz="1400" kern="0" dirty="0"/>
              <a:t>COMPRESSION</a:t>
            </a:r>
            <a:r>
              <a:rPr lang="en-US" sz="1400" b="0" kern="0" dirty="0"/>
              <a:t> and </a:t>
            </a:r>
            <a:r>
              <a:rPr lang="en-US" sz="1400" kern="0" dirty="0"/>
              <a:t>RAW</a:t>
            </a:r>
            <a:r>
              <a:rPr lang="en-US" sz="1400" b="0" kern="0" dirty="0"/>
              <a:t>, respectively.</a:t>
            </a:r>
          </a:p>
          <a:p>
            <a:pPr lvl="1"/>
            <a:r>
              <a:rPr lang="en-US" sz="1400" kern="0" dirty="0"/>
              <a:t>TBD-DP</a:t>
            </a:r>
            <a:r>
              <a:rPr lang="en-US" sz="1400" b="0" kern="0" dirty="0"/>
              <a:t> outperforms the </a:t>
            </a:r>
            <a:r>
              <a:rPr lang="en-US" sz="1400" kern="0" dirty="0"/>
              <a:t>SAMPLING</a:t>
            </a:r>
            <a:r>
              <a:rPr lang="en-US" sz="1400" b="0" kern="0" dirty="0"/>
              <a:t> approach by </a:t>
            </a:r>
            <a:r>
              <a:rPr lang="en-US" sz="1400" kern="0" dirty="0">
                <a:solidFill>
                  <a:srgbClr val="7030A0"/>
                </a:solidFill>
              </a:rPr>
              <a:t>50%</a:t>
            </a:r>
            <a:r>
              <a:rPr lang="en-US" sz="1400" kern="0" dirty="0">
                <a:solidFill>
                  <a:srgbClr val="007A37"/>
                </a:solidFill>
              </a:rPr>
              <a:t> </a:t>
            </a:r>
            <a:r>
              <a:rPr lang="en-US" sz="1400" b="0" kern="0" dirty="0"/>
              <a:t>in terms of </a:t>
            </a:r>
            <a:r>
              <a:rPr lang="en-US" sz="1400" kern="0" dirty="0"/>
              <a:t>NRMSE</a:t>
            </a:r>
            <a:r>
              <a:rPr lang="en-US" sz="1400" b="0" kern="0" dirty="0"/>
              <a:t>, on average, in all datasets. </a:t>
            </a:r>
          </a:p>
          <a:p>
            <a:pPr lvl="1"/>
            <a:r>
              <a:rPr lang="en-US" sz="1400" kern="0" dirty="0"/>
              <a:t>COMPRESSION </a:t>
            </a:r>
            <a:r>
              <a:rPr lang="en-US" sz="1400" b="0" kern="0" dirty="0"/>
              <a:t>approach provides an optimal </a:t>
            </a:r>
            <a:r>
              <a:rPr lang="en-US" sz="1400" kern="0" dirty="0">
                <a:solidFill>
                  <a:srgbClr val="FF2600"/>
                </a:solidFill>
              </a:rPr>
              <a:t>NRMSE = 0 </a:t>
            </a:r>
            <a:r>
              <a:rPr lang="en-US" sz="1400" b="0" kern="0" dirty="0"/>
              <a:t>(GZIP is lossless, but requires more space)</a:t>
            </a:r>
          </a:p>
          <a:p>
            <a:pPr lvl="1"/>
            <a:r>
              <a:rPr lang="en-US" sz="1400" kern="0" dirty="0"/>
              <a:t>TBD-DP</a:t>
            </a:r>
            <a:r>
              <a:rPr lang="en-US" sz="1400" b="0" kern="0" dirty="0"/>
              <a:t> could have been configured with a decay factor </a:t>
            </a:r>
            <a:r>
              <a:rPr lang="en-US" sz="1400" kern="0" dirty="0"/>
              <a:t>f=100%</a:t>
            </a:r>
            <a:r>
              <a:rPr lang="en-US" sz="1400" b="0" kern="0" dirty="0"/>
              <a:t> rather than </a:t>
            </a:r>
            <a:r>
              <a:rPr lang="en-US" sz="1400" kern="0" dirty="0"/>
              <a:t>f=50%, </a:t>
            </a:r>
            <a:r>
              <a:rPr lang="en-US" sz="1400" b="0" kern="0" dirty="0"/>
              <a:t>yielding even less space  (i.e., decay everything, retain only model approach)</a:t>
            </a:r>
          </a:p>
          <a:p>
            <a:pPr marL="457200" lvl="1" indent="0">
              <a:buNone/>
            </a:pPr>
            <a:endParaRPr lang="en-US" sz="1050" b="0" kern="0" dirty="0"/>
          </a:p>
          <a:p>
            <a:pPr lvl="1"/>
            <a:endParaRPr lang="en-US" sz="1200" b="0" kern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3A6792-45B9-4263-9EDC-C7D6883247DF}"/>
              </a:ext>
            </a:extLst>
          </p:cNvPr>
          <p:cNvSpPr/>
          <p:nvPr/>
        </p:nvSpPr>
        <p:spPr bwMode="auto">
          <a:xfrm>
            <a:off x="1403648" y="3116138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A7BF6D-C163-43DB-B924-D07627A6C4A2}"/>
              </a:ext>
            </a:extLst>
          </p:cNvPr>
          <p:cNvSpPr/>
          <p:nvPr/>
        </p:nvSpPr>
        <p:spPr bwMode="auto">
          <a:xfrm>
            <a:off x="5428957" y="3564653"/>
            <a:ext cx="432048" cy="3376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41214C-2C12-43B7-95EB-F4C658ADC75F}"/>
              </a:ext>
            </a:extLst>
          </p:cNvPr>
          <p:cNvSpPr/>
          <p:nvPr/>
        </p:nvSpPr>
        <p:spPr bwMode="auto">
          <a:xfrm>
            <a:off x="5680985" y="3148266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315FFB-7F64-C143-93D8-8F4918CCE374}"/>
              </a:ext>
            </a:extLst>
          </p:cNvPr>
          <p:cNvSpPr/>
          <p:nvPr/>
        </p:nvSpPr>
        <p:spPr bwMode="auto">
          <a:xfrm>
            <a:off x="1187624" y="2564904"/>
            <a:ext cx="216024" cy="13553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9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0CF127-024C-48AE-B375-FE8C69880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104637"/>
            <a:ext cx="4423450" cy="3156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ACD9E-D36B-47C8-8C34-96E1E068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658CE-CC7E-471E-A539-F2EF1962263A}"/>
              </a:ext>
            </a:extLst>
          </p:cNvPr>
          <p:cNvSpPr txBox="1">
            <a:spLocks/>
          </p:cNvSpPr>
          <p:nvPr/>
        </p:nvSpPr>
        <p:spPr bwMode="auto">
          <a:xfrm>
            <a:off x="330659" y="4154945"/>
            <a:ext cx="8322226" cy="22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/>
              <a:t>GRU (Gated Recurrent Unit) vs. LSTM: </a:t>
            </a:r>
          </a:p>
          <a:p>
            <a:pPr lvl="1"/>
            <a:r>
              <a:rPr lang="en-US" sz="1600" b="0" dirty="0"/>
              <a:t>GRUs use a similar but different architecture than LSTM. </a:t>
            </a:r>
            <a:r>
              <a:rPr lang="en-US" sz="1600" dirty="0">
                <a:latin typeface="Arial" charset="0"/>
              </a:rPr>
              <a:t>GRU</a:t>
            </a:r>
            <a:r>
              <a:rPr lang="en-US" sz="1600" b="0" dirty="0">
                <a:latin typeface="Arial" charset="0"/>
              </a:rPr>
              <a:t> has </a:t>
            </a:r>
            <a:r>
              <a:rPr lang="en-US" sz="1600" dirty="0">
                <a:latin typeface="Arial" charset="0"/>
              </a:rPr>
              <a:t>two gates </a:t>
            </a:r>
            <a:r>
              <a:rPr lang="en-US" sz="1600" b="0" dirty="0">
                <a:latin typeface="Arial" charset="0"/>
              </a:rPr>
              <a:t>(reset and update gates) whereas an </a:t>
            </a:r>
            <a:r>
              <a:rPr lang="en-US" sz="1600" dirty="0">
                <a:latin typeface="Arial" charset="0"/>
              </a:rPr>
              <a:t>LSTM</a:t>
            </a:r>
            <a:r>
              <a:rPr lang="en-US" sz="1600" b="0" dirty="0">
                <a:latin typeface="Arial" charset="0"/>
              </a:rPr>
              <a:t> has </a:t>
            </a:r>
            <a:r>
              <a:rPr lang="en-US" sz="1600" dirty="0">
                <a:latin typeface="Arial" charset="0"/>
              </a:rPr>
              <a:t>three gates </a:t>
            </a:r>
            <a:r>
              <a:rPr lang="en-US" sz="1600" b="0" dirty="0">
                <a:latin typeface="Arial" charset="0"/>
              </a:rPr>
              <a:t>(namely input, output and forget gates).</a:t>
            </a:r>
            <a:endParaRPr lang="en-US" sz="1800" b="0" kern="0" dirty="0"/>
          </a:p>
          <a:p>
            <a:r>
              <a:rPr lang="en-US" sz="1600" kern="0" dirty="0"/>
              <a:t>Observations:</a:t>
            </a:r>
          </a:p>
          <a:p>
            <a:pPr lvl="1"/>
            <a:r>
              <a:rPr lang="en-US" sz="1600" kern="0" dirty="0">
                <a:solidFill>
                  <a:srgbClr val="FF2600"/>
                </a:solidFill>
              </a:rPr>
              <a:t>TBD-DP</a:t>
            </a:r>
            <a:r>
              <a:rPr lang="en-US" sz="1600" b="0" kern="0" dirty="0">
                <a:solidFill>
                  <a:srgbClr val="FF2600"/>
                </a:solidFill>
              </a:rPr>
              <a:t> maintains a similar storage capacity for different learning models.</a:t>
            </a:r>
          </a:p>
          <a:p>
            <a:pPr lvl="1"/>
            <a:r>
              <a:rPr lang="en-US" sz="1600" kern="0" dirty="0"/>
              <a:t>TBD-DP w/ LSTM </a:t>
            </a:r>
            <a:r>
              <a:rPr lang="en-US" sz="1600" b="0" kern="0" dirty="0"/>
              <a:t>combination clearly outperforms the other two combinations providing around </a:t>
            </a:r>
            <a:r>
              <a:rPr lang="en-US" sz="1600" kern="0" dirty="0">
                <a:solidFill>
                  <a:srgbClr val="007A37"/>
                </a:solidFill>
              </a:rPr>
              <a:t>75%</a:t>
            </a:r>
            <a:r>
              <a:rPr lang="en-US" sz="1600" b="0" kern="0" dirty="0"/>
              <a:t> less error, on average.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8969F-9F04-7C47-A9E9-FE69A4F6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8" y="933285"/>
            <a:ext cx="4511135" cy="33023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5B0FAE-D2DF-E74B-BD2A-C9FA8C27D75A}"/>
              </a:ext>
            </a:extLst>
          </p:cNvPr>
          <p:cNvSpPr/>
          <p:nvPr/>
        </p:nvSpPr>
        <p:spPr bwMode="auto">
          <a:xfrm>
            <a:off x="1187624" y="2852936"/>
            <a:ext cx="432048" cy="3376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80D775-10FB-0046-A964-A8947AFE307A}"/>
              </a:ext>
            </a:extLst>
          </p:cNvPr>
          <p:cNvSpPr/>
          <p:nvPr/>
        </p:nvSpPr>
        <p:spPr bwMode="auto">
          <a:xfrm>
            <a:off x="5508104" y="3214254"/>
            <a:ext cx="432048" cy="337692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279D-D050-1F47-88C8-17C84DE7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Decaying Factor - 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75FEA-0532-194A-927E-5A5A76C3D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Decay Factor (f) shows how aggressive the </a:t>
            </a:r>
            <a:r>
              <a:rPr lang="en-US" sz="2400" dirty="0" err="1"/>
              <a:t>postdiction</a:t>
            </a:r>
            <a:r>
              <a:rPr lang="en-US" sz="2400" dirty="0"/>
              <a:t> process should be</a:t>
            </a:r>
          </a:p>
          <a:p>
            <a:pPr lvl="1"/>
            <a:r>
              <a:rPr lang="en-US" sz="2000" dirty="0"/>
              <a:t>F= 100% (100% of RAW data deleted - </a:t>
            </a:r>
            <a:r>
              <a:rPr lang="en-US" sz="2000" dirty="0" err="1"/>
              <a:t>postdicted</a:t>
            </a:r>
            <a:r>
              <a:rPr lang="en-US" sz="2000" dirty="0"/>
              <a:t>) </a:t>
            </a:r>
          </a:p>
          <a:p>
            <a:pPr lvl="1"/>
            <a:r>
              <a:rPr lang="en-US" sz="2000" dirty="0"/>
              <a:t>F= 0% (No </a:t>
            </a:r>
            <a:r>
              <a:rPr lang="en-US" sz="2000" dirty="0" err="1"/>
              <a:t>postdiction</a:t>
            </a:r>
            <a:r>
              <a:rPr lang="en-US" sz="2000" dirty="0"/>
              <a:t> – same with RAW data) 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433EE-0C8A-074B-A9EE-70D38D4D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2936"/>
            <a:ext cx="2987424" cy="2220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C85C8-D4CE-3142-86A6-4F58C608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278" y="2623169"/>
            <a:ext cx="5268339" cy="3723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54883-4BD1-5E4F-98B9-1F457EC4D678}"/>
              </a:ext>
            </a:extLst>
          </p:cNvPr>
          <p:cNvSpPr txBox="1"/>
          <p:nvPr/>
        </p:nvSpPr>
        <p:spPr>
          <a:xfrm>
            <a:off x="1403648" y="5733256"/>
            <a:ext cx="298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Accuracy still there!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991913-3010-6845-8CF8-CCBE27825719}"/>
              </a:ext>
            </a:extLst>
          </p:cNvPr>
          <p:cNvSpPr/>
          <p:nvPr/>
        </p:nvSpPr>
        <p:spPr bwMode="auto">
          <a:xfrm>
            <a:off x="5364088" y="5073391"/>
            <a:ext cx="576064" cy="5158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1237A9-5262-2643-8BFE-DFA9733669F0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V="1">
            <a:off x="2897360" y="5073392"/>
            <a:ext cx="2466728" cy="6598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BA5902-1D6A-9742-80A6-3ABB77679B9F}"/>
              </a:ext>
            </a:extLst>
          </p:cNvPr>
          <p:cNvSpPr txBox="1"/>
          <p:nvPr/>
        </p:nvSpPr>
        <p:spPr>
          <a:xfrm>
            <a:off x="156202" y="5060235"/>
            <a:ext cx="1679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A37"/>
                </a:solidFill>
              </a:rPr>
              <a:t>Data Space decreasing for all counters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35269-807C-C242-B2CE-90C89C1CA620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127" y="4517362"/>
            <a:ext cx="266970" cy="604210"/>
          </a:xfrm>
          <a:prstGeom prst="straightConnector1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5EA58E-6097-014A-812D-74BB52EAA98D}"/>
              </a:ext>
            </a:extLst>
          </p:cNvPr>
          <p:cNvCxnSpPr>
            <a:cxnSpLocks/>
          </p:cNvCxnSpPr>
          <p:nvPr/>
        </p:nvCxnSpPr>
        <p:spPr bwMode="auto">
          <a:xfrm flipV="1">
            <a:off x="1704646" y="4517362"/>
            <a:ext cx="1090063" cy="927862"/>
          </a:xfrm>
          <a:prstGeom prst="straightConnector1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16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Conclusions:</a:t>
            </a:r>
          </a:p>
          <a:p>
            <a:pPr lvl="1"/>
            <a:r>
              <a:rPr lang="en-US" sz="2000" dirty="0"/>
              <a:t>TBD-DP decay operator </a:t>
            </a:r>
            <a:r>
              <a:rPr lang="en-US" sz="2000" b="1" dirty="0"/>
              <a:t>saves an order of magnitude </a:t>
            </a:r>
            <a:r>
              <a:rPr lang="en-US" sz="2000" dirty="0"/>
              <a:t>storage space using data decaying</a:t>
            </a:r>
          </a:p>
          <a:p>
            <a:pPr lvl="1"/>
            <a:r>
              <a:rPr lang="en-US" sz="2000" dirty="0"/>
              <a:t>TBD-DP decay operator </a:t>
            </a:r>
            <a:r>
              <a:rPr lang="en-US" sz="2000" b="1" dirty="0"/>
              <a:t>retains the accuracy high</a:t>
            </a:r>
            <a:r>
              <a:rPr lang="en-US" sz="2000" dirty="0"/>
              <a:t>, by using data </a:t>
            </a:r>
            <a:r>
              <a:rPr lang="en-US" sz="2000" dirty="0" err="1"/>
              <a:t>postdiction</a:t>
            </a:r>
            <a:r>
              <a:rPr lang="en-US" sz="2000" dirty="0"/>
              <a:t>.</a:t>
            </a:r>
          </a:p>
          <a:p>
            <a:r>
              <a:rPr lang="en-US" sz="2800" dirty="0"/>
              <a:t>Future</a:t>
            </a:r>
            <a:r>
              <a:rPr lang="en-US" dirty="0"/>
              <a:t> </a:t>
            </a:r>
            <a:r>
              <a:rPr lang="en-US" sz="2800" dirty="0"/>
              <a:t>Work</a:t>
            </a:r>
            <a:r>
              <a:rPr lang="en-US" dirty="0"/>
              <a:t>:</a:t>
            </a:r>
          </a:p>
          <a:p>
            <a:pPr lvl="1"/>
            <a:r>
              <a:rPr lang="en-US" sz="2000" b="1" dirty="0"/>
              <a:t>Generalizing</a:t>
            </a:r>
            <a:r>
              <a:rPr lang="en-US" sz="2000" dirty="0"/>
              <a:t> </a:t>
            </a:r>
            <a:r>
              <a:rPr lang="en-US" sz="2000" b="1" dirty="0"/>
              <a:t>DP operator </a:t>
            </a:r>
            <a:r>
              <a:rPr lang="en-US" sz="2000" dirty="0"/>
              <a:t>to other types of data (e.g., IoT, medical, text, images, videos).</a:t>
            </a:r>
          </a:p>
          <a:p>
            <a:pPr lvl="1"/>
            <a:r>
              <a:rPr lang="en-US" sz="2000" dirty="0"/>
              <a:t>Improving </a:t>
            </a:r>
            <a:r>
              <a:rPr lang="en-US" sz="2000" b="1" dirty="0"/>
              <a:t>computational time </a:t>
            </a:r>
            <a:r>
              <a:rPr lang="en-US" sz="2000" dirty="0"/>
              <a:t>for learning </a:t>
            </a:r>
            <a:r>
              <a:rPr lang="en-US" sz="2000" dirty="0" err="1"/>
              <a:t>postdiction</a:t>
            </a:r>
            <a:r>
              <a:rPr lang="en-US" sz="2000" dirty="0"/>
              <a:t> models (e.g., by preprocessing data)</a:t>
            </a:r>
          </a:p>
          <a:p>
            <a:pPr lvl="1"/>
            <a:r>
              <a:rPr lang="en-US" sz="2000" b="1" dirty="0"/>
              <a:t>Provide extensions </a:t>
            </a:r>
            <a:r>
              <a:rPr lang="en-US" sz="2000" dirty="0"/>
              <a:t>to allow streaming computation and error bounds of TBD-DP learning with velocity data. </a:t>
            </a:r>
          </a:p>
          <a:p>
            <a:pPr lvl="1"/>
            <a:r>
              <a:rPr lang="en-US" sz="2000" dirty="0"/>
              <a:t>Dear more with model data management (how to merge models, how to index them, new </a:t>
            </a:r>
            <a:r>
              <a:rPr lang="en-US" sz="2000"/>
              <a:t>query operators)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2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>
                <a:solidFill>
                  <a:schemeClr val="bg1"/>
                </a:solidFill>
              </a:rPr>
              <a:t>Decaying Telco Big Data with Data </a:t>
            </a:r>
            <a:r>
              <a:rPr lang="en-US" sz="3600" dirty="0" err="1">
                <a:solidFill>
                  <a:schemeClr val="bg1"/>
                </a:solidFill>
              </a:rPr>
              <a:t>Postdiction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219367"/>
            <a:ext cx="7961312" cy="27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Thanks! Questions?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1200" dirty="0"/>
          </a:p>
          <a:p>
            <a:pPr algn="ctr"/>
            <a:r>
              <a:rPr lang="en-US" sz="2000" b="0" dirty="0"/>
              <a:t>Constantinos Costa∗</a:t>
            </a:r>
            <a:r>
              <a:rPr lang="en-US" sz="2000" dirty="0"/>
              <a:t>, </a:t>
            </a:r>
            <a:r>
              <a:rPr lang="en-US" sz="2000" b="0" dirty="0"/>
              <a:t>Andreas </a:t>
            </a:r>
            <a:r>
              <a:rPr lang="en-US" sz="2000" b="0" dirty="0" err="1"/>
              <a:t>Charalampous</a:t>
            </a:r>
            <a:r>
              <a:rPr lang="en-US" sz="2000" b="0" dirty="0"/>
              <a:t>∗, Andreas </a:t>
            </a:r>
            <a:r>
              <a:rPr lang="en-US" sz="2000" b="0" dirty="0" err="1"/>
              <a:t>Konstantinidis</a:t>
            </a:r>
            <a:r>
              <a:rPr lang="en-US" sz="2000" b="0" dirty="0"/>
              <a:t>∗‡,</a:t>
            </a:r>
            <a:r>
              <a:rPr lang="en-US" sz="2000" dirty="0"/>
              <a:t> Demetrios Zeinalipour-</a:t>
            </a:r>
            <a:r>
              <a:rPr lang="en-US" sz="2000" dirty="0" err="1"/>
              <a:t>Yazti</a:t>
            </a:r>
            <a:r>
              <a:rPr lang="en-US" sz="2000" dirty="0"/>
              <a:t>∗</a:t>
            </a:r>
            <a:r>
              <a:rPr lang="en-US" sz="2000" b="0" dirty="0"/>
              <a:t>, Mohamed F. </a:t>
            </a:r>
            <a:r>
              <a:rPr lang="en-US" sz="2000" b="0" dirty="0" err="1"/>
              <a:t>Mokbel</a:t>
            </a:r>
            <a:r>
              <a:rPr lang="el-GR" sz="2000" baseline="30000" dirty="0"/>
              <a:t>§</a:t>
            </a:r>
            <a:endParaRPr lang="en-US" sz="2000" baseline="30000" dirty="0"/>
          </a:p>
          <a:p>
            <a:pPr algn="ctr"/>
            <a:endParaRPr lang="en-US" sz="1800" baseline="30000" dirty="0"/>
          </a:p>
          <a:p>
            <a:pPr algn="ctr"/>
            <a:r>
              <a:rPr lang="en-US" sz="1400" b="0" dirty="0"/>
              <a:t>∗</a:t>
            </a:r>
            <a:r>
              <a:rPr lang="en-US" altLang="en-US" sz="1400" b="0" dirty="0">
                <a:solidFill>
                  <a:schemeClr val="tx1"/>
                </a:solidFill>
              </a:rPr>
              <a:t> Dept. of Computer Science, Univ. of Cyprus, 1678 Nicosia, Cyprus</a:t>
            </a:r>
          </a:p>
          <a:p>
            <a:pPr algn="ctr"/>
            <a:r>
              <a:rPr lang="el-GR" sz="1400" baseline="30000" dirty="0"/>
              <a:t>§ </a:t>
            </a:r>
            <a:r>
              <a:rPr lang="en-US" altLang="en-US" sz="1400" b="0" dirty="0">
                <a:solidFill>
                  <a:schemeClr val="tx1"/>
                </a:solidFill>
              </a:rPr>
              <a:t>Dept. of Computer Sc.  &amp; Engr., Frederick University, 1036 Nicosia, Cyprus</a:t>
            </a:r>
          </a:p>
          <a:p>
            <a:pPr algn="ctr"/>
            <a:r>
              <a:rPr lang="el-GR" sz="1400" baseline="30000" dirty="0"/>
              <a:t>§</a:t>
            </a:r>
            <a:r>
              <a:rPr lang="en-US" altLang="en-US" sz="1400" b="0" dirty="0">
                <a:solidFill>
                  <a:schemeClr val="tx1"/>
                </a:solidFill>
              </a:rPr>
              <a:t>Qatar Computing Research Institute, HBKU, Qatar and Univ. of Minnesota, Minneapolis, MN 55455, USA</a:t>
            </a:r>
          </a:p>
          <a:p>
            <a:pPr algn="ctr"/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costa.c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achara28, 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akonstan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dzeina</a:t>
            </a:r>
            <a:r>
              <a:rPr lang="en-US" altLang="en-US" sz="1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}@</a:t>
            </a:r>
            <a:r>
              <a:rPr lang="en-US" altLang="en-US" sz="1400" b="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cs.ucy.ac.cy</a:t>
            </a:r>
            <a:r>
              <a:rPr lang="en-US" sz="1400" b="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400" b="0" dirty="0" err="1">
                <a:latin typeface="Courier New" charset="0"/>
                <a:ea typeface="Courier New" charset="0"/>
                <a:cs typeface="Courier New" charset="0"/>
              </a:rPr>
              <a:t>mokbel@cs.umn.edu</a:t>
            </a:r>
            <a:endParaRPr lang="en-US" altLang="en-US" sz="1600" b="0" dirty="0">
              <a:solidFill>
                <a:schemeClr val="tx1"/>
              </a:solidFill>
            </a:endParaRPr>
          </a:p>
          <a:p>
            <a:pPr algn="ctr"/>
            <a:endParaRPr lang="en-US" altLang="en-US" sz="1100" b="0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1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1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12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437694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The 19th IEEE International Conference on Mobile Data Management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Aalborg University, Aalborg, Denmark, June 27, 2018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www.eoc.org.cy/assets/images/October2017/fredericklogo.jpg">
            <a:extLst>
              <a:ext uri="{FF2B5EF4-FFF2-40B4-BE49-F238E27FC236}">
                <a16:creationId xmlns:a16="http://schemas.microsoft.com/office/drawing/2014/main" id="{FE1FDE4C-8B6F-8349-AC04-0B96640A9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7" b="26248"/>
          <a:stretch/>
        </p:blipFill>
        <p:spPr bwMode="auto">
          <a:xfrm>
            <a:off x="3539885" y="6268298"/>
            <a:ext cx="1812259" cy="4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D6706-3205-A347-A411-F2F2104D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808" y="6113178"/>
            <a:ext cx="2218867" cy="634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60168-B867-8243-81A5-43493F91A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96" y="6200421"/>
            <a:ext cx="1867765" cy="454751"/>
          </a:xfrm>
          <a:prstGeom prst="rect">
            <a:avLst/>
          </a:prstGeom>
        </p:spPr>
      </p:pic>
      <p:pic>
        <p:nvPicPr>
          <p:cNvPr id="10" name="Picture 4" descr="https://qcri.org.qa/app/media/3480">
            <a:extLst>
              <a:ext uri="{FF2B5EF4-FFF2-40B4-BE49-F238E27FC236}">
                <a16:creationId xmlns:a16="http://schemas.microsoft.com/office/drawing/2014/main" id="{B4432B08-B196-DB49-8BBB-7DBEAD66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54" y="6137695"/>
            <a:ext cx="1223336" cy="64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63706-0EB2-9648-8A18-1BF62BB86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13178"/>
            <a:ext cx="1088772" cy="6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Perspective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TBD Investments </a:t>
            </a:r>
            <a:r>
              <a:rPr lang="en-US" sz="2800" b="1" dirty="0"/>
              <a:t>projected to grow</a:t>
            </a:r>
          </a:p>
          <a:p>
            <a:pPr lvl="1"/>
            <a:r>
              <a:rPr lang="en-US" sz="2400" dirty="0"/>
              <a:t>50% of </a:t>
            </a:r>
            <a:r>
              <a:rPr lang="en-US" sz="2400" dirty="0" err="1"/>
              <a:t>Telcos</a:t>
            </a:r>
            <a:r>
              <a:rPr lang="en-US" sz="2400" dirty="0"/>
              <a:t> will invest in TBD (only 30% have done it until recently)</a:t>
            </a:r>
          </a:p>
          <a:p>
            <a:pPr lvl="2"/>
            <a:r>
              <a:rPr lang="en-US" sz="2000" dirty="0"/>
              <a:t>Source:</a:t>
            </a:r>
            <a:r>
              <a:rPr lang="en-US" sz="2000" i="1" dirty="0"/>
              <a:t> McKinsey &amp; Company Telecommunications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Telcos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The untapped promise of big data”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June 2016,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hlinkClick r:id="rId3"/>
              </a:rPr>
              <a:t>https://goo.gl/mAHXib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 promise of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unleashing the value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TBD has not been realized to this date!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It merely focuses on some business/network cases: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539552" y="4509120"/>
          <a:ext cx="8104414" cy="187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457875" y="5945459"/>
            <a:ext cx="45479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  <a:latin typeface="Calibre Light"/>
              </a:rPr>
              <a:t>Source: Key Big Data Use Cases for </a:t>
            </a:r>
            <a:r>
              <a:rPr lang="en-US" sz="600" b="0" dirty="0" err="1">
                <a:solidFill>
                  <a:srgbClr val="000000"/>
                </a:solidFill>
                <a:latin typeface="Calibre Light"/>
              </a:rPr>
              <a:t>Telcos</a:t>
            </a:r>
            <a:r>
              <a:rPr lang="en-US" sz="600" b="0" dirty="0">
                <a:solidFill>
                  <a:srgbClr val="000000"/>
                </a:solidFill>
                <a:latin typeface="Calibre Light"/>
              </a:rPr>
              <a:t>, Cloudera, 2015</a:t>
            </a:r>
          </a:p>
        </p:txBody>
      </p:sp>
    </p:spTree>
    <p:extLst>
      <p:ext uri="{BB962C8B-B14F-4D97-AF65-F5344CB8AC3E}">
        <p14:creationId xmlns:p14="http://schemas.microsoft.com/office/powerpoint/2010/main" val="35765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2819D-01D8-D241-AD33-16629E8F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9D6E-E18E-7049-9DEE-47149B2E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69160"/>
            <a:ext cx="8186766" cy="1262840"/>
          </a:xfrm>
        </p:spPr>
        <p:txBody>
          <a:bodyPr/>
          <a:lstStyle/>
          <a:p>
            <a:r>
              <a:rPr lang="en-US" sz="1100" b="1" dirty="0"/>
              <a:t>"</a:t>
            </a:r>
            <a:r>
              <a:rPr lang="en-US" sz="1100" b="1" dirty="0">
                <a:hlinkClick r:id="rId2"/>
              </a:rPr>
              <a:t>Towards Real-Time Road Traffic Analytics using Telco Big Data</a:t>
            </a:r>
            <a:r>
              <a:rPr lang="en-US" sz="1100" b="1" dirty="0"/>
              <a:t>"</a:t>
            </a:r>
            <a:r>
              <a:rPr lang="en-US" sz="1100" dirty="0"/>
              <a:t>, Constantinos Costa, Georgios </a:t>
            </a:r>
            <a:r>
              <a:rPr lang="en-US" sz="1100" dirty="0" err="1"/>
              <a:t>Chatzimilioudis</a:t>
            </a:r>
            <a:r>
              <a:rPr lang="en-US" sz="1100" dirty="0"/>
              <a:t>, </a:t>
            </a:r>
            <a:r>
              <a:rPr lang="en-US" sz="1100" dirty="0" err="1"/>
              <a:t>Demetrios</a:t>
            </a:r>
            <a:r>
              <a:rPr lang="en-US" sz="1100" dirty="0"/>
              <a:t> Zeinalipour-</a:t>
            </a:r>
            <a:r>
              <a:rPr lang="en-US" sz="1100" dirty="0" err="1"/>
              <a:t>Yazti</a:t>
            </a:r>
            <a:r>
              <a:rPr lang="en-US" sz="1100" dirty="0"/>
              <a:t>, Mohamed F. </a:t>
            </a:r>
            <a:r>
              <a:rPr lang="en-US" sz="1100" dirty="0" err="1"/>
              <a:t>Mokbel</a:t>
            </a:r>
            <a:r>
              <a:rPr lang="en-US" sz="1100" dirty="0"/>
              <a:t>, </a:t>
            </a:r>
            <a:r>
              <a:rPr lang="en-US" sz="1100" b="1" dirty="0"/>
              <a:t>Proceedings of the 11th Intl. Workshop on Real-Time Business Intelligence and Analytics, collocated with VLDB 2017</a:t>
            </a:r>
            <a:r>
              <a:rPr lang="en-US" sz="1100" dirty="0"/>
              <a:t> (</a:t>
            </a:r>
            <a:r>
              <a:rPr lang="en-US" sz="1100" b="1" dirty="0">
                <a:hlinkClick r:id="rId3"/>
              </a:rPr>
              <a:t>BIRTE '17</a:t>
            </a:r>
            <a:r>
              <a:rPr lang="en-US" sz="1100" dirty="0"/>
              <a:t>), ACM International Conference Proceedings Series, pp. 5:1--5:5, August 28, 2017, Munich, Germany, ISBN: 978-1-4503-5425-7/17/08, </a:t>
            </a:r>
            <a:r>
              <a:rPr lang="en-US" sz="1100" b="1" dirty="0"/>
              <a:t>2017</a:t>
            </a:r>
            <a:r>
              <a:rPr lang="en-US" sz="1100" dirty="0"/>
              <a:t>.</a:t>
            </a:r>
          </a:p>
          <a:p>
            <a:r>
              <a:rPr lang="en-US" sz="1100" b="1" dirty="0"/>
              <a:t>"</a:t>
            </a:r>
            <a:r>
              <a:rPr lang="en-US" sz="1100" b="1" dirty="0">
                <a:hlinkClick r:id="rId4"/>
              </a:rPr>
              <a:t>Efficient Exploration of Telco Big Data with Compression and Decaying</a:t>
            </a:r>
            <a:r>
              <a:rPr lang="en-US" sz="1100" b="1" dirty="0"/>
              <a:t>"</a:t>
            </a:r>
            <a:r>
              <a:rPr lang="en-US" sz="1100" dirty="0"/>
              <a:t>, Constantinos Costa, Georgios </a:t>
            </a:r>
            <a:r>
              <a:rPr lang="en-US" sz="1100" dirty="0" err="1"/>
              <a:t>Chatzimilioudis</a:t>
            </a:r>
            <a:r>
              <a:rPr lang="en-US" sz="1100" dirty="0"/>
              <a:t>, </a:t>
            </a:r>
            <a:r>
              <a:rPr lang="en-US" sz="1100" dirty="0" err="1"/>
              <a:t>Demetrios</a:t>
            </a:r>
            <a:r>
              <a:rPr lang="en-US" sz="1100" dirty="0"/>
              <a:t> Zeinalipour-</a:t>
            </a:r>
            <a:r>
              <a:rPr lang="en-US" sz="1100" dirty="0" err="1"/>
              <a:t>Yazti</a:t>
            </a:r>
            <a:r>
              <a:rPr lang="en-US" sz="1100" dirty="0"/>
              <a:t>, Mohamed F. </a:t>
            </a:r>
            <a:r>
              <a:rPr lang="en-US" sz="1100" dirty="0" err="1"/>
              <a:t>Mokbel</a:t>
            </a:r>
            <a:r>
              <a:rPr lang="en-US" sz="1100" dirty="0"/>
              <a:t>, </a:t>
            </a:r>
            <a:r>
              <a:rPr lang="en-US" sz="1100" b="1" dirty="0"/>
              <a:t>Proceedings of the IEEE 33rd International Conference on Data Engineering</a:t>
            </a:r>
            <a:r>
              <a:rPr lang="en-US" sz="1100" dirty="0"/>
              <a:t> (</a:t>
            </a:r>
            <a:r>
              <a:rPr lang="en-US" sz="1100" b="1" dirty="0">
                <a:hlinkClick r:id="rId5"/>
              </a:rPr>
              <a:t>ICDE '17</a:t>
            </a:r>
            <a:r>
              <a:rPr lang="en-US" sz="1100" dirty="0"/>
              <a:t>), IEEE Computer Society, pp. 1332-1343, April 19-22, 2017, San Diego, CA, USA, ISBN: 978-1-5090-6543-1, </a:t>
            </a:r>
            <a:r>
              <a:rPr lang="en-US" sz="1100" b="1" dirty="0"/>
              <a:t>2017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EC097-EF0D-1B4C-83DF-933FCD368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058520"/>
            <a:ext cx="5506451" cy="36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5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The Big data era lead us to a point where organizations collect </a:t>
            </a:r>
            <a:r>
              <a:rPr lang="en-US" sz="2800" b="1" dirty="0"/>
              <a:t>more than they can</a:t>
            </a:r>
            <a:r>
              <a:rPr lang="en-US" sz="2800" dirty="0"/>
              <a:t>!</a:t>
            </a:r>
            <a:endParaRPr lang="en-US" sz="2800" b="1" dirty="0"/>
          </a:p>
          <a:p>
            <a:pPr lvl="1"/>
            <a:r>
              <a:rPr lang="en-US" b="1" dirty="0"/>
              <a:t>Scale:</a:t>
            </a:r>
          </a:p>
          <a:p>
            <a:pPr lvl="2"/>
            <a:r>
              <a:rPr lang="en-US" sz="2000" dirty="0"/>
              <a:t>Global </a:t>
            </a:r>
            <a:r>
              <a:rPr lang="en-US" sz="2000" b="1" dirty="0"/>
              <a:t>volume</a:t>
            </a:r>
            <a:r>
              <a:rPr lang="en-US" sz="2000" dirty="0"/>
              <a:t> of stored data </a:t>
            </a:r>
            <a:r>
              <a:rPr lang="en-US" sz="2000" b="1" dirty="0"/>
              <a:t>doubling</a:t>
            </a:r>
            <a:r>
              <a:rPr lang="en-US" sz="2000" dirty="0"/>
              <a:t> every </a:t>
            </a:r>
            <a:r>
              <a:rPr lang="en-US" sz="2000" b="1" dirty="0"/>
              <a:t>2 years</a:t>
            </a:r>
            <a:r>
              <a:rPr lang="en-US" sz="2000" dirty="0"/>
              <a:t>. </a:t>
            </a:r>
          </a:p>
          <a:p>
            <a:pPr lvl="2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44 zettabytes of data in 2020 (44 million PB of data)</a:t>
            </a:r>
          </a:p>
          <a:p>
            <a:pPr lvl="1"/>
            <a:r>
              <a:rPr lang="en-US" b="1" dirty="0">
                <a:latin typeface="Arial" charset="0"/>
                <a:ea typeface="Arial" charset="0"/>
                <a:cs typeface="Arial" charset="0"/>
              </a:rPr>
              <a:t>Costs: </a:t>
            </a:r>
          </a:p>
          <a:p>
            <a:pPr lvl="2"/>
            <a:r>
              <a:rPr lang="en-US" sz="2000" dirty="0"/>
              <a:t>Costs for data storage </a:t>
            </a:r>
            <a:r>
              <a:rPr lang="en-US" sz="2000" b="1" dirty="0"/>
              <a:t>decline</a:t>
            </a:r>
            <a:r>
              <a:rPr lang="en-US" sz="2000" dirty="0"/>
              <a:t> only at a rate of </a:t>
            </a:r>
            <a:r>
              <a:rPr lang="en-US" sz="2000" b="1" dirty="0"/>
              <a:t>less than 1/5 per year</a:t>
            </a:r>
            <a:r>
              <a:rPr lang="en-US" sz="2000" dirty="0"/>
              <a:t>. Datacenter Journal, </a:t>
            </a:r>
            <a:r>
              <a:rPr lang="en-US" sz="2000" dirty="0">
                <a:hlinkClick r:id="rId2"/>
              </a:rPr>
              <a:t>https://goo.gl/o4MnJp</a:t>
            </a:r>
            <a:r>
              <a:rPr lang="en-US" sz="2000" dirty="0"/>
              <a:t> </a:t>
            </a:r>
          </a:p>
          <a:p>
            <a:pPr lvl="2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 1 PB Hadoop cluster, using between 125 and 250 nodes, costs ~1M USD</a:t>
            </a:r>
          </a:p>
          <a:p>
            <a:pPr lvl="1"/>
            <a:r>
              <a:rPr lang="en-US" b="1" dirty="0">
                <a:latin typeface="Arial" charset="0"/>
                <a:ea typeface="Arial" charset="0"/>
                <a:cs typeface="Arial" charset="0"/>
              </a:rPr>
              <a:t>Time: </a:t>
            </a:r>
          </a:p>
          <a:p>
            <a:pPr lvl="2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linear scan of 1PB would require ~15 hours</a:t>
            </a:r>
            <a:endParaRPr lang="en-US" dirty="0"/>
          </a:p>
          <a:p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180936-2DAD-AA4F-9691-EEDC8B45964A}"/>
              </a:ext>
            </a:extLst>
          </p:cNvPr>
          <p:cNvSpPr/>
          <p:nvPr/>
        </p:nvSpPr>
        <p:spPr>
          <a:xfrm>
            <a:off x="6156176" y="3140968"/>
            <a:ext cx="19999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rgbClr val="000000"/>
                </a:solidFill>
                <a:latin typeface="Calibre Light"/>
              </a:rPr>
              <a:t>Source: 2016 Western Digital Corporation. </a:t>
            </a:r>
          </a:p>
        </p:txBody>
      </p:sp>
    </p:spTree>
    <p:extLst>
      <p:ext uri="{BB962C8B-B14F-4D97-AF65-F5344CB8AC3E}">
        <p14:creationId xmlns:p14="http://schemas.microsoft.com/office/powerpoint/2010/main" val="13169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Presentation Outline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Introduction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0000"/>
                </a:solidFill>
              </a:rPr>
              <a:t>Background</a:t>
            </a:r>
          </a:p>
          <a:p>
            <a:pPr marL="514350" indent="-514350">
              <a:lnSpc>
                <a:spcPct val="90000"/>
              </a:lnSpc>
            </a:pPr>
            <a:r>
              <a:rPr lang="en-US" sz="4400" dirty="0"/>
              <a:t>TBD-DP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Operator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Problem Formulation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Construction Algorithm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sz="3200" dirty="0"/>
              <a:t>Recovery Algorithm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Experiments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104105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Telco Big Data (TBD)</a:t>
            </a:r>
          </a:p>
          <a:p>
            <a:pPr lvl="1"/>
            <a:r>
              <a:rPr lang="en-US" sz="2400" dirty="0"/>
              <a:t>Business Supporting Systems (BSS)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6600"/>
                </a:solidFill>
              </a:rPr>
              <a:t>GB/day</a:t>
            </a:r>
            <a:r>
              <a:rPr lang="en-US" sz="2000" dirty="0"/>
              <a:t> 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1"/>
            <a:r>
              <a:rPr lang="en-US" sz="2400" dirty="0"/>
              <a:t>Operating Supporting Systems (OSS)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0000"/>
                </a:solidFill>
              </a:rPr>
              <a:t>TB/day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2"/>
            <a:endParaRPr lang="en-US" sz="2000" dirty="0"/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Streams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1053406"/>
            <a:ext cx="2376264" cy="27231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228184" y="3501008"/>
            <a:ext cx="504056" cy="6480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760065" y="3856429"/>
            <a:ext cx="225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Measurement Reports (can be used to localize users with triangulation ~50 meters)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3806000"/>
            <a:ext cx="266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Call Quality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707904" y="3544809"/>
            <a:ext cx="648072" cy="3116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97151" y="3877029"/>
            <a:ext cx="1630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/>
              <a:t>Data quality (web speed, connection success rate)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413443" y="3552993"/>
            <a:ext cx="54479" cy="3240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57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Relational Diagram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6529" y="4797152"/>
            <a:ext cx="815094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Content Placeholder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000874"/>
          </a:xfrm>
        </p:spPr>
        <p:txBody>
          <a:bodyPr/>
          <a:lstStyle/>
          <a:p>
            <a:r>
              <a:rPr lang="en-US" sz="2800" dirty="0"/>
              <a:t>TBD can </a:t>
            </a:r>
            <a:r>
              <a:rPr lang="en-US" sz="2800" b="1" dirty="0"/>
              <a:t>logically</a:t>
            </a:r>
            <a:r>
              <a:rPr lang="en-US" sz="2800" dirty="0"/>
              <a:t> be represented by a relational diagram. </a:t>
            </a:r>
          </a:p>
          <a:p>
            <a:pPr lvl="1"/>
            <a:r>
              <a:rPr lang="en-US" sz="2400" dirty="0"/>
              <a:t>Hundreds of Attributes (e.g., 200) &amp; Millions of Rows</a:t>
            </a:r>
          </a:p>
          <a:p>
            <a:pPr lvl="1"/>
            <a:r>
              <a:rPr lang="en-US" sz="2400" b="1" dirty="0"/>
              <a:t>Foreign Keys </a:t>
            </a:r>
            <a:r>
              <a:rPr lang="en-US" sz="2400" dirty="0"/>
              <a:t>enable join operations to yield answers to more </a:t>
            </a:r>
            <a:r>
              <a:rPr lang="en-US" sz="2400" b="1" dirty="0"/>
              <a:t>complex queries</a:t>
            </a:r>
          </a:p>
          <a:p>
            <a:pPr lvl="1"/>
            <a:r>
              <a:rPr lang="en-US" sz="2400" b="1" dirty="0"/>
              <a:t>Location</a:t>
            </a:r>
            <a:r>
              <a:rPr lang="en-US" sz="2400" dirty="0"/>
              <a:t> of users is </a:t>
            </a:r>
            <a:r>
              <a:rPr lang="en-US" sz="2400" b="1" dirty="0"/>
              <a:t>not</a:t>
            </a:r>
            <a:r>
              <a:rPr lang="en-US" sz="2400" dirty="0"/>
              <a:t> in TBD (but can be triangulated from MR data ~ approx. 50m accuracy)</a:t>
            </a:r>
          </a:p>
          <a:p>
            <a:pPr lvl="1"/>
            <a:r>
              <a:rPr lang="en-US" sz="2400" b="1" dirty="0"/>
              <a:t>Proprietary data formats</a:t>
            </a:r>
            <a:r>
              <a:rPr lang="en-US" sz="2400" dirty="0"/>
              <a:t> make it difficult to expand the TBD schema (e.g., radio-propagation models)</a:t>
            </a:r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15081</TotalTime>
  <Words>2874</Words>
  <Application>Microsoft Macintosh PowerPoint</Application>
  <PresentationFormat>On-screen Show (4:3)</PresentationFormat>
  <Paragraphs>334</Paragraphs>
  <Slides>35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Calibre Light</vt:lpstr>
      <vt:lpstr>Courier New</vt:lpstr>
      <vt:lpstr>Tahoma</vt:lpstr>
      <vt:lpstr>Wingdings</vt:lpstr>
      <vt:lpstr>Default Design</vt:lpstr>
      <vt:lpstr>Decaying Telco Big Data with  Data Postdiction</vt:lpstr>
      <vt:lpstr>Motivation</vt:lpstr>
      <vt:lpstr>Telco Big Data (TBD)</vt:lpstr>
      <vt:lpstr>Industry Perspective </vt:lpstr>
      <vt:lpstr>Prior Work &amp; Vision</vt:lpstr>
      <vt:lpstr>Challenges</vt:lpstr>
      <vt:lpstr>Presentation Outline</vt:lpstr>
      <vt:lpstr>TBD Streams</vt:lpstr>
      <vt:lpstr>TBD Relational Diagram</vt:lpstr>
      <vt:lpstr>How to Reduce Data ?</vt:lpstr>
      <vt:lpstr>Data Decaying</vt:lpstr>
      <vt:lpstr>Data Postdiction</vt:lpstr>
      <vt:lpstr>Data Postdiction</vt:lpstr>
      <vt:lpstr>Presentation Outline</vt:lpstr>
      <vt:lpstr>System Model</vt:lpstr>
      <vt:lpstr>Problem Formulation</vt:lpstr>
      <vt:lpstr>TBD-DP Operator</vt:lpstr>
      <vt:lpstr>DP Construction: Partitioning</vt:lpstr>
      <vt:lpstr>DP Construction: Ordering</vt:lpstr>
      <vt:lpstr>DP Construction: Learning</vt:lpstr>
      <vt:lpstr>DP Construction: Hierarchical Model</vt:lpstr>
      <vt:lpstr>ML, NN, RNN and LSTM</vt:lpstr>
      <vt:lpstr>ML, NN, RNN and LSTM</vt:lpstr>
      <vt:lpstr>Deep Neural Networks</vt:lpstr>
      <vt:lpstr>DP Recovery</vt:lpstr>
      <vt:lpstr>Presentation Outline</vt:lpstr>
      <vt:lpstr>Data Postdiction in Action</vt:lpstr>
      <vt:lpstr>Experimental Methodology</vt:lpstr>
      <vt:lpstr>Experimental Datasets</vt:lpstr>
      <vt:lpstr>Experimental Testbed</vt:lpstr>
      <vt:lpstr>Space Capacity</vt:lpstr>
      <vt:lpstr>Control Experiments</vt:lpstr>
      <vt:lpstr>Decaying Factor - f</vt:lpstr>
      <vt:lpstr>Conclusions</vt:lpstr>
      <vt:lpstr>Decaying Telco Big Data with Data Postdiction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Microsoft Office User</cp:lastModifiedBy>
  <cp:revision>1419</cp:revision>
  <cp:lastPrinted>2005-08-16T19:27:47Z</cp:lastPrinted>
  <dcterms:created xsi:type="dcterms:W3CDTF">2016-03-24T13:15:50Z</dcterms:created>
  <dcterms:modified xsi:type="dcterms:W3CDTF">2018-06-27T09:59:21Z</dcterms:modified>
</cp:coreProperties>
</file>