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21396325" cy="30275213"/>
  <p:notesSz cx="6946900" cy="9271000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1pPr>
    <a:lvl2pPr marL="1196035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2pPr>
    <a:lvl3pPr marL="2392070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3pPr>
    <a:lvl4pPr marL="3588106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4pPr>
    <a:lvl5pPr marL="4784141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5pPr>
    <a:lvl6pPr marL="5980176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6pPr>
    <a:lvl7pPr marL="7176211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7pPr>
    <a:lvl8pPr marL="8372246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8pPr>
    <a:lvl9pPr marL="9568282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C23"/>
    <a:srgbClr val="2A3F50"/>
    <a:srgbClr val="008000"/>
    <a:srgbClr val="00BBBB"/>
    <a:srgbClr val="D83C2C"/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3333"/>
    <p:restoredTop sz="84141"/>
  </p:normalViewPr>
  <p:slideViewPr>
    <p:cSldViewPr snapToGrid="0" snapToObjects="1">
      <p:cViewPr>
        <p:scale>
          <a:sx n="85" d="100"/>
          <a:sy n="85" d="100"/>
        </p:scale>
        <p:origin x="-112" y="-4944"/>
      </p:cViewPr>
      <p:guideLst>
        <p:guide orient="horz" pos="9535"/>
        <p:guide pos="67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CFE3BF31-0402-1E46-9BA4-897E71BE2F87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8550" y="1158875"/>
            <a:ext cx="22098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61669"/>
            <a:ext cx="5557520" cy="3650456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31A3CC32-5366-4440-9015-FB51328D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7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8550" y="1158875"/>
            <a:ext cx="2209800" cy="3128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3CC32-5366-4440-9015-FB51328D16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7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4766"/>
            <a:ext cx="18186876" cy="10540259"/>
          </a:xfrm>
        </p:spPr>
        <p:txBody>
          <a:bodyPr anchor="b"/>
          <a:lstStyle>
            <a:lvl1pPr algn="ctr">
              <a:defRPr sz="128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2" y="15901498"/>
            <a:ext cx="16047244" cy="7309499"/>
          </a:xfrm>
        </p:spPr>
        <p:txBody>
          <a:bodyPr/>
          <a:lstStyle>
            <a:lvl1pPr marL="0" indent="0" algn="ctr">
              <a:buNone/>
              <a:defRPr sz="5134"/>
            </a:lvl1pPr>
            <a:lvl2pPr marL="977997" indent="0" algn="ctr">
              <a:buNone/>
              <a:defRPr sz="4278"/>
            </a:lvl2pPr>
            <a:lvl3pPr marL="1955993" indent="0" algn="ctr">
              <a:buNone/>
              <a:defRPr sz="3850"/>
            </a:lvl3pPr>
            <a:lvl4pPr marL="2933990" indent="0" algn="ctr">
              <a:buNone/>
              <a:defRPr sz="3423"/>
            </a:lvl4pPr>
            <a:lvl5pPr marL="3911986" indent="0" algn="ctr">
              <a:buNone/>
              <a:defRPr sz="3423"/>
            </a:lvl5pPr>
            <a:lvl6pPr marL="4889983" indent="0" algn="ctr">
              <a:buNone/>
              <a:defRPr sz="3423"/>
            </a:lvl6pPr>
            <a:lvl7pPr marL="5867979" indent="0" algn="ctr">
              <a:buNone/>
              <a:defRPr sz="3423"/>
            </a:lvl7pPr>
            <a:lvl8pPr marL="6845976" indent="0" algn="ctr">
              <a:buNone/>
              <a:defRPr sz="3423"/>
            </a:lvl8pPr>
            <a:lvl9pPr marL="7823972" indent="0" algn="ctr">
              <a:buNone/>
              <a:defRPr sz="34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8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875"/>
            <a:ext cx="4613582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9" y="1611875"/>
            <a:ext cx="13573294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3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4" y="7547789"/>
            <a:ext cx="18454331" cy="12593645"/>
          </a:xfrm>
        </p:spPr>
        <p:txBody>
          <a:bodyPr anchor="b"/>
          <a:lstStyle>
            <a:lvl1pPr>
              <a:defRPr sz="128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4" y="20260575"/>
            <a:ext cx="18454331" cy="6622701"/>
          </a:xfrm>
        </p:spPr>
        <p:txBody>
          <a:bodyPr/>
          <a:lstStyle>
            <a:lvl1pPr marL="0" indent="0">
              <a:buNone/>
              <a:defRPr sz="5134">
                <a:solidFill>
                  <a:schemeClr val="tx1"/>
                </a:solidFill>
              </a:defRPr>
            </a:lvl1pPr>
            <a:lvl2pPr marL="977997" indent="0">
              <a:buNone/>
              <a:defRPr sz="4278">
                <a:solidFill>
                  <a:schemeClr val="tx1">
                    <a:tint val="75000"/>
                  </a:schemeClr>
                </a:solidFill>
              </a:defRPr>
            </a:lvl2pPr>
            <a:lvl3pPr marL="1955993" indent="0">
              <a:buNone/>
              <a:defRPr sz="3850">
                <a:solidFill>
                  <a:schemeClr val="tx1">
                    <a:tint val="75000"/>
                  </a:schemeClr>
                </a:solidFill>
              </a:defRPr>
            </a:lvl3pPr>
            <a:lvl4pPr marL="2933990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4pPr>
            <a:lvl5pPr marL="3911986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5pPr>
            <a:lvl6pPr marL="4889983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6pPr>
            <a:lvl7pPr marL="5867979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7pPr>
            <a:lvl8pPr marL="6845976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8pPr>
            <a:lvl9pPr marL="7823972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3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8" y="8059375"/>
            <a:ext cx="9093438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9375"/>
            <a:ext cx="9093438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1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882"/>
            <a:ext cx="18454331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8" y="7421634"/>
            <a:ext cx="9051647" cy="3637228"/>
          </a:xfrm>
        </p:spPr>
        <p:txBody>
          <a:bodyPr anchor="b"/>
          <a:lstStyle>
            <a:lvl1pPr marL="0" indent="0">
              <a:buNone/>
              <a:defRPr sz="5134" b="1"/>
            </a:lvl1pPr>
            <a:lvl2pPr marL="977997" indent="0">
              <a:buNone/>
              <a:defRPr sz="4278" b="1"/>
            </a:lvl2pPr>
            <a:lvl3pPr marL="1955993" indent="0">
              <a:buNone/>
              <a:defRPr sz="3850" b="1"/>
            </a:lvl3pPr>
            <a:lvl4pPr marL="2933990" indent="0">
              <a:buNone/>
              <a:defRPr sz="3423" b="1"/>
            </a:lvl4pPr>
            <a:lvl5pPr marL="3911986" indent="0">
              <a:buNone/>
              <a:defRPr sz="3423" b="1"/>
            </a:lvl5pPr>
            <a:lvl6pPr marL="4889983" indent="0">
              <a:buNone/>
              <a:defRPr sz="3423" b="1"/>
            </a:lvl6pPr>
            <a:lvl7pPr marL="5867979" indent="0">
              <a:buNone/>
              <a:defRPr sz="3423" b="1"/>
            </a:lvl7pPr>
            <a:lvl8pPr marL="6845976" indent="0">
              <a:buNone/>
              <a:defRPr sz="3423" b="1"/>
            </a:lvl8pPr>
            <a:lvl9pPr marL="7823972" indent="0">
              <a:buNone/>
              <a:defRPr sz="34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8" y="11058864"/>
            <a:ext cx="9051647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0" y="7421634"/>
            <a:ext cx="9096226" cy="3637228"/>
          </a:xfrm>
        </p:spPr>
        <p:txBody>
          <a:bodyPr anchor="b"/>
          <a:lstStyle>
            <a:lvl1pPr marL="0" indent="0">
              <a:buNone/>
              <a:defRPr sz="5134" b="1"/>
            </a:lvl1pPr>
            <a:lvl2pPr marL="977997" indent="0">
              <a:buNone/>
              <a:defRPr sz="4278" b="1"/>
            </a:lvl2pPr>
            <a:lvl3pPr marL="1955993" indent="0">
              <a:buNone/>
              <a:defRPr sz="3850" b="1"/>
            </a:lvl3pPr>
            <a:lvl4pPr marL="2933990" indent="0">
              <a:buNone/>
              <a:defRPr sz="3423" b="1"/>
            </a:lvl4pPr>
            <a:lvl5pPr marL="3911986" indent="0">
              <a:buNone/>
              <a:defRPr sz="3423" b="1"/>
            </a:lvl5pPr>
            <a:lvl6pPr marL="4889983" indent="0">
              <a:buNone/>
              <a:defRPr sz="3423" b="1"/>
            </a:lvl6pPr>
            <a:lvl7pPr marL="5867979" indent="0">
              <a:buNone/>
              <a:defRPr sz="3423" b="1"/>
            </a:lvl7pPr>
            <a:lvl8pPr marL="6845976" indent="0">
              <a:buNone/>
              <a:defRPr sz="3423" b="1"/>
            </a:lvl8pPr>
            <a:lvl9pPr marL="7823972" indent="0">
              <a:buNone/>
              <a:defRPr sz="34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0" y="11058864"/>
            <a:ext cx="90962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0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8348"/>
            <a:ext cx="6900871" cy="7064216"/>
          </a:xfrm>
        </p:spPr>
        <p:txBody>
          <a:bodyPr anchor="b"/>
          <a:lstStyle>
            <a:lvl1pPr>
              <a:defRPr sz="68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6" y="4359077"/>
            <a:ext cx="10831889" cy="21515024"/>
          </a:xfrm>
        </p:spPr>
        <p:txBody>
          <a:bodyPr/>
          <a:lstStyle>
            <a:lvl1pPr>
              <a:defRPr sz="6845"/>
            </a:lvl1pPr>
            <a:lvl2pPr>
              <a:defRPr sz="5989"/>
            </a:lvl2pPr>
            <a:lvl3pPr>
              <a:defRPr sz="5134"/>
            </a:lvl3pPr>
            <a:lvl4pPr>
              <a:defRPr sz="4278"/>
            </a:lvl4pPr>
            <a:lvl5pPr>
              <a:defRPr sz="4278"/>
            </a:lvl5pPr>
            <a:lvl6pPr>
              <a:defRPr sz="4278"/>
            </a:lvl6pPr>
            <a:lvl7pPr>
              <a:defRPr sz="4278"/>
            </a:lvl7pPr>
            <a:lvl8pPr>
              <a:defRPr sz="4278"/>
            </a:lvl8pPr>
            <a:lvl9pPr>
              <a:defRPr sz="42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2565"/>
            <a:ext cx="6900871" cy="16826573"/>
          </a:xfrm>
        </p:spPr>
        <p:txBody>
          <a:bodyPr/>
          <a:lstStyle>
            <a:lvl1pPr marL="0" indent="0">
              <a:buNone/>
              <a:defRPr sz="3423"/>
            </a:lvl1pPr>
            <a:lvl2pPr marL="977997" indent="0">
              <a:buNone/>
              <a:defRPr sz="2995"/>
            </a:lvl2pPr>
            <a:lvl3pPr marL="1955993" indent="0">
              <a:buNone/>
              <a:defRPr sz="2567"/>
            </a:lvl3pPr>
            <a:lvl4pPr marL="2933990" indent="0">
              <a:buNone/>
              <a:defRPr sz="2139"/>
            </a:lvl4pPr>
            <a:lvl5pPr marL="3911986" indent="0">
              <a:buNone/>
              <a:defRPr sz="2139"/>
            </a:lvl5pPr>
            <a:lvl6pPr marL="4889983" indent="0">
              <a:buNone/>
              <a:defRPr sz="2139"/>
            </a:lvl6pPr>
            <a:lvl7pPr marL="5867979" indent="0">
              <a:buNone/>
              <a:defRPr sz="2139"/>
            </a:lvl7pPr>
            <a:lvl8pPr marL="6845976" indent="0">
              <a:buNone/>
              <a:defRPr sz="2139"/>
            </a:lvl8pPr>
            <a:lvl9pPr marL="7823972" indent="0">
              <a:buNone/>
              <a:defRPr sz="21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9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8348"/>
            <a:ext cx="6900871" cy="7064216"/>
          </a:xfrm>
        </p:spPr>
        <p:txBody>
          <a:bodyPr anchor="b"/>
          <a:lstStyle>
            <a:lvl1pPr>
              <a:defRPr sz="68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6" y="4359077"/>
            <a:ext cx="10831889" cy="21515024"/>
          </a:xfrm>
        </p:spPr>
        <p:txBody>
          <a:bodyPr anchor="t"/>
          <a:lstStyle>
            <a:lvl1pPr marL="0" indent="0">
              <a:buNone/>
              <a:defRPr sz="6845"/>
            </a:lvl1pPr>
            <a:lvl2pPr marL="977997" indent="0">
              <a:buNone/>
              <a:defRPr sz="5989"/>
            </a:lvl2pPr>
            <a:lvl3pPr marL="1955993" indent="0">
              <a:buNone/>
              <a:defRPr sz="5134"/>
            </a:lvl3pPr>
            <a:lvl4pPr marL="2933990" indent="0">
              <a:buNone/>
              <a:defRPr sz="4278"/>
            </a:lvl4pPr>
            <a:lvl5pPr marL="3911986" indent="0">
              <a:buNone/>
              <a:defRPr sz="4278"/>
            </a:lvl5pPr>
            <a:lvl6pPr marL="4889983" indent="0">
              <a:buNone/>
              <a:defRPr sz="4278"/>
            </a:lvl6pPr>
            <a:lvl7pPr marL="5867979" indent="0">
              <a:buNone/>
              <a:defRPr sz="4278"/>
            </a:lvl7pPr>
            <a:lvl8pPr marL="6845976" indent="0">
              <a:buNone/>
              <a:defRPr sz="4278"/>
            </a:lvl8pPr>
            <a:lvl9pPr marL="7823972" indent="0">
              <a:buNone/>
              <a:defRPr sz="427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2565"/>
            <a:ext cx="6900871" cy="16826573"/>
          </a:xfrm>
        </p:spPr>
        <p:txBody>
          <a:bodyPr/>
          <a:lstStyle>
            <a:lvl1pPr marL="0" indent="0">
              <a:buNone/>
              <a:defRPr sz="3423"/>
            </a:lvl1pPr>
            <a:lvl2pPr marL="977997" indent="0">
              <a:buNone/>
              <a:defRPr sz="2995"/>
            </a:lvl2pPr>
            <a:lvl3pPr marL="1955993" indent="0">
              <a:buNone/>
              <a:defRPr sz="2567"/>
            </a:lvl3pPr>
            <a:lvl4pPr marL="2933990" indent="0">
              <a:buNone/>
              <a:defRPr sz="2139"/>
            </a:lvl4pPr>
            <a:lvl5pPr marL="3911986" indent="0">
              <a:buNone/>
              <a:defRPr sz="2139"/>
            </a:lvl5pPr>
            <a:lvl6pPr marL="4889983" indent="0">
              <a:buNone/>
              <a:defRPr sz="2139"/>
            </a:lvl6pPr>
            <a:lvl7pPr marL="5867979" indent="0">
              <a:buNone/>
              <a:defRPr sz="2139"/>
            </a:lvl7pPr>
            <a:lvl8pPr marL="6845976" indent="0">
              <a:buNone/>
              <a:defRPr sz="2139"/>
            </a:lvl8pPr>
            <a:lvl9pPr marL="7823972" indent="0">
              <a:buNone/>
              <a:defRPr sz="21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3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882"/>
            <a:ext cx="18454331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9375"/>
            <a:ext cx="18454331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8" y="28060645"/>
            <a:ext cx="48141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7148-3A46-FB46-8E45-DF98856C4BF2}" type="datetimeFigureOut">
              <a:rPr lang="en-US" smtClean="0"/>
              <a:pPr/>
              <a:t>6/18/18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4" y="28060645"/>
            <a:ext cx="722126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60645"/>
            <a:ext cx="48141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4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955993" rtl="0" eaLnBrk="1" latinLnBrk="0" hangingPunct="1">
        <a:lnSpc>
          <a:spcPct val="90000"/>
        </a:lnSpc>
        <a:spcBef>
          <a:spcPct val="0"/>
        </a:spcBef>
        <a:buNone/>
        <a:defRPr sz="94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8998" indent="-488998" algn="l" defTabSz="1955993" rtl="0" eaLnBrk="1" latinLnBrk="0" hangingPunct="1">
        <a:lnSpc>
          <a:spcPct val="90000"/>
        </a:lnSpc>
        <a:spcBef>
          <a:spcPts val="2139"/>
        </a:spcBef>
        <a:buFont typeface="Arial" panose="020B0604020202020204" pitchFamily="34" charset="0"/>
        <a:buChar char="•"/>
        <a:defRPr sz="5989" kern="1200">
          <a:solidFill>
            <a:schemeClr val="tx1"/>
          </a:solidFill>
          <a:latin typeface="+mn-lt"/>
          <a:ea typeface="+mn-ea"/>
          <a:cs typeface="+mn-cs"/>
        </a:defRPr>
      </a:lvl1pPr>
      <a:lvl2pPr marL="1466995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5134" kern="1200">
          <a:solidFill>
            <a:schemeClr val="tx1"/>
          </a:solidFill>
          <a:latin typeface="+mn-lt"/>
          <a:ea typeface="+mn-ea"/>
          <a:cs typeface="+mn-cs"/>
        </a:defRPr>
      </a:lvl2pPr>
      <a:lvl3pPr marL="2444991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4278" kern="1200">
          <a:solidFill>
            <a:schemeClr val="tx1"/>
          </a:solidFill>
          <a:latin typeface="+mn-lt"/>
          <a:ea typeface="+mn-ea"/>
          <a:cs typeface="+mn-cs"/>
        </a:defRPr>
      </a:lvl3pPr>
      <a:lvl4pPr marL="3422988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4pPr>
      <a:lvl5pPr marL="4400984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5pPr>
      <a:lvl6pPr marL="5378981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6pPr>
      <a:lvl7pPr marL="6356977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7pPr>
      <a:lvl8pPr marL="7334974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8pPr>
      <a:lvl9pPr marL="8312970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1pPr>
      <a:lvl2pPr marL="977997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2pPr>
      <a:lvl3pPr marL="1955993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3pPr>
      <a:lvl4pPr marL="2933990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4pPr>
      <a:lvl5pPr marL="3911986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5pPr>
      <a:lvl6pPr marL="4889983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6pPr>
      <a:lvl7pPr marL="5867979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7pPr>
      <a:lvl8pPr marL="6845976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8pPr>
      <a:lvl9pPr marL="7823972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hyperlink" Target="https://dmsl.cs.ucy.ac.cy/" TargetMode="External"/><Relationship Id="rId3" Type="http://schemas.openxmlformats.org/officeDocument/2006/relationships/image" Target="../media/image1.jpeg"/><Relationship Id="rId21" Type="http://schemas.openxmlformats.org/officeDocument/2006/relationships/hyperlink" Target="https://tbd.cs.ucy.ac.cy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hyperlink" Target="mailto:dmsl@cs.ucy.ac.cy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s://goo.gl/o4MnJp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image" Target="../media/image7.tiff"/><Relationship Id="rId19" Type="http://schemas.openxmlformats.org/officeDocument/2006/relationships/image" Target="../media/image14.png"/><Relationship Id="rId4" Type="http://schemas.openxmlformats.org/officeDocument/2006/relationships/image" Target="../media/image2.tiff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A8EC26-FDD9-2042-B3ED-89B60976BCCF}"/>
              </a:ext>
            </a:extLst>
          </p:cNvPr>
          <p:cNvSpPr/>
          <p:nvPr/>
        </p:nvSpPr>
        <p:spPr>
          <a:xfrm>
            <a:off x="10920670" y="11904527"/>
            <a:ext cx="10150495" cy="1503428"/>
          </a:xfrm>
          <a:prstGeom prst="rect">
            <a:avLst/>
          </a:prstGeom>
          <a:solidFill>
            <a:srgbClr val="EE3C23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A88AE303-9BC7-45AF-A91C-27340DC0F32A}"/>
              </a:ext>
            </a:extLst>
          </p:cNvPr>
          <p:cNvSpPr txBox="1">
            <a:spLocks/>
          </p:cNvSpPr>
          <p:nvPr/>
        </p:nvSpPr>
        <p:spPr>
          <a:xfrm>
            <a:off x="297327" y="21786502"/>
            <a:ext cx="10489448" cy="6579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vert="horz" lIns="59076" tIns="29538" rIns="59076" bIns="29538" rtlCol="0">
            <a:noAutofit/>
          </a:bodyPr>
          <a:lstStyle>
            <a:defPPr>
              <a:defRPr lang="en-US"/>
            </a:defPPr>
            <a:lvl1pPr indent="0" algn="just" defTabSz="2607960">
              <a:lnSpc>
                <a:spcPct val="90000"/>
              </a:lnSpc>
              <a:spcBef>
                <a:spcPts val="1085"/>
              </a:spcBef>
              <a:buFont typeface="Arial" panose="020B0604020202020204" pitchFamily="34" charset="0"/>
              <a:buNone/>
              <a:defRPr sz="2800" kern="0"/>
            </a:lvl1pPr>
            <a:lvl2pPr marL="130398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/>
            </a:lvl2pPr>
            <a:lvl3pPr marL="260796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/>
            </a:lvl3pPr>
            <a:lvl4pPr marL="391194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4pPr>
            <a:lvl5pPr marL="521592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5pPr>
            <a:lvl6pPr marL="651990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6pPr>
            <a:lvl7pPr marL="782388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7pPr>
            <a:lvl8pPr marL="912786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8pPr>
            <a:lvl9pPr marL="1043184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9pPr>
          </a:lstStyle>
          <a:p>
            <a:endParaRPr lang="en-US" dirty="0"/>
          </a:p>
        </p:txBody>
      </p:sp>
      <p:sp>
        <p:nvSpPr>
          <p:cNvPr id="144" name="Subtitle 2"/>
          <p:cNvSpPr txBox="1">
            <a:spLocks/>
          </p:cNvSpPr>
          <p:nvPr/>
        </p:nvSpPr>
        <p:spPr>
          <a:xfrm>
            <a:off x="10798983" y="14547850"/>
            <a:ext cx="10324006" cy="64262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72000" rIns="144000" bIns="72000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552" indent="-181552" algn="just">
              <a:spcBef>
                <a:spcPct val="50000"/>
              </a:spcBef>
              <a:buFont typeface="Arial" charset="0"/>
              <a:buChar char="•"/>
            </a:pPr>
            <a:endParaRPr lang="en-US" altLang="en-US" sz="2800" dirty="0"/>
          </a:p>
        </p:txBody>
      </p:sp>
      <p:pic>
        <p:nvPicPr>
          <p:cNvPr id="1032" name="Picture 8" descr="http://www.eoc.org.cy/assets/images/October2017/fredericklogo.jpg">
            <a:extLst>
              <a:ext uri="{FF2B5EF4-FFF2-40B4-BE49-F238E27FC236}">
                <a16:creationId xmlns:a16="http://schemas.microsoft.com/office/drawing/2014/main" id="{DF3A9804-8587-4F98-ABDC-FCB63AC8E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7" b="26248"/>
          <a:stretch/>
        </p:blipFill>
        <p:spPr bwMode="auto">
          <a:xfrm>
            <a:off x="3573726" y="29434901"/>
            <a:ext cx="3993244" cy="73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3BD3D298-0C55-4C49-AA23-55E9AE2EB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844" y="4607858"/>
            <a:ext cx="5347062" cy="355422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14871A0-737B-4366-8E52-332D9DCFB429}"/>
              </a:ext>
            </a:extLst>
          </p:cNvPr>
          <p:cNvSpPr txBox="1">
            <a:spLocks/>
          </p:cNvSpPr>
          <p:nvPr/>
        </p:nvSpPr>
        <p:spPr bwMode="auto">
          <a:xfrm>
            <a:off x="531122" y="8161205"/>
            <a:ext cx="8866877" cy="390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/>
              <a:t>The Big data era lead us to a point  where organizations collect more than they can!</a:t>
            </a:r>
          </a:p>
          <a:p>
            <a:pPr marL="457200" lvl="1" indent="0">
              <a:buNone/>
            </a:pPr>
            <a:r>
              <a:rPr lang="en-US" sz="2000" b="1" kern="0" dirty="0"/>
              <a:t>Scale: </a:t>
            </a:r>
          </a:p>
          <a:p>
            <a:pPr lvl="1"/>
            <a:r>
              <a:rPr lang="en-US" sz="2000" kern="0" dirty="0"/>
              <a:t>Global volume of stored data doubling every 2 years.</a:t>
            </a:r>
          </a:p>
          <a:p>
            <a:pPr lvl="1"/>
            <a:r>
              <a:rPr lang="en-US" sz="2000" kern="0" dirty="0"/>
              <a:t>44 zettabytes of data in 2020 (44 billion TB of data).</a:t>
            </a:r>
          </a:p>
          <a:p>
            <a:pPr marL="457200" lvl="1" indent="0">
              <a:buNone/>
            </a:pPr>
            <a:r>
              <a:rPr lang="en-US" sz="2000" b="1" kern="0" dirty="0"/>
              <a:t>Costs: </a:t>
            </a:r>
          </a:p>
          <a:p>
            <a:pPr lvl="1"/>
            <a:r>
              <a:rPr lang="en-US" sz="2000" kern="0" dirty="0"/>
              <a:t>Costs for data storage decline only at a rate of less than 1/5 per year. Datacenter Journal, </a:t>
            </a:r>
            <a:r>
              <a:rPr lang="en-US" sz="2000" kern="0" dirty="0">
                <a:hlinkClick r:id="rId5"/>
              </a:rPr>
              <a:t>https://goo.gl/o4MnJp</a:t>
            </a:r>
            <a:r>
              <a:rPr lang="en-US" sz="2000" kern="0" dirty="0"/>
              <a:t>.</a:t>
            </a:r>
          </a:p>
          <a:p>
            <a:pPr lvl="1"/>
            <a:r>
              <a:rPr lang="en-US" sz="2000" kern="0" dirty="0"/>
              <a:t>An 1 PB Hadoop cluster, using between 125 and 250 nodes, costs ~1M USD.</a:t>
            </a:r>
          </a:p>
          <a:p>
            <a:pPr marL="457200" lvl="1" indent="0">
              <a:buNone/>
            </a:pPr>
            <a:r>
              <a:rPr lang="en-US" sz="2000" b="1" kern="0" dirty="0"/>
              <a:t>Time:</a:t>
            </a:r>
            <a:r>
              <a:rPr lang="en-US" sz="2000" kern="0" dirty="0"/>
              <a:t> </a:t>
            </a:r>
          </a:p>
          <a:p>
            <a:pPr lvl="1"/>
            <a:r>
              <a:rPr lang="en-US" sz="2000" kern="0" dirty="0"/>
              <a:t>A linear scan of 1PB would require ~15 hours.</a:t>
            </a:r>
          </a:p>
          <a:p>
            <a:endParaRPr lang="en-US" sz="2800" kern="0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263FFE76-8C9A-4031-86EA-2C0E04F6B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7882" y="21961594"/>
            <a:ext cx="3691251" cy="242836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B046C87-3C04-41C0-87D3-940326A90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0671" y="21879548"/>
            <a:ext cx="3456351" cy="253021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E7E2228-70CF-4B5C-8724-1C307A3625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7022" y="21960032"/>
            <a:ext cx="3411339" cy="2434085"/>
          </a:xfrm>
          <a:prstGeom prst="rect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2137259B-3AFB-4EA6-8AF5-060A173A6FED}"/>
              </a:ext>
            </a:extLst>
          </p:cNvPr>
          <p:cNvSpPr/>
          <p:nvPr/>
        </p:nvSpPr>
        <p:spPr bwMode="auto">
          <a:xfrm>
            <a:off x="11713402" y="23270977"/>
            <a:ext cx="432048" cy="3376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C61DE3AB-6727-46E3-A4C1-E974307A3944}"/>
              </a:ext>
            </a:extLst>
          </p:cNvPr>
          <p:cNvSpPr txBox="1">
            <a:spLocks/>
          </p:cNvSpPr>
          <p:nvPr/>
        </p:nvSpPr>
        <p:spPr bwMode="auto">
          <a:xfrm>
            <a:off x="10818425" y="24319086"/>
            <a:ext cx="10198875" cy="40473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Observations:</a:t>
            </a:r>
          </a:p>
          <a:p>
            <a:pPr lvl="1"/>
            <a:r>
              <a:rPr lang="en-US" sz="2400" b="1" kern="0" dirty="0"/>
              <a:t>TBD-DP </a:t>
            </a:r>
            <a:r>
              <a:rPr lang="en-US" sz="2400" kern="0" dirty="0"/>
              <a:t>maintains a similar </a:t>
            </a:r>
            <a:r>
              <a:rPr lang="en-US" sz="2400" kern="0" dirty="0">
                <a:solidFill>
                  <a:srgbClr val="FF0000"/>
                </a:solidFill>
              </a:rPr>
              <a:t>storage capacity </a:t>
            </a:r>
            <a:r>
              <a:rPr lang="en-US" sz="2400" kern="0" dirty="0"/>
              <a:t>for different learning models.</a:t>
            </a:r>
          </a:p>
          <a:p>
            <a:pPr lvl="1"/>
            <a:r>
              <a:rPr lang="en-US" sz="2400" b="1" kern="0" dirty="0"/>
              <a:t>TBD-DP+LSTM </a:t>
            </a:r>
            <a:r>
              <a:rPr lang="en-US" sz="2400" kern="0" dirty="0"/>
              <a:t>combination clearly outperforms the other 2 combinations providing around </a:t>
            </a:r>
            <a:r>
              <a:rPr lang="en-US" sz="2400" b="1" kern="0" dirty="0">
                <a:solidFill>
                  <a:srgbClr val="008000"/>
                </a:solidFill>
              </a:rPr>
              <a:t>75%</a:t>
            </a:r>
            <a:r>
              <a:rPr lang="en-US" sz="2400" kern="0" dirty="0"/>
              <a:t> less error, on average.</a:t>
            </a:r>
          </a:p>
          <a:p>
            <a:pPr lvl="1"/>
            <a:endParaRPr lang="en-US" sz="600" kern="0" dirty="0"/>
          </a:p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7030A0"/>
                </a:solidFill>
              </a:rPr>
              <a:t>Decay Factor (f) </a:t>
            </a:r>
            <a:r>
              <a:rPr lang="en-US" sz="2800" dirty="0"/>
              <a:t>shows how aggressive the </a:t>
            </a:r>
            <a:r>
              <a:rPr lang="en-US" sz="2800" dirty="0" err="1"/>
              <a:t>postdiction</a:t>
            </a:r>
            <a:r>
              <a:rPr lang="en-US" sz="2800" dirty="0"/>
              <a:t> process should be.</a:t>
            </a:r>
          </a:p>
          <a:p>
            <a:pPr lvl="1"/>
            <a:r>
              <a:rPr lang="en-US" sz="2400" dirty="0"/>
              <a:t>F=100% (100% of RAW data deleted - </a:t>
            </a:r>
            <a:r>
              <a:rPr lang="en-US" sz="2400" dirty="0" err="1"/>
              <a:t>postdicted</a:t>
            </a:r>
            <a:r>
              <a:rPr lang="en-US" sz="2400" dirty="0"/>
              <a:t>). </a:t>
            </a:r>
          </a:p>
          <a:p>
            <a:pPr lvl="1"/>
            <a:r>
              <a:rPr lang="en-US" sz="2400" dirty="0"/>
              <a:t>F=0% (No </a:t>
            </a:r>
            <a:r>
              <a:rPr lang="en-US" sz="2400" dirty="0" err="1"/>
              <a:t>postdiction</a:t>
            </a:r>
            <a:r>
              <a:rPr lang="en-US" sz="2400" dirty="0"/>
              <a:t> – same with RAW data).</a:t>
            </a:r>
            <a:endParaRPr lang="en-US" kern="0" dirty="0"/>
          </a:p>
          <a:p>
            <a:pPr lvl="1"/>
            <a:endParaRPr lang="en-US" sz="2000" kern="0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6BD4B3A-3D95-47B7-88AA-954F5251F460}"/>
              </a:ext>
            </a:extLst>
          </p:cNvPr>
          <p:cNvSpPr/>
          <p:nvPr/>
        </p:nvSpPr>
        <p:spPr bwMode="auto">
          <a:xfrm>
            <a:off x="18765086" y="23528730"/>
            <a:ext cx="394445" cy="374562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111" y="232786"/>
            <a:ext cx="20816877" cy="3478065"/>
          </a:xfrm>
          <a:solidFill>
            <a:srgbClr val="EE3C23"/>
          </a:solidFill>
          <a:ln>
            <a:solidFill>
              <a:srgbClr val="2A3F50"/>
            </a:solidFill>
          </a:ln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TBD-DP: Telco Big Data Visual Analytics with Data </a:t>
            </a:r>
            <a:r>
              <a:rPr lang="en-US" sz="6600" b="1" dirty="0" err="1">
                <a:solidFill>
                  <a:schemeClr val="bg1"/>
                </a:solidFill>
              </a:rPr>
              <a:t>Postdiction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 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Constantinos Costa</a:t>
            </a:r>
            <a:r>
              <a:rPr lang="en-US" sz="4000" b="1" baseline="30000" dirty="0">
                <a:solidFill>
                  <a:schemeClr val="bg1"/>
                </a:solidFill>
              </a:rPr>
              <a:t>1</a:t>
            </a:r>
            <a:r>
              <a:rPr lang="en-US" sz="4000" b="1" dirty="0">
                <a:solidFill>
                  <a:schemeClr val="bg1"/>
                </a:solidFill>
              </a:rPr>
              <a:t>, Andreas Charalampous</a:t>
            </a:r>
            <a:r>
              <a:rPr lang="en-US" sz="4000" b="1" baseline="30000" dirty="0">
                <a:solidFill>
                  <a:schemeClr val="bg1"/>
                </a:solidFill>
              </a:rPr>
              <a:t>1</a:t>
            </a:r>
            <a:r>
              <a:rPr lang="en-US" sz="4000" b="1" dirty="0">
                <a:solidFill>
                  <a:schemeClr val="bg1"/>
                </a:solidFill>
              </a:rPr>
              <a:t>, Andreas Konstantinidis</a:t>
            </a:r>
            <a:r>
              <a:rPr lang="en-US" sz="4000" b="1" baseline="30000" dirty="0">
                <a:solidFill>
                  <a:schemeClr val="bg1"/>
                </a:solidFill>
              </a:rPr>
              <a:t>1,2</a:t>
            </a:r>
            <a:r>
              <a:rPr lang="en-US" sz="4000" b="1" dirty="0">
                <a:solidFill>
                  <a:schemeClr val="bg1"/>
                </a:solidFill>
              </a:rPr>
              <a:t>,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Demetrios Zeinalipour-Yazti</a:t>
            </a:r>
            <a:r>
              <a:rPr lang="en-US" sz="4000" b="1" baseline="30000" dirty="0">
                <a:solidFill>
                  <a:schemeClr val="bg1"/>
                </a:solidFill>
              </a:rPr>
              <a:t>1</a:t>
            </a:r>
            <a:r>
              <a:rPr lang="en-US" sz="4000" b="1" dirty="0">
                <a:solidFill>
                  <a:schemeClr val="bg1"/>
                </a:solidFill>
              </a:rPr>
              <a:t> and Mohamed F. Mokbel</a:t>
            </a:r>
            <a:r>
              <a:rPr lang="en-US" sz="4000" b="1" baseline="30000" dirty="0">
                <a:solidFill>
                  <a:schemeClr val="bg1"/>
                </a:solidFill>
              </a:rPr>
              <a:t>3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altLang="en-US" sz="4000" b="1" dirty="0">
                <a:solidFill>
                  <a:schemeClr val="bg1"/>
                </a:solidFill>
              </a:rPr>
              <a:t>University of Cyprus, Cyprus</a:t>
            </a:r>
            <a:r>
              <a:rPr lang="en-US" altLang="en-US" sz="4000" b="1" baseline="30000" dirty="0">
                <a:solidFill>
                  <a:schemeClr val="bg1"/>
                </a:solidFill>
              </a:rPr>
              <a:t>1</a:t>
            </a:r>
            <a:r>
              <a:rPr lang="en-US" altLang="en-US" sz="4000" b="1" dirty="0">
                <a:solidFill>
                  <a:schemeClr val="bg1"/>
                </a:solidFill>
              </a:rPr>
              <a:t>     |    Frederick University, Cyprus</a:t>
            </a:r>
            <a:r>
              <a:rPr lang="en-US" altLang="en-US" sz="4000" b="1" baseline="30000" dirty="0">
                <a:solidFill>
                  <a:schemeClr val="bg1"/>
                </a:solidFill>
              </a:rPr>
              <a:t>2 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br>
              <a:rPr lang="en-US" altLang="en-US" sz="4000" b="1" dirty="0">
                <a:solidFill>
                  <a:schemeClr val="bg1"/>
                </a:solidFill>
              </a:rPr>
            </a:br>
            <a:r>
              <a:rPr lang="en-US" altLang="en-US" sz="4000" b="1" dirty="0">
                <a:solidFill>
                  <a:schemeClr val="bg1"/>
                </a:solidFill>
              </a:rPr>
              <a:t>Qatar Computing Research Institute, Qatar and University of Minnesota, USA</a:t>
            </a:r>
            <a:r>
              <a:rPr lang="en-US" altLang="en-US" sz="4000" b="1" baseline="30000" dirty="0">
                <a:solidFill>
                  <a:schemeClr val="bg1"/>
                </a:solidFill>
              </a:rPr>
              <a:t>3</a:t>
            </a:r>
            <a:endParaRPr lang="en-US" sz="54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10" y="3710850"/>
            <a:ext cx="10496350" cy="81560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Motivation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802460" y="3710850"/>
            <a:ext cx="10320527" cy="81560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Data Decay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98981" y="4526459"/>
            <a:ext cx="10324006" cy="919161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144000" tIns="144000" rIns="144000" bIns="14400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221" y="29211202"/>
            <a:ext cx="1780304" cy="1009630"/>
          </a:xfrm>
          <a:prstGeom prst="rect">
            <a:avLst/>
          </a:prstGeom>
        </p:spPr>
      </p:pic>
      <p:sp>
        <p:nvSpPr>
          <p:cNvPr id="68" name="Subtitle 2"/>
          <p:cNvSpPr txBox="1">
            <a:spLocks/>
          </p:cNvSpPr>
          <p:nvPr/>
        </p:nvSpPr>
        <p:spPr>
          <a:xfrm>
            <a:off x="306110" y="4524438"/>
            <a:ext cx="10496350" cy="9193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72000" rIns="144000" bIns="72000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552" indent="-181552" algn="just">
              <a:spcBef>
                <a:spcPct val="50000"/>
              </a:spcBef>
              <a:buFont typeface="Arial" charset="0"/>
              <a:buChar char="•"/>
            </a:pPr>
            <a:endParaRPr lang="en-US" altLang="en-US" sz="2800" dirty="0"/>
          </a:p>
        </p:txBody>
      </p:sp>
      <p:sp>
        <p:nvSpPr>
          <p:cNvPr id="70" name="Subtitle 2"/>
          <p:cNvSpPr txBox="1">
            <a:spLocks/>
          </p:cNvSpPr>
          <p:nvPr/>
        </p:nvSpPr>
        <p:spPr>
          <a:xfrm>
            <a:off x="306111" y="14533684"/>
            <a:ext cx="20816876" cy="64467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5"/>
              </a:spcBef>
            </a:pPr>
            <a:endParaRPr lang="en-US" alt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303322" y="13718075"/>
            <a:ext cx="1049913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TBD-DP: Operator Overview</a:t>
            </a:r>
          </a:p>
        </p:txBody>
      </p:sp>
      <p:sp>
        <p:nvSpPr>
          <p:cNvPr id="73" name="Subtitle 2"/>
          <p:cNvSpPr txBox="1">
            <a:spLocks/>
          </p:cNvSpPr>
          <p:nvPr/>
        </p:nvSpPr>
        <p:spPr>
          <a:xfrm>
            <a:off x="10798979" y="21796021"/>
            <a:ext cx="10331815" cy="6570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59076" tIns="29538" rIns="59076" bIns="29538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5"/>
              </a:spcBef>
            </a:pPr>
            <a:endParaRPr lang="en-US" sz="2800" kern="0" dirty="0"/>
          </a:p>
        </p:txBody>
      </p:sp>
      <p:sp>
        <p:nvSpPr>
          <p:cNvPr id="102" name="TextBox 101"/>
          <p:cNvSpPr txBox="1"/>
          <p:nvPr/>
        </p:nvSpPr>
        <p:spPr>
          <a:xfrm>
            <a:off x="37823678" y="24097224"/>
            <a:ext cx="202078" cy="8170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39" y="29235004"/>
            <a:ext cx="4206494" cy="961994"/>
          </a:xfrm>
          <a:prstGeom prst="rect">
            <a:avLst/>
          </a:prstGeom>
        </p:spPr>
      </p:pic>
      <p:sp>
        <p:nvSpPr>
          <p:cNvPr id="143" name="TextBox 142"/>
          <p:cNvSpPr txBox="1"/>
          <p:nvPr/>
        </p:nvSpPr>
        <p:spPr>
          <a:xfrm>
            <a:off x="10798983" y="13718076"/>
            <a:ext cx="10324006" cy="81560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TBD-DP: Graphical User Interface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1919655" y="10012533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798287" y="20980412"/>
            <a:ext cx="10331815" cy="81560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/>
              <a:t>TBD Evaluation: Control </a:t>
            </a:r>
            <a:r>
              <a:rPr lang="en-US" sz="4700" dirty="0"/>
              <a:t>Experiments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E671553-BD7B-45B9-9CAE-0F0A4EEE225F}"/>
              </a:ext>
            </a:extLst>
          </p:cNvPr>
          <p:cNvSpPr/>
          <p:nvPr/>
        </p:nvSpPr>
        <p:spPr bwMode="auto">
          <a:xfrm>
            <a:off x="15218024" y="23628484"/>
            <a:ext cx="432048" cy="337692"/>
          </a:xfrm>
          <a:prstGeom prst="ellipse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36585E-351B-44F0-BD5B-815E1FA7A567}"/>
              </a:ext>
            </a:extLst>
          </p:cNvPr>
          <p:cNvSpPr txBox="1"/>
          <p:nvPr/>
        </p:nvSpPr>
        <p:spPr>
          <a:xfrm>
            <a:off x="17875509" y="26917706"/>
            <a:ext cx="2987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Accuracy still there!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586" y="12208508"/>
            <a:ext cx="10201731" cy="1406954"/>
          </a:xfrm>
          <a:ln>
            <a:noFill/>
          </a:ln>
        </p:spPr>
        <p:txBody>
          <a:bodyPr lIns="144000" tIns="72000" rIns="144000" bIns="72000">
            <a:noAutofit/>
          </a:bodyPr>
          <a:lstStyle/>
          <a:p>
            <a:pPr marL="415925" indent="-415925" algn="just">
              <a:spcBef>
                <a:spcPts val="0"/>
              </a:spcBef>
              <a:defRPr/>
            </a:pPr>
            <a:r>
              <a:rPr lang="en-US" altLang="en-US" sz="1400" dirty="0">
                <a:ea typeface="ＭＳ Ｐゴシック" charset="-128"/>
              </a:rPr>
              <a:t>[1] </a:t>
            </a:r>
            <a:r>
              <a:rPr lang="en-US" altLang="en-US" sz="1400" b="1" i="1" dirty="0">
                <a:ea typeface="ＭＳ Ｐゴシック" charset="-128"/>
              </a:rPr>
              <a:t>"Efficient Exploration of Telco Big Data with Compression and Decaying"</a:t>
            </a:r>
            <a:r>
              <a:rPr lang="en-US" altLang="en-US" sz="1400" dirty="0">
                <a:ea typeface="ＭＳ Ｐゴシック" charset="-128"/>
              </a:rPr>
              <a:t>, Constantinos Costa, Georgios Chatzimilioudis, Demetrios Zeinalipour-</a:t>
            </a:r>
            <a:r>
              <a:rPr lang="en-US" altLang="en-US" sz="1400" dirty="0" err="1">
                <a:ea typeface="ＭＳ Ｐゴシック" charset="-128"/>
              </a:rPr>
              <a:t>Yazti</a:t>
            </a:r>
            <a:r>
              <a:rPr lang="en-US" altLang="en-US" sz="1400" dirty="0">
                <a:ea typeface="ＭＳ Ｐゴシック" charset="-128"/>
              </a:rPr>
              <a:t>, Mohamed F. </a:t>
            </a:r>
            <a:r>
              <a:rPr lang="en-US" altLang="en-US" sz="1400" dirty="0" err="1">
                <a:ea typeface="ＭＳ Ｐゴシック" charset="-128"/>
              </a:rPr>
              <a:t>Mokbel</a:t>
            </a:r>
            <a:r>
              <a:rPr lang="en-US" altLang="en-US" sz="1400" dirty="0">
                <a:ea typeface="ＭＳ Ｐゴシック" charset="-128"/>
              </a:rPr>
              <a:t>,</a:t>
            </a:r>
            <a:r>
              <a:rPr lang="en-US" altLang="en-US" sz="1400" b="1" dirty="0">
                <a:ea typeface="ＭＳ Ｐゴシック" charset="-128"/>
              </a:rPr>
              <a:t> Proceedings of the IEEE 33rd International Conference on Data Engineering (ICDE '17)</a:t>
            </a:r>
            <a:r>
              <a:rPr lang="it-IT" altLang="en-US" sz="1400" dirty="0">
                <a:ea typeface="ＭＳ Ｐゴシック" charset="-128"/>
              </a:rPr>
              <a:t>, IEEE Computer Society, pp. 1332-1343, April 19-22,</a:t>
            </a:r>
            <a:r>
              <a:rPr lang="it-IT" altLang="en-US" sz="1400" b="1" dirty="0">
                <a:ea typeface="ＭＳ Ｐゴシック" charset="-128"/>
              </a:rPr>
              <a:t> </a:t>
            </a:r>
            <a:r>
              <a:rPr lang="it-IT" altLang="en-US" sz="1400" dirty="0">
                <a:ea typeface="ＭＳ Ｐゴシック" charset="-128"/>
              </a:rPr>
              <a:t>San Diego, CA, USA, ISBN: 978-1-5090-6543-1</a:t>
            </a:r>
            <a:r>
              <a:rPr lang="it-IT" altLang="en-US" sz="1400" b="1" dirty="0">
                <a:ea typeface="ＭＳ Ｐゴシック" charset="-128"/>
              </a:rPr>
              <a:t>, </a:t>
            </a:r>
            <a:r>
              <a:rPr lang="en-US" altLang="en-US" sz="1400" dirty="0">
                <a:ea typeface="ＭＳ Ｐゴシック" charset="-128"/>
              </a:rPr>
              <a:t> 2017.</a:t>
            </a:r>
          </a:p>
          <a:p>
            <a:pPr marL="415925" indent="-415925" algn="just">
              <a:spcBef>
                <a:spcPts val="0"/>
              </a:spcBef>
              <a:defRPr/>
            </a:pPr>
            <a:r>
              <a:rPr lang="en-US" altLang="en-US" sz="1400" dirty="0">
                <a:ea typeface="ＭＳ Ｐゴシック" charset="-128"/>
              </a:rPr>
              <a:t>[2] </a:t>
            </a:r>
            <a:r>
              <a:rPr lang="en-US" altLang="en-US" sz="1400" b="1" i="1" dirty="0">
                <a:ea typeface="ＭＳ Ｐゴシック" charset="-128"/>
              </a:rPr>
              <a:t>"Towards Real-Time Road Traffic Analytics using Telco Big Data"</a:t>
            </a:r>
            <a:r>
              <a:rPr lang="en-US" altLang="en-US" sz="1400" dirty="0">
                <a:ea typeface="ＭＳ Ｐゴシック" charset="-128"/>
              </a:rPr>
              <a:t>, Constantinos Costa, Georgios </a:t>
            </a:r>
            <a:r>
              <a:rPr lang="en-US" altLang="en-US" sz="1400" dirty="0" err="1">
                <a:ea typeface="ＭＳ Ｐゴシック" charset="-128"/>
              </a:rPr>
              <a:t>Chatzimilioudis</a:t>
            </a:r>
            <a:r>
              <a:rPr lang="en-US" altLang="en-US" sz="1400" dirty="0">
                <a:ea typeface="ＭＳ Ｐゴシック" charset="-128"/>
              </a:rPr>
              <a:t>, Demetrios Zeinalipour-</a:t>
            </a:r>
            <a:r>
              <a:rPr lang="en-US" altLang="en-US" sz="1400" dirty="0" err="1">
                <a:ea typeface="ＭＳ Ｐゴシック" charset="-128"/>
              </a:rPr>
              <a:t>Yazti</a:t>
            </a:r>
            <a:r>
              <a:rPr lang="en-US" altLang="en-US" sz="1400" dirty="0">
                <a:ea typeface="ＭＳ Ｐゴシック" charset="-128"/>
              </a:rPr>
              <a:t>, Mohamed F. </a:t>
            </a:r>
            <a:r>
              <a:rPr lang="en-US" altLang="en-US" sz="1400" dirty="0" err="1">
                <a:ea typeface="ＭＳ Ｐゴシック" charset="-128"/>
              </a:rPr>
              <a:t>Mokbel</a:t>
            </a:r>
            <a:r>
              <a:rPr lang="en-US" altLang="en-US" sz="1400" dirty="0">
                <a:ea typeface="ＭＳ Ｐゴシック" charset="-128"/>
              </a:rPr>
              <a:t>, Proceedings of the 11th Intl. </a:t>
            </a:r>
            <a:r>
              <a:rPr lang="en-US" altLang="en-US" sz="1400" b="1" dirty="0">
                <a:ea typeface="ＭＳ Ｐゴシック" charset="-128"/>
              </a:rPr>
              <a:t>Workshop on Real-Time Business Intelligence and Analytics, collocated with VLDB 2017 (BIRTE ‘17) , IEEE Computer Society,</a:t>
            </a:r>
            <a:r>
              <a:rPr lang="en-US" altLang="en-US" sz="1400" dirty="0">
                <a:ea typeface="ＭＳ Ｐゴシック" charset="-128"/>
              </a:rPr>
              <a:t>  pp. 5:1--5:5, August 28, Munich, Germany, ISBN: 978-1-4503-5425-7/17/08, 2017.</a:t>
            </a:r>
          </a:p>
          <a:p>
            <a:pPr marL="415925" indent="-415925" algn="just">
              <a:spcBef>
                <a:spcPts val="0"/>
              </a:spcBef>
              <a:defRPr/>
            </a:pPr>
            <a:endParaRPr lang="en-US" altLang="en-US" sz="1400" dirty="0">
              <a:ea typeface="ＭＳ Ｐゴシック" charset="-128"/>
            </a:endParaRPr>
          </a:p>
          <a:p>
            <a:pPr marL="415925" indent="-415925" algn="just">
              <a:spcBef>
                <a:spcPts val="0"/>
              </a:spcBef>
              <a:defRPr/>
            </a:pPr>
            <a:endParaRPr lang="en-US" altLang="en-US" sz="1400" dirty="0">
              <a:ea typeface="ＭＳ Ｐゴシック" charset="-128"/>
            </a:endParaRPr>
          </a:p>
          <a:p>
            <a:pPr algn="just">
              <a:spcBef>
                <a:spcPts val="0"/>
              </a:spcBef>
              <a:defRPr/>
            </a:pP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5EA0A498-3B16-421D-B76A-70359EF694D6}"/>
              </a:ext>
            </a:extLst>
          </p:cNvPr>
          <p:cNvSpPr txBox="1">
            <a:spLocks/>
          </p:cNvSpPr>
          <p:nvPr/>
        </p:nvSpPr>
        <p:spPr>
          <a:xfrm>
            <a:off x="531122" y="4726356"/>
            <a:ext cx="4660492" cy="3402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The expansion of mobile networks and IoT (IP-enabled hardware) have contributed to an explosion of data inside </a:t>
            </a:r>
            <a:r>
              <a:rPr lang="en-US" sz="3600" b="1" dirty="0"/>
              <a:t>Telecommunication Companies (</a:t>
            </a:r>
            <a:r>
              <a:rPr lang="en-US" sz="3600" b="1" dirty="0" err="1"/>
              <a:t>Telcos</a:t>
            </a:r>
            <a:r>
              <a:rPr lang="en-US" sz="3600" b="1" dirty="0"/>
              <a:t>)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651C29-D6DF-4077-9860-A88F483B02D7}"/>
              </a:ext>
            </a:extLst>
          </p:cNvPr>
          <p:cNvSpPr/>
          <p:nvPr/>
        </p:nvSpPr>
        <p:spPr>
          <a:xfrm>
            <a:off x="7339044" y="8534823"/>
            <a:ext cx="3314618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dirty="0"/>
              <a:t>Telco Big Data (</a:t>
            </a:r>
            <a:r>
              <a:rPr lang="en-US" sz="3600" b="1" i="1" dirty="0">
                <a:solidFill>
                  <a:srgbClr val="FF0000"/>
                </a:solidFill>
              </a:rPr>
              <a:t>TBD</a:t>
            </a:r>
            <a:r>
              <a:rPr lang="en-US" sz="3600" b="1" i="1" dirty="0"/>
              <a:t>) Example:</a:t>
            </a:r>
          </a:p>
          <a:p>
            <a:pPr algn="ctr"/>
            <a:r>
              <a:rPr lang="en-US" sz="2400" dirty="0"/>
              <a:t>5TBs/day for 10M clients (i.e., 2PB/year)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1A85C3-188A-4558-87E3-2EBE70E5C2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79255" y="8656300"/>
            <a:ext cx="10091911" cy="2351597"/>
          </a:xfrm>
          <a:prstGeom prst="rect">
            <a:avLst/>
          </a:prstGeom>
        </p:spPr>
      </p:pic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634CC732-34DA-44DF-852F-01833D6BEA06}"/>
              </a:ext>
            </a:extLst>
          </p:cNvPr>
          <p:cNvSpPr txBox="1">
            <a:spLocks/>
          </p:cNvSpPr>
          <p:nvPr/>
        </p:nvSpPr>
        <p:spPr bwMode="auto">
          <a:xfrm>
            <a:off x="10826576" y="4570613"/>
            <a:ext cx="10244590" cy="914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b="1" kern="0" dirty="0"/>
              <a:t>Data Decaying </a:t>
            </a:r>
            <a:r>
              <a:rPr lang="en-US" sz="2800" kern="0" dirty="0"/>
              <a:t>refers to the </a:t>
            </a:r>
            <a:r>
              <a:rPr lang="en-US" sz="2800" i="1" kern="0" dirty="0"/>
              <a:t>“progressive loss of detail in information as data ages with time until it has completely disappeared”.</a:t>
            </a:r>
          </a:p>
          <a:p>
            <a:pPr lvl="1"/>
            <a:r>
              <a:rPr lang="en-US" sz="2400" kern="0" dirty="0"/>
              <a:t>M. L. Kersten, “Big data space fungus,” in CIDR’15.</a:t>
            </a:r>
          </a:p>
          <a:p>
            <a:r>
              <a:rPr lang="en-US" sz="2800" b="1" kern="0" dirty="0"/>
              <a:t>Benefits:</a:t>
            </a:r>
          </a:p>
          <a:p>
            <a:pPr lvl="1"/>
            <a:r>
              <a:rPr lang="en-US" sz="2400" kern="0" dirty="0"/>
              <a:t>Retain same data exploration capabilities.</a:t>
            </a:r>
          </a:p>
          <a:p>
            <a:pPr lvl="1"/>
            <a:r>
              <a:rPr lang="en-US" sz="2400" kern="0" dirty="0"/>
              <a:t>Save enormous amounts of storage and I/O.</a:t>
            </a:r>
          </a:p>
          <a:p>
            <a:endParaRPr lang="en-US" sz="2800" b="1" kern="0" dirty="0"/>
          </a:p>
          <a:p>
            <a:endParaRPr lang="en-US" sz="2800" b="1" kern="0" dirty="0"/>
          </a:p>
          <a:p>
            <a:endParaRPr lang="en-US" sz="2800" b="1" kern="0" dirty="0"/>
          </a:p>
          <a:p>
            <a:endParaRPr lang="en-US" sz="2800" b="1" kern="0" dirty="0"/>
          </a:p>
          <a:p>
            <a:endParaRPr lang="en-US" sz="2800" b="1" kern="0" dirty="0"/>
          </a:p>
          <a:p>
            <a:endParaRPr lang="en-US" sz="2800" b="1" kern="0" dirty="0"/>
          </a:p>
          <a:p>
            <a:r>
              <a:rPr lang="en-US" b="1" kern="0" dirty="0"/>
              <a:t>Data Prediction:</a:t>
            </a:r>
            <a:r>
              <a:rPr lang="en-US" kern="0" dirty="0"/>
              <a:t> aims to make a statement about the future value of some tuple using a ML model. </a:t>
            </a:r>
            <a:endParaRPr lang="en-US" b="1" kern="0" dirty="0">
              <a:solidFill>
                <a:srgbClr val="FF0000"/>
              </a:solidFill>
            </a:endParaRPr>
          </a:p>
          <a:p>
            <a:r>
              <a:rPr lang="en-US" b="1" kern="0" dirty="0"/>
              <a:t>Data </a:t>
            </a:r>
            <a:r>
              <a:rPr lang="en-US" b="1" kern="0" dirty="0" err="1"/>
              <a:t>Postdiction</a:t>
            </a:r>
            <a:r>
              <a:rPr lang="en-US" b="1" kern="0" dirty="0"/>
              <a:t> (DP): </a:t>
            </a:r>
            <a:r>
              <a:rPr lang="en-US" kern="0" dirty="0"/>
              <a:t>aims to recover the past value of some tuple, which has been decayed for efficiency purposes, using a ML model.  </a:t>
            </a:r>
            <a:r>
              <a:rPr lang="en-US" b="1" kern="0" dirty="0">
                <a:solidFill>
                  <a:srgbClr val="FF0000"/>
                </a:solidFill>
              </a:rPr>
              <a:t>Proposed in MDM’18*!</a:t>
            </a:r>
            <a:endParaRPr lang="en-US" kern="0" dirty="0"/>
          </a:p>
        </p:txBody>
      </p:sp>
      <p:sp>
        <p:nvSpPr>
          <p:cNvPr id="113" name="Can 6">
            <a:extLst>
              <a:ext uri="{FF2B5EF4-FFF2-40B4-BE49-F238E27FC236}">
                <a16:creationId xmlns:a16="http://schemas.microsoft.com/office/drawing/2014/main" id="{7221A9B0-284C-4BC6-9A9A-D78BE9A1F149}"/>
              </a:ext>
            </a:extLst>
          </p:cNvPr>
          <p:cNvSpPr/>
          <p:nvPr/>
        </p:nvSpPr>
        <p:spPr bwMode="auto">
          <a:xfrm>
            <a:off x="17371630" y="6704997"/>
            <a:ext cx="917882" cy="544259"/>
          </a:xfrm>
          <a:prstGeom prst="can">
            <a:avLst>
              <a:gd name="adj" fmla="val 36830"/>
            </a:avLst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F22F7F1-7158-43B8-8B72-3B4B9E5330DA}"/>
              </a:ext>
            </a:extLst>
          </p:cNvPr>
          <p:cNvCxnSpPr>
            <a:cxnSpLocks/>
          </p:cNvCxnSpPr>
          <p:nvPr/>
        </p:nvCxnSpPr>
        <p:spPr bwMode="auto">
          <a:xfrm>
            <a:off x="18379742" y="6961225"/>
            <a:ext cx="576064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5" name="Can 8">
            <a:extLst>
              <a:ext uri="{FF2B5EF4-FFF2-40B4-BE49-F238E27FC236}">
                <a16:creationId xmlns:a16="http://schemas.microsoft.com/office/drawing/2014/main" id="{BDB75216-D54E-4D13-B6D4-991DE31AE6D3}"/>
              </a:ext>
            </a:extLst>
          </p:cNvPr>
          <p:cNvSpPr/>
          <p:nvPr/>
        </p:nvSpPr>
        <p:spPr bwMode="auto">
          <a:xfrm>
            <a:off x="19046036" y="6773704"/>
            <a:ext cx="631712" cy="398318"/>
          </a:xfrm>
          <a:prstGeom prst="can">
            <a:avLst>
              <a:gd name="adj" fmla="val 36830"/>
            </a:avLst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8300BC8-46EC-4F34-9B6E-A778E8D2B01C}"/>
              </a:ext>
            </a:extLst>
          </p:cNvPr>
          <p:cNvCxnSpPr>
            <a:cxnSpLocks/>
          </p:cNvCxnSpPr>
          <p:nvPr/>
        </p:nvCxnSpPr>
        <p:spPr bwMode="auto">
          <a:xfrm>
            <a:off x="19793802" y="6961225"/>
            <a:ext cx="576064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Can 10">
            <a:extLst>
              <a:ext uri="{FF2B5EF4-FFF2-40B4-BE49-F238E27FC236}">
                <a16:creationId xmlns:a16="http://schemas.microsoft.com/office/drawing/2014/main" id="{0841A250-C096-41E4-826F-8D2D2D208602}"/>
              </a:ext>
            </a:extLst>
          </p:cNvPr>
          <p:cNvSpPr/>
          <p:nvPr/>
        </p:nvSpPr>
        <p:spPr bwMode="auto">
          <a:xfrm>
            <a:off x="20460096" y="6901144"/>
            <a:ext cx="367918" cy="204097"/>
          </a:xfrm>
          <a:prstGeom prst="can">
            <a:avLst>
              <a:gd name="adj" fmla="val 51450"/>
            </a:avLst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B5082E9-18A8-4127-8A08-852120C2F5B9}"/>
              </a:ext>
            </a:extLst>
          </p:cNvPr>
          <p:cNvSpPr txBox="1"/>
          <p:nvPr/>
        </p:nvSpPr>
        <p:spPr>
          <a:xfrm>
            <a:off x="10798979" y="7750563"/>
            <a:ext cx="10320527" cy="81560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Data </a:t>
            </a:r>
            <a:r>
              <a:rPr lang="en-US" sz="4700" dirty="0" err="1"/>
              <a:t>Postdiction</a:t>
            </a:r>
            <a:r>
              <a:rPr lang="en-US" sz="4700" dirty="0"/>
              <a:t> (</a:t>
            </a:r>
            <a:r>
              <a:rPr lang="en-US" sz="4700" dirty="0">
                <a:solidFill>
                  <a:srgbClr val="FF0000"/>
                </a:solidFill>
              </a:rPr>
              <a:t>DP</a:t>
            </a:r>
            <a:r>
              <a:rPr lang="en-US" sz="4700" dirty="0"/>
              <a:t>)</a:t>
            </a: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99DE3007-EBFF-483B-8F75-A07BE2062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3833" y="14653014"/>
            <a:ext cx="5101692" cy="30730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35AA2A-46B0-4D20-B299-46574B697654}"/>
              </a:ext>
            </a:extLst>
          </p:cNvPr>
          <p:cNvSpPr/>
          <p:nvPr/>
        </p:nvSpPr>
        <p:spPr>
          <a:xfrm>
            <a:off x="314741" y="17726051"/>
            <a:ext cx="10383422" cy="288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TBD-DP Operator Overview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400" b="1" i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Construction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algorithm: 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construct a 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DP-tree (B), 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for a percentage 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(f) 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of the historic data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(D), denoted as D’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. </a:t>
            </a:r>
          </a:p>
          <a:p>
            <a:pPr marL="1143000" lvl="2" indent="-2286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Delete 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D’ </a:t>
            </a: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and retain 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B</a:t>
            </a: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for data recovery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.</a:t>
            </a:r>
            <a:endParaRPr lang="en-US" sz="2000" b="1" kern="0" dirty="0">
              <a:solidFill>
                <a:srgbClr val="FF0000"/>
              </a:solidFill>
              <a:latin typeface="Arial"/>
              <a:ea typeface="ＭＳ Ｐゴシック" charset="0"/>
            </a:endParaRP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400" b="1" i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Recovery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algorithm: 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use 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{B, D-D’}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to recover 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any past 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data blocks, upon demand. </a:t>
            </a:r>
          </a:p>
          <a:p>
            <a:pPr marL="1143000" lvl="2" indent="-2286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kern="0" dirty="0">
                <a:solidFill>
                  <a:srgbClr val="FF0000"/>
                </a:solidFill>
                <a:latin typeface="Arial"/>
                <a:ea typeface="ＭＳ Ｐゴシック" charset="0"/>
              </a:rPr>
              <a:t>D = </a:t>
            </a: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full data resolution and </a:t>
            </a:r>
            <a:r>
              <a:rPr lang="en-US" sz="2000" b="1" kern="0" dirty="0">
                <a:solidFill>
                  <a:srgbClr val="FF0000"/>
                </a:solidFill>
                <a:latin typeface="Arial"/>
                <a:ea typeface="ＭＳ Ｐゴシック" charset="0"/>
              </a:rPr>
              <a:t> B =</a:t>
            </a: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model data resolution.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AF883B-7FF9-48E5-9F95-00380912C9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307" y="14677670"/>
            <a:ext cx="5325694" cy="2771775"/>
          </a:xfrm>
          <a:prstGeom prst="rect">
            <a:avLst/>
          </a:prstGeom>
        </p:spPr>
      </p:pic>
      <p:pic>
        <p:nvPicPr>
          <p:cNvPr id="20" name="Picture 19" descr="A close up of a map&#10;&#10;Description generated with high confidence">
            <a:extLst>
              <a:ext uri="{FF2B5EF4-FFF2-40B4-BE49-F238E27FC236}">
                <a16:creationId xmlns:a16="http://schemas.microsoft.com/office/drawing/2014/main" id="{09F8FE75-4833-417C-A07D-019EB1317F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71537" y="17378941"/>
            <a:ext cx="4889432" cy="2421797"/>
          </a:xfrm>
          <a:prstGeom prst="rect">
            <a:avLst/>
          </a:prstGeom>
        </p:spPr>
      </p:pic>
      <p:pic>
        <p:nvPicPr>
          <p:cNvPr id="22" name="Picture 21" descr="A close up of a map&#10;&#10;Description generated with high confidence">
            <a:extLst>
              <a:ext uri="{FF2B5EF4-FFF2-40B4-BE49-F238E27FC236}">
                <a16:creationId xmlns:a16="http://schemas.microsoft.com/office/drawing/2014/main" id="{6112CCC3-0FED-444F-B672-84EBDB6667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20670" y="14765670"/>
            <a:ext cx="4917238" cy="2436816"/>
          </a:xfrm>
          <a:prstGeom prst="rect">
            <a:avLst/>
          </a:prstGeom>
        </p:spPr>
      </p:pic>
      <p:sp>
        <p:nvSpPr>
          <p:cNvPr id="123" name="Subtitle 2">
            <a:extLst>
              <a:ext uri="{FF2B5EF4-FFF2-40B4-BE49-F238E27FC236}">
                <a16:creationId xmlns:a16="http://schemas.microsoft.com/office/drawing/2014/main" id="{C8306207-F054-4F21-947E-63A91CC48CE3}"/>
              </a:ext>
            </a:extLst>
          </p:cNvPr>
          <p:cNvSpPr txBox="1">
            <a:spLocks/>
          </p:cNvSpPr>
          <p:nvPr/>
        </p:nvSpPr>
        <p:spPr>
          <a:xfrm>
            <a:off x="306107" y="28358480"/>
            <a:ext cx="20816882" cy="814075"/>
          </a:xfrm>
          <a:prstGeom prst="rect">
            <a:avLst/>
          </a:prstGeom>
          <a:solidFill>
            <a:srgbClr val="EE3C2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59076" tIns="29538" rIns="59076" bIns="29538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5"/>
              </a:spcBef>
            </a:pPr>
            <a:r>
              <a:rPr lang="en-US" sz="2400" b="1" kern="0" dirty="0">
                <a:solidFill>
                  <a:schemeClr val="bg1"/>
                </a:solidFill>
              </a:rPr>
              <a:t>* </a:t>
            </a:r>
            <a:r>
              <a:rPr lang="en-US" sz="2400" kern="0" dirty="0">
                <a:solidFill>
                  <a:schemeClr val="bg1"/>
                </a:solidFill>
              </a:rPr>
              <a:t>"Decaying Telco Big Data with Data </a:t>
            </a:r>
            <a:r>
              <a:rPr lang="en-US" sz="2400" kern="0" dirty="0" err="1">
                <a:solidFill>
                  <a:schemeClr val="bg1"/>
                </a:solidFill>
              </a:rPr>
              <a:t>Postdiction</a:t>
            </a:r>
            <a:r>
              <a:rPr lang="en-US" sz="2400" kern="0" dirty="0">
                <a:solidFill>
                  <a:schemeClr val="bg1"/>
                </a:solidFill>
              </a:rPr>
              <a:t>", C. Costa, A. </a:t>
            </a:r>
            <a:r>
              <a:rPr lang="en-US" sz="2400" kern="0" dirty="0" err="1">
                <a:solidFill>
                  <a:schemeClr val="bg1"/>
                </a:solidFill>
              </a:rPr>
              <a:t>Charalampous</a:t>
            </a:r>
            <a:r>
              <a:rPr lang="en-US" sz="2400" kern="0" dirty="0">
                <a:solidFill>
                  <a:schemeClr val="bg1"/>
                </a:solidFill>
              </a:rPr>
              <a:t>, A. Konstantinidis, D. Zeinalipour-</a:t>
            </a:r>
            <a:r>
              <a:rPr lang="en-US" sz="2400" kern="0" dirty="0" err="1">
                <a:solidFill>
                  <a:schemeClr val="bg1"/>
                </a:solidFill>
              </a:rPr>
              <a:t>Yazti</a:t>
            </a:r>
            <a:r>
              <a:rPr lang="en-US" sz="2400" kern="0" dirty="0">
                <a:solidFill>
                  <a:schemeClr val="bg1"/>
                </a:solidFill>
              </a:rPr>
              <a:t> and M. F. </a:t>
            </a:r>
            <a:r>
              <a:rPr lang="en-US" sz="2400" kern="0" dirty="0" err="1">
                <a:solidFill>
                  <a:schemeClr val="bg1"/>
                </a:solidFill>
              </a:rPr>
              <a:t>Mokbel</a:t>
            </a:r>
            <a:r>
              <a:rPr lang="en-US" sz="2400" kern="0" dirty="0">
                <a:solidFill>
                  <a:schemeClr val="bg1"/>
                </a:solidFill>
              </a:rPr>
              <a:t>,</a:t>
            </a:r>
            <a:br>
              <a:rPr lang="en-US" sz="2400" kern="0" dirty="0">
                <a:solidFill>
                  <a:schemeClr val="bg1"/>
                </a:solidFill>
              </a:rPr>
            </a:br>
            <a:r>
              <a:rPr lang="en-US" sz="2400" kern="0" dirty="0">
                <a:solidFill>
                  <a:schemeClr val="bg1"/>
                </a:solidFill>
              </a:rPr>
              <a:t>Proceedings of the 19th IEEE International Conference on Mobile Data Management (MDM '18), June 25 - June 28, 2018, AAU, Aalborg, Denmark, 2018.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7E53F978-B12D-406B-89FC-319432AEBB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13" y="29315276"/>
            <a:ext cx="4115549" cy="801449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13AA9FCC-540F-402F-B9B5-BB00FE693C14}"/>
              </a:ext>
            </a:extLst>
          </p:cNvPr>
          <p:cNvSpPr txBox="1"/>
          <p:nvPr/>
        </p:nvSpPr>
        <p:spPr>
          <a:xfrm>
            <a:off x="15168096" y="29225993"/>
            <a:ext cx="429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Contact: </a:t>
            </a:r>
            <a:r>
              <a:rPr lang="en-US" sz="2800" dirty="0">
                <a:hlinkClick r:id="rId17"/>
              </a:rPr>
              <a:t>dmsl@cs.ucy.ac.cy</a:t>
            </a:r>
            <a:endParaRPr lang="en-US" sz="2800" dirty="0"/>
          </a:p>
          <a:p>
            <a:pPr algn="r"/>
            <a:r>
              <a:rPr lang="en-US" sz="2800" dirty="0">
                <a:hlinkClick r:id="rId18"/>
              </a:rPr>
              <a:t>https://dmsl.cs.ucy.ac.cy/</a:t>
            </a:r>
            <a:r>
              <a:rPr lang="en-US" sz="2800" dirty="0"/>
              <a:t> </a:t>
            </a:r>
          </a:p>
        </p:txBody>
      </p:sp>
      <p:pic>
        <p:nvPicPr>
          <p:cNvPr id="1028" name="Picture 4" descr="https://qcri.org.qa/app/media/3480">
            <a:extLst>
              <a:ext uri="{FF2B5EF4-FFF2-40B4-BE49-F238E27FC236}">
                <a16:creationId xmlns:a16="http://schemas.microsoft.com/office/drawing/2014/main" id="{B1E8B8A2-7141-4326-A079-FAAD6924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198" y="29204728"/>
            <a:ext cx="26955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874BC683-EEA4-4676-AD7F-F9F27D96D78E}"/>
              </a:ext>
            </a:extLst>
          </p:cNvPr>
          <p:cNvSpPr/>
          <p:nvPr/>
        </p:nvSpPr>
        <p:spPr>
          <a:xfrm>
            <a:off x="15817041" y="14628807"/>
            <a:ext cx="5254126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The 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TBD-DP operator 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is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implemented inside the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spatio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-temporal 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SPATE architecture [1]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.</a:t>
            </a:r>
            <a:r>
              <a:rPr lang="en-US" sz="1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The interface enables users to carry out high resolution visual analytics, without consuming enormous amounts of 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storage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. 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The savings are quantified numerically with 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bar charts 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and visually with 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heatmaps.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391295-E48F-47B8-B239-F3D24DEF7996}"/>
              </a:ext>
            </a:extLst>
          </p:cNvPr>
          <p:cNvSpPr/>
          <p:nvPr/>
        </p:nvSpPr>
        <p:spPr>
          <a:xfrm>
            <a:off x="11015465" y="19878372"/>
            <a:ext cx="9842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0" dirty="0"/>
              <a:t>TBD-DP Video: </a:t>
            </a:r>
            <a:r>
              <a:rPr lang="en-US" sz="4400" dirty="0">
                <a:hlinkClick r:id="rId21"/>
              </a:rPr>
              <a:t>https://tbd.cs.ucy.ac.cy/</a:t>
            </a:r>
            <a:r>
              <a:rPr lang="en-US" sz="4400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3C9F3B-1112-6743-AEF3-5EA167557A49}"/>
              </a:ext>
            </a:extLst>
          </p:cNvPr>
          <p:cNvCxnSpPr/>
          <p:nvPr/>
        </p:nvCxnSpPr>
        <p:spPr>
          <a:xfrm>
            <a:off x="15099823" y="29236184"/>
            <a:ext cx="0" cy="984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F9CCFAA5-95FC-47A0-829A-B1C380FC64B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91161" y="21756577"/>
            <a:ext cx="4474176" cy="272714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D8FBBE4-C2AC-452B-8B16-09233CFACF5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6234" y="21768268"/>
            <a:ext cx="4641547" cy="271545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F5F81E0E-20AE-4CF1-B86B-DC65BECAB7CD}"/>
              </a:ext>
            </a:extLst>
          </p:cNvPr>
          <p:cNvSpPr txBox="1"/>
          <p:nvPr/>
        </p:nvSpPr>
        <p:spPr>
          <a:xfrm>
            <a:off x="308145" y="20980411"/>
            <a:ext cx="10489449" cy="81560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72000" bIns="0" rtlCol="0">
            <a:noAutofit/>
          </a:bodyPr>
          <a:lstStyle/>
          <a:p>
            <a:pPr algn="ctr"/>
            <a:r>
              <a:rPr lang="en-US" sz="4700" dirty="0"/>
              <a:t>TBD Evaluation: Space Capacity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39394CF-A5D2-44E3-88AB-B422B6DB3B12}"/>
              </a:ext>
            </a:extLst>
          </p:cNvPr>
          <p:cNvSpPr/>
          <p:nvPr/>
        </p:nvSpPr>
        <p:spPr bwMode="auto">
          <a:xfrm>
            <a:off x="2363160" y="23536072"/>
            <a:ext cx="571249" cy="253902"/>
          </a:xfrm>
          <a:prstGeom prst="ellipse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21919B1-54A1-4C08-99AD-3C04796BF8EA}"/>
              </a:ext>
            </a:extLst>
          </p:cNvPr>
          <p:cNvSpPr/>
          <p:nvPr/>
        </p:nvSpPr>
        <p:spPr bwMode="auto">
          <a:xfrm>
            <a:off x="7104803" y="23990703"/>
            <a:ext cx="392771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D114B06-E3B0-4862-A24B-C169F6484EA0}"/>
              </a:ext>
            </a:extLst>
          </p:cNvPr>
          <p:cNvSpPr/>
          <p:nvPr/>
        </p:nvSpPr>
        <p:spPr bwMode="auto">
          <a:xfrm>
            <a:off x="7339044" y="23611740"/>
            <a:ext cx="327309" cy="288032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B52164CA-CA33-4CAB-AC11-5F1EFF752BCD}"/>
              </a:ext>
            </a:extLst>
          </p:cNvPr>
          <p:cNvSpPr txBox="1">
            <a:spLocks/>
          </p:cNvSpPr>
          <p:nvPr/>
        </p:nvSpPr>
        <p:spPr bwMode="auto">
          <a:xfrm>
            <a:off x="340360" y="24320932"/>
            <a:ext cx="10244508" cy="39977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Observations:</a:t>
            </a:r>
          </a:p>
          <a:p>
            <a:pPr lvl="1"/>
            <a:r>
              <a:rPr lang="en-US" sz="2400" b="1" kern="0" dirty="0"/>
              <a:t>TBD-DP</a:t>
            </a:r>
            <a:r>
              <a:rPr lang="en-US" sz="2400" b="0" kern="0" dirty="0"/>
              <a:t> provides </a:t>
            </a:r>
            <a:r>
              <a:rPr lang="en-US" sz="2400" kern="0" dirty="0">
                <a:solidFill>
                  <a:srgbClr val="007A37"/>
                </a:solidFill>
              </a:rPr>
              <a:t>25%, 50% </a:t>
            </a:r>
            <a:r>
              <a:rPr lang="en-US" sz="2400" kern="0" dirty="0"/>
              <a:t>better </a:t>
            </a:r>
            <a:r>
              <a:rPr lang="en-US" sz="2400" kern="0" dirty="0">
                <a:solidFill>
                  <a:srgbClr val="007A37"/>
                </a:solidFill>
              </a:rPr>
              <a:t>space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rgbClr val="007A37"/>
                </a:solidFill>
              </a:rPr>
              <a:t>capacity</a:t>
            </a:r>
            <a:r>
              <a:rPr lang="en-US" sz="2400" kern="0" dirty="0"/>
              <a:t> than </a:t>
            </a:r>
            <a:r>
              <a:rPr lang="en-US" sz="2400" b="1" kern="0" dirty="0"/>
              <a:t>COMPRESSION</a:t>
            </a:r>
            <a:r>
              <a:rPr lang="en-US" sz="2400" b="0" kern="0" dirty="0"/>
              <a:t> and </a:t>
            </a:r>
            <a:r>
              <a:rPr lang="en-US" sz="2400" b="1" kern="0" dirty="0"/>
              <a:t>RAW</a:t>
            </a:r>
            <a:r>
              <a:rPr lang="en-US" sz="2400" b="0" kern="0" dirty="0"/>
              <a:t>, respectively.</a:t>
            </a:r>
          </a:p>
          <a:p>
            <a:pPr lvl="1"/>
            <a:r>
              <a:rPr lang="en-US" sz="2400" b="1" kern="0" dirty="0"/>
              <a:t>TBD-DP</a:t>
            </a:r>
            <a:r>
              <a:rPr lang="en-US" sz="2400" b="0" kern="0" dirty="0"/>
              <a:t> outperforms the </a:t>
            </a:r>
            <a:r>
              <a:rPr lang="en-US" sz="2400" b="1" kern="0" dirty="0"/>
              <a:t>SAMPLING</a:t>
            </a:r>
            <a:r>
              <a:rPr lang="en-US" sz="2400" b="0" kern="0" dirty="0"/>
              <a:t> approach by </a:t>
            </a:r>
            <a:r>
              <a:rPr lang="en-US" sz="2400" b="1" kern="0" dirty="0">
                <a:solidFill>
                  <a:srgbClr val="7030A0"/>
                </a:solidFill>
              </a:rPr>
              <a:t>50% </a:t>
            </a:r>
            <a:r>
              <a:rPr lang="en-US" sz="2400" b="0" kern="0" dirty="0"/>
              <a:t>in terms of </a:t>
            </a:r>
            <a:r>
              <a:rPr lang="en-US" sz="2400" b="1" kern="0" dirty="0"/>
              <a:t>NRMSE</a:t>
            </a:r>
            <a:r>
              <a:rPr lang="en-US" sz="2400" b="0" kern="0" dirty="0"/>
              <a:t>, on average, in all datasets.</a:t>
            </a:r>
          </a:p>
          <a:p>
            <a:pPr lvl="1"/>
            <a:r>
              <a:rPr lang="en-US" sz="2400" b="1" kern="0" dirty="0"/>
              <a:t>COMPRESSION</a:t>
            </a:r>
            <a:r>
              <a:rPr lang="en-US" sz="2400" kern="0" dirty="0"/>
              <a:t> </a:t>
            </a:r>
            <a:r>
              <a:rPr lang="en-US" sz="2400" b="0" kern="0" dirty="0"/>
              <a:t>approach provides an optimal </a:t>
            </a:r>
            <a:r>
              <a:rPr lang="en-US" sz="2400" b="0" kern="0" dirty="0">
                <a:solidFill>
                  <a:srgbClr val="FF0000"/>
                </a:solidFill>
              </a:rPr>
              <a:t>NRMSE = 0 </a:t>
            </a:r>
            <a:r>
              <a:rPr lang="en-US" sz="2400" b="0" kern="0" dirty="0"/>
              <a:t>(GZIP is lossless, but requires more space).</a:t>
            </a:r>
          </a:p>
          <a:p>
            <a:pPr lvl="1"/>
            <a:r>
              <a:rPr lang="en-US" sz="2400" b="1" kern="0" dirty="0"/>
              <a:t>TBD-DP</a:t>
            </a:r>
            <a:r>
              <a:rPr lang="en-US" sz="2400" b="0" kern="0" dirty="0"/>
              <a:t> could have been configured with a decay factor </a:t>
            </a:r>
            <a:r>
              <a:rPr lang="en-US" sz="2400" b="1" kern="0" dirty="0"/>
              <a:t>f=100% </a:t>
            </a:r>
            <a:r>
              <a:rPr lang="en-US" sz="2400" b="0" kern="0" dirty="0"/>
              <a:t>rather than </a:t>
            </a:r>
            <a:r>
              <a:rPr lang="en-US" sz="2400" b="1" kern="0" dirty="0"/>
              <a:t>f=50%, </a:t>
            </a:r>
            <a:r>
              <a:rPr lang="en-US" sz="2400" b="0" kern="0" dirty="0"/>
              <a:t>yielding even less space  (i.e., decay everything, retain only model approach).</a:t>
            </a:r>
          </a:p>
        </p:txBody>
      </p:sp>
    </p:spTree>
    <p:extLst>
      <p:ext uri="{BB962C8B-B14F-4D97-AF65-F5344CB8AC3E}">
        <p14:creationId xmlns:p14="http://schemas.microsoft.com/office/powerpoint/2010/main" val="14208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9" grpId="0" animBg="1"/>
      <p:bldP spid="86" grpId="0" animBg="1"/>
      <p:bldP spid="86" grpId="1" animBg="1"/>
      <p:bldP spid="91" grpId="0"/>
      <p:bldP spid="115" grpId="0" animBg="1"/>
      <p:bldP spid="117" grpId="0" animBg="1"/>
      <p:bldP spid="64" grpId="0" animBg="1"/>
      <p:bldP spid="65" grpId="0" animBg="1"/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1675</TotalTime>
  <Words>681</Words>
  <Application>Microsoft Macintosh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Calibri Light</vt:lpstr>
      <vt:lpstr>Calibri</vt:lpstr>
      <vt:lpstr>Arial</vt:lpstr>
      <vt:lpstr>Office Theme</vt:lpstr>
      <vt:lpstr>TBD-DP: Telco Big Data Visual Analytics with Data Postdiction    Constantinos Costa1, Andreas Charalampous1, Andreas Konstantinidis1,2, Demetrios Zeinalipour-Yazti1 and Mohamed F. Mokbel3   University of Cyprus, Cyprus1     |    Frederick University, Cyprus2   Qatar Computing Research Institute, Qatar and University of Minnesota, USA3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289</cp:revision>
  <cp:lastPrinted>2018-06-18T14:23:22Z</cp:lastPrinted>
  <dcterms:created xsi:type="dcterms:W3CDTF">2015-11-26T09:21:38Z</dcterms:created>
  <dcterms:modified xsi:type="dcterms:W3CDTF">2018-06-18T15:13:43Z</dcterms:modified>
</cp:coreProperties>
</file>