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1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1698" r:id="rId2"/>
    <p:sldId id="1699" r:id="rId3"/>
    <p:sldId id="1700" r:id="rId4"/>
    <p:sldId id="1583" r:id="rId5"/>
    <p:sldId id="1747" r:id="rId6"/>
    <p:sldId id="1707" r:id="rId7"/>
    <p:sldId id="1728" r:id="rId8"/>
    <p:sldId id="1710" r:id="rId9"/>
    <p:sldId id="1708" r:id="rId10"/>
    <p:sldId id="1756" r:id="rId11"/>
    <p:sldId id="1754" r:id="rId12"/>
    <p:sldId id="1755" r:id="rId13"/>
    <p:sldId id="1680" r:id="rId14"/>
    <p:sldId id="1730" r:id="rId15"/>
    <p:sldId id="1731" r:id="rId16"/>
    <p:sldId id="1716" r:id="rId17"/>
    <p:sldId id="1715" r:id="rId18"/>
    <p:sldId id="1588" r:id="rId19"/>
    <p:sldId id="1589" r:id="rId20"/>
    <p:sldId id="1604" r:id="rId21"/>
    <p:sldId id="1727" r:id="rId22"/>
    <p:sldId id="1606" r:id="rId23"/>
    <p:sldId id="1693" r:id="rId24"/>
    <p:sldId id="1609" r:id="rId25"/>
    <p:sldId id="1608" r:id="rId26"/>
    <p:sldId id="1610" r:id="rId27"/>
    <p:sldId id="1720" r:id="rId28"/>
    <p:sldId id="1611" r:id="rId29"/>
    <p:sldId id="1612" r:id="rId30"/>
    <p:sldId id="1613" r:id="rId31"/>
    <p:sldId id="1615" r:id="rId32"/>
    <p:sldId id="1719" r:id="rId33"/>
    <p:sldId id="1816" r:id="rId34"/>
    <p:sldId id="1721" r:id="rId35"/>
    <p:sldId id="1821" r:id="rId36"/>
    <p:sldId id="1726" r:id="rId37"/>
    <p:sldId id="1824" r:id="rId38"/>
    <p:sldId id="1722" r:id="rId39"/>
    <p:sldId id="1723" r:id="rId40"/>
    <p:sldId id="1724" r:id="rId41"/>
    <p:sldId id="1725" r:id="rId42"/>
    <p:sldId id="1760" r:id="rId43"/>
    <p:sldId id="1820" r:id="rId44"/>
    <p:sldId id="1822" r:id="rId45"/>
    <p:sldId id="1757" r:id="rId46"/>
    <p:sldId id="1748" r:id="rId47"/>
    <p:sldId id="1749" r:id="rId48"/>
    <p:sldId id="1735" r:id="rId49"/>
    <p:sldId id="1736" r:id="rId50"/>
    <p:sldId id="1737" r:id="rId51"/>
    <p:sldId id="1738" r:id="rId52"/>
    <p:sldId id="1753" r:id="rId53"/>
    <p:sldId id="1744" r:id="rId54"/>
    <p:sldId id="1743" r:id="rId55"/>
    <p:sldId id="1761" r:id="rId56"/>
    <p:sldId id="1819" r:id="rId57"/>
    <p:sldId id="1823" r:id="rId58"/>
    <p:sldId id="1758" r:id="rId59"/>
    <p:sldId id="1766" r:id="rId60"/>
    <p:sldId id="1763" r:id="rId61"/>
    <p:sldId id="1777" r:id="rId62"/>
    <p:sldId id="1764" r:id="rId63"/>
    <p:sldId id="1767" r:id="rId64"/>
    <p:sldId id="1768" r:id="rId65"/>
    <p:sldId id="1769" r:id="rId66"/>
    <p:sldId id="1780" r:id="rId67"/>
    <p:sldId id="1778" r:id="rId68"/>
    <p:sldId id="1762" r:id="rId69"/>
    <p:sldId id="1629" r:id="rId70"/>
    <p:sldId id="1627" r:id="rId71"/>
    <p:sldId id="1773" r:id="rId72"/>
    <p:sldId id="1831" r:id="rId73"/>
    <p:sldId id="1832" r:id="rId74"/>
    <p:sldId id="1800" r:id="rId75"/>
    <p:sldId id="1801" r:id="rId76"/>
    <p:sldId id="1806" r:id="rId77"/>
    <p:sldId id="1807" r:id="rId78"/>
    <p:sldId id="1808" r:id="rId79"/>
    <p:sldId id="1802" r:id="rId80"/>
    <p:sldId id="1803" r:id="rId81"/>
    <p:sldId id="1804" r:id="rId82"/>
    <p:sldId id="1805" r:id="rId83"/>
    <p:sldId id="1709" r:id="rId84"/>
  </p:sldIdLst>
  <p:sldSz cx="9144000" cy="6858000" type="screen4x3"/>
  <p:notesSz cx="6797675" cy="9928225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A37"/>
    <a:srgbClr val="FF0000"/>
    <a:srgbClr val="FF3300"/>
    <a:srgbClr val="003399"/>
    <a:srgbClr val="FFFFCC"/>
    <a:srgbClr val="FFFFFF"/>
    <a:srgbClr val="CCEC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12" autoAdjust="0"/>
    <p:restoredTop sz="85911" autoAdjust="0"/>
  </p:normalViewPr>
  <p:slideViewPr>
    <p:cSldViewPr>
      <p:cViewPr>
        <p:scale>
          <a:sx n="72" d="100"/>
          <a:sy n="72" d="100"/>
        </p:scale>
        <p:origin x="-2040" y="-6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404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940" y="-120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heme" Target="theme/theme1.xml"/><Relationship Id="rId9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notesMaster" Target="notesMasters/notesMaster1.xml"/><Relationship Id="rId86" Type="http://schemas.openxmlformats.org/officeDocument/2006/relationships/handoutMaster" Target="handoutMasters/handoutMaster1.xml"/><Relationship Id="rId87" Type="http://schemas.openxmlformats.org/officeDocument/2006/relationships/printerSettings" Target="printerSettings/printerSettings1.bin"/><Relationship Id="rId88" Type="http://schemas.openxmlformats.org/officeDocument/2006/relationships/presProps" Target="presProps.xml"/><Relationship Id="rId8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>
            <a:lvl1pPr algn="l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>
            <a:lvl1pPr algn="r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b" anchorCtr="0" compatLnSpc="1">
            <a:prstTxWarp prst="textNoShape">
              <a:avLst/>
            </a:prstTxWarp>
          </a:bodyPr>
          <a:lstStyle>
            <a:lvl1pPr algn="l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6C213825-12FA-454B-92AE-BC7EA74781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928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>
            <a:lvl1pPr algn="l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>
            <a:lvl1pPr algn="r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7713"/>
            <a:ext cx="4957763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Click to edit Master text styles</a:t>
            </a:r>
          </a:p>
          <a:p>
            <a:pPr lvl="1"/>
            <a:r>
              <a:rPr lang="el-GR" noProof="0" smtClean="0"/>
              <a:t>Second level</a:t>
            </a:r>
          </a:p>
          <a:p>
            <a:pPr lvl="2"/>
            <a:r>
              <a:rPr lang="el-GR" noProof="0" smtClean="0"/>
              <a:t>Third level</a:t>
            </a:r>
          </a:p>
          <a:p>
            <a:pPr lvl="3"/>
            <a:r>
              <a:rPr lang="el-GR" noProof="0" smtClean="0"/>
              <a:t>Fourth level</a:t>
            </a:r>
          </a:p>
          <a:p>
            <a:pPr lvl="4"/>
            <a:r>
              <a:rPr lang="el-GR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b" anchorCtr="0" compatLnSpc="1">
            <a:prstTxWarp prst="textNoShape">
              <a:avLst/>
            </a:prstTxWarp>
          </a:bodyPr>
          <a:lstStyle>
            <a:lvl1pPr algn="l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E3A2FEBC-8693-4AC8-BBAA-5D7404A4936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91866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F6FF6C-60E3-4F20-A42F-21C556759D82}" type="slidenum">
              <a:rPr lang="el-GR" smtClean="0">
                <a:latin typeface="Arial" charset="0"/>
              </a:rPr>
              <a:pPr/>
              <a:t>1</a:t>
            </a:fld>
            <a:endParaRPr lang="el-GR" smtClean="0">
              <a:latin typeface="Arial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54587" cy="3717925"/>
          </a:xfrm>
          <a:ln w="12700" cap="flat"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659" tIns="46829" rIns="93659" bIns="46829"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48318-B0C9-4344-8E0B-D4E3FA0843EF}" type="slidenum">
              <a:rPr lang="el-GR" smtClean="0">
                <a:latin typeface="Arial" charset="0"/>
              </a:rPr>
              <a:pPr/>
              <a:t>13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9BD0BE-820E-4157-9076-72222700004E}" type="slidenum">
              <a:rPr lang="el-GR" smtClean="0">
                <a:latin typeface="Arial" charset="0"/>
              </a:rPr>
              <a:pPr/>
              <a:t>14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1E1E23-0142-45F2-8F94-B6344D0F38C6}" type="slidenum">
              <a:rPr lang="el-GR" smtClean="0">
                <a:latin typeface="Arial" charset="0"/>
              </a:rPr>
              <a:pPr/>
              <a:t>15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339339-B487-4F87-9645-D99E0F9CF0E8}" type="slidenum">
              <a:rPr lang="el-GR" smtClean="0">
                <a:latin typeface="Arial" charset="0"/>
              </a:rPr>
              <a:pPr/>
              <a:t>16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A0BB53-2BC6-4186-ABB5-FEF37D47349F}" type="slidenum">
              <a:rPr lang="el-GR" smtClean="0">
                <a:latin typeface="Arial" charset="0"/>
              </a:rPr>
              <a:pPr/>
              <a:t>17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3F7389-2A3F-4911-ACB5-C1852D54D81A}" type="slidenum">
              <a:rPr lang="el-GR" smtClean="0">
                <a:latin typeface="Arial" charset="0"/>
              </a:rPr>
              <a:pPr/>
              <a:t>18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37F21-C648-4D3E-8A7A-E567014FC19E}" type="slidenum">
              <a:rPr lang="el-GR" smtClean="0">
                <a:latin typeface="Arial" charset="0"/>
              </a:rPr>
              <a:pPr/>
              <a:t>19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48B06-7458-446B-9224-53CB6632C03C}" type="slidenum">
              <a:rPr lang="el-GR" smtClean="0">
                <a:latin typeface="Arial" charset="0"/>
              </a:rPr>
              <a:pPr/>
              <a:t>20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D9566E-C65E-447E-9E1A-EFD0A6522E09}" type="slidenum">
              <a:rPr lang="el-GR" smtClean="0">
                <a:latin typeface="Arial" charset="0"/>
              </a:rPr>
              <a:pPr/>
              <a:t>21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F7B10B-8A94-4884-8FF3-F1C911B16FCC}" type="slidenum">
              <a:rPr lang="el-GR" smtClean="0">
                <a:latin typeface="Arial" charset="0"/>
              </a:rPr>
              <a:pPr/>
              <a:t>22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956CE5-5C13-4D6F-BA6B-3F58BAB9AC3A}" type="slidenum">
              <a:rPr lang="el-GR" smtClean="0">
                <a:latin typeface="Arial" charset="0"/>
              </a:rPr>
              <a:pPr/>
              <a:t>2</a:t>
            </a:fld>
            <a:endParaRPr lang="el-GR" smtClean="0">
              <a:latin typeface="Arial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sz="2000" dirty="0" smtClean="0">
              <a:latin typeface="+mj-lt"/>
              <a:ea typeface="ＭＳ Ｐゴシック" pitchFamily="34" charset="-128"/>
            </a:endParaRP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5A8E43-662F-4188-80C4-A8FEE1BE9D6A}" type="slidenum">
              <a:rPr lang="el-GR" smtClean="0">
                <a:latin typeface="Arial" charset="0"/>
              </a:rPr>
              <a:pPr/>
              <a:t>24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sz="2000" dirty="0" smtClean="0">
              <a:latin typeface="+mj-lt"/>
              <a:ea typeface="ＭＳ Ｐゴシック" pitchFamily="34" charset="-128"/>
            </a:endParaRP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C634D1-5D98-48F0-8DBE-EEC058046023}" type="slidenum">
              <a:rPr lang="el-GR" smtClean="0">
                <a:latin typeface="Arial" charset="0"/>
              </a:rPr>
              <a:pPr/>
              <a:t>25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sz="2000" dirty="0" smtClean="0">
              <a:latin typeface="+mj-lt"/>
              <a:ea typeface="ＭＳ Ｐゴシック" pitchFamily="34" charset="-128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354AFF-6157-42E7-9AEF-DED64962CB63}" type="slidenum">
              <a:rPr lang="el-GR" smtClean="0">
                <a:latin typeface="Arial" charset="0"/>
              </a:rPr>
              <a:pPr/>
              <a:t>26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9102BC-B112-4E92-9CC4-584B4B4DE1B2}" type="slidenum">
              <a:rPr lang="el-GR" smtClean="0">
                <a:latin typeface="Arial" charset="0"/>
              </a:rPr>
              <a:pPr/>
              <a:t>27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000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0747F4-BF52-4ADB-882E-E728B028062A}" type="slidenum">
              <a:rPr lang="el-GR" smtClean="0">
                <a:latin typeface="Arial" charset="0"/>
              </a:rPr>
              <a:pPr/>
              <a:t>28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000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37ABAA-273F-4C03-BD2A-8784F718313D}" type="slidenum">
              <a:rPr lang="el-GR" smtClean="0">
                <a:latin typeface="Arial" charset="0"/>
              </a:rPr>
              <a:pPr/>
              <a:t>29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000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9904DF-C029-451E-AC7F-5B878F0CBA04}" type="slidenum">
              <a:rPr lang="el-GR" smtClean="0">
                <a:latin typeface="Arial" charset="0"/>
              </a:rPr>
              <a:pPr/>
              <a:t>30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000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4DEBDA-9525-4AE3-A19A-F93EDAC44B21}" type="slidenum">
              <a:rPr lang="el-GR" smtClean="0">
                <a:latin typeface="Arial" charset="0"/>
              </a:rPr>
              <a:pPr/>
              <a:t>31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22466F-868B-4DDA-B59C-1835D41834AC}" type="slidenum">
              <a:rPr lang="el-GR" smtClean="0">
                <a:latin typeface="Arial" charset="0"/>
              </a:rPr>
              <a:pPr/>
              <a:t>32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000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62E357-50AE-49CA-84E6-86CFBF983F23}" type="slidenum">
              <a:rPr lang="el-GR" smtClean="0">
                <a:latin typeface="Arial" charset="0"/>
              </a:rPr>
              <a:pPr/>
              <a:t>33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762310-F003-428D-970C-95E744A4CBC6}" type="slidenum">
              <a:rPr lang="el-GR" smtClean="0">
                <a:latin typeface="Arial" charset="0"/>
              </a:rPr>
              <a:pPr/>
              <a:t>4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685733-43D3-4019-A7F3-860A30A6EAC1}" type="slidenum">
              <a:rPr lang="el-GR" smtClean="0">
                <a:latin typeface="Arial" charset="0"/>
              </a:rPr>
              <a:pPr/>
              <a:t>34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1EB705-2C71-4980-8A93-6257832A50EF}" type="slidenum">
              <a:rPr lang="el-GR" smtClean="0">
                <a:latin typeface="Arial" charset="0"/>
              </a:rPr>
              <a:pPr/>
              <a:t>35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1EB705-2C71-4980-8A93-6257832A50EF}" type="slidenum">
              <a:rPr lang="el-GR" smtClean="0">
                <a:latin typeface="Arial" charset="0"/>
              </a:rPr>
              <a:pPr/>
              <a:t>36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1EB705-2C71-4980-8A93-6257832A50EF}" type="slidenum">
              <a:rPr lang="el-GR" smtClean="0">
                <a:latin typeface="Arial" charset="0"/>
              </a:rPr>
              <a:pPr/>
              <a:t>37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AEB28-7D4E-4C81-8520-0D513B5A866B}" type="slidenum">
              <a:rPr lang="el-GR" smtClean="0">
                <a:latin typeface="Arial" charset="0"/>
              </a:rPr>
              <a:pPr/>
              <a:t>38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000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788D95-9C33-4C20-9037-2B4C6935578C}" type="slidenum">
              <a:rPr lang="el-GR" smtClean="0">
                <a:latin typeface="Arial" charset="0"/>
              </a:rPr>
              <a:pPr/>
              <a:t>39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000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2495CC-9BA7-4914-8799-18A59CB5C97B}" type="slidenum">
              <a:rPr lang="el-GR" smtClean="0">
                <a:latin typeface="Arial" charset="0"/>
              </a:rPr>
              <a:pPr/>
              <a:t>40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000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F77AAE-3649-4526-B19B-9C3ED50335AB}" type="slidenum">
              <a:rPr lang="el-GR" smtClean="0">
                <a:latin typeface="Arial" charset="0"/>
              </a:rPr>
              <a:pPr/>
              <a:t>41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BFD33B-92CE-4FB9-A397-5B348A6EBF0A}" type="slidenum">
              <a:rPr lang="el-GR" smtClean="0">
                <a:latin typeface="Arial" charset="0"/>
              </a:rPr>
              <a:pPr/>
              <a:t>43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AEB28-7D4E-4C81-8520-0D513B5A866B}" type="slidenum">
              <a:rPr lang="el-GR" smtClean="0">
                <a:latin typeface="Arial" charset="0"/>
              </a:rPr>
              <a:pPr/>
              <a:t>44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252107-F5F0-4EBA-8ACC-598C80AD3C10}" type="slidenum">
              <a:rPr lang="el-GR" smtClean="0">
                <a:latin typeface="Arial" charset="0"/>
              </a:rPr>
              <a:pPr/>
              <a:t>5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48318-B0C9-4344-8E0B-D4E3FA0843EF}" type="slidenum">
              <a:rPr lang="el-GR" smtClean="0">
                <a:latin typeface="Arial" charset="0"/>
              </a:rPr>
              <a:pPr/>
              <a:t>45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084B09-7A40-4101-825F-35162381B4FF}" type="slidenum">
              <a:rPr lang="el-GR" smtClean="0">
                <a:latin typeface="Arial" charset="0"/>
              </a:rPr>
              <a:pPr/>
              <a:t>46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514350" lvl="1" indent="-514350"/>
            <a:endParaRPr lang="en-US" sz="2400" smtClean="0">
              <a:ea typeface="ＭＳ Ｐゴシック" pitchFamily="34" charset="-128"/>
            </a:endParaRPr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218802-A3AF-469A-95E8-8AFFFB586C08}" type="slidenum">
              <a:rPr lang="el-GR" smtClean="0">
                <a:latin typeface="Arial" charset="0"/>
              </a:rPr>
              <a:pPr/>
              <a:t>47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E974D0-CCB7-470A-89C9-380CEEA60856}" type="slidenum">
              <a:rPr lang="el-GR" smtClean="0">
                <a:latin typeface="Arial" charset="0"/>
              </a:rPr>
              <a:pPr/>
              <a:t>48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80D15B-AD0A-4C46-8771-4BF891628D25}" type="slidenum">
              <a:rPr lang="el-GR" smtClean="0">
                <a:latin typeface="Arial" charset="0"/>
              </a:rPr>
              <a:pPr/>
              <a:t>49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0B788C-37F2-42D3-A0C5-34935CE2A909}" type="slidenum">
              <a:rPr lang="el-GR" smtClean="0">
                <a:latin typeface="Arial" charset="0"/>
              </a:rPr>
              <a:pPr/>
              <a:t>50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9A66F2-881A-4B3F-9D74-146ED017F960}" type="slidenum">
              <a:rPr lang="el-GR" smtClean="0">
                <a:latin typeface="Arial" charset="0"/>
              </a:rPr>
              <a:pPr/>
              <a:t>51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679A60-B27F-40F2-A09B-21D0E22934CC}" type="slidenum">
              <a:rPr lang="el-GR" smtClean="0">
                <a:latin typeface="Arial" charset="0"/>
              </a:rPr>
              <a:pPr/>
              <a:t>53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CE3C8B-C00D-4D71-B105-1E0EB1A97EA1}" type="slidenum">
              <a:rPr lang="el-GR" smtClean="0">
                <a:latin typeface="Arial" charset="0"/>
              </a:rPr>
              <a:pPr/>
              <a:t>54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FC7069-B9C2-4089-B8D4-7EFC3C351846}" type="slidenum">
              <a:rPr lang="el-GR" smtClean="0">
                <a:latin typeface="Arial" charset="0"/>
              </a:rPr>
              <a:pPr/>
              <a:t>56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94CFAA-7A35-460F-9592-46D4DBC50793}" type="slidenum">
              <a:rPr lang="el-GR" smtClean="0">
                <a:latin typeface="Arial" charset="0"/>
              </a:rPr>
              <a:pPr/>
              <a:t>6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48318-B0C9-4344-8E0B-D4E3FA0843EF}" type="slidenum">
              <a:rPr lang="el-GR" smtClean="0">
                <a:latin typeface="Arial" charset="0"/>
              </a:rPr>
              <a:pPr/>
              <a:t>58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13"/>
            <a:fld id="{8C868716-60A4-4E72-8ED0-947EEAEC330D}" type="slidenum">
              <a:rPr lang="el-GR" smtClean="0">
                <a:latin typeface="Arial" charset="0"/>
              </a:rPr>
              <a:pPr defTabSz="912813"/>
              <a:t>59</a:t>
            </a:fld>
            <a:endParaRPr lang="el-GR" smtClean="0">
              <a:latin typeface="Arial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6125"/>
            <a:ext cx="4962525" cy="3722688"/>
          </a:xfrm>
          <a:ln/>
        </p:spPr>
      </p:sp>
      <p:sp>
        <p:nvSpPr>
          <p:cNvPr id="33796" name="Notes Placeholder 1"/>
          <p:cNvSpPr>
            <a:spLocks noGrp="1"/>
          </p:cNvSpPr>
          <p:nvPr>
            <p:ph type="body" sz="quarter" idx="10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D14EDF-087C-4C32-8FF4-63CB2EAE39C7}" type="slidenum">
              <a:rPr lang="el-GR" smtClean="0">
                <a:latin typeface="Arial" charset="0"/>
              </a:rPr>
              <a:pPr/>
              <a:t>60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D14EDF-087C-4C32-8FF4-63CB2EAE39C7}" type="slidenum">
              <a:rPr lang="el-GR" smtClean="0">
                <a:latin typeface="Arial" charset="0"/>
              </a:rPr>
              <a:pPr/>
              <a:t>61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D0D3B3-E10A-4B28-A903-092464A2E7AB}" type="slidenum">
              <a:rPr lang="el-GR" smtClean="0">
                <a:latin typeface="Arial" charset="0"/>
              </a:rPr>
              <a:pPr/>
              <a:t>62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3244F0-64CD-412D-B80B-E40AEDF6FEDD}" type="slidenum">
              <a:rPr lang="el-GR" smtClean="0">
                <a:latin typeface="Arial" charset="0"/>
              </a:rPr>
              <a:pPr/>
              <a:t>63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179B55-4A3E-4E36-BDFC-022877958691}" type="slidenum">
              <a:rPr lang="el-GR" smtClean="0">
                <a:latin typeface="Arial" charset="0"/>
              </a:rPr>
              <a:pPr/>
              <a:t>64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5A1048-46C0-423F-8206-D8ABB4BF9097}" type="slidenum">
              <a:rPr lang="el-GR" smtClean="0">
                <a:latin typeface="Arial" charset="0"/>
              </a:rPr>
              <a:pPr/>
              <a:t>65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0862C5-EF33-46A1-8196-A5B4E91BFA50}" type="slidenum">
              <a:rPr lang="el-GR" smtClean="0">
                <a:latin typeface="Arial" charset="0"/>
              </a:rPr>
              <a:pPr/>
              <a:t>66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48318-B0C9-4344-8E0B-D4E3FA0843EF}" type="slidenum">
              <a:rPr lang="el-GR" smtClean="0">
                <a:latin typeface="Arial" charset="0"/>
              </a:rPr>
              <a:pPr/>
              <a:t>68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7B375C-CD87-445F-89BD-29AF97FD748D}" type="slidenum">
              <a:rPr lang="el-GR" smtClean="0">
                <a:latin typeface="Arial" charset="0"/>
              </a:rPr>
              <a:pPr/>
              <a:t>7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000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17FC2-BDEF-4FF4-A242-E51B67A29A54}" type="slidenum">
              <a:rPr lang="el-GR" smtClean="0">
                <a:latin typeface="Arial" charset="0"/>
              </a:rPr>
              <a:pPr/>
              <a:t>69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000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EB88FA-5C4B-4EB0-8B70-AAED34AF3995}" type="slidenum">
              <a:rPr lang="el-GR" smtClean="0">
                <a:latin typeface="Arial" charset="0"/>
              </a:rPr>
              <a:pPr/>
              <a:t>70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AACA60-173F-4858-B824-50CFF977E167}" type="slidenum">
              <a:rPr lang="el-GR" smtClean="0">
                <a:latin typeface="Arial" charset="0"/>
              </a:rPr>
              <a:pPr/>
              <a:t>71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48318-B0C9-4344-8E0B-D4E3FA0843EF}" type="slidenum">
              <a:rPr lang="el-GR" smtClean="0">
                <a:latin typeface="Arial" charset="0"/>
              </a:rPr>
              <a:pPr/>
              <a:t>74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ED2FC0-7C9B-4ACB-A028-7796BC41D5BD}" type="slidenum">
              <a:rPr lang="el-GR" smtClean="0">
                <a:latin typeface="Arial" charset="0"/>
              </a:rPr>
              <a:pPr/>
              <a:t>75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F683CC-8003-422D-A76D-096564290F88}" type="slidenum">
              <a:rPr lang="en-US" smtClean="0">
                <a:latin typeface="Arial" charset="0"/>
              </a:rPr>
              <a:pPr/>
              <a:t>76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786B31-0C1D-4BF8-A729-B7E6C0B15694}" type="slidenum">
              <a:rPr lang="el-GR" smtClean="0"/>
              <a:pPr>
                <a:defRPr/>
              </a:pPr>
              <a:t>77</a:t>
            </a:fld>
            <a:endParaRPr lang="el-GR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786B31-0C1D-4BF8-A729-B7E6C0B15694}" type="slidenum">
              <a:rPr lang="el-GR" smtClean="0"/>
              <a:pPr>
                <a:defRPr/>
              </a:pPr>
              <a:t>78</a:t>
            </a:fld>
            <a:endParaRPr lang="el-GR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DC95AF-3269-4D95-84A9-6FBC2BA3F1C6}" type="slidenum">
              <a:rPr lang="el-GR" smtClean="0">
                <a:latin typeface="Arial" charset="0"/>
              </a:rPr>
              <a:pPr/>
              <a:t>79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000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5C65CD-01A4-4C92-A749-9846F21C16B1}" type="slidenum">
              <a:rPr lang="el-GR" smtClean="0">
                <a:latin typeface="Arial" charset="0"/>
              </a:rPr>
              <a:pPr/>
              <a:t>80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356825-C643-46A3-BA87-CBA911EF43E4}" type="slidenum">
              <a:rPr lang="el-GR" smtClean="0">
                <a:latin typeface="Arial" charset="0"/>
              </a:rPr>
              <a:pPr/>
              <a:t>8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D543F1-AA88-4F8D-9F3D-7287E2956287}" type="slidenum">
              <a:rPr lang="en-US" smtClean="0">
                <a:latin typeface="Arial" charset="0"/>
              </a:rPr>
              <a:pPr/>
              <a:t>81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91BE7B-350C-40AF-8570-029C46F57D76}" type="slidenum">
              <a:rPr lang="en-US" smtClean="0">
                <a:latin typeface="Arial" charset="0"/>
              </a:rPr>
              <a:pPr/>
              <a:t>82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F240E6-8957-4F3F-96CF-9B6778EE87E4}" type="slidenum">
              <a:rPr lang="el-GR" smtClean="0">
                <a:latin typeface="Arial" charset="0"/>
              </a:rPr>
              <a:pPr/>
              <a:t>83</a:t>
            </a:fld>
            <a:endParaRPr lang="el-GR" smtClean="0">
              <a:latin typeface="Arial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54587" cy="3717925"/>
          </a:xfrm>
          <a:ln w="12700" cap="flat"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659" tIns="46829" rIns="93659" bIns="46829"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BA308A-D18A-4D30-96DB-FD9F93B7E659}" type="slidenum">
              <a:rPr lang="el-GR" smtClean="0">
                <a:latin typeface="Arial" charset="0"/>
              </a:rPr>
              <a:pPr/>
              <a:t>9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774623-4FB2-4300-916C-3F88015D068C}" type="slidenum">
              <a:rPr lang="el-GR" smtClean="0"/>
              <a:pPr>
                <a:defRPr/>
              </a:pPr>
              <a:t>10</a:t>
            </a:fld>
            <a:endParaRPr lang="el-G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6453188"/>
            <a:ext cx="11525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 txBox="1">
            <a:spLocks noChangeArrowheads="1"/>
          </p:cNvSpPr>
          <p:nvPr userDrawn="1"/>
        </p:nvSpPr>
        <p:spPr>
          <a:xfrm>
            <a:off x="6572250" y="6238875"/>
            <a:ext cx="2247900" cy="47625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6E4645F9-98FA-4B46-848D-ACFD9285A0BE}" type="slidenum">
              <a:rPr lang="el-GR" sz="1400">
                <a:latin typeface="Arial" pitchFamily="34" charset="0"/>
              </a:rPr>
              <a:pPr algn="r">
                <a:defRPr/>
              </a:pPr>
              <a:t>‹#›</a:t>
            </a:fld>
            <a:endParaRPr lang="el-GR" sz="1200">
              <a:latin typeface="Arial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500813"/>
            <a:ext cx="9144000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00" dirty="0"/>
              <a:t>© </a:t>
            </a:r>
            <a:r>
              <a:rPr lang="en-US" sz="1100" dirty="0" err="1"/>
              <a:t>Laoudias</a:t>
            </a:r>
            <a:r>
              <a:rPr lang="en-US" sz="1100" dirty="0"/>
              <a:t> and </a:t>
            </a:r>
            <a:r>
              <a:rPr lang="en-US" sz="1100" dirty="0" err="1"/>
              <a:t>Zeinalipour-Yazti</a:t>
            </a:r>
            <a:r>
              <a:rPr lang="en-US" sz="1100" dirty="0"/>
              <a:t>, MDM’2015, Pittsburgh, PA, USA, June 17, 2015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33412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736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l-GR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72363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513"/>
            <a:ext cx="8229600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2843213" y="6553200"/>
            <a:ext cx="3529012" cy="3048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endParaRPr lang="en-US" sz="1400" b="0" smtClean="0">
              <a:solidFill>
                <a:schemeClr val="tx1"/>
              </a:solidFill>
            </a:endParaRPr>
          </a:p>
        </p:txBody>
      </p:sp>
      <p:sp>
        <p:nvSpPr>
          <p:cNvPr id="1030" name="TextBox 8"/>
          <p:cNvSpPr txBox="1">
            <a:spLocks noChangeArrowheads="1"/>
          </p:cNvSpPr>
          <p:nvPr/>
        </p:nvSpPr>
        <p:spPr bwMode="auto">
          <a:xfrm>
            <a:off x="357188" y="0"/>
            <a:ext cx="8358187" cy="369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0" i="1" smtClean="0">
                <a:solidFill>
                  <a:schemeClr val="bg1"/>
                </a:solidFill>
              </a:rPr>
              <a:t>Dagstuhl Seminar </a:t>
            </a:r>
            <a:r>
              <a:rPr lang="en-GB" sz="1800" b="0" i="1" smtClean="0">
                <a:solidFill>
                  <a:schemeClr val="bg1"/>
                </a:solidFill>
              </a:rPr>
              <a:t>10042, </a:t>
            </a:r>
            <a:r>
              <a:rPr lang="en-US" sz="1800" b="0" i="1" smtClean="0">
                <a:solidFill>
                  <a:schemeClr val="bg1"/>
                </a:solidFill>
              </a:rPr>
              <a:t>Demetris Zeinalipour, University of Cyprus, 26/1/2010 </a:t>
            </a:r>
            <a:endParaRPr lang="en-GB" sz="1800" b="0" i="1" smtClean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hyperlink" Target="http://goo.gl/70JV4q" TargetMode="External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dmsl.cs.ucy.ac.cy/tutorials/mdm15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jpe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20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gQBSRw6qGn4" TargetMode="External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youtu.be/DyvQLSuI00I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60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=28&amp;v=8EvioLZ6hvg" TargetMode="External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Airplace_Demo.mp4" TargetMode="External"/><Relationship Id="rId4" Type="http://schemas.openxmlformats.org/officeDocument/2006/relationships/image" Target="../media/image67.png"/><Relationship Id="rId5" Type="http://schemas.openxmlformats.org/officeDocument/2006/relationships/hyperlink" Target="http://youtu.be/slos5mlG1Xw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hyperlink" Target="http://youtu.be/DyvQLSuI00I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hyperlink" Target="https://youtu.be/MO-473oWSfE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goo.gl/ej9P0n" TargetMode="External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image" Target="../media/image80.jpeg"/><Relationship Id="rId6" Type="http://schemas.openxmlformats.org/officeDocument/2006/relationships/image" Target="../media/image81.jpeg"/><Relationship Id="rId7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jpeg"/><Relationship Id="rId5" Type="http://schemas.openxmlformats.org/officeDocument/2006/relationships/image" Target="../media/image15.png"/><Relationship Id="rId6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80/17489725.2012.692618" TargetMode="External"/><Relationship Id="rId4" Type="http://schemas.openxmlformats.org/officeDocument/2006/relationships/image" Target="../media/image17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jpe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jpeg"/><Relationship Id="rId5" Type="http://schemas.openxmlformats.org/officeDocument/2006/relationships/image" Target="../media/image92.jpeg"/><Relationship Id="rId6" Type="http://schemas.openxmlformats.org/officeDocument/2006/relationships/image" Target="../media/image93.jpeg"/><Relationship Id="rId7" Type="http://schemas.openxmlformats.org/officeDocument/2006/relationships/image" Target="../media/image94.png"/><Relationship Id="rId8" Type="http://schemas.openxmlformats.org/officeDocument/2006/relationships/image" Target="../media/image95.png"/><Relationship Id="rId9" Type="http://schemas.openxmlformats.org/officeDocument/2006/relationships/image" Target="../media/image96.png"/><Relationship Id="rId10" Type="http://schemas.openxmlformats.org/officeDocument/2006/relationships/image" Target="../media/image97.png"/><Relationship Id="rId11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jpeg"/><Relationship Id="rId5" Type="http://schemas.openxmlformats.org/officeDocument/2006/relationships/image" Target="../media/image105.jpeg"/><Relationship Id="rId6" Type="http://schemas.openxmlformats.org/officeDocument/2006/relationships/image" Target="../media/image106.png"/><Relationship Id="rId7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13.png"/><Relationship Id="rId9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1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hyperlink" Target="http://youtu.be/s3JRFIjGBiE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19.png"/><Relationship Id="rId5" Type="http://schemas.openxmlformats.org/officeDocument/2006/relationships/hyperlink" Target="http://www.i-locate.eu/" TargetMode="External"/><Relationship Id="rId6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5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0.png"/><Relationship Id="rId1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22.jpeg"/><Relationship Id="rId4" Type="http://schemas.openxmlformats.org/officeDocument/2006/relationships/image" Target="../media/image123.jpeg"/><Relationship Id="rId5" Type="http://schemas.openxmlformats.org/officeDocument/2006/relationships/image" Target="../media/image124.jpeg"/><Relationship Id="rId6" Type="http://schemas.openxmlformats.org/officeDocument/2006/relationships/image" Target="../media/image125.png"/><Relationship Id="rId7" Type="http://schemas.openxmlformats.org/officeDocument/2006/relationships/image" Target="../media/image126.jpeg"/><Relationship Id="rId8" Type="http://schemas.openxmlformats.org/officeDocument/2006/relationships/image" Target="../media/image127.png"/><Relationship Id="rId9" Type="http://schemas.openxmlformats.org/officeDocument/2006/relationships/image" Target="../media/image128.png"/><Relationship Id="rId10" Type="http://schemas.openxmlformats.org/officeDocument/2006/relationships/image" Target="../media/image12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31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jpe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5" Type="http://schemas.openxmlformats.org/officeDocument/2006/relationships/image" Target="../media/image137.png"/><Relationship Id="rId6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4" Type="http://schemas.openxmlformats.org/officeDocument/2006/relationships/image" Target="../media/image145.png"/><Relationship Id="rId5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6" Type="http://schemas.openxmlformats.org/officeDocument/2006/relationships/image" Target="../media/image150.png"/><Relationship Id="rId7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4" Type="http://schemas.openxmlformats.org/officeDocument/2006/relationships/image" Target="../media/image154.jpeg"/><Relationship Id="rId5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4" Type="http://schemas.openxmlformats.org/officeDocument/2006/relationships/image" Target="../media/image156.png"/><Relationship Id="rId5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4" Type="http://schemas.openxmlformats.org/officeDocument/2006/relationships/image" Target="../media/image159.png"/><Relationship Id="rId5" Type="http://schemas.openxmlformats.org/officeDocument/2006/relationships/image" Target="../media/image160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4" Type="http://schemas.openxmlformats.org/officeDocument/2006/relationships/image" Target="../media/image159.png"/><Relationship Id="rId5" Type="http://schemas.openxmlformats.org/officeDocument/2006/relationships/image" Target="../media/image160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6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4" Type="http://schemas.openxmlformats.org/officeDocument/2006/relationships/image" Target="../media/image163.png"/><Relationship Id="rId5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4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hyperlink" Target="http://goo.gl/70JV4q" TargetMode="External"/><Relationship Id="rId9" Type="http://schemas.openxmlformats.org/officeDocument/2006/relationships/image" Target="../media/image7.png"/><Relationship Id="rId10" Type="http://schemas.openxmlformats.org/officeDocument/2006/relationships/hyperlink" Target="mailto:laoudias@ucy.ac.cy" TargetMode="External"/><Relationship Id="rId11" Type="http://schemas.openxmlformats.org/officeDocument/2006/relationships/hyperlink" Target="mailto:dzeina@cs.ucy.ac.cy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3357563"/>
            <a:ext cx="2062163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2138" y="549275"/>
            <a:ext cx="7959725" cy="1511300"/>
          </a:xfrm>
          <a:solidFill>
            <a:srgbClr val="92D050"/>
          </a:solidFill>
          <a:ln>
            <a:solidFill>
              <a:schemeClr val="tx1"/>
            </a:solidFill>
          </a:ln>
        </p:spPr>
        <p:txBody>
          <a:bodyPr lIns="92075" tIns="46038" rIns="92075" bIns="46038"/>
          <a:lstStyle/>
          <a:p>
            <a:r>
              <a:rPr lang="en-US" sz="4000" dirty="0" smtClean="0">
                <a:ea typeface="ＭＳ Ｐゴシック" pitchFamily="34" charset="-128"/>
              </a:rPr>
              <a:t>Mobile Data Management in </a:t>
            </a:r>
            <a:br>
              <a:rPr lang="en-US" sz="4000" dirty="0" smtClean="0">
                <a:ea typeface="ＭＳ Ｐゴシック" pitchFamily="34" charset="-128"/>
              </a:rPr>
            </a:br>
            <a:r>
              <a:rPr lang="en-US" sz="4000" dirty="0" smtClean="0">
                <a:ea typeface="ＭＳ Ｐゴシック" pitchFamily="34" charset="-128"/>
              </a:rPr>
              <a:t>Indoor Spaces</a:t>
            </a:r>
            <a:endParaRPr lang="en-US" sz="4000" i="1" dirty="0" smtClean="0">
              <a:solidFill>
                <a:schemeClr val="tx1"/>
              </a:solidFill>
              <a:latin typeface="Tahoma" pitchFamily="34" charset="0"/>
              <a:ea typeface="ＭＳ Ｐゴシック" pitchFamily="34" charset="-128"/>
            </a:endParaRPr>
          </a:p>
        </p:txBody>
      </p:sp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611188" y="2205038"/>
            <a:ext cx="6697662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2000" dirty="0">
                <a:solidFill>
                  <a:schemeClr val="tx1"/>
                </a:solidFill>
              </a:rPr>
              <a:t>Christos </a:t>
            </a:r>
            <a:r>
              <a:rPr lang="en-US" sz="2000" dirty="0" err="1">
                <a:solidFill>
                  <a:schemeClr val="tx1"/>
                </a:solidFill>
              </a:rPr>
              <a:t>Laoudias</a:t>
            </a:r>
            <a:r>
              <a:rPr lang="en-US" sz="2000" dirty="0" err="1" smtClean="0">
                <a:solidFill>
                  <a:schemeClr val="tx1"/>
                </a:solidFill>
              </a:rPr>
              <a:t>§</a:t>
            </a:r>
            <a:r>
              <a:rPr lang="en-US" sz="2000" dirty="0" smtClean="0">
                <a:solidFill>
                  <a:schemeClr val="tx1"/>
                </a:solidFill>
              </a:rPr>
              <a:t> and </a:t>
            </a:r>
            <a:r>
              <a:rPr lang="en-US" sz="2000" dirty="0" err="1">
                <a:solidFill>
                  <a:schemeClr val="tx1"/>
                </a:solidFill>
              </a:rPr>
              <a:t>Demetrios</a:t>
            </a:r>
            <a:r>
              <a:rPr lang="en-US" sz="2000" dirty="0">
                <a:solidFill>
                  <a:schemeClr val="tx1"/>
                </a:solidFill>
              </a:rPr>
              <a:t> Zeinalipour-</a:t>
            </a:r>
            <a:r>
              <a:rPr lang="en-US" sz="2000" dirty="0" err="1">
                <a:solidFill>
                  <a:schemeClr val="tx1"/>
                </a:solidFill>
              </a:rPr>
              <a:t>Yazti∗</a:t>
            </a:r>
            <a:endParaRPr lang="en-US" sz="2000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</a:pPr>
            <a:endParaRPr lang="en-US" sz="500" b="0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1600" b="0" dirty="0" err="1">
                <a:solidFill>
                  <a:schemeClr val="tx1"/>
                </a:solidFill>
              </a:rPr>
              <a:t>§KIOS</a:t>
            </a:r>
            <a:r>
              <a:rPr lang="en-US" sz="1600" b="0" dirty="0">
                <a:solidFill>
                  <a:schemeClr val="tx1"/>
                </a:solidFill>
              </a:rPr>
              <a:t> Research Center, University of Cyprus, 1678 </a:t>
            </a:r>
            <a:r>
              <a:rPr lang="en-US" sz="1600" b="0" dirty="0" err="1">
                <a:solidFill>
                  <a:schemeClr val="tx1"/>
                </a:solidFill>
              </a:rPr>
              <a:t>Nicosia</a:t>
            </a:r>
            <a:r>
              <a:rPr lang="en-US" sz="1600" b="0" dirty="0">
                <a:solidFill>
                  <a:schemeClr val="tx1"/>
                </a:solidFill>
              </a:rPr>
              <a:t>, Cyprus</a:t>
            </a:r>
          </a:p>
          <a:p>
            <a:pPr algn="ctr">
              <a:spcBef>
                <a:spcPct val="20000"/>
              </a:spcBef>
            </a:pPr>
            <a:r>
              <a:rPr lang="en-US" sz="1600" b="0" dirty="0" err="1">
                <a:solidFill>
                  <a:schemeClr val="tx1"/>
                </a:solidFill>
              </a:rPr>
              <a:t>∗Dept.</a:t>
            </a:r>
            <a:r>
              <a:rPr lang="en-US" sz="1600" b="0" dirty="0">
                <a:solidFill>
                  <a:schemeClr val="tx1"/>
                </a:solidFill>
              </a:rPr>
              <a:t> of Computer Science, University of Cyprus, 1678 </a:t>
            </a:r>
            <a:r>
              <a:rPr lang="en-US" sz="1600" b="0" dirty="0" err="1">
                <a:solidFill>
                  <a:schemeClr val="tx1"/>
                </a:solidFill>
              </a:rPr>
              <a:t>Nicosia</a:t>
            </a:r>
            <a:r>
              <a:rPr lang="en-US" sz="1600" b="0" dirty="0">
                <a:solidFill>
                  <a:schemeClr val="tx1"/>
                </a:solidFill>
              </a:rPr>
              <a:t>, Cyprus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684213" y="5661025"/>
            <a:ext cx="7920037" cy="708025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b="0">
                <a:solidFill>
                  <a:schemeClr val="tx1"/>
                </a:solidFill>
              </a:rPr>
              <a:t>Advanced Seminar at 16</a:t>
            </a:r>
            <a:r>
              <a:rPr lang="en-GB" sz="2000" b="0" baseline="30000">
                <a:solidFill>
                  <a:schemeClr val="tx1"/>
                </a:solidFill>
              </a:rPr>
              <a:t>th</a:t>
            </a:r>
            <a:r>
              <a:rPr lang="en-GB" sz="2000" b="0">
                <a:solidFill>
                  <a:schemeClr val="tx1"/>
                </a:solidFill>
              </a:rPr>
              <a:t> IEEE Int. Conference on Mobile Data Management (MDM</a:t>
            </a:r>
            <a:r>
              <a:rPr lang="en-GB" altLang="en-US" sz="2000" b="0">
                <a:solidFill>
                  <a:schemeClr val="tx1"/>
                </a:solidFill>
              </a:rPr>
              <a:t>’</a:t>
            </a:r>
            <a:r>
              <a:rPr lang="en-GB" sz="2000" b="0">
                <a:solidFill>
                  <a:schemeClr val="tx1"/>
                </a:solidFill>
              </a:rPr>
              <a:t>15), </a:t>
            </a:r>
            <a:r>
              <a:rPr lang="en-US" sz="2000" b="0">
                <a:solidFill>
                  <a:schemeClr val="tx1"/>
                </a:solidFill>
              </a:rPr>
              <a:t>Pittsburgh, PA, USA, </a:t>
            </a:r>
            <a:r>
              <a:rPr lang="en-US" sz="2000" b="0" i="1">
                <a:solidFill>
                  <a:schemeClr val="tx1"/>
                </a:solidFill>
              </a:rPr>
              <a:t>June 17, 2015</a:t>
            </a:r>
            <a:endParaRPr lang="en-GB" sz="2000" b="0">
              <a:solidFill>
                <a:schemeClr val="tx1"/>
              </a:solidFill>
            </a:endParaRPr>
          </a:p>
        </p:txBody>
      </p:sp>
      <p:pic>
        <p:nvPicPr>
          <p:cNvPr id="6150" name="Picture 7" descr="C:\Users\dzeina\AppData\Local\Temp\vmware-dzeina\VMwareDnD\bee9d31e\zeinalipou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1725" y="3789363"/>
            <a:ext cx="1101725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1725" y="2276475"/>
            <a:ext cx="1143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275" y="3573463"/>
            <a:ext cx="32893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413" y="3500438"/>
            <a:ext cx="137001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Rectangle 19"/>
          <p:cNvSpPr>
            <a:spLocks noChangeArrowheads="1"/>
          </p:cNvSpPr>
          <p:nvPr/>
        </p:nvSpPr>
        <p:spPr bwMode="auto">
          <a:xfrm>
            <a:off x="827088" y="4929188"/>
            <a:ext cx="14414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" b="0">
                <a:hlinkClick r:id="rId8"/>
              </a:rPr>
              <a:t>http://goo.gl/70JV4q</a:t>
            </a:r>
            <a:endParaRPr lang="en-US" sz="1100" b="0"/>
          </a:p>
        </p:txBody>
      </p:sp>
      <p:pic>
        <p:nvPicPr>
          <p:cNvPr id="6155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84438" y="4076700"/>
            <a:ext cx="13001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Anyplace IIN Workflow</a:t>
            </a:r>
            <a:endParaRPr lang="en-US" dirty="0"/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651500" y="836712"/>
            <a:ext cx="34925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/>
              <a:t>IIN Service</a:t>
            </a:r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342" y="3457674"/>
            <a:ext cx="1441450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1339949"/>
            <a:ext cx="15367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Cloud 28"/>
          <p:cNvSpPr/>
          <p:nvPr/>
        </p:nvSpPr>
        <p:spPr bwMode="auto">
          <a:xfrm>
            <a:off x="5724524" y="1268513"/>
            <a:ext cx="3239963" cy="3888680"/>
          </a:xfrm>
          <a:prstGeom prst="cloud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>
            <a:off x="3059113" y="2276574"/>
            <a:ext cx="2665412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987675" y="1465362"/>
            <a:ext cx="27368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0"/>
              <a:t>a) Upload Measurements</a:t>
            </a:r>
          </a:p>
        </p:txBody>
      </p:sp>
      <p:sp>
        <p:nvSpPr>
          <p:cNvPr id="34" name="Can 33"/>
          <p:cNvSpPr>
            <a:spLocks noChangeArrowheads="1"/>
          </p:cNvSpPr>
          <p:nvPr/>
        </p:nvSpPr>
        <p:spPr bwMode="auto">
          <a:xfrm>
            <a:off x="6443663" y="1916212"/>
            <a:ext cx="1944687" cy="2736924"/>
          </a:xfrm>
          <a:prstGeom prst="can">
            <a:avLst>
              <a:gd name="adj" fmla="val 25000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6516216" y="2348881"/>
            <a:ext cx="18722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/>
              <a:t>b) Build </a:t>
            </a:r>
            <a:r>
              <a:rPr lang="en-US" sz="2400" dirty="0" smtClean="0">
                <a:solidFill>
                  <a:srgbClr val="FF0000"/>
                </a:solidFill>
              </a:rPr>
              <a:t>RM </a:t>
            </a:r>
            <a:r>
              <a:rPr lang="en-US" sz="2400" b="0" dirty="0" smtClean="0">
                <a:solidFill>
                  <a:schemeClr val="tx1"/>
                </a:solidFill>
              </a:rPr>
              <a:t>(</a:t>
            </a:r>
            <a:r>
              <a:rPr lang="en-US" sz="2400" b="0" dirty="0" err="1" smtClean="0">
                <a:solidFill>
                  <a:schemeClr val="tx1"/>
                </a:solidFill>
              </a:rPr>
              <a:t>Radiomap</a:t>
            </a:r>
            <a:r>
              <a:rPr lang="en-US" sz="2400" b="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2301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1124049"/>
            <a:ext cx="2571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8" name="Straight Arrow Connector 47"/>
          <p:cNvCxnSpPr>
            <a:cxnSpLocks noChangeShapeType="1"/>
          </p:cNvCxnSpPr>
          <p:nvPr/>
        </p:nvCxnSpPr>
        <p:spPr bwMode="auto">
          <a:xfrm flipH="1">
            <a:off x="3131840" y="4221088"/>
            <a:ext cx="2232025" cy="254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none" w="med" len="med"/>
            <a:tailEnd type="none" w="med" len="med"/>
          </a:ln>
        </p:spPr>
      </p:cxn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2843808" y="3645024"/>
            <a:ext cx="2736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0" dirty="0"/>
              <a:t>c) </a:t>
            </a:r>
            <a:r>
              <a:rPr lang="en-US" sz="2400" b="0" dirty="0" smtClean="0"/>
              <a:t>Localize</a:t>
            </a:r>
            <a:endParaRPr lang="en-US" sz="2400" b="0" dirty="0"/>
          </a:p>
        </p:txBody>
      </p:sp>
      <p:sp>
        <p:nvSpPr>
          <p:cNvPr id="12312" name="TextBox 61"/>
          <p:cNvSpPr txBox="1">
            <a:spLocks noChangeArrowheads="1"/>
          </p:cNvSpPr>
          <p:nvPr/>
        </p:nvSpPr>
        <p:spPr bwMode="auto">
          <a:xfrm>
            <a:off x="1079500" y="836712"/>
            <a:ext cx="17637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/>
              <a:t>Logger</a:t>
            </a: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1042988" y="5300762"/>
            <a:ext cx="18732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/>
              <a:t>Navigator</a:t>
            </a:r>
          </a:p>
        </p:txBody>
      </p:sp>
      <p:pic>
        <p:nvPicPr>
          <p:cNvPr id="3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39" y="3212976"/>
            <a:ext cx="1407547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4005064"/>
            <a:ext cx="888213" cy="727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8692" y="3375720"/>
            <a:ext cx="2571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484784"/>
            <a:ext cx="2571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132856"/>
            <a:ext cx="2571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2492896"/>
            <a:ext cx="2571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933056"/>
            <a:ext cx="2571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509120"/>
            <a:ext cx="2571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941168"/>
            <a:ext cx="2571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TextBox 60"/>
          <p:cNvSpPr txBox="1"/>
          <p:nvPr/>
        </p:nvSpPr>
        <p:spPr>
          <a:xfrm rot="18087307">
            <a:off x="289570" y="4155258"/>
            <a:ext cx="1403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fingerprint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34" grpId="0" animBg="1"/>
      <p:bldP spid="45" grpId="0"/>
      <p:bldP spid="51" grpId="0"/>
      <p:bldP spid="63" grpId="0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Anyplace @ MDM’15</a:t>
            </a:r>
            <a:endParaRPr lang="en-US" dirty="0"/>
          </a:p>
        </p:txBody>
      </p:sp>
      <p:pic>
        <p:nvPicPr>
          <p:cNvPr id="244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052736"/>
            <a:ext cx="2498918" cy="444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43608" y="5373216"/>
            <a:ext cx="338437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Before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</a:t>
            </a:r>
            <a:endParaRPr lang="en-US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(using Google API Location)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4008" y="5373216"/>
            <a:ext cx="367240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7A37"/>
                </a:solidFill>
              </a:rPr>
              <a:t>After </a:t>
            </a:r>
            <a:r>
              <a:rPr lang="en-US" dirty="0" smtClean="0">
                <a:solidFill>
                  <a:srgbClr val="007A37"/>
                </a:solidFill>
                <a:sym typeface="Wingdings" pitchFamily="2" charset="2"/>
              </a:rPr>
              <a:t></a:t>
            </a:r>
            <a:endParaRPr lang="en-US" dirty="0" smtClean="0">
              <a:solidFill>
                <a:srgbClr val="007A37"/>
              </a:solidFill>
            </a:endParaRPr>
          </a:p>
          <a:p>
            <a:pPr algn="ctr"/>
            <a:r>
              <a:rPr lang="en-US" sz="2000" dirty="0" smtClean="0">
                <a:solidFill>
                  <a:srgbClr val="007A37"/>
                </a:solidFill>
              </a:rPr>
              <a:t>(using Anyplace Location &amp; Indoor Models)</a:t>
            </a:r>
            <a:endParaRPr lang="en-US" sz="2000" dirty="0">
              <a:solidFill>
                <a:srgbClr val="007A37"/>
              </a:solidFill>
            </a:endParaRPr>
          </a:p>
        </p:txBody>
      </p:sp>
      <p:pic>
        <p:nvPicPr>
          <p:cNvPr id="2447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980728"/>
            <a:ext cx="2470775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 bwMode="auto">
          <a:xfrm rot="20349593">
            <a:off x="1998850" y="2189674"/>
            <a:ext cx="1420176" cy="158319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4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Anyplace @ MDM’15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5073650"/>
          </a:xfrm>
        </p:spPr>
        <p:txBody>
          <a:bodyPr/>
          <a:lstStyle/>
          <a:p>
            <a:r>
              <a:rPr lang="en-US" dirty="0" smtClean="0"/>
              <a:t>Model: 1 hour (Image &amp; POIs)</a:t>
            </a:r>
          </a:p>
          <a:p>
            <a:r>
              <a:rPr lang="en-US" dirty="0" err="1" smtClean="0"/>
              <a:t>Radiomap</a:t>
            </a:r>
            <a:r>
              <a:rPr lang="en-US" dirty="0" smtClean="0"/>
              <a:t>: 10 minutes / floor</a:t>
            </a:r>
          </a:p>
          <a:p>
            <a:pPr lvl="1"/>
            <a:r>
              <a:rPr lang="en-US" sz="2000" dirty="0" smtClean="0"/>
              <a:t>Could also use Google Indoor Maps (NOT frequently available and also NO fine location available! ) </a:t>
            </a:r>
          </a:p>
          <a:p>
            <a:endParaRPr lang="en-US" dirty="0"/>
          </a:p>
        </p:txBody>
      </p:sp>
      <p:pic>
        <p:nvPicPr>
          <p:cNvPr id="243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924944"/>
            <a:ext cx="4234939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37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780928"/>
            <a:ext cx="2110227" cy="3751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2757591"/>
            <a:ext cx="1929135" cy="3551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3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Tutorial Outline</a:t>
            </a:r>
            <a:endParaRPr lang="en-US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4968875"/>
          </a:xfrm>
        </p:spPr>
        <p:txBody>
          <a:bodyPr/>
          <a:lstStyle/>
          <a:p>
            <a:pPr marL="514350" indent="-514350"/>
            <a:r>
              <a:rPr lang="en-US" sz="4400" dirty="0" smtClean="0">
                <a:solidFill>
                  <a:schemeClr val="bg2"/>
                </a:solidFill>
                <a:ea typeface="ＭＳ Ｐゴシック" pitchFamily="34" charset="-128"/>
              </a:rPr>
              <a:t>Introduction</a:t>
            </a:r>
          </a:p>
          <a:p>
            <a:pPr marL="514350" indent="-514350"/>
            <a:r>
              <a:rPr lang="en-US" sz="4400" b="1" dirty="0" smtClean="0">
                <a:solidFill>
                  <a:srgbClr val="FF0000"/>
                </a:solidFill>
                <a:ea typeface="ＭＳ Ｐゴシック" pitchFamily="34" charset="-128"/>
              </a:rPr>
              <a:t>Location</a:t>
            </a:r>
          </a:p>
          <a:p>
            <a:pPr marL="514350" indent="-514350"/>
            <a:r>
              <a:rPr lang="en-US" sz="4400" dirty="0" smtClean="0">
                <a:ea typeface="ＭＳ Ｐゴシック" pitchFamily="34" charset="-128"/>
              </a:rPr>
              <a:t>Modeling</a:t>
            </a:r>
          </a:p>
          <a:p>
            <a:pPr marL="514350" indent="-514350"/>
            <a:r>
              <a:rPr lang="en-US" sz="4400" dirty="0" err="1" smtClean="0">
                <a:ea typeface="ＭＳ Ｐゴシック" pitchFamily="34" charset="-128"/>
              </a:rPr>
              <a:t>Crowdsourcing</a:t>
            </a:r>
            <a:endParaRPr lang="en-US" sz="4400" dirty="0" smtClean="0">
              <a:ea typeface="ＭＳ Ｐゴシック" pitchFamily="34" charset="-128"/>
            </a:endParaRPr>
          </a:p>
          <a:p>
            <a:pPr marL="514350" indent="-514350"/>
            <a:r>
              <a:rPr lang="en-US" sz="4400" dirty="0" smtClean="0">
                <a:ea typeface="ＭＳ Ｐゴシック" pitchFamily="34" charset="-128"/>
              </a:rPr>
              <a:t>Privacy</a:t>
            </a:r>
          </a:p>
          <a:p>
            <a:pPr marL="514350" indent="-514350"/>
            <a:r>
              <a:rPr lang="en-US" sz="4400" dirty="0" smtClean="0">
                <a:ea typeface="ＭＳ Ｐゴシック" pitchFamily="34" charset="-128"/>
              </a:rPr>
              <a:t>Open Challenges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/>
          <a:lstStyle/>
          <a:p>
            <a:r>
              <a:rPr lang="en-US" sz="4000" smtClean="0">
                <a:ea typeface="ＭＳ Ｐゴシック" pitchFamily="34" charset="-128"/>
              </a:rPr>
              <a:t>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052513"/>
            <a:ext cx="8207375" cy="2881312"/>
          </a:xfrm>
        </p:spPr>
        <p:txBody>
          <a:bodyPr/>
          <a:lstStyle/>
          <a:p>
            <a:pPr marL="514350" indent="-514350">
              <a:defRPr/>
            </a:pPr>
            <a:r>
              <a:rPr lang="en-US" sz="2800" b="1" dirty="0" smtClean="0">
                <a:solidFill>
                  <a:schemeClr val="accent6"/>
                </a:solidFill>
                <a:ea typeface="ＭＳ Ｐゴシック" pitchFamily="34" charset="-128"/>
              </a:rPr>
              <a:t>Location (position): </a:t>
            </a:r>
            <a:r>
              <a:rPr lang="en-US" sz="2800" dirty="0" smtClean="0">
                <a:ea typeface="ＭＳ Ｐゴシック" pitchFamily="34" charset="-128"/>
              </a:rPr>
              <a:t>identifies a point or an area on the Earth's surface.</a:t>
            </a:r>
          </a:p>
          <a:p>
            <a:pPr marL="914400" lvl="1" indent="-514350">
              <a:defRPr/>
            </a:pPr>
            <a:r>
              <a:rPr lang="en-US" sz="2000" b="1" dirty="0" smtClean="0">
                <a:ea typeface="ＭＳ Ｐゴシック" pitchFamily="34" charset="-128"/>
              </a:rPr>
              <a:t>Localization = Positioning = Tracking: </a:t>
            </a:r>
            <a:r>
              <a:rPr lang="en-US" sz="2000" dirty="0" smtClean="0">
                <a:ea typeface="ＭＳ Ｐゴシック" pitchFamily="34" charset="-128"/>
              </a:rPr>
              <a:t> identifying location.</a:t>
            </a:r>
          </a:p>
          <a:p>
            <a:pPr marL="514350" indent="-514350">
              <a:defRPr/>
            </a:pPr>
            <a:r>
              <a:rPr lang="en-US" sz="2800" b="1" dirty="0" smtClean="0">
                <a:solidFill>
                  <a:schemeClr val="accent6"/>
                </a:solidFill>
                <a:ea typeface="ＭＳ Ｐゴシック" pitchFamily="34" charset="-128"/>
              </a:rPr>
              <a:t>Indoor Location: </a:t>
            </a:r>
            <a:r>
              <a:rPr lang="en-US" sz="2800" dirty="0" smtClean="0">
                <a:ea typeface="ＭＳ Ｐゴシック" pitchFamily="34" charset="-128"/>
              </a:rPr>
              <a:t>identifies a point located </a:t>
            </a:r>
            <a:r>
              <a:rPr lang="en-US" sz="2800" b="1" dirty="0" smtClean="0">
                <a:ea typeface="ＭＳ Ｐゴシック" pitchFamily="34" charset="-128"/>
              </a:rPr>
              <a:t>inside a building.</a:t>
            </a:r>
          </a:p>
          <a:p>
            <a:pPr marL="914400" lvl="1" indent="-514350">
              <a:defRPr/>
            </a:pPr>
            <a:r>
              <a:rPr lang="en-US" sz="2000" dirty="0" smtClean="0">
                <a:ea typeface="ＭＳ Ｐゴシック" pitchFamily="34" charset="-128"/>
              </a:rPr>
              <a:t>Developments for the last 15 years. </a:t>
            </a:r>
          </a:p>
          <a:p>
            <a:pPr marL="914400" lvl="1" indent="-514350">
              <a:defRPr/>
            </a:pPr>
            <a:r>
              <a:rPr lang="en-US" sz="2000" dirty="0" smtClean="0">
                <a:ea typeface="ＭＳ Ｐゴシック" pitchFamily="34" charset="-128"/>
              </a:rPr>
              <a:t>Specialized conferences (e.g., IPIN) &amp; competitions (IPSN)</a:t>
            </a:r>
          </a:p>
          <a:p>
            <a:pPr marL="914400" lvl="1" indent="-514350">
              <a:defRPr/>
            </a:pPr>
            <a:r>
              <a:rPr lang="en-US" sz="2000" b="1" dirty="0" smtClean="0">
                <a:ea typeface="ＭＳ Ｐゴシック" pitchFamily="34" charset="-128"/>
              </a:rPr>
              <a:t>Expected Accuracy: cm - meters </a:t>
            </a:r>
          </a:p>
          <a:p>
            <a:pPr marL="514350" indent="-514350">
              <a:defRPr/>
            </a:pPr>
            <a:r>
              <a:rPr lang="en-US" sz="2800" b="1" dirty="0" smtClean="0">
                <a:solidFill>
                  <a:schemeClr val="accent6"/>
                </a:solidFill>
                <a:ea typeface="ＭＳ Ｐゴシック" pitchFamily="34" charset="-128"/>
              </a:rPr>
              <a:t>Mobile-based Indoor Location</a:t>
            </a:r>
            <a:r>
              <a:rPr lang="en-US" sz="2800" b="1" dirty="0" smtClean="0">
                <a:ea typeface="ＭＳ Ｐゴシック" pitchFamily="34" charset="-128"/>
              </a:rPr>
              <a:t>: </a:t>
            </a:r>
            <a:r>
              <a:rPr lang="en-US" sz="2800" dirty="0" smtClean="0">
                <a:ea typeface="ＭＳ Ｐゴシック" pitchFamily="34" charset="-128"/>
              </a:rPr>
              <a:t>Indoor Location with the assistance of a mobile computing device (e.g., </a:t>
            </a:r>
            <a:r>
              <a:rPr lang="en-US" sz="2800" dirty="0" err="1" smtClean="0">
                <a:ea typeface="ＭＳ Ｐゴシック" pitchFamily="34" charset="-128"/>
              </a:rPr>
              <a:t>smartphone</a:t>
            </a:r>
            <a:r>
              <a:rPr lang="en-US" sz="2800" dirty="0" smtClean="0">
                <a:ea typeface="ＭＳ Ｐゴシック" pitchFamily="34" charset="-128"/>
              </a:rPr>
              <a:t>).</a:t>
            </a:r>
          </a:p>
          <a:p>
            <a:pPr marL="914400" lvl="1" indent="-514350">
              <a:defRPr/>
            </a:pPr>
            <a:r>
              <a:rPr lang="en-US" sz="2000" b="1" dirty="0" smtClean="0">
                <a:solidFill>
                  <a:srgbClr val="FF0000"/>
                </a:solidFill>
                <a:ea typeface="ＭＳ Ｐゴシック" pitchFamily="34" charset="-128"/>
              </a:rPr>
              <a:t>Remainder of the tutorial focuses on this category!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125538"/>
            <a:ext cx="8280400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/>
          <a:lstStyle/>
          <a:p>
            <a:r>
              <a:rPr lang="en-US" sz="4000" smtClean="0">
                <a:ea typeface="ＭＳ Ｐゴシック" pitchFamily="34" charset="-128"/>
              </a:rPr>
              <a:t>Location (Applications)</a:t>
            </a: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3563938" y="6202363"/>
            <a:ext cx="2622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baseline="30000"/>
              <a:t>Rainer Mautz, ETH Zurich, 2011</a:t>
            </a:r>
            <a:endParaRPr lang="en-US" sz="2000" b="0"/>
          </a:p>
        </p:txBody>
      </p:sp>
      <p:sp>
        <p:nvSpPr>
          <p:cNvPr id="19461" name="Rectangle 7"/>
          <p:cNvSpPr>
            <a:spLocks noChangeArrowheads="1"/>
          </p:cNvSpPr>
          <p:nvPr/>
        </p:nvSpPr>
        <p:spPr bwMode="auto">
          <a:xfrm>
            <a:off x="1620838" y="1125538"/>
            <a:ext cx="72723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0" i="1">
                <a:solidFill>
                  <a:schemeClr val="tx1"/>
                </a:solidFill>
              </a:rPr>
              <a:t>: Spatial extension where system performance must be guaranteed</a:t>
            </a:r>
          </a:p>
        </p:txBody>
      </p:sp>
      <p:sp>
        <p:nvSpPr>
          <p:cNvPr id="19462" name="TextBox 6"/>
          <p:cNvSpPr txBox="1">
            <a:spLocks noChangeArrowheads="1"/>
          </p:cNvSpPr>
          <p:nvPr/>
        </p:nvSpPr>
        <p:spPr bwMode="auto">
          <a:xfrm rot="-5400000">
            <a:off x="-434181" y="4368007"/>
            <a:ext cx="1597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|    Indoor     |</a:t>
            </a:r>
          </a:p>
        </p:txBody>
      </p:sp>
      <p:sp>
        <p:nvSpPr>
          <p:cNvPr id="19463" name="TextBox 7"/>
          <p:cNvSpPr txBox="1">
            <a:spLocks noChangeArrowheads="1"/>
          </p:cNvSpPr>
          <p:nvPr/>
        </p:nvSpPr>
        <p:spPr bwMode="auto">
          <a:xfrm rot="-5400000">
            <a:off x="-938212" y="2243138"/>
            <a:ext cx="2605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|          Outdoor       |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5435600" y="1666875"/>
            <a:ext cx="2520950" cy="341788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164388" y="1341438"/>
            <a:ext cx="13319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Tutorial Scope</a:t>
            </a:r>
          </a:p>
        </p:txBody>
      </p:sp>
      <p:pic>
        <p:nvPicPr>
          <p:cNvPr id="1946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645025" y="-1970088"/>
            <a:ext cx="3638550" cy="3771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7" name="Rectangle 15"/>
          <p:cNvSpPr>
            <a:spLocks noChangeArrowheads="1"/>
          </p:cNvSpPr>
          <p:nvPr/>
        </p:nvSpPr>
        <p:spPr bwMode="auto">
          <a:xfrm>
            <a:off x="-5005388" y="-2590800"/>
            <a:ext cx="2774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Ultrasound:</a:t>
            </a:r>
          </a:p>
        </p:txBody>
      </p:sp>
      <p:sp>
        <p:nvSpPr>
          <p:cNvPr id="19468" name="Rectangle 16"/>
          <p:cNvSpPr>
            <a:spLocks noChangeArrowheads="1"/>
          </p:cNvSpPr>
          <p:nvPr/>
        </p:nvSpPr>
        <p:spPr bwMode="auto">
          <a:xfrm>
            <a:off x="9972675" y="-1609725"/>
            <a:ext cx="52562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aseline="30000"/>
              <a:t>AOA, TOA, TDOA, signal reflection</a:t>
            </a:r>
            <a:endParaRPr lang="en-US"/>
          </a:p>
        </p:txBody>
      </p:sp>
      <p:pic>
        <p:nvPicPr>
          <p:cNvPr id="1946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20375" y="-962025"/>
            <a:ext cx="376237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0" name="Rectangle 18"/>
          <p:cNvSpPr>
            <a:spLocks noChangeArrowheads="1"/>
          </p:cNvSpPr>
          <p:nvPr/>
        </p:nvSpPr>
        <p:spPr bwMode="auto">
          <a:xfrm>
            <a:off x="11483975" y="1485900"/>
            <a:ext cx="19288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aseline="30000"/>
              <a:t>Infrared (IR)</a:t>
            </a:r>
            <a:endParaRPr lang="en-US"/>
          </a:p>
        </p:txBody>
      </p:sp>
      <p:pic>
        <p:nvPicPr>
          <p:cNvPr id="1947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75913" y="1990725"/>
            <a:ext cx="39433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2" name="Rectangle 20"/>
          <p:cNvSpPr>
            <a:spLocks noChangeArrowheads="1"/>
          </p:cNvSpPr>
          <p:nvPr/>
        </p:nvSpPr>
        <p:spPr bwMode="auto">
          <a:xfrm>
            <a:off x="10260013" y="8902700"/>
            <a:ext cx="4584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aseline="30000"/>
              <a:t>Firefly delivers 3mm accuracy</a:t>
            </a:r>
            <a:endParaRPr lang="en-US"/>
          </a:p>
        </p:txBody>
      </p:sp>
      <p:sp>
        <p:nvSpPr>
          <p:cNvPr id="19473" name="Rectangle 21"/>
          <p:cNvSpPr>
            <a:spLocks noChangeArrowheads="1"/>
          </p:cNvSpPr>
          <p:nvPr/>
        </p:nvSpPr>
        <p:spPr bwMode="auto">
          <a:xfrm>
            <a:off x="10548938" y="-2041525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aseline="30000"/>
              <a:t>Ultra Wide Band (UWB)</a:t>
            </a:r>
            <a:endParaRPr lang="en-US"/>
          </a:p>
        </p:txBody>
      </p:sp>
      <p:sp>
        <p:nvSpPr>
          <p:cNvPr id="19474" name="Rectangle 22"/>
          <p:cNvSpPr>
            <a:spLocks noChangeArrowheads="1"/>
          </p:cNvSpPr>
          <p:nvPr/>
        </p:nvSpPr>
        <p:spPr bwMode="auto">
          <a:xfrm>
            <a:off x="-3997325" y="1701800"/>
            <a:ext cx="18700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aseline="30000"/>
              <a:t>TOA, TDOA</a:t>
            </a:r>
            <a:endParaRPr lang="en-US"/>
          </a:p>
        </p:txBody>
      </p:sp>
      <p:pic>
        <p:nvPicPr>
          <p:cNvPr id="19475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4789488" y="357505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6" name="Rectangle 25"/>
          <p:cNvSpPr>
            <a:spLocks noChangeArrowheads="1"/>
          </p:cNvSpPr>
          <p:nvPr/>
        </p:nvSpPr>
        <p:spPr bwMode="auto">
          <a:xfrm>
            <a:off x="-5076825" y="2566988"/>
            <a:ext cx="4572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aseline="30000"/>
              <a:t>Radio Frequency IDentification (RFID)</a:t>
            </a:r>
            <a:endParaRPr lang="en-US"/>
          </a:p>
        </p:txBody>
      </p:sp>
      <p:sp>
        <p:nvSpPr>
          <p:cNvPr id="19477" name="Rectangle 28"/>
          <p:cNvSpPr>
            <a:spLocks noChangeArrowheads="1"/>
          </p:cNvSpPr>
          <p:nvPr/>
        </p:nvSpPr>
        <p:spPr bwMode="auto">
          <a:xfrm>
            <a:off x="-5076825" y="7319963"/>
            <a:ext cx="45545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aseline="30000"/>
              <a:t>Cell of Origin, Signal Strength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/>
          <a:lstStyle/>
          <a:p>
            <a:r>
              <a:rPr lang="en-US" sz="4000" smtClean="0">
                <a:ea typeface="ＭＳ Ｐゴシック" pitchFamily="34" charset="-128"/>
              </a:rPr>
              <a:t>Location (Technologies)</a:t>
            </a:r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3563938" y="6202363"/>
            <a:ext cx="2622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baseline="30000"/>
              <a:t>Rainer Mautz, ETH Zurich, 2011</a:t>
            </a:r>
            <a:endParaRPr lang="en-US" sz="2000" b="0"/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306513"/>
            <a:ext cx="7602538" cy="491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Rectangle 7"/>
          <p:cNvSpPr>
            <a:spLocks noChangeArrowheads="1"/>
          </p:cNvSpPr>
          <p:nvPr/>
        </p:nvSpPr>
        <p:spPr bwMode="auto">
          <a:xfrm>
            <a:off x="1620838" y="1125538"/>
            <a:ext cx="72723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0" i="1">
                <a:solidFill>
                  <a:schemeClr val="tx1"/>
                </a:solidFill>
              </a:rPr>
              <a:t>: Spatial extension where system performance must be guaranteed</a:t>
            </a:r>
          </a:p>
        </p:txBody>
      </p:sp>
      <p:sp>
        <p:nvSpPr>
          <p:cNvPr id="20486" name="TextBox 6"/>
          <p:cNvSpPr txBox="1">
            <a:spLocks noChangeArrowheads="1"/>
          </p:cNvSpPr>
          <p:nvPr/>
        </p:nvSpPr>
        <p:spPr bwMode="auto">
          <a:xfrm rot="-5400000">
            <a:off x="-83344" y="4368007"/>
            <a:ext cx="1597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|    Indoor  |</a:t>
            </a:r>
          </a:p>
        </p:txBody>
      </p:sp>
      <p:sp>
        <p:nvSpPr>
          <p:cNvPr id="20487" name="TextBox 7"/>
          <p:cNvSpPr txBox="1">
            <a:spLocks noChangeArrowheads="1"/>
          </p:cNvSpPr>
          <p:nvPr/>
        </p:nvSpPr>
        <p:spPr bwMode="auto">
          <a:xfrm rot="-5400000">
            <a:off x="-577850" y="2568575"/>
            <a:ext cx="2605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|          Outdoor       |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7900" y="1666875"/>
            <a:ext cx="3168650" cy="413861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812088" y="1809750"/>
            <a:ext cx="13319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Tutorial Scope</a:t>
            </a:r>
          </a:p>
        </p:txBody>
      </p:sp>
      <p:pic>
        <p:nvPicPr>
          <p:cNvPr id="2049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645025" y="-1970088"/>
            <a:ext cx="3638550" cy="3771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1" name="Rectangle 15"/>
          <p:cNvSpPr>
            <a:spLocks noChangeArrowheads="1"/>
          </p:cNvSpPr>
          <p:nvPr/>
        </p:nvSpPr>
        <p:spPr bwMode="auto">
          <a:xfrm>
            <a:off x="-5005388" y="-2590800"/>
            <a:ext cx="2774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Ultrasound:</a:t>
            </a:r>
          </a:p>
        </p:txBody>
      </p:sp>
      <p:sp>
        <p:nvSpPr>
          <p:cNvPr id="20492" name="Rectangle 16"/>
          <p:cNvSpPr>
            <a:spLocks noChangeArrowheads="1"/>
          </p:cNvSpPr>
          <p:nvPr/>
        </p:nvSpPr>
        <p:spPr bwMode="auto">
          <a:xfrm>
            <a:off x="9972675" y="-1609725"/>
            <a:ext cx="52562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aseline="30000"/>
              <a:t>AOA, TOA, TDOA, signal reflection</a:t>
            </a:r>
            <a:endParaRPr lang="en-US"/>
          </a:p>
        </p:txBody>
      </p:sp>
      <p:pic>
        <p:nvPicPr>
          <p:cNvPr id="2049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20375" y="-962025"/>
            <a:ext cx="376237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4" name="Rectangle 18"/>
          <p:cNvSpPr>
            <a:spLocks noChangeArrowheads="1"/>
          </p:cNvSpPr>
          <p:nvPr/>
        </p:nvSpPr>
        <p:spPr bwMode="auto">
          <a:xfrm>
            <a:off x="11483975" y="1485900"/>
            <a:ext cx="19288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aseline="30000"/>
              <a:t>Infrared (IR)</a:t>
            </a:r>
            <a:endParaRPr lang="en-US"/>
          </a:p>
        </p:txBody>
      </p:sp>
      <p:pic>
        <p:nvPicPr>
          <p:cNvPr id="2049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75913" y="1990725"/>
            <a:ext cx="39433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6" name="Rectangle 20"/>
          <p:cNvSpPr>
            <a:spLocks noChangeArrowheads="1"/>
          </p:cNvSpPr>
          <p:nvPr/>
        </p:nvSpPr>
        <p:spPr bwMode="auto">
          <a:xfrm>
            <a:off x="10260013" y="8902700"/>
            <a:ext cx="4584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aseline="30000"/>
              <a:t>Firefly delivers 3mm accuracy</a:t>
            </a:r>
            <a:endParaRPr lang="en-US"/>
          </a:p>
        </p:txBody>
      </p:sp>
      <p:sp>
        <p:nvSpPr>
          <p:cNvPr id="20497" name="Rectangle 21"/>
          <p:cNvSpPr>
            <a:spLocks noChangeArrowheads="1"/>
          </p:cNvSpPr>
          <p:nvPr/>
        </p:nvSpPr>
        <p:spPr bwMode="auto">
          <a:xfrm>
            <a:off x="10548938" y="-2041525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aseline="30000"/>
              <a:t>Ultra Wide Band (UWB)</a:t>
            </a:r>
            <a:endParaRPr lang="en-US"/>
          </a:p>
        </p:txBody>
      </p:sp>
      <p:sp>
        <p:nvSpPr>
          <p:cNvPr id="20498" name="Rectangle 22"/>
          <p:cNvSpPr>
            <a:spLocks noChangeArrowheads="1"/>
          </p:cNvSpPr>
          <p:nvPr/>
        </p:nvSpPr>
        <p:spPr bwMode="auto">
          <a:xfrm>
            <a:off x="-3997325" y="1701800"/>
            <a:ext cx="18700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aseline="30000"/>
              <a:t>TOA, TDOA</a:t>
            </a:r>
            <a:endParaRPr lang="en-US"/>
          </a:p>
        </p:txBody>
      </p:sp>
      <p:pic>
        <p:nvPicPr>
          <p:cNvPr id="20499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4789488" y="357505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0" name="Rectangle 25"/>
          <p:cNvSpPr>
            <a:spLocks noChangeArrowheads="1"/>
          </p:cNvSpPr>
          <p:nvPr/>
        </p:nvSpPr>
        <p:spPr bwMode="auto">
          <a:xfrm>
            <a:off x="-5076825" y="2566988"/>
            <a:ext cx="4572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aseline="30000"/>
              <a:t>Radio Frequency IDentification (RFID)</a:t>
            </a:r>
            <a:endParaRPr lang="en-US"/>
          </a:p>
        </p:txBody>
      </p:sp>
      <p:sp>
        <p:nvSpPr>
          <p:cNvPr id="20501" name="Rectangle 28"/>
          <p:cNvSpPr>
            <a:spLocks noChangeArrowheads="1"/>
          </p:cNvSpPr>
          <p:nvPr/>
        </p:nvSpPr>
        <p:spPr bwMode="auto">
          <a:xfrm>
            <a:off x="-5076825" y="7319963"/>
            <a:ext cx="45545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aseline="30000"/>
              <a:t>Cell of Origin, Signal Strength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Localization</a:t>
            </a:r>
            <a:endParaRPr lang="en-US" dirty="0"/>
          </a:p>
        </p:txBody>
      </p:sp>
      <p:sp>
        <p:nvSpPr>
          <p:cNvPr id="21507" name="TextBox 8"/>
          <p:cNvSpPr txBox="1">
            <a:spLocks noChangeArrowheads="1"/>
          </p:cNvSpPr>
          <p:nvPr/>
        </p:nvSpPr>
        <p:spPr bwMode="auto">
          <a:xfrm>
            <a:off x="5003800" y="3860800"/>
            <a:ext cx="1584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Source: NASA</a:t>
            </a:r>
          </a:p>
        </p:txBody>
      </p:sp>
      <p:sp>
        <p:nvSpPr>
          <p:cNvPr id="9221" name="Content Placeholder 2"/>
          <p:cNvSpPr>
            <a:spLocks noGrp="1"/>
          </p:cNvSpPr>
          <p:nvPr>
            <p:ph idx="1"/>
          </p:nvPr>
        </p:nvSpPr>
        <p:spPr>
          <a:xfrm>
            <a:off x="323850" y="1196975"/>
            <a:ext cx="8351838" cy="4248150"/>
          </a:xfrm>
        </p:spPr>
        <p:txBody>
          <a:bodyPr/>
          <a:lstStyle/>
          <a:p>
            <a:r>
              <a:rPr lang="en-US" sz="2800" b="1" smtClean="0">
                <a:solidFill>
                  <a:srgbClr val="003399"/>
                </a:solidFill>
                <a:ea typeface="ＭＳ Ｐゴシック" pitchFamily="34" charset="-128"/>
              </a:rPr>
              <a:t>Infrastructure-free systems: </a:t>
            </a:r>
            <a:r>
              <a:rPr lang="en-US" sz="2800" b="1" smtClean="0">
                <a:solidFill>
                  <a:srgbClr val="FF0000"/>
                </a:solidFill>
                <a:ea typeface="ＭＳ Ｐゴシック" pitchFamily="34" charset="-128"/>
              </a:rPr>
              <a:t>don’t </a:t>
            </a:r>
            <a:r>
              <a:rPr lang="en-US" sz="2800" smtClean="0">
                <a:ea typeface="ＭＳ Ｐゴシック" pitchFamily="34" charset="-128"/>
              </a:rPr>
              <a:t>require </a:t>
            </a:r>
            <a:r>
              <a:rPr lang="en-US" sz="2800" b="1" smtClean="0">
                <a:ea typeface="ＭＳ Ｐゴシック" pitchFamily="34" charset="-128"/>
              </a:rPr>
              <a:t>dedicated equipment </a:t>
            </a:r>
            <a:r>
              <a:rPr lang="en-US" sz="2800" smtClean="0">
                <a:ea typeface="ＭＳ Ｐゴシック" pitchFamily="34" charset="-128"/>
              </a:rPr>
              <a:t>for the provisioning of </a:t>
            </a:r>
            <a:r>
              <a:rPr lang="en-US" sz="2800" b="1" smtClean="0">
                <a:ea typeface="ＭＳ Ｐゴシック" pitchFamily="34" charset="-128"/>
              </a:rPr>
              <a:t>location signals </a:t>
            </a:r>
            <a:r>
              <a:rPr lang="en-US" sz="2800" smtClean="0">
                <a:ea typeface="ＭＳ Ｐゴシック" pitchFamily="34" charset="-128"/>
              </a:rPr>
              <a:t>(e.g., GPS, Wi-Fi, Cellular, Magnetic, IMU)</a:t>
            </a:r>
          </a:p>
          <a:p>
            <a:r>
              <a:rPr lang="en-US" sz="2800" b="1" smtClean="0">
                <a:solidFill>
                  <a:srgbClr val="003399"/>
                </a:solidFill>
                <a:ea typeface="ＭＳ Ｐゴシック" pitchFamily="34" charset="-128"/>
              </a:rPr>
              <a:t>Infrastructure-based systems: </a:t>
            </a:r>
            <a:r>
              <a:rPr lang="en-US" sz="2800" smtClean="0">
                <a:ea typeface="ＭＳ Ｐゴシック" pitchFamily="34" charset="-128"/>
              </a:rPr>
              <a:t>require </a:t>
            </a:r>
            <a:r>
              <a:rPr lang="en-US" sz="2800" b="1" smtClean="0">
                <a:ea typeface="ＭＳ Ｐゴシック" pitchFamily="34" charset="-128"/>
              </a:rPr>
              <a:t>dedicated equipment</a:t>
            </a:r>
            <a:r>
              <a:rPr lang="en-US" sz="2800" smtClean="0">
                <a:ea typeface="ＭＳ Ｐゴシック" pitchFamily="34" charset="-128"/>
              </a:rPr>
              <a:t> (e.g., proprietary transmitters, beacons, antennas and cabling)</a:t>
            </a:r>
          </a:p>
          <a:p>
            <a:pPr lvl="1"/>
            <a:r>
              <a:rPr lang="en-US" sz="2400" b="1" smtClean="0">
                <a:ea typeface="ＭＳ Ｐゴシック" pitchFamily="34" charset="-128"/>
              </a:rPr>
              <a:t>Bluetooth Low Energy (BLE) beacons:</a:t>
            </a:r>
            <a:r>
              <a:rPr lang="en-US" sz="2400" smtClean="0">
                <a:ea typeface="ＭＳ Ｐゴシック" pitchFamily="34" charset="-128"/>
              </a:rPr>
              <a:t> </a:t>
            </a:r>
            <a:r>
              <a:rPr lang="en-US" sz="2400" smtClean="0">
                <a:ea typeface="ＭＳ Ｐゴシック" pitchFamily="34" charset="-128"/>
                <a:sym typeface="Wingdings" pitchFamily="2" charset="2"/>
              </a:rPr>
              <a:t>iBeacons (Apple)</a:t>
            </a:r>
          </a:p>
          <a:p>
            <a:pPr lvl="1"/>
            <a:r>
              <a:rPr lang="en-US" sz="2400" b="1" smtClean="0">
                <a:ea typeface="ＭＳ Ｐゴシック" pitchFamily="34" charset="-128"/>
                <a:sym typeface="Wingdings" pitchFamily="2" charset="2"/>
              </a:rPr>
              <a:t>Ultrasound: </a:t>
            </a:r>
            <a:r>
              <a:rPr lang="en-US" sz="2400" smtClean="0">
                <a:ea typeface="ＭＳ Ｐゴシック" pitchFamily="34" charset="-128"/>
                <a:sym typeface="Wingdings" pitchFamily="2" charset="2"/>
              </a:rPr>
              <a:t>ALPS (CMU)</a:t>
            </a:r>
          </a:p>
          <a:p>
            <a:pPr lvl="1"/>
            <a:r>
              <a:rPr lang="en-US" sz="2400" b="1" smtClean="0">
                <a:ea typeface="ＭＳ Ｐゴシック" pitchFamily="34" charset="-128"/>
                <a:sym typeface="Wingdings" pitchFamily="2" charset="2"/>
              </a:rPr>
              <a:t>Visible Light</a:t>
            </a:r>
            <a:r>
              <a:rPr lang="en-US" sz="2400" smtClean="0">
                <a:ea typeface="ＭＳ Ｐゴシック" pitchFamily="34" charset="-128"/>
                <a:sym typeface="Wingdings" pitchFamily="2" charset="2"/>
              </a:rPr>
              <a:t>: EPSILON (Microsoft Research)</a:t>
            </a:r>
          </a:p>
          <a:p>
            <a:pPr lvl="1"/>
            <a:r>
              <a:rPr lang="en-US" sz="2400" b="1" smtClean="0">
                <a:ea typeface="ＭＳ Ｐゴシック" pitchFamily="34" charset="-128"/>
                <a:sym typeface="Wingdings" pitchFamily="2" charset="2"/>
              </a:rPr>
              <a:t>Ultra Wide Band (UWB): </a:t>
            </a:r>
            <a:r>
              <a:rPr lang="en-US" sz="2400" smtClean="0">
                <a:ea typeface="ＭＳ Ｐゴシック" pitchFamily="34" charset="-128"/>
                <a:sym typeface="Wingdings" pitchFamily="2" charset="2"/>
              </a:rPr>
              <a:t>Decawave</a:t>
            </a:r>
            <a:endParaRPr lang="en-US" sz="2400" smtClean="0">
              <a:ea typeface="ＭＳ Ｐゴシック" pitchFamily="34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23850" y="1196975"/>
            <a:ext cx="8424863" cy="1800225"/>
          </a:xfrm>
          <a:prstGeom prst="rect">
            <a:avLst/>
          </a:prstGeom>
          <a:noFill/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51725" y="2422525"/>
            <a:ext cx="15128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Focus of next slides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398963"/>
            <a:ext cx="201136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/>
          <a:lstStyle/>
          <a:p>
            <a:r>
              <a:rPr lang="en-US" sz="4000" smtClean="0">
                <a:ea typeface="ＭＳ Ｐゴシック" pitchFamily="34" charset="-128"/>
              </a:rPr>
              <a:t>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052513"/>
            <a:ext cx="8207375" cy="2881312"/>
          </a:xfrm>
        </p:spPr>
        <p:txBody>
          <a:bodyPr/>
          <a:lstStyle/>
          <a:p>
            <a:pPr marL="514350" indent="-514350"/>
            <a:r>
              <a:rPr lang="en-US" sz="2400" b="1" smtClean="0">
                <a:ea typeface="ＭＳ Ｐゴシック" pitchFamily="34" charset="-128"/>
              </a:rPr>
              <a:t>Global Navigation Satellite Systems (GNSS) </a:t>
            </a:r>
            <a:r>
              <a:rPr lang="en-US" sz="2400" smtClean="0">
                <a:ea typeface="ＭＳ Ｐゴシック" pitchFamily="34" charset="-128"/>
              </a:rPr>
              <a:t>have played an important role in </a:t>
            </a:r>
            <a:r>
              <a:rPr lang="en-US" sz="2400" b="1" smtClean="0">
                <a:ea typeface="ＭＳ Ｐゴシック" pitchFamily="34" charset="-128"/>
              </a:rPr>
              <a:t>Outdoor (Spatial) Data Management:</a:t>
            </a:r>
            <a:endParaRPr lang="en-US" sz="2800" b="1" smtClean="0">
              <a:ea typeface="ＭＳ Ｐゴシック" pitchFamily="34" charset="-128"/>
            </a:endParaRPr>
          </a:p>
          <a:p>
            <a:pPr lvl="1">
              <a:buFont typeface="Arial" charset="0"/>
              <a:buChar char="•"/>
            </a:pPr>
            <a:r>
              <a:rPr lang="en-US" sz="2000" b="1" smtClean="0">
                <a:ea typeface="ＭＳ Ｐゴシック" pitchFamily="34" charset="-128"/>
              </a:rPr>
              <a:t> Current: </a:t>
            </a:r>
            <a:r>
              <a:rPr lang="en-US" sz="2000" smtClean="0">
                <a:ea typeface="ＭＳ Ｐゴシック" pitchFamily="34" charset="-128"/>
              </a:rPr>
              <a:t>Global Positioning System (US), GLONASS (Russian)</a:t>
            </a:r>
          </a:p>
          <a:p>
            <a:pPr lvl="1">
              <a:buFont typeface="Arial" charset="0"/>
              <a:buChar char="•"/>
            </a:pPr>
            <a:r>
              <a:rPr lang="en-US" sz="2000" b="1" smtClean="0">
                <a:ea typeface="ＭＳ Ｐゴシック" pitchFamily="34" charset="-128"/>
              </a:rPr>
              <a:t> Upcoming: </a:t>
            </a:r>
            <a:r>
              <a:rPr lang="en-US" sz="2000" smtClean="0">
                <a:ea typeface="ＭＳ Ｐゴシック" pitchFamily="34" charset="-128"/>
              </a:rPr>
              <a:t>Galileo (European), Indian Regional Navigation Satellite System (IRNASS),  BeiDou-2 (Chinese)</a:t>
            </a:r>
            <a:endParaRPr lang="en-US" sz="2400" b="1" smtClean="0">
              <a:ea typeface="ＭＳ Ｐゴシック" pitchFamily="34" charset="-128"/>
            </a:endParaRPr>
          </a:p>
          <a:p>
            <a:pPr marL="514350" indent="-514350"/>
            <a:r>
              <a:rPr lang="en-US" sz="2400" smtClean="0">
                <a:ea typeface="ＭＳ Ｐゴシック" pitchFamily="34" charset="-128"/>
              </a:rPr>
              <a:t>Many civilian uses with advent of GIS technologies since </a:t>
            </a:r>
            <a:r>
              <a:rPr lang="en-US" altLang="en-US" sz="2400" smtClean="0">
                <a:ea typeface="ＭＳ Ｐゴシック" pitchFamily="34" charset="-128"/>
              </a:rPr>
              <a:t>‘</a:t>
            </a:r>
            <a:r>
              <a:rPr lang="en-US" sz="2400" smtClean="0">
                <a:ea typeface="ＭＳ Ｐゴシック" pitchFamily="34" charset="-128"/>
              </a:rPr>
              <a:t>70 (ESRI)</a:t>
            </a:r>
            <a:endParaRPr lang="en-US" sz="3600" smtClean="0">
              <a:ea typeface="ＭＳ Ｐゴシック" pitchFamily="34" charset="-128"/>
            </a:endParaRPr>
          </a:p>
        </p:txBody>
      </p:sp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4288" y="4614863"/>
            <a:ext cx="2125662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1363" y="4614863"/>
            <a:ext cx="1439862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9338" y="4687888"/>
            <a:ext cx="1905000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019925" y="6054725"/>
            <a:ext cx="165576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b="0" dirty="0">
                <a:cs typeface="Arial" charset="0"/>
              </a:rPr>
              <a:t>Location-based Services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03800" y="6054725"/>
            <a:ext cx="165576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b="0" dirty="0">
                <a:cs typeface="Arial" charset="0"/>
              </a:rPr>
              <a:t>Precision Agriculture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43213" y="6054725"/>
            <a:ext cx="165576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b="0" dirty="0">
                <a:cs typeface="Arial" charset="0"/>
              </a:rPr>
              <a:t>Geographic Mapping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8163" y="6127750"/>
            <a:ext cx="165735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b="0" dirty="0">
                <a:cs typeface="Arial" charset="0"/>
              </a:rPr>
              <a:t>Navigation</a:t>
            </a:r>
          </a:p>
        </p:txBody>
      </p:sp>
      <p:sp>
        <p:nvSpPr>
          <p:cNvPr id="22540" name="TextBox 15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Infrastructure-free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(Outdoor)</a:t>
            </a:r>
            <a:endParaRPr lang="en-US" dirty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2016125"/>
          </a:xfrm>
        </p:spPr>
        <p:txBody>
          <a:bodyPr/>
          <a:lstStyle/>
          <a:p>
            <a:pPr marL="514350" indent="-514350"/>
            <a:r>
              <a:rPr lang="en-US" sz="3600" b="1" dirty="0" smtClean="0">
                <a:ea typeface="ＭＳ Ｐゴシック" pitchFamily="34" charset="-128"/>
              </a:rPr>
              <a:t>GNSS Drawbacks for Indoor Location:</a:t>
            </a:r>
          </a:p>
          <a:p>
            <a:pPr marL="914400" lvl="1" indent="-514350"/>
            <a:r>
              <a:rPr lang="en-US" sz="3200" b="1" dirty="0" smtClean="0">
                <a:ea typeface="ＭＳ Ｐゴシック" pitchFamily="34" charset="-128"/>
              </a:rPr>
              <a:t>Low availability </a:t>
            </a:r>
            <a:r>
              <a:rPr lang="en-US" sz="3200" dirty="0" smtClean="0">
                <a:ea typeface="ＭＳ Ｐゴシック" pitchFamily="34" charset="-128"/>
              </a:rPr>
              <a:t>indoors due to the </a:t>
            </a:r>
            <a:r>
              <a:rPr lang="en-US" sz="3200" b="1" dirty="0" smtClean="0">
                <a:ea typeface="ＭＳ Ｐゴシック" pitchFamily="34" charset="-128"/>
              </a:rPr>
              <a:t>blockage</a:t>
            </a:r>
            <a:r>
              <a:rPr lang="en-US" sz="3200" dirty="0" smtClean="0">
                <a:ea typeface="ＭＳ Ｐゴシック" pitchFamily="34" charset="-128"/>
              </a:rPr>
              <a:t> or attenuation of the </a:t>
            </a:r>
            <a:r>
              <a:rPr lang="en-US" sz="3200" b="1" dirty="0" smtClean="0">
                <a:ea typeface="ＭＳ Ｐゴシック" pitchFamily="34" charset="-128"/>
              </a:rPr>
              <a:t>satellite signals.</a:t>
            </a:r>
            <a:endParaRPr lang="en-US" sz="3200" dirty="0" smtClean="0">
              <a:ea typeface="ＭＳ Ｐゴシック" pitchFamily="34" charset="-128"/>
            </a:endParaRPr>
          </a:p>
          <a:p>
            <a:pPr marL="914400" lvl="1" indent="-514350"/>
            <a:r>
              <a:rPr lang="en-US" sz="3200" b="1" dirty="0" smtClean="0">
                <a:ea typeface="ＭＳ Ｐゴシック" pitchFamily="34" charset="-128"/>
              </a:rPr>
              <a:t>High start-up time.</a:t>
            </a:r>
          </a:p>
          <a:p>
            <a:pPr marL="914400" lvl="1" indent="-514350"/>
            <a:r>
              <a:rPr lang="en-US" sz="3200" b="1" dirty="0" smtClean="0">
                <a:ea typeface="ＭＳ Ｐゴシック" pitchFamily="34" charset="-128"/>
              </a:rPr>
              <a:t>Power Demanding </a:t>
            </a:r>
            <a:r>
              <a:rPr lang="en-US" sz="3200" dirty="0" smtClean="0">
                <a:ea typeface="ＭＳ Ｐゴシック" pitchFamily="34" charset="-128"/>
              </a:rPr>
              <a:t>(continuously receive signals).</a:t>
            </a:r>
          </a:p>
        </p:txBody>
      </p:sp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Infrastructure-free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500063"/>
            <a:ext cx="8358188" cy="5715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Disclaimer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1214438"/>
            <a:ext cx="8229600" cy="49545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Feel free to use any of the following slides for educational purposes, however kindly acknowledge the source.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We would also like to know how you have used these slides, so please send us an email with comments or suggestions.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This presentation is available at: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dirty="0" smtClean="0">
                <a:ea typeface="ＭＳ Ｐゴシック" pitchFamily="34" charset="-128"/>
              </a:rPr>
              <a:t>	</a:t>
            </a:r>
            <a:r>
              <a:rPr lang="en-US" sz="2800" dirty="0" smtClean="0">
                <a:ea typeface="ＭＳ Ｐゴシック" pitchFamily="34" charset="-128"/>
                <a:hlinkClick r:id="rId3"/>
              </a:rPr>
              <a:t>http://dmsl.cs.ucy.ac.cy/tutorials/mdm15/</a:t>
            </a:r>
            <a:endParaRPr lang="en-US" sz="28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1052513"/>
            <a:ext cx="1735137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(Outdoor/Indoor)</a:t>
            </a:r>
            <a:endParaRPr lang="en-US" dirty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6491288" cy="3887788"/>
          </a:xfrm>
        </p:spPr>
        <p:txBody>
          <a:bodyPr/>
          <a:lstStyle/>
          <a:p>
            <a:pPr marL="514350" indent="-514350"/>
            <a:r>
              <a:rPr lang="en-US" sz="2400" b="1" smtClean="0">
                <a:ea typeface="ＭＳ Ｐゴシック" pitchFamily="34" charset="-128"/>
              </a:rPr>
              <a:t>Cell ID:</a:t>
            </a:r>
          </a:p>
          <a:p>
            <a:pPr marL="914400" lvl="1" indent="-514350"/>
            <a:r>
              <a:rPr lang="en-US" sz="1800" smtClean="0">
                <a:ea typeface="ＭＳ Ｐゴシック" pitchFamily="34" charset="-128"/>
              </a:rPr>
              <a:t>Cell ID is the Unique Identifier of Cellular Towers.</a:t>
            </a:r>
          </a:p>
          <a:p>
            <a:pPr marL="514350" indent="-514350"/>
            <a:r>
              <a:rPr lang="en-US" sz="2400" b="1" smtClean="0">
                <a:ea typeface="ＭＳ Ｐゴシック" pitchFamily="34" charset="-128"/>
              </a:rPr>
              <a:t>Cell ID Databases</a:t>
            </a:r>
          </a:p>
          <a:p>
            <a:pPr marL="914400" lvl="1" indent="-514350"/>
            <a:r>
              <a:rPr lang="en-US" sz="1800" b="1" smtClean="0">
                <a:ea typeface="ＭＳ Ｐゴシック" pitchFamily="34" charset="-128"/>
              </a:rPr>
              <a:t>Skyhook Wireless (2003), MA, USA (Apple, Samsung): 30 million+ cell towers, 1 Billion Wi-Fi APs, 1 billion+ geolocated IPs, </a:t>
            </a:r>
            <a:r>
              <a:rPr lang="en-US" sz="1800" smtClean="0">
                <a:ea typeface="ＭＳ Ｐゴシック" pitchFamily="34" charset="-128"/>
              </a:rPr>
              <a:t>7 billion+ monthly location requests and 2.5 million geofencable POIs.</a:t>
            </a:r>
          </a:p>
          <a:p>
            <a:pPr marL="914400" lvl="1" indent="-514350"/>
            <a:r>
              <a:rPr lang="en-US" sz="1800" smtClean="0">
                <a:ea typeface="ＭＳ Ｐゴシック" pitchFamily="34" charset="-128"/>
              </a:rPr>
              <a:t>Google Geolocation </a:t>
            </a:r>
            <a:r>
              <a:rPr lang="en-US" altLang="en-US" sz="1800" smtClean="0">
                <a:ea typeface="ＭＳ Ｐゴシック" pitchFamily="34" charset="-128"/>
              </a:rPr>
              <a:t>“</a:t>
            </a:r>
            <a:r>
              <a:rPr lang="en-US" sz="1800" smtClean="0">
                <a:ea typeface="ＭＳ Ｐゴシック" pitchFamily="34" charset="-128"/>
              </a:rPr>
              <a:t>Big</a:t>
            </a:r>
            <a:r>
              <a:rPr lang="en-US" altLang="en-US" sz="1800" smtClean="0">
                <a:ea typeface="ＭＳ Ｐゴシック" pitchFamily="34" charset="-128"/>
              </a:rPr>
              <a:t>”</a:t>
            </a:r>
            <a:r>
              <a:rPr lang="en-US" sz="1800" smtClean="0">
                <a:ea typeface="ＭＳ Ｐゴシック" pitchFamily="34" charset="-128"/>
              </a:rPr>
              <a:t> Database (similar)</a:t>
            </a:r>
          </a:p>
          <a:p>
            <a:pPr marL="514350" indent="-514350"/>
            <a:endParaRPr lang="en-US" sz="2000" b="1" smtClean="0">
              <a:ea typeface="ＭＳ Ｐゴシック" pitchFamily="34" charset="-128"/>
            </a:endParaRPr>
          </a:p>
          <a:p>
            <a:pPr marL="514350" indent="-514350"/>
            <a:endParaRPr lang="en-US" sz="2000" b="1" smtClean="0">
              <a:ea typeface="ＭＳ Ｐゴシック" pitchFamily="34" charset="-128"/>
            </a:endParaRPr>
          </a:p>
          <a:p>
            <a:pPr marL="514350" indent="-514350"/>
            <a:endParaRPr lang="en-US" sz="2000" b="1" smtClean="0">
              <a:ea typeface="ＭＳ Ｐゴシック" pitchFamily="34" charset="-128"/>
            </a:endParaRPr>
          </a:p>
          <a:p>
            <a:pPr marL="514350" indent="-514350"/>
            <a:endParaRPr lang="en-US" sz="2000" b="1" smtClean="0">
              <a:ea typeface="ＭＳ Ｐゴシック" pitchFamily="34" charset="-128"/>
            </a:endParaRPr>
          </a:p>
          <a:p>
            <a:pPr marL="514350" indent="-514350"/>
            <a:endParaRPr lang="en-US" sz="2000" b="1" smtClean="0">
              <a:ea typeface="ＭＳ Ｐゴシック" pitchFamily="34" charset="-128"/>
            </a:endParaRPr>
          </a:p>
          <a:p>
            <a:pPr marL="514350" indent="-514350"/>
            <a:endParaRPr lang="en-US" sz="1200" b="1" smtClean="0">
              <a:ea typeface="ＭＳ Ｐゴシック" pitchFamily="34" charset="-128"/>
            </a:endParaRPr>
          </a:p>
          <a:p>
            <a:pPr marL="514350" indent="-514350"/>
            <a:endParaRPr lang="en-US" sz="1800" smtClean="0">
              <a:ea typeface="ＭＳ Ｐゴシック" pitchFamily="34" charset="-128"/>
            </a:endParaRPr>
          </a:p>
          <a:p>
            <a:pPr marL="914400" lvl="1" indent="-514350"/>
            <a:endParaRPr lang="en-US" sz="1600" smtClean="0">
              <a:ea typeface="ＭＳ Ｐゴシック" pitchFamily="34" charset="-128"/>
            </a:endParaRPr>
          </a:p>
        </p:txBody>
      </p:sp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7988" y="1196975"/>
            <a:ext cx="865187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4076700"/>
            <a:ext cx="49466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5003800" y="4811713"/>
            <a:ext cx="3671888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defRPr/>
            </a:pPr>
            <a:r>
              <a:rPr lang="en-US" sz="2400" dirty="0"/>
              <a:t>Disadvantages:</a:t>
            </a:r>
          </a:p>
          <a:p>
            <a:pPr marL="457200" indent="-514350">
              <a:buFont typeface="Arial" pitchFamily="34" charset="0"/>
              <a:buChar char="•"/>
              <a:defRPr/>
            </a:pPr>
            <a:r>
              <a:rPr lang="en-US" sz="1800" b="0" dirty="0"/>
              <a:t>Low accuracy: 30-50m (indoor) to 1-30km (outdoor).</a:t>
            </a:r>
          </a:p>
          <a:p>
            <a:pPr marL="457200" indent="-514350">
              <a:buFont typeface="Arial" pitchFamily="34" charset="0"/>
              <a:buChar char="•"/>
              <a:defRPr/>
            </a:pPr>
            <a:r>
              <a:rPr lang="en-US" sz="1800" b="0" dirty="0"/>
              <a:t>Serving cell is not always the nearest. </a:t>
            </a:r>
            <a:endParaRPr lang="en-US" sz="4000" b="0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5463" y="2205038"/>
            <a:ext cx="1717675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TextBox 9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Infrastructure-free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Public Cell ID Databases</a:t>
            </a:r>
            <a:endParaRPr lang="en-US" dirty="0"/>
          </a:p>
        </p:txBody>
      </p:sp>
      <p:sp>
        <p:nvSpPr>
          <p:cNvPr id="26627" name="Rectangle 12"/>
          <p:cNvSpPr>
            <a:spLocks noChangeArrowheads="1"/>
          </p:cNvSpPr>
          <p:nvPr/>
        </p:nvSpPr>
        <p:spPr bwMode="auto">
          <a:xfrm>
            <a:off x="2286000" y="-4649788"/>
            <a:ext cx="45720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0"/>
              <a:t>Basic Operation on Smartphone Power(mW=mJ/s)</a:t>
            </a:r>
          </a:p>
          <a:p>
            <a:r>
              <a:rPr lang="en-US" sz="1400" b="0"/>
              <a:t>CPU Minimal use (just OS running) 35mW</a:t>
            </a:r>
          </a:p>
          <a:p>
            <a:r>
              <a:rPr lang="en-US" sz="1400" b="0"/>
              <a:t>CPU Standard use (light processing) 175mW</a:t>
            </a:r>
          </a:p>
          <a:p>
            <a:r>
              <a:rPr lang="en-US" sz="1400" b="0"/>
              <a:t>CPU Peak (heavy processing) 469mW</a:t>
            </a:r>
          </a:p>
          <a:p>
            <a:r>
              <a:rPr lang="en-US" sz="1400" b="0"/>
              <a:t>WiFi Idle (Connected) 34mW</a:t>
            </a:r>
          </a:p>
          <a:p>
            <a:r>
              <a:rPr lang="en-US" sz="1400" b="0"/>
              <a:t>WiFi Localization (avg/minute) 125mW</a:t>
            </a:r>
          </a:p>
          <a:p>
            <a:r>
              <a:rPr lang="en-US" sz="1400" b="0"/>
              <a:t>WiFi Peak (Uplink 123Kbps, -58dBm) 400mW</a:t>
            </a:r>
          </a:p>
          <a:p>
            <a:r>
              <a:rPr lang="en-US" sz="1400" b="0"/>
              <a:t>3G Localization (avg/minute) 300mW</a:t>
            </a:r>
          </a:p>
          <a:p>
            <a:r>
              <a:rPr lang="en-US" sz="1400" b="0"/>
              <a:t>3G Busy 900mW</a:t>
            </a:r>
          </a:p>
          <a:p>
            <a:r>
              <a:rPr lang="en-US" sz="1400" b="0"/>
              <a:t>GPS On (steady) 275mW</a:t>
            </a:r>
          </a:p>
          <a:p>
            <a:r>
              <a:rPr lang="en-US" sz="1400" b="0"/>
              <a:t>OLED Economy Mode 300mW</a:t>
            </a:r>
          </a:p>
          <a:p>
            <a:r>
              <a:rPr lang="en-US" sz="1400" b="0"/>
              <a:t>OLED Full Brightness 676mW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147050" cy="3887788"/>
          </a:xfrm>
        </p:spPr>
        <p:txBody>
          <a:bodyPr/>
          <a:lstStyle/>
          <a:p>
            <a:pPr marL="514350" indent="-514350"/>
            <a:r>
              <a:rPr lang="en-US" sz="2400" b="1" smtClean="0">
                <a:ea typeface="ＭＳ Ｐゴシック" pitchFamily="34" charset="-128"/>
              </a:rPr>
              <a:t>Wigle.net API</a:t>
            </a:r>
          </a:p>
          <a:p>
            <a:pPr marL="914400" lvl="1" indent="-514350"/>
            <a:r>
              <a:rPr lang="en-US" sz="1800" smtClean="0">
                <a:ea typeface="ＭＳ Ｐゴシック" pitchFamily="34" charset="-128"/>
              </a:rPr>
              <a:t>2.8+ billion raw observations, 191+ million WiFi APs, 4.5+ M cell towers, 170.000 “stumblers” (wardrivers), leaderboards, access to raw data</a:t>
            </a:r>
          </a:p>
          <a:p>
            <a:pPr marL="514350" indent="-514350"/>
            <a:r>
              <a:rPr lang="en-US" sz="2400" b="1" smtClean="0">
                <a:ea typeface="ＭＳ Ｐゴシック" pitchFamily="34" charset="-128"/>
              </a:rPr>
              <a:t>Open Cell ID API</a:t>
            </a:r>
            <a:endParaRPr lang="en-US" sz="1800" smtClean="0">
              <a:ea typeface="ＭＳ Ｐゴシック" pitchFamily="34" charset="-128"/>
            </a:endParaRPr>
          </a:p>
          <a:p>
            <a:pPr marL="914400" lvl="1" indent="-514350"/>
            <a:r>
              <a:rPr lang="en-US" sz="1800" smtClean="0">
                <a:ea typeface="ＭＳ Ｐゴシック" pitchFamily="34" charset="-128"/>
              </a:rPr>
              <a:t>7 million cell towers, access to raw data</a:t>
            </a:r>
          </a:p>
          <a:p>
            <a:pPr marL="514350" indent="-514350"/>
            <a:r>
              <a:rPr lang="en-US" sz="2400" b="1" smtClean="0">
                <a:ea typeface="ＭＳ Ｐゴシック" pitchFamily="34" charset="-128"/>
              </a:rPr>
              <a:t>Mozilla Location Service API</a:t>
            </a:r>
          </a:p>
          <a:p>
            <a:pPr marL="914400" lvl="1" indent="-514350"/>
            <a:r>
              <a:rPr lang="en-US" sz="1800" smtClean="0">
                <a:ea typeface="ＭＳ Ｐゴシック" pitchFamily="34" charset="-128"/>
              </a:rPr>
              <a:t>8.5 million cell towers, 210+ million WiFi APs, 856+ million cell and 3.4+ billion WiFi observations, leader board, no access to raw data</a:t>
            </a:r>
          </a:p>
          <a:p>
            <a:pPr marL="914400" lvl="1" indent="-514350"/>
            <a:endParaRPr lang="en-US" sz="2000" b="1" smtClean="0">
              <a:ea typeface="ＭＳ Ｐゴシック" pitchFamily="34" charset="-128"/>
            </a:endParaRPr>
          </a:p>
          <a:p>
            <a:pPr marL="514350" indent="-514350"/>
            <a:endParaRPr lang="en-US" sz="2000" b="1" smtClean="0">
              <a:ea typeface="ＭＳ Ｐゴシック" pitchFamily="34" charset="-128"/>
            </a:endParaRPr>
          </a:p>
          <a:p>
            <a:pPr marL="514350" indent="-514350"/>
            <a:endParaRPr lang="en-US" sz="2000" b="1" smtClean="0">
              <a:ea typeface="ＭＳ Ｐゴシック" pitchFamily="34" charset="-128"/>
            </a:endParaRPr>
          </a:p>
          <a:p>
            <a:pPr marL="514350" indent="-514350"/>
            <a:endParaRPr lang="en-US" sz="2000" b="1" smtClean="0">
              <a:ea typeface="ＭＳ Ｐゴシック" pitchFamily="34" charset="-128"/>
            </a:endParaRPr>
          </a:p>
          <a:p>
            <a:pPr marL="514350" indent="-514350"/>
            <a:endParaRPr lang="en-US" sz="2000" b="1" smtClean="0">
              <a:ea typeface="ＭＳ Ｐゴシック" pitchFamily="34" charset="-128"/>
            </a:endParaRPr>
          </a:p>
          <a:p>
            <a:pPr marL="514350" indent="-514350"/>
            <a:endParaRPr lang="en-US" sz="2000" b="1" smtClean="0">
              <a:ea typeface="ＭＳ Ｐゴシック" pitchFamily="34" charset="-128"/>
            </a:endParaRPr>
          </a:p>
          <a:p>
            <a:pPr marL="514350" indent="-514350"/>
            <a:endParaRPr lang="en-US" sz="1200" b="1" smtClean="0">
              <a:ea typeface="ＭＳ Ｐゴシック" pitchFamily="34" charset="-128"/>
            </a:endParaRPr>
          </a:p>
          <a:p>
            <a:pPr marL="514350" indent="-514350"/>
            <a:endParaRPr lang="en-US" sz="1800" smtClean="0">
              <a:ea typeface="ＭＳ Ｐゴシック" pitchFamily="34" charset="-128"/>
            </a:endParaRPr>
          </a:p>
          <a:p>
            <a:pPr marL="914400" lvl="1" indent="-514350"/>
            <a:endParaRPr lang="en-US" sz="1600" smtClean="0">
              <a:ea typeface="ＭＳ Ｐゴシック" pitchFamily="34" charset="-128"/>
            </a:endParaRPr>
          </a:p>
        </p:txBody>
      </p:sp>
      <p:pic>
        <p:nvPicPr>
          <p:cNvPr id="8" name="Picture 7" descr="Untitled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3860800"/>
            <a:ext cx="52959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Untitled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5775" y="3860800"/>
            <a:ext cx="533717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Untitled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063" y="3721100"/>
            <a:ext cx="229393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Untitled4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413" y="3933825"/>
            <a:ext cx="4159250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3" name="TextBox 10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Infrastructure-free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(Indoor)</a:t>
            </a:r>
            <a:endParaRPr lang="en-US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6491288" cy="3887788"/>
          </a:xfrm>
        </p:spPr>
        <p:txBody>
          <a:bodyPr/>
          <a:lstStyle/>
          <a:p>
            <a:pPr marL="514350" indent="-514350"/>
            <a:r>
              <a:rPr lang="en-US" sz="2800" b="1" smtClean="0">
                <a:ea typeface="ＭＳ Ｐゴシック" pitchFamily="34" charset="-128"/>
              </a:rPr>
              <a:t>Inertial Measurement Units (IMU)</a:t>
            </a:r>
          </a:p>
          <a:p>
            <a:pPr marL="914400" lvl="1" indent="-514350"/>
            <a:r>
              <a:rPr lang="en-US" sz="2000" smtClean="0">
                <a:ea typeface="ＭＳ Ｐゴシック" pitchFamily="34" charset="-128"/>
              </a:rPr>
              <a:t>3D acceleration, 3D gyroscope, digital compass using dead reckoning (calculate next position based on prior).</a:t>
            </a:r>
          </a:p>
          <a:p>
            <a:pPr marL="514350" indent="-514350"/>
            <a:r>
              <a:rPr lang="en-US" sz="2400" b="1" smtClean="0">
                <a:ea typeface="ＭＳ Ｐゴシック" pitchFamily="34" charset="-128"/>
              </a:rPr>
              <a:t>Disadvantages</a:t>
            </a:r>
          </a:p>
          <a:p>
            <a:pPr marL="914400" lvl="1" indent="-514350"/>
            <a:r>
              <a:rPr lang="en-US" sz="2000" b="1" smtClean="0">
                <a:ea typeface="ＭＳ Ｐゴシック" pitchFamily="34" charset="-128"/>
              </a:rPr>
              <a:t>Suffers from drift </a:t>
            </a:r>
            <a:r>
              <a:rPr lang="en-US" sz="2000" smtClean="0">
                <a:ea typeface="ＭＳ Ｐゴシック" pitchFamily="34" charset="-128"/>
              </a:rPr>
              <a:t>(difference between where the system thinks it is located, and the actual location</a:t>
            </a:r>
            <a:r>
              <a:rPr lang="en-US" sz="1800" smtClean="0">
                <a:ea typeface="ＭＳ Ｐゴシック" pitchFamily="34" charset="-128"/>
              </a:rPr>
              <a:t>)</a:t>
            </a:r>
          </a:p>
          <a:p>
            <a:pPr marL="514350" indent="-514350"/>
            <a:r>
              <a:rPr lang="en-US" sz="2400" b="1" smtClean="0">
                <a:ea typeface="ＭＳ Ｐゴシック" pitchFamily="34" charset="-128"/>
              </a:rPr>
              <a:t>Advantages</a:t>
            </a:r>
          </a:p>
          <a:p>
            <a:pPr marL="914400" lvl="1" indent="-514350"/>
            <a:r>
              <a:rPr lang="en-US" sz="2000" smtClean="0">
                <a:ea typeface="ＭＳ Ｐゴシック" pitchFamily="34" charset="-128"/>
              </a:rPr>
              <a:t>Sensors are available on smartphones.</a:t>
            </a:r>
          </a:p>
          <a:p>
            <a:pPr marL="914400" lvl="1" indent="-514350"/>
            <a:r>
              <a:rPr lang="en-US" sz="2000" smtClean="0">
                <a:ea typeface="ＭＳ Ｐゴシック" pitchFamily="34" charset="-128"/>
              </a:rPr>
              <a:t>Newer smartphones (iphone 5s) have motion co-processors always-on </a:t>
            </a:r>
            <a:r>
              <a:rPr lang="en-US" sz="2000" b="1" smtClean="0">
                <a:ea typeface="ＭＳ Ｐゴシック" pitchFamily="34" charset="-128"/>
              </a:rPr>
              <a:t>reading sensors </a:t>
            </a:r>
            <a:r>
              <a:rPr lang="en-US" sz="2000" smtClean="0">
                <a:ea typeface="ＭＳ Ｐゴシック" pitchFamily="34" charset="-128"/>
              </a:rPr>
              <a:t>and even providing </a:t>
            </a:r>
            <a:r>
              <a:rPr lang="en-US" sz="2000" b="1" smtClean="0">
                <a:ea typeface="ＭＳ Ｐゴシック" pitchFamily="34" charset="-128"/>
              </a:rPr>
              <a:t>activitity classifiers </a:t>
            </a:r>
            <a:r>
              <a:rPr lang="en-US" sz="2000" smtClean="0">
                <a:ea typeface="ＭＳ Ｐゴシック" pitchFamily="34" charset="-128"/>
              </a:rPr>
              <a:t>(driving, walking, running, or sleeping, etc.)</a:t>
            </a:r>
          </a:p>
          <a:p>
            <a:pPr marL="514350" indent="-514350"/>
            <a:endParaRPr lang="en-US" sz="2400" b="1" smtClean="0">
              <a:ea typeface="ＭＳ Ｐゴシック" pitchFamily="34" charset="-128"/>
            </a:endParaRPr>
          </a:p>
          <a:p>
            <a:pPr marL="514350" indent="-514350"/>
            <a:endParaRPr lang="en-US" sz="2400" b="1" smtClean="0">
              <a:ea typeface="ＭＳ Ｐゴシック" pitchFamily="34" charset="-128"/>
            </a:endParaRPr>
          </a:p>
          <a:p>
            <a:pPr marL="514350" indent="-514350"/>
            <a:endParaRPr lang="en-US" sz="2400" b="1" smtClean="0">
              <a:ea typeface="ＭＳ Ｐゴシック" pitchFamily="34" charset="-128"/>
            </a:endParaRPr>
          </a:p>
          <a:p>
            <a:pPr marL="514350" indent="-514350"/>
            <a:endParaRPr lang="en-US" sz="2400" b="1" smtClean="0">
              <a:ea typeface="ＭＳ Ｐゴシック" pitchFamily="34" charset="-128"/>
            </a:endParaRPr>
          </a:p>
          <a:p>
            <a:pPr marL="514350" indent="-514350"/>
            <a:endParaRPr lang="en-US" sz="1400" b="1" smtClean="0">
              <a:ea typeface="ＭＳ Ｐゴシック" pitchFamily="34" charset="-128"/>
            </a:endParaRPr>
          </a:p>
          <a:p>
            <a:pPr marL="514350" indent="-514350"/>
            <a:endParaRPr lang="en-US" sz="2000" smtClean="0">
              <a:ea typeface="ＭＳ Ｐゴシック" pitchFamily="34" charset="-128"/>
            </a:endParaRPr>
          </a:p>
          <a:p>
            <a:pPr marL="914400" lvl="1" indent="-514350"/>
            <a:endParaRPr lang="en-US" sz="1800" smtClean="0">
              <a:ea typeface="ＭＳ Ｐゴシック" pitchFamily="34" charset="-128"/>
            </a:endParaRPr>
          </a:p>
        </p:txBody>
      </p:sp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850" y="1125538"/>
            <a:ext cx="1239838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288" y="4724400"/>
            <a:ext cx="1211262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Rectangle 7"/>
          <p:cNvSpPr>
            <a:spLocks noChangeArrowheads="1"/>
          </p:cNvSpPr>
          <p:nvPr/>
        </p:nvSpPr>
        <p:spPr bwMode="auto">
          <a:xfrm>
            <a:off x="7256463" y="2849563"/>
            <a:ext cx="360362" cy="504825"/>
          </a:xfrm>
          <a:prstGeom prst="rect">
            <a:avLst/>
          </a:prstGeom>
          <a:solidFill>
            <a:schemeClr val="bg1"/>
          </a:solidFill>
          <a:ln w="38100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7655" name="Rectangle 8"/>
          <p:cNvSpPr>
            <a:spLocks noChangeArrowheads="1"/>
          </p:cNvSpPr>
          <p:nvPr/>
        </p:nvSpPr>
        <p:spPr bwMode="auto">
          <a:xfrm>
            <a:off x="7740650" y="1268413"/>
            <a:ext cx="287338" cy="431800"/>
          </a:xfrm>
          <a:prstGeom prst="rect">
            <a:avLst/>
          </a:prstGeom>
          <a:solidFill>
            <a:schemeClr val="bg1"/>
          </a:solidFill>
          <a:ln w="38100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7656" name="Rectangle 9"/>
          <p:cNvSpPr>
            <a:spLocks noChangeArrowheads="1"/>
          </p:cNvSpPr>
          <p:nvPr/>
        </p:nvSpPr>
        <p:spPr bwMode="auto">
          <a:xfrm>
            <a:off x="8067675" y="2794000"/>
            <a:ext cx="358775" cy="504825"/>
          </a:xfrm>
          <a:prstGeom prst="rect">
            <a:avLst/>
          </a:prstGeom>
          <a:solidFill>
            <a:schemeClr val="bg1"/>
          </a:solidFill>
          <a:ln w="38100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1725" y="3860800"/>
            <a:ext cx="5762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01013" y="1125538"/>
            <a:ext cx="574675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9" name="TextBox 12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Infrastructure-free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446088" y="947738"/>
            <a:ext cx="5638800" cy="5505450"/>
          </a:xfrm>
        </p:spPr>
        <p:txBody>
          <a:bodyPr/>
          <a:lstStyle/>
          <a:p>
            <a:pPr marL="514350" indent="-514350"/>
            <a:r>
              <a:rPr lang="en-US" sz="2600" smtClean="0">
                <a:ea typeface="ＭＳ Ｐゴシック" pitchFamily="34" charset="-128"/>
              </a:rPr>
              <a:t>References</a:t>
            </a:r>
            <a:endParaRPr lang="en-US" sz="3000" smtClean="0">
              <a:ea typeface="ＭＳ Ｐゴシック" pitchFamily="34" charset="-128"/>
            </a:endParaRPr>
          </a:p>
          <a:p>
            <a:pPr marL="914400" lvl="1" indent="-514350"/>
            <a:r>
              <a:rPr lang="en-US" sz="1700" b="1" smtClean="0">
                <a:ea typeface="ＭＳ Ｐゴシック" pitchFamily="34" charset="-128"/>
              </a:rPr>
              <a:t>[Airplace] </a:t>
            </a:r>
            <a:r>
              <a:rPr lang="en-US" sz="1700" smtClean="0">
                <a:ea typeface="ＭＳ Ｐゴシック" pitchFamily="34" charset="-128"/>
              </a:rPr>
              <a:t>"The Airplace Indoor Positioning Platform for Android Smartphones", C. Laoudias et. al., </a:t>
            </a:r>
            <a:r>
              <a:rPr lang="en-US" sz="1700" b="1" smtClean="0">
                <a:solidFill>
                  <a:srgbClr val="FF0000"/>
                </a:solidFill>
                <a:ea typeface="ＭＳ Ｐゴシック" pitchFamily="34" charset="-128"/>
              </a:rPr>
              <a:t>Best Demo Award at IEEE MDM'12. (Open Source!)</a:t>
            </a:r>
          </a:p>
          <a:p>
            <a:pPr marL="914400" lvl="1" indent="-514350"/>
            <a:r>
              <a:rPr lang="en-US" sz="1700" b="1" smtClean="0">
                <a:ea typeface="ＭＳ Ｐゴシック" pitchFamily="34" charset="-128"/>
              </a:rPr>
              <a:t>[HybridCywee] </a:t>
            </a:r>
            <a:r>
              <a:rPr lang="en-US" sz="1700" smtClean="0">
                <a:ea typeface="ＭＳ Ｐゴシック" pitchFamily="34" charset="-128"/>
              </a:rPr>
              <a:t> "Indoor Geolocation on Multi-Sensor Smartphones", C.-L. Li, C. Laoudias, G. Larkou, Y.-K. Tsai, D. Zeinalipour-Yazti and C. G. Panayiotou, in </a:t>
            </a:r>
            <a:r>
              <a:rPr lang="en-US" sz="1700" b="1" smtClean="0">
                <a:ea typeface="ＭＳ Ｐゴシック" pitchFamily="34" charset="-128"/>
              </a:rPr>
              <a:t>ACM Mobisys'13. </a:t>
            </a:r>
            <a:r>
              <a:rPr lang="en-US" sz="1700" smtClean="0">
                <a:ea typeface="ＭＳ Ｐゴシック" pitchFamily="34" charset="-128"/>
              </a:rPr>
              <a:t>Video at: </a:t>
            </a:r>
            <a:r>
              <a:rPr lang="en-US" sz="1700" smtClean="0">
                <a:ea typeface="ＭＳ Ｐゴシック" pitchFamily="34" charset="-128"/>
                <a:hlinkClick r:id="rId2"/>
              </a:rPr>
              <a:t>http://youtu.be/DyvQLSuI00I</a:t>
            </a:r>
            <a:endParaRPr lang="en-US" sz="1700" smtClean="0">
              <a:ea typeface="ＭＳ Ｐゴシック" pitchFamily="34" charset="-128"/>
            </a:endParaRPr>
          </a:p>
          <a:p>
            <a:pPr marL="914400" lvl="1" indent="-514350"/>
            <a:r>
              <a:rPr lang="en-US" sz="1700" b="1" smtClean="0">
                <a:ea typeface="ＭＳ Ｐゴシック" pitchFamily="34" charset="-128"/>
              </a:rPr>
              <a:t>[UcyCywee] </a:t>
            </a:r>
            <a:r>
              <a:rPr lang="en-US" sz="1700" smtClean="0">
                <a:ea typeface="ＭＳ Ｐゴシック" pitchFamily="34" charset="-128"/>
              </a:rPr>
              <a:t>IPSN</a:t>
            </a:r>
            <a:r>
              <a:rPr lang="en-US" altLang="en-US" sz="1700" smtClean="0">
                <a:ea typeface="ＭＳ Ｐゴシック" pitchFamily="34" charset="-128"/>
              </a:rPr>
              <a:t>’</a:t>
            </a:r>
            <a:r>
              <a:rPr lang="en-US" sz="1700" smtClean="0">
                <a:ea typeface="ＭＳ Ｐゴシック" pitchFamily="34" charset="-128"/>
              </a:rPr>
              <a:t>14 Indoor Localization Competition (Microsoft Research),  Berlin, Germany, April 13-14, 2014. </a:t>
            </a:r>
            <a:r>
              <a:rPr lang="en-US" sz="1700" b="1" smtClean="0">
                <a:solidFill>
                  <a:srgbClr val="FF0000"/>
                </a:solidFill>
                <a:ea typeface="ＭＳ Ｐゴシック" pitchFamily="34" charset="-128"/>
              </a:rPr>
              <a:t>2nd Position with 1.96m! </a:t>
            </a:r>
            <a:r>
              <a:rPr lang="en-US" sz="1700" smtClean="0">
                <a:solidFill>
                  <a:srgbClr val="FF0000"/>
                </a:solidFill>
                <a:ea typeface="ＭＳ Ｐゴシック" pitchFamily="34" charset="-128"/>
                <a:hlinkClick r:id="rId3"/>
              </a:rPr>
              <a:t>http://youtu.be/gQBSRw6qGn4</a:t>
            </a:r>
            <a:endParaRPr lang="en-US" sz="170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2"/>
            <a:r>
              <a:rPr lang="en-US" sz="1200" i="1" smtClean="0">
                <a:ea typeface="ＭＳ Ｐゴシック" pitchFamily="34" charset="-128"/>
              </a:rPr>
              <a:t>D. Lymberopoulos, J. Liu, X. Yang, R. R. Choudhury, </a:t>
            </a:r>
            <a:r>
              <a:rPr lang="en-US" sz="1200" b="1" i="1" smtClean="0">
                <a:ea typeface="ＭＳ Ｐゴシック" pitchFamily="34" charset="-128"/>
              </a:rPr>
              <a:t>..., C. Laoudias, D. Zeinalipour-Yazti, Y.-K. Tsai, and et. al., “A realistic evaluation and comparison of indoor location technologies: Experiences and lessons learned”, In IEEE/ACM IPSN 2015.</a:t>
            </a:r>
            <a:endParaRPr lang="en-US" sz="1800" b="1" i="1" smtClean="0">
              <a:ea typeface="ＭＳ Ｐゴシック" pitchFamily="34" charset="-128"/>
            </a:endParaRPr>
          </a:p>
          <a:p>
            <a:pPr marL="914400" lvl="1" indent="-514350"/>
            <a:r>
              <a:rPr lang="en-US" sz="1700" b="1" smtClean="0">
                <a:solidFill>
                  <a:srgbClr val="FF0000"/>
                </a:solidFill>
                <a:ea typeface="ＭＳ Ｐゴシック" pitchFamily="34" charset="-128"/>
              </a:rPr>
              <a:t>1</a:t>
            </a:r>
            <a:r>
              <a:rPr lang="en-US" sz="1700" b="1" baseline="30000" smtClean="0">
                <a:solidFill>
                  <a:srgbClr val="FF0000"/>
                </a:solidFill>
                <a:ea typeface="ＭＳ Ｐゴシック" pitchFamily="34" charset="-128"/>
              </a:rPr>
              <a:t>st</a:t>
            </a:r>
            <a:r>
              <a:rPr lang="en-US" sz="1700" b="1" smtClean="0">
                <a:solidFill>
                  <a:srgbClr val="FF0000"/>
                </a:solidFill>
                <a:ea typeface="ＭＳ Ｐゴシック" pitchFamily="34" charset="-128"/>
              </a:rPr>
              <a:t>  Position at EVARILOS Open Challenge, European Union (TU Berlin, Germany).</a:t>
            </a:r>
            <a:endParaRPr lang="en-US" sz="170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914400" lvl="1" indent="-514350"/>
            <a:endParaRPr lang="en-US" sz="2600" smtClean="0">
              <a:ea typeface="ＭＳ Ｐゴシック" pitchFamily="34" charset="-128"/>
            </a:endParaRPr>
          </a:p>
          <a:p>
            <a:pPr marL="914400" lvl="1" indent="-514350"/>
            <a:endParaRPr lang="en-US" sz="1700" smtClean="0">
              <a:ea typeface="ＭＳ Ｐゴシック" pitchFamily="34" charset="-128"/>
            </a:endParaRPr>
          </a:p>
          <a:p>
            <a:pPr marL="914400" lvl="1" indent="-514350"/>
            <a:endParaRPr lang="en-US" sz="1700" smtClean="0">
              <a:ea typeface="ＭＳ Ｐゴシック" pitchFamily="34" charset="-128"/>
            </a:endParaRPr>
          </a:p>
          <a:p>
            <a:pPr marL="914400" lvl="1" indent="-514350"/>
            <a:endParaRPr lang="en-US" sz="1700" smtClean="0">
              <a:ea typeface="ＭＳ Ｐゴシック" pitchFamily="34" charset="-128"/>
            </a:endParaRPr>
          </a:p>
          <a:p>
            <a:pPr marL="514350" indent="-514350"/>
            <a:endParaRPr lang="en-US" sz="1900" smtClean="0">
              <a:ea typeface="ＭＳ Ｐゴシック" pitchFamily="34" charset="-128"/>
            </a:endParaRP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1095375"/>
            <a:ext cx="24098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Box 6"/>
          <p:cNvSpPr txBox="1">
            <a:spLocks noChangeArrowheads="1"/>
          </p:cNvSpPr>
          <p:nvPr/>
        </p:nvSpPr>
        <p:spPr bwMode="auto">
          <a:xfrm>
            <a:off x="6084888" y="5630863"/>
            <a:ext cx="2736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/>
              <a:t>Cywee / Airplace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228600" y="246063"/>
            <a:ext cx="8686800" cy="630237"/>
          </a:xfrm>
          <a:prstGeom prst="rect">
            <a:avLst/>
          </a:prstGeom>
          <a:noFill/>
          <a:ln>
            <a:solidFill>
              <a:srgbClr val="FF0000"/>
            </a:solidFill>
          </a:ln>
          <a:extLst/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b="0" dirty="0" err="1" smtClean="0">
                <a:solidFill>
                  <a:schemeClr val="tx1"/>
                </a:solidFill>
                <a:cs typeface="Arial" pitchFamily="34" charset="0"/>
              </a:rPr>
              <a:t>WiFi</a:t>
            </a:r>
            <a:r>
              <a:rPr lang="en-US" sz="4000" b="0" dirty="0" smtClean="0">
                <a:solidFill>
                  <a:schemeClr val="tx1"/>
                </a:solidFill>
                <a:cs typeface="Arial" pitchFamily="34" charset="0"/>
              </a:rPr>
              <a:t> Fingerprinting in Anyplace</a:t>
            </a:r>
            <a:endParaRPr lang="en-GB" sz="4000" b="0" kern="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8678" name="TextBox 5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dirty="0"/>
              <a:t>Infrastructure-free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ea typeface="ＭＳ Ｐゴシック" pitchFamily="34" charset="-128"/>
              </a:rPr>
              <a:t>WiFi</a:t>
            </a:r>
            <a:r>
              <a:rPr lang="en-US" dirty="0" smtClean="0">
                <a:ea typeface="ＭＳ Ｐゴシック" pitchFamily="34" charset="-128"/>
              </a:rPr>
              <a:t> Fingerprinting</a:t>
            </a:r>
            <a:endParaRPr lang="en-US" b="1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075613" cy="2376488"/>
          </a:xfrm>
        </p:spPr>
        <p:txBody>
          <a:bodyPr/>
          <a:lstStyle/>
          <a:p>
            <a:pPr marL="514350" indent="-514350"/>
            <a:r>
              <a:rPr lang="en-US" sz="2800" b="1" smtClean="0">
                <a:ea typeface="ＭＳ Ｐゴシック" pitchFamily="34" charset="-128"/>
              </a:rPr>
              <a:t>Received Signal Strength Indicator (RSSI)</a:t>
            </a:r>
            <a:endParaRPr lang="en-US" sz="2000" smtClean="0">
              <a:ea typeface="ＭＳ Ｐゴシック" pitchFamily="34" charset="-128"/>
            </a:endParaRPr>
          </a:p>
          <a:p>
            <a:pPr marL="914400" lvl="1" indent="-514350"/>
            <a:r>
              <a:rPr lang="en-US" sz="2000" smtClean="0">
                <a:ea typeface="ＭＳ Ｐゴシック" pitchFamily="34" charset="-128"/>
              </a:rPr>
              <a:t>Power measurement present in a received radio signal measured in [ dBm, Decibel-milliwatts ]</a:t>
            </a:r>
          </a:p>
          <a:p>
            <a:pPr marL="1146175" lvl="2" indent="-346075"/>
            <a:r>
              <a:rPr lang="en-US" sz="1600" smtClean="0">
                <a:ea typeface="ＭＳ Ｐゴシック" pitchFamily="34" charset="-128"/>
              </a:rPr>
              <a:t>80 dBm = 100 kW </a:t>
            </a:r>
            <a:r>
              <a:rPr lang="en-US" sz="1600" b="1" smtClean="0">
                <a:ea typeface="ＭＳ Ｐゴシック" pitchFamily="34" charset="-128"/>
              </a:rPr>
              <a:t>Transmission power of FM radio (50 km)</a:t>
            </a:r>
          </a:p>
          <a:p>
            <a:pPr marL="1146175" lvl="2" indent="-346075"/>
            <a:r>
              <a:rPr lang="en-US" sz="1600" smtClean="0">
                <a:ea typeface="ＭＳ Ｐゴシック" pitchFamily="34" charset="-128"/>
              </a:rPr>
              <a:t>0 dBm = 1 mW</a:t>
            </a:r>
          </a:p>
          <a:p>
            <a:pPr marL="1146175" lvl="2" indent="-346075"/>
            <a:r>
              <a:rPr lang="en-US" sz="1600" smtClean="0">
                <a:ea typeface="ＭＳ Ｐゴシック" pitchFamily="34" charset="-128"/>
              </a:rPr>
              <a:t>-80dBm = 10 pW  </a:t>
            </a:r>
            <a:r>
              <a:rPr lang="en-US" sz="1600" b="1" smtClean="0">
                <a:ea typeface="ＭＳ Ｐゴシック" pitchFamily="34" charset="-128"/>
              </a:rPr>
              <a:t>| Max RSSI (-30dBm) to Min RSSI: (−90 dBm)</a:t>
            </a:r>
          </a:p>
          <a:p>
            <a:pPr marL="1146175" lvl="2" indent="-346075"/>
            <a:r>
              <a:rPr lang="en-US" sz="1600" smtClean="0">
                <a:ea typeface="ＭＳ Ｐゴシック" pitchFamily="34" charset="-128"/>
              </a:rPr>
              <a:t>-110dBm = 0.01 pW </a:t>
            </a:r>
            <a:r>
              <a:rPr lang="en-US" sz="1600" b="1" smtClean="0">
                <a:ea typeface="ＭＳ Ｐゴシック" pitchFamily="34" charset="-128"/>
              </a:rPr>
              <a:t>| WiFi AP is visible but out of data range.</a:t>
            </a:r>
            <a:endParaRPr lang="en-US" sz="1800" b="1" smtClean="0">
              <a:ea typeface="ＭＳ Ｐゴシック" pitchFamily="34" charset="-128"/>
            </a:endParaRPr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5825" y="3284538"/>
            <a:ext cx="15144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95288" y="3284538"/>
            <a:ext cx="6840537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>
                <a:solidFill>
                  <a:schemeClr val="tx1"/>
                </a:solidFill>
                <a:latin typeface="+mn-lt"/>
                <a:cs typeface="ＭＳ Ｐゴシック" charset="0"/>
              </a:rPr>
              <a:t>Advantages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800" b="0" kern="0" dirty="0">
                <a:solidFill>
                  <a:schemeClr val="tx1"/>
                </a:solidFill>
                <a:latin typeface="+mn-lt"/>
              </a:rPr>
              <a:t>Readily provided by </a:t>
            </a:r>
            <a:r>
              <a:rPr lang="en-US" sz="1800" b="0" kern="0" dirty="0" err="1">
                <a:solidFill>
                  <a:schemeClr val="tx1"/>
                </a:solidFill>
                <a:latin typeface="+mn-lt"/>
              </a:rPr>
              <a:t>smartphone</a:t>
            </a:r>
            <a:r>
              <a:rPr lang="en-US" sz="1800" b="0" kern="0" dirty="0">
                <a:solidFill>
                  <a:schemeClr val="tx1"/>
                </a:solidFill>
                <a:latin typeface="+mn-lt"/>
              </a:rPr>
              <a:t> APIs .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800" b="0" kern="0" dirty="0">
                <a:solidFill>
                  <a:schemeClr val="tx1"/>
                </a:solidFill>
                <a:latin typeface="+mn-lt"/>
              </a:rPr>
              <a:t>L</a:t>
            </a:r>
            <a:r>
              <a:rPr lang="en-US" sz="1800" b="0" kern="0" dirty="0" err="1">
                <a:solidFill>
                  <a:schemeClr val="tx1"/>
                </a:solidFill>
                <a:latin typeface="+mn-lt"/>
              </a:rPr>
              <a:t>ow</a:t>
            </a:r>
            <a:r>
              <a:rPr lang="en-US" sz="1800" b="0" kern="0" dirty="0">
                <a:solidFill>
                  <a:schemeClr val="tx1"/>
                </a:solidFill>
                <a:latin typeface="+mn-lt"/>
              </a:rPr>
              <a:t> power 125mW (RSSI) vs. 400 </a:t>
            </a:r>
            <a:r>
              <a:rPr lang="en-US" sz="1800" b="0" kern="0" dirty="0" err="1">
                <a:solidFill>
                  <a:schemeClr val="tx1"/>
                </a:solidFill>
                <a:latin typeface="+mn-lt"/>
              </a:rPr>
              <a:t>mW</a:t>
            </a:r>
            <a:r>
              <a:rPr lang="en-US" sz="1800" b="0" kern="0" dirty="0">
                <a:solidFill>
                  <a:schemeClr val="tx1"/>
                </a:solidFill>
                <a:latin typeface="+mn-lt"/>
              </a:rPr>
              <a:t> (transmit)</a:t>
            </a: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>
                <a:solidFill>
                  <a:schemeClr val="tx1"/>
                </a:solidFill>
                <a:latin typeface="+mn-lt"/>
                <a:cs typeface="ＭＳ Ｐゴシック" charset="0"/>
              </a:rPr>
              <a:t>Disadvantages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800" b="0" kern="0" dirty="0">
                <a:solidFill>
                  <a:schemeClr val="tx1"/>
                </a:solidFill>
                <a:latin typeface="+mn-lt"/>
              </a:rPr>
              <a:t>Complex propagation conditions (multipath, shadowing) due to wall, ceilings.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800" b="0" kern="0" dirty="0">
                <a:solidFill>
                  <a:schemeClr val="tx1"/>
                </a:solidFill>
                <a:latin typeface="+mn-lt"/>
              </a:rPr>
              <a:t>RSS fluctuates over time at a given location (especially in open spaces).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800" b="0" kern="0" dirty="0">
                <a:solidFill>
                  <a:schemeClr val="tx1"/>
                </a:solidFill>
                <a:latin typeface="+mn-lt"/>
              </a:rPr>
              <a:t>Unpredictable factors (people moving, doors, humidity)</a:t>
            </a:r>
            <a:endParaRPr lang="en-US" sz="2000" b="0" kern="0" dirty="0">
              <a:solidFill>
                <a:schemeClr val="tx1"/>
              </a:solidFill>
              <a:latin typeface="+mn-lt"/>
            </a:endParaRP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endParaRPr lang="en-US" sz="2400" b="0" kern="0" dirty="0">
              <a:solidFill>
                <a:schemeClr val="tx1"/>
              </a:solidFill>
              <a:latin typeface="+mn-lt"/>
            </a:endParaRP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400" kern="0" dirty="0">
              <a:solidFill>
                <a:schemeClr val="tx1"/>
              </a:solidFill>
              <a:latin typeface="+mn-lt"/>
              <a:cs typeface="ＭＳ Ｐゴシック" charset="0"/>
            </a:endParaRP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400" kern="0" dirty="0">
              <a:solidFill>
                <a:schemeClr val="tx1"/>
              </a:solidFill>
              <a:latin typeface="+mn-lt"/>
              <a:cs typeface="ＭＳ Ｐゴシック" charset="0"/>
            </a:endParaRP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400" kern="0" dirty="0">
              <a:solidFill>
                <a:schemeClr val="tx1"/>
              </a:solidFill>
              <a:latin typeface="+mn-lt"/>
              <a:cs typeface="ＭＳ Ｐゴシック" charset="0"/>
            </a:endParaRP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endParaRPr lang="en-US" sz="1400" kern="0" dirty="0">
              <a:solidFill>
                <a:schemeClr val="tx1"/>
              </a:solidFill>
              <a:latin typeface="+mn-lt"/>
              <a:cs typeface="ＭＳ Ｐゴシック" charset="0"/>
            </a:endParaRP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000" b="0" kern="0" dirty="0">
              <a:solidFill>
                <a:schemeClr val="tx1"/>
              </a:solidFill>
              <a:latin typeface="+mn-lt"/>
              <a:cs typeface="ＭＳ Ｐゴシック" charset="0"/>
            </a:endParaRP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endParaRPr lang="en-US" sz="1800" b="0" kern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1725" y="1844675"/>
            <a:ext cx="160655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TextBox 8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Infrastructure-free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150" y="2420938"/>
            <a:ext cx="5457825" cy="362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613" y="2636838"/>
            <a:ext cx="5372100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/>
          <a:lstStyle/>
          <a:p>
            <a:r>
              <a:rPr lang="en-US" sz="4000" smtClean="0">
                <a:ea typeface="ＭＳ Ｐゴシック" pitchFamily="34" charset="-128"/>
              </a:rPr>
              <a:t>WiFi Fingerprinting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075613" cy="2376488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sz="2800" b="1" smtClean="0">
                <a:ea typeface="ＭＳ Ｐゴシック" pitchFamily="34" charset="-128"/>
              </a:rPr>
              <a:t>Mapping Area with WiFi Fingerprints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mtClean="0">
                <a:ea typeface="ＭＳ Ｐゴシック" pitchFamily="34" charset="-128"/>
              </a:rPr>
              <a:t>n APs deployed in the area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mtClean="0">
                <a:ea typeface="ＭＳ Ｐゴシック" pitchFamily="34" charset="-128"/>
              </a:rPr>
              <a:t>Fingerprints r</a:t>
            </a:r>
            <a:r>
              <a:rPr lang="en-US" baseline="-25000" smtClean="0">
                <a:ea typeface="ＭＳ Ｐゴシック" pitchFamily="34" charset="-128"/>
              </a:rPr>
              <a:t>i</a:t>
            </a:r>
            <a:r>
              <a:rPr lang="en-US" smtClean="0">
                <a:ea typeface="ＭＳ Ｐゴシック" pitchFamily="34" charset="-128"/>
              </a:rPr>
              <a:t> = [ r</a:t>
            </a:r>
            <a:r>
              <a:rPr lang="en-US" baseline="-25000" smtClean="0">
                <a:ea typeface="ＭＳ Ｐゴシック" pitchFamily="34" charset="-128"/>
              </a:rPr>
              <a:t>i1</a:t>
            </a:r>
            <a:r>
              <a:rPr lang="en-US" smtClean="0">
                <a:ea typeface="ＭＳ Ｐゴシック" pitchFamily="34" charset="-128"/>
              </a:rPr>
              <a:t>, r</a:t>
            </a:r>
            <a:r>
              <a:rPr lang="en-US" baseline="-25000" smtClean="0">
                <a:ea typeface="ＭＳ Ｐゴシック" pitchFamily="34" charset="-128"/>
              </a:rPr>
              <a:t>i2</a:t>
            </a:r>
            <a:r>
              <a:rPr lang="en-US" smtClean="0">
                <a:ea typeface="ＭＳ Ｐゴシック" pitchFamily="34" charset="-128"/>
              </a:rPr>
              <a:t>, …, r</a:t>
            </a:r>
            <a:r>
              <a:rPr lang="en-US" baseline="-25000" smtClean="0">
                <a:ea typeface="ＭＳ Ｐゴシック" pitchFamily="34" charset="-128"/>
              </a:rPr>
              <a:t>in</a:t>
            </a:r>
            <a:r>
              <a:rPr lang="en-US" smtClean="0">
                <a:ea typeface="ＭＳ Ｐゴシック" pitchFamily="34" charset="-128"/>
              </a:rPr>
              <a:t>]</a:t>
            </a:r>
            <a:endParaRPr lang="en-US" baseline="3000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914400" lvl="1" indent="-514350">
              <a:tabLst>
                <a:tab pos="3367088" algn="l"/>
              </a:tabLst>
            </a:pPr>
            <a:r>
              <a:rPr lang="en-US" smtClean="0">
                <a:ea typeface="ＭＳ Ｐゴシック" pitchFamily="34" charset="-128"/>
              </a:rPr>
              <a:t>Averaging</a:t>
            </a:r>
            <a:endParaRPr lang="en-US" baseline="3000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914400" lvl="1" indent="-514350">
              <a:tabLst>
                <a:tab pos="3367088" algn="l"/>
              </a:tabLst>
            </a:pPr>
            <a:endParaRPr lang="en-US" sz="2000" baseline="30000" smtClean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276600" y="2492375"/>
          <a:ext cx="2393950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6" imgW="1079032" imgH="291973" progId="Equation.3">
                  <p:embed/>
                </p:oleObj>
              </mc:Choice>
              <mc:Fallback>
                <p:oleObj name="Equation" r:id="rId6" imgW="1079032" imgH="291973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492375"/>
                        <a:ext cx="2393950" cy="649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Box 6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Infrastructure-free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3284538"/>
            <a:ext cx="38163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ea typeface="ＭＳ Ｐゴシック" pitchFamily="34" charset="-128"/>
              </a:rPr>
              <a:t>WiFi</a:t>
            </a:r>
            <a:r>
              <a:rPr lang="en-US" dirty="0" smtClean="0">
                <a:ea typeface="ＭＳ Ｐゴシック" pitchFamily="34" charset="-128"/>
              </a:rPr>
              <a:t> Fingerprinting</a:t>
            </a:r>
            <a:endParaRPr lang="en-US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075613" cy="2376488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sz="2800" b="1" smtClean="0">
                <a:ea typeface="ＭＳ Ｐゴシック" pitchFamily="34" charset="-128"/>
              </a:rPr>
              <a:t>Mapping Area with WiFi Fingerprints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2000" smtClean="0">
                <a:ea typeface="ＭＳ Ｐゴシック" pitchFamily="34" charset="-128"/>
              </a:rPr>
              <a:t>Repeat process for rest points in building. (IEEE MDM</a:t>
            </a:r>
            <a:r>
              <a:rPr lang="en-US" altLang="en-US" sz="2000" smtClean="0">
                <a:ea typeface="ＭＳ Ｐゴシック" pitchFamily="34" charset="-128"/>
              </a:rPr>
              <a:t>’</a:t>
            </a:r>
            <a:r>
              <a:rPr lang="en-US" sz="2000" smtClean="0">
                <a:ea typeface="ＭＳ Ｐゴシック" pitchFamily="34" charset="-128"/>
              </a:rPr>
              <a:t>12)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2000" smtClean="0">
                <a:ea typeface="ＭＳ Ｐゴシック" pitchFamily="34" charset="-128"/>
              </a:rPr>
              <a:t>Use 4 </a:t>
            </a:r>
            <a:r>
              <a:rPr lang="en-US" sz="2000" b="1" smtClean="0">
                <a:ea typeface="ＭＳ Ｐゴシック" pitchFamily="34" charset="-128"/>
              </a:rPr>
              <a:t>direction mapping (NSWE)</a:t>
            </a:r>
            <a:r>
              <a:rPr lang="en-US" sz="2000" smtClean="0">
                <a:ea typeface="ＭＳ Ｐゴシック" pitchFamily="34" charset="-128"/>
              </a:rPr>
              <a:t> to overcome body blocking or reflecting the wireless signals. 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2000" smtClean="0">
                <a:ea typeface="ＭＳ Ｐゴシック" pitchFamily="34" charset="-128"/>
              </a:rPr>
              <a:t>Collect measurements while </a:t>
            </a:r>
            <a:r>
              <a:rPr lang="en-US" sz="2000" b="1" smtClean="0">
                <a:ea typeface="ＭＳ Ｐゴシック" pitchFamily="34" charset="-128"/>
              </a:rPr>
              <a:t>walking</a:t>
            </a:r>
            <a:r>
              <a:rPr lang="en-US" sz="2000" smtClean="0">
                <a:ea typeface="ＭＳ Ｐゴシック" pitchFamily="34" charset="-128"/>
              </a:rPr>
              <a:t> in </a:t>
            </a:r>
            <a:r>
              <a:rPr lang="en-US" sz="2000" b="1" smtClean="0">
                <a:ea typeface="ＭＳ Ｐゴシック" pitchFamily="34" charset="-128"/>
              </a:rPr>
              <a:t>straight lines </a:t>
            </a:r>
            <a:r>
              <a:rPr lang="en-US" sz="2000" smtClean="0">
                <a:ea typeface="ＭＳ Ｐゴシック" pitchFamily="34" charset="-128"/>
              </a:rPr>
              <a:t>(IPIN</a:t>
            </a:r>
            <a:r>
              <a:rPr lang="en-US" altLang="en-US" sz="2000" smtClean="0">
                <a:ea typeface="ＭＳ Ｐゴシック" pitchFamily="34" charset="-128"/>
              </a:rPr>
              <a:t>’</a:t>
            </a:r>
            <a:r>
              <a:rPr lang="en-US" sz="2000" smtClean="0">
                <a:ea typeface="ＭＳ Ｐゴシック" pitchFamily="34" charset="-128"/>
              </a:rPr>
              <a:t>14)</a:t>
            </a:r>
          </a:p>
          <a:p>
            <a:pPr marL="914400" lvl="1" indent="-514350">
              <a:tabLst>
                <a:tab pos="3367088" algn="l"/>
              </a:tabLst>
            </a:pPr>
            <a:endParaRPr lang="en-US" sz="2000" baseline="3000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914400" lvl="1" indent="-514350">
              <a:tabLst>
                <a:tab pos="3367088" algn="l"/>
              </a:tabLst>
            </a:pPr>
            <a:endParaRPr lang="en-US" sz="2000" smtClean="0">
              <a:ea typeface="ＭＳ Ｐゴシック" pitchFamily="34" charset="-128"/>
            </a:endParaRPr>
          </a:p>
          <a:p>
            <a:pPr marL="914400" lvl="1" indent="-514350">
              <a:tabLst>
                <a:tab pos="3367088" algn="l"/>
              </a:tabLst>
            </a:pPr>
            <a:endParaRPr lang="en-US" sz="1600" baseline="30000" smtClean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3357563"/>
            <a:ext cx="2719388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Box 5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Infrastructure-free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Logging in Anyplace</a:t>
            </a:r>
            <a:endParaRPr lang="en-US" dirty="0"/>
          </a:p>
        </p:txBody>
      </p:sp>
      <p:sp>
        <p:nvSpPr>
          <p:cNvPr id="31747" name="TextBox 12"/>
          <p:cNvSpPr txBox="1">
            <a:spLocks noChangeArrowheads="1"/>
          </p:cNvSpPr>
          <p:nvPr/>
        </p:nvSpPr>
        <p:spPr bwMode="auto">
          <a:xfrm>
            <a:off x="3132138" y="836613"/>
            <a:ext cx="23034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u="sng">
                <a:solidFill>
                  <a:srgbClr val="FF0000"/>
                </a:solidFill>
                <a:hlinkClick r:id="rId3"/>
              </a:rPr>
              <a:t>Video</a:t>
            </a:r>
            <a:endParaRPr lang="en-US" u="sng">
              <a:solidFill>
                <a:srgbClr val="FF0000"/>
              </a:solidFill>
            </a:endParaRPr>
          </a:p>
        </p:txBody>
      </p:sp>
      <p:pic>
        <p:nvPicPr>
          <p:cNvPr id="31748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5863" y="1552575"/>
            <a:ext cx="6772275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Rectangle 6"/>
          <p:cNvSpPr>
            <a:spLocks noChangeArrowheads="1"/>
          </p:cNvSpPr>
          <p:nvPr/>
        </p:nvSpPr>
        <p:spPr bwMode="auto">
          <a:xfrm>
            <a:off x="468313" y="5516563"/>
            <a:ext cx="82804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/>
              <a:t>"Anyplace: A Crowdsourced Indoor Information Service", Kyriakos Georgiou, Timotheos Constambeys, Christos Laoudias, Lambros Petrou, Georgios Chatzimilioudis and Demetrios Zeinalipour-Yazti, Proceedings of the 16th IEEE International Conference on Mobile Data Management (MDM '15), IEEE Press, Volume 2, Pages: 291-294, 2015</a:t>
            </a:r>
          </a:p>
        </p:txBody>
      </p:sp>
      <p:sp>
        <p:nvSpPr>
          <p:cNvPr id="31750" name="TextBox 5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Infrastructure-free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00" y="3357563"/>
            <a:ext cx="2357438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ea typeface="ＭＳ Ｐゴシック" pitchFamily="34" charset="-128"/>
              </a:rPr>
              <a:t>WiFi</a:t>
            </a:r>
            <a:r>
              <a:rPr lang="en-US" dirty="0" smtClean="0">
                <a:ea typeface="ＭＳ Ｐゴシック" pitchFamily="34" charset="-128"/>
              </a:rPr>
              <a:t> Positioning</a:t>
            </a:r>
            <a:endParaRPr lang="en-US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435975" cy="2376488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sz="2800" b="1" smtClean="0">
                <a:ea typeface="ＭＳ Ｐゴシック" pitchFamily="34" charset="-128"/>
              </a:rPr>
              <a:t>Positioning with WiFi Fingerprint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2000" smtClean="0">
                <a:ea typeface="ＭＳ Ｐゴシック" pitchFamily="34" charset="-128"/>
              </a:rPr>
              <a:t>Collect Fingerprint s = [ s</a:t>
            </a:r>
            <a:r>
              <a:rPr lang="en-US" sz="2000" baseline="-25000" smtClean="0">
                <a:ea typeface="ＭＳ Ｐゴシック" pitchFamily="34" charset="-128"/>
              </a:rPr>
              <a:t>1</a:t>
            </a:r>
            <a:r>
              <a:rPr lang="en-US" sz="2000" smtClean="0">
                <a:ea typeface="ＭＳ Ｐゴシック" pitchFamily="34" charset="-128"/>
              </a:rPr>
              <a:t>, s</a:t>
            </a:r>
            <a:r>
              <a:rPr lang="en-US" sz="2000" baseline="-25000" smtClean="0">
                <a:ea typeface="ＭＳ Ｐゴシック" pitchFamily="34" charset="-128"/>
              </a:rPr>
              <a:t>2</a:t>
            </a:r>
            <a:r>
              <a:rPr lang="en-US" sz="2000" smtClean="0">
                <a:ea typeface="ＭＳ Ｐゴシック" pitchFamily="34" charset="-128"/>
              </a:rPr>
              <a:t>, …, s</a:t>
            </a:r>
            <a:r>
              <a:rPr lang="en-US" sz="2000" baseline="-25000" smtClean="0">
                <a:ea typeface="ＭＳ Ｐゴシック" pitchFamily="34" charset="-128"/>
              </a:rPr>
              <a:t>n</a:t>
            </a:r>
            <a:r>
              <a:rPr lang="en-US" sz="2000" smtClean="0">
                <a:ea typeface="ＭＳ Ｐゴシック" pitchFamily="34" charset="-128"/>
              </a:rPr>
              <a:t>]</a:t>
            </a:r>
            <a:endParaRPr lang="en-US" sz="2000" baseline="3000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914400" lvl="1" indent="-514350">
              <a:tabLst>
                <a:tab pos="3367088" algn="l"/>
              </a:tabLst>
            </a:pPr>
            <a:r>
              <a:rPr lang="en-US" sz="2000" smtClean="0">
                <a:ea typeface="ＭＳ Ｐゴシック" pitchFamily="34" charset="-128"/>
              </a:rPr>
              <a:t>Compute distance || r</a:t>
            </a:r>
            <a:r>
              <a:rPr lang="en-US" sz="2000" baseline="-25000" smtClean="0">
                <a:ea typeface="ＭＳ Ｐゴシック" pitchFamily="34" charset="-128"/>
              </a:rPr>
              <a:t>i </a:t>
            </a:r>
            <a:r>
              <a:rPr lang="en-US" sz="2000" smtClean="0">
                <a:ea typeface="ＭＳ Ｐゴシック" pitchFamily="34" charset="-128"/>
              </a:rPr>
              <a:t>- s || and position user at:</a:t>
            </a:r>
          </a:p>
          <a:p>
            <a:pPr marL="1314450" lvl="2" indent="-514350">
              <a:tabLst>
                <a:tab pos="3367088" algn="l"/>
              </a:tabLst>
            </a:pPr>
            <a:r>
              <a:rPr lang="en-US" sz="2000" smtClean="0">
                <a:ea typeface="ＭＳ Ｐゴシック" pitchFamily="34" charset="-128"/>
              </a:rPr>
              <a:t>Nearest Neighbor (NN)</a:t>
            </a:r>
          </a:p>
          <a:p>
            <a:pPr marL="1314450" lvl="2" indent="-514350">
              <a:tabLst>
                <a:tab pos="3367088" algn="l"/>
              </a:tabLst>
            </a:pPr>
            <a:r>
              <a:rPr lang="en-US" sz="2000" smtClean="0">
                <a:ea typeface="ＭＳ Ｐゴシック" pitchFamily="34" charset="-128"/>
              </a:rPr>
              <a:t>K Nearest Neighbors (w</a:t>
            </a:r>
            <a:r>
              <a:rPr lang="en-US" sz="2000" baseline="-25000" smtClean="0">
                <a:ea typeface="ＭＳ Ｐゴシック" pitchFamily="34" charset="-128"/>
              </a:rPr>
              <a:t>i</a:t>
            </a:r>
            <a:r>
              <a:rPr lang="en-US" sz="2000" smtClean="0">
                <a:ea typeface="ＭＳ Ｐゴシック" pitchFamily="34" charset="-128"/>
              </a:rPr>
              <a:t> = 1 / K)</a:t>
            </a:r>
            <a:endParaRPr lang="en-US" sz="1600" smtClean="0">
              <a:ea typeface="ＭＳ Ｐゴシック" pitchFamily="34" charset="-128"/>
            </a:endParaRPr>
          </a:p>
          <a:p>
            <a:pPr marL="1314450" lvl="2" indent="-514350">
              <a:tabLst>
                <a:tab pos="3367088" algn="l"/>
              </a:tabLst>
            </a:pPr>
            <a:r>
              <a:rPr lang="en-US" sz="2000" smtClean="0">
                <a:ea typeface="ＭＳ Ｐゴシック" pitchFamily="34" charset="-128"/>
              </a:rPr>
              <a:t>Weighted K Nearest Neighbors (w</a:t>
            </a:r>
            <a:r>
              <a:rPr lang="en-US" sz="2000" baseline="-25000" smtClean="0">
                <a:ea typeface="ＭＳ Ｐゴシック" pitchFamily="34" charset="-128"/>
              </a:rPr>
              <a:t>i</a:t>
            </a:r>
            <a:r>
              <a:rPr lang="en-US" sz="2000" smtClean="0">
                <a:ea typeface="ＭＳ Ｐゴシック" pitchFamily="34" charset="-128"/>
              </a:rPr>
              <a:t> = 1 / || r</a:t>
            </a:r>
            <a:r>
              <a:rPr lang="en-US" sz="2000" baseline="-25000" smtClean="0">
                <a:ea typeface="ＭＳ Ｐゴシック" pitchFamily="34" charset="-128"/>
              </a:rPr>
              <a:t>i </a:t>
            </a:r>
            <a:r>
              <a:rPr lang="en-US" sz="2000" smtClean="0">
                <a:ea typeface="ＭＳ Ｐゴシック" pitchFamily="34" charset="-128"/>
              </a:rPr>
              <a:t>- s || )</a:t>
            </a:r>
          </a:p>
          <a:p>
            <a:pPr marL="914400" lvl="1" indent="-514350">
              <a:buFontTx/>
              <a:buNone/>
              <a:tabLst>
                <a:tab pos="3367088" algn="l"/>
              </a:tabLst>
            </a:pPr>
            <a:endParaRPr lang="en-US" sz="1600" baseline="30000" smtClean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0" y="5878513"/>
            <a:ext cx="8929688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14400" lvl="1" indent="-514350"/>
            <a:r>
              <a:rPr lang="en-US" sz="1400" b="0">
                <a:solidFill>
                  <a:schemeClr val="bg2"/>
                </a:solidFill>
              </a:rPr>
              <a:t>	</a:t>
            </a:r>
          </a:p>
        </p:txBody>
      </p:sp>
      <p:sp>
        <p:nvSpPr>
          <p:cNvPr id="24582" name="Rectangle 11"/>
          <p:cNvSpPr>
            <a:spLocks noChangeArrowheads="1"/>
          </p:cNvSpPr>
          <p:nvPr/>
        </p:nvSpPr>
        <p:spPr bwMode="auto">
          <a:xfrm>
            <a:off x="2051050" y="4221163"/>
            <a:ext cx="1739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0000"/>
                </a:solidFill>
              </a:rPr>
              <a:t>s = [ -70, -51]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940425" y="3644900"/>
            <a:ext cx="2660650" cy="2135188"/>
            <a:chOff x="4499992" y="3356992"/>
            <a:chExt cx="2661306" cy="2135272"/>
          </a:xfrm>
        </p:grpSpPr>
        <p:sp>
          <p:nvSpPr>
            <p:cNvPr id="32779" name="Rectangle 12"/>
            <p:cNvSpPr>
              <a:spLocks noChangeArrowheads="1"/>
            </p:cNvSpPr>
            <p:nvPr/>
          </p:nvSpPr>
          <p:spPr bwMode="auto">
            <a:xfrm>
              <a:off x="5076056" y="3356992"/>
              <a:ext cx="141096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RadioMap</a:t>
              </a:r>
            </a:p>
          </p:txBody>
        </p:sp>
        <p:sp>
          <p:nvSpPr>
            <p:cNvPr id="32780" name="Rectangle 13"/>
            <p:cNvSpPr>
              <a:spLocks noChangeArrowheads="1"/>
            </p:cNvSpPr>
            <p:nvPr/>
          </p:nvSpPr>
          <p:spPr bwMode="auto">
            <a:xfrm>
              <a:off x="4499992" y="3861048"/>
              <a:ext cx="2661306" cy="1631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0"/>
                <a:t>r</a:t>
              </a:r>
              <a:r>
                <a:rPr lang="en-US" sz="2000" b="0" baseline="-25000"/>
                <a:t>1</a:t>
              </a:r>
              <a:r>
                <a:rPr lang="en-US" sz="2000" b="0"/>
                <a:t> = [ -71, -82, (x</a:t>
              </a:r>
              <a:r>
                <a:rPr lang="en-US" sz="2000" b="0" baseline="-25000"/>
                <a:t>1</a:t>
              </a:r>
              <a:r>
                <a:rPr lang="en-US" sz="2000" b="0"/>
                <a:t>,y</a:t>
              </a:r>
              <a:r>
                <a:rPr lang="en-US" sz="2000" b="0" baseline="-25000"/>
                <a:t>1</a:t>
              </a:r>
              <a:r>
                <a:rPr lang="en-US" sz="2000" b="0"/>
                <a:t>)]</a:t>
              </a:r>
            </a:p>
            <a:p>
              <a:r>
                <a:rPr lang="en-US" sz="2000" b="0"/>
                <a:t>r</a:t>
              </a:r>
              <a:r>
                <a:rPr lang="en-US" sz="2000" b="0" baseline="-25000"/>
                <a:t>2</a:t>
              </a:r>
              <a:r>
                <a:rPr lang="en-US" sz="2000" b="0"/>
                <a:t> = [ -65, -80, (x</a:t>
              </a:r>
              <a:r>
                <a:rPr lang="en-US" sz="2000" b="0" baseline="-25000"/>
                <a:t>2</a:t>
              </a:r>
              <a:r>
                <a:rPr lang="en-US" sz="2000" b="0"/>
                <a:t>,y</a:t>
              </a:r>
              <a:r>
                <a:rPr lang="en-US" sz="2000" b="0" baseline="-25000"/>
                <a:t>2</a:t>
              </a:r>
              <a:r>
                <a:rPr lang="en-US" sz="2000" b="0"/>
                <a:t>)]</a:t>
              </a:r>
            </a:p>
            <a:p>
              <a:r>
                <a:rPr lang="en-US" sz="2000" b="0"/>
                <a:t>…	</a:t>
              </a:r>
            </a:p>
            <a:p>
              <a:r>
                <a:rPr lang="en-US" sz="2000" b="0">
                  <a:solidFill>
                    <a:srgbClr val="FF0000"/>
                  </a:solidFill>
                </a:rPr>
                <a:t>r</a:t>
              </a:r>
              <a:r>
                <a:rPr lang="en-US" sz="2000" b="0" baseline="-25000">
                  <a:solidFill>
                    <a:srgbClr val="FF0000"/>
                  </a:solidFill>
                </a:rPr>
                <a:t>N</a:t>
              </a:r>
              <a:r>
                <a:rPr lang="en-US" sz="2000" b="0">
                  <a:solidFill>
                    <a:srgbClr val="FF0000"/>
                  </a:solidFill>
                </a:rPr>
                <a:t> = [ -73, -44, (x</a:t>
              </a:r>
              <a:r>
                <a:rPr lang="en-US" sz="2000" b="0" baseline="-25000">
                  <a:solidFill>
                    <a:srgbClr val="FF0000"/>
                  </a:solidFill>
                </a:rPr>
                <a:t>N</a:t>
              </a:r>
              <a:r>
                <a:rPr lang="en-US" sz="2000" b="0">
                  <a:solidFill>
                    <a:srgbClr val="FF0000"/>
                  </a:solidFill>
                </a:rPr>
                <a:t>,y</a:t>
              </a:r>
              <a:r>
                <a:rPr lang="en-US" sz="2000" b="0" baseline="-25000">
                  <a:solidFill>
                    <a:srgbClr val="FF0000"/>
                  </a:solidFill>
                </a:rPr>
                <a:t>N</a:t>
              </a:r>
              <a:r>
                <a:rPr lang="en-US" sz="2000" b="0">
                  <a:solidFill>
                    <a:srgbClr val="FF0000"/>
                  </a:solidFill>
                </a:rPr>
                <a:t>)]</a:t>
              </a:r>
            </a:p>
            <a:p>
              <a:endParaRPr lang="en-US" sz="2000" b="0"/>
            </a:p>
          </p:txBody>
        </p:sp>
      </p:grpSp>
      <p:cxnSp>
        <p:nvCxnSpPr>
          <p:cNvPr id="24584" name="Straight Arrow Connector 17"/>
          <p:cNvCxnSpPr>
            <a:cxnSpLocks noChangeShapeType="1"/>
          </p:cNvCxnSpPr>
          <p:nvPr/>
        </p:nvCxnSpPr>
        <p:spPr bwMode="auto">
          <a:xfrm>
            <a:off x="2916238" y="4870450"/>
            <a:ext cx="2592387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4585" name="TextBox 18"/>
          <p:cNvSpPr txBox="1">
            <a:spLocks noChangeArrowheads="1"/>
          </p:cNvSpPr>
          <p:nvPr/>
        </p:nvSpPr>
        <p:spPr bwMode="auto">
          <a:xfrm>
            <a:off x="2843213" y="4941888"/>
            <a:ext cx="28082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0"/>
              <a:t>NN, KNN, WKNN</a:t>
            </a:r>
          </a:p>
        </p:txBody>
      </p:sp>
      <p:sp>
        <p:nvSpPr>
          <p:cNvPr id="32778" name="TextBox 11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Infrastructure-free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/>
      <p:bldP spid="2458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ea typeface="ＭＳ Ｐゴシック" pitchFamily="34" charset="-128"/>
              </a:rPr>
              <a:t>WiFi</a:t>
            </a:r>
            <a:r>
              <a:rPr lang="en-US" dirty="0" smtClean="0">
                <a:ea typeface="ＭＳ Ｐゴシック" pitchFamily="34" charset="-128"/>
              </a:rPr>
              <a:t> Positioning Demo</a:t>
            </a:r>
            <a:endParaRPr lang="en-US" dirty="0"/>
          </a:p>
        </p:txBody>
      </p:sp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0" y="5949950"/>
            <a:ext cx="8929688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14400" lvl="1" indent="-514350"/>
            <a:r>
              <a:rPr lang="en-US" sz="1400" b="0">
                <a:solidFill>
                  <a:schemeClr val="bg2"/>
                </a:solidFill>
              </a:rPr>
              <a:t>	</a:t>
            </a:r>
          </a:p>
        </p:txBody>
      </p:sp>
      <p:sp>
        <p:nvSpPr>
          <p:cNvPr id="33796" name="Rectangle 14"/>
          <p:cNvSpPr>
            <a:spLocks noChangeArrowheads="1"/>
          </p:cNvSpPr>
          <p:nvPr/>
        </p:nvSpPr>
        <p:spPr bwMode="auto">
          <a:xfrm>
            <a:off x="395288" y="5661025"/>
            <a:ext cx="7993062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14400" lvl="1" indent="-514350"/>
            <a:r>
              <a:rPr lang="en-US" sz="1400" b="0">
                <a:solidFill>
                  <a:schemeClr val="tx1"/>
                </a:solidFill>
              </a:rPr>
              <a:t>	"The Airplace Indoor Positioning Platform for Android Smartphones", C. Laoudias, G. Constantinou, M. Constantinides, S. Nicolaou, D. Zeinalipour-Yazti, C. G. Panayiotou, Best Demo Award at IEEE MDM'12. (Open Source!)</a:t>
            </a:r>
          </a:p>
        </p:txBody>
      </p:sp>
      <p:pic>
        <p:nvPicPr>
          <p:cNvPr id="33797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1006475"/>
            <a:ext cx="7323137" cy="407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TextBox 5"/>
          <p:cNvSpPr txBox="1">
            <a:spLocks noChangeArrowheads="1"/>
          </p:cNvSpPr>
          <p:nvPr/>
        </p:nvSpPr>
        <p:spPr bwMode="auto">
          <a:xfrm>
            <a:off x="2627313" y="4964113"/>
            <a:ext cx="345757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u="sng">
                <a:solidFill>
                  <a:srgbClr val="FF0000"/>
                </a:solidFill>
                <a:hlinkClick r:id="rId5"/>
              </a:rPr>
              <a:t>Video</a:t>
            </a:r>
            <a:endParaRPr lang="en-US" sz="4400" u="sng">
              <a:solidFill>
                <a:srgbClr val="FF0000"/>
              </a:solidFill>
            </a:endParaRPr>
          </a:p>
        </p:txBody>
      </p:sp>
      <p:sp>
        <p:nvSpPr>
          <p:cNvPr id="33799" name="TextBox 6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Infrastructure-free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About this Tutorial</a:t>
            </a:r>
            <a:endParaRPr lang="en-US" b="1" smtClean="0">
              <a:ea typeface="ＭＳ Ｐゴシック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18488" cy="5399806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dirty="0" smtClean="0"/>
              <a:t>The goal is to provide an overview of the emerging field of </a:t>
            </a:r>
            <a:r>
              <a:rPr lang="en-US" b="1" dirty="0" smtClean="0"/>
              <a:t>Indoor Data Management with a particular emphasis on Mobile Systems.</a:t>
            </a:r>
          </a:p>
          <a:p>
            <a:pPr>
              <a:defRPr/>
            </a:pPr>
            <a:r>
              <a:rPr lang="en-US" b="1" dirty="0" smtClean="0"/>
              <a:t>We tackle the topic </a:t>
            </a:r>
            <a:r>
              <a:rPr lang="en-US" dirty="0" smtClean="0"/>
              <a:t>from a wide range of perspectives:</a:t>
            </a:r>
          </a:p>
          <a:p>
            <a:pPr lvl="1">
              <a:defRPr/>
            </a:pPr>
            <a:r>
              <a:rPr lang="en-US" dirty="0" smtClean="0"/>
              <a:t>Fundamentals, Definitions, Current State</a:t>
            </a:r>
          </a:p>
          <a:p>
            <a:pPr lvl="1">
              <a:defRPr/>
            </a:pPr>
            <a:r>
              <a:rPr lang="en-US" dirty="0" smtClean="0"/>
              <a:t>Academic / Industrial Perspective</a:t>
            </a:r>
          </a:p>
          <a:p>
            <a:pPr lvl="1">
              <a:defRPr/>
            </a:pPr>
            <a:r>
              <a:rPr lang="en-US" dirty="0" smtClean="0"/>
              <a:t>Reality / Visionary Scenarios, Future Challenges…</a:t>
            </a:r>
          </a:p>
          <a:p>
            <a:pPr>
              <a:defRPr/>
            </a:pPr>
            <a:r>
              <a:rPr lang="en-US" dirty="0" smtClean="0"/>
              <a:t>Lots of </a:t>
            </a:r>
            <a:r>
              <a:rPr lang="en-US" b="1" dirty="0" smtClean="0"/>
              <a:t>examples</a:t>
            </a:r>
            <a:r>
              <a:rPr lang="en-US" dirty="0" smtClean="0"/>
              <a:t> and </a:t>
            </a:r>
            <a:r>
              <a:rPr lang="en-US" b="1" dirty="0" smtClean="0"/>
              <a:t>illustrations</a:t>
            </a:r>
            <a:r>
              <a:rPr lang="en-US" dirty="0" smtClean="0"/>
              <a:t> to keep this presentation </a:t>
            </a:r>
            <a:r>
              <a:rPr lang="en-US" b="1" dirty="0" smtClean="0"/>
              <a:t>entertaining</a:t>
            </a:r>
            <a:r>
              <a:rPr lang="en-US" dirty="0" smtClean="0"/>
              <a:t> and </a:t>
            </a:r>
            <a:r>
              <a:rPr lang="en-US" b="1" dirty="0" smtClean="0"/>
              <a:t>educating.</a:t>
            </a:r>
          </a:p>
          <a:p>
            <a:pPr>
              <a:defRPr/>
            </a:pPr>
            <a:r>
              <a:rPr lang="en-US" b="1" dirty="0" smtClean="0"/>
              <a:t>The seminar captures the big picture, </a:t>
            </a:r>
            <a:r>
              <a:rPr lang="en-US" dirty="0" smtClean="0"/>
              <a:t>such that interested researchers/practitioners can expand their study by following the references.</a:t>
            </a:r>
          </a:p>
          <a:p>
            <a:pPr>
              <a:defRPr/>
            </a:pPr>
            <a:endParaRPr lang="en-US" dirty="0" smtClean="0"/>
          </a:p>
          <a:p>
            <a:pPr>
              <a:buFontTx/>
              <a:buNone/>
              <a:defRPr/>
            </a:pP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Hybrid IMU/</a:t>
            </a:r>
            <a:r>
              <a:rPr lang="en-US" dirty="0" err="1" smtClean="0">
                <a:ea typeface="ＭＳ Ｐゴシック" pitchFamily="34" charset="-128"/>
              </a:rPr>
              <a:t>WiFi</a:t>
            </a:r>
            <a:r>
              <a:rPr lang="en-US" dirty="0" smtClean="0">
                <a:ea typeface="ＭＳ Ｐゴシック" pitchFamily="34" charset="-128"/>
              </a:rPr>
              <a:t> Positioning</a:t>
            </a:r>
            <a:endParaRPr lang="en-US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18488" cy="2376488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sz="2800" dirty="0" smtClean="0">
                <a:ea typeface="ＭＳ Ｐゴシック" pitchFamily="34" charset="-128"/>
              </a:rPr>
              <a:t>We engaged in an </a:t>
            </a:r>
            <a:r>
              <a:rPr lang="en-US" sz="2800" b="1" dirty="0" smtClean="0">
                <a:ea typeface="ＭＳ Ｐゴシック" pitchFamily="34" charset="-128"/>
              </a:rPr>
              <a:t>Industrial NRE</a:t>
            </a:r>
            <a:r>
              <a:rPr lang="en-US" sz="2800" dirty="0" smtClean="0">
                <a:ea typeface="ＭＳ Ｐゴシック" pitchFamily="34" charset="-128"/>
              </a:rPr>
              <a:t> contract with </a:t>
            </a:r>
            <a:r>
              <a:rPr lang="en-US" sz="2800" b="1" dirty="0" err="1" smtClean="0">
                <a:ea typeface="ＭＳ Ｐゴシック" pitchFamily="34" charset="-128"/>
              </a:rPr>
              <a:t>Cywee</a:t>
            </a:r>
            <a:r>
              <a:rPr lang="en-US" sz="2800" b="1" dirty="0" smtClean="0">
                <a:ea typeface="ＭＳ Ｐゴシック" pitchFamily="34" charset="-128"/>
              </a:rPr>
              <a:t> Taiwan Ltd</a:t>
            </a:r>
            <a:r>
              <a:rPr lang="en-US" sz="2800" dirty="0" smtClean="0">
                <a:ea typeface="ＭＳ Ｐゴシック" pitchFamily="34" charset="-128"/>
              </a:rPr>
              <a:t>, a </a:t>
            </a:r>
            <a:r>
              <a:rPr lang="en-US" sz="2800" b="1" dirty="0" smtClean="0">
                <a:ea typeface="ＭＳ Ｐゴシック" pitchFamily="34" charset="-128"/>
              </a:rPr>
              <a:t>hardware/software</a:t>
            </a:r>
            <a:r>
              <a:rPr lang="en-US" sz="2800" dirty="0" smtClean="0">
                <a:ea typeface="ＭＳ Ｐゴシック" pitchFamily="34" charset="-128"/>
              </a:rPr>
              <a:t> motion processing company (ACM Mobisys</a:t>
            </a:r>
            <a:r>
              <a:rPr lang="en-US" altLang="en-US" sz="2800" dirty="0" smtClean="0">
                <a:ea typeface="ＭＳ Ｐゴシック" pitchFamily="34" charset="-128"/>
              </a:rPr>
              <a:t>’</a:t>
            </a:r>
            <a:r>
              <a:rPr lang="en-US" sz="2800" dirty="0" smtClean="0">
                <a:ea typeface="ＭＳ Ｐゴシック" pitchFamily="34" charset="-128"/>
              </a:rPr>
              <a:t>13)</a:t>
            </a:r>
          </a:p>
          <a:p>
            <a:pPr marL="514350" indent="-514350">
              <a:tabLst>
                <a:tab pos="3367088" algn="l"/>
              </a:tabLst>
            </a:pPr>
            <a:r>
              <a:rPr lang="en-US" sz="2800" dirty="0" smtClean="0">
                <a:ea typeface="ＭＳ Ｐゴシック" pitchFamily="34" charset="-128"/>
              </a:rPr>
              <a:t>The result was a </a:t>
            </a:r>
            <a:r>
              <a:rPr lang="en-US" sz="2800" b="1" dirty="0" smtClean="0">
                <a:ea typeface="ＭＳ Ｐゴシック" pitchFamily="34" charset="-128"/>
              </a:rPr>
              <a:t>Hybrid IMU/</a:t>
            </a:r>
            <a:r>
              <a:rPr lang="en-US" sz="2800" b="1" dirty="0" err="1" smtClean="0">
                <a:ea typeface="ＭＳ Ｐゴシック" pitchFamily="34" charset="-128"/>
              </a:rPr>
              <a:t>WiFi</a:t>
            </a:r>
            <a:r>
              <a:rPr lang="en-US" sz="2800" b="1" dirty="0" smtClean="0">
                <a:ea typeface="ＭＳ Ｐゴシック" pitchFamily="34" charset="-128"/>
              </a:rPr>
              <a:t> </a:t>
            </a:r>
            <a:r>
              <a:rPr lang="en-US" sz="2800" dirty="0" smtClean="0">
                <a:ea typeface="ＭＳ Ｐゴシック" pitchFamily="34" charset="-128"/>
              </a:rPr>
              <a:t>Positioning system with the following </a:t>
            </a:r>
            <a:r>
              <a:rPr lang="en-US" sz="2800" b="1" dirty="0" smtClean="0">
                <a:ea typeface="ＭＳ Ｐゴシック" pitchFamily="34" charset="-128"/>
              </a:rPr>
              <a:t>additional</a:t>
            </a:r>
            <a:r>
              <a:rPr lang="en-US" sz="2800" dirty="0" smtClean="0">
                <a:ea typeface="ＭＳ Ｐゴシック" pitchFamily="34" charset="-128"/>
              </a:rPr>
              <a:t> features: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2400" b="1" dirty="0" smtClean="0">
                <a:ea typeface="ＭＳ Ｐゴシック" pitchFamily="34" charset="-128"/>
              </a:rPr>
              <a:t>Location Fusion: </a:t>
            </a:r>
            <a:r>
              <a:rPr lang="en-US" sz="2400" dirty="0" err="1" smtClean="0">
                <a:ea typeface="ＭＳ Ｐゴシック" pitchFamily="34" charset="-128"/>
              </a:rPr>
              <a:t>WiFi</a:t>
            </a:r>
            <a:r>
              <a:rPr lang="en-US" sz="2400" dirty="0" smtClean="0">
                <a:ea typeface="ＭＳ Ｐゴシック" pitchFamily="34" charset="-128"/>
              </a:rPr>
              <a:t> / IMU (3-axis accelerometer, gyroscope, and digital compass) using a particle filter.</a:t>
            </a:r>
            <a:endParaRPr lang="en-US" sz="2400" b="1" dirty="0" smtClean="0">
              <a:ea typeface="ＭＳ Ｐゴシック" pitchFamily="34" charset="-128"/>
            </a:endParaRPr>
          </a:p>
          <a:p>
            <a:pPr marL="914400" lvl="1" indent="-514350">
              <a:tabLst>
                <a:tab pos="3367088" algn="l"/>
              </a:tabLst>
            </a:pPr>
            <a:r>
              <a:rPr lang="en-US" sz="2400" b="1" dirty="0" err="1" smtClean="0">
                <a:ea typeface="ＭＳ Ｐゴシック" pitchFamily="34" charset="-128"/>
              </a:rPr>
              <a:t>MapMatching</a:t>
            </a:r>
            <a:r>
              <a:rPr lang="en-US" sz="2400" b="1" dirty="0" smtClean="0">
                <a:ea typeface="ＭＳ Ｐゴシック" pitchFamily="34" charset="-128"/>
              </a:rPr>
              <a:t>: </a:t>
            </a:r>
            <a:r>
              <a:rPr lang="en-US" sz="2400" dirty="0" smtClean="0">
                <a:ea typeface="ＭＳ Ｐゴシック" pitchFamily="34" charset="-128"/>
              </a:rPr>
              <a:t>to handle inaccurate IMU location estimates (e.g., void passing through walls).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2400" b="1" dirty="0" smtClean="0">
                <a:ea typeface="ＭＳ Ｐゴシック" pitchFamily="34" charset="-128"/>
              </a:rPr>
              <a:t>Magnetic Mapping: </a:t>
            </a:r>
            <a:r>
              <a:rPr lang="en-US" sz="2400" dirty="0" smtClean="0">
                <a:ea typeface="ＭＳ Ｐゴシック" pitchFamily="34" charset="-128"/>
              </a:rPr>
              <a:t>detect and handle magnetic abnormalities due to electrical appliances and refining the </a:t>
            </a:r>
            <a:r>
              <a:rPr lang="en-US" sz="2400" b="1" dirty="0" smtClean="0">
                <a:ea typeface="ＭＳ Ｐゴシック" pitchFamily="34" charset="-128"/>
              </a:rPr>
              <a:t>orientation</a:t>
            </a:r>
            <a:r>
              <a:rPr lang="en-US" sz="2400" dirty="0" smtClean="0">
                <a:ea typeface="ＭＳ Ｐゴシック" pitchFamily="34" charset="-128"/>
              </a:rPr>
              <a:t>.</a:t>
            </a:r>
          </a:p>
          <a:p>
            <a:pPr marL="914400" lvl="1" indent="-514350">
              <a:buFontTx/>
              <a:buNone/>
              <a:tabLst>
                <a:tab pos="3367088" algn="l"/>
              </a:tabLst>
            </a:pPr>
            <a:endParaRPr lang="en-US" sz="1600" baseline="30000" dirty="0" smtClean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Infrastructure-free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Hybrid </a:t>
            </a:r>
            <a:r>
              <a:rPr lang="en-US" dirty="0" err="1" smtClean="0">
                <a:ea typeface="ＭＳ Ｐゴシック" pitchFamily="34" charset="-128"/>
              </a:rPr>
              <a:t>WiFi</a:t>
            </a:r>
            <a:r>
              <a:rPr lang="en-US" dirty="0" smtClean="0">
                <a:ea typeface="ＭＳ Ｐゴシック" pitchFamily="34" charset="-128"/>
              </a:rPr>
              <a:t>/IMU Positioning Demo</a:t>
            </a:r>
            <a:endParaRPr lang="en-US" dirty="0"/>
          </a:p>
        </p:txBody>
      </p:sp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0" y="5949950"/>
            <a:ext cx="8929688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14400" lvl="1" indent="-514350"/>
            <a:r>
              <a:rPr lang="en-US" sz="1400" b="0">
                <a:solidFill>
                  <a:schemeClr val="bg2"/>
                </a:solidFill>
              </a:rPr>
              <a:t>	</a:t>
            </a: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981075"/>
            <a:ext cx="7370762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Rectangle 6"/>
          <p:cNvSpPr>
            <a:spLocks noChangeArrowheads="1"/>
          </p:cNvSpPr>
          <p:nvPr/>
        </p:nvSpPr>
        <p:spPr bwMode="auto">
          <a:xfrm>
            <a:off x="250825" y="5661025"/>
            <a:ext cx="79216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14400" lvl="1" indent="-514350"/>
            <a:r>
              <a:rPr lang="en-US" sz="1400" b="0"/>
              <a:t>	</a:t>
            </a:r>
            <a:r>
              <a:rPr lang="en-US" altLang="en-US" sz="1400" b="0"/>
              <a:t>“</a:t>
            </a:r>
            <a:r>
              <a:rPr lang="en-US" sz="1400" b="0"/>
              <a:t>Indoor Geolocation on Multi-Sensor Smartphones", C.-L. Li, C. Laoudias, G. Larkou, Y.-K. Tsai, D. Zeinalipour-Yazti and C. G. Panayiotou, in ACM Mobisys'13. </a:t>
            </a:r>
          </a:p>
          <a:p>
            <a:pPr marL="914400" lvl="1" indent="-514350"/>
            <a:r>
              <a:rPr lang="en-US" sz="1400" b="0"/>
              <a:t>	Video at: </a:t>
            </a:r>
            <a:r>
              <a:rPr lang="en-US" sz="1400" b="0">
                <a:hlinkClick r:id="rId4"/>
              </a:rPr>
              <a:t>http://youtu.be/DyvQLSuI00I</a:t>
            </a:r>
            <a:endParaRPr lang="en-US" sz="1400" b="0"/>
          </a:p>
        </p:txBody>
      </p:sp>
      <p:sp>
        <p:nvSpPr>
          <p:cNvPr id="35846" name="TextBox 6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Infrastructure-free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/>
          <a:lstStyle/>
          <a:p>
            <a:r>
              <a:rPr lang="en-US" sz="3600" smtClean="0">
                <a:ea typeface="ＭＳ Ｐゴシック" pitchFamily="34" charset="-128"/>
              </a:rPr>
              <a:t>Hybrid Wi-Fi/IMU/Outdoor Anyplace</a:t>
            </a:r>
          </a:p>
        </p:txBody>
      </p:sp>
      <p:pic>
        <p:nvPicPr>
          <p:cNvPr id="36867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374775"/>
            <a:ext cx="748982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Box 12"/>
          <p:cNvSpPr txBox="1">
            <a:spLocks noChangeArrowheads="1"/>
          </p:cNvSpPr>
          <p:nvPr/>
        </p:nvSpPr>
        <p:spPr bwMode="auto">
          <a:xfrm>
            <a:off x="3348038" y="4941888"/>
            <a:ext cx="23034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u="sng">
                <a:solidFill>
                  <a:srgbClr val="FF0000"/>
                </a:solidFill>
                <a:hlinkClick r:id="rId4"/>
              </a:rPr>
              <a:t>Video</a:t>
            </a:r>
            <a:endParaRPr lang="en-US" u="sng">
              <a:solidFill>
                <a:srgbClr val="FF0000"/>
              </a:solidFill>
            </a:endParaRP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dirty="0" smtClean="0"/>
              <a:t>Infrastructure-free</a:t>
            </a:r>
            <a:endParaRPr lang="en-US" sz="1800" dirty="0"/>
          </a:p>
        </p:txBody>
      </p:sp>
      <p:sp>
        <p:nvSpPr>
          <p:cNvPr id="36870" name="Rectangle 14"/>
          <p:cNvSpPr>
            <a:spLocks noChangeArrowheads="1"/>
          </p:cNvSpPr>
          <p:nvPr/>
        </p:nvSpPr>
        <p:spPr bwMode="auto">
          <a:xfrm>
            <a:off x="395288" y="5661025"/>
            <a:ext cx="79930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/>
              <a:t>"Anyplace: A Crowdsourced Indoor Information Service", Kyriakos Georgiou, Timotheos Constambeys, Christos Laoudias, Lambros Petrou, Georgios Chatzimilioudis and Demetrios Zeinalipour-Yazti, Proceedings of the 16th IEEE International Conference on Mobile Data Management (MDM '15), IEEE Press, Volume 2, Pages: 291-294, 2015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Magnetic-based</a:t>
            </a:r>
            <a:endParaRPr lang="en-US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19256" cy="3095625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dirty="0" smtClean="0">
                <a:ea typeface="ＭＳ Ｐゴシック" pitchFamily="34" charset="-128"/>
              </a:rPr>
              <a:t>Earth’s magnetic field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2400" dirty="0" smtClean="0">
                <a:ea typeface="ＭＳ Ｐゴシック" pitchFamily="34" charset="-128"/>
              </a:rPr>
              <a:t>Exploit indoor disturbances: power cables, elevators, metal surfaces, electrical appliances.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2400" dirty="0" smtClean="0">
                <a:ea typeface="ＭＳ Ｐゴシック" pitchFamily="34" charset="-128"/>
              </a:rPr>
              <a:t>Alternative for </a:t>
            </a:r>
            <a:r>
              <a:rPr lang="en-US" sz="2400" dirty="0" err="1" smtClean="0">
                <a:ea typeface="ＭＳ Ｐゴシック" pitchFamily="34" charset="-128"/>
              </a:rPr>
              <a:t>iOS</a:t>
            </a:r>
            <a:r>
              <a:rPr lang="en-US" sz="2400" dirty="0" smtClean="0">
                <a:ea typeface="ＭＳ Ｐゴシック" pitchFamily="34" charset="-128"/>
              </a:rPr>
              <a:t> and Windows phones where </a:t>
            </a:r>
            <a:r>
              <a:rPr lang="en-US" sz="2400" dirty="0" err="1" smtClean="0">
                <a:ea typeface="ＭＳ Ｐゴシック" pitchFamily="34" charset="-128"/>
              </a:rPr>
              <a:t>WiFi</a:t>
            </a:r>
            <a:r>
              <a:rPr lang="en-US" sz="2400" dirty="0" smtClean="0">
                <a:ea typeface="ＭＳ Ｐゴシック" pitchFamily="34" charset="-128"/>
              </a:rPr>
              <a:t> RSS is not available for fingerprinting (</a:t>
            </a:r>
            <a:r>
              <a:rPr lang="en-US" sz="2400" dirty="0" err="1" smtClean="0">
                <a:ea typeface="ＭＳ Ｐゴシック" pitchFamily="34" charset="-128"/>
              </a:rPr>
              <a:t>IndoorAtlas</a:t>
            </a:r>
            <a:r>
              <a:rPr lang="en-US" sz="2400" dirty="0" smtClean="0">
                <a:ea typeface="ＭＳ Ｐゴシック" pitchFamily="34" charset="-128"/>
              </a:rPr>
              <a:t>)</a:t>
            </a:r>
          </a:p>
          <a:p>
            <a:pPr marL="914400" lvl="1" indent="-514350">
              <a:buFontTx/>
              <a:buNone/>
              <a:tabLst>
                <a:tab pos="3367088" algn="l"/>
              </a:tabLst>
            </a:pPr>
            <a:endParaRPr lang="en-US" sz="1600" baseline="30000" dirty="0" smtClean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059609" y="3501008"/>
            <a:ext cx="2376487" cy="2376488"/>
            <a:chOff x="755576" y="4077072"/>
            <a:chExt cx="2376264" cy="2376264"/>
          </a:xfrm>
        </p:grpSpPr>
        <p:pic>
          <p:nvPicPr>
            <p:cNvPr id="32777" name="Picture 2" descr="http://cdni.wired.co.uk/620x620/s_v/Screen%20Shot%202012-07-09%20at%2016.06.37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5576" y="4077072"/>
              <a:ext cx="2376264" cy="2376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8" name="TextBox 4"/>
            <p:cNvSpPr txBox="1">
              <a:spLocks noChangeArrowheads="1"/>
            </p:cNvSpPr>
            <p:nvPr/>
          </p:nvSpPr>
          <p:spPr bwMode="auto">
            <a:xfrm>
              <a:off x="755576" y="6207115"/>
              <a:ext cx="15841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/>
                <a:t>Source: wired.co.uk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78296" y="3501008"/>
            <a:ext cx="2520950" cy="2397125"/>
            <a:chOff x="539552" y="4087525"/>
            <a:chExt cx="2520280" cy="2396008"/>
          </a:xfrm>
        </p:grpSpPr>
        <p:pic>
          <p:nvPicPr>
            <p:cNvPr id="32775" name="Picture 6" descr="earth_magnetic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552" y="4087525"/>
              <a:ext cx="2520280" cy="2365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6" name="TextBox 7"/>
            <p:cNvSpPr txBox="1">
              <a:spLocks noChangeArrowheads="1"/>
            </p:cNvSpPr>
            <p:nvPr/>
          </p:nvSpPr>
          <p:spPr bwMode="auto">
            <a:xfrm>
              <a:off x="539552" y="6237312"/>
              <a:ext cx="129614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/>
                <a:t>Source: Wikipedia</a:t>
              </a:r>
            </a:p>
          </p:txBody>
        </p:sp>
      </p:grp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dirty="0" smtClean="0"/>
              <a:t>Infrastructure-free</a:t>
            </a:r>
            <a:endParaRPr lang="en-US" sz="1800" dirty="0"/>
          </a:p>
        </p:txBody>
      </p:sp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4221088"/>
            <a:ext cx="3197293" cy="87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Localization Outline</a:t>
            </a:r>
            <a:endParaRPr lang="en-US" dirty="0"/>
          </a:p>
        </p:txBody>
      </p:sp>
      <p:sp>
        <p:nvSpPr>
          <p:cNvPr id="37891" name="TextBox 8"/>
          <p:cNvSpPr txBox="1">
            <a:spLocks noChangeArrowheads="1"/>
          </p:cNvSpPr>
          <p:nvPr/>
        </p:nvSpPr>
        <p:spPr bwMode="auto">
          <a:xfrm>
            <a:off x="5003800" y="3860800"/>
            <a:ext cx="1584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Source: NASA</a:t>
            </a:r>
          </a:p>
        </p:txBody>
      </p:sp>
      <p:sp>
        <p:nvSpPr>
          <p:cNvPr id="37892" name="Content Placeholder 2"/>
          <p:cNvSpPr>
            <a:spLocks noGrp="1"/>
          </p:cNvSpPr>
          <p:nvPr>
            <p:ph idx="1"/>
          </p:nvPr>
        </p:nvSpPr>
        <p:spPr>
          <a:xfrm>
            <a:off x="323850" y="1196975"/>
            <a:ext cx="8351838" cy="4248150"/>
          </a:xfrm>
        </p:spPr>
        <p:txBody>
          <a:bodyPr/>
          <a:lstStyle/>
          <a:p>
            <a:r>
              <a:rPr lang="en-US" sz="2800" b="1" smtClean="0">
                <a:solidFill>
                  <a:schemeClr val="bg2"/>
                </a:solidFill>
                <a:ea typeface="ＭＳ Ｐゴシック" pitchFamily="34" charset="-128"/>
              </a:rPr>
              <a:t>Infrastructure-free systems: don’t </a:t>
            </a:r>
            <a:r>
              <a:rPr lang="en-US" sz="2800" smtClean="0">
                <a:solidFill>
                  <a:schemeClr val="bg2"/>
                </a:solidFill>
                <a:ea typeface="ＭＳ Ｐゴシック" pitchFamily="34" charset="-128"/>
              </a:rPr>
              <a:t>require </a:t>
            </a:r>
            <a:r>
              <a:rPr lang="en-US" sz="2800" b="1" smtClean="0">
                <a:solidFill>
                  <a:schemeClr val="bg2"/>
                </a:solidFill>
                <a:ea typeface="ＭＳ Ｐゴシック" pitchFamily="34" charset="-128"/>
              </a:rPr>
              <a:t>dedicated equipment </a:t>
            </a:r>
            <a:r>
              <a:rPr lang="en-US" sz="2800" smtClean="0">
                <a:solidFill>
                  <a:schemeClr val="bg2"/>
                </a:solidFill>
                <a:ea typeface="ＭＳ Ｐゴシック" pitchFamily="34" charset="-128"/>
              </a:rPr>
              <a:t>for the provision of </a:t>
            </a:r>
            <a:r>
              <a:rPr lang="en-US" sz="2800" b="1" smtClean="0">
                <a:solidFill>
                  <a:schemeClr val="bg2"/>
                </a:solidFill>
                <a:ea typeface="ＭＳ Ｐゴシック" pitchFamily="34" charset="-128"/>
              </a:rPr>
              <a:t>location signals </a:t>
            </a:r>
            <a:r>
              <a:rPr lang="en-US" sz="2800" smtClean="0">
                <a:solidFill>
                  <a:schemeClr val="bg2"/>
                </a:solidFill>
                <a:ea typeface="ＭＳ Ｐゴシック" pitchFamily="34" charset="-128"/>
              </a:rPr>
              <a:t>on a modern </a:t>
            </a:r>
            <a:r>
              <a:rPr lang="en-US" sz="2800" b="1" smtClean="0">
                <a:solidFill>
                  <a:schemeClr val="bg2"/>
                </a:solidFill>
                <a:ea typeface="ＭＳ Ｐゴシック" pitchFamily="34" charset="-128"/>
              </a:rPr>
              <a:t>smartphone</a:t>
            </a:r>
            <a:r>
              <a:rPr lang="en-US" sz="2800" smtClean="0">
                <a:solidFill>
                  <a:schemeClr val="bg2"/>
                </a:solidFill>
                <a:ea typeface="ＭＳ Ｐゴシック" pitchFamily="34" charset="-128"/>
              </a:rPr>
              <a:t> (e.g., GPS, Wi-Fi, Cellular, Magnetic, IMU)</a:t>
            </a:r>
          </a:p>
          <a:p>
            <a:r>
              <a:rPr lang="en-US" sz="2800" b="1" smtClean="0">
                <a:solidFill>
                  <a:srgbClr val="003399"/>
                </a:solidFill>
                <a:ea typeface="ＭＳ Ｐゴシック" pitchFamily="34" charset="-128"/>
              </a:rPr>
              <a:t>Infrastructure-based systems: </a:t>
            </a:r>
            <a:r>
              <a:rPr lang="en-US" sz="2800" smtClean="0">
                <a:ea typeface="ＭＳ Ｐゴシック" pitchFamily="34" charset="-128"/>
              </a:rPr>
              <a:t>require </a:t>
            </a:r>
            <a:r>
              <a:rPr lang="en-US" sz="2800" b="1" smtClean="0">
                <a:ea typeface="ＭＳ Ｐゴシック" pitchFamily="34" charset="-128"/>
              </a:rPr>
              <a:t>dedicated equipment</a:t>
            </a:r>
            <a:r>
              <a:rPr lang="en-US" sz="2800" smtClean="0">
                <a:ea typeface="ＭＳ Ｐゴシック" pitchFamily="34" charset="-128"/>
              </a:rPr>
              <a:t> (e.g., proprietary transmitters, beacons, antennas and cabling)</a:t>
            </a:r>
          </a:p>
          <a:p>
            <a:pPr lvl="1"/>
            <a:r>
              <a:rPr lang="en-US" sz="2400" b="1" smtClean="0">
                <a:ea typeface="ＭＳ Ｐゴシック" pitchFamily="34" charset="-128"/>
              </a:rPr>
              <a:t>Bluetooth Low Energy (BLE) beacons:</a:t>
            </a:r>
            <a:r>
              <a:rPr lang="en-US" sz="2400" smtClean="0">
                <a:ea typeface="ＭＳ Ｐゴシック" pitchFamily="34" charset="-128"/>
              </a:rPr>
              <a:t> </a:t>
            </a:r>
            <a:r>
              <a:rPr lang="en-US" sz="2400" smtClean="0">
                <a:ea typeface="ＭＳ Ｐゴシック" pitchFamily="34" charset="-128"/>
                <a:sym typeface="Wingdings" pitchFamily="2" charset="2"/>
              </a:rPr>
              <a:t>iBeacons</a:t>
            </a:r>
          </a:p>
          <a:p>
            <a:pPr lvl="1"/>
            <a:r>
              <a:rPr lang="en-US" sz="2400" b="1" smtClean="0">
                <a:ea typeface="ＭＳ Ｐゴシック" pitchFamily="34" charset="-128"/>
                <a:sym typeface="Wingdings" pitchFamily="2" charset="2"/>
              </a:rPr>
              <a:t>Ultrasound: </a:t>
            </a:r>
            <a:r>
              <a:rPr lang="en-US" sz="2400" smtClean="0">
                <a:ea typeface="ＭＳ Ｐゴシック" pitchFamily="34" charset="-128"/>
                <a:sym typeface="Wingdings" pitchFamily="2" charset="2"/>
              </a:rPr>
              <a:t>ALPS (CMU)</a:t>
            </a:r>
          </a:p>
          <a:p>
            <a:pPr lvl="1"/>
            <a:r>
              <a:rPr lang="en-US" sz="2400" b="1" smtClean="0">
                <a:ea typeface="ＭＳ Ｐゴシック" pitchFamily="34" charset="-128"/>
                <a:sym typeface="Wingdings" pitchFamily="2" charset="2"/>
              </a:rPr>
              <a:t>Visible Light</a:t>
            </a:r>
            <a:r>
              <a:rPr lang="en-US" sz="2400" smtClean="0">
                <a:ea typeface="ＭＳ Ｐゴシック" pitchFamily="34" charset="-128"/>
                <a:sym typeface="Wingdings" pitchFamily="2" charset="2"/>
              </a:rPr>
              <a:t>: EPSILON (Microsoft Research)</a:t>
            </a:r>
          </a:p>
          <a:p>
            <a:pPr lvl="1"/>
            <a:r>
              <a:rPr lang="en-US" sz="2400" b="1" smtClean="0">
                <a:ea typeface="ＭＳ Ｐゴシック" pitchFamily="34" charset="-128"/>
                <a:sym typeface="Wingdings" pitchFamily="2" charset="2"/>
              </a:rPr>
              <a:t>Ultra Wide Band (UWB): </a:t>
            </a:r>
            <a:r>
              <a:rPr lang="en-US" sz="2400" smtClean="0">
                <a:ea typeface="ＭＳ Ｐゴシック" pitchFamily="34" charset="-128"/>
                <a:sym typeface="Wingdings" pitchFamily="2" charset="2"/>
              </a:rPr>
              <a:t>Decawave</a:t>
            </a:r>
            <a:endParaRPr lang="en-US" sz="2400" smtClean="0">
              <a:ea typeface="ＭＳ Ｐゴシック" pitchFamily="34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50825" y="2997200"/>
            <a:ext cx="8424863" cy="3455988"/>
          </a:xfrm>
          <a:prstGeom prst="rect">
            <a:avLst/>
          </a:prstGeom>
          <a:noFill/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08850" y="2924175"/>
            <a:ext cx="1511300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Focus of next slides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RFID Tags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3850" y="908720"/>
            <a:ext cx="5832326" cy="4248150"/>
          </a:xfrm>
        </p:spPr>
        <p:txBody>
          <a:bodyPr/>
          <a:lstStyle/>
          <a:p>
            <a:r>
              <a:rPr lang="en-US" sz="2800" dirty="0" smtClean="0">
                <a:ea typeface="ＭＳ Ｐゴシック" pitchFamily="34" charset="-128"/>
              </a:rPr>
              <a:t>Passive RFID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Tag collects energy from transmitter to respond with a Unique ID.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Range: 10cm to few meters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Indicative Price: 0.25 cents / tag</a:t>
            </a:r>
          </a:p>
          <a:p>
            <a:r>
              <a:rPr lang="en-US" sz="2800" dirty="0" smtClean="0">
                <a:ea typeface="ＭＳ Ｐゴシック" pitchFamily="34" charset="-128"/>
              </a:rPr>
              <a:t>Active RFID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Tag is battery-powered (larger size), thus can transmit UID autonomously.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Range: Hundreds of meters.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Indicative Price: 10-50 USD / tag</a:t>
            </a:r>
          </a:p>
        </p:txBody>
      </p:sp>
      <p:sp>
        <p:nvSpPr>
          <p:cNvPr id="38919" name="TextBox 5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Infrastructure-based</a:t>
            </a:r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797152"/>
            <a:ext cx="2466975" cy="1713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9" y="4797152"/>
            <a:ext cx="3744416" cy="164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2996952"/>
            <a:ext cx="2447925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724128" y="1988840"/>
            <a:ext cx="3059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Older Trend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Beacons</a:t>
            </a:r>
            <a:endParaRPr lang="en-US" dirty="0"/>
          </a:p>
        </p:txBody>
      </p:sp>
      <p:sp>
        <p:nvSpPr>
          <p:cNvPr id="38915" name="TextBox 8"/>
          <p:cNvSpPr txBox="1">
            <a:spLocks noChangeArrowheads="1"/>
          </p:cNvSpPr>
          <p:nvPr/>
        </p:nvSpPr>
        <p:spPr bwMode="auto">
          <a:xfrm>
            <a:off x="5003800" y="3860800"/>
            <a:ext cx="1584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Source: NASA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3850" y="1052736"/>
            <a:ext cx="8351838" cy="4248150"/>
          </a:xfrm>
        </p:spPr>
        <p:txBody>
          <a:bodyPr/>
          <a:lstStyle/>
          <a:p>
            <a:r>
              <a:rPr lang="en-US" sz="2800" dirty="0" smtClean="0">
                <a:ea typeface="ＭＳ Ｐゴシック" pitchFamily="34" charset="-128"/>
              </a:rPr>
              <a:t>iBeacon: </a:t>
            </a:r>
            <a:r>
              <a:rPr lang="en-US" sz="2800" b="1" dirty="0" smtClean="0">
                <a:solidFill>
                  <a:srgbClr val="FF0000"/>
                </a:solidFill>
                <a:ea typeface="ＭＳ Ｐゴシック" pitchFamily="34" charset="-128"/>
              </a:rPr>
              <a:t>B</a:t>
            </a:r>
            <a:r>
              <a:rPr lang="en-US" sz="2800" dirty="0" smtClean="0">
                <a:ea typeface="ＭＳ Ｐゴシック" pitchFamily="34" charset="-128"/>
              </a:rPr>
              <a:t>luetooth </a:t>
            </a:r>
            <a:r>
              <a:rPr lang="en-US" sz="2800" b="1" dirty="0" smtClean="0">
                <a:solidFill>
                  <a:srgbClr val="FF0000"/>
                </a:solidFill>
                <a:ea typeface="ＭＳ Ｐゴシック" pitchFamily="34" charset="-128"/>
              </a:rPr>
              <a:t>L</a:t>
            </a:r>
            <a:r>
              <a:rPr lang="en-US" sz="2800" dirty="0" smtClean="0">
                <a:ea typeface="ＭＳ Ｐゴシック" pitchFamily="34" charset="-128"/>
              </a:rPr>
              <a:t>ow </a:t>
            </a:r>
            <a:r>
              <a:rPr lang="en-US" sz="2800" b="1" dirty="0" smtClean="0">
                <a:solidFill>
                  <a:srgbClr val="FF0000"/>
                </a:solidFill>
                <a:ea typeface="ＭＳ Ｐゴシック" pitchFamily="34" charset="-128"/>
              </a:rPr>
              <a:t>E</a:t>
            </a:r>
            <a:r>
              <a:rPr lang="en-US" sz="2800" dirty="0" smtClean="0">
                <a:ea typeface="ＭＳ Ｐゴシック" pitchFamily="34" charset="-128"/>
              </a:rPr>
              <a:t>nergy protocol by Apple (2013).</a:t>
            </a:r>
          </a:p>
          <a:p>
            <a:r>
              <a:rPr lang="en-US" sz="2800" dirty="0" smtClean="0">
                <a:ea typeface="ＭＳ Ｐゴシック" pitchFamily="34" charset="-128"/>
              </a:rPr>
              <a:t>Beacon is a tiny battery powered devices that emits BLE signals.</a:t>
            </a:r>
          </a:p>
          <a:p>
            <a:pPr lvl="1"/>
            <a:r>
              <a:rPr lang="en-US" sz="2400" b="1" dirty="0" smtClean="0">
                <a:ea typeface="ＭＳ Ｐゴシック" pitchFamily="34" charset="-128"/>
              </a:rPr>
              <a:t>Transmits unique (changeable) identifiers </a:t>
            </a:r>
            <a:r>
              <a:rPr lang="en-US" sz="2400" dirty="0" smtClean="0">
                <a:ea typeface="ＭＳ Ｐゴシック" pitchFamily="34" charset="-128"/>
              </a:rPr>
              <a:t>that can be picked up by any Linux Bluetooth stack (</a:t>
            </a:r>
            <a:r>
              <a:rPr lang="en-US" sz="2400" dirty="0" err="1" smtClean="0">
                <a:ea typeface="ＭＳ Ｐゴシック" pitchFamily="34" charset="-128"/>
              </a:rPr>
              <a:t>iPhone</a:t>
            </a:r>
            <a:r>
              <a:rPr lang="en-US" sz="2400" dirty="0" smtClean="0">
                <a:ea typeface="ＭＳ Ｐゴシック" pitchFamily="34" charset="-128"/>
              </a:rPr>
              <a:t>-Android-Windows). </a:t>
            </a:r>
          </a:p>
          <a:p>
            <a:pPr lvl="1">
              <a:buFontTx/>
              <a:buNone/>
            </a:pPr>
            <a:r>
              <a:rPr lang="en-US" sz="2400" dirty="0" smtClean="0">
                <a:ea typeface="ＭＳ Ｐゴシック" pitchFamily="34" charset="-128"/>
              </a:rPr>
              <a:t>	e.g., UUID f7826da6-4fa2-4e98-8024-bc5b71e0893e (beacon set), Major 1 and 65535 (e.g., floor), Minor 1 and 65535 (e.g., room)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Can also pick up </a:t>
            </a:r>
            <a:r>
              <a:rPr lang="en-US" sz="2400" b="1" dirty="0" smtClean="0">
                <a:ea typeface="ＭＳ Ｐゴシック" pitchFamily="34" charset="-128"/>
              </a:rPr>
              <a:t>periodical broadcasting packets </a:t>
            </a:r>
            <a:r>
              <a:rPr lang="en-US" sz="2400" dirty="0" smtClean="0">
                <a:ea typeface="ＭＳ Ｐゴシック" pitchFamily="34" charset="-128"/>
              </a:rPr>
              <a:t>(Probe Requests) made by </a:t>
            </a:r>
            <a:r>
              <a:rPr lang="en-US" sz="2400" dirty="0" err="1" smtClean="0">
                <a:ea typeface="ＭＳ Ｐゴシック" pitchFamily="34" charset="-128"/>
              </a:rPr>
              <a:t>smartphones</a:t>
            </a:r>
            <a:r>
              <a:rPr lang="en-US" sz="2400" dirty="0" smtClean="0">
                <a:ea typeface="ＭＳ Ｐゴシック" pitchFamily="34" charset="-128"/>
              </a:rPr>
              <a:t> to actively seek Wi-Fi Access Points (tracking usages).</a:t>
            </a:r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1198372"/>
            <a:ext cx="1403648" cy="790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TextBox 5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Infrastructure-based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Beacons</a:t>
            </a:r>
            <a:endParaRPr lang="en-US" dirty="0"/>
          </a:p>
        </p:txBody>
      </p:sp>
      <p:sp>
        <p:nvSpPr>
          <p:cNvPr id="38915" name="TextBox 8"/>
          <p:cNvSpPr txBox="1">
            <a:spLocks noChangeArrowheads="1"/>
          </p:cNvSpPr>
          <p:nvPr/>
        </p:nvSpPr>
        <p:spPr bwMode="auto">
          <a:xfrm>
            <a:off x="5003800" y="3860800"/>
            <a:ext cx="1584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Source: NASA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3850" y="1052736"/>
            <a:ext cx="8351838" cy="4248150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Beacon Facts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$5-$50 USD, Frequencies: 1Hz to 10Hz (1s to 100ms)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Cell, AAA batteries (4-6 months) or USB powered 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Transmission Range: 1m  to 50 m (-30dbm – 0dbm)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Might contain sensors: temperature, motion (</a:t>
            </a:r>
            <a:r>
              <a:rPr lang="en-US" sz="2400" dirty="0" err="1" smtClean="0">
                <a:ea typeface="ＭＳ Ｐゴシック" pitchFamily="34" charset="-128"/>
              </a:rPr>
              <a:t>estimote</a:t>
            </a:r>
            <a:r>
              <a:rPr lang="en-US" sz="2400" dirty="0" smtClean="0">
                <a:ea typeface="ＭＳ Ｐゴシック" pitchFamily="34" charset="-128"/>
              </a:rPr>
              <a:t>)</a:t>
            </a:r>
          </a:p>
          <a:p>
            <a:pPr lvl="1">
              <a:buFontTx/>
              <a:buNone/>
            </a:pPr>
            <a:r>
              <a:rPr lang="en-US" sz="2400" dirty="0" smtClean="0">
                <a:ea typeface="ＭＳ Ｐゴシック" pitchFamily="34" charset="-128"/>
              </a:rPr>
              <a:t>	(e.g., open fitness app when bicycle starts moving)</a:t>
            </a:r>
          </a:p>
          <a:p>
            <a:r>
              <a:rPr lang="en-US" dirty="0" smtClean="0">
                <a:ea typeface="ＭＳ Ｐゴシック" pitchFamily="34" charset="-128"/>
              </a:rPr>
              <a:t>Which beacon to use?</a:t>
            </a:r>
          </a:p>
          <a:p>
            <a:pPr lvl="1"/>
            <a:r>
              <a:rPr lang="en-US" sz="2400" dirty="0" err="1" smtClean="0">
                <a:ea typeface="ＭＳ Ｐゴシック" pitchFamily="34" charset="-128"/>
              </a:rPr>
              <a:t>AisleLabs</a:t>
            </a:r>
            <a:r>
              <a:rPr lang="en-US" sz="2400" dirty="0" smtClean="0">
                <a:ea typeface="ＭＳ Ｐゴシック" pitchFamily="34" charset="-128"/>
              </a:rPr>
              <a:t>, May 4, 2015.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smtClean="0">
                <a:ea typeface="ＭＳ Ｐゴシック" pitchFamily="34" charset="-128"/>
                <a:hlinkClick r:id="rId3"/>
              </a:rPr>
              <a:t>http://goo.gl/ej9P0n</a:t>
            </a:r>
            <a:endParaRPr lang="en-US" sz="2400" dirty="0" smtClean="0">
              <a:ea typeface="ＭＳ Ｐゴシック" pitchFamily="34" charset="-128"/>
            </a:endParaRPr>
          </a:p>
          <a:p>
            <a:r>
              <a:rPr lang="en-US" sz="2800" dirty="0" err="1" smtClean="0">
                <a:ea typeface="ＭＳ Ｐゴシック" pitchFamily="34" charset="-128"/>
              </a:rPr>
              <a:t>Indoo.rs</a:t>
            </a:r>
            <a:r>
              <a:rPr lang="en-US" sz="2800" dirty="0" smtClean="0">
                <a:ea typeface="ＭＳ Ｐゴシック" pitchFamily="34" charset="-128"/>
              </a:rPr>
              <a:t> SF Airport deploy: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300 </a:t>
            </a:r>
            <a:r>
              <a:rPr lang="en-US" sz="2400" dirty="0" err="1" smtClean="0">
                <a:ea typeface="ＭＳ Ｐゴシック" pitchFamily="34" charset="-128"/>
              </a:rPr>
              <a:t>StickNFind</a:t>
            </a:r>
            <a:r>
              <a:rPr lang="en-US" sz="2400" dirty="0" smtClean="0">
                <a:ea typeface="ＭＳ Ｐゴシック" pitchFamily="34" charset="-128"/>
              </a:rPr>
              <a:t> (15K USD)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60,000 m</a:t>
            </a:r>
            <a:r>
              <a:rPr lang="en-US" sz="2400" baseline="30000" dirty="0" smtClean="0">
                <a:ea typeface="ＭＳ Ｐゴシック" pitchFamily="34" charset="-128"/>
              </a:rPr>
              <a:t>2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</a:p>
          <a:p>
            <a:pPr lvl="1"/>
            <a:endParaRPr lang="en-US" dirty="0" smtClean="0">
              <a:ea typeface="ＭＳ Ｐゴシック" pitchFamily="34" charset="-128"/>
            </a:endParaRPr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188" y="908050"/>
            <a:ext cx="140652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0560" y="3933056"/>
            <a:ext cx="3779912" cy="2564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TextBox 5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Infrastructure-based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9" descr="ibeacons-proximity-rangi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908050"/>
            <a:ext cx="3408362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Beacons</a:t>
            </a:r>
            <a:endParaRPr lang="en-US" dirty="0"/>
          </a:p>
        </p:txBody>
      </p:sp>
      <p:sp>
        <p:nvSpPr>
          <p:cNvPr id="39940" name="TextBox 8"/>
          <p:cNvSpPr txBox="1">
            <a:spLocks noChangeArrowheads="1"/>
          </p:cNvSpPr>
          <p:nvPr/>
        </p:nvSpPr>
        <p:spPr bwMode="auto">
          <a:xfrm>
            <a:off x="5003800" y="3860800"/>
            <a:ext cx="1584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Source: NASA</a:t>
            </a:r>
          </a:p>
        </p:txBody>
      </p:sp>
      <p:pic>
        <p:nvPicPr>
          <p:cNvPr id="39941" name="Picture 7" descr="blog_ibeaco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5525" y="3857625"/>
            <a:ext cx="4033838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8" descr="ibeacon-how-it-work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908050"/>
            <a:ext cx="4224338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10" descr="Qualcomm-Gimbal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5938" y="3641725"/>
            <a:ext cx="4338637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TextBox 5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dirty="0"/>
              <a:t>Infrastructure-based</a:t>
            </a:r>
          </a:p>
        </p:txBody>
      </p:sp>
      <p:pic>
        <p:nvPicPr>
          <p:cNvPr id="3994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488" y="2349500"/>
            <a:ext cx="1730375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Ultrasound</a:t>
            </a:r>
            <a:endParaRPr lang="en-US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18488" cy="2735263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sz="2800" dirty="0" smtClean="0">
                <a:ea typeface="ＭＳ Ｐゴシック" pitchFamily="34" charset="-128"/>
              </a:rPr>
              <a:t>Ultrasound transceivers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2400" dirty="0" smtClean="0">
                <a:ea typeface="ＭＳ Ｐゴシック" pitchFamily="34" charset="-128"/>
              </a:rPr>
              <a:t>Active Bat, AT&amp;T Labs Cambridge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2400" dirty="0" smtClean="0">
                <a:ea typeface="ＭＳ Ｐゴシック" pitchFamily="34" charset="-128"/>
              </a:rPr>
              <a:t>Cricket system, MIT</a:t>
            </a:r>
          </a:p>
          <a:p>
            <a:pPr marL="514350" indent="-514350">
              <a:tabLst>
                <a:tab pos="3367088" algn="l"/>
              </a:tabLst>
            </a:pPr>
            <a:r>
              <a:rPr lang="en-US" sz="2800" dirty="0" smtClean="0">
                <a:ea typeface="ＭＳ Ｐゴシック" pitchFamily="34" charset="-128"/>
              </a:rPr>
              <a:t>Smartphone-based (integrated </a:t>
            </a:r>
            <a:r>
              <a:rPr lang="en-US" sz="2800" dirty="0" err="1" smtClean="0">
                <a:ea typeface="ＭＳ Ｐゴシック" pitchFamily="34" charset="-128"/>
              </a:rPr>
              <a:t>mic</a:t>
            </a:r>
            <a:r>
              <a:rPr lang="en-US" sz="2800" dirty="0" smtClean="0">
                <a:ea typeface="ＭＳ Ｐゴシック" pitchFamily="34" charset="-128"/>
              </a:rPr>
              <a:t>)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2400" dirty="0" smtClean="0">
                <a:ea typeface="ＭＳ Ｐゴシック" pitchFamily="34" charset="-128"/>
              </a:rPr>
              <a:t>Acoustic Location Processing System (ALPS), CMU: 31cm avg. positioning error (winners of Microsoft Contest 2015)</a:t>
            </a:r>
          </a:p>
          <a:p>
            <a:pPr marL="914400" lvl="1" indent="-514350">
              <a:buFontTx/>
              <a:buNone/>
              <a:tabLst>
                <a:tab pos="3367088" algn="l"/>
              </a:tabLst>
            </a:pPr>
            <a:endParaRPr lang="en-US" sz="1600" baseline="30000" dirty="0" smtClean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4077072"/>
            <a:ext cx="1838325" cy="2376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ricke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213" y="4365625"/>
            <a:ext cx="252095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867400" y="4437063"/>
            <a:ext cx="2881313" cy="1466850"/>
            <a:chOff x="-2263873" y="77499"/>
            <a:chExt cx="13599208" cy="711001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screen">
              <a:extLst/>
            </a:blip>
            <a:srcRect/>
            <a:stretch/>
          </p:blipFill>
          <p:spPr>
            <a:xfrm>
              <a:off x="771793" y="311861"/>
              <a:ext cx="7583749" cy="68756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0969" name="Picture 9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8670778">
              <a:off x="8815596" y="77499"/>
              <a:ext cx="2281987" cy="189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70" name="Picture 10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671087">
              <a:off x="-2200570" y="415106"/>
              <a:ext cx="2281989" cy="1890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71" name="Picture 11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9128541">
              <a:off x="9053346" y="5234693"/>
              <a:ext cx="2281989" cy="1890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72" name="Picture 12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1110026">
              <a:off x="-2263873" y="4697416"/>
              <a:ext cx="2281989" cy="1890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967" name="TextBox 5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Infrastructure-based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Motivation</a:t>
            </a:r>
            <a:endParaRPr lang="en-US" dirty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2016125"/>
          </a:xfrm>
        </p:spPr>
        <p:txBody>
          <a:bodyPr/>
          <a:lstStyle/>
          <a:p>
            <a:pPr marL="514350" indent="-514350"/>
            <a:r>
              <a:rPr lang="en-US" sz="2800" b="1" smtClean="0">
                <a:ea typeface="ＭＳ Ｐゴシック" pitchFamily="34" charset="-128"/>
              </a:rPr>
              <a:t>People</a:t>
            </a:r>
            <a:r>
              <a:rPr lang="en-US" sz="2800" smtClean="0">
                <a:ea typeface="ＭＳ Ｐゴシック" pitchFamily="34" charset="-128"/>
              </a:rPr>
              <a:t> spend </a:t>
            </a:r>
            <a:r>
              <a:rPr lang="en-US" sz="2800" b="1" smtClean="0">
                <a:ea typeface="ＭＳ Ｐゴシック" pitchFamily="34" charset="-128"/>
              </a:rPr>
              <a:t>80-90% </a:t>
            </a:r>
            <a:r>
              <a:rPr lang="en-US" sz="2800" smtClean="0">
                <a:ea typeface="ＭＳ Ｐゴシック" pitchFamily="34" charset="-128"/>
              </a:rPr>
              <a:t>of their time indoors – USA Environmental Protection Agency 2011.</a:t>
            </a:r>
          </a:p>
          <a:p>
            <a:pPr marL="514350" indent="-514350"/>
            <a:r>
              <a:rPr lang="en-US" sz="2800" smtClean="0">
                <a:ea typeface="ＭＳ Ｐゴシック" pitchFamily="34" charset="-128"/>
              </a:rPr>
              <a:t>&gt;</a:t>
            </a:r>
            <a:r>
              <a:rPr lang="en-US" sz="2800" b="1" smtClean="0">
                <a:ea typeface="ＭＳ Ｐゴシック" pitchFamily="34" charset="-128"/>
              </a:rPr>
              <a:t>85%</a:t>
            </a:r>
            <a:r>
              <a:rPr lang="en-US" sz="2800" smtClean="0">
                <a:ea typeface="ＭＳ Ｐゴシック" pitchFamily="34" charset="-128"/>
              </a:rPr>
              <a:t> </a:t>
            </a:r>
            <a:r>
              <a:rPr lang="en-US" sz="2800" b="1" smtClean="0">
                <a:ea typeface="ＭＳ Ｐゴシック" pitchFamily="34" charset="-128"/>
              </a:rPr>
              <a:t>of data </a:t>
            </a:r>
            <a:r>
              <a:rPr lang="en-US" sz="2800" smtClean="0">
                <a:ea typeface="ＭＳ Ｐゴシック" pitchFamily="34" charset="-128"/>
              </a:rPr>
              <a:t>and </a:t>
            </a:r>
            <a:r>
              <a:rPr lang="en-US" sz="2800" b="1" smtClean="0">
                <a:ea typeface="ＭＳ Ｐゴシック" pitchFamily="34" charset="-128"/>
              </a:rPr>
              <a:t>70% of voice </a:t>
            </a:r>
            <a:r>
              <a:rPr lang="en-US" sz="2800" smtClean="0">
                <a:ea typeface="ＭＳ Ｐゴシック" pitchFamily="34" charset="-128"/>
              </a:rPr>
              <a:t>traffic originates from within buildings – Nokia 2012.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55650" y="2924175"/>
            <a:ext cx="7562850" cy="3402013"/>
            <a:chOff x="755650" y="2708275"/>
            <a:chExt cx="7562849" cy="3401088"/>
          </a:xfrm>
        </p:grpSpPr>
        <p:grpSp>
          <p:nvGrpSpPr>
            <p:cNvPr id="9221" name="Group 10"/>
            <p:cNvGrpSpPr>
              <a:grpSpLocks/>
            </p:cNvGrpSpPr>
            <p:nvPr/>
          </p:nvGrpSpPr>
          <p:grpSpPr bwMode="auto">
            <a:xfrm>
              <a:off x="755650" y="2708275"/>
              <a:ext cx="7562849" cy="3400425"/>
              <a:chOff x="611560" y="2564904"/>
              <a:chExt cx="8064896" cy="3615283"/>
            </a:xfrm>
          </p:grpSpPr>
          <p:pic>
            <p:nvPicPr>
              <p:cNvPr id="9223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11560" y="2564904"/>
                <a:ext cx="2592288" cy="1743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24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19873" y="2564904"/>
                <a:ext cx="2448272" cy="1743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25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11560" y="4437112"/>
                <a:ext cx="2619375" cy="1743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26" name="Picture 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063438" y="4435617"/>
                <a:ext cx="2534008" cy="1728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27" name="Picture 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084168" y="2564904"/>
                <a:ext cx="2592288" cy="17758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9222" name="Picture 1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47864" y="4437113"/>
              <a:ext cx="2376264" cy="167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LED Visible Light</a:t>
            </a:r>
            <a:endParaRPr lang="en-US" dirty="0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18488" cy="5472113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sz="2400" b="1" dirty="0" smtClean="0">
                <a:ea typeface="ＭＳ Ｐゴシック" pitchFamily="34" charset="-128"/>
              </a:rPr>
              <a:t>LED light bulbs can switch on/off at high frequency (not visible to human eye) transmitting their ID.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2400" dirty="0" smtClean="0">
                <a:ea typeface="ＭＳ Ｐゴシック" pitchFamily="34" charset="-128"/>
              </a:rPr>
              <a:t>Light sensor decodes light signal intensities and estimates distances from LEDs to get user location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2400" dirty="0" smtClean="0">
                <a:ea typeface="ＭＳ Ｐゴシック" pitchFamily="34" charset="-128"/>
              </a:rPr>
              <a:t>Academic: Epsilon (Microsoft Research)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2400" dirty="0" smtClean="0">
                <a:ea typeface="ＭＳ Ｐゴシック" pitchFamily="34" charset="-128"/>
                <a:sym typeface="Wingdings" pitchFamily="2" charset="2"/>
              </a:rPr>
              <a:t>Industrial: ByteLight.com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2400" dirty="0" smtClean="0">
                <a:ea typeface="ＭＳ Ｐゴシック" pitchFamily="34" charset="-128"/>
                <a:sym typeface="Wingdings" pitchFamily="2" charset="2"/>
              </a:rPr>
              <a:t>Similar ideas for Data </a:t>
            </a:r>
            <a:r>
              <a:rPr lang="en-US" sz="2400" dirty="0" err="1" smtClean="0">
                <a:ea typeface="ＭＳ Ｐゴシック" pitchFamily="34" charset="-128"/>
                <a:sym typeface="Wingdings" pitchFamily="2" charset="2"/>
              </a:rPr>
              <a:t>Transm</a:t>
            </a:r>
            <a:r>
              <a:rPr lang="en-US" sz="2400" dirty="0" smtClean="0">
                <a:ea typeface="ＭＳ Ｐゴシック" pitchFamily="34" charset="-128"/>
                <a:sym typeface="Wingdings" pitchFamily="2" charset="2"/>
              </a:rPr>
              <a:t> (</a:t>
            </a:r>
            <a:r>
              <a:rPr lang="en-US" sz="2400" dirty="0" err="1" smtClean="0">
                <a:ea typeface="ＭＳ Ｐゴシック" pitchFamily="34" charset="-128"/>
                <a:sym typeface="Wingdings" pitchFamily="2" charset="2"/>
              </a:rPr>
              <a:t>LiFi</a:t>
            </a:r>
            <a:r>
              <a:rPr lang="en-US" sz="2400" dirty="0" smtClean="0">
                <a:ea typeface="ＭＳ Ｐゴシック" pitchFamily="34" charset="-128"/>
                <a:sym typeface="Wingdings" pitchFamily="2" charset="2"/>
              </a:rPr>
              <a:t>) – </a:t>
            </a:r>
            <a:r>
              <a:rPr lang="en-US" sz="2400" dirty="0" err="1" smtClean="0">
                <a:ea typeface="ＭＳ Ｐゴシック" pitchFamily="34" charset="-128"/>
                <a:sym typeface="Wingdings" pitchFamily="2" charset="2"/>
              </a:rPr>
              <a:t>Gbps</a:t>
            </a:r>
            <a:r>
              <a:rPr lang="en-US" sz="2400" dirty="0" smtClean="0">
                <a:ea typeface="ＭＳ Ｐゴシック" pitchFamily="34" charset="-128"/>
                <a:sym typeface="Wingdings" pitchFamily="2" charset="2"/>
              </a:rPr>
              <a:t> already!</a:t>
            </a:r>
          </a:p>
          <a:p>
            <a:pPr marL="914400" lvl="1" indent="-514350">
              <a:buFontTx/>
              <a:buNone/>
              <a:tabLst>
                <a:tab pos="3367088" algn="l"/>
              </a:tabLst>
            </a:pPr>
            <a:endParaRPr lang="en-US" sz="1600" baseline="30000" dirty="0" smtClean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41988" name="TextBox 4"/>
          <p:cNvSpPr txBox="1">
            <a:spLocks noChangeArrowheads="1"/>
          </p:cNvSpPr>
          <p:nvPr/>
        </p:nvSpPr>
        <p:spPr bwMode="auto">
          <a:xfrm>
            <a:off x="468313" y="5653088"/>
            <a:ext cx="83153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500"/>
          </a:p>
          <a:p>
            <a:r>
              <a:rPr lang="en-US" sz="1500"/>
              <a:t>L. Li et al., "</a:t>
            </a:r>
            <a:r>
              <a:rPr lang="en-US" sz="1500">
                <a:hlinkClick r:id="rId3"/>
              </a:rPr>
              <a:t>Epsilon: A Visible Light Based Positioning System</a:t>
            </a:r>
            <a:r>
              <a:rPr lang="en-US" sz="1500"/>
              <a:t>", 11th USENIX Symposium on Networked Systems Design and Implementation (NSDI), 2014, pp. 331-343. </a:t>
            </a:r>
          </a:p>
          <a:p>
            <a:endParaRPr lang="en-US" sz="1500"/>
          </a:p>
        </p:txBody>
      </p:sp>
      <p:pic>
        <p:nvPicPr>
          <p:cNvPr id="4198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688" y="4005263"/>
            <a:ext cx="633412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56400" y="4005263"/>
            <a:ext cx="1847850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1" name="TextBox 5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Infrastructure-based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Ultra Wide Band (UWB)</a:t>
            </a:r>
            <a:endParaRPr lang="en-US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395288" y="981075"/>
            <a:ext cx="8497887" cy="3455988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sz="2600" smtClean="0">
                <a:ea typeface="ＭＳ Ｐゴシック" pitchFamily="34" charset="-128"/>
              </a:rPr>
              <a:t>Measures the time (nanosec) it takes for </a:t>
            </a:r>
            <a:r>
              <a:rPr lang="en-US" sz="2600" b="1" smtClean="0">
                <a:ea typeface="ＭＳ Ｐゴシック" pitchFamily="34" charset="-128"/>
              </a:rPr>
              <a:t>brief bursts </a:t>
            </a:r>
            <a:r>
              <a:rPr lang="en-US" sz="2600" smtClean="0">
                <a:ea typeface="ＭＳ Ｐゴシック" pitchFamily="34" charset="-128"/>
              </a:rPr>
              <a:t>of </a:t>
            </a:r>
            <a:r>
              <a:rPr lang="en-US" sz="2600" b="1" smtClean="0">
                <a:ea typeface="ＭＳ Ｐゴシック" pitchFamily="34" charset="-128"/>
              </a:rPr>
              <a:t>radio energy (pulses) </a:t>
            </a:r>
            <a:r>
              <a:rPr lang="en-US" sz="2600" smtClean="0">
                <a:ea typeface="ＭＳ Ｐゴシック" pitchFamily="34" charset="-128"/>
              </a:rPr>
              <a:t>to travel between radios using a </a:t>
            </a:r>
            <a:r>
              <a:rPr lang="en-US" sz="2600" b="1" smtClean="0">
                <a:ea typeface="ＭＳ Ｐゴシック" pitchFamily="34" charset="-128"/>
              </a:rPr>
              <a:t>large portion of the radio spectrum.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2400" b="1" smtClean="0">
                <a:ea typeface="ＭＳ Ｐゴシック" pitchFamily="34" charset="-128"/>
              </a:rPr>
              <a:t>Pros:</a:t>
            </a:r>
            <a:r>
              <a:rPr lang="en-US" sz="2400" smtClean="0">
                <a:ea typeface="ＭＳ Ｐゴシック" pitchFamily="34" charset="-128"/>
              </a:rPr>
              <a:t> Accuracy (Decawave reports 10cm accuracy!)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2400" b="1" smtClean="0">
                <a:ea typeface="ＭＳ Ｐゴシック" pitchFamily="34" charset="-128"/>
              </a:rPr>
              <a:t>Cons: </a:t>
            </a:r>
            <a:r>
              <a:rPr lang="en-US" sz="2400" smtClean="0">
                <a:ea typeface="ＭＳ Ｐゴシック" pitchFamily="34" charset="-128"/>
              </a:rPr>
              <a:t>Short range, computational cost, expensive equipment [Zebra demo kit costs $12,000 (2014)]</a:t>
            </a:r>
            <a:endParaRPr lang="en-US" sz="7200" smtClean="0">
              <a:ea typeface="ＭＳ Ｐゴシック" pitchFamily="34" charset="-128"/>
            </a:endParaRPr>
          </a:p>
          <a:p>
            <a:pPr marL="514350" indent="-514350">
              <a:tabLst>
                <a:tab pos="3367088" algn="l"/>
              </a:tabLst>
            </a:pPr>
            <a:r>
              <a:rPr lang="en-US" sz="2600" b="1" smtClean="0">
                <a:ea typeface="ＭＳ Ｐゴシック" pitchFamily="34" charset="-128"/>
              </a:rPr>
              <a:t>Driven by several players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2400" smtClean="0">
                <a:ea typeface="ＭＳ Ｐゴシック" pitchFamily="34" charset="-128"/>
              </a:rPr>
              <a:t>Ubisense (UK), Decawave (IE), Nanotron (GE), Time Domain (US), Zebra (US)</a:t>
            </a:r>
          </a:p>
          <a:p>
            <a:pPr marL="914400" lvl="1" indent="-514350">
              <a:buFontTx/>
              <a:buNone/>
              <a:tabLst>
                <a:tab pos="3367088" algn="l"/>
              </a:tabLst>
            </a:pPr>
            <a:endParaRPr lang="en-US" sz="1600" baseline="30000" smtClean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pic>
        <p:nvPicPr>
          <p:cNvPr id="43012" name="Picture 3" descr="ubisens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4791075"/>
            <a:ext cx="2798763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4" descr="uw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7100" y="4797425"/>
            <a:ext cx="288607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2" descr="http://www.decawave.com/sites/default/files/styles/front_page_slider_image/public/dw1000_new_0.png?itok=EOOfOri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4441825"/>
            <a:ext cx="264795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5" name="TextBox 5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Infrastructure-based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IIN Taxonomy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52736"/>
            <a:ext cx="7416824" cy="549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 bwMode="auto">
          <a:xfrm>
            <a:off x="323528" y="1052736"/>
            <a:ext cx="8280920" cy="2376264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6443663" y="-27384"/>
            <a:ext cx="2665412" cy="369888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dirty="0"/>
              <a:t>Infrastructure-based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Industrial Solutions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23850" y="981075"/>
            <a:ext cx="8640763" cy="2232025"/>
          </a:xfrm>
        </p:spPr>
        <p:txBody>
          <a:bodyPr/>
          <a:lstStyle/>
          <a:p>
            <a:pPr marL="514350" indent="-514350"/>
            <a:r>
              <a:rPr lang="en-US" sz="2400" b="1" dirty="0" err="1" smtClean="0">
                <a:ea typeface="ＭＳ Ｐゴシック" pitchFamily="34" charset="-128"/>
              </a:rPr>
              <a:t>Ekahau</a:t>
            </a:r>
            <a:r>
              <a:rPr lang="en-US" sz="2400" b="1" dirty="0" smtClean="0">
                <a:ea typeface="ＭＳ Ｐゴシック" pitchFamily="34" charset="-128"/>
              </a:rPr>
              <a:t> RTLS: </a:t>
            </a:r>
            <a:r>
              <a:rPr lang="en-US" sz="2400" dirty="0" err="1" smtClean="0">
                <a:ea typeface="ＭＳ Ｐゴシック" pitchFamily="34" charset="-128"/>
              </a:rPr>
              <a:t>WiFi</a:t>
            </a:r>
            <a:r>
              <a:rPr lang="en-US" sz="2400" dirty="0" smtClean="0">
                <a:ea typeface="ＭＳ Ｐゴシック" pitchFamily="34" charset="-128"/>
              </a:rPr>
              <a:t>/RFID tags, Healthcare, 300+hospitals</a:t>
            </a:r>
          </a:p>
          <a:p>
            <a:pPr marL="914400" lvl="1" indent="-514350"/>
            <a:r>
              <a:rPr lang="en-US" sz="2000" dirty="0" smtClean="0">
                <a:ea typeface="ＭＳ Ｐゴシック" pitchFamily="34" charset="-128"/>
              </a:rPr>
              <a:t>Asset tracking, ​staff safety &amp; workflow optimization, patient safety &amp; throughput, ​temperature monitoring</a:t>
            </a:r>
            <a:r>
              <a:rPr lang="en-US" sz="2000" b="1" dirty="0" smtClean="0">
                <a:solidFill>
                  <a:srgbClr val="007A37"/>
                </a:solidFill>
                <a:ea typeface="ＭＳ Ｐゴシック" pitchFamily="34" charset="-128"/>
              </a:rPr>
              <a:t>. [ Active-RFID-over-</a:t>
            </a:r>
            <a:r>
              <a:rPr lang="en-US" sz="2000" b="1" dirty="0" err="1" smtClean="0">
                <a:solidFill>
                  <a:srgbClr val="007A37"/>
                </a:solidFill>
                <a:ea typeface="ＭＳ Ｐゴシック" pitchFamily="34" charset="-128"/>
              </a:rPr>
              <a:t>WiFi</a:t>
            </a:r>
            <a:r>
              <a:rPr lang="en-US" sz="2000" b="1" dirty="0" smtClean="0">
                <a:solidFill>
                  <a:srgbClr val="007A37"/>
                </a:solidFill>
                <a:ea typeface="ＭＳ Ｐゴシック" pitchFamily="34" charset="-128"/>
              </a:rPr>
              <a:t> ]</a:t>
            </a:r>
          </a:p>
          <a:p>
            <a:pPr marL="514350" indent="-514350"/>
            <a:r>
              <a:rPr lang="en-US" sz="2400" b="1" dirty="0" smtClean="0">
                <a:ea typeface="ＭＳ Ｐゴシック" pitchFamily="34" charset="-128"/>
              </a:rPr>
              <a:t>Aislelabs: </a:t>
            </a:r>
            <a:r>
              <a:rPr lang="en-US" sz="2400" dirty="0" err="1" smtClean="0">
                <a:ea typeface="ＭＳ Ｐゴシック" pitchFamily="34" charset="-128"/>
              </a:rPr>
              <a:t>WiFi</a:t>
            </a:r>
            <a:r>
              <a:rPr lang="en-US" sz="2400" dirty="0" smtClean="0">
                <a:ea typeface="ＭＳ Ｐゴシック" pitchFamily="34" charset="-128"/>
              </a:rPr>
              <a:t>/iBeacon, Cloud-based retail analytics</a:t>
            </a:r>
          </a:p>
          <a:p>
            <a:pPr marL="914400" lvl="1" indent="-514350"/>
            <a:r>
              <a:rPr lang="en-US" sz="2000" dirty="0" smtClean="0">
                <a:ea typeface="ＭＳ Ｐゴシック" pitchFamily="34" charset="-128"/>
              </a:rPr>
              <a:t>Customer behavior, personalized marketing, enterprise mobile wallet, indoor navigation, </a:t>
            </a:r>
            <a:r>
              <a:rPr lang="en-US" sz="2000" dirty="0" err="1" smtClean="0">
                <a:ea typeface="ＭＳ Ｐゴシック" pitchFamily="34" charset="-128"/>
              </a:rPr>
              <a:t>geofencing</a:t>
            </a:r>
            <a:r>
              <a:rPr lang="en-US" sz="2000" dirty="0" smtClean="0">
                <a:ea typeface="ＭＳ Ｐゴシック" pitchFamily="34" charset="-128"/>
              </a:rPr>
              <a:t>, in-store promotions </a:t>
            </a:r>
            <a:r>
              <a:rPr lang="en-US" sz="2000" b="1" dirty="0" smtClean="0">
                <a:solidFill>
                  <a:srgbClr val="007A37"/>
                </a:solidFill>
                <a:ea typeface="ＭＳ Ｐゴシック" pitchFamily="34" charset="-128"/>
              </a:rPr>
              <a:t>[ BLE ]</a:t>
            </a:r>
          </a:p>
        </p:txBody>
      </p:sp>
      <p:pic>
        <p:nvPicPr>
          <p:cNvPr id="9" name="Picture 8" descr="1-ekahau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811588"/>
            <a:ext cx="17272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ekahau-w4-wearable-rfid-tag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75" y="5064125"/>
            <a:ext cx="1851025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palmetto-health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848225"/>
            <a:ext cx="22320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ekahau-staff-safety-memorial-health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08200" y="3357563"/>
            <a:ext cx="2303463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aislelabs-navigate-banner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9188" y="4672013"/>
            <a:ext cx="2019300" cy="16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dashboard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64288" y="3357563"/>
            <a:ext cx="26003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intelligentcloud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72263" y="4797425"/>
            <a:ext cx="2220912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logo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2113" y="3357563"/>
            <a:ext cx="1731962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aislelabs_logo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13325" y="3357563"/>
            <a:ext cx="1358900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dirty="0"/>
              <a:t>Infrastructure-based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Beacon (Applications)</a:t>
            </a:r>
            <a:endParaRPr lang="en-US" dirty="0"/>
          </a:p>
        </p:txBody>
      </p:sp>
      <p:sp>
        <p:nvSpPr>
          <p:cNvPr id="39944" name="TextBox 5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Infrastructure-based</a:t>
            </a:r>
          </a:p>
        </p:txBody>
      </p:sp>
      <p:pic>
        <p:nvPicPr>
          <p:cNvPr id="142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988840"/>
            <a:ext cx="799003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55576" y="1124744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A37"/>
                </a:solidFill>
              </a:rPr>
              <a:t>Shopping Analytics with Aislelabs</a:t>
            </a:r>
            <a:endParaRPr lang="en-US" dirty="0">
              <a:solidFill>
                <a:srgbClr val="007A37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Tutorial Outline</a:t>
            </a:r>
            <a:endParaRPr lang="en-US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4968875"/>
          </a:xfrm>
        </p:spPr>
        <p:txBody>
          <a:bodyPr/>
          <a:lstStyle/>
          <a:p>
            <a:pPr marL="514350" indent="-514350"/>
            <a:r>
              <a:rPr lang="en-US" sz="4400" dirty="0" smtClean="0">
                <a:solidFill>
                  <a:schemeClr val="bg2"/>
                </a:solidFill>
                <a:ea typeface="ＭＳ Ｐゴシック" pitchFamily="34" charset="-128"/>
              </a:rPr>
              <a:t>Introduction</a:t>
            </a:r>
          </a:p>
          <a:p>
            <a:pPr marL="514350" indent="-514350"/>
            <a:r>
              <a:rPr lang="en-US" sz="4400" dirty="0" smtClean="0">
                <a:solidFill>
                  <a:schemeClr val="bg2"/>
                </a:solidFill>
                <a:ea typeface="ＭＳ Ｐゴシック" pitchFamily="34" charset="-128"/>
              </a:rPr>
              <a:t>Location</a:t>
            </a:r>
          </a:p>
          <a:p>
            <a:pPr marL="514350" indent="-514350"/>
            <a:r>
              <a:rPr lang="en-US" sz="4400" b="1" dirty="0" smtClean="0">
                <a:solidFill>
                  <a:srgbClr val="FF0000"/>
                </a:solidFill>
                <a:ea typeface="ＭＳ Ｐゴシック" pitchFamily="34" charset="-128"/>
              </a:rPr>
              <a:t>Modeling</a:t>
            </a:r>
          </a:p>
          <a:p>
            <a:pPr marL="514350" indent="-514350"/>
            <a:r>
              <a:rPr lang="en-US" sz="4400" dirty="0" err="1" smtClean="0">
                <a:ea typeface="ＭＳ Ｐゴシック" pitchFamily="34" charset="-128"/>
              </a:rPr>
              <a:t>Crowdsourcing</a:t>
            </a:r>
            <a:endParaRPr lang="en-US" sz="4400" dirty="0" smtClean="0">
              <a:ea typeface="ＭＳ Ｐゴシック" pitchFamily="34" charset="-128"/>
            </a:endParaRPr>
          </a:p>
          <a:p>
            <a:pPr marL="514350" indent="-514350"/>
            <a:r>
              <a:rPr lang="en-US" sz="4400" dirty="0" smtClean="0">
                <a:ea typeface="ＭＳ Ｐゴシック" pitchFamily="34" charset="-128"/>
              </a:rPr>
              <a:t>Privacy</a:t>
            </a:r>
          </a:p>
          <a:p>
            <a:pPr marL="514350" indent="-514350"/>
            <a:r>
              <a:rPr lang="en-US" sz="4400" dirty="0" smtClean="0">
                <a:ea typeface="ＭＳ Ｐゴシック" pitchFamily="34" charset="-128"/>
              </a:rPr>
              <a:t>Open Challenges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Modeling</a:t>
            </a:r>
            <a:endParaRPr lang="en-US" dirty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2016125"/>
          </a:xfrm>
        </p:spPr>
        <p:txBody>
          <a:bodyPr/>
          <a:lstStyle/>
          <a:p>
            <a:pPr marL="514350" indent="-514350"/>
            <a:r>
              <a:rPr lang="en-US" sz="2400" smtClean="0">
                <a:ea typeface="ＭＳ Ｐゴシック" pitchFamily="34" charset="-128"/>
              </a:rPr>
              <a:t>Indoor spaces exhibit </a:t>
            </a:r>
            <a:r>
              <a:rPr lang="en-US" sz="2400" b="1" smtClean="0">
                <a:ea typeface="ＭＳ Ｐゴシック" pitchFamily="34" charset="-128"/>
              </a:rPr>
              <a:t>complex topologies</a:t>
            </a:r>
            <a:r>
              <a:rPr lang="en-US" sz="2400" smtClean="0">
                <a:ea typeface="ＭＳ Ｐゴシック" pitchFamily="34" charset="-128"/>
              </a:rPr>
              <a:t>. They are composed of entities that are unique to indoor settings: </a:t>
            </a:r>
          </a:p>
          <a:p>
            <a:pPr marL="914400" lvl="1" indent="-514350"/>
            <a:r>
              <a:rPr lang="en-US" sz="2000" smtClean="0">
                <a:ea typeface="ＭＳ Ｐゴシック" pitchFamily="34" charset="-128"/>
              </a:rPr>
              <a:t>e.g., </a:t>
            </a:r>
            <a:r>
              <a:rPr lang="en-US" sz="2000" b="1" smtClean="0">
                <a:ea typeface="ＭＳ Ｐゴシック" pitchFamily="34" charset="-128"/>
              </a:rPr>
              <a:t>rooms</a:t>
            </a:r>
            <a:r>
              <a:rPr lang="en-US" sz="2000" smtClean="0">
                <a:ea typeface="ＭＳ Ｐゴシック" pitchFamily="34" charset="-128"/>
              </a:rPr>
              <a:t> and </a:t>
            </a:r>
            <a:r>
              <a:rPr lang="en-US" sz="2000" b="1" smtClean="0">
                <a:ea typeface="ＭＳ Ｐゴシック" pitchFamily="34" charset="-128"/>
              </a:rPr>
              <a:t>hallways</a:t>
            </a:r>
            <a:r>
              <a:rPr lang="en-US" sz="2000" smtClean="0">
                <a:ea typeface="ＭＳ Ｐゴシック" pitchFamily="34" charset="-128"/>
              </a:rPr>
              <a:t> that are connected by doors.</a:t>
            </a:r>
          </a:p>
          <a:p>
            <a:pPr marL="914400" lvl="1" indent="-514350"/>
            <a:r>
              <a:rPr lang="en-US" sz="1800" smtClean="0">
                <a:ea typeface="ＭＳ Ｐゴシック" pitchFamily="34" charset="-128"/>
              </a:rPr>
              <a:t>Conventional Euclidean distances are inapplicable in indoor space, e.g., </a:t>
            </a:r>
            <a:r>
              <a:rPr lang="en-US" sz="2000" i="1" smtClean="0">
                <a:ea typeface="ＭＳ Ｐゴシック" pitchFamily="34" charset="-128"/>
              </a:rPr>
              <a:t>NN of p1 is p2 not p3.</a:t>
            </a:r>
          </a:p>
          <a:p>
            <a:pPr marL="914400" lvl="1" indent="-514350"/>
            <a:endParaRPr lang="en-US" sz="2000" smtClean="0">
              <a:ea typeface="ＭＳ Ｐゴシック" pitchFamily="34" charset="-128"/>
            </a:endParaRPr>
          </a:p>
          <a:p>
            <a:pPr marL="514350" indent="-514350"/>
            <a:endParaRPr lang="en-US" sz="2400" smtClean="0">
              <a:ea typeface="ＭＳ Ｐゴシック" pitchFamily="34" charset="-128"/>
            </a:endParaRPr>
          </a:p>
        </p:txBody>
      </p:sp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2852936"/>
            <a:ext cx="4189412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Box 13"/>
          <p:cNvSpPr txBox="1">
            <a:spLocks noChangeArrowheads="1"/>
          </p:cNvSpPr>
          <p:nvPr/>
        </p:nvSpPr>
        <p:spPr bwMode="auto">
          <a:xfrm>
            <a:off x="3419872" y="6021288"/>
            <a:ext cx="2447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 dirty="0"/>
              <a:t>Jensen et. al. 2010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6156176" y="3861048"/>
            <a:ext cx="432048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5013325"/>
            <a:ext cx="5989637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Modeling</a:t>
            </a:r>
            <a:endParaRPr lang="en-US" dirty="0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696913" y="5229225"/>
            <a:ext cx="719137" cy="6477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57200" y="981075"/>
            <a:ext cx="82296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>
                <a:solidFill>
                  <a:schemeClr val="tx1"/>
                </a:solidFill>
                <a:latin typeface="+mn-lt"/>
                <a:cs typeface="ＭＳ Ｐゴシック" charset="0"/>
              </a:rPr>
              <a:t>Geometric Model: </a:t>
            </a:r>
            <a:r>
              <a:rPr lang="en-US" sz="2400" b="0" kern="0" dirty="0">
                <a:solidFill>
                  <a:schemeClr val="tx1"/>
                </a:solidFill>
                <a:latin typeface="+mn-lt"/>
                <a:cs typeface="ＭＳ Ｐゴシック" charset="0"/>
              </a:rPr>
              <a:t>uses points in </a:t>
            </a:r>
            <a:r>
              <a:rPr lang="en-US" sz="2400" kern="0" dirty="0">
                <a:solidFill>
                  <a:schemeClr val="tx1"/>
                </a:solidFill>
                <a:latin typeface="+mn-lt"/>
                <a:cs typeface="ＭＳ Ｐゴシック" charset="0"/>
              </a:rPr>
              <a:t>N-dimensional </a:t>
            </a:r>
            <a:r>
              <a:rPr lang="en-US" sz="2400" b="0" kern="0" dirty="0">
                <a:solidFill>
                  <a:schemeClr val="tx1"/>
                </a:solidFill>
                <a:latin typeface="+mn-lt"/>
                <a:cs typeface="ＭＳ Ｐゴシック" charset="0"/>
              </a:rPr>
              <a:t>space, allowing the calculation of </a:t>
            </a:r>
            <a:r>
              <a:rPr lang="en-US" sz="2400" kern="0" dirty="0" err="1">
                <a:solidFill>
                  <a:schemeClr val="tx1"/>
                </a:solidFill>
                <a:latin typeface="+mn-lt"/>
                <a:cs typeface="ＭＳ Ｐゴシック" charset="0"/>
              </a:rPr>
              <a:t>Lp</a:t>
            </a:r>
            <a:r>
              <a:rPr lang="en-US" sz="2400" kern="0" dirty="0">
                <a:solidFill>
                  <a:schemeClr val="tx1"/>
                </a:solidFill>
                <a:latin typeface="+mn-lt"/>
                <a:cs typeface="ＭＳ Ｐゴシック" charset="0"/>
              </a:rPr>
              <a:t>-norm distances</a:t>
            </a:r>
            <a:r>
              <a:rPr lang="en-US" sz="2400" b="0" kern="0" dirty="0">
                <a:solidFill>
                  <a:schemeClr val="tx1"/>
                </a:solidFill>
                <a:latin typeface="+mn-lt"/>
                <a:cs typeface="ＭＳ Ｐゴシック" charset="0"/>
              </a:rPr>
              <a:t>.</a:t>
            </a: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>
                <a:solidFill>
                  <a:schemeClr val="tx1"/>
                </a:solidFill>
                <a:latin typeface="+mn-lt"/>
                <a:cs typeface="ＭＳ Ｐゴシック" charset="0"/>
              </a:rPr>
              <a:t>Symbolic Model:  </a:t>
            </a:r>
            <a:r>
              <a:rPr lang="en-US" sz="2400" b="0" kern="0" dirty="0">
                <a:solidFill>
                  <a:schemeClr val="tx1"/>
                </a:solidFill>
                <a:latin typeface="+mn-lt"/>
                <a:cs typeface="ＭＳ Ｐゴシック" charset="0"/>
              </a:rPr>
              <a:t>uses reference points (e.g., rooms) to establish a structure for </a:t>
            </a:r>
            <a:r>
              <a:rPr lang="en-US" sz="2400" kern="0" dirty="0">
                <a:solidFill>
                  <a:schemeClr val="tx1"/>
                </a:solidFill>
                <a:latin typeface="+mn-lt"/>
                <a:cs typeface="ＭＳ Ｐゴシック" charset="0"/>
              </a:rPr>
              <a:t>distance computation</a:t>
            </a:r>
            <a:r>
              <a:rPr lang="en-US" sz="2400" b="0" kern="0" dirty="0">
                <a:solidFill>
                  <a:schemeClr val="tx1"/>
                </a:solidFill>
                <a:latin typeface="+mn-lt"/>
                <a:cs typeface="ＭＳ Ｐゴシック" charset="0"/>
              </a:rPr>
              <a:t>.</a:t>
            </a:r>
          </a:p>
          <a:p>
            <a:pPr marL="971550" lvl="1" indent="-5143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+mn-lt"/>
                <a:cs typeface="ＭＳ Ｐゴシック" charset="0"/>
              </a:rPr>
              <a:t>Graph-based model for indoor </a:t>
            </a:r>
            <a:r>
              <a:rPr lang="en-US" sz="2400" kern="0" dirty="0">
                <a:solidFill>
                  <a:schemeClr val="tx1"/>
                </a:solidFill>
                <a:latin typeface="+mn-lt"/>
                <a:cs typeface="ＭＳ Ｐゴシック" charset="0"/>
              </a:rPr>
              <a:t>G(V,E),</a:t>
            </a:r>
            <a:r>
              <a:rPr lang="en-US" sz="2400" b="0" kern="0" dirty="0">
                <a:solidFill>
                  <a:schemeClr val="tx1"/>
                </a:solidFill>
                <a:latin typeface="+mn-lt"/>
                <a:cs typeface="ＭＳ Ｐゴシック" charset="0"/>
              </a:rPr>
              <a:t> V={rooms}   E={</a:t>
            </a:r>
            <a:r>
              <a:rPr lang="en-US" sz="2400" b="0" kern="0" dirty="0" err="1">
                <a:solidFill>
                  <a:schemeClr val="tx1"/>
                </a:solidFill>
                <a:latin typeface="+mn-lt"/>
                <a:cs typeface="ＭＳ Ｐゴシック" charset="0"/>
              </a:rPr>
              <a:t>doors,corridors,stairs,elevators</a:t>
            </a:r>
            <a:r>
              <a:rPr lang="en-US" sz="2400" b="0" kern="0" dirty="0">
                <a:solidFill>
                  <a:schemeClr val="tx1"/>
                </a:solidFill>
                <a:latin typeface="+mn-lt"/>
                <a:cs typeface="ＭＳ Ｐゴシック" charset="0"/>
              </a:rPr>
              <a:t>} - Becker 2005.</a:t>
            </a:r>
          </a:p>
          <a:p>
            <a:pPr marL="971550" lvl="1" indent="-5143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b="0" kern="0" dirty="0">
                <a:solidFill>
                  <a:schemeClr val="tx1"/>
                </a:solidFill>
                <a:latin typeface="+mn-lt"/>
                <a:cs typeface="ＭＳ Ｐゴシック" charset="0"/>
              </a:rPr>
              <a:t>This allows direct usage of </a:t>
            </a:r>
            <a:r>
              <a:rPr lang="en-US" sz="2400" kern="0" dirty="0">
                <a:solidFill>
                  <a:schemeClr val="tx1"/>
                </a:solidFill>
                <a:latin typeface="+mn-lt"/>
                <a:cs typeface="ＭＳ Ｐゴシック" charset="0"/>
              </a:rPr>
              <a:t>graph algorithms </a:t>
            </a:r>
            <a:r>
              <a:rPr lang="en-US" sz="2400" b="0" kern="0" dirty="0">
                <a:solidFill>
                  <a:schemeClr val="tx1"/>
                </a:solidFill>
                <a:latin typeface="+mn-lt"/>
                <a:cs typeface="ＭＳ Ｐゴシック" charset="0"/>
              </a:rPr>
              <a:t>(shortest path, connectivity, traversals, etc.)</a:t>
            </a: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b="0" kern="0" dirty="0">
                <a:solidFill>
                  <a:schemeClr val="tx1"/>
                </a:solidFill>
                <a:latin typeface="+mn-lt"/>
                <a:cs typeface="ＭＳ Ｐゴシック" charset="0"/>
              </a:rPr>
              <a:t>To provide </a:t>
            </a:r>
            <a:r>
              <a:rPr lang="en-US" sz="2400" kern="0" dirty="0">
                <a:solidFill>
                  <a:schemeClr val="tx1"/>
                </a:solidFill>
                <a:latin typeface="+mn-lt"/>
                <a:cs typeface="ＭＳ Ｐゴシック" charset="0"/>
              </a:rPr>
              <a:t>spatial </a:t>
            </a:r>
            <a:r>
              <a:rPr lang="en-US" sz="2400" kern="0" dirty="0" smtClean="0">
                <a:solidFill>
                  <a:schemeClr val="tx1"/>
                </a:solidFill>
                <a:latin typeface="+mn-lt"/>
                <a:cs typeface="ＭＳ Ｐゴシック" charset="0"/>
              </a:rPr>
              <a:t>queries</a:t>
            </a:r>
            <a:r>
              <a:rPr lang="en-US" sz="2400" b="0" kern="0" dirty="0">
                <a:solidFill>
                  <a:schemeClr val="tx1"/>
                </a:solidFill>
                <a:latin typeface="+mn-lt"/>
                <a:cs typeface="ＭＳ Ｐゴシック" charset="0"/>
              </a:rPr>
              <a:t>, we additionally need to a </a:t>
            </a:r>
            <a:r>
              <a:rPr lang="en-US" sz="2400" kern="0" dirty="0">
                <a:solidFill>
                  <a:schemeClr val="tx1"/>
                </a:solidFill>
                <a:latin typeface="+mn-lt"/>
                <a:cs typeface="ＭＳ Ｐゴシック" charset="0"/>
              </a:rPr>
              <a:t>complementary geometric extend to V.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427538" y="5084763"/>
            <a:ext cx="720725" cy="143986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5033963"/>
            <a:ext cx="3240087" cy="1563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Modeling</a:t>
            </a:r>
            <a:endParaRPr lang="en-US" dirty="0"/>
          </a:p>
        </p:txBody>
      </p:sp>
      <p:sp>
        <p:nvSpPr>
          <p:cNvPr id="49156" name="TextBox 8"/>
          <p:cNvSpPr txBox="1">
            <a:spLocks noChangeArrowheads="1"/>
          </p:cNvSpPr>
          <p:nvPr/>
        </p:nvSpPr>
        <p:spPr bwMode="auto">
          <a:xfrm>
            <a:off x="5003800" y="3860800"/>
            <a:ext cx="1584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Source: NASA</a:t>
            </a:r>
          </a:p>
        </p:txBody>
      </p:sp>
      <p:sp>
        <p:nvSpPr>
          <p:cNvPr id="7173" name="Content Placeholder 2"/>
          <p:cNvSpPr>
            <a:spLocks noGrp="1"/>
          </p:cNvSpPr>
          <p:nvPr>
            <p:ph idx="1"/>
          </p:nvPr>
        </p:nvSpPr>
        <p:spPr>
          <a:xfrm>
            <a:off x="323850" y="981075"/>
            <a:ext cx="8567738" cy="1223963"/>
          </a:xfrm>
        </p:spPr>
        <p:txBody>
          <a:bodyPr/>
          <a:lstStyle/>
          <a:p>
            <a:r>
              <a:rPr lang="en-US" sz="2600" dirty="0" smtClean="0">
                <a:ea typeface="ＭＳ Ｐゴシック" pitchFamily="34" charset="-128"/>
              </a:rPr>
              <a:t>Technology roadmap is towards indoor GIS integration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GeoJson.org (not specifically for indoor)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IndoorGML.net</a:t>
            </a:r>
          </a:p>
        </p:txBody>
      </p:sp>
      <p:pic>
        <p:nvPicPr>
          <p:cNvPr id="7174" name="Picture 5" descr="geojs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3200" y="2492375"/>
            <a:ext cx="353695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ogc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5373688"/>
            <a:ext cx="153511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indoorgml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4075" y="2486025"/>
            <a:ext cx="2735263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ndoorGML-logo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313" y="4357688"/>
            <a:ext cx="24955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module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8" y="2922588"/>
            <a:ext cx="1955800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ea typeface="ＭＳ Ｐゴシック" pitchFamily="34" charset="-128"/>
              </a:rPr>
              <a:t>GeoJson</a:t>
            </a:r>
            <a:endParaRPr lang="en-US" dirty="0"/>
          </a:p>
        </p:txBody>
      </p:sp>
      <p:sp>
        <p:nvSpPr>
          <p:cNvPr id="50180" name="TextBox 8"/>
          <p:cNvSpPr txBox="1">
            <a:spLocks noChangeArrowheads="1"/>
          </p:cNvSpPr>
          <p:nvPr/>
        </p:nvSpPr>
        <p:spPr bwMode="auto">
          <a:xfrm>
            <a:off x="5003800" y="3860800"/>
            <a:ext cx="1584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Source: NASA</a:t>
            </a:r>
          </a:p>
        </p:txBody>
      </p:sp>
      <p:sp>
        <p:nvSpPr>
          <p:cNvPr id="13317" name="Content Placeholder 2"/>
          <p:cNvSpPr>
            <a:spLocks noGrp="1"/>
          </p:cNvSpPr>
          <p:nvPr>
            <p:ph idx="1"/>
          </p:nvPr>
        </p:nvSpPr>
        <p:spPr>
          <a:xfrm>
            <a:off x="468313" y="981075"/>
            <a:ext cx="8135937" cy="2879725"/>
          </a:xfrm>
        </p:spPr>
        <p:txBody>
          <a:bodyPr/>
          <a:lstStyle/>
          <a:p>
            <a:r>
              <a:rPr lang="en-US" sz="2800" b="1" dirty="0" err="1" smtClean="0">
                <a:ea typeface="ＭＳ Ｐゴシック" pitchFamily="34" charset="-128"/>
              </a:rPr>
              <a:t>GeoJSON</a:t>
            </a:r>
            <a:r>
              <a:rPr lang="en-US" sz="2800" dirty="0" smtClean="0">
                <a:ea typeface="ＭＳ Ｐゴシック" pitchFamily="34" charset="-128"/>
              </a:rPr>
              <a:t> is a </a:t>
            </a:r>
            <a:r>
              <a:rPr lang="en-US" sz="2800" b="1" dirty="0" smtClean="0">
                <a:ea typeface="ＭＳ Ｐゴシック" pitchFamily="34" charset="-128"/>
              </a:rPr>
              <a:t>format</a:t>
            </a:r>
            <a:r>
              <a:rPr lang="en-US" sz="2800" dirty="0" smtClean="0">
                <a:ea typeface="ＭＳ Ｐゴシック" pitchFamily="34" charset="-128"/>
              </a:rPr>
              <a:t> for encoding a variety of geographic data structures (not only indoor)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Not a formal GIS standard (i.e., OGC standard)</a:t>
            </a:r>
          </a:p>
          <a:p>
            <a:r>
              <a:rPr lang="en-US" sz="2800" b="1" dirty="0" smtClean="0">
                <a:ea typeface="ＭＳ Ｐゴシック" pitchFamily="34" charset="-128"/>
              </a:rPr>
              <a:t>Convenient for Web 2.0 APIs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Support: </a:t>
            </a:r>
            <a:r>
              <a:rPr lang="en-US" sz="2400" dirty="0" err="1" smtClean="0">
                <a:ea typeface="ＭＳ Ｐゴシック" pitchFamily="34" charset="-128"/>
              </a:rPr>
              <a:t>Micello</a:t>
            </a:r>
            <a:r>
              <a:rPr lang="en-US" sz="2400" dirty="0" smtClean="0">
                <a:ea typeface="ＭＳ Ｐゴシック" pitchFamily="34" charset="-128"/>
              </a:rPr>
              <a:t> Web Maps</a:t>
            </a:r>
            <a:endParaRPr lang="en-US" sz="2800" b="1" dirty="0" smtClean="0">
              <a:ea typeface="ＭＳ Ｐゴシック" pitchFamily="34" charset="-128"/>
            </a:endParaRPr>
          </a:p>
          <a:p>
            <a:r>
              <a:rPr lang="en-US" sz="2800" b="1" dirty="0" smtClean="0">
                <a:ea typeface="ＭＳ Ｐゴシック" pitchFamily="34" charset="-128"/>
              </a:rPr>
              <a:t>Supports multiple geometry types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Point, </a:t>
            </a:r>
            <a:r>
              <a:rPr lang="en-US" sz="2400" dirty="0" err="1" smtClean="0">
                <a:ea typeface="ＭＳ Ｐゴシック" pitchFamily="34" charset="-128"/>
              </a:rPr>
              <a:t>LineString</a:t>
            </a:r>
            <a:r>
              <a:rPr lang="en-US" sz="2400" dirty="0" smtClean="0">
                <a:ea typeface="ＭＳ Ｐゴシック" pitchFamily="34" charset="-128"/>
              </a:rPr>
              <a:t>, Polygon, </a:t>
            </a:r>
          </a:p>
          <a:p>
            <a:pPr lvl="1"/>
            <a:r>
              <a:rPr lang="en-US" sz="2400" dirty="0" err="1" smtClean="0">
                <a:ea typeface="ＭＳ Ｐゴシック" pitchFamily="34" charset="-128"/>
              </a:rPr>
              <a:t>MultiPoint</a:t>
            </a:r>
            <a:r>
              <a:rPr lang="en-US" sz="2400" dirty="0" smtClean="0">
                <a:ea typeface="ＭＳ Ｐゴシック" pitchFamily="34" charset="-128"/>
              </a:rPr>
              <a:t>, </a:t>
            </a:r>
            <a:r>
              <a:rPr lang="en-US" sz="2400" dirty="0" err="1" smtClean="0">
                <a:ea typeface="ＭＳ Ｐゴシック" pitchFamily="34" charset="-128"/>
              </a:rPr>
              <a:t>MultiLineString</a:t>
            </a:r>
            <a:r>
              <a:rPr lang="en-US" sz="2400" dirty="0" smtClean="0">
                <a:ea typeface="ＭＳ Ｐゴシック" pitchFamily="34" charset="-128"/>
              </a:rPr>
              <a:t>, and </a:t>
            </a:r>
            <a:r>
              <a:rPr lang="en-US" sz="2400" dirty="0" err="1" smtClean="0">
                <a:ea typeface="ＭＳ Ｐゴシック" pitchFamily="34" charset="-128"/>
              </a:rPr>
              <a:t>MultiPolygon</a:t>
            </a:r>
            <a:endParaRPr lang="en-US" sz="2400" dirty="0" smtClean="0">
              <a:ea typeface="ＭＳ Ｐゴシック" pitchFamily="34" charset="-128"/>
            </a:endParaRPr>
          </a:p>
        </p:txBody>
      </p:sp>
      <p:pic>
        <p:nvPicPr>
          <p:cNvPr id="9" name="Picture 8" descr="geojs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9588" y="4698702"/>
            <a:ext cx="2846388" cy="1826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4797152"/>
            <a:ext cx="7334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797152"/>
            <a:ext cx="7334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5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4797152"/>
            <a:ext cx="7334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7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5733256"/>
            <a:ext cx="7334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8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088" y="5733256"/>
            <a:ext cx="7334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9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28184" y="5733256"/>
            <a:ext cx="7334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3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468313" y="981075"/>
            <a:ext cx="8207375" cy="360045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736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Indoor Data Management</a:t>
            </a:r>
            <a:endParaRPr lang="en-US" dirty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18488" cy="4535488"/>
          </a:xfrm>
        </p:spPr>
        <p:txBody>
          <a:bodyPr/>
          <a:lstStyle/>
          <a:p>
            <a:pPr marL="514350" indent="-514350"/>
            <a:r>
              <a:rPr lang="en-US" sz="2800" b="1" dirty="0" smtClean="0">
                <a:ea typeface="ＭＳ Ｐゴシック" pitchFamily="34" charset="-128"/>
              </a:rPr>
              <a:t>Indoor Data Management </a:t>
            </a:r>
            <a:r>
              <a:rPr lang="en-US" sz="2800" dirty="0" smtClean="0">
                <a:ea typeface="ＭＳ Ｐゴシック" pitchFamily="34" charset="-128"/>
              </a:rPr>
              <a:t>deals with all aspects of </a:t>
            </a:r>
            <a:r>
              <a:rPr lang="en-US" sz="2800" b="1" dirty="0" smtClean="0">
                <a:ea typeface="ＭＳ Ｐゴシック" pitchFamily="34" charset="-128"/>
              </a:rPr>
              <a:t>handling indoor data </a:t>
            </a:r>
            <a:r>
              <a:rPr lang="en-US" sz="2800" dirty="0" smtClean="0">
                <a:ea typeface="ＭＳ Ｐゴシック" pitchFamily="34" charset="-128"/>
              </a:rPr>
              <a:t>as a </a:t>
            </a:r>
            <a:r>
              <a:rPr lang="en-US" sz="2800" b="1" dirty="0" smtClean="0">
                <a:ea typeface="ＭＳ Ｐゴシック" pitchFamily="34" charset="-128"/>
              </a:rPr>
              <a:t>valuable resource: </a:t>
            </a:r>
          </a:p>
          <a:p>
            <a:pPr marL="914400" lvl="1" indent="-514350"/>
            <a:r>
              <a:rPr lang="en-US" sz="2400" b="1" dirty="0" smtClean="0">
                <a:ea typeface="ＭＳ Ｐゴシック" pitchFamily="34" charset="-128"/>
              </a:rPr>
              <a:t>Localization (tracking) from data </a:t>
            </a:r>
          </a:p>
          <a:p>
            <a:pPr marL="914400" lvl="1" indent="-514350"/>
            <a:r>
              <a:rPr lang="en-US" sz="2400" b="1" dirty="0" smtClean="0">
                <a:ea typeface="ＭＳ Ｐゴシック" pitchFamily="34" charset="-128"/>
              </a:rPr>
              <a:t>Modeling (symbolic vs. geometric) </a:t>
            </a:r>
          </a:p>
          <a:p>
            <a:pPr marL="914400" lvl="1" indent="-514350"/>
            <a:r>
              <a:rPr lang="en-US" sz="2400" b="1" dirty="0" smtClean="0">
                <a:ea typeface="ＭＳ Ｐゴシック" pitchFamily="34" charset="-128"/>
              </a:rPr>
              <a:t>Indexing</a:t>
            </a:r>
          </a:p>
          <a:p>
            <a:pPr marL="914400" lvl="1" indent="-514350"/>
            <a:r>
              <a:rPr lang="en-US" sz="2400" b="1" dirty="0" smtClean="0">
                <a:ea typeface="ＭＳ Ｐゴシック" pitchFamily="34" charset="-128"/>
              </a:rPr>
              <a:t>Query Processing &amp; Privacy</a:t>
            </a:r>
          </a:p>
          <a:p>
            <a:pPr marL="914400" lvl="1" indent="-514350"/>
            <a:r>
              <a:rPr lang="en-US" sz="2400" b="1" dirty="0" smtClean="0">
                <a:ea typeface="ＭＳ Ｐゴシック" pitchFamily="34" charset="-128"/>
              </a:rPr>
              <a:t>Energy-aware processing</a:t>
            </a:r>
            <a:endParaRPr lang="en-US" sz="2400" dirty="0" smtClean="0">
              <a:ea typeface="ＭＳ Ｐゴシック" pitchFamily="34" charset="-128"/>
            </a:endParaRPr>
          </a:p>
          <a:p>
            <a:pPr marL="514350" indent="-514350"/>
            <a:r>
              <a:rPr lang="en-US" sz="2800" dirty="0" smtClean="0">
                <a:ea typeface="ＭＳ Ｐゴシック" pitchFamily="34" charset="-128"/>
              </a:rPr>
              <a:t>In this </a:t>
            </a:r>
            <a:r>
              <a:rPr lang="en-US" sz="2800" b="1" dirty="0" smtClean="0">
                <a:ea typeface="ＭＳ Ｐゴシック" pitchFamily="34" charset="-128"/>
              </a:rPr>
              <a:t>talk</a:t>
            </a:r>
            <a:r>
              <a:rPr lang="en-US" sz="2800" dirty="0" smtClean="0">
                <a:ea typeface="ＭＳ Ｐゴシック" pitchFamily="34" charset="-128"/>
              </a:rPr>
              <a:t>, we will attempt to cover the </a:t>
            </a:r>
            <a:r>
              <a:rPr lang="en-US" sz="2800" b="1" dirty="0" smtClean="0">
                <a:ea typeface="ＭＳ Ｐゴシック" pitchFamily="34" charset="-128"/>
              </a:rPr>
              <a:t>current state </a:t>
            </a:r>
            <a:r>
              <a:rPr lang="en-US" sz="2800" dirty="0" smtClean="0">
                <a:ea typeface="ＭＳ Ｐゴシック" pitchFamily="34" charset="-128"/>
              </a:rPr>
              <a:t>but also </a:t>
            </a:r>
            <a:r>
              <a:rPr lang="en-US" sz="2800" b="1" dirty="0" smtClean="0">
                <a:ea typeface="ＭＳ Ｐゴシック" pitchFamily="34" charset="-128"/>
              </a:rPr>
              <a:t>identify future challenges.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11188" y="5661025"/>
            <a:ext cx="79216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0"/>
              <a:t>Christian S. Jensen, Hua Lu, Bin Yang: Indoor - A New Data Management Frontier. IEEE Data Eng. Bull. 33(2): 12-17 (2010)</a:t>
            </a:r>
          </a:p>
          <a:p>
            <a:endParaRPr lang="en-US" sz="1800" b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ea typeface="ＭＳ Ｐゴシック" pitchFamily="34" charset="-128"/>
              </a:rPr>
              <a:t>IndoorGML</a:t>
            </a:r>
            <a:endParaRPr lang="en-US" dirty="0"/>
          </a:p>
        </p:txBody>
      </p:sp>
      <p:sp>
        <p:nvSpPr>
          <p:cNvPr id="51204" name="TextBox 8"/>
          <p:cNvSpPr txBox="1">
            <a:spLocks noChangeArrowheads="1"/>
          </p:cNvSpPr>
          <p:nvPr/>
        </p:nvSpPr>
        <p:spPr bwMode="auto">
          <a:xfrm>
            <a:off x="5003800" y="3860800"/>
            <a:ext cx="1584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Source: NASA</a:t>
            </a:r>
          </a:p>
        </p:txBody>
      </p:sp>
      <p:sp>
        <p:nvSpPr>
          <p:cNvPr id="51205" name="Content Placeholder 2"/>
          <p:cNvSpPr>
            <a:spLocks noGrp="1"/>
          </p:cNvSpPr>
          <p:nvPr>
            <p:ph idx="1"/>
          </p:nvPr>
        </p:nvSpPr>
        <p:spPr>
          <a:xfrm>
            <a:off x="323850" y="981075"/>
            <a:ext cx="8136582" cy="1008063"/>
          </a:xfrm>
        </p:spPr>
        <p:txBody>
          <a:bodyPr/>
          <a:lstStyle/>
          <a:p>
            <a:r>
              <a:rPr lang="en-US" sz="2800" dirty="0" smtClean="0">
                <a:ea typeface="ＭＳ Ｐゴシック" pitchFamily="34" charset="-128"/>
              </a:rPr>
              <a:t>Standard supported by </a:t>
            </a:r>
            <a:r>
              <a:rPr lang="en-US" sz="2800" b="1" dirty="0" smtClean="0">
                <a:ea typeface="ＭＳ Ｐゴシック" pitchFamily="34" charset="-128"/>
              </a:rPr>
              <a:t>Open Geospatial Consortium (OGC)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Defined as an application schema of </a:t>
            </a:r>
            <a:r>
              <a:rPr lang="en-US" sz="2400" b="1" dirty="0" smtClean="0">
                <a:ea typeface="ＭＳ Ｐゴシック" pitchFamily="34" charset="-128"/>
              </a:rPr>
              <a:t>OGC Geographic Markup Language (GML) 3.2.1.</a:t>
            </a:r>
          </a:p>
        </p:txBody>
      </p:sp>
      <p:pic>
        <p:nvPicPr>
          <p:cNvPr id="51206" name="Picture 5" descr="indoorGML-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9825" y="981075"/>
            <a:ext cx="1114425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6" descr="ogc-indoorGM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924944"/>
            <a:ext cx="4030113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788024" y="3717032"/>
            <a:ext cx="41044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</a:rPr>
              <a:t>IndoorOSM</a:t>
            </a:r>
            <a:r>
              <a:rPr lang="en-US" sz="3200" dirty="0" smtClean="0">
                <a:solidFill>
                  <a:srgbClr val="FF0000"/>
                </a:solidFill>
              </a:rPr>
              <a:t> (another older effort by Open Street Map) is deprecated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ea typeface="ＭＳ Ｐゴシック" pitchFamily="34" charset="-128"/>
              </a:rPr>
              <a:t>IndoorGML</a:t>
            </a:r>
            <a:r>
              <a:rPr lang="en-US" dirty="0" smtClean="0">
                <a:ea typeface="ＭＳ Ｐゴシック" pitchFamily="34" charset="-128"/>
              </a:rPr>
              <a:t> – How It Works</a:t>
            </a:r>
            <a:endParaRPr lang="en-US" dirty="0"/>
          </a:p>
        </p:txBody>
      </p:sp>
      <p:sp>
        <p:nvSpPr>
          <p:cNvPr id="52228" name="TextBox 8"/>
          <p:cNvSpPr txBox="1">
            <a:spLocks noChangeArrowheads="1"/>
          </p:cNvSpPr>
          <p:nvPr/>
        </p:nvSpPr>
        <p:spPr bwMode="auto">
          <a:xfrm>
            <a:off x="5003800" y="3860800"/>
            <a:ext cx="1584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Source: NASA</a:t>
            </a:r>
          </a:p>
        </p:txBody>
      </p:sp>
      <p:pic>
        <p:nvPicPr>
          <p:cNvPr id="52229" name="Picture 7" descr="indoorGML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301750"/>
            <a:ext cx="7740650" cy="471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46796"/>
            <a:ext cx="7277497" cy="443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2"/>
          <p:cNvSpPr txBox="1">
            <a:spLocks/>
          </p:cNvSpPr>
          <p:nvPr/>
        </p:nvSpPr>
        <p:spPr bwMode="auto">
          <a:xfrm>
            <a:off x="228600" y="246063"/>
            <a:ext cx="8686800" cy="630237"/>
          </a:xfrm>
          <a:prstGeom prst="rect">
            <a:avLst/>
          </a:prstGeom>
          <a:noFill/>
          <a:ln>
            <a:solidFill>
              <a:srgbClr val="FF0000"/>
            </a:solidFill>
          </a:ln>
          <a:extLst/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b="0" dirty="0" smtClean="0">
                <a:solidFill>
                  <a:schemeClr val="tx1"/>
                </a:solidFill>
                <a:cs typeface="Arial" pitchFamily="34" charset="0"/>
              </a:rPr>
              <a:t>Modeling in Anyplace</a:t>
            </a:r>
            <a:endParaRPr lang="en-GB" sz="4000" b="0" kern="0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7688" y="1700213"/>
            <a:ext cx="1439862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extBox 5">
            <a:hlinkClick r:id="rId4"/>
          </p:cNvPr>
          <p:cNvSpPr txBox="1">
            <a:spLocks noChangeArrowheads="1"/>
          </p:cNvSpPr>
          <p:nvPr/>
        </p:nvSpPr>
        <p:spPr bwMode="auto">
          <a:xfrm>
            <a:off x="2627313" y="5732463"/>
            <a:ext cx="34559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Demo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7544" y="908720"/>
            <a:ext cx="8316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399"/>
                </a:solidFill>
              </a:rPr>
              <a:t>Multi-layered space (sensor + semantics) </a:t>
            </a:r>
            <a:endParaRPr lang="en-US" sz="3200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/>
              <a:t>i</a:t>
            </a:r>
            <a:r>
              <a:rPr lang="en-US" dirty="0" smtClean="0"/>
              <a:t>-locate EU Project</a:t>
            </a:r>
            <a:endParaRPr lang="en-US" dirty="0"/>
          </a:p>
        </p:txBody>
      </p:sp>
      <p:sp>
        <p:nvSpPr>
          <p:cNvPr id="58372" name="TextBox 8"/>
          <p:cNvSpPr txBox="1">
            <a:spLocks noChangeArrowheads="1"/>
          </p:cNvSpPr>
          <p:nvPr/>
        </p:nvSpPr>
        <p:spPr bwMode="auto">
          <a:xfrm>
            <a:off x="5003800" y="3860800"/>
            <a:ext cx="1584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Source: NASA</a:t>
            </a:r>
          </a:p>
        </p:txBody>
      </p:sp>
      <p:pic>
        <p:nvPicPr>
          <p:cNvPr id="58373" name="Picture 8" descr="i-locat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754188"/>
            <a:ext cx="8027988" cy="389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5" descr="logo_i-locate_small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628775"/>
            <a:ext cx="1663700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5" name="TextBox 9"/>
          <p:cNvSpPr txBox="1">
            <a:spLocks noChangeArrowheads="1"/>
          </p:cNvSpPr>
          <p:nvPr/>
        </p:nvSpPr>
        <p:spPr bwMode="auto">
          <a:xfrm>
            <a:off x="539750" y="5949950"/>
            <a:ext cx="79930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G. Conti, Keynote at International Conference on Indoor Positioning and Indoor Navigation (IPIN), Busan, S. Korea, 2014</a:t>
            </a:r>
          </a:p>
        </p:txBody>
      </p:sp>
      <p:sp>
        <p:nvSpPr>
          <p:cNvPr id="7" name="Rectangle 6"/>
          <p:cNvSpPr/>
          <p:nvPr/>
        </p:nvSpPr>
        <p:spPr>
          <a:xfrm>
            <a:off x="683568" y="1052736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</a:rPr>
              <a:t>Indoor counterpart to OSM</a:t>
            </a:r>
            <a:endParaRPr lang="en-US" b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-locate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4797152"/>
            <a:ext cx="3672458" cy="163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ea typeface="ＭＳ Ｐゴシック" pitchFamily="34" charset="-128"/>
              </a:rPr>
              <a:t>i</a:t>
            </a:r>
            <a:r>
              <a:rPr lang="en-US" dirty="0" smtClean="0">
                <a:ea typeface="ＭＳ Ｐゴシック" pitchFamily="34" charset="-128"/>
              </a:rPr>
              <a:t>-locate Open </a:t>
            </a:r>
            <a:r>
              <a:rPr lang="en-US" dirty="0" err="1" smtClean="0">
                <a:ea typeface="ＭＳ Ｐゴシック" pitchFamily="34" charset="-128"/>
              </a:rPr>
              <a:t>Geodata</a:t>
            </a:r>
            <a:r>
              <a:rPr lang="en-US" dirty="0" smtClean="0">
                <a:ea typeface="ＭＳ Ｐゴシック" pitchFamily="34" charset="-128"/>
              </a:rPr>
              <a:t> Project</a:t>
            </a:r>
            <a:endParaRPr lang="en-US" dirty="0"/>
          </a:p>
        </p:txBody>
      </p:sp>
      <p:sp>
        <p:nvSpPr>
          <p:cNvPr id="57348" name="TextBox 8"/>
          <p:cNvSpPr txBox="1">
            <a:spLocks noChangeArrowheads="1"/>
          </p:cNvSpPr>
          <p:nvPr/>
        </p:nvSpPr>
        <p:spPr bwMode="auto">
          <a:xfrm>
            <a:off x="5003800" y="3860800"/>
            <a:ext cx="1584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Source: NASA</a:t>
            </a:r>
          </a:p>
        </p:txBody>
      </p:sp>
      <p:sp>
        <p:nvSpPr>
          <p:cNvPr id="57349" name="Content Placeholder 2"/>
          <p:cNvSpPr>
            <a:spLocks noGrp="1"/>
          </p:cNvSpPr>
          <p:nvPr>
            <p:ph idx="1"/>
          </p:nvPr>
        </p:nvSpPr>
        <p:spPr>
          <a:xfrm>
            <a:off x="323850" y="981075"/>
            <a:ext cx="8424863" cy="4679950"/>
          </a:xfrm>
        </p:spPr>
        <p:txBody>
          <a:bodyPr/>
          <a:lstStyle/>
          <a:p>
            <a:r>
              <a:rPr lang="en-US" sz="2800" dirty="0" smtClean="0">
                <a:ea typeface="ＭＳ Ｐゴシック" pitchFamily="34" charset="-128"/>
              </a:rPr>
              <a:t>Indoor/outdoor location and </a:t>
            </a:r>
            <a:r>
              <a:rPr lang="en-US" sz="2800" b="1" dirty="0" smtClean="0">
                <a:ea typeface="ＭＳ Ｐゴシック" pitchFamily="34" charset="-128"/>
              </a:rPr>
              <a:t>asset management </a:t>
            </a:r>
            <a:r>
              <a:rPr lang="en-US" sz="2800" dirty="0" smtClean="0">
                <a:ea typeface="ＭＳ Ｐゴシック" pitchFamily="34" charset="-128"/>
              </a:rPr>
              <a:t>through </a:t>
            </a:r>
            <a:r>
              <a:rPr lang="en-US" sz="2800" b="1" dirty="0" smtClean="0">
                <a:ea typeface="ＭＳ Ｐゴシック" pitchFamily="34" charset="-128"/>
              </a:rPr>
              <a:t>open </a:t>
            </a:r>
            <a:r>
              <a:rPr lang="en-US" sz="2800" b="1" dirty="0" err="1" smtClean="0">
                <a:ea typeface="ＭＳ Ｐゴシック" pitchFamily="34" charset="-128"/>
              </a:rPr>
              <a:t>geodata</a:t>
            </a:r>
            <a:r>
              <a:rPr lang="en-US" sz="2800" b="1" dirty="0" smtClean="0">
                <a:ea typeface="ＭＳ Ｐゴシック" pitchFamily="34" charset="-128"/>
              </a:rPr>
              <a:t> </a:t>
            </a:r>
            <a:r>
              <a:rPr lang="en-US" sz="2800" dirty="0" smtClean="0">
                <a:ea typeface="ＭＳ Ｐゴシック" pitchFamily="34" charset="-128"/>
              </a:rPr>
              <a:t>(EU ICT 2014-2016)</a:t>
            </a:r>
          </a:p>
          <a:p>
            <a:r>
              <a:rPr lang="en-US" sz="2800" dirty="0" smtClean="0">
                <a:ea typeface="ＭＳ Ｐゴシック" pitchFamily="34" charset="-128"/>
              </a:rPr>
              <a:t>Main objectives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Create a </a:t>
            </a:r>
            <a:r>
              <a:rPr lang="en-US" sz="2000" b="1" dirty="0" smtClean="0">
                <a:ea typeface="ＭＳ Ｐゴシック" pitchFamily="34" charset="-128"/>
              </a:rPr>
              <a:t>public </a:t>
            </a:r>
            <a:r>
              <a:rPr lang="en-US" sz="2000" b="1" dirty="0" err="1" smtClean="0">
                <a:ea typeface="ＭＳ Ｐゴシック" pitchFamily="34" charset="-128"/>
              </a:rPr>
              <a:t>geoportal</a:t>
            </a:r>
            <a:r>
              <a:rPr lang="en-US" sz="2000" b="1" dirty="0" smtClean="0">
                <a:ea typeface="ＭＳ Ｐゴシック" pitchFamily="34" charset="-128"/>
              </a:rPr>
              <a:t> </a:t>
            </a:r>
            <a:r>
              <a:rPr lang="en-US" sz="2000" dirty="0" smtClean="0">
                <a:ea typeface="ＭＳ Ｐゴシック" pitchFamily="34" charset="-128"/>
              </a:rPr>
              <a:t>for </a:t>
            </a:r>
            <a:r>
              <a:rPr lang="en-US" sz="2000" b="1" dirty="0" smtClean="0">
                <a:ea typeface="ＭＳ Ｐゴシック" pitchFamily="34" charset="-128"/>
              </a:rPr>
              <a:t>open indoor Geographical Information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Extend current </a:t>
            </a:r>
            <a:r>
              <a:rPr lang="en-US" sz="2000" b="1" dirty="0" smtClean="0">
                <a:ea typeface="ＭＳ Ｐゴシック" pitchFamily="34" charset="-128"/>
              </a:rPr>
              <a:t>open standards (OSM) </a:t>
            </a:r>
            <a:r>
              <a:rPr lang="en-US" sz="2000" dirty="0" smtClean="0">
                <a:ea typeface="ＭＳ Ｐゴシック" pitchFamily="34" charset="-128"/>
              </a:rPr>
              <a:t>to support indoor and outdoor LBS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Develop an </a:t>
            </a:r>
            <a:r>
              <a:rPr lang="en-US" sz="2000" b="1" dirty="0" smtClean="0">
                <a:ea typeface="ＭＳ Ｐゴシック" pitchFamily="34" charset="-128"/>
              </a:rPr>
              <a:t>open source “toolkit” </a:t>
            </a:r>
            <a:r>
              <a:rPr lang="en-US" sz="2000" dirty="0" smtClean="0">
                <a:ea typeface="ＭＳ Ｐゴシック" pitchFamily="34" charset="-128"/>
              </a:rPr>
              <a:t>for indoor and outdoor LBS</a:t>
            </a:r>
          </a:p>
        </p:txBody>
      </p:sp>
      <p:pic>
        <p:nvPicPr>
          <p:cNvPr id="57350" name="Picture 5" descr="logo_i-locate_small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4077072"/>
            <a:ext cx="1662113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1" name="TextBox 6"/>
          <p:cNvSpPr txBox="1">
            <a:spLocks noChangeArrowheads="1"/>
          </p:cNvSpPr>
          <p:nvPr/>
        </p:nvSpPr>
        <p:spPr bwMode="auto">
          <a:xfrm>
            <a:off x="5724128" y="4725144"/>
            <a:ext cx="38893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hlinkClick r:id="rId5"/>
              </a:rPr>
              <a:t>http://www.i-locate.eu/</a:t>
            </a:r>
            <a:endParaRPr lang="en-US" sz="2000" dirty="0"/>
          </a:p>
        </p:txBody>
      </p:sp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4365104"/>
            <a:ext cx="3059832" cy="2057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7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IIN Taxonomy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52736"/>
            <a:ext cx="7416824" cy="549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 bwMode="auto">
          <a:xfrm>
            <a:off x="3131840" y="2924944"/>
            <a:ext cx="3672408" cy="3168352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CAL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3725" y="4953719"/>
            <a:ext cx="2293938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FORMATS_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3725" y="3804369"/>
            <a:ext cx="1944688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time-edit-integration-example-view-blur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2700" y="4880694"/>
            <a:ext cx="256857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Industrial Solutions</a:t>
            </a:r>
            <a:endParaRPr lang="en-US" dirty="0"/>
          </a:p>
        </p:txBody>
      </p:sp>
      <p:sp>
        <p:nvSpPr>
          <p:cNvPr id="4102" name="Rectangle 12"/>
          <p:cNvSpPr>
            <a:spLocks noChangeArrowheads="1"/>
          </p:cNvSpPr>
          <p:nvPr/>
        </p:nvSpPr>
        <p:spPr bwMode="auto">
          <a:xfrm>
            <a:off x="2286000" y="-4649788"/>
            <a:ext cx="45720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0"/>
              <a:t>Basic Operation on Smartphone Power(mW=mJ/s)</a:t>
            </a:r>
          </a:p>
          <a:p>
            <a:r>
              <a:rPr lang="en-US" sz="1400" b="0"/>
              <a:t>CPU Minimal use (just OS running) 35mW</a:t>
            </a:r>
          </a:p>
          <a:p>
            <a:r>
              <a:rPr lang="en-US" sz="1400" b="0"/>
              <a:t>CPU Standard use (light processing) 175mW</a:t>
            </a:r>
          </a:p>
          <a:p>
            <a:r>
              <a:rPr lang="en-US" sz="1400" b="0"/>
              <a:t>CPU Peak (heavy processing) 469mW</a:t>
            </a:r>
          </a:p>
          <a:p>
            <a:r>
              <a:rPr lang="en-US" sz="1400" b="0"/>
              <a:t>WiFi Idle (Connected) 34mW</a:t>
            </a:r>
          </a:p>
          <a:p>
            <a:r>
              <a:rPr lang="en-US" sz="1400" b="0"/>
              <a:t>WiFi Localization (avg/minute) 125mW</a:t>
            </a:r>
          </a:p>
          <a:p>
            <a:r>
              <a:rPr lang="en-US" sz="1400" b="0"/>
              <a:t>WiFi Peak (Uplink 123Kbps, -58dBm) 400mW</a:t>
            </a:r>
          </a:p>
          <a:p>
            <a:r>
              <a:rPr lang="en-US" sz="1400" b="0"/>
              <a:t>3G Localization (avg/minute) 300mW</a:t>
            </a:r>
          </a:p>
          <a:p>
            <a:r>
              <a:rPr lang="en-US" sz="1400" b="0"/>
              <a:t>3G Busy 900mW</a:t>
            </a:r>
          </a:p>
          <a:p>
            <a:r>
              <a:rPr lang="en-US" sz="1400" b="0"/>
              <a:t>GPS On (steady) 275mW</a:t>
            </a:r>
          </a:p>
          <a:p>
            <a:r>
              <a:rPr lang="en-US" sz="1400" b="0"/>
              <a:t>OLED Economy Mode 300mW</a:t>
            </a:r>
          </a:p>
          <a:p>
            <a:r>
              <a:rPr lang="en-US" sz="1400" b="0"/>
              <a:t>OLED Full Brightness 676mW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95288" y="981075"/>
            <a:ext cx="8569325" cy="1655763"/>
          </a:xfrm>
        </p:spPr>
        <p:txBody>
          <a:bodyPr/>
          <a:lstStyle/>
          <a:p>
            <a:pPr marL="514350" indent="-514350"/>
            <a:r>
              <a:rPr lang="en-US" sz="2400" b="1" dirty="0" err="1" smtClean="0">
                <a:ea typeface="ＭＳ Ｐゴシック" pitchFamily="34" charset="-128"/>
              </a:rPr>
              <a:t>Mazemap</a:t>
            </a:r>
            <a:r>
              <a:rPr lang="en-US" sz="2400" b="1" dirty="0" smtClean="0">
                <a:ea typeface="ＭＳ Ｐゴシック" pitchFamily="34" charset="-128"/>
              </a:rPr>
              <a:t>: </a:t>
            </a:r>
            <a:r>
              <a:rPr lang="en-US" sz="2400" dirty="0" smtClean="0">
                <a:ea typeface="ＭＳ Ｐゴシック" pitchFamily="34" charset="-128"/>
              </a:rPr>
              <a:t>Service for indoor maps (Needs Cisco CMX)</a:t>
            </a:r>
          </a:p>
          <a:p>
            <a:pPr marL="914400" lvl="1" indent="-514350"/>
            <a:r>
              <a:rPr lang="en-US" sz="2000" b="1" dirty="0" smtClean="0">
                <a:ea typeface="ＭＳ Ｐゴシック" pitchFamily="34" charset="-128"/>
              </a:rPr>
              <a:t>Universities</a:t>
            </a:r>
            <a:r>
              <a:rPr lang="en-US" sz="2000" dirty="0" smtClean="0">
                <a:ea typeface="ＭＳ Ｐゴシック" pitchFamily="34" charset="-128"/>
              </a:rPr>
              <a:t>, hospitals, conference venues and shopping malls</a:t>
            </a:r>
          </a:p>
          <a:p>
            <a:pPr marL="914400" lvl="1" indent="-514350"/>
            <a:r>
              <a:rPr lang="en-US" sz="2000" dirty="0" smtClean="0">
                <a:ea typeface="ＭＳ Ｐゴシック" pitchFamily="34" charset="-128"/>
              </a:rPr>
              <a:t>Timetable, mobile app, SMS notification, reserve room integration</a:t>
            </a:r>
          </a:p>
          <a:p>
            <a:pPr marL="514350" indent="-514350"/>
            <a:r>
              <a:rPr lang="en-US" sz="2400" b="1" dirty="0" err="1" smtClean="0">
                <a:ea typeface="ＭＳ Ｐゴシック" pitchFamily="34" charset="-128"/>
              </a:rPr>
              <a:t>Micello</a:t>
            </a:r>
            <a:r>
              <a:rPr lang="en-US" sz="2400" b="1" dirty="0" smtClean="0">
                <a:ea typeface="ＭＳ Ｐゴシック" pitchFamily="34" charset="-128"/>
              </a:rPr>
              <a:t>: </a:t>
            </a:r>
            <a:r>
              <a:rPr lang="en-US" sz="2400" dirty="0" smtClean="0">
                <a:ea typeface="ＭＳ Ｐゴシック" pitchFamily="34" charset="-128"/>
              </a:rPr>
              <a:t>Indoor maps,15,000+ venues, 50,000+ buildings</a:t>
            </a:r>
          </a:p>
          <a:p>
            <a:pPr marL="914400" lvl="1" indent="-514350"/>
            <a:r>
              <a:rPr lang="en-US" sz="2000" dirty="0" smtClean="0">
                <a:ea typeface="ＭＳ Ｐゴシック" pitchFamily="34" charset="-128"/>
              </a:rPr>
              <a:t>Map integration, 3</a:t>
            </a:r>
            <a:r>
              <a:rPr lang="en-US" sz="2000" baseline="30000" dirty="0" smtClean="0">
                <a:ea typeface="ＭＳ Ｐゴシック" pitchFamily="34" charset="-128"/>
              </a:rPr>
              <a:t>rd</a:t>
            </a:r>
            <a:r>
              <a:rPr lang="en-US" sz="2000" dirty="0" smtClean="0">
                <a:ea typeface="ＭＳ Ｐゴシック" pitchFamily="34" charset="-128"/>
              </a:rPr>
              <a:t> party navigation engine, multiple data formats</a:t>
            </a:r>
          </a:p>
          <a:p>
            <a:pPr marL="914400" lvl="1" indent="-514350"/>
            <a:r>
              <a:rPr lang="en-US" sz="2000" dirty="0" smtClean="0">
                <a:ea typeface="ＭＳ Ｐゴシック" pitchFamily="34" charset="-128"/>
              </a:rPr>
              <a:t>49 USD / building / month (Jun. 2015)</a:t>
            </a:r>
          </a:p>
        </p:txBody>
      </p:sp>
      <p:pic>
        <p:nvPicPr>
          <p:cNvPr id="11" name="Picture 10" descr="reserve-it-example-illustration-small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4809257"/>
            <a:ext cx="1728787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hqdefault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288" y="3363193"/>
            <a:ext cx="2881312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mobile-view@2x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87625" y="3645322"/>
            <a:ext cx="162401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mobile-view-map@2x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87625" y="5025157"/>
            <a:ext cx="1624013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COVERAGE_0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76975" y="3369394"/>
            <a:ext cx="2616200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logo.gif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71975" y="3369394"/>
            <a:ext cx="19050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HEMES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08775" y="5025157"/>
            <a:ext cx="2160588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Indoor</a:t>
            </a:r>
            <a:endParaRPr lang="en-US" dirty="0"/>
          </a:p>
        </p:txBody>
      </p:sp>
      <p:pic>
        <p:nvPicPr>
          <p:cNvPr id="143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5991" y="3861048"/>
            <a:ext cx="4710425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052736"/>
            <a:ext cx="4991551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3528" y="4221088"/>
            <a:ext cx="3384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7A37"/>
                </a:solidFill>
              </a:rPr>
              <a:t> Free to enrich Google Maps 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</a:rPr>
              <a:t>Not clear how mapping is </a:t>
            </a:r>
            <a:r>
              <a:rPr lang="en-US" sz="1800" dirty="0" err="1" smtClean="0">
                <a:solidFill>
                  <a:srgbClr val="FF0000"/>
                </a:solidFill>
              </a:rPr>
              <a:t>priortized</a:t>
            </a:r>
            <a:r>
              <a:rPr lang="en-US" sz="1800" dirty="0" smtClean="0">
                <a:solidFill>
                  <a:srgbClr val="FF0000"/>
                </a:solidFill>
              </a:rPr>
              <a:t> by Google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</a:rPr>
              <a:t> No control over model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</a:rPr>
              <a:t> No fine location</a:t>
            </a:r>
          </a:p>
          <a:p>
            <a:pPr>
              <a:buFont typeface="Arial" pitchFamily="34" charset="0"/>
              <a:buChar char="•"/>
            </a:pPr>
            <a:endParaRPr lang="en-US" sz="1800" dirty="0" smtClean="0">
              <a:solidFill>
                <a:srgbClr val="007A37"/>
              </a:solidFill>
            </a:endParaRPr>
          </a:p>
          <a:p>
            <a:r>
              <a:rPr lang="en-US" sz="1800" dirty="0" smtClean="0">
                <a:solidFill>
                  <a:srgbClr val="007A37"/>
                </a:solidFill>
              </a:rPr>
              <a:t>Anyplace works over Google Indoor as a Map Layer!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052736"/>
            <a:ext cx="1486305" cy="26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Bent Arrow 7"/>
          <p:cNvSpPr/>
          <p:nvPr/>
        </p:nvSpPr>
        <p:spPr bwMode="auto">
          <a:xfrm flipV="1">
            <a:off x="2051720" y="3284984"/>
            <a:ext cx="1440160" cy="1008112"/>
          </a:xfrm>
          <a:prstGeom prst="bent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1052736"/>
            <a:ext cx="1475656" cy="2716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3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Tutorial Outline</a:t>
            </a:r>
            <a:endParaRPr lang="en-US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4968875"/>
          </a:xfrm>
        </p:spPr>
        <p:txBody>
          <a:bodyPr/>
          <a:lstStyle/>
          <a:p>
            <a:pPr marL="514350" indent="-514350"/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Introduction</a:t>
            </a:r>
          </a:p>
          <a:p>
            <a:pPr marL="514350" indent="-514350"/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Location</a:t>
            </a:r>
          </a:p>
          <a:p>
            <a:pPr marL="514350" indent="-514350"/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Modeling</a:t>
            </a:r>
          </a:p>
          <a:p>
            <a:pPr marL="514350" indent="-514350"/>
            <a:r>
              <a:rPr lang="en-US" sz="4400" b="1" dirty="0" err="1" smtClean="0">
                <a:solidFill>
                  <a:srgbClr val="FF0000"/>
                </a:solidFill>
                <a:ea typeface="ＭＳ Ｐゴシック" pitchFamily="34" charset="-128"/>
              </a:rPr>
              <a:t>Crowdsourcing</a:t>
            </a:r>
            <a:endParaRPr lang="en-US" sz="4400" b="1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514350" indent="-514350"/>
            <a:r>
              <a:rPr lang="en-US" sz="4400" dirty="0" smtClean="0">
                <a:ea typeface="ＭＳ Ｐゴシック" pitchFamily="34" charset="-128"/>
              </a:rPr>
              <a:t>Privacy</a:t>
            </a:r>
          </a:p>
          <a:p>
            <a:pPr marL="514350" indent="-514350"/>
            <a:r>
              <a:rPr lang="en-US" sz="4400" dirty="0" smtClean="0">
                <a:ea typeface="ＭＳ Ｐゴシック" pitchFamily="34" charset="-128"/>
              </a:rPr>
              <a:t>Open Challenges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2205038"/>
            <a:ext cx="5111750" cy="355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904875"/>
            <a:ext cx="8643938" cy="4086225"/>
          </a:xfrm>
        </p:spPr>
        <p:txBody>
          <a:bodyPr/>
          <a:lstStyle/>
          <a:p>
            <a:pPr marL="609600" indent="-609600"/>
            <a:r>
              <a:rPr lang="en-US" sz="2800" dirty="0" smtClean="0">
                <a:ea typeface="ＭＳ Ｐゴシック" pitchFamily="34" charset="-128"/>
              </a:rPr>
              <a:t>A </a:t>
            </a:r>
            <a:r>
              <a:rPr lang="en-US" sz="2800" dirty="0" err="1" smtClean="0">
                <a:ea typeface="ＭＳ Ｐゴシック" pitchFamily="34" charset="-128"/>
              </a:rPr>
              <a:t>smartphone</a:t>
            </a:r>
            <a:r>
              <a:rPr lang="en-US" sz="2800" dirty="0" smtClean="0">
                <a:ea typeface="ＭＳ Ｐゴシック" pitchFamily="34" charset="-128"/>
              </a:rPr>
              <a:t> crowd is </a:t>
            </a:r>
            <a:r>
              <a:rPr lang="en-US" sz="2800" b="1" dirty="0" smtClean="0">
                <a:ea typeface="ＭＳ Ｐゴシック" pitchFamily="34" charset="-128"/>
              </a:rPr>
              <a:t>constantly moving </a:t>
            </a:r>
            <a:r>
              <a:rPr lang="en-US" sz="2800" dirty="0" smtClean="0">
                <a:ea typeface="ＭＳ Ｐゴシック" pitchFamily="34" charset="-128"/>
              </a:rPr>
              <a:t>and </a:t>
            </a:r>
            <a:r>
              <a:rPr lang="en-US" sz="2800" b="1" dirty="0" smtClean="0">
                <a:ea typeface="ＭＳ Ｐゴシック" pitchFamily="34" charset="-128"/>
              </a:rPr>
              <a:t>sensing</a:t>
            </a:r>
            <a:r>
              <a:rPr lang="en-US" sz="2800" dirty="0" smtClean="0">
                <a:ea typeface="ＭＳ Ｐゴシック" pitchFamily="34" charset="-128"/>
              </a:rPr>
              <a:t> providing large amounts of </a:t>
            </a:r>
            <a:r>
              <a:rPr lang="en-US" sz="2800" b="1" dirty="0" smtClean="0">
                <a:ea typeface="ＭＳ Ｐゴシック" pitchFamily="34" charset="-128"/>
              </a:rPr>
              <a:t>sensor </a:t>
            </a:r>
            <a:r>
              <a:rPr lang="en-US" sz="2800" dirty="0" smtClean="0">
                <a:ea typeface="ＭＳ Ｐゴシック" pitchFamily="34" charset="-128"/>
              </a:rPr>
              <a:t>data enabling new applications</a:t>
            </a:r>
          </a:p>
        </p:txBody>
      </p:sp>
      <p:sp>
        <p:nvSpPr>
          <p:cNvPr id="12292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/>
          <a:lstStyle/>
          <a:p>
            <a:r>
              <a:rPr lang="en-US" sz="4000" dirty="0" err="1" smtClean="0">
                <a:ea typeface="ＭＳ Ｐゴシック" pitchFamily="34" charset="-128"/>
              </a:rPr>
              <a:t>Crowdsourcing</a:t>
            </a:r>
            <a:endParaRPr lang="en-US" sz="4000" dirty="0" smtClean="0">
              <a:ea typeface="ＭＳ Ｐゴシック" pitchFamily="34" charset="-128"/>
            </a:endParaRPr>
          </a:p>
        </p:txBody>
      </p:sp>
      <p:sp>
        <p:nvSpPr>
          <p:cNvPr id="12293" name="Rectangle 4"/>
          <p:cNvSpPr>
            <a:spLocks noChangeArrowheads="1"/>
          </p:cNvSpPr>
          <p:nvPr/>
        </p:nvSpPr>
        <p:spPr bwMode="auto">
          <a:xfrm>
            <a:off x="395288" y="5715000"/>
            <a:ext cx="8748712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en-US" altLang="en-US" sz="1400" b="0" i="1">
                <a:solidFill>
                  <a:schemeClr val="tx1"/>
                </a:solidFill>
              </a:rPr>
              <a:t>“</a:t>
            </a:r>
            <a:r>
              <a:rPr lang="en-US" sz="1400" b="0" i="1">
                <a:solidFill>
                  <a:schemeClr val="tx1"/>
                </a:solidFill>
              </a:rPr>
              <a:t>Crowdsourcing with Smartphones</a:t>
            </a:r>
            <a:r>
              <a:rPr lang="en-US" altLang="en-US" sz="1400" b="0" i="1">
                <a:solidFill>
                  <a:schemeClr val="tx1"/>
                </a:solidFill>
              </a:rPr>
              <a:t>”</a:t>
            </a:r>
            <a:r>
              <a:rPr lang="en-US" altLang="ja-JP" sz="1400" b="0">
                <a:solidFill>
                  <a:schemeClr val="tx1"/>
                </a:solidFill>
              </a:rPr>
              <a:t>, Georgios Chatzimiloudis, Andreas Konstantinidis, Christos Laoudias, Demetrios Zeinalipour-Yazti, IEEE Internet Computing, Special Issue: Sep/Oct 2012 - Crowdsourcing, May 2012. IEEE Press, Volume 16, pp. 36-44, 2012.</a:t>
            </a:r>
            <a:endParaRPr lang="en-US" sz="14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Internet-based Indoor Navigation</a:t>
            </a:r>
            <a:endParaRPr lang="en-US" dirty="0"/>
          </a:p>
        </p:txBody>
      </p:sp>
      <p:sp>
        <p:nvSpPr>
          <p:cNvPr id="13315" name="Content Placeholder 6"/>
          <p:cNvSpPr>
            <a:spLocks noGrp="1"/>
          </p:cNvSpPr>
          <p:nvPr>
            <p:ph idx="1"/>
          </p:nvPr>
        </p:nvSpPr>
        <p:spPr>
          <a:xfrm>
            <a:off x="395288" y="1125538"/>
            <a:ext cx="8280400" cy="5073650"/>
          </a:xfrm>
        </p:spPr>
        <p:txBody>
          <a:bodyPr/>
          <a:lstStyle/>
          <a:p>
            <a:r>
              <a:rPr lang="en-US" sz="2800" b="1" smtClean="0">
                <a:ea typeface="ＭＳ Ｐゴシック" pitchFamily="34" charset="-128"/>
              </a:rPr>
              <a:t>Enablers</a:t>
            </a:r>
            <a:r>
              <a:rPr lang="en-US" sz="2800" smtClean="0">
                <a:ea typeface="ＭＳ Ｐゴシック" pitchFamily="34" charset="-128"/>
              </a:rPr>
              <a:t> for </a:t>
            </a:r>
            <a:r>
              <a:rPr lang="en-US" sz="2800" b="1" smtClean="0">
                <a:ea typeface="ＭＳ Ｐゴシック" pitchFamily="34" charset="-128"/>
              </a:rPr>
              <a:t>Indoor</a:t>
            </a:r>
            <a:r>
              <a:rPr lang="en-US" sz="2800" smtClean="0">
                <a:ea typeface="ＭＳ Ｐゴシック" pitchFamily="34" charset="-128"/>
              </a:rPr>
              <a:t> have been </a:t>
            </a:r>
            <a:r>
              <a:rPr lang="en-US" sz="2800" b="1" i="1" smtClean="0">
                <a:solidFill>
                  <a:schemeClr val="accent2"/>
                </a:solidFill>
                <a:ea typeface="ＭＳ Ｐゴシック" pitchFamily="34" charset="-128"/>
              </a:rPr>
              <a:t>Internet-based Indoor Navigation (IIN)* </a:t>
            </a:r>
            <a:r>
              <a:rPr lang="en-US" sz="2800" smtClean="0">
                <a:ea typeface="ＭＳ Ｐゴシック" pitchFamily="34" charset="-128"/>
              </a:rPr>
              <a:t>services founded on measurements collected by </a:t>
            </a:r>
            <a:r>
              <a:rPr lang="en-US" sz="2800" b="1" smtClean="0">
                <a:ea typeface="ＭＳ Ｐゴシック" pitchFamily="34" charset="-128"/>
              </a:rPr>
              <a:t>smart devices</a:t>
            </a:r>
            <a:r>
              <a:rPr lang="en-US" sz="2800" smtClean="0">
                <a:ea typeface="ＭＳ Ｐゴシック" pitchFamily="34" charset="-128"/>
              </a:rPr>
              <a:t>.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827088" y="2779713"/>
            <a:ext cx="3097212" cy="2808287"/>
            <a:chOff x="4443413" y="2133600"/>
            <a:chExt cx="4700587" cy="4103688"/>
          </a:xfrm>
        </p:grpSpPr>
        <p:pic>
          <p:nvPicPr>
            <p:cNvPr id="13325" name="Picture 7" descr="blog_ibeacon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56325" y="3500438"/>
              <a:ext cx="1397000" cy="1368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326" name="Group 7"/>
            <p:cNvGrpSpPr>
              <a:grpSpLocks/>
            </p:cNvGrpSpPr>
            <p:nvPr/>
          </p:nvGrpSpPr>
          <p:grpSpPr bwMode="auto">
            <a:xfrm>
              <a:off x="7596188" y="3500438"/>
              <a:ext cx="1368425" cy="1395412"/>
              <a:chOff x="-2263873" y="77499"/>
              <a:chExt cx="13599208" cy="7110018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 cstate="screen">
                <a:extLst/>
              </a:blip>
              <a:srcRect/>
              <a:stretch/>
            </p:blipFill>
            <p:spPr>
              <a:xfrm>
                <a:off x="771793" y="311861"/>
                <a:ext cx="7583749" cy="687565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3333" name="Picture 9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8670778">
                <a:off x="8815596" y="77499"/>
                <a:ext cx="2281987" cy="1890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334" name="Picture 10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1671087">
                <a:off x="-2200570" y="415106"/>
                <a:ext cx="2281989" cy="1890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335" name="Picture 11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-9128541">
                <a:off x="9053346" y="5234693"/>
                <a:ext cx="2281989" cy="1890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336" name="Picture 12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-1110026">
                <a:off x="-2263873" y="4697416"/>
                <a:ext cx="2281989" cy="1890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3327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43413" y="5013325"/>
              <a:ext cx="4521200" cy="1223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8" name="Picture 8" descr="linksyswrt54g.gif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00563" y="2133600"/>
              <a:ext cx="1665287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9" name="Picture 9" descr="cell-tower-470.JP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156325" y="2133600"/>
              <a:ext cx="1514475" cy="1250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0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740650" y="2133600"/>
              <a:ext cx="1403350" cy="1306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1" name="Picture 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83113" y="3500438"/>
              <a:ext cx="1501775" cy="138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317" name="TextBox 17"/>
          <p:cNvSpPr txBox="1">
            <a:spLocks noChangeArrowheads="1"/>
          </p:cNvSpPr>
          <p:nvPr/>
        </p:nvSpPr>
        <p:spPr bwMode="auto">
          <a:xfrm>
            <a:off x="323528" y="5732463"/>
            <a:ext cx="828072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1" dirty="0"/>
              <a:t>“Internet-based Indoor Navigation Services” </a:t>
            </a:r>
            <a:r>
              <a:rPr lang="en-US" sz="1600" b="0" dirty="0"/>
              <a:t>Zeinalipour-</a:t>
            </a:r>
            <a:r>
              <a:rPr lang="en-US" sz="1600" b="0" dirty="0" err="1"/>
              <a:t>Yazti</a:t>
            </a:r>
            <a:r>
              <a:rPr lang="en-US" sz="1600" b="0" dirty="0"/>
              <a:t>, </a:t>
            </a:r>
            <a:r>
              <a:rPr lang="en-US" sz="1600" b="0" dirty="0" err="1"/>
              <a:t>Laoudias</a:t>
            </a:r>
            <a:r>
              <a:rPr lang="en-US" sz="1600" b="0" dirty="0"/>
              <a:t>, Georgiou and </a:t>
            </a:r>
            <a:r>
              <a:rPr lang="en-US" sz="1600" b="0" dirty="0" err="1"/>
              <a:t>Chatzimilioudis</a:t>
            </a:r>
            <a:r>
              <a:rPr lang="en-US" sz="1600" b="0" dirty="0"/>
              <a:t>, in </a:t>
            </a:r>
            <a:r>
              <a:rPr lang="en-US" sz="1600" b="0" dirty="0" smtClean="0"/>
              <a:t>submission (magazine article upon </a:t>
            </a:r>
            <a:r>
              <a:rPr lang="en-US" sz="1600" b="0" dirty="0"/>
              <a:t>which this tutorial is founded)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148263" y="5208588"/>
            <a:ext cx="27162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/>
              <a:t>IIN Service</a:t>
            </a:r>
          </a:p>
        </p:txBody>
      </p:sp>
      <p:sp>
        <p:nvSpPr>
          <p:cNvPr id="21" name="Cloud 20"/>
          <p:cNvSpPr/>
          <p:nvPr/>
        </p:nvSpPr>
        <p:spPr bwMode="auto">
          <a:xfrm>
            <a:off x="5219700" y="2544763"/>
            <a:ext cx="2520950" cy="2736850"/>
          </a:xfrm>
          <a:prstGeom prst="cloud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cs typeface="Arial" charset="0"/>
            </a:endParaRPr>
          </a:p>
        </p:txBody>
      </p:sp>
      <p:sp>
        <p:nvSpPr>
          <p:cNvPr id="23" name="Can 22"/>
          <p:cNvSpPr>
            <a:spLocks noChangeArrowheads="1"/>
          </p:cNvSpPr>
          <p:nvPr/>
        </p:nvSpPr>
        <p:spPr bwMode="auto">
          <a:xfrm>
            <a:off x="5724525" y="3048000"/>
            <a:ext cx="1368425" cy="1657350"/>
          </a:xfrm>
          <a:prstGeom prst="can">
            <a:avLst>
              <a:gd name="adj" fmla="val 25013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>
            <a:cxnSpLocks noChangeShapeType="1"/>
          </p:cNvCxnSpPr>
          <p:nvPr/>
        </p:nvCxnSpPr>
        <p:spPr bwMode="auto">
          <a:xfrm>
            <a:off x="4211638" y="3284538"/>
            <a:ext cx="1081087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" name="Straight Arrow Connector 29"/>
          <p:cNvCxnSpPr>
            <a:cxnSpLocks noChangeShapeType="1"/>
          </p:cNvCxnSpPr>
          <p:nvPr/>
        </p:nvCxnSpPr>
        <p:spPr bwMode="auto">
          <a:xfrm flipH="1">
            <a:off x="4067175" y="4867275"/>
            <a:ext cx="1152525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284663" y="2708275"/>
            <a:ext cx="1008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enrich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995738" y="4219575"/>
            <a:ext cx="12239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navigate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31" grpId="0"/>
      <p:bldP spid="3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Non-Participatory vs. Participatory </a:t>
            </a:r>
            <a:endParaRPr lang="en-US" dirty="0"/>
          </a:p>
        </p:txBody>
      </p:sp>
      <p:sp>
        <p:nvSpPr>
          <p:cNvPr id="9219" name="Rectangle 12"/>
          <p:cNvSpPr>
            <a:spLocks noChangeArrowheads="1"/>
          </p:cNvSpPr>
          <p:nvPr/>
        </p:nvSpPr>
        <p:spPr bwMode="auto">
          <a:xfrm>
            <a:off x="2286000" y="-4649788"/>
            <a:ext cx="45720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0"/>
              <a:t>Basic Operation on Smartphone Power(mW=mJ/s)</a:t>
            </a:r>
          </a:p>
          <a:p>
            <a:r>
              <a:rPr lang="en-US" sz="1400" b="0"/>
              <a:t>CPU Minimal use (just OS running) 35mW</a:t>
            </a:r>
          </a:p>
          <a:p>
            <a:r>
              <a:rPr lang="en-US" sz="1400" b="0"/>
              <a:t>CPU Standard use (light processing) 175mW</a:t>
            </a:r>
          </a:p>
          <a:p>
            <a:r>
              <a:rPr lang="en-US" sz="1400" b="0"/>
              <a:t>CPU Peak (heavy processing) 469mW</a:t>
            </a:r>
          </a:p>
          <a:p>
            <a:r>
              <a:rPr lang="en-US" sz="1400" b="0"/>
              <a:t>WiFi Idle (Connected) 34mW</a:t>
            </a:r>
          </a:p>
          <a:p>
            <a:r>
              <a:rPr lang="en-US" sz="1400" b="0"/>
              <a:t>WiFi Localization (avg/minute) 125mW</a:t>
            </a:r>
          </a:p>
          <a:p>
            <a:r>
              <a:rPr lang="en-US" sz="1400" b="0"/>
              <a:t>WiFi Peak (Uplink 123Kbps, -58dBm) 400mW</a:t>
            </a:r>
          </a:p>
          <a:p>
            <a:r>
              <a:rPr lang="en-US" sz="1400" b="0"/>
              <a:t>3G Localization (avg/minute) 300mW</a:t>
            </a:r>
          </a:p>
          <a:p>
            <a:r>
              <a:rPr lang="en-US" sz="1400" b="0"/>
              <a:t>3G Busy 900mW</a:t>
            </a:r>
          </a:p>
          <a:p>
            <a:r>
              <a:rPr lang="en-US" sz="1400" b="0"/>
              <a:t>GPS On (steady) 275mW</a:t>
            </a:r>
          </a:p>
          <a:p>
            <a:r>
              <a:rPr lang="en-US" sz="1400" b="0"/>
              <a:t>OLED Economy Mode 300mW</a:t>
            </a:r>
          </a:p>
          <a:p>
            <a:r>
              <a:rPr lang="en-US" sz="1400" b="0"/>
              <a:t>OLED Full Brightness 676mW</a:t>
            </a:r>
          </a:p>
        </p:txBody>
      </p:sp>
      <p:sp>
        <p:nvSpPr>
          <p:cNvPr id="9220" name="TextBox 8"/>
          <p:cNvSpPr txBox="1">
            <a:spLocks noChangeArrowheads="1"/>
          </p:cNvSpPr>
          <p:nvPr/>
        </p:nvSpPr>
        <p:spPr bwMode="auto">
          <a:xfrm>
            <a:off x="5003800" y="3860800"/>
            <a:ext cx="1584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Source: NASA</a:t>
            </a:r>
          </a:p>
        </p:txBody>
      </p:sp>
      <p:sp>
        <p:nvSpPr>
          <p:cNvPr id="9221" name="Content Placeholder 2"/>
          <p:cNvSpPr>
            <a:spLocks noGrp="1"/>
          </p:cNvSpPr>
          <p:nvPr>
            <p:ph idx="1"/>
          </p:nvPr>
        </p:nvSpPr>
        <p:spPr>
          <a:xfrm>
            <a:off x="323850" y="981075"/>
            <a:ext cx="8640763" cy="4968875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accent2"/>
                </a:solidFill>
                <a:ea typeface="ＭＳ Ｐゴシック" pitchFamily="34" charset="-128"/>
              </a:rPr>
              <a:t>Non-participatory systems: </a:t>
            </a:r>
            <a:r>
              <a:rPr lang="en-US" sz="3600" dirty="0" smtClean="0">
                <a:ea typeface="ＭＳ Ｐゴシック" pitchFamily="34" charset="-128"/>
              </a:rPr>
              <a:t>Paid professionals (</a:t>
            </a:r>
            <a:r>
              <a:rPr lang="en-US" sz="3600" dirty="0" err="1" smtClean="0">
                <a:ea typeface="ＭＳ Ｐゴシック" pitchFamily="34" charset="-128"/>
              </a:rPr>
              <a:t>Micello</a:t>
            </a:r>
            <a:r>
              <a:rPr lang="en-US" sz="3600" dirty="0" smtClean="0">
                <a:ea typeface="ＭＳ Ｐゴシック" pitchFamily="34" charset="-128"/>
              </a:rPr>
              <a:t>, </a:t>
            </a:r>
            <a:r>
              <a:rPr lang="en-US" sz="3600" dirty="0" err="1" smtClean="0">
                <a:ea typeface="ＭＳ Ｐゴシック" pitchFamily="34" charset="-128"/>
              </a:rPr>
              <a:t>Mazemap</a:t>
            </a:r>
            <a:r>
              <a:rPr lang="en-US" sz="3600" dirty="0" smtClean="0">
                <a:ea typeface="ＭＳ Ｐゴシック" pitchFamily="34" charset="-128"/>
              </a:rPr>
              <a:t>, </a:t>
            </a:r>
            <a:r>
              <a:rPr lang="en-US" sz="3600" dirty="0" err="1" smtClean="0">
                <a:ea typeface="ＭＳ Ｐゴシック" pitchFamily="34" charset="-128"/>
              </a:rPr>
              <a:t>Ekahau</a:t>
            </a:r>
            <a:r>
              <a:rPr lang="en-US" sz="3600" dirty="0" smtClean="0">
                <a:ea typeface="ＭＳ Ｐゴシック" pitchFamily="34" charset="-128"/>
              </a:rPr>
              <a:t>) or a team of trained volunteers (KAILOS project) undertake the data collection</a:t>
            </a:r>
          </a:p>
          <a:p>
            <a:r>
              <a:rPr lang="en-US" sz="3600" b="1" dirty="0" smtClean="0">
                <a:solidFill>
                  <a:schemeClr val="accent2"/>
                </a:solidFill>
                <a:ea typeface="ＭＳ Ｐゴシック" pitchFamily="34" charset="-128"/>
              </a:rPr>
              <a:t>Participatory systems</a:t>
            </a:r>
            <a:r>
              <a:rPr lang="en-US" sz="3600" b="1" dirty="0" smtClean="0">
                <a:ea typeface="ＭＳ Ｐゴシック" pitchFamily="34" charset="-128"/>
              </a:rPr>
              <a:t>: </a:t>
            </a:r>
            <a:r>
              <a:rPr lang="en-US" sz="3600" dirty="0" smtClean="0">
                <a:ea typeface="ＭＳ Ｐゴシック" pitchFamily="34" charset="-128"/>
              </a:rPr>
              <a:t>employ feedback from regular users to expand a core signal database created by trained contributors or regular users.</a:t>
            </a:r>
          </a:p>
          <a:p>
            <a:endParaRPr lang="en-US" sz="36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Non-Participatory</a:t>
            </a:r>
            <a:endParaRPr lang="en-US" dirty="0"/>
          </a:p>
        </p:txBody>
      </p:sp>
      <p:sp>
        <p:nvSpPr>
          <p:cNvPr id="9219" name="Rectangle 12"/>
          <p:cNvSpPr>
            <a:spLocks noChangeArrowheads="1"/>
          </p:cNvSpPr>
          <p:nvPr/>
        </p:nvSpPr>
        <p:spPr bwMode="auto">
          <a:xfrm>
            <a:off x="2286000" y="-4649788"/>
            <a:ext cx="45720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0"/>
              <a:t>Basic Operation on Smartphone Power(mW=mJ/s)</a:t>
            </a:r>
          </a:p>
          <a:p>
            <a:r>
              <a:rPr lang="en-US" sz="1400" b="0"/>
              <a:t>CPU Minimal use (just OS running) 35mW</a:t>
            </a:r>
          </a:p>
          <a:p>
            <a:r>
              <a:rPr lang="en-US" sz="1400" b="0"/>
              <a:t>CPU Standard use (light processing) 175mW</a:t>
            </a:r>
          </a:p>
          <a:p>
            <a:r>
              <a:rPr lang="en-US" sz="1400" b="0"/>
              <a:t>CPU Peak (heavy processing) 469mW</a:t>
            </a:r>
          </a:p>
          <a:p>
            <a:r>
              <a:rPr lang="en-US" sz="1400" b="0"/>
              <a:t>WiFi Idle (Connected) 34mW</a:t>
            </a:r>
          </a:p>
          <a:p>
            <a:r>
              <a:rPr lang="en-US" sz="1400" b="0"/>
              <a:t>WiFi Localization (avg/minute) 125mW</a:t>
            </a:r>
          </a:p>
          <a:p>
            <a:r>
              <a:rPr lang="en-US" sz="1400" b="0"/>
              <a:t>WiFi Peak (Uplink 123Kbps, -58dBm) 400mW</a:t>
            </a:r>
          </a:p>
          <a:p>
            <a:r>
              <a:rPr lang="en-US" sz="1400" b="0"/>
              <a:t>3G Localization (avg/minute) 300mW</a:t>
            </a:r>
          </a:p>
          <a:p>
            <a:r>
              <a:rPr lang="en-US" sz="1400" b="0"/>
              <a:t>3G Busy 900mW</a:t>
            </a:r>
          </a:p>
          <a:p>
            <a:r>
              <a:rPr lang="en-US" sz="1400" b="0"/>
              <a:t>GPS On (steady) 275mW</a:t>
            </a:r>
          </a:p>
          <a:p>
            <a:r>
              <a:rPr lang="en-US" sz="1400" b="0"/>
              <a:t>OLED Economy Mode 300mW</a:t>
            </a:r>
          </a:p>
          <a:p>
            <a:r>
              <a:rPr lang="en-US" sz="1400" b="0"/>
              <a:t>OLED Full Brightness 676mW</a:t>
            </a:r>
          </a:p>
        </p:txBody>
      </p:sp>
      <p:sp>
        <p:nvSpPr>
          <p:cNvPr id="9220" name="TextBox 8"/>
          <p:cNvSpPr txBox="1">
            <a:spLocks noChangeArrowheads="1"/>
          </p:cNvSpPr>
          <p:nvPr/>
        </p:nvSpPr>
        <p:spPr bwMode="auto">
          <a:xfrm>
            <a:off x="5003800" y="3860800"/>
            <a:ext cx="1584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Source: NASA</a:t>
            </a:r>
          </a:p>
        </p:txBody>
      </p:sp>
      <p:sp>
        <p:nvSpPr>
          <p:cNvPr id="9221" name="Content Placeholder 2"/>
          <p:cNvSpPr>
            <a:spLocks noGrp="1"/>
          </p:cNvSpPr>
          <p:nvPr>
            <p:ph idx="1"/>
          </p:nvPr>
        </p:nvSpPr>
        <p:spPr>
          <a:xfrm>
            <a:off x="467545" y="1052736"/>
            <a:ext cx="8136904" cy="4897214"/>
          </a:xfrm>
        </p:spPr>
        <p:txBody>
          <a:bodyPr/>
          <a:lstStyle/>
          <a:p>
            <a:pPr>
              <a:buNone/>
            </a:pPr>
            <a:r>
              <a:rPr lang="en-US" sz="3600" b="1" dirty="0" smtClean="0">
                <a:ea typeface="ＭＳ Ｐゴシック" pitchFamily="34" charset="-128"/>
              </a:rPr>
              <a:t>Non-participatory systems</a:t>
            </a:r>
            <a:endParaRPr lang="en-US" sz="2800" dirty="0" smtClean="0">
              <a:ea typeface="ＭＳ Ｐゴシック" pitchFamily="34" charset="-128"/>
            </a:endParaRPr>
          </a:p>
          <a:p>
            <a:r>
              <a:rPr lang="en-US" sz="2800" dirty="0" smtClean="0">
                <a:ea typeface="ＭＳ Ｐゴシック" pitchFamily="34" charset="-128"/>
              </a:rPr>
              <a:t>Pros</a:t>
            </a:r>
          </a:p>
          <a:p>
            <a:pPr lvl="1"/>
            <a:r>
              <a:rPr lang="en-US" sz="2400" dirty="0" smtClean="0">
                <a:ea typeface="ＭＳ Ｐゴシック" pitchFamily="34" charset="-128"/>
                <a:sym typeface="Wingdings" pitchFamily="2" charset="2"/>
              </a:rPr>
              <a:t>Collected data </a:t>
            </a:r>
            <a:r>
              <a:rPr lang="en-US" sz="2400" b="1" dirty="0" smtClean="0">
                <a:ea typeface="ＭＳ Ｐゴシック" pitchFamily="34" charset="-128"/>
                <a:sym typeface="Wingdings" pitchFamily="2" charset="2"/>
              </a:rPr>
              <a:t>span the entire area </a:t>
            </a:r>
            <a:r>
              <a:rPr lang="en-US" sz="2400" dirty="0" smtClean="0">
                <a:ea typeface="ＭＳ Ｐゴシック" pitchFamily="34" charset="-128"/>
                <a:sym typeface="Wingdings" pitchFamily="2" charset="2"/>
              </a:rPr>
              <a:t>(no black holes)</a:t>
            </a:r>
          </a:p>
          <a:p>
            <a:pPr lvl="1"/>
            <a:r>
              <a:rPr lang="en-US" sz="2400" b="1" dirty="0" smtClean="0">
                <a:ea typeface="ＭＳ Ｐゴシック" pitchFamily="34" charset="-128"/>
              </a:rPr>
              <a:t>Sufficient data </a:t>
            </a:r>
            <a:r>
              <a:rPr lang="en-US" sz="2400" dirty="0" smtClean="0">
                <a:ea typeface="ＭＳ Ｐゴシック" pitchFamily="34" charset="-128"/>
              </a:rPr>
              <a:t>to build </a:t>
            </a:r>
            <a:r>
              <a:rPr lang="en-US" sz="2400" b="1" dirty="0" smtClean="0">
                <a:ea typeface="ＭＳ Ｐゴシック" pitchFamily="34" charset="-128"/>
              </a:rPr>
              <a:t>reliable signal maps</a:t>
            </a:r>
            <a:endParaRPr lang="en-US" sz="2400" b="1" dirty="0" smtClean="0">
              <a:ea typeface="ＭＳ Ｐゴシック" pitchFamily="34" charset="-128"/>
              <a:sym typeface="Wingdings" pitchFamily="2" charset="2"/>
            </a:endParaRPr>
          </a:p>
          <a:p>
            <a:r>
              <a:rPr lang="en-US" sz="2800" dirty="0" smtClean="0">
                <a:ea typeface="ＭＳ Ｐゴシック" pitchFamily="34" charset="-128"/>
                <a:sym typeface="Wingdings" pitchFamily="2" charset="2"/>
              </a:rPr>
              <a:t>Cons</a:t>
            </a:r>
          </a:p>
          <a:p>
            <a:pPr lvl="1"/>
            <a:r>
              <a:rPr lang="en-US" sz="2400" b="1" dirty="0" smtClean="0">
                <a:ea typeface="ＭＳ Ｐゴシック" pitchFamily="34" charset="-128"/>
                <a:sym typeface="Wingdings" pitchFamily="2" charset="2"/>
              </a:rPr>
              <a:t>Laborious and time consuming</a:t>
            </a:r>
            <a:r>
              <a:rPr lang="en-US" sz="2400" dirty="0" smtClean="0">
                <a:ea typeface="ＭＳ Ｐゴシック" pitchFamily="34" charset="-128"/>
                <a:sym typeface="Wingdings" pitchFamily="2" charset="2"/>
              </a:rPr>
              <a:t>:</a:t>
            </a:r>
          </a:p>
          <a:p>
            <a:pPr lvl="2"/>
            <a:r>
              <a:rPr lang="en-US" sz="2000" dirty="0" smtClean="0">
                <a:ea typeface="ＭＳ Ｐゴシック" pitchFamily="34" charset="-128"/>
                <a:sym typeface="Wingdings" pitchFamily="2" charset="2"/>
              </a:rPr>
              <a:t>15 collectors for 2 weeks, 200,000 </a:t>
            </a:r>
            <a:r>
              <a:rPr lang="en-US" sz="2000" dirty="0" err="1" smtClean="0">
                <a:ea typeface="ＭＳ Ｐゴシック" pitchFamily="34" charset="-128"/>
                <a:sym typeface="Wingdings" pitchFamily="2" charset="2"/>
              </a:rPr>
              <a:t>WiFi</a:t>
            </a:r>
            <a:r>
              <a:rPr lang="en-US" sz="2000" dirty="0" smtClean="0">
                <a:ea typeface="ＭＳ Ｐゴシック" pitchFamily="34" charset="-128"/>
                <a:sym typeface="Wingdings" pitchFamily="2" charset="2"/>
              </a:rPr>
              <a:t> readings at 10,000 locations to cover 450,000 m</a:t>
            </a:r>
            <a:r>
              <a:rPr lang="en-US" sz="2000" baseline="30000" dirty="0" smtClean="0">
                <a:ea typeface="ＭＳ Ｐゴシック" pitchFamily="34" charset="-128"/>
                <a:sym typeface="Wingdings" pitchFamily="2" charset="2"/>
              </a:rPr>
              <a:t>2</a:t>
            </a:r>
            <a:r>
              <a:rPr lang="en-US" sz="2000" dirty="0" smtClean="0">
                <a:ea typeface="ＭＳ Ｐゴシック" pitchFamily="34" charset="-128"/>
                <a:sym typeface="Wingdings" pitchFamily="2" charset="2"/>
              </a:rPr>
              <a:t> shopping mall in S. Korea</a:t>
            </a:r>
            <a:endParaRPr lang="en-US" sz="6600" dirty="0" smtClean="0">
              <a:ea typeface="ＭＳ Ｐゴシック" pitchFamily="34" charset="-128"/>
              <a:sym typeface="Wingdings" pitchFamily="2" charset="2"/>
            </a:endParaRPr>
          </a:p>
          <a:p>
            <a:pPr lvl="1"/>
            <a:r>
              <a:rPr lang="en-US" sz="2400" b="1" dirty="0" smtClean="0">
                <a:ea typeface="ＭＳ Ｐゴシック" pitchFamily="34" charset="-128"/>
                <a:sym typeface="Wingdings" pitchFamily="2" charset="2"/>
              </a:rPr>
              <a:t>High costs</a:t>
            </a:r>
          </a:p>
          <a:p>
            <a:pPr lvl="2"/>
            <a:r>
              <a:rPr lang="en-US" sz="2000" b="1" dirty="0" smtClean="0">
                <a:ea typeface="ＭＳ Ｐゴシック" pitchFamily="34" charset="-128"/>
                <a:sym typeface="Wingdings" pitchFamily="2" charset="2"/>
              </a:rPr>
              <a:t>0.17 USD per m2 in </a:t>
            </a:r>
            <a:r>
              <a:rPr lang="en-US" sz="2000" b="1" dirty="0" err="1" smtClean="0">
                <a:ea typeface="ＭＳ Ｐゴシック" pitchFamily="34" charset="-128"/>
                <a:sym typeface="Wingdings" pitchFamily="2" charset="2"/>
              </a:rPr>
              <a:t>Mazemap</a:t>
            </a:r>
            <a:r>
              <a:rPr lang="en-US" sz="2000" b="1" dirty="0" smtClean="0">
                <a:ea typeface="ＭＳ Ｐゴシック" pitchFamily="34" charset="-128"/>
                <a:sym typeface="Wingdings" pitchFamily="2" charset="2"/>
              </a:rPr>
              <a:t> (only the map – no signals)</a:t>
            </a:r>
          </a:p>
          <a:p>
            <a:pPr lvl="2"/>
            <a:r>
              <a:rPr lang="en-US" sz="2000" dirty="0" smtClean="0">
                <a:ea typeface="ＭＳ Ｐゴシック" pitchFamily="34" charset="-128"/>
                <a:sym typeface="Wingdings" pitchFamily="2" charset="2"/>
              </a:rPr>
              <a:t>Older versions of </a:t>
            </a:r>
            <a:r>
              <a:rPr lang="en-US" sz="2000" dirty="0" err="1" smtClean="0">
                <a:ea typeface="ＭＳ Ｐゴシック" pitchFamily="34" charset="-128"/>
                <a:sym typeface="Wingdings" pitchFamily="2" charset="2"/>
              </a:rPr>
              <a:t>Ekahau</a:t>
            </a:r>
            <a:r>
              <a:rPr lang="en-US" sz="2000" dirty="0" smtClean="0">
                <a:ea typeface="ＭＳ Ｐゴシック" pitchFamily="34" charset="-128"/>
                <a:sym typeface="Wingdings" pitchFamily="2" charset="2"/>
              </a:rPr>
              <a:t> system installation </a:t>
            </a:r>
            <a:r>
              <a:rPr lang="en-US" sz="2000" dirty="0" err="1" smtClean="0">
                <a:ea typeface="ＭＳ Ｐゴシック" pitchFamily="34" charset="-128"/>
                <a:sym typeface="Wingdings" pitchFamily="2" charset="2"/>
              </a:rPr>
              <a:t>costed</a:t>
            </a:r>
            <a:r>
              <a:rPr lang="en-US" sz="2000" dirty="0" smtClean="0">
                <a:ea typeface="ＭＳ Ｐゴシック" pitchFamily="34" charset="-128"/>
                <a:sym typeface="Wingdings" pitchFamily="2" charset="2"/>
              </a:rPr>
              <a:t> $10,000 for a large office building (no maintenance included)</a:t>
            </a:r>
            <a:endParaRPr lang="en-US" sz="6600" dirty="0" smtClean="0">
              <a:ea typeface="ＭＳ Ｐゴシック" pitchFamily="34" charset="-128"/>
              <a:sym typeface="Wingdings" pitchFamily="2" charset="2"/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dirty="0" smtClean="0"/>
              <a:t>Non-Participatory</a:t>
            </a:r>
            <a:endParaRPr lang="en-US" sz="18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2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2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2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2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KAILOS Academic Project</a:t>
            </a:r>
            <a:endParaRPr lang="en-US" dirty="0"/>
          </a:p>
        </p:txBody>
      </p:sp>
      <p:sp>
        <p:nvSpPr>
          <p:cNvPr id="10243" name="Rectangle 12"/>
          <p:cNvSpPr>
            <a:spLocks noChangeArrowheads="1"/>
          </p:cNvSpPr>
          <p:nvPr/>
        </p:nvSpPr>
        <p:spPr bwMode="auto">
          <a:xfrm>
            <a:off x="2286000" y="-4649788"/>
            <a:ext cx="45720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0"/>
              <a:t>Basic Operation on Smartphone Power(mW=mJ/s)</a:t>
            </a:r>
          </a:p>
          <a:p>
            <a:r>
              <a:rPr lang="en-US" sz="1400" b="0"/>
              <a:t>CPU Minimal use (just OS running) 35mW</a:t>
            </a:r>
          </a:p>
          <a:p>
            <a:r>
              <a:rPr lang="en-US" sz="1400" b="0"/>
              <a:t>CPU Standard use (light processing) 175mW</a:t>
            </a:r>
          </a:p>
          <a:p>
            <a:r>
              <a:rPr lang="en-US" sz="1400" b="0"/>
              <a:t>CPU Peak (heavy processing) 469mW</a:t>
            </a:r>
          </a:p>
          <a:p>
            <a:r>
              <a:rPr lang="en-US" sz="1400" b="0"/>
              <a:t>WiFi Idle (Connected) 34mW</a:t>
            </a:r>
          </a:p>
          <a:p>
            <a:r>
              <a:rPr lang="en-US" sz="1400" b="0"/>
              <a:t>WiFi Localization (avg/minute) 125mW</a:t>
            </a:r>
          </a:p>
          <a:p>
            <a:r>
              <a:rPr lang="en-US" sz="1400" b="0"/>
              <a:t>WiFi Peak (Uplink 123Kbps, -58dBm) 400mW</a:t>
            </a:r>
          </a:p>
          <a:p>
            <a:r>
              <a:rPr lang="en-US" sz="1400" b="0"/>
              <a:t>3G Localization (avg/minute) 300mW</a:t>
            </a:r>
          </a:p>
          <a:p>
            <a:r>
              <a:rPr lang="en-US" sz="1400" b="0"/>
              <a:t>3G Busy 900mW</a:t>
            </a:r>
          </a:p>
          <a:p>
            <a:r>
              <a:rPr lang="en-US" sz="1400" b="0"/>
              <a:t>GPS On (steady) 275mW</a:t>
            </a:r>
          </a:p>
          <a:p>
            <a:r>
              <a:rPr lang="en-US" sz="1400" b="0"/>
              <a:t>OLED Economy Mode 300mW</a:t>
            </a:r>
          </a:p>
          <a:p>
            <a:r>
              <a:rPr lang="en-US" sz="1400" b="0"/>
              <a:t>OLED Full Brightness 676mW</a:t>
            </a:r>
          </a:p>
        </p:txBody>
      </p:sp>
      <p:sp>
        <p:nvSpPr>
          <p:cNvPr id="10244" name="TextBox 8"/>
          <p:cNvSpPr txBox="1">
            <a:spLocks noChangeArrowheads="1"/>
          </p:cNvSpPr>
          <p:nvPr/>
        </p:nvSpPr>
        <p:spPr bwMode="auto">
          <a:xfrm>
            <a:off x="5003800" y="3860800"/>
            <a:ext cx="1584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Source: NASA</a:t>
            </a:r>
          </a:p>
        </p:txBody>
      </p:sp>
      <p:pic>
        <p:nvPicPr>
          <p:cNvPr id="8" name="Picture 7" descr="kailos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363" y="1577975"/>
            <a:ext cx="7519987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kailos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1125538"/>
            <a:ext cx="417195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kailos3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1863" y="1077913"/>
            <a:ext cx="2808287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kailos4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3962400"/>
            <a:ext cx="4176712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508104" y="5877272"/>
            <a:ext cx="25202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KAIST(S. Korea) http</a:t>
            </a:r>
            <a:r>
              <a:rPr lang="en-US" sz="2000" dirty="0"/>
              <a:t>://kailos.io</a:t>
            </a: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dirty="0" smtClean="0"/>
              <a:t>Non-Participatory</a:t>
            </a:r>
            <a:endParaRPr lang="en-US" sz="18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Active Campus (UCSD)</a:t>
            </a:r>
            <a:endParaRPr lang="en-US" dirty="0"/>
          </a:p>
        </p:txBody>
      </p:sp>
      <p:sp>
        <p:nvSpPr>
          <p:cNvPr id="13315" name="TextBox 8"/>
          <p:cNvSpPr txBox="1">
            <a:spLocks noChangeArrowheads="1"/>
          </p:cNvSpPr>
          <p:nvPr/>
        </p:nvSpPr>
        <p:spPr bwMode="auto">
          <a:xfrm>
            <a:off x="5003800" y="3860800"/>
            <a:ext cx="1584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Source: NASA</a:t>
            </a:r>
          </a:p>
        </p:txBody>
      </p:sp>
      <p:pic>
        <p:nvPicPr>
          <p:cNvPr id="23557" name="Picture 5" descr="ActiveCampus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77072"/>
            <a:ext cx="43719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7" descr="activecampus-leadin-i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4575" y="1125538"/>
            <a:ext cx="4037013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6" descr="ActiveCampus2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1088" y="4005263"/>
            <a:ext cx="6542087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409700"/>
            <a:ext cx="4464050" cy="2235200"/>
          </a:xfrm>
        </p:spPr>
        <p:txBody>
          <a:bodyPr/>
          <a:lstStyle/>
          <a:p>
            <a:r>
              <a:rPr lang="en-US" sz="2800" dirty="0" smtClean="0">
                <a:ea typeface="ＭＳ Ｐゴシック" pitchFamily="34" charset="-128"/>
              </a:rPr>
              <a:t>Dating back to 2004 …</a:t>
            </a:r>
          </a:p>
          <a:p>
            <a:r>
              <a:rPr lang="en-US" sz="2800" dirty="0" smtClean="0">
                <a:ea typeface="ＭＳ Ｐゴシック" pitchFamily="34" charset="-128"/>
              </a:rPr>
              <a:t>When a user’s location is displayed incorrectly, the user clicks on the map to correct location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dirty="0" smtClean="0"/>
              <a:t>Participatory</a:t>
            </a:r>
            <a:endParaRPr lang="en-US" sz="18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Place Lab (Intel)</a:t>
            </a:r>
            <a:endParaRPr lang="en-US" dirty="0"/>
          </a:p>
        </p:txBody>
      </p:sp>
      <p:sp>
        <p:nvSpPr>
          <p:cNvPr id="14339" name="Rectangle 12"/>
          <p:cNvSpPr>
            <a:spLocks noChangeArrowheads="1"/>
          </p:cNvSpPr>
          <p:nvPr/>
        </p:nvSpPr>
        <p:spPr bwMode="auto">
          <a:xfrm>
            <a:off x="2286000" y="-4649788"/>
            <a:ext cx="45720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0"/>
              <a:t>Basic Operation on Smartphone Power(mW=mJ/s)</a:t>
            </a:r>
          </a:p>
          <a:p>
            <a:r>
              <a:rPr lang="en-US" sz="1400" b="0"/>
              <a:t>CPU Minimal use (just OS running) 35mW</a:t>
            </a:r>
          </a:p>
          <a:p>
            <a:r>
              <a:rPr lang="en-US" sz="1400" b="0"/>
              <a:t>CPU Standard use (light processing) 175mW</a:t>
            </a:r>
          </a:p>
          <a:p>
            <a:r>
              <a:rPr lang="en-US" sz="1400" b="0"/>
              <a:t>CPU Peak (heavy processing) 469mW</a:t>
            </a:r>
          </a:p>
          <a:p>
            <a:r>
              <a:rPr lang="en-US" sz="1400" b="0"/>
              <a:t>WiFi Idle (Connected) 34mW</a:t>
            </a:r>
          </a:p>
          <a:p>
            <a:r>
              <a:rPr lang="en-US" sz="1400" b="0"/>
              <a:t>WiFi Localization (avg/minute) 125mW</a:t>
            </a:r>
          </a:p>
          <a:p>
            <a:r>
              <a:rPr lang="en-US" sz="1400" b="0"/>
              <a:t>WiFi Peak (Uplink 123Kbps, -58dBm) 400mW</a:t>
            </a:r>
          </a:p>
          <a:p>
            <a:r>
              <a:rPr lang="en-US" sz="1400" b="0"/>
              <a:t>3G Localization (avg/minute) 300mW</a:t>
            </a:r>
          </a:p>
          <a:p>
            <a:r>
              <a:rPr lang="en-US" sz="1400" b="0"/>
              <a:t>3G Busy 900mW</a:t>
            </a:r>
          </a:p>
          <a:p>
            <a:r>
              <a:rPr lang="en-US" sz="1400" b="0"/>
              <a:t>GPS On (steady) 275mW</a:t>
            </a:r>
          </a:p>
          <a:p>
            <a:r>
              <a:rPr lang="en-US" sz="1400" b="0"/>
              <a:t>OLED Economy Mode 300mW</a:t>
            </a:r>
          </a:p>
          <a:p>
            <a:r>
              <a:rPr lang="en-US" sz="1400" b="0"/>
              <a:t>OLED Full Brightness 676mW</a:t>
            </a:r>
          </a:p>
        </p:txBody>
      </p:sp>
      <p:sp>
        <p:nvSpPr>
          <p:cNvPr id="14340" name="TextBox 8"/>
          <p:cNvSpPr txBox="1">
            <a:spLocks noChangeArrowheads="1"/>
          </p:cNvSpPr>
          <p:nvPr/>
        </p:nvSpPr>
        <p:spPr bwMode="auto">
          <a:xfrm>
            <a:off x="4824412" y="5540523"/>
            <a:ext cx="1584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Source: NASA</a:t>
            </a:r>
          </a:p>
        </p:txBody>
      </p:sp>
      <p:pic>
        <p:nvPicPr>
          <p:cNvPr id="6" name="Picture 5" descr="placelab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32236"/>
            <a:ext cx="5292725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placelab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4775" y="3379936"/>
            <a:ext cx="360045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184775" y="2876698"/>
            <a:ext cx="3600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http://www.placelab.org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dirty="0" smtClean="0"/>
              <a:t>Participatory</a:t>
            </a:r>
            <a:endParaRPr lang="en-US" sz="1800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67545" y="1052736"/>
            <a:ext cx="8136904" cy="4897214"/>
          </a:xfrm>
        </p:spPr>
        <p:txBody>
          <a:bodyPr/>
          <a:lstStyle/>
          <a:p>
            <a:r>
              <a:rPr lang="en-US" sz="3600" dirty="0" smtClean="0">
                <a:ea typeface="ＭＳ Ｐゴシック" pitchFamily="34" charset="-128"/>
                <a:sym typeface="Wingdings" pitchFamily="2" charset="2"/>
              </a:rPr>
              <a:t>Microsoft Research</a:t>
            </a:r>
          </a:p>
          <a:p>
            <a:pPr lvl="1"/>
            <a:r>
              <a:rPr lang="en-US" sz="2400" dirty="0" smtClean="0">
                <a:ea typeface="ＭＳ Ｐゴシック" pitchFamily="34" charset="-128"/>
                <a:sym typeface="Wingdings" pitchFamily="2" charset="2"/>
              </a:rPr>
              <a:t>Among the first systems in 2005 (IEEE Pervasive)  promoting user collaboration.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7544" y="5301208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AP</a:t>
            </a:r>
            <a:endParaRPr lang="en-US" sz="20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Zee (Microsoft Research)</a:t>
            </a:r>
            <a:endParaRPr lang="en-US" dirty="0"/>
          </a:p>
        </p:txBody>
      </p:sp>
      <p:sp>
        <p:nvSpPr>
          <p:cNvPr id="15363" name="Rectangle 12"/>
          <p:cNvSpPr>
            <a:spLocks noChangeArrowheads="1"/>
          </p:cNvSpPr>
          <p:nvPr/>
        </p:nvSpPr>
        <p:spPr bwMode="auto">
          <a:xfrm>
            <a:off x="2286000" y="-4649788"/>
            <a:ext cx="45720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0"/>
              <a:t>Basic Operation on Smartphone Power(mW=mJ/s)</a:t>
            </a:r>
          </a:p>
          <a:p>
            <a:r>
              <a:rPr lang="en-US" sz="1400" b="0"/>
              <a:t>CPU Minimal use (just OS running) 35mW</a:t>
            </a:r>
          </a:p>
          <a:p>
            <a:r>
              <a:rPr lang="en-US" sz="1400" b="0"/>
              <a:t>CPU Standard use (light processing) 175mW</a:t>
            </a:r>
          </a:p>
          <a:p>
            <a:r>
              <a:rPr lang="en-US" sz="1400" b="0"/>
              <a:t>CPU Peak (heavy processing) 469mW</a:t>
            </a:r>
          </a:p>
          <a:p>
            <a:r>
              <a:rPr lang="en-US" sz="1400" b="0"/>
              <a:t>WiFi Idle (Connected) 34mW</a:t>
            </a:r>
          </a:p>
          <a:p>
            <a:r>
              <a:rPr lang="en-US" sz="1400" b="0"/>
              <a:t>WiFi Localization (avg/minute) 125mW</a:t>
            </a:r>
          </a:p>
          <a:p>
            <a:r>
              <a:rPr lang="en-US" sz="1400" b="0"/>
              <a:t>WiFi Peak (Uplink 123Kbps, -58dBm) 400mW</a:t>
            </a:r>
          </a:p>
          <a:p>
            <a:r>
              <a:rPr lang="en-US" sz="1400" b="0"/>
              <a:t>3G Localization (avg/minute) 300mW</a:t>
            </a:r>
          </a:p>
          <a:p>
            <a:r>
              <a:rPr lang="en-US" sz="1400" b="0"/>
              <a:t>3G Busy 900mW</a:t>
            </a:r>
          </a:p>
          <a:p>
            <a:r>
              <a:rPr lang="en-US" sz="1400" b="0"/>
              <a:t>GPS On (steady) 275mW</a:t>
            </a:r>
          </a:p>
          <a:p>
            <a:r>
              <a:rPr lang="en-US" sz="1400" b="0"/>
              <a:t>OLED Economy Mode 300mW</a:t>
            </a:r>
          </a:p>
          <a:p>
            <a:r>
              <a:rPr lang="en-US" sz="1400" b="0"/>
              <a:t>OLED Full Brightness 676mW</a:t>
            </a:r>
          </a:p>
        </p:txBody>
      </p:sp>
      <p:sp>
        <p:nvSpPr>
          <p:cNvPr id="15364" name="TextBox 8"/>
          <p:cNvSpPr txBox="1">
            <a:spLocks noChangeArrowheads="1"/>
          </p:cNvSpPr>
          <p:nvPr/>
        </p:nvSpPr>
        <p:spPr bwMode="auto">
          <a:xfrm>
            <a:off x="5003800" y="3860800"/>
            <a:ext cx="1584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Source: NASA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052513"/>
            <a:ext cx="6264275" cy="2232025"/>
          </a:xfrm>
        </p:spPr>
        <p:txBody>
          <a:bodyPr/>
          <a:lstStyle/>
          <a:p>
            <a:r>
              <a:rPr lang="en-US" sz="2800" smtClean="0">
                <a:ea typeface="ＭＳ Ｐゴシック" pitchFamily="34" charset="-128"/>
              </a:rPr>
              <a:t>Zero-effort fingerprint collection</a:t>
            </a:r>
          </a:p>
          <a:p>
            <a:pPr lvl="1"/>
            <a:r>
              <a:rPr lang="en-US" sz="2400" smtClean="0">
                <a:ea typeface="ＭＳ Ｐゴシック" pitchFamily="34" charset="-128"/>
              </a:rPr>
              <a:t>WiFi Data are crowdsourced without explicit user participation (app runs in the background)</a:t>
            </a:r>
          </a:p>
          <a:p>
            <a:pPr lvl="1"/>
            <a:r>
              <a:rPr lang="en-US" sz="2400" smtClean="0">
                <a:ea typeface="ＭＳ Ｐゴシック" pitchFamily="34" charset="-128"/>
              </a:rPr>
              <a:t>Leverages smartphone IMU sensors (direction, step counting, stride length estimation)</a:t>
            </a:r>
          </a:p>
          <a:p>
            <a:pPr lvl="1"/>
            <a:endParaRPr lang="en-US" sz="7600" smtClean="0">
              <a:ea typeface="ＭＳ Ｐゴシック" pitchFamily="34" charset="-128"/>
            </a:endParaRPr>
          </a:p>
        </p:txBody>
      </p:sp>
      <p:pic>
        <p:nvPicPr>
          <p:cNvPr id="7" name="Picture 6" descr="zee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861048"/>
            <a:ext cx="5969000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zee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7800" y="1412875"/>
            <a:ext cx="229235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zee3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3861048"/>
            <a:ext cx="219075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dirty="0" smtClean="0"/>
              <a:t>Participatory</a:t>
            </a:r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251520" y="6093296"/>
            <a:ext cx="8604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 err="1" smtClean="0">
                <a:solidFill>
                  <a:schemeClr val="tx1"/>
                </a:solidFill>
              </a:rPr>
              <a:t>Rai</a:t>
            </a:r>
            <a:r>
              <a:rPr lang="en-US" sz="1600" b="0" dirty="0" smtClean="0">
                <a:solidFill>
                  <a:schemeClr val="tx1"/>
                </a:solidFill>
              </a:rPr>
              <a:t> et. al., “Zee: zero-effort </a:t>
            </a:r>
            <a:r>
              <a:rPr lang="en-US" sz="1600" b="0" dirty="0" err="1" smtClean="0">
                <a:solidFill>
                  <a:schemeClr val="tx1"/>
                </a:solidFill>
              </a:rPr>
              <a:t>crowdsourcing</a:t>
            </a:r>
            <a:r>
              <a:rPr lang="en-US" sz="1600" b="0" dirty="0" smtClean="0">
                <a:solidFill>
                  <a:schemeClr val="tx1"/>
                </a:solidFill>
              </a:rPr>
              <a:t> for indoor localization”. In  ACM </a:t>
            </a:r>
            <a:r>
              <a:rPr lang="en-US" sz="1600" b="0" dirty="0" err="1" smtClean="0">
                <a:solidFill>
                  <a:schemeClr val="tx1"/>
                </a:solidFill>
              </a:rPr>
              <a:t>Mobicom</a:t>
            </a:r>
            <a:r>
              <a:rPr lang="en-US" sz="1600" b="0" dirty="0" smtClean="0">
                <a:solidFill>
                  <a:schemeClr val="tx1"/>
                </a:solidFill>
              </a:rPr>
              <a:t> '12</a:t>
            </a:r>
            <a:endParaRPr lang="en-US" sz="16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ea typeface="ＭＳ Ｐゴシック" pitchFamily="34" charset="-128"/>
              </a:rPr>
              <a:t>SmartCampusAAU</a:t>
            </a:r>
            <a:r>
              <a:rPr lang="en-US" dirty="0" smtClean="0">
                <a:ea typeface="ＭＳ Ｐゴシック" pitchFamily="34" charset="-128"/>
              </a:rPr>
              <a:t> (Aalborg)</a:t>
            </a:r>
            <a:endParaRPr lang="en-US" dirty="0"/>
          </a:p>
        </p:txBody>
      </p:sp>
      <p:sp>
        <p:nvSpPr>
          <p:cNvPr id="22531" name="Rectangle 12"/>
          <p:cNvSpPr>
            <a:spLocks noChangeArrowheads="1"/>
          </p:cNvSpPr>
          <p:nvPr/>
        </p:nvSpPr>
        <p:spPr bwMode="auto">
          <a:xfrm>
            <a:off x="2286000" y="-4649788"/>
            <a:ext cx="45720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0"/>
              <a:t>Basic Operation on Smartphone Power(mW=mJ/s)</a:t>
            </a:r>
          </a:p>
          <a:p>
            <a:r>
              <a:rPr lang="en-US" sz="1400" b="0"/>
              <a:t>CPU Minimal use (just OS running) 35mW</a:t>
            </a:r>
          </a:p>
          <a:p>
            <a:r>
              <a:rPr lang="en-US" sz="1400" b="0"/>
              <a:t>CPU Standard use (light processing) 175mW</a:t>
            </a:r>
          </a:p>
          <a:p>
            <a:r>
              <a:rPr lang="en-US" sz="1400" b="0"/>
              <a:t>CPU Peak (heavy processing) 469mW</a:t>
            </a:r>
          </a:p>
          <a:p>
            <a:r>
              <a:rPr lang="en-US" sz="1400" b="0"/>
              <a:t>WiFi Idle (Connected) 34mW</a:t>
            </a:r>
          </a:p>
          <a:p>
            <a:r>
              <a:rPr lang="en-US" sz="1400" b="0"/>
              <a:t>WiFi Localization (avg/minute) 125mW</a:t>
            </a:r>
          </a:p>
          <a:p>
            <a:r>
              <a:rPr lang="en-US" sz="1400" b="0"/>
              <a:t>WiFi Peak (Uplink 123Kbps, -58dBm) 400mW</a:t>
            </a:r>
          </a:p>
          <a:p>
            <a:r>
              <a:rPr lang="en-US" sz="1400" b="0"/>
              <a:t>3G Localization (avg/minute) 300mW</a:t>
            </a:r>
          </a:p>
          <a:p>
            <a:r>
              <a:rPr lang="en-US" sz="1400" b="0"/>
              <a:t>3G Busy 900mW</a:t>
            </a:r>
          </a:p>
          <a:p>
            <a:r>
              <a:rPr lang="en-US" sz="1400" b="0"/>
              <a:t>GPS On (steady) 275mW</a:t>
            </a:r>
          </a:p>
          <a:p>
            <a:r>
              <a:rPr lang="en-US" sz="1400" b="0"/>
              <a:t>OLED Economy Mode 300mW</a:t>
            </a:r>
          </a:p>
          <a:p>
            <a:r>
              <a:rPr lang="en-US" sz="1400" b="0"/>
              <a:t>OLED Full Brightness 676mW</a:t>
            </a:r>
          </a:p>
        </p:txBody>
      </p:sp>
      <p:sp>
        <p:nvSpPr>
          <p:cNvPr id="22532" name="TextBox 8"/>
          <p:cNvSpPr txBox="1">
            <a:spLocks noChangeArrowheads="1"/>
          </p:cNvSpPr>
          <p:nvPr/>
        </p:nvSpPr>
        <p:spPr bwMode="auto">
          <a:xfrm>
            <a:off x="5003800" y="3860800"/>
            <a:ext cx="1584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Source: NASA</a:t>
            </a:r>
          </a:p>
        </p:txBody>
      </p:sp>
      <p:sp>
        <p:nvSpPr>
          <p:cNvPr id="22533" name="Content Placeholder 2"/>
          <p:cNvSpPr>
            <a:spLocks noGrp="1"/>
          </p:cNvSpPr>
          <p:nvPr>
            <p:ph idx="1"/>
          </p:nvPr>
        </p:nvSpPr>
        <p:spPr>
          <a:xfrm>
            <a:off x="323850" y="981075"/>
            <a:ext cx="8280400" cy="1871663"/>
          </a:xfrm>
        </p:spPr>
        <p:txBody>
          <a:bodyPr/>
          <a:lstStyle/>
          <a:p>
            <a:r>
              <a:rPr lang="en-US" sz="2800" dirty="0" smtClean="0">
                <a:ea typeface="ＭＳ Ｐゴシック" pitchFamily="34" charset="-128"/>
              </a:rPr>
              <a:t>Open-source system</a:t>
            </a:r>
          </a:p>
          <a:p>
            <a:r>
              <a:rPr lang="en-US" sz="2800" dirty="0" smtClean="0">
                <a:ea typeface="ＭＳ Ｐゴシック" pitchFamily="34" charset="-128"/>
              </a:rPr>
              <a:t>Features both </a:t>
            </a:r>
            <a:r>
              <a:rPr lang="en-US" sz="2800" b="1" dirty="0" smtClean="0">
                <a:ea typeface="ＭＳ Ｐゴシック" pitchFamily="34" charset="-128"/>
              </a:rPr>
              <a:t>terminal</a:t>
            </a:r>
            <a:r>
              <a:rPr lang="en-US" sz="2800" dirty="0" smtClean="0">
                <a:ea typeface="ＭＳ Ｐゴシック" pitchFamily="34" charset="-128"/>
              </a:rPr>
              <a:t> and </a:t>
            </a:r>
            <a:r>
              <a:rPr lang="en-US" sz="2800" b="1" dirty="0" smtClean="0">
                <a:ea typeface="ＭＳ Ｐゴシック" pitchFamily="34" charset="-128"/>
              </a:rPr>
              <a:t>network-based </a:t>
            </a:r>
            <a:r>
              <a:rPr lang="en-US" sz="2800" dirty="0" smtClean="0">
                <a:ea typeface="ＭＳ Ｐゴシック" pitchFamily="34" charset="-128"/>
              </a:rPr>
              <a:t>localization to support all three major mobile OS platforms (Android, </a:t>
            </a:r>
            <a:r>
              <a:rPr lang="en-US" sz="2800" dirty="0" err="1" smtClean="0">
                <a:ea typeface="ＭＳ Ｐゴシック" pitchFamily="34" charset="-128"/>
              </a:rPr>
              <a:t>iOS</a:t>
            </a:r>
            <a:r>
              <a:rPr lang="en-US" sz="2800" dirty="0" smtClean="0">
                <a:ea typeface="ＭＳ Ｐゴシック" pitchFamily="34" charset="-128"/>
              </a:rPr>
              <a:t>, Windows)</a:t>
            </a:r>
            <a:endParaRPr lang="en-US" sz="2800" b="1" dirty="0" smtClean="0">
              <a:ea typeface="ＭＳ Ｐゴシック" pitchFamily="34" charset="-128"/>
            </a:endParaRPr>
          </a:p>
        </p:txBody>
      </p:sp>
      <p:pic>
        <p:nvPicPr>
          <p:cNvPr id="7" name="Picture 6" descr="aau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213100"/>
            <a:ext cx="1939925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aau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75" y="3213100"/>
            <a:ext cx="1931988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aau3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213100"/>
            <a:ext cx="1944687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aau4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3238" y="2662238"/>
            <a:ext cx="2039937" cy="364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aau5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9950" y="3238500"/>
            <a:ext cx="1362075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dirty="0" smtClean="0"/>
              <a:t>Participatory</a:t>
            </a:r>
            <a:endParaRPr lang="en-US" sz="18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IIN Taxonomy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52736"/>
            <a:ext cx="7416824" cy="549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 bwMode="auto">
          <a:xfrm>
            <a:off x="1115616" y="4725144"/>
            <a:ext cx="6768752" cy="158417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Tutorial Outline</a:t>
            </a:r>
            <a:endParaRPr lang="en-US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4968875"/>
          </a:xfrm>
        </p:spPr>
        <p:txBody>
          <a:bodyPr/>
          <a:lstStyle/>
          <a:p>
            <a:pPr marL="514350" indent="-514350"/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Introduction</a:t>
            </a:r>
          </a:p>
          <a:p>
            <a:pPr marL="514350" indent="-514350"/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Location</a:t>
            </a:r>
          </a:p>
          <a:p>
            <a:pPr marL="514350" indent="-514350"/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Modeling</a:t>
            </a:r>
          </a:p>
          <a:p>
            <a:pPr marL="514350" indent="-514350"/>
            <a:r>
              <a:rPr lang="en-US" sz="4400" dirty="0" err="1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Crowdsourcing</a:t>
            </a:r>
            <a:endParaRPr lang="en-US" sz="4400" dirty="0" smtClean="0">
              <a:solidFill>
                <a:schemeClr val="bg1">
                  <a:lumMod val="50000"/>
                </a:schemeClr>
              </a:solidFill>
              <a:ea typeface="ＭＳ Ｐゴシック" pitchFamily="34" charset="-128"/>
            </a:endParaRPr>
          </a:p>
          <a:p>
            <a:pPr marL="514350" indent="-514350"/>
            <a:r>
              <a:rPr lang="en-US" sz="4400" b="1" dirty="0" smtClean="0">
                <a:solidFill>
                  <a:srgbClr val="FF0000"/>
                </a:solidFill>
                <a:ea typeface="ＭＳ Ｐゴシック" pitchFamily="34" charset="-128"/>
              </a:rPr>
              <a:t>Privacy</a:t>
            </a:r>
          </a:p>
          <a:p>
            <a:pPr marL="514350" indent="-514350"/>
            <a:r>
              <a:rPr lang="en-US" sz="4400" dirty="0" smtClean="0">
                <a:ea typeface="ＭＳ Ｐゴシック" pitchFamily="34" charset="-128"/>
              </a:rPr>
              <a:t>Open Challenges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Privacy Threat</a:t>
            </a:r>
            <a:endParaRPr lang="en-US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18488" cy="5400675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b="1" dirty="0" smtClean="0">
                <a:ea typeface="ＭＳ Ｐゴシック" pitchFamily="34" charset="-128"/>
              </a:rPr>
              <a:t>Location tracking</a:t>
            </a:r>
            <a:r>
              <a:rPr lang="en-US" dirty="0" smtClean="0">
                <a:ea typeface="ＭＳ Ｐゴシック" pitchFamily="34" charset="-128"/>
              </a:rPr>
              <a:t> is unethical and can even be illegal if it is carried out without the explicit user consent. </a:t>
            </a:r>
          </a:p>
          <a:p>
            <a:pPr marL="514350" indent="-514350">
              <a:tabLst>
                <a:tab pos="3367088" algn="l"/>
              </a:tabLst>
            </a:pPr>
            <a:r>
              <a:rPr lang="en-US" b="1" dirty="0" smtClean="0">
                <a:ea typeface="ＭＳ Ｐゴシック" pitchFamily="34" charset="-128"/>
              </a:rPr>
              <a:t>Imminent privacy threat</a:t>
            </a:r>
            <a:r>
              <a:rPr lang="en-US" dirty="0" smtClean="0">
                <a:ea typeface="ＭＳ Ｐゴシック" pitchFamily="34" charset="-128"/>
              </a:rPr>
              <a:t>, with greater impact that other </a:t>
            </a:r>
            <a:r>
              <a:rPr lang="en-US" b="1" dirty="0" smtClean="0">
                <a:ea typeface="ＭＳ Ｐゴシック" pitchFamily="34" charset="-128"/>
              </a:rPr>
              <a:t>location tracking </a:t>
            </a:r>
            <a:r>
              <a:rPr lang="en-US" dirty="0" smtClean="0">
                <a:ea typeface="ＭＳ Ｐゴシック" pitchFamily="34" charset="-128"/>
              </a:rPr>
              <a:t>concerns, as it can occur at a very </a:t>
            </a:r>
            <a:r>
              <a:rPr lang="en-US" b="1" dirty="0" smtClean="0">
                <a:ea typeface="ＭＳ Ｐゴシック" pitchFamily="34" charset="-128"/>
              </a:rPr>
              <a:t>fine granularity</a:t>
            </a:r>
            <a:r>
              <a:rPr lang="en-US" dirty="0" smtClean="0">
                <a:ea typeface="ＭＳ Ｐゴシック" pitchFamily="34" charset="-128"/>
              </a:rPr>
              <a:t>. It reveals: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dirty="0" smtClean="0">
                <a:ea typeface="ＭＳ Ｐゴシック" pitchFamily="34" charset="-128"/>
              </a:rPr>
              <a:t>The stores / products of interest in a mall.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dirty="0" smtClean="0">
                <a:ea typeface="ＭＳ Ｐゴシック" pitchFamily="34" charset="-128"/>
              </a:rPr>
              <a:t>The book shelves of interest in a library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dirty="0" smtClean="0">
                <a:ea typeface="ＭＳ Ｐゴシック" pitchFamily="34" charset="-128"/>
              </a:rPr>
              <a:t>Artifacts observed in a museum, etc.</a:t>
            </a:r>
            <a:endParaRPr lang="en-US" sz="1800" baseline="30000" dirty="0" smtClean="0">
              <a:solidFill>
                <a:srgbClr val="FF000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  <a:cs typeface="Arial" pitchFamily="34" charset="0"/>
              </a:rPr>
              <a:t>IIN Applications</a:t>
            </a:r>
            <a:endParaRPr lang="en-GB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2016125"/>
          </a:xfrm>
        </p:spPr>
        <p:txBody>
          <a:bodyPr/>
          <a:lstStyle/>
          <a:p>
            <a:pPr marL="514350" indent="-514350"/>
            <a:r>
              <a:rPr lang="en-US" sz="2800" b="1" smtClean="0">
                <a:ea typeface="ＭＳ Ｐゴシック" pitchFamily="34" charset="-128"/>
              </a:rPr>
              <a:t>IIN is bringing a wide range of Applications:</a:t>
            </a:r>
          </a:p>
          <a:p>
            <a:pPr marL="914400" lvl="1" indent="-514350"/>
            <a:r>
              <a:rPr lang="en-US" sz="2400" b="1" smtClean="0">
                <a:ea typeface="ＭＳ Ｐゴシック" pitchFamily="34" charset="-128"/>
              </a:rPr>
              <a:t>In-building Navigation:</a:t>
            </a:r>
            <a:r>
              <a:rPr lang="en-US" sz="2400" smtClean="0">
                <a:ea typeface="ＭＳ Ｐゴシック" pitchFamily="34" charset="-128"/>
              </a:rPr>
              <a:t> Museums, Airports, Malls</a:t>
            </a:r>
          </a:p>
          <a:p>
            <a:pPr marL="914400" lvl="1" indent="-514350"/>
            <a:r>
              <a:rPr lang="en-US" sz="2400" b="1" smtClean="0">
                <a:ea typeface="ＭＳ Ｐゴシック" pitchFamily="34" charset="-128"/>
              </a:rPr>
              <a:t>Asset Tracking </a:t>
            </a:r>
            <a:r>
              <a:rPr lang="en-US" sz="2400" smtClean="0">
                <a:ea typeface="ＭＳ Ｐゴシック" pitchFamily="34" charset="-128"/>
              </a:rPr>
              <a:t>and Hospital </a:t>
            </a:r>
            <a:r>
              <a:rPr lang="en-US" sz="2400" b="1" smtClean="0">
                <a:ea typeface="ＭＳ Ｐゴシック" pitchFamily="34" charset="-128"/>
              </a:rPr>
              <a:t>Inventory Managem.</a:t>
            </a:r>
          </a:p>
          <a:p>
            <a:pPr marL="914400" lvl="1" indent="-514350"/>
            <a:r>
              <a:rPr lang="en-US" sz="2400" b="1" smtClean="0">
                <a:ea typeface="ＭＳ Ｐゴシック" pitchFamily="34" charset="-128"/>
              </a:rPr>
              <a:t>Augmented Reality</a:t>
            </a:r>
          </a:p>
          <a:p>
            <a:pPr marL="914400" lvl="1" indent="-514350"/>
            <a:r>
              <a:rPr lang="en-US" sz="2400" b="1" smtClean="0">
                <a:ea typeface="ＭＳ Ｐゴシック" pitchFamily="34" charset="-128"/>
              </a:rPr>
              <a:t>Smart Houses </a:t>
            </a:r>
            <a:r>
              <a:rPr lang="en-US" sz="2400" smtClean="0">
                <a:ea typeface="ＭＳ Ｐゴシック" pitchFamily="34" charset="-128"/>
              </a:rPr>
              <a:t>and </a:t>
            </a:r>
            <a:r>
              <a:rPr lang="en-US" sz="2400" b="1" smtClean="0">
                <a:ea typeface="ＭＳ Ｐゴシック" pitchFamily="34" charset="-128"/>
              </a:rPr>
              <a:t>Elderly support. </a:t>
            </a:r>
            <a:endParaRPr lang="en-US" sz="2400" smtClean="0">
              <a:ea typeface="ＭＳ Ｐゴシック" pitchFamily="34" charset="-128"/>
            </a:endParaRPr>
          </a:p>
          <a:p>
            <a:pPr marL="914400" lvl="1" indent="-514350"/>
            <a:r>
              <a:rPr lang="en-US" sz="2400" smtClean="0">
                <a:ea typeface="ＭＳ Ｐゴシック" pitchFamily="34" charset="-128"/>
              </a:rPr>
              <a:t>More to be shown in subsequent slides.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3789363"/>
            <a:ext cx="3249612" cy="261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3644900"/>
            <a:ext cx="18002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313" y="3716338"/>
            <a:ext cx="2592387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Privacy</a:t>
            </a:r>
            <a:endParaRPr lang="en-US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18488" cy="5400675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sz="2400" smtClean="0">
                <a:ea typeface="ＭＳ Ｐゴシック" pitchFamily="34" charset="-128"/>
              </a:rPr>
              <a:t>Users </a:t>
            </a:r>
            <a:r>
              <a:rPr lang="en-US" sz="2400" b="1" smtClean="0">
                <a:ea typeface="ＭＳ Ｐゴシック" pitchFamily="34" charset="-128"/>
              </a:rPr>
              <a:t>don</a:t>
            </a:r>
            <a:r>
              <a:rPr lang="en-US" altLang="en-US" sz="2400" b="1" smtClean="0">
                <a:ea typeface="ＭＳ Ｐゴシック" pitchFamily="34" charset="-128"/>
              </a:rPr>
              <a:t>’</a:t>
            </a:r>
            <a:r>
              <a:rPr lang="en-US" sz="2400" b="1" smtClean="0">
                <a:ea typeface="ＭＳ Ｐゴシック" pitchFamily="34" charset="-128"/>
              </a:rPr>
              <a:t>t know </a:t>
            </a:r>
            <a:r>
              <a:rPr lang="en-US" sz="2400" smtClean="0">
                <a:ea typeface="ＭＳ Ｐゴシック" pitchFamily="34" charset="-128"/>
              </a:rPr>
              <a:t>where IPS operate their data and whether </a:t>
            </a:r>
            <a:r>
              <a:rPr lang="en-US" sz="2400" b="1" smtClean="0">
                <a:ea typeface="ＭＳ Ｐゴシック" pitchFamily="34" charset="-128"/>
              </a:rPr>
              <a:t>these conform </a:t>
            </a:r>
            <a:r>
              <a:rPr lang="en-US" sz="2400" smtClean="0">
                <a:ea typeface="ＭＳ Ｐゴシック" pitchFamily="34" charset="-128"/>
              </a:rPr>
              <a:t>or not to </a:t>
            </a:r>
            <a:r>
              <a:rPr lang="en-US" sz="2400" b="1" smtClean="0">
                <a:ea typeface="ＭＳ Ｐゴシック" pitchFamily="34" charset="-128"/>
              </a:rPr>
              <a:t>latest legislative efforts and reforms</a:t>
            </a:r>
            <a:r>
              <a:rPr lang="en-US" sz="2400" smtClean="0">
                <a:ea typeface="ＭＳ Ｐゴシック" pitchFamily="34" charset="-128"/>
              </a:rPr>
              <a:t>: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1800" smtClean="0">
                <a:ea typeface="ＭＳ Ｐゴシック" pitchFamily="34" charset="-128"/>
              </a:rPr>
              <a:t>EU Data Protection Directive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1800" smtClean="0">
                <a:ea typeface="ＭＳ Ｐゴシック" pitchFamily="34" charset="-128"/>
              </a:rPr>
              <a:t>US White House consumer Privacy Bill of Rights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1800" smtClean="0">
                <a:ea typeface="ＭＳ Ｐゴシック" pitchFamily="34" charset="-128"/>
              </a:rPr>
              <a:t>US-EU Safe Harbor guidelines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1800" smtClean="0">
                <a:ea typeface="ＭＳ Ｐゴシック" pitchFamily="34" charset="-128"/>
              </a:rPr>
              <a:t>US Do-Not-Track Online Act</a:t>
            </a:r>
          </a:p>
          <a:p>
            <a:pPr marL="514350" indent="-514350">
              <a:tabLst>
                <a:tab pos="3367088" algn="l"/>
              </a:tabLst>
            </a:pPr>
            <a:r>
              <a:rPr lang="en-US" sz="2400" smtClean="0">
                <a:ea typeface="ＭＳ Ｐゴシック" pitchFamily="34" charset="-128"/>
              </a:rPr>
              <a:t>IPS might become </a:t>
            </a:r>
            <a:r>
              <a:rPr lang="en-US" sz="2400" b="1" smtClean="0">
                <a:ea typeface="ＭＳ Ｐゴシック" pitchFamily="34" charset="-128"/>
              </a:rPr>
              <a:t>attractive targets </a:t>
            </a:r>
            <a:r>
              <a:rPr lang="en-US" sz="2400" smtClean="0">
                <a:ea typeface="ＭＳ Ｐゴシック" pitchFamily="34" charset="-128"/>
              </a:rPr>
              <a:t>for </a:t>
            </a:r>
            <a:r>
              <a:rPr lang="en-US" sz="2400" b="1" smtClean="0">
                <a:ea typeface="ＭＳ Ｐゴシック" pitchFamily="34" charset="-128"/>
              </a:rPr>
              <a:t>hackers</a:t>
            </a:r>
            <a:r>
              <a:rPr lang="en-US" sz="2400" smtClean="0">
                <a:ea typeface="ＭＳ Ｐゴシック" pitchFamily="34" charset="-128"/>
              </a:rPr>
              <a:t>, aiming to </a:t>
            </a:r>
            <a:r>
              <a:rPr lang="en-US" sz="2400" b="1" smtClean="0">
                <a:ea typeface="ＭＳ Ｐゴシック" pitchFamily="34" charset="-128"/>
              </a:rPr>
              <a:t>steal location </a:t>
            </a:r>
            <a:r>
              <a:rPr lang="en-US" sz="2400" smtClean="0">
                <a:ea typeface="ＭＳ Ｐゴシック" pitchFamily="34" charset="-128"/>
              </a:rPr>
              <a:t>data and carry out </a:t>
            </a:r>
            <a:r>
              <a:rPr lang="en-US" sz="2400" b="1" smtClean="0">
                <a:ea typeface="ＭＳ Ｐゴシック" pitchFamily="34" charset="-128"/>
              </a:rPr>
              <a:t>illegal acts </a:t>
            </a:r>
            <a:r>
              <a:rPr lang="en-US" sz="2400" smtClean="0">
                <a:ea typeface="ＭＳ Ｐゴシック" pitchFamily="34" charset="-128"/>
              </a:rPr>
              <a:t>(e.g., break into houses).</a:t>
            </a:r>
          </a:p>
          <a:p>
            <a:pPr marL="514350" indent="-514350">
              <a:tabLst>
                <a:tab pos="3367088" algn="l"/>
              </a:tabLst>
            </a:pPr>
            <a:r>
              <a:rPr lang="en-US" sz="2400" smtClean="0">
                <a:ea typeface="ＭＳ Ｐゴシック" pitchFamily="34" charset="-128"/>
              </a:rPr>
              <a:t>IPS should be considered as </a:t>
            </a:r>
            <a:r>
              <a:rPr lang="en-US" sz="2400" b="1" smtClean="0">
                <a:ea typeface="ＭＳ Ｐゴシック" pitchFamily="34" charset="-128"/>
              </a:rPr>
              <a:t>fundamentally untrusted </a:t>
            </a:r>
            <a:r>
              <a:rPr lang="en-US" sz="2400" smtClean="0">
                <a:ea typeface="ＭＳ Ｐゴシック" pitchFamily="34" charset="-128"/>
              </a:rPr>
              <a:t>entities, so we aim to devise techniques that are </a:t>
            </a:r>
            <a:r>
              <a:rPr lang="en-US" sz="2400" b="1" smtClean="0">
                <a:ea typeface="ＭＳ Ｐゴシック" pitchFamily="34" charset="-128"/>
              </a:rPr>
              <a:t>exploit IPS</a:t>
            </a:r>
            <a:r>
              <a:rPr lang="en-US" sz="2400" smtClean="0">
                <a:ea typeface="ＭＳ Ｐゴシック" pitchFamily="34" charset="-128"/>
              </a:rPr>
              <a:t> utility with </a:t>
            </a:r>
            <a:r>
              <a:rPr lang="en-US" sz="2400" b="1" smtClean="0">
                <a:ea typeface="ＭＳ Ｐゴシック" pitchFamily="34" charset="-128"/>
              </a:rPr>
              <a:t>controllable privacy </a:t>
            </a:r>
            <a:r>
              <a:rPr lang="en-US" sz="2400" smtClean="0">
                <a:ea typeface="ＭＳ Ｐゴシック" pitchFamily="34" charset="-128"/>
              </a:rPr>
              <a:t>to the user.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Privacy </a:t>
            </a:r>
            <a:r>
              <a:rPr lang="en-US" dirty="0" err="1" smtClean="0">
                <a:ea typeface="ＭＳ Ｐゴシック" pitchFamily="34" charset="-128"/>
              </a:rPr>
              <a:t>vs</a:t>
            </a:r>
            <a:r>
              <a:rPr lang="en-US" dirty="0" smtClean="0">
                <a:ea typeface="ＭＳ Ｐゴシック" pitchFamily="34" charset="-128"/>
              </a:rPr>
              <a:t> No Privacy</a:t>
            </a:r>
            <a:endParaRPr lang="en-US" dirty="0"/>
          </a:p>
        </p:txBody>
      </p:sp>
      <p:sp>
        <p:nvSpPr>
          <p:cNvPr id="19459" name="Rectangle 12"/>
          <p:cNvSpPr>
            <a:spLocks noChangeArrowheads="1"/>
          </p:cNvSpPr>
          <p:nvPr/>
        </p:nvSpPr>
        <p:spPr bwMode="auto">
          <a:xfrm>
            <a:off x="2286000" y="-4649788"/>
            <a:ext cx="45720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0"/>
              <a:t>Basic Operation on Smartphone Power(mW=mJ/s)</a:t>
            </a:r>
          </a:p>
          <a:p>
            <a:r>
              <a:rPr lang="en-US" sz="1400" b="0"/>
              <a:t>CPU Minimal use (just OS running) 35mW</a:t>
            </a:r>
          </a:p>
          <a:p>
            <a:r>
              <a:rPr lang="en-US" sz="1400" b="0"/>
              <a:t>CPU Standard use (light processing) 175mW</a:t>
            </a:r>
          </a:p>
          <a:p>
            <a:r>
              <a:rPr lang="en-US" sz="1400" b="0"/>
              <a:t>CPU Peak (heavy processing) 469mW</a:t>
            </a:r>
          </a:p>
          <a:p>
            <a:r>
              <a:rPr lang="en-US" sz="1400" b="0"/>
              <a:t>WiFi Idle (Connected) 34mW</a:t>
            </a:r>
          </a:p>
          <a:p>
            <a:r>
              <a:rPr lang="en-US" sz="1400" b="0"/>
              <a:t>WiFi Localization (avg/minute) 125mW</a:t>
            </a:r>
          </a:p>
          <a:p>
            <a:r>
              <a:rPr lang="en-US" sz="1400" b="0"/>
              <a:t>WiFi Peak (Uplink 123Kbps, -58dBm) 400mW</a:t>
            </a:r>
          </a:p>
          <a:p>
            <a:r>
              <a:rPr lang="en-US" sz="1400" b="0"/>
              <a:t>3G Localization (avg/minute) 300mW</a:t>
            </a:r>
          </a:p>
          <a:p>
            <a:r>
              <a:rPr lang="en-US" sz="1400" b="0"/>
              <a:t>3G Busy 900mW</a:t>
            </a:r>
          </a:p>
          <a:p>
            <a:r>
              <a:rPr lang="en-US" sz="1400" b="0"/>
              <a:t>GPS On (steady) 275mW</a:t>
            </a:r>
          </a:p>
          <a:p>
            <a:r>
              <a:rPr lang="en-US" sz="1400" b="0"/>
              <a:t>OLED Economy Mode 300mW</a:t>
            </a:r>
          </a:p>
          <a:p>
            <a:r>
              <a:rPr lang="en-US" sz="1400" b="0"/>
              <a:t>OLED Full Brightness 676mW</a:t>
            </a:r>
          </a:p>
        </p:txBody>
      </p:sp>
      <p:sp>
        <p:nvSpPr>
          <p:cNvPr id="19460" name="TextBox 8"/>
          <p:cNvSpPr txBox="1">
            <a:spLocks noChangeArrowheads="1"/>
          </p:cNvSpPr>
          <p:nvPr/>
        </p:nvSpPr>
        <p:spPr bwMode="auto">
          <a:xfrm>
            <a:off x="5003800" y="3860800"/>
            <a:ext cx="1584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Source: NASA</a:t>
            </a:r>
          </a:p>
        </p:txBody>
      </p:sp>
      <p:sp>
        <p:nvSpPr>
          <p:cNvPr id="19461" name="Content Placeholder 2"/>
          <p:cNvSpPr>
            <a:spLocks noGrp="1"/>
          </p:cNvSpPr>
          <p:nvPr>
            <p:ph idx="1"/>
          </p:nvPr>
        </p:nvSpPr>
        <p:spPr>
          <a:xfrm>
            <a:off x="323850" y="1196975"/>
            <a:ext cx="8280400" cy="4608513"/>
          </a:xfrm>
        </p:spPr>
        <p:txBody>
          <a:bodyPr/>
          <a:lstStyle/>
          <a:p>
            <a:r>
              <a:rPr lang="en-US" sz="2800" dirty="0" smtClean="0">
                <a:ea typeface="ＭＳ Ｐゴシック" pitchFamily="34" charset="-128"/>
              </a:rPr>
              <a:t>Network-based </a:t>
            </a:r>
            <a:r>
              <a:rPr lang="en-US" sz="2800" dirty="0" err="1" smtClean="0">
                <a:ea typeface="ＭＳ Ｐゴシック" pitchFamily="34" charset="-128"/>
              </a:rPr>
              <a:t>geolocation</a:t>
            </a:r>
            <a:r>
              <a:rPr lang="en-US" sz="2800" dirty="0" smtClean="0">
                <a:ea typeface="ＭＳ Ｐゴシック" pitchFamily="34" charset="-128"/>
              </a:rPr>
              <a:t> systems can always “know” the location of users while serving them.</a:t>
            </a:r>
            <a:endParaRPr lang="en-US" sz="2800" b="1" dirty="0" smtClean="0">
              <a:ea typeface="ＭＳ Ｐゴシック" pitchFamily="34" charset="-128"/>
            </a:endParaRPr>
          </a:p>
          <a:p>
            <a:r>
              <a:rPr lang="en-US" sz="2800" b="1" dirty="0" smtClean="0">
                <a:ea typeface="ＭＳ Ｐゴシック" pitchFamily="34" charset="-128"/>
              </a:rPr>
              <a:t>Privacy (terminal-based) solutions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Calculate location directly at the user-carried device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Use sensor readings produced or downloaded locally</a:t>
            </a:r>
          </a:p>
          <a:p>
            <a:r>
              <a:rPr lang="en-US" sz="2800" b="1" dirty="0" smtClean="0">
                <a:ea typeface="ＭＳ Ｐゴシック" pitchFamily="34" charset="-128"/>
              </a:rPr>
              <a:t>No Privacy (network-based) solutions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Rely continuously on the service for user </a:t>
            </a:r>
            <a:r>
              <a:rPr lang="en-US" sz="2400" dirty="0" err="1" smtClean="0">
                <a:ea typeface="ＭＳ Ｐゴシック" pitchFamily="34" charset="-128"/>
              </a:rPr>
              <a:t>geolocation</a:t>
            </a:r>
            <a:endParaRPr lang="en-US" sz="2400" dirty="0" smtClean="0">
              <a:ea typeface="ＭＳ Ｐゴシック" pitchFamily="34" charset="-128"/>
            </a:endParaRP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Use location-dependent observations</a:t>
            </a:r>
          </a:p>
          <a:p>
            <a:pPr lvl="2"/>
            <a:r>
              <a:rPr lang="en-US" sz="2000" dirty="0" smtClean="0">
                <a:ea typeface="ＭＳ Ｐゴシック" pitchFamily="34" charset="-128"/>
              </a:rPr>
              <a:t>monitored by the network infrastructure</a:t>
            </a:r>
          </a:p>
          <a:p>
            <a:pPr lvl="2"/>
            <a:r>
              <a:rPr lang="en-US" sz="2000" dirty="0" smtClean="0">
                <a:ea typeface="ＭＳ Ｐゴシック" pitchFamily="34" charset="-128"/>
              </a:rPr>
              <a:t>collected by mobile devices (terminal-assisted mode)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4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4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94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94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4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94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Privacy</a:t>
            </a:r>
            <a:endParaRPr lang="en-US" dirty="0"/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1700213"/>
            <a:ext cx="18319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4" descr="server_ic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463" y="2133600"/>
            <a:ext cx="1504950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443663" y="4076700"/>
            <a:ext cx="27003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/>
              <a:t>RadioMap Service</a:t>
            </a:r>
          </a:p>
        </p:txBody>
      </p:sp>
      <p:pic>
        <p:nvPicPr>
          <p:cNvPr id="65542" name="Picture 11" descr="http://www.journalofamnangler.com/wp-content/uploads/2011/08/cell-tow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981075"/>
            <a:ext cx="1223962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3" name="Picture 11" descr="http://www.journalofamnangler.com/wp-content/uploads/2011/08/cell-tow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2133600"/>
            <a:ext cx="1223962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4" name="Picture 11" descr="http://www.journalofamnangler.com/wp-content/uploads/2011/08/cell-tow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163" y="3602038"/>
            <a:ext cx="1223962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5" name="TextBox 13"/>
          <p:cNvSpPr txBox="1">
            <a:spLocks noChangeArrowheads="1"/>
          </p:cNvSpPr>
          <p:nvPr/>
        </p:nvSpPr>
        <p:spPr bwMode="auto">
          <a:xfrm>
            <a:off x="898525" y="3243263"/>
            <a:ext cx="4397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...</a:t>
            </a:r>
          </a:p>
        </p:txBody>
      </p: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>
            <a:off x="4211638" y="2781300"/>
            <a:ext cx="25209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140200" y="1628775"/>
            <a:ext cx="28797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I can see these Reference Points, where am I?</a:t>
            </a:r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H="1">
            <a:off x="4211638" y="3644900"/>
            <a:ext cx="25209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650" y="1196975"/>
            <a:ext cx="1285875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427538" y="3789363"/>
            <a:ext cx="24479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(x,y)!</a:t>
            </a:r>
          </a:p>
        </p:txBody>
      </p:sp>
      <p:sp>
        <p:nvSpPr>
          <p:cNvPr id="65551" name="TextBox 28"/>
          <p:cNvSpPr txBox="1">
            <a:spLocks noChangeArrowheads="1"/>
          </p:cNvSpPr>
          <p:nvPr/>
        </p:nvSpPr>
        <p:spPr bwMode="auto">
          <a:xfrm>
            <a:off x="1835150" y="1052513"/>
            <a:ext cx="194468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/>
              <a:t> </a:t>
            </a:r>
          </a:p>
        </p:txBody>
      </p:sp>
      <p:sp>
        <p:nvSpPr>
          <p:cNvPr id="65552" name="TextBox 30"/>
          <p:cNvSpPr txBox="1">
            <a:spLocks noChangeArrowheads="1"/>
          </p:cNvSpPr>
          <p:nvPr/>
        </p:nvSpPr>
        <p:spPr bwMode="auto">
          <a:xfrm flipH="1">
            <a:off x="900113" y="4797425"/>
            <a:ext cx="42481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User u</a:t>
            </a:r>
          </a:p>
        </p:txBody>
      </p:sp>
      <p:sp>
        <p:nvSpPr>
          <p:cNvPr id="32" name="Smiley Face 31"/>
          <p:cNvSpPr>
            <a:spLocks noChangeArrowheads="1"/>
          </p:cNvSpPr>
          <p:nvPr/>
        </p:nvSpPr>
        <p:spPr bwMode="auto">
          <a:xfrm>
            <a:off x="2484438" y="1052513"/>
            <a:ext cx="574675" cy="576262"/>
          </a:xfrm>
          <a:prstGeom prst="smileyFace">
            <a:avLst>
              <a:gd name="adj" fmla="val -4653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5554" name="Rectangle 22"/>
          <p:cNvSpPr>
            <a:spLocks noChangeArrowheads="1"/>
          </p:cNvSpPr>
          <p:nvPr/>
        </p:nvSpPr>
        <p:spPr bwMode="auto">
          <a:xfrm>
            <a:off x="611188" y="5300663"/>
            <a:ext cx="8101012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sz="1400" b="0" i="1" dirty="0"/>
              <a:t> Privacy-Preserving Indoor Localization on </a:t>
            </a:r>
            <a:r>
              <a:rPr lang="en-US" sz="1400" b="0" i="1" dirty="0" err="1"/>
              <a:t>Smartphones</a:t>
            </a:r>
            <a:r>
              <a:rPr lang="en-US" sz="1400" b="0" dirty="0"/>
              <a:t>, Andreas </a:t>
            </a:r>
            <a:r>
              <a:rPr lang="en-US" sz="1400" b="0" dirty="0" err="1"/>
              <a:t>Konstantinidis</a:t>
            </a:r>
            <a:r>
              <a:rPr lang="en-US" sz="1400" b="0" dirty="0"/>
              <a:t>, Paschalis </a:t>
            </a:r>
            <a:r>
              <a:rPr lang="en-US" sz="1400" b="0" dirty="0" err="1"/>
              <a:t>Mpeis</a:t>
            </a:r>
            <a:r>
              <a:rPr lang="en-US" sz="1400" b="0" dirty="0"/>
              <a:t>, </a:t>
            </a:r>
            <a:r>
              <a:rPr lang="en-US" sz="1400" b="0" dirty="0" err="1"/>
              <a:t>Demetrios</a:t>
            </a:r>
            <a:r>
              <a:rPr lang="en-US" sz="1400" b="0" dirty="0"/>
              <a:t> </a:t>
            </a:r>
            <a:r>
              <a:rPr lang="en-US" sz="1400" b="0" dirty="0" err="1"/>
              <a:t>Zeinalipour-Yazti</a:t>
            </a:r>
            <a:r>
              <a:rPr lang="en-US" sz="1400" b="0" dirty="0"/>
              <a:t> and </a:t>
            </a:r>
            <a:r>
              <a:rPr lang="en-US" sz="1400" b="0" dirty="0" err="1"/>
              <a:t>Yannis</a:t>
            </a:r>
            <a:r>
              <a:rPr lang="en-US" sz="1400" b="0" dirty="0"/>
              <a:t> </a:t>
            </a:r>
            <a:r>
              <a:rPr lang="en-US" sz="1400" b="0" dirty="0" err="1"/>
              <a:t>Theodoridis</a:t>
            </a:r>
            <a:r>
              <a:rPr lang="en-US" sz="1400" b="0" dirty="0"/>
              <a:t>, in </a:t>
            </a:r>
            <a:r>
              <a:rPr lang="en-US" sz="1400" dirty="0"/>
              <a:t>IEEE </a:t>
            </a:r>
            <a:r>
              <a:rPr lang="en-US" sz="1400" dirty="0" smtClean="0"/>
              <a:t>TKDE</a:t>
            </a:r>
            <a:r>
              <a:rPr lang="en-US" altLang="en-US" sz="1400" dirty="0" smtClean="0"/>
              <a:t>’</a:t>
            </a:r>
            <a:r>
              <a:rPr lang="en-US" sz="1400" dirty="0" smtClean="0"/>
              <a:t>15</a:t>
            </a:r>
            <a:endParaRPr lang="en-US" sz="1400" dirty="0"/>
          </a:p>
          <a:p>
            <a:pPr>
              <a:buFontTx/>
              <a:buChar char="-"/>
            </a:pPr>
            <a:r>
              <a:rPr lang="en-US" sz="1400" b="0" i="1" dirty="0"/>
              <a:t> Towards planet-scale localization on </a:t>
            </a:r>
            <a:r>
              <a:rPr lang="en-US" sz="1400" b="0" i="1" dirty="0" err="1"/>
              <a:t>smartphones</a:t>
            </a:r>
            <a:r>
              <a:rPr lang="en-US" sz="1400" b="0" i="1" dirty="0"/>
              <a:t> with a partial </a:t>
            </a:r>
            <a:r>
              <a:rPr lang="en-US" sz="1400" b="0" i="1" dirty="0" err="1"/>
              <a:t>radiomap</a:t>
            </a:r>
            <a:r>
              <a:rPr lang="en-US" sz="1400" b="0" i="1" dirty="0"/>
              <a:t>"</a:t>
            </a:r>
            <a:r>
              <a:rPr lang="en-US" sz="1400" b="0" dirty="0"/>
              <a:t>, A. </a:t>
            </a:r>
            <a:r>
              <a:rPr lang="en-US" sz="1400" b="0" dirty="0" err="1"/>
              <a:t>Konstantinidis</a:t>
            </a:r>
            <a:r>
              <a:rPr lang="en-US" sz="1400" b="0" dirty="0"/>
              <a:t>, G. </a:t>
            </a:r>
            <a:r>
              <a:rPr lang="en-US" sz="1400" b="0" dirty="0" err="1"/>
              <a:t>Chatzimilioudis</a:t>
            </a:r>
            <a:r>
              <a:rPr lang="en-US" sz="1400" b="0" dirty="0"/>
              <a:t>, C. </a:t>
            </a:r>
            <a:r>
              <a:rPr lang="en-US" sz="1400" b="0" dirty="0" err="1"/>
              <a:t>Laoudias</a:t>
            </a:r>
            <a:r>
              <a:rPr lang="en-US" sz="1400" b="0" dirty="0"/>
              <a:t>, S. </a:t>
            </a:r>
            <a:r>
              <a:rPr lang="en-US" sz="1400" b="0" dirty="0" err="1"/>
              <a:t>Nicolaou</a:t>
            </a:r>
            <a:r>
              <a:rPr lang="en-US" sz="1400" b="0" dirty="0"/>
              <a:t> and D. </a:t>
            </a:r>
            <a:r>
              <a:rPr lang="en-US" sz="1400" b="0" dirty="0" err="1"/>
              <a:t>Zeinalipour-Yazti</a:t>
            </a:r>
            <a:r>
              <a:rPr lang="en-US" sz="1400" b="0" dirty="0"/>
              <a:t>. In ACM HotPlanet'12, in conjunction with </a:t>
            </a:r>
            <a:r>
              <a:rPr lang="en-US" sz="1400" dirty="0"/>
              <a:t>ACM </a:t>
            </a:r>
            <a:r>
              <a:rPr lang="en-US" sz="1400" dirty="0" err="1"/>
              <a:t>MobiSys</a:t>
            </a:r>
            <a:r>
              <a:rPr lang="en-US" sz="1400" dirty="0"/>
              <a:t> '12, </a:t>
            </a:r>
            <a:r>
              <a:rPr lang="en-US" sz="1400" b="0" dirty="0"/>
              <a:t>ACM, Pages: 9--14, 2012.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26" grpId="0"/>
      <p:bldP spid="3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Temporal Vector Map (TVM)</a:t>
            </a:r>
            <a:endParaRPr lang="en-US" dirty="0"/>
          </a:p>
        </p:txBody>
      </p:sp>
      <p:pic>
        <p:nvPicPr>
          <p:cNvPr id="6" name="Picture 24" descr="server_ic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2133600"/>
            <a:ext cx="1504950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443663" y="4076700"/>
            <a:ext cx="270033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RadioMap (server-side)</a:t>
            </a:r>
          </a:p>
        </p:txBody>
      </p:sp>
      <p:pic>
        <p:nvPicPr>
          <p:cNvPr id="66565" name="Picture 11" descr="http://www.journalofamnangler.com/wp-content/uploads/2011/08/cell-tow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922338"/>
            <a:ext cx="1223962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13"/>
          <p:cNvSpPr txBox="1">
            <a:spLocks noChangeArrowheads="1"/>
          </p:cNvSpPr>
          <p:nvPr/>
        </p:nvSpPr>
        <p:spPr bwMode="auto">
          <a:xfrm>
            <a:off x="611188" y="2060575"/>
            <a:ext cx="8302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WiFi</a:t>
            </a:r>
          </a:p>
        </p:txBody>
      </p:sp>
      <p:pic>
        <p:nvPicPr>
          <p:cNvPr id="66567" name="Picture 11" descr="http://www.journalofamnangler.com/wp-content/uploads/2011/08/cell-tow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535238"/>
            <a:ext cx="1223962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8" name="TextBox 13"/>
          <p:cNvSpPr txBox="1">
            <a:spLocks noChangeArrowheads="1"/>
          </p:cNvSpPr>
          <p:nvPr/>
        </p:nvSpPr>
        <p:spPr bwMode="auto">
          <a:xfrm>
            <a:off x="611188" y="3687763"/>
            <a:ext cx="8302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WiFi</a:t>
            </a:r>
          </a:p>
        </p:txBody>
      </p:sp>
      <p:pic>
        <p:nvPicPr>
          <p:cNvPr id="66569" name="Picture 11" descr="http://www.journalofamnangler.com/wp-content/uploads/2011/08/cell-tow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508500"/>
            <a:ext cx="1223962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0" name="TextBox 13"/>
          <p:cNvSpPr txBox="1">
            <a:spLocks noChangeArrowheads="1"/>
          </p:cNvSpPr>
          <p:nvPr/>
        </p:nvSpPr>
        <p:spPr bwMode="auto">
          <a:xfrm>
            <a:off x="539750" y="5661025"/>
            <a:ext cx="8286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WiFi</a:t>
            </a:r>
          </a:p>
        </p:txBody>
      </p:sp>
      <p:sp>
        <p:nvSpPr>
          <p:cNvPr id="66571" name="TextBox 13"/>
          <p:cNvSpPr txBox="1">
            <a:spLocks noChangeArrowheads="1"/>
          </p:cNvSpPr>
          <p:nvPr/>
        </p:nvSpPr>
        <p:spPr bwMode="auto">
          <a:xfrm>
            <a:off x="755650" y="4149725"/>
            <a:ext cx="4397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...</a:t>
            </a:r>
          </a:p>
        </p:txBody>
      </p:sp>
      <p:cxnSp>
        <p:nvCxnSpPr>
          <p:cNvPr id="66572" name="Straight Arrow Connector 19"/>
          <p:cNvCxnSpPr>
            <a:cxnSpLocks noChangeShapeType="1"/>
          </p:cNvCxnSpPr>
          <p:nvPr/>
        </p:nvCxnSpPr>
        <p:spPr bwMode="auto">
          <a:xfrm>
            <a:off x="4140200" y="2205038"/>
            <a:ext cx="2519363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6573" name="TextBox 20"/>
          <p:cNvSpPr txBox="1">
            <a:spLocks noChangeArrowheads="1"/>
          </p:cNvSpPr>
          <p:nvPr/>
        </p:nvSpPr>
        <p:spPr bwMode="auto">
          <a:xfrm>
            <a:off x="4140200" y="1628775"/>
            <a:ext cx="3384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19138" indent="-719138"/>
            <a:r>
              <a:rPr lang="en-US" sz="2400"/>
              <a:t>Bloom Filter (u's APs)</a:t>
            </a:r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H="1">
            <a:off x="4140200" y="4348163"/>
            <a:ext cx="2519363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500563" y="4491038"/>
            <a:ext cx="21590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007A37"/>
                </a:solidFill>
              </a:rPr>
              <a:t>K=3 Positions</a:t>
            </a:r>
          </a:p>
        </p:txBody>
      </p:sp>
      <p:sp>
        <p:nvSpPr>
          <p:cNvPr id="66576" name="TextBox 29"/>
          <p:cNvSpPr txBox="1">
            <a:spLocks noChangeArrowheads="1"/>
          </p:cNvSpPr>
          <p:nvPr/>
        </p:nvSpPr>
        <p:spPr bwMode="auto">
          <a:xfrm flipH="1">
            <a:off x="900113" y="5589588"/>
            <a:ext cx="4248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07A37"/>
                </a:solidFill>
              </a:rPr>
              <a:t>User u</a:t>
            </a:r>
          </a:p>
        </p:txBody>
      </p:sp>
      <p:sp>
        <p:nvSpPr>
          <p:cNvPr id="66577" name="Smiley Face 26"/>
          <p:cNvSpPr>
            <a:spLocks noChangeArrowheads="1"/>
          </p:cNvSpPr>
          <p:nvPr/>
        </p:nvSpPr>
        <p:spPr bwMode="auto">
          <a:xfrm>
            <a:off x="2484438" y="981075"/>
            <a:ext cx="792162" cy="647700"/>
          </a:xfrm>
          <a:prstGeom prst="smileyFace">
            <a:avLst>
              <a:gd name="adj" fmla="val 4653"/>
            </a:avLst>
          </a:prstGeom>
          <a:noFill/>
          <a:ln w="38100">
            <a:solidFill>
              <a:srgbClr val="007A37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665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0200" y="2349500"/>
            <a:ext cx="2519363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250" y="1692275"/>
            <a:ext cx="2465388" cy="39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80" name="TextBox 19"/>
          <p:cNvSpPr txBox="1">
            <a:spLocks noChangeArrowheads="1"/>
          </p:cNvSpPr>
          <p:nvPr/>
        </p:nvSpPr>
        <p:spPr bwMode="auto">
          <a:xfrm>
            <a:off x="4067175" y="2924175"/>
            <a:ext cx="36734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Set Membership Queries</a:t>
            </a:r>
          </a:p>
          <a:p>
            <a:pPr>
              <a:buFont typeface="Arial" charset="0"/>
              <a:buChar char="•"/>
            </a:pPr>
            <a:r>
              <a:rPr lang="en-US" sz="1800" b="0"/>
              <a:t> Contains false positives </a:t>
            </a:r>
          </a:p>
          <a:p>
            <a:pPr>
              <a:buFont typeface="Arial" charset="0"/>
              <a:buChar char="•"/>
            </a:pPr>
            <a:r>
              <a:rPr lang="en-US" sz="1800" b="0"/>
              <a:t> Doesn</a:t>
            </a:r>
            <a:r>
              <a:rPr lang="en-US" altLang="en-US" sz="1800" b="0"/>
              <a:t>’</a:t>
            </a:r>
            <a:r>
              <a:rPr lang="en-US" sz="1800" b="0"/>
              <a:t>t contain false negatives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Tutorial Outline</a:t>
            </a:r>
            <a:endParaRPr lang="en-US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4968875"/>
          </a:xfrm>
        </p:spPr>
        <p:txBody>
          <a:bodyPr/>
          <a:lstStyle/>
          <a:p>
            <a:pPr marL="514350" indent="-514350"/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Introduction</a:t>
            </a:r>
          </a:p>
          <a:p>
            <a:pPr marL="514350" indent="-514350"/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Location</a:t>
            </a:r>
          </a:p>
          <a:p>
            <a:pPr marL="514350" indent="-514350"/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Modeling</a:t>
            </a:r>
          </a:p>
          <a:p>
            <a:pPr marL="514350" indent="-514350"/>
            <a:r>
              <a:rPr lang="en-US" sz="4400" dirty="0" err="1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Crowdsourcing</a:t>
            </a:r>
            <a:endParaRPr lang="en-US" sz="4400" dirty="0" smtClean="0">
              <a:solidFill>
                <a:schemeClr val="bg1">
                  <a:lumMod val="50000"/>
                </a:schemeClr>
              </a:solidFill>
              <a:ea typeface="ＭＳ Ｐゴシック" pitchFamily="34" charset="-128"/>
            </a:endParaRPr>
          </a:p>
          <a:p>
            <a:pPr marL="514350" indent="-514350"/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Privacy</a:t>
            </a:r>
          </a:p>
          <a:p>
            <a:pPr marL="514350" indent="-514350"/>
            <a:r>
              <a:rPr lang="en-US" sz="4400" b="1" dirty="0" smtClean="0">
                <a:solidFill>
                  <a:srgbClr val="FF0000"/>
                </a:solidFill>
                <a:ea typeface="ＭＳ Ｐゴシック" pitchFamily="34" charset="-128"/>
              </a:rPr>
              <a:t>Open Challenges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Localization Challenges</a:t>
            </a:r>
            <a:endParaRPr lang="en-US" dirty="0"/>
          </a:p>
        </p:txBody>
      </p:sp>
      <p:sp>
        <p:nvSpPr>
          <p:cNvPr id="4099" name="Rectangle 12"/>
          <p:cNvSpPr>
            <a:spLocks noChangeArrowheads="1"/>
          </p:cNvSpPr>
          <p:nvPr/>
        </p:nvSpPr>
        <p:spPr bwMode="auto">
          <a:xfrm>
            <a:off x="2286000" y="-4649788"/>
            <a:ext cx="45720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0"/>
              <a:t>Basic Operation on Smartphone Power(mW=mJ/s)</a:t>
            </a:r>
          </a:p>
          <a:p>
            <a:r>
              <a:rPr lang="en-US" sz="1400" b="0"/>
              <a:t>CPU Minimal use (just OS running) 35mW</a:t>
            </a:r>
          </a:p>
          <a:p>
            <a:r>
              <a:rPr lang="en-US" sz="1400" b="0"/>
              <a:t>CPU Standard use (light processing) 175mW</a:t>
            </a:r>
          </a:p>
          <a:p>
            <a:r>
              <a:rPr lang="en-US" sz="1400" b="0"/>
              <a:t>CPU Peak (heavy processing) 469mW</a:t>
            </a:r>
          </a:p>
          <a:p>
            <a:r>
              <a:rPr lang="en-US" sz="1400" b="0"/>
              <a:t>WiFi Idle (Connected) 34mW</a:t>
            </a:r>
          </a:p>
          <a:p>
            <a:r>
              <a:rPr lang="en-US" sz="1400" b="0"/>
              <a:t>WiFi Localization (avg/minute) 125mW</a:t>
            </a:r>
          </a:p>
          <a:p>
            <a:r>
              <a:rPr lang="en-US" sz="1400" b="0"/>
              <a:t>WiFi Peak (Uplink 123Kbps, -58dBm) 400mW</a:t>
            </a:r>
          </a:p>
          <a:p>
            <a:r>
              <a:rPr lang="en-US" sz="1400" b="0"/>
              <a:t>3G Localization (avg/minute) 300mW</a:t>
            </a:r>
          </a:p>
          <a:p>
            <a:r>
              <a:rPr lang="en-US" sz="1400" b="0"/>
              <a:t>3G Busy 900mW</a:t>
            </a:r>
          </a:p>
          <a:p>
            <a:r>
              <a:rPr lang="en-US" sz="1400" b="0"/>
              <a:t>GPS On (steady) 275mW</a:t>
            </a:r>
          </a:p>
          <a:p>
            <a:r>
              <a:rPr lang="en-US" sz="1400" b="0"/>
              <a:t>OLED Economy Mode 300mW</a:t>
            </a:r>
          </a:p>
          <a:p>
            <a:r>
              <a:rPr lang="en-US" sz="1400" b="0"/>
              <a:t>OLED Full Brightness 676mW</a:t>
            </a:r>
          </a:p>
        </p:txBody>
      </p:sp>
      <p:sp>
        <p:nvSpPr>
          <p:cNvPr id="4100" name="TextBox 8"/>
          <p:cNvSpPr txBox="1">
            <a:spLocks noChangeArrowheads="1"/>
          </p:cNvSpPr>
          <p:nvPr/>
        </p:nvSpPr>
        <p:spPr bwMode="auto">
          <a:xfrm>
            <a:off x="5003800" y="3860800"/>
            <a:ext cx="1584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Source: NASA</a:t>
            </a:r>
          </a:p>
        </p:txBody>
      </p:sp>
      <p:sp>
        <p:nvSpPr>
          <p:cNvPr id="4101" name="Content Placeholder 2"/>
          <p:cNvSpPr>
            <a:spLocks noGrp="1"/>
          </p:cNvSpPr>
          <p:nvPr>
            <p:ph idx="1"/>
          </p:nvPr>
        </p:nvSpPr>
        <p:spPr>
          <a:xfrm>
            <a:off x="323850" y="981075"/>
            <a:ext cx="8569325" cy="5256213"/>
          </a:xfrm>
        </p:spPr>
        <p:txBody>
          <a:bodyPr/>
          <a:lstStyle/>
          <a:p>
            <a:r>
              <a:rPr lang="en-US" sz="2800" b="1" dirty="0" smtClean="0">
                <a:ea typeface="ＭＳ Ｐゴシック" pitchFamily="34" charset="-128"/>
              </a:rPr>
              <a:t>Fuse</a:t>
            </a:r>
            <a:r>
              <a:rPr lang="en-US" sz="2800" dirty="0" smtClean="0">
                <a:ea typeface="ＭＳ Ｐゴシック" pitchFamily="34" charset="-128"/>
              </a:rPr>
              <a:t> multi-modal location-dependent sensing data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coming from highly diverse, low-cost and error-prone </a:t>
            </a:r>
            <a:r>
              <a:rPr lang="en-US" sz="2400" dirty="0" err="1" smtClean="0">
                <a:ea typeface="ＭＳ Ｐゴシック" pitchFamily="34" charset="-128"/>
              </a:rPr>
              <a:t>smartphone</a:t>
            </a:r>
            <a:r>
              <a:rPr lang="en-US" sz="2400" dirty="0" smtClean="0">
                <a:ea typeface="ＭＳ Ｐゴシック" pitchFamily="34" charset="-128"/>
              </a:rPr>
              <a:t> sensors</a:t>
            </a:r>
          </a:p>
          <a:p>
            <a:r>
              <a:rPr lang="en-US" sz="2800" dirty="0" smtClean="0">
                <a:ea typeface="ＭＳ Ｐゴシック" pitchFamily="34" charset="-128"/>
              </a:rPr>
              <a:t>Provide seamless </a:t>
            </a:r>
            <a:r>
              <a:rPr lang="en-US" sz="2800" b="1" dirty="0" smtClean="0">
                <a:ea typeface="ＭＳ Ｐゴシック" pitchFamily="34" charset="-128"/>
              </a:rPr>
              <a:t>indoor/outdoor transition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switch from GPS </a:t>
            </a:r>
            <a:r>
              <a:rPr lang="en-US" sz="2400" dirty="0" err="1" smtClean="0">
                <a:ea typeface="ＭＳ Ｐゴシック" pitchFamily="34" charset="-128"/>
              </a:rPr>
              <a:t>geolocation</a:t>
            </a:r>
            <a:r>
              <a:rPr lang="en-US" sz="2400" dirty="0" smtClean="0">
                <a:ea typeface="ＭＳ Ｐゴシック" pitchFamily="34" charset="-128"/>
              </a:rPr>
              <a:t> in open sky to indoor solutions when the quality of satellite signals degrades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transparent </a:t>
            </a:r>
            <a:r>
              <a:rPr lang="en-US" sz="2400" b="1" dirty="0" smtClean="0">
                <a:ea typeface="ＭＳ Ｐゴシック" pitchFamily="34" charset="-128"/>
              </a:rPr>
              <a:t>cross-floor movement</a:t>
            </a:r>
          </a:p>
          <a:p>
            <a:pPr lvl="2"/>
            <a:r>
              <a:rPr lang="en-US" sz="2000" dirty="0" smtClean="0">
                <a:ea typeface="ＭＳ Ｐゴシック" pitchFamily="34" charset="-128"/>
              </a:rPr>
              <a:t>timely detecting </a:t>
            </a:r>
            <a:r>
              <a:rPr lang="en-US" sz="2000" b="1" dirty="0" smtClean="0">
                <a:ea typeface="ＭＳ Ｐゴシック" pitchFamily="34" charset="-128"/>
              </a:rPr>
              <a:t>elevation changes</a:t>
            </a:r>
          </a:p>
          <a:p>
            <a:pPr lvl="2"/>
            <a:r>
              <a:rPr lang="en-US" sz="2000" dirty="0" smtClean="0">
                <a:ea typeface="ＭＳ Ｐゴシック" pitchFamily="34" charset="-128"/>
              </a:rPr>
              <a:t>identify the correct floor and display the corresponding map</a:t>
            </a:r>
            <a:endParaRPr lang="en-US" dirty="0" smtClean="0">
              <a:ea typeface="ＭＳ Ｐゴシック" pitchFamily="34" charset="-128"/>
            </a:endParaRPr>
          </a:p>
          <a:p>
            <a:r>
              <a:rPr lang="en-US" sz="2800" dirty="0" smtClean="0">
                <a:ea typeface="ＭＳ Ｐゴシック" pitchFamily="34" charset="-128"/>
              </a:rPr>
              <a:t>Intelligent </a:t>
            </a:r>
            <a:r>
              <a:rPr lang="en-US" sz="2800" b="1" dirty="0" smtClean="0">
                <a:ea typeface="ＭＳ Ｐゴシック" pitchFamily="34" charset="-128"/>
              </a:rPr>
              <a:t>switching among indoor systems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Ubiquity of indoor solutions will lead to overlaps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Diverse application requirements: availability, power consumption, accuracy, precision.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1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1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 txBox="1">
            <a:spLocks/>
          </p:cNvSpPr>
          <p:nvPr/>
        </p:nvSpPr>
        <p:spPr bwMode="auto">
          <a:xfrm>
            <a:off x="228600" y="246063"/>
            <a:ext cx="8686800" cy="630237"/>
          </a:xfrm>
          <a:prstGeom prst="rect">
            <a:avLst/>
          </a:prstGeom>
          <a:noFill/>
          <a:ln>
            <a:solidFill>
              <a:srgbClr val="FF0000"/>
            </a:solidFill>
          </a:ln>
          <a:extLst/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3600" b="0" dirty="0" smtClean="0">
                <a:solidFill>
                  <a:schemeClr val="tx1"/>
                </a:solidFill>
                <a:cs typeface="Arial" pitchFamily="34" charset="0"/>
              </a:rPr>
              <a:t>Localization Challenges</a:t>
            </a:r>
            <a:endParaRPr lang="en-GB" sz="4000" b="0" kern="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52227" name="Content Placeholder 6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73650"/>
          </a:xfrm>
        </p:spPr>
        <p:txBody>
          <a:bodyPr/>
          <a:lstStyle/>
          <a:p>
            <a:r>
              <a:rPr lang="en-US" b="1" smtClean="0">
                <a:ea typeface="ＭＳ Ｐゴシック" pitchFamily="34" charset="-128"/>
              </a:rPr>
              <a:t>Problem: </a:t>
            </a:r>
            <a:r>
              <a:rPr lang="en-US" smtClean="0">
                <a:ea typeface="ＭＳ Ｐゴシック" pitchFamily="34" charset="-128"/>
              </a:rPr>
              <a:t>When a users moves inside an indoor space connectivity might be lost 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intermittent connectivity.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WiFi AP out of range.</a:t>
            </a:r>
          </a:p>
          <a:p>
            <a:r>
              <a:rPr lang="en-US" b="1" smtClean="0">
                <a:ea typeface="ＭＳ Ｐゴシック" pitchFamily="34" charset="-128"/>
              </a:rPr>
              <a:t>As such, continuous localization with input from the IPS is a challenging task.</a:t>
            </a:r>
          </a:p>
          <a:p>
            <a:r>
              <a:rPr lang="en-US" b="1" smtClean="0">
                <a:ea typeface="ＭＳ Ｐゴシック" pitchFamily="34" charset="-128"/>
              </a:rPr>
              <a:t>Preloading </a:t>
            </a:r>
            <a:r>
              <a:rPr lang="en-US" smtClean="0">
                <a:ea typeface="ＭＳ Ｐゴシック" pitchFamily="34" charset="-128"/>
              </a:rPr>
              <a:t>the complete building or area map (like in GPS) is difficult </a:t>
            </a:r>
            <a:r>
              <a:rPr lang="en-US" b="1" smtClean="0">
                <a:ea typeface="ＭＳ Ｐゴシック" pitchFamily="34" charset="-128"/>
              </a:rPr>
              <a:t>due to scale </a:t>
            </a:r>
            <a:r>
              <a:rPr lang="en-US" smtClean="0">
                <a:ea typeface="ＭＳ Ｐゴシック" pitchFamily="34" charset="-128"/>
              </a:rPr>
              <a:t>and due to </a:t>
            </a:r>
            <a:r>
              <a:rPr lang="en-US" b="1" smtClean="0">
                <a:ea typeface="ＭＳ Ｐゴシック" pitchFamily="34" charset="-128"/>
              </a:rPr>
              <a:t>frequently updated data (by crowdsourcers)</a:t>
            </a:r>
          </a:p>
          <a:p>
            <a:pPr>
              <a:buFontTx/>
              <a:buNone/>
            </a:pPr>
            <a:endParaRPr lang="en-US" smtClean="0">
              <a:ea typeface="ＭＳ Ｐゴシック" pitchFamily="34" charset="-128"/>
            </a:endParaRPr>
          </a:p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122065">
            <a:off x="3183309" y="2166573"/>
            <a:ext cx="2035146" cy="2591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Intermittent Connectivity</a:t>
            </a:r>
            <a:endParaRPr lang="en-US" dirty="0"/>
          </a:p>
        </p:txBody>
      </p:sp>
      <p:sp>
        <p:nvSpPr>
          <p:cNvPr id="16387" name="TextBox 26"/>
          <p:cNvSpPr txBox="1">
            <a:spLocks noChangeArrowheads="1"/>
          </p:cNvSpPr>
          <p:nvPr/>
        </p:nvSpPr>
        <p:spPr bwMode="auto">
          <a:xfrm>
            <a:off x="5651500" y="981075"/>
            <a:ext cx="34925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/>
              <a:t>IIN Service</a:t>
            </a:r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340768"/>
            <a:ext cx="1296541" cy="194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Cloud 28"/>
          <p:cNvSpPr/>
          <p:nvPr/>
        </p:nvSpPr>
        <p:spPr bwMode="auto">
          <a:xfrm>
            <a:off x="5795963" y="1412776"/>
            <a:ext cx="3024187" cy="4968974"/>
          </a:xfrm>
          <a:prstGeom prst="cloud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6390" name="Can 40"/>
          <p:cNvSpPr>
            <a:spLocks noChangeArrowheads="1"/>
          </p:cNvSpPr>
          <p:nvPr/>
        </p:nvSpPr>
        <p:spPr bwMode="auto">
          <a:xfrm>
            <a:off x="6443539" y="2276872"/>
            <a:ext cx="1728861" cy="2736850"/>
          </a:xfrm>
          <a:prstGeom prst="can">
            <a:avLst>
              <a:gd name="adj" fmla="val 25000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cxnSp>
        <p:nvCxnSpPr>
          <p:cNvPr id="16391" name="Straight Arrow Connector 47"/>
          <p:cNvCxnSpPr>
            <a:cxnSpLocks noChangeShapeType="1"/>
          </p:cNvCxnSpPr>
          <p:nvPr/>
        </p:nvCxnSpPr>
        <p:spPr bwMode="auto">
          <a:xfrm>
            <a:off x="2987824" y="2060848"/>
            <a:ext cx="2088232" cy="0"/>
          </a:xfrm>
          <a:prstGeom prst="straightConnector1">
            <a:avLst/>
          </a:prstGeom>
          <a:noFill/>
          <a:ln w="38100" algn="ctr">
            <a:solidFill>
              <a:srgbClr val="007A37"/>
            </a:solidFill>
            <a:round/>
            <a:headEnd/>
            <a:tailEnd type="arrow" w="med" len="med"/>
          </a:ln>
        </p:spPr>
      </p:cxnSp>
      <p:sp>
        <p:nvSpPr>
          <p:cNvPr id="16392" name="TextBox 50"/>
          <p:cNvSpPr txBox="1">
            <a:spLocks noChangeArrowheads="1"/>
          </p:cNvSpPr>
          <p:nvPr/>
        </p:nvSpPr>
        <p:spPr bwMode="auto">
          <a:xfrm>
            <a:off x="2627784" y="1484784"/>
            <a:ext cx="30968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7A37"/>
                </a:solidFill>
              </a:rPr>
              <a:t>Where-am-I?</a:t>
            </a:r>
            <a:endParaRPr lang="en-US" sz="2400" dirty="0">
              <a:solidFill>
                <a:srgbClr val="007A37"/>
              </a:solidFill>
            </a:endParaRPr>
          </a:p>
        </p:txBody>
      </p:sp>
      <p:sp>
        <p:nvSpPr>
          <p:cNvPr id="16393" name="Rectangle 52"/>
          <p:cNvSpPr>
            <a:spLocks noChangeArrowheads="1"/>
          </p:cNvSpPr>
          <p:nvPr/>
        </p:nvSpPr>
        <p:spPr bwMode="auto">
          <a:xfrm>
            <a:off x="6588001" y="3313510"/>
            <a:ext cx="215900" cy="836612"/>
          </a:xfrm>
          <a:prstGeom prst="rect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394" name="Rectangle 53"/>
          <p:cNvSpPr>
            <a:spLocks noChangeArrowheads="1"/>
          </p:cNvSpPr>
          <p:nvPr/>
        </p:nvSpPr>
        <p:spPr bwMode="auto">
          <a:xfrm>
            <a:off x="6876926" y="3313510"/>
            <a:ext cx="215900" cy="836612"/>
          </a:xfrm>
          <a:prstGeom prst="rect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395" name="Rectangle 54"/>
          <p:cNvSpPr>
            <a:spLocks noChangeArrowheads="1"/>
          </p:cNvSpPr>
          <p:nvPr/>
        </p:nvSpPr>
        <p:spPr bwMode="auto">
          <a:xfrm>
            <a:off x="7164264" y="3313510"/>
            <a:ext cx="215900" cy="836612"/>
          </a:xfrm>
          <a:prstGeom prst="rect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396" name="Rectangle 55"/>
          <p:cNvSpPr>
            <a:spLocks noChangeArrowheads="1"/>
          </p:cNvSpPr>
          <p:nvPr/>
        </p:nvSpPr>
        <p:spPr bwMode="auto">
          <a:xfrm>
            <a:off x="7451601" y="3313510"/>
            <a:ext cx="217488" cy="836612"/>
          </a:xfrm>
          <a:prstGeom prst="rect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3933056"/>
            <a:ext cx="1353121" cy="2116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>
            <a:cxnSpLocks noChangeShapeType="1"/>
          </p:cNvCxnSpPr>
          <p:nvPr/>
        </p:nvCxnSpPr>
        <p:spPr bwMode="auto">
          <a:xfrm>
            <a:off x="3059832" y="4869160"/>
            <a:ext cx="2016224" cy="0"/>
          </a:xfrm>
          <a:prstGeom prst="straightConnector1">
            <a:avLst/>
          </a:prstGeom>
          <a:noFill/>
          <a:ln w="38100" algn="ctr">
            <a:solidFill>
              <a:srgbClr val="007A37"/>
            </a:solidFill>
            <a:round/>
            <a:headEnd/>
            <a:tailEnd type="arrow" w="med" len="med"/>
          </a:ln>
        </p:spPr>
      </p:cxnSp>
      <p:sp>
        <p:nvSpPr>
          <p:cNvPr id="18" name="Rectangle 17"/>
          <p:cNvSpPr/>
          <p:nvPr/>
        </p:nvSpPr>
        <p:spPr>
          <a:xfrm>
            <a:off x="2411760" y="5301208"/>
            <a:ext cx="4032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 </a:t>
            </a:r>
            <a:r>
              <a:rPr lang="en-US" dirty="0" smtClean="0">
                <a:solidFill>
                  <a:srgbClr val="FF0000"/>
                </a:solidFill>
              </a:rPr>
              <a:t>Intermittent Connectivity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3213497"/>
            <a:ext cx="1627188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50"/>
          <p:cNvSpPr txBox="1">
            <a:spLocks noChangeArrowheads="1"/>
          </p:cNvSpPr>
          <p:nvPr/>
        </p:nvSpPr>
        <p:spPr bwMode="auto">
          <a:xfrm>
            <a:off x="2627784" y="4365104"/>
            <a:ext cx="30968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7A37"/>
                </a:solidFill>
              </a:rPr>
              <a:t>Where-am-I?</a:t>
            </a:r>
            <a:endParaRPr lang="en-US" sz="2400" dirty="0">
              <a:solidFill>
                <a:srgbClr val="007A37"/>
              </a:solidFill>
            </a:endParaRPr>
          </a:p>
        </p:txBody>
      </p:sp>
      <p:cxnSp>
        <p:nvCxnSpPr>
          <p:cNvPr id="24" name="Straight Arrow Connector 47"/>
          <p:cNvCxnSpPr>
            <a:cxnSpLocks noChangeShapeType="1"/>
          </p:cNvCxnSpPr>
          <p:nvPr/>
        </p:nvCxnSpPr>
        <p:spPr bwMode="auto">
          <a:xfrm>
            <a:off x="3059832" y="3573016"/>
            <a:ext cx="2088232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5" name="TextBox 50"/>
          <p:cNvSpPr txBox="1">
            <a:spLocks noChangeArrowheads="1"/>
          </p:cNvSpPr>
          <p:nvPr/>
        </p:nvSpPr>
        <p:spPr bwMode="auto">
          <a:xfrm>
            <a:off x="2771800" y="3068960"/>
            <a:ext cx="26642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 smtClean="0"/>
              <a:t>Where-am-I?</a:t>
            </a:r>
            <a:endParaRPr lang="en-US" sz="2400" b="0" dirty="0"/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467544" y="1196752"/>
            <a:ext cx="0" cy="1296144"/>
          </a:xfrm>
          <a:prstGeom prst="straightConnector1">
            <a:avLst/>
          </a:prstGeom>
          <a:noFill/>
          <a:ln w="76200" cap="flat" cmpd="sng" algn="ctr">
            <a:solidFill>
              <a:srgbClr val="007A37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467544" y="2492896"/>
            <a:ext cx="0" cy="1872208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>
            <a:off x="467544" y="4365104"/>
            <a:ext cx="0" cy="1800200"/>
          </a:xfrm>
          <a:prstGeom prst="straightConnector1">
            <a:avLst/>
          </a:prstGeom>
          <a:noFill/>
          <a:ln w="76200" cap="flat" cmpd="sng" algn="ctr">
            <a:solidFill>
              <a:srgbClr val="007A37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TextBox 34"/>
          <p:cNvSpPr txBox="1"/>
          <p:nvPr/>
        </p:nvSpPr>
        <p:spPr>
          <a:xfrm rot="16200000">
            <a:off x="-269393" y="3157826"/>
            <a:ext cx="2162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No Navigation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9512" y="6093296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A37"/>
                </a:solidFill>
              </a:rPr>
              <a:t>Time</a:t>
            </a:r>
            <a:endParaRPr lang="en-US" sz="2800" dirty="0">
              <a:solidFill>
                <a:srgbClr val="007A37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23928" y="3284984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/>
      <p:bldP spid="18" grpId="0"/>
      <p:bldP spid="21" grpId="0"/>
      <p:bldP spid="25" grpId="0"/>
      <p:bldP spid="35" grpId="0"/>
      <p:bldP spid="37" grpId="0"/>
      <p:bldP spid="3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122065">
            <a:off x="3183309" y="2028085"/>
            <a:ext cx="2035146" cy="2591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/>
              <a:t>PreLoc</a:t>
            </a:r>
            <a:r>
              <a:rPr lang="en-US" dirty="0" smtClean="0"/>
              <a:t> Navigation</a:t>
            </a:r>
            <a:endParaRPr lang="en-US" dirty="0"/>
          </a:p>
        </p:txBody>
      </p:sp>
      <p:sp>
        <p:nvSpPr>
          <p:cNvPr id="16387" name="TextBox 26"/>
          <p:cNvSpPr txBox="1">
            <a:spLocks noChangeArrowheads="1"/>
          </p:cNvSpPr>
          <p:nvPr/>
        </p:nvSpPr>
        <p:spPr bwMode="auto">
          <a:xfrm>
            <a:off x="5651500" y="980728"/>
            <a:ext cx="34925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/>
              <a:t>IIN Service</a:t>
            </a:r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227" y="1340768"/>
            <a:ext cx="1296541" cy="194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Cloud 28"/>
          <p:cNvSpPr/>
          <p:nvPr/>
        </p:nvSpPr>
        <p:spPr bwMode="auto">
          <a:xfrm>
            <a:off x="5795963" y="1556792"/>
            <a:ext cx="3024187" cy="4824958"/>
          </a:xfrm>
          <a:prstGeom prst="cloud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6390" name="Can 40"/>
          <p:cNvSpPr>
            <a:spLocks noChangeArrowheads="1"/>
          </p:cNvSpPr>
          <p:nvPr/>
        </p:nvSpPr>
        <p:spPr bwMode="auto">
          <a:xfrm>
            <a:off x="6443539" y="2780928"/>
            <a:ext cx="1728861" cy="2736850"/>
          </a:xfrm>
          <a:prstGeom prst="can">
            <a:avLst>
              <a:gd name="adj" fmla="val 25000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cxnSp>
        <p:nvCxnSpPr>
          <p:cNvPr id="16391" name="Straight Arrow Connector 47"/>
          <p:cNvCxnSpPr>
            <a:cxnSpLocks noChangeShapeType="1"/>
          </p:cNvCxnSpPr>
          <p:nvPr/>
        </p:nvCxnSpPr>
        <p:spPr bwMode="auto">
          <a:xfrm flipH="1">
            <a:off x="2843808" y="2060848"/>
            <a:ext cx="3168352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6392" name="TextBox 50"/>
          <p:cNvSpPr txBox="1">
            <a:spLocks noChangeArrowheads="1"/>
          </p:cNvSpPr>
          <p:nvPr/>
        </p:nvSpPr>
        <p:spPr bwMode="auto">
          <a:xfrm>
            <a:off x="2843808" y="1484784"/>
            <a:ext cx="30968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 err="1" smtClean="0"/>
              <a:t>Prefetch</a:t>
            </a:r>
            <a:r>
              <a:rPr lang="en-US" sz="2400" b="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K </a:t>
            </a:r>
            <a:r>
              <a:rPr lang="en-US" sz="2400" b="0" dirty="0" smtClean="0"/>
              <a:t>RM rows</a:t>
            </a:r>
            <a:endParaRPr lang="en-US" sz="2400" b="0" dirty="0"/>
          </a:p>
        </p:txBody>
      </p:sp>
      <p:sp>
        <p:nvSpPr>
          <p:cNvPr id="16393" name="Rectangle 52"/>
          <p:cNvSpPr>
            <a:spLocks noChangeArrowheads="1"/>
          </p:cNvSpPr>
          <p:nvPr/>
        </p:nvSpPr>
        <p:spPr bwMode="auto">
          <a:xfrm>
            <a:off x="6588001" y="3817566"/>
            <a:ext cx="215900" cy="836612"/>
          </a:xfrm>
          <a:prstGeom prst="rect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394" name="Rectangle 53"/>
          <p:cNvSpPr>
            <a:spLocks noChangeArrowheads="1"/>
          </p:cNvSpPr>
          <p:nvPr/>
        </p:nvSpPr>
        <p:spPr bwMode="auto">
          <a:xfrm>
            <a:off x="6876926" y="3817566"/>
            <a:ext cx="215900" cy="836612"/>
          </a:xfrm>
          <a:prstGeom prst="rect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395" name="Rectangle 54"/>
          <p:cNvSpPr>
            <a:spLocks noChangeArrowheads="1"/>
          </p:cNvSpPr>
          <p:nvPr/>
        </p:nvSpPr>
        <p:spPr bwMode="auto">
          <a:xfrm>
            <a:off x="7164264" y="3817566"/>
            <a:ext cx="215900" cy="836612"/>
          </a:xfrm>
          <a:prstGeom prst="rect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396" name="Rectangle 55"/>
          <p:cNvSpPr>
            <a:spLocks noChangeArrowheads="1"/>
          </p:cNvSpPr>
          <p:nvPr/>
        </p:nvSpPr>
        <p:spPr bwMode="auto">
          <a:xfrm>
            <a:off x="7451601" y="3817566"/>
            <a:ext cx="217488" cy="836612"/>
          </a:xfrm>
          <a:prstGeom prst="rect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3933056"/>
            <a:ext cx="1353121" cy="2116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2483768" y="5157192"/>
            <a:ext cx="4032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7A37"/>
                </a:solidFill>
                <a:sym typeface="Wingdings" pitchFamily="2" charset="2"/>
              </a:rPr>
              <a:t> </a:t>
            </a:r>
            <a:r>
              <a:rPr lang="en-US" dirty="0" smtClean="0">
                <a:solidFill>
                  <a:srgbClr val="007A37"/>
                </a:solidFill>
              </a:rPr>
              <a:t>Intermittent Connectivity</a:t>
            </a:r>
            <a:endParaRPr lang="en-US" dirty="0">
              <a:solidFill>
                <a:srgbClr val="007A37"/>
              </a:solidFill>
            </a:endParaRPr>
          </a:p>
        </p:txBody>
      </p:sp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3717553"/>
            <a:ext cx="1627188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47"/>
          <p:cNvCxnSpPr>
            <a:cxnSpLocks noChangeShapeType="1"/>
          </p:cNvCxnSpPr>
          <p:nvPr/>
        </p:nvCxnSpPr>
        <p:spPr bwMode="auto">
          <a:xfrm flipH="1">
            <a:off x="2699792" y="5085184"/>
            <a:ext cx="3168352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3" name="TextBox 50"/>
          <p:cNvSpPr txBox="1">
            <a:spLocks noChangeArrowheads="1"/>
          </p:cNvSpPr>
          <p:nvPr/>
        </p:nvSpPr>
        <p:spPr bwMode="auto">
          <a:xfrm>
            <a:off x="2699792" y="4509120"/>
            <a:ext cx="30968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 err="1" smtClean="0"/>
              <a:t>Prefetch</a:t>
            </a:r>
            <a:r>
              <a:rPr lang="en-US" sz="2400" b="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K </a:t>
            </a:r>
            <a:r>
              <a:rPr lang="en-US" sz="2400" b="0" dirty="0" smtClean="0"/>
              <a:t>RM rows</a:t>
            </a:r>
            <a:endParaRPr lang="en-US" sz="2400" b="0" dirty="0"/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755576" y="1412776"/>
            <a:ext cx="0" cy="1800200"/>
          </a:xfrm>
          <a:prstGeom prst="straightConnector1">
            <a:avLst/>
          </a:prstGeom>
          <a:noFill/>
          <a:ln w="76200" cap="flat" cmpd="sng" algn="ctr">
            <a:solidFill>
              <a:srgbClr val="007A37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79512" y="6093296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A37"/>
                </a:solidFill>
              </a:rPr>
              <a:t>Time</a:t>
            </a:r>
            <a:endParaRPr lang="en-US" sz="2800" dirty="0">
              <a:solidFill>
                <a:srgbClr val="007A37"/>
              </a:solidFill>
            </a:endParaRPr>
          </a:p>
        </p:txBody>
      </p:sp>
      <p:sp>
        <p:nvSpPr>
          <p:cNvPr id="27" name="Can 40"/>
          <p:cNvSpPr>
            <a:spLocks noChangeArrowheads="1"/>
          </p:cNvSpPr>
          <p:nvPr/>
        </p:nvSpPr>
        <p:spPr bwMode="auto">
          <a:xfrm>
            <a:off x="1043211" y="2996952"/>
            <a:ext cx="504056" cy="432048"/>
          </a:xfrm>
          <a:prstGeom prst="can">
            <a:avLst>
              <a:gd name="adj" fmla="val 43897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8" name="Can 40"/>
          <p:cNvSpPr>
            <a:spLocks noChangeArrowheads="1"/>
          </p:cNvSpPr>
          <p:nvPr/>
        </p:nvSpPr>
        <p:spPr bwMode="auto">
          <a:xfrm>
            <a:off x="1043608" y="5733256"/>
            <a:ext cx="504056" cy="432048"/>
          </a:xfrm>
          <a:prstGeom prst="can">
            <a:avLst>
              <a:gd name="adj" fmla="val 43897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cxnSp>
        <p:nvCxnSpPr>
          <p:cNvPr id="31" name="Straight Arrow Connector 47"/>
          <p:cNvCxnSpPr>
            <a:cxnSpLocks noChangeShapeType="1"/>
          </p:cNvCxnSpPr>
          <p:nvPr/>
        </p:nvCxnSpPr>
        <p:spPr bwMode="auto">
          <a:xfrm flipH="1">
            <a:off x="2843808" y="3501008"/>
            <a:ext cx="3024336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2" name="TextBox 50"/>
          <p:cNvSpPr txBox="1">
            <a:spLocks noChangeArrowheads="1"/>
          </p:cNvSpPr>
          <p:nvPr/>
        </p:nvSpPr>
        <p:spPr bwMode="auto">
          <a:xfrm>
            <a:off x="2987824" y="2924944"/>
            <a:ext cx="30968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 err="1" smtClean="0">
                <a:solidFill>
                  <a:schemeClr val="tx1"/>
                </a:solidFill>
              </a:rPr>
              <a:t>Prefetch</a:t>
            </a:r>
            <a:r>
              <a:rPr lang="en-US" sz="2400" b="0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K </a:t>
            </a:r>
            <a:r>
              <a:rPr lang="en-US" sz="2400" b="0" dirty="0" smtClean="0">
                <a:solidFill>
                  <a:schemeClr val="tx1"/>
                </a:solidFill>
              </a:rPr>
              <a:t>RM rows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67944" y="3140968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 bwMode="auto">
          <a:xfrm>
            <a:off x="755576" y="3140968"/>
            <a:ext cx="0" cy="1368152"/>
          </a:xfrm>
          <a:prstGeom prst="straightConnector1">
            <a:avLst/>
          </a:prstGeom>
          <a:noFill/>
          <a:ln w="76200" cap="flat" cmpd="sng" algn="ctr">
            <a:solidFill>
              <a:srgbClr val="007A37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>
            <a:off x="755576" y="4509120"/>
            <a:ext cx="0" cy="1368152"/>
          </a:xfrm>
          <a:prstGeom prst="straightConnector1">
            <a:avLst/>
          </a:prstGeom>
          <a:noFill/>
          <a:ln w="76200" cap="flat" cmpd="sng" algn="ctr">
            <a:solidFill>
              <a:srgbClr val="007A37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50"/>
          <p:cNvSpPr txBox="1">
            <a:spLocks noChangeArrowheads="1"/>
          </p:cNvSpPr>
          <p:nvPr/>
        </p:nvSpPr>
        <p:spPr bwMode="auto">
          <a:xfrm>
            <a:off x="395536" y="3501008"/>
            <a:ext cx="26283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Localize from Cache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/>
      <p:bldP spid="23" grpId="0"/>
      <p:bldP spid="27" grpId="0" animBg="1"/>
      <p:bldP spid="28" grpId="0" animBg="1"/>
      <p:bldP spid="32" grpId="0"/>
      <p:bldP spid="34" grpId="0"/>
      <p:bldP spid="3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Modeling Challenges</a:t>
            </a:r>
            <a:endParaRPr lang="en-US" dirty="0"/>
          </a:p>
        </p:txBody>
      </p:sp>
      <p:sp>
        <p:nvSpPr>
          <p:cNvPr id="56323" name="Rectangle 12"/>
          <p:cNvSpPr>
            <a:spLocks noChangeArrowheads="1"/>
          </p:cNvSpPr>
          <p:nvPr/>
        </p:nvSpPr>
        <p:spPr bwMode="auto">
          <a:xfrm>
            <a:off x="2286000" y="-4649788"/>
            <a:ext cx="45720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0"/>
              <a:t>Basic Operation on Smartphone Power(mW=mJ/s)</a:t>
            </a:r>
          </a:p>
          <a:p>
            <a:r>
              <a:rPr lang="en-US" sz="1400" b="0"/>
              <a:t>CPU Minimal use (just OS running) 35mW</a:t>
            </a:r>
          </a:p>
          <a:p>
            <a:r>
              <a:rPr lang="en-US" sz="1400" b="0"/>
              <a:t>CPU Standard use (light processing) 175mW</a:t>
            </a:r>
          </a:p>
          <a:p>
            <a:r>
              <a:rPr lang="en-US" sz="1400" b="0"/>
              <a:t>CPU Peak (heavy processing) 469mW</a:t>
            </a:r>
          </a:p>
          <a:p>
            <a:r>
              <a:rPr lang="en-US" sz="1400" b="0"/>
              <a:t>WiFi Idle (Connected) 34mW</a:t>
            </a:r>
          </a:p>
          <a:p>
            <a:r>
              <a:rPr lang="en-US" sz="1400" b="0"/>
              <a:t>WiFi Localization (avg/minute) 125mW</a:t>
            </a:r>
          </a:p>
          <a:p>
            <a:r>
              <a:rPr lang="en-US" sz="1400" b="0"/>
              <a:t>WiFi Peak (Uplink 123Kbps, -58dBm) 400mW</a:t>
            </a:r>
          </a:p>
          <a:p>
            <a:r>
              <a:rPr lang="en-US" sz="1400" b="0"/>
              <a:t>3G Localization (avg/minute) 300mW</a:t>
            </a:r>
          </a:p>
          <a:p>
            <a:r>
              <a:rPr lang="en-US" sz="1400" b="0"/>
              <a:t>3G Busy 900mW</a:t>
            </a:r>
          </a:p>
          <a:p>
            <a:r>
              <a:rPr lang="en-US" sz="1400" b="0"/>
              <a:t>GPS On (steady) 275mW</a:t>
            </a:r>
          </a:p>
          <a:p>
            <a:r>
              <a:rPr lang="en-US" sz="1400" b="0"/>
              <a:t>OLED Economy Mode 300mW</a:t>
            </a:r>
          </a:p>
          <a:p>
            <a:r>
              <a:rPr lang="en-US" sz="1400" b="0"/>
              <a:t>OLED Full Brightness 676mW</a:t>
            </a:r>
          </a:p>
        </p:txBody>
      </p:sp>
      <p:sp>
        <p:nvSpPr>
          <p:cNvPr id="56324" name="TextBox 8"/>
          <p:cNvSpPr txBox="1">
            <a:spLocks noChangeArrowheads="1"/>
          </p:cNvSpPr>
          <p:nvPr/>
        </p:nvSpPr>
        <p:spPr bwMode="auto">
          <a:xfrm>
            <a:off x="5003800" y="3860800"/>
            <a:ext cx="1584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Source: NASA</a:t>
            </a:r>
          </a:p>
        </p:txBody>
      </p:sp>
      <p:sp>
        <p:nvSpPr>
          <p:cNvPr id="56325" name="Content Placeholder 2"/>
          <p:cNvSpPr>
            <a:spLocks noGrp="1"/>
          </p:cNvSpPr>
          <p:nvPr>
            <p:ph idx="1"/>
          </p:nvPr>
        </p:nvSpPr>
        <p:spPr>
          <a:xfrm>
            <a:off x="323850" y="1196975"/>
            <a:ext cx="8424863" cy="5111750"/>
          </a:xfrm>
        </p:spPr>
        <p:txBody>
          <a:bodyPr/>
          <a:lstStyle/>
          <a:p>
            <a:r>
              <a:rPr lang="en-US" sz="2800" dirty="0" smtClean="0">
                <a:ea typeface="ＭＳ Ｐゴシック" pitchFamily="34" charset="-128"/>
              </a:rPr>
              <a:t>Advanced graph automation tasks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Check the indoor model (graph connectivity, automatically connect overlapping stairs and elevators)</a:t>
            </a:r>
          </a:p>
          <a:p>
            <a:r>
              <a:rPr lang="en-US" sz="2800" dirty="0" smtClean="0">
                <a:ea typeface="ＭＳ Ｐゴシック" pitchFamily="34" charset="-128"/>
              </a:rPr>
              <a:t>Algorithms to handle click-streams of error reports and dispute resolution techniques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Majority voting algorithms</a:t>
            </a:r>
          </a:p>
          <a:p>
            <a:r>
              <a:rPr lang="en-US" sz="2800" dirty="0" smtClean="0">
                <a:ea typeface="ＭＳ Ｐゴシック" pitchFamily="34" charset="-128"/>
              </a:rPr>
              <a:t>Integration to open standards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Boost openness and data portability among different </a:t>
            </a:r>
            <a:r>
              <a:rPr lang="en-US" sz="2400" dirty="0" err="1" smtClean="0">
                <a:ea typeface="ＭＳ Ｐゴシック" pitchFamily="34" charset="-128"/>
              </a:rPr>
              <a:t>geolocation</a:t>
            </a:r>
            <a:r>
              <a:rPr lang="en-US" sz="2400" dirty="0" smtClean="0">
                <a:ea typeface="ＭＳ Ｐゴシック" pitchFamily="34" charset="-128"/>
              </a:rPr>
              <a:t> services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Facilitate easier data entry</a:t>
            </a:r>
          </a:p>
          <a:p>
            <a:pPr lvl="1"/>
            <a:endParaRPr lang="en-US" sz="66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63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63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63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63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  <a:cs typeface="Arial" pitchFamily="34" charset="0"/>
              </a:rPr>
              <a:t>IIN Taxonomy</a:t>
            </a:r>
            <a:endParaRPr lang="en-US" dirty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890" y="1124744"/>
            <a:ext cx="7289502" cy="5400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436096" y="1124744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Explained Next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ea typeface="ＭＳ Ｐゴシック" pitchFamily="34" charset="-128"/>
              </a:rPr>
              <a:t>Crowdsourcing</a:t>
            </a:r>
            <a:r>
              <a:rPr lang="en-US" dirty="0" smtClean="0">
                <a:ea typeface="ＭＳ Ｐゴシック" pitchFamily="34" charset="-128"/>
              </a:rPr>
              <a:t> Challenges</a:t>
            </a:r>
            <a:endParaRPr lang="en-GB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18488" cy="2376488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sz="2400" b="1" smtClean="0">
                <a:ea typeface="ＭＳ Ｐゴシック" pitchFamily="34" charset="-128"/>
              </a:rPr>
              <a:t>Logging “big” </a:t>
            </a:r>
            <a:r>
              <a:rPr lang="en-US" sz="2400" smtClean="0">
                <a:ea typeface="ＭＳ Ｐゴシック" pitchFamily="34" charset="-128"/>
              </a:rPr>
              <a:t>quantities of RSSI fingerprints in the cloud, calls for </a:t>
            </a:r>
            <a:r>
              <a:rPr lang="en-US" sz="2400" b="1" smtClean="0">
                <a:ea typeface="ＭＳ Ｐゴシック" pitchFamily="34" charset="-128"/>
              </a:rPr>
              <a:t>scalable processing architectures</a:t>
            </a:r>
            <a:r>
              <a:rPr lang="en-US" sz="2400" smtClean="0">
                <a:ea typeface="ＭＳ Ｐゴシック" pitchFamily="34" charset="-128"/>
              </a:rPr>
              <a:t>.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2000" smtClean="0">
                <a:ea typeface="ＭＳ Ｐゴシック" pitchFamily="34" charset="-128"/>
              </a:rPr>
              <a:t>Historic RSSI for buildings</a:t>
            </a:r>
            <a:r>
              <a:rPr lang="en-US" sz="2000" b="1" smtClean="0">
                <a:ea typeface="ＭＳ Ｐゴシック" pitchFamily="34" charset="-128"/>
              </a:rPr>
              <a:t> (Offline Data)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2000" smtClean="0">
                <a:ea typeface="ＭＳ Ｐゴシック" pitchFamily="34" charset="-128"/>
              </a:rPr>
              <a:t>Online RSSI that arrive from Crowdsourcers </a:t>
            </a:r>
            <a:r>
              <a:rPr lang="en-US" sz="2000" b="1" smtClean="0">
                <a:ea typeface="ＭＳ Ｐゴシック" pitchFamily="34" charset="-128"/>
              </a:rPr>
              <a:t> (Online Data)</a:t>
            </a:r>
            <a:endParaRPr lang="en-US" sz="2000" smtClean="0">
              <a:ea typeface="ＭＳ Ｐゴシック" pitchFamily="34" charset="-128"/>
            </a:endParaRPr>
          </a:p>
          <a:p>
            <a:pPr marL="514350" indent="-514350">
              <a:tabLst>
                <a:tab pos="3367088" algn="l"/>
              </a:tabLst>
            </a:pPr>
            <a:r>
              <a:rPr lang="en-US" sz="2400" b="1" smtClean="0">
                <a:ea typeface="ＭＳ Ｐゴシック" pitchFamily="34" charset="-128"/>
              </a:rPr>
              <a:t>Apache Hadoop </a:t>
            </a:r>
            <a:r>
              <a:rPr lang="en-US" sz="2400" smtClean="0">
                <a:ea typeface="ＭＳ Ｐゴシック" pitchFamily="34" charset="-128"/>
              </a:rPr>
              <a:t>is nowadays widely endorsed by the </a:t>
            </a:r>
            <a:r>
              <a:rPr lang="en-US" sz="2400" b="1" smtClean="0">
                <a:ea typeface="ＭＳ Ｐゴシック" pitchFamily="34" charset="-128"/>
              </a:rPr>
              <a:t>industry</a:t>
            </a:r>
            <a:r>
              <a:rPr lang="en-US" sz="2400" smtClean="0">
                <a:ea typeface="ＭＳ Ｐゴシック" pitchFamily="34" charset="-128"/>
              </a:rPr>
              <a:t> and </a:t>
            </a:r>
            <a:r>
              <a:rPr lang="en-US" sz="2400" b="1" smtClean="0">
                <a:ea typeface="ＭＳ Ｐゴシック" pitchFamily="34" charset="-128"/>
              </a:rPr>
              <a:t>academia</a:t>
            </a:r>
            <a:r>
              <a:rPr lang="en-US" sz="2400" smtClean="0">
                <a:ea typeface="ＭＳ Ｐゴシック" pitchFamily="34" charset="-128"/>
              </a:rPr>
              <a:t> for </a:t>
            </a:r>
            <a:r>
              <a:rPr lang="en-US" sz="2400" b="1" smtClean="0">
                <a:ea typeface="ＭＳ Ｐゴシック" pitchFamily="34" charset="-128"/>
              </a:rPr>
              <a:t>offline processing </a:t>
            </a:r>
            <a:r>
              <a:rPr lang="en-US" sz="2400" smtClean="0">
                <a:ea typeface="ＭＳ Ｐゴシック" pitchFamily="34" charset="-128"/>
              </a:rPr>
              <a:t>of data using the Map/Reduce programming paradigm.</a:t>
            </a:r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3789363"/>
            <a:ext cx="4725987" cy="26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292725" y="3860800"/>
            <a:ext cx="3527425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hangingPunct="0">
              <a:spcBef>
                <a:spcPct val="20000"/>
              </a:spcBef>
              <a:buFontTx/>
              <a:buChar char="•"/>
              <a:tabLst>
                <a:tab pos="3367088" algn="l"/>
              </a:tabLst>
              <a:defRPr/>
            </a:pPr>
            <a:r>
              <a:rPr lang="en-US" sz="2400" b="0" kern="0" dirty="0">
                <a:solidFill>
                  <a:schemeClr val="tx1"/>
                </a:solidFill>
                <a:latin typeface="+mn-lt"/>
                <a:cs typeface="ＭＳ Ｐゴシック" charset="0"/>
              </a:rPr>
              <a:t>Newer trends provide:</a:t>
            </a:r>
          </a:p>
          <a:p>
            <a:pPr marL="971550" lvl="1" indent="-514350" eaLnBrk="0" hangingPunct="0">
              <a:spcBef>
                <a:spcPct val="20000"/>
              </a:spcBef>
              <a:buFontTx/>
              <a:buChar char="•"/>
              <a:tabLst>
                <a:tab pos="3367088" algn="l"/>
              </a:tabLst>
              <a:defRPr/>
            </a:pPr>
            <a:r>
              <a:rPr lang="en-US" sz="2000" b="0" kern="0" dirty="0">
                <a:solidFill>
                  <a:schemeClr val="tx1"/>
                </a:solidFill>
                <a:latin typeface="+mn-lt"/>
                <a:cs typeface="ＭＳ Ｐゴシック" charset="0"/>
              </a:rPr>
              <a:t>performance abstractions.</a:t>
            </a:r>
          </a:p>
          <a:p>
            <a:pPr marL="971550" lvl="1" indent="-514350" eaLnBrk="0" hangingPunct="0">
              <a:spcBef>
                <a:spcPct val="20000"/>
              </a:spcBef>
              <a:buFontTx/>
              <a:buChar char="•"/>
              <a:tabLst>
                <a:tab pos="3367088" algn="l"/>
              </a:tabLst>
              <a:defRPr/>
            </a:pPr>
            <a:r>
              <a:rPr lang="en-US" sz="2000" b="0" kern="0" dirty="0">
                <a:solidFill>
                  <a:schemeClr val="tx1"/>
                </a:solidFill>
                <a:latin typeface="+mn-lt"/>
                <a:cs typeface="ＭＳ Ｐゴシック" charset="0"/>
              </a:rPr>
              <a:t>In-Memory processing concepts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4978400" cy="5073650"/>
          </a:xfrm>
        </p:spPr>
        <p:txBody>
          <a:bodyPr/>
          <a:lstStyle/>
          <a:p>
            <a:pPr marL="347663" indent="-347663"/>
            <a:r>
              <a:rPr lang="en-US" sz="2400" smtClean="0">
                <a:ea typeface="ＭＳ Ｐゴシック" pitchFamily="34" charset="-128"/>
              </a:rPr>
              <a:t>Massively </a:t>
            </a:r>
            <a:r>
              <a:rPr lang="en-US" sz="2400" b="1" smtClean="0">
                <a:ea typeface="ＭＳ Ｐゴシック" pitchFamily="34" charset="-128"/>
              </a:rPr>
              <a:t>process </a:t>
            </a:r>
            <a:r>
              <a:rPr lang="en-US" sz="2400" smtClean="0">
                <a:ea typeface="ＭＳ Ｐゴシック" pitchFamily="34" charset="-128"/>
              </a:rPr>
              <a:t>RSS log  traces to generate a valuable Radiomap</a:t>
            </a:r>
            <a:endParaRPr lang="en-US" sz="2000" smtClean="0">
              <a:ea typeface="ＭＳ Ｐゴシック" pitchFamily="34" charset="-128"/>
            </a:endParaRPr>
          </a:p>
          <a:p>
            <a:pPr marL="347663" indent="-347663"/>
            <a:r>
              <a:rPr lang="en-US" sz="2400" smtClean="0">
                <a:ea typeface="ＭＳ Ｐゴシック" pitchFamily="34" charset="-128"/>
              </a:rPr>
              <a:t>Processing current logs in Anyplace for a single building takes </a:t>
            </a:r>
            <a:r>
              <a:rPr lang="en-US" sz="2400" b="1" smtClean="0">
                <a:ea typeface="ＭＳ Ｐゴシック" pitchFamily="34" charset="-128"/>
              </a:rPr>
              <a:t>several minutes</a:t>
            </a:r>
            <a:r>
              <a:rPr lang="en-US" sz="2400" smtClean="0">
                <a:ea typeface="ＭＳ Ｐゴシック" pitchFamily="34" charset="-128"/>
              </a:rPr>
              <a:t>!</a:t>
            </a:r>
          </a:p>
          <a:p>
            <a:pPr marL="347663" indent="-347663"/>
            <a:r>
              <a:rPr lang="en-US" sz="2400" smtClean="0">
                <a:ea typeface="ＭＳ Ｐゴシック" pitchFamily="34" charset="-128"/>
              </a:rPr>
              <a:t>Challenges in MapReduce:</a:t>
            </a:r>
          </a:p>
          <a:p>
            <a:pPr marL="914400" lvl="1" indent="-514350"/>
            <a:r>
              <a:rPr lang="en-US" sz="2400" smtClean="0">
                <a:ea typeface="ＭＳ Ｐゴシック" pitchFamily="34" charset="-128"/>
              </a:rPr>
              <a:t>Collect Statistics (count, RSSI mean and standard deviation)</a:t>
            </a:r>
          </a:p>
          <a:p>
            <a:pPr marL="914400" lvl="1" indent="-514350"/>
            <a:r>
              <a:rPr lang="en-US" sz="2400" smtClean="0">
                <a:ea typeface="ＭＳ Ｐゴシック" pitchFamily="34" charset="-128"/>
              </a:rPr>
              <a:t>Remove Outlier Values.</a:t>
            </a:r>
          </a:p>
          <a:p>
            <a:pPr marL="914400" lvl="1" indent="-514350"/>
            <a:r>
              <a:rPr lang="en-US" sz="2400" smtClean="0">
                <a:ea typeface="ＭＳ Ｐゴシック" pitchFamily="34" charset="-128"/>
              </a:rPr>
              <a:t>Handle Diversity Issues </a:t>
            </a:r>
          </a:p>
        </p:txBody>
      </p:sp>
      <p:pic>
        <p:nvPicPr>
          <p:cNvPr id="5" name="Picture 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4149725"/>
            <a:ext cx="352901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1196975"/>
            <a:ext cx="360045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606" name="Straight Arrow Connector 10"/>
          <p:cNvCxnSpPr>
            <a:cxnSpLocks noChangeShapeType="1"/>
          </p:cNvCxnSpPr>
          <p:nvPr/>
        </p:nvCxnSpPr>
        <p:spPr bwMode="auto">
          <a:xfrm>
            <a:off x="7019925" y="3644900"/>
            <a:ext cx="0" cy="504825"/>
          </a:xfrm>
          <a:prstGeom prst="straightConnector1">
            <a:avLst/>
          </a:prstGeom>
          <a:noFill/>
          <a:ln w="76200" algn="ctr">
            <a:solidFill>
              <a:srgbClr val="FF0000"/>
            </a:solidFill>
            <a:round/>
            <a:headEnd/>
            <a:tailEnd type="arrow" w="med" len="med"/>
          </a:ln>
        </p:spPr>
      </p:cxnSp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725" y="1125538"/>
            <a:ext cx="358457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2"/>
          <p:cNvSpPr txBox="1">
            <a:spLocks/>
          </p:cNvSpPr>
          <p:nvPr/>
        </p:nvSpPr>
        <p:spPr bwMode="auto">
          <a:xfrm>
            <a:off x="228600" y="246063"/>
            <a:ext cx="8686800" cy="630237"/>
          </a:xfrm>
          <a:prstGeom prst="rect">
            <a:avLst/>
          </a:prstGeom>
          <a:noFill/>
          <a:ln>
            <a:solidFill>
              <a:srgbClr val="FF0000"/>
            </a:solidFill>
          </a:ln>
          <a:extLst/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b="0" dirty="0" err="1" smtClean="0">
                <a:ea typeface="ＭＳ Ｐゴシック" pitchFamily="34" charset="-128"/>
              </a:rPr>
              <a:t>Crowdsourcing</a:t>
            </a:r>
            <a:r>
              <a:rPr lang="en-US" sz="4000" b="0" dirty="0" smtClean="0">
                <a:ea typeface="ＭＳ Ｐゴシック" pitchFamily="34" charset="-128"/>
              </a:rPr>
              <a:t> Challenges</a:t>
            </a:r>
            <a:endParaRPr lang="en-GB" sz="4000" b="0" kern="0" dirty="0">
              <a:solidFill>
                <a:schemeClr val="tx1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57200" y="1033463"/>
            <a:ext cx="4402138" cy="5073650"/>
          </a:xfrm>
        </p:spPr>
        <p:txBody>
          <a:bodyPr/>
          <a:lstStyle/>
          <a:p>
            <a:pPr marL="347663" indent="-347663"/>
            <a:r>
              <a:rPr lang="en-US" sz="2800" b="1" smtClean="0">
                <a:ea typeface="ＭＳ Ｐゴシック" pitchFamily="34" charset="-128"/>
              </a:rPr>
              <a:t>Quality: </a:t>
            </a:r>
            <a:r>
              <a:rPr lang="en-US" sz="2800" smtClean="0">
                <a:ea typeface="ＭＳ Ｐゴシック" pitchFamily="34" charset="-128"/>
              </a:rPr>
              <a:t>Unreliable Crowdsourcers, Multi-device Issues, Hardware Outliers, Temporal Decay, etc.</a:t>
            </a:r>
          </a:p>
          <a:p>
            <a:pPr marL="747713" lvl="1" indent="-347663"/>
            <a:r>
              <a:rPr lang="en-US" sz="2400" b="1" i="1" smtClean="0">
                <a:ea typeface="ＭＳ Ｐゴシック" pitchFamily="34" charset="-128"/>
              </a:rPr>
              <a:t>Remark: </a:t>
            </a:r>
            <a:r>
              <a:rPr lang="en-US" sz="2400" i="1" smtClean="0">
                <a:ea typeface="ＭＳ Ｐゴシック" pitchFamily="34" charset="-128"/>
              </a:rPr>
              <a:t>There is a Linear Relation between RSS values of devices.</a:t>
            </a:r>
          </a:p>
          <a:p>
            <a:pPr marL="747713" lvl="1" indent="-347663"/>
            <a:r>
              <a:rPr lang="en-US" sz="2400" b="1" i="1" smtClean="0">
                <a:ea typeface="ＭＳ Ｐゴシック" pitchFamily="34" charset="-128"/>
              </a:rPr>
              <a:t>Challenge: </a:t>
            </a:r>
            <a:r>
              <a:rPr lang="en-US" sz="2400" i="1" smtClean="0">
                <a:ea typeface="ＭＳ Ｐゴシック" pitchFamily="34" charset="-128"/>
              </a:rPr>
              <a:t>Can we exploit this to align reported RSS values?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104900"/>
            <a:ext cx="4032250" cy="446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9750" y="5570538"/>
            <a:ext cx="80645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7663" indent="-347663"/>
            <a:r>
              <a:rPr lang="en-US" sz="1400" b="0"/>
              <a:t>"Crowdsourced Indoor Localization for Diverse Devices through Radiomap Fusion", C. Laoudias, D. Zeinalipour-Yazti and C. G. Panayiotou, "Proceedings of the 4th Intl. Conference on Indoor Positioning and Indoor Navigation" (IPIN '13), Montbeliard-Belfort France, 2013. </a:t>
            </a:r>
            <a:endParaRPr lang="en-US" sz="2400" b="0"/>
          </a:p>
        </p:txBody>
      </p:sp>
      <p:pic>
        <p:nvPicPr>
          <p:cNvPr id="5120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981075"/>
            <a:ext cx="3902075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2"/>
          <p:cNvSpPr txBox="1">
            <a:spLocks/>
          </p:cNvSpPr>
          <p:nvPr/>
        </p:nvSpPr>
        <p:spPr bwMode="auto">
          <a:xfrm>
            <a:off x="228600" y="246063"/>
            <a:ext cx="8686800" cy="630237"/>
          </a:xfrm>
          <a:prstGeom prst="rect">
            <a:avLst/>
          </a:prstGeom>
          <a:noFill/>
          <a:ln>
            <a:solidFill>
              <a:srgbClr val="FF0000"/>
            </a:solidFill>
          </a:ln>
          <a:extLst/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3600" b="0" dirty="0" err="1" smtClean="0">
                <a:ea typeface="ＭＳ Ｐゴシック" pitchFamily="34" charset="-128"/>
              </a:rPr>
              <a:t>Crowdsourcing</a:t>
            </a:r>
            <a:r>
              <a:rPr lang="en-US" sz="3600" b="0" dirty="0" smtClean="0">
                <a:ea typeface="ＭＳ Ｐゴシック" pitchFamily="34" charset="-128"/>
              </a:rPr>
              <a:t> Challenges</a:t>
            </a:r>
            <a:endParaRPr lang="en-GB" sz="3600" b="0" kern="0" dirty="0">
              <a:solidFill>
                <a:schemeClr val="tx1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3789363"/>
            <a:ext cx="2062163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2138" y="549275"/>
            <a:ext cx="7959725" cy="1511300"/>
          </a:xfrm>
          <a:solidFill>
            <a:srgbClr val="92D050"/>
          </a:solidFill>
          <a:ln>
            <a:solidFill>
              <a:schemeClr val="tx1"/>
            </a:solidFill>
          </a:ln>
        </p:spPr>
        <p:txBody>
          <a:bodyPr lIns="92075" tIns="46038" rIns="92075" bIns="46038"/>
          <a:lstStyle/>
          <a:p>
            <a:r>
              <a:rPr lang="en-US" sz="4000" smtClean="0">
                <a:ea typeface="ＭＳ Ｐゴシック" pitchFamily="34" charset="-128"/>
              </a:rPr>
              <a:t>Mobile Data Management in </a:t>
            </a:r>
            <a:br>
              <a:rPr lang="en-US" sz="4000" smtClean="0">
                <a:ea typeface="ＭＳ Ｐゴシック" pitchFamily="34" charset="-128"/>
              </a:rPr>
            </a:br>
            <a:r>
              <a:rPr lang="en-US" sz="4000" smtClean="0">
                <a:ea typeface="ＭＳ Ｐゴシック" pitchFamily="34" charset="-128"/>
              </a:rPr>
              <a:t>Indoor Spaces</a:t>
            </a:r>
            <a:endParaRPr lang="en-US" sz="4000" i="1" smtClean="0">
              <a:solidFill>
                <a:schemeClr val="tx1"/>
              </a:solidFill>
              <a:latin typeface="Tahoma" pitchFamily="34" charset="0"/>
              <a:ea typeface="ＭＳ Ｐゴシック" pitchFamily="34" charset="-128"/>
            </a:endParaRPr>
          </a:p>
        </p:txBody>
      </p:sp>
      <p:sp>
        <p:nvSpPr>
          <p:cNvPr id="86020" name="Rectangle 5"/>
          <p:cNvSpPr>
            <a:spLocks noChangeArrowheads="1"/>
          </p:cNvSpPr>
          <p:nvPr/>
        </p:nvSpPr>
        <p:spPr bwMode="auto">
          <a:xfrm>
            <a:off x="611188" y="2205038"/>
            <a:ext cx="6697662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2000" b="0">
                <a:solidFill>
                  <a:schemeClr val="tx1"/>
                </a:solidFill>
              </a:rPr>
              <a:t>Christos Laoudias§and </a:t>
            </a:r>
            <a:r>
              <a:rPr lang="en-US" sz="2000">
                <a:solidFill>
                  <a:schemeClr val="tx1"/>
                </a:solidFill>
              </a:rPr>
              <a:t>Demetrios Zeinalipour-Yazti</a:t>
            </a:r>
            <a:r>
              <a:rPr lang="en-US" sz="2000" b="0">
                <a:solidFill>
                  <a:schemeClr val="tx1"/>
                </a:solidFill>
              </a:rPr>
              <a:t>∗</a:t>
            </a:r>
          </a:p>
          <a:p>
            <a:pPr algn="ctr">
              <a:spcBef>
                <a:spcPct val="20000"/>
              </a:spcBef>
            </a:pPr>
            <a:endParaRPr lang="en-US" sz="500" b="0">
              <a:solidFill>
                <a:schemeClr val="tx1"/>
              </a:solidFill>
            </a:endParaRPr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684213" y="5661025"/>
            <a:ext cx="7920037" cy="708025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b="0">
                <a:solidFill>
                  <a:schemeClr val="tx1"/>
                </a:solidFill>
              </a:rPr>
              <a:t>Advanced Seminar at 16</a:t>
            </a:r>
            <a:r>
              <a:rPr lang="en-GB" sz="2000" b="0" baseline="30000">
                <a:solidFill>
                  <a:schemeClr val="tx1"/>
                </a:solidFill>
              </a:rPr>
              <a:t>th</a:t>
            </a:r>
            <a:r>
              <a:rPr lang="en-GB" sz="2000" b="0">
                <a:solidFill>
                  <a:schemeClr val="tx1"/>
                </a:solidFill>
              </a:rPr>
              <a:t> IEEE Int. Conference on Mobile Data Management (MDM</a:t>
            </a:r>
            <a:r>
              <a:rPr lang="en-GB" altLang="en-US" sz="2000" b="0">
                <a:solidFill>
                  <a:schemeClr val="tx1"/>
                </a:solidFill>
              </a:rPr>
              <a:t>’</a:t>
            </a:r>
            <a:r>
              <a:rPr lang="en-GB" sz="2000" b="0">
                <a:solidFill>
                  <a:schemeClr val="tx1"/>
                </a:solidFill>
              </a:rPr>
              <a:t>15), </a:t>
            </a:r>
            <a:r>
              <a:rPr lang="en-US" sz="2000" b="0">
                <a:solidFill>
                  <a:schemeClr val="tx1"/>
                </a:solidFill>
              </a:rPr>
              <a:t>Pittsburgh, PA, USA, </a:t>
            </a:r>
            <a:r>
              <a:rPr lang="en-US" sz="2000" b="0" i="1">
                <a:solidFill>
                  <a:schemeClr val="tx1"/>
                </a:solidFill>
              </a:rPr>
              <a:t>June 17, 2015</a:t>
            </a:r>
            <a:endParaRPr lang="en-GB" sz="2000" b="0">
              <a:solidFill>
                <a:schemeClr val="tx1"/>
              </a:solidFill>
            </a:endParaRPr>
          </a:p>
        </p:txBody>
      </p:sp>
      <p:pic>
        <p:nvPicPr>
          <p:cNvPr id="86022" name="Picture 7" descr="C:\Users\dzeina\AppData\Local\Temp\vmware-dzeina\VMwareDnD\bee9d31e\zeinalipou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1725" y="3968750"/>
            <a:ext cx="1101725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1725" y="2276475"/>
            <a:ext cx="1143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4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275" y="4005263"/>
            <a:ext cx="32893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413" y="3933825"/>
            <a:ext cx="137001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6" name="Rectangle 19"/>
          <p:cNvSpPr>
            <a:spLocks noChangeArrowheads="1"/>
          </p:cNvSpPr>
          <p:nvPr/>
        </p:nvSpPr>
        <p:spPr bwMode="auto">
          <a:xfrm>
            <a:off x="827088" y="5360988"/>
            <a:ext cx="14414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" b="0">
                <a:hlinkClick r:id="rId8"/>
              </a:rPr>
              <a:t>http://goo.gl/70JV4q</a:t>
            </a:r>
            <a:endParaRPr lang="en-US" sz="1100" b="0"/>
          </a:p>
        </p:txBody>
      </p:sp>
      <p:pic>
        <p:nvPicPr>
          <p:cNvPr id="86027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84438" y="4508500"/>
            <a:ext cx="13001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8" name="Rectangle 11"/>
          <p:cNvSpPr>
            <a:spLocks noChangeArrowheads="1"/>
          </p:cNvSpPr>
          <p:nvPr/>
        </p:nvSpPr>
        <p:spPr bwMode="auto">
          <a:xfrm>
            <a:off x="900113" y="2708275"/>
            <a:ext cx="64801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Thank You! Questions?</a:t>
            </a:r>
          </a:p>
        </p:txBody>
      </p:sp>
      <p:sp>
        <p:nvSpPr>
          <p:cNvPr id="86029" name="Rectangle 12"/>
          <p:cNvSpPr>
            <a:spLocks noChangeArrowheads="1"/>
          </p:cNvSpPr>
          <p:nvPr/>
        </p:nvSpPr>
        <p:spPr bwMode="auto">
          <a:xfrm>
            <a:off x="1042988" y="3357563"/>
            <a:ext cx="60499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0">
                <a:solidFill>
                  <a:schemeClr val="tx1"/>
                </a:solidFill>
              </a:rPr>
              <a:t>Contact: </a:t>
            </a:r>
            <a:r>
              <a:rPr lang="en-US" sz="2000" b="0">
                <a:solidFill>
                  <a:schemeClr val="tx1"/>
                </a:solidFill>
                <a:hlinkClick r:id="rId10"/>
              </a:rPr>
              <a:t>laoudias@ucy.ac.cy</a:t>
            </a:r>
            <a:r>
              <a:rPr lang="en-US" sz="2000" b="0">
                <a:solidFill>
                  <a:schemeClr val="tx1"/>
                </a:solidFill>
              </a:rPr>
              <a:t>; </a:t>
            </a:r>
            <a:r>
              <a:rPr lang="en-US" sz="2000" b="0">
                <a:solidFill>
                  <a:schemeClr val="tx1"/>
                </a:solidFill>
                <a:hlinkClick r:id="rId11"/>
              </a:rPr>
              <a:t>dzeina@cs.ucy.ac.cy</a:t>
            </a:r>
            <a:endParaRPr lang="en-US" sz="20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268413"/>
            <a:ext cx="208915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10"/>
          <p:cNvSpPr>
            <a:spLocks noChangeArrowheads="1"/>
          </p:cNvSpPr>
          <p:nvPr/>
        </p:nvSpPr>
        <p:spPr bwMode="auto">
          <a:xfrm>
            <a:off x="5219700" y="3213100"/>
            <a:ext cx="3654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3399"/>
                </a:solidFill>
              </a:rPr>
              <a:t>http://anyplace.cs.ucy.ac.cy/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  <a:cs typeface="Arial" pitchFamily="34" charset="0"/>
              </a:rPr>
              <a:t>Anyplace IIN Service</a:t>
            </a:r>
            <a:endParaRPr lang="en-GB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2520950"/>
          </a:xfrm>
        </p:spPr>
        <p:txBody>
          <a:bodyPr/>
          <a:lstStyle/>
          <a:p>
            <a:pPr marL="514350" indent="-514350"/>
            <a:r>
              <a:rPr lang="en-US" sz="2400" b="1" dirty="0" smtClean="0">
                <a:ea typeface="ＭＳ Ｐゴシック" pitchFamily="34" charset="-128"/>
              </a:rPr>
              <a:t>Anyplace: A complete IIN Service open for research and development</a:t>
            </a:r>
          </a:p>
          <a:p>
            <a:pPr marL="914400" lvl="1" indent="-514350"/>
            <a:r>
              <a:rPr lang="en-US" sz="2000" dirty="0" smtClean="0">
                <a:ea typeface="ＭＳ Ｐゴシック" pitchFamily="34" charset="-128"/>
              </a:rPr>
              <a:t>Accuracy (1.96m [IPSN’15])</a:t>
            </a:r>
          </a:p>
          <a:p>
            <a:pPr marL="914400" lvl="1" indent="-514350"/>
            <a:r>
              <a:rPr lang="en-US" sz="2000" dirty="0" err="1" smtClean="0">
                <a:ea typeface="ＭＳ Ｐゴシック" pitchFamily="34" charset="-128"/>
              </a:rPr>
              <a:t>Crowdsourcing</a:t>
            </a:r>
            <a:r>
              <a:rPr lang="en-US" sz="2000" dirty="0" smtClean="0">
                <a:ea typeface="ＭＳ Ｐゴシック" pitchFamily="34" charset="-128"/>
              </a:rPr>
              <a:t> [IC’12]</a:t>
            </a:r>
          </a:p>
          <a:p>
            <a:pPr marL="914400" lvl="1" indent="-514350"/>
            <a:r>
              <a:rPr lang="en-US" sz="2000" dirty="0" smtClean="0">
                <a:ea typeface="ＭＳ Ｐゴシック" pitchFamily="34" charset="-128"/>
              </a:rPr>
              <a:t>Privacy [TKDE’15], Openness [MDM’12]</a:t>
            </a:r>
          </a:p>
          <a:p>
            <a:pPr marL="914400" lvl="1" indent="-514350"/>
            <a:r>
              <a:rPr lang="en-US" sz="2000" dirty="0" smtClean="0">
                <a:ea typeface="ＭＳ Ｐゴシック" pitchFamily="34" charset="-128"/>
              </a:rPr>
              <a:t>Other: Modeling, Modular, …</a:t>
            </a:r>
          </a:p>
          <a:p>
            <a:pPr marL="514350" indent="-514350"/>
            <a:r>
              <a:rPr lang="en-US" sz="2400" b="1" dirty="0" smtClean="0">
                <a:ea typeface="ＭＳ Ｐゴシック" pitchFamily="34" charset="-128"/>
              </a:rPr>
              <a:t>Model Your Building!</a:t>
            </a:r>
          </a:p>
          <a:p>
            <a:pPr marL="914400" lvl="1" indent="-514350"/>
            <a:r>
              <a:rPr lang="en-US" sz="2000" dirty="0" smtClean="0">
                <a:ea typeface="ＭＳ Ｐゴシック" pitchFamily="34" charset="-128"/>
              </a:rPr>
              <a:t>It takes </a:t>
            </a:r>
            <a:r>
              <a:rPr lang="en-US" sz="2000" b="1" dirty="0" smtClean="0">
                <a:ea typeface="ＭＳ Ｐゴシック" pitchFamily="34" charset="-128"/>
              </a:rPr>
              <a:t>1 minute </a:t>
            </a:r>
            <a:r>
              <a:rPr lang="en-US" sz="2000" dirty="0" smtClean="0">
                <a:ea typeface="ＭＳ Ｐゴシック" pitchFamily="34" charset="-128"/>
              </a:rPr>
              <a:t>to get your model online – 1 hour to offer indoor navigation and search in a 2500 sq meter building!</a:t>
            </a:r>
          </a:p>
          <a:p>
            <a:pPr marL="514350" indent="-514350"/>
            <a:r>
              <a:rPr lang="en-US" sz="2400" b="1" dirty="0" smtClean="0">
                <a:ea typeface="ＭＳ Ｐゴシック" pitchFamily="34" charset="-128"/>
              </a:rPr>
              <a:t>Don’t miss our MDM’15 Demos of Anyplace!</a:t>
            </a:r>
          </a:p>
          <a:p>
            <a:pPr marL="914400" lvl="1" indent="-514350"/>
            <a:r>
              <a:rPr lang="en-US" sz="1800" b="1" i="1" dirty="0" smtClean="0">
                <a:ea typeface="ＭＳ Ｐゴシック" pitchFamily="34" charset="-128"/>
              </a:rPr>
              <a:t>Anyplace: A </a:t>
            </a:r>
            <a:r>
              <a:rPr lang="en-US" sz="1800" b="1" i="1" dirty="0" err="1" smtClean="0">
                <a:ea typeface="ＭＳ Ｐゴシック" pitchFamily="34" charset="-128"/>
              </a:rPr>
              <a:t>Crowdsourced</a:t>
            </a:r>
            <a:r>
              <a:rPr lang="en-US" sz="1800" b="1" i="1" dirty="0" smtClean="0">
                <a:ea typeface="ＭＳ Ｐゴシック" pitchFamily="34" charset="-128"/>
              </a:rPr>
              <a:t> Indoor Information Service </a:t>
            </a:r>
            <a:r>
              <a:rPr lang="en-US" sz="1800" i="1" dirty="0" smtClean="0">
                <a:ea typeface="ＭＳ Ｐゴシック" pitchFamily="34" charset="-128"/>
              </a:rPr>
              <a:t>, </a:t>
            </a:r>
            <a:r>
              <a:rPr lang="en-US" sz="1800" i="1" dirty="0" err="1" smtClean="0">
                <a:ea typeface="ＭＳ Ｐゴシック" pitchFamily="34" charset="-128"/>
              </a:rPr>
              <a:t>Kyriakos</a:t>
            </a:r>
            <a:r>
              <a:rPr lang="en-US" sz="1800" i="1" dirty="0" smtClean="0">
                <a:ea typeface="ＭＳ Ｐゴシック" pitchFamily="34" charset="-128"/>
              </a:rPr>
              <a:t> Georgiou </a:t>
            </a:r>
            <a:r>
              <a:rPr lang="en-US" sz="1800" i="1" dirty="0" err="1" smtClean="0">
                <a:ea typeface="ＭＳ Ｐゴシック" pitchFamily="34" charset="-128"/>
              </a:rPr>
              <a:t>Timotheos</a:t>
            </a:r>
            <a:r>
              <a:rPr lang="en-US" sz="1800" i="1" dirty="0" smtClean="0">
                <a:ea typeface="ＭＳ Ｐゴシック" pitchFamily="34" charset="-128"/>
              </a:rPr>
              <a:t> </a:t>
            </a:r>
            <a:r>
              <a:rPr lang="en-US" sz="1800" i="1" dirty="0" err="1" smtClean="0">
                <a:ea typeface="ＭＳ Ｐゴシック" pitchFamily="34" charset="-128"/>
              </a:rPr>
              <a:t>Constambeys</a:t>
            </a:r>
            <a:r>
              <a:rPr lang="en-US" sz="1800" i="1" dirty="0" smtClean="0">
                <a:ea typeface="ＭＳ Ｐゴシック" pitchFamily="34" charset="-128"/>
              </a:rPr>
              <a:t>, Christos </a:t>
            </a:r>
            <a:r>
              <a:rPr lang="en-US" sz="1800" i="1" dirty="0" err="1" smtClean="0">
                <a:ea typeface="ＭＳ Ｐゴシック" pitchFamily="34" charset="-128"/>
              </a:rPr>
              <a:t>Laoudias</a:t>
            </a:r>
            <a:r>
              <a:rPr lang="en-US" sz="1800" i="1" dirty="0" smtClean="0">
                <a:ea typeface="ＭＳ Ｐゴシック" pitchFamily="34" charset="-128"/>
              </a:rPr>
              <a:t>, </a:t>
            </a:r>
            <a:r>
              <a:rPr lang="en-US" sz="1800" i="1" dirty="0" err="1" smtClean="0">
                <a:ea typeface="ＭＳ Ｐゴシック" pitchFamily="34" charset="-128"/>
              </a:rPr>
              <a:t>Lambros</a:t>
            </a:r>
            <a:r>
              <a:rPr lang="en-US" sz="1800" i="1" dirty="0" smtClean="0">
                <a:ea typeface="ＭＳ Ｐゴシック" pitchFamily="34" charset="-128"/>
              </a:rPr>
              <a:t> </a:t>
            </a:r>
            <a:r>
              <a:rPr lang="en-US" sz="1800" i="1" dirty="0" err="1" smtClean="0">
                <a:ea typeface="ＭＳ Ｐゴシック" pitchFamily="34" charset="-128"/>
              </a:rPr>
              <a:t>Petrou</a:t>
            </a:r>
            <a:r>
              <a:rPr lang="en-US" sz="1800" i="1" dirty="0" smtClean="0">
                <a:ea typeface="ＭＳ Ｐゴシック" pitchFamily="34" charset="-128"/>
              </a:rPr>
              <a:t>, </a:t>
            </a:r>
            <a:r>
              <a:rPr lang="en-US" sz="1800" i="1" dirty="0" err="1" smtClean="0">
                <a:ea typeface="ＭＳ Ｐゴシック" pitchFamily="34" charset="-128"/>
              </a:rPr>
              <a:t>Georgios</a:t>
            </a:r>
            <a:r>
              <a:rPr lang="en-US" sz="1800" i="1" dirty="0" smtClean="0">
                <a:ea typeface="ＭＳ Ｐゴシック" pitchFamily="34" charset="-128"/>
              </a:rPr>
              <a:t> </a:t>
            </a:r>
            <a:r>
              <a:rPr lang="en-US" sz="1800" i="1" dirty="0" err="1" smtClean="0">
                <a:ea typeface="ＭＳ Ｐゴシック" pitchFamily="34" charset="-128"/>
              </a:rPr>
              <a:t>Chatzimilioudis</a:t>
            </a:r>
            <a:r>
              <a:rPr lang="en-US" sz="1800" i="1" dirty="0" smtClean="0">
                <a:ea typeface="ＭＳ Ｐゴシック" pitchFamily="34" charset="-128"/>
              </a:rPr>
              <a:t> and </a:t>
            </a:r>
            <a:r>
              <a:rPr lang="en-US" sz="1800" i="1" dirty="0" err="1" smtClean="0">
                <a:ea typeface="ＭＳ Ｐゴシック" pitchFamily="34" charset="-128"/>
              </a:rPr>
              <a:t>Demetrios</a:t>
            </a:r>
            <a:r>
              <a:rPr lang="en-US" sz="1800" i="1" dirty="0" smtClean="0">
                <a:ea typeface="ＭＳ Ｐゴシック" pitchFamily="34" charset="-128"/>
              </a:rPr>
              <a:t> </a:t>
            </a:r>
            <a:r>
              <a:rPr lang="en-US" sz="1800" i="1" dirty="0" err="1" smtClean="0">
                <a:ea typeface="ＭＳ Ｐゴシック" pitchFamily="34" charset="-128"/>
              </a:rPr>
              <a:t>Zeinalipour-Yazti</a:t>
            </a:r>
            <a:endParaRPr lang="en-US" sz="1800" dirty="0" smtClean="0">
              <a:ea typeface="ＭＳ Ｐゴシック" pitchFamily="34" charset="-128"/>
            </a:endParaRPr>
          </a:p>
          <a:p>
            <a:pPr marL="914400" lvl="1" indent="-514350"/>
            <a:r>
              <a:rPr lang="en-US" sz="1800" dirty="0" smtClean="0">
                <a:ea typeface="ＭＳ Ｐゴシック" pitchFamily="34" charset="-128"/>
              </a:rPr>
              <a:t>Tue. Jun 16, 15:30-17:00, </a:t>
            </a:r>
            <a:r>
              <a:rPr lang="en-US" sz="1800" dirty="0" err="1" smtClean="0">
                <a:ea typeface="ＭＳ Ｐゴシック" pitchFamily="34" charset="-128"/>
              </a:rPr>
              <a:t>Sterlings</a:t>
            </a:r>
            <a:endParaRPr lang="en-US" sz="1800" dirty="0" smtClean="0">
              <a:ea typeface="ＭＳ Ｐゴシック" pitchFamily="34" charset="-128"/>
            </a:endParaRPr>
          </a:p>
          <a:p>
            <a:pPr marL="914400" lvl="1" indent="-514350"/>
            <a:r>
              <a:rPr lang="en-US" sz="1800" dirty="0" smtClean="0">
                <a:ea typeface="ＭＳ Ｐゴシック" pitchFamily="34" charset="-128"/>
              </a:rPr>
              <a:t>Thu. Jun 18, 13:30-15:00, </a:t>
            </a:r>
            <a:r>
              <a:rPr lang="en-US" sz="1800" dirty="0" err="1" smtClean="0">
                <a:ea typeface="ＭＳ Ｐゴシック" pitchFamily="34" charset="-128"/>
              </a:rPr>
              <a:t>Sterlings</a:t>
            </a:r>
            <a:endParaRPr lang="en-US" sz="1800" dirty="0" smtClean="0">
              <a:ea typeface="ＭＳ Ｐゴシック" pitchFamily="34" charset="-128"/>
            </a:endParaRPr>
          </a:p>
          <a:p>
            <a:pPr marL="914400" lvl="1" indent="-514350"/>
            <a:endParaRPr lang="en-US" sz="1600" i="1" dirty="0" smtClean="0">
              <a:ea typeface="ＭＳ Ｐゴシック" pitchFamily="34" charset="-128"/>
            </a:endParaRP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395288" y="4437063"/>
            <a:ext cx="8353425" cy="2016125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2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Balance</Template>
  <TotalTime>35263</TotalTime>
  <Words>5834</Words>
  <Application>Microsoft Macintosh PowerPoint</Application>
  <PresentationFormat>On-screen Show (4:3)</PresentationFormat>
  <Paragraphs>826</Paragraphs>
  <Slides>83</Slides>
  <Notes>72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5" baseType="lpstr">
      <vt:lpstr>Default Design</vt:lpstr>
      <vt:lpstr>Equation</vt:lpstr>
      <vt:lpstr>Mobile Data Management in  Indoor Spaces</vt:lpstr>
      <vt:lpstr>Disclaimer</vt:lpstr>
      <vt:lpstr>About this Tutorial</vt:lpstr>
      <vt:lpstr>Motivation</vt:lpstr>
      <vt:lpstr>Indoor Data Management</vt:lpstr>
      <vt:lpstr>Internet-based Indoor Navigation</vt:lpstr>
      <vt:lpstr>IIN Applications</vt:lpstr>
      <vt:lpstr>IIN Taxonomy</vt:lpstr>
      <vt:lpstr>Anyplace IIN Service</vt:lpstr>
      <vt:lpstr>Anyplace IIN Workflow</vt:lpstr>
      <vt:lpstr>Anyplace @ MDM’15</vt:lpstr>
      <vt:lpstr>Anyplace @ MDM’15</vt:lpstr>
      <vt:lpstr>Tutorial Outline</vt:lpstr>
      <vt:lpstr>Location</vt:lpstr>
      <vt:lpstr>Location (Applications)</vt:lpstr>
      <vt:lpstr>Location (Technologies)</vt:lpstr>
      <vt:lpstr>Localization</vt:lpstr>
      <vt:lpstr>Location</vt:lpstr>
      <vt:lpstr>Location (Outdoor)</vt:lpstr>
      <vt:lpstr>Location (Outdoor/Indoor)</vt:lpstr>
      <vt:lpstr>Public Cell ID Databases</vt:lpstr>
      <vt:lpstr>Location (Indoor)</vt:lpstr>
      <vt:lpstr>PowerPoint Presentation</vt:lpstr>
      <vt:lpstr>WiFi Fingerprinting</vt:lpstr>
      <vt:lpstr>WiFi Fingerprinting</vt:lpstr>
      <vt:lpstr>WiFi Fingerprinting</vt:lpstr>
      <vt:lpstr>Logging in Anyplace</vt:lpstr>
      <vt:lpstr>WiFi Positioning</vt:lpstr>
      <vt:lpstr>WiFi Positioning Demo</vt:lpstr>
      <vt:lpstr>Hybrid IMU/WiFi Positioning</vt:lpstr>
      <vt:lpstr>Hybrid WiFi/IMU Positioning Demo</vt:lpstr>
      <vt:lpstr>Hybrid Wi-Fi/IMU/Outdoor Anyplace</vt:lpstr>
      <vt:lpstr>Magnetic-based</vt:lpstr>
      <vt:lpstr>Localization Outline</vt:lpstr>
      <vt:lpstr>RFID Tags</vt:lpstr>
      <vt:lpstr>Beacons</vt:lpstr>
      <vt:lpstr>Beacons</vt:lpstr>
      <vt:lpstr>Beacons</vt:lpstr>
      <vt:lpstr>Ultrasound</vt:lpstr>
      <vt:lpstr>LED Visible Light</vt:lpstr>
      <vt:lpstr>Ultra Wide Band (UWB)</vt:lpstr>
      <vt:lpstr>IIN Taxonomy </vt:lpstr>
      <vt:lpstr>Industrial Solutions</vt:lpstr>
      <vt:lpstr>Beacon (Applications)</vt:lpstr>
      <vt:lpstr>Tutorial Outline</vt:lpstr>
      <vt:lpstr>Modeling</vt:lpstr>
      <vt:lpstr>Modeling</vt:lpstr>
      <vt:lpstr>Modeling</vt:lpstr>
      <vt:lpstr>GeoJson</vt:lpstr>
      <vt:lpstr>IndoorGML</vt:lpstr>
      <vt:lpstr>IndoorGML – How It Works</vt:lpstr>
      <vt:lpstr>PowerPoint Presentation</vt:lpstr>
      <vt:lpstr>i-locate EU Project</vt:lpstr>
      <vt:lpstr>i-locate Open Geodata Project</vt:lpstr>
      <vt:lpstr>IIN Taxonomy </vt:lpstr>
      <vt:lpstr>Industrial Solutions</vt:lpstr>
      <vt:lpstr>Google Indoor</vt:lpstr>
      <vt:lpstr>Tutorial Outline</vt:lpstr>
      <vt:lpstr>Crowdsourcing</vt:lpstr>
      <vt:lpstr>Non-Participatory vs. Participatory </vt:lpstr>
      <vt:lpstr>Non-Participatory</vt:lpstr>
      <vt:lpstr>KAILOS Academic Project</vt:lpstr>
      <vt:lpstr>Active Campus (UCSD)</vt:lpstr>
      <vt:lpstr>Place Lab (Intel)</vt:lpstr>
      <vt:lpstr>Zee (Microsoft Research)</vt:lpstr>
      <vt:lpstr>SmartCampusAAU (Aalborg)</vt:lpstr>
      <vt:lpstr>IIN Taxonomy </vt:lpstr>
      <vt:lpstr>Tutorial Outline</vt:lpstr>
      <vt:lpstr>Location Privacy Threat</vt:lpstr>
      <vt:lpstr>Location Privacy</vt:lpstr>
      <vt:lpstr>Privacy vs No Privacy</vt:lpstr>
      <vt:lpstr>Location Privacy</vt:lpstr>
      <vt:lpstr>Temporal Vector Map (TVM)</vt:lpstr>
      <vt:lpstr>Tutorial Outline</vt:lpstr>
      <vt:lpstr>Localization Challenges</vt:lpstr>
      <vt:lpstr>PowerPoint Presentation</vt:lpstr>
      <vt:lpstr>Intermittent Connectivity</vt:lpstr>
      <vt:lpstr>PreLoc Navigation</vt:lpstr>
      <vt:lpstr>Modeling Challenges</vt:lpstr>
      <vt:lpstr>Crowdsourcing Challenges</vt:lpstr>
      <vt:lpstr>PowerPoint Presentation</vt:lpstr>
      <vt:lpstr>PowerPoint Presentation</vt:lpstr>
      <vt:lpstr>Mobile Data Management in  Indoor Spaces</vt:lpstr>
    </vt:vector>
  </TitlesOfParts>
  <Company>UCR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Querying Sensor Data in Smartphone Networks</dc:title>
  <dc:subject>University of Cyprus</dc:subject>
  <dc:creator>Demetris Zeinalipour</dc:creator>
  <cp:lastModifiedBy>D Z</cp:lastModifiedBy>
  <cp:revision>2358</cp:revision>
  <cp:lastPrinted>2005-08-16T19:27:47Z</cp:lastPrinted>
  <dcterms:created xsi:type="dcterms:W3CDTF">2002-06-13T03:57:29Z</dcterms:created>
  <dcterms:modified xsi:type="dcterms:W3CDTF">2015-06-19T13:37:08Z</dcterms:modified>
</cp:coreProperties>
</file>