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1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embeddings/oleObject2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695" r:id="rId2"/>
    <p:sldId id="1583" r:id="rId3"/>
    <p:sldId id="1696" r:id="rId4"/>
    <p:sldId id="1596" r:id="rId5"/>
    <p:sldId id="1725" r:id="rId6"/>
    <p:sldId id="1774" r:id="rId7"/>
    <p:sldId id="1776" r:id="rId8"/>
    <p:sldId id="1697" r:id="rId9"/>
    <p:sldId id="1734" r:id="rId10"/>
    <p:sldId id="1698" r:id="rId11"/>
    <p:sldId id="1777" r:id="rId12"/>
    <p:sldId id="1727" r:id="rId13"/>
    <p:sldId id="1728" r:id="rId14"/>
    <p:sldId id="1731" r:id="rId15"/>
    <p:sldId id="1733" r:id="rId16"/>
    <p:sldId id="1770" r:id="rId17"/>
    <p:sldId id="1739" r:id="rId18"/>
    <p:sldId id="1742" r:id="rId19"/>
    <p:sldId id="1773" r:id="rId20"/>
    <p:sldId id="1761" r:id="rId21"/>
    <p:sldId id="1771" r:id="rId22"/>
    <p:sldId id="1763" r:id="rId23"/>
    <p:sldId id="1762" r:id="rId24"/>
    <p:sldId id="1735" r:id="rId25"/>
    <p:sldId id="1751" r:id="rId26"/>
    <p:sldId id="1740" r:id="rId27"/>
    <p:sldId id="1754" r:id="rId28"/>
    <p:sldId id="1720" r:id="rId29"/>
    <p:sldId id="1765" r:id="rId30"/>
    <p:sldId id="1758" r:id="rId31"/>
    <p:sldId id="1757" r:id="rId32"/>
    <p:sldId id="1726" r:id="rId33"/>
    <p:sldId id="1778" r:id="rId34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chemeClr val="tx2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A37"/>
    <a:srgbClr val="6600CC"/>
    <a:srgbClr val="0000FF"/>
    <a:srgbClr val="FF9900"/>
    <a:srgbClr val="CC0099"/>
    <a:srgbClr val="003399"/>
    <a:srgbClr val="FF7C80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863" autoAdjust="0"/>
    <p:restoredTop sz="83333" autoAdjust="0"/>
  </p:normalViewPr>
  <p:slideViewPr>
    <p:cSldViewPr>
      <p:cViewPr>
        <p:scale>
          <a:sx n="71" d="100"/>
          <a:sy n="71" d="100"/>
        </p:scale>
        <p:origin x="-288" y="-6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940" y="-12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726623E-9264-4A9D-AAA6-D97E40435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>
            <a:lvl1pPr algn="r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7713"/>
            <a:ext cx="4957763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l" defTabSz="930218">
              <a:defRPr sz="12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6" tIns="46494" rIns="92986" bIns="4649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BC4A8D57-E31C-4CFD-8C03-A19462F0748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1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178475-C2D0-4F6D-AB6C-B0DEC1D9F23D}" type="slidenum">
              <a:rPr lang="el-GR" smtClean="0"/>
              <a:pPr>
                <a:defRPr/>
              </a:pPr>
              <a:t>1</a:t>
            </a:fld>
            <a:endParaRPr lang="el-GR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70A88C-30FF-41CF-9F7A-18784C21699E}" type="slidenum">
              <a:rPr lang="el-GR" smtClean="0">
                <a:latin typeface="Arial" charset="0"/>
              </a:rPr>
              <a:pPr>
                <a:defRPr/>
              </a:pPr>
              <a:t>12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13</a:t>
            </a:fld>
            <a:endParaRPr lang="el-G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14</a:t>
            </a:fld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15</a:t>
            </a:fld>
            <a:endParaRPr lang="el-G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786B31-0C1D-4BF8-A729-B7E6C0B15694}" type="slidenum">
              <a:rPr lang="el-GR" smtClean="0"/>
              <a:pPr>
                <a:defRPr/>
              </a:pPr>
              <a:t>16</a:t>
            </a:fld>
            <a:endParaRPr lang="el-G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17</a:t>
            </a:fld>
            <a:endParaRPr lang="el-G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18</a:t>
            </a:fld>
            <a:endParaRPr lang="el-G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19</a:t>
            </a:fld>
            <a:endParaRPr lang="el-G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20</a:t>
            </a:fld>
            <a:endParaRPr lang="el-G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21</a:t>
            </a:fld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130ABB-620E-439E-8E92-1BE20C7485FE}" type="slidenum">
              <a:rPr lang="el-GR" smtClean="0">
                <a:latin typeface="Arial" charset="0"/>
              </a:rPr>
              <a:pPr>
                <a:defRPr/>
              </a:pPr>
              <a:t>2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22</a:t>
            </a:fld>
            <a:endParaRPr lang="el-G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FB3BE-2114-4052-8E5B-E9E53A4A1506}" type="slidenum">
              <a:rPr lang="el-GR" smtClean="0"/>
              <a:pPr>
                <a:defRPr/>
              </a:pPr>
              <a:t>23</a:t>
            </a:fld>
            <a:endParaRPr 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5F1F2-9459-4779-A7D8-1011BA634FA7}" type="slidenum">
              <a:rPr lang="el-GR" smtClean="0">
                <a:latin typeface="Arial" charset="0"/>
              </a:rPr>
              <a:pPr>
                <a:defRPr/>
              </a:pPr>
              <a:t>24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25</a:t>
            </a:fld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Initial fingerprints were averaged (normalized) at a 2x2m cell granularity.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45A6E36D-ADA3-43D2-AE13-D9A8D0038E36}" type="slidenum">
              <a:rPr lang="el-GR" smtClean="0"/>
              <a:pPr defTabSz="912813">
                <a:defRPr/>
              </a:pPr>
              <a:t>28</a:t>
            </a:fld>
            <a:endParaRPr lang="el-G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45A6E36D-ADA3-43D2-AE13-D9A8D0038E36}" type="slidenum">
              <a:rPr lang="el-GR" smtClean="0"/>
              <a:pPr defTabSz="912813">
                <a:defRPr/>
              </a:pPr>
              <a:t>29</a:t>
            </a:fld>
            <a:endParaRPr lang="el-GR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30</a:t>
            </a:fld>
            <a:endParaRPr lang="el-G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1C677-DFBA-41C8-BA41-612E82CF77E7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1EC445-A742-4A88-A9A8-B4560A91F734}" type="slidenum">
              <a:rPr lang="el-GR" smtClean="0"/>
              <a:pPr>
                <a:defRPr/>
              </a:pPr>
              <a:t>3</a:t>
            </a:fld>
            <a:endParaRPr lang="el-G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32855-8E22-4428-BE32-D39251A3C7F2}" type="slidenum">
              <a:rPr lang="el-GR" smtClean="0"/>
              <a:pPr>
                <a:defRPr/>
              </a:pPr>
              <a:t>32</a:t>
            </a:fld>
            <a:endParaRPr lang="el-GR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49300"/>
            <a:ext cx="4954587" cy="3717925"/>
          </a:xfrm>
          <a:ln w="12700" cap="flat"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659" tIns="46829" rIns="93659" bIns="46829"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2813">
              <a:defRPr/>
            </a:pPr>
            <a:fld id="{FB24BF3E-EEC5-4F3A-9A31-13EBD8B1633B}" type="slidenum">
              <a:rPr lang="el-GR" smtClean="0"/>
              <a:pPr defTabSz="912813">
                <a:defRPr/>
              </a:pPr>
              <a:t>33</a:t>
            </a:fld>
            <a:endParaRPr lang="el-GR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40382-9845-4384-ABC7-C9ECBE0EB7C0}" type="slidenum">
              <a:rPr lang="el-GR" smtClean="0">
                <a:latin typeface="Arial" charset="0"/>
              </a:rPr>
              <a:pPr>
                <a:defRPr/>
              </a:pPr>
              <a:t>4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C42FA8-790E-4544-BE4B-8E59D0D3571F}" type="slidenum">
              <a:rPr lang="el-GR" smtClean="0">
                <a:latin typeface="Arial" charset="0"/>
              </a:rPr>
              <a:pPr>
                <a:defRPr/>
              </a:pPr>
              <a:t>5</a:t>
            </a:fld>
            <a:endParaRPr lang="el-G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8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6C4714-A5BE-4432-B1CE-A1540D66FF9F}" type="slidenum">
              <a:rPr lang="el-GR" smtClean="0"/>
              <a:pPr>
                <a:defRPr/>
              </a:pPr>
              <a:t>9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774623-4FB2-4300-916C-3F88015D068C}" type="slidenum">
              <a:rPr lang="el-GR" smtClean="0"/>
              <a:pPr>
                <a:defRPr/>
              </a:pPr>
              <a:t>10</a:t>
            </a:fld>
            <a:endParaRPr lang="el-G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37F3FB-AD27-43FF-A43B-CCF93B0E368B}" type="slidenum">
              <a:rPr lang="el-GR" smtClean="0"/>
              <a:pPr>
                <a:defRPr/>
              </a:pPr>
              <a:t>11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187450" y="6567488"/>
            <a:ext cx="67691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IEEE MDM 2015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000" b="0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© </a:t>
            </a:r>
            <a:r>
              <a:rPr lang="en-US" sz="1000" b="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Konstantinidis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000" b="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Nikolaides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000" b="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Chatzimilioudis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000" b="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Evagorou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1000" b="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Zeinalipour-Yazti</a:t>
            </a: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1000" b="0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and </a:t>
            </a:r>
            <a:r>
              <a:rPr lang="en-US" sz="1000" b="0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Chrysanthis</a:t>
            </a:r>
            <a:endParaRPr lang="el-GR" sz="1000" b="0" dirty="0">
              <a:solidFill>
                <a:schemeClr val="bg2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6572250" y="6238875"/>
            <a:ext cx="22479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801C7A1D-9A16-4C25-9E23-481CFEFE3744}" type="slidenum">
              <a:rPr lang="el-GR" sz="1400" smtClean="0">
                <a:latin typeface="+mj-lt"/>
              </a:rPr>
              <a:pPr algn="r">
                <a:defRPr/>
              </a:pPr>
              <a:t>‹#›</a:t>
            </a:fld>
            <a:endParaRPr lang="el-GR" sz="12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3341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0736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7236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1" name="Text Box 9"/>
          <p:cNvSpPr txBox="1">
            <a:spLocks noChangeArrowheads="1"/>
          </p:cNvSpPr>
          <p:nvPr/>
        </p:nvSpPr>
        <p:spPr bwMode="auto">
          <a:xfrm>
            <a:off x="2843213" y="6553200"/>
            <a:ext cx="35290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400" b="0">
              <a:solidFill>
                <a:schemeClr val="tx1"/>
              </a:solidFill>
            </a:endParaRPr>
          </a:p>
        </p:txBody>
      </p:sp>
      <p:sp>
        <p:nvSpPr>
          <p:cNvPr id="1032" name="TextBox 8"/>
          <p:cNvSpPr txBox="1">
            <a:spLocks noChangeArrowheads="1"/>
          </p:cNvSpPr>
          <p:nvPr/>
        </p:nvSpPr>
        <p:spPr bwMode="auto">
          <a:xfrm>
            <a:off x="357188" y="0"/>
            <a:ext cx="8358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960688" algn="l"/>
              </a:tabLst>
              <a:defRPr/>
            </a:pPr>
            <a:r>
              <a:rPr lang="en-US" sz="1800" b="0" i="1">
                <a:solidFill>
                  <a:schemeClr val="bg1"/>
                </a:solidFill>
              </a:rPr>
              <a:t>Dagstuhl Seminar </a:t>
            </a:r>
            <a:r>
              <a:rPr lang="en-GB" sz="1800" b="0" i="1">
                <a:solidFill>
                  <a:schemeClr val="bg1"/>
                </a:solidFill>
              </a:rPr>
              <a:t>10042, </a:t>
            </a:r>
            <a:r>
              <a:rPr lang="en-US" sz="1800" b="0" i="1">
                <a:solidFill>
                  <a:schemeClr val="bg1"/>
                </a:solidFill>
              </a:rPr>
              <a:t>Demetris Zeinalipour, University of Cyprus, 26/1/2010 </a:t>
            </a:r>
            <a:endParaRPr lang="en-GB" sz="1800" b="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hyperlink" Target="https://www.youtube.com/watch?t=28&amp;v=8EvioLZ6hv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5.png"/><Relationship Id="rId5" Type="http://schemas.openxmlformats.org/officeDocument/2006/relationships/image" Target="../media/image3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6.wmf"/><Relationship Id="rId6" Type="http://schemas.openxmlformats.org/officeDocument/2006/relationships/image" Target="../media/image4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2.png"/><Relationship Id="rId6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=28&amp;v=8EvioLZ6hvg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3200" dirty="0" err="1" smtClean="0">
                <a:ea typeface="ＭＳ Ｐゴシック" pitchFamily="34" charset="-128"/>
              </a:rPr>
              <a:t>RadioMap</a:t>
            </a:r>
            <a:r>
              <a:rPr lang="en-US" sz="3200" dirty="0" smtClean="0">
                <a:ea typeface="ＭＳ Ｐゴシック" pitchFamily="34" charset="-128"/>
              </a:rPr>
              <a:t> </a:t>
            </a:r>
            <a:r>
              <a:rPr lang="en-US" sz="3200" dirty="0" err="1" smtClean="0">
                <a:ea typeface="ＭＳ Ｐゴシック" pitchFamily="34" charset="-128"/>
              </a:rPr>
              <a:t>Prefetching</a:t>
            </a:r>
            <a:r>
              <a:rPr lang="en-US" sz="3200" dirty="0" smtClean="0">
                <a:ea typeface="ＭＳ Ｐゴシック" pitchFamily="34" charset="-128"/>
              </a:rPr>
              <a:t> for Indoor  Navigation in Intermittently Connected</a:t>
            </a:r>
            <a:br>
              <a:rPr lang="en-US" sz="3200" dirty="0" smtClean="0">
                <a:ea typeface="ＭＳ Ｐゴシック" pitchFamily="34" charset="-128"/>
              </a:rPr>
            </a:br>
            <a:r>
              <a:rPr lang="en-US" sz="3200" dirty="0" smtClean="0">
                <a:ea typeface="ＭＳ Ｐゴシック" pitchFamily="34" charset="-128"/>
              </a:rPr>
              <a:t>Wi-Fi Networks</a:t>
            </a:r>
            <a:endParaRPr lang="en-US" sz="3200" i="1" dirty="0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611188" y="2205038"/>
            <a:ext cx="79930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0">
                <a:solidFill>
                  <a:schemeClr val="tx1"/>
                </a:solidFill>
              </a:rPr>
              <a:t>Andreas Konstantinidis∗, George Nikolaides∗, Georgios Chatzimilioudis∗, Giannis Evagorou‡, </a:t>
            </a:r>
            <a:r>
              <a:rPr lang="en-US" sz="2000">
                <a:solidFill>
                  <a:schemeClr val="tx1"/>
                </a:solidFill>
              </a:rPr>
              <a:t>Demetrios Zeinalipour-Yazti</a:t>
            </a:r>
            <a:r>
              <a:rPr lang="en-US" sz="2000" b="0">
                <a:solidFill>
                  <a:schemeClr val="tx1"/>
                </a:solidFill>
              </a:rPr>
              <a:t>∗ and Panos K. Chrysanthis§</a:t>
            </a:r>
          </a:p>
          <a:p>
            <a:pPr algn="ctr">
              <a:spcBef>
                <a:spcPct val="20000"/>
              </a:spcBef>
            </a:pPr>
            <a:endParaRPr lang="en-US" sz="500" b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tx1"/>
                </a:solidFill>
              </a:rPr>
              <a:t>∗Department of Computer Science, University of Cyprus, 1678 Nicosia, Cyprus</a:t>
            </a:r>
          </a:p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tx1"/>
                </a:solidFill>
              </a:rPr>
              <a:t>‡Department of Computing, Imperial College London, SW7 2AZ London, UK</a:t>
            </a:r>
          </a:p>
          <a:p>
            <a:pPr algn="ctr">
              <a:spcBef>
                <a:spcPct val="20000"/>
              </a:spcBef>
            </a:pPr>
            <a:r>
              <a:rPr lang="en-US" sz="1600" b="0">
                <a:solidFill>
                  <a:schemeClr val="tx1"/>
                </a:solidFill>
              </a:rPr>
              <a:t>§Department of Computer Science, University of Pittsburgh, PA 15260, USA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84213" y="5661025"/>
            <a:ext cx="7777162" cy="7080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solidFill>
                  <a:schemeClr val="tx1"/>
                </a:solidFill>
              </a:rPr>
              <a:t>16</a:t>
            </a:r>
            <a:r>
              <a:rPr lang="en-GB" sz="2000" b="0" baseline="30000">
                <a:solidFill>
                  <a:schemeClr val="tx1"/>
                </a:solidFill>
              </a:rPr>
              <a:t>th</a:t>
            </a:r>
            <a:r>
              <a:rPr lang="en-GB" sz="2000" b="0">
                <a:solidFill>
                  <a:schemeClr val="tx1"/>
                </a:solidFill>
              </a:rPr>
              <a:t> IEEE Int. Conference on Mobile Data Management (MDM</a:t>
            </a:r>
            <a:r>
              <a:rPr lang="en-GB" altLang="en-US" sz="2000" b="0">
                <a:solidFill>
                  <a:schemeClr val="tx1"/>
                </a:solidFill>
              </a:rPr>
              <a:t>’</a:t>
            </a:r>
            <a:r>
              <a:rPr lang="en-GB" sz="2000" b="0">
                <a:solidFill>
                  <a:schemeClr val="tx1"/>
                </a:solidFill>
              </a:rPr>
              <a:t>15), </a:t>
            </a:r>
            <a:r>
              <a:rPr lang="en-US" sz="2000" b="0">
                <a:solidFill>
                  <a:schemeClr val="tx1"/>
                </a:solidFill>
              </a:rPr>
              <a:t>Pittsburgh, PA, USA, </a:t>
            </a:r>
            <a:r>
              <a:rPr lang="en-US" sz="2000" b="0" i="1">
                <a:solidFill>
                  <a:schemeClr val="tx1"/>
                </a:solidFill>
              </a:rPr>
              <a:t>June 16, 2015</a:t>
            </a:r>
            <a:endParaRPr lang="en-GB" sz="2000" b="0">
              <a:solidFill>
                <a:schemeClr val="tx1"/>
              </a:solidFill>
            </a:endParaRPr>
          </a:p>
        </p:txBody>
      </p:sp>
      <p:pic>
        <p:nvPicPr>
          <p:cNvPr id="717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2926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364038"/>
            <a:ext cx="2555875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508500"/>
            <a:ext cx="2881313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IIN Workflow</a:t>
            </a:r>
            <a:endParaRPr lang="en-US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651500" y="836712"/>
            <a:ext cx="3492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IIN Service</a:t>
            </a:r>
          </a:p>
        </p:txBody>
      </p:sp>
      <p:pic>
        <p:nvPicPr>
          <p:cNvPr id="1146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342" y="3457674"/>
            <a:ext cx="14414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1339949"/>
            <a:ext cx="15367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24524" y="1268513"/>
            <a:ext cx="3239963" cy="3888680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>
            <a:off x="3059113" y="2276574"/>
            <a:ext cx="266541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987675" y="1465362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/>
              <a:t>a) Upload Measurements</a:t>
            </a:r>
          </a:p>
        </p:txBody>
      </p:sp>
      <p:sp>
        <p:nvSpPr>
          <p:cNvPr id="34" name="Can 33"/>
          <p:cNvSpPr>
            <a:spLocks noChangeArrowheads="1"/>
          </p:cNvSpPr>
          <p:nvPr/>
        </p:nvSpPr>
        <p:spPr bwMode="auto">
          <a:xfrm>
            <a:off x="6443663" y="1916212"/>
            <a:ext cx="1944687" cy="2736924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516216" y="2348881"/>
            <a:ext cx="18722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/>
              <a:t>b) Build </a:t>
            </a:r>
            <a:r>
              <a:rPr lang="en-US" sz="2400" dirty="0" smtClean="0">
                <a:solidFill>
                  <a:srgbClr val="FF0000"/>
                </a:solidFill>
              </a:rPr>
              <a:t>RM </a:t>
            </a:r>
            <a:r>
              <a:rPr lang="en-US" sz="2400" b="0" dirty="0" smtClean="0">
                <a:solidFill>
                  <a:schemeClr val="tx1"/>
                </a:solidFill>
              </a:rPr>
              <a:t>(</a:t>
            </a:r>
            <a:r>
              <a:rPr lang="en-US" sz="2400" b="0" dirty="0" err="1" smtClean="0">
                <a:solidFill>
                  <a:schemeClr val="tx1"/>
                </a:solidFill>
              </a:rPr>
              <a:t>Radiomap</a:t>
            </a:r>
            <a:r>
              <a:rPr lang="en-US" sz="2400" b="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230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1124049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Straight Arrow Connector 47"/>
          <p:cNvCxnSpPr>
            <a:cxnSpLocks noChangeShapeType="1"/>
          </p:cNvCxnSpPr>
          <p:nvPr/>
        </p:nvCxnSpPr>
        <p:spPr bwMode="auto">
          <a:xfrm flipH="1">
            <a:off x="3131840" y="4221088"/>
            <a:ext cx="2232025" cy="25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none" w="med" len="med"/>
            <a:tailEnd type="none" w="med" len="med"/>
          </a:ln>
        </p:spPr>
      </p:cxn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843808" y="3645024"/>
            <a:ext cx="2736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/>
              <a:t>c) </a:t>
            </a:r>
            <a:r>
              <a:rPr lang="en-US" sz="2400" b="0" dirty="0" smtClean="0"/>
              <a:t>Localize</a:t>
            </a:r>
            <a:endParaRPr lang="en-US" sz="2400" b="0" dirty="0"/>
          </a:p>
        </p:txBody>
      </p:sp>
      <p:sp>
        <p:nvSpPr>
          <p:cNvPr id="12312" name="TextBox 61"/>
          <p:cNvSpPr txBox="1">
            <a:spLocks noChangeArrowheads="1"/>
          </p:cNvSpPr>
          <p:nvPr/>
        </p:nvSpPr>
        <p:spPr bwMode="auto">
          <a:xfrm>
            <a:off x="1079500" y="836712"/>
            <a:ext cx="176371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Logger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042988" y="5300762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Navigator</a:t>
            </a:r>
          </a:p>
        </p:txBody>
      </p:sp>
      <p:sp>
        <p:nvSpPr>
          <p:cNvPr id="28" name="TextBox 18"/>
          <p:cNvSpPr txBox="1">
            <a:spLocks noChangeArrowheads="1"/>
          </p:cNvSpPr>
          <p:nvPr/>
        </p:nvSpPr>
        <p:spPr bwMode="auto">
          <a:xfrm>
            <a:off x="3023320" y="5229200"/>
            <a:ext cx="47890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u="sng" dirty="0" smtClean="0">
                <a:solidFill>
                  <a:schemeClr val="tx1"/>
                </a:solidFill>
              </a:rPr>
              <a:t>d) Localization Alternatives: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b="0" dirty="0" smtClean="0">
                <a:solidFill>
                  <a:schemeClr val="tx1"/>
                </a:solidFill>
              </a:rPr>
              <a:t>lient-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CSA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erver-</a:t>
            </a:r>
            <a:r>
              <a:rPr lang="en-US" sz="2400" dirty="0" smtClean="0">
                <a:solidFill>
                  <a:srgbClr val="FF0000"/>
                </a:solidFill>
              </a:rPr>
              <a:t>S</a:t>
            </a:r>
            <a:r>
              <a:rPr lang="en-US" sz="2400" b="0" dirty="0" smtClean="0">
                <a:solidFill>
                  <a:schemeClr val="tx1"/>
                </a:solidFill>
              </a:rPr>
              <a:t>ide-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b="0" dirty="0" smtClean="0">
                <a:solidFill>
                  <a:schemeClr val="tx1"/>
                </a:solidFill>
              </a:rPr>
              <a:t>pproach (</a:t>
            </a:r>
            <a:r>
              <a:rPr lang="en-US" sz="2400" dirty="0" smtClean="0">
                <a:solidFill>
                  <a:srgbClr val="FF0000"/>
                </a:solidFill>
              </a:rPr>
              <a:t>SSA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3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39" y="3212976"/>
            <a:ext cx="140754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0" y="621166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91872" y="45811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SSA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8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4005064"/>
            <a:ext cx="888213" cy="72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692" y="33757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84784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1328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249289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941168"/>
            <a:ext cx="257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 rot="18087307">
            <a:off x="289570" y="4155258"/>
            <a:ext cx="140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fingerprint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-0.65486 0.2305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00" y="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 animBg="1"/>
      <p:bldP spid="45" grpId="0"/>
      <p:bldP spid="51" grpId="0"/>
      <p:bldP spid="63" grpId="0"/>
      <p:bldP spid="36" grpId="0"/>
      <p:bldP spid="36" grpId="1"/>
      <p:bldP spid="37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CSA Navigation (Anyplace)</a:t>
            </a:r>
            <a:endParaRPr lang="en-US" dirty="0"/>
          </a:p>
        </p:txBody>
      </p:sp>
      <p:pic>
        <p:nvPicPr>
          <p:cNvPr id="1433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75048"/>
            <a:ext cx="74898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733256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4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CSA Weaknesses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520950"/>
          </a:xfrm>
        </p:spPr>
        <p:txBody>
          <a:bodyPr/>
          <a:lstStyle/>
          <a:p>
            <a:pPr marL="514350" indent="-514350">
              <a:defRPr/>
            </a:pPr>
            <a:r>
              <a:rPr lang="en-US" sz="2800" b="1" dirty="0" smtClean="0">
                <a:ea typeface="ＭＳ Ｐゴシック" pitchFamily="34" charset="-128"/>
              </a:rPr>
              <a:t>Don’t know a priori what buildings we need!</a:t>
            </a:r>
          </a:p>
          <a:p>
            <a:pPr marL="914400" lvl="1" indent="-514350">
              <a:defRPr/>
            </a:pPr>
            <a:r>
              <a:rPr lang="en-US" sz="2400" dirty="0" smtClean="0">
                <a:ea typeface="ＭＳ Ｐゴシック" pitchFamily="34" charset="-128"/>
              </a:rPr>
              <a:t>e.g., a user lost on a complex University Campus.</a:t>
            </a:r>
          </a:p>
          <a:p>
            <a:pPr marL="514350" indent="-514350">
              <a:defRPr/>
            </a:pPr>
            <a:r>
              <a:rPr lang="en-US" sz="2800" b="1" dirty="0" smtClean="0">
                <a:ea typeface="ＭＳ Ｐゴシック" pitchFamily="34" charset="-128"/>
              </a:rPr>
              <a:t>CSA not compatible with the Cloud trend! </a:t>
            </a:r>
            <a:endParaRPr lang="en-US" sz="2800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n-US" sz="2400" dirty="0" smtClean="0">
                <a:ea typeface="ＭＳ Ｐゴシック" pitchFamily="34" charset="-128"/>
              </a:rPr>
              <a:t>signals, indoor POIs are overwhelming for mobiles</a:t>
            </a:r>
          </a:p>
          <a:p>
            <a:pPr marL="514350" indent="-514350">
              <a:defRPr/>
            </a:pPr>
            <a:r>
              <a:rPr lang="en-US" sz="2800" b="1" dirty="0" smtClean="0">
                <a:ea typeface="ＭＳ Ｐゴシック" pitchFamily="34" charset="-128"/>
              </a:rPr>
              <a:t>CSA is operating on outdated data!</a:t>
            </a:r>
          </a:p>
          <a:p>
            <a:pPr marL="914400" lvl="1" indent="-514350">
              <a:defRPr/>
            </a:pPr>
            <a:r>
              <a:rPr lang="en-US" sz="2400" dirty="0" smtClean="0">
                <a:ea typeface="ＭＳ Ｐゴシック" pitchFamily="34" charset="-128"/>
              </a:rPr>
              <a:t>Doesn’t take advantage of latest </a:t>
            </a:r>
            <a:r>
              <a:rPr lang="en-US" sz="2400" dirty="0" err="1" smtClean="0">
                <a:ea typeface="ＭＳ Ｐゴシック" pitchFamily="34" charset="-128"/>
              </a:rPr>
              <a:t>Radiomaps</a:t>
            </a:r>
            <a:endParaRPr lang="en-US" sz="2400" dirty="0" smtClean="0">
              <a:ea typeface="ＭＳ Ｐゴシック" pitchFamily="34" charset="-128"/>
            </a:endParaRPr>
          </a:p>
          <a:p>
            <a:pPr marL="514350" indent="-514350"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marL="514350" indent="-514350">
              <a:buFontTx/>
              <a:buNone/>
              <a:defRPr/>
            </a:pPr>
            <a:endParaRPr lang="en-US" sz="1100" b="1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endParaRPr lang="en-US" sz="1800" i="1" dirty="0" smtClean="0">
              <a:ea typeface="ＭＳ Ｐゴシック" pitchFamily="34" charset="-128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18705"/>
            <a:ext cx="3672408" cy="2550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933056"/>
            <a:ext cx="2856772" cy="23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80312" y="4005064"/>
            <a:ext cx="17636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/>
              <a:t>Our </a:t>
            </a:r>
            <a:r>
              <a:rPr lang="en-US" sz="1400" dirty="0" smtClean="0"/>
              <a:t>8,900 m</a:t>
            </a:r>
            <a:r>
              <a:rPr lang="en-US" sz="1400" b="0" baseline="30000" dirty="0" smtClean="0"/>
              <a:t>2 </a:t>
            </a:r>
            <a:r>
              <a:rPr lang="en-US" sz="1400" b="0" dirty="0" smtClean="0"/>
              <a:t>CS building has </a:t>
            </a:r>
            <a:r>
              <a:rPr lang="en-US" sz="1400" dirty="0" smtClean="0"/>
              <a:t>45,000 </a:t>
            </a:r>
            <a:r>
              <a:rPr lang="en-US" sz="1400" b="0" dirty="0" smtClean="0"/>
              <a:t>reference positions!</a:t>
            </a:r>
          </a:p>
          <a:p>
            <a:pPr algn="ctr"/>
            <a:r>
              <a:rPr lang="en-US" sz="1400" b="0" dirty="0" smtClean="0"/>
              <a:t>(3-6MB) </a:t>
            </a:r>
          </a:p>
          <a:p>
            <a:pPr algn="ctr"/>
            <a:endParaRPr lang="en-US" sz="1400" b="0" dirty="0"/>
          </a:p>
          <a:p>
            <a:pPr algn="ctr"/>
            <a:r>
              <a:rPr lang="en-US" sz="1400" dirty="0" smtClean="0"/>
              <a:t>Whole Campus</a:t>
            </a:r>
          </a:p>
          <a:p>
            <a:pPr algn="ctr"/>
            <a:r>
              <a:rPr lang="en-US" sz="1400" b="0" dirty="0" smtClean="0"/>
              <a:t>50-100MB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3309" y="2166573"/>
            <a:ext cx="2035146" cy="25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SSA Navigation (Anyplace)</a:t>
            </a:r>
            <a:endParaRPr lang="en-US" dirty="0"/>
          </a:p>
        </p:txBody>
      </p:sp>
      <p:sp>
        <p:nvSpPr>
          <p:cNvPr id="16387" name="TextBox 26"/>
          <p:cNvSpPr txBox="1">
            <a:spLocks noChangeArrowheads="1"/>
          </p:cNvSpPr>
          <p:nvPr/>
        </p:nvSpPr>
        <p:spPr bwMode="auto">
          <a:xfrm>
            <a:off x="5651500" y="981075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/>
              <a:t>IIN Service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340768"/>
            <a:ext cx="1296541" cy="19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412776"/>
            <a:ext cx="3024187" cy="4968974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0" name="Can 40"/>
          <p:cNvSpPr>
            <a:spLocks noChangeArrowheads="1"/>
          </p:cNvSpPr>
          <p:nvPr/>
        </p:nvSpPr>
        <p:spPr bwMode="auto">
          <a:xfrm>
            <a:off x="6443539" y="2276872"/>
            <a:ext cx="1728861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>
            <a:off x="2987824" y="2060848"/>
            <a:ext cx="2088232" cy="0"/>
          </a:xfrm>
          <a:prstGeom prst="straightConnector1">
            <a:avLst/>
          </a:prstGeom>
          <a:noFill/>
          <a:ln w="38100" algn="ctr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627784" y="148478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A37"/>
                </a:solidFill>
              </a:rPr>
              <a:t>Where-am-I?</a:t>
            </a:r>
            <a:endParaRPr lang="en-US" sz="2400" dirty="0">
              <a:solidFill>
                <a:srgbClr val="007A37"/>
              </a:solidFill>
            </a:endParaRPr>
          </a:p>
        </p:txBody>
      </p:sp>
      <p:sp>
        <p:nvSpPr>
          <p:cNvPr id="16393" name="Rectangle 52"/>
          <p:cNvSpPr>
            <a:spLocks noChangeArrowheads="1"/>
          </p:cNvSpPr>
          <p:nvPr/>
        </p:nvSpPr>
        <p:spPr bwMode="auto">
          <a:xfrm>
            <a:off x="6588001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4" name="Rectangle 53"/>
          <p:cNvSpPr>
            <a:spLocks noChangeArrowheads="1"/>
          </p:cNvSpPr>
          <p:nvPr/>
        </p:nvSpPr>
        <p:spPr bwMode="auto">
          <a:xfrm>
            <a:off x="6876926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5" name="Rectangle 54"/>
          <p:cNvSpPr>
            <a:spLocks noChangeArrowheads="1"/>
          </p:cNvSpPr>
          <p:nvPr/>
        </p:nvSpPr>
        <p:spPr bwMode="auto">
          <a:xfrm>
            <a:off x="7164264" y="3313510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Rectangle 55"/>
          <p:cNvSpPr>
            <a:spLocks noChangeArrowheads="1"/>
          </p:cNvSpPr>
          <p:nvPr/>
        </p:nvSpPr>
        <p:spPr bwMode="auto">
          <a:xfrm>
            <a:off x="7451601" y="3313510"/>
            <a:ext cx="217488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353121" cy="21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>
            <a:off x="3059832" y="4869160"/>
            <a:ext cx="2016224" cy="0"/>
          </a:xfrm>
          <a:prstGeom prst="straightConnector1">
            <a:avLst/>
          </a:prstGeom>
          <a:noFill/>
          <a:ln w="38100" algn="ctr">
            <a:solidFill>
              <a:srgbClr val="007A37"/>
            </a:solidFill>
            <a:round/>
            <a:headEnd/>
            <a:tailEnd type="arrow" w="med" len="med"/>
          </a:ln>
        </p:spPr>
      </p:cxnSp>
      <p:sp>
        <p:nvSpPr>
          <p:cNvPr id="18" name="Rectangle 17"/>
          <p:cNvSpPr/>
          <p:nvPr/>
        </p:nvSpPr>
        <p:spPr>
          <a:xfrm>
            <a:off x="2411760" y="5301208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 </a:t>
            </a:r>
            <a:r>
              <a:rPr lang="en-US" dirty="0" smtClean="0">
                <a:solidFill>
                  <a:srgbClr val="FF0000"/>
                </a:solidFill>
              </a:rPr>
              <a:t>Intermittent Connectivity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213497"/>
            <a:ext cx="16271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50"/>
          <p:cNvSpPr txBox="1">
            <a:spLocks noChangeArrowheads="1"/>
          </p:cNvSpPr>
          <p:nvPr/>
        </p:nvSpPr>
        <p:spPr bwMode="auto">
          <a:xfrm>
            <a:off x="2627784" y="436510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7A37"/>
                </a:solidFill>
              </a:rPr>
              <a:t>Where-am-I?</a:t>
            </a:r>
            <a:endParaRPr lang="en-US" sz="2400" dirty="0">
              <a:solidFill>
                <a:srgbClr val="007A37"/>
              </a:solidFill>
            </a:endParaRPr>
          </a:p>
        </p:txBody>
      </p:sp>
      <p:cxnSp>
        <p:nvCxnSpPr>
          <p:cNvPr id="24" name="Straight Arrow Connector 47"/>
          <p:cNvCxnSpPr>
            <a:cxnSpLocks noChangeShapeType="1"/>
          </p:cNvCxnSpPr>
          <p:nvPr/>
        </p:nvCxnSpPr>
        <p:spPr bwMode="auto">
          <a:xfrm>
            <a:off x="3059832" y="3573016"/>
            <a:ext cx="208823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5" name="TextBox 50"/>
          <p:cNvSpPr txBox="1">
            <a:spLocks noChangeArrowheads="1"/>
          </p:cNvSpPr>
          <p:nvPr/>
        </p:nvSpPr>
        <p:spPr bwMode="auto">
          <a:xfrm>
            <a:off x="2771800" y="3068960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smtClean="0"/>
              <a:t>Where-am-I?</a:t>
            </a:r>
            <a:endParaRPr lang="en-US" sz="2400" b="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67544" y="1196752"/>
            <a:ext cx="0" cy="1296144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67544" y="2492896"/>
            <a:ext cx="0" cy="187220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467544" y="4365104"/>
            <a:ext cx="0" cy="1800200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 rot="16200000">
            <a:off x="-269393" y="3157826"/>
            <a:ext cx="2162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No Navigation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951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A37"/>
                </a:solidFill>
              </a:rPr>
              <a:t>Time</a:t>
            </a:r>
            <a:endParaRPr lang="en-US" sz="2800" dirty="0">
              <a:solidFill>
                <a:srgbClr val="007A37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23928" y="3284984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8" grpId="0"/>
      <p:bldP spid="21" grpId="0"/>
      <p:bldP spid="25" grpId="0"/>
      <p:bldP spid="35" grpId="0"/>
      <p:bldP spid="37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8021" y="1484784"/>
            <a:ext cx="23844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Intermittent Connectivity</a:t>
            </a:r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221088"/>
            <a:ext cx="738031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19256" cy="3168650"/>
          </a:xfrm>
        </p:spPr>
        <p:txBody>
          <a:bodyPr/>
          <a:lstStyle/>
          <a:p>
            <a:pPr marL="514350" indent="-514350"/>
            <a:r>
              <a:rPr lang="en-US" sz="2400" dirty="0" smtClean="0">
                <a:ea typeface="ＭＳ Ｐゴシック" pitchFamily="34" charset="-128"/>
              </a:rPr>
              <a:t>Wi-Fi coverage might be </a:t>
            </a:r>
            <a:r>
              <a:rPr lang="en-US" sz="2400" b="1" dirty="0" smtClean="0">
                <a:ea typeface="ＭＳ Ｐゴシック" pitchFamily="34" charset="-128"/>
              </a:rPr>
              <a:t>irregularly available </a:t>
            </a:r>
            <a:r>
              <a:rPr lang="en-US" sz="2400" dirty="0" smtClean="0">
                <a:ea typeface="ＭＳ Ｐゴシック" pitchFamily="34" charset="-128"/>
              </a:rPr>
              <a:t>inside  buildings </a:t>
            </a:r>
            <a:r>
              <a:rPr lang="en-US" sz="2400" b="1" dirty="0" smtClean="0">
                <a:ea typeface="ＭＳ Ｐゴシック" pitchFamily="34" charset="-128"/>
              </a:rPr>
              <a:t>due to poor WLAN planning</a:t>
            </a:r>
          </a:p>
          <a:p>
            <a:pPr marL="914400" lvl="1" indent="-514350"/>
            <a:r>
              <a:rPr lang="en-US" sz="2000" dirty="0" smtClean="0">
                <a:ea typeface="ＭＳ Ｐゴシック" pitchFamily="34" charset="-128"/>
              </a:rPr>
              <a:t>Complete planning would require </a:t>
            </a:r>
            <a:r>
              <a:rPr lang="en-US" sz="2000" b="1" dirty="0" smtClean="0">
                <a:ea typeface="ＭＳ Ｐゴシック" pitchFamily="34" charset="-128"/>
              </a:rPr>
              <a:t>a site</a:t>
            </a:r>
          </a:p>
          <a:p>
            <a:pPr marL="914400" lvl="1" indent="-514350">
              <a:buNone/>
            </a:pPr>
            <a:r>
              <a:rPr lang="en-US" sz="2000" b="1" dirty="0" smtClean="0">
                <a:ea typeface="ＭＳ Ｐゴシック" pitchFamily="34" charset="-128"/>
              </a:rPr>
              <a:t>	survey tool </a:t>
            </a:r>
            <a:r>
              <a:rPr lang="en-US" sz="2000" dirty="0" smtClean="0">
                <a:ea typeface="ＭＳ Ｐゴシック" pitchFamily="34" charset="-128"/>
              </a:rPr>
              <a:t>(e.g., </a:t>
            </a:r>
            <a:r>
              <a:rPr lang="en-US" sz="2000" dirty="0" err="1" smtClean="0">
                <a:ea typeface="ＭＳ Ｐゴシック" pitchFamily="34" charset="-128"/>
              </a:rPr>
              <a:t>Ekahau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Tamograph</a:t>
            </a:r>
            <a:r>
              <a:rPr lang="en-US" sz="2000" dirty="0" smtClean="0">
                <a:ea typeface="ＭＳ Ｐゴシック" pitchFamily="34" charset="-128"/>
              </a:rPr>
              <a:t>).</a:t>
            </a:r>
          </a:p>
          <a:p>
            <a:pPr marL="514350" indent="-514350"/>
            <a:r>
              <a:rPr lang="en-US" sz="2400" dirty="0" smtClean="0">
                <a:ea typeface="ＭＳ Ｐゴシック" pitchFamily="34" charset="-128"/>
              </a:rPr>
              <a:t>A user </a:t>
            </a:r>
            <a:r>
              <a:rPr lang="en-US" sz="2400" b="1" dirty="0" smtClean="0">
                <a:ea typeface="ＭＳ Ｐゴシック" pitchFamily="34" charset="-128"/>
              </a:rPr>
              <a:t>walking inside </a:t>
            </a:r>
            <a:r>
              <a:rPr lang="en-US" sz="2400" dirty="0" smtClean="0">
                <a:ea typeface="ＭＳ Ｐゴシック" pitchFamily="34" charset="-128"/>
              </a:rPr>
              <a:t>a </a:t>
            </a:r>
            <a:r>
              <a:rPr lang="en-US" sz="2400" b="1" dirty="0" smtClean="0">
                <a:ea typeface="ＭＳ Ｐゴシック" pitchFamily="34" charset="-128"/>
              </a:rPr>
              <a:t>Mall in Cyprus</a:t>
            </a:r>
          </a:p>
          <a:p>
            <a:pPr marL="914400" lvl="1" indent="-514350"/>
            <a:r>
              <a:rPr lang="en-US" sz="2000" dirty="0" smtClean="0">
                <a:ea typeface="ＭＳ Ｐゴシック" pitchFamily="34" charset="-128"/>
              </a:rPr>
              <a:t>Whenever the user </a:t>
            </a:r>
            <a:r>
              <a:rPr lang="en-US" sz="2000" b="1" dirty="0" smtClean="0">
                <a:ea typeface="ＭＳ Ｐゴシック" pitchFamily="34" charset="-128"/>
              </a:rPr>
              <a:t>enters a store</a:t>
            </a:r>
            <a:r>
              <a:rPr lang="en-US" sz="2000" dirty="0" smtClean="0">
                <a:ea typeface="ＭＳ Ｐゴシック" pitchFamily="34" charset="-128"/>
              </a:rPr>
              <a:t> the RSSI indicator falls </a:t>
            </a:r>
            <a:r>
              <a:rPr lang="en-US" sz="2000" b="1" dirty="0" smtClean="0">
                <a:ea typeface="ＭＳ Ｐゴシック" pitchFamily="34" charset="-128"/>
              </a:rPr>
              <a:t>below a connectivity </a:t>
            </a:r>
            <a:r>
              <a:rPr lang="en-US" sz="2000" dirty="0" smtClean="0">
                <a:ea typeface="ＭＳ Ｐゴシック" pitchFamily="34" charset="-128"/>
              </a:rPr>
              <a:t>threshold -</a:t>
            </a:r>
            <a:r>
              <a:rPr lang="en-US" sz="2000" b="1" dirty="0" smtClean="0">
                <a:ea typeface="ＭＳ Ｐゴシック" pitchFamily="34" charset="-128"/>
              </a:rPr>
              <a:t>85dBm. (-30dbM to -90dbM)</a:t>
            </a:r>
          </a:p>
          <a:p>
            <a:pPr marL="914400" lvl="1" indent="-514350"/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When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disconnected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SSA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doesn’t offer navigation anymore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</a:t>
            </a:r>
            <a:endParaRPr lang="en-US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Intermittent Connectivity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363272" cy="3168650"/>
          </a:xfrm>
        </p:spPr>
        <p:txBody>
          <a:bodyPr/>
          <a:lstStyle/>
          <a:p>
            <a:pPr marL="514350" indent="-514350"/>
            <a:r>
              <a:rPr lang="en-US" sz="2800" dirty="0" smtClean="0">
                <a:ea typeface="ＭＳ Ｐゴシック" pitchFamily="34" charset="-128"/>
              </a:rPr>
              <a:t>Why not </a:t>
            </a:r>
            <a:r>
              <a:rPr lang="en-US" sz="2800" b="1" dirty="0" smtClean="0">
                <a:ea typeface="ＭＳ Ｐゴシック" pitchFamily="34" charset="-128"/>
              </a:rPr>
              <a:t>fallback</a:t>
            </a:r>
            <a:r>
              <a:rPr lang="en-US" sz="2800" dirty="0" smtClean="0">
                <a:ea typeface="ＭＳ Ｐゴシック" pitchFamily="34" charset="-128"/>
              </a:rPr>
              <a:t> from </a:t>
            </a:r>
            <a:r>
              <a:rPr lang="en-US" sz="2800" b="1" dirty="0" smtClean="0">
                <a:ea typeface="ＭＳ Ｐゴシック" pitchFamily="34" charset="-128"/>
              </a:rPr>
              <a:t>Wi-Fi</a:t>
            </a:r>
            <a:r>
              <a:rPr lang="en-US" sz="2800" dirty="0" smtClean="0">
                <a:ea typeface="ＭＳ Ｐゴシック" pitchFamily="34" charset="-128"/>
              </a:rPr>
              <a:t> to </a:t>
            </a:r>
            <a:r>
              <a:rPr lang="en-US" sz="2800" b="1" dirty="0" smtClean="0">
                <a:ea typeface="ＭＳ Ｐゴシック" pitchFamily="34" charset="-128"/>
              </a:rPr>
              <a:t>Mobile Internet </a:t>
            </a:r>
            <a:r>
              <a:rPr lang="en-US" sz="2800" dirty="0" smtClean="0">
                <a:ea typeface="ＭＳ Ｐゴシック" pitchFamily="34" charset="-128"/>
              </a:rPr>
              <a:t>(2G-4G) when Wi-Fi is not </a:t>
            </a:r>
            <a:r>
              <a:rPr lang="en-US" sz="2800" b="1" dirty="0" smtClean="0">
                <a:ea typeface="ＭＳ Ｐゴシック" pitchFamily="34" charset="-128"/>
              </a:rPr>
              <a:t>available</a:t>
            </a:r>
            <a:r>
              <a:rPr lang="en-US" sz="2800" dirty="0" smtClean="0">
                <a:ea typeface="ＭＳ Ｐゴシック" pitchFamily="34" charset="-128"/>
              </a:rPr>
              <a:t>?</a:t>
            </a:r>
          </a:p>
          <a:p>
            <a:pPr marL="514350" indent="-514350"/>
            <a:r>
              <a:rPr lang="en-US" sz="2800" b="1" dirty="0" smtClean="0">
                <a:ea typeface="ＭＳ Ｐゴシック" pitchFamily="34" charset="-128"/>
              </a:rPr>
              <a:t>Mobile Internet Limitations:</a:t>
            </a: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Coverage: </a:t>
            </a:r>
            <a:r>
              <a:rPr lang="en-US" sz="2400" dirty="0" smtClean="0">
                <a:ea typeface="ＭＳ Ｐゴシック" pitchFamily="34" charset="-128"/>
              </a:rPr>
              <a:t>blockage or attenuation of signals in indoor spaces.</a:t>
            </a: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Slow fallback </a:t>
            </a:r>
            <a:r>
              <a:rPr lang="en-US" sz="2400" dirty="0" smtClean="0">
                <a:ea typeface="ＭＳ Ｐゴシック" pitchFamily="34" charset="-128"/>
              </a:rPr>
              <a:t>between outdated Mobile Internet and Wi-Fi infrastructures.</a:t>
            </a:r>
          </a:p>
          <a:p>
            <a:pPr marL="1314450" lvl="2" indent="-514350"/>
            <a:r>
              <a:rPr lang="en-US" sz="1800" dirty="0" smtClean="0">
                <a:ea typeface="ＭＳ Ｐゴシック" pitchFamily="34" charset="-128"/>
              </a:rPr>
              <a:t>Lack of ubiquitous </a:t>
            </a:r>
            <a:r>
              <a:rPr lang="en-US" sz="1800" b="1" dirty="0" smtClean="0">
                <a:ea typeface="ＭＳ Ｐゴシック" pitchFamily="34" charset="-128"/>
              </a:rPr>
              <a:t>802.11k, 802.11r (fast roaming) </a:t>
            </a:r>
            <a:r>
              <a:rPr lang="en-US" sz="1800" dirty="0" smtClean="0">
                <a:ea typeface="ＭＳ Ｐゴシック" pitchFamily="34" charset="-128"/>
              </a:rPr>
              <a:t>and 4G infrastructure.</a:t>
            </a:r>
            <a:endParaRPr lang="en-US" sz="2400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Limited Quota: </a:t>
            </a:r>
            <a:r>
              <a:rPr lang="en-US" sz="2400" dirty="0" smtClean="0">
                <a:ea typeface="ＭＳ Ｐゴシック" pitchFamily="34" charset="-128"/>
              </a:rPr>
              <a:t>Nobody ones to waste a mobile Internet plan for navigation purposes.</a:t>
            </a:r>
          </a:p>
          <a:p>
            <a:pPr marL="914400" lvl="1" indent="-514350"/>
            <a:r>
              <a:rPr lang="en-US" sz="2400" b="1" dirty="0" smtClean="0">
                <a:ea typeface="ＭＳ Ｐゴシック" pitchFamily="34" charset="-128"/>
              </a:rPr>
              <a:t>Unavailability due to Roaming: </a:t>
            </a:r>
            <a:r>
              <a:rPr lang="en-US" sz="2400" dirty="0" smtClean="0">
                <a:ea typeface="ＭＳ Ｐゴシック" pitchFamily="34" charset="-128"/>
              </a:rPr>
              <a:t>when traveling and needing indoor navigation at most.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122065">
            <a:off x="3183309" y="2028085"/>
            <a:ext cx="2035146" cy="25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PreLoc</a:t>
            </a:r>
            <a:r>
              <a:rPr lang="en-US" dirty="0" smtClean="0"/>
              <a:t> Navigation</a:t>
            </a:r>
            <a:endParaRPr lang="en-US" dirty="0"/>
          </a:p>
        </p:txBody>
      </p:sp>
      <p:sp>
        <p:nvSpPr>
          <p:cNvPr id="16387" name="TextBox 26"/>
          <p:cNvSpPr txBox="1">
            <a:spLocks noChangeArrowheads="1"/>
          </p:cNvSpPr>
          <p:nvPr/>
        </p:nvSpPr>
        <p:spPr bwMode="auto">
          <a:xfrm>
            <a:off x="5651500" y="980728"/>
            <a:ext cx="3492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/>
              <a:t>IIN Service</a:t>
            </a:r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227" y="1340768"/>
            <a:ext cx="1296541" cy="194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loud 28"/>
          <p:cNvSpPr/>
          <p:nvPr/>
        </p:nvSpPr>
        <p:spPr bwMode="auto">
          <a:xfrm>
            <a:off x="5795963" y="1556792"/>
            <a:ext cx="3024187" cy="4824958"/>
          </a:xfrm>
          <a:prstGeom prst="cloud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390" name="Can 40"/>
          <p:cNvSpPr>
            <a:spLocks noChangeArrowheads="1"/>
          </p:cNvSpPr>
          <p:nvPr/>
        </p:nvSpPr>
        <p:spPr bwMode="auto">
          <a:xfrm>
            <a:off x="6443539" y="2780928"/>
            <a:ext cx="1728861" cy="2736850"/>
          </a:xfrm>
          <a:prstGeom prst="can">
            <a:avLst>
              <a:gd name="adj" fmla="val 25000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6391" name="Straight Arrow Connector 47"/>
          <p:cNvCxnSpPr>
            <a:cxnSpLocks noChangeShapeType="1"/>
          </p:cNvCxnSpPr>
          <p:nvPr/>
        </p:nvCxnSpPr>
        <p:spPr bwMode="auto">
          <a:xfrm flipH="1">
            <a:off x="2843808" y="2060848"/>
            <a:ext cx="316835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392" name="TextBox 50"/>
          <p:cNvSpPr txBox="1">
            <a:spLocks noChangeArrowheads="1"/>
          </p:cNvSpPr>
          <p:nvPr/>
        </p:nvSpPr>
        <p:spPr bwMode="auto">
          <a:xfrm>
            <a:off x="2843808" y="148478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err="1" smtClean="0"/>
              <a:t>Prefetch</a:t>
            </a: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K </a:t>
            </a:r>
            <a:r>
              <a:rPr lang="en-US" sz="2400" b="0" dirty="0" smtClean="0"/>
              <a:t>RM rows</a:t>
            </a:r>
            <a:endParaRPr lang="en-US" sz="2400" b="0" dirty="0"/>
          </a:p>
        </p:txBody>
      </p:sp>
      <p:sp>
        <p:nvSpPr>
          <p:cNvPr id="16393" name="Rectangle 52"/>
          <p:cNvSpPr>
            <a:spLocks noChangeArrowheads="1"/>
          </p:cNvSpPr>
          <p:nvPr/>
        </p:nvSpPr>
        <p:spPr bwMode="auto">
          <a:xfrm>
            <a:off x="6588001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4" name="Rectangle 53"/>
          <p:cNvSpPr>
            <a:spLocks noChangeArrowheads="1"/>
          </p:cNvSpPr>
          <p:nvPr/>
        </p:nvSpPr>
        <p:spPr bwMode="auto">
          <a:xfrm>
            <a:off x="6876926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5" name="Rectangle 54"/>
          <p:cNvSpPr>
            <a:spLocks noChangeArrowheads="1"/>
          </p:cNvSpPr>
          <p:nvPr/>
        </p:nvSpPr>
        <p:spPr bwMode="auto">
          <a:xfrm>
            <a:off x="7164264" y="3817566"/>
            <a:ext cx="215900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96" name="Rectangle 55"/>
          <p:cNvSpPr>
            <a:spLocks noChangeArrowheads="1"/>
          </p:cNvSpPr>
          <p:nvPr/>
        </p:nvSpPr>
        <p:spPr bwMode="auto">
          <a:xfrm>
            <a:off x="7451601" y="3817566"/>
            <a:ext cx="217488" cy="836612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933056"/>
            <a:ext cx="1353121" cy="21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483768" y="5157192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7A37"/>
                </a:solidFill>
                <a:sym typeface="Wingdings" pitchFamily="2" charset="2"/>
              </a:rPr>
              <a:t> </a:t>
            </a:r>
            <a:r>
              <a:rPr lang="en-US" dirty="0" smtClean="0">
                <a:solidFill>
                  <a:srgbClr val="007A37"/>
                </a:solidFill>
              </a:rPr>
              <a:t>Intermittent Connectivity</a:t>
            </a:r>
            <a:endParaRPr lang="en-US" dirty="0">
              <a:solidFill>
                <a:srgbClr val="007A37"/>
              </a:solidFill>
            </a:endParaRPr>
          </a:p>
        </p:txBody>
      </p:sp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3717553"/>
            <a:ext cx="1627188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47"/>
          <p:cNvCxnSpPr>
            <a:cxnSpLocks noChangeShapeType="1"/>
          </p:cNvCxnSpPr>
          <p:nvPr/>
        </p:nvCxnSpPr>
        <p:spPr bwMode="auto">
          <a:xfrm flipH="1">
            <a:off x="2699792" y="5085184"/>
            <a:ext cx="3168352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50"/>
          <p:cNvSpPr txBox="1">
            <a:spLocks noChangeArrowheads="1"/>
          </p:cNvSpPr>
          <p:nvPr/>
        </p:nvSpPr>
        <p:spPr bwMode="auto">
          <a:xfrm>
            <a:off x="2699792" y="4509120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err="1" smtClean="0"/>
              <a:t>Prefetch</a:t>
            </a:r>
            <a:r>
              <a:rPr lang="en-US" sz="2400" b="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K </a:t>
            </a:r>
            <a:r>
              <a:rPr lang="en-US" sz="2400" b="0" dirty="0" smtClean="0"/>
              <a:t>RM rows</a:t>
            </a:r>
            <a:endParaRPr lang="en-US" sz="2400" b="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755576" y="1412776"/>
            <a:ext cx="0" cy="1800200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179512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A37"/>
                </a:solidFill>
              </a:rPr>
              <a:t>Time</a:t>
            </a:r>
            <a:endParaRPr lang="en-US" sz="2800" dirty="0">
              <a:solidFill>
                <a:srgbClr val="007A37"/>
              </a:solidFill>
            </a:endParaRPr>
          </a:p>
        </p:txBody>
      </p:sp>
      <p:sp>
        <p:nvSpPr>
          <p:cNvPr id="27" name="Can 40"/>
          <p:cNvSpPr>
            <a:spLocks noChangeArrowheads="1"/>
          </p:cNvSpPr>
          <p:nvPr/>
        </p:nvSpPr>
        <p:spPr bwMode="auto">
          <a:xfrm>
            <a:off x="1043211" y="2996952"/>
            <a:ext cx="504056" cy="432048"/>
          </a:xfrm>
          <a:prstGeom prst="can">
            <a:avLst>
              <a:gd name="adj" fmla="val 43897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Can 40"/>
          <p:cNvSpPr>
            <a:spLocks noChangeArrowheads="1"/>
          </p:cNvSpPr>
          <p:nvPr/>
        </p:nvSpPr>
        <p:spPr bwMode="auto">
          <a:xfrm>
            <a:off x="1043608" y="5733256"/>
            <a:ext cx="504056" cy="432048"/>
          </a:xfrm>
          <a:prstGeom prst="can">
            <a:avLst>
              <a:gd name="adj" fmla="val 43897"/>
            </a:avLst>
          </a:prstGeom>
          <a:solidFill>
            <a:srgbClr val="FFC000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" name="Straight Arrow Connector 47"/>
          <p:cNvCxnSpPr>
            <a:cxnSpLocks noChangeShapeType="1"/>
          </p:cNvCxnSpPr>
          <p:nvPr/>
        </p:nvCxnSpPr>
        <p:spPr bwMode="auto">
          <a:xfrm flipH="1">
            <a:off x="2843808" y="3501008"/>
            <a:ext cx="3024336" cy="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" name="TextBox 50"/>
          <p:cNvSpPr txBox="1">
            <a:spLocks noChangeArrowheads="1"/>
          </p:cNvSpPr>
          <p:nvPr/>
        </p:nvSpPr>
        <p:spPr bwMode="auto">
          <a:xfrm>
            <a:off x="2987824" y="2924944"/>
            <a:ext cx="30968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0" dirty="0" err="1" smtClean="0">
                <a:solidFill>
                  <a:schemeClr val="tx1"/>
                </a:solidFill>
              </a:rPr>
              <a:t>Prefetch</a:t>
            </a:r>
            <a:r>
              <a:rPr lang="en-US" sz="2400" b="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K </a:t>
            </a:r>
            <a:r>
              <a:rPr lang="en-US" sz="2400" b="0" dirty="0" smtClean="0">
                <a:solidFill>
                  <a:schemeClr val="tx1"/>
                </a:solidFill>
              </a:rPr>
              <a:t>RM rows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67944" y="3140968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755576" y="3140968"/>
            <a:ext cx="0" cy="1368152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755576" y="4509120"/>
            <a:ext cx="0" cy="1368152"/>
          </a:xfrm>
          <a:prstGeom prst="straightConnector1">
            <a:avLst/>
          </a:prstGeom>
          <a:noFill/>
          <a:ln w="76200" cap="flat" cmpd="sng" algn="ctr">
            <a:solidFill>
              <a:srgbClr val="007A37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50"/>
          <p:cNvSpPr txBox="1">
            <a:spLocks noChangeArrowheads="1"/>
          </p:cNvSpPr>
          <p:nvPr/>
        </p:nvSpPr>
        <p:spPr bwMode="auto">
          <a:xfrm>
            <a:off x="395536" y="3501008"/>
            <a:ext cx="26283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Localize from Cache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23" grpId="0"/>
      <p:bldP spid="27" grpId="0" animBg="1"/>
      <p:bldP spid="28" grpId="0" animBg="1"/>
      <p:bldP spid="32" grpId="0"/>
      <p:bldP spid="34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smtClean="0">
                <a:ea typeface="ＭＳ Ｐゴシック" pitchFamily="34" charset="-128"/>
              </a:rPr>
              <a:t>Problem Formulation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3312368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 mobile </a:t>
            </a:r>
            <a:r>
              <a:rPr lang="en-US" b="1" dirty="0" smtClean="0">
                <a:ea typeface="ＭＳ Ｐゴシック" pitchFamily="34" charset="-128"/>
              </a:rPr>
              <a:t>user 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US" dirty="0" smtClean="0">
                <a:ea typeface="ＭＳ Ｐゴシック" pitchFamily="34" charset="-128"/>
              </a:rPr>
              <a:t> moves inside a building with </a:t>
            </a:r>
            <a:r>
              <a:rPr lang="en-US" dirty="0" smtClean="0">
                <a:solidFill>
                  <a:srgbClr val="FF0000"/>
                </a:solidFill>
                <a:ea typeface="ＭＳ Ｐゴシック" pitchFamily="34" charset="-128"/>
              </a:rPr>
              <a:t>m</a:t>
            </a:r>
            <a:r>
              <a:rPr lang="en-US" dirty="0" smtClean="0">
                <a:ea typeface="ＭＳ Ｐゴシック" pitchFamily="34" charset="-128"/>
              </a:rPr>
              <a:t> </a:t>
            </a:r>
            <a:r>
              <a:rPr lang="en-US" b="1" dirty="0" smtClean="0">
                <a:ea typeface="ＭＳ Ｐゴシック" pitchFamily="34" charset="-128"/>
              </a:rPr>
              <a:t>Access Points 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AP = {ap</a:t>
            </a:r>
            <a:r>
              <a:rPr lang="en-US" b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1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,…, ap</a:t>
            </a:r>
            <a:r>
              <a:rPr lang="en-US" b="1" baseline="-25000" dirty="0" smtClean="0">
                <a:solidFill>
                  <a:srgbClr val="003399"/>
                </a:solidFill>
                <a:ea typeface="ＭＳ Ｐゴシック" pitchFamily="34" charset="-128"/>
              </a:rPr>
              <a:t>m</a:t>
            </a:r>
            <a:r>
              <a:rPr lang="en-US" b="1" dirty="0" smtClean="0">
                <a:solidFill>
                  <a:srgbClr val="003399"/>
                </a:solidFill>
                <a:ea typeface="ＭＳ Ｐゴシック" pitchFamily="34" charset="-128"/>
              </a:rPr>
              <a:t>}.</a:t>
            </a:r>
          </a:p>
          <a:p>
            <a:r>
              <a:rPr lang="en-US" b="1" dirty="0" err="1" smtClean="0">
                <a:ea typeface="ＭＳ Ｐゴシック" pitchFamily="34" charset="-128"/>
              </a:rPr>
              <a:t>RadioMap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RM</a:t>
            </a:r>
            <a:r>
              <a:rPr lang="en-US" dirty="0" smtClean="0">
                <a:ea typeface="ＭＳ Ｐゴシック" pitchFamily="34" charset="-128"/>
              </a:rPr>
              <a:t>) is available on </a:t>
            </a:r>
            <a:r>
              <a:rPr lang="en-US" b="1" dirty="0" smtClean="0">
                <a:ea typeface="ＭＳ Ｐゴシック" pitchFamily="34" charset="-128"/>
              </a:rPr>
              <a:t>Server</a:t>
            </a:r>
            <a:r>
              <a:rPr lang="en-US" dirty="0" smtClean="0">
                <a:ea typeface="ＭＳ Ｐゴシック" pitchFamily="34" charset="-128"/>
              </a:rPr>
              <a:t> (</a:t>
            </a:r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395536" y="2564904"/>
            <a:ext cx="525658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u </a:t>
            </a:r>
            <a:r>
              <a:rPr lang="en-US" sz="2800" b="0" dirty="0" smtClean="0"/>
              <a:t>obtains</a:t>
            </a:r>
            <a:r>
              <a:rPr lang="en-US" sz="2800" dirty="0" smtClean="0"/>
              <a:t> fingerprint:           </a:t>
            </a:r>
            <a:r>
              <a:rPr lang="en-US" sz="2800" dirty="0" smtClean="0">
                <a:solidFill>
                  <a:srgbClr val="007A37"/>
                </a:solidFill>
              </a:rPr>
              <a:t>V</a:t>
            </a:r>
            <a:r>
              <a:rPr lang="en-US" sz="2800" baseline="-25000" dirty="0" smtClean="0">
                <a:solidFill>
                  <a:srgbClr val="007A37"/>
                </a:solidFill>
              </a:rPr>
              <a:t>r</a:t>
            </a:r>
            <a:r>
              <a:rPr lang="en-US" sz="2800" dirty="0" smtClean="0">
                <a:solidFill>
                  <a:srgbClr val="007A37"/>
                </a:solidFill>
              </a:rPr>
              <a:t> = [ap</a:t>
            </a:r>
            <a:r>
              <a:rPr lang="en-US" sz="2800" baseline="-25000" dirty="0" smtClean="0">
                <a:solidFill>
                  <a:srgbClr val="007A37"/>
                </a:solidFill>
              </a:rPr>
              <a:t>1r</a:t>
            </a:r>
            <a:r>
              <a:rPr lang="en-US" sz="2800" dirty="0" smtClean="0">
                <a:solidFill>
                  <a:srgbClr val="007A37"/>
                </a:solidFill>
              </a:rPr>
              <a:t>,…, </a:t>
            </a:r>
            <a:r>
              <a:rPr lang="en-US" sz="2800" dirty="0" err="1" smtClean="0">
                <a:solidFill>
                  <a:srgbClr val="007A37"/>
                </a:solidFill>
              </a:rPr>
              <a:t>ap</a:t>
            </a:r>
            <a:r>
              <a:rPr lang="en-US" sz="2800" baseline="-25000" dirty="0" err="1" smtClean="0">
                <a:solidFill>
                  <a:srgbClr val="007A37"/>
                </a:solidFill>
              </a:rPr>
              <a:t>mr</a:t>
            </a:r>
            <a:r>
              <a:rPr lang="en-US" sz="2800" dirty="0" smtClean="0">
                <a:solidFill>
                  <a:srgbClr val="007A37"/>
                </a:solidFill>
              </a:rPr>
              <a:t>] </a:t>
            </a:r>
            <a:r>
              <a:rPr lang="en-US" sz="2800" b="0" dirty="0" smtClean="0"/>
              <a:t>on every </a:t>
            </a:r>
            <a:r>
              <a:rPr lang="en-US" sz="2800" dirty="0" smtClean="0"/>
              <a:t>location (</a:t>
            </a:r>
            <a:r>
              <a:rPr lang="en-US" sz="2800" dirty="0" smtClean="0">
                <a:solidFill>
                  <a:srgbClr val="FF0000"/>
                </a:solidFill>
              </a:rPr>
              <a:t>l</a:t>
            </a:r>
            <a:r>
              <a:rPr lang="en-US" sz="2800" dirty="0" smtClean="0"/>
              <a:t>), </a:t>
            </a:r>
            <a:r>
              <a:rPr lang="en-US" sz="2800" b="0" dirty="0" smtClean="0"/>
              <a:t>sends 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baseline="-25000" dirty="0" smtClean="0">
                <a:solidFill>
                  <a:srgbClr val="FF0000"/>
                </a:solidFill>
              </a:rPr>
              <a:t>r </a:t>
            </a:r>
            <a:r>
              <a:rPr lang="en-US" sz="2800" b="0" dirty="0" smtClean="0"/>
              <a:t> to </a:t>
            </a:r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b="0" dirty="0" smtClean="0"/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P</a:t>
            </a:r>
            <a:r>
              <a:rPr lang="en-US" sz="2800" kern="0" baseline="-25000" dirty="0" smtClean="0">
                <a:solidFill>
                  <a:srgbClr val="FF0000"/>
                </a:solidFill>
                <a:cs typeface="ＭＳ Ｐゴシック" charset="0"/>
              </a:rPr>
              <a:t>l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: </a:t>
            </a:r>
            <a:r>
              <a:rPr lang="en-US" sz="2800" kern="0" dirty="0" smtClean="0">
                <a:solidFill>
                  <a:schemeClr val="tx1"/>
                </a:solidFill>
                <a:cs typeface="ＭＳ Ｐゴシック" charset="0"/>
              </a:rPr>
              <a:t>connectivity probability </a:t>
            </a:r>
            <a:r>
              <a:rPr lang="en-US" sz="2800" b="0" kern="0" dirty="0" smtClean="0">
                <a:solidFill>
                  <a:schemeClr val="tx1"/>
                </a:solidFill>
                <a:cs typeface="ＭＳ Ｐゴシック" charset="0"/>
              </a:rPr>
              <a:t>of a user at location </a:t>
            </a:r>
            <a:r>
              <a:rPr lang="en-US" sz="2800" kern="0" dirty="0" smtClean="0">
                <a:solidFill>
                  <a:srgbClr val="FF0000"/>
                </a:solidFill>
                <a:cs typeface="ＭＳ Ｐゴシック" charset="0"/>
              </a:rPr>
              <a:t>l.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Objective: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Prefetc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h 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K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RM entries on </a:t>
            </a:r>
            <a:r>
              <a:rPr lang="en-US" sz="2400" kern="0" dirty="0" smtClean="0">
                <a:solidFill>
                  <a:srgbClr val="FF0000"/>
                </a:solidFill>
                <a:cs typeface="ＭＳ Ｐゴシック" charset="0"/>
              </a:rPr>
              <a:t>u,  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so that </a:t>
            </a:r>
            <a:r>
              <a:rPr lang="en-US" sz="240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u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localizes 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accurately 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and 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efficiently (</a:t>
            </a:r>
            <a:r>
              <a:rPr lang="en-US" sz="2400" kern="0" dirty="0" err="1" smtClean="0">
                <a:solidFill>
                  <a:schemeClr val="tx1"/>
                </a:solidFill>
                <a:latin typeface="+mn-lt"/>
                <a:cs typeface="ＭＳ Ｐゴシック" charset="0"/>
              </a:rPr>
              <a:t>cpu</a:t>
            </a:r>
            <a:r>
              <a:rPr lang="en-US" sz="240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 time)</a:t>
            </a:r>
            <a:r>
              <a:rPr lang="en-US" sz="2400" b="0" kern="0" dirty="0" smtClean="0">
                <a:solidFill>
                  <a:schemeClr val="tx1"/>
                </a:solidFill>
                <a:latin typeface="+mn-lt"/>
                <a:cs typeface="ＭＳ Ｐゴシック" charset="0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34" charset="-128"/>
              <a:cs typeface="ＭＳ Ｐゴシック" charset="0"/>
            </a:endParaRPr>
          </a:p>
        </p:txBody>
      </p:sp>
      <p:pic>
        <p:nvPicPr>
          <p:cNvPr id="2560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5129" y="2929778"/>
            <a:ext cx="3081107" cy="309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122065">
            <a:off x="6590446" y="4398791"/>
            <a:ext cx="644701" cy="82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31225" y="2994803"/>
            <a:ext cx="2940315" cy="2985344"/>
            <a:chOff x="9144001" y="2243336"/>
            <a:chExt cx="3877460" cy="4014727"/>
          </a:xfrm>
        </p:grpSpPr>
        <p:sp>
          <p:nvSpPr>
            <p:cNvPr id="25621" name="TextBox 6"/>
            <p:cNvSpPr txBox="1">
              <a:spLocks noChangeArrowheads="1"/>
            </p:cNvSpPr>
            <p:nvPr/>
          </p:nvSpPr>
          <p:spPr bwMode="auto">
            <a:xfrm>
              <a:off x="11952312" y="22433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4" name="TextBox 9"/>
            <p:cNvSpPr txBox="1">
              <a:spLocks noChangeArrowheads="1"/>
            </p:cNvSpPr>
            <p:nvPr/>
          </p:nvSpPr>
          <p:spPr bwMode="auto">
            <a:xfrm>
              <a:off x="12322567" y="263345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5" name="TextBox 10"/>
            <p:cNvSpPr txBox="1">
              <a:spLocks noChangeArrowheads="1"/>
            </p:cNvSpPr>
            <p:nvPr/>
          </p:nvSpPr>
          <p:spPr bwMode="auto">
            <a:xfrm>
              <a:off x="12561912" y="28529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6" name="TextBox 11"/>
            <p:cNvSpPr txBox="1">
              <a:spLocks noChangeArrowheads="1"/>
            </p:cNvSpPr>
            <p:nvPr/>
          </p:nvSpPr>
          <p:spPr bwMode="auto">
            <a:xfrm>
              <a:off x="11952313" y="281940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8" name="TextBox 13"/>
            <p:cNvSpPr txBox="1">
              <a:spLocks noChangeArrowheads="1"/>
            </p:cNvSpPr>
            <p:nvPr/>
          </p:nvSpPr>
          <p:spPr bwMode="auto">
            <a:xfrm>
              <a:off x="12528378" y="33234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29" name="TextBox 14"/>
            <p:cNvSpPr txBox="1">
              <a:spLocks noChangeArrowheads="1"/>
            </p:cNvSpPr>
            <p:nvPr/>
          </p:nvSpPr>
          <p:spPr bwMode="auto">
            <a:xfrm>
              <a:off x="12528378" y="231534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0" name="TextBox 15"/>
            <p:cNvSpPr txBox="1">
              <a:spLocks noChangeArrowheads="1"/>
            </p:cNvSpPr>
            <p:nvPr/>
          </p:nvSpPr>
          <p:spPr bwMode="auto">
            <a:xfrm>
              <a:off x="11952313" y="368349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1" name="TextBox 16"/>
            <p:cNvSpPr txBox="1">
              <a:spLocks noChangeArrowheads="1"/>
            </p:cNvSpPr>
            <p:nvPr/>
          </p:nvSpPr>
          <p:spPr bwMode="auto">
            <a:xfrm>
              <a:off x="12384361" y="382751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2" name="TextBox 17"/>
            <p:cNvSpPr txBox="1">
              <a:spLocks noChangeArrowheads="1"/>
            </p:cNvSpPr>
            <p:nvPr/>
          </p:nvSpPr>
          <p:spPr bwMode="auto">
            <a:xfrm>
              <a:off x="11808298" y="411554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3" name="TextBox 18"/>
            <p:cNvSpPr txBox="1">
              <a:spLocks noChangeArrowheads="1"/>
            </p:cNvSpPr>
            <p:nvPr/>
          </p:nvSpPr>
          <p:spPr bwMode="auto">
            <a:xfrm>
              <a:off x="12024321" y="317943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4" name="TextBox 19"/>
            <p:cNvSpPr txBox="1">
              <a:spLocks noChangeArrowheads="1"/>
            </p:cNvSpPr>
            <p:nvPr/>
          </p:nvSpPr>
          <p:spPr bwMode="auto">
            <a:xfrm>
              <a:off x="9864081" y="41816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5" name="TextBox 20"/>
            <p:cNvSpPr txBox="1">
              <a:spLocks noChangeArrowheads="1"/>
            </p:cNvSpPr>
            <p:nvPr/>
          </p:nvSpPr>
          <p:spPr bwMode="auto">
            <a:xfrm>
              <a:off x="10016482" y="43340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7" name="TextBox 22"/>
            <p:cNvSpPr txBox="1">
              <a:spLocks noChangeArrowheads="1"/>
            </p:cNvSpPr>
            <p:nvPr/>
          </p:nvSpPr>
          <p:spPr bwMode="auto">
            <a:xfrm>
              <a:off x="9986146" y="483392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38" name="TextBox 23"/>
            <p:cNvSpPr txBox="1">
              <a:spLocks noChangeArrowheads="1"/>
            </p:cNvSpPr>
            <p:nvPr/>
          </p:nvSpPr>
          <p:spPr bwMode="auto">
            <a:xfrm>
              <a:off x="10473682" y="479125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0" name="TextBox 25"/>
            <p:cNvSpPr txBox="1">
              <a:spLocks noChangeArrowheads="1"/>
            </p:cNvSpPr>
            <p:nvPr/>
          </p:nvSpPr>
          <p:spPr bwMode="auto">
            <a:xfrm>
              <a:off x="10152114" y="518976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1" name="TextBox 26"/>
            <p:cNvSpPr txBox="1">
              <a:spLocks noChangeArrowheads="1"/>
            </p:cNvSpPr>
            <p:nvPr/>
          </p:nvSpPr>
          <p:spPr bwMode="auto">
            <a:xfrm>
              <a:off x="10440146" y="526177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2" name="TextBox 27"/>
            <p:cNvSpPr txBox="1">
              <a:spLocks noChangeArrowheads="1"/>
            </p:cNvSpPr>
            <p:nvPr/>
          </p:nvSpPr>
          <p:spPr bwMode="auto">
            <a:xfrm>
              <a:off x="10440146" y="4253663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3" name="TextBox 28"/>
            <p:cNvSpPr txBox="1">
              <a:spLocks noChangeArrowheads="1"/>
            </p:cNvSpPr>
            <p:nvPr/>
          </p:nvSpPr>
          <p:spPr bwMode="auto">
            <a:xfrm>
              <a:off x="10944201" y="447558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4" name="TextBox 29"/>
            <p:cNvSpPr txBox="1">
              <a:spLocks noChangeArrowheads="1"/>
            </p:cNvSpPr>
            <p:nvPr/>
          </p:nvSpPr>
          <p:spPr bwMode="auto">
            <a:xfrm>
              <a:off x="11448258" y="440357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5" name="TextBox 30"/>
            <p:cNvSpPr txBox="1">
              <a:spLocks noChangeArrowheads="1"/>
            </p:cNvSpPr>
            <p:nvPr/>
          </p:nvSpPr>
          <p:spPr bwMode="auto">
            <a:xfrm>
              <a:off x="9144001" y="454759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7" name="TextBox 32"/>
            <p:cNvSpPr txBox="1">
              <a:spLocks noChangeArrowheads="1"/>
            </p:cNvSpPr>
            <p:nvPr/>
          </p:nvSpPr>
          <p:spPr bwMode="auto">
            <a:xfrm>
              <a:off x="11664282" y="490763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8" name="TextBox 33"/>
            <p:cNvSpPr txBox="1">
              <a:spLocks noChangeArrowheads="1"/>
            </p:cNvSpPr>
            <p:nvPr/>
          </p:nvSpPr>
          <p:spPr bwMode="auto">
            <a:xfrm>
              <a:off x="11952315" y="454759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49" name="TextBox 34"/>
            <p:cNvSpPr txBox="1">
              <a:spLocks noChangeArrowheads="1"/>
            </p:cNvSpPr>
            <p:nvPr/>
          </p:nvSpPr>
          <p:spPr bwMode="auto">
            <a:xfrm>
              <a:off x="12017819" y="514424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2" name="TextBox 37"/>
            <p:cNvSpPr txBox="1">
              <a:spLocks noChangeArrowheads="1"/>
            </p:cNvSpPr>
            <p:nvPr/>
          </p:nvSpPr>
          <p:spPr bwMode="auto">
            <a:xfrm>
              <a:off x="11664282" y="526767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3" name="TextBox 38"/>
            <p:cNvSpPr txBox="1">
              <a:spLocks noChangeArrowheads="1"/>
            </p:cNvSpPr>
            <p:nvPr/>
          </p:nvSpPr>
          <p:spPr bwMode="auto">
            <a:xfrm>
              <a:off x="11952315" y="569972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4" name="TextBox 39"/>
            <p:cNvSpPr txBox="1">
              <a:spLocks noChangeArrowheads="1"/>
            </p:cNvSpPr>
            <p:nvPr/>
          </p:nvSpPr>
          <p:spPr bwMode="auto">
            <a:xfrm>
              <a:off x="12240347" y="577172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5" name="TextBox 40"/>
            <p:cNvSpPr txBox="1">
              <a:spLocks noChangeArrowheads="1"/>
            </p:cNvSpPr>
            <p:nvPr/>
          </p:nvSpPr>
          <p:spPr bwMode="auto">
            <a:xfrm>
              <a:off x="12312355" y="4331569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7" name="TextBox 42"/>
            <p:cNvSpPr txBox="1">
              <a:spLocks noChangeArrowheads="1"/>
            </p:cNvSpPr>
            <p:nvPr/>
          </p:nvSpPr>
          <p:spPr bwMode="auto">
            <a:xfrm>
              <a:off x="10548667" y="2564905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8" name="TextBox 43"/>
            <p:cNvSpPr txBox="1">
              <a:spLocks noChangeArrowheads="1"/>
            </p:cNvSpPr>
            <p:nvPr/>
          </p:nvSpPr>
          <p:spPr bwMode="auto">
            <a:xfrm>
              <a:off x="11088219" y="281940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59" name="TextBox 44"/>
            <p:cNvSpPr txBox="1">
              <a:spLocks noChangeArrowheads="1"/>
            </p:cNvSpPr>
            <p:nvPr/>
          </p:nvSpPr>
          <p:spPr bwMode="auto">
            <a:xfrm>
              <a:off x="12600387" y="418755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1" name="TextBox 46"/>
            <p:cNvSpPr txBox="1">
              <a:spLocks noChangeArrowheads="1"/>
            </p:cNvSpPr>
            <p:nvPr/>
          </p:nvSpPr>
          <p:spPr bwMode="auto">
            <a:xfrm>
              <a:off x="11409788" y="299695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2" name="TextBox 47"/>
            <p:cNvSpPr txBox="1">
              <a:spLocks noChangeArrowheads="1"/>
            </p:cNvSpPr>
            <p:nvPr/>
          </p:nvSpPr>
          <p:spPr bwMode="auto">
            <a:xfrm>
              <a:off x="10800187" y="296341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3" name="TextBox 48"/>
            <p:cNvSpPr txBox="1">
              <a:spLocks noChangeArrowheads="1"/>
            </p:cNvSpPr>
            <p:nvPr/>
          </p:nvSpPr>
          <p:spPr bwMode="auto">
            <a:xfrm>
              <a:off x="11088219" y="339546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5" name="TextBox 50"/>
            <p:cNvSpPr txBox="1">
              <a:spLocks noChangeArrowheads="1"/>
            </p:cNvSpPr>
            <p:nvPr/>
          </p:nvSpPr>
          <p:spPr bwMode="auto">
            <a:xfrm>
              <a:off x="11376250" y="2459360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6" name="TextBox 51"/>
            <p:cNvSpPr txBox="1">
              <a:spLocks noChangeArrowheads="1"/>
            </p:cNvSpPr>
            <p:nvPr/>
          </p:nvSpPr>
          <p:spPr bwMode="auto">
            <a:xfrm>
              <a:off x="10872195" y="33234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7" name="TextBox 52"/>
            <p:cNvSpPr txBox="1">
              <a:spLocks noChangeArrowheads="1"/>
            </p:cNvSpPr>
            <p:nvPr/>
          </p:nvSpPr>
          <p:spPr bwMode="auto">
            <a:xfrm>
              <a:off x="9332914" y="481047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8" name="TextBox 53"/>
            <p:cNvSpPr txBox="1">
              <a:spLocks noChangeArrowheads="1"/>
            </p:cNvSpPr>
            <p:nvPr/>
          </p:nvSpPr>
          <p:spPr bwMode="auto">
            <a:xfrm>
              <a:off x="9720067" y="4475584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69" name="TextBox 54"/>
            <p:cNvSpPr txBox="1">
              <a:spLocks noChangeArrowheads="1"/>
            </p:cNvSpPr>
            <p:nvPr/>
          </p:nvSpPr>
          <p:spPr bwMode="auto">
            <a:xfrm>
              <a:off x="10944203" y="512365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0" name="TextBox 55"/>
            <p:cNvSpPr txBox="1">
              <a:spLocks noChangeArrowheads="1"/>
            </p:cNvSpPr>
            <p:nvPr/>
          </p:nvSpPr>
          <p:spPr bwMode="auto">
            <a:xfrm>
              <a:off x="9790115" y="5267673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1" name="TextBox 56"/>
            <p:cNvSpPr txBox="1">
              <a:spLocks noChangeArrowheads="1"/>
            </p:cNvSpPr>
            <p:nvPr/>
          </p:nvSpPr>
          <p:spPr bwMode="auto">
            <a:xfrm>
              <a:off x="9180515" y="5234136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2" name="TextBox 57"/>
            <p:cNvSpPr txBox="1">
              <a:spLocks noChangeArrowheads="1"/>
            </p:cNvSpPr>
            <p:nvPr/>
          </p:nvSpPr>
          <p:spPr bwMode="auto">
            <a:xfrm>
              <a:off x="9468547" y="5666185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3" name="TextBox 58"/>
            <p:cNvSpPr txBox="1">
              <a:spLocks noChangeArrowheads="1"/>
            </p:cNvSpPr>
            <p:nvPr/>
          </p:nvSpPr>
          <p:spPr bwMode="auto">
            <a:xfrm>
              <a:off x="9756578" y="5738192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5" name="TextBox 60"/>
            <p:cNvSpPr txBox="1">
              <a:spLocks noChangeArrowheads="1"/>
            </p:cNvSpPr>
            <p:nvPr/>
          </p:nvSpPr>
          <p:spPr bwMode="auto">
            <a:xfrm>
              <a:off x="10800187" y="5699721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25676" name="TextBox 61"/>
            <p:cNvSpPr txBox="1">
              <a:spLocks noChangeArrowheads="1"/>
            </p:cNvSpPr>
            <p:nvPr/>
          </p:nvSpPr>
          <p:spPr bwMode="auto">
            <a:xfrm>
              <a:off x="9252523" y="5594177"/>
              <a:ext cx="421074" cy="48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x</a:t>
              </a:r>
              <a:endParaRPr lang="en-GB" sz="160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6404064" y="3228745"/>
            <a:ext cx="1888157" cy="2397429"/>
            <a:chOff x="1907233" y="2946535"/>
            <a:chExt cx="2489894" cy="3223730"/>
          </a:xfrm>
        </p:grpSpPr>
        <p:pic>
          <p:nvPicPr>
            <p:cNvPr id="25614" name="Picture 1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2946535"/>
              <a:ext cx="215746" cy="487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5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1920" y="4509120"/>
              <a:ext cx="2571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6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7233" y="5439340"/>
              <a:ext cx="216043" cy="488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39952" y="5589240"/>
              <a:ext cx="2571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6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7978" y="3474425"/>
            <a:ext cx="505660" cy="37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36689" y="3272661"/>
            <a:ext cx="556227" cy="67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Freeform 74"/>
          <p:cNvSpPr>
            <a:spLocks/>
          </p:cNvSpPr>
          <p:nvPr/>
        </p:nvSpPr>
        <p:spPr bwMode="auto">
          <a:xfrm>
            <a:off x="5893451" y="3625220"/>
            <a:ext cx="2052741" cy="1345656"/>
          </a:xfrm>
          <a:custGeom>
            <a:avLst/>
            <a:gdLst>
              <a:gd name="T0" fmla="*/ 0 w 2705769"/>
              <a:gd name="T1" fmla="*/ 0 h 1810085"/>
              <a:gd name="T2" fmla="*/ 980900 w 2705769"/>
              <a:gd name="T3" fmla="*/ 1586111 h 1810085"/>
              <a:gd name="T4" fmla="*/ 2572849 w 2705769"/>
              <a:gd name="T5" fmla="*/ 1329773 h 1810085"/>
              <a:gd name="T6" fmla="*/ 1817074 w 2705769"/>
              <a:gd name="T7" fmla="*/ 688917 h 1810085"/>
              <a:gd name="T8" fmla="*/ 1688434 w 2705769"/>
              <a:gd name="T9" fmla="*/ 256343 h 18100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05769"/>
              <a:gd name="T16" fmla="*/ 0 h 1810085"/>
              <a:gd name="T17" fmla="*/ 2705769 w 2705769"/>
              <a:gd name="T18" fmla="*/ 1810085 h 18100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05769" h="1810085">
                <a:moveTo>
                  <a:pt x="0" y="0"/>
                </a:moveTo>
                <a:cubicBezTo>
                  <a:pt x="275390" y="683126"/>
                  <a:pt x="550780" y="1366253"/>
                  <a:pt x="978569" y="1588169"/>
                </a:cubicBezTo>
                <a:cubicBezTo>
                  <a:pt x="1406358" y="1810085"/>
                  <a:pt x="2427705" y="1481221"/>
                  <a:pt x="2566737" y="1331495"/>
                </a:cubicBezTo>
                <a:cubicBezTo>
                  <a:pt x="2705769" y="1181769"/>
                  <a:pt x="1959811" y="868948"/>
                  <a:pt x="1812758" y="689811"/>
                </a:cubicBezTo>
                <a:cubicBezTo>
                  <a:pt x="1665705" y="510674"/>
                  <a:pt x="1675063" y="383674"/>
                  <a:pt x="1684421" y="25667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87332" y="3366926"/>
            <a:ext cx="641709" cy="48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71735" flipV="1">
            <a:off x="7949721" y="3850886"/>
            <a:ext cx="307757" cy="721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122065">
            <a:off x="6541936" y="5416762"/>
            <a:ext cx="393073" cy="55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Rectangle 85"/>
          <p:cNvSpPr/>
          <p:nvPr/>
        </p:nvSpPr>
        <p:spPr bwMode="auto">
          <a:xfrm>
            <a:off x="5364088" y="2708920"/>
            <a:ext cx="3312368" cy="33843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30808" y="3649682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1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849427" y="4153738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372200" y="4869160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217579" y="4337824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857539" y="4049792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5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76255" y="3401720"/>
            <a:ext cx="4822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</a:rPr>
              <a:t>6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7740352" y="3604295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1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884368" y="5568256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>
                <a:solidFill>
                  <a:srgbClr val="003399"/>
                </a:solidFill>
              </a:rPr>
              <a:t>2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812360" y="4756423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3</a:t>
            </a:r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012160" y="5136208"/>
            <a:ext cx="4925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3399"/>
                </a:solidFill>
              </a:rPr>
              <a:t>ap</a:t>
            </a:r>
            <a:r>
              <a:rPr lang="en-US" sz="1400" baseline="-25000" dirty="0" smtClean="0">
                <a:solidFill>
                  <a:srgbClr val="003399"/>
                </a:solidFill>
              </a:rPr>
              <a:t>4</a:t>
            </a:r>
            <a:endParaRPr lang="en-US" sz="14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6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Problem Formulation 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b="1" dirty="0" smtClean="0">
                <a:solidFill>
                  <a:srgbClr val="FF0000"/>
                </a:solidFill>
              </a:rPr>
              <a:t>The </a:t>
            </a:r>
            <a:r>
              <a:rPr lang="en-US" sz="4000" b="1" dirty="0" err="1" smtClean="0">
                <a:solidFill>
                  <a:srgbClr val="FF0000"/>
                </a:solidFill>
              </a:rPr>
              <a:t>PreLoc</a:t>
            </a:r>
            <a:r>
              <a:rPr lang="en-US" sz="4000" b="1" dirty="0" smtClean="0">
                <a:solidFill>
                  <a:srgbClr val="FF0000"/>
                </a:solidFill>
              </a:rPr>
              <a:t> Framework</a:t>
            </a:r>
          </a:p>
          <a:p>
            <a:pPr marL="914400" lvl="1" indent="-514350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Partitioning Step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914400" lvl="1" indent="-514350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Selection Step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914400" lvl="1" indent="-514350">
              <a:defRPr/>
            </a:pPr>
            <a:r>
              <a:rPr lang="en-US" sz="3600" b="1" i="1" dirty="0" smtClean="0">
                <a:solidFill>
                  <a:srgbClr val="FF0000"/>
                </a:solidFill>
              </a:rPr>
              <a:t>Localization Step</a:t>
            </a:r>
            <a:endParaRPr lang="en-US" sz="3600" b="1" dirty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n-US" sz="4000" dirty="0"/>
              <a:t>Experimental Evaluation</a:t>
            </a:r>
          </a:p>
          <a:p>
            <a:pPr marL="514350" indent="-514350">
              <a:defRPr/>
            </a:pPr>
            <a:r>
              <a:rPr lang="en-US" sz="4000" dirty="0"/>
              <a:t>Conclusions &amp; Future 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Partitioning Step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400" b="1" dirty="0" smtClean="0">
                <a:ea typeface="ＭＳ Ｐゴシック" pitchFamily="34" charset="-128"/>
              </a:rPr>
              <a:t>Why?</a:t>
            </a:r>
            <a:r>
              <a:rPr lang="en-US" sz="2400" dirty="0" smtClean="0">
                <a:ea typeface="ＭＳ Ｐゴシック" pitchFamily="34" charset="-128"/>
              </a:rPr>
              <a:t> RM might contain many points (45K in CSUCY!).</a:t>
            </a:r>
          </a:p>
          <a:p>
            <a:r>
              <a:rPr lang="en-US" sz="2400" b="1" dirty="0" smtClean="0">
                <a:ea typeface="ＭＳ Ｐゴシック" pitchFamily="34" charset="-128"/>
              </a:rPr>
              <a:t>Action: </a:t>
            </a:r>
            <a:r>
              <a:rPr lang="en-US" sz="2400" dirty="0" smtClean="0">
                <a:ea typeface="ＭＳ Ｐゴシック" pitchFamily="34" charset="-128"/>
              </a:rPr>
              <a:t>The objective of this step is to </a:t>
            </a:r>
            <a:r>
              <a:rPr lang="en-US" sz="2400" b="1" dirty="0" smtClean="0">
                <a:ea typeface="ＭＳ Ｐゴシック" pitchFamily="34" charset="-128"/>
              </a:rPr>
              <a:t>cluster</a:t>
            </a:r>
            <a:r>
              <a:rPr lang="en-US" sz="2400" dirty="0" smtClean="0">
                <a:ea typeface="ＭＳ Ｐゴシック" pitchFamily="34" charset="-128"/>
              </a:rPr>
              <a:t> these into </a:t>
            </a:r>
            <a:r>
              <a:rPr lang="en-US" sz="2400" b="1" dirty="0" smtClean="0">
                <a:ea typeface="ＭＳ Ｐゴシック" pitchFamily="34" charset="-128"/>
              </a:rPr>
              <a:t>groups </a:t>
            </a:r>
            <a:r>
              <a:rPr lang="en-US" sz="2400" dirty="0" smtClean="0">
                <a:ea typeface="ＭＳ Ｐゴシック" pitchFamily="34" charset="-128"/>
              </a:rPr>
              <a:t>so that they are </a:t>
            </a:r>
            <a:r>
              <a:rPr lang="en-US" sz="2400" b="1" dirty="0" smtClean="0">
                <a:ea typeface="ＭＳ Ｐゴシック" pitchFamily="34" charset="-128"/>
              </a:rPr>
              <a:t>easier to </a:t>
            </a:r>
            <a:r>
              <a:rPr lang="en-US" sz="2400" b="1" dirty="0" err="1" smtClean="0">
                <a:ea typeface="ＭＳ Ｐゴシック" pitchFamily="34" charset="-128"/>
              </a:rPr>
              <a:t>prefetch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r>
              <a:rPr lang="en-US" sz="2400" dirty="0" smtClean="0">
                <a:ea typeface="ＭＳ Ｐゴシック" pitchFamily="34" charset="-128"/>
              </a:rPr>
              <a:t>K-Means simple well-established clustering algorithm.</a:t>
            </a: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Operation: Random </a:t>
            </a:r>
            <a:r>
              <a:rPr lang="en-US" sz="2000" dirty="0" err="1" smtClean="0">
                <a:ea typeface="ＭＳ Ｐゴシック" pitchFamily="34" charset="-128"/>
              </a:rPr>
              <a:t>Centroids</a:t>
            </a:r>
            <a:r>
              <a:rPr lang="en-US" sz="2000" dirty="0" smtClean="0">
                <a:ea typeface="ＭＳ Ｐゴシック" pitchFamily="34" charset="-128"/>
              </a:rPr>
              <a:t> (C), Add to Closest C, Re-adjust C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Re-adjusting </a:t>
            </a:r>
            <a:r>
              <a:rPr lang="en-US" sz="2000" b="1" dirty="0" err="1" smtClean="0">
                <a:solidFill>
                  <a:srgbClr val="FF0000"/>
                </a:solidFill>
                <a:ea typeface="ＭＳ Ｐゴシック" pitchFamily="34" charset="-128"/>
              </a:rPr>
              <a:t>Centroids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 expensive quadratic complexity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  <a:sym typeface="Wingdings" pitchFamily="2" charset="2"/>
              </a:rPr>
              <a:t></a:t>
            </a:r>
            <a:endParaRPr lang="en-US" sz="2000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lvl="1">
              <a:buNone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47725"/>
            <a:ext cx="7056784" cy="29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/>
          <p:nvPr/>
        </p:nvGrpSpPr>
        <p:grpSpPr>
          <a:xfrm>
            <a:off x="971600" y="3475717"/>
            <a:ext cx="6984776" cy="2808312"/>
            <a:chOff x="971600" y="3356992"/>
            <a:chExt cx="6984776" cy="2808312"/>
          </a:xfrm>
        </p:grpSpPr>
        <p:sp>
          <p:nvSpPr>
            <p:cNvPr id="280" name="Oval 279"/>
            <p:cNvSpPr/>
            <p:nvPr/>
          </p:nvSpPr>
          <p:spPr bwMode="auto">
            <a:xfrm>
              <a:off x="2771800" y="342900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1" name="Oval 280"/>
            <p:cNvSpPr/>
            <p:nvPr/>
          </p:nvSpPr>
          <p:spPr bwMode="auto">
            <a:xfrm>
              <a:off x="3203848" y="335699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69" name="Oval 268"/>
            <p:cNvSpPr/>
            <p:nvPr/>
          </p:nvSpPr>
          <p:spPr bwMode="auto">
            <a:xfrm>
              <a:off x="2483768" y="5373216"/>
              <a:ext cx="576064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0" name="Oval 269"/>
            <p:cNvSpPr/>
            <p:nvPr/>
          </p:nvSpPr>
          <p:spPr bwMode="auto">
            <a:xfrm>
              <a:off x="2987824" y="5301208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Oval 270"/>
            <p:cNvSpPr/>
            <p:nvPr/>
          </p:nvSpPr>
          <p:spPr bwMode="auto">
            <a:xfrm>
              <a:off x="2915816" y="5589240"/>
              <a:ext cx="648072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2" name="Oval 271"/>
            <p:cNvSpPr/>
            <p:nvPr/>
          </p:nvSpPr>
          <p:spPr bwMode="auto">
            <a:xfrm>
              <a:off x="2915816" y="4797152"/>
              <a:ext cx="720080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Oval 273"/>
            <p:cNvSpPr/>
            <p:nvPr/>
          </p:nvSpPr>
          <p:spPr bwMode="auto">
            <a:xfrm>
              <a:off x="2627784" y="4437112"/>
              <a:ext cx="504056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6" name="Oval 275"/>
            <p:cNvSpPr/>
            <p:nvPr/>
          </p:nvSpPr>
          <p:spPr bwMode="auto">
            <a:xfrm>
              <a:off x="3131840" y="4221088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Oval 276"/>
            <p:cNvSpPr/>
            <p:nvPr/>
          </p:nvSpPr>
          <p:spPr bwMode="auto">
            <a:xfrm>
              <a:off x="2555776" y="3861048"/>
              <a:ext cx="504056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8" name="Oval 277"/>
            <p:cNvSpPr/>
            <p:nvPr/>
          </p:nvSpPr>
          <p:spPr bwMode="auto">
            <a:xfrm>
              <a:off x="3923928" y="3645024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79" name="Oval 278"/>
            <p:cNvSpPr/>
            <p:nvPr/>
          </p:nvSpPr>
          <p:spPr bwMode="auto">
            <a:xfrm>
              <a:off x="3347864" y="3933056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2" name="Oval 281"/>
            <p:cNvSpPr/>
            <p:nvPr/>
          </p:nvSpPr>
          <p:spPr bwMode="auto">
            <a:xfrm>
              <a:off x="2987824" y="378904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3" name="Oval 282"/>
            <p:cNvSpPr/>
            <p:nvPr/>
          </p:nvSpPr>
          <p:spPr bwMode="auto">
            <a:xfrm>
              <a:off x="2699792" y="407707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4" name="Oval 283"/>
            <p:cNvSpPr/>
            <p:nvPr/>
          </p:nvSpPr>
          <p:spPr bwMode="auto">
            <a:xfrm>
              <a:off x="4860032" y="3861048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5" name="Oval 284"/>
            <p:cNvSpPr/>
            <p:nvPr/>
          </p:nvSpPr>
          <p:spPr bwMode="auto">
            <a:xfrm>
              <a:off x="6300192" y="3645024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6" name="Oval 285"/>
            <p:cNvSpPr/>
            <p:nvPr/>
          </p:nvSpPr>
          <p:spPr bwMode="auto">
            <a:xfrm>
              <a:off x="6948264" y="3645024"/>
              <a:ext cx="576064" cy="93610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7" name="Oval 286"/>
            <p:cNvSpPr/>
            <p:nvPr/>
          </p:nvSpPr>
          <p:spPr bwMode="auto">
            <a:xfrm>
              <a:off x="7092280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8" name="Oval 287"/>
            <p:cNvSpPr/>
            <p:nvPr/>
          </p:nvSpPr>
          <p:spPr bwMode="auto">
            <a:xfrm>
              <a:off x="7236296" y="5085184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89" name="Oval 288"/>
            <p:cNvSpPr/>
            <p:nvPr/>
          </p:nvSpPr>
          <p:spPr bwMode="auto">
            <a:xfrm>
              <a:off x="7308304" y="5517232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0" name="Oval 289"/>
            <p:cNvSpPr/>
            <p:nvPr/>
          </p:nvSpPr>
          <p:spPr bwMode="auto">
            <a:xfrm>
              <a:off x="5364088" y="4941168"/>
              <a:ext cx="360040" cy="86409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1" name="Oval 290"/>
            <p:cNvSpPr/>
            <p:nvPr/>
          </p:nvSpPr>
          <p:spPr bwMode="auto">
            <a:xfrm>
              <a:off x="5220072" y="450912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2" name="Oval 291"/>
            <p:cNvSpPr/>
            <p:nvPr/>
          </p:nvSpPr>
          <p:spPr bwMode="auto">
            <a:xfrm>
              <a:off x="5724128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3" name="Oval 292"/>
            <p:cNvSpPr/>
            <p:nvPr/>
          </p:nvSpPr>
          <p:spPr bwMode="auto">
            <a:xfrm>
              <a:off x="5724128" y="5085184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4" name="Oval 293"/>
            <p:cNvSpPr/>
            <p:nvPr/>
          </p:nvSpPr>
          <p:spPr bwMode="auto">
            <a:xfrm>
              <a:off x="5220072" y="414908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5" name="Oval 294"/>
            <p:cNvSpPr/>
            <p:nvPr/>
          </p:nvSpPr>
          <p:spPr bwMode="auto">
            <a:xfrm>
              <a:off x="5796136" y="4221088"/>
              <a:ext cx="36004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6" name="Oval 295"/>
            <p:cNvSpPr/>
            <p:nvPr/>
          </p:nvSpPr>
          <p:spPr bwMode="auto">
            <a:xfrm>
              <a:off x="5580112" y="3933056"/>
              <a:ext cx="72008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7" name="Oval 296"/>
            <p:cNvSpPr/>
            <p:nvPr/>
          </p:nvSpPr>
          <p:spPr bwMode="auto">
            <a:xfrm>
              <a:off x="5292080" y="3501008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8" name="Oval 297"/>
            <p:cNvSpPr/>
            <p:nvPr/>
          </p:nvSpPr>
          <p:spPr bwMode="auto">
            <a:xfrm>
              <a:off x="971600" y="5661248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299" name="Oval 298"/>
            <p:cNvSpPr/>
            <p:nvPr/>
          </p:nvSpPr>
          <p:spPr bwMode="auto">
            <a:xfrm>
              <a:off x="1115616" y="5301208"/>
              <a:ext cx="216024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0" name="Oval 299"/>
            <p:cNvSpPr/>
            <p:nvPr/>
          </p:nvSpPr>
          <p:spPr bwMode="auto">
            <a:xfrm>
              <a:off x="1187624" y="4581128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1" name="Oval 300"/>
            <p:cNvSpPr/>
            <p:nvPr/>
          </p:nvSpPr>
          <p:spPr bwMode="auto">
            <a:xfrm>
              <a:off x="1475656" y="3933056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2" name="Oval 301"/>
            <p:cNvSpPr/>
            <p:nvPr/>
          </p:nvSpPr>
          <p:spPr bwMode="auto">
            <a:xfrm>
              <a:off x="2267744" y="3573016"/>
              <a:ext cx="288032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3" name="Oval 302"/>
            <p:cNvSpPr/>
            <p:nvPr/>
          </p:nvSpPr>
          <p:spPr bwMode="auto">
            <a:xfrm>
              <a:off x="1907704" y="3645024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304" name="Oval 303"/>
            <p:cNvSpPr/>
            <p:nvPr/>
          </p:nvSpPr>
          <p:spPr bwMode="auto">
            <a:xfrm>
              <a:off x="1547664" y="3573016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Motivation</a:t>
            </a:r>
            <a:endParaRPr lang="en-US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2016125"/>
          </a:xfrm>
        </p:spPr>
        <p:txBody>
          <a:bodyPr/>
          <a:lstStyle/>
          <a:p>
            <a:pPr marL="514350" indent="-514350"/>
            <a:r>
              <a:rPr lang="en-US" sz="2800" b="1" smtClean="0">
                <a:ea typeface="ＭＳ Ｐゴシック" pitchFamily="34" charset="-128"/>
              </a:rPr>
              <a:t>People</a:t>
            </a:r>
            <a:r>
              <a:rPr lang="en-US" sz="2800" smtClean="0">
                <a:ea typeface="ＭＳ Ｐゴシック" pitchFamily="34" charset="-128"/>
              </a:rPr>
              <a:t> spend </a:t>
            </a:r>
            <a:r>
              <a:rPr lang="en-US" sz="2800" b="1" smtClean="0">
                <a:ea typeface="ＭＳ Ｐゴシック" pitchFamily="34" charset="-128"/>
              </a:rPr>
              <a:t>80-90% </a:t>
            </a:r>
            <a:r>
              <a:rPr lang="en-US" sz="2800" smtClean="0">
                <a:ea typeface="ＭＳ Ｐゴシック" pitchFamily="34" charset="-128"/>
              </a:rPr>
              <a:t>of their time indoors – USA Environmental Protection Agency 2011.</a:t>
            </a:r>
          </a:p>
          <a:p>
            <a:pPr marL="514350" indent="-514350"/>
            <a:r>
              <a:rPr lang="en-US" sz="2800" smtClean="0">
                <a:ea typeface="ＭＳ Ｐゴシック" pitchFamily="34" charset="-128"/>
              </a:rPr>
              <a:t>&gt;</a:t>
            </a:r>
            <a:r>
              <a:rPr lang="en-US" sz="2800" b="1" smtClean="0">
                <a:ea typeface="ＭＳ Ｐゴシック" pitchFamily="34" charset="-128"/>
              </a:rPr>
              <a:t>85%</a:t>
            </a:r>
            <a:r>
              <a:rPr lang="en-US" sz="2800" smtClean="0">
                <a:ea typeface="ＭＳ Ｐゴシック" pitchFamily="34" charset="-128"/>
              </a:rPr>
              <a:t> </a:t>
            </a:r>
            <a:r>
              <a:rPr lang="en-US" sz="2800" b="1" smtClean="0">
                <a:ea typeface="ＭＳ Ｐゴシック" pitchFamily="34" charset="-128"/>
              </a:rPr>
              <a:t>of data </a:t>
            </a:r>
            <a:r>
              <a:rPr lang="en-US" sz="2800" smtClean="0">
                <a:ea typeface="ＭＳ Ｐゴシック" pitchFamily="34" charset="-128"/>
              </a:rPr>
              <a:t>and </a:t>
            </a:r>
            <a:r>
              <a:rPr lang="en-US" sz="2800" b="1" smtClean="0">
                <a:ea typeface="ＭＳ Ｐゴシック" pitchFamily="34" charset="-128"/>
              </a:rPr>
              <a:t>70% of voice </a:t>
            </a:r>
            <a:r>
              <a:rPr lang="en-US" sz="2800" smtClean="0">
                <a:ea typeface="ＭＳ Ｐゴシック" pitchFamily="34" charset="-128"/>
              </a:rPr>
              <a:t>traffic originates from within buildings – Nokia 2012.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55650" y="2924175"/>
            <a:ext cx="7562850" cy="3402013"/>
            <a:chOff x="755650" y="2708275"/>
            <a:chExt cx="7562849" cy="3401088"/>
          </a:xfrm>
        </p:grpSpPr>
        <p:grpSp>
          <p:nvGrpSpPr>
            <p:cNvPr id="8197" name="Group 10"/>
            <p:cNvGrpSpPr>
              <a:grpSpLocks/>
            </p:cNvGrpSpPr>
            <p:nvPr/>
          </p:nvGrpSpPr>
          <p:grpSpPr bwMode="auto">
            <a:xfrm>
              <a:off x="755650" y="2708275"/>
              <a:ext cx="7562849" cy="3400425"/>
              <a:chOff x="611560" y="2564904"/>
              <a:chExt cx="8064896" cy="3615283"/>
            </a:xfrm>
          </p:grpSpPr>
          <p:pic>
            <p:nvPicPr>
              <p:cNvPr id="819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1560" y="2564904"/>
                <a:ext cx="2592288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0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19873" y="2564904"/>
                <a:ext cx="2448272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1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11560" y="4437112"/>
                <a:ext cx="2619375" cy="1743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63438" y="4435617"/>
                <a:ext cx="2534008" cy="1728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3" name="Picture 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6084168" y="2564904"/>
                <a:ext cx="2592288" cy="1775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198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347864" y="4437113"/>
              <a:ext cx="2376264" cy="167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Partitioning Step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We use the </a:t>
            </a:r>
            <a:r>
              <a:rPr lang="en-US" sz="2400" b="1" dirty="0" smtClean="0">
                <a:solidFill>
                  <a:schemeClr val="accent2"/>
                </a:solidFill>
                <a:ea typeface="ＭＳ Ｐゴシック" pitchFamily="34" charset="-128"/>
              </a:rPr>
              <a:t>Bradley-Fayyad-Reina (BFR)* </a:t>
            </a:r>
            <a:r>
              <a:rPr lang="en-US" sz="2400" dirty="0" smtClean="0">
                <a:ea typeface="ＭＳ Ｐゴシック" pitchFamily="34" charset="-128"/>
              </a:rPr>
              <a:t>algorithm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A </a:t>
            </a:r>
            <a:r>
              <a:rPr lang="en-US" sz="2400" b="1" dirty="0" smtClean="0">
                <a:ea typeface="ＭＳ Ｐゴシック" pitchFamily="34" charset="-128"/>
              </a:rPr>
              <a:t>variant of k-means </a:t>
            </a:r>
            <a:r>
              <a:rPr lang="en-US" sz="2400" dirty="0" smtClean="0">
                <a:ea typeface="ＭＳ Ｐゴシック" pitchFamily="34" charset="-128"/>
              </a:rPr>
              <a:t>designated for </a:t>
            </a:r>
            <a:r>
              <a:rPr lang="en-US" sz="2400" b="1" dirty="0" smtClean="0">
                <a:ea typeface="ＭＳ Ｐゴシック" pitchFamily="34" charset="-128"/>
              </a:rPr>
              <a:t>large datasets.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Instead of </a:t>
            </a:r>
            <a:r>
              <a:rPr lang="en-US" sz="2400" b="1" dirty="0" smtClean="0">
                <a:ea typeface="ＭＳ Ｐゴシック" pitchFamily="34" charset="-128"/>
              </a:rPr>
              <a:t>computing L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dirty="0" smtClean="0">
                <a:ea typeface="ＭＳ Ｐゴシック" pitchFamily="34" charset="-128"/>
              </a:rPr>
              <a:t> distance of point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p</a:t>
            </a:r>
            <a:r>
              <a:rPr lang="en-US" sz="2400" dirty="0" smtClean="0">
                <a:ea typeface="ＭＳ Ｐゴシック" pitchFamily="34" charset="-128"/>
              </a:rPr>
              <a:t> against </a:t>
            </a:r>
            <a:r>
              <a:rPr lang="en-US" sz="2400" dirty="0" err="1" smtClean="0">
                <a:ea typeface="ＭＳ Ｐゴシック" pitchFamily="34" charset="-128"/>
              </a:rPr>
              <a:t>centroid</a:t>
            </a:r>
            <a:r>
              <a:rPr lang="en-US" sz="2400" dirty="0" smtClean="0">
                <a:ea typeface="ＭＳ Ｐゴシック" pitchFamily="34" charset="-128"/>
              </a:rPr>
              <a:t>, as in k-means, it computes the </a:t>
            </a:r>
            <a:r>
              <a:rPr lang="en-US" sz="2400" b="1" dirty="0" smtClean="0">
                <a:ea typeface="ＭＳ Ｐゴシック" pitchFamily="34" charset="-128"/>
              </a:rPr>
              <a:t>Mahalanobis distance (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dist</a:t>
            </a:r>
            <a:r>
              <a:rPr lang="en-US" sz="24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Mah</a:t>
            </a:r>
            <a:r>
              <a:rPr lang="en-US" sz="2400" dirty="0" smtClean="0">
                <a:ea typeface="ＭＳ Ｐゴシック" pitchFamily="34" charset="-128"/>
              </a:rPr>
              <a:t>) against some </a:t>
            </a:r>
            <a:r>
              <a:rPr lang="en-US" sz="2400" b="1" dirty="0" smtClean="0">
                <a:ea typeface="ＭＳ Ｐゴシック" pitchFamily="34" charset="-128"/>
              </a:rPr>
              <a:t>set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statistics </a:t>
            </a:r>
            <a:r>
              <a:rPr lang="el-GR" sz="2400" b="1" dirty="0" smtClean="0">
                <a:ea typeface="ＭＳ Ｐゴシック" pitchFamily="34" charset="-128"/>
              </a:rPr>
              <a:t>(μ, σ)</a:t>
            </a:r>
            <a:r>
              <a:rPr lang="en-US" sz="2400" dirty="0" smtClean="0">
                <a:ea typeface="ＭＳ Ｐゴシック" pitchFamily="34" charset="-128"/>
              </a:rPr>
              <a:t>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In BFR if </a:t>
            </a:r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dist</a:t>
            </a:r>
            <a:r>
              <a:rPr lang="en-US" sz="2400" b="1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Mah</a:t>
            </a:r>
            <a:r>
              <a:rPr lang="en-US" sz="2400" dirty="0" smtClean="0">
                <a:ea typeface="ＭＳ Ｐゴシック" pitchFamily="34" charset="-128"/>
              </a:rPr>
              <a:t> is less than a </a:t>
            </a:r>
            <a:r>
              <a:rPr lang="en-US" sz="2400" b="1" dirty="0" smtClean="0">
                <a:ea typeface="ＭＳ Ｐゴシック" pitchFamily="34" charset="-128"/>
              </a:rPr>
              <a:t>threshold</a:t>
            </a:r>
            <a:r>
              <a:rPr lang="en-US" sz="2400" dirty="0" smtClean="0">
                <a:ea typeface="ＭＳ Ｐゴシック" pitchFamily="34" charset="-128"/>
              </a:rPr>
              <a:t> add </a:t>
            </a:r>
            <a:r>
              <a:rPr lang="en-US" sz="2400" b="1" dirty="0" smtClean="0">
                <a:ea typeface="ＭＳ Ｐゴシック" pitchFamily="34" charset="-128"/>
              </a:rPr>
              <a:t>to set</a:t>
            </a:r>
            <a:r>
              <a:rPr lang="en-US" sz="2400" dirty="0" smtClean="0">
                <a:ea typeface="ＭＳ Ｐゴシック" pitchFamily="34" charset="-128"/>
              </a:rPr>
              <a:t>, else retain to possibly shape new clusters.</a:t>
            </a:r>
          </a:p>
          <a:p>
            <a:pPr lvl="1"/>
            <a:r>
              <a:rPr lang="en-US" sz="2400" b="1" dirty="0" smtClean="0">
                <a:solidFill>
                  <a:srgbClr val="007A37"/>
                </a:solidFill>
                <a:ea typeface="ＭＳ Ｐゴシック" pitchFamily="34" charset="-128"/>
              </a:rPr>
              <a:t>Advantage: </a:t>
            </a:r>
            <a:r>
              <a:rPr lang="en-US" sz="2400" dirty="0" smtClean="0">
                <a:solidFill>
                  <a:srgbClr val="007A37"/>
                </a:solidFill>
                <a:ea typeface="ＭＳ Ｐゴシック" pitchFamily="34" charset="-128"/>
              </a:rPr>
              <a:t>Less </a:t>
            </a:r>
            <a:r>
              <a:rPr lang="en-US" sz="2400" dirty="0" err="1" smtClean="0">
                <a:solidFill>
                  <a:srgbClr val="007A37"/>
                </a:solidFill>
                <a:ea typeface="ＭＳ Ｐゴシック" pitchFamily="34" charset="-128"/>
              </a:rPr>
              <a:t>centroid</a:t>
            </a:r>
            <a:r>
              <a:rPr lang="en-US" sz="2400" dirty="0" smtClean="0">
                <a:solidFill>
                  <a:srgbClr val="007A37"/>
                </a:solidFill>
                <a:ea typeface="ＭＳ Ｐゴシック" pitchFamily="34" charset="-128"/>
              </a:rPr>
              <a:t> computations! Points are traversed only once which is fast for big data!</a:t>
            </a:r>
          </a:p>
        </p:txBody>
      </p:sp>
      <p:sp>
        <p:nvSpPr>
          <p:cNvPr id="67" name="Oval 66"/>
          <p:cNvSpPr/>
          <p:nvPr/>
        </p:nvSpPr>
        <p:spPr bwMode="auto">
          <a:xfrm>
            <a:off x="3995936" y="4509120"/>
            <a:ext cx="2592288" cy="2016224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Arial" charset="0"/>
              </a:rPr>
              <a:t>μ</a:t>
            </a:r>
            <a:endParaRPr lang="en-US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508104" y="5013176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σ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5436096" y="5589240"/>
            <a:ext cx="720080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Oval 71"/>
          <p:cNvSpPr/>
          <p:nvPr/>
        </p:nvSpPr>
        <p:spPr bwMode="auto">
          <a:xfrm>
            <a:off x="4572000" y="4725144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4067944" y="5589240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4788024" y="602128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5436096" y="5013176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5292080" y="587727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6444208" y="5373216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5652120" y="6237312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5508104" y="458112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5940152" y="566124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4716016" y="5301208"/>
            <a:ext cx="144016" cy="14401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1043608" y="5127575"/>
            <a:ext cx="864096" cy="5760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27584" y="577564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Point (p)</a:t>
            </a:r>
            <a:endParaRPr lang="en-US" sz="2400" dirty="0"/>
          </a:p>
        </p:txBody>
      </p:sp>
      <p:cxnSp>
        <p:nvCxnSpPr>
          <p:cNvPr id="88" name="Straight Arrow Connector 87"/>
          <p:cNvCxnSpPr>
            <a:stCxn id="84" idx="3"/>
          </p:cNvCxnSpPr>
          <p:nvPr/>
        </p:nvCxnSpPr>
        <p:spPr bwMode="auto">
          <a:xfrm>
            <a:off x="1907704" y="5415607"/>
            <a:ext cx="3168352" cy="101625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91" name="TextBox 90"/>
          <p:cNvSpPr txBox="1"/>
          <p:nvPr/>
        </p:nvSpPr>
        <p:spPr>
          <a:xfrm>
            <a:off x="2267744" y="47251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 smtClean="0">
                <a:solidFill>
                  <a:srgbClr val="FF0000"/>
                </a:solidFill>
              </a:rPr>
              <a:t>dist</a:t>
            </a:r>
            <a:r>
              <a:rPr lang="en-US" b="0" i="1" baseline="-25000" dirty="0" smtClean="0">
                <a:solidFill>
                  <a:srgbClr val="FF0000"/>
                </a:solidFill>
              </a:rPr>
              <a:t>Mah</a:t>
            </a:r>
            <a:endParaRPr lang="en-US" b="0" i="1" baseline="-25000" dirty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83568" y="6237312"/>
            <a:ext cx="7885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 smtClean="0">
                <a:solidFill>
                  <a:schemeClr val="tx1"/>
                </a:solidFill>
              </a:rPr>
              <a:t>Scaling Clustering Algorithms to Large Databases.</a:t>
            </a:r>
            <a:r>
              <a:rPr lang="el-GR" sz="1400" b="0" dirty="0" smtClean="0">
                <a:solidFill>
                  <a:schemeClr val="tx1"/>
                </a:solidFill>
              </a:rPr>
              <a:t>. </a:t>
            </a:r>
            <a:r>
              <a:rPr lang="en-US" sz="1400" b="0" dirty="0" smtClean="0">
                <a:solidFill>
                  <a:schemeClr val="tx1"/>
                </a:solidFill>
              </a:rPr>
              <a:t>PS Bradley, UM Fayyad, C Reina - KDD, 1998</a:t>
            </a:r>
            <a:endParaRPr lang="en-US" sz="1400" b="0" dirty="0">
              <a:solidFill>
                <a:schemeClr val="tx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6804248" y="4869160"/>
            <a:ext cx="2232248" cy="1152128"/>
            <a:chOff x="6804248" y="4437112"/>
            <a:chExt cx="2232248" cy="1152128"/>
          </a:xfrm>
        </p:grpSpPr>
        <p:graphicFrame>
          <p:nvGraphicFramePr>
            <p:cNvPr id="90" name="Object 89"/>
            <p:cNvGraphicFramePr>
              <a:graphicFrameLocks noChangeAspect="1"/>
            </p:cNvGraphicFramePr>
            <p:nvPr/>
          </p:nvGraphicFramePr>
          <p:xfrm>
            <a:off x="6804248" y="4509120"/>
            <a:ext cx="2158082" cy="936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350" name="Equation" r:id="rId4" imgW="1091880" imgH="444240" progId="Equation.3">
                    <p:embed/>
                  </p:oleObj>
                </mc:Choice>
                <mc:Fallback>
                  <p:oleObj name="Equation" r:id="rId4" imgW="1091880" imgH="4442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4248" y="4509120"/>
                          <a:ext cx="2158082" cy="936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4" name="Rectangle 93"/>
            <p:cNvSpPr/>
            <p:nvPr/>
          </p:nvSpPr>
          <p:spPr bwMode="auto">
            <a:xfrm>
              <a:off x="6804248" y="4437112"/>
              <a:ext cx="2232248" cy="115212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8" name="Oval 97"/>
          <p:cNvSpPr/>
          <p:nvPr/>
        </p:nvSpPr>
        <p:spPr bwMode="auto">
          <a:xfrm>
            <a:off x="4499992" y="4869160"/>
            <a:ext cx="1656184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988840" y="5013176"/>
            <a:ext cx="2362417" cy="8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6" grpId="0"/>
      <p:bldP spid="91" grpId="0"/>
      <p:bldP spid="9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645024"/>
            <a:ext cx="7056784" cy="29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Selection Step</a:t>
            </a:r>
          </a:p>
        </p:txBody>
      </p:sp>
      <p:sp>
        <p:nvSpPr>
          <p:cNvPr id="78" name="Content Placeholder 2"/>
          <p:cNvSpPr txBox="1">
            <a:spLocks/>
          </p:cNvSpPr>
          <p:nvPr/>
        </p:nvSpPr>
        <p:spPr bwMode="auto">
          <a:xfrm>
            <a:off x="0" y="6453336"/>
            <a:ext cx="389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b="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The </a:t>
            </a:r>
            <a:r>
              <a:rPr lang="en-US" sz="2400" b="1" dirty="0" smtClean="0">
                <a:ea typeface="ＭＳ Ｐゴシック" pitchFamily="34" charset="-128"/>
              </a:rPr>
              <a:t>Selection Step </a:t>
            </a:r>
            <a:r>
              <a:rPr lang="en-US" sz="2400" dirty="0" smtClean="0">
                <a:ea typeface="ＭＳ Ｐゴシック" pitchFamily="34" charset="-128"/>
              </a:rPr>
              <a:t>aims to </a:t>
            </a:r>
            <a:r>
              <a:rPr lang="en-US" sz="2400" b="1" dirty="0" smtClean="0">
                <a:ea typeface="ＭＳ Ｐゴシック" pitchFamily="34" charset="-128"/>
              </a:rPr>
              <a:t>sequence</a:t>
            </a:r>
            <a:r>
              <a:rPr lang="en-US" sz="2400" dirty="0" smtClean="0">
                <a:ea typeface="ＭＳ Ｐゴシック" pitchFamily="34" charset="-128"/>
              </a:rPr>
              <a:t> the </a:t>
            </a:r>
            <a:r>
              <a:rPr lang="en-US" sz="2400" b="1" dirty="0" smtClean="0">
                <a:ea typeface="ＭＳ Ｐゴシック" pitchFamily="34" charset="-128"/>
              </a:rPr>
              <a:t>retrieval</a:t>
            </a:r>
            <a:r>
              <a:rPr lang="en-US" sz="2400" dirty="0" smtClean="0">
                <a:ea typeface="ＭＳ Ｐゴシック" pitchFamily="34" charset="-128"/>
              </a:rPr>
              <a:t> of </a:t>
            </a:r>
            <a:r>
              <a:rPr lang="en-US" sz="2400" b="1" dirty="0" smtClean="0">
                <a:ea typeface="ＭＳ Ｐゴシック" pitchFamily="34" charset="-128"/>
              </a:rPr>
              <a:t>clusters</a:t>
            </a:r>
            <a:r>
              <a:rPr lang="en-US" sz="2400" dirty="0" smtClean="0">
                <a:ea typeface="ＭＳ Ｐゴシック" pitchFamily="34" charset="-128"/>
              </a:rPr>
              <a:t>, such that the </a:t>
            </a:r>
            <a:r>
              <a:rPr lang="en-US" sz="2400" b="1" dirty="0" smtClean="0">
                <a:ea typeface="ＭＳ Ｐゴシック" pitchFamily="34" charset="-128"/>
              </a:rPr>
              <a:t>most important clusters </a:t>
            </a:r>
            <a:r>
              <a:rPr lang="en-US" sz="2400" dirty="0" smtClean="0">
                <a:ea typeface="ＭＳ Ｐゴシック" pitchFamily="34" charset="-128"/>
              </a:rPr>
              <a:t>are downloaded first.</a:t>
            </a:r>
          </a:p>
          <a:p>
            <a:r>
              <a:rPr lang="en-US" sz="2400" b="1" dirty="0" smtClean="0">
                <a:solidFill>
                  <a:srgbClr val="FF0000"/>
                </a:solidFill>
                <a:ea typeface="ＭＳ Ｐゴシック" pitchFamily="34" charset="-128"/>
              </a:rPr>
              <a:t>Question: </a:t>
            </a:r>
            <a:r>
              <a:rPr lang="en-US" sz="2400" dirty="0" smtClean="0">
                <a:ea typeface="ＭＳ Ｐゴシック" pitchFamily="34" charset="-128"/>
              </a:rPr>
              <a:t>Which </a:t>
            </a:r>
            <a:r>
              <a:rPr lang="en-US" sz="2400" b="1" dirty="0" smtClean="0">
                <a:ea typeface="ＭＳ Ｐゴシック" pitchFamily="34" charset="-128"/>
              </a:rPr>
              <a:t>clusters</a:t>
            </a:r>
            <a:r>
              <a:rPr lang="en-US" sz="2400" dirty="0" smtClean="0">
                <a:ea typeface="ＭＳ Ｐゴシック" pitchFamily="34" charset="-128"/>
              </a:rPr>
              <a:t> should a user </a:t>
            </a:r>
            <a:r>
              <a:rPr lang="en-US" sz="2400" b="1" dirty="0" smtClean="0">
                <a:ea typeface="ＭＳ Ｐゴシック" pitchFamily="34" charset="-128"/>
              </a:rPr>
              <a:t>download</a:t>
            </a:r>
            <a:r>
              <a:rPr lang="en-US" sz="2400" dirty="0" smtClean="0">
                <a:ea typeface="ＭＳ Ｐゴシック" pitchFamily="34" charset="-128"/>
              </a:rPr>
              <a:t> at a </a:t>
            </a:r>
            <a:r>
              <a:rPr lang="en-US" sz="2400" b="1" dirty="0" smtClean="0">
                <a:ea typeface="ＭＳ Ｐゴシック" pitchFamily="34" charset="-128"/>
              </a:rPr>
              <a:t>certain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position</a:t>
            </a:r>
            <a:r>
              <a:rPr lang="en-US" sz="2400" dirty="0" smtClean="0">
                <a:ea typeface="ＭＳ Ｐゴシック" pitchFamily="34" charset="-128"/>
              </a:rPr>
              <a:t> if Wi-Fi </a:t>
            </a:r>
            <a:r>
              <a:rPr lang="en-US" sz="2400" b="1" dirty="0" smtClean="0">
                <a:ea typeface="ＭＳ Ｐゴシック" pitchFamily="34" charset="-128"/>
              </a:rPr>
              <a:t>not available </a:t>
            </a:r>
            <a:r>
              <a:rPr lang="en-US" sz="2400" dirty="0" smtClean="0">
                <a:ea typeface="ＭＳ Ｐゴシック" pitchFamily="34" charset="-128"/>
              </a:rPr>
              <a:t>next?</a:t>
            </a:r>
          </a:p>
          <a:p>
            <a:pPr lvl="1"/>
            <a:r>
              <a:rPr lang="en-US" sz="2400" dirty="0" err="1" smtClean="0">
                <a:ea typeface="ＭＳ Ｐゴシック" pitchFamily="34" charset="-128"/>
              </a:rPr>
              <a:t>PreLoc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prioritizes </a:t>
            </a:r>
            <a:r>
              <a:rPr lang="en-US" sz="2400" dirty="0" smtClean="0">
                <a:ea typeface="ＭＳ Ｐゴシック" pitchFamily="34" charset="-128"/>
              </a:rPr>
              <a:t> the download of </a:t>
            </a:r>
            <a:r>
              <a:rPr lang="en-US" sz="2400" b="1" dirty="0" smtClean="0">
                <a:ea typeface="ＭＳ Ｐゴシック" pitchFamily="34" charset="-128"/>
              </a:rPr>
              <a:t>RM</a:t>
            </a:r>
            <a:r>
              <a:rPr lang="en-US" sz="2400" dirty="0" smtClean="0">
                <a:ea typeface="ＭＳ Ｐゴシック" pitchFamily="34" charset="-128"/>
              </a:rPr>
              <a:t> entries using </a:t>
            </a:r>
            <a:r>
              <a:rPr lang="en-US" sz="2400" b="1" dirty="0" smtClean="0">
                <a:ea typeface="ＭＳ Ｐゴシック" pitchFamily="34" charset="-128"/>
              </a:rPr>
              <a:t>historic traces </a:t>
            </a:r>
            <a:r>
              <a:rPr lang="en-US" sz="2400" dirty="0" smtClean="0">
                <a:ea typeface="ＭＳ Ｐゴシック" pitchFamily="34" charset="-128"/>
              </a:rPr>
              <a:t>of user inside the building !!!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</p:txBody>
      </p:sp>
      <p:sp>
        <p:nvSpPr>
          <p:cNvPr id="280" name="Oval 279"/>
          <p:cNvSpPr/>
          <p:nvPr/>
        </p:nvSpPr>
        <p:spPr bwMode="auto">
          <a:xfrm>
            <a:off x="3203848" y="3645024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1" name="Oval 280"/>
          <p:cNvSpPr/>
          <p:nvPr/>
        </p:nvSpPr>
        <p:spPr bwMode="auto">
          <a:xfrm>
            <a:off x="3635896" y="3573016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69" name="Oval 268"/>
          <p:cNvSpPr/>
          <p:nvPr/>
        </p:nvSpPr>
        <p:spPr bwMode="auto">
          <a:xfrm>
            <a:off x="2915816" y="5589240"/>
            <a:ext cx="576064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0" name="Oval 269"/>
          <p:cNvSpPr/>
          <p:nvPr/>
        </p:nvSpPr>
        <p:spPr bwMode="auto">
          <a:xfrm>
            <a:off x="3419872" y="5517232"/>
            <a:ext cx="576064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1" name="Oval 270"/>
          <p:cNvSpPr/>
          <p:nvPr/>
        </p:nvSpPr>
        <p:spPr bwMode="auto">
          <a:xfrm>
            <a:off x="3347864" y="5805264"/>
            <a:ext cx="648072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2" name="Oval 271"/>
          <p:cNvSpPr/>
          <p:nvPr/>
        </p:nvSpPr>
        <p:spPr bwMode="auto">
          <a:xfrm>
            <a:off x="3347864" y="5013176"/>
            <a:ext cx="720080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4" name="Oval 273"/>
          <p:cNvSpPr/>
          <p:nvPr/>
        </p:nvSpPr>
        <p:spPr bwMode="auto">
          <a:xfrm>
            <a:off x="3059832" y="4653136"/>
            <a:ext cx="504056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6" name="Oval 275"/>
          <p:cNvSpPr/>
          <p:nvPr/>
        </p:nvSpPr>
        <p:spPr bwMode="auto">
          <a:xfrm>
            <a:off x="3563888" y="4437112"/>
            <a:ext cx="43204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7" name="Oval 276"/>
          <p:cNvSpPr/>
          <p:nvPr/>
        </p:nvSpPr>
        <p:spPr bwMode="auto">
          <a:xfrm>
            <a:off x="2987824" y="4077072"/>
            <a:ext cx="504056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8" name="Oval 277"/>
          <p:cNvSpPr/>
          <p:nvPr/>
        </p:nvSpPr>
        <p:spPr bwMode="auto">
          <a:xfrm>
            <a:off x="4355976" y="3861048"/>
            <a:ext cx="432048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9" name="Oval 278"/>
          <p:cNvSpPr/>
          <p:nvPr/>
        </p:nvSpPr>
        <p:spPr bwMode="auto">
          <a:xfrm>
            <a:off x="3779912" y="4149080"/>
            <a:ext cx="576064" cy="28803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2" name="Oval 281"/>
          <p:cNvSpPr/>
          <p:nvPr/>
        </p:nvSpPr>
        <p:spPr bwMode="auto">
          <a:xfrm>
            <a:off x="3419872" y="4005064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3" name="Oval 282"/>
          <p:cNvSpPr/>
          <p:nvPr/>
        </p:nvSpPr>
        <p:spPr bwMode="auto">
          <a:xfrm>
            <a:off x="3131840" y="4293096"/>
            <a:ext cx="432048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4" name="Oval 283"/>
          <p:cNvSpPr/>
          <p:nvPr/>
        </p:nvSpPr>
        <p:spPr bwMode="auto">
          <a:xfrm>
            <a:off x="5292080" y="4077072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5" name="Oval 284"/>
          <p:cNvSpPr/>
          <p:nvPr/>
        </p:nvSpPr>
        <p:spPr bwMode="auto">
          <a:xfrm>
            <a:off x="6732240" y="3861048"/>
            <a:ext cx="64807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6" name="Oval 285"/>
          <p:cNvSpPr/>
          <p:nvPr/>
        </p:nvSpPr>
        <p:spPr bwMode="auto">
          <a:xfrm>
            <a:off x="7380312" y="3861048"/>
            <a:ext cx="576064" cy="93610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7" name="Oval 286"/>
          <p:cNvSpPr/>
          <p:nvPr/>
        </p:nvSpPr>
        <p:spPr bwMode="auto">
          <a:xfrm>
            <a:off x="7524328" y="4869160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8" name="Oval 287"/>
          <p:cNvSpPr/>
          <p:nvPr/>
        </p:nvSpPr>
        <p:spPr bwMode="auto">
          <a:xfrm>
            <a:off x="7668344" y="5301208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9" name="Oval 288"/>
          <p:cNvSpPr/>
          <p:nvPr/>
        </p:nvSpPr>
        <p:spPr bwMode="auto">
          <a:xfrm>
            <a:off x="7740352" y="5733256"/>
            <a:ext cx="648072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0" name="Oval 289"/>
          <p:cNvSpPr/>
          <p:nvPr/>
        </p:nvSpPr>
        <p:spPr bwMode="auto">
          <a:xfrm>
            <a:off x="5796136" y="5157192"/>
            <a:ext cx="360040" cy="86409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1" name="Oval 290"/>
          <p:cNvSpPr/>
          <p:nvPr/>
        </p:nvSpPr>
        <p:spPr bwMode="auto">
          <a:xfrm>
            <a:off x="5652120" y="4725144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2" name="Oval 291"/>
          <p:cNvSpPr/>
          <p:nvPr/>
        </p:nvSpPr>
        <p:spPr bwMode="auto">
          <a:xfrm>
            <a:off x="6156176" y="4869160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3" name="Oval 292"/>
          <p:cNvSpPr/>
          <p:nvPr/>
        </p:nvSpPr>
        <p:spPr bwMode="auto">
          <a:xfrm>
            <a:off x="6156176" y="5301208"/>
            <a:ext cx="360040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4" name="Oval 293"/>
          <p:cNvSpPr/>
          <p:nvPr/>
        </p:nvSpPr>
        <p:spPr bwMode="auto">
          <a:xfrm>
            <a:off x="5652120" y="4365104"/>
            <a:ext cx="648072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5" name="Oval 294"/>
          <p:cNvSpPr/>
          <p:nvPr/>
        </p:nvSpPr>
        <p:spPr bwMode="auto">
          <a:xfrm>
            <a:off x="6228184" y="4437112"/>
            <a:ext cx="36004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6" name="Oval 295"/>
          <p:cNvSpPr/>
          <p:nvPr/>
        </p:nvSpPr>
        <p:spPr bwMode="auto">
          <a:xfrm>
            <a:off x="6012160" y="4149080"/>
            <a:ext cx="720080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7" name="Oval 296"/>
          <p:cNvSpPr/>
          <p:nvPr/>
        </p:nvSpPr>
        <p:spPr bwMode="auto">
          <a:xfrm>
            <a:off x="5724128" y="3717032"/>
            <a:ext cx="648072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8" name="Oval 297"/>
          <p:cNvSpPr/>
          <p:nvPr/>
        </p:nvSpPr>
        <p:spPr bwMode="auto">
          <a:xfrm>
            <a:off x="1403648" y="5877272"/>
            <a:ext cx="64807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99" name="Oval 298"/>
          <p:cNvSpPr/>
          <p:nvPr/>
        </p:nvSpPr>
        <p:spPr bwMode="auto">
          <a:xfrm>
            <a:off x="1547664" y="5517232"/>
            <a:ext cx="216024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0" name="Oval 299"/>
          <p:cNvSpPr/>
          <p:nvPr/>
        </p:nvSpPr>
        <p:spPr bwMode="auto">
          <a:xfrm>
            <a:off x="1619672" y="4797152"/>
            <a:ext cx="216024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1" name="Oval 300"/>
          <p:cNvSpPr/>
          <p:nvPr/>
        </p:nvSpPr>
        <p:spPr bwMode="auto">
          <a:xfrm>
            <a:off x="1907704" y="4149080"/>
            <a:ext cx="216024" cy="7920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2" name="Oval 301"/>
          <p:cNvSpPr/>
          <p:nvPr/>
        </p:nvSpPr>
        <p:spPr bwMode="auto">
          <a:xfrm>
            <a:off x="2699792" y="3789040"/>
            <a:ext cx="288032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3" name="Oval 302"/>
          <p:cNvSpPr/>
          <p:nvPr/>
        </p:nvSpPr>
        <p:spPr bwMode="auto">
          <a:xfrm>
            <a:off x="2339752" y="3861048"/>
            <a:ext cx="43204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04" name="Oval 303"/>
          <p:cNvSpPr/>
          <p:nvPr/>
        </p:nvSpPr>
        <p:spPr bwMode="auto">
          <a:xfrm>
            <a:off x="1979712" y="3789040"/>
            <a:ext cx="432048" cy="64807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1619672" y="3861048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36" y="36978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User Current Location</a:t>
            </a:r>
            <a:endParaRPr lang="en-US" sz="1400" dirty="0">
              <a:solidFill>
                <a:srgbClr val="0000FF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79712" y="3789040"/>
            <a:ext cx="2808312" cy="720080"/>
            <a:chOff x="1979712" y="3789040"/>
            <a:chExt cx="2808312" cy="720080"/>
          </a:xfrm>
        </p:grpSpPr>
        <p:sp>
          <p:nvSpPr>
            <p:cNvPr id="47" name="Oval 46"/>
            <p:cNvSpPr/>
            <p:nvPr/>
          </p:nvSpPr>
          <p:spPr bwMode="auto">
            <a:xfrm>
              <a:off x="2987824" y="4077072"/>
              <a:ext cx="504056" cy="360040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4355976" y="3861048"/>
              <a:ext cx="432048" cy="576064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3779912" y="4149080"/>
              <a:ext cx="576064" cy="28803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3419872" y="4005064"/>
              <a:ext cx="432048" cy="432048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99792" y="3789040"/>
              <a:ext cx="288032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2339752" y="3861048"/>
              <a:ext cx="432048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979712" y="3789040"/>
              <a:ext cx="432048" cy="648072"/>
            </a:xfrm>
            <a:prstGeom prst="ellipse">
              <a:avLst/>
            </a:prstGeom>
            <a:noFill/>
            <a:ln w="38100" cap="flat" cmpd="sng" algn="ctr">
              <a:solidFill>
                <a:srgbClr val="007A37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6" name="Oval 55"/>
          <p:cNvSpPr/>
          <p:nvPr/>
        </p:nvSpPr>
        <p:spPr bwMode="auto">
          <a:xfrm>
            <a:off x="3131840" y="4293096"/>
            <a:ext cx="432048" cy="432048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059832" y="4653136"/>
            <a:ext cx="504056" cy="648072"/>
          </a:xfrm>
          <a:prstGeom prst="ellipse">
            <a:avLst/>
          </a:pr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1660525" y="4005064"/>
            <a:ext cx="4664075" cy="2167136"/>
          </a:xfrm>
          <a:custGeom>
            <a:avLst/>
            <a:gdLst>
              <a:gd name="connsiteX0" fmla="*/ 92075 w 4664075"/>
              <a:gd name="connsiteY0" fmla="*/ 2282825 h 2282825"/>
              <a:gd name="connsiteX1" fmla="*/ 644525 w 4664075"/>
              <a:gd name="connsiteY1" fmla="*/ 301625 h 2282825"/>
              <a:gd name="connsiteX2" fmla="*/ 3959225 w 4664075"/>
              <a:gd name="connsiteY2" fmla="*/ 473075 h 2282825"/>
              <a:gd name="connsiteX3" fmla="*/ 4664075 w 4664075"/>
              <a:gd name="connsiteY3" fmla="*/ 2035175 h 22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4075" h="2282825">
                <a:moveTo>
                  <a:pt x="92075" y="2282825"/>
                </a:moveTo>
                <a:cubicBezTo>
                  <a:pt x="46037" y="1443037"/>
                  <a:pt x="0" y="603250"/>
                  <a:pt x="644525" y="301625"/>
                </a:cubicBezTo>
                <a:cubicBezTo>
                  <a:pt x="1289050" y="0"/>
                  <a:pt x="3289300" y="184150"/>
                  <a:pt x="3959225" y="473075"/>
                </a:cubicBezTo>
                <a:cubicBezTo>
                  <a:pt x="4629150" y="762000"/>
                  <a:pt x="4422775" y="2105025"/>
                  <a:pt x="4664075" y="203517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8" name="Freeform 57"/>
          <p:cNvSpPr/>
          <p:nvPr/>
        </p:nvSpPr>
        <p:spPr bwMode="auto">
          <a:xfrm>
            <a:off x="4600575" y="3740150"/>
            <a:ext cx="3336925" cy="2968625"/>
          </a:xfrm>
          <a:custGeom>
            <a:avLst/>
            <a:gdLst>
              <a:gd name="connsiteX0" fmla="*/ 276225 w 3336925"/>
              <a:gd name="connsiteY0" fmla="*/ 2355850 h 2968625"/>
              <a:gd name="connsiteX1" fmla="*/ 409575 w 3336925"/>
              <a:gd name="connsiteY1" fmla="*/ 298450 h 2968625"/>
              <a:gd name="connsiteX2" fmla="*/ 2733675 w 3336925"/>
              <a:gd name="connsiteY2" fmla="*/ 565150 h 2968625"/>
              <a:gd name="connsiteX3" fmla="*/ 3305175 w 3336925"/>
              <a:gd name="connsiteY3" fmla="*/ 2279650 h 296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6925" h="2968625">
                <a:moveTo>
                  <a:pt x="276225" y="2355850"/>
                </a:moveTo>
                <a:cubicBezTo>
                  <a:pt x="138112" y="1476375"/>
                  <a:pt x="0" y="596900"/>
                  <a:pt x="409575" y="298450"/>
                </a:cubicBezTo>
                <a:cubicBezTo>
                  <a:pt x="819150" y="0"/>
                  <a:pt x="2251075" y="234950"/>
                  <a:pt x="2733675" y="565150"/>
                </a:cubicBezTo>
                <a:cubicBezTo>
                  <a:pt x="3216275" y="895350"/>
                  <a:pt x="3336925" y="2968625"/>
                  <a:pt x="3305175" y="2279650"/>
                </a:cubicBezTo>
              </a:path>
            </a:pathLst>
          </a:custGeom>
          <a:noFill/>
          <a:ln w="38100" cap="flat" cmpd="sng" algn="ctr">
            <a:solidFill>
              <a:srgbClr val="007A3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59" name="Freeform 58"/>
          <p:cNvSpPr/>
          <p:nvPr/>
        </p:nvSpPr>
        <p:spPr bwMode="auto">
          <a:xfrm>
            <a:off x="1979712" y="4077072"/>
            <a:ext cx="1584176" cy="1296144"/>
          </a:xfrm>
          <a:custGeom>
            <a:avLst/>
            <a:gdLst>
              <a:gd name="connsiteX0" fmla="*/ 1219200 w 1409700"/>
              <a:gd name="connsiteY0" fmla="*/ 2076450 h 2076450"/>
              <a:gd name="connsiteX1" fmla="*/ 1409700 w 1409700"/>
              <a:gd name="connsiteY1" fmla="*/ 38100 h 2076450"/>
              <a:gd name="connsiteX2" fmla="*/ 1409700 w 1409700"/>
              <a:gd name="connsiteY2" fmla="*/ 38100 h 2076450"/>
              <a:gd name="connsiteX3" fmla="*/ 95250 w 1409700"/>
              <a:gd name="connsiteY3" fmla="*/ 0 h 2076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9700" h="2076450">
                <a:moveTo>
                  <a:pt x="1219200" y="2076450"/>
                </a:moveTo>
                <a:lnTo>
                  <a:pt x="1409700" y="38100"/>
                </a:lnTo>
                <a:lnTo>
                  <a:pt x="1409700" y="38100"/>
                </a:lnTo>
                <a:cubicBezTo>
                  <a:pt x="1190625" y="31750"/>
                  <a:pt x="0" y="171450"/>
                  <a:pt x="95250" y="0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/>
      <p:bldP spid="56" grpId="0" animBg="1"/>
      <p:bldP spid="57" grpId="0" animBg="1"/>
      <p:bldP spid="55" grpId="0" animBg="1"/>
      <p:bldP spid="58" grpId="0" animBg="1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Selection Step 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dirty="0" err="1" smtClean="0">
                <a:ea typeface="ＭＳ Ｐゴシック" pitchFamily="34" charset="-128"/>
              </a:rPr>
              <a:t>PreLoc</a:t>
            </a:r>
            <a:r>
              <a:rPr lang="en-US" dirty="0" smtClean="0">
                <a:ea typeface="ＭＳ Ｐゴシック" pitchFamily="34" charset="-128"/>
              </a:rPr>
              <a:t> relies on the </a:t>
            </a:r>
            <a:r>
              <a:rPr lang="en-US" b="1" dirty="0" smtClean="0">
                <a:solidFill>
                  <a:schemeClr val="accent2"/>
                </a:solidFill>
                <a:ea typeface="ＭＳ Ｐゴシック" pitchFamily="34" charset="-128"/>
              </a:rPr>
              <a:t>Probabilistic Group Selection (PGS)</a:t>
            </a:r>
            <a:r>
              <a:rPr lang="en-US" b="1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Heuristic to determine the </a:t>
            </a:r>
            <a:r>
              <a:rPr lang="en-US" b="1" dirty="0" smtClean="0">
                <a:ea typeface="ＭＳ Ｐゴシック" pitchFamily="34" charset="-128"/>
              </a:rPr>
              <a:t>RM entries </a:t>
            </a:r>
            <a:r>
              <a:rPr lang="en-US" dirty="0" smtClean="0">
                <a:ea typeface="ＭＳ Ｐゴシック" pitchFamily="34" charset="-128"/>
              </a:rPr>
              <a:t>to </a:t>
            </a:r>
            <a:r>
              <a:rPr lang="en-US" b="1" dirty="0" err="1" smtClean="0">
                <a:ea typeface="ＭＳ Ｐゴシック" pitchFamily="34" charset="-128"/>
              </a:rPr>
              <a:t>prefetch</a:t>
            </a:r>
            <a:r>
              <a:rPr lang="en-US" dirty="0" smtClean="0">
                <a:ea typeface="ＭＳ Ｐゴシック" pitchFamily="34" charset="-128"/>
              </a:rPr>
              <a:t> next.</a:t>
            </a:r>
          </a:p>
          <a:p>
            <a:pPr lvl="1"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2" name="Group 237"/>
          <p:cNvGrpSpPr/>
          <p:nvPr/>
        </p:nvGrpSpPr>
        <p:grpSpPr>
          <a:xfrm>
            <a:off x="539552" y="3481844"/>
            <a:ext cx="2304256" cy="2232248"/>
            <a:chOff x="539552" y="3645024"/>
            <a:chExt cx="2016224" cy="1872208"/>
          </a:xfrm>
        </p:grpSpPr>
        <p:sp>
          <p:nvSpPr>
            <p:cNvPr id="101" name="Rectangle 100"/>
            <p:cNvSpPr/>
            <p:nvPr/>
          </p:nvSpPr>
          <p:spPr bwMode="auto">
            <a:xfrm>
              <a:off x="539552" y="3645024"/>
              <a:ext cx="2016224" cy="1872208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683568" y="378904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A</a:t>
              </a:r>
              <a:endParaRPr lang="en-US" sz="1800" dirty="0"/>
            </a:p>
          </p:txBody>
        </p:sp>
        <p:sp>
          <p:nvSpPr>
            <p:cNvPr id="150" name="TextBox 149"/>
            <p:cNvSpPr txBox="1"/>
            <p:nvPr/>
          </p:nvSpPr>
          <p:spPr>
            <a:xfrm flipH="1">
              <a:off x="2051720" y="37890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B</a:t>
              </a: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683568" y="494116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</a:t>
              </a:r>
              <a:endParaRPr lang="en-US" sz="1800" dirty="0"/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051720" y="494116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D</a:t>
              </a:r>
              <a:endParaRPr lang="en-US" sz="1800" dirty="0"/>
            </a:p>
          </p:txBody>
        </p:sp>
        <p:cxnSp>
          <p:nvCxnSpPr>
            <p:cNvPr id="161" name="Straight Arrow Connector 160"/>
            <p:cNvCxnSpPr/>
            <p:nvPr/>
          </p:nvCxnSpPr>
          <p:spPr bwMode="auto">
            <a:xfrm flipH="1">
              <a:off x="971600" y="4077072"/>
              <a:ext cx="1152128" cy="936104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5" name="Straight Arrow Connector 164"/>
            <p:cNvCxnSpPr/>
            <p:nvPr/>
          </p:nvCxnSpPr>
          <p:spPr bwMode="auto">
            <a:xfrm>
              <a:off x="1043608" y="3861048"/>
              <a:ext cx="100811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5" name="Straight Arrow Connector 174"/>
            <p:cNvCxnSpPr>
              <a:stCxn id="151" idx="3"/>
              <a:endCxn id="152" idx="1"/>
            </p:cNvCxnSpPr>
            <p:nvPr/>
          </p:nvCxnSpPr>
          <p:spPr bwMode="auto">
            <a:xfrm>
              <a:off x="971600" y="5125834"/>
              <a:ext cx="10801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1" name="Straight Arrow Connector 190"/>
            <p:cNvCxnSpPr/>
            <p:nvPr/>
          </p:nvCxnSpPr>
          <p:spPr bwMode="auto">
            <a:xfrm>
              <a:off x="1043608" y="4077072"/>
              <a:ext cx="100811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2" name="Straight Arrow Connector 191"/>
            <p:cNvCxnSpPr>
              <a:stCxn id="150" idx="2"/>
            </p:cNvCxnSpPr>
            <p:nvPr/>
          </p:nvCxnSpPr>
          <p:spPr bwMode="auto">
            <a:xfrm>
              <a:off x="2195735" y="4158371"/>
              <a:ext cx="1" cy="84551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8" name="Straight Arrow Connector 197"/>
            <p:cNvCxnSpPr/>
            <p:nvPr/>
          </p:nvCxnSpPr>
          <p:spPr bwMode="auto">
            <a:xfrm flipH="1">
              <a:off x="899592" y="5267300"/>
              <a:ext cx="108012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4" name="Straight Arrow Connector 203"/>
            <p:cNvCxnSpPr>
              <a:endCxn id="150" idx="3"/>
            </p:cNvCxnSpPr>
            <p:nvPr/>
          </p:nvCxnSpPr>
          <p:spPr bwMode="auto">
            <a:xfrm flipV="1">
              <a:off x="1060450" y="3973706"/>
              <a:ext cx="991270" cy="7744"/>
            </a:xfrm>
            <a:prstGeom prst="straightConnector1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36"/>
          <p:cNvGrpSpPr/>
          <p:nvPr/>
        </p:nvGrpSpPr>
        <p:grpSpPr>
          <a:xfrm>
            <a:off x="3131840" y="3841884"/>
            <a:ext cx="1944216" cy="1944216"/>
            <a:chOff x="3203848" y="2852936"/>
            <a:chExt cx="2672680" cy="2520280"/>
          </a:xfrm>
        </p:grpSpPr>
        <p:sp>
          <p:nvSpPr>
            <p:cNvPr id="106" name="Oval 105"/>
            <p:cNvSpPr/>
            <p:nvPr/>
          </p:nvSpPr>
          <p:spPr bwMode="auto">
            <a:xfrm>
              <a:off x="3203848" y="3717032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A</a:t>
              </a:r>
            </a:p>
          </p:txBody>
        </p:sp>
        <p:cxnSp>
          <p:nvCxnSpPr>
            <p:cNvPr id="110" name="Straight Arrow Connector 109"/>
            <p:cNvCxnSpPr>
              <a:stCxn id="106" idx="5"/>
              <a:endCxn id="118" idx="1"/>
            </p:cNvCxnSpPr>
            <p:nvPr/>
          </p:nvCxnSpPr>
          <p:spPr bwMode="auto">
            <a:xfrm>
              <a:off x="3695549" y="4208733"/>
              <a:ext cx="672782" cy="67278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2" name="TextBox 111"/>
            <p:cNvSpPr txBox="1"/>
            <p:nvPr/>
          </p:nvSpPr>
          <p:spPr>
            <a:xfrm>
              <a:off x="3491880" y="443711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1.0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sp>
          <p:nvSpPr>
            <p:cNvPr id="117" name="Oval 116"/>
            <p:cNvSpPr/>
            <p:nvPr/>
          </p:nvSpPr>
          <p:spPr bwMode="auto">
            <a:xfrm>
              <a:off x="4355976" y="2852936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18" name="Oval 117"/>
            <p:cNvSpPr/>
            <p:nvPr/>
          </p:nvSpPr>
          <p:spPr bwMode="auto">
            <a:xfrm>
              <a:off x="4283968" y="4797152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Arial" charset="0"/>
                </a:rPr>
                <a:t>B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Oval 118"/>
            <p:cNvSpPr/>
            <p:nvPr/>
          </p:nvSpPr>
          <p:spPr bwMode="auto">
            <a:xfrm>
              <a:off x="5292080" y="3645024"/>
              <a:ext cx="576064" cy="576064"/>
            </a:xfrm>
            <a:prstGeom prst="ellips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dirty="0">
                  <a:latin typeface="Arial" charset="0"/>
                </a:rPr>
                <a:t>C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cxnSp>
          <p:nvCxnSpPr>
            <p:cNvPr id="123" name="Straight Arrow Connector 122"/>
            <p:cNvCxnSpPr>
              <a:endCxn id="119" idx="0"/>
            </p:cNvCxnSpPr>
            <p:nvPr/>
          </p:nvCxnSpPr>
          <p:spPr bwMode="auto">
            <a:xfrm>
              <a:off x="4932040" y="3212976"/>
              <a:ext cx="648072" cy="43204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5" name="TextBox 134"/>
            <p:cNvSpPr txBox="1"/>
            <p:nvPr/>
          </p:nvSpPr>
          <p:spPr>
            <a:xfrm>
              <a:off x="5076056" y="4509120"/>
              <a:ext cx="800472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0.33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733515" y="3506342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1.0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cxnSp>
          <p:nvCxnSpPr>
            <p:cNvPr id="213" name="Straight Arrow Connector 212"/>
            <p:cNvCxnSpPr/>
            <p:nvPr/>
          </p:nvCxnSpPr>
          <p:spPr bwMode="auto">
            <a:xfrm flipV="1">
              <a:off x="4644008" y="3429000"/>
              <a:ext cx="72008" cy="136815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5" name="TextBox 214"/>
            <p:cNvSpPr txBox="1"/>
            <p:nvPr/>
          </p:nvSpPr>
          <p:spPr>
            <a:xfrm>
              <a:off x="3995753" y="3789040"/>
              <a:ext cx="890893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0.66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  <p:cxnSp>
          <p:nvCxnSpPr>
            <p:cNvPr id="229" name="Straight Arrow Connector 228"/>
            <p:cNvCxnSpPr>
              <a:endCxn id="119" idx="3"/>
            </p:cNvCxnSpPr>
            <p:nvPr/>
          </p:nvCxnSpPr>
          <p:spPr bwMode="auto">
            <a:xfrm flipV="1">
              <a:off x="4796408" y="4136725"/>
              <a:ext cx="580035" cy="812827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2" name="Straight Arrow Connector 231"/>
            <p:cNvCxnSpPr>
              <a:stCxn id="119" idx="1"/>
              <a:endCxn id="117" idx="5"/>
            </p:cNvCxnSpPr>
            <p:nvPr/>
          </p:nvCxnSpPr>
          <p:spPr bwMode="auto">
            <a:xfrm flipH="1" flipV="1">
              <a:off x="4847677" y="3344637"/>
              <a:ext cx="528766" cy="38475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6" name="TextBox 235"/>
            <p:cNvSpPr txBox="1"/>
            <p:nvPr/>
          </p:nvSpPr>
          <p:spPr>
            <a:xfrm>
              <a:off x="5084623" y="3039623"/>
              <a:ext cx="648072" cy="438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 smtClean="0">
                  <a:solidFill>
                    <a:srgbClr val="00B050"/>
                  </a:solidFill>
                </a:rPr>
                <a:t>0.5</a:t>
              </a:r>
              <a:endParaRPr lang="en-US" sz="1600" b="0" dirty="0">
                <a:solidFill>
                  <a:srgbClr val="00B050"/>
                </a:solidFill>
              </a:endParaRPr>
            </a:p>
          </p:txBody>
        </p:sp>
      </p:grpSp>
      <p:sp>
        <p:nvSpPr>
          <p:cNvPr id="239" name="TextBox 238"/>
          <p:cNvSpPr txBox="1"/>
          <p:nvPr/>
        </p:nvSpPr>
        <p:spPr>
          <a:xfrm>
            <a:off x="539552" y="312180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Historic Traces</a:t>
            </a:r>
            <a:endParaRPr lang="en-US" sz="2000" dirty="0"/>
          </a:p>
        </p:txBody>
      </p:sp>
      <p:sp>
        <p:nvSpPr>
          <p:cNvPr id="240" name="TextBox 239"/>
          <p:cNvSpPr txBox="1"/>
          <p:nvPr/>
        </p:nvSpPr>
        <p:spPr>
          <a:xfrm>
            <a:off x="2771800" y="3121804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Dependency Graph</a:t>
            </a:r>
          </a:p>
          <a:p>
            <a:pPr algn="ctr"/>
            <a:r>
              <a:rPr lang="en-US" sz="2000" dirty="0" smtClean="0"/>
              <a:t>(DG)</a:t>
            </a:r>
            <a:endParaRPr lang="en-US" sz="2000" dirty="0"/>
          </a:p>
        </p:txBody>
      </p:sp>
      <p:sp>
        <p:nvSpPr>
          <p:cNvPr id="241" name="TextBox 240"/>
          <p:cNvSpPr txBox="1"/>
          <p:nvPr/>
        </p:nvSpPr>
        <p:spPr>
          <a:xfrm>
            <a:off x="395536" y="573325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(statistically independent transitions between vertices + no stationary transitions in historic traces)</a:t>
            </a:r>
            <a:endParaRPr lang="en-US" sz="1400" dirty="0"/>
          </a:p>
        </p:txBody>
      </p:sp>
      <p:cxnSp>
        <p:nvCxnSpPr>
          <p:cNvPr id="243" name="Straight Arrow Connector 242"/>
          <p:cNvCxnSpPr/>
          <p:nvPr/>
        </p:nvCxnSpPr>
        <p:spPr bwMode="auto">
          <a:xfrm>
            <a:off x="2555776" y="4057908"/>
            <a:ext cx="0" cy="108012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0" name="TextBox 249"/>
          <p:cNvSpPr txBox="1"/>
          <p:nvPr/>
        </p:nvSpPr>
        <p:spPr>
          <a:xfrm>
            <a:off x="5580112" y="2433082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Probabilistic k=3 Group Selection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580112" y="3140968"/>
            <a:ext cx="3275856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Do </a:t>
            </a:r>
            <a:r>
              <a:rPr lang="en-US" sz="1800" dirty="0" smtClean="0"/>
              <a:t>Best First Search  Traversal of DG from A:</a:t>
            </a:r>
          </a:p>
          <a:p>
            <a:r>
              <a:rPr lang="en-US" sz="1800" b="0" dirty="0" smtClean="0"/>
              <a:t>follow the most promising option using priority queue.</a:t>
            </a:r>
          </a:p>
          <a:p>
            <a:endParaRPr lang="en-US" sz="1800" dirty="0" smtClean="0"/>
          </a:p>
          <a:p>
            <a:r>
              <a:rPr lang="en-US" sz="1800" b="0" dirty="0" smtClean="0"/>
              <a:t>P(A,B)=</a:t>
            </a:r>
            <a:r>
              <a:rPr lang="en-US" sz="1800" dirty="0" smtClean="0"/>
              <a:t>1.0</a:t>
            </a:r>
          </a:p>
          <a:p>
            <a:r>
              <a:rPr lang="en-US" sz="1800" b="0" dirty="0" smtClean="0"/>
              <a:t>P(A,B,D)=</a:t>
            </a:r>
            <a:r>
              <a:rPr lang="en-US" sz="1800" dirty="0" smtClean="0"/>
              <a:t>0.66</a:t>
            </a:r>
          </a:p>
          <a:p>
            <a:r>
              <a:rPr lang="en-US" sz="1800" b="0" dirty="0" smtClean="0"/>
              <a:t>P(A,B,D,C)=0.66*0.5=</a:t>
            </a:r>
            <a:r>
              <a:rPr lang="en-US" sz="1800" dirty="0" smtClean="0"/>
              <a:t>0.33</a:t>
            </a:r>
          </a:p>
          <a:p>
            <a:r>
              <a:rPr lang="en-US" sz="1800" b="0" strike="sngStrike" dirty="0" smtClean="0">
                <a:solidFill>
                  <a:srgbClr val="FF0000"/>
                </a:solidFill>
              </a:rPr>
              <a:t>P(A,B,D,A) =&gt; cycle</a:t>
            </a:r>
          </a:p>
          <a:p>
            <a:r>
              <a:rPr lang="en-US" sz="1800" b="0" strike="sngStrike" dirty="0" smtClean="0">
                <a:solidFill>
                  <a:srgbClr val="FF0000"/>
                </a:solidFill>
              </a:rPr>
              <a:t>P(A,B,D,C,D)=&gt; cycle</a:t>
            </a:r>
          </a:p>
          <a:p>
            <a:r>
              <a:rPr lang="en-US" sz="1800" b="0" dirty="0" smtClean="0"/>
              <a:t>P(A,B,C)=</a:t>
            </a:r>
            <a:r>
              <a:rPr lang="en-US" sz="1800" dirty="0" smtClean="0"/>
              <a:t>0.33</a:t>
            </a:r>
          </a:p>
          <a:p>
            <a:r>
              <a:rPr lang="en-US" sz="1800" b="0" dirty="0" smtClean="0">
                <a:solidFill>
                  <a:schemeClr val="tx1"/>
                </a:solidFill>
              </a:rPr>
              <a:t>Empty queue – finished!</a:t>
            </a:r>
            <a:endParaRPr lang="en-US" sz="1800" b="0" dirty="0" smtClean="0"/>
          </a:p>
        </p:txBody>
      </p:sp>
      <p:cxnSp>
        <p:nvCxnSpPr>
          <p:cNvPr id="257" name="Straight Arrow Connector 256"/>
          <p:cNvCxnSpPr/>
          <p:nvPr/>
        </p:nvCxnSpPr>
        <p:spPr bwMode="auto">
          <a:xfrm flipH="1" flipV="1">
            <a:off x="971600" y="4057908"/>
            <a:ext cx="1296144" cy="1080120"/>
          </a:xfrm>
          <a:prstGeom prst="straightConnector1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3" name="Straight Arrow Connector 262"/>
          <p:cNvCxnSpPr>
            <a:stCxn id="117" idx="2"/>
            <a:endCxn id="106" idx="7"/>
          </p:cNvCxnSpPr>
          <p:nvPr/>
        </p:nvCxnSpPr>
        <p:spPr bwMode="auto">
          <a:xfrm flipH="1">
            <a:off x="3489523" y="4064080"/>
            <a:ext cx="480422" cy="50947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6" name="TextBox 265"/>
          <p:cNvSpPr txBox="1"/>
          <p:nvPr/>
        </p:nvSpPr>
        <p:spPr>
          <a:xfrm>
            <a:off x="3203848" y="3985900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solidFill>
                  <a:srgbClr val="00B050"/>
                </a:solidFill>
              </a:rPr>
              <a:t>0.5</a:t>
            </a:r>
            <a:endParaRPr lang="en-US" sz="1600" b="0" dirty="0">
              <a:solidFill>
                <a:srgbClr val="00B050"/>
              </a:solidFill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467544" y="3573016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44016" y="3373542"/>
            <a:ext cx="68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FF"/>
                </a:solidFill>
              </a:rPr>
              <a:t>User Current Location</a:t>
            </a:r>
            <a:endParaRPr lang="en-US" sz="700" dirty="0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364088" y="3140968"/>
            <a:ext cx="3384376" cy="3384376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148064" y="5373216"/>
            <a:ext cx="3995936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Rectangle 47"/>
          <p:cNvSpPr/>
          <p:nvPr/>
        </p:nvSpPr>
        <p:spPr>
          <a:xfrm>
            <a:off x="7740352" y="5373216"/>
            <a:ext cx="11095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7A37"/>
                </a:solidFill>
              </a:rPr>
              <a:t>Early stop!</a:t>
            </a:r>
            <a:endParaRPr lang="en-US" sz="1400" dirty="0">
              <a:solidFill>
                <a:srgbClr val="007A3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/>
      <p:bldP spid="240" grpId="0"/>
      <p:bldP spid="241" grpId="0"/>
      <p:bldP spid="266" grpId="0"/>
      <p:bldP spid="43" grpId="0" animBg="1"/>
      <p:bldP spid="44" grpId="0"/>
      <p:bldP spid="45" grpId="0" animBg="1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err="1" smtClean="0">
                <a:ea typeface="ＭＳ Ｐゴシック" pitchFamily="34" charset="-128"/>
              </a:rPr>
              <a:t>PreLoc</a:t>
            </a:r>
            <a:r>
              <a:rPr lang="en-US" sz="4000" dirty="0" smtClean="0">
                <a:ea typeface="ＭＳ Ｐゴシック" pitchFamily="34" charset="-128"/>
              </a:rPr>
              <a:t> Selection Step</a:t>
            </a:r>
          </a:p>
        </p:txBody>
      </p:sp>
      <p:sp>
        <p:nvSpPr>
          <p:cNvPr id="99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1584176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Instead of the </a:t>
            </a:r>
            <a:r>
              <a:rPr lang="en-US" sz="2800" b="1" dirty="0" smtClean="0">
                <a:ea typeface="ＭＳ Ｐゴシック" pitchFamily="34" charset="-128"/>
              </a:rPr>
              <a:t>PGS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Heuristic Search</a:t>
            </a:r>
            <a:r>
              <a:rPr lang="en-US" sz="2800" dirty="0" smtClean="0">
                <a:ea typeface="ＭＳ Ｐゴシック" pitchFamily="34" charset="-128"/>
              </a:rPr>
              <a:t>, we could have used other </a:t>
            </a:r>
            <a:r>
              <a:rPr lang="en-US" sz="2800" b="1" dirty="0" smtClean="0">
                <a:solidFill>
                  <a:schemeClr val="accent6"/>
                </a:solidFill>
                <a:ea typeface="ＭＳ Ｐゴシック" pitchFamily="34" charset="-128"/>
              </a:rPr>
              <a:t>Blind Search techniques</a:t>
            </a:r>
            <a:r>
              <a:rPr lang="en-US" sz="2800" dirty="0" smtClean="0">
                <a:ea typeface="ＭＳ Ｐゴシック" pitchFamily="34" charset="-128"/>
              </a:rPr>
              <a:t>:</a:t>
            </a:r>
          </a:p>
          <a:p>
            <a:pPr lvl="1"/>
            <a:r>
              <a:rPr lang="en-US" sz="2400" b="1" dirty="0" smtClean="0">
                <a:ea typeface="ＭＳ Ｐゴシック" pitchFamily="34" charset="-128"/>
              </a:rPr>
              <a:t>BFS, DFS, Random Walker, etc.</a:t>
            </a:r>
          </a:p>
          <a:p>
            <a:pPr lvl="1"/>
            <a:r>
              <a:rPr lang="en-US" sz="2400" b="1" dirty="0" smtClean="0">
                <a:solidFill>
                  <a:schemeClr val="accent6"/>
                </a:solidFill>
                <a:ea typeface="ＭＳ Ｐゴシック" pitchFamily="34" charset="-128"/>
              </a:rPr>
              <a:t>Random Selection (RS),</a:t>
            </a:r>
            <a:endParaRPr lang="en-US" sz="2400" b="1" dirty="0" smtClean="0">
              <a:ea typeface="ＭＳ Ｐゴシック" pitchFamily="34" charset="-128"/>
            </a:endParaRPr>
          </a:p>
          <a:p>
            <a:pPr lvl="1"/>
            <a:r>
              <a:rPr lang="en-US" sz="2400" b="1" dirty="0" smtClean="0">
                <a:solidFill>
                  <a:schemeClr val="accent6"/>
                </a:solidFill>
                <a:ea typeface="ＭＳ Ｐゴシック" pitchFamily="34" charset="-128"/>
              </a:rPr>
              <a:t>Iterative Deepening Selection (IDS)</a:t>
            </a:r>
          </a:p>
          <a:p>
            <a:pPr lvl="2"/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DFS down depth W (</a:t>
            </a:r>
            <a:r>
              <a:rPr lang="en-US" sz="2000" dirty="0" err="1" smtClean="0">
                <a:latin typeface="Arial" pitchFamily="34" charset="0"/>
                <a:ea typeface="ＭＳ Ｐゴシック" pitchFamily="34" charset="-128"/>
              </a:rPr>
              <a:t>lookahead</a:t>
            </a:r>
            <a:r>
              <a:rPr lang="en-US" sz="2000" dirty="0" smtClean="0">
                <a:latin typeface="Arial" pitchFamily="34" charset="0"/>
                <a:ea typeface="ＭＳ Ｐゴシック" pitchFamily="34" charset="-128"/>
              </a:rPr>
              <a:t> window), then down to depth W+1,..  So essentially BFS traversal but with improved memory as we don’t need to maintain the traversal queue.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400" dirty="0" smtClean="0">
              <a:ea typeface="ＭＳ Ｐゴシック" pitchFamily="34" charset="-128"/>
            </a:endParaRPr>
          </a:p>
        </p:txBody>
      </p:sp>
      <p:grpSp>
        <p:nvGrpSpPr>
          <p:cNvPr id="77" name="Group 42"/>
          <p:cNvGrpSpPr/>
          <p:nvPr/>
        </p:nvGrpSpPr>
        <p:grpSpPr>
          <a:xfrm>
            <a:off x="1187624" y="4077072"/>
            <a:ext cx="6768752" cy="2592288"/>
            <a:chOff x="1115616" y="3356992"/>
            <a:chExt cx="6768752" cy="2592288"/>
          </a:xfrm>
        </p:grpSpPr>
        <p:sp>
          <p:nvSpPr>
            <p:cNvPr id="78" name="Oval 77"/>
            <p:cNvSpPr/>
            <p:nvPr/>
          </p:nvSpPr>
          <p:spPr bwMode="auto">
            <a:xfrm>
              <a:off x="2771800" y="342900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Oval 78"/>
            <p:cNvSpPr/>
            <p:nvPr/>
          </p:nvSpPr>
          <p:spPr bwMode="auto">
            <a:xfrm>
              <a:off x="3203848" y="335699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Oval 79"/>
            <p:cNvSpPr/>
            <p:nvPr/>
          </p:nvSpPr>
          <p:spPr bwMode="auto">
            <a:xfrm>
              <a:off x="2483768" y="5373216"/>
              <a:ext cx="576064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Oval 80"/>
            <p:cNvSpPr/>
            <p:nvPr/>
          </p:nvSpPr>
          <p:spPr bwMode="auto">
            <a:xfrm>
              <a:off x="2987824" y="5301208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2915816" y="5589240"/>
              <a:ext cx="648072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915816" y="4797152"/>
              <a:ext cx="720080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627784" y="4437112"/>
              <a:ext cx="504056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3131840" y="4221088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555776" y="3861048"/>
              <a:ext cx="504056" cy="360040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3923928" y="3645024"/>
              <a:ext cx="432048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3347864" y="3933056"/>
              <a:ext cx="576064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2987824" y="3789040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0" name="Oval 89"/>
            <p:cNvSpPr/>
            <p:nvPr/>
          </p:nvSpPr>
          <p:spPr bwMode="auto">
            <a:xfrm>
              <a:off x="2699792" y="4077072"/>
              <a:ext cx="432048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4860032" y="3861048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6300192" y="3645024"/>
              <a:ext cx="648072" cy="50405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6948264" y="3645024"/>
              <a:ext cx="576064" cy="93610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7092280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7236296" y="5085184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Oval 99"/>
            <p:cNvSpPr/>
            <p:nvPr/>
          </p:nvSpPr>
          <p:spPr bwMode="auto">
            <a:xfrm>
              <a:off x="5364088" y="4941168"/>
              <a:ext cx="360040" cy="864096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5220072" y="450912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5724128" y="4653136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724128" y="5085184"/>
              <a:ext cx="360040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5220072" y="4149080"/>
              <a:ext cx="648072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5796136" y="4221088"/>
              <a:ext cx="36004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5580112" y="3933056"/>
              <a:ext cx="720080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292080" y="3501008"/>
              <a:ext cx="648072" cy="576064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1115616" y="5301208"/>
              <a:ext cx="216024" cy="43204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187624" y="4581128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Oval 113"/>
            <p:cNvSpPr/>
            <p:nvPr/>
          </p:nvSpPr>
          <p:spPr bwMode="auto">
            <a:xfrm>
              <a:off x="1475656" y="3933056"/>
              <a:ext cx="216024" cy="792088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2267744" y="3573016"/>
              <a:ext cx="288032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Oval 115"/>
            <p:cNvSpPr/>
            <p:nvPr/>
          </p:nvSpPr>
          <p:spPr bwMode="auto">
            <a:xfrm>
              <a:off x="1907704" y="3645024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Oval 119"/>
            <p:cNvSpPr/>
            <p:nvPr/>
          </p:nvSpPr>
          <p:spPr bwMode="auto">
            <a:xfrm>
              <a:off x="1547664" y="3573016"/>
              <a:ext cx="432048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1" i="0" u="none" strike="noStrike" cap="none" normalizeH="0" baseline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1" name="5-Point Star 120"/>
          <p:cNvSpPr/>
          <p:nvPr/>
        </p:nvSpPr>
        <p:spPr bwMode="auto">
          <a:xfrm>
            <a:off x="1223120" y="4132530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11560" y="3933056"/>
            <a:ext cx="6835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0000FF"/>
                </a:solidFill>
              </a:rPr>
              <a:t>User Current Location</a:t>
            </a:r>
            <a:endParaRPr lang="en-US" sz="7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157" y="3645025"/>
            <a:ext cx="2357437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PreLoc</a:t>
            </a:r>
            <a:r>
              <a:rPr lang="en-US" dirty="0" smtClean="0"/>
              <a:t> Localization Step</a:t>
            </a:r>
            <a:endParaRPr lang="en-US" b="1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18488" cy="2376488"/>
          </a:xfrm>
        </p:spPr>
        <p:txBody>
          <a:bodyPr/>
          <a:lstStyle/>
          <a:p>
            <a:pPr marL="514350" indent="-514350">
              <a:tabLst>
                <a:tab pos="3367088" algn="l"/>
              </a:tabLst>
              <a:defRPr/>
            </a:pPr>
            <a:r>
              <a:rPr lang="en-US" sz="2400" dirty="0" smtClean="0">
                <a:ea typeface="ＭＳ Ｐゴシック" pitchFamily="34" charset="-128"/>
              </a:rPr>
              <a:t>User collects fingerprint </a:t>
            </a:r>
            <a:r>
              <a:rPr lang="en-US" sz="2400" b="1" dirty="0" smtClean="0">
                <a:ea typeface="ＭＳ Ｐゴシック" pitchFamily="34" charset="-128"/>
              </a:rPr>
              <a:t>V</a:t>
            </a:r>
            <a:r>
              <a:rPr lang="en-US" sz="2400" b="1" baseline="-25000" dirty="0" smtClean="0">
                <a:ea typeface="ＭＳ Ｐゴシック" pitchFamily="34" charset="-128"/>
              </a:rPr>
              <a:t>r</a:t>
            </a:r>
            <a:r>
              <a:rPr lang="en-US" sz="2400" b="1" dirty="0" smtClean="0">
                <a:ea typeface="ＭＳ Ｐゴシック" pitchFamily="34" charset="-128"/>
              </a:rPr>
              <a:t> = [ ap</a:t>
            </a:r>
            <a:r>
              <a:rPr lang="en-US" sz="2400" b="1" baseline="-25000" dirty="0" smtClean="0">
                <a:ea typeface="ＭＳ Ｐゴシック" pitchFamily="34" charset="-128"/>
              </a:rPr>
              <a:t>1</a:t>
            </a:r>
            <a:r>
              <a:rPr lang="en-US" sz="2400" b="1" dirty="0" smtClean="0">
                <a:ea typeface="ＭＳ Ｐゴシック" pitchFamily="34" charset="-128"/>
              </a:rPr>
              <a:t>, ap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b="1" dirty="0" smtClean="0">
                <a:ea typeface="ＭＳ Ｐゴシック" pitchFamily="34" charset="-128"/>
              </a:rPr>
              <a:t>, …, ap</a:t>
            </a:r>
            <a:r>
              <a:rPr lang="en-US" sz="2400" b="1" baseline="-25000" dirty="0" smtClean="0">
                <a:ea typeface="ＭＳ Ｐゴシック" pitchFamily="34" charset="-128"/>
              </a:rPr>
              <a:t>m </a:t>
            </a:r>
            <a:r>
              <a:rPr lang="en-US" sz="2400" b="1" dirty="0" smtClean="0">
                <a:ea typeface="ＭＳ Ｐゴシック" pitchFamily="34" charset="-128"/>
              </a:rPr>
              <a:t>] </a:t>
            </a:r>
            <a:r>
              <a:rPr lang="en-US" sz="2400" dirty="0" smtClean="0">
                <a:ea typeface="ＭＳ Ｐゴシック" pitchFamily="34" charset="-128"/>
              </a:rPr>
              <a:t>and compares it to the </a:t>
            </a:r>
            <a:r>
              <a:rPr lang="en-US" sz="2400" dirty="0" err="1" smtClean="0">
                <a:ea typeface="ＭＳ Ｐゴシック" pitchFamily="34" charset="-128"/>
              </a:rPr>
              <a:t>Radiomap</a:t>
            </a:r>
            <a:r>
              <a:rPr lang="en-US" sz="2400" dirty="0" smtClean="0">
                <a:ea typeface="ＭＳ Ｐゴシック" pitchFamily="34" charset="-128"/>
              </a:rPr>
              <a:t> </a:t>
            </a:r>
            <a:r>
              <a:rPr lang="en-US" sz="2400" b="1" dirty="0" smtClean="0">
                <a:ea typeface="ＭＳ Ｐゴシック" pitchFamily="34" charset="-128"/>
              </a:rPr>
              <a:t>RM = {V</a:t>
            </a:r>
            <a:r>
              <a:rPr lang="en-US" sz="2400" b="1" baseline="-25000" dirty="0" smtClean="0">
                <a:ea typeface="ＭＳ Ｐゴシック" pitchFamily="34" charset="-128"/>
              </a:rPr>
              <a:t>1</a:t>
            </a:r>
            <a:r>
              <a:rPr lang="en-US" sz="2400" b="1" dirty="0" smtClean="0">
                <a:ea typeface="ＭＳ Ｐゴシック" pitchFamily="34" charset="-128"/>
              </a:rPr>
              <a:t>, V</a:t>
            </a:r>
            <a:r>
              <a:rPr lang="en-US" sz="2400" b="1" baseline="-25000" dirty="0" smtClean="0">
                <a:ea typeface="ＭＳ Ｐゴシック" pitchFamily="34" charset="-128"/>
              </a:rPr>
              <a:t>2</a:t>
            </a:r>
            <a:r>
              <a:rPr lang="en-US" sz="2400" b="1" dirty="0" smtClean="0">
                <a:ea typeface="ＭＳ Ｐゴシック" pitchFamily="34" charset="-128"/>
              </a:rPr>
              <a:t>, …,</a:t>
            </a:r>
            <a:r>
              <a:rPr lang="en-US" sz="2400" b="1" dirty="0" err="1" smtClean="0">
                <a:ea typeface="ＭＳ Ｐゴシック" pitchFamily="34" charset="-128"/>
              </a:rPr>
              <a:t>V</a:t>
            </a:r>
            <a:r>
              <a:rPr lang="en-US" sz="2400" b="1" baseline="-25000" dirty="0" err="1" smtClean="0">
                <a:ea typeface="ＭＳ Ｐゴシック" pitchFamily="34" charset="-128"/>
              </a:rPr>
              <a:t>n</a:t>
            </a:r>
            <a:r>
              <a:rPr lang="en-US" sz="2400" b="1" dirty="0" smtClean="0">
                <a:ea typeface="ＭＳ Ｐゴシック" pitchFamily="34" charset="-128"/>
              </a:rPr>
              <a:t>}</a:t>
            </a:r>
            <a:endParaRPr lang="en-US" sz="2400" b="1" baseline="300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marL="514350" indent="-514350">
              <a:tabLst>
                <a:tab pos="3367088" algn="l"/>
              </a:tabLst>
              <a:defRPr/>
            </a:pPr>
            <a:r>
              <a:rPr lang="en-US" sz="2400" dirty="0" smtClean="0">
                <a:ea typeface="ＭＳ Ｐゴシック" pitchFamily="34" charset="-128"/>
              </a:rPr>
              <a:t>Following alternatives for </a:t>
            </a:r>
            <a:r>
              <a:rPr lang="en-US" sz="2400" b="1" dirty="0" smtClean="0">
                <a:latin typeface="+mj-lt"/>
                <a:ea typeface="ＭＳ Ｐゴシック" pitchFamily="34" charset="-128"/>
              </a:rPr>
              <a:t>||</a:t>
            </a:r>
            <a:r>
              <a:rPr lang="en-US" sz="2400" b="1" dirty="0" smtClean="0">
                <a:ea typeface="ＭＳ Ｐゴシック" pitchFamily="34" charset="-128"/>
              </a:rPr>
              <a:t> V</a:t>
            </a:r>
            <a:r>
              <a:rPr lang="en-US" sz="2400" b="1" baseline="-25000" dirty="0" smtClean="0">
                <a:ea typeface="ＭＳ Ｐゴシック" pitchFamily="34" charset="-128"/>
              </a:rPr>
              <a:t>i </a:t>
            </a:r>
            <a:r>
              <a:rPr lang="en-US" sz="2400" b="1" dirty="0" smtClean="0">
                <a:ea typeface="ＭＳ Ｐゴシック" pitchFamily="34" charset="-128"/>
              </a:rPr>
              <a:t>- V</a:t>
            </a:r>
            <a:r>
              <a:rPr lang="en-US" sz="2400" b="1" baseline="-25000" dirty="0" smtClean="0">
                <a:ea typeface="ＭＳ Ｐゴシック" pitchFamily="34" charset="-128"/>
              </a:rPr>
              <a:t>r</a:t>
            </a:r>
            <a:r>
              <a:rPr lang="en-US" sz="2400" b="1" dirty="0" smtClean="0">
                <a:ea typeface="ＭＳ Ｐゴシック" pitchFamily="34" charset="-128"/>
              </a:rPr>
              <a:t> || </a:t>
            </a:r>
            <a:r>
              <a:rPr lang="en-US" sz="2400" dirty="0" smtClean="0">
                <a:ea typeface="ＭＳ Ｐゴシック" pitchFamily="34" charset="-128"/>
              </a:rPr>
              <a:t>computation:</a:t>
            </a: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b="1" dirty="0" smtClean="0">
                <a:ea typeface="ＭＳ Ｐゴシック" pitchFamily="34" charset="-128"/>
              </a:rPr>
              <a:t>Nearest Neighbor (NN)</a:t>
            </a: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b="1" dirty="0" smtClean="0">
                <a:ea typeface="ＭＳ Ｐゴシック" pitchFamily="34" charset="-128"/>
              </a:rPr>
              <a:t>K Nearest Neighbors </a:t>
            </a:r>
            <a:r>
              <a:rPr lang="en-US" sz="2000" dirty="0" smtClean="0">
                <a:ea typeface="ＭＳ Ｐゴシック" pitchFamily="34" charset="-128"/>
              </a:rPr>
              <a:t>(w</a:t>
            </a:r>
            <a:r>
              <a:rPr lang="en-US" sz="2000" baseline="-25000" dirty="0" smtClean="0">
                <a:ea typeface="ＭＳ Ｐゴシック" pitchFamily="34" charset="-128"/>
              </a:rPr>
              <a:t>i</a:t>
            </a:r>
            <a:r>
              <a:rPr lang="en-US" sz="2000" dirty="0" smtClean="0">
                <a:ea typeface="ＭＳ Ｐゴシック" pitchFamily="34" charset="-128"/>
              </a:rPr>
              <a:t> = 1 / K) – convex combination of k locations.</a:t>
            </a:r>
            <a:endParaRPr lang="en-US" sz="1600" dirty="0" smtClean="0">
              <a:ea typeface="ＭＳ Ｐゴシック" pitchFamily="34" charset="-128"/>
            </a:endParaRPr>
          </a:p>
          <a:p>
            <a:pPr marL="914400" lvl="1" indent="-514350">
              <a:tabLst>
                <a:tab pos="3367088" algn="l"/>
              </a:tabLst>
              <a:defRPr/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Weighted K Nearest Neighbors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(w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= 1 / || V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i 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- V</a:t>
            </a:r>
            <a:r>
              <a:rPr lang="en-US" sz="2000" baseline="-25000" dirty="0" smtClean="0">
                <a:solidFill>
                  <a:srgbClr val="FF0000"/>
                </a:solidFill>
                <a:ea typeface="ＭＳ Ｐゴシック" pitchFamily="34" charset="-128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ea typeface="ＭＳ Ｐゴシック" pitchFamily="34" charset="-128"/>
              </a:rPr>
              <a:t> || )</a:t>
            </a:r>
          </a:p>
          <a:p>
            <a:pPr marL="914400" lvl="1" indent="-514350">
              <a:buFontTx/>
              <a:buNone/>
              <a:tabLst>
                <a:tab pos="3367088" algn="l"/>
              </a:tabLst>
              <a:defRPr/>
            </a:pPr>
            <a:endParaRPr lang="en-US" sz="1600" baseline="300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68143" y="3931914"/>
            <a:ext cx="2747868" cy="2135252"/>
            <a:chOff x="4355667" y="3356992"/>
            <a:chExt cx="2748546" cy="2135336"/>
          </a:xfrm>
        </p:grpSpPr>
        <p:sp>
          <p:nvSpPr>
            <p:cNvPr id="13321" name="Rectangle 12"/>
            <p:cNvSpPr>
              <a:spLocks noChangeArrowheads="1"/>
            </p:cNvSpPr>
            <p:nvPr/>
          </p:nvSpPr>
          <p:spPr bwMode="auto">
            <a:xfrm>
              <a:off x="5076056" y="3356992"/>
              <a:ext cx="14109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RadioMap</a:t>
              </a:r>
            </a:p>
          </p:txBody>
        </p:sp>
        <p:sp>
          <p:nvSpPr>
            <p:cNvPr id="13322" name="Rectangle 13"/>
            <p:cNvSpPr>
              <a:spLocks noChangeArrowheads="1"/>
            </p:cNvSpPr>
            <p:nvPr/>
          </p:nvSpPr>
          <p:spPr bwMode="auto">
            <a:xfrm>
              <a:off x="4355667" y="3861048"/>
              <a:ext cx="2748546" cy="163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 smtClean="0"/>
                <a:t>V</a:t>
              </a:r>
              <a:r>
                <a:rPr lang="en-US" sz="2000" b="0" baseline="-25000" dirty="0" smtClean="0"/>
                <a:t>1</a:t>
              </a:r>
              <a:r>
                <a:rPr lang="en-US" sz="2000" b="0" dirty="0" smtClean="0"/>
                <a:t> </a:t>
              </a:r>
              <a:r>
                <a:rPr lang="en-US" sz="2000" b="0" dirty="0"/>
                <a:t>= [ -71, -82, (x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1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 smtClean="0"/>
                <a:t>V</a:t>
              </a:r>
              <a:r>
                <a:rPr lang="en-US" sz="2000" b="0" baseline="-25000" dirty="0" smtClean="0"/>
                <a:t>2</a:t>
              </a:r>
              <a:r>
                <a:rPr lang="en-US" sz="2000" b="0" dirty="0" smtClean="0"/>
                <a:t> </a:t>
              </a:r>
              <a:r>
                <a:rPr lang="en-US" sz="2000" b="0" dirty="0"/>
                <a:t>= [ -65, -80, (x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,y</a:t>
              </a:r>
              <a:r>
                <a:rPr lang="en-US" sz="2000" b="0" baseline="-25000" dirty="0"/>
                <a:t>2</a:t>
              </a:r>
              <a:r>
                <a:rPr lang="en-US" sz="2000" b="0" dirty="0"/>
                <a:t>)]</a:t>
              </a:r>
            </a:p>
            <a:p>
              <a:r>
                <a:rPr lang="en-US" sz="2000" b="0" dirty="0"/>
                <a:t>…	</a:t>
              </a:r>
            </a:p>
            <a:p>
              <a:r>
                <a:rPr lang="en-US" sz="2000" b="0" dirty="0" smtClean="0">
                  <a:solidFill>
                    <a:srgbClr val="FF0000"/>
                  </a:solidFill>
                </a:rPr>
                <a:t>V</a:t>
              </a:r>
              <a:r>
                <a:rPr lang="en-US" sz="2000" b="0" baseline="-25000" dirty="0" smtClean="0">
                  <a:solidFill>
                    <a:srgbClr val="FF0000"/>
                  </a:solidFill>
                </a:rPr>
                <a:t>N</a:t>
              </a:r>
              <a:r>
                <a:rPr lang="en-US" sz="2000" b="0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0" dirty="0">
                  <a:solidFill>
                    <a:srgbClr val="FF0000"/>
                  </a:solidFill>
                </a:rPr>
                <a:t>= [ -73, -44, (</a:t>
              </a:r>
              <a:r>
                <a:rPr lang="en-US" sz="2000" b="0" dirty="0" err="1">
                  <a:solidFill>
                    <a:srgbClr val="FF0000"/>
                  </a:solidFill>
                </a:rPr>
                <a:t>x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 err="1">
                  <a:solidFill>
                    <a:srgbClr val="FF0000"/>
                  </a:solidFill>
                </a:rPr>
                <a:t>,y</a:t>
              </a:r>
              <a:r>
                <a:rPr lang="en-US" sz="2000" b="0" baseline="-25000" dirty="0" err="1">
                  <a:solidFill>
                    <a:srgbClr val="FF0000"/>
                  </a:solidFill>
                </a:rPr>
                <a:t>N</a:t>
              </a:r>
              <a:r>
                <a:rPr lang="en-US" sz="2000" b="0" dirty="0">
                  <a:solidFill>
                    <a:srgbClr val="FF0000"/>
                  </a:solidFill>
                </a:rPr>
                <a:t>)]</a:t>
              </a:r>
            </a:p>
            <a:p>
              <a:endParaRPr lang="en-US" sz="2000" b="0" dirty="0"/>
            </a:p>
          </p:txBody>
        </p:sp>
      </p:grp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5868144" y="3860477"/>
            <a:ext cx="2736850" cy="1944687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259632" y="4364161"/>
            <a:ext cx="1853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</a:t>
            </a:r>
            <a:r>
              <a:rPr lang="en-US" sz="2000" baseline="-25000" dirty="0" smtClean="0">
                <a:solidFill>
                  <a:srgbClr val="FF0000"/>
                </a:solidFill>
              </a:rPr>
              <a:t>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= [ -70, -51]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067944" y="4652565"/>
            <a:ext cx="151216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499992" y="4076501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5" name="5-Point Star 14"/>
          <p:cNvSpPr/>
          <p:nvPr/>
        </p:nvSpPr>
        <p:spPr bwMode="auto">
          <a:xfrm>
            <a:off x="2555776" y="5445224"/>
            <a:ext cx="288032" cy="360040"/>
          </a:xfrm>
          <a:prstGeom prst="star5">
            <a:avLst/>
          </a:prstGeom>
          <a:solidFill>
            <a:srgbClr val="00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4216" y="5245750"/>
            <a:ext cx="68356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rgbClr val="0000FF"/>
                </a:solidFill>
              </a:rPr>
              <a:t>User Current Location</a:t>
            </a:r>
            <a:endParaRPr lang="en-US" sz="9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" grpId="0"/>
      <p:bldP spid="14" grpId="0"/>
      <p:bldP spid="15" grpId="0" animBg="1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Problem Formulation 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The </a:t>
            </a:r>
            <a:r>
              <a:rPr lang="en-US" sz="4000" dirty="0" err="1" smtClean="0">
                <a:solidFill>
                  <a:schemeClr val="bg2"/>
                </a:solidFill>
              </a:rPr>
              <a:t>PreLoc</a:t>
            </a:r>
            <a:r>
              <a:rPr lang="en-US" sz="4000" dirty="0" smtClean="0">
                <a:solidFill>
                  <a:schemeClr val="bg2"/>
                </a:solidFill>
              </a:rPr>
              <a:t> Framework</a:t>
            </a: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Partitioning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Selection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Localization Step</a:t>
            </a:r>
            <a:endParaRPr lang="en-US" sz="36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b="1" dirty="0">
                <a:solidFill>
                  <a:srgbClr val="FF0000"/>
                </a:solidFill>
              </a:rPr>
              <a:t>Experimental Evaluation</a:t>
            </a:r>
          </a:p>
          <a:p>
            <a:pPr marL="514350" indent="-514350">
              <a:defRPr/>
            </a:pPr>
            <a:r>
              <a:rPr lang="en-US" sz="4000" dirty="0"/>
              <a:t>Conclusions &amp; Future 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4497387"/>
          </a:xfrm>
        </p:spPr>
        <p:txBody>
          <a:bodyPr/>
          <a:lstStyle/>
          <a:p>
            <a:r>
              <a:rPr lang="en-US" sz="2800" b="1" dirty="0" smtClean="0">
                <a:ea typeface="ＭＳ Ｐゴシック" pitchFamily="34" charset="-128"/>
              </a:rPr>
              <a:t>CSUCY Dataset</a:t>
            </a:r>
          </a:p>
          <a:p>
            <a:pPr lvl="1"/>
            <a:r>
              <a:rPr lang="en-US" sz="2400" b="1" dirty="0" smtClean="0"/>
              <a:t>8,900 m</a:t>
            </a:r>
            <a:r>
              <a:rPr lang="en-US" sz="2400" b="1" baseline="30000" dirty="0" smtClean="0"/>
              <a:t>2 </a:t>
            </a:r>
            <a:r>
              <a:rPr lang="en-US" sz="2400" b="0" dirty="0" smtClean="0"/>
              <a:t>CS building with </a:t>
            </a:r>
            <a:r>
              <a:rPr lang="en-US" sz="2400" b="1" dirty="0" smtClean="0"/>
              <a:t>4 floors </a:t>
            </a:r>
            <a:r>
              <a:rPr lang="en-US" sz="2400" dirty="0" smtClean="0"/>
              <a:t>(2,224 m</a:t>
            </a:r>
            <a:r>
              <a:rPr lang="en-US" sz="2400" b="0" baseline="30000" dirty="0" smtClean="0"/>
              <a:t>2  </a:t>
            </a:r>
            <a:r>
              <a:rPr lang="en-US" sz="2400" dirty="0" smtClean="0"/>
              <a:t>/ floor)</a:t>
            </a:r>
          </a:p>
          <a:p>
            <a:pPr lvl="1"/>
            <a:r>
              <a:rPr lang="en-US" sz="2400" b="1" dirty="0" smtClean="0"/>
              <a:t>120 Wi-Fi </a:t>
            </a:r>
            <a:r>
              <a:rPr lang="en-US" sz="2400" b="0" dirty="0" smtClean="0"/>
              <a:t>Access Points (CS, </a:t>
            </a:r>
            <a:r>
              <a:rPr lang="en-US" sz="2400" b="0" dirty="0" err="1" smtClean="0"/>
              <a:t>adhoc</a:t>
            </a:r>
            <a:r>
              <a:rPr lang="en-US" sz="2400" b="0" dirty="0" smtClean="0"/>
              <a:t> and neighboring)</a:t>
            </a:r>
          </a:p>
          <a:p>
            <a:pPr lvl="1"/>
            <a:r>
              <a:rPr lang="en-US" sz="2400" b="0" dirty="0" smtClean="0"/>
              <a:t>|RM|=</a:t>
            </a:r>
            <a:r>
              <a:rPr lang="en-US" sz="2400" b="1" dirty="0" smtClean="0"/>
              <a:t>45,000 fingerprints </a:t>
            </a:r>
            <a:r>
              <a:rPr lang="en-US" sz="2400" dirty="0" smtClean="0"/>
              <a:t>on 2,900 locations.</a:t>
            </a:r>
          </a:p>
          <a:p>
            <a:pPr lvl="1"/>
            <a:r>
              <a:rPr lang="en-US" sz="2400" dirty="0" smtClean="0"/>
              <a:t>Optimized RM size is </a:t>
            </a:r>
            <a:r>
              <a:rPr lang="en-US" sz="2400" b="1" dirty="0" smtClean="0"/>
              <a:t>2.6MB </a:t>
            </a:r>
            <a:r>
              <a:rPr lang="en-US" sz="2400" dirty="0" smtClean="0"/>
              <a:t>(initial much larger).</a:t>
            </a:r>
          </a:p>
          <a:p>
            <a:r>
              <a:rPr lang="en-US" sz="2800" b="1" dirty="0" smtClean="0">
                <a:ea typeface="ＭＳ Ｐゴシック" pitchFamily="34" charset="-128"/>
              </a:rPr>
              <a:t>Scenario: </a:t>
            </a:r>
            <a:r>
              <a:rPr lang="en-US" sz="2800" dirty="0" smtClean="0">
                <a:ea typeface="ＭＳ Ｐゴシック" pitchFamily="34" charset="-128"/>
              </a:rPr>
              <a:t>realistic user routes inside the building.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The localization requests are </a:t>
            </a:r>
            <a:r>
              <a:rPr lang="en-US" sz="2400" b="1" dirty="0" smtClean="0">
                <a:ea typeface="ＭＳ Ｐゴシック" pitchFamily="34" charset="-128"/>
              </a:rPr>
              <a:t>5 meters </a:t>
            </a:r>
            <a:r>
              <a:rPr lang="en-US" sz="2400" dirty="0" smtClean="0">
                <a:ea typeface="ＭＳ Ｐゴシック" pitchFamily="34" charset="-128"/>
              </a:rPr>
              <a:t>apart 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We repeat the requests </a:t>
            </a:r>
            <a:r>
              <a:rPr lang="en-US" sz="2400" b="1" dirty="0" smtClean="0">
                <a:ea typeface="ＭＳ Ｐゴシック" pitchFamily="34" charset="-128"/>
              </a:rPr>
              <a:t>15-30 times </a:t>
            </a:r>
            <a:r>
              <a:rPr lang="en-US" sz="2400" dirty="0" smtClean="0">
                <a:ea typeface="ＭＳ Ｐゴシック" pitchFamily="34" charset="-128"/>
              </a:rPr>
              <a:t>(i.e., a user moves </a:t>
            </a:r>
            <a:r>
              <a:rPr lang="en-US" sz="2400" b="1" dirty="0" smtClean="0">
                <a:ea typeface="ＭＳ Ｐゴシック" pitchFamily="34" charset="-128"/>
              </a:rPr>
              <a:t>50-150 </a:t>
            </a:r>
            <a:r>
              <a:rPr lang="en-US" sz="2400" dirty="0" smtClean="0">
                <a:ea typeface="ＭＳ Ｐゴシック" pitchFamily="34" charset="-128"/>
              </a:rPr>
              <a:t>meters inside the building).</a:t>
            </a:r>
          </a:p>
          <a:p>
            <a:r>
              <a:rPr lang="en-US" sz="2800" b="1" dirty="0" smtClean="0">
                <a:ea typeface="ＭＳ Ｐゴシック" pitchFamily="34" charset="-128"/>
              </a:rPr>
              <a:t>Platform: </a:t>
            </a:r>
            <a:r>
              <a:rPr lang="en-US" sz="2800" dirty="0" err="1" smtClean="0">
                <a:ea typeface="ＭＳ Ｐゴシック" pitchFamily="34" charset="-128"/>
              </a:rPr>
              <a:t>Airplace</a:t>
            </a:r>
            <a:r>
              <a:rPr lang="en-US" sz="2800" dirty="0" smtClean="0">
                <a:ea typeface="ＭＳ Ｐゴシック" pitchFamily="34" charset="-128"/>
              </a:rPr>
              <a:t> </a:t>
            </a:r>
          </a:p>
          <a:p>
            <a:pPr>
              <a:buNone/>
            </a:pPr>
            <a:r>
              <a:rPr lang="en-US" sz="2800" dirty="0" smtClean="0">
                <a:ea typeface="ＭＳ Ｐゴシック" pitchFamily="34" charset="-128"/>
              </a:rPr>
              <a:t>	(IEEE MDM’12) - open source </a:t>
            </a:r>
          </a:p>
          <a:p>
            <a:endParaRPr lang="en-US" sz="2400" b="1" dirty="0" smtClean="0"/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Datasets &amp; Scenario</a:t>
            </a:r>
          </a:p>
        </p:txBody>
      </p:sp>
      <p:pic>
        <p:nvPicPr>
          <p:cNvPr id="166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653136"/>
            <a:ext cx="2555776" cy="188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467543" y="1052513"/>
            <a:ext cx="8208913" cy="4497387"/>
          </a:xfrm>
        </p:spPr>
        <p:txBody>
          <a:bodyPr/>
          <a:lstStyle/>
          <a:p>
            <a:pPr lvl="0">
              <a:defRPr/>
            </a:pPr>
            <a:r>
              <a:rPr lang="en-US" b="1" dirty="0" smtClean="0">
                <a:ea typeface="ＭＳ Ｐゴシック" pitchFamily="34" charset="-128"/>
              </a:rPr>
              <a:t>Algorithms</a:t>
            </a:r>
          </a:p>
          <a:p>
            <a:pPr marL="685800" lvl="1">
              <a:defRPr/>
            </a:pP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Client Side Approach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CSA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) </a:t>
            </a:r>
            <a:r>
              <a:rPr lang="en-US" altLang="en-US" b="1" dirty="0" smtClean="0">
                <a:solidFill>
                  <a:schemeClr val="accent6"/>
                </a:solidFill>
                <a:ea typeface="MS PGothic" panose="020B0600070205080204" pitchFamily="34" charset="-128"/>
                <a:cs typeface="Arial" charset="0"/>
              </a:rPr>
              <a:t>b: 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building </a:t>
            </a:r>
            <a:r>
              <a:rPr lang="en-US" altLang="en-US" b="1" dirty="0" smtClean="0">
                <a:solidFill>
                  <a:schemeClr val="accent6"/>
                </a:solidFill>
                <a:ea typeface="MS PGothic" panose="020B0600070205080204" pitchFamily="34" charset="-128"/>
                <a:cs typeface="Arial" charset="0"/>
              </a:rPr>
              <a:t>f: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 floor</a:t>
            </a:r>
          </a:p>
          <a:p>
            <a:pPr marL="685800" lvl="1">
              <a:defRPr/>
            </a:pPr>
            <a:r>
              <a:rPr lang="en-US" altLang="en-US" b="1" dirty="0" err="1" smtClean="0">
                <a:ea typeface="MS PGothic" panose="020B0600070205080204" pitchFamily="34" charset="-128"/>
                <a:cs typeface="Arial" charset="0"/>
              </a:rPr>
              <a:t>PreLoc</a:t>
            </a:r>
            <a:r>
              <a:rPr lang="en-US" altLang="en-US" b="1" dirty="0" smtClean="0">
                <a:ea typeface="MS PGothic" panose="020B0600070205080204" pitchFamily="34" charset="-128"/>
                <a:cs typeface="Arial" charset="0"/>
              </a:rPr>
              <a:t>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PGS, IDS, RS</a:t>
            </a:r>
            <a:r>
              <a:rPr lang="en-US" altLang="en-US" b="1" dirty="0" smtClean="0">
                <a:ea typeface="MS PGothic" panose="020B0600070205080204" pitchFamily="34" charset="-128"/>
                <a:cs typeface="Arial" charset="0"/>
              </a:rPr>
              <a:t>) </a:t>
            </a:r>
          </a:p>
          <a:p>
            <a:pPr marL="685800" lvl="1">
              <a:defRPr/>
            </a:pP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Server Side Approach (</a:t>
            </a:r>
            <a:r>
              <a:rPr lang="en-US" altLang="en-US" b="1" dirty="0" smtClean="0">
                <a:solidFill>
                  <a:srgbClr val="007A37"/>
                </a:solidFill>
                <a:ea typeface="MS PGothic" panose="020B0600070205080204" pitchFamily="34" charset="-128"/>
                <a:cs typeface="Arial" charset="0"/>
              </a:rPr>
              <a:t>SSA</a:t>
            </a:r>
            <a:r>
              <a:rPr lang="en-US" altLang="en-US" dirty="0" smtClean="0">
                <a:ea typeface="MS PGothic" panose="020B0600070205080204" pitchFamily="34" charset="-128"/>
                <a:cs typeface="Arial" charset="0"/>
              </a:rPr>
              <a:t>)</a:t>
            </a:r>
          </a:p>
          <a:p>
            <a:r>
              <a:rPr lang="en-US" b="1" dirty="0" smtClean="0">
                <a:ea typeface="ＭＳ Ｐゴシック" pitchFamily="34" charset="-128"/>
              </a:rPr>
              <a:t>Metrics</a:t>
            </a:r>
          </a:p>
          <a:p>
            <a:pPr lvl="1"/>
            <a:r>
              <a:rPr lang="en-US" b="1" dirty="0" smtClean="0">
                <a:ea typeface="ＭＳ Ｐゴシック" pitchFamily="34" charset="-128"/>
              </a:rPr>
              <a:t>Point Accuracy (</a:t>
            </a:r>
            <a:r>
              <a:rPr lang="en-US" b="1" dirty="0" err="1" smtClean="0">
                <a:ea typeface="ＭＳ Ｐゴシック" pitchFamily="34" charset="-128"/>
              </a:rPr>
              <a:t>A</a:t>
            </a:r>
            <a:r>
              <a:rPr lang="en-US" b="1" baseline="-25000" dirty="0" err="1" smtClean="0">
                <a:ea typeface="ＭＳ Ｐゴシック" pitchFamily="34" charset="-128"/>
              </a:rPr>
              <a:t>r</a:t>
            </a:r>
            <a:r>
              <a:rPr lang="en-US" b="1" dirty="0" smtClean="0">
                <a:ea typeface="ＭＳ Ｐゴシック" pitchFamily="34" charset="-128"/>
              </a:rPr>
              <a:t>): </a:t>
            </a:r>
            <a:r>
              <a:rPr lang="en-GB" i="1" dirty="0" smtClean="0">
                <a:ea typeface="ＭＳ Ｐゴシック" pitchFamily="34" charset="-128"/>
              </a:rPr>
              <a:t>L</a:t>
            </a:r>
            <a:r>
              <a:rPr lang="en-GB" i="1" baseline="-25000" dirty="0" smtClean="0">
                <a:ea typeface="ＭＳ Ｐゴシック" pitchFamily="34" charset="-128"/>
              </a:rPr>
              <a:t>2</a:t>
            </a:r>
            <a:r>
              <a:rPr lang="en-GB" i="1" dirty="0" smtClean="0">
                <a:ea typeface="ＭＳ Ｐゴシック" pitchFamily="34" charset="-128"/>
              </a:rPr>
              <a:t> distance between the </a:t>
            </a:r>
            <a:r>
              <a:rPr lang="en-GB" b="1" i="1" dirty="0" smtClean="0">
                <a:ea typeface="ＭＳ Ｐゴシック" pitchFamily="34" charset="-128"/>
              </a:rPr>
              <a:t>estimated</a:t>
            </a:r>
            <a:r>
              <a:rPr lang="en-GB" i="1" dirty="0" smtClean="0">
                <a:ea typeface="ＭＳ Ｐゴシック" pitchFamily="34" charset="-128"/>
              </a:rPr>
              <a:t> (</a:t>
            </a:r>
            <a:r>
              <a:rPr lang="el-GR" b="1" i="1" dirty="0" smtClean="0">
                <a:solidFill>
                  <a:srgbClr val="FF0000"/>
                </a:solidFill>
                <a:ea typeface="ＭＳ Ｐゴシック" pitchFamily="34" charset="-128"/>
              </a:rPr>
              <a:t>λ</a:t>
            </a:r>
            <a:r>
              <a:rPr lang="en-US" b="1" i="1" baseline="30000" dirty="0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GB" i="1" dirty="0" smtClean="0">
                <a:ea typeface="ＭＳ Ｐゴシック" pitchFamily="34" charset="-128"/>
              </a:rPr>
              <a:t>) and the </a:t>
            </a:r>
            <a:r>
              <a:rPr lang="en-GB" b="1" i="1" dirty="0" smtClean="0">
                <a:ea typeface="ＭＳ Ｐゴシック" pitchFamily="34" charset="-128"/>
              </a:rPr>
              <a:t>actual (</a:t>
            </a:r>
            <a:r>
              <a:rPr lang="en-US" b="1" i="1" dirty="0" err="1" smtClean="0">
                <a:solidFill>
                  <a:srgbClr val="FF0000"/>
                </a:solidFill>
                <a:ea typeface="ＭＳ Ｐゴシック" pitchFamily="34" charset="-128"/>
              </a:rPr>
              <a:t>l</a:t>
            </a:r>
            <a:r>
              <a:rPr lang="en-US" b="1" i="1" baseline="30000" dirty="0" err="1" smtClean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en-GB" b="1" i="1" dirty="0" smtClean="0">
                <a:ea typeface="ＭＳ Ｐゴシック" pitchFamily="34" charset="-128"/>
              </a:rPr>
              <a:t>) </a:t>
            </a:r>
            <a:r>
              <a:rPr lang="en-GB" i="1" dirty="0" smtClean="0">
                <a:ea typeface="ＭＳ Ｐゴシック" pitchFamily="34" charset="-128"/>
              </a:rPr>
              <a:t>location</a:t>
            </a:r>
            <a:r>
              <a:rPr lang="en-GB" b="1" i="1" dirty="0" smtClean="0">
                <a:ea typeface="ＭＳ Ｐゴシック" pitchFamily="34" charset="-128"/>
              </a:rPr>
              <a:t> </a:t>
            </a:r>
            <a:r>
              <a:rPr lang="en-GB" i="1" dirty="0" smtClean="0">
                <a:ea typeface="ＭＳ Ｐゴシック" pitchFamily="34" charset="-128"/>
              </a:rPr>
              <a:t>of </a:t>
            </a:r>
            <a:r>
              <a:rPr lang="en-GB" b="1" i="1" dirty="0" smtClean="0">
                <a:ea typeface="ＭＳ Ｐゴシック" pitchFamily="34" charset="-128"/>
              </a:rPr>
              <a:t>u (in SSA). </a:t>
            </a:r>
            <a:r>
              <a:rPr lang="en-GB" i="1" dirty="0" smtClean="0">
                <a:ea typeface="ＭＳ Ｐゴシック" pitchFamily="34" charset="-128"/>
              </a:rPr>
              <a:t>i.e., ||</a:t>
            </a:r>
            <a:r>
              <a:rPr lang="el-GR" i="1" dirty="0" smtClean="0">
                <a:ea typeface="ＭＳ Ｐゴシック" pitchFamily="34" charset="-128"/>
              </a:rPr>
              <a:t>λ</a:t>
            </a:r>
            <a:r>
              <a:rPr lang="en-US" i="1" baseline="30000" dirty="0" smtClean="0">
                <a:ea typeface="ＭＳ Ｐゴシック" pitchFamily="34" charset="-128"/>
              </a:rPr>
              <a:t>u </a:t>
            </a:r>
            <a:r>
              <a:rPr lang="en-US" i="1" dirty="0" smtClean="0">
                <a:ea typeface="ＭＳ Ｐゴシック" pitchFamily="34" charset="-128"/>
              </a:rPr>
              <a:t>-</a:t>
            </a:r>
            <a:r>
              <a:rPr lang="el-GR" i="1" dirty="0" smtClean="0">
                <a:ea typeface="ＭＳ Ｐゴシック" pitchFamily="34" charset="-128"/>
              </a:rPr>
              <a:t> </a:t>
            </a:r>
            <a:r>
              <a:rPr lang="en-US" i="1" dirty="0" err="1" smtClean="0">
                <a:ea typeface="ＭＳ Ｐゴシック" pitchFamily="34" charset="-128"/>
              </a:rPr>
              <a:t>l</a:t>
            </a:r>
            <a:r>
              <a:rPr lang="en-US" i="1" baseline="30000" dirty="0" err="1" smtClean="0">
                <a:ea typeface="ＭＳ Ｐゴシック" pitchFamily="34" charset="-128"/>
              </a:rPr>
              <a:t>u</a:t>
            </a:r>
            <a:r>
              <a:rPr lang="en-GB" i="1" dirty="0" smtClean="0">
                <a:ea typeface="ＭＳ Ｐゴシック" pitchFamily="34" charset="-128"/>
              </a:rPr>
              <a:t>||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b="1" dirty="0" smtClean="0">
                <a:ea typeface="ＭＳ Ｐゴシック" pitchFamily="34" charset="-128"/>
              </a:rPr>
              <a:t>CPU Time (</a:t>
            </a:r>
            <a:r>
              <a:rPr lang="en-US" b="1" dirty="0" err="1" smtClean="0">
                <a:ea typeface="ＭＳ Ｐゴシック" pitchFamily="34" charset="-128"/>
              </a:rPr>
              <a:t>T</a:t>
            </a:r>
            <a:r>
              <a:rPr lang="en-US" b="1" baseline="-25000" dirty="0" err="1" smtClean="0">
                <a:ea typeface="ＭＳ Ｐゴシック" pitchFamily="34" charset="-128"/>
              </a:rPr>
              <a:t>r</a:t>
            </a:r>
            <a:r>
              <a:rPr lang="en-US" b="1" dirty="0" smtClean="0">
                <a:ea typeface="ＭＳ Ｐゴシック" pitchFamily="34" charset="-128"/>
              </a:rPr>
              <a:t>): </a:t>
            </a:r>
            <a:r>
              <a:rPr lang="en-GB" i="1" dirty="0" smtClean="0">
                <a:ea typeface="ＭＳ Ｐゴシック" pitchFamily="34" charset="-128"/>
              </a:rPr>
              <a:t>processing time used on </a:t>
            </a:r>
            <a:r>
              <a:rPr lang="en-GB" i="1" dirty="0" err="1" smtClean="0">
                <a:ea typeface="ＭＳ Ｐゴシック" pitchFamily="34" charset="-128"/>
              </a:rPr>
              <a:t>u</a:t>
            </a:r>
            <a:r>
              <a:rPr lang="en-GB" altLang="en-US" i="1" dirty="0" err="1" smtClean="0">
                <a:ea typeface="ＭＳ Ｐゴシック" pitchFamily="34" charset="-128"/>
              </a:rPr>
              <a:t>’</a:t>
            </a:r>
            <a:r>
              <a:rPr lang="en-GB" i="1" dirty="0" err="1" smtClean="0">
                <a:ea typeface="ＭＳ Ｐゴシック" pitchFamily="34" charset="-128"/>
              </a:rPr>
              <a:t>s</a:t>
            </a:r>
            <a:r>
              <a:rPr lang="en-GB" i="1" dirty="0" smtClean="0">
                <a:ea typeface="ＭＳ Ｐゴシック" pitchFamily="34" charset="-128"/>
              </a:rPr>
              <a:t> device for localizing given request r</a:t>
            </a:r>
          </a:p>
          <a:p>
            <a:pPr lvl="1">
              <a:buNone/>
            </a:pPr>
            <a:endParaRPr lang="en-GB" i="1" dirty="0" smtClean="0">
              <a:ea typeface="ＭＳ Ｐゴシック" pitchFamily="34" charset="-128"/>
            </a:endParaRPr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Evaluation Metrics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/>
              <a:t>Techniques: Localization Accuracy (A)</a:t>
            </a:r>
            <a:endParaRPr lang="el-GR" sz="3200" dirty="0"/>
          </a:p>
        </p:txBody>
      </p:sp>
      <p:pic>
        <p:nvPicPr>
          <p:cNvPr id="1029" name="Picture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336704" cy="3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76872"/>
            <a:ext cx="1835696" cy="126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val 35"/>
          <p:cNvSpPr/>
          <p:nvPr/>
        </p:nvSpPr>
        <p:spPr bwMode="auto">
          <a:xfrm>
            <a:off x="5580112" y="1988840"/>
            <a:ext cx="216024" cy="432048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00062" y="4581128"/>
            <a:ext cx="8176394" cy="1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Remarks</a:t>
            </a:r>
          </a:p>
          <a:p>
            <a:pPr marL="336550" lvl="0" indent="-336550" eaLnBrk="0" hangingPunct="0">
              <a:spcBef>
                <a:spcPct val="20000"/>
              </a:spcBef>
              <a:buFontTx/>
              <a:buChar char="•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CSA: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</a:t>
            </a:r>
            <a:r>
              <a:rPr lang="en-US" sz="2000" b="0" kern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good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accuracy (as RM is already </a:t>
            </a:r>
            <a:r>
              <a:rPr lang="en-US" sz="2000" b="0" kern="0" dirty="0" smtClean="0">
                <a:solidFill>
                  <a:srgbClr val="FF0000"/>
                </a:solidFill>
                <a:cs typeface="ＭＳ Ｐゴシック" charset="0"/>
              </a:rPr>
              <a:t>local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 – 5 meters (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Airplace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)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SSA accuracy severely affected by failures – 17 meters  for P=0.25.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(PGS, IDS) sometimes better accuracy than CSA!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7030A0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7030A0"/>
                </a:solidFill>
                <a:latin typeface="+mn-lt"/>
                <a:cs typeface="ＭＳ Ｐゴシック" charset="0"/>
              </a:rPr>
              <a:t> (RS) has high standard deviation due to randomness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123728" y="3356992"/>
            <a:ext cx="360040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3347864" y="3284984"/>
            <a:ext cx="216024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2627784" y="2204864"/>
            <a:ext cx="288032" cy="1368152"/>
          </a:xfrm>
          <a:prstGeom prst="ellipse">
            <a:avLst/>
          </a:prstGeom>
          <a:noFill/>
          <a:ln w="2857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211960" y="3284984"/>
            <a:ext cx="288032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5148064" y="3284984"/>
            <a:ext cx="288032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962" name="Object 11"/>
          <p:cNvGraphicFramePr>
            <a:graphicFrameLocks noChangeAspect="1"/>
          </p:cNvGraphicFramePr>
          <p:nvPr/>
        </p:nvGraphicFramePr>
        <p:xfrm>
          <a:off x="467544" y="1052736"/>
          <a:ext cx="6473796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64" name="Image" r:id="rId4" imgW="8078328" imgH="6049219" progId="">
                  <p:embed/>
                </p:oleObj>
              </mc:Choice>
              <mc:Fallback>
                <p:oleObj name="Image" r:id="rId4" imgW="8078328" imgH="604921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052736"/>
                        <a:ext cx="6473796" cy="39604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Techniques: CPU Time (T)</a:t>
            </a:r>
            <a:endParaRPr lang="el-GR" sz="4000" dirty="0"/>
          </a:p>
        </p:txBody>
      </p:sp>
      <p:pic>
        <p:nvPicPr>
          <p:cNvPr id="1030" name="Picture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276872"/>
            <a:ext cx="1835696" cy="1261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500062" y="4653136"/>
            <a:ext cx="8320410" cy="14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Remarks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CSA(b):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worse time 1911ms (needs to compare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 vs</a:t>
            </a:r>
            <a:r>
              <a:rPr lang="en-US" sz="2000" b="0" kern="0" noProof="0" dirty="0" smtClean="0">
                <a:solidFill>
                  <a:srgbClr val="FF0000"/>
                </a:solidFill>
                <a:latin typeface="+mn-lt"/>
                <a:cs typeface="ＭＳ Ｐゴシック" charset="0"/>
              </a:rPr>
              <a:t>.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ＭＳ Ｐゴシック" charset="0"/>
              </a:rPr>
              <a:t>complete RM)</a:t>
            </a:r>
          </a:p>
          <a:p>
            <a:pPr marL="336550" indent="-336550" eaLnBrk="0" hangingPunct="0">
              <a:spcBef>
                <a:spcPct val="20000"/>
              </a:spcBef>
              <a:buFontTx/>
              <a:buChar char="•"/>
            </a:pPr>
            <a:r>
              <a:rPr lang="en-US" sz="2000" b="0" kern="0" dirty="0" smtClean="0">
                <a:solidFill>
                  <a:srgbClr val="FF0000"/>
                </a:solidFill>
                <a:cs typeface="ＭＳ Ｐゴシック" charset="0"/>
              </a:rPr>
              <a:t>CSA(f): still bad time 520ms (graph is log-scale!)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kern="0" dirty="0" smtClean="0">
                <a:solidFill>
                  <a:srgbClr val="007A37"/>
                </a:solidFill>
                <a:latin typeface="+mn-lt"/>
                <a:cs typeface="ＭＳ Ｐゴシック" charset="0"/>
              </a:rPr>
              <a:t>SSA best CPU time 2.6ms but is not accurate under failures P&lt;1</a:t>
            </a:r>
          </a:p>
          <a:p>
            <a:pPr marL="336550" marR="0" lvl="0" indent="-3365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err="1" smtClean="0">
                <a:solidFill>
                  <a:srgbClr val="0000FF"/>
                </a:solidFill>
                <a:latin typeface="+mn-lt"/>
                <a:cs typeface="ＭＳ Ｐゴシック" charset="0"/>
              </a:rPr>
              <a:t>PreLoc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 (PGS, IDS</a:t>
            </a:r>
            <a:r>
              <a:rPr lang="en-US" sz="2000" kern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) 274, 230ms </a:t>
            </a:r>
            <a:r>
              <a:rPr lang="en-US" sz="2000" kern="0" dirty="0" smtClean="0">
                <a:solidFill>
                  <a:srgbClr val="0000FF"/>
                </a:solidFill>
                <a:latin typeface="+mn-lt"/>
                <a:cs typeface="ＭＳ Ｐゴシック" charset="0"/>
              </a:rPr>
              <a:t>milliseconds for execution!!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2483768" y="1772816"/>
            <a:ext cx="432048" cy="129614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5796136" y="3861048"/>
            <a:ext cx="216024" cy="432048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1241395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/>
              <a:t>(BFR Partitions)</a:t>
            </a:r>
            <a:endParaRPr lang="en-US" sz="1600" b="0" dirty="0"/>
          </a:p>
        </p:txBody>
      </p:sp>
      <p:sp>
        <p:nvSpPr>
          <p:cNvPr id="11" name="Oval 10"/>
          <p:cNvSpPr/>
          <p:nvPr/>
        </p:nvSpPr>
        <p:spPr bwMode="auto">
          <a:xfrm>
            <a:off x="4427984" y="3068960"/>
            <a:ext cx="432048" cy="504056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6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Localization Technologies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073650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Modern trend is  to build </a:t>
            </a:r>
            <a:r>
              <a:rPr lang="en-US" sz="2400" b="1" i="1" dirty="0" smtClean="0">
                <a:solidFill>
                  <a:schemeClr val="accent2"/>
                </a:solidFill>
                <a:ea typeface="ＭＳ Ｐゴシック" pitchFamily="34" charset="-128"/>
              </a:rPr>
              <a:t>Internet-based Indoor Navigation (IIN) </a:t>
            </a:r>
            <a:r>
              <a:rPr lang="en-US" sz="2400" dirty="0" smtClean="0">
                <a:ea typeface="ＭＳ Ｐゴシック" pitchFamily="34" charset="-128"/>
              </a:rPr>
              <a:t>services founded on </a:t>
            </a:r>
            <a:r>
              <a:rPr lang="en-US" sz="2400" b="1" dirty="0" smtClean="0">
                <a:ea typeface="ＭＳ Ｐゴシック" pitchFamily="34" charset="-128"/>
              </a:rPr>
              <a:t>measurements</a:t>
            </a:r>
            <a:r>
              <a:rPr lang="en-US" sz="2400" dirty="0" smtClean="0">
                <a:ea typeface="ＭＳ Ｐゴシック" pitchFamily="34" charset="-128"/>
              </a:rPr>
              <a:t> collected by </a:t>
            </a:r>
            <a:r>
              <a:rPr lang="en-US" sz="2400" b="1" dirty="0" smtClean="0">
                <a:ea typeface="ＭＳ Ｐゴシック" pitchFamily="34" charset="-128"/>
              </a:rPr>
              <a:t>smart devices.</a:t>
            </a:r>
          </a:p>
          <a:p>
            <a:r>
              <a:rPr lang="en-US" sz="2400" b="1" dirty="0" smtClean="0">
                <a:ea typeface="ＭＳ Ｐゴシック" pitchFamily="34" charset="-128"/>
              </a:rPr>
              <a:t>Technologies:</a:t>
            </a:r>
          </a:p>
        </p:txBody>
      </p:sp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250825" y="2681288"/>
            <a:ext cx="4465638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Wi-Fi APs, Cellular Towers, other stationary antennas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IMU Data </a:t>
            </a:r>
            <a:r>
              <a:rPr lang="en-US" sz="2000" b="0" kern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(Gyroscope</a:t>
            </a:r>
            <a:r>
              <a:rPr lang="en-US" sz="2000" b="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, Accelerometers, Digital Compass)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Magnetic Field Sensors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Beacons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(BLE Beacons, RFID Active &amp; Passive Beacons)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Sound</a:t>
            </a:r>
            <a:r>
              <a:rPr lang="en-US" sz="2000" b="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(Microphone)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, </a:t>
            </a:r>
            <a:r>
              <a:rPr lang="en-US" sz="200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Light</a:t>
            </a:r>
            <a:r>
              <a:rPr lang="en-US" sz="2000" b="0" kern="0" dirty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(Light Sensor),</a:t>
            </a:r>
            <a:r>
              <a:rPr lang="en-US" sz="2000" kern="0" dirty="0">
                <a:solidFill>
                  <a:schemeClr val="tx1"/>
                </a:solidFill>
                <a:latin typeface="+mn-lt"/>
                <a:ea typeface="ＭＳ Ｐゴシック" charset="0"/>
                <a:cs typeface="Arial" charset="0"/>
              </a:rPr>
              <a:t> …</a:t>
            </a:r>
            <a:endParaRPr lang="en-US" sz="2000" b="0" kern="0" dirty="0">
              <a:solidFill>
                <a:schemeClr val="tx1"/>
              </a:solidFill>
              <a:latin typeface="+mn-lt"/>
              <a:ea typeface="ＭＳ Ｐゴシック" charset="0"/>
              <a:cs typeface="Arial" charset="0"/>
            </a:endParaRPr>
          </a:p>
        </p:txBody>
      </p:sp>
      <p:pic>
        <p:nvPicPr>
          <p:cNvPr id="15" name="Picture 7" descr="blog_ibeac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500438"/>
            <a:ext cx="1397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96188" y="3500438"/>
            <a:ext cx="1368425" cy="1395412"/>
            <a:chOff x="-2263873" y="77499"/>
            <a:chExt cx="13599208" cy="71100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 cstate="screen">
              <a:extLst/>
            </a:blip>
            <a:srcRect/>
            <a:stretch/>
          </p:blipFill>
          <p:spPr>
            <a:xfrm>
              <a:off x="771793" y="311861"/>
              <a:ext cx="7583749" cy="68756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229" name="Picture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8670778">
              <a:off x="8815596" y="77499"/>
              <a:ext cx="2281987" cy="189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0" name="Picture 10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671087">
              <a:off x="-2200570" y="41510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1" name="Picture 1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9128541">
              <a:off x="9053346" y="5234693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2" name="Picture 12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-1110026">
              <a:off x="-2263873" y="4697416"/>
              <a:ext cx="2281989" cy="1890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3413" y="5013325"/>
            <a:ext cx="45212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linksyswrt54g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2133600"/>
            <a:ext cx="1665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" descr="cell-tower-470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325" y="2133600"/>
            <a:ext cx="15144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40650" y="2133600"/>
            <a:ext cx="140335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3500438"/>
            <a:ext cx="150177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en-US" sz="4000" dirty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Problem Formulation 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The </a:t>
            </a:r>
            <a:r>
              <a:rPr lang="en-US" sz="4000" dirty="0" err="1" smtClean="0">
                <a:solidFill>
                  <a:schemeClr val="bg2"/>
                </a:solidFill>
              </a:rPr>
              <a:t>PreLoc</a:t>
            </a:r>
            <a:r>
              <a:rPr lang="en-US" sz="4000" dirty="0" smtClean="0">
                <a:solidFill>
                  <a:schemeClr val="bg2"/>
                </a:solidFill>
              </a:rPr>
              <a:t> Framework</a:t>
            </a: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Partitioning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Selection Step</a:t>
            </a:r>
            <a:endParaRPr lang="en-US" sz="3600" dirty="0" smtClean="0">
              <a:solidFill>
                <a:schemeClr val="bg2"/>
              </a:solidFill>
            </a:endParaRPr>
          </a:p>
          <a:p>
            <a:pPr marL="914400" lvl="1" indent="-514350">
              <a:defRPr/>
            </a:pPr>
            <a:r>
              <a:rPr lang="en-US" sz="3600" i="1" dirty="0" smtClean="0">
                <a:solidFill>
                  <a:schemeClr val="bg2"/>
                </a:solidFill>
              </a:rPr>
              <a:t>Localization Step</a:t>
            </a:r>
            <a:endParaRPr lang="en-US" sz="36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>
                <a:solidFill>
                  <a:schemeClr val="bg2"/>
                </a:solidFill>
              </a:rPr>
              <a:t>Experimental Evaluation</a:t>
            </a:r>
          </a:p>
          <a:p>
            <a:pPr marL="514350" indent="-514350">
              <a:defRPr/>
            </a:pPr>
            <a:r>
              <a:rPr lang="en-US" sz="4000" b="1" dirty="0">
                <a:solidFill>
                  <a:srgbClr val="FF0000"/>
                </a:solidFill>
              </a:rPr>
              <a:t>Conclusions &amp; Future 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Content Placeholder 1"/>
          <p:cNvSpPr>
            <a:spLocks noGrp="1"/>
          </p:cNvSpPr>
          <p:nvPr>
            <p:ph idx="1"/>
          </p:nvPr>
        </p:nvSpPr>
        <p:spPr>
          <a:xfrm>
            <a:off x="467543" y="1052513"/>
            <a:ext cx="8208913" cy="4497387"/>
          </a:xfrm>
        </p:spPr>
        <p:txBody>
          <a:bodyPr/>
          <a:lstStyle/>
          <a:p>
            <a:r>
              <a:rPr lang="en-US" sz="2800" dirty="0" err="1" smtClean="0">
                <a:ea typeface="ＭＳ Ｐゴシック" pitchFamily="34" charset="-128"/>
              </a:rPr>
              <a:t>PreLoc</a:t>
            </a:r>
            <a:r>
              <a:rPr lang="en-US" sz="2800" dirty="0" smtClean="0">
                <a:ea typeface="ＭＳ Ｐゴシック" pitchFamily="34" charset="-128"/>
              </a:rPr>
              <a:t> is a </a:t>
            </a:r>
            <a:r>
              <a:rPr lang="en-US" sz="2800" b="1" dirty="0" smtClean="0">
                <a:ea typeface="ＭＳ Ｐゴシック" pitchFamily="34" charset="-128"/>
              </a:rPr>
              <a:t>new framework </a:t>
            </a:r>
            <a:r>
              <a:rPr lang="en-US" sz="2800" dirty="0" smtClean="0">
                <a:ea typeface="ＭＳ Ｐゴシック" pitchFamily="34" charset="-128"/>
              </a:rPr>
              <a:t>for carrying out hybrid </a:t>
            </a:r>
            <a:r>
              <a:rPr lang="en-US" sz="2800" b="1" dirty="0" smtClean="0">
                <a:ea typeface="ＭＳ Ｐゴシック" pitchFamily="34" charset="-128"/>
              </a:rPr>
              <a:t>Client/Server </a:t>
            </a:r>
            <a:r>
              <a:rPr lang="en-US" sz="2800" dirty="0" smtClean="0">
                <a:ea typeface="ＭＳ Ｐゴシック" pitchFamily="34" charset="-128"/>
              </a:rPr>
              <a:t>localization in intermittently connected Wi-Fi networks.</a:t>
            </a:r>
          </a:p>
          <a:p>
            <a:r>
              <a:rPr lang="en-US" sz="2800" dirty="0" smtClean="0">
                <a:ea typeface="ＭＳ Ｐゴシック" pitchFamily="34" charset="-128"/>
              </a:rPr>
              <a:t>Our </a:t>
            </a:r>
            <a:r>
              <a:rPr lang="en-US" sz="2800" b="1" dirty="0" smtClean="0">
                <a:ea typeface="ＭＳ Ｐゴシック" pitchFamily="34" charset="-128"/>
              </a:rPr>
              <a:t>experimental evaluation </a:t>
            </a:r>
            <a:r>
              <a:rPr lang="en-US" sz="2800" dirty="0" smtClean="0">
                <a:ea typeface="ＭＳ Ｐゴシック" pitchFamily="34" charset="-128"/>
              </a:rPr>
              <a:t>shows that </a:t>
            </a:r>
            <a:r>
              <a:rPr lang="en-US" sz="2800" b="1" dirty="0" smtClean="0">
                <a:ea typeface="ＭＳ Ｐゴシック" pitchFamily="34" charset="-128"/>
              </a:rPr>
              <a:t>historic traces </a:t>
            </a:r>
            <a:r>
              <a:rPr lang="en-US" sz="2800" dirty="0" smtClean="0">
                <a:ea typeface="ＭＳ Ｐゴシック" pitchFamily="34" charset="-128"/>
              </a:rPr>
              <a:t>can indeed serve as </a:t>
            </a:r>
            <a:r>
              <a:rPr lang="en-US" sz="2800" b="1" dirty="0" smtClean="0">
                <a:ea typeface="ＭＳ Ｐゴシック" pitchFamily="34" charset="-128"/>
              </a:rPr>
              <a:t>vehicle</a:t>
            </a:r>
            <a:r>
              <a:rPr lang="en-US" sz="2800" dirty="0" smtClean="0">
                <a:ea typeface="ＭＳ Ｐゴシック" pitchFamily="34" charset="-128"/>
              </a:rPr>
              <a:t> to </a:t>
            </a:r>
            <a:r>
              <a:rPr lang="en-US" sz="2800" b="1" dirty="0" smtClean="0">
                <a:ea typeface="ＭＳ Ｐゴシック" pitchFamily="34" charset="-128"/>
              </a:rPr>
              <a:t>predict future movements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r>
              <a:rPr lang="en-US" sz="2800" dirty="0" smtClean="0">
                <a:ea typeface="ＭＳ Ｐゴシック" pitchFamily="34" charset="-128"/>
              </a:rPr>
              <a:t>In the </a:t>
            </a:r>
            <a:r>
              <a:rPr lang="en-US" sz="2800" b="1" dirty="0" smtClean="0">
                <a:ea typeface="ＭＳ Ｐゴシック" pitchFamily="34" charset="-128"/>
              </a:rPr>
              <a:t>future</a:t>
            </a:r>
            <a:r>
              <a:rPr lang="en-US" sz="2800" dirty="0" smtClean="0">
                <a:ea typeface="ＭＳ Ｐゴシック" pitchFamily="34" charset="-128"/>
              </a:rPr>
              <a:t>, we aim to: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Devise </a:t>
            </a:r>
            <a:r>
              <a:rPr lang="en-US" sz="2400" b="1" dirty="0" smtClean="0">
                <a:ea typeface="ＭＳ Ｐゴシック" pitchFamily="34" charset="-128"/>
              </a:rPr>
              <a:t>alternative </a:t>
            </a:r>
            <a:r>
              <a:rPr lang="en-US" sz="2400" b="1" dirty="0" err="1" smtClean="0">
                <a:ea typeface="ＭＳ Ｐゴシック" pitchFamily="34" charset="-128"/>
              </a:rPr>
              <a:t>prefetching</a:t>
            </a:r>
            <a:r>
              <a:rPr lang="en-US" sz="2400" b="1" dirty="0" smtClean="0">
                <a:ea typeface="ＭＳ Ｐゴシック" pitchFamily="34" charset="-128"/>
              </a:rPr>
              <a:t> </a:t>
            </a:r>
            <a:r>
              <a:rPr lang="en-US" sz="2400" dirty="0" smtClean="0">
                <a:ea typeface="ＭＳ Ｐゴシック" pitchFamily="34" charset="-128"/>
              </a:rPr>
              <a:t>algorithms.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Carry out a more rigorous </a:t>
            </a:r>
            <a:r>
              <a:rPr lang="en-US" sz="2400" b="1" dirty="0" smtClean="0">
                <a:ea typeface="ＭＳ Ｐゴシック" pitchFamily="34" charset="-128"/>
              </a:rPr>
              <a:t>analytical</a:t>
            </a:r>
            <a:r>
              <a:rPr lang="en-US" sz="2400" dirty="0" smtClean="0">
                <a:ea typeface="ＭＳ Ｐゴシック" pitchFamily="34" charset="-128"/>
              </a:rPr>
              <a:t> and </a:t>
            </a:r>
            <a:r>
              <a:rPr lang="en-US" sz="2400" b="1" dirty="0" smtClean="0">
                <a:ea typeface="ＭＳ Ｐゴシック" pitchFamily="34" charset="-128"/>
              </a:rPr>
              <a:t>experimental</a:t>
            </a:r>
            <a:r>
              <a:rPr lang="en-US" sz="2400" dirty="0" smtClean="0">
                <a:ea typeface="ＭＳ Ｐゴシック" pitchFamily="34" charset="-128"/>
              </a:rPr>
              <a:t> study.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Study </a:t>
            </a:r>
            <a:r>
              <a:rPr lang="en-US" sz="2400" b="1" dirty="0" smtClean="0">
                <a:ea typeface="ＭＳ Ｐゴシック" pitchFamily="34" charset="-128"/>
              </a:rPr>
              <a:t>Anyplace Integration Issues.</a:t>
            </a:r>
          </a:p>
        </p:txBody>
      </p:sp>
      <p:sp>
        <p:nvSpPr>
          <p:cNvPr id="2663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/>
          <a:lstStyle/>
          <a:p>
            <a:r>
              <a:rPr lang="en-US" sz="4000" dirty="0" smtClean="0">
                <a:ea typeface="ＭＳ Ｐゴシック" pitchFamily="34" charset="-128"/>
              </a:rPr>
              <a:t>Conclusions &amp; Future Work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2138" y="549275"/>
            <a:ext cx="7959725" cy="15113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 lIns="92075" tIns="46038" rIns="92075" bIns="46038"/>
          <a:lstStyle/>
          <a:p>
            <a:r>
              <a:rPr lang="en-US" sz="3200" smtClean="0">
                <a:ea typeface="ＭＳ Ｐゴシック" pitchFamily="34" charset="-128"/>
              </a:rPr>
              <a:t>RadioMap Prefetching for Indoor  Navigation in Intermittently Connected</a:t>
            </a:r>
            <a:br>
              <a:rPr lang="en-US" sz="3200" smtClean="0">
                <a:ea typeface="ＭＳ Ｐゴシック" pitchFamily="34" charset="-128"/>
              </a:rPr>
            </a:br>
            <a:r>
              <a:rPr lang="en-US" sz="3200" smtClean="0">
                <a:ea typeface="ＭＳ Ｐゴシック" pitchFamily="34" charset="-128"/>
              </a:rPr>
              <a:t>Wi-Fi Networks</a:t>
            </a:r>
            <a:endParaRPr lang="en-US" sz="3200" i="1" smtClean="0">
              <a:solidFill>
                <a:schemeClr val="tx1"/>
              </a:solidFill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11188" y="2205038"/>
            <a:ext cx="79930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</a:rPr>
              <a:t>Andreas </a:t>
            </a:r>
            <a:r>
              <a:rPr lang="en-US" sz="2000" b="0" dirty="0" err="1">
                <a:solidFill>
                  <a:schemeClr val="tx1"/>
                </a:solidFill>
              </a:rPr>
              <a:t>Konstantinidis</a:t>
            </a:r>
            <a:r>
              <a:rPr lang="en-US" sz="2000" b="0" dirty="0">
                <a:solidFill>
                  <a:schemeClr val="tx1"/>
                </a:solidFill>
              </a:rPr>
              <a:t>, George </a:t>
            </a:r>
            <a:r>
              <a:rPr lang="en-US" sz="2000" b="0" dirty="0" err="1">
                <a:solidFill>
                  <a:schemeClr val="tx1"/>
                </a:solidFill>
              </a:rPr>
              <a:t>Nikolaides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Georgios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Chatzimilioudis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b="0" dirty="0" err="1">
                <a:solidFill>
                  <a:schemeClr val="tx1"/>
                </a:solidFill>
              </a:rPr>
              <a:t>Giannis</a:t>
            </a:r>
            <a:r>
              <a:rPr lang="en-US" sz="2000" b="0" dirty="0">
                <a:solidFill>
                  <a:schemeClr val="tx1"/>
                </a:solidFill>
              </a:rPr>
              <a:t> </a:t>
            </a:r>
            <a:r>
              <a:rPr lang="en-US" sz="2000" b="0" dirty="0" err="1">
                <a:solidFill>
                  <a:schemeClr val="tx1"/>
                </a:solidFill>
              </a:rPr>
              <a:t>Evagorou</a:t>
            </a:r>
            <a:r>
              <a:rPr lang="en-US" sz="2000" b="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Demetrios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Zeinalipour-Yazti</a:t>
            </a:r>
            <a:r>
              <a:rPr lang="en-US" sz="2000" b="0" dirty="0">
                <a:solidFill>
                  <a:schemeClr val="tx1"/>
                </a:solidFill>
              </a:rPr>
              <a:t> and </a:t>
            </a:r>
            <a:r>
              <a:rPr lang="en-US" sz="2000" b="0" dirty="0" err="1">
                <a:solidFill>
                  <a:schemeClr val="tx1"/>
                </a:solidFill>
              </a:rPr>
              <a:t>Panos</a:t>
            </a:r>
            <a:r>
              <a:rPr lang="en-US" sz="2000" b="0" dirty="0">
                <a:solidFill>
                  <a:schemeClr val="tx1"/>
                </a:solidFill>
              </a:rPr>
              <a:t> K. </a:t>
            </a:r>
            <a:r>
              <a:rPr lang="en-US" sz="2000" b="0" dirty="0" err="1">
                <a:solidFill>
                  <a:schemeClr val="tx1"/>
                </a:solidFill>
              </a:rPr>
              <a:t>Chrysanthis</a:t>
            </a:r>
            <a:endParaRPr lang="en-US" sz="2000" b="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500" b="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Thank You!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Questions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Contact: dzeina@cs.ucy.ac.cy</a:t>
            </a:r>
            <a:endParaRPr lang="en-US" sz="2000" dirty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684213" y="5888781"/>
            <a:ext cx="7777162" cy="70802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000" b="0">
                <a:solidFill>
                  <a:schemeClr val="tx1"/>
                </a:solidFill>
              </a:rPr>
              <a:t>16</a:t>
            </a:r>
            <a:r>
              <a:rPr lang="en-GB" sz="2000" b="0" baseline="30000">
                <a:solidFill>
                  <a:schemeClr val="tx1"/>
                </a:solidFill>
              </a:rPr>
              <a:t>th</a:t>
            </a:r>
            <a:r>
              <a:rPr lang="en-GB" sz="2000" b="0">
                <a:solidFill>
                  <a:schemeClr val="tx1"/>
                </a:solidFill>
              </a:rPr>
              <a:t> IEEE Int. Conference on Mobile Data Management (MDM</a:t>
            </a:r>
            <a:r>
              <a:rPr lang="en-GB" altLang="en-US" sz="2000" b="0">
                <a:solidFill>
                  <a:schemeClr val="tx1"/>
                </a:solidFill>
              </a:rPr>
              <a:t>’</a:t>
            </a:r>
            <a:r>
              <a:rPr lang="en-GB" sz="2000" b="0">
                <a:solidFill>
                  <a:schemeClr val="tx1"/>
                </a:solidFill>
              </a:rPr>
              <a:t>15), </a:t>
            </a:r>
            <a:r>
              <a:rPr lang="en-US" sz="2000" b="0">
                <a:solidFill>
                  <a:schemeClr val="tx1"/>
                </a:solidFill>
              </a:rPr>
              <a:t>Pittsburgh, PA, USA, </a:t>
            </a:r>
            <a:r>
              <a:rPr lang="en-US" sz="2000" b="0" i="1">
                <a:solidFill>
                  <a:schemeClr val="tx1"/>
                </a:solidFill>
              </a:rPr>
              <a:t>June 16, 2015</a:t>
            </a:r>
            <a:endParaRPr lang="en-GB" sz="2000" b="0">
              <a:solidFill>
                <a:schemeClr val="tx1"/>
              </a:solidFill>
            </a:endParaRPr>
          </a:p>
        </p:txBody>
      </p:sp>
      <p:pic>
        <p:nvPicPr>
          <p:cNvPr id="4096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488" y="4725144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4796581"/>
            <a:ext cx="255587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4941044"/>
            <a:ext cx="2881313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Varying Number of </a:t>
            </a:r>
            <a:r>
              <a:rPr lang="en-US" sz="4000" dirty="0" err="1" smtClean="0"/>
              <a:t>Prefetched</a:t>
            </a:r>
            <a:r>
              <a:rPr lang="en-US" sz="4000" dirty="0" smtClean="0"/>
              <a:t> Clusters</a:t>
            </a:r>
            <a:endParaRPr lang="el-GR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5202833"/>
            <a:ext cx="8643938" cy="1466527"/>
          </a:xfrm>
          <a:ln>
            <a:noFill/>
          </a:ln>
        </p:spPr>
        <p:txBody>
          <a:bodyPr/>
          <a:lstStyle/>
          <a:p>
            <a:r>
              <a:rPr lang="en-GB" sz="2000" b="1" i="1" dirty="0" smtClean="0">
                <a:solidFill>
                  <a:srgbClr val="007A37"/>
                </a:solidFill>
                <a:ea typeface="ＭＳ Ｐゴシック" pitchFamily="34" charset="-128"/>
              </a:rPr>
              <a:t>A: Under no disconnections =&gt; same accuracy for K=1, 2 and 3.</a:t>
            </a:r>
          </a:p>
          <a:p>
            <a:r>
              <a:rPr lang="en-GB" sz="2000" b="1" dirty="0" smtClean="0">
                <a:solidFill>
                  <a:srgbClr val="FF0000"/>
                </a:solidFill>
                <a:ea typeface="ＭＳ Ｐゴシック" pitchFamily="34" charset="-128"/>
              </a:rPr>
              <a:t>A: With P=0.25 having a larger look-ahead window (K=3) is good </a:t>
            </a:r>
          </a:p>
          <a:p>
            <a:r>
              <a:rPr lang="en-GB" sz="2000" b="1" dirty="0" smtClean="0">
                <a:solidFill>
                  <a:srgbClr val="0000FF"/>
                </a:solidFill>
                <a:ea typeface="ＭＳ Ｐゴシック" pitchFamily="34" charset="-128"/>
              </a:rPr>
              <a:t>T: Larger look-ahead window =&gt; slight increase in CPU time</a:t>
            </a:r>
          </a:p>
          <a:p>
            <a:r>
              <a:rPr lang="en-GB" sz="2000" b="1" dirty="0" smtClean="0">
                <a:solidFill>
                  <a:srgbClr val="6600CC"/>
                </a:solidFill>
                <a:ea typeface="ＭＳ Ｐゴシック" pitchFamily="34" charset="-128"/>
              </a:rPr>
              <a:t>T:</a:t>
            </a:r>
            <a:r>
              <a:rPr lang="en-GB" sz="2000" b="1" dirty="0" smtClean="0">
                <a:solidFill>
                  <a:srgbClr val="7030A0"/>
                </a:solidFill>
                <a:ea typeface="ＭＳ Ｐゴシック" pitchFamily="34" charset="-128"/>
              </a:rPr>
              <a:t>  More failures =&gt; client processes less (for all K values)</a:t>
            </a:r>
            <a:endParaRPr lang="en-US" sz="2000" b="1" dirty="0" smtClean="0">
              <a:ea typeface="ＭＳ Ｐゴシック" pitchFamily="34" charset="-128"/>
            </a:endParaRPr>
          </a:p>
        </p:txBody>
      </p:sp>
      <p:pic>
        <p:nvPicPr>
          <p:cNvPr id="3789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7283"/>
            <a:ext cx="4287838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829345"/>
            <a:ext cx="4319588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365104"/>
            <a:ext cx="14827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23528" y="1052736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K is the number of clusters </a:t>
            </a:r>
            <a:r>
              <a:rPr lang="en-US" sz="2400" b="0" dirty="0" err="1" smtClean="0"/>
              <a:t>prefetched</a:t>
            </a:r>
            <a:r>
              <a:rPr lang="en-US" sz="2400" b="0" dirty="0" smtClean="0"/>
              <a:t> (look ahead window) 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/>
              <a:t> Results only for PGS</a:t>
            </a:r>
            <a:endParaRPr lang="en-US" sz="2400" b="0" dirty="0"/>
          </a:p>
        </p:txBody>
      </p:sp>
      <p:sp>
        <p:nvSpPr>
          <p:cNvPr id="19" name="Oval 18"/>
          <p:cNvSpPr/>
          <p:nvPr/>
        </p:nvSpPr>
        <p:spPr bwMode="auto">
          <a:xfrm>
            <a:off x="3059832" y="2564904"/>
            <a:ext cx="936104" cy="122413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115616" y="2996952"/>
            <a:ext cx="720080" cy="864096"/>
          </a:xfrm>
          <a:prstGeom prst="ellipse">
            <a:avLst/>
          </a:prstGeom>
          <a:noFill/>
          <a:ln w="28575" cap="flat" cmpd="sng" algn="ctr">
            <a:solidFill>
              <a:srgbClr val="007A37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 rot="1929291">
            <a:off x="5662383" y="2800876"/>
            <a:ext cx="491000" cy="1443525"/>
          </a:xfrm>
          <a:prstGeom prst="ellipse">
            <a:avLst/>
          </a:prstGeom>
          <a:noFill/>
          <a:ln w="28575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804248" y="3356992"/>
            <a:ext cx="1800200" cy="720080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Indoor Applications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2665413"/>
          </a:xfrm>
        </p:spPr>
        <p:txBody>
          <a:bodyPr/>
          <a:lstStyle/>
          <a:p>
            <a:pPr marL="514350" indent="-514350"/>
            <a:r>
              <a:rPr lang="en-US" sz="2400" b="1" dirty="0" smtClean="0">
                <a:ea typeface="ＭＳ Ｐゴシック" pitchFamily="34" charset="-128"/>
              </a:rPr>
              <a:t>Huge spectrum of indoor apps</a:t>
            </a:r>
          </a:p>
          <a:p>
            <a:pPr marL="914400" lvl="1" indent="-514350"/>
            <a:r>
              <a:rPr lang="en-US" sz="1600" dirty="0" smtClean="0">
                <a:ea typeface="ＭＳ Ｐゴシック" pitchFamily="34" charset="-128"/>
              </a:rPr>
              <a:t>Augmented Reality	</a:t>
            </a:r>
          </a:p>
          <a:p>
            <a:pPr marL="914400" lvl="1" indent="-514350"/>
            <a:r>
              <a:rPr lang="en-US" sz="1600" dirty="0" smtClean="0">
                <a:ea typeface="ＭＳ Ｐゴシック" pitchFamily="34" charset="-128"/>
              </a:rPr>
              <a:t>Healthcare, Smart Houses , Elderly support , Fitness apps</a:t>
            </a:r>
          </a:p>
          <a:p>
            <a:pPr marL="914400" lvl="1" indent="-514350"/>
            <a:r>
              <a:rPr lang="en-US" sz="1600" dirty="0" smtClean="0">
                <a:ea typeface="ＭＳ Ｐゴシック" pitchFamily="34" charset="-128"/>
              </a:rPr>
              <a:t>Manufacturing, Asset Tracking and Inventory Management</a:t>
            </a:r>
          </a:p>
          <a:p>
            <a:pPr marL="514350" indent="-514350"/>
            <a:r>
              <a:rPr lang="en-US" sz="2400" b="1" dirty="0" smtClean="0">
                <a:ea typeface="ＭＳ Ｐゴシック" pitchFamily="34" charset="-128"/>
              </a:rPr>
              <a:t>Indoor Revenues expected reach 10B USD in 2020</a:t>
            </a:r>
          </a:p>
          <a:p>
            <a:pPr marL="914400" lvl="1" indent="-514350"/>
            <a:r>
              <a:rPr lang="en-US" sz="1600" i="1" dirty="0" err="1" smtClean="0">
                <a:ea typeface="ＭＳ Ｐゴシック" pitchFamily="34" charset="-128"/>
              </a:rPr>
              <a:t>ABIresearch</a:t>
            </a:r>
            <a:r>
              <a:rPr lang="en-US" sz="1600" i="1" dirty="0" smtClean="0">
                <a:ea typeface="ＭＳ Ｐゴシック" pitchFamily="34" charset="-128"/>
              </a:rPr>
              <a:t>, “Retail Indoor Location Market Breaks US$10 Billion in 2020”’ Available at: https://goo.gl/ehPRMn, May 12, 2015.</a:t>
            </a:r>
          </a:p>
          <a:p>
            <a:pPr marL="514350" indent="-514350"/>
            <a:r>
              <a:rPr lang="en-US" sz="2400" b="1" dirty="0" smtClean="0">
                <a:ea typeface="ＭＳ Ｐゴシック" pitchFamily="34" charset="-128"/>
              </a:rPr>
              <a:t>Don’t miss the Tutorial!</a:t>
            </a:r>
          </a:p>
          <a:p>
            <a:pPr marL="914400" lvl="1" indent="-514350"/>
            <a:r>
              <a:rPr lang="en-US" sz="1600" b="1" i="1" dirty="0" smtClean="0">
                <a:ea typeface="ＭＳ Ｐゴシック" pitchFamily="34" charset="-128"/>
              </a:rPr>
              <a:t>“Mobile Data Management in Indoor Spaces”, </a:t>
            </a:r>
            <a:r>
              <a:rPr lang="en-US" sz="1600" i="1" dirty="0" smtClean="0">
                <a:ea typeface="ＭＳ Ｐゴシック" pitchFamily="34" charset="-128"/>
              </a:rPr>
              <a:t>Christos </a:t>
            </a:r>
            <a:r>
              <a:rPr lang="en-US" sz="1600" i="1" dirty="0" err="1" smtClean="0">
                <a:ea typeface="ＭＳ Ｐゴシック" pitchFamily="34" charset="-128"/>
              </a:rPr>
              <a:t>Laoudias</a:t>
            </a:r>
            <a:r>
              <a:rPr lang="en-US" sz="1600" i="1" dirty="0" smtClean="0">
                <a:ea typeface="ＭＳ Ｐゴシック" pitchFamily="34" charset="-128"/>
              </a:rPr>
              <a:t> and </a:t>
            </a:r>
            <a:r>
              <a:rPr lang="en-US" sz="1600" i="1" dirty="0" err="1" smtClean="0">
                <a:ea typeface="ＭＳ Ｐゴシック" pitchFamily="34" charset="-128"/>
              </a:rPr>
              <a:t>Demetrios</a:t>
            </a:r>
            <a:r>
              <a:rPr lang="en-US" sz="1600" i="1" dirty="0" smtClean="0">
                <a:ea typeface="ＭＳ Ｐゴシック" pitchFamily="34" charset="-128"/>
              </a:rPr>
              <a:t> </a:t>
            </a:r>
            <a:r>
              <a:rPr lang="en-US" sz="1600" i="1" dirty="0" err="1" smtClean="0">
                <a:ea typeface="ＭＳ Ｐゴシック" pitchFamily="34" charset="-128"/>
              </a:rPr>
              <a:t>Zeinalipour-Yazti</a:t>
            </a:r>
            <a:r>
              <a:rPr lang="en-US" sz="1600" i="1" dirty="0" smtClean="0">
                <a:ea typeface="ＭＳ Ｐゴシック" pitchFamily="34" charset="-128"/>
              </a:rPr>
              <a:t>	</a:t>
            </a:r>
          </a:p>
          <a:p>
            <a:pPr marL="914400" lvl="1" indent="-514350"/>
            <a:r>
              <a:rPr lang="en-US" sz="1600" b="1" dirty="0" smtClean="0">
                <a:ea typeface="ＭＳ Ｐゴシック" pitchFamily="34" charset="-128"/>
              </a:rPr>
              <a:t>Wed. Jun 17, 11:00-12:30, Ballroom 3</a:t>
            </a:r>
            <a:endParaRPr lang="en-US" sz="1600" i="1" dirty="0" smtClean="0">
              <a:ea typeface="ＭＳ Ｐゴシック" pitchFamily="34" charset="-128"/>
            </a:endParaRPr>
          </a:p>
          <a:p>
            <a:pPr marL="914400" lvl="1" indent="-514350"/>
            <a:r>
              <a:rPr lang="en-US" sz="1600" i="1" dirty="0" smtClean="0">
                <a:ea typeface="ＭＳ Ｐゴシック" pitchFamily="34" charset="-128"/>
              </a:rPr>
              <a:t>Academic &amp; Industrial Development</a:t>
            </a:r>
          </a:p>
          <a:p>
            <a:pPr marL="914400" lvl="1" indent="-514350"/>
            <a:r>
              <a:rPr lang="en-US" sz="1600" i="1" dirty="0" smtClean="0">
                <a:ea typeface="ＭＳ Ｐゴシック" pitchFamily="34" charset="-128"/>
              </a:rPr>
              <a:t>Background, State-of-the-Art, Challenges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1400" y="5205413"/>
            <a:ext cx="1722438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3425" y="5205413"/>
            <a:ext cx="1803400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4149725"/>
            <a:ext cx="326866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395288" y="3213100"/>
            <a:ext cx="8353425" cy="33115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68413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5219700" y="3213100"/>
            <a:ext cx="3654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3399"/>
                </a:solidFill>
              </a:rPr>
              <a:t>http://anyplace.cs.ucy.ac.cy/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  <a:cs typeface="Arial" pitchFamily="34" charset="0"/>
              </a:rPr>
              <a:t>Anyplace IIN Service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2520950"/>
          </a:xfrm>
        </p:spPr>
        <p:txBody>
          <a:bodyPr/>
          <a:lstStyle/>
          <a:p>
            <a:pPr marL="514350" indent="-514350">
              <a:defRPr/>
            </a:pPr>
            <a:r>
              <a:rPr lang="en-US" sz="2400" b="1" dirty="0" smtClean="0">
                <a:ea typeface="ＭＳ Ｐゴシック" pitchFamily="34" charset="-128"/>
              </a:rPr>
              <a:t>Anyplace: A complete IIN Service open for research and development</a:t>
            </a:r>
          </a:p>
          <a:p>
            <a:pPr marL="914400" lvl="1" indent="-514350">
              <a:defRPr/>
            </a:pPr>
            <a:r>
              <a:rPr lang="en-US" sz="2000" dirty="0" smtClean="0">
                <a:ea typeface="ＭＳ Ｐゴシック" pitchFamily="34" charset="-128"/>
              </a:rPr>
              <a:t>Accuracy (1.96m [IPSN15])</a:t>
            </a:r>
          </a:p>
          <a:p>
            <a:pPr marL="914400" lvl="1" indent="-514350">
              <a:defRPr/>
            </a:pPr>
            <a:r>
              <a:rPr lang="en-US" sz="2000" dirty="0" err="1" smtClean="0">
                <a:ea typeface="ＭＳ Ｐゴシック" pitchFamily="34" charset="-128"/>
              </a:rPr>
              <a:t>Crowdsourcing</a:t>
            </a:r>
            <a:r>
              <a:rPr lang="en-US" sz="2000" dirty="0" smtClean="0">
                <a:ea typeface="ＭＳ Ｐゴシック" pitchFamily="34" charset="-128"/>
              </a:rPr>
              <a:t> [IC12]</a:t>
            </a:r>
          </a:p>
          <a:p>
            <a:pPr marL="914400" lvl="1" indent="-514350">
              <a:defRPr/>
            </a:pPr>
            <a:r>
              <a:rPr lang="en-US" sz="2000" dirty="0" smtClean="0">
                <a:ea typeface="ＭＳ Ｐゴシック" pitchFamily="34" charset="-128"/>
              </a:rPr>
              <a:t>Privacy [TKDE15], Openness [MDM12]</a:t>
            </a:r>
          </a:p>
          <a:p>
            <a:pPr marL="914400" lvl="1" indent="-514350">
              <a:defRPr/>
            </a:pPr>
            <a:r>
              <a:rPr lang="en-US" sz="2000" dirty="0" smtClean="0">
                <a:ea typeface="ＭＳ Ｐゴシック" pitchFamily="34" charset="-128"/>
              </a:rPr>
              <a:t>Other: Modeling, Modular, …</a:t>
            </a:r>
          </a:p>
          <a:p>
            <a:pPr marL="514350" indent="-514350">
              <a:defRPr/>
            </a:pPr>
            <a:r>
              <a:rPr lang="en-US" sz="2400" b="1" dirty="0" smtClean="0">
                <a:ea typeface="ＭＳ Ｐゴシック" pitchFamily="34" charset="-128"/>
              </a:rPr>
              <a:t>Model Your Building!</a:t>
            </a:r>
          </a:p>
          <a:p>
            <a:pPr marL="914400" lvl="1" indent="-514350">
              <a:defRPr/>
            </a:pPr>
            <a:r>
              <a:rPr lang="en-US" sz="2000" dirty="0" smtClean="0">
                <a:ea typeface="ＭＳ Ｐゴシック" pitchFamily="34" charset="-128"/>
              </a:rPr>
              <a:t>It takes </a:t>
            </a:r>
            <a:r>
              <a:rPr lang="en-US" sz="2000" b="1" dirty="0" smtClean="0">
                <a:ea typeface="ＭＳ Ｐゴシック" pitchFamily="34" charset="-128"/>
              </a:rPr>
              <a:t>1 minute </a:t>
            </a:r>
            <a:r>
              <a:rPr lang="en-US" sz="2000" dirty="0" smtClean="0">
                <a:ea typeface="ＭＳ Ｐゴシック" pitchFamily="34" charset="-128"/>
              </a:rPr>
              <a:t>to get your model online – 1 hour to offer indoor navigation and search in a 2500 sq meter building!</a:t>
            </a:r>
          </a:p>
          <a:p>
            <a:pPr marL="514350" indent="-514350">
              <a:defRPr/>
            </a:pPr>
            <a:r>
              <a:rPr lang="en-US" sz="2400" b="1" dirty="0" smtClean="0">
                <a:ea typeface="ＭＳ Ｐゴシック" pitchFamily="34" charset="-128"/>
              </a:rPr>
              <a:t>Don’t miss our Demos!</a:t>
            </a:r>
          </a:p>
          <a:p>
            <a:pPr marL="914400" lvl="1" indent="-514350">
              <a:defRPr/>
            </a:pPr>
            <a:r>
              <a:rPr lang="en-US" sz="1800" b="1" i="1" dirty="0" smtClean="0">
                <a:ea typeface="ＭＳ Ｐゴシック" pitchFamily="34" charset="-128"/>
              </a:rPr>
              <a:t>Anyplace: A </a:t>
            </a:r>
            <a:r>
              <a:rPr lang="en-US" sz="1800" b="1" i="1" dirty="0" err="1" smtClean="0">
                <a:ea typeface="ＭＳ Ｐゴシック" pitchFamily="34" charset="-128"/>
              </a:rPr>
              <a:t>Crowdsourced</a:t>
            </a:r>
            <a:r>
              <a:rPr lang="en-US" sz="1800" b="1" i="1" dirty="0" smtClean="0">
                <a:ea typeface="ＭＳ Ｐゴシック" pitchFamily="34" charset="-128"/>
              </a:rPr>
              <a:t> Indoor Information Service </a:t>
            </a:r>
            <a:r>
              <a:rPr lang="en-US" sz="1800" i="1" dirty="0" smtClean="0">
                <a:ea typeface="ＭＳ Ｐゴシック" pitchFamily="34" charset="-128"/>
              </a:rPr>
              <a:t>, </a:t>
            </a:r>
            <a:r>
              <a:rPr lang="en-US" sz="1800" i="1" dirty="0" err="1" smtClean="0">
                <a:ea typeface="ＭＳ Ｐゴシック" pitchFamily="34" charset="-128"/>
              </a:rPr>
              <a:t>Kyriakos</a:t>
            </a:r>
            <a:r>
              <a:rPr lang="en-US" sz="1800" i="1" dirty="0" smtClean="0">
                <a:ea typeface="ＭＳ Ｐゴシック" pitchFamily="34" charset="-128"/>
              </a:rPr>
              <a:t> Georgiou </a:t>
            </a:r>
            <a:r>
              <a:rPr lang="en-US" sz="1800" i="1" dirty="0" err="1" smtClean="0">
                <a:ea typeface="ＭＳ Ｐゴシック" pitchFamily="34" charset="-128"/>
              </a:rPr>
              <a:t>Timotheos</a:t>
            </a:r>
            <a:r>
              <a:rPr lang="en-US" sz="1800" i="1" dirty="0" smtClean="0">
                <a:ea typeface="ＭＳ Ｐゴシック" pitchFamily="34" charset="-128"/>
              </a:rPr>
              <a:t> </a:t>
            </a:r>
            <a:r>
              <a:rPr lang="en-US" sz="1800" i="1" dirty="0" err="1" smtClean="0">
                <a:ea typeface="ＭＳ Ｐゴシック" pitchFamily="34" charset="-128"/>
              </a:rPr>
              <a:t>Constambeys</a:t>
            </a:r>
            <a:r>
              <a:rPr lang="en-US" sz="1800" i="1" dirty="0" smtClean="0">
                <a:ea typeface="ＭＳ Ｐゴシック" pitchFamily="34" charset="-128"/>
              </a:rPr>
              <a:t>, Christos </a:t>
            </a:r>
            <a:r>
              <a:rPr lang="en-US" sz="1800" i="1" dirty="0" err="1" smtClean="0">
                <a:ea typeface="ＭＳ Ｐゴシック" pitchFamily="34" charset="-128"/>
              </a:rPr>
              <a:t>Laoudias</a:t>
            </a:r>
            <a:r>
              <a:rPr lang="en-US" sz="1800" i="1" dirty="0" smtClean="0">
                <a:ea typeface="ＭＳ Ｐゴシック" pitchFamily="34" charset="-128"/>
              </a:rPr>
              <a:t>, </a:t>
            </a:r>
            <a:r>
              <a:rPr lang="en-US" sz="1800" i="1" dirty="0" err="1" smtClean="0">
                <a:ea typeface="ＭＳ Ｐゴシック" pitchFamily="34" charset="-128"/>
              </a:rPr>
              <a:t>Lambros</a:t>
            </a:r>
            <a:r>
              <a:rPr lang="en-US" sz="1800" i="1" dirty="0" smtClean="0">
                <a:ea typeface="ＭＳ Ｐゴシック" pitchFamily="34" charset="-128"/>
              </a:rPr>
              <a:t> </a:t>
            </a:r>
            <a:r>
              <a:rPr lang="en-US" sz="1800" i="1" dirty="0" err="1" smtClean="0">
                <a:ea typeface="ＭＳ Ｐゴシック" pitchFamily="34" charset="-128"/>
              </a:rPr>
              <a:t>Petrou</a:t>
            </a:r>
            <a:r>
              <a:rPr lang="en-US" sz="1800" i="1" dirty="0" smtClean="0">
                <a:ea typeface="ＭＳ Ｐゴシック" pitchFamily="34" charset="-128"/>
              </a:rPr>
              <a:t>, </a:t>
            </a:r>
            <a:r>
              <a:rPr lang="en-US" sz="1800" i="1" dirty="0" err="1" smtClean="0">
                <a:ea typeface="ＭＳ Ｐゴシック" pitchFamily="34" charset="-128"/>
              </a:rPr>
              <a:t>Georgios</a:t>
            </a:r>
            <a:r>
              <a:rPr lang="en-US" sz="1800" i="1" dirty="0" smtClean="0">
                <a:ea typeface="ＭＳ Ｐゴシック" pitchFamily="34" charset="-128"/>
              </a:rPr>
              <a:t> </a:t>
            </a:r>
            <a:r>
              <a:rPr lang="en-US" sz="1800" i="1" dirty="0" err="1" smtClean="0">
                <a:ea typeface="ＭＳ Ｐゴシック" pitchFamily="34" charset="-128"/>
              </a:rPr>
              <a:t>Chatzimilioudis</a:t>
            </a:r>
            <a:r>
              <a:rPr lang="en-US" sz="1800" i="1" dirty="0" smtClean="0">
                <a:ea typeface="ＭＳ Ｐゴシック" pitchFamily="34" charset="-128"/>
              </a:rPr>
              <a:t> and </a:t>
            </a:r>
            <a:r>
              <a:rPr lang="en-US" sz="1800" i="1" dirty="0" err="1" smtClean="0">
                <a:ea typeface="ＭＳ Ｐゴシック" pitchFamily="34" charset="-128"/>
              </a:rPr>
              <a:t>Demetrios</a:t>
            </a:r>
            <a:r>
              <a:rPr lang="en-US" sz="1800" i="1" dirty="0" smtClean="0">
                <a:ea typeface="ＭＳ Ｐゴシック" pitchFamily="34" charset="-128"/>
              </a:rPr>
              <a:t> </a:t>
            </a:r>
            <a:r>
              <a:rPr lang="en-US" sz="1800" i="1" dirty="0" err="1" smtClean="0">
                <a:ea typeface="ＭＳ Ｐゴシック" pitchFamily="34" charset="-128"/>
              </a:rPr>
              <a:t>Zeinalipour</a:t>
            </a:r>
            <a:r>
              <a:rPr lang="en-US" sz="1800" i="1" dirty="0" smtClean="0">
                <a:ea typeface="ＭＳ Ｐゴシック" pitchFamily="34" charset="-128"/>
              </a:rPr>
              <a:t>-</a:t>
            </a:r>
            <a:r>
              <a:rPr lang="en-US" sz="1800" i="1" dirty="0" err="1" smtClean="0">
                <a:ea typeface="ＭＳ Ｐゴシック" pitchFamily="34" charset="-128"/>
              </a:rPr>
              <a:t>Yazti</a:t>
            </a:r>
            <a:endParaRPr lang="en-US" sz="1800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n-US" sz="1800" dirty="0" smtClean="0">
                <a:ea typeface="ＭＳ Ｐゴシック" pitchFamily="34" charset="-128"/>
              </a:rPr>
              <a:t>Tuesday, Jun 16, 15:30-17:00, </a:t>
            </a:r>
            <a:r>
              <a:rPr lang="en-US" sz="1800" dirty="0" err="1" smtClean="0">
                <a:ea typeface="ＭＳ Ｐゴシック" pitchFamily="34" charset="-128"/>
              </a:rPr>
              <a:t>Sterlings</a:t>
            </a:r>
            <a:endParaRPr lang="en-US" sz="1800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r>
              <a:rPr lang="en-US" sz="1800" dirty="0" smtClean="0">
                <a:ea typeface="ＭＳ Ｐゴシック" pitchFamily="34" charset="-128"/>
              </a:rPr>
              <a:t>Thursday, Jun 18, 13:30-15:00, </a:t>
            </a:r>
            <a:r>
              <a:rPr lang="en-US" sz="1800" dirty="0" err="1" smtClean="0">
                <a:ea typeface="ＭＳ Ｐゴシック" pitchFamily="34" charset="-128"/>
              </a:rPr>
              <a:t>Sterlings</a:t>
            </a:r>
            <a:endParaRPr lang="en-US" sz="1800" dirty="0" smtClean="0">
              <a:ea typeface="ＭＳ Ｐゴシック" pitchFamily="34" charset="-128"/>
            </a:endParaRPr>
          </a:p>
          <a:p>
            <a:pPr marL="914400" lvl="1" indent="-514350">
              <a:defRPr/>
            </a:pPr>
            <a:endParaRPr lang="en-US" sz="1600" i="1" dirty="0" smtClean="0">
              <a:ea typeface="ＭＳ Ｐゴシック" pitchFamily="34" charset="-128"/>
            </a:endParaRP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95288" y="4437112"/>
            <a:ext cx="8353425" cy="20875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Anyplace @ MDM’15</a:t>
            </a:r>
            <a:endParaRPr lang="en-US" dirty="0"/>
          </a:p>
        </p:txBody>
      </p:sp>
      <p:pic>
        <p:nvPicPr>
          <p:cNvPr id="2447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2498918" cy="44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31640" y="5517232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Before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</a:t>
            </a:r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(using Default Location)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373216"/>
            <a:ext cx="3672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A37"/>
                </a:solidFill>
              </a:rPr>
              <a:t>After </a:t>
            </a:r>
            <a:r>
              <a:rPr lang="en-US" dirty="0" smtClean="0">
                <a:solidFill>
                  <a:srgbClr val="007A37"/>
                </a:solidFill>
                <a:sym typeface="Wingdings" pitchFamily="2" charset="2"/>
              </a:rPr>
              <a:t></a:t>
            </a:r>
            <a:endParaRPr lang="en-US" dirty="0" smtClean="0">
              <a:solidFill>
                <a:srgbClr val="007A37"/>
              </a:solidFill>
            </a:endParaRPr>
          </a:p>
          <a:p>
            <a:pPr algn="ctr"/>
            <a:r>
              <a:rPr lang="en-US" sz="2000" dirty="0" smtClean="0">
                <a:solidFill>
                  <a:srgbClr val="007A37"/>
                </a:solidFill>
              </a:rPr>
              <a:t>(using Anyplace Location &amp; Indoor Models)</a:t>
            </a:r>
            <a:endParaRPr lang="en-US" sz="2000" dirty="0">
              <a:solidFill>
                <a:srgbClr val="007A37"/>
              </a:solidFill>
            </a:endParaRPr>
          </a:p>
        </p:txBody>
      </p:sp>
      <p:pic>
        <p:nvPicPr>
          <p:cNvPr id="2447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47077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 rot="20349593">
            <a:off x="1998850" y="2189674"/>
            <a:ext cx="1420176" cy="158319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Anyplace @ MDM’15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073650"/>
          </a:xfrm>
        </p:spPr>
        <p:txBody>
          <a:bodyPr/>
          <a:lstStyle/>
          <a:p>
            <a:r>
              <a:rPr lang="en-US" dirty="0" smtClean="0"/>
              <a:t>Model: 1 hour (Image &amp; POIs)</a:t>
            </a:r>
          </a:p>
          <a:p>
            <a:r>
              <a:rPr lang="en-US" dirty="0" err="1" smtClean="0"/>
              <a:t>Radiomap</a:t>
            </a:r>
            <a:r>
              <a:rPr lang="en-US" dirty="0" smtClean="0"/>
              <a:t>: 10 minutes / floor</a:t>
            </a:r>
          </a:p>
          <a:p>
            <a:pPr lvl="1"/>
            <a:r>
              <a:rPr lang="en-US" sz="2000" dirty="0" smtClean="0"/>
              <a:t>Could also use Google Indoor Maps (NOT frequently available and also NO fine location available! ) </a:t>
            </a:r>
          </a:p>
          <a:p>
            <a:endParaRPr lang="en-US" dirty="0"/>
          </a:p>
        </p:txBody>
      </p:sp>
      <p:pic>
        <p:nvPicPr>
          <p:cNvPr id="243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24944"/>
            <a:ext cx="423493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3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780928"/>
            <a:ext cx="2110227" cy="37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757591"/>
            <a:ext cx="1929135" cy="355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Logging in Anyplace</a:t>
            </a:r>
            <a:endParaRPr lang="en-US" dirty="0"/>
          </a:p>
        </p:txBody>
      </p:sp>
      <p:sp>
        <p:nvSpPr>
          <p:cNvPr id="14340" name="TextBox 12"/>
          <p:cNvSpPr txBox="1">
            <a:spLocks noChangeArrowheads="1"/>
          </p:cNvSpPr>
          <p:nvPr/>
        </p:nvSpPr>
        <p:spPr bwMode="auto">
          <a:xfrm>
            <a:off x="3348038" y="558958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u="sng" dirty="0">
                <a:solidFill>
                  <a:srgbClr val="FF0000"/>
                </a:solidFill>
                <a:hlinkClick r:id="rId3"/>
              </a:rPr>
              <a:t>Video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863" y="1552575"/>
            <a:ext cx="67722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84775"/>
          </a:xfrm>
        </p:spPr>
        <p:txBody>
          <a:bodyPr>
            <a:normAutofit lnSpcReduction="10000"/>
          </a:bodyPr>
          <a:lstStyle/>
          <a:p>
            <a:pPr marL="514350" indent="-514350"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Introduction</a:t>
            </a:r>
            <a:endParaRPr lang="en-US" sz="4000" dirty="0">
              <a:solidFill>
                <a:schemeClr val="bg2"/>
              </a:solidFill>
            </a:endParaRPr>
          </a:p>
          <a:p>
            <a:pPr marL="514350" indent="-514350"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Problem Formulation </a:t>
            </a:r>
            <a:endParaRPr lang="en-US" sz="4000" dirty="0">
              <a:solidFill>
                <a:srgbClr val="FF0000"/>
              </a:solidFill>
            </a:endParaRPr>
          </a:p>
          <a:p>
            <a:pPr marL="514350" indent="-514350">
              <a:defRPr/>
            </a:pPr>
            <a:r>
              <a:rPr lang="en-US" sz="4000" dirty="0" smtClean="0"/>
              <a:t>The </a:t>
            </a:r>
            <a:r>
              <a:rPr lang="en-US" sz="4000" dirty="0" err="1" smtClean="0"/>
              <a:t>PreLoc</a:t>
            </a:r>
            <a:r>
              <a:rPr lang="en-US" sz="4000" dirty="0" smtClean="0"/>
              <a:t> Framework</a:t>
            </a:r>
          </a:p>
          <a:p>
            <a:pPr marL="914400" lvl="1" indent="-514350">
              <a:defRPr/>
            </a:pPr>
            <a:r>
              <a:rPr lang="en-US" sz="3600" i="1" dirty="0" smtClean="0"/>
              <a:t>Partitioning Step</a:t>
            </a:r>
            <a:endParaRPr lang="en-US" sz="3600" dirty="0" smtClean="0"/>
          </a:p>
          <a:p>
            <a:pPr marL="914400" lvl="1" indent="-514350">
              <a:defRPr/>
            </a:pPr>
            <a:r>
              <a:rPr lang="en-US" sz="3600" i="1" dirty="0" smtClean="0"/>
              <a:t>Selection Step</a:t>
            </a:r>
            <a:endParaRPr lang="en-US" sz="3600" dirty="0" smtClean="0"/>
          </a:p>
          <a:p>
            <a:pPr marL="914400" lvl="1" indent="-514350">
              <a:defRPr/>
            </a:pPr>
            <a:r>
              <a:rPr lang="en-US" sz="3600" i="1" dirty="0" smtClean="0"/>
              <a:t>Localization Step</a:t>
            </a:r>
            <a:endParaRPr lang="en-US" sz="3600" dirty="0"/>
          </a:p>
          <a:p>
            <a:pPr marL="514350" indent="-514350">
              <a:defRPr/>
            </a:pPr>
            <a:r>
              <a:rPr lang="en-US" sz="4000" dirty="0"/>
              <a:t>Experimental Evaluation</a:t>
            </a:r>
          </a:p>
          <a:p>
            <a:pPr marL="514350" indent="-514350">
              <a:defRPr/>
            </a:pPr>
            <a:r>
              <a:rPr lang="en-US" sz="4000" dirty="0"/>
              <a:t>Conclusions &amp; Future Work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35255</TotalTime>
  <Words>2169</Words>
  <Application>Microsoft Macintosh PowerPoint</Application>
  <PresentationFormat>On-screen Show (4:3)</PresentationFormat>
  <Paragraphs>374</Paragraphs>
  <Slides>33</Slides>
  <Notes>31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Default Design</vt:lpstr>
      <vt:lpstr>Equation</vt:lpstr>
      <vt:lpstr>Image</vt:lpstr>
      <vt:lpstr>RadioMap Prefetching for Indoor  Navigation in Intermittently Connected Wi-Fi Networks</vt:lpstr>
      <vt:lpstr>Motivation</vt:lpstr>
      <vt:lpstr>Localization Technologies</vt:lpstr>
      <vt:lpstr>Indoor Applications</vt:lpstr>
      <vt:lpstr>Anyplace IIN Service</vt:lpstr>
      <vt:lpstr>Anyplace @ MDM’15</vt:lpstr>
      <vt:lpstr>Anyplace @ MDM’15</vt:lpstr>
      <vt:lpstr>Logging in Anyplace</vt:lpstr>
      <vt:lpstr>Presentation Outline</vt:lpstr>
      <vt:lpstr>IIN Workflow</vt:lpstr>
      <vt:lpstr>CSA Navigation (Anyplace)</vt:lpstr>
      <vt:lpstr>CSA Weaknesses</vt:lpstr>
      <vt:lpstr>SSA Navigation (Anyplace)</vt:lpstr>
      <vt:lpstr>Intermittent Connectivity</vt:lpstr>
      <vt:lpstr>Intermittent Connectivity</vt:lpstr>
      <vt:lpstr>PreLoc Navigation</vt:lpstr>
      <vt:lpstr>Problem Formulation</vt:lpstr>
      <vt:lpstr>Presentation Outline</vt:lpstr>
      <vt:lpstr>PreLoc Partitioning Step</vt:lpstr>
      <vt:lpstr>PreLoc Partitioning Step</vt:lpstr>
      <vt:lpstr>PreLoc Selection Step</vt:lpstr>
      <vt:lpstr>PreLoc Selection Step </vt:lpstr>
      <vt:lpstr>PreLoc Selection Step</vt:lpstr>
      <vt:lpstr>PreLoc Localization Step</vt:lpstr>
      <vt:lpstr>Presentation Outline</vt:lpstr>
      <vt:lpstr>Datasets &amp; Scenario</vt:lpstr>
      <vt:lpstr>Evaluation Metrics</vt:lpstr>
      <vt:lpstr>Techniques: Localization Accuracy (A)</vt:lpstr>
      <vt:lpstr>Techniques: CPU Time (T)</vt:lpstr>
      <vt:lpstr>Presentation Outline</vt:lpstr>
      <vt:lpstr>Conclusions &amp; Future Work</vt:lpstr>
      <vt:lpstr>RadioMap Prefetching for Indoor  Navigation in Intermittently Connected Wi-Fi Networks</vt:lpstr>
      <vt:lpstr>Varying Number of Prefetched Clusters</vt:lpstr>
    </vt:vector>
  </TitlesOfParts>
  <Company>UCR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Querying Sensor Data in Smartphone Networks</dc:title>
  <dc:subject>University of Cyprus</dc:subject>
  <dc:creator>Demetris Zeinalipour</dc:creator>
  <cp:lastModifiedBy>D Z</cp:lastModifiedBy>
  <cp:revision>2377</cp:revision>
  <cp:lastPrinted>2005-08-16T19:27:47Z</cp:lastPrinted>
  <dcterms:created xsi:type="dcterms:W3CDTF">2002-06-13T03:57:29Z</dcterms:created>
  <dcterms:modified xsi:type="dcterms:W3CDTF">2015-06-19T13:29:43Z</dcterms:modified>
</cp:coreProperties>
</file>