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846" r:id="rId2"/>
    <p:sldId id="1893" r:id="rId3"/>
    <p:sldId id="1583" r:id="rId4"/>
    <p:sldId id="1899" r:id="rId5"/>
    <p:sldId id="1900" r:id="rId6"/>
    <p:sldId id="1872" r:id="rId7"/>
    <p:sldId id="1896" r:id="rId8"/>
    <p:sldId id="1897" r:id="rId9"/>
    <p:sldId id="1898" r:id="rId10"/>
    <p:sldId id="1716" r:id="rId11"/>
    <p:sldId id="1874" r:id="rId12"/>
    <p:sldId id="1908" r:id="rId13"/>
    <p:sldId id="1703" r:id="rId14"/>
    <p:sldId id="1909" r:id="rId15"/>
    <p:sldId id="1849" r:id="rId16"/>
    <p:sldId id="1850" r:id="rId17"/>
    <p:sldId id="1851" r:id="rId18"/>
    <p:sldId id="1717" r:id="rId19"/>
    <p:sldId id="1741" r:id="rId20"/>
    <p:sldId id="1745" r:id="rId21"/>
    <p:sldId id="1747" r:id="rId22"/>
    <p:sldId id="1877" r:id="rId23"/>
    <p:sldId id="1748" r:id="rId24"/>
    <p:sldId id="1749" r:id="rId25"/>
    <p:sldId id="1750" r:id="rId26"/>
    <p:sldId id="1751" r:id="rId27"/>
    <p:sldId id="1752" r:id="rId28"/>
    <p:sldId id="1753" r:id="rId29"/>
    <p:sldId id="1754" r:id="rId30"/>
    <p:sldId id="1757" r:id="rId31"/>
    <p:sldId id="1878" r:id="rId32"/>
    <p:sldId id="1761" r:id="rId33"/>
    <p:sldId id="1762" r:id="rId34"/>
    <p:sldId id="1764" r:id="rId35"/>
    <p:sldId id="1765" r:id="rId36"/>
    <p:sldId id="1766" r:id="rId37"/>
    <p:sldId id="1767" r:id="rId38"/>
    <p:sldId id="1838" r:id="rId39"/>
    <p:sldId id="1768" r:id="rId40"/>
    <p:sldId id="1879" r:id="rId41"/>
    <p:sldId id="1778" r:id="rId42"/>
    <p:sldId id="1771" r:id="rId43"/>
    <p:sldId id="1772" r:id="rId44"/>
    <p:sldId id="1779" r:id="rId45"/>
    <p:sldId id="1725" r:id="rId46"/>
    <p:sldId id="1726" r:id="rId47"/>
    <p:sldId id="1727" r:id="rId48"/>
    <p:sldId id="1728" r:id="rId49"/>
    <p:sldId id="1910" r:id="rId50"/>
    <p:sldId id="1869" r:id="rId51"/>
    <p:sldId id="1880" r:id="rId52"/>
    <p:sldId id="1848" r:id="rId53"/>
    <p:sldId id="1853" r:id="rId54"/>
    <p:sldId id="1815" r:id="rId55"/>
    <p:sldId id="1814" r:id="rId56"/>
    <p:sldId id="1841" r:id="rId57"/>
    <p:sldId id="1858" r:id="rId58"/>
    <p:sldId id="1859" r:id="rId59"/>
    <p:sldId id="1861" r:id="rId60"/>
    <p:sldId id="1860" r:id="rId61"/>
    <p:sldId id="1866" r:id="rId62"/>
    <p:sldId id="1867" r:id="rId63"/>
    <p:sldId id="1873" r:id="rId64"/>
    <p:sldId id="1865" r:id="rId65"/>
    <p:sldId id="1881" r:id="rId66"/>
    <p:sldId id="1882" r:id="rId67"/>
    <p:sldId id="1906" r:id="rId68"/>
    <p:sldId id="1907" r:id="rId69"/>
    <p:sldId id="1901" r:id="rId70"/>
    <p:sldId id="1902" r:id="rId71"/>
    <p:sldId id="1903" r:id="rId72"/>
    <p:sldId id="1904" r:id="rId73"/>
    <p:sldId id="1905" r:id="rId74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99"/>
    <a:srgbClr val="FFFFCC"/>
    <a:srgbClr val="007A37"/>
    <a:srgbClr val="FFFFFF"/>
    <a:srgbClr val="CCECFF"/>
    <a:srgbClr val="FF3300"/>
    <a:srgbClr val="E6E6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0"/>
    <p:restoredTop sz="90060"/>
  </p:normalViewPr>
  <p:slideViewPr>
    <p:cSldViewPr>
      <p:cViewPr>
        <p:scale>
          <a:sx n="114" d="100"/>
          <a:sy n="114" d="100"/>
        </p:scale>
        <p:origin x="-1704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FC9F9C9A-CB1D-C747-8B6C-7F1C10D93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369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C09390A0-FEF1-134F-A2CC-A189D6DFEA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9572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1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68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0DBAC2-5DE7-B84A-9CFE-33D2EBF1E4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049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CBFD1F-521E-3F49-910C-C9A463588E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l-GR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2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468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B26E0D2-60BE-BB4C-ACE1-E997DCF8EF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828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40314E-610F-7A4C-A59D-5C1093C9A33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8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0D249D-C2A8-6240-B504-FD22DAB8323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779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774623-4FB2-4300-916C-3F88015D068C}" type="slidenum">
              <a:rPr lang="el-GR" smtClean="0"/>
              <a:pPr>
                <a:defRPr/>
              </a:pPr>
              <a:t>22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409780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91E775-4164-F04E-8F3F-E699D8EFAB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99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C84533-3259-124C-A96A-F2CBFFEB4E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143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C308D9-368A-7446-80AF-97AB8E9F57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09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93BB8F-5B6A-4F4C-8795-F7D2AE9B734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67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56C603-1A55-C641-A20A-817F4388FAD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137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11AE7F-8033-284B-BAE4-7E1EB0CB5B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893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6288ED2-2000-4942-890B-65CA6FED5A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488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23D719-EDB1-9C40-AEA1-D974919ECD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036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27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28A74A-27D4-9145-829C-7E53A473DC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19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AEDC2A-FCCD-194D-9FE3-817ED291D8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34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8518CEE-9992-8241-A2D8-EAD4C92D3FA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36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613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0327A7B-190E-4C41-B36A-00A15422723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28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119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"I think there is a world market for maybe five computers."</a:t>
            </a:r>
            <a:endParaRPr lang="en-US" dirty="0" smtClean="0"/>
          </a:p>
          <a:p>
            <a:pPr lvl="1"/>
            <a:r>
              <a:rPr lang="en-US" i="1" dirty="0" smtClean="0"/>
              <a:t>Thomas Watson, president of IBM, 1943</a:t>
            </a:r>
          </a:p>
          <a:p>
            <a:pPr lvl="1"/>
            <a:endParaRPr lang="en-US" i="1" dirty="0" smtClean="0"/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web.sonoma.edu</a:t>
            </a:r>
            <a:r>
              <a:rPr lang="en-US" dirty="0" smtClean="0"/>
              <a:t>/users/f/</a:t>
            </a:r>
            <a:r>
              <a:rPr lang="en-US" dirty="0" err="1" smtClean="0"/>
              <a:t>farahman</a:t>
            </a:r>
            <a:r>
              <a:rPr lang="en-US" dirty="0" smtClean="0"/>
              <a:t>/</a:t>
            </a:r>
            <a:r>
              <a:rPr lang="en-US" dirty="0" err="1" smtClean="0"/>
              <a:t>sonoma</a:t>
            </a:r>
            <a:r>
              <a:rPr lang="en-US" dirty="0" smtClean="0"/>
              <a:t>/courses/es310/resources/</a:t>
            </a:r>
            <a:r>
              <a:rPr lang="en-US" dirty="0" err="1" smtClean="0"/>
              <a:t>aboutmicro.htm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390A0-FEF1-134F-A2CC-A189D6DFEA3F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588985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84D4A1-5C74-1543-916B-CCD9BCE0512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083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3693450-299E-4445-80E0-CA6A0F0BB61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767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B72CD0-8AE6-3542-8403-74F69427C16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955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6B84CC-0D93-0F48-A422-28557E77A54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01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8C4CA77-75BC-B44C-BC76-3D5081E8E4E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624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E3840F-4E59-E342-8A23-3B0DB72EFD2E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0355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799C9F-216F-5C4C-AAC5-5D83E6860EB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785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78B31B-DE85-1243-865C-8DD5B3D9B11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39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799C9F-216F-5C4C-AAC5-5D83E6860EB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137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96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857D551-8ED2-904A-AE37-C698A7C37F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2860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556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56C603-1A55-C641-A20A-817F4388FAD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9866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54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898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929E64-5F39-D442-8141-6266F7734C72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55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966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F745DEA-4E18-434D-8F1A-28D1BB1CA77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064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974D0-CCB7-470A-89C9-380CEEA60856}" type="slidenum">
              <a:rPr lang="el-GR" smtClean="0">
                <a:latin typeface="Arial" charset="0"/>
              </a:rPr>
              <a:pPr/>
              <a:t>57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9382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0D15B-AD0A-4C46-8771-4BF891628D25}" type="slidenum">
              <a:rPr lang="el-GR" smtClean="0">
                <a:latin typeface="Arial" charset="0"/>
              </a:rPr>
              <a:pPr/>
              <a:t>58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0819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A66F2-881A-4B3F-9D74-146ED017F960}" type="slidenum">
              <a:rPr lang="el-GR" smtClean="0">
                <a:latin typeface="Arial" charset="0"/>
              </a:rPr>
              <a:pPr/>
              <a:t>59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8689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B788C-37F2-42D3-A0C5-34935CE2A909}" type="slidenum">
              <a:rPr lang="el-GR" smtClean="0">
                <a:latin typeface="Arial" charset="0"/>
              </a:rPr>
              <a:pPr/>
              <a:t>60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743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963EC74-D0C8-234F-862C-B2714BA9B20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39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5694D0-A099-014F-B84E-CF523323230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2356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64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5800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7069-B9C2-4089-B8D4-7EFC3C351846}" type="slidenum">
              <a:rPr lang="el-GR" smtClean="0">
                <a:latin typeface="Arial" charset="0"/>
              </a:rPr>
              <a:pPr/>
              <a:t>65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811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E25389-BAC4-0C48-A4CF-16594144409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112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x-none">
              <a:ea typeface="ＭＳ Ｐゴシック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1891ADF-3ADC-244D-94AE-DEACBA38D1FF}" type="slidenum">
              <a:rPr lang="en-GB" altLang="x-none" sz="1200" b="0">
                <a:solidFill>
                  <a:schemeClr val="tx1"/>
                </a:solidFill>
              </a:rPr>
              <a:pPr eaLnBrk="1" hangingPunct="1"/>
              <a:t>69</a:t>
            </a:fld>
            <a:endParaRPr lang="en-GB" altLang="x-none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081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x-none">
              <a:ea typeface="ＭＳ Ｐゴシック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1891ADF-3ADC-244D-94AE-DEACBA38D1FF}" type="slidenum">
              <a:rPr lang="en-GB" altLang="x-none" sz="1200" b="0">
                <a:solidFill>
                  <a:schemeClr val="tx1"/>
                </a:solidFill>
              </a:rPr>
              <a:pPr eaLnBrk="1" hangingPunct="1"/>
              <a:t>70</a:t>
            </a:fld>
            <a:endParaRPr lang="en-GB" altLang="x-none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2793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F7389-2A3F-4911-ACB5-C1852D54D81A}" type="slidenum">
              <a:rPr lang="el-GR" smtClean="0">
                <a:latin typeface="Arial" charset="0"/>
              </a:rPr>
              <a:pPr/>
              <a:t>71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623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8C868716-60A4-4E72-8ED0-947EEAEC330D}" type="slidenum">
              <a:rPr lang="el-GR" smtClean="0">
                <a:latin typeface="Arial" charset="0"/>
              </a:rPr>
              <a:pPr defTabSz="912813"/>
              <a:t>72</a:t>
            </a:fld>
            <a:endParaRPr lang="el-GR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33796" name="Notes Placeholder 1"/>
          <p:cNvSpPr>
            <a:spLocks noGrp="1"/>
          </p:cNvSpPr>
          <p:nvPr>
            <p:ph type="body" sz="quarter" idx="10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889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62310-F003-428D-970C-95E744A4CBC6}" type="slidenum">
              <a:rPr lang="el-GR" smtClean="0">
                <a:latin typeface="Arial" charset="0"/>
              </a:rPr>
              <a:pPr/>
              <a:t>73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16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7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403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8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45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9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74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5694D0-A099-014F-B84E-CF523323230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96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2060"/>
          </a:solidFill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930624" y="6415088"/>
            <a:ext cx="547188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b="0" dirty="0" smtClean="0"/>
              <a:t>Demetris Zeinalipour, ADBIS’17 Keynote,</a:t>
            </a:r>
            <a:r>
              <a:rPr lang="en-US" sz="1100" b="0" baseline="0" dirty="0" smtClean="0"/>
              <a:t> Nicosia, Cyprus</a:t>
            </a:r>
            <a:r>
              <a:rPr lang="en-US" sz="1100" b="0" dirty="0" smtClean="0"/>
              <a:t>, September</a:t>
            </a:r>
            <a:r>
              <a:rPr lang="en-US" sz="1100" b="0" baseline="0" dirty="0" smtClean="0"/>
              <a:t> 25,</a:t>
            </a:r>
            <a:r>
              <a:rPr lang="en-US" sz="1100" b="0" dirty="0" smtClean="0"/>
              <a:t> 2017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513" y="6386513"/>
            <a:ext cx="98583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>
          <a:xfrm>
            <a:off x="6572250" y="6386513"/>
            <a:ext cx="2247900" cy="328612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4F2512DF-8C6E-47D3-903C-DE80C0E5A6A3}" type="slidenum">
              <a:rPr lang="el-GR" altLang="en-US" sz="1400"/>
              <a:pPr algn="r" eaLnBrk="1" hangingPunct="1"/>
              <a:t>‹#›</a:t>
            </a:fld>
            <a:endParaRPr lang="el-GR" altLang="en-US" sz="1200"/>
          </a:p>
        </p:txBody>
      </p:sp>
    </p:spTree>
    <p:extLst>
      <p:ext uri="{BB962C8B-B14F-4D97-AF65-F5344CB8AC3E}">
        <p14:creationId xmlns:p14="http://schemas.microsoft.com/office/powerpoint/2010/main" xmlns="" val="79192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s://goo.gl/ehPRMn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https://goo.gl/jL5MwQ" TargetMode="External"/><Relationship Id="rId9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MFnxXnm1yc?t=17" TargetMode="External"/><Relationship Id="rId2" Type="http://schemas.openxmlformats.org/officeDocument/2006/relationships/hyperlink" Target="https://goo.gl/4Z43C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2" Type="http://schemas.openxmlformats.org/officeDocument/2006/relationships/hyperlink" Target="http://youtu.be/DyvQLSuI00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Airplace_Demo.mp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youtu.be/slos5mlG1Xw" TargetMode="Externa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MO-473oWSf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c6VTW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02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PZlwKngcGo?t=37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hyperlink" Target="https://www.cellmapper.net/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B0uWlNCrvU?t=159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tiff"/><Relationship Id="rId13" Type="http://schemas.openxmlformats.org/officeDocument/2006/relationships/image" Target="../media/image144.tiff"/><Relationship Id="rId3" Type="http://schemas.openxmlformats.org/officeDocument/2006/relationships/image" Target="../media/image134.tiff"/><Relationship Id="rId7" Type="http://schemas.openxmlformats.org/officeDocument/2006/relationships/image" Target="../media/image138.tiff"/><Relationship Id="rId12" Type="http://schemas.openxmlformats.org/officeDocument/2006/relationships/image" Target="../media/image143.tiff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tiff"/><Relationship Id="rId11" Type="http://schemas.openxmlformats.org/officeDocument/2006/relationships/image" Target="../media/image142.tiff"/><Relationship Id="rId5" Type="http://schemas.openxmlformats.org/officeDocument/2006/relationships/image" Target="../media/image136.tiff"/><Relationship Id="rId15" Type="http://schemas.openxmlformats.org/officeDocument/2006/relationships/image" Target="../media/image146.tiff"/><Relationship Id="rId10" Type="http://schemas.openxmlformats.org/officeDocument/2006/relationships/image" Target="../media/image141.tiff"/><Relationship Id="rId4" Type="http://schemas.openxmlformats.org/officeDocument/2006/relationships/image" Target="../media/image135.tiff"/><Relationship Id="rId9" Type="http://schemas.openxmlformats.org/officeDocument/2006/relationships/image" Target="../media/image140.tiff"/><Relationship Id="rId14" Type="http://schemas.openxmlformats.org/officeDocument/2006/relationships/image" Target="../media/image145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b="0" dirty="0" smtClean="0">
                <a:solidFill>
                  <a:schemeClr val="bg1"/>
                </a:solidFill>
              </a:rPr>
              <a:t>21st </a:t>
            </a:r>
            <a:r>
              <a:rPr lang="en-US" sz="1400" b="0" dirty="0">
                <a:solidFill>
                  <a:schemeClr val="bg1"/>
                </a:solidFill>
              </a:rPr>
              <a:t>European </a:t>
            </a:r>
            <a:r>
              <a:rPr lang="en-US" sz="1400" b="0" dirty="0" smtClean="0">
                <a:solidFill>
                  <a:schemeClr val="bg1"/>
                </a:solidFill>
              </a:rPr>
              <a:t>Conference on </a:t>
            </a:r>
            <a:r>
              <a:rPr lang="en-US" sz="1400" b="0" dirty="0">
                <a:solidFill>
                  <a:schemeClr val="bg1"/>
                </a:solidFill>
              </a:rPr>
              <a:t>Advances </a:t>
            </a:r>
            <a:r>
              <a:rPr lang="en-US" sz="1400" b="0" dirty="0" smtClean="0">
                <a:solidFill>
                  <a:schemeClr val="bg1"/>
                </a:solidFill>
              </a:rPr>
              <a:t>in Databases </a:t>
            </a:r>
            <a:r>
              <a:rPr lang="en-US" sz="1400" b="0" dirty="0">
                <a:solidFill>
                  <a:schemeClr val="bg1"/>
                </a:solidFill>
              </a:rPr>
              <a:t>and Information </a:t>
            </a:r>
            <a:r>
              <a:rPr lang="en-US" sz="1400" b="0" dirty="0" smtClean="0">
                <a:solidFill>
                  <a:schemeClr val="bg1"/>
                </a:solidFill>
              </a:rPr>
              <a:t>Systems (ADBIS’17)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Hilton </a:t>
            </a:r>
            <a:r>
              <a:rPr lang="en-US" sz="1400" b="0" dirty="0">
                <a:solidFill>
                  <a:schemeClr val="bg1"/>
                </a:solidFill>
              </a:rPr>
              <a:t>Cyprus Hotel, Nicosia, </a:t>
            </a:r>
            <a:r>
              <a:rPr lang="en-US" sz="1400" b="0" dirty="0" smtClean="0">
                <a:solidFill>
                  <a:schemeClr val="bg1"/>
                </a:solidFill>
              </a:rPr>
              <a:t>Cyprus, September 25, 2017.</a:t>
            </a:r>
            <a:endParaRPr lang="fr-FR" altLang="en-US" sz="14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sz="4000" dirty="0"/>
              <a:t>Indoor Navigation Services from Mobile Data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Demetris 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</a:t>
            </a:r>
            <a:r>
              <a:rPr lang="en-US" altLang="en-US" sz="2000" b="0" dirty="0" smtClean="0">
                <a:solidFill>
                  <a:schemeClr val="tx1"/>
                </a:solidFill>
              </a:rPr>
              <a:t>Science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University </a:t>
            </a:r>
            <a:r>
              <a:rPr lang="en-US" altLang="en-US" sz="2000" b="0" dirty="0">
                <a:solidFill>
                  <a:schemeClr val="tx1"/>
                </a:solidFill>
              </a:rPr>
              <a:t>of Cyprus, Cyprus 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2000" b="0" dirty="0" smtClean="0">
              <a:latin typeface="Courier New" pitchFamily="49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latin typeface="Courier New" pitchFamily="49" charset="0"/>
              </a:rPr>
              <a:t>http://</a:t>
            </a:r>
            <a:r>
              <a:rPr lang="en-US" altLang="en-US" sz="2000" b="0" dirty="0" err="1" smtClean="0">
                <a:latin typeface="Courier New" pitchFamily="49" charset="0"/>
              </a:rPr>
              <a:t>www.cs.ucy.ac.cy</a:t>
            </a:r>
            <a:r>
              <a:rPr lang="en-US" altLang="en-US" sz="2000" b="0" dirty="0" smtClean="0">
                <a:latin typeface="Courier New" pitchFamily="49" charset="0"/>
              </a:rPr>
              <a:t>/~</a:t>
            </a:r>
            <a:r>
              <a:rPr lang="en-US" altLang="en-US" sz="2000" b="0" dirty="0" err="1" smtClean="0">
                <a:latin typeface="Courier New" pitchFamily="49" charset="0"/>
              </a:rPr>
              <a:t>dzeina</a:t>
            </a:r>
            <a:r>
              <a:rPr lang="en-US" altLang="en-US" sz="2000" b="0" dirty="0" smtClean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 smtClean="0">
                <a:latin typeface="Courier New" pitchFamily="49" charset="0"/>
              </a:rPr>
              <a:t>dzeina@cs.ucy.ac.cy</a:t>
            </a:r>
            <a:r>
              <a:rPr lang="en-US" altLang="en-US" sz="2000" b="0" dirty="0" smtClean="0">
                <a:latin typeface="Courier New" pitchFamily="49" charset="0"/>
              </a:rPr>
              <a:t> </a:t>
            </a:r>
            <a:endParaRPr lang="en-US" altLang="en-US" sz="2000" b="0" dirty="0">
              <a:latin typeface="Courier New" pitchFamily="49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6031439"/>
            <a:ext cx="1002253" cy="7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4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Indoor Applications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55576" y="979488"/>
            <a:ext cx="7888362" cy="5041900"/>
          </a:xfrm>
        </p:spPr>
        <p:txBody>
          <a:bodyPr/>
          <a:lstStyle/>
          <a:p>
            <a:pPr marL="514350" indent="-514350"/>
            <a:r>
              <a:rPr lang="en-US" altLang="en-US" sz="2000" b="1" dirty="0">
                <a:ea typeface="ＭＳ Ｐゴシック" charset="-128"/>
              </a:rPr>
              <a:t>Huge spectrum of indoor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Navigation, Manufacturing, Asset Tracking, Inventory </a:t>
            </a:r>
            <a:r>
              <a:rPr lang="en-US" altLang="en-US" sz="1800" dirty="0" smtClean="0">
                <a:ea typeface="ＭＳ Ｐゴシック" charset="-128"/>
              </a:rPr>
              <a:t>Management</a:t>
            </a:r>
            <a:endParaRPr lang="en-US" altLang="en-US" sz="1800" dirty="0">
              <a:ea typeface="ＭＳ Ｐゴシック" charset="-128"/>
            </a:endParaRP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Healthcare, Smart Houses, Elderly support, Fitness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Augmented Reality and many more.</a:t>
            </a:r>
          </a:p>
          <a:p>
            <a:pPr marL="514350" indent="-514350"/>
            <a:r>
              <a:rPr lang="en-US" altLang="en-US" sz="2000" b="1" dirty="0">
                <a:ea typeface="ＭＳ Ｐゴシック" charset="-128"/>
              </a:rPr>
              <a:t>Indoor Revenues expected </a:t>
            </a:r>
            <a:r>
              <a:rPr lang="en-US" altLang="en-US" sz="2000" b="1" dirty="0" smtClean="0">
                <a:ea typeface="ＭＳ Ｐゴシック" charset="-128"/>
              </a:rPr>
              <a:t>to reach </a:t>
            </a:r>
            <a:r>
              <a:rPr lang="en-US" altLang="en-US" sz="2000" b="1" dirty="0">
                <a:ea typeface="ＭＳ Ｐゴシック" charset="-128"/>
              </a:rPr>
              <a:t>10B USD in 2020</a:t>
            </a:r>
          </a:p>
          <a:p>
            <a:pPr marL="914400" lvl="1" indent="-514350"/>
            <a:r>
              <a:rPr lang="en-US" altLang="en-US" sz="1800" i="1" dirty="0" err="1">
                <a:ea typeface="ＭＳ Ｐゴシック" charset="-128"/>
              </a:rPr>
              <a:t>ABIresearch</a:t>
            </a:r>
            <a:r>
              <a:rPr lang="en-US" altLang="en-US" sz="1800" i="1" dirty="0">
                <a:ea typeface="ＭＳ Ｐゴシック" charset="-128"/>
              </a:rPr>
              <a:t>, “Retail Indoor Location Market Breaks US$10 Billion in 2020”’ Available at: </a:t>
            </a:r>
            <a:r>
              <a:rPr lang="en-US" altLang="en-US" sz="1800" i="1" dirty="0">
                <a:ea typeface="ＭＳ Ｐゴシック" charset="-128"/>
                <a:hlinkClick r:id="rId3"/>
              </a:rPr>
              <a:t>https://</a:t>
            </a:r>
            <a:r>
              <a:rPr lang="en-US" altLang="en-US" sz="1800" i="1" dirty="0" smtClean="0">
                <a:ea typeface="ＭＳ Ｐゴシック" charset="-128"/>
                <a:hlinkClick r:id="rId3"/>
              </a:rPr>
              <a:t>goo.gl/ehPRMn</a:t>
            </a:r>
            <a:r>
              <a:rPr lang="en-US" altLang="en-US" sz="1800" i="1" dirty="0" smtClean="0">
                <a:ea typeface="ＭＳ Ｐゴシック" charset="-128"/>
              </a:rPr>
              <a:t>, </a:t>
            </a:r>
            <a:r>
              <a:rPr lang="en-US" altLang="en-US" sz="1800" i="1" dirty="0">
                <a:ea typeface="ＭＳ Ｐゴシック" charset="-128"/>
              </a:rPr>
              <a:t>May 12, 2015</a:t>
            </a:r>
            <a:r>
              <a:rPr lang="en-US" altLang="en-US" sz="1800" i="1" dirty="0" smtClean="0">
                <a:ea typeface="ＭＳ Ｐゴシック" charset="-128"/>
              </a:rPr>
              <a:t>.</a:t>
            </a:r>
          </a:p>
          <a:p>
            <a:pPr marL="514350" indent="-514350"/>
            <a:r>
              <a:rPr lang="en-US" altLang="en-US" sz="2000" b="1" dirty="0">
                <a:ea typeface="ＭＳ Ｐゴシック" charset="-128"/>
              </a:rPr>
              <a:t>Indoor Revenues expected </a:t>
            </a:r>
            <a:r>
              <a:rPr lang="en-US" altLang="en-US" sz="2000" b="1" dirty="0" smtClean="0">
                <a:ea typeface="ＭＳ Ｐゴシック" charset="-128"/>
              </a:rPr>
              <a:t>to reach 23B </a:t>
            </a:r>
            <a:r>
              <a:rPr lang="en-US" altLang="en-US" sz="2000" b="1" dirty="0">
                <a:ea typeface="ＭＳ Ｐゴシック" charset="-128"/>
              </a:rPr>
              <a:t>USD in </a:t>
            </a:r>
            <a:r>
              <a:rPr lang="en-US" altLang="en-US" sz="2000" b="1" dirty="0" smtClean="0">
                <a:ea typeface="ＭＳ Ｐゴシック" charset="-128"/>
              </a:rPr>
              <a:t>2021</a:t>
            </a:r>
            <a:endParaRPr lang="en-US" altLang="en-US" sz="2000" i="1" dirty="0" smtClean="0">
              <a:ea typeface="ＭＳ Ｐゴシック" charset="-128"/>
            </a:endParaRPr>
          </a:p>
          <a:p>
            <a:pPr marL="914400" lvl="1" indent="-514350"/>
            <a:r>
              <a:rPr lang="en-US" altLang="en-US" sz="1800" i="1" dirty="0" smtClean="0">
                <a:ea typeface="ＭＳ Ｐゴシック" charset="-128"/>
              </a:rPr>
              <a:t>Economist, “</a:t>
            </a:r>
            <a:r>
              <a:rPr lang="en-US" altLang="en-US" sz="1800" dirty="0"/>
              <a:t>N</a:t>
            </a:r>
            <a:r>
              <a:rPr lang="en-US" sz="1800" dirty="0" smtClean="0"/>
              <a:t>ew </a:t>
            </a:r>
            <a:r>
              <a:rPr lang="en-US" sz="1800" dirty="0"/>
              <a:t>industry has sprung up selling “indoor-location” services to retailers”, </a:t>
            </a:r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goo.gl/jL5MwQ</a:t>
            </a:r>
            <a:r>
              <a:rPr lang="en-US" sz="1800" dirty="0" smtClean="0"/>
              <a:t>, Dec </a:t>
            </a:r>
            <a:r>
              <a:rPr lang="en-US" sz="1800" dirty="0"/>
              <a:t>24th </a:t>
            </a:r>
            <a:r>
              <a:rPr lang="en-US" sz="1800" dirty="0" smtClean="0"/>
              <a:t>2016.</a:t>
            </a:r>
            <a:endParaRPr lang="en-US" altLang="en-US" sz="1800" i="1" dirty="0">
              <a:ea typeface="ＭＳ Ｐゴシック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508" y="4700680"/>
            <a:ext cx="1785812" cy="130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7758" y="4715042"/>
            <a:ext cx="1901795" cy="116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6017" y="4725662"/>
            <a:ext cx="1610725" cy="118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1"/>
            <a:ext cx="909470" cy="176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6862" y="4715042"/>
            <a:ext cx="1794432" cy="1162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6654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1403350" y="5516563"/>
            <a:ext cx="6335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>
                <a:ea typeface="ＭＳ Ｐゴシック" pitchFamily="34" charset="-128"/>
                <a:cs typeface="Arial" pitchFamily="34" charset="0"/>
              </a:rPr>
              <a:t>Anyplace</a:t>
            </a:r>
            <a:endParaRPr lang="en-GB" sz="4000" dirty="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0" y="1052513"/>
            <a:ext cx="8675688" cy="1008062"/>
          </a:xfrm>
        </p:spPr>
        <p:txBody>
          <a:bodyPr/>
          <a:lstStyle/>
          <a:p>
            <a:pPr marL="514350" indent="-514350" algn="ctr">
              <a:buFontTx/>
              <a:buNone/>
            </a:pPr>
            <a:r>
              <a:rPr lang="en-US" altLang="en-US" dirty="0">
                <a:ea typeface="ＭＳ Ｐゴシック" charset="-128"/>
              </a:rPr>
              <a:t>	A complete open-source </a:t>
            </a:r>
            <a:r>
              <a:rPr lang="en-US" altLang="en-US" b="1" dirty="0" smtClean="0">
                <a:ea typeface="ＭＳ Ｐゴシック" charset="-128"/>
              </a:rPr>
              <a:t>Internet-based Indoor Navigation (</a:t>
            </a:r>
            <a:r>
              <a:rPr lang="en-US" altLang="en-US" b="1" dirty="0" smtClean="0">
                <a:solidFill>
                  <a:srgbClr val="FF0000"/>
                </a:solidFill>
                <a:ea typeface="ＭＳ Ｐゴシック" charset="-128"/>
              </a:rPr>
              <a:t>IIN</a:t>
            </a:r>
            <a:r>
              <a:rPr lang="en-US" altLang="en-US" b="1" dirty="0" smtClean="0">
                <a:ea typeface="ＭＳ Ｐゴシック" charset="-128"/>
              </a:rPr>
              <a:t>) </a:t>
            </a:r>
            <a:r>
              <a:rPr lang="en-US" altLang="en-US" dirty="0" smtClean="0">
                <a:ea typeface="ＭＳ Ｐゴシック" charset="-128"/>
              </a:rPr>
              <a:t>Service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652963"/>
            <a:ext cx="2187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35150" y="2276475"/>
            <a:ext cx="7058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Aims to become </a:t>
            </a:r>
            <a:r>
              <a:rPr lang="en-US" altLang="en-US" sz="24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the predominant open-source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Indoor Localization Service.</a:t>
            </a:r>
            <a:endParaRPr lang="en-US" altLang="en-US" sz="240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Active community: 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Germany, Russia, </a:t>
            </a:r>
          </a:p>
          <a:p>
            <a:pPr marL="914400" lvl="1" indent="-514350">
              <a:spcBef>
                <a:spcPct val="20000"/>
              </a:spcBef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	Australia, Canada, UK, etc. – Join today!</a:t>
            </a:r>
          </a:p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b="0" kern="0" dirty="0" smtClean="0">
                <a:solidFill>
                  <a:schemeClr val="tx1"/>
                </a:solidFill>
                <a:ea typeface="ＭＳ Ｐゴシック" pitchFamily="34" charset="-128"/>
              </a:rPr>
              <a:t>Web, Android</a:t>
            </a:r>
            <a:r>
              <a:rPr lang="en-US" altLang="en-US" sz="2400" b="0" kern="0" dirty="0">
                <a:solidFill>
                  <a:schemeClr val="tx1"/>
                </a:solidFill>
                <a:ea typeface="ＭＳ Ｐゴシック" pitchFamily="34" charset="-128"/>
              </a:rPr>
              <a:t>, Windows, iOS, JSON API</a:t>
            </a:r>
            <a:endParaRPr lang="en-US" alt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517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Anyplace Open Source 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/>
              <a:t>MIT-licensed </a:t>
            </a:r>
            <a:r>
              <a:rPr lang="en-US" sz="1800" dirty="0" smtClean="0"/>
              <a:t>Open Source Code!</a:t>
            </a:r>
            <a:endParaRPr lang="en-US" sz="1800" dirty="0"/>
          </a:p>
          <a:p>
            <a:r>
              <a:rPr lang="en-US" sz="1800" i="1" dirty="0" smtClean="0"/>
              <a:t>Allows many groups around the world to answer their research questions!</a:t>
            </a:r>
          </a:p>
          <a:p>
            <a:pPr lvl="1"/>
            <a:endParaRPr lang="en-US" sz="1050" i="1" dirty="0" smtClean="0"/>
          </a:p>
          <a:p>
            <a:pPr lvl="1"/>
            <a:r>
              <a:rPr lang="en-US" sz="1400" i="1" dirty="0" smtClean="0"/>
              <a:t>“The </a:t>
            </a:r>
            <a:r>
              <a:rPr lang="en-US" sz="1400" i="1" dirty="0"/>
              <a:t>Anatomy of the Anyplace Indoor Navigation </a:t>
            </a:r>
            <a:r>
              <a:rPr lang="en-US" sz="1400" i="1" dirty="0" smtClean="0"/>
              <a:t>Service”, </a:t>
            </a:r>
            <a:r>
              <a:rPr lang="en-US" sz="1400" dirty="0" err="1" smtClean="0"/>
              <a:t>Demetrios</a:t>
            </a:r>
            <a:r>
              <a:rPr lang="en-US" sz="1400" dirty="0" smtClean="0"/>
              <a:t> </a:t>
            </a:r>
            <a:r>
              <a:rPr lang="en-US" sz="1400" dirty="0"/>
              <a:t>Zeinalipour-</a:t>
            </a:r>
            <a:r>
              <a:rPr lang="en-US" sz="1400" dirty="0" err="1"/>
              <a:t>Yazti</a:t>
            </a:r>
            <a:r>
              <a:rPr lang="en-US" sz="1400" dirty="0"/>
              <a:t> and Christos </a:t>
            </a:r>
            <a:r>
              <a:rPr lang="en-US" sz="1400" dirty="0" err="1"/>
              <a:t>Laoudias</a:t>
            </a:r>
            <a:r>
              <a:rPr lang="en-US" sz="1400" dirty="0"/>
              <a:t>, </a:t>
            </a:r>
            <a:r>
              <a:rPr lang="en-US" sz="1400" b="1" dirty="0"/>
              <a:t>ACM SIGSPATIAL Special, </a:t>
            </a:r>
            <a:r>
              <a:rPr lang="en-US" sz="1400" dirty="0"/>
              <a:t>Special Issue on Indoor Spatial Awareness </a:t>
            </a:r>
            <a:r>
              <a:rPr lang="en-US" sz="1400" dirty="0" smtClean="0"/>
              <a:t>II, </a:t>
            </a:r>
            <a:r>
              <a:rPr lang="en-US" sz="1400" dirty="0"/>
              <a:t>Editor: Chi-Yin Chow, </a:t>
            </a:r>
            <a:r>
              <a:rPr lang="en-US" sz="1400" dirty="0" smtClean="0"/>
              <a:t>Vol. 9, No. 2, pp. 3-10, July 2017</a:t>
            </a:r>
            <a:r>
              <a:rPr lang="en-US" sz="1400" dirty="0"/>
              <a:t>. 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335" y="908050"/>
            <a:ext cx="734449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04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 smtClean="0">
                <a:ea typeface="ＭＳ Ｐゴシック" charset="-128"/>
              </a:rPr>
              <a:t>Anyplace: Before &amp; After</a:t>
            </a:r>
            <a:endParaRPr lang="en-US" altLang="en-US" sz="4000" dirty="0">
              <a:ea typeface="ＭＳ Ｐゴシック" charset="-128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Anyplace Methodology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300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21097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5732463"/>
            <a:ext cx="6335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Modeling +  Crowdsourcing</a:t>
            </a:r>
          </a:p>
        </p:txBody>
      </p:sp>
    </p:spTree>
    <p:extLst>
      <p:ext uri="{BB962C8B-B14F-4D97-AF65-F5344CB8AC3E}">
        <p14:creationId xmlns:p14="http://schemas.microsoft.com/office/powerpoint/2010/main" xmlns="" val="12456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Showcase: Univ. of Cyprus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Office Navigation @ Univ. of Cyprus</a:t>
            </a:r>
          </a:p>
          <a:p>
            <a:pPr lvl="1"/>
            <a:r>
              <a:rPr lang="en-US" altLang="en-US">
                <a:ea typeface="ＭＳ Ｐゴシック" charset="-128"/>
              </a:rPr>
              <a:t>Outdoor-to-Indoor Navigation through URL.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>
                <a:ea typeface="ＭＳ Ｐゴシック" charset="-128"/>
              </a:rPr>
              <a:t>mapped, Thousands of POIs (stairways, WC, elevators, equipment, etc.)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364088" y="3429000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Example:</a:t>
            </a:r>
          </a:p>
        </p:txBody>
      </p:sp>
      <p:sp>
        <p:nvSpPr>
          <p:cNvPr id="9" name="Rectangle 8"/>
          <p:cNvSpPr/>
          <p:nvPr/>
        </p:nvSpPr>
        <p:spPr>
          <a:xfrm>
            <a:off x="5364088" y="4134894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Courier New" charset="0"/>
                <a:ea typeface="Courier New" charset="0"/>
                <a:cs typeface="Courier New" charset="0"/>
                <a:hlinkClick r:id="rId2"/>
              </a:rPr>
              <a:t>https://goo.gl/4Z43Cv</a:t>
            </a:r>
            <a:r>
              <a:rPr lang="en-US" sz="2000" b="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sz="2000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5043" y="5443457"/>
            <a:ext cx="3204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0" dirty="0" smtClean="0">
                <a:latin typeface="Courier New" charset="0"/>
                <a:ea typeface="Courier New" charset="0"/>
                <a:cs typeface="Courier New" charset="0"/>
                <a:hlinkClick r:id="rId3"/>
              </a:rPr>
              <a:t>https</a:t>
            </a:r>
            <a:r>
              <a:rPr lang="en-US" sz="1800" b="0" dirty="0">
                <a:latin typeface="Courier New" charset="0"/>
                <a:ea typeface="Courier New" charset="0"/>
                <a:cs typeface="Courier New" charset="0"/>
                <a:hlinkClick r:id="rId3"/>
              </a:rPr>
              <a:t>://</a:t>
            </a:r>
            <a:r>
              <a:rPr lang="en-US" sz="1800" b="0" dirty="0" smtClean="0">
                <a:latin typeface="Courier New" charset="0"/>
                <a:ea typeface="Courier New" charset="0"/>
                <a:cs typeface="Courier New" charset="0"/>
                <a:hlinkClick r:id="rId3"/>
              </a:rPr>
              <a:t>youtu.be/uMFnxXnm1yc?t=17</a:t>
            </a:r>
            <a:r>
              <a:rPr lang="en-US" sz="1800" b="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sz="1800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307310" y="4752492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 smtClean="0"/>
              <a:t>Video:</a:t>
            </a:r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408" y="3310813"/>
            <a:ext cx="4795721" cy="31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Campus and Library Navigation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Univ. of </a:t>
            </a:r>
            <a:r>
              <a:rPr lang="en-US" altLang="en-US" dirty="0" err="1">
                <a:ea typeface="ＭＳ Ｐゴシック" charset="-128"/>
              </a:rPr>
              <a:t>Würzburg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err="1">
                <a:ea typeface="ＭＳ Ｐゴシック" charset="-128"/>
              </a:rPr>
              <a:t>Institut</a:t>
            </a:r>
            <a:r>
              <a:rPr lang="en-US" altLang="en-US" dirty="0">
                <a:ea typeface="ＭＳ Ｐゴシック" charset="-128"/>
              </a:rPr>
              <a:t> für Informatik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Mapped in about 1 hour</a:t>
            </a:r>
          </a:p>
          <a:p>
            <a:r>
              <a:rPr lang="en-US" altLang="en-US" dirty="0">
                <a:ea typeface="ＭＳ Ｐゴシック" charset="-128"/>
              </a:rPr>
              <a:t>Universidad de </a:t>
            </a:r>
            <a:r>
              <a:rPr lang="en-US" altLang="en-US" dirty="0" err="1">
                <a:ea typeface="ＭＳ Ｐゴシック" charset="-128"/>
              </a:rPr>
              <a:t>Jaén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smtClean="0">
                <a:ea typeface="ＭＳ Ｐゴシック" charset="-128"/>
              </a:rPr>
              <a:t>Spain - </a:t>
            </a:r>
            <a:r>
              <a:rPr lang="en-US" altLang="en-US" b="1" dirty="0" smtClean="0">
                <a:ea typeface="ＭＳ Ｐゴシック" charset="-128"/>
              </a:rPr>
              <a:t>Campus</a:t>
            </a:r>
            <a:endParaRPr lang="en-US" altLang="en-US" b="1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Campus Navigation (9 Buildings)</a:t>
            </a:r>
          </a:p>
          <a:p>
            <a:r>
              <a:rPr lang="en-US" altLang="en-US" dirty="0">
                <a:ea typeface="ＭＳ Ｐゴシック" charset="-128"/>
              </a:rPr>
              <a:t>Univ. of Mannheim, </a:t>
            </a:r>
            <a:r>
              <a:rPr lang="en-US" altLang="en-US" b="1" dirty="0">
                <a:ea typeface="ＭＳ Ｐゴシック" charset="-128"/>
              </a:rPr>
              <a:t>Library </a:t>
            </a:r>
          </a:p>
          <a:p>
            <a:pPr lvl="1"/>
            <a:r>
              <a:rPr lang="en-US" altLang="en-US" dirty="0" smtClean="0">
                <a:ea typeface="ＭＳ Ｐゴシック" charset="-128"/>
              </a:rPr>
              <a:t>Aim: book navigation in </a:t>
            </a:r>
            <a:r>
              <a:rPr lang="en-US" dirty="0" err="1"/>
              <a:t>Westflügel</a:t>
            </a:r>
            <a:endParaRPr lang="en-US" altLang="en-US" dirty="0">
              <a:ea typeface="ＭＳ Ｐゴシック" charset="-128"/>
            </a:endParaRP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4394663"/>
            <a:ext cx="3912568" cy="191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1999" y="3823448"/>
            <a:ext cx="14176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7201" y="4390624"/>
            <a:ext cx="3129478" cy="19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79537"/>
            <a:ext cx="8320410" cy="5092183"/>
          </a:xfrm>
          <a:prstGeom prst="rect">
            <a:avLst/>
          </a:prstGeom>
        </p:spPr>
      </p:pic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9415463" y="8324850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Anyplace Open Maps</a:t>
            </a:r>
            <a:endParaRPr lang="en-GB" altLang="en-US" sz="36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263" y="3863396"/>
            <a:ext cx="8067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&gt;1,000 mapping attempts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&gt;100,000 user interactions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&gt;25,000 users visited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</a:rPr>
              <a:t>100 forks on </a:t>
            </a:r>
            <a:r>
              <a:rPr lang="en-US" dirty="0" err="1" smtClean="0">
                <a:solidFill>
                  <a:srgbClr val="FF0000"/>
                </a:solidFill>
              </a:rPr>
              <a:t>Github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630867"/>
            <a:ext cx="2187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7311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3600" dirty="0" smtClean="0">
                <a:solidFill>
                  <a:schemeClr val="bg2"/>
                </a:solidFill>
                <a:ea typeface="ＭＳ Ｐゴシック" charset="-128"/>
              </a:rPr>
              <a:t>Introduction </a:t>
            </a:r>
            <a:endParaRPr lang="en-US" altLang="en-US" sz="3600" dirty="0">
              <a:solidFill>
                <a:schemeClr val="bg2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ea typeface="ＭＳ Ｐゴシック" charset="-128"/>
              </a:rPr>
              <a:t>MDM’12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charset="-128"/>
              </a:rPr>
              <a:t>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 err="1">
                <a:ea typeface="ＭＳ Ｐゴシック" charset="-128"/>
              </a:rPr>
              <a:t>Radiomap</a:t>
            </a:r>
            <a:r>
              <a:rPr lang="en-US" altLang="en-US" sz="3600" dirty="0"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 smtClean="0">
                <a:ea typeface="ＭＳ Ｐゴシック" charset="-128"/>
              </a:rPr>
              <a:t>MDM’15</a:t>
            </a:r>
            <a:endParaRPr lang="en-US" altLang="en-US" sz="2400" dirty="0" smtClean="0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 smtClean="0">
                <a:ea typeface="ＭＳ Ｐゴシック" charset="-128"/>
              </a:rPr>
              <a:t>Future Challenges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 smtClean="0">
                <a:ea typeface="ＭＳ Ｐゴシック" charset="-128"/>
              </a:rPr>
              <a:t>MDM’17, ICDE’17, SIGSPATIAL’17</a:t>
            </a:r>
            <a:endParaRPr lang="en-US" altLang="en-US" sz="3200" dirty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Location Accuracy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 baseline="30000"/>
              <a:t>Rainer Mautz, ETH Zurich, 2011</a:t>
            </a:r>
            <a:endParaRPr lang="en-US" altLang="en-US" sz="2000" b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64163" y="1666875"/>
            <a:ext cx="1439862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1840" y="1268413"/>
            <a:ext cx="6696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</a:rPr>
              <a:t>Our Focus: Room </a:t>
            </a:r>
            <a:r>
              <a:rPr lang="en-US" altLang="en-US" sz="2400" dirty="0">
                <a:solidFill>
                  <a:srgbClr val="FF0000"/>
                </a:solidFill>
              </a:rPr>
              <a:t>Level </a:t>
            </a:r>
            <a:r>
              <a:rPr lang="en-US" altLang="en-US" sz="2400" dirty="0" smtClean="0">
                <a:solidFill>
                  <a:srgbClr val="FF0000"/>
                </a:solidFill>
              </a:rPr>
              <a:t>Accuracy</a:t>
            </a:r>
          </a:p>
          <a:p>
            <a:pPr algn="ctr"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+ Infrastructure Free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Ultrasound:</a:t>
            </a:r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aseline="30000"/>
              <a:t>AOA, TOA, TDOA, signal reflection</a:t>
            </a:r>
            <a:endParaRPr lang="en-US" altLang="en-US"/>
          </a:p>
        </p:txBody>
      </p:sp>
      <p:pic>
        <p:nvPicPr>
          <p:cNvPr id="215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Infrared (IR)</a:t>
            </a:r>
            <a:endParaRPr lang="en-US" altLang="en-US"/>
          </a:p>
        </p:txBody>
      </p:sp>
      <p:pic>
        <p:nvPicPr>
          <p:cNvPr id="215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Firefly delivers 3mm accuracy</a:t>
            </a:r>
            <a:endParaRPr lang="en-US" altLang="en-US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Ultra Wide Band (UWB)</a:t>
            </a:r>
            <a:endParaRPr lang="en-US" altLang="en-US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TOA, TDOA</a:t>
            </a:r>
            <a:endParaRPr lang="en-US" altLang="en-US"/>
          </a:p>
        </p:txBody>
      </p:sp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aseline="30000"/>
              <a:t>Radio Frequency IDentification (RFID)</a:t>
            </a:r>
            <a:endParaRPr lang="en-US" altLang="en-US"/>
          </a:p>
        </p:txBody>
      </p:sp>
      <p:sp>
        <p:nvSpPr>
          <p:cNvPr id="21524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Cell of Origin, Signal Strength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Welcome to Cyprus</a:t>
            </a:r>
            <a:r>
              <a:rPr lang="en-US" sz="2400" dirty="0"/>
              <a:t>!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I hope you will have an enjoyable and productive time!</a:t>
            </a:r>
          </a:p>
          <a:p>
            <a:r>
              <a:rPr lang="en-US" sz="2400" dirty="0" smtClean="0"/>
              <a:t>University of Cyprus:</a:t>
            </a:r>
          </a:p>
          <a:p>
            <a:pPr lvl="1"/>
            <a:r>
              <a:rPr lang="en-US" sz="2000" dirty="0" smtClean="0"/>
              <a:t>Founded in </a:t>
            </a:r>
            <a:r>
              <a:rPr lang="pl-PL" sz="2000" dirty="0" smtClean="0"/>
              <a:t>1989</a:t>
            </a:r>
            <a:r>
              <a:rPr lang="en-US" sz="2000" dirty="0" smtClean="0"/>
              <a:t>, 350 Faculty, </a:t>
            </a:r>
            <a:r>
              <a:rPr lang="pl-PL" sz="2000" dirty="0" smtClean="0"/>
              <a:t>7000 </a:t>
            </a:r>
            <a:r>
              <a:rPr lang="en-US" sz="2000" dirty="0" smtClean="0"/>
              <a:t>Stud, </a:t>
            </a:r>
            <a:r>
              <a:rPr lang="pl-PL" sz="2000" dirty="0" smtClean="0"/>
              <a:t>22 Departments</a:t>
            </a:r>
          </a:p>
          <a:p>
            <a:pPr lvl="1"/>
            <a:r>
              <a:rPr lang="pl-PL" sz="2000" dirty="0"/>
              <a:t>Ranked </a:t>
            </a:r>
            <a:r>
              <a:rPr lang="pl-PL" sz="2000" dirty="0" smtClean="0"/>
              <a:t>5</a:t>
            </a:r>
            <a:r>
              <a:rPr lang="en-US" sz="2000" dirty="0" smtClean="0"/>
              <a:t>2nd</a:t>
            </a:r>
            <a:r>
              <a:rPr lang="pl-PL" sz="2000" dirty="0" smtClean="0"/>
              <a:t> </a:t>
            </a:r>
            <a:r>
              <a:rPr lang="pl-PL" sz="2000" dirty="0"/>
              <a:t>in top-200 Young </a:t>
            </a:r>
            <a:r>
              <a:rPr lang="en-US" sz="2000" dirty="0" smtClean="0"/>
              <a:t>Univ. </a:t>
            </a:r>
            <a:r>
              <a:rPr lang="pl-PL" sz="2000" dirty="0" smtClean="0"/>
              <a:t>by </a:t>
            </a:r>
            <a:r>
              <a:rPr lang="en-US" sz="2000" dirty="0" smtClean="0"/>
              <a:t>the </a:t>
            </a:r>
            <a:r>
              <a:rPr lang="pl-PL" sz="2000" dirty="0" smtClean="0"/>
              <a:t>Times</a:t>
            </a:r>
            <a:r>
              <a:rPr lang="en-US" sz="2000" dirty="0" smtClean="0"/>
              <a:t>.</a:t>
            </a:r>
            <a:endParaRPr lang="pl-PL" sz="2400" dirty="0" smtClean="0"/>
          </a:p>
          <a:p>
            <a:r>
              <a:rPr lang="pl-PL" sz="2400" dirty="0" smtClean="0"/>
              <a:t>Dept. of </a:t>
            </a:r>
            <a:r>
              <a:rPr lang="pl-PL" sz="2400" dirty="0" err="1" smtClean="0"/>
              <a:t>Computer</a:t>
            </a:r>
            <a:r>
              <a:rPr lang="pl-PL" sz="2400" dirty="0" smtClean="0"/>
              <a:t> Science – 2</a:t>
            </a:r>
            <a:r>
              <a:rPr lang="el-GR" sz="2400" dirty="0" smtClean="0"/>
              <a:t>2 </a:t>
            </a:r>
            <a:r>
              <a:rPr lang="pl-PL" sz="2400" dirty="0" err="1" smtClean="0"/>
              <a:t>Faculty</a:t>
            </a:r>
            <a:r>
              <a:rPr lang="pl-PL" sz="2400" dirty="0" smtClean="0"/>
              <a:t> </a:t>
            </a:r>
            <a:r>
              <a:rPr lang="pl-PL" sz="2400" dirty="0" err="1" smtClean="0"/>
              <a:t>Members</a:t>
            </a:r>
            <a:endParaRPr lang="pl-PL" sz="2400" dirty="0"/>
          </a:p>
          <a:p>
            <a:r>
              <a:rPr lang="en-US" altLang="en-US" sz="2400" dirty="0" smtClean="0">
                <a:ea typeface="ＭＳ Ｐゴシック" charset="-128"/>
              </a:rPr>
              <a:t>Data Management Systems Laboratory (DMSL) Scope:</a:t>
            </a:r>
            <a:endParaRPr lang="en-US" altLang="en-US" sz="2400" dirty="0">
              <a:ea typeface="ＭＳ Ｐゴシック" charset="-128"/>
            </a:endParaRPr>
          </a:p>
          <a:p>
            <a:pPr marL="914400" lvl="1" indent="-514350"/>
            <a:r>
              <a:rPr lang="en-US" altLang="en-US" sz="2000" dirty="0">
                <a:ea typeface="ＭＳ Ｐゴシック" charset="-128"/>
              </a:rPr>
              <a:t>Mobile and Sensor Data Management</a:t>
            </a:r>
          </a:p>
          <a:p>
            <a:pPr marL="914400" lvl="1" indent="-514350"/>
            <a:r>
              <a:rPr lang="en-US" altLang="en-US" sz="2000" dirty="0">
                <a:ea typeface="ＭＳ Ｐゴシック" charset="-128"/>
              </a:rPr>
              <a:t>Big Data </a:t>
            </a:r>
            <a:r>
              <a:rPr lang="en-US" altLang="en-US" sz="2000" dirty="0" smtClean="0">
                <a:ea typeface="ＭＳ Ｐゴシック" charset="-128"/>
              </a:rPr>
              <a:t>Management (Parallel and Distributed)</a:t>
            </a:r>
          </a:p>
          <a:p>
            <a:pPr marL="914400" lvl="1" indent="-514350"/>
            <a:r>
              <a:rPr lang="en-US" altLang="en-US" sz="2000" dirty="0" err="1" smtClean="0">
                <a:ea typeface="ＭＳ Ｐゴシック" charset="-128"/>
              </a:rPr>
              <a:t>Spatio</a:t>
            </a:r>
            <a:r>
              <a:rPr lang="en-US" altLang="en-US" sz="2000" dirty="0" smtClean="0">
                <a:ea typeface="ＭＳ Ｐゴシック" charset="-128"/>
              </a:rPr>
              <a:t>-Temporal </a:t>
            </a:r>
            <a:r>
              <a:rPr lang="en-US" altLang="en-US" sz="2000" dirty="0">
                <a:ea typeface="ＭＳ Ｐゴシック" charset="-128"/>
              </a:rPr>
              <a:t>Data Management</a:t>
            </a:r>
          </a:p>
          <a:p>
            <a:pPr marL="914400" lvl="1" indent="-514350"/>
            <a:r>
              <a:rPr lang="en-US" altLang="en-US" sz="2000" dirty="0">
                <a:ea typeface="ＭＳ Ｐゴシック" charset="-128"/>
              </a:rPr>
              <a:t>Network and Telco Data Management</a:t>
            </a:r>
          </a:p>
          <a:p>
            <a:pPr marL="914400" lvl="1" indent="-514350"/>
            <a:r>
              <a:rPr lang="en-US" altLang="en-US" sz="2000" dirty="0">
                <a:ea typeface="ＭＳ Ｐゴシック" charset="-128"/>
              </a:rPr>
              <a:t>Crowd,  Web 2.0 and Indoor Data Management</a:t>
            </a:r>
          </a:p>
          <a:p>
            <a:pPr marL="914400" lvl="1" indent="-514350"/>
            <a:r>
              <a:rPr lang="en-US" altLang="en-US" sz="2000" dirty="0">
                <a:ea typeface="ＭＳ Ｐゴシック" charset="-128"/>
              </a:rPr>
              <a:t>Data Privacy Management</a:t>
            </a:r>
            <a:endParaRPr lang="en-US" altLang="en-US" dirty="0">
              <a:ea typeface="ＭＳ Ｐゴシック" charset="-128"/>
            </a:endParaRPr>
          </a:p>
          <a:p>
            <a:endParaRPr lang="pl-PL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3282" y="2741736"/>
            <a:ext cx="1229729" cy="555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2249" y="1785912"/>
            <a:ext cx="883816" cy="883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1052736"/>
            <a:ext cx="749300" cy="50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6088" y="1022144"/>
            <a:ext cx="914855" cy="547074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045" y="4797152"/>
            <a:ext cx="1853926" cy="12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08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400" b="1" dirty="0" smtClean="0">
                <a:ea typeface="ＭＳ Ｐゴシック" charset="-128"/>
              </a:rPr>
              <a:t>GPS: </a:t>
            </a:r>
            <a:r>
              <a:rPr lang="en-US" altLang="en-US" sz="2400" dirty="0" smtClean="0">
                <a:ea typeface="ＭＳ Ｐゴシック" charset="-128"/>
              </a:rPr>
              <a:t>Power hungry, not available indoors</a:t>
            </a:r>
          </a:p>
          <a:p>
            <a:pPr marL="514350" indent="-514350"/>
            <a:r>
              <a:rPr lang="en-US" altLang="en-US" sz="2400" b="1" dirty="0" smtClean="0">
                <a:ea typeface="ＭＳ Ｐゴシック" charset="-128"/>
              </a:rPr>
              <a:t>Cell ID / MAC ID </a:t>
            </a:r>
            <a:r>
              <a:rPr lang="en-US" altLang="en-US" sz="2400" b="1" dirty="0">
                <a:ea typeface="ＭＳ Ｐゴシック" charset="-128"/>
              </a:rPr>
              <a:t>Databases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Cell ID is the unique Identifier of Cellular Towers</a:t>
            </a:r>
            <a:r>
              <a:rPr lang="en-US" altLang="en-US" sz="1800" dirty="0" smtClean="0">
                <a:ea typeface="ＭＳ Ｐゴシック" charset="-128"/>
              </a:rPr>
              <a:t>.</a:t>
            </a:r>
            <a:endParaRPr lang="en-US" altLang="en-US" sz="1800" b="1" dirty="0" smtClean="0">
              <a:ea typeface="ＭＳ Ｐゴシック" charset="-128"/>
            </a:endParaRPr>
          </a:p>
          <a:p>
            <a:pPr marL="914400" lvl="1" indent="-514350"/>
            <a:r>
              <a:rPr lang="en-US" altLang="en-US" sz="1800" b="1" dirty="0" smtClean="0">
                <a:ea typeface="ＭＳ Ｐゴシック" charset="-128"/>
              </a:rPr>
              <a:t>Skyhook </a:t>
            </a:r>
            <a:r>
              <a:rPr lang="en-US" altLang="en-US" sz="1800" b="1" dirty="0">
                <a:ea typeface="ＭＳ Ｐゴシック" charset="-128"/>
              </a:rPr>
              <a:t>Wireless (2003), MA, USA (Apple, Samsung): 30 million+ cell towers, 1 Billion Wi-Fi APs, 1 billion+ </a:t>
            </a:r>
            <a:r>
              <a:rPr lang="en-US" altLang="en-US" sz="1800" b="1" dirty="0" err="1">
                <a:ea typeface="ＭＳ Ｐゴシック" charset="-128"/>
              </a:rPr>
              <a:t>geolocated</a:t>
            </a:r>
            <a:r>
              <a:rPr lang="en-US" altLang="en-US" sz="1800" b="1" dirty="0">
                <a:ea typeface="ＭＳ Ｐゴシック" charset="-128"/>
              </a:rPr>
              <a:t> IPs, </a:t>
            </a:r>
            <a:r>
              <a:rPr lang="en-US" altLang="en-US" sz="1800" dirty="0">
                <a:ea typeface="ＭＳ Ｐゴシック" charset="-128"/>
              </a:rPr>
              <a:t>7 billion+ monthly location requests and 2.5 million </a:t>
            </a:r>
            <a:r>
              <a:rPr lang="en-US" altLang="en-US" sz="1800" dirty="0" err="1">
                <a:ea typeface="ＭＳ Ｐゴシック" charset="-128"/>
              </a:rPr>
              <a:t>geofencable</a:t>
            </a:r>
            <a:r>
              <a:rPr lang="en-US" altLang="en-US" sz="1800" dirty="0">
                <a:ea typeface="ＭＳ Ｐゴシック" charset="-128"/>
              </a:rPr>
              <a:t> POIs.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Google Geolocation “Big” Database (similar)</a:t>
            </a: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2000" b="1" dirty="0">
              <a:ea typeface="ＭＳ Ｐゴシック" charset="-128"/>
            </a:endParaRPr>
          </a:p>
          <a:p>
            <a:pPr marL="514350" indent="-514350"/>
            <a:endParaRPr lang="en-US" altLang="en-US" sz="1200" b="1" dirty="0">
              <a:ea typeface="ＭＳ Ｐゴシック" charset="-128"/>
            </a:endParaRPr>
          </a:p>
          <a:p>
            <a:pPr marL="514350" indent="-514350"/>
            <a:endParaRPr lang="en-US" altLang="en-US" sz="1800" dirty="0">
              <a:ea typeface="ＭＳ Ｐゴシック" charset="-128"/>
            </a:endParaRPr>
          </a:p>
          <a:p>
            <a:pPr marL="914400" lvl="1" indent="-514350"/>
            <a:endParaRPr lang="en-US" altLang="en-US" sz="1600" dirty="0">
              <a:ea typeface="ＭＳ Ｐゴシック" charset="-128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8" y="4149080"/>
            <a:ext cx="4946650" cy="220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Serving cell is not always the nearest. </a:t>
            </a:r>
            <a:endParaRPr lang="en-US" sz="4000" b="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Inertial Measurement Units (IMU)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Disadvantages</a:t>
            </a:r>
          </a:p>
          <a:p>
            <a:pPr marL="914400" lvl="1" indent="-514350"/>
            <a:r>
              <a:rPr lang="en-US" altLang="en-US" sz="2000" b="1">
                <a:ea typeface="ＭＳ Ｐゴシック" charset="-128"/>
              </a:rPr>
              <a:t>Suffers from drift </a:t>
            </a:r>
            <a:r>
              <a:rPr lang="en-US" altLang="en-US" sz="2000">
                <a:ea typeface="ＭＳ Ｐゴシック" charset="-128"/>
              </a:rPr>
              <a:t>(difference between where the system thinks it is located, and the actual location</a:t>
            </a:r>
            <a:r>
              <a:rPr lang="en-US" altLang="en-US" sz="1800">
                <a:ea typeface="ＭＳ Ｐゴシック" charset="-128"/>
              </a:rPr>
              <a:t>)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Advantages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Sensors are available on smartphones.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Newer smartphones (iphone 5s) have motion co-processors always-on </a:t>
            </a:r>
            <a:r>
              <a:rPr lang="en-US" altLang="en-US" sz="2000" b="1">
                <a:ea typeface="ＭＳ Ｐゴシック" charset="-128"/>
              </a:rPr>
              <a:t>reading sensors </a:t>
            </a:r>
            <a:r>
              <a:rPr lang="en-US" altLang="en-US" sz="2000">
                <a:ea typeface="ＭＳ Ｐゴシック" charset="-128"/>
              </a:rPr>
              <a:t>and even providing </a:t>
            </a:r>
            <a:r>
              <a:rPr lang="en-US" altLang="en-US" sz="2000" b="1">
                <a:ea typeface="ＭＳ Ｐゴシック" charset="-128"/>
              </a:rPr>
              <a:t>activitity classifiers </a:t>
            </a:r>
            <a:r>
              <a:rPr lang="en-US" altLang="en-US" sz="2000">
                <a:ea typeface="ＭＳ Ｐゴシック" charset="-128"/>
              </a:rPr>
              <a:t>(driving, walking, running, etc.)</a:t>
            </a: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1400" b="1">
              <a:ea typeface="ＭＳ Ｐゴシック" charset="-128"/>
            </a:endParaRPr>
          </a:p>
          <a:p>
            <a:pPr marL="514350" indent="-514350"/>
            <a:endParaRPr lang="en-US" altLang="en-US" sz="2000">
              <a:ea typeface="ＭＳ Ｐゴシック" charset="-128"/>
            </a:endParaRPr>
          </a:p>
          <a:p>
            <a:pPr marL="914400" lvl="1" indent="-514350"/>
            <a:endParaRPr lang="en-US" altLang="en-US" sz="1800">
              <a:ea typeface="ＭＳ Ｐゴシック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5883" y="4568751"/>
            <a:ext cx="447467" cy="6002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>
                <a:cs typeface="Arial" pitchFamily="34" charset="0"/>
              </a:rPr>
              <a:t>WiFi</a:t>
            </a:r>
            <a:r>
              <a:rPr lang="en-US" dirty="0">
                <a:cs typeface="Arial" pitchFamily="34" charset="0"/>
              </a:rPr>
              <a:t> Fingerprinting in Anyplace</a:t>
            </a:r>
            <a:endParaRPr lang="en-GB" dirty="0"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51500" y="836712"/>
            <a:ext cx="3492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IIN Service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342" y="3457674"/>
            <a:ext cx="144145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339949"/>
            <a:ext cx="15367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loud 28"/>
          <p:cNvSpPr/>
          <p:nvPr/>
        </p:nvSpPr>
        <p:spPr bwMode="auto">
          <a:xfrm>
            <a:off x="5724524" y="1268513"/>
            <a:ext cx="3239963" cy="3888680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3059113" y="2276574"/>
            <a:ext cx="2665412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87675" y="1465362"/>
            <a:ext cx="2736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0"/>
              <a:t>a) Upload Measurements</a:t>
            </a:r>
          </a:p>
        </p:txBody>
      </p:sp>
      <p:sp>
        <p:nvSpPr>
          <p:cNvPr id="34" name="Can 33"/>
          <p:cNvSpPr>
            <a:spLocks noChangeArrowheads="1"/>
          </p:cNvSpPr>
          <p:nvPr/>
        </p:nvSpPr>
        <p:spPr bwMode="auto">
          <a:xfrm>
            <a:off x="6443663" y="1916212"/>
            <a:ext cx="1944687" cy="2736924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516216" y="2348881"/>
            <a:ext cx="1872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/>
              <a:t>b) Build </a:t>
            </a:r>
            <a:r>
              <a:rPr lang="en-US" sz="2400" dirty="0" smtClean="0">
                <a:solidFill>
                  <a:srgbClr val="FF0000"/>
                </a:solidFill>
              </a:rPr>
              <a:t>RM </a:t>
            </a:r>
            <a:r>
              <a:rPr lang="en-US" sz="2400" b="0" dirty="0" smtClean="0">
                <a:solidFill>
                  <a:schemeClr val="tx1"/>
                </a:solidFill>
              </a:rPr>
              <a:t>(</a:t>
            </a:r>
            <a:r>
              <a:rPr lang="en-US" sz="2400" b="0" dirty="0" err="1" smtClean="0">
                <a:solidFill>
                  <a:schemeClr val="tx1"/>
                </a:solidFill>
              </a:rPr>
              <a:t>Radiomap</a:t>
            </a:r>
            <a:r>
              <a:rPr lang="en-US" sz="2400" b="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230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124049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flipH="1">
            <a:off x="3131840" y="4221088"/>
            <a:ext cx="2232025" cy="25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med" len="med"/>
            <a:tailEnd type="none" w="med" len="med"/>
          </a:ln>
        </p:spPr>
      </p:cxn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43808" y="3645024"/>
            <a:ext cx="2736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0" dirty="0"/>
              <a:t>c) </a:t>
            </a:r>
            <a:r>
              <a:rPr lang="en-US" sz="2400" b="0" dirty="0" smtClean="0"/>
              <a:t>Localize</a:t>
            </a:r>
            <a:endParaRPr lang="en-US" sz="2400" b="0" dirty="0"/>
          </a:p>
        </p:txBody>
      </p:sp>
      <p:sp>
        <p:nvSpPr>
          <p:cNvPr id="12312" name="TextBox 61"/>
          <p:cNvSpPr txBox="1">
            <a:spLocks noChangeArrowheads="1"/>
          </p:cNvSpPr>
          <p:nvPr/>
        </p:nvSpPr>
        <p:spPr bwMode="auto">
          <a:xfrm>
            <a:off x="1079500" y="836712"/>
            <a:ext cx="1763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Logger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042988" y="5300762"/>
            <a:ext cx="18732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Navigator</a:t>
            </a:r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39" y="3212976"/>
            <a:ext cx="14075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05064"/>
            <a:ext cx="888213" cy="72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692" y="3375720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132856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2896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941168"/>
            <a:ext cx="257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 rot="18087307">
            <a:off x="289570" y="4155258"/>
            <a:ext cx="140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fingerprint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97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45" grpId="0"/>
      <p:bldP spid="51" grpId="0"/>
      <p:bldP spid="63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altLang="en-US" sz="2600">
                <a:ea typeface="ＭＳ Ｐゴシック" charset="-128"/>
              </a:rPr>
              <a:t>References</a:t>
            </a:r>
            <a:endParaRPr lang="en-US" altLang="en-US" sz="30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[Airplace] </a:t>
            </a:r>
            <a:r>
              <a:rPr lang="en-US" altLang="en-US" sz="1700">
                <a:ea typeface="ＭＳ Ｐゴシック" charset="-128"/>
              </a:rPr>
              <a:t>"The Airplace Indoor Positioning Platform for Android Smartphones", C. Laoudias et. al.,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Best Demo Award at IEEE MDM'12. (Open Source!)</a:t>
            </a: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[HybridCywee] </a:t>
            </a:r>
            <a:r>
              <a:rPr lang="en-US" altLang="en-US" sz="1700">
                <a:ea typeface="ＭＳ Ｐゴシック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altLang="en-US" sz="1700" b="1">
                <a:ea typeface="ＭＳ Ｐゴシック" charset="-128"/>
              </a:rPr>
              <a:t>ACM Mobisys'13. </a:t>
            </a:r>
            <a:r>
              <a:rPr lang="en-US" altLang="en-US" sz="1700">
                <a:ea typeface="ＭＳ Ｐゴシック" charset="-128"/>
              </a:rPr>
              <a:t>Video at: </a:t>
            </a:r>
            <a:r>
              <a:rPr lang="en-US" altLang="en-US" sz="1700">
                <a:ea typeface="ＭＳ Ｐゴシック" charset="-128"/>
                <a:hlinkClick r:id="rId2"/>
              </a:rPr>
              <a:t>http://youtu.be/DyvQLSuI00I</a:t>
            </a:r>
            <a:endParaRPr lang="en-US" altLang="en-US" sz="17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[UcyCywee] </a:t>
            </a:r>
            <a:r>
              <a:rPr lang="en-US" altLang="en-US" sz="1700">
                <a:ea typeface="ＭＳ Ｐゴシック" charset="-128"/>
              </a:rPr>
              <a:t>IPSN’14 Indoor Localization Competition (Microsoft Research),  Berlin, Germany, April 13-14, 2014.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2nd Position with 1.96m! </a:t>
            </a:r>
            <a:r>
              <a:rPr lang="en-US" altLang="en-US" sz="1700">
                <a:solidFill>
                  <a:srgbClr val="FF0000"/>
                </a:solidFill>
                <a:ea typeface="ＭＳ Ｐゴシック" charset="-128"/>
                <a:hlinkClick r:id="rId3"/>
              </a:rPr>
              <a:t>http://youtu.be/gQBSRw6qGn4</a:t>
            </a:r>
            <a:endParaRPr lang="en-US" altLang="en-US" sz="1700">
              <a:solidFill>
                <a:srgbClr val="FF0000"/>
              </a:solidFill>
              <a:ea typeface="ＭＳ Ｐゴシック" charset="-128"/>
            </a:endParaRPr>
          </a:p>
          <a:p>
            <a:pPr lvl="2"/>
            <a:r>
              <a:rPr lang="en-US" altLang="en-US" sz="1200" i="1">
                <a:ea typeface="ＭＳ Ｐゴシック" charset="-128"/>
              </a:rPr>
              <a:t>D. Lymberopoulos, J. Liu, X. Yang, R. R. Choudhury, </a:t>
            </a:r>
            <a:r>
              <a:rPr lang="en-US" altLang="en-US" sz="1200" b="1" i="1">
                <a:ea typeface="ＭＳ Ｐゴシック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altLang="en-US" sz="1800" b="1" i="1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en-US" sz="1700" b="1" baseline="30000">
                <a:solidFill>
                  <a:srgbClr val="FF0000"/>
                </a:solidFill>
                <a:ea typeface="ＭＳ Ｐゴシック" charset="-128"/>
              </a:rPr>
              <a:t>st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  </a:t>
            </a:r>
            <a:r>
              <a:rPr lang="en-US" altLang="en-US" sz="1700">
                <a:ea typeface="ＭＳ Ｐゴシック" charset="-128"/>
              </a:rPr>
              <a:t>Position at EVARILOS Open Challenge, European Union (TU Berlin, Germany), </a:t>
            </a:r>
            <a:r>
              <a:rPr lang="en-US" altLang="en-US" sz="1700" b="1">
                <a:ea typeface="ＭＳ Ｐゴシック" charset="-128"/>
              </a:rPr>
              <a:t>2014</a:t>
            </a:r>
            <a:r>
              <a:rPr lang="en-US" altLang="en-US" sz="1700">
                <a:ea typeface="ＭＳ Ｐゴシック" charset="-128"/>
              </a:rPr>
              <a:t>.</a:t>
            </a:r>
          </a:p>
          <a:p>
            <a:pPr marL="914400" lvl="1" indent="-514350"/>
            <a:endParaRPr lang="en-US" altLang="en-US" sz="26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514350" indent="-514350"/>
            <a:endParaRPr lang="en-US" altLang="en-US" sz="1900">
              <a:ea typeface="ＭＳ Ｐゴシック" charset="-12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Received Signal Strength indicator (RSSI)</a:t>
            </a:r>
            <a:endParaRPr lang="en-US" altLang="en-US" sz="2000">
              <a:ea typeface="ＭＳ Ｐゴシック" charset="-128"/>
            </a:endParaRP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Power measurement present in a received radio signal measured in dBm (Decibel-milliwatts)</a:t>
            </a:r>
          </a:p>
          <a:p>
            <a:pPr marL="1146175" lvl="2" indent="-346075"/>
            <a:r>
              <a:rPr lang="en-US" altLang="en-US" sz="2000" b="1">
                <a:ea typeface="ＭＳ Ｐゴシック" charset="-128"/>
              </a:rPr>
              <a:t>Max RSSI (-30dBm) to Min RSSI: (−90 dBm)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2636838"/>
            <a:ext cx="68405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Readily provided by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smartphone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APIs 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L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ow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power 125mW (RSSI) vs. 400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Unpredictable factors (people moving, doors, humidity)</a:t>
            </a: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8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606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8172450" y="2349500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’00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Fingerprints r</a:t>
            </a:r>
            <a:r>
              <a:rPr lang="en-US" altLang="en-US" baseline="-25000">
                <a:ea typeface="ＭＳ Ｐゴシック" charset="-128"/>
              </a:rPr>
              <a:t>i</a:t>
            </a:r>
            <a:r>
              <a:rPr lang="en-US" altLang="en-US">
                <a:ea typeface="ＭＳ Ｐゴシック" charset="-128"/>
              </a:rPr>
              <a:t> = [ r</a:t>
            </a:r>
            <a:r>
              <a:rPr lang="en-US" altLang="en-US" baseline="-25000">
                <a:ea typeface="ＭＳ Ｐゴシック" charset="-128"/>
              </a:rPr>
              <a:t>i1</a:t>
            </a:r>
            <a:r>
              <a:rPr lang="en-US" altLang="en-US">
                <a:ea typeface="ＭＳ Ｐゴシック" charset="-128"/>
              </a:rPr>
              <a:t>, r</a:t>
            </a:r>
            <a:r>
              <a:rPr lang="en-US" altLang="en-US" baseline="-25000">
                <a:ea typeface="ＭＳ Ｐゴシック" charset="-128"/>
              </a:rPr>
              <a:t>i2</a:t>
            </a:r>
            <a:r>
              <a:rPr lang="en-US" altLang="en-US">
                <a:ea typeface="ＭＳ Ｐゴシック" charset="-128"/>
              </a:rPr>
              <a:t>, …, r</a:t>
            </a:r>
            <a:r>
              <a:rPr lang="en-US" altLang="en-US" baseline="-25000">
                <a:ea typeface="ＭＳ Ｐゴシック" charset="-128"/>
              </a:rPr>
              <a:t>in</a:t>
            </a:r>
            <a:r>
              <a:rPr lang="en-US" altLang="en-US">
                <a:ea typeface="ＭＳ Ｐゴシック" charset="-128"/>
              </a:rPr>
              <a:t>]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Averaging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p:oleObj spid="_x0000_s32849" name="Equation" r:id="rId6" imgW="1079201" imgH="292123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57563"/>
            <a:ext cx="2736304" cy="24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Repeat process for rest points in building. (IEEE MDM’12)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Use 4 </a:t>
            </a:r>
            <a:r>
              <a:rPr lang="en-US" altLang="en-US" sz="2000" b="1">
                <a:ea typeface="ＭＳ Ｐゴシック" charset="-128"/>
              </a:rPr>
              <a:t>direction mapping (NSWE)</a:t>
            </a:r>
            <a:r>
              <a:rPr lang="en-US" altLang="en-US" sz="2000">
                <a:ea typeface="ＭＳ Ｐゴシック" charset="-128"/>
              </a:rPr>
              <a:t> to overcome body blocking or reflecting the wireless signals. 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Collect measurements while </a:t>
            </a:r>
            <a:r>
              <a:rPr lang="en-US" altLang="en-US" sz="2000" b="1">
                <a:ea typeface="ＭＳ Ｐゴシック" charset="-128"/>
              </a:rPr>
              <a:t>walking</a:t>
            </a:r>
            <a:r>
              <a:rPr lang="en-US" altLang="en-US" sz="2000">
                <a:ea typeface="ＭＳ Ｐゴシック" charset="-128"/>
              </a:rPr>
              <a:t> in </a:t>
            </a:r>
            <a:r>
              <a:rPr lang="en-US" altLang="en-US" sz="2000" b="1">
                <a:ea typeface="ＭＳ Ｐゴシック" charset="-128"/>
              </a:rPr>
              <a:t>straight lines </a:t>
            </a:r>
            <a:r>
              <a:rPr lang="en-US" altLang="en-US" sz="2000">
                <a:ea typeface="ＭＳ Ｐゴシック" charset="-128"/>
              </a:rPr>
              <a:t>(IPIN’14)</a:t>
            </a: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095" y="3545995"/>
            <a:ext cx="233175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592851"/>
            <a:ext cx="3270491" cy="20614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6866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 dirty="0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 dirty="0">
              <a:solidFill>
                <a:srgbClr val="FF0000"/>
              </a:solidFill>
            </a:endParaRPr>
          </a:p>
        </p:txBody>
      </p:sp>
      <p:pic>
        <p:nvPicPr>
          <p:cNvPr id="3686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98273" y="83411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72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Positioning with </a:t>
            </a:r>
            <a:r>
              <a:rPr lang="en-US" altLang="en-US" sz="2800" b="1" dirty="0" err="1">
                <a:ea typeface="ＭＳ Ｐゴシック" charset="-128"/>
              </a:rPr>
              <a:t>WiFi</a:t>
            </a:r>
            <a:r>
              <a:rPr lang="en-US" altLang="en-US" sz="2800" b="1" dirty="0">
                <a:ea typeface="ＭＳ Ｐゴシック" charset="-128"/>
              </a:rPr>
              <a:t>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Collect Fingerprint s = [ s</a:t>
            </a:r>
            <a:r>
              <a:rPr lang="en-US" altLang="en-US" sz="2000" baseline="-25000" dirty="0">
                <a:ea typeface="ＭＳ Ｐゴシック" charset="-128"/>
              </a:rPr>
              <a:t>1</a:t>
            </a:r>
            <a:r>
              <a:rPr lang="en-US" altLang="en-US" sz="2000" dirty="0">
                <a:ea typeface="ＭＳ Ｐゴシック" charset="-128"/>
              </a:rPr>
              <a:t>, s</a:t>
            </a:r>
            <a:r>
              <a:rPr lang="en-US" altLang="en-US" sz="2000" baseline="-25000" dirty="0">
                <a:ea typeface="ＭＳ Ｐゴシック" charset="-128"/>
              </a:rPr>
              <a:t>2</a:t>
            </a:r>
            <a:r>
              <a:rPr lang="en-US" altLang="en-US" sz="2000" dirty="0">
                <a:ea typeface="ＭＳ Ｐゴシック" charset="-128"/>
              </a:rPr>
              <a:t>, …, </a:t>
            </a:r>
            <a:r>
              <a:rPr lang="en-US" altLang="en-US" sz="2000" dirty="0" err="1">
                <a:ea typeface="ＭＳ Ｐゴシック" charset="-128"/>
              </a:rPr>
              <a:t>s</a:t>
            </a:r>
            <a:r>
              <a:rPr lang="en-US" altLang="en-US" sz="2000" baseline="-25000" dirty="0" err="1">
                <a:ea typeface="ＭＳ Ｐゴシック" charset="-128"/>
              </a:rPr>
              <a:t>n</a:t>
            </a:r>
            <a:r>
              <a:rPr lang="en-US" altLang="en-US" sz="2000" dirty="0">
                <a:ea typeface="ＭＳ Ｐゴシック" charset="-128"/>
              </a:rPr>
              <a:t>]</a:t>
            </a:r>
            <a:endParaRPr lang="en-US" altLang="en-US" sz="2000" baseline="30000" dirty="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Compute distance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K) </a:t>
            </a:r>
            <a:r>
              <a:rPr lang="en-US" altLang="en-US" sz="2000" dirty="0" smtClean="0">
                <a:ea typeface="ＭＳ Ｐゴシック" charset="-128"/>
              </a:rPr>
              <a:t>[convex </a:t>
            </a:r>
            <a:r>
              <a:rPr lang="en-US" altLang="en-US" sz="2000" dirty="0">
                <a:ea typeface="ＭＳ Ｐゴシック" charset="-128"/>
              </a:rPr>
              <a:t>combination of k </a:t>
            </a:r>
            <a:r>
              <a:rPr lang="en-US" altLang="en-US" sz="2000" dirty="0" err="1" smtClean="0">
                <a:ea typeface="ＭＳ Ｐゴシック" charset="-128"/>
              </a:rPr>
              <a:t>loc</a:t>
            </a:r>
            <a:r>
              <a:rPr lang="en-US" altLang="en-US" sz="2000" dirty="0" smtClean="0">
                <a:ea typeface="ＭＳ Ｐゴシック" charset="-128"/>
              </a:rPr>
              <a:t>]</a:t>
            </a:r>
            <a:endParaRPr lang="en-US" altLang="en-US" sz="1600" dirty="0">
              <a:ea typeface="ＭＳ Ｐゴシック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Weighted 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38921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/>
                <a:t>RadioMap</a:t>
              </a:r>
            </a:p>
          </p:txBody>
        </p:sp>
        <p:sp>
          <p:nvSpPr>
            <p:cNvPr id="38922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 = [ -71, -82, (x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 = [ -65, -80, (x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…	</a:t>
              </a:r>
            </a:p>
            <a:p>
              <a:pPr eaLnBrk="1" hangingPunct="1"/>
              <a:r>
                <a:rPr lang="en-US" altLang="en-US" sz="2000" b="0">
                  <a:solidFill>
                    <a:srgbClr val="FF0000"/>
                  </a:solidFill>
                </a:rPr>
                <a:t>r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,y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)]</a:t>
              </a:r>
            </a:p>
            <a:p>
              <a:pPr eaLnBrk="1" hangingPunct="1"/>
              <a:endParaRPr lang="en-US" alt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b="0"/>
              <a:t>NN, KNN, WKNN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 Demo</a:t>
            </a:r>
            <a:endParaRPr lang="en-US" dirty="0"/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40963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tx1"/>
                </a:solidFill>
              </a:rPr>
              <a:t>	"The Airplace Indoor Positioning Platform for Android Smartphones", C. Laoudias, G. Constantinou, M. Constantinides, S. Nicolaou, D. Zeinalipour-Yazti, C. G. Panayiotou, Best Demo Award at IEEE MDM'12. (Open Source!)</a:t>
            </a:r>
          </a:p>
        </p:txBody>
      </p:sp>
      <p:pic>
        <p:nvPicPr>
          <p:cNvPr id="4096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79500"/>
            <a:ext cx="732313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627313" y="4964113"/>
            <a:ext cx="3457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u="sng" dirty="0">
                <a:solidFill>
                  <a:srgbClr val="FF0000"/>
                </a:solidFill>
                <a:hlinkClick r:id="rId5"/>
              </a:rPr>
              <a:t>Video</a:t>
            </a:r>
            <a:endParaRPr lang="en-US" altLang="en-US" sz="4400" u="sng" dirty="0">
              <a:solidFill>
                <a:srgbClr val="FF0000"/>
              </a:solidFill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5435600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Works best in confined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People</a:t>
            </a:r>
            <a:r>
              <a:rPr lang="en-US" altLang="en-US" sz="2800" dirty="0">
                <a:ea typeface="ＭＳ Ｐゴシック" charset="-128"/>
              </a:rPr>
              <a:t> spend </a:t>
            </a:r>
            <a:r>
              <a:rPr lang="en-US" altLang="en-US" sz="2800" b="1" dirty="0">
                <a:ea typeface="ＭＳ Ｐゴシック" charset="-128"/>
              </a:rPr>
              <a:t>80-90% </a:t>
            </a:r>
            <a:r>
              <a:rPr lang="en-US" altLang="en-US" sz="2800" dirty="0">
                <a:ea typeface="ＭＳ Ｐゴシック" charset="-128"/>
              </a:rPr>
              <a:t>of their time indoors – USA Environmental Protection Agency 2011</a:t>
            </a:r>
            <a:r>
              <a:rPr lang="en-US" altLang="en-US" sz="2800" dirty="0" smtClean="0">
                <a:ea typeface="ＭＳ Ｐゴシック" charset="-128"/>
              </a:rPr>
              <a:t>.</a:t>
            </a:r>
          </a:p>
          <a:p>
            <a:pPr marL="914400" lvl="1" indent="-514350"/>
            <a:r>
              <a:rPr lang="en-US" altLang="en-US" sz="2400" dirty="0" smtClean="0">
                <a:ea typeface="ＭＳ Ｐゴシック" charset="-128"/>
              </a:rPr>
              <a:t>This is the place where most human activity, commerce, transactions, etc happen!</a:t>
            </a:r>
            <a:endParaRPr lang="en-US" altLang="en-US" sz="2400" dirty="0">
              <a:ea typeface="ＭＳ Ｐゴシック" charset="-128"/>
            </a:endParaRPr>
          </a:p>
          <a:p>
            <a:pPr marL="514350" indent="-514350"/>
            <a:r>
              <a:rPr lang="en-US" altLang="en-US" sz="2800" dirty="0">
                <a:ea typeface="ＭＳ Ｐゴシック" charset="-128"/>
              </a:rPr>
              <a:t>&gt;</a:t>
            </a:r>
            <a:r>
              <a:rPr lang="en-US" altLang="en-US" sz="2800" b="1" dirty="0">
                <a:ea typeface="ＭＳ Ｐゴシック" charset="-128"/>
              </a:rPr>
              <a:t>85%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b="1" dirty="0">
                <a:ea typeface="ＭＳ Ｐゴシック" charset="-128"/>
              </a:rPr>
              <a:t>of data </a:t>
            </a:r>
            <a:r>
              <a:rPr lang="en-US" altLang="en-US" sz="2800" dirty="0">
                <a:ea typeface="ＭＳ Ｐゴシック" charset="-128"/>
              </a:rPr>
              <a:t>and </a:t>
            </a:r>
            <a:r>
              <a:rPr lang="en-US" altLang="en-US" sz="2800" b="1" dirty="0">
                <a:ea typeface="ＭＳ Ｐゴシック" charset="-128"/>
              </a:rPr>
              <a:t>70% of voice </a:t>
            </a:r>
            <a:r>
              <a:rPr lang="en-US" altLang="en-US" sz="2800" dirty="0">
                <a:ea typeface="ＭＳ Ｐゴシック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1560" y="3789040"/>
            <a:ext cx="7706940" cy="2537148"/>
            <a:chOff x="755650" y="2708275"/>
            <a:chExt cx="7562849" cy="3401088"/>
          </a:xfrm>
        </p:grpSpPr>
        <p:grpSp>
          <p:nvGrpSpPr>
            <p:cNvPr id="8196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81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9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0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1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2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7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Hybrid Wi-Fi/IMU/Outdoor Anyplace</a:t>
            </a:r>
          </a:p>
        </p:txBody>
      </p:sp>
      <p:pic>
        <p:nvPicPr>
          <p:cNvPr id="4301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</a:t>
            </a:r>
            <a:r>
              <a:rPr lang="en-US" altLang="en-US" sz="1200"/>
              <a:t>(MDM '15)</a:t>
            </a:r>
            <a:r>
              <a:rPr lang="en-US" altLang="en-US" sz="1200" b="0"/>
              <a:t>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b="1" dirty="0">
                <a:solidFill>
                  <a:srgbClr val="FF0000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 err="1">
                <a:ea typeface="ＭＳ Ｐゴシック" charset="-128"/>
              </a:rPr>
              <a:t>Radiomap</a:t>
            </a:r>
            <a:r>
              <a:rPr lang="en-US" altLang="en-US" sz="3600" dirty="0"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 smtClean="0">
                <a:ea typeface="ＭＳ Ｐゴシック" charset="-128"/>
              </a:rPr>
              <a:t>MDM’15</a:t>
            </a:r>
            <a:endParaRPr lang="en-US" altLang="en-US" sz="2400" dirty="0" smtClean="0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 smtClean="0">
                <a:ea typeface="ＭＳ Ｐゴシック" charset="-128"/>
              </a:rPr>
              <a:t>Future Challenges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 smtClean="0">
                <a:ea typeface="ＭＳ Ｐゴシック" charset="-128"/>
              </a:rPr>
              <a:t>MDM’17, ICDE’17, SIGSPATIAL’17</a:t>
            </a:r>
            <a:endParaRPr lang="en-US" altLang="en-US" sz="32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085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dirty="0">
                <a:ea typeface="ＭＳ Ｐゴシック" charset="-128"/>
              </a:rPr>
              <a:t>An IIN Service can continuously </a:t>
            </a:r>
            <a:r>
              <a:rPr lang="en-US" altLang="en-US" sz="2800" b="1" dirty="0">
                <a:ea typeface="ＭＳ Ｐゴシック" charset="-128"/>
              </a:rPr>
              <a:t>“know” (</a:t>
            </a:r>
            <a:r>
              <a:rPr lang="en-US" altLang="en-US" sz="2800" b="1" dirty="0" err="1">
                <a:ea typeface="ＭＳ Ｐゴシック" charset="-128"/>
              </a:rPr>
              <a:t>surveil</a:t>
            </a:r>
            <a:r>
              <a:rPr lang="en-US" altLang="en-US" sz="2800" b="1" dirty="0">
                <a:ea typeface="ＭＳ Ｐゴシック" charset="-128"/>
              </a:rPr>
              <a:t>, track or monitor) </a:t>
            </a:r>
            <a:r>
              <a:rPr lang="en-US" altLang="en-US" sz="2800" dirty="0">
                <a:ea typeface="ＭＳ Ｐゴシック" charset="-128"/>
              </a:rPr>
              <a:t>the location of a user while serving them.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Location tracking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smtClean="0">
                <a:ea typeface="ＭＳ Ｐゴシック" charset="-128"/>
              </a:rPr>
              <a:t>of known individuals is </a:t>
            </a:r>
            <a:r>
              <a:rPr lang="en-US" altLang="en-US" sz="2800" dirty="0">
                <a:ea typeface="ＭＳ Ｐゴシック" charset="-128"/>
              </a:rPr>
              <a:t>unethical and can even be illegal if it is carried out without the explicit user consent. 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Imminent privacy threat</a:t>
            </a:r>
            <a:r>
              <a:rPr lang="en-US" altLang="en-US" sz="2800" dirty="0">
                <a:ea typeface="ＭＳ Ｐゴシック" charset="-128"/>
              </a:rPr>
              <a:t>, with greater impact that other </a:t>
            </a:r>
            <a:r>
              <a:rPr lang="en-US" altLang="en-US" sz="2800" b="1" dirty="0">
                <a:ea typeface="ＭＳ Ｐゴシック" charset="-128"/>
              </a:rPr>
              <a:t>privacy </a:t>
            </a:r>
            <a:r>
              <a:rPr lang="en-US" altLang="en-US" sz="2800" dirty="0">
                <a:ea typeface="ＭＳ Ｐゴシック" charset="-128"/>
              </a:rPr>
              <a:t>concerns, as it can occur at a very </a:t>
            </a:r>
            <a:r>
              <a:rPr lang="en-US" altLang="en-US" sz="2800" b="1" dirty="0">
                <a:ea typeface="ＭＳ Ｐゴシック" charset="-128"/>
              </a:rPr>
              <a:t>fine granularity</a:t>
            </a:r>
            <a:r>
              <a:rPr lang="en-US" altLang="en-US" sz="2800" dirty="0">
                <a:ea typeface="ＭＳ Ｐゴシック" charset="-128"/>
              </a:rPr>
              <a:t>. It reveals: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The stores / products of interest in a mall.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The book shelves of interest in a library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Artifacts observed in a museum, etc.</a:t>
            </a: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 services might become </a:t>
            </a:r>
            <a:r>
              <a:rPr lang="en-US" altLang="en-US" sz="2800" b="1">
                <a:ea typeface="ＭＳ Ｐゴシック" charset="-128"/>
              </a:rPr>
              <a:t>attractive targets </a:t>
            </a:r>
            <a:r>
              <a:rPr lang="en-US" altLang="en-US" sz="2800">
                <a:ea typeface="ＭＳ Ｐゴシック" charset="-128"/>
              </a:rPr>
              <a:t>for </a:t>
            </a:r>
            <a:r>
              <a:rPr lang="en-US" altLang="en-US" sz="2800" b="1">
                <a:ea typeface="ＭＳ Ｐゴシック" charset="-128"/>
              </a:rPr>
              <a:t>hackers</a:t>
            </a:r>
            <a:r>
              <a:rPr lang="en-US" altLang="en-US" sz="2800">
                <a:ea typeface="ＭＳ Ｐゴシック" charset="-128"/>
              </a:rPr>
              <a:t>, aiming to </a:t>
            </a:r>
            <a:r>
              <a:rPr lang="en-US" altLang="en-US" sz="2800" b="1">
                <a:ea typeface="ＭＳ Ｐゴシック" charset="-128"/>
              </a:rPr>
              <a:t>steal location </a:t>
            </a:r>
            <a:r>
              <a:rPr lang="en-US" altLang="en-US" sz="2800">
                <a:ea typeface="ＭＳ Ｐゴシック" charset="-128"/>
              </a:rPr>
              <a:t>data and carry out </a:t>
            </a:r>
            <a:r>
              <a:rPr lang="en-US" altLang="en-US" sz="2800" b="1">
                <a:ea typeface="ＭＳ Ｐゴシック" charset="-128"/>
              </a:rPr>
              <a:t>illegal acts </a:t>
            </a:r>
            <a:r>
              <a:rPr lang="en-US" altLang="en-US" sz="2800">
                <a:ea typeface="ＭＳ Ｐゴシック" charset="-128"/>
              </a:rPr>
              <a:t>(e.g., break into houses).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should be considered as </a:t>
            </a:r>
            <a:r>
              <a:rPr lang="en-US" altLang="en-US" sz="2800" b="1">
                <a:ea typeface="ＭＳ Ｐゴシック" charset="-128"/>
              </a:rPr>
              <a:t>fundamentally untrusted </a:t>
            </a:r>
            <a:r>
              <a:rPr lang="en-US" altLang="en-US" sz="2800">
                <a:ea typeface="ＭＳ Ｐゴシック" charset="-128"/>
              </a:rPr>
              <a:t>entities, so we aim to devise techniques that allow the </a:t>
            </a:r>
            <a:r>
              <a:rPr lang="en-US" altLang="en-US" sz="2800" b="1">
                <a:ea typeface="ＭＳ Ｐゴシック" charset="-128"/>
              </a:rPr>
              <a:t>exploitation of IIN </a:t>
            </a:r>
            <a:r>
              <a:rPr lang="en-US" altLang="en-US" sz="2800">
                <a:ea typeface="ＭＳ Ｐゴシック" charset="-128"/>
              </a:rPr>
              <a:t>utility with </a:t>
            </a:r>
            <a:r>
              <a:rPr lang="en-US" altLang="en-US" sz="2800" b="1">
                <a:ea typeface="ＭＳ Ｐゴシック" charset="-128"/>
              </a:rPr>
              <a:t>controllable privacy </a:t>
            </a:r>
            <a:r>
              <a:rPr lang="en-US" altLang="en-US" sz="2800">
                <a:ea typeface="ＭＳ Ｐゴシック" charset="-128"/>
              </a:rPr>
              <a:t>to the user.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Privacy vs. No Privacy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Location Privacy: </a:t>
            </a:r>
            <a:r>
              <a:rPr lang="en-US" altLang="en-US" sz="2400">
                <a:ea typeface="ＭＳ Ｐゴシック" charset="-128"/>
              </a:rPr>
              <a:t>when location estimated by user device (current Anyplace) –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data is outdated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400" b="1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No Location Privacy: </a:t>
            </a:r>
            <a:r>
              <a:rPr lang="en-US" altLang="en-US" sz="2400">
                <a:ea typeface="ＭＳ Ｐゴシック" charset="-128"/>
              </a:rPr>
              <a:t>when the location is derived continuously by the IIN (most IIN services)</a:t>
            </a:r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18319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IIN Service</a:t>
            </a:r>
          </a:p>
        </p:txBody>
      </p:sp>
      <p:pic>
        <p:nvPicPr>
          <p:cNvPr id="51205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2239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3" y="3602038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3"/>
          <p:cNvSpPr txBox="1">
            <a:spLocks noChangeArrowheads="1"/>
          </p:cNvSpPr>
          <p:nvPr/>
        </p:nvSpPr>
        <p:spPr bwMode="auto">
          <a:xfrm>
            <a:off x="898525" y="3243263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211638" y="27813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2879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 can see these Reference Points, where am I?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211638" y="36449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1285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27538" y="3789363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(x,y)!</a:t>
            </a:r>
          </a:p>
        </p:txBody>
      </p:sp>
      <p:sp>
        <p:nvSpPr>
          <p:cNvPr id="51214" name="TextBox 28"/>
          <p:cNvSpPr txBox="1">
            <a:spLocks noChangeArrowheads="1"/>
          </p:cNvSpPr>
          <p:nvPr/>
        </p:nvSpPr>
        <p:spPr bwMode="auto">
          <a:xfrm>
            <a:off x="1835150" y="1052513"/>
            <a:ext cx="1944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/>
              <a:t> </a:t>
            </a:r>
          </a:p>
        </p:txBody>
      </p:sp>
      <p:sp>
        <p:nvSpPr>
          <p:cNvPr id="51215" name="TextBox 30"/>
          <p:cNvSpPr txBox="1">
            <a:spLocks noChangeArrowheads="1"/>
          </p:cNvSpPr>
          <p:nvPr/>
        </p:nvSpPr>
        <p:spPr bwMode="auto">
          <a:xfrm flipH="1">
            <a:off x="900113" y="4797425"/>
            <a:ext cx="424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User u</a:t>
            </a:r>
          </a:p>
        </p:txBody>
      </p:sp>
      <p:sp>
        <p:nvSpPr>
          <p:cNvPr id="32" name="Smiley Face 31"/>
          <p:cNvSpPr>
            <a:spLocks noChangeArrowheads="1"/>
          </p:cNvSpPr>
          <p:nvPr/>
        </p:nvSpPr>
        <p:spPr bwMode="auto">
          <a:xfrm>
            <a:off x="2484438" y="1052513"/>
            <a:ext cx="574675" cy="57626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1217" name="Rectangle 22"/>
          <p:cNvSpPr>
            <a:spLocks noChangeArrowheads="1"/>
          </p:cNvSpPr>
          <p:nvPr/>
        </p:nvSpPr>
        <p:spPr bwMode="auto">
          <a:xfrm>
            <a:off x="611188" y="5300663"/>
            <a:ext cx="81010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400" b="0" i="1" dirty="0"/>
              <a:t>Towards planet-scale localization on smartphones with a partial </a:t>
            </a:r>
            <a:r>
              <a:rPr lang="en-US" altLang="en-US" sz="1400" b="0" i="1" dirty="0" err="1"/>
              <a:t>radiomap</a:t>
            </a:r>
            <a:r>
              <a:rPr lang="en-US" altLang="en-US" sz="1400" b="0" i="1" dirty="0"/>
              <a:t>"</a:t>
            </a:r>
            <a:r>
              <a:rPr lang="en-US" altLang="en-US" sz="1400" b="0" dirty="0"/>
              <a:t>, A. </a:t>
            </a:r>
            <a:r>
              <a:rPr lang="en-US" altLang="en-US" sz="1400" b="0" dirty="0" err="1"/>
              <a:t>Konstantinidis</a:t>
            </a:r>
            <a:r>
              <a:rPr lang="en-US" altLang="en-US" sz="1400" b="0" dirty="0"/>
              <a:t>, G. </a:t>
            </a:r>
            <a:r>
              <a:rPr lang="en-US" altLang="en-US" sz="1400" b="0" dirty="0" err="1"/>
              <a:t>Chatzimilioudis</a:t>
            </a:r>
            <a:r>
              <a:rPr lang="en-US" altLang="en-US" sz="1400" b="0" dirty="0"/>
              <a:t>, C. </a:t>
            </a:r>
            <a:r>
              <a:rPr lang="en-US" altLang="en-US" sz="1400" b="0" dirty="0" err="1"/>
              <a:t>Laoudias</a:t>
            </a:r>
            <a:r>
              <a:rPr lang="en-US" altLang="en-US" sz="1400" b="0" dirty="0"/>
              <a:t>, S. </a:t>
            </a:r>
            <a:r>
              <a:rPr lang="en-US" altLang="en-US" sz="1400" b="0" dirty="0" err="1"/>
              <a:t>Nicolaou</a:t>
            </a:r>
            <a:r>
              <a:rPr lang="en-US" altLang="en-US" sz="1400" b="0" dirty="0"/>
              <a:t> and D. Zeinalipour-</a:t>
            </a:r>
            <a:r>
              <a:rPr lang="en-US" altLang="en-US" sz="1400" b="0" dirty="0" err="1"/>
              <a:t>Yazti</a:t>
            </a:r>
            <a:r>
              <a:rPr lang="en-US" altLang="en-US" sz="1400" b="0" dirty="0"/>
              <a:t>. In ACM HotPlanet'12, in conjunction with </a:t>
            </a:r>
            <a:r>
              <a:rPr lang="en-US" altLang="en-US" sz="1400" dirty="0"/>
              <a:t>ACM </a:t>
            </a:r>
            <a:r>
              <a:rPr lang="en-US" altLang="en-US" sz="1400" dirty="0" err="1"/>
              <a:t>MobiSys</a:t>
            </a:r>
            <a:r>
              <a:rPr lang="en-US" altLang="en-US" sz="1400" dirty="0"/>
              <a:t> '12, </a:t>
            </a:r>
            <a:r>
              <a:rPr lang="en-US" altLang="en-US" sz="1400" b="0" dirty="0"/>
              <a:t>ACM, Pages: 9--14, 2012.</a:t>
            </a:r>
          </a:p>
          <a:p>
            <a:pPr eaLnBrk="1" hangingPunct="1">
              <a:buFontTx/>
              <a:buChar char="-"/>
            </a:pPr>
            <a:r>
              <a:rPr lang="en-US" altLang="en-US" sz="1400" b="0" i="1" dirty="0"/>
              <a:t> Privacy-Preserving Indoor Localization on Smartphones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A. </a:t>
            </a:r>
            <a:r>
              <a:rPr lang="en-US" altLang="en-US" sz="1400" b="0" dirty="0" err="1" smtClean="0"/>
              <a:t>Konstantinidis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G. </a:t>
            </a:r>
            <a:r>
              <a:rPr lang="en-US" altLang="en-US" sz="1400" b="0" dirty="0" err="1" smtClean="0"/>
              <a:t>Chatzimilioudis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D. Zeinalipour-</a:t>
            </a:r>
            <a:r>
              <a:rPr lang="en-US" altLang="en-US" sz="1400" b="0" dirty="0" err="1" smtClean="0"/>
              <a:t>Yazti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P. </a:t>
            </a:r>
            <a:r>
              <a:rPr lang="en-US" altLang="en-US" sz="1400" b="0" dirty="0" err="1" smtClean="0"/>
              <a:t>Mpeis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N. </a:t>
            </a:r>
            <a:r>
              <a:rPr lang="en-US" altLang="en-US" sz="1400" b="0" dirty="0" err="1" smtClean="0"/>
              <a:t>Pelekis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Y. </a:t>
            </a:r>
            <a:r>
              <a:rPr lang="en-US" altLang="en-US" sz="1400" b="0" dirty="0" err="1" smtClean="0"/>
              <a:t>Theodoridis</a:t>
            </a:r>
            <a:r>
              <a:rPr lang="en-US" altLang="en-US" sz="1400" b="0" dirty="0" smtClean="0"/>
              <a:t>, </a:t>
            </a:r>
            <a:r>
              <a:rPr lang="en-US" altLang="en-US" sz="1400" b="0" dirty="0"/>
              <a:t>in </a:t>
            </a:r>
            <a:r>
              <a:rPr lang="en-US" altLang="en-US" sz="1400" dirty="0"/>
              <a:t>IEEE TKDE’15.</a:t>
            </a:r>
          </a:p>
          <a:p>
            <a:pPr eaLnBrk="1" hangingPunct="1">
              <a:buFontTx/>
              <a:buChar char="-"/>
            </a:pPr>
            <a:endParaRPr lang="en-US" altLang="en-US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Temporal Vector Map (TVM)</a:t>
            </a:r>
            <a:endParaRPr lang="en-US" dirty="0"/>
          </a:p>
        </p:txBody>
      </p:sp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IIN Service</a:t>
            </a:r>
          </a:p>
        </p:txBody>
      </p:sp>
      <p:pic>
        <p:nvPicPr>
          <p:cNvPr id="52228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23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611188" y="2060575"/>
            <a:ext cx="83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0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352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611188" y="3687763"/>
            <a:ext cx="830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2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539750" y="5661025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sp>
        <p:nvSpPr>
          <p:cNvPr id="52234" name="TextBox 13"/>
          <p:cNvSpPr txBox="1">
            <a:spLocks noChangeArrowheads="1"/>
          </p:cNvSpPr>
          <p:nvPr/>
        </p:nvSpPr>
        <p:spPr bwMode="auto">
          <a:xfrm>
            <a:off x="755650" y="4149725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52235" name="Straight Arrow Connector 19"/>
          <p:cNvCxnSpPr>
            <a:cxnSpLocks noChangeShapeType="1"/>
          </p:cNvCxnSpPr>
          <p:nvPr/>
        </p:nvCxnSpPr>
        <p:spPr bwMode="auto">
          <a:xfrm>
            <a:off x="4140200" y="2205038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236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Bloom Filter (u's APs)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140200" y="4348163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00563" y="4491038"/>
            <a:ext cx="215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A37"/>
                </a:solidFill>
              </a:rPr>
              <a:t>K=3 Positions</a:t>
            </a:r>
          </a:p>
        </p:txBody>
      </p:sp>
      <p:sp>
        <p:nvSpPr>
          <p:cNvPr id="52239" name="TextBox 29"/>
          <p:cNvSpPr txBox="1">
            <a:spLocks noChangeArrowheads="1"/>
          </p:cNvSpPr>
          <p:nvPr/>
        </p:nvSpPr>
        <p:spPr bwMode="auto">
          <a:xfrm flipH="1">
            <a:off x="900113" y="558958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User u</a:t>
            </a:r>
          </a:p>
        </p:txBody>
      </p:sp>
      <p:sp>
        <p:nvSpPr>
          <p:cNvPr id="52240" name="Smiley Face 26"/>
          <p:cNvSpPr>
            <a:spLocks noChangeArrowheads="1"/>
          </p:cNvSpPr>
          <p:nvPr/>
        </p:nvSpPr>
        <p:spPr bwMode="auto">
          <a:xfrm>
            <a:off x="2484438" y="981075"/>
            <a:ext cx="792162" cy="64770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522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25193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92275"/>
            <a:ext cx="24653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TextBox 19"/>
          <p:cNvSpPr txBox="1">
            <a:spLocks noChangeArrowheads="1"/>
          </p:cNvSpPr>
          <p:nvPr/>
        </p:nvSpPr>
        <p:spPr bwMode="auto">
          <a:xfrm>
            <a:off x="4067175" y="2924175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Set Membership Queries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691197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91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ea typeface="ＭＳ Ｐゴシック" charset="-128"/>
              </a:rPr>
              <a:t>Bloom filters – basic idea: 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allocate a vector of </a:t>
            </a:r>
            <a:r>
              <a:rPr lang="en-US" altLang="en-US" sz="2400" b="1"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</a:t>
            </a:r>
            <a:r>
              <a:rPr lang="en-US" altLang="en-US" sz="2400">
                <a:ea typeface="ＭＳ Ｐゴシック" charset="-128"/>
              </a:rPr>
              <a:t>, initially all set to 0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use </a:t>
            </a:r>
            <a:r>
              <a:rPr lang="en-US" altLang="en-US" sz="2400" b="1">
                <a:ea typeface="ＭＳ Ｐゴシック" charset="-128"/>
              </a:rPr>
              <a:t>h </a:t>
            </a:r>
            <a:r>
              <a:rPr lang="en-US" altLang="en-US" sz="2400">
                <a:ea typeface="ＭＳ Ｐゴシック" charset="-128"/>
              </a:rPr>
              <a:t>independent </a:t>
            </a:r>
            <a:r>
              <a:rPr lang="en-US" altLang="en-US" sz="2400" b="1">
                <a:ea typeface="ＭＳ Ｐゴシック" charset="-128"/>
              </a:rPr>
              <a:t>hash functions </a:t>
            </a:r>
            <a:r>
              <a:rPr lang="en-US" altLang="en-US" sz="2400">
                <a:ea typeface="ＭＳ Ｐゴシック" charset="-128"/>
              </a:rPr>
              <a:t>to hash every Access Point seen by a user to the vector.</a:t>
            </a:r>
          </a:p>
          <a:p>
            <a:pPr marL="688975" lvl="1" indent="-350838">
              <a:buFont typeface="Arial" charset="0"/>
              <a:buChar char="-"/>
            </a:pPr>
            <a:endParaRPr lang="en-US" altLang="en-US" sz="2400">
              <a:ea typeface="ＭＳ Ｐゴシック" charset="-128"/>
            </a:endParaRPr>
          </a:p>
          <a:p>
            <a:pPr marL="0" indent="0">
              <a:buFontTx/>
              <a:buNone/>
            </a:pPr>
            <a:endParaRPr lang="en-US" altLang="en-US" sz="1400" b="1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charset="-128"/>
              </a:rPr>
              <a:t>The </a:t>
            </a:r>
            <a:r>
              <a:rPr lang="en-US" altLang="en-US" sz="2800" b="1">
                <a:ea typeface="ＭＳ Ｐゴシック" charset="-128"/>
              </a:rPr>
              <a:t>IIN Service</a:t>
            </a:r>
            <a:r>
              <a:rPr lang="en-US" altLang="en-US" sz="2800">
                <a:ea typeface="ＭＳ Ｐゴシック" charset="-128"/>
              </a:rPr>
              <a:t> selects any </a:t>
            </a:r>
            <a:r>
              <a:rPr lang="en-US" altLang="en-US" sz="2800" b="1">
                <a:ea typeface="ＭＳ Ｐゴシック" charset="-128"/>
              </a:rPr>
              <a:t>RadioMap row </a:t>
            </a:r>
            <a:r>
              <a:rPr lang="en-US" altLang="en-US" sz="2800">
                <a:ea typeface="ＭＳ Ｐゴシック" charset="-128"/>
              </a:rPr>
              <a:t>that has an AP belonging to </a:t>
            </a:r>
            <a:r>
              <a:rPr lang="en-US" altLang="en-US" sz="2800" b="1">
                <a:ea typeface="ＭＳ Ｐゴシック" charset="-128"/>
              </a:rPr>
              <a:t>the query bloom filter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800">
                <a:ea typeface="ＭＳ Ｐゴシック" charset="-128"/>
              </a:rPr>
              <a:t>and send it to the user.</a:t>
            </a:r>
            <a:endParaRPr lang="en-US" altLang="en-US" sz="2400">
              <a:ea typeface="ＭＳ Ｐゴシック" charset="-128"/>
            </a:endParaRPr>
          </a:p>
          <a:p>
            <a:pPr marL="688975" lvl="1" indent="-350838">
              <a:buFont typeface="Arial" charset="0"/>
              <a:buChar char="-"/>
            </a:pPr>
            <a:endParaRPr lang="en-US" altLang="zh-CN" sz="2400">
              <a:ea typeface="SimSun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63713" y="3057525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2708275"/>
            <a:ext cx="504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2576513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84663" y="2781300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2781300"/>
            <a:ext cx="57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85113" y="29972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</a:rPr>
              <a:t>The most significant feature of Bloom filters is that there is a clear </a:t>
            </a:r>
            <a:r>
              <a:rPr lang="en-US" altLang="en-US" sz="2400" b="1" dirty="0">
                <a:ea typeface="ＭＳ Ｐゴシック" charset="-128"/>
              </a:rPr>
              <a:t>tradeoff between </a:t>
            </a:r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b </a:t>
            </a:r>
            <a:r>
              <a:rPr lang="en-US" altLang="en-US" sz="2400" dirty="0">
                <a:ea typeface="ＭＳ Ｐゴシック" charset="-128"/>
              </a:rPr>
              <a:t>and the </a:t>
            </a:r>
            <a:r>
              <a:rPr lang="en-US" altLang="en-US" sz="2400" b="1" dirty="0">
                <a:ea typeface="ＭＳ Ｐゴシック" charset="-128"/>
              </a:rPr>
              <a:t>probability of a false positive.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Small b: Too many false positives (too much hiding &amp; cost)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Large b: “No” false positives (no hiding &amp; no cost)</a:t>
            </a:r>
          </a:p>
          <a:p>
            <a:r>
              <a:rPr lang="en-US" altLang="en-US" sz="2400" dirty="0">
                <a:ea typeface="ＭＳ Ｐゴシック" charset="-128"/>
              </a:rPr>
              <a:t>Given </a:t>
            </a:r>
            <a:r>
              <a:rPr lang="en-US" altLang="en-US" sz="2400" b="1" dirty="0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h</a:t>
            </a:r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optimal hash functions</a:t>
            </a:r>
            <a:r>
              <a:rPr lang="en-US" altLang="en-US" sz="2400" dirty="0">
                <a:ea typeface="ＭＳ Ｐゴシック" charset="-128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 dirty="0">
                <a:ea typeface="ＭＳ Ｐゴシック" charset="-128"/>
              </a:rPr>
              <a:t> bits </a:t>
            </a:r>
            <a:r>
              <a:rPr lang="en-US" altLang="en-US" sz="2400" dirty="0">
                <a:ea typeface="ＭＳ Ｐゴシック" charset="-128"/>
              </a:rPr>
              <a:t>for the Bloom </a:t>
            </a:r>
            <a:r>
              <a:rPr lang="en-US" altLang="en-US" sz="2400" dirty="0" smtClean="0">
                <a:ea typeface="ＭＳ Ｐゴシック" charset="-128"/>
              </a:rPr>
              <a:t>filter</a:t>
            </a:r>
            <a:r>
              <a:rPr lang="en-US" altLang="en-US" sz="2400" dirty="0" smtClean="0">
                <a:ea typeface="ＭＳ Ｐゴシック" charset="-128"/>
              </a:rPr>
              <a:t>, 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charset="-128"/>
              </a:rPr>
              <a:t>M </a:t>
            </a:r>
            <a:r>
              <a:rPr lang="en-US" altLang="en-US" sz="2400" dirty="0" smtClean="0">
                <a:ea typeface="ＭＳ Ｐゴシック" charset="-128"/>
              </a:rPr>
              <a:t>the cardinality of the Access Point </a:t>
            </a:r>
            <a:r>
              <a:rPr lang="en-US" altLang="en-US" sz="2400" dirty="0" smtClean="0">
                <a:ea typeface="ＭＳ Ｐゴシック" charset="-128"/>
              </a:rPr>
              <a:t>set </a:t>
            </a:r>
            <a:r>
              <a:rPr lang="en-US" altLang="en-US" sz="2400" dirty="0">
                <a:ea typeface="ＭＳ Ｐゴシック" charset="-128"/>
              </a:rPr>
              <a:t>we can estimate the amount of </a:t>
            </a:r>
            <a:r>
              <a:rPr lang="en-US" altLang="en-US" sz="2400" b="1" dirty="0">
                <a:ea typeface="ＭＳ Ｐゴシック" charset="-128"/>
              </a:rPr>
              <a:t>false positives </a:t>
            </a:r>
            <a:r>
              <a:rPr lang="en-US" altLang="en-US" sz="2400" dirty="0">
                <a:ea typeface="ＭＳ Ｐゴシック" charset="-128"/>
              </a:rPr>
              <a:t>produced by the </a:t>
            </a:r>
            <a:r>
              <a:rPr lang="en-US" altLang="en-US" sz="2400" b="1" dirty="0">
                <a:ea typeface="ＭＳ Ｐゴシック" charset="-128"/>
              </a:rPr>
              <a:t>Bloom filter:</a:t>
            </a:r>
          </a:p>
          <a:p>
            <a:pPr lvl="1"/>
            <a:r>
              <a:rPr lang="en-US" altLang="en-US" sz="2000" dirty="0" smtClean="0">
                <a:ea typeface="ＭＳ Ｐゴシック" charset="-128"/>
              </a:rPr>
              <a:t>False </a:t>
            </a:r>
            <a:r>
              <a:rPr lang="en-US" altLang="en-US" sz="2000" dirty="0">
                <a:ea typeface="ＭＳ Ｐゴシック" charset="-128"/>
              </a:rPr>
              <a:t>Positive Ratio</a:t>
            </a:r>
            <a:r>
              <a:rPr lang="en-US" altLang="en-US" sz="2000" dirty="0" smtClean="0">
                <a:ea typeface="ＭＳ Ｐゴシック" charset="-128"/>
              </a:rPr>
              <a:t>:</a:t>
            </a:r>
          </a:p>
          <a:p>
            <a:pPr lvl="1"/>
            <a:r>
              <a:rPr lang="en-US" altLang="en-US" sz="2000" dirty="0" smtClean="0">
                <a:ea typeface="ＭＳ Ｐゴシック" charset="-128"/>
              </a:rPr>
              <a:t>Objective: </a:t>
            </a:r>
            <a:r>
              <a:rPr lang="en-US" altLang="en-US" sz="2000" dirty="0" smtClean="0">
                <a:ea typeface="ＭＳ Ｐゴシック" charset="-128"/>
              </a:rPr>
              <a:t> </a:t>
            </a:r>
            <a:endParaRPr lang="en-US" altLang="en-US" sz="1600" dirty="0">
              <a:ea typeface="ＭＳ Ｐゴシック" charset="-128"/>
            </a:endParaRPr>
          </a:p>
          <a:p>
            <a:pPr lvl="1"/>
            <a:r>
              <a:rPr lang="en-US" altLang="en-US" sz="2000" dirty="0" smtClean="0">
                <a:ea typeface="ＭＳ Ｐゴシック" charset="-128"/>
              </a:rPr>
              <a:t>Solving the above for b:</a:t>
            </a:r>
            <a:endParaRPr lang="en-US" altLang="en-US" sz="2000" dirty="0">
              <a:ea typeface="ＭＳ Ｐゴシック" charset="-128"/>
            </a:endParaRPr>
          </a:p>
          <a:p>
            <a:endParaRPr lang="en-US" altLang="en-US" sz="2800" dirty="0">
              <a:ea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0200" y="4365625"/>
          <a:ext cx="2117725" cy="520700"/>
        </p:xfrm>
        <a:graphic>
          <a:graphicData uri="http://schemas.openxmlformats.org/presentationml/2006/ole">
            <p:oleObj spid="_x0000_s55436" name="Equation" r:id="rId4" imgW="927100" imgH="2286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39952" y="5301207"/>
          <a:ext cx="2304256" cy="1008479"/>
        </p:xfrm>
        <a:graphic>
          <a:graphicData uri="http://schemas.openxmlformats.org/presentationml/2006/ole">
            <p:oleObj spid="_x0000_s55437" name="Equation" r:id="rId5" imgW="1015920" imgH="444240" progId="Equation.3">
              <p:embed/>
            </p:oleObj>
          </a:graphicData>
        </a:graphic>
      </p:graphicFrame>
      <p:graphicFrame>
        <p:nvGraphicFramePr>
          <p:cNvPr id="55438" name="Object 142"/>
          <p:cNvGraphicFramePr>
            <a:graphicFrameLocks noChangeAspect="1"/>
          </p:cNvGraphicFramePr>
          <p:nvPr/>
        </p:nvGraphicFramePr>
        <p:xfrm>
          <a:off x="4139952" y="4869160"/>
          <a:ext cx="1371030" cy="440419"/>
        </p:xfrm>
        <a:graphic>
          <a:graphicData uri="http://schemas.openxmlformats.org/presentationml/2006/ole">
            <p:oleObj spid="_x0000_s55438" name="Equation" r:id="rId6" imgW="634680" imgH="203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97150"/>
            <a:ext cx="5459413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TVM Evaluation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2447925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Energy required for </a:t>
            </a:r>
            <a:r>
              <a:rPr lang="en-US" altLang="en-US" dirty="0" smtClean="0">
                <a:ea typeface="ＭＳ Ｐゴシック" charset="-128"/>
              </a:rPr>
              <a:t>300 localization tasks (</a:t>
            </a:r>
            <a:r>
              <a:rPr lang="en-US" altLang="en-US" dirty="0" err="1">
                <a:ea typeface="ＭＳ Ｐゴシック" charset="-128"/>
              </a:rPr>
              <a:t>CPU+Wi-Fi</a:t>
            </a:r>
            <a:r>
              <a:rPr lang="en-US" altLang="en-US" dirty="0">
                <a:ea typeface="ＭＳ Ｐゴシック" charset="-128"/>
              </a:rPr>
              <a:t>) using </a:t>
            </a:r>
            <a:r>
              <a:rPr lang="en-US" altLang="en-US" dirty="0" err="1">
                <a:ea typeface="ＭＳ Ｐゴシック" charset="-128"/>
              </a:rPr>
              <a:t>PowerTutor</a:t>
            </a:r>
            <a:r>
              <a:rPr lang="en-US" altLang="en-US" dirty="0">
                <a:ea typeface="ＭＳ Ｐゴシック" charset="-128"/>
              </a:rPr>
              <a:t> on Android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Campus (20MB)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Town (100MB)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City (1GB)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Country (20GB)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TVM Continuous</a:t>
            </a:r>
            <a:endParaRPr lang="en-US" dirty="0"/>
          </a:p>
        </p:txBody>
      </p:sp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7273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1075"/>
            <a:ext cx="29098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0908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52735" y="757699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003399"/>
                </a:solidFill>
              </a:rPr>
              <a:t>Camouflage trajectories</a:t>
            </a:r>
          </a:p>
        </p:txBody>
      </p:sp>
      <p:sp>
        <p:nvSpPr>
          <p:cNvPr id="7" name="Smiley Face 6"/>
          <p:cNvSpPr>
            <a:spLocks noChangeArrowheads="1"/>
          </p:cNvSpPr>
          <p:nvPr/>
        </p:nvSpPr>
        <p:spPr bwMode="auto">
          <a:xfrm>
            <a:off x="2843213" y="5876925"/>
            <a:ext cx="574675" cy="576263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896" name="Smiley Face 26"/>
          <p:cNvSpPr>
            <a:spLocks noChangeArrowheads="1"/>
          </p:cNvSpPr>
          <p:nvPr/>
        </p:nvSpPr>
        <p:spPr bwMode="auto">
          <a:xfrm>
            <a:off x="7308850" y="5876925"/>
            <a:ext cx="503238" cy="576263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19475" y="595153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IIN determnines u’s location by exclusion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789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7715200" cy="5073650"/>
          </a:xfrm>
        </p:spPr>
        <p:txBody>
          <a:bodyPr/>
          <a:lstStyle/>
          <a:p>
            <a:r>
              <a:rPr lang="en-US" sz="2400" b="1" dirty="0" smtClean="0"/>
              <a:t>1977: </a:t>
            </a:r>
            <a:r>
              <a:rPr lang="en-US" sz="2400" b="1" i="1" dirty="0" smtClean="0"/>
              <a:t>"There </a:t>
            </a:r>
            <a:r>
              <a:rPr lang="en-US" sz="2400" b="1" i="1" dirty="0"/>
              <a:t>is no reason anyone would want a computer in their home."</a:t>
            </a:r>
          </a:p>
          <a:p>
            <a:pPr lvl="1"/>
            <a:r>
              <a:rPr lang="en-US" sz="2000" i="1" dirty="0"/>
              <a:t>Ken Olsen, founder of Digital Equipment Corporation, </a:t>
            </a:r>
            <a:r>
              <a:rPr lang="en-US" sz="2000" i="1" dirty="0" smtClean="0"/>
              <a:t>1977</a:t>
            </a:r>
          </a:p>
          <a:p>
            <a:r>
              <a:rPr lang="en-US" sz="2400" b="1" i="1" dirty="0" smtClean="0"/>
              <a:t>2017: </a:t>
            </a:r>
            <a:r>
              <a:rPr lang="en-US" sz="2400" i="1" dirty="0" smtClean="0"/>
              <a:t>Current studies show that a typical family </a:t>
            </a:r>
            <a:r>
              <a:rPr lang="en-US" sz="2400" i="1" dirty="0" err="1" smtClean="0"/>
              <a:t>im</a:t>
            </a:r>
            <a:r>
              <a:rPr lang="en-US" sz="2400" i="1" dirty="0" smtClean="0"/>
              <a:t> the developed world owns about </a:t>
            </a:r>
            <a:r>
              <a:rPr lang="en-US" sz="2400" b="1" i="1" dirty="0" smtClean="0"/>
              <a:t>5-10 internet-connected </a:t>
            </a:r>
            <a:r>
              <a:rPr lang="en-US" sz="2400" i="1" dirty="0" smtClean="0"/>
              <a:t>devices </a:t>
            </a:r>
          </a:p>
          <a:p>
            <a:pPr lvl="1"/>
            <a:r>
              <a:rPr lang="en-US" sz="2000" i="1" dirty="0" smtClean="0"/>
              <a:t>Smartphone, Tablet, </a:t>
            </a:r>
            <a:r>
              <a:rPr lang="en-US" sz="2000" i="1" dirty="0" err="1" smtClean="0"/>
              <a:t>SmartTV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SmartDevices</a:t>
            </a:r>
            <a:r>
              <a:rPr lang="en-US" sz="2000" i="1" dirty="0" smtClean="0"/>
              <a:t>, </a:t>
            </a:r>
            <a:r>
              <a:rPr lang="mr-IN" sz="2000" i="1" dirty="0" smtClean="0"/>
              <a:t>…</a:t>
            </a:r>
            <a:endParaRPr lang="en-US" sz="2000" i="1" dirty="0" smtClean="0"/>
          </a:p>
          <a:p>
            <a:pPr lvl="1"/>
            <a:r>
              <a:rPr lang="en-US" sz="2000" b="1" i="1" dirty="0" smtClean="0"/>
              <a:t>Not to add the 60 </a:t>
            </a:r>
            <a:r>
              <a:rPr lang="en-US" sz="2000" b="1" i="1" dirty="0" smtClean="0"/>
              <a:t>MCUs </a:t>
            </a:r>
            <a:r>
              <a:rPr lang="en-US" sz="2000" i="1" dirty="0" smtClean="0"/>
              <a:t>per US house + </a:t>
            </a:r>
            <a:r>
              <a:rPr lang="en-US" sz="2000" b="1" i="1" dirty="0" smtClean="0"/>
              <a:t>60 MCUs </a:t>
            </a:r>
            <a:r>
              <a:rPr lang="en-US" sz="2000" i="1" dirty="0" smtClean="0"/>
              <a:t>in a luxury car!</a:t>
            </a:r>
          </a:p>
          <a:p>
            <a:r>
              <a:rPr lang="en-US" sz="2400" b="1" i="1" dirty="0" smtClean="0"/>
              <a:t>Future: “Gartner </a:t>
            </a:r>
            <a:r>
              <a:rPr lang="en-US" sz="2400" b="1" i="1" dirty="0"/>
              <a:t>Says a Typical Family Home Could Contain More Than 500 Smart Devices by </a:t>
            </a:r>
            <a:r>
              <a:rPr lang="en-US" sz="2400" b="1" i="1" smtClean="0"/>
              <a:t>2022</a:t>
            </a:r>
            <a:r>
              <a:rPr lang="en-US" sz="2400" b="1" i="1" smtClean="0"/>
              <a:t>”!</a:t>
            </a:r>
            <a:endParaRPr lang="en-US" sz="2400" b="1" i="1" dirty="0" smtClean="0"/>
          </a:p>
          <a:p>
            <a:pPr lvl="1"/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goo.gl/c6VTWG</a:t>
            </a:r>
            <a:r>
              <a:rPr lang="en-US" sz="2000" dirty="0" smtClean="0"/>
              <a:t> </a:t>
            </a:r>
            <a:endParaRPr lang="en-US" sz="2000" b="1" i="1" dirty="0" smtClean="0"/>
          </a:p>
          <a:p>
            <a:pPr lvl="1"/>
            <a:r>
              <a:rPr lang="en-US" sz="2000" i="1" dirty="0" smtClean="0"/>
              <a:t>Lots of </a:t>
            </a:r>
            <a:r>
              <a:rPr lang="en-US" sz="2000" i="1" dirty="0" err="1" smtClean="0"/>
              <a:t>IoT</a:t>
            </a:r>
            <a:r>
              <a:rPr lang="en-US" sz="2000" i="1" dirty="0" smtClean="0"/>
              <a:t> for sensing </a:t>
            </a:r>
            <a:r>
              <a:rPr lang="en-US" sz="2000" i="1" dirty="0"/>
              <a:t>and </a:t>
            </a:r>
            <a:r>
              <a:rPr lang="en-US" sz="2000" i="1" dirty="0" smtClean="0"/>
              <a:t>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8851" y="1268759"/>
            <a:ext cx="917058" cy="1008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9669" y="8408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8208" y="5373216"/>
            <a:ext cx="1917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ea typeface="ＭＳ Ｐゴシック" charset="-128"/>
              </a:rPr>
              <a:t>Radiomap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ea typeface="ＭＳ Ｐゴシック" charset="-128"/>
              </a:rPr>
              <a:t>MDM’15</a:t>
            </a:r>
            <a:endParaRPr lang="en-US" altLang="en-US" sz="2400" b="1" dirty="0" smtClean="0">
              <a:solidFill>
                <a:srgbClr val="FF0000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 smtClean="0">
                <a:ea typeface="ＭＳ Ｐゴシック" charset="-128"/>
              </a:rPr>
              <a:t>Future Challenges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 smtClean="0">
                <a:ea typeface="ＭＳ Ｐゴシック" charset="-128"/>
              </a:rPr>
              <a:t>MDM’17, ICDE’17, SIGSPATIAL’17</a:t>
            </a:r>
            <a:endParaRPr lang="en-US" altLang="en-US" sz="32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62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844675"/>
            <a:ext cx="1952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21163"/>
            <a:ext cx="7380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18488" cy="3168650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Problem: </a:t>
            </a:r>
            <a:r>
              <a:rPr lang="en-US" altLang="en-US" sz="2400">
                <a:ea typeface="ＭＳ Ｐゴシック" charset="-128"/>
              </a:rPr>
              <a:t>Wi-Fi coverage might be </a:t>
            </a:r>
            <a:r>
              <a:rPr lang="en-US" altLang="en-US" sz="2400" b="1">
                <a:ea typeface="ＭＳ Ｐゴシック" charset="-128"/>
              </a:rPr>
              <a:t>irregularly available </a:t>
            </a:r>
            <a:r>
              <a:rPr lang="en-US" altLang="en-US" sz="2400">
                <a:ea typeface="ＭＳ Ｐゴシック" charset="-128"/>
              </a:rPr>
              <a:t>inside buildings </a:t>
            </a:r>
            <a:r>
              <a:rPr lang="en-US" altLang="en-US" sz="2400" b="1">
                <a:ea typeface="ＭＳ Ｐゴシック" charset="-128"/>
              </a:rPr>
              <a:t>due to poor WLAN planning </a:t>
            </a:r>
            <a:r>
              <a:rPr lang="en-US" altLang="en-US" sz="2400">
                <a:ea typeface="ＭＳ Ｐゴシック" charset="-128"/>
              </a:rPr>
              <a:t>or due to </a:t>
            </a:r>
            <a:r>
              <a:rPr lang="en-US" altLang="en-US" sz="2400" b="1">
                <a:ea typeface="ＭＳ Ｐゴシック" charset="-128"/>
              </a:rPr>
              <a:t>budget constraints.</a:t>
            </a:r>
          </a:p>
          <a:p>
            <a:pPr marL="514350" indent="-514350"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marL="514350" indent="-514350"/>
            <a:r>
              <a:rPr lang="en-US" altLang="en-US" sz="2400">
                <a:ea typeface="ＭＳ Ｐゴシック" charset="-128"/>
              </a:rPr>
              <a:t>A user </a:t>
            </a:r>
            <a:r>
              <a:rPr lang="en-US" altLang="en-US" sz="2400" b="1">
                <a:ea typeface="ＭＳ Ｐゴシック" charset="-128"/>
              </a:rPr>
              <a:t>walking inside </a:t>
            </a:r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Mall in Cyprus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Whenever the user </a:t>
            </a:r>
            <a:r>
              <a:rPr lang="en-US" altLang="en-US" sz="2000" b="1">
                <a:ea typeface="ＭＳ Ｐゴシック" charset="-128"/>
              </a:rPr>
              <a:t>enters a store</a:t>
            </a:r>
            <a:r>
              <a:rPr lang="en-US" altLang="en-US" sz="2000">
                <a:ea typeface="ＭＳ Ｐゴシック" charset="-128"/>
              </a:rPr>
              <a:t> the RSSI indicator falls </a:t>
            </a:r>
            <a:r>
              <a:rPr lang="en-US" altLang="en-US" sz="2000" b="1">
                <a:ea typeface="ＭＳ Ｐゴシック" charset="-128"/>
              </a:rPr>
              <a:t>below a connectivity </a:t>
            </a:r>
            <a:r>
              <a:rPr lang="en-US" altLang="en-US" sz="2000">
                <a:ea typeface="ＭＳ Ｐゴシック" charset="-128"/>
              </a:rPr>
              <a:t>threshold -</a:t>
            </a:r>
            <a:r>
              <a:rPr lang="en-US" altLang="en-US" sz="2000" b="1">
                <a:ea typeface="ＭＳ Ｐゴシック" charset="-128"/>
              </a:rPr>
              <a:t>85dBm. (-30dbM to -90dbM)</a:t>
            </a:r>
          </a:p>
          <a:p>
            <a:pPr marL="914400" lvl="1" indent="-514350"/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When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disconnected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IIN can’t 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offer navigation anymore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166938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63491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412875"/>
            <a:ext cx="3024187" cy="4968875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3494" name="Can 40"/>
          <p:cNvSpPr>
            <a:spLocks noChangeArrowheads="1"/>
          </p:cNvSpPr>
          <p:nvPr/>
        </p:nvSpPr>
        <p:spPr bwMode="auto">
          <a:xfrm>
            <a:off x="6443663" y="2276475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>
            <a:off x="2987675" y="2060575"/>
            <a:ext cx="2089150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6273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sp>
        <p:nvSpPr>
          <p:cNvPr id="63497" name="Rectangle 52"/>
          <p:cNvSpPr>
            <a:spLocks noChangeArrowheads="1"/>
          </p:cNvSpPr>
          <p:nvPr/>
        </p:nvSpPr>
        <p:spPr bwMode="auto">
          <a:xfrm>
            <a:off x="6588125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8" name="Rectangle 53"/>
          <p:cNvSpPr>
            <a:spLocks noChangeArrowheads="1"/>
          </p:cNvSpPr>
          <p:nvPr/>
        </p:nvSpPr>
        <p:spPr bwMode="auto">
          <a:xfrm>
            <a:off x="6877050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9" name="Rectangle 54"/>
          <p:cNvSpPr>
            <a:spLocks noChangeArrowheads="1"/>
          </p:cNvSpPr>
          <p:nvPr/>
        </p:nvSpPr>
        <p:spPr bwMode="auto">
          <a:xfrm>
            <a:off x="7164388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500" name="Rectangle 55"/>
          <p:cNvSpPr>
            <a:spLocks noChangeArrowheads="1"/>
          </p:cNvSpPr>
          <p:nvPr/>
        </p:nvSpPr>
        <p:spPr bwMode="auto">
          <a:xfrm>
            <a:off x="7451725" y="3313113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3059113" y="4868863"/>
            <a:ext cx="2017712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11413" y="5300663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sym typeface="Wingdings" charset="2"/>
              </a:rPr>
              <a:t> </a:t>
            </a:r>
            <a:r>
              <a:rPr lang="en-US" altLang="en-US">
                <a:solidFill>
                  <a:srgbClr val="FF0000"/>
                </a:solidFill>
              </a:rPr>
              <a:t>Intermittent Connectivity</a:t>
            </a:r>
          </a:p>
        </p:txBody>
      </p:sp>
      <p:pic>
        <p:nvPicPr>
          <p:cNvPr id="6350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627313" y="4365625"/>
            <a:ext cx="309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cxnSp>
        <p:nvCxnSpPr>
          <p:cNvPr id="24" name="Straight Arrow Connector 47"/>
          <p:cNvCxnSpPr>
            <a:cxnSpLocks noChangeShapeType="1"/>
          </p:cNvCxnSpPr>
          <p:nvPr/>
        </p:nvCxnSpPr>
        <p:spPr bwMode="auto">
          <a:xfrm>
            <a:off x="3059113" y="3573463"/>
            <a:ext cx="2089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" name="TextBox 50"/>
          <p:cNvSpPr txBox="1">
            <a:spLocks noChangeArrowheads="1"/>
          </p:cNvSpPr>
          <p:nvPr/>
        </p:nvSpPr>
        <p:spPr bwMode="auto">
          <a:xfrm>
            <a:off x="2771775" y="3068638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Where-am-I?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468313" y="1196975"/>
            <a:ext cx="0" cy="1295400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68313" y="2492375"/>
            <a:ext cx="0" cy="1873250"/>
          </a:xfrm>
          <a:prstGeom prst="straightConnector1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468313" y="436562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-5400000">
            <a:off x="-269875" y="3157538"/>
            <a:ext cx="216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No Navigation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24300" y="3284538"/>
            <a:ext cx="503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8" grpId="0"/>
      <p:bldP spid="21" grpId="0"/>
      <p:bldP spid="25" grpId="0"/>
      <p:bldP spid="35" grpId="0"/>
      <p:bldP spid="37" grpId="0"/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028826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PreLoc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65539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12969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557338"/>
            <a:ext cx="3024187" cy="4824412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5542" name="Can 40"/>
          <p:cNvSpPr>
            <a:spLocks noChangeArrowheads="1"/>
          </p:cNvSpPr>
          <p:nvPr/>
        </p:nvSpPr>
        <p:spPr bwMode="auto">
          <a:xfrm>
            <a:off x="6443663" y="2781300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 flipH="1">
            <a:off x="2843213" y="2060575"/>
            <a:ext cx="316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8432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sp>
        <p:nvSpPr>
          <p:cNvPr id="65545" name="Rectangle 52"/>
          <p:cNvSpPr>
            <a:spLocks noChangeArrowheads="1"/>
          </p:cNvSpPr>
          <p:nvPr/>
        </p:nvSpPr>
        <p:spPr bwMode="auto">
          <a:xfrm>
            <a:off x="6588125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6" name="Rectangle 53"/>
          <p:cNvSpPr>
            <a:spLocks noChangeArrowheads="1"/>
          </p:cNvSpPr>
          <p:nvPr/>
        </p:nvSpPr>
        <p:spPr bwMode="auto">
          <a:xfrm>
            <a:off x="6877050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7" name="Rectangle 54"/>
          <p:cNvSpPr>
            <a:spLocks noChangeArrowheads="1"/>
          </p:cNvSpPr>
          <p:nvPr/>
        </p:nvSpPr>
        <p:spPr bwMode="auto">
          <a:xfrm>
            <a:off x="7164388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8" name="Rectangle 55"/>
          <p:cNvSpPr>
            <a:spLocks noChangeArrowheads="1"/>
          </p:cNvSpPr>
          <p:nvPr/>
        </p:nvSpPr>
        <p:spPr bwMode="auto">
          <a:xfrm>
            <a:off x="7451725" y="3817938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84438" y="5157788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  <a:sym typeface="Wingdings" charset="2"/>
              </a:rPr>
              <a:t> </a:t>
            </a:r>
            <a:r>
              <a:rPr lang="en-US" altLang="en-US">
                <a:solidFill>
                  <a:srgbClr val="007A37"/>
                </a:solidFill>
              </a:rPr>
              <a:t>Intermittent Connectivity</a:t>
            </a:r>
          </a:p>
        </p:txBody>
      </p:sp>
      <p:pic>
        <p:nvPicPr>
          <p:cNvPr id="6555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7925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H="1">
            <a:off x="2700338" y="5084763"/>
            <a:ext cx="31670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2700338" y="45085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cxnSp>
        <p:nvCxnSpPr>
          <p:cNvPr id="65554" name="Straight Arrow Connector 24"/>
          <p:cNvCxnSpPr>
            <a:cxnSpLocks noChangeShapeType="1"/>
          </p:cNvCxnSpPr>
          <p:nvPr/>
        </p:nvCxnSpPr>
        <p:spPr bwMode="auto">
          <a:xfrm>
            <a:off x="755650" y="141287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5555" name="TextBox 25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27" name="Can 40"/>
          <p:cNvSpPr>
            <a:spLocks noChangeArrowheads="1"/>
          </p:cNvSpPr>
          <p:nvPr/>
        </p:nvSpPr>
        <p:spPr bwMode="auto">
          <a:xfrm>
            <a:off x="1042988" y="2997200"/>
            <a:ext cx="504825" cy="431800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8" name="Can 40"/>
          <p:cNvSpPr>
            <a:spLocks noChangeArrowheads="1"/>
          </p:cNvSpPr>
          <p:nvPr/>
        </p:nvSpPr>
        <p:spPr bwMode="auto">
          <a:xfrm>
            <a:off x="1042988" y="5732463"/>
            <a:ext cx="504825" cy="433387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31" name="Straight Arrow Connector 47"/>
          <p:cNvCxnSpPr>
            <a:cxnSpLocks noChangeShapeType="1"/>
          </p:cNvCxnSpPr>
          <p:nvPr/>
        </p:nvCxnSpPr>
        <p:spPr bwMode="auto">
          <a:xfrm flipH="1">
            <a:off x="2843213" y="3500438"/>
            <a:ext cx="30241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2987675" y="2924175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chemeClr val="tx1"/>
                </a:solidFill>
              </a:rPr>
              <a:t>Prefetch </a:t>
            </a:r>
            <a:r>
              <a:rPr lang="en-US" altLang="en-US" sz="2400">
                <a:solidFill>
                  <a:schemeClr val="tx1"/>
                </a:solidFill>
              </a:rPr>
              <a:t>K </a:t>
            </a:r>
            <a:r>
              <a:rPr lang="en-US" altLang="en-US" sz="2400" b="0">
                <a:solidFill>
                  <a:schemeClr val="tx1"/>
                </a:solidFill>
              </a:rPr>
              <a:t>RM rows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067175" y="3141663"/>
            <a:ext cx="504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55650" y="3141663"/>
            <a:ext cx="0" cy="1366837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755650" y="4508500"/>
            <a:ext cx="0" cy="13684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395288" y="3500438"/>
            <a:ext cx="262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0000"/>
                </a:solidFill>
              </a:rPr>
              <a:t>Localize from Cache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3" grpId="0"/>
      <p:bldP spid="27" grpId="0" animBg="1"/>
      <p:bldP spid="28" grpId="0" animBg="1"/>
      <p:bldP spid="32" grpId="0"/>
      <p:bldP spid="34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362950" cy="3168650"/>
          </a:xfrm>
        </p:spPr>
        <p:txBody>
          <a:bodyPr/>
          <a:lstStyle/>
          <a:p>
            <a:pPr marL="514350" indent="-514350"/>
            <a:r>
              <a:rPr lang="en-US" altLang="en-US" sz="2800" dirty="0">
                <a:ea typeface="ＭＳ Ｐゴシック" charset="-128"/>
              </a:rPr>
              <a:t>Why not </a:t>
            </a:r>
            <a:r>
              <a:rPr lang="en-US" altLang="en-US" sz="2800" b="1" dirty="0">
                <a:ea typeface="ＭＳ Ｐゴシック" charset="-128"/>
              </a:rPr>
              <a:t>fallback</a:t>
            </a:r>
            <a:r>
              <a:rPr lang="en-US" altLang="en-US" sz="2800" dirty="0">
                <a:ea typeface="ＭＳ Ｐゴシック" charset="-128"/>
              </a:rPr>
              <a:t> from </a:t>
            </a:r>
            <a:r>
              <a:rPr lang="en-US" altLang="en-US" sz="2800" b="1" dirty="0">
                <a:ea typeface="ＭＳ Ｐゴシック" charset="-128"/>
              </a:rPr>
              <a:t>Wi-Fi</a:t>
            </a:r>
            <a:r>
              <a:rPr lang="en-US" altLang="en-US" sz="2800" dirty="0">
                <a:ea typeface="ＭＳ Ｐゴシック" charset="-128"/>
              </a:rPr>
              <a:t> to </a:t>
            </a:r>
            <a:r>
              <a:rPr lang="en-US" altLang="en-US" sz="2800" b="1" dirty="0">
                <a:ea typeface="ＭＳ Ｐゴシック" charset="-128"/>
              </a:rPr>
              <a:t>Mobile Internet </a:t>
            </a:r>
            <a:r>
              <a:rPr lang="en-US" altLang="en-US" sz="2800" dirty="0">
                <a:ea typeface="ＭＳ Ｐゴシック" charset="-128"/>
              </a:rPr>
              <a:t>(2G-4G) when Wi-Fi is not </a:t>
            </a:r>
            <a:r>
              <a:rPr lang="en-US" altLang="en-US" sz="2800" b="1" dirty="0">
                <a:ea typeface="ＭＳ Ｐゴシック" charset="-128"/>
              </a:rPr>
              <a:t>available</a:t>
            </a:r>
            <a:r>
              <a:rPr lang="en-US" altLang="en-US" sz="2800" dirty="0">
                <a:ea typeface="ＭＳ Ｐゴシック" charset="-128"/>
              </a:rPr>
              <a:t>?</a:t>
            </a:r>
          </a:p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Mobile Internet Limitations:</a:t>
            </a:r>
          </a:p>
          <a:p>
            <a:pPr marL="914400" lvl="1" indent="-514350"/>
            <a:r>
              <a:rPr lang="en-US" altLang="en-US" sz="2400" b="1" dirty="0">
                <a:ea typeface="ＭＳ Ｐゴシック" charset="-128"/>
              </a:rPr>
              <a:t>Coverage: </a:t>
            </a:r>
            <a:r>
              <a:rPr lang="en-US" altLang="en-US" sz="2400" dirty="0">
                <a:ea typeface="ＭＳ Ｐゴシック" charset="-128"/>
              </a:rPr>
              <a:t>blockage or attenuation of signals in indoor spaces.</a:t>
            </a:r>
          </a:p>
          <a:p>
            <a:pPr marL="914400" lvl="1" indent="-514350"/>
            <a:r>
              <a:rPr lang="en-US" altLang="en-US" sz="2400" b="1" dirty="0">
                <a:ea typeface="ＭＳ Ｐゴシック" charset="-128"/>
              </a:rPr>
              <a:t>Slow fallback </a:t>
            </a:r>
            <a:r>
              <a:rPr lang="en-US" altLang="en-US" sz="2400" dirty="0">
                <a:ea typeface="ＭＳ Ｐゴシック" charset="-128"/>
              </a:rPr>
              <a:t>between outdated Mobile Internet and Wi-Fi infrastructures.</a:t>
            </a:r>
          </a:p>
          <a:p>
            <a:pPr marL="1314450" lvl="2" indent="-514350"/>
            <a:r>
              <a:rPr lang="en-US" altLang="en-US" sz="1800" dirty="0">
                <a:ea typeface="ＭＳ Ｐゴシック" charset="-128"/>
              </a:rPr>
              <a:t>Lack of ubiquitous </a:t>
            </a:r>
            <a:r>
              <a:rPr lang="en-US" altLang="en-US" sz="1800" b="1" dirty="0">
                <a:ea typeface="ＭＳ Ｐゴシック" charset="-128"/>
              </a:rPr>
              <a:t>802.11k, 802.11r (fast roaming) </a:t>
            </a:r>
            <a:r>
              <a:rPr lang="en-US" altLang="en-US" sz="1800" dirty="0">
                <a:ea typeface="ＭＳ Ｐゴシック" charset="-128"/>
              </a:rPr>
              <a:t>and 4G infrastructure.</a:t>
            </a:r>
            <a:endParaRPr lang="en-US" altLang="en-US" dirty="0">
              <a:ea typeface="ＭＳ Ｐゴシック" charset="-128"/>
            </a:endParaRPr>
          </a:p>
          <a:p>
            <a:pPr marL="914400" lvl="1" indent="-514350"/>
            <a:r>
              <a:rPr lang="en-US" altLang="en-US" sz="2400" b="1" dirty="0">
                <a:ea typeface="ＭＳ Ｐゴシック" charset="-128"/>
              </a:rPr>
              <a:t>Limited Quota: </a:t>
            </a:r>
            <a:r>
              <a:rPr lang="en-US" altLang="en-US" sz="2400" dirty="0" smtClean="0">
                <a:ea typeface="ＭＳ Ｐゴシック" charset="-128"/>
              </a:rPr>
              <a:t>mobile users have limited mobile internet plans.</a:t>
            </a:r>
            <a:endParaRPr lang="en-US" altLang="en-US" sz="2400" dirty="0">
              <a:ea typeface="ＭＳ Ｐゴシック" charset="-128"/>
            </a:endParaRPr>
          </a:p>
          <a:p>
            <a:pPr marL="914400" lvl="1" indent="-514350"/>
            <a:r>
              <a:rPr lang="en-US" altLang="en-US" sz="2400" b="1" dirty="0">
                <a:ea typeface="ＭＳ Ｐゴシック" charset="-128"/>
              </a:rPr>
              <a:t>Unavailability due to Roaming: </a:t>
            </a:r>
            <a:r>
              <a:rPr lang="en-US" altLang="en-US" sz="2400" dirty="0">
                <a:ea typeface="ＭＳ Ｐゴシック" charset="-128"/>
              </a:rPr>
              <a:t>when traveling and needing indoor navigation at most.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69634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b="1" dirty="0">
                <a:ea typeface="ＭＳ Ｐゴシック" charset="-128"/>
              </a:rPr>
              <a:t>Why?</a:t>
            </a:r>
            <a:r>
              <a:rPr lang="en-US" altLang="en-US" sz="2400" dirty="0">
                <a:ea typeface="ＭＳ Ｐゴシック" charset="-128"/>
              </a:rPr>
              <a:t> RM might contain many points (45K in </a:t>
            </a:r>
            <a:r>
              <a:rPr lang="en-US" altLang="en-US" sz="2400" dirty="0" smtClean="0">
                <a:ea typeface="ＭＳ Ｐゴシック" charset="-128"/>
              </a:rPr>
              <a:t>example).</a:t>
            </a:r>
            <a:endParaRPr lang="en-US" altLang="en-US" sz="2400" dirty="0">
              <a:ea typeface="ＭＳ Ｐゴシック" charset="-128"/>
            </a:endParaRPr>
          </a:p>
          <a:p>
            <a:r>
              <a:rPr lang="en-US" altLang="en-US" sz="2400" b="1" dirty="0">
                <a:ea typeface="ＭＳ Ｐゴシック" charset="-128"/>
              </a:rPr>
              <a:t>Action: </a:t>
            </a:r>
            <a:r>
              <a:rPr lang="en-US" altLang="en-US" sz="2400" dirty="0">
                <a:ea typeface="ＭＳ Ｐゴシック" charset="-128"/>
              </a:rPr>
              <a:t>The objective of this step is to </a:t>
            </a:r>
            <a:r>
              <a:rPr lang="en-US" altLang="en-US" sz="2400" b="1" dirty="0">
                <a:ea typeface="ＭＳ Ｐゴシック" charset="-128"/>
              </a:rPr>
              <a:t>cluster</a:t>
            </a:r>
            <a:r>
              <a:rPr lang="en-US" altLang="en-US" sz="2400" dirty="0">
                <a:ea typeface="ＭＳ Ｐゴシック" charset="-128"/>
              </a:rPr>
              <a:t> these into </a:t>
            </a:r>
            <a:r>
              <a:rPr lang="en-US" altLang="en-US" sz="2400" b="1" dirty="0">
                <a:ea typeface="ＭＳ Ｐゴシック" charset="-128"/>
              </a:rPr>
              <a:t>groups </a:t>
            </a:r>
            <a:r>
              <a:rPr lang="en-US" altLang="en-US" sz="2400" dirty="0">
                <a:ea typeface="ＭＳ Ｐゴシック" charset="-128"/>
              </a:rPr>
              <a:t>so that they are </a:t>
            </a:r>
            <a:r>
              <a:rPr lang="en-US" altLang="en-US" sz="2400" b="1" dirty="0">
                <a:ea typeface="ＭＳ Ｐゴシック" charset="-128"/>
              </a:rPr>
              <a:t>easier to </a:t>
            </a:r>
            <a:r>
              <a:rPr lang="en-US" altLang="en-US" sz="2400" b="1" dirty="0" err="1">
                <a:ea typeface="ＭＳ Ｐゴシック" charset="-128"/>
              </a:rPr>
              <a:t>prefetch</a:t>
            </a:r>
            <a:r>
              <a:rPr lang="en-US" altLang="en-US" sz="2400" dirty="0">
                <a:ea typeface="ＭＳ Ｐゴシック" charset="-128"/>
              </a:rPr>
              <a:t>.</a:t>
            </a:r>
          </a:p>
          <a:p>
            <a:r>
              <a:rPr lang="en-US" altLang="en-US" sz="2400" dirty="0">
                <a:ea typeface="ＭＳ Ｐゴシック" charset="-128"/>
              </a:rPr>
              <a:t>K-Means simple well-established clustering algorithm.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Operation: Random Centroids (C), Add to Closest C, Re-adjust C</a:t>
            </a:r>
          </a:p>
          <a:p>
            <a:pPr lvl="1"/>
            <a:r>
              <a:rPr lang="en-US" altLang="en-US" sz="2000" b="1" dirty="0">
                <a:solidFill>
                  <a:srgbClr val="FF0000"/>
                </a:solidFill>
                <a:ea typeface="ＭＳ Ｐゴシック" charset="-128"/>
              </a:rPr>
              <a:t>Re-adjusting Centroids expensive quadratic complexity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 dirty="0">
              <a:solidFill>
                <a:srgbClr val="FF0000"/>
              </a:solidFill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en-US" sz="2000" dirty="0">
              <a:ea typeface="ＭＳ Ｐゴシック" charset="-128"/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48063"/>
            <a:ext cx="7056437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71550" y="3475038"/>
            <a:ext cx="6985000" cy="2808287"/>
            <a:chOff x="971600" y="3356992"/>
            <a:chExt cx="6984776" cy="2808312"/>
          </a:xfrm>
        </p:grpSpPr>
        <p:sp>
          <p:nvSpPr>
            <p:cNvPr id="69638" name="Oval 279"/>
            <p:cNvSpPr>
              <a:spLocks noChangeArrowheads="1"/>
            </p:cNvSpPr>
            <p:nvPr/>
          </p:nvSpPr>
          <p:spPr bwMode="auto">
            <a:xfrm>
              <a:off x="2771800" y="342900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39" name="Oval 280"/>
            <p:cNvSpPr>
              <a:spLocks noChangeArrowheads="1"/>
            </p:cNvSpPr>
            <p:nvPr/>
          </p:nvSpPr>
          <p:spPr bwMode="auto">
            <a:xfrm>
              <a:off x="3203848" y="335699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0" name="Oval 268"/>
            <p:cNvSpPr>
              <a:spLocks noChangeArrowheads="1"/>
            </p:cNvSpPr>
            <p:nvPr/>
          </p:nvSpPr>
          <p:spPr bwMode="auto">
            <a:xfrm>
              <a:off x="2483768" y="5373216"/>
              <a:ext cx="576064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1" name="Oval 269"/>
            <p:cNvSpPr>
              <a:spLocks noChangeArrowheads="1"/>
            </p:cNvSpPr>
            <p:nvPr/>
          </p:nvSpPr>
          <p:spPr bwMode="auto">
            <a:xfrm>
              <a:off x="2987824" y="5301208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2" name="Oval 270"/>
            <p:cNvSpPr>
              <a:spLocks noChangeArrowheads="1"/>
            </p:cNvSpPr>
            <p:nvPr/>
          </p:nvSpPr>
          <p:spPr bwMode="auto">
            <a:xfrm>
              <a:off x="2915816" y="5589240"/>
              <a:ext cx="648072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3" name="Oval 271"/>
            <p:cNvSpPr>
              <a:spLocks noChangeArrowheads="1"/>
            </p:cNvSpPr>
            <p:nvPr/>
          </p:nvSpPr>
          <p:spPr bwMode="auto">
            <a:xfrm>
              <a:off x="2915816" y="4797152"/>
              <a:ext cx="720080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4" name="Oval 273"/>
            <p:cNvSpPr>
              <a:spLocks noChangeArrowheads="1"/>
            </p:cNvSpPr>
            <p:nvPr/>
          </p:nvSpPr>
          <p:spPr bwMode="auto">
            <a:xfrm>
              <a:off x="2627784" y="4437112"/>
              <a:ext cx="504056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5" name="Oval 275"/>
            <p:cNvSpPr>
              <a:spLocks noChangeArrowheads="1"/>
            </p:cNvSpPr>
            <p:nvPr/>
          </p:nvSpPr>
          <p:spPr bwMode="auto">
            <a:xfrm>
              <a:off x="3131840" y="4221088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6" name="Oval 276"/>
            <p:cNvSpPr>
              <a:spLocks noChangeArrowheads="1"/>
            </p:cNvSpPr>
            <p:nvPr/>
          </p:nvSpPr>
          <p:spPr bwMode="auto">
            <a:xfrm>
              <a:off x="2555776" y="3861048"/>
              <a:ext cx="504056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7" name="Oval 277"/>
            <p:cNvSpPr>
              <a:spLocks noChangeArrowheads="1"/>
            </p:cNvSpPr>
            <p:nvPr/>
          </p:nvSpPr>
          <p:spPr bwMode="auto">
            <a:xfrm>
              <a:off x="3923928" y="3645024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8" name="Oval 278"/>
            <p:cNvSpPr>
              <a:spLocks noChangeArrowheads="1"/>
            </p:cNvSpPr>
            <p:nvPr/>
          </p:nvSpPr>
          <p:spPr bwMode="auto">
            <a:xfrm>
              <a:off x="3347864" y="3933056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9" name="Oval 281"/>
            <p:cNvSpPr>
              <a:spLocks noChangeArrowheads="1"/>
            </p:cNvSpPr>
            <p:nvPr/>
          </p:nvSpPr>
          <p:spPr bwMode="auto">
            <a:xfrm>
              <a:off x="2987824" y="378904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0" name="Oval 282"/>
            <p:cNvSpPr>
              <a:spLocks noChangeArrowheads="1"/>
            </p:cNvSpPr>
            <p:nvPr/>
          </p:nvSpPr>
          <p:spPr bwMode="auto">
            <a:xfrm>
              <a:off x="2699792" y="407707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1" name="Oval 283"/>
            <p:cNvSpPr>
              <a:spLocks noChangeArrowheads="1"/>
            </p:cNvSpPr>
            <p:nvPr/>
          </p:nvSpPr>
          <p:spPr bwMode="auto">
            <a:xfrm>
              <a:off x="4860032" y="3861048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2" name="Oval 284"/>
            <p:cNvSpPr>
              <a:spLocks noChangeArrowheads="1"/>
            </p:cNvSpPr>
            <p:nvPr/>
          </p:nvSpPr>
          <p:spPr bwMode="auto">
            <a:xfrm>
              <a:off x="6300192" y="3645024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3" name="Oval 285"/>
            <p:cNvSpPr>
              <a:spLocks noChangeArrowheads="1"/>
            </p:cNvSpPr>
            <p:nvPr/>
          </p:nvSpPr>
          <p:spPr bwMode="auto">
            <a:xfrm>
              <a:off x="6948264" y="3645024"/>
              <a:ext cx="576064" cy="9361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4" name="Oval 286"/>
            <p:cNvSpPr>
              <a:spLocks noChangeArrowheads="1"/>
            </p:cNvSpPr>
            <p:nvPr/>
          </p:nvSpPr>
          <p:spPr bwMode="auto">
            <a:xfrm>
              <a:off x="7092280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5" name="Oval 287"/>
            <p:cNvSpPr>
              <a:spLocks noChangeArrowheads="1"/>
            </p:cNvSpPr>
            <p:nvPr/>
          </p:nvSpPr>
          <p:spPr bwMode="auto">
            <a:xfrm>
              <a:off x="7236296" y="5085184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6" name="Oval 288"/>
            <p:cNvSpPr>
              <a:spLocks noChangeArrowheads="1"/>
            </p:cNvSpPr>
            <p:nvPr/>
          </p:nvSpPr>
          <p:spPr bwMode="auto">
            <a:xfrm>
              <a:off x="7308304" y="5517232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7" name="Oval 289"/>
            <p:cNvSpPr>
              <a:spLocks noChangeArrowheads="1"/>
            </p:cNvSpPr>
            <p:nvPr/>
          </p:nvSpPr>
          <p:spPr bwMode="auto">
            <a:xfrm>
              <a:off x="5364088" y="4941168"/>
              <a:ext cx="360040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8" name="Oval 290"/>
            <p:cNvSpPr>
              <a:spLocks noChangeArrowheads="1"/>
            </p:cNvSpPr>
            <p:nvPr/>
          </p:nvSpPr>
          <p:spPr bwMode="auto">
            <a:xfrm>
              <a:off x="5220072" y="450912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9" name="Oval 291"/>
            <p:cNvSpPr>
              <a:spLocks noChangeArrowheads="1"/>
            </p:cNvSpPr>
            <p:nvPr/>
          </p:nvSpPr>
          <p:spPr bwMode="auto">
            <a:xfrm>
              <a:off x="5724128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0" name="Oval 292"/>
            <p:cNvSpPr>
              <a:spLocks noChangeArrowheads="1"/>
            </p:cNvSpPr>
            <p:nvPr/>
          </p:nvSpPr>
          <p:spPr bwMode="auto">
            <a:xfrm>
              <a:off x="5724128" y="5085184"/>
              <a:ext cx="360040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1" name="Oval 293"/>
            <p:cNvSpPr>
              <a:spLocks noChangeArrowheads="1"/>
            </p:cNvSpPr>
            <p:nvPr/>
          </p:nvSpPr>
          <p:spPr bwMode="auto">
            <a:xfrm>
              <a:off x="5220072" y="414908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2" name="Oval 294"/>
            <p:cNvSpPr>
              <a:spLocks noChangeArrowheads="1"/>
            </p:cNvSpPr>
            <p:nvPr/>
          </p:nvSpPr>
          <p:spPr bwMode="auto">
            <a:xfrm>
              <a:off x="5796136" y="4221088"/>
              <a:ext cx="36004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3" name="Oval 295"/>
            <p:cNvSpPr>
              <a:spLocks noChangeArrowheads="1"/>
            </p:cNvSpPr>
            <p:nvPr/>
          </p:nvSpPr>
          <p:spPr bwMode="auto">
            <a:xfrm>
              <a:off x="5580112" y="3933056"/>
              <a:ext cx="72008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4" name="Oval 296"/>
            <p:cNvSpPr>
              <a:spLocks noChangeArrowheads="1"/>
            </p:cNvSpPr>
            <p:nvPr/>
          </p:nvSpPr>
          <p:spPr bwMode="auto">
            <a:xfrm>
              <a:off x="5292080" y="3501008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5" name="Oval 297"/>
            <p:cNvSpPr>
              <a:spLocks noChangeArrowheads="1"/>
            </p:cNvSpPr>
            <p:nvPr/>
          </p:nvSpPr>
          <p:spPr bwMode="auto">
            <a:xfrm>
              <a:off x="971600" y="5661248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6" name="Oval 298"/>
            <p:cNvSpPr>
              <a:spLocks noChangeArrowheads="1"/>
            </p:cNvSpPr>
            <p:nvPr/>
          </p:nvSpPr>
          <p:spPr bwMode="auto">
            <a:xfrm>
              <a:off x="1115616" y="5301208"/>
              <a:ext cx="21602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7" name="Oval 299"/>
            <p:cNvSpPr>
              <a:spLocks noChangeArrowheads="1"/>
            </p:cNvSpPr>
            <p:nvPr/>
          </p:nvSpPr>
          <p:spPr bwMode="auto">
            <a:xfrm>
              <a:off x="1187624" y="4581128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8" name="Oval 300"/>
            <p:cNvSpPr>
              <a:spLocks noChangeArrowheads="1"/>
            </p:cNvSpPr>
            <p:nvPr/>
          </p:nvSpPr>
          <p:spPr bwMode="auto">
            <a:xfrm>
              <a:off x="1475656" y="3933056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9" name="Oval 301"/>
            <p:cNvSpPr>
              <a:spLocks noChangeArrowheads="1"/>
            </p:cNvSpPr>
            <p:nvPr/>
          </p:nvSpPr>
          <p:spPr bwMode="auto">
            <a:xfrm>
              <a:off x="2267744" y="3573016"/>
              <a:ext cx="288032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70" name="Oval 302"/>
            <p:cNvSpPr>
              <a:spLocks noChangeArrowheads="1"/>
            </p:cNvSpPr>
            <p:nvPr/>
          </p:nvSpPr>
          <p:spPr bwMode="auto">
            <a:xfrm>
              <a:off x="1907704" y="3645024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71" name="Oval 303"/>
            <p:cNvSpPr>
              <a:spLocks noChangeArrowheads="1"/>
            </p:cNvSpPr>
            <p:nvPr/>
          </p:nvSpPr>
          <p:spPr bwMode="auto">
            <a:xfrm>
              <a:off x="1547664" y="3573016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71682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We use the </a:t>
            </a:r>
            <a:r>
              <a:rPr lang="en-US" altLang="en-US" sz="2400" b="1">
                <a:solidFill>
                  <a:schemeClr val="accent2"/>
                </a:solidFill>
                <a:ea typeface="ＭＳ Ｐゴシック" charset="-128"/>
              </a:rPr>
              <a:t>Bradley-Fayyad-Reina (BFR)* </a:t>
            </a:r>
            <a:r>
              <a:rPr lang="en-US" altLang="en-US" sz="2400">
                <a:ea typeface="ＭＳ Ｐゴシック" charset="-128"/>
              </a:rPr>
              <a:t>algorithm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variant of k-means </a:t>
            </a:r>
            <a:r>
              <a:rPr lang="en-US" altLang="en-US" sz="2400">
                <a:ea typeface="ＭＳ Ｐゴシック" charset="-128"/>
              </a:rPr>
              <a:t>designated for </a:t>
            </a:r>
            <a:r>
              <a:rPr lang="en-US" altLang="en-US" sz="2400" b="1">
                <a:ea typeface="ＭＳ Ｐゴシック" charset="-128"/>
              </a:rPr>
              <a:t>large datasets.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Instead of </a:t>
            </a:r>
            <a:r>
              <a:rPr lang="en-US" altLang="en-US" sz="2400" b="1">
                <a:ea typeface="ＭＳ Ｐゴシック" charset="-128"/>
              </a:rPr>
              <a:t>computing L</a:t>
            </a:r>
            <a:r>
              <a:rPr lang="en-US" altLang="en-US" sz="2400" b="1" baseline="-25000">
                <a:ea typeface="ＭＳ Ｐゴシック" charset="-128"/>
              </a:rPr>
              <a:t>2</a:t>
            </a:r>
            <a:r>
              <a:rPr lang="en-US" altLang="en-US" sz="2400">
                <a:ea typeface="ＭＳ Ｐゴシック" charset="-128"/>
              </a:rPr>
              <a:t> distance of point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p</a:t>
            </a:r>
            <a:r>
              <a:rPr lang="en-US" altLang="en-US" sz="2400">
                <a:ea typeface="ＭＳ Ｐゴシック" charset="-128"/>
              </a:rPr>
              <a:t> against centroid, as in k-means, it computes the </a:t>
            </a:r>
            <a:r>
              <a:rPr lang="en-US" altLang="en-US" sz="2400" b="1">
                <a:ea typeface="ＭＳ Ｐゴシック" charset="-128"/>
              </a:rPr>
              <a:t>Mahalanobis distance (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) against some </a:t>
            </a:r>
            <a:r>
              <a:rPr lang="en-US" altLang="en-US" sz="2400" b="1">
                <a:ea typeface="ＭＳ Ｐゴシック" charset="-128"/>
              </a:rPr>
              <a:t>set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statistics </a:t>
            </a:r>
            <a:r>
              <a:rPr lang="el-GR" altLang="en-US" sz="2400" b="1">
                <a:ea typeface="ＭＳ Ｐゴシック" charset="-128"/>
              </a:rPr>
              <a:t>(μ, σ)</a:t>
            </a:r>
            <a:r>
              <a:rPr lang="en-US" altLang="en-US" sz="2400">
                <a:ea typeface="ＭＳ Ｐゴシック" charset="-128"/>
              </a:rPr>
              <a:t>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 BFR if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 is less than a </a:t>
            </a:r>
            <a:r>
              <a:rPr lang="en-US" altLang="en-US" sz="2400" b="1">
                <a:ea typeface="ＭＳ Ｐゴシック" charset="-128"/>
              </a:rPr>
              <a:t>threshold</a:t>
            </a:r>
            <a:r>
              <a:rPr lang="en-US" altLang="en-US" sz="2400">
                <a:ea typeface="ＭＳ Ｐゴシック" charset="-128"/>
              </a:rPr>
              <a:t> add </a:t>
            </a:r>
            <a:r>
              <a:rPr lang="en-US" altLang="en-US" sz="2400" b="1">
                <a:ea typeface="ＭＳ Ｐゴシック" charset="-128"/>
              </a:rPr>
              <a:t>to set</a:t>
            </a:r>
            <a:r>
              <a:rPr lang="en-US" altLang="en-US" sz="2400">
                <a:ea typeface="ＭＳ Ｐゴシック" charset="-128"/>
              </a:rPr>
              <a:t>, else retain to possibly shape new clusters.</a:t>
            </a:r>
          </a:p>
          <a:p>
            <a:pPr lvl="1"/>
            <a:r>
              <a:rPr lang="en-US" altLang="en-US" sz="2400" b="1">
                <a:solidFill>
                  <a:srgbClr val="007A37"/>
                </a:solidFill>
                <a:ea typeface="ＭＳ Ｐゴシック" charset="-128"/>
              </a:rPr>
              <a:t>Advantage: </a:t>
            </a:r>
            <a:r>
              <a:rPr lang="en-US" altLang="en-US" sz="2400">
                <a:solidFill>
                  <a:srgbClr val="007A37"/>
                </a:solidFill>
                <a:ea typeface="ＭＳ Ｐゴシック" charset="-128"/>
              </a:rPr>
              <a:t>Less centroid computations! Points are traversed only once which is fast for big data!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3995738" y="4508500"/>
            <a:ext cx="2592387" cy="20161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>
                <a:solidFill>
                  <a:srgbClr val="FF0000"/>
                </a:solidFill>
              </a:rPr>
              <a:t>μ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508625" y="5013325"/>
            <a:ext cx="358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</a:rPr>
              <a:t>σ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71" name="Straight Arrow Connector 70"/>
          <p:cNvCxnSpPr>
            <a:cxnSpLocks noChangeShapeType="1"/>
          </p:cNvCxnSpPr>
          <p:nvPr/>
        </p:nvCxnSpPr>
        <p:spPr bwMode="auto">
          <a:xfrm>
            <a:off x="5435600" y="5589588"/>
            <a:ext cx="7207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4572000" y="4724400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4067175" y="5589588"/>
            <a:ext cx="144463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4787900" y="60213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5435600" y="50133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5292725" y="5876925"/>
            <a:ext cx="142875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6443663" y="5373688"/>
            <a:ext cx="144462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5651500" y="62372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5508625" y="4581525"/>
            <a:ext cx="142875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5940425" y="56610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4716463" y="5300663"/>
            <a:ext cx="142875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1042988" y="5127625"/>
            <a:ext cx="865187" cy="576263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827088" y="5775325"/>
            <a:ext cx="144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Point (p)</a:t>
            </a:r>
          </a:p>
        </p:txBody>
      </p:sp>
      <p:cxnSp>
        <p:nvCxnSpPr>
          <p:cNvPr id="88" name="Straight Arrow Connector 87"/>
          <p:cNvCxnSpPr>
            <a:cxnSpLocks noChangeShapeType="1"/>
            <a:stCxn id="84" idx="3"/>
          </p:cNvCxnSpPr>
          <p:nvPr/>
        </p:nvCxnSpPr>
        <p:spPr bwMode="auto">
          <a:xfrm>
            <a:off x="1908175" y="5414963"/>
            <a:ext cx="3168650" cy="1016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268538" y="4724400"/>
            <a:ext cx="1798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0" i="1">
                <a:solidFill>
                  <a:srgbClr val="FF0000"/>
                </a:solidFill>
              </a:rPr>
              <a:t>dist</a:t>
            </a:r>
            <a:r>
              <a:rPr lang="en-US" altLang="en-US" b="0" i="1" baseline="-25000">
                <a:solidFill>
                  <a:srgbClr val="FF0000"/>
                </a:solidFill>
              </a:rPr>
              <a:t>Mah</a:t>
            </a:r>
          </a:p>
        </p:txBody>
      </p:sp>
      <p:sp>
        <p:nvSpPr>
          <p:cNvPr id="71701" name="Rectangle 91"/>
          <p:cNvSpPr>
            <a:spLocks noChangeArrowheads="1"/>
          </p:cNvSpPr>
          <p:nvPr/>
        </p:nvSpPr>
        <p:spPr bwMode="auto">
          <a:xfrm>
            <a:off x="684213" y="6237288"/>
            <a:ext cx="788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chemeClr val="tx1"/>
                </a:solidFill>
              </a:rPr>
              <a:t>Scaling Clustering Algorithms to Large Databases.</a:t>
            </a:r>
            <a:r>
              <a:rPr lang="el-GR" altLang="en-US" sz="1400" b="0">
                <a:solidFill>
                  <a:schemeClr val="tx1"/>
                </a:solidFill>
              </a:rPr>
              <a:t>. </a:t>
            </a:r>
            <a:r>
              <a:rPr lang="en-US" altLang="en-US" sz="1400" b="0">
                <a:solidFill>
                  <a:schemeClr val="tx1"/>
                </a:solidFill>
              </a:rPr>
              <a:t>PS Bradley, UM Fayyad, C Reina - KDD, 1998</a:t>
            </a: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804025" y="4868863"/>
            <a:ext cx="2232025" cy="1152525"/>
            <a:chOff x="6804248" y="4437112"/>
            <a:chExt cx="2232248" cy="1152128"/>
          </a:xfrm>
        </p:grpSpPr>
        <p:graphicFrame>
          <p:nvGraphicFramePr>
            <p:cNvPr id="71705" name="Object 2"/>
            <p:cNvGraphicFramePr>
              <a:graphicFrameLocks noChangeAspect="1"/>
            </p:cNvGraphicFramePr>
            <p:nvPr/>
          </p:nvGraphicFramePr>
          <p:xfrm>
            <a:off x="6804248" y="4509120"/>
            <a:ext cx="2158082" cy="936625"/>
          </p:xfrm>
          <a:graphic>
            <a:graphicData uri="http://schemas.openxmlformats.org/presentationml/2006/ole">
              <p:oleObj spid="_x0000_s71782" name="Equation" r:id="rId4" imgW="1091878" imgH="444247" progId="Equation.3">
                <p:embed/>
              </p:oleObj>
            </a:graphicData>
          </a:graphic>
        </p:graphicFrame>
        <p:sp>
          <p:nvSpPr>
            <p:cNvPr id="71706" name="Rectangle 93"/>
            <p:cNvSpPr>
              <a:spLocks noChangeArrowheads="1"/>
            </p:cNvSpPr>
            <p:nvPr/>
          </p:nvSpPr>
          <p:spPr bwMode="auto">
            <a:xfrm>
              <a:off x="6804248" y="4437112"/>
              <a:ext cx="2232248" cy="11521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4500563" y="4868863"/>
            <a:ext cx="1655762" cy="12239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170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9263" y="5013325"/>
            <a:ext cx="2362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/>
      <p:bldP spid="91" grpId="0"/>
      <p:bldP spid="9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70564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</a:t>
            </a:r>
          </a:p>
        </p:txBody>
      </p:sp>
      <p:sp>
        <p:nvSpPr>
          <p:cNvPr id="73731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</a:rPr>
              <a:t>The </a:t>
            </a:r>
            <a:r>
              <a:rPr lang="en-US" altLang="en-US" sz="2400" b="1" dirty="0">
                <a:ea typeface="ＭＳ Ｐゴシック" charset="-128"/>
              </a:rPr>
              <a:t>Selection Step </a:t>
            </a:r>
            <a:r>
              <a:rPr lang="en-US" altLang="en-US" sz="2400" dirty="0">
                <a:ea typeface="ＭＳ Ｐゴシック" charset="-128"/>
              </a:rPr>
              <a:t>aims to </a:t>
            </a:r>
            <a:r>
              <a:rPr lang="en-US" altLang="en-US" sz="2400" b="1" dirty="0">
                <a:ea typeface="ＭＳ Ｐゴシック" charset="-128"/>
              </a:rPr>
              <a:t>sequence</a:t>
            </a:r>
            <a:r>
              <a:rPr lang="en-US" altLang="en-US" sz="2400" dirty="0">
                <a:ea typeface="ＭＳ Ｐゴシック" charset="-128"/>
              </a:rPr>
              <a:t> the </a:t>
            </a:r>
            <a:r>
              <a:rPr lang="en-US" altLang="en-US" sz="2400" b="1" dirty="0">
                <a:ea typeface="ＭＳ Ｐゴシック" charset="-128"/>
              </a:rPr>
              <a:t>retrieval</a:t>
            </a:r>
            <a:r>
              <a:rPr lang="en-US" altLang="en-US" sz="2400" dirty="0">
                <a:ea typeface="ＭＳ Ｐゴシック" charset="-128"/>
              </a:rPr>
              <a:t> of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, such that the </a:t>
            </a:r>
            <a:r>
              <a:rPr lang="en-US" altLang="en-US" sz="2400" b="1" dirty="0">
                <a:ea typeface="ＭＳ Ｐゴシック" charset="-128"/>
              </a:rPr>
              <a:t>most important clusters </a:t>
            </a:r>
            <a:r>
              <a:rPr lang="en-US" altLang="en-US" sz="2400" dirty="0">
                <a:ea typeface="ＭＳ Ｐゴシック" charset="-128"/>
              </a:rPr>
              <a:t>are downloaded first.</a:t>
            </a:r>
          </a:p>
          <a:p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Question: </a:t>
            </a:r>
            <a:r>
              <a:rPr lang="en-US" altLang="en-US" sz="2400" dirty="0">
                <a:ea typeface="ＭＳ Ｐゴシック" charset="-128"/>
              </a:rPr>
              <a:t>Which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 should a user </a:t>
            </a:r>
            <a:r>
              <a:rPr lang="en-US" altLang="en-US" sz="2400" b="1" dirty="0">
                <a:ea typeface="ＭＳ Ｐゴシック" charset="-128"/>
              </a:rPr>
              <a:t>download</a:t>
            </a:r>
            <a:r>
              <a:rPr lang="en-US" altLang="en-US" sz="2400" dirty="0">
                <a:ea typeface="ＭＳ Ｐゴシック" charset="-128"/>
              </a:rPr>
              <a:t> at a </a:t>
            </a:r>
            <a:r>
              <a:rPr lang="en-US" altLang="en-US" sz="2400" b="1" dirty="0">
                <a:ea typeface="ＭＳ Ｐゴシック" charset="-128"/>
              </a:rPr>
              <a:t>certain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position</a:t>
            </a:r>
            <a:r>
              <a:rPr lang="en-US" altLang="en-US" sz="2400" dirty="0">
                <a:ea typeface="ＭＳ Ｐゴシック" charset="-128"/>
              </a:rPr>
              <a:t> if Wi-Fi </a:t>
            </a:r>
            <a:r>
              <a:rPr lang="en-US" altLang="en-US" sz="2400" b="1" dirty="0">
                <a:ea typeface="ＭＳ Ｐゴシック" charset="-128"/>
              </a:rPr>
              <a:t>not available </a:t>
            </a:r>
            <a:r>
              <a:rPr lang="en-US" altLang="en-US" sz="2400" dirty="0">
                <a:ea typeface="ＭＳ Ｐゴシック" charset="-128"/>
              </a:rPr>
              <a:t>next?</a:t>
            </a:r>
          </a:p>
          <a:p>
            <a:pPr lvl="1"/>
            <a:r>
              <a:rPr lang="en-US" altLang="en-US" sz="2400" dirty="0" err="1">
                <a:ea typeface="ＭＳ Ｐゴシック" charset="-128"/>
              </a:rPr>
              <a:t>PreLoc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prioritizes </a:t>
            </a:r>
            <a:r>
              <a:rPr lang="en-US" altLang="en-US" sz="2400" dirty="0">
                <a:ea typeface="ＭＳ Ｐゴシック" charset="-128"/>
              </a:rPr>
              <a:t> the download of </a:t>
            </a:r>
            <a:r>
              <a:rPr lang="en-US" altLang="en-US" sz="2400" b="1" dirty="0">
                <a:ea typeface="ＭＳ Ｐゴシック" charset="-128"/>
              </a:rPr>
              <a:t>RM</a:t>
            </a:r>
            <a:r>
              <a:rPr lang="en-US" altLang="en-US" sz="2400" dirty="0">
                <a:ea typeface="ＭＳ Ｐゴシック" charset="-128"/>
              </a:rPr>
              <a:t> entries using </a:t>
            </a:r>
            <a:r>
              <a:rPr lang="en-US" altLang="en-US" sz="2400" b="1" dirty="0">
                <a:ea typeface="ＭＳ Ｐゴシック" charset="-128"/>
              </a:rPr>
              <a:t>historic traces </a:t>
            </a:r>
            <a:r>
              <a:rPr lang="en-US" altLang="en-US" sz="2400" dirty="0">
                <a:ea typeface="ＭＳ Ｐゴシック" charset="-128"/>
              </a:rPr>
              <a:t>of </a:t>
            </a:r>
            <a:r>
              <a:rPr lang="en-US" altLang="en-US" sz="2400" dirty="0" smtClean="0">
                <a:ea typeface="ＭＳ Ｐゴシック" charset="-128"/>
              </a:rPr>
              <a:t>users </a:t>
            </a:r>
            <a:r>
              <a:rPr lang="en-US" altLang="en-US" sz="2400" dirty="0">
                <a:ea typeface="ＭＳ Ｐゴシック" charset="-128"/>
              </a:rPr>
              <a:t>inside the </a:t>
            </a:r>
            <a:r>
              <a:rPr lang="en-US" altLang="en-US" sz="2400" dirty="0" smtClean="0">
                <a:ea typeface="ＭＳ Ｐゴシック" charset="-128"/>
              </a:rPr>
              <a:t>building.</a:t>
            </a:r>
            <a:endParaRPr lang="en-US" altLang="en-US" sz="2400" dirty="0">
              <a:ea typeface="ＭＳ Ｐゴシック" charset="-128"/>
            </a:endParaRPr>
          </a:p>
          <a:p>
            <a:pPr lvl="1"/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73733" name="Oval 279"/>
          <p:cNvSpPr>
            <a:spLocks noChangeArrowheads="1"/>
          </p:cNvSpPr>
          <p:nvPr/>
        </p:nvSpPr>
        <p:spPr bwMode="auto">
          <a:xfrm>
            <a:off x="3203575" y="36449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4" name="Oval 280"/>
          <p:cNvSpPr>
            <a:spLocks noChangeArrowheads="1"/>
          </p:cNvSpPr>
          <p:nvPr/>
        </p:nvSpPr>
        <p:spPr bwMode="auto">
          <a:xfrm>
            <a:off x="3635375" y="35734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5" name="Oval 268"/>
          <p:cNvSpPr>
            <a:spLocks noChangeArrowheads="1"/>
          </p:cNvSpPr>
          <p:nvPr/>
        </p:nvSpPr>
        <p:spPr bwMode="auto">
          <a:xfrm>
            <a:off x="2916238" y="5589588"/>
            <a:ext cx="576262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6" name="Oval 269"/>
          <p:cNvSpPr>
            <a:spLocks noChangeArrowheads="1"/>
          </p:cNvSpPr>
          <p:nvPr/>
        </p:nvSpPr>
        <p:spPr bwMode="auto">
          <a:xfrm>
            <a:off x="3419475" y="5516563"/>
            <a:ext cx="576263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7" name="Oval 270"/>
          <p:cNvSpPr>
            <a:spLocks noChangeArrowheads="1"/>
          </p:cNvSpPr>
          <p:nvPr/>
        </p:nvSpPr>
        <p:spPr bwMode="auto">
          <a:xfrm>
            <a:off x="3348038" y="5805488"/>
            <a:ext cx="647700" cy="3603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8" name="Oval 271"/>
          <p:cNvSpPr>
            <a:spLocks noChangeArrowheads="1"/>
          </p:cNvSpPr>
          <p:nvPr/>
        </p:nvSpPr>
        <p:spPr bwMode="auto">
          <a:xfrm>
            <a:off x="3348038" y="5013325"/>
            <a:ext cx="719137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9" name="Oval 273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0" name="Oval 275"/>
          <p:cNvSpPr>
            <a:spLocks noChangeArrowheads="1"/>
          </p:cNvSpPr>
          <p:nvPr/>
        </p:nvSpPr>
        <p:spPr bwMode="auto">
          <a:xfrm>
            <a:off x="3563938" y="4437063"/>
            <a:ext cx="4318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1" name="Oval 276"/>
          <p:cNvSpPr>
            <a:spLocks noChangeArrowheads="1"/>
          </p:cNvSpPr>
          <p:nvPr/>
        </p:nvSpPr>
        <p:spPr bwMode="auto">
          <a:xfrm>
            <a:off x="2987675" y="4076700"/>
            <a:ext cx="5048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2" name="Oval 277"/>
          <p:cNvSpPr>
            <a:spLocks noChangeArrowheads="1"/>
          </p:cNvSpPr>
          <p:nvPr/>
        </p:nvSpPr>
        <p:spPr bwMode="auto">
          <a:xfrm>
            <a:off x="4356100" y="3860800"/>
            <a:ext cx="431800" cy="5762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3" name="Oval 278"/>
          <p:cNvSpPr>
            <a:spLocks noChangeArrowheads="1"/>
          </p:cNvSpPr>
          <p:nvPr/>
        </p:nvSpPr>
        <p:spPr bwMode="auto">
          <a:xfrm>
            <a:off x="3779838" y="4149725"/>
            <a:ext cx="576262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4" name="Oval 281"/>
          <p:cNvSpPr>
            <a:spLocks noChangeArrowheads="1"/>
          </p:cNvSpPr>
          <p:nvPr/>
        </p:nvSpPr>
        <p:spPr bwMode="auto">
          <a:xfrm>
            <a:off x="3419475" y="40052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5" name="Oval 282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6" name="Oval 283"/>
          <p:cNvSpPr>
            <a:spLocks noChangeArrowheads="1"/>
          </p:cNvSpPr>
          <p:nvPr/>
        </p:nvSpPr>
        <p:spPr bwMode="auto">
          <a:xfrm>
            <a:off x="5292725" y="4076700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7" name="Oval 284"/>
          <p:cNvSpPr>
            <a:spLocks noChangeArrowheads="1"/>
          </p:cNvSpPr>
          <p:nvPr/>
        </p:nvSpPr>
        <p:spPr bwMode="auto">
          <a:xfrm>
            <a:off x="6732588" y="3860800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8" name="Oval 285"/>
          <p:cNvSpPr>
            <a:spLocks noChangeArrowheads="1"/>
          </p:cNvSpPr>
          <p:nvPr/>
        </p:nvSpPr>
        <p:spPr bwMode="auto">
          <a:xfrm>
            <a:off x="7380288" y="3860800"/>
            <a:ext cx="576262" cy="9366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9" name="Oval 286"/>
          <p:cNvSpPr>
            <a:spLocks noChangeArrowheads="1"/>
          </p:cNvSpPr>
          <p:nvPr/>
        </p:nvSpPr>
        <p:spPr bwMode="auto">
          <a:xfrm>
            <a:off x="7524750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0" name="Oval 287"/>
          <p:cNvSpPr>
            <a:spLocks noChangeArrowheads="1"/>
          </p:cNvSpPr>
          <p:nvPr/>
        </p:nvSpPr>
        <p:spPr bwMode="auto">
          <a:xfrm>
            <a:off x="7667625" y="5300663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1" name="Oval 288"/>
          <p:cNvSpPr>
            <a:spLocks noChangeArrowheads="1"/>
          </p:cNvSpPr>
          <p:nvPr/>
        </p:nvSpPr>
        <p:spPr bwMode="auto">
          <a:xfrm>
            <a:off x="7740650" y="5732463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2" name="Oval 289"/>
          <p:cNvSpPr>
            <a:spLocks noChangeArrowheads="1"/>
          </p:cNvSpPr>
          <p:nvPr/>
        </p:nvSpPr>
        <p:spPr bwMode="auto">
          <a:xfrm>
            <a:off x="5795963" y="5157788"/>
            <a:ext cx="360362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3" name="Oval 290"/>
          <p:cNvSpPr>
            <a:spLocks noChangeArrowheads="1"/>
          </p:cNvSpPr>
          <p:nvPr/>
        </p:nvSpPr>
        <p:spPr bwMode="auto">
          <a:xfrm>
            <a:off x="5651500" y="4724400"/>
            <a:ext cx="649288" cy="4333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4" name="Oval 291"/>
          <p:cNvSpPr>
            <a:spLocks noChangeArrowheads="1"/>
          </p:cNvSpPr>
          <p:nvPr/>
        </p:nvSpPr>
        <p:spPr bwMode="auto">
          <a:xfrm>
            <a:off x="6156325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5" name="Oval 292"/>
          <p:cNvSpPr>
            <a:spLocks noChangeArrowheads="1"/>
          </p:cNvSpPr>
          <p:nvPr/>
        </p:nvSpPr>
        <p:spPr bwMode="auto">
          <a:xfrm>
            <a:off x="6156325" y="5300663"/>
            <a:ext cx="360363" cy="7921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6" name="Oval 293"/>
          <p:cNvSpPr>
            <a:spLocks noChangeArrowheads="1"/>
          </p:cNvSpPr>
          <p:nvPr/>
        </p:nvSpPr>
        <p:spPr bwMode="auto">
          <a:xfrm>
            <a:off x="5651500" y="4365625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7" name="Oval 294"/>
          <p:cNvSpPr>
            <a:spLocks noChangeArrowheads="1"/>
          </p:cNvSpPr>
          <p:nvPr/>
        </p:nvSpPr>
        <p:spPr bwMode="auto">
          <a:xfrm>
            <a:off x="6227763" y="4437063"/>
            <a:ext cx="3603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8" name="Oval 295"/>
          <p:cNvSpPr>
            <a:spLocks noChangeArrowheads="1"/>
          </p:cNvSpPr>
          <p:nvPr/>
        </p:nvSpPr>
        <p:spPr bwMode="auto">
          <a:xfrm>
            <a:off x="6011863" y="4149725"/>
            <a:ext cx="720725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9" name="Oval 296"/>
          <p:cNvSpPr>
            <a:spLocks noChangeArrowheads="1"/>
          </p:cNvSpPr>
          <p:nvPr/>
        </p:nvSpPr>
        <p:spPr bwMode="auto">
          <a:xfrm>
            <a:off x="5724525" y="3716338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0" name="Oval 297"/>
          <p:cNvSpPr>
            <a:spLocks noChangeArrowheads="1"/>
          </p:cNvSpPr>
          <p:nvPr/>
        </p:nvSpPr>
        <p:spPr bwMode="auto">
          <a:xfrm>
            <a:off x="1403350" y="5876925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1" name="Oval 298"/>
          <p:cNvSpPr>
            <a:spLocks noChangeArrowheads="1"/>
          </p:cNvSpPr>
          <p:nvPr/>
        </p:nvSpPr>
        <p:spPr bwMode="auto">
          <a:xfrm>
            <a:off x="1547813" y="5516563"/>
            <a:ext cx="215900" cy="4333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2" name="Oval 299"/>
          <p:cNvSpPr>
            <a:spLocks noChangeArrowheads="1"/>
          </p:cNvSpPr>
          <p:nvPr/>
        </p:nvSpPr>
        <p:spPr bwMode="auto">
          <a:xfrm>
            <a:off x="1619250" y="47974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3" name="Oval 300"/>
          <p:cNvSpPr>
            <a:spLocks noChangeArrowheads="1"/>
          </p:cNvSpPr>
          <p:nvPr/>
        </p:nvSpPr>
        <p:spPr bwMode="auto">
          <a:xfrm>
            <a:off x="1908175" y="41497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4" name="Oval 301"/>
          <p:cNvSpPr>
            <a:spLocks noChangeArrowheads="1"/>
          </p:cNvSpPr>
          <p:nvPr/>
        </p:nvSpPr>
        <p:spPr bwMode="auto">
          <a:xfrm>
            <a:off x="2700338" y="3789363"/>
            <a:ext cx="287337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5" name="Oval 302"/>
          <p:cNvSpPr>
            <a:spLocks noChangeArrowheads="1"/>
          </p:cNvSpPr>
          <p:nvPr/>
        </p:nvSpPr>
        <p:spPr bwMode="auto">
          <a:xfrm>
            <a:off x="2339975" y="3860800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6" name="Oval 303"/>
          <p:cNvSpPr>
            <a:spLocks noChangeArrowheads="1"/>
          </p:cNvSpPr>
          <p:nvPr/>
        </p:nvSpPr>
        <p:spPr bwMode="auto">
          <a:xfrm>
            <a:off x="1979613" y="3789363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2" name="5-Point Star 41"/>
          <p:cNvSpPr/>
          <p:nvPr/>
        </p:nvSpPr>
        <p:spPr bwMode="auto">
          <a:xfrm>
            <a:off x="1619250" y="3860800"/>
            <a:ext cx="288925" cy="360363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5288" y="3697288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FF"/>
                </a:solidFill>
              </a:rPr>
              <a:t>User Current Location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979613" y="3789363"/>
            <a:ext cx="2808287" cy="719137"/>
            <a:chOff x="1979712" y="3789040"/>
            <a:chExt cx="2808312" cy="720080"/>
          </a:xfrm>
        </p:grpSpPr>
        <p:sp>
          <p:nvSpPr>
            <p:cNvPr id="73775" name="Oval 46"/>
            <p:cNvSpPr>
              <a:spLocks noChangeArrowheads="1"/>
            </p:cNvSpPr>
            <p:nvPr/>
          </p:nvSpPr>
          <p:spPr bwMode="auto">
            <a:xfrm>
              <a:off x="2987824" y="4077072"/>
              <a:ext cx="504056" cy="360040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6" name="Oval 47"/>
            <p:cNvSpPr>
              <a:spLocks noChangeArrowheads="1"/>
            </p:cNvSpPr>
            <p:nvPr/>
          </p:nvSpPr>
          <p:spPr bwMode="auto">
            <a:xfrm>
              <a:off x="4355976" y="3861048"/>
              <a:ext cx="432048" cy="576064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7" name="Oval 48"/>
            <p:cNvSpPr>
              <a:spLocks noChangeArrowheads="1"/>
            </p:cNvSpPr>
            <p:nvPr/>
          </p:nvSpPr>
          <p:spPr bwMode="auto">
            <a:xfrm>
              <a:off x="3779912" y="4149080"/>
              <a:ext cx="576064" cy="28803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8" name="Oval 49"/>
            <p:cNvSpPr>
              <a:spLocks noChangeArrowheads="1"/>
            </p:cNvSpPr>
            <p:nvPr/>
          </p:nvSpPr>
          <p:spPr bwMode="auto">
            <a:xfrm>
              <a:off x="3419872" y="4005064"/>
              <a:ext cx="432048" cy="432048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9" name="Oval 50"/>
            <p:cNvSpPr>
              <a:spLocks noChangeArrowheads="1"/>
            </p:cNvSpPr>
            <p:nvPr/>
          </p:nvSpPr>
          <p:spPr bwMode="auto">
            <a:xfrm>
              <a:off x="2699792" y="3789040"/>
              <a:ext cx="288032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0" name="Oval 51"/>
            <p:cNvSpPr>
              <a:spLocks noChangeArrowheads="1"/>
            </p:cNvSpPr>
            <p:nvPr/>
          </p:nvSpPr>
          <p:spPr bwMode="auto">
            <a:xfrm>
              <a:off x="2339752" y="3861048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1" name="Oval 52"/>
            <p:cNvSpPr>
              <a:spLocks noChangeArrowheads="1"/>
            </p:cNvSpPr>
            <p:nvPr/>
          </p:nvSpPr>
          <p:spPr bwMode="auto">
            <a:xfrm>
              <a:off x="1979712" y="3789040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660525" y="4005263"/>
            <a:ext cx="4664075" cy="2166937"/>
          </a:xfrm>
          <a:custGeom>
            <a:avLst/>
            <a:gdLst>
              <a:gd name="T0" fmla="*/ 92075 w 4664075"/>
              <a:gd name="T1" fmla="*/ 1853563 h 2282825"/>
              <a:gd name="T2" fmla="*/ 644525 w 4664075"/>
              <a:gd name="T3" fmla="*/ 244907 h 2282825"/>
              <a:gd name="T4" fmla="*/ 3959230 w 4664075"/>
              <a:gd name="T5" fmla="*/ 384118 h 2282825"/>
              <a:gd name="T6" fmla="*/ 4664075 w 4664075"/>
              <a:gd name="T7" fmla="*/ 1652481 h 2282825"/>
              <a:gd name="T8" fmla="*/ 0 60000 65536"/>
              <a:gd name="T9" fmla="*/ 0 60000 65536"/>
              <a:gd name="T10" fmla="*/ 0 60000 65536"/>
              <a:gd name="T11" fmla="*/ 0 60000 65536"/>
              <a:gd name="T12" fmla="*/ 0 w 4664075"/>
              <a:gd name="T13" fmla="*/ 0 h 2282825"/>
              <a:gd name="T14" fmla="*/ 4664075 w 4664075"/>
              <a:gd name="T15" fmla="*/ 2282825 h 22828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64075" h="2282825">
                <a:moveTo>
                  <a:pt x="92075" y="2282825"/>
                </a:moveTo>
                <a:cubicBezTo>
                  <a:pt x="46037" y="1443037"/>
                  <a:pt x="0" y="603250"/>
                  <a:pt x="644525" y="301625"/>
                </a:cubicBezTo>
                <a:cubicBezTo>
                  <a:pt x="1289050" y="0"/>
                  <a:pt x="3289300" y="184150"/>
                  <a:pt x="3959225" y="473075"/>
                </a:cubicBezTo>
                <a:cubicBezTo>
                  <a:pt x="4629150" y="762000"/>
                  <a:pt x="4422775" y="2105025"/>
                  <a:pt x="4664075" y="203517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600575" y="3740150"/>
            <a:ext cx="3336925" cy="2968625"/>
          </a:xfrm>
          <a:custGeom>
            <a:avLst/>
            <a:gdLst>
              <a:gd name="T0" fmla="*/ 276225 w 3336925"/>
              <a:gd name="T1" fmla="*/ 2355851 h 2968625"/>
              <a:gd name="T2" fmla="*/ 409575 w 3336925"/>
              <a:gd name="T3" fmla="*/ 298450 h 2968625"/>
              <a:gd name="T4" fmla="*/ 2733675 w 3336925"/>
              <a:gd name="T5" fmla="*/ 565150 h 2968625"/>
              <a:gd name="T6" fmla="*/ 3305175 w 3336925"/>
              <a:gd name="T7" fmla="*/ 2279651 h 2968625"/>
              <a:gd name="T8" fmla="*/ 0 60000 65536"/>
              <a:gd name="T9" fmla="*/ 0 60000 65536"/>
              <a:gd name="T10" fmla="*/ 0 60000 65536"/>
              <a:gd name="T11" fmla="*/ 0 60000 65536"/>
              <a:gd name="T12" fmla="*/ 0 w 3336925"/>
              <a:gd name="T13" fmla="*/ 0 h 2968625"/>
              <a:gd name="T14" fmla="*/ 3336925 w 3336925"/>
              <a:gd name="T15" fmla="*/ 2968625 h 29686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36925" h="2968625">
                <a:moveTo>
                  <a:pt x="276225" y="2355850"/>
                </a:moveTo>
                <a:cubicBezTo>
                  <a:pt x="138112" y="1476375"/>
                  <a:pt x="0" y="596900"/>
                  <a:pt x="409575" y="298450"/>
                </a:cubicBezTo>
                <a:cubicBezTo>
                  <a:pt x="819150" y="0"/>
                  <a:pt x="2251075" y="234950"/>
                  <a:pt x="2733675" y="565150"/>
                </a:cubicBezTo>
                <a:cubicBezTo>
                  <a:pt x="3216275" y="895350"/>
                  <a:pt x="3336925" y="2968625"/>
                  <a:pt x="3305175" y="2279650"/>
                </a:cubicBezTo>
              </a:path>
            </a:pathLst>
          </a:custGeom>
          <a:noFill/>
          <a:ln w="38100" cap="flat" cmpd="sng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1979613" y="4076700"/>
            <a:ext cx="1584325" cy="1296988"/>
          </a:xfrm>
          <a:custGeom>
            <a:avLst/>
            <a:gdLst>
              <a:gd name="T0" fmla="*/ 1944931 w 1409700"/>
              <a:gd name="T1" fmla="*/ 315862 h 2076450"/>
              <a:gd name="T2" fmla="*/ 2248828 w 1409700"/>
              <a:gd name="T3" fmla="*/ 5796 h 2076450"/>
              <a:gd name="T4" fmla="*/ 2248828 w 1409700"/>
              <a:gd name="T5" fmla="*/ 5796 h 2076450"/>
              <a:gd name="T6" fmla="*/ 151948 w 1409700"/>
              <a:gd name="T7" fmla="*/ 0 h 2076450"/>
              <a:gd name="T8" fmla="*/ 0 60000 65536"/>
              <a:gd name="T9" fmla="*/ 0 60000 65536"/>
              <a:gd name="T10" fmla="*/ 0 60000 65536"/>
              <a:gd name="T11" fmla="*/ 0 60000 65536"/>
              <a:gd name="T12" fmla="*/ 0 w 1409700"/>
              <a:gd name="T13" fmla="*/ 0 h 2076450"/>
              <a:gd name="T14" fmla="*/ 1409700 w 1409700"/>
              <a:gd name="T15" fmla="*/ 2076450 h 2076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9700" h="2076450">
                <a:moveTo>
                  <a:pt x="1219200" y="2076450"/>
                </a:moveTo>
                <a:lnTo>
                  <a:pt x="1409700" y="38100"/>
                </a:lnTo>
                <a:cubicBezTo>
                  <a:pt x="1190625" y="31750"/>
                  <a:pt x="0" y="171450"/>
                  <a:pt x="95250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5" grpId="0" animBg="1"/>
      <p:bldP spid="58" grpId="0" animBg="1"/>
      <p:bldP spid="5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 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dirty="0" err="1">
                <a:ea typeface="ＭＳ Ｐゴシック" charset="-128"/>
              </a:rPr>
              <a:t>PreLoc</a:t>
            </a:r>
            <a:r>
              <a:rPr lang="en-US" altLang="en-US" dirty="0">
                <a:ea typeface="ＭＳ Ｐゴシック" charset="-128"/>
              </a:rPr>
              <a:t> relies on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Probabilistic Group Selection (PGS)</a:t>
            </a:r>
            <a:r>
              <a:rPr lang="en-US" altLang="en-US" b="1" dirty="0">
                <a:ea typeface="ＭＳ Ｐゴシック" charset="-128"/>
              </a:rPr>
              <a:t> </a:t>
            </a:r>
            <a:r>
              <a:rPr lang="en-US" altLang="en-US" dirty="0" smtClean="0">
                <a:ea typeface="ＭＳ Ｐゴシック" charset="-128"/>
              </a:rPr>
              <a:t>heuristic </a:t>
            </a:r>
            <a:r>
              <a:rPr lang="en-US" altLang="en-US" dirty="0">
                <a:ea typeface="ＭＳ Ｐゴシック" charset="-128"/>
              </a:rPr>
              <a:t>to determine the </a:t>
            </a:r>
            <a:r>
              <a:rPr lang="en-US" altLang="en-US" b="1" dirty="0">
                <a:ea typeface="ＭＳ Ｐゴシック" charset="-128"/>
              </a:rPr>
              <a:t>RM entries </a:t>
            </a:r>
            <a:r>
              <a:rPr lang="en-US" altLang="en-US" dirty="0">
                <a:ea typeface="ＭＳ Ｐゴシック" charset="-128"/>
              </a:rPr>
              <a:t>to </a:t>
            </a:r>
            <a:r>
              <a:rPr lang="en-US" altLang="en-US" b="1" dirty="0" err="1">
                <a:ea typeface="ＭＳ Ｐゴシック" charset="-128"/>
              </a:rPr>
              <a:t>prefetch</a:t>
            </a:r>
            <a:r>
              <a:rPr lang="en-US" altLang="en-US" dirty="0">
                <a:ea typeface="ＭＳ Ｐゴシック" charset="-128"/>
              </a:rPr>
              <a:t> next.</a:t>
            </a:r>
          </a:p>
          <a:p>
            <a:pPr lvl="1">
              <a:buFontTx/>
              <a:buNone/>
            </a:pPr>
            <a:endParaRPr lang="en-US" altLang="en-US" dirty="0">
              <a:ea typeface="ＭＳ Ｐゴシック" charset="-128"/>
            </a:endParaRP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539750" y="3481388"/>
            <a:ext cx="2303463" cy="2232025"/>
            <a:chOff x="539552" y="3645024"/>
            <a:chExt cx="2016224" cy="1872208"/>
          </a:xfrm>
        </p:grpSpPr>
        <p:sp>
          <p:nvSpPr>
            <p:cNvPr id="75809" name="Rectangle 100"/>
            <p:cNvSpPr>
              <a:spLocks noChangeArrowheads="1"/>
            </p:cNvSpPr>
            <p:nvPr/>
          </p:nvSpPr>
          <p:spPr bwMode="auto">
            <a:xfrm>
              <a:off x="539552" y="3645024"/>
              <a:ext cx="2016224" cy="18722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5810" name="TextBox 148"/>
            <p:cNvSpPr txBox="1">
              <a:spLocks noChangeArrowheads="1"/>
            </p:cNvSpPr>
            <p:nvPr/>
          </p:nvSpPr>
          <p:spPr bwMode="auto">
            <a:xfrm>
              <a:off x="683568" y="3789040"/>
              <a:ext cx="216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A</a:t>
              </a:r>
            </a:p>
          </p:txBody>
        </p:sp>
        <p:sp>
          <p:nvSpPr>
            <p:cNvPr id="75811" name="TextBox 149"/>
            <p:cNvSpPr txBox="1">
              <a:spLocks noChangeArrowheads="1"/>
            </p:cNvSpPr>
            <p:nvPr/>
          </p:nvSpPr>
          <p:spPr bwMode="auto">
            <a:xfrm flipH="1">
              <a:off x="2051720" y="3789040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B</a:t>
              </a:r>
            </a:p>
          </p:txBody>
        </p:sp>
        <p:sp>
          <p:nvSpPr>
            <p:cNvPr id="75812" name="TextBox 150"/>
            <p:cNvSpPr txBox="1">
              <a:spLocks noChangeArrowheads="1"/>
            </p:cNvSpPr>
            <p:nvPr/>
          </p:nvSpPr>
          <p:spPr bwMode="auto">
            <a:xfrm>
              <a:off x="683568" y="4941168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</a:p>
          </p:txBody>
        </p:sp>
        <p:sp>
          <p:nvSpPr>
            <p:cNvPr id="75813" name="TextBox 151"/>
            <p:cNvSpPr txBox="1">
              <a:spLocks noChangeArrowheads="1"/>
            </p:cNvSpPr>
            <p:nvPr/>
          </p:nvSpPr>
          <p:spPr bwMode="auto">
            <a:xfrm>
              <a:off x="2051720" y="4941168"/>
              <a:ext cx="351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D</a:t>
              </a:r>
            </a:p>
          </p:txBody>
        </p:sp>
        <p:cxnSp>
          <p:nvCxnSpPr>
            <p:cNvPr id="75814" name="Straight Arrow Connector 160"/>
            <p:cNvCxnSpPr>
              <a:cxnSpLocks noChangeShapeType="1"/>
            </p:cNvCxnSpPr>
            <p:nvPr/>
          </p:nvCxnSpPr>
          <p:spPr bwMode="auto">
            <a:xfrm flipH="1">
              <a:off x="971600" y="4077072"/>
              <a:ext cx="1152128" cy="936104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15" name="Straight Arrow Connector 164"/>
            <p:cNvCxnSpPr>
              <a:cxnSpLocks noChangeShapeType="1"/>
            </p:cNvCxnSpPr>
            <p:nvPr/>
          </p:nvCxnSpPr>
          <p:spPr bwMode="auto">
            <a:xfrm>
              <a:off x="1043608" y="3861048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16" name="Straight Arrow Connector 174"/>
            <p:cNvCxnSpPr>
              <a:cxnSpLocks noChangeShapeType="1"/>
              <a:stCxn id="75812" idx="3"/>
              <a:endCxn id="75813" idx="1"/>
            </p:cNvCxnSpPr>
            <p:nvPr/>
          </p:nvCxnSpPr>
          <p:spPr bwMode="auto">
            <a:xfrm>
              <a:off x="971600" y="5125834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17" name="Straight Arrow Connector 190"/>
            <p:cNvCxnSpPr>
              <a:cxnSpLocks noChangeShapeType="1"/>
            </p:cNvCxnSpPr>
            <p:nvPr/>
          </p:nvCxnSpPr>
          <p:spPr bwMode="auto">
            <a:xfrm>
              <a:off x="1043608" y="4077072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18" name="Straight Arrow Connector 191"/>
            <p:cNvCxnSpPr>
              <a:cxnSpLocks noChangeShapeType="1"/>
              <a:stCxn id="75811" idx="2"/>
            </p:cNvCxnSpPr>
            <p:nvPr/>
          </p:nvCxnSpPr>
          <p:spPr bwMode="auto">
            <a:xfrm>
              <a:off x="2195735" y="4158371"/>
              <a:ext cx="1" cy="84551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19" name="Straight Arrow Connector 197"/>
            <p:cNvCxnSpPr>
              <a:cxnSpLocks noChangeShapeType="1"/>
            </p:cNvCxnSpPr>
            <p:nvPr/>
          </p:nvCxnSpPr>
          <p:spPr bwMode="auto">
            <a:xfrm flipH="1">
              <a:off x="899592" y="5267300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20" name="Straight Arrow Connector 203"/>
            <p:cNvCxnSpPr>
              <a:cxnSpLocks noChangeShapeType="1"/>
              <a:endCxn id="75811" idx="3"/>
            </p:cNvCxnSpPr>
            <p:nvPr/>
          </p:nvCxnSpPr>
          <p:spPr bwMode="auto">
            <a:xfrm flipV="1">
              <a:off x="1060450" y="3973706"/>
              <a:ext cx="991270" cy="7744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3132138" y="3841750"/>
            <a:ext cx="1944687" cy="1944688"/>
            <a:chOff x="3203848" y="2852936"/>
            <a:chExt cx="2672680" cy="2520280"/>
          </a:xfrm>
        </p:grpSpPr>
        <p:sp>
          <p:nvSpPr>
            <p:cNvPr id="75795" name="Oval 105"/>
            <p:cNvSpPr>
              <a:spLocks noChangeArrowheads="1"/>
            </p:cNvSpPr>
            <p:nvPr/>
          </p:nvSpPr>
          <p:spPr bwMode="auto">
            <a:xfrm>
              <a:off x="3203848" y="371703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A</a:t>
              </a:r>
            </a:p>
          </p:txBody>
        </p:sp>
        <p:cxnSp>
          <p:nvCxnSpPr>
            <p:cNvPr id="75796" name="Straight Arrow Connector 109"/>
            <p:cNvCxnSpPr>
              <a:cxnSpLocks noChangeShapeType="1"/>
              <a:stCxn id="75795" idx="5"/>
              <a:endCxn id="75799" idx="1"/>
            </p:cNvCxnSpPr>
            <p:nvPr/>
          </p:nvCxnSpPr>
          <p:spPr bwMode="auto">
            <a:xfrm>
              <a:off x="3695549" y="4208733"/>
              <a:ext cx="672782" cy="67278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5797" name="TextBox 111"/>
            <p:cNvSpPr txBox="1">
              <a:spLocks noChangeArrowheads="1"/>
            </p:cNvSpPr>
            <p:nvPr/>
          </p:nvSpPr>
          <p:spPr bwMode="auto">
            <a:xfrm>
              <a:off x="3491880" y="443711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sp>
          <p:nvSpPr>
            <p:cNvPr id="75798" name="Oval 116"/>
            <p:cNvSpPr>
              <a:spLocks noChangeArrowheads="1"/>
            </p:cNvSpPr>
            <p:nvPr/>
          </p:nvSpPr>
          <p:spPr bwMode="auto">
            <a:xfrm>
              <a:off x="4355976" y="2852936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D</a:t>
              </a:r>
            </a:p>
          </p:txBody>
        </p:sp>
        <p:sp>
          <p:nvSpPr>
            <p:cNvPr id="75799" name="Oval 117"/>
            <p:cNvSpPr>
              <a:spLocks noChangeArrowheads="1"/>
            </p:cNvSpPr>
            <p:nvPr/>
          </p:nvSpPr>
          <p:spPr bwMode="auto">
            <a:xfrm>
              <a:off x="4283968" y="479715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B</a:t>
              </a:r>
            </a:p>
          </p:txBody>
        </p:sp>
        <p:sp>
          <p:nvSpPr>
            <p:cNvPr id="75800" name="Oval 118"/>
            <p:cNvSpPr>
              <a:spLocks noChangeArrowheads="1"/>
            </p:cNvSpPr>
            <p:nvPr/>
          </p:nvSpPr>
          <p:spPr bwMode="auto">
            <a:xfrm>
              <a:off x="5292080" y="3645024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C</a:t>
              </a:r>
            </a:p>
          </p:txBody>
        </p:sp>
        <p:cxnSp>
          <p:nvCxnSpPr>
            <p:cNvPr id="75801" name="Straight Arrow Connector 122"/>
            <p:cNvCxnSpPr>
              <a:cxnSpLocks noChangeShapeType="1"/>
              <a:endCxn id="75800" idx="0"/>
            </p:cNvCxnSpPr>
            <p:nvPr/>
          </p:nvCxnSpPr>
          <p:spPr bwMode="auto">
            <a:xfrm>
              <a:off x="4932040" y="3212976"/>
              <a:ext cx="648072" cy="43204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5802" name="TextBox 134"/>
            <p:cNvSpPr txBox="1">
              <a:spLocks noChangeArrowheads="1"/>
            </p:cNvSpPr>
            <p:nvPr/>
          </p:nvSpPr>
          <p:spPr bwMode="auto">
            <a:xfrm>
              <a:off x="5076056" y="4509120"/>
              <a:ext cx="8004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0.33</a:t>
              </a:r>
            </a:p>
          </p:txBody>
        </p:sp>
        <p:sp>
          <p:nvSpPr>
            <p:cNvPr id="75803" name="TextBox 135"/>
            <p:cNvSpPr txBox="1">
              <a:spLocks noChangeArrowheads="1"/>
            </p:cNvSpPr>
            <p:nvPr/>
          </p:nvSpPr>
          <p:spPr bwMode="auto">
            <a:xfrm>
              <a:off x="4733515" y="350634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cxnSp>
          <p:nvCxnSpPr>
            <p:cNvPr id="75804" name="Straight Arrow Connector 212"/>
            <p:cNvCxnSpPr>
              <a:cxnSpLocks noChangeShapeType="1"/>
            </p:cNvCxnSpPr>
            <p:nvPr/>
          </p:nvCxnSpPr>
          <p:spPr bwMode="auto">
            <a:xfrm flipV="1">
              <a:off x="4644008" y="3429000"/>
              <a:ext cx="72008" cy="136815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5805" name="TextBox 214"/>
            <p:cNvSpPr txBox="1">
              <a:spLocks noChangeArrowheads="1"/>
            </p:cNvSpPr>
            <p:nvPr/>
          </p:nvSpPr>
          <p:spPr bwMode="auto">
            <a:xfrm>
              <a:off x="3995753" y="3789040"/>
              <a:ext cx="890893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0.66</a:t>
              </a:r>
            </a:p>
          </p:txBody>
        </p:sp>
        <p:cxnSp>
          <p:nvCxnSpPr>
            <p:cNvPr id="75806" name="Straight Arrow Connector 228"/>
            <p:cNvCxnSpPr>
              <a:cxnSpLocks noChangeShapeType="1"/>
              <a:endCxn id="75800" idx="3"/>
            </p:cNvCxnSpPr>
            <p:nvPr/>
          </p:nvCxnSpPr>
          <p:spPr bwMode="auto">
            <a:xfrm flipV="1">
              <a:off x="4796408" y="4136725"/>
              <a:ext cx="580035" cy="8128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807" name="Straight Arrow Connector 231"/>
            <p:cNvCxnSpPr>
              <a:cxnSpLocks noChangeShapeType="1"/>
              <a:stCxn id="75800" idx="1"/>
              <a:endCxn id="75798" idx="5"/>
            </p:cNvCxnSpPr>
            <p:nvPr/>
          </p:nvCxnSpPr>
          <p:spPr bwMode="auto">
            <a:xfrm flipH="1" flipV="1">
              <a:off x="4847677" y="3344637"/>
              <a:ext cx="528766" cy="3847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5808" name="TextBox 235"/>
            <p:cNvSpPr txBox="1">
              <a:spLocks noChangeArrowheads="1"/>
            </p:cNvSpPr>
            <p:nvPr/>
          </p:nvSpPr>
          <p:spPr bwMode="auto">
            <a:xfrm>
              <a:off x="5084623" y="3039623"/>
              <a:ext cx="6480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0.5</a:t>
              </a:r>
            </a:p>
          </p:txBody>
        </p:sp>
      </p:grp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539750" y="3121025"/>
            <a:ext cx="22320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Historic Traces</a:t>
            </a: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2771775" y="3121025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Dependency Graph</a:t>
            </a:r>
          </a:p>
          <a:p>
            <a:pPr algn="ctr" eaLnBrk="1" hangingPunct="1"/>
            <a:r>
              <a:rPr lang="en-US" altLang="en-US" sz="2000"/>
              <a:t>(DG)</a:t>
            </a:r>
          </a:p>
        </p:txBody>
      </p:sp>
      <p:sp>
        <p:nvSpPr>
          <p:cNvPr id="241" name="TextBox 240"/>
          <p:cNvSpPr txBox="1">
            <a:spLocks noChangeArrowheads="1"/>
          </p:cNvSpPr>
          <p:nvPr/>
        </p:nvSpPr>
        <p:spPr bwMode="auto">
          <a:xfrm>
            <a:off x="395288" y="5732463"/>
            <a:ext cx="2663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/>
              <a:t>(statistically independent transitions between vertices + no stationary transitions in historic traces)</a:t>
            </a:r>
          </a:p>
        </p:txBody>
      </p:sp>
      <p:cxnSp>
        <p:nvCxnSpPr>
          <p:cNvPr id="243" name="Straight Arrow Connector 242"/>
          <p:cNvCxnSpPr>
            <a:cxnSpLocks noChangeShapeType="1"/>
          </p:cNvCxnSpPr>
          <p:nvPr/>
        </p:nvCxnSpPr>
        <p:spPr bwMode="auto">
          <a:xfrm>
            <a:off x="2555875" y="4057650"/>
            <a:ext cx="0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0" name="TextBox 249"/>
          <p:cNvSpPr txBox="1">
            <a:spLocks noChangeArrowheads="1"/>
          </p:cNvSpPr>
          <p:nvPr/>
        </p:nvSpPr>
        <p:spPr bwMode="auto">
          <a:xfrm>
            <a:off x="5580063" y="2433638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Probabilistic k=3 Group Selection 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5580112" y="3140968"/>
            <a:ext cx="3275856" cy="34163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Do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Best First Search  Traversal of DG from A: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follow the most promising option using priority queue.</a:t>
            </a:r>
          </a:p>
          <a:p>
            <a:pPr>
              <a:defRPr/>
            </a:pPr>
            <a:endParaRPr lang="en-US" sz="1800" dirty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A,B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1.0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0.66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P(A,B,D,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C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)=0.66*0.5=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P(A,B,D,A) =&gt; cycle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P(A,B,D,C,D)=&gt; cycle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P(A,B,C)=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Empty queue – finished!</a:t>
            </a:r>
            <a:endParaRPr lang="en-US" sz="1800" b="0" dirty="0"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57" name="Straight Arrow Connector 256"/>
          <p:cNvCxnSpPr>
            <a:cxnSpLocks noChangeShapeType="1"/>
          </p:cNvCxnSpPr>
          <p:nvPr/>
        </p:nvCxnSpPr>
        <p:spPr bwMode="auto">
          <a:xfrm flipH="1" flipV="1">
            <a:off x="971550" y="4057650"/>
            <a:ext cx="1296988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3" name="Straight Arrow Connector 262"/>
          <p:cNvCxnSpPr>
            <a:cxnSpLocks noChangeShapeType="1"/>
            <a:stCxn id="75798" idx="2"/>
            <a:endCxn id="75795" idx="7"/>
          </p:cNvCxnSpPr>
          <p:nvPr/>
        </p:nvCxnSpPr>
        <p:spPr bwMode="auto">
          <a:xfrm flipH="1">
            <a:off x="3489325" y="4064000"/>
            <a:ext cx="481013" cy="509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3203575" y="398621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B050"/>
                </a:solidFill>
              </a:rPr>
              <a:t>0.5</a:t>
            </a:r>
          </a:p>
        </p:txBody>
      </p:sp>
      <p:sp>
        <p:nvSpPr>
          <p:cNvPr id="43" name="5-Point Star 42"/>
          <p:cNvSpPr/>
          <p:nvPr/>
        </p:nvSpPr>
        <p:spPr bwMode="auto">
          <a:xfrm>
            <a:off x="468313" y="3573463"/>
            <a:ext cx="287337" cy="360362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-144463" y="3373438"/>
            <a:ext cx="6842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700">
                <a:solidFill>
                  <a:srgbClr val="0000FF"/>
                </a:solidFill>
              </a:rPr>
              <a:t>User Current Location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364163" y="3141663"/>
            <a:ext cx="3384550" cy="33829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5148263" y="5084763"/>
            <a:ext cx="399573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7596188" y="4797425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7A37"/>
                </a:solidFill>
              </a:rPr>
              <a:t>Early stop!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0" grpId="0"/>
      <p:bldP spid="241" grpId="0"/>
      <p:bldP spid="255" grpId="0"/>
      <p:bldP spid="266" grpId="0"/>
      <p:bldP spid="44" grpId="0"/>
      <p:bldP spid="45" grpId="0" animBg="1"/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</a:t>
            </a:r>
            <a:r>
              <a:rPr lang="en-US" dirty="0" smtClean="0"/>
              <a:t> (Graph Prefetching)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Mobility Traces inside Buildings are hard to obtain. </a:t>
            </a:r>
          </a:p>
          <a:p>
            <a:r>
              <a:rPr lang="en-US" dirty="0" smtClean="0"/>
              <a:t>Also goes against our revised philosophy of privacy-by-design.</a:t>
            </a:r>
          </a:p>
          <a:p>
            <a:r>
              <a:rPr lang="en-US" dirty="0" err="1" smtClean="0"/>
              <a:t>Preloc</a:t>
            </a:r>
            <a:r>
              <a:rPr lang="en-US" dirty="0" smtClean="0"/>
              <a:t>+ = </a:t>
            </a:r>
            <a:r>
              <a:rPr lang="en-US" dirty="0" err="1" smtClean="0"/>
              <a:t>GraP</a:t>
            </a:r>
            <a:r>
              <a:rPr lang="en-US" dirty="0" smtClean="0"/>
              <a:t> (under evaluation)</a:t>
            </a:r>
          </a:p>
          <a:p>
            <a:pPr lvl="1"/>
            <a:r>
              <a:rPr lang="en-US" dirty="0" smtClean="0"/>
              <a:t>We have developed a </a:t>
            </a:r>
            <a:r>
              <a:rPr lang="en-US" smtClean="0"/>
              <a:t>framework that </a:t>
            </a:r>
            <a:r>
              <a:rPr lang="en-US" dirty="0" smtClean="0"/>
              <a:t>analyzes building blueprints to identify hotspots. </a:t>
            </a:r>
            <a:endParaRPr lang="en-US" dirty="0"/>
          </a:p>
          <a:p>
            <a:pPr lvl="1"/>
            <a:r>
              <a:rPr lang="en-US" dirty="0" smtClean="0"/>
              <a:t>Hotspots become “virtual” targets to a target-less A* prefetching algorithm we have developed.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02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Indoor Location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1995" y="931417"/>
            <a:ext cx="8280400" cy="5073650"/>
          </a:xfrm>
        </p:spPr>
        <p:txBody>
          <a:bodyPr/>
          <a:lstStyle/>
          <a:p>
            <a:r>
              <a:rPr lang="en-US" altLang="en-US" sz="2400" b="1" dirty="0" smtClean="0">
                <a:ea typeface="ＭＳ Ｐゴシック" charset="-128"/>
              </a:rPr>
              <a:t>Smart Devices </a:t>
            </a:r>
            <a:r>
              <a:rPr lang="en-US" altLang="en-US" sz="2400" dirty="0" smtClean="0">
                <a:ea typeface="ＭＳ Ｐゴシック" charset="-128"/>
              </a:rPr>
              <a:t>are becoming enablers for modern </a:t>
            </a:r>
            <a:r>
              <a:rPr lang="en-US" altLang="en-US" sz="2400" b="1" i="1" dirty="0" smtClean="0">
                <a:solidFill>
                  <a:schemeClr val="accent2"/>
                </a:solidFill>
                <a:ea typeface="ＭＳ Ｐゴシック" charset="-128"/>
              </a:rPr>
              <a:t>Internet-based </a:t>
            </a:r>
            <a:r>
              <a:rPr lang="en-US" altLang="en-US" sz="2400" b="1" i="1" dirty="0">
                <a:solidFill>
                  <a:schemeClr val="accent2"/>
                </a:solidFill>
                <a:ea typeface="ＭＳ Ｐゴシック" charset="-128"/>
              </a:rPr>
              <a:t>Indoor Navigation (IIN) </a:t>
            </a:r>
            <a:r>
              <a:rPr lang="en-US" altLang="en-US" sz="2400" dirty="0">
                <a:ea typeface="ＭＳ Ｐゴシック" charset="-128"/>
              </a:rPr>
              <a:t>services founded on </a:t>
            </a:r>
            <a:r>
              <a:rPr lang="en-US" altLang="en-US" sz="2400" dirty="0" smtClean="0">
                <a:ea typeface="ＭＳ Ｐゴシック" charset="-128"/>
              </a:rPr>
              <a:t>their </a:t>
            </a:r>
            <a:r>
              <a:rPr lang="en-US" altLang="en-US" sz="2400" b="1" dirty="0" smtClean="0">
                <a:ea typeface="ＭＳ Ｐゴシック" charset="-128"/>
              </a:rPr>
              <a:t>measurements.</a:t>
            </a:r>
            <a:endParaRPr lang="en-US" altLang="en-US" sz="2400" b="1" dirty="0">
              <a:ea typeface="ＭＳ Ｐゴシック" charset="-128"/>
            </a:endParaRPr>
          </a:p>
          <a:p>
            <a:r>
              <a:rPr lang="en-US" altLang="en-US" sz="2400" b="1" dirty="0">
                <a:ea typeface="ＭＳ Ｐゴシック" charset="-128"/>
              </a:rPr>
              <a:t>Technologies: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47035" y="2629249"/>
            <a:ext cx="446563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Wi-Fi APs, Cellular Towers, other stationary antennas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chemeClr val="tx1"/>
                </a:solidFill>
              </a:rPr>
              <a:t>IMU Data </a:t>
            </a:r>
            <a:r>
              <a:rPr lang="en-US" altLang="en-US" sz="2000" b="0" dirty="0">
                <a:solidFill>
                  <a:schemeClr val="tx1"/>
                </a:solidFill>
              </a:rPr>
              <a:t>(Gyroscope, Accelerometers, Digital Compass)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chemeClr val="tx1"/>
                </a:solidFill>
              </a:rPr>
              <a:t>Magnetic Field Sensors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chemeClr val="tx1"/>
                </a:solidFill>
              </a:rPr>
              <a:t>Beacons</a:t>
            </a:r>
            <a:r>
              <a:rPr lang="en-US" altLang="en-US" sz="2000" b="0" dirty="0">
                <a:solidFill>
                  <a:schemeClr val="tx1"/>
                </a:solidFill>
              </a:rPr>
              <a:t> (BLE Beacons, RFID Active &amp; Passive Beacons)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solidFill>
                  <a:schemeClr val="tx1"/>
                </a:solidFill>
              </a:rPr>
              <a:t>Sound</a:t>
            </a:r>
            <a:r>
              <a:rPr lang="en-US" altLang="en-US" sz="2000" b="0" dirty="0">
                <a:solidFill>
                  <a:schemeClr val="tx1"/>
                </a:solidFill>
              </a:rPr>
              <a:t> (Microphone)</a:t>
            </a:r>
            <a:r>
              <a:rPr lang="en-US" altLang="en-US" sz="2000" dirty="0">
                <a:solidFill>
                  <a:schemeClr val="tx1"/>
                </a:solidFill>
              </a:rPr>
              <a:t>, Light</a:t>
            </a:r>
            <a:r>
              <a:rPr lang="en-US" altLang="en-US" sz="2000" b="0" dirty="0">
                <a:solidFill>
                  <a:schemeClr val="tx1"/>
                </a:solidFill>
              </a:rPr>
              <a:t> (Light Sensor),</a:t>
            </a:r>
            <a:r>
              <a:rPr lang="en-US" altLang="en-US" sz="2000" dirty="0">
                <a:solidFill>
                  <a:schemeClr val="tx1"/>
                </a:solidFill>
              </a:rPr>
              <a:t> …</a:t>
            </a:r>
            <a:endParaRPr lang="en-US" altLang="en-US" sz="2000" b="0" dirty="0">
              <a:solidFill>
                <a:schemeClr val="tx1"/>
              </a:solidFill>
            </a:endParaRPr>
          </a:p>
        </p:txBody>
      </p:sp>
      <p:pic>
        <p:nvPicPr>
          <p:cNvPr id="15" name="Picture 7" descr="blog_ibeac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500438"/>
            <a:ext cx="1397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596188" y="3500438"/>
            <a:ext cx="1368425" cy="1395412"/>
            <a:chOff x="-2263873" y="77499"/>
            <a:chExt cx="13599208" cy="71100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52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413" y="5013325"/>
            <a:ext cx="4521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linksyswrt54g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16652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ell-tower-47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1514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14033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500438"/>
            <a:ext cx="15017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5290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 err="1" smtClean="0">
                <a:ea typeface="ＭＳ Ｐゴシック" charset="-128"/>
              </a:rPr>
              <a:t>GraP</a:t>
            </a:r>
            <a:r>
              <a:rPr lang="en-US" altLang="en-US" sz="4000" dirty="0" smtClean="0">
                <a:ea typeface="ＭＳ Ｐゴシック" charset="-128"/>
              </a:rPr>
              <a:t>: Target-less A* Search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73731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138026"/>
            <a:ext cx="2920945" cy="519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7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3600" dirty="0" err="1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Radiomap</a:t>
            </a: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dirty="0" smtClean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MDM’15</a:t>
            </a:r>
            <a:endParaRPr lang="en-US" altLang="en-US" sz="2400" dirty="0" smtClean="0">
              <a:solidFill>
                <a:schemeClr val="bg1">
                  <a:lumMod val="50000"/>
                </a:schemeClr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ea typeface="ＭＳ Ｐゴシック" charset="-128"/>
              </a:rPr>
              <a:t>Future Challenges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ea typeface="ＭＳ Ｐゴシック" charset="-128"/>
              </a:rPr>
              <a:t>MDM’17, ICDE’17, SIGSPATIAL’17</a:t>
            </a:r>
            <a:endParaRPr lang="en-US" altLang="en-US" sz="3200" b="1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786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458200" cy="5073650"/>
          </a:xfrm>
        </p:spPr>
        <p:txBody>
          <a:bodyPr/>
          <a:lstStyle/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Problem: </a:t>
            </a:r>
            <a:r>
              <a:rPr lang="en-US" altLang="en-US" sz="2800" dirty="0" smtClean="0">
                <a:ea typeface="ＭＳ Ｐゴシック" charset="-128"/>
              </a:rPr>
              <a:t>There is a mismatch between the density of fingerprints and the RM accuracy.</a:t>
            </a:r>
          </a:p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Solution: </a:t>
            </a:r>
            <a:r>
              <a:rPr lang="en-US" altLang="en-US" sz="2800" dirty="0" smtClean="0">
                <a:ea typeface="ＭＳ Ｐゴシック" charset="-128"/>
              </a:rPr>
              <a:t>We use generic interpolation and a tool from estimation statistics to identify an accuracy estimator (lower bound)</a:t>
            </a:r>
            <a:endParaRPr lang="en-US" altLang="en-US" sz="2800" dirty="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dirty="0" smtClean="0"/>
              <a:t>	"</a:t>
            </a:r>
            <a:r>
              <a:rPr lang="en-US" altLang="en-US" sz="1400" b="0" dirty="0"/>
              <a:t>Indoor Localization Accuracy Estimation from Fingerprint Data", </a:t>
            </a:r>
            <a:r>
              <a:rPr lang="en-US" altLang="en-US" sz="1400" b="0" dirty="0" err="1"/>
              <a:t>Artyom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Nikitin</a:t>
            </a:r>
            <a:r>
              <a:rPr lang="en-US" altLang="en-US" sz="1400" b="0" dirty="0"/>
              <a:t>, Georgios </a:t>
            </a:r>
            <a:r>
              <a:rPr lang="en-US" altLang="en-US" sz="1400" b="0" dirty="0" err="1"/>
              <a:t>Chatzimilioudis</a:t>
            </a:r>
            <a:r>
              <a:rPr lang="en-US" altLang="en-US" sz="1400" b="0" dirty="0"/>
              <a:t>, Christos </a:t>
            </a:r>
            <a:r>
              <a:rPr lang="en-US" altLang="en-US" sz="1400" b="0" dirty="0" err="1"/>
              <a:t>Laoudias</a:t>
            </a:r>
            <a:r>
              <a:rPr lang="en-US" altLang="en-US" sz="1400" b="0" dirty="0"/>
              <a:t>, </a:t>
            </a:r>
            <a:r>
              <a:rPr lang="en-US" altLang="en-US" sz="1400" b="0" dirty="0" err="1"/>
              <a:t>Panagiotis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Karras</a:t>
            </a:r>
            <a:r>
              <a:rPr lang="en-US" altLang="en-US" sz="1400" b="0" dirty="0"/>
              <a:t> and </a:t>
            </a:r>
            <a:r>
              <a:rPr lang="en-US" altLang="en-US" sz="1400" b="0" dirty="0" err="1"/>
              <a:t>Demetrios</a:t>
            </a:r>
            <a:r>
              <a:rPr lang="en-US" altLang="en-US" sz="1400" b="0" dirty="0"/>
              <a:t> Zeinalipour-</a:t>
            </a:r>
            <a:r>
              <a:rPr lang="en-US" altLang="en-US" sz="1400" b="0" dirty="0" err="1"/>
              <a:t>Yazti</a:t>
            </a:r>
            <a:r>
              <a:rPr lang="en-US" altLang="en-US" sz="1400" b="0" dirty="0" smtClean="0"/>
              <a:t>, </a:t>
            </a:r>
          </a:p>
          <a:p>
            <a:pPr eaLnBrk="1" hangingPunct="1"/>
            <a:r>
              <a:rPr lang="en-US" altLang="en-US" sz="1400" b="0" dirty="0"/>
              <a:t>	</a:t>
            </a:r>
            <a:r>
              <a:rPr lang="en-US" altLang="en-US" sz="1400" b="0" dirty="0" smtClean="0"/>
              <a:t>In IEEE MDM’17,  </a:t>
            </a:r>
            <a:r>
              <a:rPr lang="en-US" altLang="en-US" sz="1400" b="0" dirty="0"/>
              <a:t>Daejeon, South </a:t>
            </a:r>
            <a:r>
              <a:rPr lang="en-US" altLang="en-US" sz="1400" b="0" dirty="0" smtClean="0"/>
              <a:t>Korea, 2017</a:t>
            </a:r>
            <a:r>
              <a:rPr lang="el-GR" altLang="en-US" sz="1400" b="0" dirty="0" smtClean="0"/>
              <a:t> </a:t>
            </a:r>
            <a:r>
              <a:rPr lang="el-GR" altLang="en-US" sz="1400" dirty="0" smtClean="0">
                <a:solidFill>
                  <a:srgbClr val="FF0000"/>
                </a:solidFill>
              </a:rPr>
              <a:t>(</a:t>
            </a:r>
            <a:r>
              <a:rPr lang="en-US" altLang="en-US" sz="1400" dirty="0" smtClean="0">
                <a:solidFill>
                  <a:srgbClr val="FF0000"/>
                </a:solidFill>
              </a:rPr>
              <a:t>Honorable Mention Award!)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140" y="3452590"/>
            <a:ext cx="2109019" cy="220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9588" y="3540221"/>
            <a:ext cx="2132492" cy="2121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382" y="3181809"/>
            <a:ext cx="19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RM Density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5283" y="3181808"/>
            <a:ext cx="2119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RM Accuracy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0795" y="3820304"/>
            <a:ext cx="2747854" cy="171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6385" y="2906617"/>
            <a:ext cx="1766543" cy="12516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8682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Crowdsourcing Challenges</a:t>
            </a:r>
            <a:endParaRPr lang="en-US" dirty="0"/>
          </a:p>
        </p:txBody>
      </p:sp>
      <p:sp>
        <p:nvSpPr>
          <p:cNvPr id="36866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 dirty="0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 dirty="0">
              <a:solidFill>
                <a:srgbClr val="FF0000"/>
              </a:solidFill>
            </a:endParaRP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57200" y="5678606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 dirty="0"/>
              <a:t>	"Indoor Localization Accuracy Estimation from Fingerprint Data", </a:t>
            </a:r>
            <a:r>
              <a:rPr lang="en-US" altLang="en-US" sz="1200" b="0" dirty="0" err="1"/>
              <a:t>Artyom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Nikitin</a:t>
            </a:r>
            <a:r>
              <a:rPr lang="en-US" altLang="en-US" sz="1200" b="0" dirty="0"/>
              <a:t>, Georgios </a:t>
            </a:r>
            <a:r>
              <a:rPr lang="en-US" altLang="en-US" sz="1200" b="0" dirty="0" err="1"/>
              <a:t>Chatzimilioudis</a:t>
            </a:r>
            <a:r>
              <a:rPr lang="en-US" altLang="en-US" sz="1200" b="0" dirty="0"/>
              <a:t>, Christos </a:t>
            </a:r>
            <a:r>
              <a:rPr lang="en-US" altLang="en-US" sz="1200" b="0" dirty="0" err="1"/>
              <a:t>Laoudias</a:t>
            </a:r>
            <a:r>
              <a:rPr lang="en-US" altLang="en-US" sz="1200" b="0" dirty="0"/>
              <a:t>, Panagiotis </a:t>
            </a:r>
            <a:r>
              <a:rPr lang="en-US" altLang="en-US" sz="1200" b="0" dirty="0" err="1"/>
              <a:t>Karras</a:t>
            </a:r>
            <a:r>
              <a:rPr lang="en-US" altLang="en-US" sz="1200" b="0" dirty="0"/>
              <a:t> and </a:t>
            </a:r>
            <a:r>
              <a:rPr lang="en-US" altLang="en-US" sz="1200" b="0" dirty="0" err="1"/>
              <a:t>Demetrios</a:t>
            </a:r>
            <a:r>
              <a:rPr lang="en-US" altLang="en-US" sz="1200" b="0" dirty="0"/>
              <a:t> Zeinalipour-</a:t>
            </a:r>
            <a:r>
              <a:rPr lang="en-US" altLang="en-US" sz="1200" b="0" dirty="0" err="1"/>
              <a:t>Yazti</a:t>
            </a:r>
            <a:r>
              <a:rPr lang="en-US" altLang="en-US" sz="1200" b="0" dirty="0"/>
              <a:t>, </a:t>
            </a:r>
          </a:p>
          <a:p>
            <a:pPr eaLnBrk="1" hangingPunct="1"/>
            <a:r>
              <a:rPr lang="en-US" altLang="en-US" sz="1200" b="0" dirty="0"/>
              <a:t>	In IEEE MDM’17,  Daejeon, South Korea, 2017</a:t>
            </a:r>
            <a:r>
              <a:rPr lang="el-GR" altLang="en-US" sz="1200" b="0" dirty="0"/>
              <a:t> </a:t>
            </a:r>
            <a:r>
              <a:rPr lang="el-GR" altLang="en-US" sz="1200" dirty="0">
                <a:solidFill>
                  <a:srgbClr val="FF0000"/>
                </a:solidFill>
              </a:rPr>
              <a:t>(</a:t>
            </a:r>
            <a:r>
              <a:rPr lang="en-US" altLang="en-US" sz="1200" dirty="0">
                <a:solidFill>
                  <a:srgbClr val="FF0000"/>
                </a:solidFill>
              </a:rPr>
              <a:t>Honorable Mention Award!)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707968"/>
            <a:ext cx="7166480" cy="3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9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4402138" cy="5073650"/>
          </a:xfrm>
        </p:spPr>
        <p:txBody>
          <a:bodyPr/>
          <a:lstStyle/>
          <a:p>
            <a:pPr marL="347663" indent="-347663"/>
            <a:r>
              <a:rPr lang="en-US" altLang="en-US" sz="2800" b="1">
                <a:ea typeface="ＭＳ Ｐゴシック" charset="-128"/>
              </a:rPr>
              <a:t>Quality: </a:t>
            </a:r>
            <a:r>
              <a:rPr lang="en-US" altLang="en-US" sz="2800">
                <a:ea typeface="ＭＳ Ｐゴシック" charset="-128"/>
              </a:rPr>
              <a:t>Unreliable Crowdsourcers, Multi-device Issues, Hardware Outliers, Temporal Decay, etc.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Remark: </a:t>
            </a:r>
            <a:r>
              <a:rPr lang="en-US" altLang="en-US" sz="2400" i="1">
                <a:ea typeface="ＭＳ Ｐゴシック" charset="-128"/>
              </a:rPr>
              <a:t>There is a Linear Relation between RSS values of devices.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Challenge: </a:t>
            </a:r>
            <a:r>
              <a:rPr lang="en-US" altLang="en-US" sz="2400" i="1">
                <a:ea typeface="ＭＳ Ｐゴシック" charset="-128"/>
              </a:rPr>
              <a:t>Can we exploit this to align reported RSS values?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04900"/>
            <a:ext cx="40322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/>
              <a:t>"Crowdsourced Indoor Localization for Diverse Devices through Radiomap Fusion", C. Laoudias, D. Zeinalipour-Yazti and C. G. Panayiotou, "Proceedings of the 4th Intl. Conference on Indoor Positioning and Indoor Navigation" (IPIN '13), Montbeliard-Belfort France, 2013. </a:t>
            </a:r>
            <a:endParaRPr lang="en-US" altLang="en-US" sz="2400" b="0"/>
          </a:p>
        </p:txBody>
      </p:sp>
      <p:pic>
        <p:nvPicPr>
          <p:cNvPr id="819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020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4978400" cy="5073650"/>
          </a:xfrm>
        </p:spPr>
        <p:txBody>
          <a:bodyPr/>
          <a:lstStyle/>
          <a:p>
            <a:pPr marL="347663" indent="-347663"/>
            <a:r>
              <a:rPr lang="en-US" altLang="en-US" sz="2400">
                <a:ea typeface="ＭＳ Ｐゴシック" charset="-128"/>
              </a:rPr>
              <a:t>Massively </a:t>
            </a:r>
            <a:r>
              <a:rPr lang="en-US" altLang="en-US" sz="2400" b="1">
                <a:ea typeface="ＭＳ Ｐゴシック" charset="-128"/>
              </a:rPr>
              <a:t>process </a:t>
            </a:r>
            <a:r>
              <a:rPr lang="en-US" altLang="en-US" sz="2400">
                <a:ea typeface="ＭＳ Ｐゴシック" charset="-128"/>
              </a:rPr>
              <a:t>RSS log  traces to generate a valuable Radiomap</a:t>
            </a:r>
            <a:endParaRPr lang="en-US" altLang="en-US" sz="2000">
              <a:ea typeface="ＭＳ Ｐゴシック" charset="-128"/>
            </a:endParaRP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Processing current logs in Anyplace for a single building takes </a:t>
            </a:r>
            <a:r>
              <a:rPr lang="en-US" altLang="en-US" sz="2400" b="1">
                <a:ea typeface="ＭＳ Ｐゴシック" charset="-128"/>
              </a:rPr>
              <a:t>several minutes</a:t>
            </a:r>
            <a:r>
              <a:rPr lang="en-US" altLang="en-US" sz="2400">
                <a:ea typeface="ＭＳ Ｐゴシック" charset="-128"/>
              </a:rPr>
              <a:t>!</a:t>
            </a: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Challenges in MapReduce: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Collect Statistics (count, RSSI mean and standard deviation)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Remove Outlier Values.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Handle Diversity Issues 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5290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6004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6" name="Straight Arrow Connector 10"/>
          <p:cNvCxnSpPr>
            <a:cxnSpLocks noChangeShapeType="1"/>
          </p:cNvCxnSpPr>
          <p:nvPr/>
        </p:nvCxnSpPr>
        <p:spPr bwMode="auto">
          <a:xfrm>
            <a:off x="7019925" y="3644900"/>
            <a:ext cx="0" cy="5048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5538"/>
            <a:ext cx="35845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Big-Data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 Challenges</a:t>
            </a:r>
            <a:endParaRPr lang="en-US" dirty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400">
                <a:ea typeface="ＭＳ Ｐゴシック" charset="-128"/>
              </a:rPr>
              <a:t>Indoor spaces exhibit </a:t>
            </a:r>
            <a:r>
              <a:rPr lang="en-US" altLang="en-US" sz="2400" b="1">
                <a:ea typeface="ＭＳ Ｐゴシック" charset="-128"/>
              </a:rPr>
              <a:t>complex topologies</a:t>
            </a:r>
            <a:r>
              <a:rPr lang="en-US" altLang="en-US" sz="2400">
                <a:ea typeface="ＭＳ Ｐゴシック" charset="-128"/>
              </a:rPr>
              <a:t>. They are composed of entities that are unique to indoor settings: 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e.g., </a:t>
            </a:r>
            <a:r>
              <a:rPr lang="en-US" altLang="en-US" sz="2000" b="1">
                <a:ea typeface="ＭＳ Ｐゴシック" charset="-128"/>
              </a:rPr>
              <a:t>rooms</a:t>
            </a:r>
            <a:r>
              <a:rPr lang="en-US" altLang="en-US" sz="2000">
                <a:ea typeface="ＭＳ Ｐゴシック" charset="-128"/>
              </a:rPr>
              <a:t> and </a:t>
            </a:r>
            <a:r>
              <a:rPr lang="en-US" altLang="en-US" sz="2000" b="1">
                <a:ea typeface="ＭＳ Ｐゴシック" charset="-128"/>
              </a:rPr>
              <a:t>hallways</a:t>
            </a:r>
            <a:r>
              <a:rPr lang="en-US" altLang="en-US" sz="2000">
                <a:ea typeface="ＭＳ Ｐゴシック" charset="-128"/>
              </a:rPr>
              <a:t> that are connected by doors.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Conventional Euclidean distances are inapplicable in indoor space, e.g., </a:t>
            </a:r>
            <a:r>
              <a:rPr lang="en-US" altLang="en-US" sz="2000" i="1">
                <a:ea typeface="ＭＳ Ｐゴシック" charset="-128"/>
              </a:rPr>
              <a:t>NN of p1 is p2 not p3.</a:t>
            </a:r>
          </a:p>
          <a:p>
            <a:pPr marL="914400" lvl="1" indent="-514350"/>
            <a:endParaRPr lang="en-US" altLang="en-US" sz="2000">
              <a:ea typeface="ＭＳ Ｐゴシック" charset="-128"/>
            </a:endParaRPr>
          </a:p>
          <a:p>
            <a:pPr marL="514350" indent="-514350"/>
            <a:endParaRPr lang="en-US" altLang="en-US" sz="2400">
              <a:ea typeface="ＭＳ Ｐゴシック" charset="-128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80928"/>
            <a:ext cx="41894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1840493" y="5868616"/>
            <a:ext cx="5855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b="0" dirty="0"/>
              <a:t>Christian Becker, Frank </a:t>
            </a:r>
            <a:r>
              <a:rPr lang="en-US" sz="1800" b="0" dirty="0" err="1" smtClean="0"/>
              <a:t>Dürr</a:t>
            </a:r>
            <a:r>
              <a:rPr lang="en-US" sz="1800" b="0" dirty="0"/>
              <a:t>, Personal and Ubiquitous Computing, </a:t>
            </a:r>
            <a:r>
              <a:rPr lang="en-US" sz="1800" b="0" dirty="0" smtClean="0"/>
              <a:t>2005 =&gt; Jensen (2010)</a:t>
            </a:r>
            <a:endParaRPr lang="en-US" sz="1800" b="0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083648" y="3715965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</a:t>
            </a:r>
            <a:r>
              <a:rPr lang="el-GR" dirty="0" smtClean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Challenges</a:t>
            </a:r>
            <a:endParaRPr lang="en-US" dirty="0"/>
          </a:p>
        </p:txBody>
      </p:sp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7173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567738" cy="1223963"/>
          </a:xfrm>
        </p:spPr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Technology roadmap is towards indoor GIS integration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GeoJson.org (not specifically for indoor)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IndoorGML.net</a:t>
            </a:r>
          </a:p>
        </p:txBody>
      </p:sp>
      <p:pic>
        <p:nvPicPr>
          <p:cNvPr id="7174" name="Picture 5" descr="geojs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200" y="2492375"/>
            <a:ext cx="35369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g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5373688"/>
            <a:ext cx="15351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ndoorgm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486025"/>
            <a:ext cx="273526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ndoorGML-log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357688"/>
            <a:ext cx="24955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odul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2922588"/>
            <a:ext cx="19558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2271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GeoJson</a:t>
            </a:r>
            <a:endParaRPr lang="en-US" dirty="0"/>
          </a:p>
        </p:txBody>
      </p:sp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>
          <a:xfrm>
            <a:off x="468313" y="981075"/>
            <a:ext cx="8135937" cy="2879725"/>
          </a:xfrm>
        </p:spPr>
        <p:txBody>
          <a:bodyPr/>
          <a:lstStyle/>
          <a:p>
            <a:r>
              <a:rPr lang="en-US" sz="2800" b="1" dirty="0" err="1" smtClean="0">
                <a:ea typeface="ＭＳ Ｐゴシック" pitchFamily="34" charset="-128"/>
              </a:rPr>
              <a:t>GeoJSON</a:t>
            </a:r>
            <a:r>
              <a:rPr lang="en-US" sz="2800" dirty="0" smtClean="0">
                <a:ea typeface="ＭＳ Ｐゴシック" pitchFamily="34" charset="-128"/>
              </a:rPr>
              <a:t> is a </a:t>
            </a:r>
            <a:r>
              <a:rPr lang="en-US" sz="2800" b="1" dirty="0" smtClean="0">
                <a:ea typeface="ＭＳ Ｐゴシック" pitchFamily="34" charset="-128"/>
              </a:rPr>
              <a:t>format</a:t>
            </a:r>
            <a:r>
              <a:rPr lang="en-US" sz="2800" dirty="0" smtClean="0">
                <a:ea typeface="ＭＳ Ｐゴシック" pitchFamily="34" charset="-128"/>
              </a:rPr>
              <a:t> for encoding a variety of geographic data structures (not only indoor)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Not a formal GIS standard (i.e., OGC standard)</a:t>
            </a:r>
          </a:p>
          <a:p>
            <a:r>
              <a:rPr lang="en-US" sz="2800" b="1" dirty="0" smtClean="0">
                <a:ea typeface="ＭＳ Ｐゴシック" pitchFamily="34" charset="-128"/>
              </a:rPr>
              <a:t>Convenient for Web 2.0 APIs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Support: </a:t>
            </a:r>
            <a:r>
              <a:rPr lang="en-US" sz="2400" dirty="0" err="1" smtClean="0">
                <a:ea typeface="ＭＳ Ｐゴシック" pitchFamily="34" charset="-128"/>
              </a:rPr>
              <a:t>Micello</a:t>
            </a:r>
            <a:r>
              <a:rPr lang="en-US" sz="2400" dirty="0" smtClean="0">
                <a:ea typeface="ＭＳ Ｐゴシック" pitchFamily="34" charset="-128"/>
              </a:rPr>
              <a:t> Web Maps</a:t>
            </a:r>
            <a:endParaRPr lang="en-US" sz="2800" b="1" dirty="0" smtClean="0">
              <a:ea typeface="ＭＳ Ｐゴシック" pitchFamily="34" charset="-128"/>
            </a:endParaRPr>
          </a:p>
          <a:p>
            <a:r>
              <a:rPr lang="en-US" sz="2800" b="1" dirty="0" smtClean="0">
                <a:ea typeface="ＭＳ Ｐゴシック" pitchFamily="34" charset="-128"/>
              </a:rPr>
              <a:t>Supports multiple geometry types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Point, </a:t>
            </a:r>
            <a:r>
              <a:rPr lang="en-US" sz="2400" dirty="0" err="1" smtClean="0">
                <a:ea typeface="ＭＳ Ｐゴシック" pitchFamily="34" charset="-128"/>
              </a:rPr>
              <a:t>LineString</a:t>
            </a:r>
            <a:r>
              <a:rPr lang="en-US" sz="2400" dirty="0" smtClean="0">
                <a:ea typeface="ＭＳ Ｐゴシック" pitchFamily="34" charset="-128"/>
              </a:rPr>
              <a:t>, Polygon, </a:t>
            </a:r>
          </a:p>
          <a:p>
            <a:pPr lvl="1"/>
            <a:r>
              <a:rPr lang="en-US" sz="2400" dirty="0" err="1" smtClean="0">
                <a:ea typeface="ＭＳ Ｐゴシック" pitchFamily="34" charset="-128"/>
              </a:rPr>
              <a:t>MultiPoint</a:t>
            </a:r>
            <a:r>
              <a:rPr lang="en-US" sz="2400" dirty="0" smtClean="0">
                <a:ea typeface="ＭＳ Ｐゴシック" pitchFamily="34" charset="-128"/>
              </a:rPr>
              <a:t>, </a:t>
            </a:r>
            <a:r>
              <a:rPr lang="en-US" sz="2400" dirty="0" err="1" smtClean="0">
                <a:ea typeface="ＭＳ Ｐゴシック" pitchFamily="34" charset="-128"/>
              </a:rPr>
              <a:t>MultiLineString</a:t>
            </a:r>
            <a:r>
              <a:rPr lang="en-US" sz="2400" dirty="0" smtClean="0">
                <a:ea typeface="ＭＳ Ｐゴシック" pitchFamily="34" charset="-128"/>
              </a:rPr>
              <a:t>, and </a:t>
            </a:r>
            <a:r>
              <a:rPr lang="en-US" sz="2400" dirty="0" err="1" smtClean="0">
                <a:ea typeface="ＭＳ Ｐゴシック" pitchFamily="34" charset="-128"/>
              </a:rPr>
              <a:t>MultiPolygon</a:t>
            </a: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9" name="Picture 8" descr="geojs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9588" y="4698702"/>
            <a:ext cx="2846388" cy="182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97152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797152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97152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733256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733256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5733256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2681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IndoorGML</a:t>
            </a:r>
            <a:r>
              <a:rPr lang="en-US" dirty="0" smtClean="0">
                <a:ea typeface="ＭＳ Ｐゴシック" pitchFamily="34" charset="-128"/>
              </a:rPr>
              <a:t> – How It Works</a:t>
            </a:r>
            <a:endParaRPr lang="en-US" dirty="0"/>
          </a:p>
        </p:txBody>
      </p:sp>
      <p:sp>
        <p:nvSpPr>
          <p:cNvPr id="52228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52229" name="Picture 7" descr="indoorGM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01750"/>
            <a:ext cx="774065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0076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Indoor Applications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217778"/>
            <a:ext cx="5472607" cy="4073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5308210"/>
            <a:ext cx="8248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b="0" i="1" dirty="0"/>
              <a:t>"Internet-Based Indoor Navigation Services", </a:t>
            </a:r>
            <a:r>
              <a:rPr lang="en-US" altLang="en-US" sz="1600" b="0" dirty="0" err="1"/>
              <a:t>Demetrios</a:t>
            </a:r>
            <a:r>
              <a:rPr lang="en-US" altLang="en-US" sz="1600" b="0" dirty="0"/>
              <a:t> Zeinalipour-</a:t>
            </a:r>
            <a:r>
              <a:rPr lang="en-US" altLang="en-US" sz="1600" b="0" dirty="0" err="1"/>
              <a:t>Yazti</a:t>
            </a:r>
            <a:r>
              <a:rPr lang="en-US" altLang="en-US" sz="1600" b="0" dirty="0"/>
              <a:t>, Christos </a:t>
            </a:r>
            <a:r>
              <a:rPr lang="en-US" altLang="en-US" sz="1600" b="0" dirty="0" err="1"/>
              <a:t>Laoudias</a:t>
            </a:r>
            <a:r>
              <a:rPr lang="en-US" altLang="en-US" sz="1600" b="0" dirty="0"/>
              <a:t>, Kyriakos Georgiou, Georgios </a:t>
            </a:r>
            <a:r>
              <a:rPr lang="en-US" altLang="en-US" sz="1600" b="0" dirty="0" err="1"/>
              <a:t>Chatzimilioudis</a:t>
            </a:r>
            <a:r>
              <a:rPr lang="en-US" altLang="en-US" sz="1600" b="0" dirty="0"/>
              <a:t>, </a:t>
            </a:r>
            <a:r>
              <a:rPr lang="en-US" altLang="en-US" sz="1600" dirty="0"/>
              <a:t>IEEE Internet Computing (IC'17), </a:t>
            </a:r>
            <a:r>
              <a:rPr lang="en-US" altLang="en-US" sz="1600" b="0" dirty="0"/>
              <a:t>vol. 21, no. 4, pp. 54-63, July 2017, doi:10.1109/MIC.2017.2911420, IEEE Computer Society, 2017.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55576" y="979488"/>
            <a:ext cx="7888362" cy="5041900"/>
          </a:xfrm>
        </p:spPr>
        <p:txBody>
          <a:bodyPr/>
          <a:lstStyle/>
          <a:p>
            <a:pPr marL="514350" indent="-514350"/>
            <a:r>
              <a:rPr lang="en-US" altLang="en-US" sz="2000" dirty="0" smtClean="0">
                <a:ea typeface="ＭＳ Ｐゴシック" charset="-128"/>
              </a:rPr>
              <a:t>Taxonomy of Indoor Technologies and Projects</a:t>
            </a:r>
            <a:endParaRPr lang="en-US" altLang="en-US" sz="1800" i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768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IndoorGML</a:t>
            </a:r>
            <a:endParaRPr lang="en-US" dirty="0"/>
          </a:p>
        </p:txBody>
      </p:sp>
      <p:sp>
        <p:nvSpPr>
          <p:cNvPr id="5120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51205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136582" cy="10080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Standard supported by </a:t>
            </a:r>
            <a:r>
              <a:rPr lang="en-US" sz="2800" b="1" dirty="0" smtClean="0">
                <a:ea typeface="ＭＳ Ｐゴシック" pitchFamily="34" charset="-128"/>
              </a:rPr>
              <a:t>Open Geospatial Consortium (OGC)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Defined as an application schema of </a:t>
            </a:r>
            <a:r>
              <a:rPr lang="en-US" sz="2400" b="1" dirty="0" smtClean="0">
                <a:ea typeface="ＭＳ Ｐゴシック" pitchFamily="34" charset="-128"/>
              </a:rPr>
              <a:t>OGC Geographic Markup Language (GML) 3.2.1.</a:t>
            </a:r>
          </a:p>
        </p:txBody>
      </p:sp>
      <p:pic>
        <p:nvPicPr>
          <p:cNvPr id="51206" name="Picture 5" descr="indoorGML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9825" y="981075"/>
            <a:ext cx="11144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6" descr="ogc-indoorGM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4030113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8024" y="3717032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IndoorOSM</a:t>
            </a:r>
            <a:r>
              <a:rPr lang="en-US" sz="3200" dirty="0" smtClean="0">
                <a:solidFill>
                  <a:srgbClr val="FF0000"/>
                </a:solidFill>
              </a:rPr>
              <a:t> (another older effort by Open Street Map) is deprecated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93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3850" y="4979611"/>
            <a:ext cx="8229600" cy="1584175"/>
          </a:xfrm>
        </p:spPr>
        <p:txBody>
          <a:bodyPr/>
          <a:lstStyle/>
          <a:p>
            <a:r>
              <a:rPr lang="en-US" sz="1100" i="1" dirty="0"/>
              <a:t>"Efficient Exploration of Telco Big Data with Compression and Decaying", </a:t>
            </a:r>
            <a:r>
              <a:rPr lang="en-US" sz="1100" dirty="0"/>
              <a:t>Constantinos Costa, Georgios </a:t>
            </a:r>
            <a:r>
              <a:rPr lang="en-US" sz="1100" dirty="0" err="1"/>
              <a:t>Chatzimilioudis</a:t>
            </a:r>
            <a:r>
              <a:rPr lang="en-US" sz="1100" dirty="0"/>
              <a:t>, </a:t>
            </a:r>
            <a:r>
              <a:rPr lang="en-US" sz="1100" dirty="0" err="1"/>
              <a:t>Demetrios</a:t>
            </a:r>
            <a:r>
              <a:rPr lang="en-US" sz="1100" dirty="0"/>
              <a:t> Zeinalipour-</a:t>
            </a:r>
            <a:r>
              <a:rPr lang="en-US" sz="1100" dirty="0" err="1"/>
              <a:t>Yazti</a:t>
            </a:r>
            <a:r>
              <a:rPr lang="en-US" sz="1100" dirty="0"/>
              <a:t>, Mohamed F. </a:t>
            </a:r>
            <a:r>
              <a:rPr lang="en-US" sz="1100" dirty="0" err="1"/>
              <a:t>Mokbel</a:t>
            </a:r>
            <a:r>
              <a:rPr lang="en-US" sz="1100" dirty="0"/>
              <a:t>, Proceedings of the </a:t>
            </a:r>
            <a:r>
              <a:rPr lang="en-US" sz="1100" b="1" dirty="0"/>
              <a:t>33rd IEEE International Conference on Data Engineering (ICDE'17), </a:t>
            </a:r>
            <a:r>
              <a:rPr lang="en-US" sz="1100" dirty="0"/>
              <a:t>IEEE Computer Society, pp. 1332--1343, April 19-22, 2017, San Diego, CA, USA, ISBN: 978-1-5090-6543-1, </a:t>
            </a:r>
            <a:r>
              <a:rPr lang="en-US" sz="1100" b="1" dirty="0">
                <a:solidFill>
                  <a:srgbClr val="FF0000"/>
                </a:solidFill>
              </a:rPr>
              <a:t>2017</a:t>
            </a:r>
            <a:r>
              <a:rPr lang="en-US" sz="11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100" dirty="0"/>
              <a:t>"Towards Real-Time Road Traffic Analytics using Telco Big Data", Constantinos Costa, Georgios </a:t>
            </a:r>
            <a:r>
              <a:rPr lang="en-US" sz="1100" dirty="0" err="1"/>
              <a:t>Chatzimilioudis</a:t>
            </a:r>
            <a:r>
              <a:rPr lang="en-US" sz="1100" dirty="0"/>
              <a:t>, </a:t>
            </a:r>
            <a:r>
              <a:rPr lang="en-US" sz="1100" dirty="0" err="1"/>
              <a:t>Demetrios</a:t>
            </a:r>
            <a:r>
              <a:rPr lang="en-US" sz="1100" dirty="0"/>
              <a:t> Zeinalipour-</a:t>
            </a:r>
            <a:r>
              <a:rPr lang="en-US" sz="1100" dirty="0" err="1"/>
              <a:t>Yazti</a:t>
            </a:r>
            <a:r>
              <a:rPr lang="en-US" sz="1100" dirty="0"/>
              <a:t>, Mohamed F. </a:t>
            </a:r>
            <a:r>
              <a:rPr lang="en-US" sz="1100" dirty="0" err="1"/>
              <a:t>Mokbel</a:t>
            </a:r>
            <a:r>
              <a:rPr lang="en-US" sz="1100" dirty="0"/>
              <a:t>, Proceedings of the 11th Intl. </a:t>
            </a:r>
            <a:r>
              <a:rPr lang="en-US" sz="1100" b="1" dirty="0"/>
              <a:t>Workshop on Real-Time Business Intelligence and Analytics</a:t>
            </a:r>
            <a:r>
              <a:rPr lang="en-US" sz="1100" dirty="0"/>
              <a:t>, collocated with </a:t>
            </a:r>
            <a:r>
              <a:rPr lang="en-US" sz="1100" b="1" dirty="0"/>
              <a:t>VLDB 2017 (BIRTE '17),</a:t>
            </a:r>
            <a:r>
              <a:rPr lang="en-US" sz="1100" dirty="0"/>
              <a:t> ACM International Conference Proceedings Series, pp. 5 pages, August 28, 2017, Munich, Germany, ISBN: 978-1-4503-5425-7/17/08, </a:t>
            </a:r>
            <a:r>
              <a:rPr lang="en-US" sz="1100" b="1" dirty="0">
                <a:solidFill>
                  <a:srgbClr val="FF0000"/>
                </a:solidFill>
              </a:rPr>
              <a:t>2017.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Telco Big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165" y="2876511"/>
            <a:ext cx="6852227" cy="1627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211960" y="2765837"/>
            <a:ext cx="2088232" cy="18486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850" y="981075"/>
            <a:ext cx="84248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dirty="0" smtClean="0"/>
              <a:t>Femtocells (small</a:t>
            </a:r>
            <a:r>
              <a:rPr lang="en-US" sz="2800" b="0" dirty="0"/>
              <a:t>, </a:t>
            </a:r>
            <a:r>
              <a:rPr lang="en-US" sz="2800" b="0" dirty="0" smtClean="0"/>
              <a:t>low-power cellular base stations) will provide new means for indoor location accuracy.</a:t>
            </a:r>
          </a:p>
          <a:p>
            <a:pPr lvl="1"/>
            <a:r>
              <a:rPr lang="en-US" sz="1600" b="0" dirty="0" smtClean="0"/>
              <a:t>Standard (&lt;35km), Microcell (&lt;2km), </a:t>
            </a:r>
            <a:r>
              <a:rPr lang="en-US" sz="1600" b="0" dirty="0" err="1" smtClean="0"/>
              <a:t>Picocell</a:t>
            </a:r>
            <a:r>
              <a:rPr lang="en-US" sz="1600" b="0" dirty="0" smtClean="0"/>
              <a:t> (&lt;200m), Femtocells (&lt;10m).</a:t>
            </a:r>
          </a:p>
          <a:p>
            <a:pPr lvl="1"/>
            <a:endParaRPr lang="en-US" sz="1600" b="0" kern="0" dirty="0">
              <a:ea typeface="ＭＳ Ｐゴシック" pitchFamily="34" charset="-128"/>
            </a:endParaRPr>
          </a:p>
          <a:p>
            <a:pPr lvl="1"/>
            <a:endParaRPr lang="en-US" sz="1600" b="0" kern="0" dirty="0" smtClean="0">
              <a:ea typeface="ＭＳ Ｐゴシック" pitchFamily="34" charset="-128"/>
            </a:endParaRPr>
          </a:p>
          <a:p>
            <a:pPr lvl="1"/>
            <a:endParaRPr lang="en-US" sz="1600" b="0" kern="0" dirty="0">
              <a:ea typeface="ＭＳ Ｐゴシック" pitchFamily="34" charset="-128"/>
            </a:endParaRPr>
          </a:p>
          <a:p>
            <a:pPr lvl="1"/>
            <a:endParaRPr lang="en-US" sz="1600" b="0" kern="0" dirty="0" smtClean="0">
              <a:ea typeface="ＭＳ Ｐゴシック" pitchFamily="34" charset="-128"/>
            </a:endParaRPr>
          </a:p>
          <a:p>
            <a:pPr lvl="1"/>
            <a:endParaRPr lang="en-US" sz="1600" b="0" kern="0" dirty="0">
              <a:ea typeface="ＭＳ Ｐゴシック" pitchFamily="34" charset="-128"/>
            </a:endParaRPr>
          </a:p>
          <a:p>
            <a:pPr lvl="1"/>
            <a:endParaRPr lang="en-US" sz="1600" b="0" kern="0" dirty="0" smtClean="0">
              <a:ea typeface="ＭＳ Ｐゴシック" pitchFamily="34" charset="-128"/>
            </a:endParaRPr>
          </a:p>
          <a:p>
            <a:pPr lvl="1"/>
            <a:endParaRPr lang="en-US" sz="1600" b="0" kern="0" dirty="0">
              <a:ea typeface="ＭＳ Ｐゴシック" pitchFamily="34" charset="-128"/>
            </a:endParaRPr>
          </a:p>
          <a:p>
            <a:pPr lvl="1"/>
            <a:r>
              <a:rPr lang="en-US" sz="1600" b="0" kern="0" dirty="0" smtClean="0">
                <a:ea typeface="ＭＳ Ｐゴシック" pitchFamily="34" charset="-128"/>
              </a:rPr>
              <a:t>We already started to take a closer look at Telco Big Data:</a:t>
            </a:r>
          </a:p>
        </p:txBody>
      </p:sp>
    </p:spTree>
    <p:extLst>
      <p:ext uri="{BB962C8B-B14F-4D97-AF65-F5344CB8AC3E}">
        <p14:creationId xmlns:p14="http://schemas.microsoft.com/office/powerpoint/2010/main" xmlns="" val="10929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650"/>
          </a:xfrm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b="1" dirty="0"/>
              <a:t>SPATE UI </a:t>
            </a:r>
            <a:r>
              <a:rPr lang="en-US" sz="2800" dirty="0"/>
              <a:t>over the San Diego area with data from </a:t>
            </a:r>
            <a:r>
              <a:rPr lang="en-US" sz="2800" dirty="0">
                <a:hlinkClick r:id="rId2"/>
              </a:rPr>
              <a:t>https://www.cellmapper.net/map</a:t>
            </a:r>
            <a:r>
              <a:rPr 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Big </a:t>
            </a:r>
            <a:r>
              <a:rPr lang="en-US" dirty="0" smtClean="0"/>
              <a:t>Data Analytics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042592"/>
            <a:ext cx="7740380" cy="39409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63888" y="4797152"/>
            <a:ext cx="818676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800" b="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39330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Demo!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317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pitchFamily="34" charset="-128"/>
                <a:cs typeface="Arial" pitchFamily="34" charset="0"/>
              </a:rPr>
              <a:t>Acknowledgments </a:t>
            </a:r>
            <a:endParaRPr lang="en-GB" sz="4000" dirty="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79488"/>
            <a:ext cx="8186738" cy="5545856"/>
          </a:xfrm>
        </p:spPr>
        <p:txBody>
          <a:bodyPr/>
          <a:lstStyle/>
          <a:p>
            <a:pPr marL="514350" indent="-514350"/>
            <a:r>
              <a:rPr lang="en-US" altLang="en-US" sz="2000" b="1" dirty="0" smtClean="0">
                <a:ea typeface="ＭＳ Ｐゴシック" charset="-128"/>
              </a:rPr>
              <a:t>People:</a:t>
            </a:r>
          </a:p>
          <a:p>
            <a:pPr marL="914400" lvl="1" indent="-514350"/>
            <a:r>
              <a:rPr lang="en-US" altLang="en-US" sz="1800" dirty="0" smtClean="0">
                <a:ea typeface="ＭＳ Ｐゴシック" charset="-128"/>
              </a:rPr>
              <a:t>4 Researchers (Faculty + </a:t>
            </a:r>
            <a:r>
              <a:rPr lang="en-US" altLang="en-US" sz="1800" dirty="0" err="1" smtClean="0">
                <a:ea typeface="ＭＳ Ｐゴシック" charset="-128"/>
              </a:rPr>
              <a:t>Postdocs</a:t>
            </a:r>
            <a:r>
              <a:rPr lang="en-US" altLang="en-US" sz="1800" dirty="0" smtClean="0">
                <a:ea typeface="ＭＳ Ｐゴシック" charset="-128"/>
              </a:rPr>
              <a:t>)</a:t>
            </a:r>
          </a:p>
          <a:p>
            <a:pPr marL="914400" lvl="1" indent="-514350"/>
            <a:r>
              <a:rPr lang="en-US" altLang="en-US" sz="1800" dirty="0" smtClean="0">
                <a:ea typeface="ＭＳ Ｐゴシック" charset="-128"/>
              </a:rPr>
              <a:t>2 PhD Students + MSc Students</a:t>
            </a:r>
          </a:p>
          <a:p>
            <a:pPr marL="914400" lvl="1" indent="-514350"/>
            <a:r>
              <a:rPr lang="en-US" altLang="en-US" sz="1800" dirty="0" smtClean="0">
                <a:ea typeface="ＭＳ Ｐゴシック" charset="-128"/>
              </a:rPr>
              <a:t>BSc. (USC, UCLA/R, </a:t>
            </a:r>
            <a:r>
              <a:rPr lang="en-US" altLang="en-US" sz="1800" dirty="0" err="1" smtClean="0">
                <a:ea typeface="ＭＳ Ｐゴシック" charset="-128"/>
              </a:rPr>
              <a:t>UoT</a:t>
            </a:r>
            <a:r>
              <a:rPr lang="en-US" altLang="en-US" sz="1800" dirty="0" smtClean="0">
                <a:ea typeface="ＭＳ Ｐゴシック" charset="-128"/>
              </a:rPr>
              <a:t>, Oxford, UCL, Imperial)</a:t>
            </a:r>
          </a:p>
          <a:p>
            <a:pPr marL="514350" indent="-514350"/>
            <a:r>
              <a:rPr lang="en-US" altLang="en-US" sz="2000" b="1" dirty="0" smtClean="0">
                <a:ea typeface="ＭＳ Ｐゴシック" charset="-128"/>
              </a:rPr>
              <a:t>External Collaborators</a:t>
            </a:r>
          </a:p>
          <a:p>
            <a:pPr marL="914400" lvl="1" indent="-514350"/>
            <a:r>
              <a:rPr lang="en-US" altLang="en-US" sz="1800" dirty="0" err="1" smtClean="0">
                <a:ea typeface="ＭＳ Ｐゴシック" charset="-128"/>
              </a:rPr>
              <a:t>Panos</a:t>
            </a:r>
            <a:r>
              <a:rPr lang="en-US" altLang="en-US" sz="1800" dirty="0" smtClean="0">
                <a:ea typeface="ＭＳ Ｐゴシック" charset="-128"/>
              </a:rPr>
              <a:t> K. </a:t>
            </a:r>
            <a:r>
              <a:rPr lang="en-US" altLang="en-US" sz="1800" dirty="0" err="1" smtClean="0">
                <a:ea typeface="ＭＳ Ｐゴシック" charset="-128"/>
              </a:rPr>
              <a:t>Chrysanthis</a:t>
            </a:r>
            <a:r>
              <a:rPr lang="en-US" altLang="en-US" sz="1800" dirty="0" smtClean="0">
                <a:ea typeface="ＭＳ Ｐゴシック" charset="-128"/>
              </a:rPr>
              <a:t> (U of Pittsburgh, USA)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Christian S. Jensen (Aalborg, Denmark</a:t>
            </a:r>
            <a:r>
              <a:rPr lang="en-US" altLang="en-US" sz="1800" dirty="0" smtClean="0">
                <a:ea typeface="ＭＳ Ｐゴシック" charset="-128"/>
              </a:rPr>
              <a:t>)</a:t>
            </a:r>
          </a:p>
          <a:p>
            <a:pPr marL="914400" lvl="1" indent="-514350"/>
            <a:r>
              <a:rPr lang="en-US" altLang="en-US" sz="1800" dirty="0" smtClean="0">
                <a:ea typeface="ＭＳ Ｐゴシック" charset="-128"/>
              </a:rPr>
              <a:t>Wang-</a:t>
            </a:r>
            <a:r>
              <a:rPr lang="en-US" altLang="en-US" sz="1800" dirty="0" err="1" smtClean="0">
                <a:ea typeface="ＭＳ Ｐゴシック" charset="-128"/>
              </a:rPr>
              <a:t>Chien</a:t>
            </a:r>
            <a:r>
              <a:rPr lang="en-US" altLang="en-US" sz="1800" dirty="0" smtClean="0">
                <a:ea typeface="ＭＳ Ｐゴシック" charset="-128"/>
              </a:rPr>
              <a:t> Lee (Penn State, USA)</a:t>
            </a:r>
          </a:p>
          <a:p>
            <a:pPr marL="914400" lvl="1" indent="-514350"/>
            <a:r>
              <a:rPr lang="en-US" altLang="en-US" sz="1800" dirty="0" smtClean="0">
                <a:ea typeface="ＭＳ Ｐゴシック" charset="-128"/>
              </a:rPr>
              <a:t>Mohamed F. </a:t>
            </a:r>
            <a:r>
              <a:rPr lang="en-US" altLang="en-US" sz="1800" dirty="0" err="1" smtClean="0">
                <a:ea typeface="ＭＳ Ｐゴシック" charset="-128"/>
              </a:rPr>
              <a:t>Mokbel</a:t>
            </a:r>
            <a:r>
              <a:rPr lang="en-US" altLang="en-US" sz="1800" dirty="0" smtClean="0">
                <a:ea typeface="ＭＳ Ｐゴシック" charset="-128"/>
              </a:rPr>
              <a:t> (U of Minnesota, USA)</a:t>
            </a:r>
          </a:p>
          <a:p>
            <a:pPr marL="914400" lvl="1" indent="-514350"/>
            <a:r>
              <a:rPr lang="en-US" altLang="en-US" sz="1800" dirty="0" err="1">
                <a:ea typeface="ＭＳ Ｐゴシック" charset="-128"/>
              </a:rPr>
              <a:t>Evaggelia</a:t>
            </a:r>
            <a:r>
              <a:rPr lang="en-US" altLang="en-US" sz="1800" dirty="0">
                <a:ea typeface="ＭＳ Ｐゴシック" charset="-128"/>
              </a:rPr>
              <a:t> </a:t>
            </a:r>
            <a:r>
              <a:rPr lang="en-US" altLang="en-US" sz="1800" dirty="0" err="1">
                <a:ea typeface="ＭＳ Ｐゴシック" charset="-128"/>
              </a:rPr>
              <a:t>Pitoura</a:t>
            </a:r>
            <a:r>
              <a:rPr lang="en-US" altLang="en-US" sz="1800" dirty="0">
                <a:ea typeface="ＭＳ Ｐゴシック" charset="-128"/>
              </a:rPr>
              <a:t> (U of Ioannina, Greece)</a:t>
            </a:r>
          </a:p>
          <a:p>
            <a:pPr marL="914400" lvl="1" indent="-514350"/>
            <a:r>
              <a:rPr lang="en-US" altLang="en-US" sz="1800" dirty="0" err="1" smtClean="0">
                <a:ea typeface="ＭＳ Ｐゴシック" charset="-128"/>
              </a:rPr>
              <a:t>Yannis</a:t>
            </a:r>
            <a:r>
              <a:rPr lang="en-US" altLang="en-US" sz="1800" dirty="0" smtClean="0">
                <a:ea typeface="ＭＳ Ｐゴシック" charset="-128"/>
              </a:rPr>
              <a:t> </a:t>
            </a:r>
            <a:r>
              <a:rPr lang="en-US" altLang="en-US" sz="1800" dirty="0" err="1">
                <a:ea typeface="ＭＳ Ｐゴシック" charset="-128"/>
              </a:rPr>
              <a:t>Theodoridis</a:t>
            </a:r>
            <a:r>
              <a:rPr lang="en-US" altLang="en-US" sz="1800" dirty="0">
                <a:ea typeface="ＭＳ Ｐゴシック" charset="-128"/>
              </a:rPr>
              <a:t> (U of </a:t>
            </a:r>
            <a:r>
              <a:rPr lang="en-US" altLang="en-US" sz="1800" dirty="0" err="1">
                <a:ea typeface="ＭＳ Ｐゴシック" charset="-128"/>
              </a:rPr>
              <a:t>Pireaus</a:t>
            </a:r>
            <a:r>
              <a:rPr lang="en-US" altLang="en-US" sz="1800" dirty="0">
                <a:ea typeface="ＭＳ Ｐゴシック" charset="-128"/>
              </a:rPr>
              <a:t>, Greece)</a:t>
            </a:r>
          </a:p>
          <a:p>
            <a:pPr marL="914400" lvl="1" indent="-514350"/>
            <a:r>
              <a:rPr lang="en-US" altLang="en-US" sz="1800" dirty="0" smtClean="0">
                <a:ea typeface="ＭＳ Ｐゴシック" charset="-128"/>
              </a:rPr>
              <a:t>Gerhard Weikum (MPI, Germany)</a:t>
            </a:r>
          </a:p>
          <a:p>
            <a:pPr marL="514350" indent="-514350"/>
            <a:r>
              <a:rPr lang="en-US" altLang="en-US" sz="2000" b="1" dirty="0" smtClean="0">
                <a:ea typeface="ＭＳ Ｐゴシック" charset="-128"/>
              </a:rPr>
              <a:t>Funding:</a:t>
            </a:r>
            <a:r>
              <a:rPr lang="en-US" altLang="en-US" sz="2000" dirty="0" smtClean="0">
                <a:ea typeface="ＭＳ Ｐゴシック" charset="-128"/>
              </a:rPr>
              <a:t> EU, National &amp; Industry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5517232"/>
            <a:ext cx="1810544" cy="860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8464" y="5588027"/>
            <a:ext cx="1948873" cy="789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3822576"/>
            <a:ext cx="15240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79325" y="4503614"/>
            <a:ext cx="15240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3212976"/>
            <a:ext cx="15240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5589239"/>
            <a:ext cx="1240904" cy="80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7704" y="5589240"/>
            <a:ext cx="1155700" cy="82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93678" y="1164172"/>
            <a:ext cx="707930" cy="838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41873" y="1164171"/>
            <a:ext cx="731277" cy="8389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1716" y="1167678"/>
            <a:ext cx="778756" cy="8389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17074" y="2069276"/>
            <a:ext cx="684534" cy="8556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067572" y="2069276"/>
            <a:ext cx="752900" cy="855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589240"/>
            <a:ext cx="880864" cy="880864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23649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906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b="0" dirty="0" smtClean="0">
                <a:solidFill>
                  <a:schemeClr val="bg1"/>
                </a:solidFill>
              </a:rPr>
              <a:t>21st </a:t>
            </a:r>
            <a:r>
              <a:rPr lang="en-US" sz="1400" b="0" dirty="0">
                <a:solidFill>
                  <a:schemeClr val="bg1"/>
                </a:solidFill>
              </a:rPr>
              <a:t>European </a:t>
            </a:r>
            <a:r>
              <a:rPr lang="en-US" sz="1400" b="0" dirty="0" smtClean="0">
                <a:solidFill>
                  <a:schemeClr val="bg1"/>
                </a:solidFill>
              </a:rPr>
              <a:t>Conference on </a:t>
            </a:r>
            <a:r>
              <a:rPr lang="en-US" sz="1400" b="0" dirty="0">
                <a:solidFill>
                  <a:schemeClr val="bg1"/>
                </a:solidFill>
              </a:rPr>
              <a:t>Advances </a:t>
            </a:r>
            <a:r>
              <a:rPr lang="en-US" sz="1400" b="0" dirty="0" smtClean="0">
                <a:solidFill>
                  <a:schemeClr val="bg1"/>
                </a:solidFill>
              </a:rPr>
              <a:t>in Databases </a:t>
            </a:r>
            <a:r>
              <a:rPr lang="en-US" sz="1400" b="0" dirty="0">
                <a:solidFill>
                  <a:schemeClr val="bg1"/>
                </a:solidFill>
              </a:rPr>
              <a:t>and Information </a:t>
            </a:r>
            <a:r>
              <a:rPr lang="en-US" sz="1400" b="0" dirty="0" smtClean="0">
                <a:solidFill>
                  <a:schemeClr val="bg1"/>
                </a:solidFill>
              </a:rPr>
              <a:t>Systems (ADBIS’17)</a:t>
            </a:r>
            <a:br>
              <a:rPr lang="en-US" sz="1400" b="0" dirty="0" smtClean="0">
                <a:solidFill>
                  <a:schemeClr val="bg1"/>
                </a:solidFill>
              </a:rPr>
            </a:br>
            <a:r>
              <a:rPr lang="en-US" sz="1400" b="0" dirty="0" smtClean="0">
                <a:solidFill>
                  <a:schemeClr val="bg1"/>
                </a:solidFill>
              </a:rPr>
              <a:t>Hilton </a:t>
            </a:r>
            <a:r>
              <a:rPr lang="en-US" sz="1400" b="0" dirty="0">
                <a:solidFill>
                  <a:schemeClr val="bg1"/>
                </a:solidFill>
              </a:rPr>
              <a:t>Cyprus Hotel, Nicosia, </a:t>
            </a:r>
            <a:r>
              <a:rPr lang="en-US" sz="1400" b="0" dirty="0" smtClean="0">
                <a:solidFill>
                  <a:schemeClr val="bg1"/>
                </a:solidFill>
              </a:rPr>
              <a:t>Cyprus, September 25, 2017.</a:t>
            </a:r>
            <a:endParaRPr lang="fr-FR" altLang="en-US" sz="14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sz="4000" dirty="0"/>
              <a:t>Indoor Navigation Services from Mobile Data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Demetris Zeinalipour</a:t>
            </a:r>
          </a:p>
          <a:p>
            <a:pPr algn="ctr">
              <a:spcBef>
                <a:spcPct val="2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Thanks! Questions</a:t>
            </a:r>
            <a:r>
              <a:rPr lang="en-US" altLang="en-US" sz="2400" dirty="0" smtClean="0">
                <a:solidFill>
                  <a:srgbClr val="FF0000"/>
                </a:solidFill>
              </a:rPr>
              <a:t>?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Department </a:t>
            </a:r>
            <a:r>
              <a:rPr lang="en-US" altLang="en-US" sz="2000" b="0" dirty="0">
                <a:solidFill>
                  <a:schemeClr val="tx1"/>
                </a:solidFill>
              </a:rPr>
              <a:t>of Computer </a:t>
            </a:r>
            <a:r>
              <a:rPr lang="en-US" altLang="en-US" sz="2000" b="0" dirty="0" smtClean="0">
                <a:solidFill>
                  <a:schemeClr val="tx1"/>
                </a:solidFill>
              </a:rPr>
              <a:t>Science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University </a:t>
            </a:r>
            <a:r>
              <a:rPr lang="en-US" altLang="en-US" sz="2000" b="0" dirty="0">
                <a:solidFill>
                  <a:schemeClr val="tx1"/>
                </a:solidFill>
              </a:rPr>
              <a:t>of Cyprus, Cyprus </a:t>
            </a:r>
            <a:endParaRPr lang="en-US" altLang="en-US" sz="2000" b="0" dirty="0" smtClean="0">
              <a:latin typeface="Courier New" pitchFamily="49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latin typeface="Courier New" pitchFamily="49" charset="0"/>
              </a:rPr>
              <a:t>http://</a:t>
            </a:r>
            <a:r>
              <a:rPr lang="en-US" altLang="en-US" sz="2000" b="0" dirty="0" err="1" smtClean="0">
                <a:latin typeface="Courier New" pitchFamily="49" charset="0"/>
              </a:rPr>
              <a:t>www.cs.ucy.ac.cy</a:t>
            </a:r>
            <a:r>
              <a:rPr lang="en-US" altLang="en-US" sz="2000" b="0" dirty="0" smtClean="0">
                <a:latin typeface="Courier New" pitchFamily="49" charset="0"/>
              </a:rPr>
              <a:t>/~</a:t>
            </a:r>
            <a:r>
              <a:rPr lang="en-US" altLang="en-US" sz="2000" b="0" dirty="0" err="1" smtClean="0">
                <a:latin typeface="Courier New" pitchFamily="49" charset="0"/>
              </a:rPr>
              <a:t>dzeina</a:t>
            </a:r>
            <a:r>
              <a:rPr lang="en-US" altLang="en-US" sz="2000" b="0" dirty="0" smtClean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 smtClean="0">
                <a:latin typeface="Courier New" pitchFamily="49" charset="0"/>
              </a:rPr>
              <a:t>dzeina@cs.ucy.ac.cy</a:t>
            </a:r>
            <a:r>
              <a:rPr lang="en-US" altLang="en-US" sz="2000" b="0" dirty="0" smtClean="0">
                <a:latin typeface="Courier New" pitchFamily="49" charset="0"/>
              </a:rPr>
              <a:t> </a:t>
            </a:r>
            <a:endParaRPr lang="en-US" altLang="en-US" sz="2000" b="0" dirty="0">
              <a:latin typeface="Courier New" pitchFamily="49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5969802"/>
            <a:ext cx="1002253" cy="7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4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725" y="4953719"/>
            <a:ext cx="22939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FORMATS_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3804369"/>
            <a:ext cx="194468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ime-edit-integration-example-view-blu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2700" y="4880694"/>
            <a:ext cx="25685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Industrial Solutions</a:t>
            </a:r>
            <a:endParaRPr lang="en-US" dirty="0"/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2286000" y="-4649788"/>
            <a:ext cx="4572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/>
              <a:t>Basic Operation on Smartphone Power(mW=mJ/s)</a:t>
            </a:r>
          </a:p>
          <a:p>
            <a:r>
              <a:rPr lang="en-US" sz="1400" b="0"/>
              <a:t>CPU Minimal use (just OS running) 35mW</a:t>
            </a:r>
          </a:p>
          <a:p>
            <a:r>
              <a:rPr lang="en-US" sz="1400" b="0"/>
              <a:t>CPU Standard use (light processing) 175mW</a:t>
            </a:r>
          </a:p>
          <a:p>
            <a:r>
              <a:rPr lang="en-US" sz="1400" b="0"/>
              <a:t>CPU Peak (heavy processing) 469mW</a:t>
            </a:r>
          </a:p>
          <a:p>
            <a:r>
              <a:rPr lang="en-US" sz="1400" b="0"/>
              <a:t>WiFi Idle (Connected) 34mW</a:t>
            </a:r>
          </a:p>
          <a:p>
            <a:r>
              <a:rPr lang="en-US" sz="1400" b="0"/>
              <a:t>WiFi Localization (avg/minute) 125mW</a:t>
            </a:r>
          </a:p>
          <a:p>
            <a:r>
              <a:rPr lang="en-US" sz="1400" b="0"/>
              <a:t>WiFi Peak (Uplink 123Kbps, -58dBm) 400mW</a:t>
            </a:r>
          </a:p>
          <a:p>
            <a:r>
              <a:rPr lang="en-US" sz="1400" b="0"/>
              <a:t>3G Localization (avg/minute) 300mW</a:t>
            </a:r>
          </a:p>
          <a:p>
            <a:r>
              <a:rPr lang="en-US" sz="1400" b="0"/>
              <a:t>3G Busy 900mW</a:t>
            </a:r>
          </a:p>
          <a:p>
            <a:r>
              <a:rPr lang="en-US" sz="1400" b="0"/>
              <a:t>GPS On (steady) 275mW</a:t>
            </a:r>
          </a:p>
          <a:p>
            <a:r>
              <a:rPr lang="en-US" sz="1400" b="0"/>
              <a:t>OLED Economy Mode 300mW</a:t>
            </a:r>
          </a:p>
          <a:p>
            <a:r>
              <a:rPr lang="en-US" sz="1400" b="0"/>
              <a:t>OLED Full Brightness 676mW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569325" cy="1655763"/>
          </a:xfrm>
        </p:spPr>
        <p:txBody>
          <a:bodyPr/>
          <a:lstStyle/>
          <a:p>
            <a:pPr marL="514350" indent="-514350"/>
            <a:r>
              <a:rPr lang="en-US" sz="2400" b="1" dirty="0" err="1" smtClean="0">
                <a:ea typeface="ＭＳ Ｐゴシック" pitchFamily="34" charset="-128"/>
              </a:rPr>
              <a:t>Mazemap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r>
              <a:rPr lang="en-US" sz="2400" dirty="0" smtClean="0">
                <a:ea typeface="ＭＳ Ｐゴシック" pitchFamily="34" charset="-128"/>
              </a:rPr>
              <a:t>Service for indoor maps (Needs Cisco CMX)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Universities</a:t>
            </a:r>
            <a:r>
              <a:rPr lang="en-US" sz="2000" dirty="0" smtClean="0">
                <a:ea typeface="ＭＳ Ｐゴシック" pitchFamily="34" charset="-128"/>
              </a:rPr>
              <a:t>, hospitals, conference venues and shopping malls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Timetable, mobile app, SMS notification, reserve room integration</a:t>
            </a:r>
          </a:p>
          <a:p>
            <a:pPr marL="514350" indent="-514350"/>
            <a:r>
              <a:rPr lang="en-US" sz="2400" b="1" dirty="0" err="1" smtClean="0">
                <a:ea typeface="ＭＳ Ｐゴシック" pitchFamily="34" charset="-128"/>
              </a:rPr>
              <a:t>Micello</a:t>
            </a:r>
            <a:r>
              <a:rPr lang="en-US" sz="2400" b="1" dirty="0" smtClean="0">
                <a:ea typeface="ＭＳ Ｐゴシック" pitchFamily="34" charset="-128"/>
              </a:rPr>
              <a:t>: </a:t>
            </a:r>
            <a:r>
              <a:rPr lang="en-US" sz="2400" dirty="0" smtClean="0">
                <a:ea typeface="ＭＳ Ｐゴシック" pitchFamily="34" charset="-128"/>
              </a:rPr>
              <a:t>Indoor maps,15,000+ venues, 50,000+ buildings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Map integration, 3</a:t>
            </a:r>
            <a:r>
              <a:rPr lang="en-US" sz="2000" baseline="30000" dirty="0" smtClean="0">
                <a:ea typeface="ＭＳ Ｐゴシック" pitchFamily="34" charset="-128"/>
              </a:rPr>
              <a:t>rd</a:t>
            </a:r>
            <a:r>
              <a:rPr lang="en-US" sz="2000" dirty="0" smtClean="0">
                <a:ea typeface="ＭＳ Ｐゴシック" pitchFamily="34" charset="-128"/>
              </a:rPr>
              <a:t> party navigation engine, multiple data formats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49 USD / building / month (Jun. 2015)</a:t>
            </a:r>
          </a:p>
        </p:txBody>
      </p:sp>
      <p:pic>
        <p:nvPicPr>
          <p:cNvPr id="11" name="Picture 10" descr="reserve-it-example-illustration-smal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809257"/>
            <a:ext cx="1728787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qdefaul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3363193"/>
            <a:ext cx="288131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obile-view@2x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87625" y="3645322"/>
            <a:ext cx="16240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obile-view-map@2x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7625" y="5025157"/>
            <a:ext cx="162401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OVERAGE_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6975" y="3369394"/>
            <a:ext cx="26162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logo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71975" y="3369394"/>
            <a:ext cx="1905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HEME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8775" y="5025157"/>
            <a:ext cx="21605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933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Indoor</a:t>
            </a:r>
            <a:endParaRPr lang="en-US" dirty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991" y="3861048"/>
            <a:ext cx="471042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4991551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422108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7A37"/>
                </a:solidFill>
              </a:rPr>
              <a:t> Free to enrich Google Maps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Not clear how mapping is </a:t>
            </a:r>
            <a:r>
              <a:rPr lang="en-US" sz="1800" dirty="0" err="1" smtClean="0">
                <a:solidFill>
                  <a:srgbClr val="FF0000"/>
                </a:solidFill>
              </a:rPr>
              <a:t>priortized</a:t>
            </a:r>
            <a:r>
              <a:rPr lang="en-US" sz="1800" dirty="0" smtClean="0">
                <a:solidFill>
                  <a:srgbClr val="FF0000"/>
                </a:solidFill>
              </a:rPr>
              <a:t> by Google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 No control over model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 No fine location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>
              <a:solidFill>
                <a:srgbClr val="007A37"/>
              </a:solidFill>
            </a:endParaRPr>
          </a:p>
          <a:p>
            <a:r>
              <a:rPr lang="en-US" sz="1800" dirty="0" smtClean="0">
                <a:solidFill>
                  <a:srgbClr val="007A37"/>
                </a:solidFill>
              </a:rPr>
              <a:t>Anyplace works over Google Indoor as a Map Layer!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158" y="1052736"/>
            <a:ext cx="1486305" cy="26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ent Arrow 7"/>
          <p:cNvSpPr/>
          <p:nvPr/>
        </p:nvSpPr>
        <p:spPr bwMode="auto">
          <a:xfrm flipV="1">
            <a:off x="2051720" y="3284984"/>
            <a:ext cx="1440160" cy="1008112"/>
          </a:xfrm>
          <a:prstGeom prst="ben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5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Indoor</a:t>
            </a:r>
            <a:endParaRPr lang="en-US" dirty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991" y="3861048"/>
            <a:ext cx="471042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4991551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422108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7A37"/>
                </a:solidFill>
              </a:rPr>
              <a:t> Free to enrich Google Maps 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FF0000"/>
                </a:solidFill>
              </a:rPr>
              <a:t> Not clear how mapping is prioritized by Google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FF0000"/>
                </a:solidFill>
              </a:rPr>
              <a:t> No control over model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FF0000"/>
                </a:solidFill>
              </a:rPr>
              <a:t> No fine location</a:t>
            </a:r>
          </a:p>
          <a:p>
            <a:pPr>
              <a:buFont typeface="Arial" pitchFamily="34" charset="0"/>
              <a:buChar char="•"/>
            </a:pPr>
            <a:endParaRPr lang="en-US" sz="1800" b="0" dirty="0" smtClean="0">
              <a:solidFill>
                <a:srgbClr val="007A37"/>
              </a:solidFill>
            </a:endParaRPr>
          </a:p>
          <a:p>
            <a:r>
              <a:rPr lang="en-US" sz="1800" b="0" dirty="0" smtClean="0">
                <a:solidFill>
                  <a:srgbClr val="007A37"/>
                </a:solidFill>
              </a:rPr>
              <a:t>Anyplace works over Google Indoor as a Map Layer!</a:t>
            </a:r>
            <a:r>
              <a:rPr lang="en-US" sz="1800" b="0" dirty="0" smtClean="0">
                <a:solidFill>
                  <a:srgbClr val="FF0000"/>
                </a:solidFill>
              </a:rPr>
              <a:t> </a:t>
            </a:r>
            <a:endParaRPr lang="en-US" sz="1800" b="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052736"/>
            <a:ext cx="1486305" cy="26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ent Arrow 7"/>
          <p:cNvSpPr/>
          <p:nvPr/>
        </p:nvSpPr>
        <p:spPr bwMode="auto">
          <a:xfrm flipV="1">
            <a:off x="2051720" y="3284984"/>
            <a:ext cx="1440160" cy="1008112"/>
          </a:xfrm>
          <a:prstGeom prst="ben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052736"/>
            <a:ext cx="1475656" cy="271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4783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Accuracy</a:t>
            </a:r>
            <a:endParaRPr lang="en-US" dirty="0"/>
          </a:p>
        </p:txBody>
      </p:sp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Infrastructure-free systems: </a:t>
            </a:r>
            <a:r>
              <a:rPr lang="en-US" altLang="en-US" sz="2800" b="1">
                <a:solidFill>
                  <a:srgbClr val="FF0000"/>
                </a:solidFill>
                <a:ea typeface="ＭＳ Ｐゴシック" charset="-128"/>
              </a:rPr>
              <a:t>don’t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 </a:t>
            </a:r>
            <a:r>
              <a:rPr lang="en-US" altLang="en-US" sz="2800">
                <a:ea typeface="ＭＳ Ｐゴシック" charset="-128"/>
              </a:rPr>
              <a:t>for the provisioning of </a:t>
            </a:r>
            <a:r>
              <a:rPr lang="en-US" altLang="en-US" sz="2800" b="1">
                <a:ea typeface="ＭＳ Ｐゴシック" charset="-128"/>
              </a:rPr>
              <a:t>location signals </a:t>
            </a:r>
            <a:r>
              <a:rPr lang="en-US" altLang="en-US" sz="2800">
                <a:ea typeface="ＭＳ Ｐゴシック" charset="-128"/>
              </a:rPr>
              <a:t>(e.g., GPS, Wi-Fi, Cellular, Magnetic, IMU)</a:t>
            </a:r>
          </a:p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Infrastructure-based systems: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</a:t>
            </a:r>
            <a:r>
              <a:rPr lang="en-US" altLang="en-US" sz="2800">
                <a:ea typeface="ＭＳ Ｐゴシック" charset="-128"/>
              </a:rPr>
              <a:t> (e.g., proprietary transmitters, beacons, antennas and cabling)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Bluetooth Low Energy (BLE) beacons: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>
                <a:ea typeface="ＭＳ Ｐゴシック" charset="-128"/>
                <a:sym typeface="Wingdings" charset="2"/>
              </a:rPr>
              <a:t>iBeacons (Apple)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Ultrasound: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ALPS (CMU)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Visible Light</a:t>
            </a:r>
            <a:r>
              <a:rPr lang="en-US" altLang="en-US" sz="2400">
                <a:ea typeface="ＭＳ Ｐゴシック" charset="-128"/>
                <a:sym typeface="Wingdings" charset="2"/>
              </a:rPr>
              <a:t>: EPSILON (Microsoft Research)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 Wide Band (UWB):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Decawave</a:t>
            </a:r>
            <a:endParaRPr lang="en-US" altLang="en-US" sz="2400"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Anyplace Focus</a:t>
            </a:r>
          </a:p>
        </p:txBody>
      </p:sp>
    </p:spTree>
    <p:extLst>
      <p:ext uri="{BB962C8B-B14F-4D97-AF65-F5344CB8AC3E}">
        <p14:creationId xmlns:p14="http://schemas.microsoft.com/office/powerpoint/2010/main" xmlns="" val="438267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4000" b="0" dirty="0" smtClean="0">
                <a:solidFill>
                  <a:schemeClr val="tx1"/>
                </a:solidFill>
              </a:rPr>
              <a:t>Hardware Revolution</a:t>
            </a:r>
            <a:endParaRPr lang="en-US" altLang="x-none" sz="4000" b="0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852738"/>
            <a:ext cx="34131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24525" y="6115050"/>
            <a:ext cx="25146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Source: http://goo.gl/vYJZCJ</a:t>
            </a:r>
          </a:p>
        </p:txBody>
      </p:sp>
      <p:sp>
        <p:nvSpPr>
          <p:cNvPr id="9221" name="Content Placeholder 2"/>
          <p:cNvSpPr txBox="1">
            <a:spLocks/>
          </p:cNvSpPr>
          <p:nvPr/>
        </p:nvSpPr>
        <p:spPr bwMode="auto">
          <a:xfrm>
            <a:off x="-4429125" y="-2016125"/>
            <a:ext cx="8229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US" altLang="x-none" sz="2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8313" y="908050"/>
            <a:ext cx="5183187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5715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0287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x-none" sz="2800" dirty="0" smtClean="0">
                <a:solidFill>
                  <a:schemeClr val="tx1"/>
                </a:solidFill>
              </a:rPr>
              <a:t>Computers are more </a:t>
            </a:r>
            <a:endParaRPr lang="en-US" altLang="x-none" sz="1800" i="1" dirty="0">
              <a:solidFill>
                <a:schemeClr val="tx1"/>
              </a:solidFill>
            </a:endParaRPr>
          </a:p>
          <a:p>
            <a:pPr lvl="2">
              <a:spcBef>
                <a:spcPts val="750"/>
              </a:spcBef>
              <a:buFontTx/>
              <a:buChar char="•"/>
            </a:pPr>
            <a:r>
              <a:rPr lang="en-US" altLang="x-none" sz="2400" b="0" i="1" dirty="0" smtClean="0">
                <a:solidFill>
                  <a:schemeClr val="tx1"/>
                </a:solidFill>
              </a:rPr>
              <a:t>Smartphone </a:t>
            </a:r>
            <a:r>
              <a:rPr lang="en-US" altLang="x-none" sz="2400" b="0" i="1" dirty="0">
                <a:solidFill>
                  <a:schemeClr val="tx1"/>
                </a:solidFill>
              </a:rPr>
              <a:t>SOC (Qualcomm Snapdragon </a:t>
            </a:r>
            <a:r>
              <a:rPr lang="en-US" altLang="x-none" sz="2400" b="0" i="1" dirty="0" smtClean="0">
                <a:solidFill>
                  <a:schemeClr val="tx1"/>
                </a:solidFill>
              </a:rPr>
              <a:t>810 / 2015) </a:t>
            </a:r>
            <a:r>
              <a:rPr lang="en-US" altLang="x-none" sz="2400" b="0" i="1" dirty="0">
                <a:solidFill>
                  <a:schemeClr val="tx1"/>
                </a:solidFill>
              </a:rPr>
              <a:t>features </a:t>
            </a:r>
            <a:r>
              <a:rPr lang="en-US" altLang="x-none" sz="2400" i="1" dirty="0">
                <a:solidFill>
                  <a:schemeClr val="tx1"/>
                </a:solidFill>
              </a:rPr>
              <a:t>4 x A57 (faster) cores</a:t>
            </a:r>
            <a:r>
              <a:rPr lang="en-US" altLang="x-none" sz="2400" b="0" i="1" dirty="0">
                <a:solidFill>
                  <a:schemeClr val="tx1"/>
                </a:solidFill>
              </a:rPr>
              <a:t> + </a:t>
            </a:r>
            <a:r>
              <a:rPr lang="en-US" altLang="x-none" sz="2400" i="1" dirty="0">
                <a:solidFill>
                  <a:schemeClr val="tx1"/>
                </a:solidFill>
              </a:rPr>
              <a:t>4 A53 (eco) cores</a:t>
            </a:r>
            <a:r>
              <a:rPr lang="en-US" altLang="x-none" sz="2400" b="0" i="1" dirty="0">
                <a:solidFill>
                  <a:schemeClr val="tx1"/>
                </a:solidFill>
              </a:rPr>
              <a:t> with 64 bit support and </a:t>
            </a:r>
            <a:r>
              <a:rPr lang="en-US" altLang="x-none" sz="2400" i="1" dirty="0">
                <a:solidFill>
                  <a:schemeClr val="tx1"/>
                </a:solidFill>
              </a:rPr>
              <a:t>20nm device fabrication </a:t>
            </a:r>
          </a:p>
          <a:p>
            <a:pPr lvl="2">
              <a:spcBef>
                <a:spcPts val="750"/>
              </a:spcBef>
              <a:buFontTx/>
              <a:buChar char="•"/>
            </a:pPr>
            <a:r>
              <a:rPr lang="en-US" altLang="x-none" sz="2400" b="0" dirty="0">
                <a:solidFill>
                  <a:schemeClr val="tx1"/>
                </a:solidFill>
              </a:rPr>
              <a:t>Indicative </a:t>
            </a:r>
            <a:r>
              <a:rPr lang="en-US" altLang="x-none" sz="2400" b="0" dirty="0" smtClean="0">
                <a:solidFill>
                  <a:schemeClr val="tx1"/>
                </a:solidFill>
              </a:rPr>
              <a:t>benchmark score:</a:t>
            </a:r>
            <a:endParaRPr lang="en-US" altLang="x-none" sz="2400" b="0" dirty="0">
              <a:solidFill>
                <a:schemeClr val="tx1"/>
              </a:solidFill>
            </a:endParaRPr>
          </a:p>
          <a:p>
            <a:pPr lvl="3">
              <a:spcBef>
                <a:spcPts val="750"/>
              </a:spcBef>
              <a:buFontTx/>
              <a:buChar char="–"/>
            </a:pPr>
            <a:r>
              <a:rPr lang="en-US" altLang="x-none" sz="2000" b="0" dirty="0">
                <a:solidFill>
                  <a:schemeClr val="tx1"/>
                </a:solidFill>
              </a:rPr>
              <a:t>Intel Xeon X5650 (6-cores, 2.67GHz): </a:t>
            </a:r>
            <a:r>
              <a:rPr lang="en-US" altLang="x-none" sz="2000" b="0" dirty="0">
                <a:solidFill>
                  <a:srgbClr val="FF0000"/>
                </a:solidFill>
              </a:rPr>
              <a:t>13,703</a:t>
            </a:r>
          </a:p>
          <a:p>
            <a:pPr lvl="3">
              <a:spcBef>
                <a:spcPts val="750"/>
              </a:spcBef>
              <a:buFontTx/>
              <a:buChar char="–"/>
            </a:pPr>
            <a:r>
              <a:rPr lang="en-US" altLang="x-none" sz="2000" b="0" dirty="0">
                <a:solidFill>
                  <a:schemeClr val="tx1"/>
                </a:solidFill>
              </a:rPr>
              <a:t>Snapdragon 801 (4-cores, 2.45GHz): </a:t>
            </a:r>
            <a:r>
              <a:rPr lang="en-US" altLang="x-none" sz="2000" b="0" dirty="0">
                <a:solidFill>
                  <a:srgbClr val="FF0000"/>
                </a:solidFill>
              </a:rPr>
              <a:t>2,924</a:t>
            </a:r>
            <a:endParaRPr lang="en-US" altLang="x-none" sz="2000" dirty="0">
              <a:solidFill>
                <a:schemeClr val="tx1"/>
              </a:solidFill>
            </a:endParaRP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87295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“Smart”-phone Navigation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800" dirty="0" smtClean="0">
                <a:ea typeface="ＭＳ Ｐゴシック" pitchFamily="34" charset="-128"/>
              </a:rPr>
              <a:t>New York Museum of Natural History uses a </a:t>
            </a:r>
            <a:r>
              <a:rPr lang="en-US" sz="2800" b="1" dirty="0" smtClean="0">
                <a:ea typeface="ＭＳ Ｐゴシック" pitchFamily="34" charset="-128"/>
              </a:rPr>
              <a:t>Bluetooth-based</a:t>
            </a:r>
            <a:r>
              <a:rPr lang="en-US" sz="2800" dirty="0" smtClean="0">
                <a:ea typeface="ＭＳ Ｐゴシック" pitchFamily="34" charset="-128"/>
              </a:rPr>
              <a:t> localization system.</a:t>
            </a:r>
          </a:p>
          <a:p>
            <a:pPr marL="914400" lvl="1" indent="-514350"/>
            <a:r>
              <a:rPr lang="en-US" sz="2400" dirty="0" smtClean="0">
                <a:ea typeface="ＭＳ Ｐゴシック" pitchFamily="34" charset="-128"/>
              </a:rPr>
              <a:t>Content is available through the app.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068960"/>
            <a:ext cx="345331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520" y="3068960"/>
            <a:ext cx="3676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7764272" y="4797152"/>
            <a:ext cx="288032" cy="288032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20256" y="4581128"/>
            <a:ext cx="57606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476240" y="4437112"/>
            <a:ext cx="872480" cy="10164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965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4000" b="0">
                <a:solidFill>
                  <a:schemeClr val="tx1"/>
                </a:solidFill>
              </a:rPr>
              <a:t>Computing Shift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852738"/>
            <a:ext cx="34131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24525" y="6115050"/>
            <a:ext cx="25146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Source: http://goo.gl/vYJZCJ</a:t>
            </a:r>
          </a:p>
        </p:txBody>
      </p:sp>
      <p:sp>
        <p:nvSpPr>
          <p:cNvPr id="9221" name="Content Placeholder 2"/>
          <p:cNvSpPr txBox="1">
            <a:spLocks/>
          </p:cNvSpPr>
          <p:nvPr/>
        </p:nvSpPr>
        <p:spPr bwMode="auto">
          <a:xfrm>
            <a:off x="-4429125" y="-2016125"/>
            <a:ext cx="8229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US" altLang="x-none" sz="2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8313" y="908050"/>
            <a:ext cx="5183187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5715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0287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x-none" sz="2800" dirty="0">
                <a:solidFill>
                  <a:schemeClr val="tx1"/>
                </a:solidFill>
              </a:rPr>
              <a:t>Power-efficient Von-Neumann Architecture Artifacts</a:t>
            </a:r>
            <a:endParaRPr lang="en-US" altLang="x-none" sz="1800" i="1" dirty="0">
              <a:solidFill>
                <a:schemeClr val="tx1"/>
              </a:solidFill>
            </a:endParaRPr>
          </a:p>
          <a:p>
            <a:pPr lvl="2">
              <a:spcBef>
                <a:spcPts val="750"/>
              </a:spcBef>
              <a:buFontTx/>
              <a:buChar char="•"/>
            </a:pPr>
            <a:r>
              <a:rPr lang="en-US" altLang="x-none" sz="2400" b="0" dirty="0">
                <a:solidFill>
                  <a:schemeClr val="tx1"/>
                </a:solidFill>
              </a:rPr>
              <a:t> </a:t>
            </a:r>
            <a:r>
              <a:rPr lang="en-US" altLang="x-none" sz="2400" b="0" i="1" dirty="0">
                <a:solidFill>
                  <a:schemeClr val="tx1"/>
                </a:solidFill>
              </a:rPr>
              <a:t>Latest Smartphone SOC (Qualcomm Snapdragon </a:t>
            </a:r>
            <a:r>
              <a:rPr lang="en-US" altLang="x-none" sz="2400" b="0" i="1" dirty="0" smtClean="0">
                <a:solidFill>
                  <a:schemeClr val="tx1"/>
                </a:solidFill>
              </a:rPr>
              <a:t>835) </a:t>
            </a:r>
            <a:r>
              <a:rPr lang="en-US" altLang="x-none" sz="2400" b="0" i="1" dirty="0">
                <a:solidFill>
                  <a:schemeClr val="tx1"/>
                </a:solidFill>
              </a:rPr>
              <a:t>features </a:t>
            </a:r>
            <a:r>
              <a:rPr lang="en-US" altLang="x-none" sz="2400" i="1" dirty="0">
                <a:solidFill>
                  <a:schemeClr val="tx1"/>
                </a:solidFill>
              </a:rPr>
              <a:t>4 x </a:t>
            </a:r>
            <a:r>
              <a:rPr lang="en-US" altLang="x-none" sz="2400" i="1" dirty="0" smtClean="0">
                <a:solidFill>
                  <a:schemeClr val="tx1"/>
                </a:solidFill>
              </a:rPr>
              <a:t>A73 </a:t>
            </a:r>
            <a:r>
              <a:rPr lang="en-US" altLang="x-none" sz="2400" i="1" dirty="0">
                <a:solidFill>
                  <a:schemeClr val="tx1"/>
                </a:solidFill>
              </a:rPr>
              <a:t>(faster) cores</a:t>
            </a:r>
            <a:r>
              <a:rPr lang="en-US" altLang="x-none" sz="2400" b="0" i="1" dirty="0">
                <a:solidFill>
                  <a:schemeClr val="tx1"/>
                </a:solidFill>
              </a:rPr>
              <a:t> + </a:t>
            </a:r>
            <a:r>
              <a:rPr lang="en-US" altLang="x-none" sz="2400" i="1" dirty="0">
                <a:solidFill>
                  <a:schemeClr val="tx1"/>
                </a:solidFill>
              </a:rPr>
              <a:t>4 A53 (eco) cores</a:t>
            </a:r>
            <a:r>
              <a:rPr lang="en-US" altLang="x-none" sz="2400" b="0" i="1" dirty="0">
                <a:solidFill>
                  <a:schemeClr val="tx1"/>
                </a:solidFill>
              </a:rPr>
              <a:t> with 64 bit support and </a:t>
            </a:r>
            <a:r>
              <a:rPr lang="en-US" altLang="x-none" sz="2400" i="1" dirty="0" smtClean="0">
                <a:solidFill>
                  <a:schemeClr val="tx1"/>
                </a:solidFill>
              </a:rPr>
              <a:t>10nm </a:t>
            </a:r>
            <a:r>
              <a:rPr lang="en-US" altLang="x-none" sz="2400" i="1" dirty="0">
                <a:solidFill>
                  <a:schemeClr val="tx1"/>
                </a:solidFill>
              </a:rPr>
              <a:t>device fabrication </a:t>
            </a:r>
          </a:p>
          <a:p>
            <a:pPr lvl="2">
              <a:spcBef>
                <a:spcPts val="750"/>
              </a:spcBef>
              <a:buFontTx/>
              <a:buChar char="•"/>
            </a:pPr>
            <a:r>
              <a:rPr lang="en-US" altLang="x-none" sz="2400" b="0" dirty="0">
                <a:solidFill>
                  <a:schemeClr val="tx1"/>
                </a:solidFill>
              </a:rPr>
              <a:t>Indicative benchmark:</a:t>
            </a:r>
          </a:p>
          <a:p>
            <a:pPr lvl="3">
              <a:spcBef>
                <a:spcPts val="750"/>
              </a:spcBef>
              <a:buFontTx/>
              <a:buChar char="–"/>
            </a:pPr>
            <a:r>
              <a:rPr lang="en-US" altLang="x-none" sz="2000" b="0" dirty="0">
                <a:solidFill>
                  <a:schemeClr val="tx1"/>
                </a:solidFill>
              </a:rPr>
              <a:t>Intel Xeon X5650 (6-cores, 2.67GHz): </a:t>
            </a:r>
            <a:r>
              <a:rPr lang="en-US" altLang="x-none" sz="2000" b="0" dirty="0">
                <a:solidFill>
                  <a:srgbClr val="FF0000"/>
                </a:solidFill>
              </a:rPr>
              <a:t>13,703</a:t>
            </a:r>
          </a:p>
          <a:p>
            <a:pPr lvl="3">
              <a:spcBef>
                <a:spcPts val="750"/>
              </a:spcBef>
              <a:buFontTx/>
              <a:buChar char="–"/>
            </a:pPr>
            <a:r>
              <a:rPr lang="en-US" altLang="x-none" sz="2000" b="0" dirty="0">
                <a:solidFill>
                  <a:schemeClr val="tx1"/>
                </a:solidFill>
              </a:rPr>
              <a:t>Snapdragon 801 (4-cores, 2.45GHz): </a:t>
            </a:r>
            <a:r>
              <a:rPr lang="en-US" altLang="x-none" sz="2000" b="0" dirty="0">
                <a:solidFill>
                  <a:srgbClr val="FF0000"/>
                </a:solidFill>
              </a:rPr>
              <a:t>2,924</a:t>
            </a:r>
            <a:endParaRPr lang="en-US" altLang="x-none" sz="2000" dirty="0">
              <a:solidFill>
                <a:schemeClr val="tx1"/>
              </a:solidFill>
            </a:endParaRP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87178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48" y="4365104"/>
            <a:ext cx="2011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Location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07375" cy="2881312"/>
          </a:xfrm>
        </p:spPr>
        <p:txBody>
          <a:bodyPr/>
          <a:lstStyle/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Global Navigation Satellite Systems (GNSS) </a:t>
            </a:r>
            <a:r>
              <a:rPr lang="en-US" sz="2400" dirty="0" smtClean="0">
                <a:ea typeface="ＭＳ Ｐゴシック" pitchFamily="34" charset="-128"/>
              </a:rPr>
              <a:t>have played an important role for the uptake of GIS</a:t>
            </a:r>
            <a:endParaRPr lang="en-US" sz="2800" b="1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Current: </a:t>
            </a:r>
            <a:r>
              <a:rPr lang="en-US" sz="2000" dirty="0" smtClean="0">
                <a:ea typeface="ＭＳ Ｐゴシック" pitchFamily="34" charset="-128"/>
              </a:rPr>
              <a:t>Global Positioning System (US), GLONASS (Russian)</a:t>
            </a:r>
          </a:p>
          <a:p>
            <a:pPr marL="914400" lvl="1" indent="-514350"/>
            <a:r>
              <a:rPr lang="en-US" sz="1800" b="1" dirty="0" smtClean="0">
                <a:ea typeface="ＭＳ Ｐゴシック" pitchFamily="34" charset="-128"/>
              </a:rPr>
              <a:t>Upcoming: </a:t>
            </a:r>
            <a:r>
              <a:rPr lang="en-US" sz="1800" dirty="0" smtClean="0">
                <a:ea typeface="ＭＳ Ｐゴシック" pitchFamily="34" charset="-128"/>
              </a:rPr>
              <a:t>Galileo (European, fully operational by 2020), Indian Regional Nav. Sat. Sys. (IRNASS),  BeiDou-2 (Chinese)</a:t>
            </a:r>
            <a:endParaRPr lang="en-US" sz="2000" b="1" dirty="0" smtClean="0">
              <a:ea typeface="ＭＳ Ｐゴシック" pitchFamily="34" charset="-128"/>
            </a:endParaRP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Why not GNSS Indoors?</a:t>
            </a:r>
            <a:endParaRPr lang="en-US" sz="2400" b="1" dirty="0">
              <a:ea typeface="ＭＳ Ｐゴシック" pitchFamily="34" charset="-128"/>
            </a:endParaRPr>
          </a:p>
          <a:p>
            <a:pPr marL="914400" lvl="1" indent="-514350"/>
            <a:r>
              <a:rPr lang="en-US" sz="2000" b="1" dirty="0">
                <a:ea typeface="ＭＳ Ｐゴシック" pitchFamily="34" charset="-128"/>
              </a:rPr>
              <a:t>Low availability </a:t>
            </a:r>
            <a:r>
              <a:rPr lang="en-US" sz="2000" dirty="0">
                <a:ea typeface="ＭＳ Ｐゴシック" pitchFamily="34" charset="-128"/>
              </a:rPr>
              <a:t>indoors due to the </a:t>
            </a:r>
            <a:r>
              <a:rPr lang="en-US" sz="2000" b="1" dirty="0">
                <a:ea typeface="ＭＳ Ｐゴシック" pitchFamily="34" charset="-128"/>
              </a:rPr>
              <a:t>blockage</a:t>
            </a:r>
            <a:r>
              <a:rPr lang="en-US" sz="2000" dirty="0">
                <a:ea typeface="ＭＳ Ｐゴシック" pitchFamily="34" charset="-128"/>
              </a:rPr>
              <a:t> or attenuation of the </a:t>
            </a:r>
            <a:r>
              <a:rPr lang="en-US" sz="2000" b="1" dirty="0">
                <a:ea typeface="ＭＳ Ｐゴシック" pitchFamily="34" charset="-128"/>
              </a:rPr>
              <a:t>satellite </a:t>
            </a:r>
            <a:r>
              <a:rPr lang="en-US" sz="2000" b="1" dirty="0" smtClean="0">
                <a:ea typeface="ＭＳ Ｐゴシック" pitchFamily="34" charset="-128"/>
              </a:rPr>
              <a:t>signals</a:t>
            </a:r>
            <a:r>
              <a:rPr lang="en-US" sz="2000" b="1" dirty="0">
                <a:ea typeface="ＭＳ Ｐゴシック" pitchFamily="34" charset="-128"/>
              </a:rPr>
              <a:t> </a:t>
            </a:r>
            <a:r>
              <a:rPr lang="en-US" sz="2000" b="1" dirty="0" smtClean="0">
                <a:ea typeface="ＭＳ Ｐゴシック" pitchFamily="34" charset="-128"/>
              </a:rPr>
              <a:t>+ High </a:t>
            </a:r>
            <a:r>
              <a:rPr lang="en-US" sz="2000" b="1" dirty="0">
                <a:ea typeface="ＭＳ Ｐゴシック" pitchFamily="34" charset="-128"/>
              </a:rPr>
              <a:t>start-up time.</a:t>
            </a:r>
          </a:p>
          <a:p>
            <a:pPr marL="914400" lvl="1" indent="-514350"/>
            <a:r>
              <a:rPr lang="en-US" sz="2000" b="1" dirty="0">
                <a:ea typeface="ＭＳ Ｐゴシック" pitchFamily="34" charset="-128"/>
              </a:rPr>
              <a:t>Power Demanding </a:t>
            </a:r>
            <a:r>
              <a:rPr lang="en-US" sz="2000" dirty="0">
                <a:ea typeface="ＭＳ Ｐゴシック" pitchFamily="34" charset="-128"/>
              </a:rPr>
              <a:t>(continuously receive signals).</a:t>
            </a:r>
          </a:p>
          <a:p>
            <a:pPr marL="514350" indent="-514350"/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048" y="4581004"/>
            <a:ext cx="21256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123" y="4581004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98" y="4654029"/>
            <a:ext cx="19050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948685" y="6020866"/>
            <a:ext cx="16557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Location-based Services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2560" y="6020866"/>
            <a:ext cx="16557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Precision Agriculture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973" y="6020866"/>
            <a:ext cx="16557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Geographic Mapping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923" y="6093891"/>
            <a:ext cx="16573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94854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205038"/>
            <a:ext cx="511175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904875"/>
            <a:ext cx="8643938" cy="4086225"/>
          </a:xfrm>
        </p:spPr>
        <p:txBody>
          <a:bodyPr/>
          <a:lstStyle/>
          <a:p>
            <a:pPr marL="609600" indent="-609600"/>
            <a:r>
              <a:rPr lang="en-US" sz="2800" dirty="0" smtClean="0">
                <a:ea typeface="ＭＳ Ｐゴシック" pitchFamily="34" charset="-128"/>
              </a:rPr>
              <a:t>A smart device is </a:t>
            </a:r>
            <a:r>
              <a:rPr lang="en-US" sz="2800" b="1" dirty="0" smtClean="0">
                <a:ea typeface="ＭＳ Ｐゴシック" pitchFamily="34" charset="-128"/>
              </a:rPr>
              <a:t>constantly moving </a:t>
            </a:r>
            <a:r>
              <a:rPr lang="en-US" sz="2800" dirty="0" smtClean="0">
                <a:ea typeface="ＭＳ Ｐゴシック" pitchFamily="34" charset="-128"/>
              </a:rPr>
              <a:t>and </a:t>
            </a:r>
            <a:r>
              <a:rPr lang="en-US" sz="2800" b="1" dirty="0" smtClean="0">
                <a:ea typeface="ＭＳ Ｐゴシック" pitchFamily="34" charset="-128"/>
              </a:rPr>
              <a:t>sensing</a:t>
            </a:r>
            <a:r>
              <a:rPr lang="en-US" sz="2800" dirty="0" smtClean="0">
                <a:ea typeface="ＭＳ Ｐゴシック" pitchFamily="34" charset="-128"/>
              </a:rPr>
              <a:t> providing large amounts of </a:t>
            </a:r>
            <a:r>
              <a:rPr lang="en-US" sz="2800" b="1" dirty="0" smtClean="0">
                <a:ea typeface="ＭＳ Ｐゴシック" pitchFamily="34" charset="-128"/>
              </a:rPr>
              <a:t>sensor </a:t>
            </a:r>
            <a:r>
              <a:rPr lang="en-US" sz="2800" dirty="0" smtClean="0">
                <a:ea typeface="ＭＳ Ｐゴシック" pitchFamily="34" charset="-128"/>
              </a:rPr>
              <a:t>data enabling new applications</a:t>
            </a:r>
          </a:p>
        </p:txBody>
      </p:sp>
      <p:sp>
        <p:nvSpPr>
          <p:cNvPr id="1229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dirty="0" err="1" smtClean="0">
                <a:ea typeface="ＭＳ Ｐゴシック" pitchFamily="34" charset="-128"/>
              </a:rPr>
              <a:t>Crowdsourcing</a:t>
            </a:r>
            <a:endParaRPr lang="en-US" sz="4000" dirty="0" smtClean="0">
              <a:ea typeface="ＭＳ Ｐゴシック" pitchFamily="34" charset="-128"/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395288" y="5715000"/>
            <a:ext cx="87487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altLang="en-US" sz="1400" b="0" i="1">
                <a:solidFill>
                  <a:schemeClr val="tx1"/>
                </a:solidFill>
              </a:rPr>
              <a:t>“</a:t>
            </a:r>
            <a:r>
              <a:rPr lang="en-US" sz="1400" b="0" i="1">
                <a:solidFill>
                  <a:schemeClr val="tx1"/>
                </a:solidFill>
              </a:rPr>
              <a:t>Crowdsourcing with Smartphones</a:t>
            </a:r>
            <a:r>
              <a:rPr lang="en-US" altLang="en-US" sz="1400" b="0" i="1">
                <a:solidFill>
                  <a:schemeClr val="tx1"/>
                </a:solidFill>
              </a:rPr>
              <a:t>”</a:t>
            </a:r>
            <a:r>
              <a:rPr lang="en-US" altLang="ja-JP" sz="1400" b="0">
                <a:solidFill>
                  <a:schemeClr val="tx1"/>
                </a:solidFill>
              </a:rPr>
              <a:t>, Georgios Chatzimiloudis, Andreas Konstantinidis, Christos Laoudias, Demetrios Zeinalipour-Yazti, IEEE Internet Computing, Special Issue: Sep/Oct 2012 - Crowdsourcing, May 2012. IEEE Press, Volume 16, pp. 36-44, 2012.</a:t>
            </a:r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27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 Homes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400" dirty="0" smtClean="0">
                <a:ea typeface="ＭＳ Ｐゴシック" pitchFamily="34" charset="-128"/>
              </a:rPr>
              <a:t>Smart Houses have so far mainly focused on: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Sustainable Automation</a:t>
            </a:r>
            <a:r>
              <a:rPr lang="en-US" sz="2000" dirty="0" smtClean="0">
                <a:ea typeface="ＭＳ Ｐゴシック" pitchFamily="34" charset="-128"/>
              </a:rPr>
              <a:t>: lighting, heating, ventilation, air conditioning (HVAC), smart appliance operation (e.g., PVC Self-consumption or location-based)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Security:</a:t>
            </a:r>
            <a:r>
              <a:rPr lang="en-US" sz="2000" dirty="0" smtClean="0">
                <a:ea typeface="ＭＳ Ｐゴシック" pitchFamily="34" charset="-128"/>
              </a:rPr>
              <a:t> remote surveillance, leak detection, smoke and CO detectors 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New research focuses on exploitation of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pitchFamily="34" charset="-128"/>
              </a:rPr>
              <a:t>Indoor location</a:t>
            </a:r>
            <a:r>
              <a:rPr lang="en-US" sz="2400" b="1" dirty="0" smtClean="0">
                <a:ea typeface="ＭＳ Ｐゴシック" pitchFamily="34" charset="-128"/>
              </a:rPr>
              <a:t>:</a:t>
            </a:r>
            <a:r>
              <a:rPr lang="en-US" sz="2400" dirty="0" smtClean="0">
                <a:ea typeface="ＭＳ Ｐゴシック" pitchFamily="34" charset="-128"/>
              </a:rPr>
              <a:t> Ambient Assisted Living (robots for elderly care, drone butlers or mobile house cameras, etc.)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37112"/>
            <a:ext cx="45583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14427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221088"/>
            <a:ext cx="1965226" cy="196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293096"/>
            <a:ext cx="1500318" cy="17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240" y="594928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Turtlebot</a:t>
            </a:r>
            <a:r>
              <a:rPr lang="en-US" sz="1800" dirty="0" smtClean="0"/>
              <a:t> @ EVARILOS (TU Berlin)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314193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 Retail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800" b="1" dirty="0" smtClean="0">
                <a:ea typeface="ＭＳ Ｐゴシック" pitchFamily="34" charset="-128"/>
              </a:rPr>
              <a:t>Aislelabs: </a:t>
            </a:r>
            <a:r>
              <a:rPr lang="en-US" sz="2800" dirty="0" smtClean="0">
                <a:ea typeface="ＭＳ Ｐゴシック" pitchFamily="34" charset="-128"/>
              </a:rPr>
              <a:t>Cloud-based retail analytics using </a:t>
            </a:r>
            <a:r>
              <a:rPr lang="en-US" sz="2800" dirty="0" err="1" smtClean="0">
                <a:ea typeface="ＭＳ Ｐゴシック" pitchFamily="34" charset="-128"/>
              </a:rPr>
              <a:t>WiFi</a:t>
            </a:r>
            <a:r>
              <a:rPr lang="en-US" sz="2800" dirty="0" smtClean="0">
                <a:ea typeface="ＭＳ Ｐゴシック" pitchFamily="34" charset="-128"/>
              </a:rPr>
              <a:t>/iBeacon</a:t>
            </a:r>
          </a:p>
          <a:p>
            <a:pPr marL="914400" lvl="1" indent="-514350"/>
            <a:r>
              <a:rPr lang="en-US" sz="2400" dirty="0" smtClean="0">
                <a:ea typeface="ＭＳ Ｐゴシック" pitchFamily="34" charset="-128"/>
              </a:rPr>
              <a:t>Customer behavior, personalized marketing, enterprise mobile wallet, indoor navigation, </a:t>
            </a:r>
            <a:r>
              <a:rPr lang="en-US" sz="2400" dirty="0" err="1" smtClean="0">
                <a:ea typeface="ＭＳ Ｐゴシック" pitchFamily="34" charset="-128"/>
              </a:rPr>
              <a:t>geofencing</a:t>
            </a:r>
            <a:r>
              <a:rPr lang="en-US" sz="2400" dirty="0" smtClean="0">
                <a:ea typeface="ＭＳ Ｐゴシック" pitchFamily="34" charset="-128"/>
              </a:rPr>
              <a:t>, in-store promotions </a:t>
            </a:r>
            <a:r>
              <a:rPr lang="en-US" sz="2400" b="1" dirty="0" smtClean="0">
                <a:solidFill>
                  <a:srgbClr val="007A37"/>
                </a:solidFill>
                <a:ea typeface="ＭＳ Ｐゴシック" pitchFamily="34" charset="-128"/>
              </a:rPr>
              <a:t>[ BLE ]</a:t>
            </a:r>
          </a:p>
        </p:txBody>
      </p:sp>
      <p:pic>
        <p:nvPicPr>
          <p:cNvPr id="14" name="Picture 13" descr="aislelabs-navigate-bann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71442"/>
            <a:ext cx="20193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dashboar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0" y="3356992"/>
            <a:ext cx="26003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ntelligentclou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3075" y="4796854"/>
            <a:ext cx="2220912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islelabs_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37" y="3356992"/>
            <a:ext cx="13589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356992"/>
            <a:ext cx="447495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8529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 Hospitals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800" b="1" dirty="0" err="1" smtClean="0">
                <a:ea typeface="ＭＳ Ｐゴシック" pitchFamily="34" charset="-128"/>
              </a:rPr>
              <a:t>Ekahau</a:t>
            </a:r>
            <a:r>
              <a:rPr lang="en-US" sz="2800" b="1" dirty="0" smtClean="0">
                <a:ea typeface="ＭＳ Ｐゴシック" pitchFamily="34" charset="-128"/>
              </a:rPr>
              <a:t> RTLS: </a:t>
            </a:r>
            <a:r>
              <a:rPr lang="en-US" sz="2800" dirty="0" smtClean="0">
                <a:ea typeface="ＭＳ Ｐゴシック" pitchFamily="34" charset="-128"/>
              </a:rPr>
              <a:t>Tracks appliance and doctors in the indoor spaces of healthcare enterprises.</a:t>
            </a:r>
          </a:p>
          <a:p>
            <a:pPr marL="914400" lvl="1" indent="-514350"/>
            <a:r>
              <a:rPr lang="en-US" sz="2400" dirty="0" smtClean="0">
                <a:ea typeface="ＭＳ Ｐゴシック" pitchFamily="34" charset="-128"/>
              </a:rPr>
              <a:t>Asset tracking, ​staff safety &amp; workflow optimization, patient safety &amp; throughput, ​temperature monitoring</a:t>
            </a:r>
            <a:r>
              <a:rPr lang="en-US" sz="2400" b="1" dirty="0" smtClean="0">
                <a:solidFill>
                  <a:srgbClr val="007A37"/>
                </a:solidFill>
                <a:ea typeface="ＭＳ Ｐゴシック" pitchFamily="34" charset="-128"/>
              </a:rPr>
              <a:t>. [ Active-RFID-over-</a:t>
            </a:r>
            <a:r>
              <a:rPr lang="en-US" sz="2400" b="1" dirty="0" err="1" smtClean="0">
                <a:solidFill>
                  <a:srgbClr val="007A37"/>
                </a:solidFill>
                <a:ea typeface="ＭＳ Ｐゴシック" pitchFamily="34" charset="-128"/>
              </a:rPr>
              <a:t>WiFi</a:t>
            </a:r>
            <a:r>
              <a:rPr lang="en-US" sz="2400" b="1" dirty="0" smtClean="0">
                <a:solidFill>
                  <a:srgbClr val="007A37"/>
                </a:solidFill>
                <a:ea typeface="ＭＳ Ｐゴシック" pitchFamily="34" charset="-128"/>
              </a:rPr>
              <a:t> ]</a:t>
            </a:r>
          </a:p>
        </p:txBody>
      </p:sp>
      <p:pic>
        <p:nvPicPr>
          <p:cNvPr id="9" name="Picture 8" descr="1-ekaha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369" y="3594993"/>
            <a:ext cx="1727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kahau-w4-wearable-rfid-ta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394" y="4847530"/>
            <a:ext cx="185102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almetto-healt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1369" y="4631630"/>
            <a:ext cx="2232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kahau-staff-safety-memorial-healt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5719" y="3140968"/>
            <a:ext cx="2303463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140968"/>
            <a:ext cx="1731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356992"/>
            <a:ext cx="2547218" cy="184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724128" y="5229200"/>
            <a:ext cx="2915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Location Beacons: 1 meter accuracy that complements their Wi-Fi-only RTLS architecture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xmlns="" val="52873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1550</TotalTime>
  <Words>4452</Words>
  <Application>Microsoft Office PowerPoint</Application>
  <PresentationFormat>On-screen Show (4:3)</PresentationFormat>
  <Paragraphs>662</Paragraphs>
  <Slides>73</Slides>
  <Notes>57</Notes>
  <HiddenSlides>12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Default Design</vt:lpstr>
      <vt:lpstr>Equation</vt:lpstr>
      <vt:lpstr>Microsoft Equation 3.0</vt:lpstr>
      <vt:lpstr>Indoor Navigation Services from Mobile Data</vt:lpstr>
      <vt:lpstr>Welcome</vt:lpstr>
      <vt:lpstr>Motivation</vt:lpstr>
      <vt:lpstr>Motivation</vt:lpstr>
      <vt:lpstr>Indoor Location</vt:lpstr>
      <vt:lpstr>Indoor Applications</vt:lpstr>
      <vt:lpstr>“Smart”-phone Navigation</vt:lpstr>
      <vt:lpstr>“Smart” Retail</vt:lpstr>
      <vt:lpstr>“Smart” Hospitals</vt:lpstr>
      <vt:lpstr>Indoor Applications</vt:lpstr>
      <vt:lpstr>Anyplace</vt:lpstr>
      <vt:lpstr>Anyplace Open Source Stack</vt:lpstr>
      <vt:lpstr>Anyplace: Before &amp; After</vt:lpstr>
      <vt:lpstr>Anyplace Methodology</vt:lpstr>
      <vt:lpstr>Showcase: Univ. of Cyprus</vt:lpstr>
      <vt:lpstr>Campus and Library Navigation</vt:lpstr>
      <vt:lpstr>Anyplace Open Maps</vt:lpstr>
      <vt:lpstr>Presentation Outline</vt:lpstr>
      <vt:lpstr>Location Accuracy</vt:lpstr>
      <vt:lpstr>Location (Outdoor/Indoor)</vt:lpstr>
      <vt:lpstr>Location (Indoor)</vt:lpstr>
      <vt:lpstr>WiFi Fingerprinting in Anyplace</vt:lpstr>
      <vt:lpstr>Slide 23</vt:lpstr>
      <vt:lpstr>WiFi Fingerprinting</vt:lpstr>
      <vt:lpstr>WiFi Fingerprinting</vt:lpstr>
      <vt:lpstr>WiFi Fingerprinting</vt:lpstr>
      <vt:lpstr>Logging in Anyplace</vt:lpstr>
      <vt:lpstr>WiFi Positioning</vt:lpstr>
      <vt:lpstr>WiFi Positioning Demo</vt:lpstr>
      <vt:lpstr>Hybrid Wi-Fi/IMU/Outdoor Anyplace</vt:lpstr>
      <vt:lpstr>Presentation Outline</vt:lpstr>
      <vt:lpstr>Location Privacy</vt:lpstr>
      <vt:lpstr>Location Privacy</vt:lpstr>
      <vt:lpstr>Location Privacy</vt:lpstr>
      <vt:lpstr>Temporal Vector Map (TVM)</vt:lpstr>
      <vt:lpstr>TVM – Bloom Filters</vt:lpstr>
      <vt:lpstr>TVM – Bloom Filters</vt:lpstr>
      <vt:lpstr>TVM Evaluation</vt:lpstr>
      <vt:lpstr>TVM Continuous</vt:lpstr>
      <vt:lpstr>Presentation Outline</vt:lpstr>
      <vt:lpstr>Intermittent Connectivity</vt:lpstr>
      <vt:lpstr>Intermittent Connectivity</vt:lpstr>
      <vt:lpstr>PreLoc Navigation</vt:lpstr>
      <vt:lpstr>Intermittent Connectivity</vt:lpstr>
      <vt:lpstr>PreLoc Partitioning Step</vt:lpstr>
      <vt:lpstr>PreLoc Partitioning Step</vt:lpstr>
      <vt:lpstr>PreLoc Selection Step</vt:lpstr>
      <vt:lpstr>PreLoc Selection Step </vt:lpstr>
      <vt:lpstr>GraP (Graph Prefetching)</vt:lpstr>
      <vt:lpstr>GraP: Target-less A* Search</vt:lpstr>
      <vt:lpstr>Presentation Outline</vt:lpstr>
      <vt:lpstr>Crowdsourcing Challenges</vt:lpstr>
      <vt:lpstr>Crowdsourcing Challenges</vt:lpstr>
      <vt:lpstr>Crowdsourcing Challenges</vt:lpstr>
      <vt:lpstr>Big-Data Challenges</vt:lpstr>
      <vt:lpstr>Modeling Challenges</vt:lpstr>
      <vt:lpstr>Modeling Challenges</vt:lpstr>
      <vt:lpstr>GeoJson</vt:lpstr>
      <vt:lpstr>IndoorGML – How It Works</vt:lpstr>
      <vt:lpstr>IndoorGML</vt:lpstr>
      <vt:lpstr>Telco Big Data</vt:lpstr>
      <vt:lpstr>Telco Big Data Analytics</vt:lpstr>
      <vt:lpstr>Acknowledgments </vt:lpstr>
      <vt:lpstr>Indoor Navigation Services from Mobile Data</vt:lpstr>
      <vt:lpstr>Industrial Solutions</vt:lpstr>
      <vt:lpstr>Google Indoor</vt:lpstr>
      <vt:lpstr>Google Indoor</vt:lpstr>
      <vt:lpstr>Location Accuracy</vt:lpstr>
      <vt:lpstr>Slide 69</vt:lpstr>
      <vt:lpstr>Slide 70</vt:lpstr>
      <vt:lpstr>Location Revolution</vt:lpstr>
      <vt:lpstr>Crowdsourcing</vt:lpstr>
      <vt:lpstr>“Smart” Homes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Indoor Data Management in Anyplace</dc:title>
  <dc:subject>Indoor Data Management in Anyplace</dc:subject>
  <dc:creator>Demetris Zeinalipour</dc:creator>
  <cp:keywords>Max Planck Institute for Informatics, Saarbruecken, Germany, July 11, 2017</cp:keywords>
  <dc:description/>
  <cp:lastModifiedBy>dz</cp:lastModifiedBy>
  <cp:revision>266</cp:revision>
  <cp:lastPrinted>2005-08-16T19:27:47Z</cp:lastPrinted>
  <dcterms:created xsi:type="dcterms:W3CDTF">2017-05-03T09:29:30Z</dcterms:created>
  <dcterms:modified xsi:type="dcterms:W3CDTF">2017-09-26T07:11:42Z</dcterms:modified>
  <cp:category/>
</cp:coreProperties>
</file>