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1698" r:id="rId2"/>
    <p:sldId id="1699" r:id="rId3"/>
    <p:sldId id="1853" r:id="rId4"/>
    <p:sldId id="1925" r:id="rId5"/>
    <p:sldId id="1836" r:id="rId6"/>
    <p:sldId id="1854" r:id="rId7"/>
    <p:sldId id="1909" r:id="rId8"/>
    <p:sldId id="1858" r:id="rId9"/>
    <p:sldId id="1865" r:id="rId10"/>
    <p:sldId id="1857" r:id="rId11"/>
    <p:sldId id="1866" r:id="rId12"/>
    <p:sldId id="1872" r:id="rId13"/>
    <p:sldId id="1840" r:id="rId14"/>
    <p:sldId id="1841" r:id="rId15"/>
    <p:sldId id="1873" r:id="rId16"/>
    <p:sldId id="1874" r:id="rId17"/>
    <p:sldId id="1871" r:id="rId18"/>
    <p:sldId id="1730" r:id="rId19"/>
    <p:sldId id="1731" r:id="rId20"/>
    <p:sldId id="1716" r:id="rId21"/>
    <p:sldId id="1715" r:id="rId22"/>
    <p:sldId id="1589" r:id="rId23"/>
    <p:sldId id="1604" r:id="rId24"/>
    <p:sldId id="1606" r:id="rId25"/>
    <p:sldId id="1693" r:id="rId26"/>
    <p:sldId id="1609" r:id="rId27"/>
    <p:sldId id="1608" r:id="rId28"/>
    <p:sldId id="1720" r:id="rId29"/>
    <p:sldId id="1611" r:id="rId30"/>
    <p:sldId id="1719" r:id="rId31"/>
    <p:sldId id="1816" r:id="rId32"/>
    <p:sldId id="1911" r:id="rId33"/>
    <p:sldId id="1821" r:id="rId34"/>
    <p:sldId id="1726" r:id="rId35"/>
    <p:sldId id="1824" r:id="rId36"/>
    <p:sldId id="1722" r:id="rId37"/>
    <p:sldId id="1723" r:id="rId38"/>
    <p:sldId id="1724" r:id="rId39"/>
    <p:sldId id="1725" r:id="rId40"/>
    <p:sldId id="1913" r:id="rId41"/>
    <p:sldId id="1923" r:id="rId42"/>
    <p:sldId id="1850" r:id="rId43"/>
  </p:sldIdLst>
  <p:sldSz cx="9144000" cy="6858000" type="screen4x3"/>
  <p:notesSz cx="6794500" cy="9906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37"/>
    <a:srgbClr val="FF0000"/>
    <a:srgbClr val="FF3300"/>
    <a:srgbClr val="003399"/>
    <a:srgbClr val="FFFFCC"/>
    <a:srgbClr val="FFFFFF"/>
    <a:srgbClr val="CCEC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33" autoAdjust="0"/>
    <p:restoredTop sz="50000" autoAdjust="0"/>
  </p:normalViewPr>
  <p:slideViewPr>
    <p:cSldViewPr>
      <p:cViewPr>
        <p:scale>
          <a:sx n="87" d="100"/>
          <a:sy n="87" d="100"/>
        </p:scale>
        <p:origin x="1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40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120"/>
      </p:cViewPr>
      <p:guideLst>
        <p:guide orient="horz" pos="312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438" cy="49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76" y="0"/>
            <a:ext cx="2943438" cy="49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225"/>
            <a:ext cx="2943438" cy="49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76" y="9410225"/>
            <a:ext cx="2943438" cy="49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C213825-12FA-454B-92AE-BC7EA7478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34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438" cy="49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476" y="0"/>
            <a:ext cx="2943438" cy="49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46125"/>
            <a:ext cx="4948238" cy="3711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33" y="4705905"/>
            <a:ext cx="5436235" cy="445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225"/>
            <a:ext cx="2943438" cy="49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76" y="9410225"/>
            <a:ext cx="2943438" cy="49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3A2FEBC-8693-4AC8-BBAA-5D7404A4936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51891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6FF6C-60E3-4F20-A42F-21C556759D82}" type="slidenum">
              <a:rPr lang="el-GR" smtClean="0">
                <a:latin typeface="Arial" charset="0"/>
              </a:rPr>
              <a:pPr/>
              <a:t>1</a:t>
            </a:fld>
            <a:endParaRPr lang="el-GR" smtClean="0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7713"/>
            <a:ext cx="4948238" cy="3709987"/>
          </a:xfrm>
          <a:ln w="12700" cap="flat"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509" tIns="46754" rIns="93509" bIns="46754"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726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20DBAC2-5DE7-B84A-9CFE-33D2EBF1E4F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12</a:t>
            </a:fld>
            <a:endParaRPr lang="el-GR" altLang="en-US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5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9CBFD1F-521E-3F49-910C-C9A463588EF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17</a:t>
            </a:fld>
            <a:endParaRPr lang="el-GR" altLang="en-US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47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9BD0BE-820E-4157-9076-72222700004E}" type="slidenum">
              <a:rPr lang="el-GR" smtClean="0">
                <a:latin typeface="Arial" charset="0"/>
              </a:rPr>
              <a:pPr/>
              <a:t>18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11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1E1E23-0142-45F2-8F94-B6344D0F38C6}" type="slidenum">
              <a:rPr lang="el-GR" smtClean="0">
                <a:latin typeface="Arial" charset="0"/>
              </a:rPr>
              <a:pPr/>
              <a:t>19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001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339339-B487-4F87-9645-D99E0F9CF0E8}" type="slidenum">
              <a:rPr lang="el-GR" smtClean="0">
                <a:latin typeface="Arial" charset="0"/>
              </a:rPr>
              <a:pPr/>
              <a:t>20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35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A0BB53-2BC6-4186-ABB5-FEF37D47349F}" type="slidenum">
              <a:rPr lang="el-GR" smtClean="0">
                <a:latin typeface="Arial" charset="0"/>
              </a:rPr>
              <a:pPr/>
              <a:t>21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818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37F21-C648-4D3E-8A7A-E567014FC19E}" type="slidenum">
              <a:rPr lang="el-GR" smtClean="0">
                <a:latin typeface="Arial" charset="0"/>
              </a:rPr>
              <a:pPr/>
              <a:t>22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39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48B06-7458-446B-9224-53CB6632C03C}" type="slidenum">
              <a:rPr lang="el-GR" smtClean="0">
                <a:latin typeface="Arial" charset="0"/>
              </a:rPr>
              <a:pPr/>
              <a:t>23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62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F7B10B-8A94-4884-8FF3-F1C911B16FCC}" type="slidenum">
              <a:rPr lang="el-GR" smtClean="0">
                <a:latin typeface="Arial" charset="0"/>
              </a:rPr>
              <a:pPr/>
              <a:t>24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5A8E43-662F-4188-80C4-A8FEE1BE9D6A}" type="slidenum">
              <a:rPr lang="el-GR" smtClean="0">
                <a:latin typeface="Arial" charset="0"/>
              </a:rPr>
              <a:pPr/>
              <a:t>26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659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956CE5-5C13-4D6F-BA6B-3F58BAB9AC3A}" type="slidenum">
              <a:rPr lang="el-GR" smtClean="0">
                <a:latin typeface="Arial" charset="0"/>
              </a:rPr>
              <a:pPr/>
              <a:t>2</a:t>
            </a:fld>
            <a:endParaRPr lang="el-GR" smtClean="0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546" y="4704321"/>
            <a:ext cx="5439408" cy="4458809"/>
          </a:xfrm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8475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634D1-5D98-48F0-8DBE-EEC058046023}" type="slidenum">
              <a:rPr lang="el-GR" smtClean="0">
                <a:latin typeface="Arial" charset="0"/>
              </a:rPr>
              <a:pPr/>
              <a:t>27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66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102BC-B112-4E92-9CC4-584B4B4DE1B2}" type="slidenum">
              <a:rPr lang="el-GR" smtClean="0">
                <a:latin typeface="Arial" charset="0"/>
              </a:rPr>
              <a:pPr/>
              <a:t>28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74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0747F4-BF52-4ADB-882E-E728B028062A}" type="slidenum">
              <a:rPr lang="el-GR" smtClean="0">
                <a:latin typeface="Arial" charset="0"/>
              </a:rPr>
              <a:pPr/>
              <a:t>29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0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22466F-868B-4DDA-B59C-1835D41834AC}" type="slidenum">
              <a:rPr lang="el-GR" smtClean="0">
                <a:latin typeface="Arial" charset="0"/>
              </a:rPr>
              <a:pPr/>
              <a:t>30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0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62E357-50AE-49CA-84E6-86CFBF983F23}" type="slidenum">
              <a:rPr lang="el-GR" smtClean="0">
                <a:latin typeface="Arial" charset="0"/>
              </a:rPr>
              <a:pPr/>
              <a:t>31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98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A0BB53-2BC6-4186-ABB5-FEF37D47349F}" type="slidenum">
              <a:rPr lang="el-GR" smtClean="0">
                <a:latin typeface="Arial" charset="0"/>
              </a:rPr>
              <a:pPr/>
              <a:t>32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197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EB705-2C71-4980-8A93-6257832A50EF}" type="slidenum">
              <a:rPr lang="el-GR" smtClean="0">
                <a:latin typeface="Arial" charset="0"/>
              </a:rPr>
              <a:pPr/>
              <a:t>33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55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EB705-2C71-4980-8A93-6257832A50EF}" type="slidenum">
              <a:rPr lang="el-GR" smtClean="0">
                <a:latin typeface="Arial" charset="0"/>
              </a:rPr>
              <a:pPr/>
              <a:t>34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66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EB705-2C71-4980-8A93-6257832A50EF}" type="slidenum">
              <a:rPr lang="el-GR" smtClean="0">
                <a:latin typeface="Arial" charset="0"/>
              </a:rPr>
              <a:pPr/>
              <a:t>35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056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AEB28-7D4E-4C81-8520-0D513B5A866B}" type="slidenum">
              <a:rPr lang="el-GR" smtClean="0">
                <a:latin typeface="Arial" charset="0"/>
              </a:rPr>
              <a:pPr/>
              <a:t>36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15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62310-F003-428D-970C-95E744A4CBC6}" type="slidenum">
              <a:rPr lang="el-GR" smtClean="0">
                <a:latin typeface="Arial" charset="0"/>
              </a:rPr>
              <a:pPr/>
              <a:t>3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2355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788D95-9C33-4C20-9037-2B4C6935578C}" type="slidenum">
              <a:rPr lang="el-GR" smtClean="0">
                <a:latin typeface="Arial" charset="0"/>
              </a:rPr>
              <a:pPr/>
              <a:t>37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7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2495CC-9BA7-4914-8799-18A59CB5C97B}" type="slidenum">
              <a:rPr lang="el-GR" smtClean="0">
                <a:latin typeface="Arial" charset="0"/>
              </a:rPr>
              <a:pPr/>
              <a:t>38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436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F77AAE-3649-4526-B19B-9C3ED50335AB}" type="slidenum">
              <a:rPr lang="el-GR" smtClean="0">
                <a:latin typeface="Arial" charset="0"/>
              </a:rPr>
              <a:pPr/>
              <a:t>39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5485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F683CC-8003-422D-A76D-096564290F88}" type="slidenum">
              <a:rPr lang="en-US" smtClean="0">
                <a:latin typeface="Arial" charset="0"/>
              </a:rPr>
              <a:pPr/>
              <a:t>40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245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356825-C643-46A3-BA87-CBA911EF43E4}" type="slidenum">
              <a:rPr lang="el-GR" smtClean="0">
                <a:latin typeface="Arial" charset="0"/>
              </a:rPr>
              <a:pPr/>
              <a:t>41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858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6FF6C-60E3-4F20-A42F-21C556759D82}" type="slidenum">
              <a:rPr lang="el-GR" smtClean="0">
                <a:latin typeface="Arial" charset="0"/>
              </a:rPr>
              <a:pPr/>
              <a:t>42</a:t>
            </a:fld>
            <a:endParaRPr lang="el-GR" smtClean="0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7713"/>
            <a:ext cx="4948238" cy="3709987"/>
          </a:xfrm>
          <a:ln w="12700" cap="flat"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509" tIns="46754" rIns="93509" bIns="46754"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7636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B375C-CD87-445F-89BD-29AF97FD748D}" type="slidenum">
              <a:rPr lang="el-GR" smtClean="0">
                <a:latin typeface="Arial" charset="0"/>
              </a:rPr>
              <a:pPr/>
              <a:t>5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623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4CFAA-7A35-460F-9592-46D4DBC50793}" type="slidenum">
              <a:rPr lang="el-GR" smtClean="0">
                <a:latin typeface="Arial" charset="0"/>
              </a:rPr>
              <a:pPr/>
              <a:t>6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56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FD33B-92CE-4FB9-A397-5B348A6EBF0A}" type="slidenum">
              <a:rPr lang="el-GR" smtClean="0">
                <a:latin typeface="Arial" charset="0"/>
              </a:rPr>
              <a:pPr/>
              <a:t>8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398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62310-F003-428D-970C-95E744A4CBC6}" type="slidenum">
              <a:rPr lang="el-GR" smtClean="0">
                <a:latin typeface="Arial" charset="0"/>
              </a:rPr>
              <a:pPr/>
              <a:t>9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81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FD33B-92CE-4FB9-A397-5B348A6EBF0A}" type="slidenum">
              <a:rPr lang="el-GR" smtClean="0">
                <a:latin typeface="Arial" charset="0"/>
              </a:rPr>
              <a:pPr/>
              <a:t>10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4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FD33B-92CE-4FB9-A397-5B348A6EBF0A}" type="slidenum">
              <a:rPr lang="el-GR" smtClean="0">
                <a:latin typeface="Arial" charset="0"/>
              </a:rPr>
              <a:pPr/>
              <a:t>11</a:t>
            </a:fld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6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453188"/>
            <a:ext cx="11525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 txBox="1">
            <a:spLocks noChangeArrowheads="1"/>
          </p:cNvSpPr>
          <p:nvPr userDrawn="1"/>
        </p:nvSpPr>
        <p:spPr>
          <a:xfrm>
            <a:off x="6572250" y="6238875"/>
            <a:ext cx="2247900" cy="47625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6E4645F9-98FA-4B46-848D-ACFD9285A0BE}" type="slidenum">
              <a:rPr lang="el-GR" sz="1400">
                <a:latin typeface="Arial" pitchFamily="34" charset="0"/>
              </a:rPr>
              <a:pPr algn="r">
                <a:defRPr/>
              </a:pPr>
              <a:t>‹#›</a:t>
            </a:fld>
            <a:endParaRPr lang="el-GR" sz="1200">
              <a:latin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50081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/>
              <a:t>© </a:t>
            </a:r>
            <a:r>
              <a:rPr lang="en-US" sz="1100" dirty="0" err="1" smtClean="0"/>
              <a:t>Zeinalipour</a:t>
            </a:r>
            <a:r>
              <a:rPr lang="en-US" sz="1100" dirty="0" smtClean="0"/>
              <a:t>, PERCCOM Summer School, Nancy, France, </a:t>
            </a:r>
            <a:r>
              <a:rPr lang="en-US" sz="1100" dirty="0"/>
              <a:t>June </a:t>
            </a:r>
            <a:r>
              <a:rPr lang="en-US" sz="1100" dirty="0" smtClean="0"/>
              <a:t>16, 2016</a:t>
            </a:r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736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7236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843213" y="6553200"/>
            <a:ext cx="3529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 smtClean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57188" y="0"/>
            <a:ext cx="8358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 smtClean="0">
                <a:solidFill>
                  <a:schemeClr val="bg1"/>
                </a:solidFill>
              </a:rPr>
              <a:t>Dagstuhl Seminar </a:t>
            </a:r>
            <a:r>
              <a:rPr lang="en-GB" sz="1800" b="0" i="1" smtClean="0">
                <a:solidFill>
                  <a:schemeClr val="bg1"/>
                </a:solidFill>
              </a:rPr>
              <a:t>10042, </a:t>
            </a:r>
            <a:r>
              <a:rPr lang="en-US" sz="1800" b="0" i="1" smtClean="0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goo.gl/70JV4q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://dmsl.cs.ucy.ac.cy/" TargetMode="Externa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hyperlink" Target="http://goo.gl/ns3lq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msl.cs.ucy.ac.cy/tutorials/mdm15/" TargetMode="External"/><Relationship Id="rId4" Type="http://schemas.openxmlformats.org/officeDocument/2006/relationships/hyperlink" Target="http://www.cs.ucy.ac.cy/~dzeina/papers/ic16-iin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22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gQBSRw6qGn4" TargetMode="External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DyvQLSuI00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7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=28&amp;v=8EvioLZ6hvg" TargetMode="External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png"/><Relationship Id="rId10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hyperlink" Target="https://youtu.be/MO-473oWSf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ej9P0n" TargetMode="External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jpeg"/><Relationship Id="rId5" Type="http://schemas.openxmlformats.org/officeDocument/2006/relationships/image" Target="../media/image17.png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80/17489725.2012.692618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jpe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goo.gl/70JV4q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://dmsl.cs.ucy.ac.cy/" TargetMode="Externa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jpe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msl.cs.ucy.ac.cy/tutorials/mdm15/" TargetMode="External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20621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2138" y="549275"/>
            <a:ext cx="7959725" cy="1511300"/>
          </a:xfrm>
          <a:solidFill>
            <a:srgbClr val="92D050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r>
              <a:rPr lang="en-US" sz="4000" dirty="0" err="1" smtClean="0"/>
              <a:t>IoT</a:t>
            </a:r>
            <a:r>
              <a:rPr lang="en-US" sz="4000" dirty="0" smtClean="0"/>
              <a:t>-enabled Localization and Navigation</a:t>
            </a:r>
            <a:endParaRPr lang="en-US" sz="4000" i="1" dirty="0" smtClean="0">
              <a:solidFill>
                <a:schemeClr val="tx1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83568" y="5445224"/>
            <a:ext cx="7920037" cy="101566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0" dirty="0" smtClean="0">
                <a:solidFill>
                  <a:schemeClr val="tx1"/>
                </a:solidFill>
              </a:rPr>
              <a:t>Invited Talk at PERCCOM (Pervasive Computing &amp; </a:t>
            </a:r>
            <a:r>
              <a:rPr lang="en-GB" sz="2000" b="0" dirty="0" err="1" smtClean="0">
                <a:solidFill>
                  <a:schemeClr val="tx1"/>
                </a:solidFill>
              </a:rPr>
              <a:t>COMmunications</a:t>
            </a:r>
            <a:r>
              <a:rPr lang="en-GB" sz="2000" b="0" dirty="0" smtClean="0">
                <a:solidFill>
                  <a:schemeClr val="tx1"/>
                </a:solidFill>
              </a:rPr>
              <a:t> for sustainable development) Summer School, Erasmus </a:t>
            </a:r>
            <a:r>
              <a:rPr lang="en-GB" sz="2000" b="0" dirty="0" err="1" smtClean="0">
                <a:solidFill>
                  <a:schemeClr val="tx1"/>
                </a:solidFill>
              </a:rPr>
              <a:t>Mundus</a:t>
            </a:r>
            <a:r>
              <a:rPr lang="en-GB" sz="2000" b="0" dirty="0" smtClean="0">
                <a:solidFill>
                  <a:schemeClr val="tx1"/>
                </a:solidFill>
              </a:rPr>
              <a:t>, </a:t>
            </a:r>
            <a:r>
              <a:rPr lang="en-US" sz="2000" b="0" dirty="0" smtClean="0">
                <a:solidFill>
                  <a:schemeClr val="tx1"/>
                </a:solidFill>
              </a:rPr>
              <a:t>Nancy, France, </a:t>
            </a:r>
            <a:r>
              <a:rPr lang="en-US" sz="2000" b="0" i="1" dirty="0">
                <a:solidFill>
                  <a:schemeClr val="tx1"/>
                </a:solidFill>
              </a:rPr>
              <a:t>June </a:t>
            </a:r>
            <a:r>
              <a:rPr lang="en-US" sz="2000" b="0" i="1" dirty="0" smtClean="0">
                <a:solidFill>
                  <a:schemeClr val="tx1"/>
                </a:solidFill>
              </a:rPr>
              <a:t>16, 2016</a:t>
            </a:r>
            <a:endParaRPr lang="en-GB" sz="2000" b="0" dirty="0">
              <a:solidFill>
                <a:schemeClr val="tx1"/>
              </a:solidFill>
            </a:endParaRPr>
          </a:p>
        </p:txBody>
      </p:sp>
      <p:sp>
        <p:nvSpPr>
          <p:cNvPr id="6154" name="Rectangle 19"/>
          <p:cNvSpPr>
            <a:spLocks noChangeArrowheads="1"/>
          </p:cNvSpPr>
          <p:nvPr/>
        </p:nvSpPr>
        <p:spPr bwMode="auto">
          <a:xfrm>
            <a:off x="287338" y="4280545"/>
            <a:ext cx="1441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0">
                <a:hlinkClick r:id="rId4"/>
              </a:rPr>
              <a:t>http://goo.gl/70JV4q</a:t>
            </a:r>
            <a:endParaRPr lang="en-US" sz="1100" b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33600"/>
            <a:ext cx="201558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331243" y="2349500"/>
            <a:ext cx="57610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dirty="0" err="1">
                <a:solidFill>
                  <a:schemeClr val="tx1"/>
                </a:solidFill>
              </a:rPr>
              <a:t>Demetris</a:t>
            </a:r>
            <a:r>
              <a:rPr lang="en-US" altLang="en-US" sz="2800" dirty="0">
                <a:solidFill>
                  <a:schemeClr val="tx1"/>
                </a:solidFill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</a:rPr>
              <a:t>Zeinalipour</a:t>
            </a:r>
            <a:endParaRPr lang="en-US" altLang="en-US" sz="28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0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dirty="0">
                <a:solidFill>
                  <a:schemeClr val="tx1"/>
                </a:solidFill>
              </a:rPr>
              <a:t>Assistant Professor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solidFill>
                  <a:schemeClr val="tx1"/>
                </a:solidFill>
              </a:rPr>
              <a:t>Data Management Systems Laboratory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solidFill>
                  <a:schemeClr val="tx1"/>
                </a:solidFill>
              </a:rPr>
              <a:t>Department of Computer Science</a:t>
            </a:r>
            <a:endParaRPr lang="el-GR" altLang="en-US" sz="20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solidFill>
                  <a:schemeClr val="tx1"/>
                </a:solidFill>
              </a:rPr>
              <a:t>University of Cyprus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1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dirty="0">
                <a:hlinkClick r:id="rId6"/>
              </a:rPr>
              <a:t>http://www.cs.ucy.ac.cy/~dzeina/</a:t>
            </a:r>
            <a:endParaRPr lang="en-US" altLang="en-US" sz="2000" dirty="0"/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60800"/>
            <a:ext cx="2193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“Smart” Retail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640763" cy="2232025"/>
          </a:xfrm>
        </p:spPr>
        <p:txBody>
          <a:bodyPr/>
          <a:lstStyle/>
          <a:p>
            <a:pPr marL="514350" indent="-514350"/>
            <a:r>
              <a:rPr lang="en-US" sz="2800" b="1" dirty="0" smtClean="0">
                <a:ea typeface="ＭＳ Ｐゴシック" pitchFamily="34" charset="-128"/>
              </a:rPr>
              <a:t>Aislelabs: </a:t>
            </a:r>
            <a:r>
              <a:rPr lang="en-US" sz="2800" dirty="0" smtClean="0">
                <a:ea typeface="ＭＳ Ｐゴシック" pitchFamily="34" charset="-128"/>
              </a:rPr>
              <a:t>Cloud-based retail analytics using </a:t>
            </a:r>
            <a:r>
              <a:rPr lang="en-US" sz="2800" dirty="0" err="1" smtClean="0">
                <a:ea typeface="ＭＳ Ｐゴシック" pitchFamily="34" charset="-128"/>
              </a:rPr>
              <a:t>WiFi</a:t>
            </a:r>
            <a:r>
              <a:rPr lang="en-US" sz="2800" dirty="0" smtClean="0">
                <a:ea typeface="ＭＳ Ｐゴシック" pitchFamily="34" charset="-128"/>
              </a:rPr>
              <a:t>/iBeacon</a:t>
            </a:r>
          </a:p>
          <a:p>
            <a:pPr marL="914400" lvl="1" indent="-514350"/>
            <a:r>
              <a:rPr lang="en-US" sz="2400" dirty="0" smtClean="0">
                <a:ea typeface="ＭＳ Ｐゴシック" pitchFamily="34" charset="-128"/>
              </a:rPr>
              <a:t>Customer behavior, personalized marketing, enterprise mobile wallet, indoor navigation, </a:t>
            </a:r>
            <a:r>
              <a:rPr lang="en-US" sz="2400" dirty="0" err="1" smtClean="0">
                <a:ea typeface="ＭＳ Ｐゴシック" pitchFamily="34" charset="-128"/>
              </a:rPr>
              <a:t>geofencing</a:t>
            </a:r>
            <a:r>
              <a:rPr lang="en-US" sz="2400" dirty="0" smtClean="0">
                <a:ea typeface="ＭＳ Ｐゴシック" pitchFamily="34" charset="-128"/>
              </a:rPr>
              <a:t>, in-store promotions </a:t>
            </a:r>
            <a:r>
              <a:rPr lang="en-US" sz="2400" b="1" dirty="0" smtClean="0">
                <a:solidFill>
                  <a:srgbClr val="007A37"/>
                </a:solidFill>
                <a:ea typeface="ＭＳ Ｐゴシック" pitchFamily="34" charset="-128"/>
              </a:rPr>
              <a:t>[ BLE ]</a:t>
            </a:r>
          </a:p>
        </p:txBody>
      </p:sp>
      <p:pic>
        <p:nvPicPr>
          <p:cNvPr id="14" name="Picture 13" descr="aislelabs-navigate-bann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71442"/>
            <a:ext cx="201930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dashboard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100" y="3356992"/>
            <a:ext cx="26003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intelligentclou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3075" y="4796854"/>
            <a:ext cx="2220912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aislelabs_logo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137" y="3356992"/>
            <a:ext cx="13589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3356992"/>
            <a:ext cx="4474956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“Smart”-phone Navigation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640763" cy="2232025"/>
          </a:xfrm>
        </p:spPr>
        <p:txBody>
          <a:bodyPr/>
          <a:lstStyle/>
          <a:p>
            <a:pPr marL="514350" indent="-514350"/>
            <a:r>
              <a:rPr lang="en-US" sz="2800" dirty="0" smtClean="0">
                <a:ea typeface="ＭＳ Ｐゴシック" pitchFamily="34" charset="-128"/>
              </a:rPr>
              <a:t>New York Museum of Natural History uses a </a:t>
            </a:r>
            <a:r>
              <a:rPr lang="en-US" sz="2800" b="1" dirty="0" smtClean="0">
                <a:ea typeface="ＭＳ Ｐゴシック" pitchFamily="34" charset="-128"/>
              </a:rPr>
              <a:t>Bluetooth-based</a:t>
            </a:r>
            <a:r>
              <a:rPr lang="en-US" sz="2800" dirty="0" smtClean="0">
                <a:ea typeface="ＭＳ Ｐゴシック" pitchFamily="34" charset="-128"/>
              </a:rPr>
              <a:t> localization system.</a:t>
            </a:r>
          </a:p>
          <a:p>
            <a:pPr marL="914400" lvl="1" indent="-514350"/>
            <a:r>
              <a:rPr lang="en-US" sz="2400" dirty="0" smtClean="0">
                <a:ea typeface="ＭＳ Ｐゴシック" pitchFamily="34" charset="-128"/>
              </a:rPr>
              <a:t>Content is available through the app.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068960"/>
            <a:ext cx="345331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5520" y="3068960"/>
            <a:ext cx="36766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7764272" y="4797152"/>
            <a:ext cx="288032" cy="288032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620256" y="4581128"/>
            <a:ext cx="576064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476240" y="4437112"/>
            <a:ext cx="872480" cy="101649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2665413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0"/>
          <p:cNvSpPr>
            <a:spLocks noChangeArrowheads="1"/>
          </p:cNvSpPr>
          <p:nvPr/>
        </p:nvSpPr>
        <p:spPr bwMode="auto">
          <a:xfrm>
            <a:off x="1403350" y="5516563"/>
            <a:ext cx="6335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3399"/>
                </a:solidFill>
              </a:rPr>
              <a:t>http://anyplace.cs.ucy.ac.cy/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smtClean="0">
                <a:ea typeface="ＭＳ Ｐゴシック" pitchFamily="34" charset="-128"/>
                <a:cs typeface="Arial" pitchFamily="34" charset="0"/>
              </a:rPr>
              <a:t>Anyplace IIN Service</a:t>
            </a:r>
            <a:endParaRPr lang="en-GB" sz="4000" smtClean="0">
              <a:solidFill>
                <a:schemeClr val="tx1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0" y="1052513"/>
            <a:ext cx="8675688" cy="1008062"/>
          </a:xfrm>
        </p:spPr>
        <p:txBody>
          <a:bodyPr/>
          <a:lstStyle/>
          <a:p>
            <a:pPr marL="514350" indent="-514350" algn="ctr">
              <a:buFontTx/>
              <a:buNone/>
            </a:pPr>
            <a:r>
              <a:rPr lang="en-US" altLang="en-US">
                <a:ea typeface="ＭＳ Ｐゴシック" charset="-128"/>
              </a:rPr>
              <a:t>	A complete open-source IIN Service developed at the University of Cyprus.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652963"/>
            <a:ext cx="21875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35150" y="2276475"/>
            <a:ext cx="7058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lvl="1" indent="-514350">
              <a:spcBef>
                <a:spcPct val="20000"/>
              </a:spcBef>
              <a:buFontTx/>
              <a:buChar char="–"/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Aims to become </a:t>
            </a:r>
            <a:r>
              <a:rPr lang="en-US" altLang="en-US" sz="240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the predominant open-source</a:t>
            </a:r>
            <a:r>
              <a:rPr lang="en-US" altLang="en-US" sz="24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Indoor </a:t>
            </a:r>
            <a:r>
              <a:rPr lang="en-US" altLang="en-US" sz="2400" b="0" kern="0" dirty="0" smtClean="0">
                <a:solidFill>
                  <a:schemeClr val="tx1"/>
                </a:solidFill>
                <a:latin typeface="+mn-lt"/>
              </a:rPr>
              <a:t>IIN </a:t>
            </a:r>
            <a:r>
              <a:rPr lang="en-US" altLang="en-US" sz="2400" b="0" kern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Service</a:t>
            </a:r>
            <a:r>
              <a:rPr lang="en-US" altLang="en-US" sz="24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.</a:t>
            </a:r>
            <a:endParaRPr lang="en-US" altLang="en-US" sz="240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  <a:p>
            <a:pPr marL="914400" lvl="1" indent="-514350">
              <a:spcBef>
                <a:spcPct val="20000"/>
              </a:spcBef>
              <a:buFontTx/>
              <a:buChar char="–"/>
              <a:defRPr/>
            </a:pPr>
            <a:r>
              <a:rPr lang="en-US" altLang="en-US" sz="240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Active community: </a:t>
            </a:r>
            <a:r>
              <a:rPr lang="en-US" altLang="en-US" sz="24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Germany, Russia, </a:t>
            </a:r>
          </a:p>
          <a:p>
            <a:pPr marL="914400" lvl="1" indent="-514350">
              <a:spcBef>
                <a:spcPct val="20000"/>
              </a:spcBef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	</a:t>
            </a:r>
            <a:r>
              <a:rPr lang="en-US" altLang="en-US" sz="2400" b="0" kern="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Canada</a:t>
            </a:r>
            <a:r>
              <a:rPr lang="en-US" altLang="en-US" sz="24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, UK, etc. – Join today!</a:t>
            </a:r>
          </a:p>
          <a:p>
            <a:pPr marL="914400" lvl="1" indent="-514350">
              <a:spcBef>
                <a:spcPct val="20000"/>
              </a:spcBef>
              <a:buFontTx/>
              <a:buChar char="–"/>
              <a:defRPr/>
            </a:pPr>
            <a:r>
              <a:rPr lang="en-US" altLang="en-US" sz="2400" b="0" kern="0" dirty="0">
                <a:solidFill>
                  <a:schemeClr val="tx1"/>
                </a:solidFill>
                <a:ea typeface="ＭＳ Ｐゴシック" pitchFamily="34" charset="-128"/>
              </a:rPr>
              <a:t>Android, Windows, </a:t>
            </a:r>
            <a:r>
              <a:rPr lang="en-US" altLang="en-US" sz="2400" b="0" kern="0" dirty="0" err="1">
                <a:solidFill>
                  <a:schemeClr val="tx1"/>
                </a:solidFill>
                <a:ea typeface="ＭＳ Ｐゴシック" pitchFamily="34" charset="-128"/>
              </a:rPr>
              <a:t>iOS</a:t>
            </a:r>
            <a:r>
              <a:rPr lang="en-US" altLang="en-US" sz="2400" b="0" kern="0" dirty="0">
                <a:solidFill>
                  <a:schemeClr val="tx1"/>
                </a:solidFill>
                <a:ea typeface="ＭＳ Ｐゴシック" pitchFamily="34" charset="-128"/>
              </a:rPr>
              <a:t>, JSON API</a:t>
            </a:r>
            <a:endParaRPr lang="en-US" altLang="en-US" sz="24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 dirty="0" smtClean="0">
                <a:ea typeface="ＭＳ Ｐゴシック" charset="-128"/>
              </a:rPr>
              <a:t>Showcase: </a:t>
            </a:r>
            <a:r>
              <a:rPr lang="en-US" altLang="en-US" sz="3600" dirty="0">
                <a:ea typeface="ＭＳ Ｐゴシック" charset="-128"/>
              </a:rPr>
              <a:t>Hotel in Pittsburgh, USA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2498725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1042988" y="5373688"/>
            <a:ext cx="33845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Before </a:t>
            </a:r>
            <a:r>
              <a:rPr lang="en-US" altLang="en-US">
                <a:solidFill>
                  <a:srgbClr val="FF0000"/>
                </a:solidFill>
                <a:sym typeface="Wingdings" charset="2"/>
              </a:rPr>
              <a:t></a:t>
            </a:r>
            <a:endParaRPr lang="en-US" altLang="en-US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(using Google API Location)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43438" y="5373688"/>
            <a:ext cx="36734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</a:rPr>
              <a:t>After </a:t>
            </a:r>
            <a:r>
              <a:rPr lang="en-US" altLang="en-US">
                <a:solidFill>
                  <a:srgbClr val="007A37"/>
                </a:solidFill>
                <a:sym typeface="Wingdings" charset="2"/>
              </a:rPr>
              <a:t></a:t>
            </a:r>
            <a:endParaRPr lang="en-US" altLang="en-US">
              <a:solidFill>
                <a:srgbClr val="007A37"/>
              </a:solidFill>
            </a:endParaRPr>
          </a:p>
          <a:p>
            <a:pPr algn="ctr" eaLnBrk="1" hangingPunct="1"/>
            <a:r>
              <a:rPr lang="en-US" altLang="en-US" sz="2000">
                <a:solidFill>
                  <a:srgbClr val="007A37"/>
                </a:solidFill>
              </a:rPr>
              <a:t>(using Anyplace Location &amp; Indoor Models)</a:t>
            </a:r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24701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10"/>
          <p:cNvSpPr>
            <a:spLocks noChangeArrowheads="1"/>
          </p:cNvSpPr>
          <p:nvPr/>
        </p:nvSpPr>
        <p:spPr bwMode="auto">
          <a:xfrm rot="-1250407">
            <a:off x="1998663" y="2189163"/>
            <a:ext cx="1420812" cy="15843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 dirty="0" smtClean="0">
                <a:ea typeface="ＭＳ Ｐゴシック" charset="-128"/>
              </a:rPr>
              <a:t>Showcase: </a:t>
            </a:r>
            <a:r>
              <a:rPr lang="en-US" altLang="en-US" sz="3600" dirty="0">
                <a:ea typeface="ＭＳ Ｐゴシック" charset="-128"/>
              </a:rPr>
              <a:t>Hotel in Pittsburgh, USA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63007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73238"/>
            <a:ext cx="2109788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92275" y="5732463"/>
            <a:ext cx="6335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Modeling +  Crowdsourcing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Showcase: Univ. of Cyprus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Office Navigation @ Univ. of Cyprus</a:t>
            </a:r>
          </a:p>
          <a:p>
            <a:pPr lvl="1"/>
            <a:r>
              <a:rPr lang="en-US" altLang="en-US">
                <a:ea typeface="ＭＳ Ｐゴシック" charset="-128"/>
              </a:rPr>
              <a:t>Outdoor-to-Indoor Navigation through URL.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60 Buildings </a:t>
            </a:r>
            <a:r>
              <a:rPr lang="en-US" altLang="en-US">
                <a:ea typeface="ＭＳ Ｐゴシック" charset="-128"/>
              </a:rPr>
              <a:t>mapped, Thousands of POIs (stairways, WC, elevators, equipment, etc.)</a:t>
            </a:r>
          </a:p>
          <a:p>
            <a:pPr lvl="1"/>
            <a:endParaRPr lang="en-US" altLang="en-US">
              <a:ea typeface="ＭＳ Ｐゴシック" charset="-128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213100"/>
            <a:ext cx="39243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364163" y="4221163"/>
            <a:ext cx="33829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0" dirty="0">
                <a:hlinkClick r:id="rId3"/>
              </a:rPr>
              <a:t>http://goo.gl/ns3lqN</a:t>
            </a:r>
            <a:endParaRPr lang="en-US" altLang="en-US" sz="2800" b="0" dirty="0"/>
          </a:p>
          <a:p>
            <a:pPr eaLnBrk="1" hangingPunct="1"/>
            <a:endParaRPr lang="en-US" altLang="en-US" sz="2800" dirty="0"/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5508625" y="3573463"/>
            <a:ext cx="3024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Example: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Campus and Library Navigation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Univ. of </a:t>
            </a:r>
            <a:r>
              <a:rPr lang="en-US" altLang="en-US" dirty="0" err="1">
                <a:ea typeface="ＭＳ Ｐゴシック" charset="-128"/>
              </a:rPr>
              <a:t>Würzburg</a:t>
            </a:r>
            <a:r>
              <a:rPr lang="en-US" altLang="en-US" dirty="0">
                <a:ea typeface="ＭＳ Ｐゴシック" charset="-128"/>
              </a:rPr>
              <a:t>, </a:t>
            </a:r>
            <a:r>
              <a:rPr lang="en-US" altLang="en-US" dirty="0" err="1">
                <a:ea typeface="ＭＳ Ｐゴシック" charset="-128"/>
              </a:rPr>
              <a:t>Institut</a:t>
            </a:r>
            <a:r>
              <a:rPr lang="en-US" altLang="en-US" dirty="0">
                <a:ea typeface="ＭＳ Ｐゴシック" charset="-128"/>
              </a:rPr>
              <a:t> für Informatik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Mapped in about 1 hour</a:t>
            </a:r>
          </a:p>
          <a:p>
            <a:r>
              <a:rPr lang="en-US" altLang="en-US" dirty="0">
                <a:ea typeface="ＭＳ Ｐゴシック" charset="-128"/>
              </a:rPr>
              <a:t>Universidad de </a:t>
            </a:r>
            <a:r>
              <a:rPr lang="en-US" altLang="en-US" dirty="0" err="1">
                <a:ea typeface="ＭＳ Ｐゴシック" charset="-128"/>
              </a:rPr>
              <a:t>Jaén</a:t>
            </a:r>
            <a:r>
              <a:rPr lang="en-US" altLang="en-US" dirty="0">
                <a:ea typeface="ＭＳ Ｐゴシック" charset="-128"/>
              </a:rPr>
              <a:t>, </a:t>
            </a:r>
            <a:r>
              <a:rPr lang="en-US" altLang="en-US" dirty="0" smtClean="0">
                <a:ea typeface="ＭＳ Ｐゴシック" charset="-128"/>
              </a:rPr>
              <a:t>Spain - </a:t>
            </a:r>
            <a:r>
              <a:rPr lang="en-US" altLang="en-US" b="1" dirty="0" smtClean="0">
                <a:ea typeface="ＭＳ Ｐゴシック" charset="-128"/>
              </a:rPr>
              <a:t>Campus</a:t>
            </a:r>
            <a:endParaRPr lang="en-US" altLang="en-US" b="1" dirty="0">
              <a:ea typeface="ＭＳ Ｐゴシック" charset="-128"/>
            </a:endParaRPr>
          </a:p>
          <a:p>
            <a:pPr lvl="1"/>
            <a:r>
              <a:rPr lang="en-US" altLang="en-US" dirty="0">
                <a:ea typeface="ＭＳ Ｐゴシック" charset="-128"/>
              </a:rPr>
              <a:t>Campus Navigation (9 Buildings)</a:t>
            </a:r>
          </a:p>
          <a:p>
            <a:r>
              <a:rPr lang="en-US" altLang="en-US" dirty="0">
                <a:ea typeface="ＭＳ Ｐゴシック" charset="-128"/>
              </a:rPr>
              <a:t>Univ. of Mannheim, </a:t>
            </a:r>
            <a:r>
              <a:rPr lang="en-US" altLang="en-US" b="1" dirty="0">
                <a:ea typeface="ＭＳ Ｐゴシック" charset="-128"/>
              </a:rPr>
              <a:t>Library 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Aims to offer Navigation-to-Shelf</a:t>
            </a:r>
          </a:p>
          <a:p>
            <a:pPr lvl="1"/>
            <a:endParaRPr lang="en-US" altLang="en-US" dirty="0">
              <a:ea typeface="ＭＳ Ｐゴシック" charset="-128"/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81525"/>
            <a:ext cx="3530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644900"/>
            <a:ext cx="1417638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437063"/>
            <a:ext cx="20859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9415463" y="8324850"/>
            <a:ext cx="365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</a:rPr>
              <a:t>http://anyplace.cs.ucy.ac.cy/</a:t>
            </a:r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>
                <a:ea typeface="ＭＳ Ｐゴシック" charset="-128"/>
              </a:rPr>
              <a:t>Anyplace Open Maps</a:t>
            </a:r>
            <a:endParaRPr lang="en-GB" altLang="en-US" sz="360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8067675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4000" smtClean="0">
                <a:ea typeface="ＭＳ Ｐゴシック" pitchFamily="34" charset="-128"/>
              </a:rPr>
              <a:t>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052513"/>
            <a:ext cx="8207375" cy="2881312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b="1" dirty="0" smtClean="0">
                <a:solidFill>
                  <a:schemeClr val="accent6"/>
                </a:solidFill>
                <a:ea typeface="ＭＳ Ｐゴシック" pitchFamily="34" charset="-128"/>
              </a:rPr>
              <a:t>Location (position): </a:t>
            </a:r>
            <a:r>
              <a:rPr lang="en-US" sz="2800" dirty="0" smtClean="0">
                <a:ea typeface="ＭＳ Ｐゴシック" pitchFamily="34" charset="-128"/>
              </a:rPr>
              <a:t>identifies a point or an area on the Earth's surface.</a:t>
            </a:r>
          </a:p>
          <a:p>
            <a:pPr marL="914400" lvl="1" indent="-514350">
              <a:defRPr/>
            </a:pPr>
            <a:r>
              <a:rPr lang="en-US" sz="2000" b="1" dirty="0" smtClean="0">
                <a:ea typeface="ＭＳ Ｐゴシック" pitchFamily="34" charset="-128"/>
              </a:rPr>
              <a:t>Localization = Positioning = Tracking: </a:t>
            </a:r>
            <a:r>
              <a:rPr lang="en-US" sz="2000" dirty="0" smtClean="0">
                <a:ea typeface="ＭＳ Ｐゴシック" pitchFamily="34" charset="-128"/>
              </a:rPr>
              <a:t> identifying location.</a:t>
            </a:r>
          </a:p>
          <a:p>
            <a:pPr marL="514350" indent="-514350">
              <a:defRPr/>
            </a:pPr>
            <a:r>
              <a:rPr lang="en-US" sz="2800" b="1" dirty="0" smtClean="0">
                <a:solidFill>
                  <a:schemeClr val="accent6"/>
                </a:solidFill>
                <a:ea typeface="ＭＳ Ｐゴシック" pitchFamily="34" charset="-128"/>
              </a:rPr>
              <a:t>Indoor Location: </a:t>
            </a:r>
            <a:r>
              <a:rPr lang="en-US" sz="2800" dirty="0" smtClean="0">
                <a:ea typeface="ＭＳ Ｐゴシック" pitchFamily="34" charset="-128"/>
              </a:rPr>
              <a:t>identifies a point located </a:t>
            </a:r>
            <a:r>
              <a:rPr lang="en-US" sz="2800" b="1" dirty="0" smtClean="0">
                <a:ea typeface="ＭＳ Ｐゴシック" pitchFamily="34" charset="-128"/>
              </a:rPr>
              <a:t>inside a building.</a:t>
            </a:r>
          </a:p>
          <a:p>
            <a:pPr marL="914400" lvl="1" indent="-514350">
              <a:defRPr/>
            </a:pPr>
            <a:r>
              <a:rPr lang="en-US" sz="2000" dirty="0" smtClean="0">
                <a:ea typeface="ＭＳ Ｐゴシック" pitchFamily="34" charset="-128"/>
              </a:rPr>
              <a:t>Developments for the last 15 years. </a:t>
            </a:r>
          </a:p>
          <a:p>
            <a:pPr marL="914400" lvl="1" indent="-514350">
              <a:defRPr/>
            </a:pPr>
            <a:r>
              <a:rPr lang="en-US" sz="2000" dirty="0" smtClean="0">
                <a:ea typeface="ＭＳ Ｐゴシック" pitchFamily="34" charset="-128"/>
              </a:rPr>
              <a:t>Specialized conferences (e.g., IPIN) &amp; competitions (IPSN)</a:t>
            </a:r>
          </a:p>
          <a:p>
            <a:pPr marL="914400" lvl="1" indent="-514350">
              <a:defRPr/>
            </a:pPr>
            <a:r>
              <a:rPr lang="en-US" sz="2000" b="1" dirty="0" smtClean="0">
                <a:ea typeface="ＭＳ Ｐゴシック" pitchFamily="34" charset="-128"/>
              </a:rPr>
              <a:t>Expected Accuracy: cm - meters </a:t>
            </a:r>
          </a:p>
          <a:p>
            <a:pPr marL="514350" indent="-514350">
              <a:defRPr/>
            </a:pPr>
            <a:r>
              <a:rPr lang="en-US" sz="2800" b="1" dirty="0" smtClean="0">
                <a:solidFill>
                  <a:schemeClr val="accent6"/>
                </a:solidFill>
                <a:ea typeface="ＭＳ Ｐゴシック" pitchFamily="34" charset="-128"/>
              </a:rPr>
              <a:t>Mobile-based Indoor Location</a:t>
            </a:r>
            <a:r>
              <a:rPr lang="en-US" sz="2800" b="1" dirty="0" smtClean="0">
                <a:ea typeface="ＭＳ Ｐゴシック" pitchFamily="34" charset="-128"/>
              </a:rPr>
              <a:t>: </a:t>
            </a:r>
            <a:r>
              <a:rPr lang="en-US" sz="2800" dirty="0" smtClean="0">
                <a:ea typeface="ＭＳ Ｐゴシック" pitchFamily="34" charset="-128"/>
              </a:rPr>
              <a:t>Indoor Location with the assistance of a mobile computing device (e.g., </a:t>
            </a:r>
            <a:r>
              <a:rPr lang="en-US" sz="2800" dirty="0" err="1" smtClean="0">
                <a:ea typeface="ＭＳ Ｐゴシック" pitchFamily="34" charset="-128"/>
              </a:rPr>
              <a:t>smartphone</a:t>
            </a:r>
            <a:r>
              <a:rPr lang="en-US" sz="2800" dirty="0" smtClean="0">
                <a:ea typeface="ＭＳ Ｐゴシック" pitchFamily="34" charset="-128"/>
              </a:rPr>
              <a:t>).</a:t>
            </a:r>
          </a:p>
          <a:p>
            <a:pPr marL="914400" lvl="1" indent="-514350">
              <a:defRPr/>
            </a:pPr>
            <a:r>
              <a:rPr lang="en-US" sz="2000" b="1" dirty="0" smtClean="0">
                <a:solidFill>
                  <a:srgbClr val="FF0000"/>
                </a:solidFill>
                <a:ea typeface="ＭＳ Ｐゴシック" pitchFamily="34" charset="-128"/>
              </a:rPr>
              <a:t>Remainder of the talk focuses on this category!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25538"/>
            <a:ext cx="82804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4000" smtClean="0">
                <a:ea typeface="ＭＳ Ｐゴシック" pitchFamily="34" charset="-128"/>
              </a:rPr>
              <a:t>Location (Applications)</a:t>
            </a: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3563938" y="6202363"/>
            <a:ext cx="2622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baseline="30000"/>
              <a:t>Rainer Mautz, ETH Zurich, 2011</a:t>
            </a:r>
            <a:endParaRPr lang="en-US" sz="2000" b="0"/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1620838" y="1125538"/>
            <a:ext cx="72723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 i="1">
                <a:solidFill>
                  <a:schemeClr val="tx1"/>
                </a:solidFill>
              </a:rPr>
              <a:t>: Spatial extension where system performance must be guaranteed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 rot="-5400000">
            <a:off x="-434181" y="4368007"/>
            <a:ext cx="1597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|    Indoor     |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 rot="-5400000">
            <a:off x="-938212" y="2243138"/>
            <a:ext cx="2605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|          Outdoor       |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435600" y="1666875"/>
            <a:ext cx="2520950" cy="341788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64388" y="1341438"/>
            <a:ext cx="1331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Talk Scope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946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45025" y="-1970088"/>
            <a:ext cx="3638550" cy="377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Rectangle 15"/>
          <p:cNvSpPr>
            <a:spLocks noChangeArrowheads="1"/>
          </p:cNvSpPr>
          <p:nvPr/>
        </p:nvSpPr>
        <p:spPr bwMode="auto">
          <a:xfrm>
            <a:off x="-5005388" y="-2590800"/>
            <a:ext cx="2774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Ultrasound:</a:t>
            </a:r>
          </a:p>
        </p:txBody>
      </p:sp>
      <p:sp>
        <p:nvSpPr>
          <p:cNvPr id="19468" name="Rectangle 16"/>
          <p:cNvSpPr>
            <a:spLocks noChangeArrowheads="1"/>
          </p:cNvSpPr>
          <p:nvPr/>
        </p:nvSpPr>
        <p:spPr bwMode="auto">
          <a:xfrm>
            <a:off x="9972675" y="-1609725"/>
            <a:ext cx="52562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aseline="30000"/>
              <a:t>AOA, TOA, TDOA, signal reflection</a:t>
            </a:r>
            <a:endParaRPr lang="en-US"/>
          </a:p>
        </p:txBody>
      </p:sp>
      <p:pic>
        <p:nvPicPr>
          <p:cNvPr id="194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20375" y="-962025"/>
            <a:ext cx="37623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0" name="Rectangle 18"/>
          <p:cNvSpPr>
            <a:spLocks noChangeArrowheads="1"/>
          </p:cNvSpPr>
          <p:nvPr/>
        </p:nvSpPr>
        <p:spPr bwMode="auto">
          <a:xfrm>
            <a:off x="11483975" y="1485900"/>
            <a:ext cx="19288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Infrared (IR)</a:t>
            </a:r>
            <a:endParaRPr lang="en-US"/>
          </a:p>
        </p:txBody>
      </p:sp>
      <p:pic>
        <p:nvPicPr>
          <p:cNvPr id="1947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75913" y="1990725"/>
            <a:ext cx="39433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2" name="Rectangle 20"/>
          <p:cNvSpPr>
            <a:spLocks noChangeArrowheads="1"/>
          </p:cNvSpPr>
          <p:nvPr/>
        </p:nvSpPr>
        <p:spPr bwMode="auto">
          <a:xfrm>
            <a:off x="10260013" y="8902700"/>
            <a:ext cx="4584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Firefly delivers 3mm accuracy</a:t>
            </a:r>
            <a:endParaRPr lang="en-US"/>
          </a:p>
        </p:txBody>
      </p:sp>
      <p:sp>
        <p:nvSpPr>
          <p:cNvPr id="19473" name="Rectangle 21"/>
          <p:cNvSpPr>
            <a:spLocks noChangeArrowheads="1"/>
          </p:cNvSpPr>
          <p:nvPr/>
        </p:nvSpPr>
        <p:spPr bwMode="auto">
          <a:xfrm>
            <a:off x="10548938" y="-2041525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aseline="30000"/>
              <a:t>Ultra Wide Band (UWB)</a:t>
            </a:r>
            <a:endParaRPr lang="en-US"/>
          </a:p>
        </p:txBody>
      </p:sp>
      <p:sp>
        <p:nvSpPr>
          <p:cNvPr id="19474" name="Rectangle 22"/>
          <p:cNvSpPr>
            <a:spLocks noChangeArrowheads="1"/>
          </p:cNvSpPr>
          <p:nvPr/>
        </p:nvSpPr>
        <p:spPr bwMode="auto">
          <a:xfrm>
            <a:off x="-3997325" y="1701800"/>
            <a:ext cx="18700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TOA, TDOA</a:t>
            </a:r>
            <a:endParaRPr lang="en-US"/>
          </a:p>
        </p:txBody>
      </p:sp>
      <p:pic>
        <p:nvPicPr>
          <p:cNvPr id="1947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789488" y="357505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6" name="Rectangle 25"/>
          <p:cNvSpPr>
            <a:spLocks noChangeArrowheads="1"/>
          </p:cNvSpPr>
          <p:nvPr/>
        </p:nvSpPr>
        <p:spPr bwMode="auto">
          <a:xfrm>
            <a:off x="-5076825" y="2566988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aseline="30000"/>
              <a:t>Radio Frequency IDentification (RFID)</a:t>
            </a:r>
            <a:endParaRPr lang="en-US"/>
          </a:p>
        </p:txBody>
      </p:sp>
      <p:sp>
        <p:nvSpPr>
          <p:cNvPr id="19477" name="Rectangle 28"/>
          <p:cNvSpPr>
            <a:spLocks noChangeArrowheads="1"/>
          </p:cNvSpPr>
          <p:nvPr/>
        </p:nvSpPr>
        <p:spPr bwMode="auto">
          <a:xfrm>
            <a:off x="-5076825" y="7319963"/>
            <a:ext cx="45545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Cell of Origin, Signal Strength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00063"/>
            <a:ext cx="8358188" cy="5715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Disclaimer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214438"/>
            <a:ext cx="8229600" cy="49545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ea typeface="ＭＳ Ｐゴシック" pitchFamily="34" charset="-128"/>
              </a:rPr>
              <a:t>Feel free to use any of the following slides for educational purposes, however kindly acknowledge the source.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ea typeface="ＭＳ Ｐゴシック" pitchFamily="34" charset="-128"/>
              </a:rPr>
              <a:t>We would also like to know how you have used these slides, so please send us an email with comments or suggestions.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ea typeface="ＭＳ Ｐゴシック" pitchFamily="34" charset="-128"/>
              </a:rPr>
              <a:t>The full version of this tutorial is available at: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400" dirty="0" smtClean="0">
                <a:ea typeface="ＭＳ Ｐゴシック" pitchFamily="34" charset="-128"/>
              </a:rPr>
              <a:t>	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400" dirty="0" smtClean="0">
                <a:ea typeface="ＭＳ Ｐゴシック" pitchFamily="34" charset="-128"/>
                <a:hlinkClick r:id="rId3"/>
              </a:rPr>
              <a:t>http://dmsl.cs.ucy.ac.cy/tutorials/mdm15/</a:t>
            </a: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24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dirty="0" smtClean="0">
                <a:ea typeface="ＭＳ Ｐゴシック" pitchFamily="34" charset="-128"/>
              </a:rPr>
              <a:t>	"Internet-based Indoor Navigation Services", Demetrios Zeinalipour-Yazti, Christos </a:t>
            </a:r>
            <a:r>
              <a:rPr lang="en-US" sz="2000" dirty="0" err="1" smtClean="0">
                <a:ea typeface="ＭＳ Ｐゴシック" pitchFamily="34" charset="-128"/>
              </a:rPr>
              <a:t>Laoudias</a:t>
            </a:r>
            <a:r>
              <a:rPr lang="en-US" sz="2000" dirty="0" smtClean="0">
                <a:ea typeface="ＭＳ Ｐゴシック" pitchFamily="34" charset="-128"/>
              </a:rPr>
              <a:t>, </a:t>
            </a:r>
            <a:r>
              <a:rPr lang="en-US" sz="2000" dirty="0" err="1" smtClean="0">
                <a:ea typeface="ＭＳ Ｐゴシック" pitchFamily="34" charset="-128"/>
              </a:rPr>
              <a:t>Kyriakos</a:t>
            </a:r>
            <a:r>
              <a:rPr lang="en-US" sz="2000" dirty="0" smtClean="0">
                <a:ea typeface="ＭＳ Ｐゴシック" pitchFamily="34" charset="-128"/>
              </a:rPr>
              <a:t> Georgiou and </a:t>
            </a:r>
            <a:r>
              <a:rPr lang="en-US" sz="2000" dirty="0" err="1" smtClean="0">
                <a:ea typeface="ＭＳ Ｐゴシック" pitchFamily="34" charset="-128"/>
              </a:rPr>
              <a:t>Georgios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Chatzimiloudis</a:t>
            </a:r>
            <a:r>
              <a:rPr lang="en-US" sz="2000" dirty="0" smtClean="0">
                <a:ea typeface="ＭＳ Ｐゴシック" pitchFamily="34" charset="-128"/>
              </a:rPr>
              <a:t>, IEEE Internet Computing (IC'16), IEEE Computer Society, 2016. </a:t>
            </a:r>
            <a:r>
              <a:rPr lang="en-US" sz="2000" dirty="0" smtClean="0">
                <a:ea typeface="ＭＳ Ｐゴシック" pitchFamily="34" charset="-128"/>
                <a:hlinkClick r:id="rId4"/>
              </a:rPr>
              <a:t>http://www.cs.ucy.ac.cy/~dzeina/papers/ic16-iin.pdf</a:t>
            </a:r>
            <a:r>
              <a:rPr lang="en-US" sz="2000" dirty="0" smtClean="0">
                <a:ea typeface="ＭＳ Ｐゴシック" pitchFamily="34" charset="-128"/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4000" smtClean="0">
                <a:ea typeface="ＭＳ Ｐゴシック" pitchFamily="34" charset="-128"/>
              </a:rPr>
              <a:t>Location (Technologies)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3563938" y="6202363"/>
            <a:ext cx="2622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baseline="30000"/>
              <a:t>Rainer Mautz, ETH Zurich, 2011</a:t>
            </a:r>
            <a:endParaRPr lang="en-US" sz="2000" b="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306513"/>
            <a:ext cx="7602538" cy="491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1620838" y="1125538"/>
            <a:ext cx="72723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 i="1">
                <a:solidFill>
                  <a:schemeClr val="tx1"/>
                </a:solidFill>
              </a:rPr>
              <a:t>: Spatial extension where system performance must be guaranteed</a:t>
            </a:r>
          </a:p>
        </p:txBody>
      </p:sp>
      <p:sp>
        <p:nvSpPr>
          <p:cNvPr id="20486" name="TextBox 6"/>
          <p:cNvSpPr txBox="1">
            <a:spLocks noChangeArrowheads="1"/>
          </p:cNvSpPr>
          <p:nvPr/>
        </p:nvSpPr>
        <p:spPr bwMode="auto">
          <a:xfrm rot="-5400000">
            <a:off x="-83344" y="4368007"/>
            <a:ext cx="1597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|    Indoor  |</a:t>
            </a:r>
          </a:p>
        </p:txBody>
      </p:sp>
      <p:sp>
        <p:nvSpPr>
          <p:cNvPr id="20487" name="TextBox 7"/>
          <p:cNvSpPr txBox="1">
            <a:spLocks noChangeArrowheads="1"/>
          </p:cNvSpPr>
          <p:nvPr/>
        </p:nvSpPr>
        <p:spPr bwMode="auto">
          <a:xfrm rot="-5400000">
            <a:off x="-577850" y="2568575"/>
            <a:ext cx="2605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|          Outdoor       |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7900" y="1666875"/>
            <a:ext cx="3168650" cy="413861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812088" y="1809750"/>
            <a:ext cx="1331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Talk Scope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49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45025" y="-1970088"/>
            <a:ext cx="3638550" cy="377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Rectangle 15"/>
          <p:cNvSpPr>
            <a:spLocks noChangeArrowheads="1"/>
          </p:cNvSpPr>
          <p:nvPr/>
        </p:nvSpPr>
        <p:spPr bwMode="auto">
          <a:xfrm>
            <a:off x="-5005388" y="-2590800"/>
            <a:ext cx="2774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Ultrasound:</a:t>
            </a:r>
          </a:p>
        </p:txBody>
      </p:sp>
      <p:sp>
        <p:nvSpPr>
          <p:cNvPr id="20492" name="Rectangle 16"/>
          <p:cNvSpPr>
            <a:spLocks noChangeArrowheads="1"/>
          </p:cNvSpPr>
          <p:nvPr/>
        </p:nvSpPr>
        <p:spPr bwMode="auto">
          <a:xfrm>
            <a:off x="9972675" y="-1609725"/>
            <a:ext cx="52562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aseline="30000"/>
              <a:t>AOA, TOA, TDOA, signal reflection</a:t>
            </a:r>
            <a:endParaRPr lang="en-US"/>
          </a:p>
        </p:txBody>
      </p:sp>
      <p:pic>
        <p:nvPicPr>
          <p:cNvPr id="2049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20375" y="-962025"/>
            <a:ext cx="37623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4" name="Rectangle 18"/>
          <p:cNvSpPr>
            <a:spLocks noChangeArrowheads="1"/>
          </p:cNvSpPr>
          <p:nvPr/>
        </p:nvSpPr>
        <p:spPr bwMode="auto">
          <a:xfrm>
            <a:off x="11483975" y="1485900"/>
            <a:ext cx="19288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Infrared (IR)</a:t>
            </a:r>
            <a:endParaRPr lang="en-US"/>
          </a:p>
        </p:txBody>
      </p:sp>
      <p:pic>
        <p:nvPicPr>
          <p:cNvPr id="2049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75913" y="1990725"/>
            <a:ext cx="39433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6" name="Rectangle 20"/>
          <p:cNvSpPr>
            <a:spLocks noChangeArrowheads="1"/>
          </p:cNvSpPr>
          <p:nvPr/>
        </p:nvSpPr>
        <p:spPr bwMode="auto">
          <a:xfrm>
            <a:off x="10260013" y="8902700"/>
            <a:ext cx="4584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Firefly delivers 3mm accuracy</a:t>
            </a:r>
            <a:endParaRPr lang="en-US"/>
          </a:p>
        </p:txBody>
      </p:sp>
      <p:sp>
        <p:nvSpPr>
          <p:cNvPr id="20497" name="Rectangle 21"/>
          <p:cNvSpPr>
            <a:spLocks noChangeArrowheads="1"/>
          </p:cNvSpPr>
          <p:nvPr/>
        </p:nvSpPr>
        <p:spPr bwMode="auto">
          <a:xfrm>
            <a:off x="10548938" y="-2041525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aseline="30000"/>
              <a:t>Ultra Wide Band (UWB)</a:t>
            </a:r>
            <a:endParaRPr lang="en-US"/>
          </a:p>
        </p:txBody>
      </p:sp>
      <p:sp>
        <p:nvSpPr>
          <p:cNvPr id="20498" name="Rectangle 22"/>
          <p:cNvSpPr>
            <a:spLocks noChangeArrowheads="1"/>
          </p:cNvSpPr>
          <p:nvPr/>
        </p:nvSpPr>
        <p:spPr bwMode="auto">
          <a:xfrm>
            <a:off x="-3997325" y="1701800"/>
            <a:ext cx="18700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TOA, TDOA</a:t>
            </a:r>
            <a:endParaRPr lang="en-US"/>
          </a:p>
        </p:txBody>
      </p:sp>
      <p:pic>
        <p:nvPicPr>
          <p:cNvPr id="2049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789488" y="357505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0" name="Rectangle 25"/>
          <p:cNvSpPr>
            <a:spLocks noChangeArrowheads="1"/>
          </p:cNvSpPr>
          <p:nvPr/>
        </p:nvSpPr>
        <p:spPr bwMode="auto">
          <a:xfrm>
            <a:off x="-5076825" y="2566988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aseline="30000"/>
              <a:t>Radio Frequency IDentification (RFID)</a:t>
            </a:r>
            <a:endParaRPr lang="en-US"/>
          </a:p>
        </p:txBody>
      </p:sp>
      <p:sp>
        <p:nvSpPr>
          <p:cNvPr id="20501" name="Rectangle 28"/>
          <p:cNvSpPr>
            <a:spLocks noChangeArrowheads="1"/>
          </p:cNvSpPr>
          <p:nvPr/>
        </p:nvSpPr>
        <p:spPr bwMode="auto">
          <a:xfrm>
            <a:off x="-5076825" y="7319963"/>
            <a:ext cx="45545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/>
              <a:t>Cell of Origin, Signal Strength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Localization</a:t>
            </a:r>
            <a:endParaRPr lang="en-US" dirty="0"/>
          </a:p>
        </p:txBody>
      </p:sp>
      <p:sp>
        <p:nvSpPr>
          <p:cNvPr id="21507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9221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351838" cy="4248150"/>
          </a:xfrm>
        </p:spPr>
        <p:txBody>
          <a:bodyPr/>
          <a:lstStyle/>
          <a:p>
            <a:r>
              <a:rPr lang="en-US" sz="2800" b="1" smtClean="0">
                <a:solidFill>
                  <a:srgbClr val="003399"/>
                </a:solidFill>
                <a:ea typeface="ＭＳ Ｐゴシック" pitchFamily="34" charset="-128"/>
              </a:rPr>
              <a:t>Infrastructure-free systems: </a:t>
            </a:r>
            <a:r>
              <a:rPr lang="en-US" sz="2800" b="1" smtClean="0">
                <a:solidFill>
                  <a:srgbClr val="FF0000"/>
                </a:solidFill>
                <a:ea typeface="ＭＳ Ｐゴシック" pitchFamily="34" charset="-128"/>
              </a:rPr>
              <a:t>don’t </a:t>
            </a:r>
            <a:r>
              <a:rPr lang="en-US" sz="2800" smtClean="0">
                <a:ea typeface="ＭＳ Ｐゴシック" pitchFamily="34" charset="-128"/>
              </a:rPr>
              <a:t>require </a:t>
            </a:r>
            <a:r>
              <a:rPr lang="en-US" sz="2800" b="1" smtClean="0">
                <a:ea typeface="ＭＳ Ｐゴシック" pitchFamily="34" charset="-128"/>
              </a:rPr>
              <a:t>dedicated equipment </a:t>
            </a:r>
            <a:r>
              <a:rPr lang="en-US" sz="2800" smtClean="0">
                <a:ea typeface="ＭＳ Ｐゴシック" pitchFamily="34" charset="-128"/>
              </a:rPr>
              <a:t>for the provisioning of </a:t>
            </a:r>
            <a:r>
              <a:rPr lang="en-US" sz="2800" b="1" smtClean="0">
                <a:ea typeface="ＭＳ Ｐゴシック" pitchFamily="34" charset="-128"/>
              </a:rPr>
              <a:t>location signals </a:t>
            </a:r>
            <a:r>
              <a:rPr lang="en-US" sz="2800" smtClean="0">
                <a:ea typeface="ＭＳ Ｐゴシック" pitchFamily="34" charset="-128"/>
              </a:rPr>
              <a:t>(e.g., GPS, Wi-Fi, Cellular, Magnetic, IMU)</a:t>
            </a:r>
          </a:p>
          <a:p>
            <a:r>
              <a:rPr lang="en-US" sz="2800" b="1" smtClean="0">
                <a:solidFill>
                  <a:srgbClr val="003399"/>
                </a:solidFill>
                <a:ea typeface="ＭＳ Ｐゴシック" pitchFamily="34" charset="-128"/>
              </a:rPr>
              <a:t>Infrastructure-based systems: </a:t>
            </a:r>
            <a:r>
              <a:rPr lang="en-US" sz="2800" smtClean="0">
                <a:ea typeface="ＭＳ Ｐゴシック" pitchFamily="34" charset="-128"/>
              </a:rPr>
              <a:t>require </a:t>
            </a:r>
            <a:r>
              <a:rPr lang="en-US" sz="2800" b="1" smtClean="0">
                <a:ea typeface="ＭＳ Ｐゴシック" pitchFamily="34" charset="-128"/>
              </a:rPr>
              <a:t>dedicated equipment</a:t>
            </a:r>
            <a:r>
              <a:rPr lang="en-US" sz="2800" smtClean="0">
                <a:ea typeface="ＭＳ Ｐゴシック" pitchFamily="34" charset="-128"/>
              </a:rPr>
              <a:t> (e.g., proprietary transmitters, beacons, antennas and cabling)</a:t>
            </a:r>
          </a:p>
          <a:p>
            <a:pPr lvl="1"/>
            <a:r>
              <a:rPr lang="en-US" sz="2400" b="1" smtClean="0">
                <a:ea typeface="ＭＳ Ｐゴシック" pitchFamily="34" charset="-128"/>
              </a:rPr>
              <a:t>Bluetooth Low Energy (BLE) beacons:</a:t>
            </a:r>
            <a:r>
              <a:rPr lang="en-US" sz="2400" smtClean="0">
                <a:ea typeface="ＭＳ Ｐゴシック" pitchFamily="34" charset="-128"/>
              </a:rPr>
              <a:t> 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iBeacons (Apple)</a:t>
            </a:r>
          </a:p>
          <a:p>
            <a:pPr lvl="1"/>
            <a:r>
              <a:rPr lang="en-US" sz="2400" b="1" smtClean="0">
                <a:ea typeface="ＭＳ Ｐゴシック" pitchFamily="34" charset="-128"/>
                <a:sym typeface="Wingdings" pitchFamily="2" charset="2"/>
              </a:rPr>
              <a:t>Ultrasound: 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ALPS (CMU)</a:t>
            </a:r>
          </a:p>
          <a:p>
            <a:pPr lvl="1"/>
            <a:r>
              <a:rPr lang="en-US" sz="2400" b="1" smtClean="0">
                <a:ea typeface="ＭＳ Ｐゴシック" pitchFamily="34" charset="-128"/>
                <a:sym typeface="Wingdings" pitchFamily="2" charset="2"/>
              </a:rPr>
              <a:t>Visible Light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: EPSILON (Microsoft Research)</a:t>
            </a:r>
          </a:p>
          <a:p>
            <a:pPr lvl="1"/>
            <a:r>
              <a:rPr lang="en-US" sz="2400" b="1" smtClean="0">
                <a:ea typeface="ＭＳ Ｐゴシック" pitchFamily="34" charset="-128"/>
                <a:sym typeface="Wingdings" pitchFamily="2" charset="2"/>
              </a:rPr>
              <a:t>Ultra Wide Band (UWB): 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Decawave</a:t>
            </a:r>
            <a:endParaRPr lang="en-US" sz="2400" smtClean="0"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23850" y="1196975"/>
            <a:ext cx="8424863" cy="1800225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51725" y="2422525"/>
            <a:ext cx="15128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Focus of next slides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(Outdoor)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sz="2800" b="1" dirty="0" smtClean="0">
                <a:ea typeface="ＭＳ Ｐゴシック" pitchFamily="34" charset="-128"/>
              </a:rPr>
              <a:t>Global Navigation Satellite Systems (GNSS) </a:t>
            </a:r>
            <a:r>
              <a:rPr lang="en-US" sz="2800" dirty="0" smtClean="0">
                <a:ea typeface="ＭＳ Ｐゴシック" pitchFamily="34" charset="-128"/>
              </a:rPr>
              <a:t>have played an important role in </a:t>
            </a:r>
            <a:r>
              <a:rPr lang="en-US" sz="2800" b="1" dirty="0" smtClean="0">
                <a:ea typeface="ＭＳ Ｐゴシック" pitchFamily="34" charset="-128"/>
              </a:rPr>
              <a:t>Outdoor</a:t>
            </a:r>
          </a:p>
          <a:p>
            <a:pPr lvl="1">
              <a:buFont typeface="Arial" charset="0"/>
              <a:buChar char="•"/>
            </a:pPr>
            <a:r>
              <a:rPr lang="en-US" sz="2000" b="1" dirty="0" smtClean="0">
                <a:ea typeface="ＭＳ Ｐゴシック" pitchFamily="34" charset="-128"/>
              </a:rPr>
              <a:t>Current: </a:t>
            </a:r>
            <a:r>
              <a:rPr lang="en-US" sz="2000" dirty="0" smtClean="0">
                <a:ea typeface="ＭＳ Ｐゴシック" pitchFamily="34" charset="-128"/>
              </a:rPr>
              <a:t>Global Positioning System (US), GLONASS (Russian)</a:t>
            </a:r>
          </a:p>
          <a:p>
            <a:pPr lvl="1">
              <a:buFont typeface="Arial" charset="0"/>
              <a:buChar char="•"/>
            </a:pPr>
            <a:r>
              <a:rPr lang="en-US" sz="2000" b="1" dirty="0" smtClean="0">
                <a:ea typeface="ＭＳ Ｐゴシック" pitchFamily="34" charset="-128"/>
              </a:rPr>
              <a:t>Upcoming: </a:t>
            </a:r>
            <a:r>
              <a:rPr lang="en-US" sz="2000" dirty="0" smtClean="0">
                <a:ea typeface="ＭＳ Ｐゴシック" pitchFamily="34" charset="-128"/>
              </a:rPr>
              <a:t>Galileo (European), Indian Regional Navigation Satellite System (IRNASS),  BeiDou-2 (Chinese)</a:t>
            </a:r>
            <a:endParaRPr lang="en-US" sz="2800" b="1" dirty="0" smtClean="0">
              <a:ea typeface="ＭＳ Ｐゴシック" pitchFamily="34" charset="-128"/>
            </a:endParaRPr>
          </a:p>
          <a:p>
            <a:pPr marL="514350" indent="-514350"/>
            <a:r>
              <a:rPr lang="en-US" sz="2800" b="1" dirty="0" smtClean="0">
                <a:ea typeface="ＭＳ Ｐゴシック" pitchFamily="34" charset="-128"/>
              </a:rPr>
              <a:t>GNSS Drawbacks for Indoor Location:</a:t>
            </a:r>
          </a:p>
          <a:p>
            <a:pPr marL="914400" lvl="1" indent="-514350"/>
            <a:r>
              <a:rPr lang="en-US" sz="2400" b="1" dirty="0" smtClean="0">
                <a:ea typeface="ＭＳ Ｐゴシック" pitchFamily="34" charset="-128"/>
              </a:rPr>
              <a:t>Low availability </a:t>
            </a:r>
            <a:r>
              <a:rPr lang="en-US" sz="2400" dirty="0" smtClean="0">
                <a:ea typeface="ＭＳ Ｐゴシック" pitchFamily="34" charset="-128"/>
              </a:rPr>
              <a:t>indoors due to the </a:t>
            </a:r>
            <a:r>
              <a:rPr lang="en-US" sz="2400" b="1" dirty="0" smtClean="0">
                <a:ea typeface="ＭＳ Ｐゴシック" pitchFamily="34" charset="-128"/>
              </a:rPr>
              <a:t>blockage</a:t>
            </a:r>
            <a:r>
              <a:rPr lang="en-US" sz="2400" dirty="0" smtClean="0">
                <a:ea typeface="ＭＳ Ｐゴシック" pitchFamily="34" charset="-128"/>
              </a:rPr>
              <a:t> or attenuation of the </a:t>
            </a:r>
            <a:r>
              <a:rPr lang="en-US" sz="2400" b="1" dirty="0" smtClean="0">
                <a:ea typeface="ＭＳ Ｐゴシック" pitchFamily="34" charset="-128"/>
              </a:rPr>
              <a:t>satellite signals.</a:t>
            </a:r>
            <a:endParaRPr lang="en-US" sz="2400" dirty="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2400" b="1" dirty="0" smtClean="0">
                <a:ea typeface="ＭＳ Ｐゴシック" pitchFamily="34" charset="-128"/>
              </a:rPr>
              <a:t>High start-up time &amp; Power Demanding</a:t>
            </a:r>
            <a:endParaRPr lang="en-US" sz="2400" dirty="0" smtClean="0">
              <a:ea typeface="ＭＳ Ｐゴシック" pitchFamily="34" charset="-128"/>
            </a:endParaRP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653136"/>
            <a:ext cx="2011362" cy="172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4536" y="4797028"/>
            <a:ext cx="21256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1611" y="4797028"/>
            <a:ext cx="14398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586" y="4870053"/>
            <a:ext cx="190500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020173" y="6236890"/>
            <a:ext cx="165576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0" dirty="0">
                <a:cs typeface="Arial" charset="0"/>
              </a:rPr>
              <a:t>Location-based Services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4048" y="6236890"/>
            <a:ext cx="165576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0" dirty="0">
                <a:cs typeface="Arial" charset="0"/>
              </a:rPr>
              <a:t>Precision Agriculture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3461" y="6236890"/>
            <a:ext cx="16557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0" dirty="0">
                <a:cs typeface="Arial" charset="0"/>
              </a:rPr>
              <a:t>Geographic Mapping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052513"/>
            <a:ext cx="173513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(Outdoor/Indoor)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6491288" cy="3887788"/>
          </a:xfrm>
        </p:spPr>
        <p:txBody>
          <a:bodyPr/>
          <a:lstStyle/>
          <a:p>
            <a:pPr marL="514350" indent="-514350"/>
            <a:r>
              <a:rPr lang="en-US" sz="2400" b="1" smtClean="0">
                <a:ea typeface="ＭＳ Ｐゴシック" pitchFamily="34" charset="-128"/>
              </a:rPr>
              <a:t>Cell ID:</a:t>
            </a:r>
          </a:p>
          <a:p>
            <a:pPr marL="914400" lvl="1" indent="-514350"/>
            <a:r>
              <a:rPr lang="en-US" sz="1800" smtClean="0">
                <a:ea typeface="ＭＳ Ｐゴシック" pitchFamily="34" charset="-128"/>
              </a:rPr>
              <a:t>Cell ID is the Unique Identifier of Cellular Towers.</a:t>
            </a:r>
          </a:p>
          <a:p>
            <a:pPr marL="514350" indent="-514350"/>
            <a:r>
              <a:rPr lang="en-US" sz="2400" b="1" smtClean="0">
                <a:ea typeface="ＭＳ Ｐゴシック" pitchFamily="34" charset="-128"/>
              </a:rPr>
              <a:t>Cell ID Databases</a:t>
            </a:r>
          </a:p>
          <a:p>
            <a:pPr marL="914400" lvl="1" indent="-514350"/>
            <a:r>
              <a:rPr lang="en-US" sz="1800" b="1" smtClean="0">
                <a:ea typeface="ＭＳ Ｐゴシック" pitchFamily="34" charset="-128"/>
              </a:rPr>
              <a:t>Skyhook Wireless (2003), MA, USA (Apple, Samsung): 30 million+ cell towers, 1 Billion Wi-Fi APs, 1 billion+ geolocated IPs, </a:t>
            </a:r>
            <a:r>
              <a:rPr lang="en-US" sz="1800" smtClean="0">
                <a:ea typeface="ＭＳ Ｐゴシック" pitchFamily="34" charset="-128"/>
              </a:rPr>
              <a:t>7 billion+ monthly location requests and 2.5 million geofencable POIs.</a:t>
            </a:r>
          </a:p>
          <a:p>
            <a:pPr marL="914400" lvl="1" indent="-514350"/>
            <a:r>
              <a:rPr lang="en-US" sz="1800" smtClean="0">
                <a:ea typeface="ＭＳ Ｐゴシック" pitchFamily="34" charset="-128"/>
              </a:rPr>
              <a:t>Google Geolocation </a:t>
            </a:r>
            <a:r>
              <a:rPr lang="en-US" altLang="en-US" sz="1800" smtClean="0">
                <a:ea typeface="ＭＳ Ｐゴシック" pitchFamily="34" charset="-128"/>
              </a:rPr>
              <a:t>“</a:t>
            </a:r>
            <a:r>
              <a:rPr lang="en-US" sz="1800" smtClean="0">
                <a:ea typeface="ＭＳ Ｐゴシック" pitchFamily="34" charset="-128"/>
              </a:rPr>
              <a:t>Big</a:t>
            </a:r>
            <a:r>
              <a:rPr lang="en-US" altLang="en-US" sz="1800" smtClean="0">
                <a:ea typeface="ＭＳ Ｐゴシック" pitchFamily="34" charset="-128"/>
              </a:rPr>
              <a:t>”</a:t>
            </a:r>
            <a:r>
              <a:rPr lang="en-US" sz="1800" smtClean="0">
                <a:ea typeface="ＭＳ Ｐゴシック" pitchFamily="34" charset="-128"/>
              </a:rPr>
              <a:t> Database (similar)</a:t>
            </a: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2000" b="1" smtClean="0">
              <a:ea typeface="ＭＳ Ｐゴシック" pitchFamily="34" charset="-128"/>
            </a:endParaRPr>
          </a:p>
          <a:p>
            <a:pPr marL="514350" indent="-514350"/>
            <a:endParaRPr lang="en-US" sz="1200" b="1" smtClean="0">
              <a:ea typeface="ＭＳ Ｐゴシック" pitchFamily="34" charset="-128"/>
            </a:endParaRPr>
          </a:p>
          <a:p>
            <a:pPr marL="514350" indent="-514350"/>
            <a:endParaRPr lang="en-US" sz="1800" smtClean="0">
              <a:ea typeface="ＭＳ Ｐゴシック" pitchFamily="34" charset="-128"/>
            </a:endParaRPr>
          </a:p>
          <a:p>
            <a:pPr marL="914400" lvl="1" indent="-514350"/>
            <a:endParaRPr lang="en-US" sz="1600" smtClean="0">
              <a:ea typeface="ＭＳ Ｐゴシック" pitchFamily="34" charset="-128"/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1196975"/>
            <a:ext cx="865187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076700"/>
            <a:ext cx="49466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5003800" y="4811713"/>
            <a:ext cx="3671888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defRPr/>
            </a:pPr>
            <a:r>
              <a:rPr lang="en-US" sz="2400" dirty="0"/>
              <a:t>Disadvantages:</a:t>
            </a:r>
          </a:p>
          <a:p>
            <a:pPr marL="457200" indent="-514350">
              <a:buFont typeface="Arial" pitchFamily="34" charset="0"/>
              <a:buChar char="•"/>
              <a:defRPr/>
            </a:pPr>
            <a:r>
              <a:rPr lang="en-US" sz="1800" b="0" dirty="0"/>
              <a:t>Low accuracy: 30-50m (indoor) to 1-30km (outdoor).</a:t>
            </a:r>
          </a:p>
          <a:p>
            <a:pPr marL="457200" indent="-514350">
              <a:buFont typeface="Arial" pitchFamily="34" charset="0"/>
              <a:buChar char="•"/>
              <a:defRPr/>
            </a:pPr>
            <a:r>
              <a:rPr lang="en-US" sz="1800" b="0" dirty="0"/>
              <a:t>Serving cell is not always the nearest. </a:t>
            </a:r>
            <a:endParaRPr lang="en-US" sz="4000" b="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5463" y="2205038"/>
            <a:ext cx="1717675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Box 9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(Indoor)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6491288" cy="3887788"/>
          </a:xfrm>
        </p:spPr>
        <p:txBody>
          <a:bodyPr/>
          <a:lstStyle/>
          <a:p>
            <a:pPr marL="514350" indent="-514350"/>
            <a:r>
              <a:rPr lang="en-US" sz="2800" b="1" smtClean="0">
                <a:ea typeface="ＭＳ Ｐゴシック" pitchFamily="34" charset="-128"/>
              </a:rPr>
              <a:t>Inertial Measurement Units (IMU)</a:t>
            </a:r>
          </a:p>
          <a:p>
            <a:pPr marL="914400" lvl="1" indent="-514350"/>
            <a:r>
              <a:rPr lang="en-US" sz="2000" smtClean="0">
                <a:ea typeface="ＭＳ Ｐゴシック" pitchFamily="34" charset="-128"/>
              </a:rPr>
              <a:t>3D acceleration, 3D gyroscope, digital compass using dead reckoning (calculate next position based on prior).</a:t>
            </a:r>
          </a:p>
          <a:p>
            <a:pPr marL="514350" indent="-514350"/>
            <a:r>
              <a:rPr lang="en-US" sz="2400" b="1" smtClean="0">
                <a:ea typeface="ＭＳ Ｐゴシック" pitchFamily="34" charset="-128"/>
              </a:rPr>
              <a:t>Disadvantages</a:t>
            </a:r>
          </a:p>
          <a:p>
            <a:pPr marL="914400" lvl="1" indent="-514350"/>
            <a:r>
              <a:rPr lang="en-US" sz="2000" b="1" smtClean="0">
                <a:ea typeface="ＭＳ Ｐゴシック" pitchFamily="34" charset="-128"/>
              </a:rPr>
              <a:t>Suffers from drift </a:t>
            </a:r>
            <a:r>
              <a:rPr lang="en-US" sz="2000" smtClean="0">
                <a:ea typeface="ＭＳ Ｐゴシック" pitchFamily="34" charset="-128"/>
              </a:rPr>
              <a:t>(difference between where the system thinks it is located, and the actual location</a:t>
            </a:r>
            <a:r>
              <a:rPr lang="en-US" sz="1800" smtClean="0">
                <a:ea typeface="ＭＳ Ｐゴシック" pitchFamily="34" charset="-128"/>
              </a:rPr>
              <a:t>)</a:t>
            </a:r>
          </a:p>
          <a:p>
            <a:pPr marL="514350" indent="-514350"/>
            <a:r>
              <a:rPr lang="en-US" sz="2400" b="1" smtClean="0">
                <a:ea typeface="ＭＳ Ｐゴシック" pitchFamily="34" charset="-128"/>
              </a:rPr>
              <a:t>Advantages</a:t>
            </a:r>
          </a:p>
          <a:p>
            <a:pPr marL="914400" lvl="1" indent="-514350"/>
            <a:r>
              <a:rPr lang="en-US" sz="2000" smtClean="0">
                <a:ea typeface="ＭＳ Ｐゴシック" pitchFamily="34" charset="-128"/>
              </a:rPr>
              <a:t>Sensors are available on smartphones.</a:t>
            </a:r>
          </a:p>
          <a:p>
            <a:pPr marL="914400" lvl="1" indent="-514350"/>
            <a:r>
              <a:rPr lang="en-US" sz="2000" smtClean="0">
                <a:ea typeface="ＭＳ Ｐゴシック" pitchFamily="34" charset="-128"/>
              </a:rPr>
              <a:t>Newer smartphones (iphone 5s) have motion co-processors always-on </a:t>
            </a:r>
            <a:r>
              <a:rPr lang="en-US" sz="2000" b="1" smtClean="0">
                <a:ea typeface="ＭＳ Ｐゴシック" pitchFamily="34" charset="-128"/>
              </a:rPr>
              <a:t>reading sensors </a:t>
            </a:r>
            <a:r>
              <a:rPr lang="en-US" sz="2000" smtClean="0">
                <a:ea typeface="ＭＳ Ｐゴシック" pitchFamily="34" charset="-128"/>
              </a:rPr>
              <a:t>and even providing </a:t>
            </a:r>
            <a:r>
              <a:rPr lang="en-US" sz="2000" b="1" smtClean="0">
                <a:ea typeface="ＭＳ Ｐゴシック" pitchFamily="34" charset="-128"/>
              </a:rPr>
              <a:t>activitity classifiers </a:t>
            </a:r>
            <a:r>
              <a:rPr lang="en-US" sz="2000" smtClean="0">
                <a:ea typeface="ＭＳ Ｐゴシック" pitchFamily="34" charset="-128"/>
              </a:rPr>
              <a:t>(driving, walking, running, or sleeping, etc.)</a:t>
            </a:r>
          </a:p>
          <a:p>
            <a:pPr marL="514350" indent="-514350"/>
            <a:endParaRPr lang="en-US" sz="2400" b="1" smtClean="0">
              <a:ea typeface="ＭＳ Ｐゴシック" pitchFamily="34" charset="-128"/>
            </a:endParaRPr>
          </a:p>
          <a:p>
            <a:pPr marL="514350" indent="-514350"/>
            <a:endParaRPr lang="en-US" sz="2400" b="1" smtClean="0">
              <a:ea typeface="ＭＳ Ｐゴシック" pitchFamily="34" charset="-128"/>
            </a:endParaRPr>
          </a:p>
          <a:p>
            <a:pPr marL="514350" indent="-514350"/>
            <a:endParaRPr lang="en-US" sz="2400" b="1" smtClean="0">
              <a:ea typeface="ＭＳ Ｐゴシック" pitchFamily="34" charset="-128"/>
            </a:endParaRPr>
          </a:p>
          <a:p>
            <a:pPr marL="514350" indent="-514350"/>
            <a:endParaRPr lang="en-US" sz="2400" b="1" smtClean="0">
              <a:ea typeface="ＭＳ Ｐゴシック" pitchFamily="34" charset="-128"/>
            </a:endParaRPr>
          </a:p>
          <a:p>
            <a:pPr marL="514350" indent="-514350"/>
            <a:endParaRPr lang="en-US" sz="1400" b="1" smtClean="0">
              <a:ea typeface="ＭＳ Ｐゴシック" pitchFamily="34" charset="-128"/>
            </a:endParaRPr>
          </a:p>
          <a:p>
            <a:pPr marL="514350" indent="-514350"/>
            <a:endParaRPr lang="en-US" sz="2000" smtClean="0">
              <a:ea typeface="ＭＳ Ｐゴシック" pitchFamily="34" charset="-128"/>
            </a:endParaRPr>
          </a:p>
          <a:p>
            <a:pPr marL="914400" lvl="1" indent="-514350"/>
            <a:endParaRPr lang="en-US" sz="1800" smtClean="0">
              <a:ea typeface="ＭＳ Ｐゴシック" pitchFamily="34" charset="-128"/>
            </a:endParaRP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1125538"/>
            <a:ext cx="123983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4724400"/>
            <a:ext cx="1211262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7256463" y="2849563"/>
            <a:ext cx="360362" cy="504825"/>
          </a:xfrm>
          <a:prstGeom prst="rect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7740650" y="1268413"/>
            <a:ext cx="287338" cy="431800"/>
          </a:xfrm>
          <a:prstGeom prst="rect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8067675" y="2794000"/>
            <a:ext cx="358775" cy="504825"/>
          </a:xfrm>
          <a:prstGeom prst="rect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1725" y="3860800"/>
            <a:ext cx="5762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013" y="1125538"/>
            <a:ext cx="57467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9" name="TextBox 12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46088" y="947738"/>
            <a:ext cx="5638800" cy="5505450"/>
          </a:xfrm>
        </p:spPr>
        <p:txBody>
          <a:bodyPr/>
          <a:lstStyle/>
          <a:p>
            <a:pPr marL="514350" indent="-514350"/>
            <a:r>
              <a:rPr lang="en-US" sz="2600" smtClean="0">
                <a:ea typeface="ＭＳ Ｐゴシック" pitchFamily="34" charset="-128"/>
              </a:rPr>
              <a:t>References</a:t>
            </a:r>
            <a:endParaRPr lang="en-US" sz="300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1700" b="1" smtClean="0">
                <a:ea typeface="ＭＳ Ｐゴシック" pitchFamily="34" charset="-128"/>
              </a:rPr>
              <a:t>[Airplace] </a:t>
            </a:r>
            <a:r>
              <a:rPr lang="en-US" sz="1700" smtClean="0">
                <a:ea typeface="ＭＳ Ｐゴシック" pitchFamily="34" charset="-128"/>
              </a:rPr>
              <a:t>"The Airplace Indoor Positioning Platform for Android Smartphones", C. Laoudias et. al., </a:t>
            </a:r>
            <a:r>
              <a:rPr lang="en-US" sz="1700" b="1" smtClean="0">
                <a:solidFill>
                  <a:srgbClr val="FF0000"/>
                </a:solidFill>
                <a:ea typeface="ＭＳ Ｐゴシック" pitchFamily="34" charset="-128"/>
              </a:rPr>
              <a:t>Best Demo Award at IEEE MDM'12. (Open Source!)</a:t>
            </a:r>
          </a:p>
          <a:p>
            <a:pPr marL="914400" lvl="1" indent="-514350"/>
            <a:r>
              <a:rPr lang="en-US" sz="1700" b="1" smtClean="0">
                <a:ea typeface="ＭＳ Ｐゴシック" pitchFamily="34" charset="-128"/>
              </a:rPr>
              <a:t>[HybridCywee] </a:t>
            </a:r>
            <a:r>
              <a:rPr lang="en-US" sz="1700" smtClean="0">
                <a:ea typeface="ＭＳ Ｐゴシック" pitchFamily="34" charset="-128"/>
              </a:rPr>
              <a:t> "Indoor Geolocation on Multi-Sensor Smartphones", C.-L. Li, C. Laoudias, G. Larkou, Y.-K. Tsai, D. Zeinalipour-Yazti and C. G. Panayiotou, in </a:t>
            </a:r>
            <a:r>
              <a:rPr lang="en-US" sz="1700" b="1" smtClean="0">
                <a:ea typeface="ＭＳ Ｐゴシック" pitchFamily="34" charset="-128"/>
              </a:rPr>
              <a:t>ACM Mobisys'13. </a:t>
            </a:r>
            <a:r>
              <a:rPr lang="en-US" sz="1700" smtClean="0">
                <a:ea typeface="ＭＳ Ｐゴシック" pitchFamily="34" charset="-128"/>
              </a:rPr>
              <a:t>Video at: </a:t>
            </a:r>
            <a:r>
              <a:rPr lang="en-US" sz="1700" smtClean="0">
                <a:ea typeface="ＭＳ Ｐゴシック" pitchFamily="34" charset="-128"/>
                <a:hlinkClick r:id="rId2"/>
              </a:rPr>
              <a:t>http://youtu.be/DyvQLSuI00I</a:t>
            </a:r>
            <a:endParaRPr lang="en-US" sz="170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1700" b="1" smtClean="0">
                <a:ea typeface="ＭＳ Ｐゴシック" pitchFamily="34" charset="-128"/>
              </a:rPr>
              <a:t>[UcyCywee] </a:t>
            </a:r>
            <a:r>
              <a:rPr lang="en-US" sz="1700" smtClean="0">
                <a:ea typeface="ＭＳ Ｐゴシック" pitchFamily="34" charset="-128"/>
              </a:rPr>
              <a:t>IPSN</a:t>
            </a:r>
            <a:r>
              <a:rPr lang="en-US" altLang="en-US" sz="1700" smtClean="0">
                <a:ea typeface="ＭＳ Ｐゴシック" pitchFamily="34" charset="-128"/>
              </a:rPr>
              <a:t>’</a:t>
            </a:r>
            <a:r>
              <a:rPr lang="en-US" sz="1700" smtClean="0">
                <a:ea typeface="ＭＳ Ｐゴシック" pitchFamily="34" charset="-128"/>
              </a:rPr>
              <a:t>14 Indoor Localization Competition (Microsoft Research),  Berlin, Germany, April 13-14, 2014. </a:t>
            </a:r>
            <a:r>
              <a:rPr lang="en-US" sz="1700" b="1" smtClean="0">
                <a:solidFill>
                  <a:srgbClr val="FF0000"/>
                </a:solidFill>
                <a:ea typeface="ＭＳ Ｐゴシック" pitchFamily="34" charset="-128"/>
              </a:rPr>
              <a:t>2nd Position with 1.96m! </a:t>
            </a:r>
            <a:r>
              <a:rPr lang="en-US" sz="1700" smtClean="0">
                <a:solidFill>
                  <a:srgbClr val="FF0000"/>
                </a:solidFill>
                <a:ea typeface="ＭＳ Ｐゴシック" pitchFamily="34" charset="-128"/>
                <a:hlinkClick r:id="rId3"/>
              </a:rPr>
              <a:t>http://youtu.be/gQBSRw6qGn4</a:t>
            </a:r>
            <a:endParaRPr lang="en-US" sz="170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2"/>
            <a:r>
              <a:rPr lang="en-US" sz="1200" i="1" smtClean="0">
                <a:ea typeface="ＭＳ Ｐゴシック" pitchFamily="34" charset="-128"/>
              </a:rPr>
              <a:t>D. Lymberopoulos, J. Liu, X. Yang, R. R. Choudhury, </a:t>
            </a:r>
            <a:r>
              <a:rPr lang="en-US" sz="1200" b="1" i="1" smtClean="0">
                <a:ea typeface="ＭＳ Ｐゴシック" pitchFamily="34" charset="-128"/>
              </a:rPr>
              <a:t>..., C. Laoudias, D. Zeinalipour-Yazti, Y.-K. Tsai, and et. al., “A realistic evaluation and comparison of indoor location technologies: Experiences and lessons learned”, In IEEE/ACM IPSN 2015.</a:t>
            </a:r>
            <a:endParaRPr lang="en-US" sz="1800" b="1" i="1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1700" b="1" smtClean="0">
                <a:solidFill>
                  <a:srgbClr val="FF0000"/>
                </a:solidFill>
                <a:ea typeface="ＭＳ Ｐゴシック" pitchFamily="34" charset="-128"/>
              </a:rPr>
              <a:t>1</a:t>
            </a:r>
            <a:r>
              <a:rPr lang="en-US" sz="1700" b="1" baseline="30000" smtClean="0">
                <a:solidFill>
                  <a:srgbClr val="FF0000"/>
                </a:solidFill>
                <a:ea typeface="ＭＳ Ｐゴシック" pitchFamily="34" charset="-128"/>
              </a:rPr>
              <a:t>st</a:t>
            </a:r>
            <a:r>
              <a:rPr lang="en-US" sz="1700" b="1" smtClean="0">
                <a:solidFill>
                  <a:srgbClr val="FF0000"/>
                </a:solidFill>
                <a:ea typeface="ＭＳ Ｐゴシック" pitchFamily="34" charset="-128"/>
              </a:rPr>
              <a:t>  Position at EVARILOS Open Challenge, European Union (TU Berlin, Germany).</a:t>
            </a:r>
            <a:endParaRPr lang="en-US" sz="170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914400" lvl="1" indent="-514350"/>
            <a:endParaRPr lang="en-US" sz="2600" smtClean="0">
              <a:ea typeface="ＭＳ Ｐゴシック" pitchFamily="34" charset="-128"/>
            </a:endParaRPr>
          </a:p>
          <a:p>
            <a:pPr marL="914400" lvl="1" indent="-514350"/>
            <a:endParaRPr lang="en-US" sz="1700" smtClean="0">
              <a:ea typeface="ＭＳ Ｐゴシック" pitchFamily="34" charset="-128"/>
            </a:endParaRPr>
          </a:p>
          <a:p>
            <a:pPr marL="914400" lvl="1" indent="-514350"/>
            <a:endParaRPr lang="en-US" sz="1700" smtClean="0">
              <a:ea typeface="ＭＳ Ｐゴシック" pitchFamily="34" charset="-128"/>
            </a:endParaRPr>
          </a:p>
          <a:p>
            <a:pPr marL="914400" lvl="1" indent="-514350"/>
            <a:endParaRPr lang="en-US" sz="1700" smtClean="0">
              <a:ea typeface="ＭＳ Ｐゴシック" pitchFamily="34" charset="-128"/>
            </a:endParaRPr>
          </a:p>
          <a:p>
            <a:pPr marL="514350" indent="-514350"/>
            <a:endParaRPr lang="en-US" sz="1900" smtClean="0">
              <a:ea typeface="ＭＳ Ｐゴシック" pitchFamily="34" charset="-128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095375"/>
            <a:ext cx="24098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6084888" y="5630863"/>
            <a:ext cx="2736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Cywee / Airplace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0" dirty="0" err="1" smtClean="0">
                <a:solidFill>
                  <a:schemeClr val="tx1"/>
                </a:solidFill>
                <a:cs typeface="Arial" pitchFamily="34" charset="0"/>
              </a:rPr>
              <a:t>WiFi</a:t>
            </a:r>
            <a:r>
              <a:rPr lang="en-US" sz="4000" b="0" dirty="0" smtClean="0">
                <a:solidFill>
                  <a:schemeClr val="tx1"/>
                </a:solidFill>
                <a:cs typeface="Arial" pitchFamily="34" charset="0"/>
              </a:rPr>
              <a:t> Fingerprinting in Anyplace</a:t>
            </a:r>
            <a:endParaRPr lang="en-GB" sz="4000" b="0" kern="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/>
              <a:t>Infrastructure-free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Fingerprinting</a:t>
            </a:r>
            <a:endParaRPr lang="en-US" b="1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/>
            <a:r>
              <a:rPr lang="en-US" sz="2800" b="1" dirty="0" smtClean="0">
                <a:ea typeface="ＭＳ Ｐゴシック" pitchFamily="34" charset="-128"/>
              </a:rPr>
              <a:t>Received Signal Strength Indicator (RSSI)</a:t>
            </a:r>
            <a:endParaRPr lang="en-US" sz="2000" dirty="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Power measurement present in a received radio signal measured in [ </a:t>
            </a:r>
            <a:r>
              <a:rPr lang="en-US" sz="2000" dirty="0" err="1" smtClean="0">
                <a:ea typeface="ＭＳ Ｐゴシック" pitchFamily="34" charset="-128"/>
              </a:rPr>
              <a:t>dBm</a:t>
            </a:r>
            <a:r>
              <a:rPr lang="en-US" sz="2000" dirty="0" smtClean="0">
                <a:ea typeface="ＭＳ Ｐゴシック" pitchFamily="34" charset="-128"/>
              </a:rPr>
              <a:t>, Decibel-</a:t>
            </a:r>
            <a:r>
              <a:rPr lang="en-US" sz="2000" dirty="0" err="1" smtClean="0">
                <a:ea typeface="ＭＳ Ｐゴシック" pitchFamily="34" charset="-128"/>
              </a:rPr>
              <a:t>milliwatts</a:t>
            </a:r>
            <a:r>
              <a:rPr lang="en-US" sz="2000" dirty="0" smtClean="0">
                <a:ea typeface="ＭＳ Ｐゴシック" pitchFamily="34" charset="-128"/>
              </a:rPr>
              <a:t> ]</a:t>
            </a:r>
            <a:endParaRPr lang="en-US" sz="1600" dirty="0" smtClean="0">
              <a:ea typeface="ＭＳ Ｐゴシック" pitchFamily="34" charset="-128"/>
            </a:endParaRPr>
          </a:p>
          <a:p>
            <a:pPr marL="1146175" lvl="2" indent="-346075"/>
            <a:r>
              <a:rPr lang="en-US" sz="1600" dirty="0" smtClean="0">
                <a:ea typeface="ＭＳ Ｐゴシック" pitchFamily="34" charset="-128"/>
              </a:rPr>
              <a:t>0 </a:t>
            </a:r>
            <a:r>
              <a:rPr lang="en-US" sz="1600" dirty="0" err="1" smtClean="0">
                <a:ea typeface="ＭＳ Ｐゴシック" pitchFamily="34" charset="-128"/>
              </a:rPr>
              <a:t>dBm</a:t>
            </a:r>
            <a:r>
              <a:rPr lang="en-US" sz="1600" dirty="0" smtClean="0">
                <a:ea typeface="ＭＳ Ｐゴシック" pitchFamily="34" charset="-128"/>
              </a:rPr>
              <a:t> = 1 </a:t>
            </a:r>
            <a:r>
              <a:rPr lang="en-US" sz="1600" dirty="0" err="1" smtClean="0">
                <a:ea typeface="ＭＳ Ｐゴシック" pitchFamily="34" charset="-128"/>
              </a:rPr>
              <a:t>mW</a:t>
            </a:r>
            <a:endParaRPr lang="en-US" sz="1600" dirty="0" smtClean="0">
              <a:ea typeface="ＭＳ Ｐゴシック" pitchFamily="34" charset="-128"/>
            </a:endParaRPr>
          </a:p>
          <a:p>
            <a:pPr marL="1146175" lvl="2" indent="-346075"/>
            <a:r>
              <a:rPr lang="en-US" sz="1600" dirty="0" smtClean="0">
                <a:ea typeface="ＭＳ Ｐゴシック" pitchFamily="34" charset="-128"/>
              </a:rPr>
              <a:t>-80dBm = 10 </a:t>
            </a:r>
            <a:r>
              <a:rPr lang="en-US" sz="1600" dirty="0" err="1" smtClean="0">
                <a:ea typeface="ＭＳ Ｐゴシック" pitchFamily="34" charset="-128"/>
              </a:rPr>
              <a:t>pW</a:t>
            </a:r>
            <a:r>
              <a:rPr lang="en-US" sz="1600" dirty="0" smtClean="0">
                <a:ea typeface="ＭＳ Ｐゴシック" pitchFamily="34" charset="-128"/>
              </a:rPr>
              <a:t>  </a:t>
            </a:r>
            <a:r>
              <a:rPr lang="en-US" sz="1600" b="1" dirty="0" smtClean="0">
                <a:ea typeface="ＭＳ Ｐゴシック" pitchFamily="34" charset="-128"/>
              </a:rPr>
              <a:t>| Max RSSI (-30dBm) to Min RSSI: (−90 </a:t>
            </a:r>
            <a:r>
              <a:rPr lang="en-US" sz="1600" b="1" dirty="0" err="1" smtClean="0">
                <a:ea typeface="ＭＳ Ｐゴシック" pitchFamily="34" charset="-128"/>
              </a:rPr>
              <a:t>dBm</a:t>
            </a:r>
            <a:r>
              <a:rPr lang="en-US" sz="1600" b="1" dirty="0" smtClean="0">
                <a:ea typeface="ＭＳ Ｐゴシック" pitchFamily="34" charset="-128"/>
              </a:rPr>
              <a:t>)</a:t>
            </a:r>
          </a:p>
          <a:p>
            <a:pPr marL="1146175" lvl="2" indent="-346075"/>
            <a:r>
              <a:rPr lang="en-US" sz="1600" dirty="0" smtClean="0">
                <a:ea typeface="ＭＳ Ｐゴシック" pitchFamily="34" charset="-128"/>
              </a:rPr>
              <a:t>-110dBm = 0.01 </a:t>
            </a:r>
            <a:r>
              <a:rPr lang="en-US" sz="1600" dirty="0" err="1" smtClean="0">
                <a:ea typeface="ＭＳ Ｐゴシック" pitchFamily="34" charset="-128"/>
              </a:rPr>
              <a:t>pW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b="1" dirty="0" smtClean="0">
                <a:ea typeface="ＭＳ Ｐゴシック" pitchFamily="34" charset="-128"/>
              </a:rPr>
              <a:t>| </a:t>
            </a:r>
            <a:r>
              <a:rPr lang="en-US" sz="1600" b="1" dirty="0" err="1" smtClean="0">
                <a:ea typeface="ＭＳ Ｐゴシック" pitchFamily="34" charset="-128"/>
              </a:rPr>
              <a:t>WiFi</a:t>
            </a:r>
            <a:r>
              <a:rPr lang="en-US" sz="1600" b="1" dirty="0" smtClean="0">
                <a:ea typeface="ＭＳ Ｐゴシック" pitchFamily="34" charset="-128"/>
              </a:rPr>
              <a:t> AP is visible but out of data range.</a:t>
            </a:r>
            <a:endParaRPr lang="en-US" sz="1800" b="1" dirty="0" smtClean="0">
              <a:ea typeface="ＭＳ Ｐゴシック" pitchFamily="34" charset="-128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3284538"/>
            <a:ext cx="15144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95288" y="3284538"/>
            <a:ext cx="684053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Advantages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Readily provided by </a:t>
            </a:r>
            <a:r>
              <a:rPr lang="en-US" sz="1800" b="0" kern="0" dirty="0" err="1">
                <a:solidFill>
                  <a:schemeClr val="tx1"/>
                </a:solidFill>
                <a:latin typeface="+mn-lt"/>
              </a:rPr>
              <a:t>smartphone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 APIs 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L</a:t>
            </a:r>
            <a:r>
              <a:rPr lang="en-US" sz="1800" b="0" kern="0" dirty="0" err="1">
                <a:solidFill>
                  <a:schemeClr val="tx1"/>
                </a:solidFill>
                <a:latin typeface="+mn-lt"/>
              </a:rPr>
              <a:t>ow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 power 125mW (RSSI) vs. 400 </a:t>
            </a:r>
            <a:r>
              <a:rPr lang="en-US" sz="1800" b="0" kern="0" dirty="0" err="1">
                <a:solidFill>
                  <a:schemeClr val="tx1"/>
                </a:solidFill>
                <a:latin typeface="+mn-lt"/>
              </a:rPr>
              <a:t>mW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 (transmit)</a:t>
            </a: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chemeClr val="tx1"/>
                </a:solidFill>
                <a:latin typeface="+mn-lt"/>
                <a:cs typeface="ＭＳ Ｐゴシック" charset="0"/>
              </a:rPr>
              <a:t>Disadvantages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Complex propagation conditions (multipath, shadowing) due to wall, ceilings.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RSS fluctuates over time at a given location (especially in open spaces).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Unpredictable factors (people moving, doors, humidity)</a:t>
            </a:r>
            <a:endParaRPr lang="en-US" sz="2000" b="0" kern="0" dirty="0">
              <a:solidFill>
                <a:schemeClr val="tx1"/>
              </a:solidFill>
              <a:latin typeface="+mn-lt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400" b="0" kern="0" dirty="0">
              <a:solidFill>
                <a:schemeClr val="tx1"/>
              </a:solidFill>
              <a:latin typeface="+mn-lt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kern="0" dirty="0">
              <a:solidFill>
                <a:schemeClr val="tx1"/>
              </a:solidFill>
              <a:latin typeface="+mn-lt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kern="0" dirty="0">
              <a:solidFill>
                <a:schemeClr val="tx1"/>
              </a:solidFill>
              <a:latin typeface="+mn-lt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kern="0" dirty="0">
              <a:solidFill>
                <a:schemeClr val="tx1"/>
              </a:solidFill>
              <a:latin typeface="+mn-lt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400" kern="0" dirty="0">
              <a:solidFill>
                <a:schemeClr val="tx1"/>
              </a:solidFill>
              <a:latin typeface="+mn-lt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000" b="0" kern="0" dirty="0">
              <a:solidFill>
                <a:schemeClr val="tx1"/>
              </a:solidFill>
              <a:latin typeface="+mn-lt"/>
              <a:cs typeface="ＭＳ Ｐゴシック" charset="0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1800" b="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1725" y="1844675"/>
            <a:ext cx="16065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8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2420938"/>
            <a:ext cx="5457825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613" y="2636838"/>
            <a:ext cx="537210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4000" smtClean="0">
                <a:ea typeface="ＭＳ Ｐゴシック" pitchFamily="34" charset="-128"/>
              </a:rPr>
              <a:t>WiFi Fingerprinting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800" b="1" smtClean="0">
                <a:ea typeface="ＭＳ Ｐゴシック" pitchFamily="34" charset="-128"/>
              </a:rPr>
              <a:t>Mapping Area with WiFi Fingerprints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mtClean="0">
                <a:ea typeface="ＭＳ Ｐゴシック" pitchFamily="34" charset="-128"/>
              </a:rPr>
              <a:t>n APs deployed in the area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mtClean="0">
                <a:ea typeface="ＭＳ Ｐゴシック" pitchFamily="34" charset="-128"/>
              </a:rPr>
              <a:t>Fingerprints r</a:t>
            </a:r>
            <a:r>
              <a:rPr lang="en-US" baseline="-25000" smtClean="0">
                <a:ea typeface="ＭＳ Ｐゴシック" pitchFamily="34" charset="-128"/>
              </a:rPr>
              <a:t>i</a:t>
            </a:r>
            <a:r>
              <a:rPr lang="en-US" smtClean="0">
                <a:ea typeface="ＭＳ Ｐゴシック" pitchFamily="34" charset="-128"/>
              </a:rPr>
              <a:t> = [ r</a:t>
            </a:r>
            <a:r>
              <a:rPr lang="en-US" baseline="-25000" smtClean="0">
                <a:ea typeface="ＭＳ Ｐゴシック" pitchFamily="34" charset="-128"/>
              </a:rPr>
              <a:t>i1</a:t>
            </a:r>
            <a:r>
              <a:rPr lang="en-US" smtClean="0">
                <a:ea typeface="ＭＳ Ｐゴシック" pitchFamily="34" charset="-128"/>
              </a:rPr>
              <a:t>, r</a:t>
            </a:r>
            <a:r>
              <a:rPr lang="en-US" baseline="-25000" smtClean="0">
                <a:ea typeface="ＭＳ Ｐゴシック" pitchFamily="34" charset="-128"/>
              </a:rPr>
              <a:t>i2</a:t>
            </a:r>
            <a:r>
              <a:rPr lang="en-US" smtClean="0">
                <a:ea typeface="ＭＳ Ｐゴシック" pitchFamily="34" charset="-128"/>
              </a:rPr>
              <a:t>, …, r</a:t>
            </a:r>
            <a:r>
              <a:rPr lang="en-US" baseline="-25000" smtClean="0">
                <a:ea typeface="ＭＳ Ｐゴシック" pitchFamily="34" charset="-128"/>
              </a:rPr>
              <a:t>in</a:t>
            </a:r>
            <a:r>
              <a:rPr lang="en-US" smtClean="0">
                <a:ea typeface="ＭＳ Ｐゴシック" pitchFamily="34" charset="-128"/>
              </a:rPr>
              <a:t>]</a:t>
            </a:r>
            <a:endParaRPr lang="en-US" baseline="3000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smtClean="0">
                <a:ea typeface="ＭＳ Ｐゴシック" pitchFamily="34" charset="-128"/>
              </a:rPr>
              <a:t>Averaging</a:t>
            </a:r>
            <a:endParaRPr lang="en-US" baseline="3000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sz="2000" baseline="3000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276600" y="2492375"/>
          <a:ext cx="239395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6" imgW="1079500" imgH="292100" progId="Equation.3">
                  <p:embed/>
                </p:oleObj>
              </mc:Choice>
              <mc:Fallback>
                <p:oleObj name="Equation" r:id="rId6" imgW="1079500" imgH="2921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492375"/>
                        <a:ext cx="2393950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Box 6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Logging in Anyplace</a:t>
            </a:r>
            <a:endParaRPr lang="en-US" dirty="0"/>
          </a:p>
        </p:txBody>
      </p:sp>
      <p:sp>
        <p:nvSpPr>
          <p:cNvPr id="31747" name="TextBox 12"/>
          <p:cNvSpPr txBox="1">
            <a:spLocks noChangeArrowheads="1"/>
          </p:cNvSpPr>
          <p:nvPr/>
        </p:nvSpPr>
        <p:spPr bwMode="auto">
          <a:xfrm>
            <a:off x="3132138" y="836613"/>
            <a:ext cx="23034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u="sng">
                <a:solidFill>
                  <a:srgbClr val="FF0000"/>
                </a:solidFill>
                <a:hlinkClick r:id="rId3"/>
              </a:rPr>
              <a:t>Video</a:t>
            </a:r>
            <a:endParaRPr lang="en-US" u="sng">
              <a:solidFill>
                <a:srgbClr val="FF0000"/>
              </a:solidFill>
            </a:endParaRPr>
          </a:p>
        </p:txBody>
      </p:sp>
      <p:pic>
        <p:nvPicPr>
          <p:cNvPr id="31748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5863" y="1552575"/>
            <a:ext cx="677227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468313" y="5516563"/>
            <a:ext cx="8280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/>
              <a:t>"Anyplace: A Crowdsourced Indoor Information Service", Kyriakos Georgiou, Timotheos Constambeys, Christos Laoudias, Lambros Petrou, Georgios Chatzimilioudis and Demetrios Zeinalipour-Yazti, Proceedings of the 16th IEEE International Conference on Mobile Data Management (MDM '15), IEEE Press, Volume 2, Pages: 291-294, 2015</a:t>
            </a:r>
          </a:p>
        </p:txBody>
      </p: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" y="3357563"/>
            <a:ext cx="2357438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Positioning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435975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800" b="1" smtClean="0">
                <a:ea typeface="ＭＳ Ｐゴシック" pitchFamily="34" charset="-128"/>
              </a:rPr>
              <a:t>Positioning with WiFi Fingerprint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Collect Fingerprint s = [ s</a:t>
            </a:r>
            <a:r>
              <a:rPr lang="en-US" sz="2000" baseline="-25000" smtClean="0">
                <a:ea typeface="ＭＳ Ｐゴシック" pitchFamily="34" charset="-128"/>
              </a:rPr>
              <a:t>1</a:t>
            </a:r>
            <a:r>
              <a:rPr lang="en-US" sz="2000" smtClean="0">
                <a:ea typeface="ＭＳ Ｐゴシック" pitchFamily="34" charset="-128"/>
              </a:rPr>
              <a:t>, s</a:t>
            </a:r>
            <a:r>
              <a:rPr lang="en-US" sz="2000" baseline="-25000" smtClean="0">
                <a:ea typeface="ＭＳ Ｐゴシック" pitchFamily="34" charset="-128"/>
              </a:rPr>
              <a:t>2</a:t>
            </a:r>
            <a:r>
              <a:rPr lang="en-US" sz="2000" smtClean="0">
                <a:ea typeface="ＭＳ Ｐゴシック" pitchFamily="34" charset="-128"/>
              </a:rPr>
              <a:t>, …, s</a:t>
            </a:r>
            <a:r>
              <a:rPr lang="en-US" sz="2000" baseline="-25000" smtClean="0">
                <a:ea typeface="ＭＳ Ｐゴシック" pitchFamily="34" charset="-128"/>
              </a:rPr>
              <a:t>n</a:t>
            </a:r>
            <a:r>
              <a:rPr lang="en-US" sz="2000" smtClean="0">
                <a:ea typeface="ＭＳ Ｐゴシック" pitchFamily="34" charset="-128"/>
              </a:rPr>
              <a:t>]</a:t>
            </a:r>
            <a:endParaRPr lang="en-US" sz="2000" baseline="3000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Compute distance || r</a:t>
            </a:r>
            <a:r>
              <a:rPr lang="en-US" sz="2000" baseline="-25000" smtClean="0">
                <a:ea typeface="ＭＳ Ｐゴシック" pitchFamily="34" charset="-128"/>
              </a:rPr>
              <a:t>i </a:t>
            </a:r>
            <a:r>
              <a:rPr lang="en-US" sz="2000" smtClean="0">
                <a:ea typeface="ＭＳ Ｐゴシック" pitchFamily="34" charset="-128"/>
              </a:rPr>
              <a:t>- s || and position user at:</a:t>
            </a:r>
          </a:p>
          <a:p>
            <a:pPr marL="1314450" lvl="2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Nearest Neighbor (NN)</a:t>
            </a:r>
          </a:p>
          <a:p>
            <a:pPr marL="1314450" lvl="2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K Nearest Neighbors (w</a:t>
            </a:r>
            <a:r>
              <a:rPr lang="en-US" sz="2000" baseline="-25000" smtClean="0">
                <a:ea typeface="ＭＳ Ｐゴシック" pitchFamily="34" charset="-128"/>
              </a:rPr>
              <a:t>i</a:t>
            </a:r>
            <a:r>
              <a:rPr lang="en-US" sz="2000" smtClean="0">
                <a:ea typeface="ＭＳ Ｐゴシック" pitchFamily="34" charset="-128"/>
              </a:rPr>
              <a:t> = 1 / K)</a:t>
            </a:r>
            <a:endParaRPr lang="en-US" sz="1600" smtClean="0">
              <a:ea typeface="ＭＳ Ｐゴシック" pitchFamily="34" charset="-128"/>
            </a:endParaRPr>
          </a:p>
          <a:p>
            <a:pPr marL="1314450" lvl="2" indent="-514350">
              <a:tabLst>
                <a:tab pos="3367088" algn="l"/>
              </a:tabLst>
            </a:pPr>
            <a:r>
              <a:rPr lang="en-US" sz="2000" smtClean="0">
                <a:ea typeface="ＭＳ Ｐゴシック" pitchFamily="34" charset="-128"/>
              </a:rPr>
              <a:t>Weighted K Nearest Neighbors (w</a:t>
            </a:r>
            <a:r>
              <a:rPr lang="en-US" sz="2000" baseline="-25000" smtClean="0">
                <a:ea typeface="ＭＳ Ｐゴシック" pitchFamily="34" charset="-128"/>
              </a:rPr>
              <a:t>i</a:t>
            </a:r>
            <a:r>
              <a:rPr lang="en-US" sz="2000" smtClean="0">
                <a:ea typeface="ＭＳ Ｐゴシック" pitchFamily="34" charset="-128"/>
              </a:rPr>
              <a:t> = 1 / || r</a:t>
            </a:r>
            <a:r>
              <a:rPr lang="en-US" sz="2000" baseline="-25000" smtClean="0">
                <a:ea typeface="ＭＳ Ｐゴシック" pitchFamily="34" charset="-128"/>
              </a:rPr>
              <a:t>i </a:t>
            </a:r>
            <a:r>
              <a:rPr lang="en-US" sz="2000" smtClean="0">
                <a:ea typeface="ＭＳ Ｐゴシック" pitchFamily="34" charset="-128"/>
              </a:rPr>
              <a:t>- s || )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sz="1600" baseline="3000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5878513"/>
            <a:ext cx="892968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514350"/>
            <a:r>
              <a:rPr lang="en-US" sz="1400" b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24582" name="Rectangle 11"/>
          <p:cNvSpPr>
            <a:spLocks noChangeArrowheads="1"/>
          </p:cNvSpPr>
          <p:nvPr/>
        </p:nvSpPr>
        <p:spPr bwMode="auto">
          <a:xfrm>
            <a:off x="2051050" y="4221163"/>
            <a:ext cx="1739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</a:rPr>
              <a:t>s = [ -70, -51]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940425" y="3644900"/>
            <a:ext cx="2660650" cy="2135188"/>
            <a:chOff x="4499992" y="3356992"/>
            <a:chExt cx="2661306" cy="2135272"/>
          </a:xfrm>
        </p:grpSpPr>
        <p:sp>
          <p:nvSpPr>
            <p:cNvPr id="32779" name="Rectangle 12"/>
            <p:cNvSpPr>
              <a:spLocks noChangeArrowheads="1"/>
            </p:cNvSpPr>
            <p:nvPr/>
          </p:nvSpPr>
          <p:spPr bwMode="auto">
            <a:xfrm>
              <a:off x="5076056" y="3356992"/>
              <a:ext cx="141096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RadioMap</a:t>
              </a:r>
            </a:p>
          </p:txBody>
        </p:sp>
        <p:sp>
          <p:nvSpPr>
            <p:cNvPr id="32780" name="Rectangle 13"/>
            <p:cNvSpPr>
              <a:spLocks noChangeArrowheads="1"/>
            </p:cNvSpPr>
            <p:nvPr/>
          </p:nvSpPr>
          <p:spPr bwMode="auto">
            <a:xfrm>
              <a:off x="4499992" y="3861048"/>
              <a:ext cx="2661306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/>
                <a:t>r</a:t>
              </a:r>
              <a:r>
                <a:rPr lang="en-US" sz="2000" b="0" baseline="-25000"/>
                <a:t>1</a:t>
              </a:r>
              <a:r>
                <a:rPr lang="en-US" sz="2000" b="0"/>
                <a:t> = [ -71, -82, (x</a:t>
              </a:r>
              <a:r>
                <a:rPr lang="en-US" sz="2000" b="0" baseline="-25000"/>
                <a:t>1</a:t>
              </a:r>
              <a:r>
                <a:rPr lang="en-US" sz="2000" b="0"/>
                <a:t>,y</a:t>
              </a:r>
              <a:r>
                <a:rPr lang="en-US" sz="2000" b="0" baseline="-25000"/>
                <a:t>1</a:t>
              </a:r>
              <a:r>
                <a:rPr lang="en-US" sz="2000" b="0"/>
                <a:t>)]</a:t>
              </a:r>
            </a:p>
            <a:p>
              <a:r>
                <a:rPr lang="en-US" sz="2000" b="0"/>
                <a:t>r</a:t>
              </a:r>
              <a:r>
                <a:rPr lang="en-US" sz="2000" b="0" baseline="-25000"/>
                <a:t>2</a:t>
              </a:r>
              <a:r>
                <a:rPr lang="en-US" sz="2000" b="0"/>
                <a:t> = [ -65, -80, (x</a:t>
              </a:r>
              <a:r>
                <a:rPr lang="en-US" sz="2000" b="0" baseline="-25000"/>
                <a:t>2</a:t>
              </a:r>
              <a:r>
                <a:rPr lang="en-US" sz="2000" b="0"/>
                <a:t>,y</a:t>
              </a:r>
              <a:r>
                <a:rPr lang="en-US" sz="2000" b="0" baseline="-25000"/>
                <a:t>2</a:t>
              </a:r>
              <a:r>
                <a:rPr lang="en-US" sz="2000" b="0"/>
                <a:t>)]</a:t>
              </a:r>
            </a:p>
            <a:p>
              <a:r>
                <a:rPr lang="en-US" sz="2000" b="0"/>
                <a:t>…	</a:t>
              </a:r>
            </a:p>
            <a:p>
              <a:r>
                <a:rPr lang="en-US" sz="2000" b="0">
                  <a:solidFill>
                    <a:srgbClr val="FF0000"/>
                  </a:solidFill>
                </a:rPr>
                <a:t>r</a:t>
              </a:r>
              <a:r>
                <a:rPr 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sz="2000" b="0">
                  <a:solidFill>
                    <a:srgbClr val="FF0000"/>
                  </a:solidFill>
                </a:rPr>
                <a:t> = [ -73, -44, (x</a:t>
              </a:r>
              <a:r>
                <a:rPr 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sz="2000" b="0">
                  <a:solidFill>
                    <a:srgbClr val="FF0000"/>
                  </a:solidFill>
                </a:rPr>
                <a:t>,y</a:t>
              </a:r>
              <a:r>
                <a:rPr 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sz="2000" b="0">
                  <a:solidFill>
                    <a:srgbClr val="FF0000"/>
                  </a:solidFill>
                </a:rPr>
                <a:t>)]</a:t>
              </a:r>
            </a:p>
            <a:p>
              <a:endParaRPr lang="en-US" sz="2000" b="0"/>
            </a:p>
          </p:txBody>
        </p:sp>
      </p:grpSp>
      <p:cxnSp>
        <p:nvCxnSpPr>
          <p:cNvPr id="24584" name="Straight Arrow Connector 17"/>
          <p:cNvCxnSpPr>
            <a:cxnSpLocks noChangeShapeType="1"/>
          </p:cNvCxnSpPr>
          <p:nvPr/>
        </p:nvCxnSpPr>
        <p:spPr bwMode="auto">
          <a:xfrm>
            <a:off x="2916238" y="4870450"/>
            <a:ext cx="25923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4585" name="TextBox 18"/>
          <p:cNvSpPr txBox="1">
            <a:spLocks noChangeArrowheads="1"/>
          </p:cNvSpPr>
          <p:nvPr/>
        </p:nvSpPr>
        <p:spPr bwMode="auto">
          <a:xfrm>
            <a:off x="2843213" y="4941888"/>
            <a:ext cx="2808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/>
              <a:t>NN, KNN, WKNN</a:t>
            </a:r>
          </a:p>
        </p:txBody>
      </p:sp>
      <p:sp>
        <p:nvSpPr>
          <p:cNvPr id="32778" name="TextBox 11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Infrastructure-free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Motivation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sz="2800" b="1" smtClean="0">
                <a:ea typeface="ＭＳ Ｐゴシック" pitchFamily="34" charset="-128"/>
              </a:rPr>
              <a:t>People</a:t>
            </a:r>
            <a:r>
              <a:rPr lang="en-US" sz="2800" smtClean="0">
                <a:ea typeface="ＭＳ Ｐゴシック" pitchFamily="34" charset="-128"/>
              </a:rPr>
              <a:t> spend </a:t>
            </a:r>
            <a:r>
              <a:rPr lang="en-US" sz="2800" b="1" smtClean="0">
                <a:ea typeface="ＭＳ Ｐゴシック" pitchFamily="34" charset="-128"/>
              </a:rPr>
              <a:t>80-90% </a:t>
            </a:r>
            <a:r>
              <a:rPr lang="en-US" sz="2800" smtClean="0">
                <a:ea typeface="ＭＳ Ｐゴシック" pitchFamily="34" charset="-128"/>
              </a:rPr>
              <a:t>of their time indoors – USA Environmental Protection Agency 2011.</a:t>
            </a:r>
          </a:p>
          <a:p>
            <a:pPr marL="514350" indent="-514350"/>
            <a:r>
              <a:rPr lang="en-US" sz="2800" smtClean="0">
                <a:ea typeface="ＭＳ Ｐゴシック" pitchFamily="34" charset="-128"/>
              </a:rPr>
              <a:t>&gt;</a:t>
            </a:r>
            <a:r>
              <a:rPr lang="en-US" sz="2800" b="1" smtClean="0">
                <a:ea typeface="ＭＳ Ｐゴシック" pitchFamily="34" charset="-128"/>
              </a:rPr>
              <a:t>85%</a:t>
            </a:r>
            <a:r>
              <a:rPr lang="en-US" sz="2800" smtClean="0">
                <a:ea typeface="ＭＳ Ｐゴシック" pitchFamily="34" charset="-128"/>
              </a:rPr>
              <a:t> </a:t>
            </a:r>
            <a:r>
              <a:rPr lang="en-US" sz="2800" b="1" smtClean="0">
                <a:ea typeface="ＭＳ Ｐゴシック" pitchFamily="34" charset="-128"/>
              </a:rPr>
              <a:t>of data </a:t>
            </a:r>
            <a:r>
              <a:rPr lang="en-US" sz="2800" smtClean="0">
                <a:ea typeface="ＭＳ Ｐゴシック" pitchFamily="34" charset="-128"/>
              </a:rPr>
              <a:t>and </a:t>
            </a:r>
            <a:r>
              <a:rPr lang="en-US" sz="2800" b="1" smtClean="0">
                <a:ea typeface="ＭＳ Ｐゴシック" pitchFamily="34" charset="-128"/>
              </a:rPr>
              <a:t>70% of voice </a:t>
            </a:r>
            <a:r>
              <a:rPr lang="en-US" sz="2800" smtClean="0">
                <a:ea typeface="ＭＳ Ｐゴシック" pitchFamily="34" charset="-128"/>
              </a:rPr>
              <a:t>traffic originates from within buildings – Nokia 2012.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55650" y="2924175"/>
            <a:ext cx="7562850" cy="3402013"/>
            <a:chOff x="755650" y="2708275"/>
            <a:chExt cx="7562849" cy="3401088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755650" y="2708275"/>
              <a:ext cx="7562849" cy="3400425"/>
              <a:chOff x="611560" y="2564904"/>
              <a:chExt cx="8064896" cy="3615283"/>
            </a:xfrm>
          </p:grpSpPr>
          <p:pic>
            <p:nvPicPr>
              <p:cNvPr id="9223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11560" y="2564904"/>
                <a:ext cx="2592288" cy="1743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4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19873" y="2564904"/>
                <a:ext cx="2448272" cy="1743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5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11560" y="4437112"/>
                <a:ext cx="2619375" cy="1743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6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063438" y="4435617"/>
                <a:ext cx="2534008" cy="1728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7" name="Picture 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084168" y="2564904"/>
                <a:ext cx="2592288" cy="17758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222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47864" y="4437113"/>
              <a:ext cx="2376264" cy="167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4653136"/>
            <a:ext cx="244827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8144" y="2943200"/>
            <a:ext cx="2456892" cy="163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sz="3600" smtClean="0">
                <a:ea typeface="ＭＳ Ｐゴシック" pitchFamily="34" charset="-128"/>
              </a:rPr>
              <a:t>Hybrid Wi-Fi/IMU/Outdoor Anyplace</a:t>
            </a:r>
          </a:p>
        </p:txBody>
      </p:sp>
      <p:pic>
        <p:nvPicPr>
          <p:cNvPr id="3686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374775"/>
            <a:ext cx="74898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12"/>
          <p:cNvSpPr txBox="1">
            <a:spLocks noChangeArrowheads="1"/>
          </p:cNvSpPr>
          <p:nvPr/>
        </p:nvSpPr>
        <p:spPr bwMode="auto">
          <a:xfrm>
            <a:off x="3348038" y="4941888"/>
            <a:ext cx="23034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u="sng">
                <a:solidFill>
                  <a:srgbClr val="FF0000"/>
                </a:solidFill>
                <a:hlinkClick r:id="rId4"/>
              </a:rPr>
              <a:t>Video</a:t>
            </a:r>
            <a:endParaRPr lang="en-US" u="sng">
              <a:solidFill>
                <a:srgbClr val="FF0000"/>
              </a:solidFill>
            </a:endParaRP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 smtClean="0"/>
              <a:t>Infrastructure-free</a:t>
            </a:r>
            <a:endParaRPr lang="en-US" sz="1800" dirty="0"/>
          </a:p>
        </p:txBody>
      </p:sp>
      <p:sp>
        <p:nvSpPr>
          <p:cNvPr id="36870" name="Rectangle 14"/>
          <p:cNvSpPr>
            <a:spLocks noChangeArrowheads="1"/>
          </p:cNvSpPr>
          <p:nvPr/>
        </p:nvSpPr>
        <p:spPr bwMode="auto">
          <a:xfrm>
            <a:off x="395288" y="5661025"/>
            <a:ext cx="79930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/>
              <a:t>"Anyplace: A Crowdsourced Indoor Information Service", Kyriakos Georgiou, Timotheos Constambeys, Christos Laoudias, Lambros Petrou, Georgios Chatzimilioudis and Demetrios Zeinalipour-Yazti, Proceedings of the 16th IEEE International Conference on Mobile Data Management (MDM '15), IEEE Press, Volume 2, Pages: 291-294,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Magnetic-based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9256" cy="3095625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dirty="0" smtClean="0">
                <a:ea typeface="ＭＳ Ｐゴシック" pitchFamily="34" charset="-128"/>
              </a:rPr>
              <a:t>Earth’s magnetic field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</a:rPr>
              <a:t>Exploit indoor disturbances: power cables, elevators, metal surfaces, electrical appliances.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</a:rPr>
              <a:t>Alternative for </a:t>
            </a:r>
            <a:r>
              <a:rPr lang="en-US" sz="2400" dirty="0" err="1" smtClean="0">
                <a:ea typeface="ＭＳ Ｐゴシック" pitchFamily="34" charset="-128"/>
              </a:rPr>
              <a:t>iOS</a:t>
            </a:r>
            <a:r>
              <a:rPr lang="en-US" sz="2400" dirty="0" smtClean="0">
                <a:ea typeface="ＭＳ Ｐゴシック" pitchFamily="34" charset="-128"/>
              </a:rPr>
              <a:t> and Windows phones where </a:t>
            </a:r>
            <a:r>
              <a:rPr lang="en-US" sz="2400" dirty="0" err="1" smtClean="0">
                <a:ea typeface="ＭＳ Ｐゴシック" pitchFamily="34" charset="-128"/>
              </a:rPr>
              <a:t>WiFi</a:t>
            </a:r>
            <a:r>
              <a:rPr lang="en-US" sz="2400" dirty="0" smtClean="0">
                <a:ea typeface="ＭＳ Ｐゴシック" pitchFamily="34" charset="-128"/>
              </a:rPr>
              <a:t> RSS is not available for fingerprinting (</a:t>
            </a:r>
            <a:r>
              <a:rPr lang="en-US" sz="2400" dirty="0" err="1" smtClean="0">
                <a:ea typeface="ＭＳ Ｐゴシック" pitchFamily="34" charset="-128"/>
              </a:rPr>
              <a:t>IndoorAtlas</a:t>
            </a:r>
            <a:r>
              <a:rPr lang="en-US" sz="2400" dirty="0" smtClean="0">
                <a:ea typeface="ＭＳ Ｐゴシック" pitchFamily="34" charset="-128"/>
              </a:rPr>
              <a:t>)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sz="1600" baseline="30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059609" y="3501008"/>
            <a:ext cx="2376487" cy="2376488"/>
            <a:chOff x="755576" y="4077072"/>
            <a:chExt cx="2376264" cy="2376264"/>
          </a:xfrm>
        </p:grpSpPr>
        <p:pic>
          <p:nvPicPr>
            <p:cNvPr id="32777" name="Picture 2" descr="http://cdni.wired.co.uk/620x620/s_v/Screen%20Shot%202012-07-09%20at%2016.06.37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4077072"/>
              <a:ext cx="2376264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8" name="TextBox 4"/>
            <p:cNvSpPr txBox="1">
              <a:spLocks noChangeArrowheads="1"/>
            </p:cNvSpPr>
            <p:nvPr/>
          </p:nvSpPr>
          <p:spPr bwMode="auto">
            <a:xfrm>
              <a:off x="755576" y="6207115"/>
              <a:ext cx="15841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/>
                <a:t>Source: wired.co.uk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8296" y="3501008"/>
            <a:ext cx="2520950" cy="2397125"/>
            <a:chOff x="539552" y="4087525"/>
            <a:chExt cx="2520280" cy="2396008"/>
          </a:xfrm>
        </p:grpSpPr>
        <p:pic>
          <p:nvPicPr>
            <p:cNvPr id="32775" name="Picture 6" descr="earth_magnetic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4087525"/>
              <a:ext cx="2520280" cy="2365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6" name="TextBox 7"/>
            <p:cNvSpPr txBox="1">
              <a:spLocks noChangeArrowheads="1"/>
            </p:cNvSpPr>
            <p:nvPr/>
          </p:nvSpPr>
          <p:spPr bwMode="auto">
            <a:xfrm>
              <a:off x="539552" y="6237312"/>
              <a:ext cx="129614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/>
                <a:t>Source: Wikipedia</a:t>
              </a:r>
            </a:p>
          </p:txBody>
        </p:sp>
      </p:grp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 smtClean="0"/>
              <a:t>Infrastructure-free</a:t>
            </a:r>
            <a:endParaRPr lang="en-US" sz="1800" dirty="0"/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221088"/>
            <a:ext cx="3197293" cy="87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Localization</a:t>
            </a:r>
            <a:endParaRPr lang="en-US" dirty="0"/>
          </a:p>
        </p:txBody>
      </p:sp>
      <p:sp>
        <p:nvSpPr>
          <p:cNvPr id="21507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9221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351838" cy="4248150"/>
          </a:xfrm>
        </p:spPr>
        <p:txBody>
          <a:bodyPr/>
          <a:lstStyle/>
          <a:p>
            <a:r>
              <a:rPr lang="en-US" sz="2800" b="1" smtClean="0">
                <a:solidFill>
                  <a:srgbClr val="003399"/>
                </a:solidFill>
                <a:ea typeface="ＭＳ Ｐゴシック" pitchFamily="34" charset="-128"/>
              </a:rPr>
              <a:t>Infrastructure-free systems: </a:t>
            </a:r>
            <a:r>
              <a:rPr lang="en-US" sz="2800" b="1" smtClean="0">
                <a:solidFill>
                  <a:srgbClr val="FF0000"/>
                </a:solidFill>
                <a:ea typeface="ＭＳ Ｐゴシック" pitchFamily="34" charset="-128"/>
              </a:rPr>
              <a:t>don’t </a:t>
            </a:r>
            <a:r>
              <a:rPr lang="en-US" sz="2800" smtClean="0">
                <a:ea typeface="ＭＳ Ｐゴシック" pitchFamily="34" charset="-128"/>
              </a:rPr>
              <a:t>require </a:t>
            </a:r>
            <a:r>
              <a:rPr lang="en-US" sz="2800" b="1" smtClean="0">
                <a:ea typeface="ＭＳ Ｐゴシック" pitchFamily="34" charset="-128"/>
              </a:rPr>
              <a:t>dedicated equipment </a:t>
            </a:r>
            <a:r>
              <a:rPr lang="en-US" sz="2800" smtClean="0">
                <a:ea typeface="ＭＳ Ｐゴシック" pitchFamily="34" charset="-128"/>
              </a:rPr>
              <a:t>for the provisioning of </a:t>
            </a:r>
            <a:r>
              <a:rPr lang="en-US" sz="2800" b="1" smtClean="0">
                <a:ea typeface="ＭＳ Ｐゴシック" pitchFamily="34" charset="-128"/>
              </a:rPr>
              <a:t>location signals </a:t>
            </a:r>
            <a:r>
              <a:rPr lang="en-US" sz="2800" smtClean="0">
                <a:ea typeface="ＭＳ Ｐゴシック" pitchFamily="34" charset="-128"/>
              </a:rPr>
              <a:t>(e.g., GPS, Wi-Fi, Cellular, Magnetic, IMU)</a:t>
            </a:r>
          </a:p>
          <a:p>
            <a:r>
              <a:rPr lang="en-US" sz="2800" b="1" smtClean="0">
                <a:solidFill>
                  <a:srgbClr val="003399"/>
                </a:solidFill>
                <a:ea typeface="ＭＳ Ｐゴシック" pitchFamily="34" charset="-128"/>
              </a:rPr>
              <a:t>Infrastructure-based systems: </a:t>
            </a:r>
            <a:r>
              <a:rPr lang="en-US" sz="2800" smtClean="0">
                <a:ea typeface="ＭＳ Ｐゴシック" pitchFamily="34" charset="-128"/>
              </a:rPr>
              <a:t>require </a:t>
            </a:r>
            <a:r>
              <a:rPr lang="en-US" sz="2800" b="1" smtClean="0">
                <a:ea typeface="ＭＳ Ｐゴシック" pitchFamily="34" charset="-128"/>
              </a:rPr>
              <a:t>dedicated equipment</a:t>
            </a:r>
            <a:r>
              <a:rPr lang="en-US" sz="2800" smtClean="0">
                <a:ea typeface="ＭＳ Ｐゴシック" pitchFamily="34" charset="-128"/>
              </a:rPr>
              <a:t> (e.g., proprietary transmitters, beacons, antennas and cabling)</a:t>
            </a:r>
          </a:p>
          <a:p>
            <a:pPr lvl="1"/>
            <a:r>
              <a:rPr lang="en-US" sz="2400" b="1" smtClean="0">
                <a:ea typeface="ＭＳ Ｐゴシック" pitchFamily="34" charset="-128"/>
              </a:rPr>
              <a:t>Bluetooth Low Energy (BLE) beacons:</a:t>
            </a:r>
            <a:r>
              <a:rPr lang="en-US" sz="2400" smtClean="0">
                <a:ea typeface="ＭＳ Ｐゴシック" pitchFamily="34" charset="-128"/>
              </a:rPr>
              <a:t> 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iBeacons (Apple)</a:t>
            </a:r>
          </a:p>
          <a:p>
            <a:pPr lvl="1"/>
            <a:r>
              <a:rPr lang="en-US" sz="2400" b="1" smtClean="0">
                <a:ea typeface="ＭＳ Ｐゴシック" pitchFamily="34" charset="-128"/>
                <a:sym typeface="Wingdings" pitchFamily="2" charset="2"/>
              </a:rPr>
              <a:t>Ultrasound: 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ALPS (CMU)</a:t>
            </a:r>
          </a:p>
          <a:p>
            <a:pPr lvl="1"/>
            <a:r>
              <a:rPr lang="en-US" sz="2400" b="1" smtClean="0">
                <a:ea typeface="ＭＳ Ｐゴシック" pitchFamily="34" charset="-128"/>
                <a:sym typeface="Wingdings" pitchFamily="2" charset="2"/>
              </a:rPr>
              <a:t>Visible Light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: EPSILON (Microsoft Research)</a:t>
            </a:r>
          </a:p>
          <a:p>
            <a:pPr lvl="1"/>
            <a:r>
              <a:rPr lang="en-US" sz="2400" b="1" smtClean="0">
                <a:ea typeface="ＭＳ Ｐゴシック" pitchFamily="34" charset="-128"/>
                <a:sym typeface="Wingdings" pitchFamily="2" charset="2"/>
              </a:rPr>
              <a:t>Ultra Wide Band (UWB): </a:t>
            </a: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Decawave</a:t>
            </a:r>
            <a:endParaRPr lang="en-US" sz="2400" smtClean="0"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51520" y="3068960"/>
            <a:ext cx="8424863" cy="345638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51725" y="2422525"/>
            <a:ext cx="15128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Focus of next slides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RFID Tags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850" y="908720"/>
            <a:ext cx="5832326" cy="424815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Passive RFID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Tag collects energy from transmitter to respond with a Unique ID.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Range: 10cm to few meters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Indicative Price: 0.25 cents / tag</a:t>
            </a:r>
          </a:p>
          <a:p>
            <a:r>
              <a:rPr lang="en-US" sz="2800" dirty="0" smtClean="0">
                <a:ea typeface="ＭＳ Ｐゴシック" pitchFamily="34" charset="-128"/>
              </a:rPr>
              <a:t>Active RFID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Tag is battery-powered (larger size), thus can transmit UID autonomously.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Range: Hundreds of meters.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Indicative Price: 10-50 USD / tag</a:t>
            </a:r>
          </a:p>
        </p:txBody>
      </p:sp>
      <p:sp>
        <p:nvSpPr>
          <p:cNvPr id="38919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Infrastructure-based</a:t>
            </a: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797152"/>
            <a:ext cx="2466975" cy="171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9" y="4797152"/>
            <a:ext cx="3744416" cy="164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996952"/>
            <a:ext cx="24479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724128" y="1988840"/>
            <a:ext cx="3059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Older Trend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88224" y="486916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Toll lane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Beacons</a:t>
            </a:r>
            <a:endParaRPr lang="en-US" dirty="0"/>
          </a:p>
        </p:txBody>
      </p:sp>
      <p:sp>
        <p:nvSpPr>
          <p:cNvPr id="38915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850" y="1052736"/>
            <a:ext cx="8351838" cy="424815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iBeacon: </a:t>
            </a:r>
            <a:r>
              <a:rPr lang="en-US" sz="2800" b="1" dirty="0" smtClean="0">
                <a:solidFill>
                  <a:srgbClr val="FF0000"/>
                </a:solidFill>
                <a:ea typeface="ＭＳ Ｐゴシック" pitchFamily="34" charset="-128"/>
              </a:rPr>
              <a:t>B</a:t>
            </a:r>
            <a:r>
              <a:rPr lang="en-US" sz="2800" dirty="0" smtClean="0">
                <a:ea typeface="ＭＳ Ｐゴシック" pitchFamily="34" charset="-128"/>
              </a:rPr>
              <a:t>luetooth </a:t>
            </a:r>
            <a:r>
              <a:rPr lang="en-US" sz="2800" b="1" dirty="0" smtClean="0">
                <a:solidFill>
                  <a:srgbClr val="FF0000"/>
                </a:solidFill>
                <a:ea typeface="ＭＳ Ｐゴシック" pitchFamily="34" charset="-128"/>
              </a:rPr>
              <a:t>L</a:t>
            </a:r>
            <a:r>
              <a:rPr lang="en-US" sz="2800" dirty="0" smtClean="0">
                <a:ea typeface="ＭＳ Ｐゴシック" pitchFamily="34" charset="-128"/>
              </a:rPr>
              <a:t>ow </a:t>
            </a:r>
            <a:r>
              <a:rPr lang="en-US" sz="2800" b="1" dirty="0" smtClean="0">
                <a:solidFill>
                  <a:srgbClr val="FF0000"/>
                </a:solidFill>
                <a:ea typeface="ＭＳ Ｐゴシック" pitchFamily="34" charset="-128"/>
              </a:rPr>
              <a:t>E</a:t>
            </a:r>
            <a:r>
              <a:rPr lang="en-US" sz="2800" dirty="0" smtClean="0">
                <a:ea typeface="ＭＳ Ｐゴシック" pitchFamily="34" charset="-128"/>
              </a:rPr>
              <a:t>nergy protocol by Apple (2013).</a:t>
            </a:r>
          </a:p>
          <a:p>
            <a:r>
              <a:rPr lang="en-US" sz="2800" dirty="0" smtClean="0">
                <a:ea typeface="ＭＳ Ｐゴシック" pitchFamily="34" charset="-128"/>
              </a:rPr>
              <a:t>Beacon is a tiny battery powered devices that emits BLE signals.</a:t>
            </a:r>
          </a:p>
          <a:p>
            <a:pPr lvl="1"/>
            <a:r>
              <a:rPr lang="en-US" sz="2400" b="1" dirty="0" smtClean="0">
                <a:ea typeface="ＭＳ Ｐゴシック" pitchFamily="34" charset="-128"/>
              </a:rPr>
              <a:t>Transmits unique (changeable) identifiers </a:t>
            </a:r>
            <a:r>
              <a:rPr lang="en-US" sz="2400" dirty="0" smtClean="0">
                <a:ea typeface="ＭＳ Ｐゴシック" pitchFamily="34" charset="-128"/>
              </a:rPr>
              <a:t>that can be picked up by any Linux Bluetooth stack (</a:t>
            </a:r>
            <a:r>
              <a:rPr lang="en-US" sz="2400" dirty="0" err="1" smtClean="0">
                <a:ea typeface="ＭＳ Ｐゴシック" pitchFamily="34" charset="-128"/>
              </a:rPr>
              <a:t>iPhone</a:t>
            </a:r>
            <a:r>
              <a:rPr lang="en-US" sz="2400" dirty="0" smtClean="0">
                <a:ea typeface="ＭＳ Ｐゴシック" pitchFamily="34" charset="-128"/>
              </a:rPr>
              <a:t>-Android-Windows). </a:t>
            </a:r>
          </a:p>
          <a:p>
            <a:pPr lvl="1">
              <a:buFontTx/>
              <a:buNone/>
            </a:pPr>
            <a:r>
              <a:rPr lang="en-US" sz="2400" dirty="0" smtClean="0">
                <a:ea typeface="ＭＳ Ｐゴシック" pitchFamily="34" charset="-128"/>
              </a:rPr>
              <a:t>	e.g., UUID f7826da6-4fa2-4e98-8024-bc5b71e0893e (beacon set), Major 1 and 65535 (e.g., floor), Minor 1 and 65535 (e.g., room)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Can also pick up </a:t>
            </a:r>
            <a:r>
              <a:rPr lang="en-US" sz="2400" b="1" dirty="0" smtClean="0">
                <a:ea typeface="ＭＳ Ｐゴシック" pitchFamily="34" charset="-128"/>
              </a:rPr>
              <a:t>periodical broadcasting packets </a:t>
            </a:r>
            <a:r>
              <a:rPr lang="en-US" sz="2400" dirty="0" smtClean="0">
                <a:ea typeface="ＭＳ Ｐゴシック" pitchFamily="34" charset="-128"/>
              </a:rPr>
              <a:t>(Probe Requests) made by </a:t>
            </a:r>
            <a:r>
              <a:rPr lang="en-US" sz="2400" dirty="0" err="1" smtClean="0">
                <a:ea typeface="ＭＳ Ｐゴシック" pitchFamily="34" charset="-128"/>
              </a:rPr>
              <a:t>smartphones</a:t>
            </a:r>
            <a:r>
              <a:rPr lang="en-US" sz="2400" dirty="0" smtClean="0">
                <a:ea typeface="ＭＳ Ｐゴシック" pitchFamily="34" charset="-128"/>
              </a:rPr>
              <a:t> to actively seek Wi-Fi Access Points (tracking usages).</a:t>
            </a: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98372"/>
            <a:ext cx="1403648" cy="79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Infrastructure-based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Beacons</a:t>
            </a:r>
            <a:endParaRPr lang="en-US" dirty="0"/>
          </a:p>
        </p:txBody>
      </p:sp>
      <p:sp>
        <p:nvSpPr>
          <p:cNvPr id="38915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850" y="1052736"/>
            <a:ext cx="8351838" cy="424815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Beacon Facts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$5-$50 USD, Frequencies: 1Hz to 10Hz (1s to 100ms)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Cell, AAA batteries (4-6 months) or USB powered 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Transmission Range: 1m  to 50 m (-30dBm – 0dBm)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Might contain sensors: temperature, motion (</a:t>
            </a:r>
            <a:r>
              <a:rPr lang="en-US" sz="2400" dirty="0" err="1" smtClean="0">
                <a:ea typeface="ＭＳ Ｐゴシック" pitchFamily="34" charset="-128"/>
              </a:rPr>
              <a:t>estimote</a:t>
            </a:r>
            <a:r>
              <a:rPr lang="en-US" sz="2400" dirty="0" smtClean="0">
                <a:ea typeface="ＭＳ Ｐゴシック" pitchFamily="34" charset="-128"/>
              </a:rPr>
              <a:t>)</a:t>
            </a:r>
          </a:p>
          <a:p>
            <a:pPr lvl="1">
              <a:buFontTx/>
              <a:buNone/>
            </a:pPr>
            <a:r>
              <a:rPr lang="en-US" sz="2400" dirty="0" smtClean="0">
                <a:ea typeface="ＭＳ Ｐゴシック" pitchFamily="34" charset="-128"/>
              </a:rPr>
              <a:t>	(e.g., open fitness app when bicycle starts moving)</a:t>
            </a:r>
          </a:p>
          <a:p>
            <a:r>
              <a:rPr lang="en-US" dirty="0" smtClean="0">
                <a:ea typeface="ＭＳ Ｐゴシック" pitchFamily="34" charset="-128"/>
              </a:rPr>
              <a:t>Which beacon to use?</a:t>
            </a:r>
          </a:p>
          <a:p>
            <a:pPr lvl="1"/>
            <a:r>
              <a:rPr lang="en-US" sz="2400" dirty="0" err="1" smtClean="0">
                <a:ea typeface="ＭＳ Ｐゴシック" pitchFamily="34" charset="-128"/>
              </a:rPr>
              <a:t>AisleLabs</a:t>
            </a:r>
            <a:r>
              <a:rPr lang="en-US" sz="2400" dirty="0" smtClean="0">
                <a:ea typeface="ＭＳ Ｐゴシック" pitchFamily="34" charset="-128"/>
              </a:rPr>
              <a:t>, May 4, 2015.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smtClean="0">
                <a:ea typeface="ＭＳ Ｐゴシック" pitchFamily="34" charset="-128"/>
                <a:hlinkClick r:id="rId3"/>
              </a:rPr>
              <a:t>http://goo.gl/ej9P0n</a:t>
            </a:r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800" dirty="0" err="1" smtClean="0">
                <a:ea typeface="ＭＳ Ｐゴシック" pitchFamily="34" charset="-128"/>
              </a:rPr>
              <a:t>Indoo.rs</a:t>
            </a:r>
            <a:r>
              <a:rPr lang="en-US" sz="2800" dirty="0" smtClean="0">
                <a:ea typeface="ＭＳ Ｐゴシック" pitchFamily="34" charset="-128"/>
              </a:rPr>
              <a:t> SF Airport deploy: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300 </a:t>
            </a:r>
            <a:r>
              <a:rPr lang="en-US" sz="2400" dirty="0" err="1" smtClean="0">
                <a:ea typeface="ＭＳ Ｐゴシック" pitchFamily="34" charset="-128"/>
              </a:rPr>
              <a:t>StickNFind</a:t>
            </a:r>
            <a:r>
              <a:rPr lang="en-US" sz="2400" dirty="0" smtClean="0">
                <a:ea typeface="ＭＳ Ｐゴシック" pitchFamily="34" charset="-128"/>
              </a:rPr>
              <a:t> (15K USD)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60,000 m</a:t>
            </a:r>
            <a:r>
              <a:rPr lang="en-US" sz="2400" baseline="30000" dirty="0" smtClean="0">
                <a:ea typeface="ＭＳ Ｐゴシック" pitchFamily="34" charset="-128"/>
              </a:rPr>
              <a:t>2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</a:p>
          <a:p>
            <a:pPr lvl="1"/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188" y="908050"/>
            <a:ext cx="14065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560" y="3933056"/>
            <a:ext cx="3779912" cy="256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Infrastructure-based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 descr="ibeacons-proximity-rang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908050"/>
            <a:ext cx="3408362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Beacons</a:t>
            </a:r>
            <a:endParaRPr lang="en-US" dirty="0"/>
          </a:p>
        </p:txBody>
      </p:sp>
      <p:sp>
        <p:nvSpPr>
          <p:cNvPr id="39940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Source: NASA</a:t>
            </a:r>
          </a:p>
        </p:txBody>
      </p:sp>
      <p:pic>
        <p:nvPicPr>
          <p:cNvPr id="39941" name="Picture 7" descr="blog_ibeac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5525" y="3857625"/>
            <a:ext cx="403383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8" descr="ibeacon-how-it-work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908050"/>
            <a:ext cx="4224338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0" descr="Qualcomm-Gimbal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938" y="3641725"/>
            <a:ext cx="4338637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Infrastructure-based</a:t>
            </a:r>
          </a:p>
        </p:txBody>
      </p:sp>
      <p:pic>
        <p:nvPicPr>
          <p:cNvPr id="3994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488" y="2349500"/>
            <a:ext cx="173037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Ultrasound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2735263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800" dirty="0" smtClean="0">
                <a:ea typeface="ＭＳ Ｐゴシック" pitchFamily="34" charset="-128"/>
              </a:rPr>
              <a:t>Ultrasound transceivers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</a:rPr>
              <a:t>Active Bat, AT&amp;T Labs Cambridge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</a:rPr>
              <a:t>Cricket system, MIT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sz="2800" dirty="0" smtClean="0">
                <a:ea typeface="ＭＳ Ｐゴシック" pitchFamily="34" charset="-128"/>
              </a:rPr>
              <a:t>Smartphone-based (integrated </a:t>
            </a:r>
            <a:r>
              <a:rPr lang="en-US" sz="2800" dirty="0" err="1" smtClean="0">
                <a:ea typeface="ＭＳ Ｐゴシック" pitchFamily="34" charset="-128"/>
              </a:rPr>
              <a:t>mic</a:t>
            </a:r>
            <a:r>
              <a:rPr lang="en-US" sz="2800" dirty="0" smtClean="0">
                <a:ea typeface="ＭＳ Ｐゴシック" pitchFamily="34" charset="-128"/>
              </a:rPr>
              <a:t>)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</a:rPr>
              <a:t>Acoustic Location Processing System (ALPS), CMU: 31cm avg. positioning error (winners of Microsoft Contest 2015)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sz="1600" baseline="30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77072"/>
            <a:ext cx="1838325" cy="237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ricke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4365625"/>
            <a:ext cx="25209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867400" y="4437063"/>
            <a:ext cx="2881313" cy="1466850"/>
            <a:chOff x="-2263873" y="77499"/>
            <a:chExt cx="13599208" cy="71100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screen">
              <a:extLst/>
            </a:blip>
            <a:srcRect/>
            <a:stretch/>
          </p:blipFill>
          <p:spPr>
            <a:xfrm>
              <a:off x="771793" y="311861"/>
              <a:ext cx="7583749" cy="68756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0969" name="Picture 9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8670778">
              <a:off x="8815596" y="77499"/>
              <a:ext cx="2281987" cy="189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0" name="Picture 10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71087">
              <a:off x="-2200570" y="415106"/>
              <a:ext cx="2281989" cy="1890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1" name="Picture 1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9128541">
              <a:off x="9053346" y="5234693"/>
              <a:ext cx="2281989" cy="1890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2" name="Picture 12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1110026">
              <a:off x="-2263873" y="4697416"/>
              <a:ext cx="2281989" cy="1890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67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Infrastructure-based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LED Visible Light</a:t>
            </a:r>
            <a:endParaRPr lang="en-US" dirty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5472113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400" b="1" dirty="0" smtClean="0">
                <a:ea typeface="ＭＳ Ｐゴシック" pitchFamily="34" charset="-128"/>
              </a:rPr>
              <a:t>LED light bulbs can switch on/off at high frequency (not visible to human eye) transmitting their ID.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</a:rPr>
              <a:t>Light sensor decodes light signal intensities and estimates distances from LEDs to get user location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</a:rPr>
              <a:t>Academic: Epsilon (Microsoft Research)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Industrial: ByteLight.com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Similar ideas for Data </a:t>
            </a:r>
            <a:r>
              <a:rPr lang="en-US" sz="2400" dirty="0" err="1" smtClean="0">
                <a:ea typeface="ＭＳ Ｐゴシック" pitchFamily="34" charset="-128"/>
                <a:sym typeface="Wingdings" pitchFamily="2" charset="2"/>
              </a:rPr>
              <a:t>Transm</a:t>
            </a:r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 (</a:t>
            </a:r>
            <a:r>
              <a:rPr lang="en-US" sz="2400" dirty="0" err="1" smtClean="0">
                <a:ea typeface="ＭＳ Ｐゴシック" pitchFamily="34" charset="-128"/>
                <a:sym typeface="Wingdings" pitchFamily="2" charset="2"/>
              </a:rPr>
              <a:t>LiFi</a:t>
            </a:r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) – </a:t>
            </a:r>
            <a:r>
              <a:rPr lang="en-US" sz="2400" dirty="0" err="1" smtClean="0">
                <a:ea typeface="ＭＳ Ｐゴシック" pitchFamily="34" charset="-128"/>
                <a:sym typeface="Wingdings" pitchFamily="2" charset="2"/>
              </a:rPr>
              <a:t>Gbps</a:t>
            </a:r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 already!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sz="1600" baseline="30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468313" y="5653088"/>
            <a:ext cx="83153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500"/>
          </a:p>
          <a:p>
            <a:r>
              <a:rPr lang="en-US" sz="1500"/>
              <a:t>L. Li et al., "</a:t>
            </a:r>
            <a:r>
              <a:rPr lang="en-US" sz="1500">
                <a:hlinkClick r:id="rId3"/>
              </a:rPr>
              <a:t>Epsilon: A Visible Light Based Positioning System</a:t>
            </a:r>
            <a:r>
              <a:rPr lang="en-US" sz="1500"/>
              <a:t>", 11th USENIX Symposium on Networked Systems Design and Implementation (NSDI), 2014, pp. 331-343. </a:t>
            </a:r>
          </a:p>
          <a:p>
            <a:endParaRPr lang="en-US" sz="1500"/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688" y="4005263"/>
            <a:ext cx="633412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6400" y="4005263"/>
            <a:ext cx="18478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Infrastructure-based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Ultra Wide Band (UWB)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395288" y="981075"/>
            <a:ext cx="8497887" cy="34559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600" smtClean="0">
                <a:ea typeface="ＭＳ Ｐゴシック" pitchFamily="34" charset="-128"/>
              </a:rPr>
              <a:t>Measures the time (nanosec) it takes for </a:t>
            </a:r>
            <a:r>
              <a:rPr lang="en-US" sz="2600" b="1" smtClean="0">
                <a:ea typeface="ＭＳ Ｐゴシック" pitchFamily="34" charset="-128"/>
              </a:rPr>
              <a:t>brief bursts </a:t>
            </a:r>
            <a:r>
              <a:rPr lang="en-US" sz="2600" smtClean="0">
                <a:ea typeface="ＭＳ Ｐゴシック" pitchFamily="34" charset="-128"/>
              </a:rPr>
              <a:t>of </a:t>
            </a:r>
            <a:r>
              <a:rPr lang="en-US" sz="2600" b="1" smtClean="0">
                <a:ea typeface="ＭＳ Ｐゴシック" pitchFamily="34" charset="-128"/>
              </a:rPr>
              <a:t>radio energy (pulses) </a:t>
            </a:r>
            <a:r>
              <a:rPr lang="en-US" sz="2600" smtClean="0">
                <a:ea typeface="ＭＳ Ｐゴシック" pitchFamily="34" charset="-128"/>
              </a:rPr>
              <a:t>to travel between radios using a </a:t>
            </a:r>
            <a:r>
              <a:rPr lang="en-US" sz="2600" b="1" smtClean="0">
                <a:ea typeface="ＭＳ Ｐゴシック" pitchFamily="34" charset="-128"/>
              </a:rPr>
              <a:t>large portion of the radio spectrum.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b="1" smtClean="0">
                <a:ea typeface="ＭＳ Ｐゴシック" pitchFamily="34" charset="-128"/>
              </a:rPr>
              <a:t>Pros:</a:t>
            </a:r>
            <a:r>
              <a:rPr lang="en-US" sz="2400" smtClean="0">
                <a:ea typeface="ＭＳ Ｐゴシック" pitchFamily="34" charset="-128"/>
              </a:rPr>
              <a:t> Accuracy (Decawave reports 10cm accuracy!)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b="1" smtClean="0">
                <a:ea typeface="ＭＳ Ｐゴシック" pitchFamily="34" charset="-128"/>
              </a:rPr>
              <a:t>Cons: </a:t>
            </a:r>
            <a:r>
              <a:rPr lang="en-US" sz="2400" smtClean="0">
                <a:ea typeface="ＭＳ Ｐゴシック" pitchFamily="34" charset="-128"/>
              </a:rPr>
              <a:t>Short range, computational cost, expensive equipment [Zebra demo kit costs $12,000 (2014)]</a:t>
            </a:r>
            <a:endParaRPr lang="en-US" sz="7200" smtClean="0">
              <a:ea typeface="ＭＳ Ｐゴシック" pitchFamily="34" charset="-128"/>
            </a:endParaRPr>
          </a:p>
          <a:p>
            <a:pPr marL="514350" indent="-514350">
              <a:tabLst>
                <a:tab pos="3367088" algn="l"/>
              </a:tabLst>
            </a:pPr>
            <a:r>
              <a:rPr lang="en-US" sz="2600" b="1" smtClean="0">
                <a:ea typeface="ＭＳ Ｐゴシック" pitchFamily="34" charset="-128"/>
              </a:rPr>
              <a:t>Driven by several players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sz="2400" smtClean="0">
                <a:ea typeface="ＭＳ Ｐゴシック" pitchFamily="34" charset="-128"/>
              </a:rPr>
              <a:t>Ubisense (UK), Decawave (IE), Nanotron (GE), Time Domain (US), Zebra (US)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sz="1600" baseline="3000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pic>
        <p:nvPicPr>
          <p:cNvPr id="43012" name="Picture 3" descr="ubisen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4791075"/>
            <a:ext cx="279876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 descr="uw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4797425"/>
            <a:ext cx="28860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2" descr="http://www.decawave.com/sites/default/files/styles/front_page_slider_image/public/dw1000_new_0.png?itok=EOOfOri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441825"/>
            <a:ext cx="26479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TextBox 5"/>
          <p:cNvSpPr txBox="1">
            <a:spLocks noChangeArrowheads="1"/>
          </p:cNvSpPr>
          <p:nvPr/>
        </p:nvSpPr>
        <p:spPr bwMode="auto">
          <a:xfrm>
            <a:off x="6443663" y="0"/>
            <a:ext cx="2665412" cy="3698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Infrastructure-based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Localization and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5698976" cy="5073650"/>
          </a:xfrm>
        </p:spPr>
        <p:txBody>
          <a:bodyPr/>
          <a:lstStyle/>
          <a:p>
            <a:r>
              <a:rPr lang="en-US" sz="2400" b="1" dirty="0" smtClean="0"/>
              <a:t>Indoor Localization has still not reached its full potential.</a:t>
            </a:r>
          </a:p>
          <a:p>
            <a:r>
              <a:rPr lang="en-US" sz="2400" b="1" dirty="0" smtClean="0"/>
              <a:t>Huge spectrum of indoor apps:</a:t>
            </a:r>
          </a:p>
          <a:p>
            <a:pPr lvl="1"/>
            <a:r>
              <a:rPr lang="en-US" sz="2000" dirty="0" smtClean="0"/>
              <a:t>Navigation, Manufacturing, Asset Tracking, Inventory Management</a:t>
            </a:r>
          </a:p>
          <a:p>
            <a:pPr lvl="1"/>
            <a:r>
              <a:rPr lang="en-US" sz="2000" dirty="0" smtClean="0"/>
              <a:t>Healthcare, Smart Houses, Elderly support, Fitness apps</a:t>
            </a:r>
          </a:p>
          <a:p>
            <a:pPr lvl="1"/>
            <a:r>
              <a:rPr lang="en-US" sz="2000" dirty="0" smtClean="0"/>
              <a:t>Augmented Reality and Indoor Games</a:t>
            </a:r>
          </a:p>
          <a:p>
            <a:r>
              <a:rPr lang="en-US" sz="2400" b="1" dirty="0" smtClean="0"/>
              <a:t>Indoor Revenues expected reach 10B USD in 2020</a:t>
            </a:r>
          </a:p>
          <a:p>
            <a:pPr lvl="1"/>
            <a:r>
              <a:rPr lang="en-US" sz="2000" dirty="0" smtClean="0"/>
              <a:t>ABIresearch, “Retail Indoor Location Market Breaks US$10 Billion in 2020”’ Available at: https://goo.gl/ehPRMn, May 12, 2015.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933056"/>
            <a:ext cx="2445524" cy="19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268760"/>
            <a:ext cx="2137514" cy="231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/>
          </a:extLst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600" b="0" dirty="0" smtClean="0">
                <a:solidFill>
                  <a:schemeClr val="tx1"/>
                </a:solidFill>
                <a:cs typeface="Arial" pitchFamily="34" charset="0"/>
              </a:rPr>
              <a:t>Additional References</a:t>
            </a:r>
            <a:endParaRPr lang="en-GB" sz="4000" b="0" kern="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52227" name="Content Placeholder 6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  <a:ea typeface="ＭＳ Ｐゴシック" pitchFamily="34" charset="-128"/>
              </a:rPr>
              <a:t>[Privacy] </a:t>
            </a:r>
            <a:r>
              <a:rPr lang="en-US" sz="2000" dirty="0" smtClean="0">
                <a:ea typeface="ＭＳ Ｐゴシック" pitchFamily="34" charset="-128"/>
              </a:rPr>
              <a:t>"Privacy-Preserving Indoor Localization on Smartphones", Andreas </a:t>
            </a:r>
            <a:r>
              <a:rPr lang="en-US" sz="2000" dirty="0" err="1" smtClean="0">
                <a:ea typeface="ＭＳ Ｐゴシック" pitchFamily="34" charset="-128"/>
              </a:rPr>
              <a:t>Konstantinidis</a:t>
            </a:r>
            <a:r>
              <a:rPr lang="en-US" sz="2000" dirty="0" smtClean="0">
                <a:ea typeface="ＭＳ Ｐゴシック" pitchFamily="34" charset="-128"/>
              </a:rPr>
              <a:t>, </a:t>
            </a:r>
            <a:r>
              <a:rPr lang="en-US" sz="2000" dirty="0" err="1" smtClean="0">
                <a:ea typeface="ＭＳ Ｐゴシック" pitchFamily="34" charset="-128"/>
              </a:rPr>
              <a:t>Georgios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Chatzimilioudis</a:t>
            </a:r>
            <a:r>
              <a:rPr lang="en-US" sz="2000" dirty="0" smtClean="0">
                <a:ea typeface="ＭＳ Ｐゴシック" pitchFamily="34" charset="-128"/>
              </a:rPr>
              <a:t>, Demetrios Zeinalipour-Yazti, Paschalis </a:t>
            </a:r>
            <a:r>
              <a:rPr lang="en-US" sz="2000" dirty="0" err="1" smtClean="0">
                <a:ea typeface="ＭＳ Ｐゴシック" pitchFamily="34" charset="-128"/>
              </a:rPr>
              <a:t>Mpeis</a:t>
            </a:r>
            <a:r>
              <a:rPr lang="en-US" sz="2000" dirty="0" smtClean="0">
                <a:ea typeface="ＭＳ Ｐゴシック" pitchFamily="34" charset="-128"/>
              </a:rPr>
              <a:t>, Nikos </a:t>
            </a:r>
            <a:r>
              <a:rPr lang="en-US" sz="2000" dirty="0" err="1" smtClean="0">
                <a:ea typeface="ＭＳ Ｐゴシック" pitchFamily="34" charset="-128"/>
              </a:rPr>
              <a:t>Pelekis</a:t>
            </a:r>
            <a:r>
              <a:rPr lang="en-US" sz="2000" dirty="0" smtClean="0">
                <a:ea typeface="ＭＳ Ｐゴシック" pitchFamily="34" charset="-128"/>
              </a:rPr>
              <a:t>, </a:t>
            </a:r>
            <a:r>
              <a:rPr lang="en-US" sz="2000" dirty="0" err="1" smtClean="0">
                <a:ea typeface="ＭＳ Ｐゴシック" pitchFamily="34" charset="-128"/>
              </a:rPr>
              <a:t>Yannis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Theodoridis</a:t>
            </a:r>
            <a:r>
              <a:rPr lang="en-US" sz="2000" dirty="0" smtClean="0">
                <a:ea typeface="ＭＳ Ｐゴシック" pitchFamily="34" charset="-128"/>
              </a:rPr>
              <a:t>, </a:t>
            </a:r>
            <a:r>
              <a:rPr lang="en-US" sz="2000" b="1" dirty="0" smtClean="0">
                <a:ea typeface="ＭＳ Ｐゴシック" pitchFamily="34" charset="-128"/>
              </a:rPr>
              <a:t>IEEE Transactions on Knowledge and Data Engineering (TKDE'15), </a:t>
            </a:r>
            <a:r>
              <a:rPr lang="en-US" sz="2000" dirty="0" smtClean="0">
                <a:ea typeface="ＭＳ Ｐゴシック" pitchFamily="34" charset="-128"/>
              </a:rPr>
              <a:t>IEEE Computer Society, Vol. 27, </a:t>
            </a:r>
            <a:r>
              <a:rPr lang="en-US" sz="2000" dirty="0" err="1" smtClean="0">
                <a:ea typeface="ＭＳ Ｐゴシック" pitchFamily="34" charset="-128"/>
              </a:rPr>
              <a:t>Iss</a:t>
            </a:r>
            <a:r>
              <a:rPr lang="en-US" sz="2000" dirty="0" smtClean="0">
                <a:ea typeface="ＭＳ Ｐゴシック" pitchFamily="34" charset="-128"/>
              </a:rPr>
              <a:t>. 11, pp. 3042-3055, Los Alamitos, CA, USA, 2015.</a:t>
            </a:r>
          </a:p>
          <a:p>
            <a:r>
              <a:rPr lang="en-US" sz="2000" b="1" dirty="0" smtClean="0">
                <a:solidFill>
                  <a:srgbClr val="FF0000"/>
                </a:solidFill>
                <a:ea typeface="ＭＳ Ｐゴシック" pitchFamily="34" charset="-128"/>
              </a:rPr>
              <a:t>[Prefetching] </a:t>
            </a:r>
            <a:r>
              <a:rPr lang="en-US" sz="2000" dirty="0" smtClean="0">
                <a:ea typeface="ＭＳ Ｐゴシック" pitchFamily="34" charset="-128"/>
              </a:rPr>
              <a:t>"</a:t>
            </a:r>
            <a:r>
              <a:rPr lang="en-US" sz="2000" dirty="0" err="1" smtClean="0">
                <a:ea typeface="ＭＳ Ｐゴシック" pitchFamily="34" charset="-128"/>
              </a:rPr>
              <a:t>Radiomap</a:t>
            </a:r>
            <a:r>
              <a:rPr lang="en-US" sz="2000" dirty="0" smtClean="0">
                <a:ea typeface="ＭＳ Ｐゴシック" pitchFamily="34" charset="-128"/>
              </a:rPr>
              <a:t> Prefetching for Indoor Navigation in Intermittently Connected Wi-Fi Networks", Andreas </a:t>
            </a:r>
            <a:r>
              <a:rPr lang="en-US" sz="2000" dirty="0" err="1" smtClean="0">
                <a:ea typeface="ＭＳ Ｐゴシック" pitchFamily="34" charset="-128"/>
              </a:rPr>
              <a:t>Konstantinidis</a:t>
            </a:r>
            <a:r>
              <a:rPr lang="en-US" sz="2000" dirty="0" smtClean="0">
                <a:ea typeface="ＭＳ Ｐゴシック" pitchFamily="34" charset="-128"/>
              </a:rPr>
              <a:t>, George </a:t>
            </a:r>
            <a:r>
              <a:rPr lang="en-US" sz="2000" dirty="0" err="1" smtClean="0">
                <a:ea typeface="ＭＳ Ｐゴシック" pitchFamily="34" charset="-128"/>
              </a:rPr>
              <a:t>Nikolaides</a:t>
            </a:r>
            <a:r>
              <a:rPr lang="en-US" sz="2000" dirty="0" smtClean="0">
                <a:ea typeface="ＭＳ Ｐゴシック" pitchFamily="34" charset="-128"/>
              </a:rPr>
              <a:t>, </a:t>
            </a:r>
            <a:r>
              <a:rPr lang="en-US" sz="2000" dirty="0" err="1" smtClean="0">
                <a:ea typeface="ＭＳ Ｐゴシック" pitchFamily="34" charset="-128"/>
              </a:rPr>
              <a:t>Georgios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Chatzimilioudis</a:t>
            </a:r>
            <a:r>
              <a:rPr lang="en-US" sz="2000" dirty="0" smtClean="0">
                <a:ea typeface="ＭＳ Ｐゴシック" pitchFamily="34" charset="-128"/>
              </a:rPr>
              <a:t>, </a:t>
            </a:r>
            <a:r>
              <a:rPr lang="en-US" sz="2000" dirty="0" err="1" smtClean="0">
                <a:ea typeface="ＭＳ Ｐゴシック" pitchFamily="34" charset="-128"/>
              </a:rPr>
              <a:t>Giannis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Evagorou</a:t>
            </a:r>
            <a:r>
              <a:rPr lang="en-US" sz="2000" dirty="0" smtClean="0">
                <a:ea typeface="ＭＳ Ｐゴシック" pitchFamily="34" charset="-128"/>
              </a:rPr>
              <a:t>, Demetrios Zeinalipour-Yazti and </a:t>
            </a:r>
            <a:r>
              <a:rPr lang="en-US" sz="2000" dirty="0" err="1" smtClean="0">
                <a:ea typeface="ＭＳ Ｐゴシック" pitchFamily="34" charset="-128"/>
              </a:rPr>
              <a:t>Panos</a:t>
            </a:r>
            <a:r>
              <a:rPr lang="en-US" sz="2000" dirty="0" smtClean="0">
                <a:ea typeface="ＭＳ Ｐゴシック" pitchFamily="34" charset="-128"/>
              </a:rPr>
              <a:t> K. </a:t>
            </a:r>
            <a:r>
              <a:rPr lang="en-US" sz="2000" dirty="0" err="1" smtClean="0">
                <a:ea typeface="ＭＳ Ｐゴシック" pitchFamily="34" charset="-128"/>
              </a:rPr>
              <a:t>Chrysanthis</a:t>
            </a:r>
            <a:r>
              <a:rPr lang="en-US" sz="2000" b="1" dirty="0" smtClean="0">
                <a:ea typeface="ＭＳ Ｐゴシック" pitchFamily="34" charset="-128"/>
              </a:rPr>
              <a:t>, Proceedings of the 16th IEEE International Conference on Mobile Data Management (MDM'15), </a:t>
            </a:r>
            <a:r>
              <a:rPr lang="en-US" sz="2000" dirty="0" smtClean="0">
                <a:ea typeface="ＭＳ Ｐゴシック" pitchFamily="34" charset="-128"/>
              </a:rPr>
              <a:t>IEEE Press, Vol.1, pp. 34-43, Pittsburgh PA USA, 2015.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[Survey] </a:t>
            </a:r>
            <a:r>
              <a:rPr lang="en-US" sz="2000" i="1" dirty="0" smtClean="0"/>
              <a:t>“Internet-based Indoor Navigation Services”, </a:t>
            </a:r>
            <a:r>
              <a:rPr lang="en-US" sz="2000" dirty="0" smtClean="0"/>
              <a:t>Demetrios Zeinalipour-Yazti, Christos </a:t>
            </a:r>
            <a:r>
              <a:rPr lang="en-US" sz="2000" dirty="0" err="1" smtClean="0"/>
              <a:t>Laoudias</a:t>
            </a:r>
            <a:r>
              <a:rPr lang="en-US" sz="2000" dirty="0" smtClean="0"/>
              <a:t>, </a:t>
            </a:r>
            <a:r>
              <a:rPr lang="en-US" sz="2000" dirty="0" err="1" smtClean="0"/>
              <a:t>Kyriakos</a:t>
            </a:r>
            <a:r>
              <a:rPr lang="en-US" sz="2000" dirty="0" smtClean="0"/>
              <a:t> Georgiou and </a:t>
            </a:r>
            <a:r>
              <a:rPr lang="en-US" sz="2000" dirty="0" err="1" smtClean="0"/>
              <a:t>Georgios</a:t>
            </a:r>
            <a:r>
              <a:rPr lang="en-US" sz="2000" dirty="0" smtClean="0"/>
              <a:t> </a:t>
            </a:r>
            <a:r>
              <a:rPr lang="en-US" sz="2000" dirty="0" err="1" smtClean="0"/>
              <a:t>Chatzimiloudis</a:t>
            </a:r>
            <a:r>
              <a:rPr lang="en-US" sz="2000" dirty="0" smtClean="0"/>
              <a:t>, IEEE Internet Computing (IC'16), IEEE Computer Society, 2016.</a:t>
            </a:r>
          </a:p>
          <a:p>
            <a:endParaRPr lang="en-US" sz="20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  <a:cs typeface="Arial" pitchFamily="34" charset="0"/>
              </a:rPr>
              <a:t>IIN Taxonomy</a:t>
            </a:r>
            <a:endParaRPr lang="en-US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890" y="1124744"/>
            <a:ext cx="7289502" cy="540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20621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2138" y="549275"/>
            <a:ext cx="7959725" cy="1511300"/>
          </a:xfrm>
          <a:solidFill>
            <a:srgbClr val="92D050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r>
              <a:rPr lang="en-US" sz="4000" dirty="0" err="1" smtClean="0"/>
              <a:t>IoT</a:t>
            </a:r>
            <a:r>
              <a:rPr lang="en-US" sz="4000" dirty="0" smtClean="0"/>
              <a:t>-enabled Localization and Navigation</a:t>
            </a:r>
            <a:endParaRPr lang="en-US" sz="4000" i="1" dirty="0" smtClean="0">
              <a:solidFill>
                <a:schemeClr val="tx1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83568" y="5445224"/>
            <a:ext cx="7920037" cy="101566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0" dirty="0" smtClean="0">
                <a:solidFill>
                  <a:schemeClr val="tx1"/>
                </a:solidFill>
              </a:rPr>
              <a:t>Invited Talk at PERCCOM (Pervasive Computing &amp; </a:t>
            </a:r>
            <a:r>
              <a:rPr lang="en-GB" sz="2000" b="0" dirty="0" err="1" smtClean="0">
                <a:solidFill>
                  <a:schemeClr val="tx1"/>
                </a:solidFill>
              </a:rPr>
              <a:t>COMmunications</a:t>
            </a:r>
            <a:r>
              <a:rPr lang="en-GB" sz="2000" b="0" dirty="0" smtClean="0">
                <a:solidFill>
                  <a:schemeClr val="tx1"/>
                </a:solidFill>
              </a:rPr>
              <a:t> for sustainable development) Summer School, Erasmus </a:t>
            </a:r>
            <a:r>
              <a:rPr lang="en-GB" sz="2000" b="0" dirty="0" err="1" smtClean="0">
                <a:solidFill>
                  <a:schemeClr val="tx1"/>
                </a:solidFill>
              </a:rPr>
              <a:t>Mundus</a:t>
            </a:r>
            <a:r>
              <a:rPr lang="en-GB" sz="2000" b="0" dirty="0" smtClean="0">
                <a:solidFill>
                  <a:schemeClr val="tx1"/>
                </a:solidFill>
              </a:rPr>
              <a:t>  </a:t>
            </a:r>
            <a:r>
              <a:rPr lang="en-US" sz="2000" b="0" dirty="0" smtClean="0">
                <a:solidFill>
                  <a:schemeClr val="tx1"/>
                </a:solidFill>
              </a:rPr>
              <a:t>Nancy, France, </a:t>
            </a:r>
            <a:r>
              <a:rPr lang="en-US" sz="2000" b="0" i="1" dirty="0">
                <a:solidFill>
                  <a:schemeClr val="tx1"/>
                </a:solidFill>
              </a:rPr>
              <a:t>June </a:t>
            </a:r>
            <a:r>
              <a:rPr lang="en-US" sz="2000" b="0" i="1" dirty="0" smtClean="0">
                <a:solidFill>
                  <a:schemeClr val="tx1"/>
                </a:solidFill>
              </a:rPr>
              <a:t>16, 2016</a:t>
            </a:r>
            <a:endParaRPr lang="en-GB" sz="2000" b="0" dirty="0">
              <a:solidFill>
                <a:schemeClr val="tx1"/>
              </a:solidFill>
            </a:endParaRPr>
          </a:p>
        </p:txBody>
      </p:sp>
      <p:sp>
        <p:nvSpPr>
          <p:cNvPr id="6154" name="Rectangle 19"/>
          <p:cNvSpPr>
            <a:spLocks noChangeArrowheads="1"/>
          </p:cNvSpPr>
          <p:nvPr/>
        </p:nvSpPr>
        <p:spPr bwMode="auto">
          <a:xfrm>
            <a:off x="287338" y="4280545"/>
            <a:ext cx="1441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0">
                <a:hlinkClick r:id="rId4"/>
              </a:rPr>
              <a:t>http://goo.gl/70JV4q</a:t>
            </a:r>
            <a:endParaRPr lang="en-US" sz="1100" b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33600"/>
            <a:ext cx="201558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331243" y="2204864"/>
            <a:ext cx="5761037" cy="273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dirty="0" err="1">
                <a:solidFill>
                  <a:schemeClr val="tx1"/>
                </a:solidFill>
              </a:rPr>
              <a:t>Demetris</a:t>
            </a:r>
            <a:r>
              <a:rPr lang="en-US" altLang="en-US" sz="2800" dirty="0">
                <a:solidFill>
                  <a:schemeClr val="tx1"/>
                </a:solidFill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</a:rPr>
              <a:t>Zeinalipour</a:t>
            </a:r>
            <a:endParaRPr lang="en-US" altLang="en-US" sz="2800" dirty="0" smtClean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800" dirty="0" smtClean="0">
                <a:solidFill>
                  <a:srgbClr val="FF0000"/>
                </a:solidFill>
              </a:rPr>
              <a:t>Thanks! Questions?</a:t>
            </a:r>
            <a:endParaRPr lang="en-US" altLang="en-US" sz="28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0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dirty="0">
                <a:solidFill>
                  <a:schemeClr val="tx1"/>
                </a:solidFill>
              </a:rPr>
              <a:t>Assistant Professor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solidFill>
                  <a:schemeClr val="tx1"/>
                </a:solidFill>
              </a:rPr>
              <a:t>Data Management Systems Laboratory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solidFill>
                  <a:schemeClr val="tx1"/>
                </a:solidFill>
              </a:rPr>
              <a:t>Department of Computer Science</a:t>
            </a:r>
            <a:endParaRPr lang="el-GR" altLang="en-US" sz="20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solidFill>
                  <a:schemeClr val="tx1"/>
                </a:solidFill>
              </a:rPr>
              <a:t>University of Cyprus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1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dirty="0">
                <a:hlinkClick r:id="rId6"/>
              </a:rPr>
              <a:t>http://www.cs.ucy.ac.cy/~dzeina/</a:t>
            </a:r>
            <a:endParaRPr lang="en-US" altLang="en-US" sz="2000" dirty="0"/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60800"/>
            <a:ext cx="2193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Internet of Things (</a:t>
            </a:r>
            <a:r>
              <a:rPr lang="en-US" dirty="0" err="1" smtClean="0">
                <a:ea typeface="ＭＳ Ｐゴシック" pitchFamily="34" charset="-128"/>
              </a:rPr>
              <a:t>IoT</a:t>
            </a:r>
            <a:r>
              <a:rPr lang="en-US" dirty="0" smtClean="0">
                <a:ea typeface="ＭＳ Ｐゴシック" pitchFamily="34" charset="-128"/>
              </a:rPr>
              <a:t>)</a:t>
            </a:r>
            <a:endParaRPr lang="en-GB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9256" cy="5040213"/>
          </a:xfrm>
        </p:spPr>
        <p:txBody>
          <a:bodyPr/>
          <a:lstStyle/>
          <a:p>
            <a:pPr marL="514350" indent="-514350"/>
            <a:r>
              <a:rPr lang="en-US" sz="2400" dirty="0" smtClean="0">
                <a:ea typeface="ＭＳ Ｐゴシック" pitchFamily="34" charset="-128"/>
              </a:rPr>
              <a:t>“</a:t>
            </a:r>
            <a:r>
              <a:rPr lang="en-US" sz="2400" dirty="0" err="1" smtClean="0">
                <a:ea typeface="ＭＳ Ｐゴシック" pitchFamily="34" charset="-128"/>
              </a:rPr>
              <a:t>IoT</a:t>
            </a:r>
            <a:r>
              <a:rPr lang="en-US" sz="2400" dirty="0" smtClean="0">
                <a:ea typeface="ＭＳ Ｐゴシック" pitchFamily="34" charset="-128"/>
              </a:rPr>
              <a:t> refers to the ever-growing </a:t>
            </a:r>
            <a:r>
              <a:rPr lang="en-US" sz="2400" b="1" dirty="0" smtClean="0">
                <a:ea typeface="ＭＳ Ｐゴシック" pitchFamily="34" charset="-128"/>
              </a:rPr>
              <a:t>network of physical objects </a:t>
            </a:r>
            <a:r>
              <a:rPr lang="en-US" sz="2400" dirty="0" smtClean="0">
                <a:ea typeface="ＭＳ Ｐゴシック" pitchFamily="34" charset="-128"/>
              </a:rPr>
              <a:t>that feature an </a:t>
            </a:r>
            <a:r>
              <a:rPr lang="en-US" sz="2400" b="1" dirty="0" smtClean="0">
                <a:ea typeface="ＭＳ Ｐゴシック" pitchFamily="34" charset="-128"/>
              </a:rPr>
              <a:t>IP address </a:t>
            </a:r>
            <a:r>
              <a:rPr lang="en-US" sz="2400" dirty="0" smtClean="0">
                <a:ea typeface="ＭＳ Ｐゴシック" pitchFamily="34" charset="-128"/>
              </a:rPr>
              <a:t>for internet connectivity”. – Wikipedia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Maybe just a hype – Gartner.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772816"/>
            <a:ext cx="2088231" cy="184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67544" y="2636912"/>
            <a:ext cx="4968552" cy="295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lvl="0" indent="-514350" eaLnBrk="0" hangingPunct="0">
              <a:spcBef>
                <a:spcPct val="20000"/>
              </a:spcBef>
              <a:buFontTx/>
              <a:buChar char="•"/>
            </a:pPr>
            <a:r>
              <a:rPr lang="en-US" sz="2400" b="0" kern="0" dirty="0" smtClean="0">
                <a:solidFill>
                  <a:schemeClr val="tx1"/>
                </a:solidFill>
                <a:latin typeface="+mn-lt"/>
                <a:cs typeface="ＭＳ Ｐゴシック" charset="0"/>
              </a:rPr>
              <a:t>Nevertheless, the stack entails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ＭＳ Ｐゴシック" charset="0"/>
              </a:rPr>
              <a:t>: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Identify/Sense: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MAC,</a:t>
            </a:r>
            <a:r>
              <a:rPr lang="en-US" sz="1800" b="0" kern="0" dirty="0" smtClean="0">
                <a:solidFill>
                  <a:schemeClr val="tx1"/>
                </a:solidFill>
              </a:rPr>
              <a:t> EPC,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 sensors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Transmit: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using IP (MAC </a:t>
            </a:r>
            <a:r>
              <a:rPr lang="en-US" sz="1800" b="0" kern="0" dirty="0" smtClean="0">
                <a:solidFill>
                  <a:schemeClr val="tx1"/>
                </a:solidFill>
              </a:rPr>
              <a:t>Standards, Protocols, Interoperability, etc.)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</a:endParaRPr>
          </a:p>
          <a:p>
            <a:pPr marL="914400" marR="0" lvl="1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Store/Middleware:</a:t>
            </a: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Big Data Processing </a:t>
            </a:r>
            <a:r>
              <a:rPr lang="en-US" sz="1800" b="0" kern="0" dirty="0" smtClean="0">
                <a:solidFill>
                  <a:schemeClr val="tx1"/>
                </a:solidFill>
                <a:latin typeface="+mn-lt"/>
              </a:rPr>
              <a:t>/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Cloud, Monitor, Visualize, DSS, Analytics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Actuate:</a:t>
            </a: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 </a:t>
            </a:r>
            <a:r>
              <a:rPr lang="en-US" sz="1800" b="0" kern="0" dirty="0" smtClean="0">
                <a:solidFill>
                  <a:schemeClr val="tx1"/>
                </a:solidFill>
              </a:rPr>
              <a:t>Autonomic “smart” behavior,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Machine Learning, Artificial Intelligence,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etc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</a:rPr>
              <a:t>.</a:t>
            </a:r>
          </a:p>
          <a:p>
            <a:pPr marL="914400" marR="0" lvl="1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</a:endParaRPr>
          </a:p>
          <a:p>
            <a:pPr marL="914400" marR="0" lvl="1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</a:endParaRPr>
          </a:p>
          <a:p>
            <a:pPr marL="914400" marR="0" lvl="1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501008"/>
            <a:ext cx="32715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6228184" y="3861048"/>
            <a:ext cx="360040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5589240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Gartner Hype Cycle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58772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chemeClr val="bg1">
                    <a:lumMod val="50000"/>
                  </a:schemeClr>
                </a:solidFill>
              </a:rPr>
              <a:t>Internet of Things: A Survey on Enabling Technologies, Protocols, and Applications , IEEE Communications Surveys &amp; Tutorials, Volume:17, Issue: 4, July 2015.	</a:t>
            </a:r>
            <a:r>
              <a:rPr lang="en-US" sz="1200" b="0" dirty="0" smtClean="0">
                <a:solidFill>
                  <a:schemeClr val="bg1">
                    <a:lumMod val="50000"/>
                  </a:schemeClr>
                </a:solidFill>
              </a:rPr>
              <a:t> 	</a:t>
            </a:r>
            <a:endParaRPr lang="en-US"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Internet-based Indoor Navigation</a:t>
            </a:r>
            <a:endParaRPr lang="en-US" dirty="0"/>
          </a:p>
        </p:txBody>
      </p:sp>
      <p:sp>
        <p:nvSpPr>
          <p:cNvPr id="13315" name="Content Placeholder 6"/>
          <p:cNvSpPr>
            <a:spLocks noGrp="1"/>
          </p:cNvSpPr>
          <p:nvPr>
            <p:ph idx="1"/>
          </p:nvPr>
        </p:nvSpPr>
        <p:spPr>
          <a:xfrm>
            <a:off x="395288" y="1125538"/>
            <a:ext cx="8280400" cy="5073650"/>
          </a:xfrm>
        </p:spPr>
        <p:txBody>
          <a:bodyPr/>
          <a:lstStyle/>
          <a:p>
            <a:r>
              <a:rPr lang="en-US" sz="2800" b="1" dirty="0" smtClean="0">
                <a:ea typeface="ＭＳ Ｐゴシック" pitchFamily="34" charset="-128"/>
              </a:rPr>
              <a:t>Enablers</a:t>
            </a:r>
            <a:r>
              <a:rPr lang="en-US" sz="2800" dirty="0" smtClean="0">
                <a:ea typeface="ＭＳ Ｐゴシック" pitchFamily="34" charset="-128"/>
              </a:rPr>
              <a:t> for </a:t>
            </a:r>
            <a:r>
              <a:rPr lang="en-US" sz="2800" b="1" dirty="0" smtClean="0">
                <a:ea typeface="ＭＳ Ｐゴシック" pitchFamily="34" charset="-128"/>
              </a:rPr>
              <a:t>Indoor</a:t>
            </a:r>
            <a:r>
              <a:rPr lang="en-US" sz="2800" dirty="0" smtClean="0">
                <a:ea typeface="ＭＳ Ｐゴシック" pitchFamily="34" charset="-128"/>
              </a:rPr>
              <a:t> have been </a:t>
            </a:r>
            <a:r>
              <a:rPr lang="en-US" sz="2800" b="1" i="1" dirty="0" smtClean="0">
                <a:solidFill>
                  <a:schemeClr val="accent2"/>
                </a:solidFill>
                <a:ea typeface="ＭＳ Ｐゴシック" pitchFamily="34" charset="-128"/>
              </a:rPr>
              <a:t>Internet-based Indoor Navigation (IIN)* </a:t>
            </a:r>
            <a:r>
              <a:rPr lang="en-US" sz="2800" dirty="0" smtClean="0">
                <a:ea typeface="ＭＳ Ｐゴシック" pitchFamily="34" charset="-128"/>
              </a:rPr>
              <a:t>services founded on measurements collected by </a:t>
            </a:r>
            <a:r>
              <a:rPr lang="en-US" sz="2800" b="1" dirty="0" err="1" smtClean="0">
                <a:ea typeface="ＭＳ Ｐゴシック" pitchFamily="34" charset="-128"/>
              </a:rPr>
              <a:t>IoT</a:t>
            </a:r>
            <a:r>
              <a:rPr lang="en-US" sz="2800" b="1" dirty="0" smtClean="0">
                <a:ea typeface="ＭＳ Ｐゴシック" pitchFamily="34" charset="-128"/>
              </a:rPr>
              <a:t> devices</a:t>
            </a:r>
            <a:r>
              <a:rPr lang="en-US" sz="2800" dirty="0" smtClean="0">
                <a:ea typeface="ＭＳ Ｐゴシック" pitchFamily="34" charset="-128"/>
              </a:rPr>
              <a:t>.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827088" y="2779713"/>
            <a:ext cx="3097212" cy="2808287"/>
            <a:chOff x="4443413" y="2133600"/>
            <a:chExt cx="4700587" cy="4103688"/>
          </a:xfrm>
        </p:grpSpPr>
        <p:pic>
          <p:nvPicPr>
            <p:cNvPr id="13325" name="Picture 7" descr="blog_ibeaco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325" y="3500438"/>
              <a:ext cx="1397000" cy="136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7596188" y="3500438"/>
              <a:ext cx="1368425" cy="1395412"/>
              <a:chOff x="-2263873" y="77499"/>
              <a:chExt cx="13599208" cy="711001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 cstate="screen">
                <a:extLst/>
              </a:blip>
              <a:srcRect/>
              <a:stretch/>
            </p:blipFill>
            <p:spPr>
              <a:xfrm>
                <a:off x="771793" y="311861"/>
                <a:ext cx="7583749" cy="68756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3333" name="Picture 9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8670778">
                <a:off x="8815596" y="77499"/>
                <a:ext cx="2281987" cy="1890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34" name="Picture 10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671087">
                <a:off x="-2200570" y="415106"/>
                <a:ext cx="2281989" cy="1890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35" name="Picture 11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-9128541">
                <a:off x="9053346" y="5234693"/>
                <a:ext cx="2281989" cy="1890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36" name="Picture 12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-1110026">
                <a:off x="-2263873" y="4697416"/>
                <a:ext cx="2281989" cy="1890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32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43413" y="5013325"/>
              <a:ext cx="4521200" cy="1223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8" descr="linksyswrt54g.g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00563" y="2133600"/>
              <a:ext cx="1665287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9" descr="cell-tower-470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56325" y="2133600"/>
              <a:ext cx="1514475" cy="125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0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740650" y="2133600"/>
              <a:ext cx="1403350" cy="1306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1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83113" y="3500438"/>
              <a:ext cx="1501775" cy="13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17" name="TextBox 17"/>
          <p:cNvSpPr txBox="1">
            <a:spLocks noChangeArrowheads="1"/>
          </p:cNvSpPr>
          <p:nvPr/>
        </p:nvSpPr>
        <p:spPr bwMode="auto">
          <a:xfrm>
            <a:off x="539750" y="5732463"/>
            <a:ext cx="8064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1" dirty="0"/>
              <a:t>“Internet-based Indoor Navigation </a:t>
            </a:r>
            <a:r>
              <a:rPr lang="en-US" sz="1600" i="1" dirty="0" smtClean="0"/>
              <a:t>Services”, </a:t>
            </a:r>
            <a:r>
              <a:rPr lang="en-US" sz="1600" b="0" dirty="0" smtClean="0"/>
              <a:t>Demetrios Zeinalipour-Yazti, Christos </a:t>
            </a:r>
            <a:r>
              <a:rPr lang="en-US" sz="1600" b="0" dirty="0" err="1" smtClean="0"/>
              <a:t>Laoudias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Kyriakos</a:t>
            </a:r>
            <a:r>
              <a:rPr lang="en-US" sz="1600" b="0" dirty="0" smtClean="0"/>
              <a:t> Georgiou and </a:t>
            </a:r>
            <a:r>
              <a:rPr lang="en-US" sz="1600" b="0" dirty="0" err="1" smtClean="0"/>
              <a:t>Georgios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Chatzimiloudis</a:t>
            </a:r>
            <a:r>
              <a:rPr lang="en-US" sz="1600" b="0" dirty="0" smtClean="0"/>
              <a:t>, </a:t>
            </a:r>
            <a:r>
              <a:rPr lang="en-US" sz="1600" dirty="0" smtClean="0"/>
              <a:t>IEEE Internet Computing (IC'16), </a:t>
            </a:r>
            <a:r>
              <a:rPr lang="en-US" sz="1600" b="0" dirty="0" smtClean="0"/>
              <a:t>IEEE Computer Society, 2016.</a:t>
            </a:r>
            <a:endParaRPr lang="en-US" sz="1600" b="0" dirty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148263" y="5208588"/>
            <a:ext cx="2716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IIN Service</a:t>
            </a:r>
          </a:p>
        </p:txBody>
      </p:sp>
      <p:sp>
        <p:nvSpPr>
          <p:cNvPr id="21" name="Cloud 20"/>
          <p:cNvSpPr/>
          <p:nvPr/>
        </p:nvSpPr>
        <p:spPr bwMode="auto">
          <a:xfrm>
            <a:off x="5219700" y="2544763"/>
            <a:ext cx="2520950" cy="2736850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cs typeface="Arial" charset="0"/>
            </a:endParaRPr>
          </a:p>
        </p:txBody>
      </p:sp>
      <p:sp>
        <p:nvSpPr>
          <p:cNvPr id="23" name="Can 22"/>
          <p:cNvSpPr>
            <a:spLocks noChangeArrowheads="1"/>
          </p:cNvSpPr>
          <p:nvPr/>
        </p:nvSpPr>
        <p:spPr bwMode="auto">
          <a:xfrm>
            <a:off x="5724525" y="3048000"/>
            <a:ext cx="1368425" cy="1657350"/>
          </a:xfrm>
          <a:prstGeom prst="can">
            <a:avLst>
              <a:gd name="adj" fmla="val 25013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>
            <a:off x="4211638" y="3284538"/>
            <a:ext cx="1081087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 flipH="1">
            <a:off x="4067175" y="4867275"/>
            <a:ext cx="11525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284663" y="2708275"/>
            <a:ext cx="1008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enrich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995738" y="4219575"/>
            <a:ext cx="1223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navigate</a:t>
            </a:r>
          </a:p>
        </p:txBody>
      </p:sp>
      <p:sp>
        <p:nvSpPr>
          <p:cNvPr id="25" name="TextBox 24"/>
          <p:cNvSpPr txBox="1"/>
          <p:nvPr/>
        </p:nvSpPr>
        <p:spPr>
          <a:xfrm rot="18826672">
            <a:off x="307349" y="259322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IoT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31" grpId="0"/>
      <p:bldP spid="32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Talk Objective</a:t>
            </a:r>
            <a:endParaRPr lang="en-US" b="1" dirty="0" smtClean="0">
              <a:ea typeface="ＭＳ Ｐゴシック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6995120" cy="5399806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dirty="0" smtClean="0"/>
              <a:t>The goal of this talk is to survey</a:t>
            </a:r>
            <a:r>
              <a:rPr lang="en-US" sz="2800" b="1" dirty="0" smtClean="0"/>
              <a:t> (indoor) localization </a:t>
            </a:r>
            <a:r>
              <a:rPr lang="en-US" sz="2800" dirty="0" smtClean="0"/>
              <a:t>founded on </a:t>
            </a:r>
            <a:r>
              <a:rPr lang="en-US" sz="2800" b="1" dirty="0" err="1" smtClean="0"/>
              <a:t>IoT</a:t>
            </a:r>
            <a:r>
              <a:rPr lang="en-US" sz="2800" b="1" dirty="0" smtClean="0"/>
              <a:t> technology </a:t>
            </a:r>
            <a:r>
              <a:rPr lang="en-US" sz="2800" dirty="0" smtClean="0"/>
              <a:t>from an industrial and academic perspective.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Full version </a:t>
            </a:r>
            <a:r>
              <a:rPr lang="en-US" sz="2800" dirty="0" smtClean="0">
                <a:ea typeface="ＭＳ Ｐゴシック" pitchFamily="34" charset="-128"/>
              </a:rPr>
              <a:t>of the talk (covering crowdsourcing, privacy, modeling and localization) available at the following URL: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IEEE MDM’15 Tutorial, Pittsburgh, PA, USA (</a:t>
            </a:r>
            <a:r>
              <a:rPr lang="en-US" sz="2000" dirty="0" smtClean="0">
                <a:ea typeface="ＭＳ Ｐゴシック" pitchFamily="34" charset="-128"/>
                <a:hlinkClick r:id="rId2"/>
              </a:rPr>
              <a:t>http://dmsl.cs.ucy.ac.cy/tutorials/mdm15/</a:t>
            </a:r>
            <a:r>
              <a:rPr lang="en-US" sz="2000" dirty="0" smtClean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  <a:buNone/>
            </a:pPr>
            <a:endParaRPr lang="en-US" sz="1800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 smtClean="0"/>
          </a:p>
          <a:p>
            <a:pPr>
              <a:buFontTx/>
              <a:buNone/>
              <a:defRPr/>
            </a:pP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276872"/>
            <a:ext cx="3059832" cy="226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6372200" y="2708920"/>
            <a:ext cx="25202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/>
              <a:t>“Internet-based Indoor Navigation </a:t>
            </a:r>
            <a:r>
              <a:rPr lang="en-US" sz="1200" i="1" dirty="0" smtClean="0"/>
              <a:t>Services”, </a:t>
            </a:r>
            <a:r>
              <a:rPr lang="en-US" sz="1200" b="0" dirty="0" smtClean="0"/>
              <a:t>Demetrios Zeinalipour-Yazti, Christos </a:t>
            </a:r>
            <a:r>
              <a:rPr lang="en-US" sz="1200" b="0" dirty="0" err="1" smtClean="0"/>
              <a:t>Laoudias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Kyriakos</a:t>
            </a:r>
            <a:r>
              <a:rPr lang="en-US" sz="1200" b="0" dirty="0" smtClean="0"/>
              <a:t> Georgiou and </a:t>
            </a:r>
            <a:r>
              <a:rPr lang="en-US" sz="1200" b="0" dirty="0" err="1" smtClean="0"/>
              <a:t>Georgios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Chatzimiloudis</a:t>
            </a:r>
            <a:r>
              <a:rPr lang="en-US" sz="1200" b="0" dirty="0" smtClean="0"/>
              <a:t>, </a:t>
            </a:r>
            <a:r>
              <a:rPr lang="en-US" sz="1200" dirty="0" smtClean="0"/>
              <a:t>IEEE Internet Computing (IC'16), </a:t>
            </a:r>
            <a:r>
              <a:rPr lang="en-US" sz="1200" b="0" dirty="0" smtClean="0"/>
              <a:t>IEEE Computer Society, 2016.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“Smart” Hospitals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640763" cy="2232025"/>
          </a:xfrm>
        </p:spPr>
        <p:txBody>
          <a:bodyPr/>
          <a:lstStyle/>
          <a:p>
            <a:pPr marL="514350" indent="-514350"/>
            <a:r>
              <a:rPr lang="en-US" sz="2800" b="1" dirty="0" err="1" smtClean="0">
                <a:ea typeface="ＭＳ Ｐゴシック" pitchFamily="34" charset="-128"/>
              </a:rPr>
              <a:t>Ekahau</a:t>
            </a:r>
            <a:r>
              <a:rPr lang="en-US" sz="2800" b="1" dirty="0" smtClean="0">
                <a:ea typeface="ＭＳ Ｐゴシック" pitchFamily="34" charset="-128"/>
              </a:rPr>
              <a:t> RTLS: </a:t>
            </a:r>
            <a:r>
              <a:rPr lang="en-US" sz="2800" dirty="0" smtClean="0">
                <a:ea typeface="ＭＳ Ｐゴシック" pitchFamily="34" charset="-128"/>
              </a:rPr>
              <a:t>Tracks appliance and doctors in the indoor spaces of healthcare enterprises.</a:t>
            </a:r>
          </a:p>
          <a:p>
            <a:pPr marL="914400" lvl="1" indent="-514350"/>
            <a:r>
              <a:rPr lang="en-US" sz="2400" dirty="0" smtClean="0">
                <a:ea typeface="ＭＳ Ｐゴシック" pitchFamily="34" charset="-128"/>
              </a:rPr>
              <a:t>Asset tracking, ​staff safety &amp; workflow optimization, patient safety &amp; throughput, ​temperature monitoring</a:t>
            </a:r>
            <a:r>
              <a:rPr lang="en-US" sz="2400" b="1" dirty="0" smtClean="0">
                <a:solidFill>
                  <a:srgbClr val="007A37"/>
                </a:solidFill>
                <a:ea typeface="ＭＳ Ｐゴシック" pitchFamily="34" charset="-128"/>
              </a:rPr>
              <a:t>. [ Active-RFID-over-</a:t>
            </a:r>
            <a:r>
              <a:rPr lang="en-US" sz="2400" b="1" dirty="0" err="1" smtClean="0">
                <a:solidFill>
                  <a:srgbClr val="007A37"/>
                </a:solidFill>
                <a:ea typeface="ＭＳ Ｐゴシック" pitchFamily="34" charset="-128"/>
              </a:rPr>
              <a:t>WiFi</a:t>
            </a:r>
            <a:r>
              <a:rPr lang="en-US" sz="2400" b="1" dirty="0" smtClean="0">
                <a:solidFill>
                  <a:srgbClr val="007A37"/>
                </a:solidFill>
                <a:ea typeface="ＭＳ Ｐゴシック" pitchFamily="34" charset="-128"/>
              </a:rPr>
              <a:t> ]</a:t>
            </a:r>
          </a:p>
        </p:txBody>
      </p:sp>
      <p:pic>
        <p:nvPicPr>
          <p:cNvPr id="9" name="Picture 8" descr="1-ekaha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1369" y="3594993"/>
            <a:ext cx="17272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ekahau-w4-wearable-rfid-ta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3394" y="4847530"/>
            <a:ext cx="1851025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palmetto-health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1369" y="4631630"/>
            <a:ext cx="22320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ekahau-staff-safety-memorial-health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5719" y="3140968"/>
            <a:ext cx="2303463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logo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3140968"/>
            <a:ext cx="173196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3356992"/>
            <a:ext cx="2547218" cy="184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724128" y="5229200"/>
            <a:ext cx="29158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/>
              <a:t>Location Beacons: 1 meter accuracy that complements </a:t>
            </a:r>
            <a:r>
              <a:rPr lang="en-US" sz="1400" b="0" dirty="0" err="1" smtClean="0"/>
              <a:t>thei</a:t>
            </a:r>
            <a:r>
              <a:rPr lang="en-US" sz="1400" b="0" dirty="0" smtClean="0"/>
              <a:t> Wi-Fi-only RTLS architecture</a:t>
            </a:r>
            <a:endParaRPr lang="en-US" sz="14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“Smart” Homes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sz="2400" dirty="0" smtClean="0">
                <a:ea typeface="ＭＳ Ｐゴシック" pitchFamily="34" charset="-128"/>
              </a:rPr>
              <a:t>Smart Houses have so far mainly focused on:</a:t>
            </a:r>
          </a:p>
          <a:p>
            <a:pPr marL="914400" lvl="1" indent="-514350"/>
            <a:r>
              <a:rPr lang="en-US" sz="2000" b="1" dirty="0" smtClean="0">
                <a:ea typeface="ＭＳ Ｐゴシック" pitchFamily="34" charset="-128"/>
              </a:rPr>
              <a:t>Sustainable Automation</a:t>
            </a:r>
            <a:r>
              <a:rPr lang="en-US" sz="2000" dirty="0" smtClean="0">
                <a:ea typeface="ＭＳ Ｐゴシック" pitchFamily="34" charset="-128"/>
              </a:rPr>
              <a:t>: lighting, heating, ventilation, air conditioning (HVAC), smart appliance operation (e.g., PVC Self-consumption or location-based)</a:t>
            </a:r>
          </a:p>
          <a:p>
            <a:pPr marL="914400" lvl="1" indent="-514350"/>
            <a:r>
              <a:rPr lang="en-US" sz="2000" b="1" dirty="0" smtClean="0">
                <a:ea typeface="ＭＳ Ｐゴシック" pitchFamily="34" charset="-128"/>
              </a:rPr>
              <a:t>Security:</a:t>
            </a:r>
            <a:r>
              <a:rPr lang="en-US" sz="2000" dirty="0" smtClean="0">
                <a:ea typeface="ＭＳ Ｐゴシック" pitchFamily="34" charset="-128"/>
              </a:rPr>
              <a:t> remote surveillance, leak detection, smoke and CO detectors </a:t>
            </a:r>
          </a:p>
          <a:p>
            <a:pPr marL="514350" indent="-514350"/>
            <a:r>
              <a:rPr lang="en-US" sz="2400" b="1" dirty="0" smtClean="0">
                <a:ea typeface="ＭＳ Ｐゴシック" pitchFamily="34" charset="-128"/>
              </a:rPr>
              <a:t>New research focuses on exploitation of </a:t>
            </a:r>
            <a:r>
              <a:rPr lang="en-US" sz="2400" b="1" dirty="0" smtClean="0">
                <a:solidFill>
                  <a:srgbClr val="FF0000"/>
                </a:solidFill>
                <a:ea typeface="ＭＳ Ｐゴシック" pitchFamily="34" charset="-128"/>
              </a:rPr>
              <a:t>Indoor location</a:t>
            </a:r>
            <a:r>
              <a:rPr lang="en-US" sz="2400" b="1" dirty="0" smtClean="0">
                <a:ea typeface="ＭＳ Ｐゴシック" pitchFamily="34" charset="-128"/>
              </a:rPr>
              <a:t>:</a:t>
            </a:r>
            <a:r>
              <a:rPr lang="en-US" sz="2400" dirty="0" smtClean="0">
                <a:ea typeface="ＭＳ Ｐゴシック" pitchFamily="34" charset="-128"/>
              </a:rPr>
              <a:t> Ambient Assisted Living (robots for elderly care, drone butlers or mobile house cameras, etc.)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437112"/>
            <a:ext cx="455837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149080"/>
            <a:ext cx="144273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4221088"/>
            <a:ext cx="1965226" cy="196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293096"/>
            <a:ext cx="1500318" cy="176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32240" y="5949280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Turtlebot</a:t>
            </a:r>
            <a:r>
              <a:rPr lang="en-US" sz="1800" dirty="0" smtClean="0"/>
              <a:t> @ EVARILOS (TU Berlin)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35777</TotalTime>
  <Words>2723</Words>
  <Application>Microsoft Macintosh PowerPoint</Application>
  <PresentationFormat>On-screen Show (4:3)</PresentationFormat>
  <Paragraphs>381</Paragraphs>
  <Slides>42</Slides>
  <Notes>35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ＭＳ Ｐゴシック</vt:lpstr>
      <vt:lpstr>Tahoma</vt:lpstr>
      <vt:lpstr>Wingdings</vt:lpstr>
      <vt:lpstr>Default Design</vt:lpstr>
      <vt:lpstr>Equation</vt:lpstr>
      <vt:lpstr>IoT-enabled Localization and Navigation</vt:lpstr>
      <vt:lpstr>Disclaimer</vt:lpstr>
      <vt:lpstr>Motivation</vt:lpstr>
      <vt:lpstr>Localization and Navigation</vt:lpstr>
      <vt:lpstr>Internet of Things (IoT)</vt:lpstr>
      <vt:lpstr>Internet-based Indoor Navigation</vt:lpstr>
      <vt:lpstr>Talk Objective</vt:lpstr>
      <vt:lpstr>“Smart” Hospitals</vt:lpstr>
      <vt:lpstr>“Smart” Homes</vt:lpstr>
      <vt:lpstr>“Smart” Retail</vt:lpstr>
      <vt:lpstr>“Smart”-phone Navigation</vt:lpstr>
      <vt:lpstr>Anyplace IIN Service</vt:lpstr>
      <vt:lpstr>Showcase: Hotel in Pittsburgh, USA</vt:lpstr>
      <vt:lpstr>Showcase: Hotel in Pittsburgh, USA</vt:lpstr>
      <vt:lpstr>Showcase: Univ. of Cyprus</vt:lpstr>
      <vt:lpstr>Campus and Library Navigation</vt:lpstr>
      <vt:lpstr>Anyplace Open Maps</vt:lpstr>
      <vt:lpstr>Location</vt:lpstr>
      <vt:lpstr>Location (Applications)</vt:lpstr>
      <vt:lpstr>Location (Technologies)</vt:lpstr>
      <vt:lpstr>Localization</vt:lpstr>
      <vt:lpstr>Location (Outdoor)</vt:lpstr>
      <vt:lpstr>Location (Outdoor/Indoor)</vt:lpstr>
      <vt:lpstr>Location (Indoor)</vt:lpstr>
      <vt:lpstr>PowerPoint Presentation</vt:lpstr>
      <vt:lpstr>WiFi Fingerprinting</vt:lpstr>
      <vt:lpstr>WiFi Fingerprinting</vt:lpstr>
      <vt:lpstr>Logging in Anyplace</vt:lpstr>
      <vt:lpstr>WiFi Positioning</vt:lpstr>
      <vt:lpstr>Hybrid Wi-Fi/IMU/Outdoor Anyplace</vt:lpstr>
      <vt:lpstr>Magnetic-based</vt:lpstr>
      <vt:lpstr>Localization</vt:lpstr>
      <vt:lpstr>RFID Tags</vt:lpstr>
      <vt:lpstr>Beacons</vt:lpstr>
      <vt:lpstr>Beacons</vt:lpstr>
      <vt:lpstr>Beacons</vt:lpstr>
      <vt:lpstr>Ultrasound</vt:lpstr>
      <vt:lpstr>LED Visible Light</vt:lpstr>
      <vt:lpstr>Ultra Wide Band (UWB)</vt:lpstr>
      <vt:lpstr>PowerPoint Presentation</vt:lpstr>
      <vt:lpstr>IIN Taxonomy</vt:lpstr>
      <vt:lpstr>IoT-enabled Localization and Navigation</vt:lpstr>
    </vt:vector>
  </TitlesOfParts>
  <Company>UCR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Querying Sensor Data in Smartphone Networks</dc:title>
  <dc:subject>University of Cyprus</dc:subject>
  <dc:creator>Demetris Zeinalipour</dc:creator>
  <cp:lastModifiedBy>Microsoft Office User</cp:lastModifiedBy>
  <cp:revision>2412</cp:revision>
  <cp:lastPrinted>2005-08-16T19:27:47Z</cp:lastPrinted>
  <dcterms:created xsi:type="dcterms:W3CDTF">2002-06-13T03:57:29Z</dcterms:created>
  <dcterms:modified xsi:type="dcterms:W3CDTF">2016-06-16T09:11:04Z</dcterms:modified>
</cp:coreProperties>
</file>