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1539" r:id="rId2"/>
    <p:sldId id="1954" r:id="rId3"/>
    <p:sldId id="2106" r:id="rId4"/>
    <p:sldId id="2105" r:id="rId5"/>
    <p:sldId id="2193" r:id="rId6"/>
    <p:sldId id="2223" r:id="rId7"/>
    <p:sldId id="2194" r:id="rId8"/>
    <p:sldId id="1974" r:id="rId9"/>
    <p:sldId id="2201" r:id="rId10"/>
    <p:sldId id="2208" r:id="rId11"/>
    <p:sldId id="2200" r:id="rId12"/>
    <p:sldId id="2203" r:id="rId13"/>
    <p:sldId id="2221" r:id="rId14"/>
    <p:sldId id="2213" r:id="rId15"/>
    <p:sldId id="2212" r:id="rId16"/>
    <p:sldId id="2202" r:id="rId17"/>
    <p:sldId id="2214" r:id="rId18"/>
    <p:sldId id="2215" r:id="rId19"/>
    <p:sldId id="2209" r:id="rId20"/>
    <p:sldId id="2216" r:id="rId21"/>
    <p:sldId id="2217" r:id="rId22"/>
    <p:sldId id="2218" r:id="rId23"/>
    <p:sldId id="2219" r:id="rId24"/>
    <p:sldId id="2220" r:id="rId25"/>
    <p:sldId id="2210" r:id="rId26"/>
    <p:sldId id="1946" r:id="rId27"/>
    <p:sldId id="2022" r:id="rId28"/>
  </p:sldIdLst>
  <p:sldSz cx="9144000" cy="6858000" type="screen4x3"/>
  <p:notesSz cx="7010400" cy="9296400"/>
  <p:defaultTextStyle>
    <a:defPPr>
      <a:defRPr lang="el-GR"/>
    </a:defPPr>
    <a:lvl1pPr algn="l" rtl="0" fontAlgn="base">
      <a:spcBef>
        <a:spcPct val="0"/>
      </a:spcBef>
      <a:spcAft>
        <a:spcPct val="0"/>
      </a:spcAft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9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oteris Constantinou" initials="SC" lastIdx="1" clrIdx="0">
    <p:extLst>
      <p:ext uri="{19B8F6BF-5375-455C-9EA6-DF929625EA0E}">
        <p15:presenceInfo xmlns:p15="http://schemas.microsoft.com/office/powerpoint/2012/main" userId="S-1-5-21-418173696-1865631385-3455776535-100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A37"/>
    <a:srgbClr val="FF0000"/>
    <a:srgbClr val="C7E6A4"/>
    <a:srgbClr val="00355E"/>
    <a:srgbClr val="ECC7B2"/>
    <a:srgbClr val="FF3300"/>
    <a:srgbClr val="FF6600"/>
    <a:srgbClr val="FF2600"/>
    <a:srgbClr val="003399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53" autoAdjust="0"/>
    <p:restoredTop sz="75294" autoAdjust="0"/>
  </p:normalViewPr>
  <p:slideViewPr>
    <p:cSldViewPr>
      <p:cViewPr varScale="1">
        <p:scale>
          <a:sx n="62" d="100"/>
          <a:sy n="62" d="100"/>
        </p:scale>
        <p:origin x="2016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3810" y="72"/>
      </p:cViewPr>
      <p:guideLst>
        <p:guide orient="horz" pos="2928"/>
        <p:guide pos="220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36968" cy="463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7" tIns="46420" rIns="92837" bIns="46420" numCol="1" anchor="t" anchorCtr="0" compatLnSpc="1">
            <a:prstTxWarp prst="textNoShape">
              <a:avLst/>
            </a:prstTxWarp>
          </a:bodyPr>
          <a:lstStyle>
            <a:lvl1pPr algn="l" defTabSz="928730">
              <a:defRPr sz="1200"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796" y="1"/>
            <a:ext cx="3036968" cy="463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7" tIns="46420" rIns="92837" bIns="46420" numCol="1" anchor="t" anchorCtr="0" compatLnSpc="1">
            <a:prstTxWarp prst="textNoShape">
              <a:avLst/>
            </a:prstTxWarp>
          </a:bodyPr>
          <a:lstStyle>
            <a:lvl1pPr algn="r" defTabSz="928730">
              <a:defRPr sz="1200"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135"/>
            <a:ext cx="3036968" cy="463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7" tIns="46420" rIns="92837" bIns="46420" numCol="1" anchor="b" anchorCtr="0" compatLnSpc="1">
            <a:prstTxWarp prst="textNoShape">
              <a:avLst/>
            </a:prstTxWarp>
          </a:bodyPr>
          <a:lstStyle>
            <a:lvl1pPr algn="l" defTabSz="928730">
              <a:defRPr sz="1200"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796" y="8831135"/>
            <a:ext cx="3036968" cy="463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7" tIns="46420" rIns="92837" bIns="46420" numCol="1" anchor="b" anchorCtr="0" compatLnSpc="1">
            <a:prstTxWarp prst="textNoShape">
              <a:avLst/>
            </a:prstTxWarp>
          </a:bodyPr>
          <a:lstStyle>
            <a:lvl1pPr algn="r" defTabSz="927202">
              <a:defRPr sz="1200" b="0">
                <a:solidFill>
                  <a:schemeClr val="tx1"/>
                </a:solidFill>
              </a:defRPr>
            </a:lvl1pPr>
          </a:lstStyle>
          <a:p>
            <a:fld id="{51420950-7481-D64B-9C29-D8A6762D15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34935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36968" cy="463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7" tIns="46420" rIns="92837" bIns="46420" numCol="1" anchor="t" anchorCtr="0" compatLnSpc="1">
            <a:prstTxWarp prst="textNoShape">
              <a:avLst/>
            </a:prstTxWarp>
          </a:bodyPr>
          <a:lstStyle>
            <a:lvl1pPr algn="l" defTabSz="928730">
              <a:defRPr sz="1200"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796" y="1"/>
            <a:ext cx="3036968" cy="463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7" tIns="46420" rIns="92837" bIns="46420" numCol="1" anchor="t" anchorCtr="0" compatLnSpc="1">
            <a:prstTxWarp prst="textNoShape">
              <a:avLst/>
            </a:prstTxWarp>
          </a:bodyPr>
          <a:lstStyle>
            <a:lvl1pPr algn="r" defTabSz="928730">
              <a:defRPr sz="1200"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42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4275" y="700088"/>
            <a:ext cx="4643438" cy="34829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714" y="4416311"/>
            <a:ext cx="5608975" cy="4179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7" tIns="46420" rIns="92837" bIns="464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noProof="0"/>
              <a:t>Click to edit Master text styles</a:t>
            </a:r>
          </a:p>
          <a:p>
            <a:pPr lvl="1"/>
            <a:r>
              <a:rPr lang="el-GR" noProof="0"/>
              <a:t>Second level</a:t>
            </a:r>
          </a:p>
          <a:p>
            <a:pPr lvl="2"/>
            <a:r>
              <a:rPr lang="el-GR" noProof="0"/>
              <a:t>Third level</a:t>
            </a:r>
          </a:p>
          <a:p>
            <a:pPr lvl="3"/>
            <a:r>
              <a:rPr lang="el-GR" noProof="0"/>
              <a:t>Fourth level</a:t>
            </a:r>
          </a:p>
          <a:p>
            <a:pPr lvl="4"/>
            <a:r>
              <a:rPr lang="el-GR" noProof="0"/>
              <a:t>Fifth level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135"/>
            <a:ext cx="3036968" cy="463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7" tIns="46420" rIns="92837" bIns="46420" numCol="1" anchor="b" anchorCtr="0" compatLnSpc="1">
            <a:prstTxWarp prst="textNoShape">
              <a:avLst/>
            </a:prstTxWarp>
          </a:bodyPr>
          <a:lstStyle>
            <a:lvl1pPr algn="l" defTabSz="928730">
              <a:defRPr sz="1200"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796" y="8831135"/>
            <a:ext cx="3036968" cy="463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7" tIns="46420" rIns="92837" bIns="46420" numCol="1" anchor="b" anchorCtr="0" compatLnSpc="1">
            <a:prstTxWarp prst="textNoShape">
              <a:avLst/>
            </a:prstTxWarp>
          </a:bodyPr>
          <a:lstStyle>
            <a:lvl1pPr algn="r" defTabSz="927202">
              <a:defRPr sz="1200" b="0">
                <a:solidFill>
                  <a:schemeClr val="tx1"/>
                </a:solidFill>
              </a:defRPr>
            </a:lvl1pPr>
          </a:lstStyle>
          <a:p>
            <a:fld id="{0028516D-C5DD-0742-8657-90A9C89A8A69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9267830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1761" indent="-285293"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1171" indent="-228234"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597640" indent="-228234"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4108" indent="-228234"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0577" indent="-228234" defTabSz="927202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67045" indent="-228234" defTabSz="927202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3514" indent="-228234" defTabSz="927202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79982" indent="-228234" defTabSz="927202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A176066D-C2CC-A244-84BB-1A871204EAC8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1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701675"/>
            <a:ext cx="4643438" cy="3481388"/>
          </a:xfrm>
          <a:ln w="12700" cap="flat"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3509" tIns="46754" rIns="93509" bIns="46754"/>
          <a:lstStyle/>
          <a:p>
            <a:pPr eaLnBrk="1" hangingPunct="1"/>
            <a:endParaRPr lang="en-US" altLang="en-US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357155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28516D-C5DD-0742-8657-90A9C89A8A69}" type="slidenum">
              <a:rPr lang="el-GR" altLang="en-US" smtClean="0"/>
              <a:pPr/>
              <a:t>10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9970550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kern="0" dirty="0"/>
              <a:t>The ranking selection is derived from each EV charger’s solar production curve at a certain time</a:t>
            </a:r>
            <a:br>
              <a:rPr lang="en-US" sz="1200" b="0" kern="0" dirty="0"/>
            </a:br>
            <a:r>
              <a:rPr lang="en-US" sz="1200" b="0" kern="0" dirty="0"/>
              <a:t>(weather conditions)</a:t>
            </a:r>
          </a:p>
          <a:p>
            <a:r>
              <a:rPr lang="en-US" sz="1200" b="0" kern="0" dirty="0"/>
              <a:t>User-configured boundaries-radius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Remember to explain min max intervals</a:t>
            </a:r>
            <a:endParaRPr lang="en-US" sz="1200" b="1" dirty="0"/>
          </a:p>
          <a:p>
            <a:endParaRPr lang="en-US" dirty="0"/>
          </a:p>
          <a:p>
            <a:r>
              <a:rPr lang="en-US" dirty="0" err="1"/>
              <a:t>Ecfocharge</a:t>
            </a:r>
            <a:r>
              <a:rPr lang="en-US" dirty="0"/>
              <a:t> considers a set of weights which are considered in a weighted sum function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28516D-C5DD-0742-8657-90A9C89A8A69}" type="slidenum">
              <a:rPr lang="el-GR" altLang="en-US" smtClean="0"/>
              <a:pPr/>
              <a:t>11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3706612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we evaluate the Sustainability Score (SC)..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…</a:t>
            </a:r>
            <a:r>
              <a:rPr lang="en-US" dirty="0" err="1"/>
              <a:t>EcoCharge</a:t>
            </a:r>
            <a:r>
              <a:rPr lang="en-US" dirty="0"/>
              <a:t> produces two result-sets, one based on </a:t>
            </a:r>
            <a:r>
              <a:rPr lang="en-US" dirty="0" err="1"/>
              <a:t>SCmin</a:t>
            </a:r>
            <a:r>
              <a:rPr lang="en-US" dirty="0"/>
              <a:t> and another on </a:t>
            </a:r>
            <a:r>
              <a:rPr lang="en-US" dirty="0" err="1"/>
              <a:t>SCmax</a:t>
            </a:r>
            <a:r>
              <a:rPr lang="en-US" dirty="0"/>
              <a:t>, and the final output is their intersection, which contains k chargers.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For each segment set we find the </a:t>
            </a:r>
            <a:r>
              <a:rPr lang="en-US" dirty="0" err="1"/>
              <a:t>CkNN</a:t>
            </a:r>
            <a:r>
              <a:rPr lang="en-US" dirty="0"/>
              <a:t> chargers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28516D-C5DD-0742-8657-90A9C89A8A69}" type="slidenum">
              <a:rPr lang="el-GR" altLang="en-US" smtClean="0"/>
              <a:pPr/>
              <a:t>12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11343901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28516D-C5DD-0742-8657-90A9C89A8A69}" type="slidenum">
              <a:rPr lang="el-GR" altLang="en-US" smtClean="0"/>
              <a:pPr/>
              <a:t>13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36687182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filtering phase includes the </a:t>
            </a:r>
            <a:r>
              <a:rPr lang="en-US" dirty="0" err="1"/>
              <a:t>scmin</a:t>
            </a:r>
            <a:r>
              <a:rPr lang="en-US" dirty="0"/>
              <a:t> and </a:t>
            </a:r>
            <a:r>
              <a:rPr lang="en-US" dirty="0" err="1"/>
              <a:t>scmax</a:t>
            </a:r>
            <a:r>
              <a:rPr lang="en-US" dirty="0"/>
              <a:t> scores as previously mentioned.</a:t>
            </a:r>
          </a:p>
          <a:p>
            <a:r>
              <a:rPr lang="en-US" dirty="0"/>
              <a:t>The refinement phase follows which computes the final ranking </a:t>
            </a:r>
            <a:r>
              <a:rPr lang="en-US" dirty="0" err="1"/>
              <a:t>result..it</a:t>
            </a:r>
            <a:r>
              <a:rPr lang="en-US" dirty="0"/>
              <a:t> utilizes an intersection…</a:t>
            </a:r>
          </a:p>
          <a:p>
            <a:r>
              <a:rPr lang="en-US" dirty="0"/>
              <a:t>This process it continuously executed until we have at least k nearest chargers (basically we expand k iteratively)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28516D-C5DD-0742-8657-90A9C89A8A69}" type="slidenum">
              <a:rPr lang="el-GR" altLang="en-US" smtClean="0"/>
              <a:pPr/>
              <a:t>14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25614815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service can be provided to the users with three modes of operation: (</a:t>
            </a:r>
            <a:r>
              <a:rPr lang="en-US" dirty="0" err="1"/>
              <a:t>i</a:t>
            </a:r>
            <a:r>
              <a:rPr lang="en-US" dirty="0"/>
              <a:t>) Mode 1, where </a:t>
            </a:r>
            <a:r>
              <a:rPr lang="en-US" dirty="0" err="1"/>
              <a:t>EcoCharge</a:t>
            </a:r>
            <a:r>
              <a:rPr lang="en-US" dirty="0"/>
              <a:t> operates in a vehicle’s embedded operating system (e.g., Automotive OS, Volkswagen OS3); (ii) Mode 2, where EIS takes over calculations centrally; and (iii) Mode 3, where </a:t>
            </a:r>
            <a:r>
              <a:rPr lang="en-US" dirty="0" err="1"/>
              <a:t>EcoCharge</a:t>
            </a:r>
            <a:r>
              <a:rPr lang="en-US" dirty="0"/>
              <a:t> functionalities are managed by an edge device (e.g., smart phone using Android Auto or Apple CarPlay).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28516D-C5DD-0742-8657-90A9C89A8A69}" type="slidenum">
              <a:rPr lang="el-GR" altLang="en-US" smtClean="0"/>
              <a:pPr/>
              <a:t>15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33462138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28516D-C5DD-0742-8657-90A9C89A8A69}" type="slidenum">
              <a:rPr lang="el-GR" altLang="en-US" smtClean="0"/>
              <a:pPr/>
              <a:t>16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4797154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chemeClr val="tx1"/>
                </a:solidFill>
              </a:rPr>
              <a:t>Examines </a:t>
            </a:r>
            <a:r>
              <a:rPr lang="en-US" sz="1200" b="0" i="1" dirty="0">
                <a:solidFill>
                  <a:schemeClr val="tx1"/>
                </a:solidFill>
              </a:rPr>
              <a:t>previous</a:t>
            </a:r>
            <a:r>
              <a:rPr lang="en-US" sz="1200" b="0" dirty="0">
                <a:solidFill>
                  <a:schemeClr val="tx1"/>
                </a:solidFill>
              </a:rPr>
              <a:t> &amp; </a:t>
            </a:r>
            <a:r>
              <a:rPr lang="en-US" sz="1200" b="0" i="1" dirty="0">
                <a:solidFill>
                  <a:schemeClr val="tx1"/>
                </a:solidFill>
              </a:rPr>
              <a:t>current</a:t>
            </a:r>
            <a:r>
              <a:rPr lang="en-US" sz="1200" b="0" dirty="0">
                <a:solidFill>
                  <a:schemeClr val="tx1"/>
                </a:solidFill>
              </a:rPr>
              <a:t> location to decide whether to re-generate a new solution or </a:t>
            </a:r>
            <a:r>
              <a:rPr lang="en-US" sz="1200" b="0" i="1" u="sng" dirty="0">
                <a:solidFill>
                  <a:schemeClr val="tx1"/>
                </a:solidFill>
              </a:rPr>
              <a:t>apply</a:t>
            </a:r>
            <a:r>
              <a:rPr lang="en-US" sz="1200" b="0" dirty="0">
                <a:solidFill>
                  <a:schemeClr val="tx1"/>
                </a:solidFill>
              </a:rPr>
              <a:t> the previous one.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chemeClr val="tx1"/>
                </a:solidFill>
              </a:rPr>
              <a:t>This is an iterative process which also exploits dynamic caching</a:t>
            </a:r>
            <a:endParaRPr lang="en-US" sz="1200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28516D-C5DD-0742-8657-90A9C89A8A69}" type="slidenum">
              <a:rPr lang="el-GR" altLang="en-US" smtClean="0"/>
              <a:pPr/>
              <a:t>17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34475321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28516D-C5DD-0742-8657-90A9C89A8A69}" type="slidenum">
              <a:rPr lang="el-GR" altLang="en-US" smtClean="0"/>
              <a:pPr/>
              <a:t>19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8465579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“California Distributed Generation Statistics”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28516D-C5DD-0742-8657-90A9C89A8A69}" type="slidenum">
              <a:rPr lang="el-GR" altLang="en-US" smtClean="0"/>
              <a:pPr/>
              <a:t>20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857007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28516D-C5DD-0742-8657-90A9C89A8A69}" type="slidenum">
              <a:rPr lang="el-GR" altLang="en-US" smtClean="0"/>
              <a:pPr/>
              <a:t>2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25543245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expected, the results retrieved for all datasets when R is configured to 50 km are somewhere in between the two aforementioned cases.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28516D-C5DD-0742-8657-90A9C89A8A69}" type="slidenum">
              <a:rPr lang="el-GR" altLang="en-US" smtClean="0"/>
              <a:pPr/>
              <a:t>22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31400212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due to the fact that the farther previous EV location is from current, the less accurate the previous generated results are, since chargers’ production data might change and a recalculation of SC is required.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28516D-C5DD-0742-8657-90A9C89A8A69}" type="slidenum">
              <a:rPr lang="el-GR" altLang="en-US" smtClean="0"/>
              <a:pPr/>
              <a:t>23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27392950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conducted an ablation study to find out </a:t>
            </a:r>
            <a:r>
              <a:rPr lang="en-US" dirty="0" err="1"/>
              <a:t>th</a:t>
            </a:r>
            <a:r>
              <a:rPr lang="en-US" dirty="0"/>
              <a:t> best ratio of the weights allocation.</a:t>
            </a:r>
          </a:p>
          <a:p>
            <a:r>
              <a:rPr lang="en-US" dirty="0"/>
              <a:t>The findings reveal a distinct interplay between these parameters, showing for example that focusing only on </a:t>
            </a:r>
            <a:r>
              <a:rPr lang="en-US" dirty="0" err="1"/>
              <a:t>Derouting</a:t>
            </a:r>
            <a:r>
              <a:rPr lang="en-US" dirty="0"/>
              <a:t> could affect Charging Level or disregarding Availability could also have an impact on </a:t>
            </a:r>
            <a:r>
              <a:rPr lang="en-US" dirty="0" err="1"/>
              <a:t>Derouting</a:t>
            </a:r>
            <a:r>
              <a:rPr lang="en-US" dirty="0"/>
              <a:t>.</a:t>
            </a:r>
          </a:p>
          <a:p>
            <a:r>
              <a:rPr lang="en-US" dirty="0"/>
              <a:t>Our experiments revealed that the balance between w1, w2, and w3 is key to the system’s overall efficiency.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28516D-C5DD-0742-8657-90A9C89A8A69}" type="slidenum">
              <a:rPr lang="el-GR" altLang="en-US" smtClean="0"/>
              <a:pPr/>
              <a:t>24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16342895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28516D-C5DD-0742-8657-90A9C89A8A69}" type="slidenum">
              <a:rPr lang="el-GR" altLang="en-US" smtClean="0"/>
              <a:pPr/>
              <a:t>25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27095166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28516D-C5DD-0742-8657-90A9C89A8A69}" type="slidenum">
              <a:rPr lang="el-GR" altLang="en-US" smtClean="0"/>
              <a:pPr/>
              <a:t>26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21509228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1761" indent="-285293"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1171" indent="-228234"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597640" indent="-228234"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4108" indent="-228234"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0577" indent="-228234" defTabSz="927202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67045" indent="-228234" defTabSz="927202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3514" indent="-228234" defTabSz="927202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79982" indent="-228234" defTabSz="927202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A176066D-C2CC-A244-84BB-1A871204EAC8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27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701675"/>
            <a:ext cx="4643438" cy="3481388"/>
          </a:xfrm>
          <a:ln w="12700" cap="flat"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3509" tIns="46754" rIns="93509" bIns="46754"/>
          <a:lstStyle/>
          <a:p>
            <a:pPr eaLnBrk="1" hangingPunct="1"/>
            <a:endParaRPr lang="en-US" altLang="en-US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195414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of the most critical problems in our time and age is the global warming</a:t>
            </a:r>
          </a:p>
          <a:p>
            <a:r>
              <a:rPr lang="en-US" dirty="0"/>
              <a:t>Which causes climate change with new weather patterns that remain ….</a:t>
            </a:r>
          </a:p>
          <a:p>
            <a:r>
              <a:rPr lang="en-US" dirty="0"/>
              <a:t>The rising temperatures result in dryness,…..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9390A0-FEF1-134F-A2CC-A189D6DFEA3F}" type="slidenum">
              <a:rPr lang="el-GR" altLang="en-US" smtClean="0"/>
              <a:pPr/>
              <a:t>3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27333930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graph represents Global greenhouse gas emissions by economic sector 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Internal Combustion Engine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9390A0-FEF1-134F-A2CC-A189D6DFEA3F}" type="slidenum">
              <a:rPr lang="el-GR" altLang="en-US" smtClean="0"/>
              <a:pPr/>
              <a:t>4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11954322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28516D-C5DD-0742-8657-90A9C89A8A69}" type="slidenum">
              <a:rPr lang="el-GR" altLang="en-US" smtClean="0"/>
              <a:pPr/>
              <a:t>5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20352143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This is due to Energy Hoarding: where people  </a:t>
            </a:r>
            <a:r>
              <a:rPr lang="en-US" dirty="0"/>
              <a:t>tend to charge EV during idle times, even when the battery is not substantially depleted to ensure that the EV will be charged when needed</a:t>
            </a:r>
            <a:endParaRPr lang="en-US" b="1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sz="1200" dirty="0"/>
          </a:p>
          <a:p>
            <a:r>
              <a:rPr lang="en-US" sz="1200" b="0" dirty="0"/>
              <a:t>(e.g., </a:t>
            </a:r>
            <a:r>
              <a:rPr lang="en-US" sz="1200" b="0" dirty="0" err="1"/>
              <a:t>Plugshare</a:t>
            </a:r>
            <a:r>
              <a:rPr lang="en-US" sz="1200" b="0" dirty="0"/>
              <a:t>, </a:t>
            </a:r>
            <a:r>
              <a:rPr lang="en-US" sz="1200" b="0" dirty="0" err="1"/>
              <a:t>Ionity</a:t>
            </a:r>
            <a:r>
              <a:rPr lang="en-US" sz="1200" b="0" dirty="0"/>
              <a:t>, Tesla’s supercharger, EnBW, Shell recharge)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/>
              <a:t>(i.e., energy might come from fossil fuel burning).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28516D-C5DD-0742-8657-90A9C89A8A69}" type="slidenum">
              <a:rPr lang="el-GR" altLang="en-US" smtClean="0"/>
              <a:pPr/>
              <a:t>6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782928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A hoarding technique can be applicable in scenarios with idle time: (i.e., while an EV user is waiting or parked).</a:t>
            </a:r>
          </a:p>
          <a:p>
            <a:endParaRPr lang="en-US" sz="1200" b="0" dirty="0"/>
          </a:p>
          <a:p>
            <a:r>
              <a:rPr lang="en-US" sz="1200" b="0" dirty="0"/>
              <a:t>Consequently, </a:t>
            </a:r>
            <a:r>
              <a:rPr lang="en-US" sz="1200" b="1" dirty="0"/>
              <a:t>in all aforementioned scenarios </a:t>
            </a:r>
            <a:r>
              <a:rPr lang="en-US" sz="1200" b="0" dirty="0"/>
              <a:t>users could stop at some nearby charging</a:t>
            </a:r>
          </a:p>
          <a:p>
            <a:r>
              <a:rPr lang="en-US" sz="1200" b="0" dirty="0"/>
              <a:t>station to efficiently charge their EVs using power generated from RES, thus, reduce the </a:t>
            </a:r>
          </a:p>
          <a:p>
            <a:r>
              <a:rPr lang="en-US" sz="1200" b="0" dirty="0"/>
              <a:t>carbon footprint of their daily routine.</a:t>
            </a:r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28516D-C5DD-0742-8657-90A9C89A8A69}" type="slidenum">
              <a:rPr lang="el-GR" altLang="en-US" smtClean="0"/>
              <a:pPr/>
              <a:t>7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12812706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i="1" dirty="0"/>
              <a:t>For example  </a:t>
            </a:r>
            <a:r>
              <a:rPr lang="en-US" sz="1200" i="1" dirty="0" err="1"/>
              <a:t>minimizig</a:t>
            </a:r>
            <a:r>
              <a:rPr lang="en-US" sz="1200" i="1" dirty="0"/>
              <a:t> </a:t>
            </a:r>
            <a:r>
              <a:rPr lang="en-US" sz="1200" i="1" dirty="0" err="1"/>
              <a:t>derouting</a:t>
            </a:r>
            <a:r>
              <a:rPr lang="en-US" sz="1200" i="1" dirty="0"/>
              <a:t> traveling and maximizing sustainable charging level.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28516D-C5DD-0742-8657-90A9C89A8A69}" type="slidenum">
              <a:rPr lang="el-GR" altLang="en-US" smtClean="0"/>
              <a:pPr/>
              <a:t>8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16080729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Remember to explain min max intervals</a:t>
            </a:r>
            <a:endParaRPr lang="en-US" sz="1200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28516D-C5DD-0742-8657-90A9C89A8A69}" type="slidenum">
              <a:rPr lang="el-GR" altLang="en-US" smtClean="0"/>
              <a:pPr/>
              <a:t>9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28469291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9657A329-17AA-4AA0-B6F8-211219BD3CF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51520" y="549275"/>
            <a:ext cx="8640960" cy="1511300"/>
          </a:xfrm>
          <a:solidFill>
            <a:srgbClr val="00355E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en-US" altLang="en-US" sz="3200" i="1" dirty="0">
              <a:solidFill>
                <a:schemeClr val="bg1"/>
              </a:solidFill>
              <a:latin typeface="Tahoma" charset="0"/>
              <a:ea typeface="ＭＳ Ｐゴシック" charset="-12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E43AC87-16BE-4C80-BF05-5F780AFF902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11188" y="2060575"/>
            <a:ext cx="7961312" cy="317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endParaRPr lang="en-US" altLang="en-US" sz="1800" b="0" dirty="0">
              <a:solidFill>
                <a:schemeClr val="tx1"/>
              </a:solidFill>
            </a:endParaRPr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323A2D1B-3FE4-441B-ACD3-EF1797283D0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51520" y="5230813"/>
            <a:ext cx="8640960" cy="789997"/>
          </a:xfrm>
          <a:prstGeom prst="rect">
            <a:avLst/>
          </a:prstGeom>
          <a:solidFill>
            <a:srgbClr val="00355E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fr-FR" altLang="en-US" sz="1800" b="0" dirty="0">
              <a:solidFill>
                <a:schemeClr val="bg1"/>
              </a:solidFill>
            </a:endParaRP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43EEDDED-F478-485B-B94C-08E7605D962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11188" y="2417731"/>
            <a:ext cx="7961312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endParaRPr lang="en-US" altLang="en-US" sz="18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117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908050"/>
            <a:ext cx="8712968" cy="5223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l-GR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ABFD4EA-6E00-4CE0-99C1-D03217908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274638"/>
            <a:ext cx="8712968" cy="63341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84DC2C6-FC05-460D-BA03-D85F9E617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84368" y="6400287"/>
            <a:ext cx="1080120" cy="365125"/>
          </a:xfrm>
          <a:prstGeom prst="rect">
            <a:avLst/>
          </a:prstGeom>
        </p:spPr>
        <p:txBody>
          <a:bodyPr/>
          <a:lstStyle>
            <a:lvl1pPr algn="r">
              <a:defRPr sz="1400" b="0"/>
            </a:lvl1pPr>
          </a:lstStyle>
          <a:p>
            <a:fld id="{7DDC6E19-E111-4960-B4D1-A336F8663A94}" type="slidenum">
              <a:rPr lang="en-US" smtClean="0"/>
              <a:pPr/>
              <a:t>‹#›</a:t>
            </a:fld>
            <a:r>
              <a:rPr lang="en-US" dirty="0"/>
              <a:t> of 30</a:t>
            </a:r>
          </a:p>
        </p:txBody>
      </p:sp>
      <p:pic>
        <p:nvPicPr>
          <p:cNvPr id="4" name="Picture 9">
            <a:extLst>
              <a:ext uri="{FF2B5EF4-FFF2-40B4-BE49-F238E27FC236}">
                <a16:creationId xmlns:a16="http://schemas.microsoft.com/office/drawing/2014/main" id="{2837437B-DF1B-F2FE-B6D7-59E8416ADD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/>
          <a:srcRect r="64528" b="-9462"/>
          <a:stretch/>
        </p:blipFill>
        <p:spPr bwMode="auto">
          <a:xfrm>
            <a:off x="346804" y="6405573"/>
            <a:ext cx="418139" cy="380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Department of Mechanical - Frederick University - Home">
            <a:extLst>
              <a:ext uri="{FF2B5EF4-FFF2-40B4-BE49-F238E27FC236}">
                <a16:creationId xmlns:a16="http://schemas.microsoft.com/office/drawing/2014/main" id="{666C7B80-546F-4CED-1209-CFA444E09C1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996" b="24719"/>
          <a:stretch/>
        </p:blipFill>
        <p:spPr bwMode="auto">
          <a:xfrm>
            <a:off x="1331640" y="6308224"/>
            <a:ext cx="376987" cy="477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102D9BC-51B9-5918-8065-BFC9136155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71153"/>
          <a:stretch/>
        </p:blipFill>
        <p:spPr>
          <a:xfrm>
            <a:off x="827584" y="6394972"/>
            <a:ext cx="346326" cy="3802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DD793AC-C9A5-EAAD-08E0-349A8955FA5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329408" y="6453515"/>
            <a:ext cx="584299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100" b="0" dirty="0">
                <a:solidFill>
                  <a:schemeClr val="bg1">
                    <a:lumMod val="65000"/>
                  </a:schemeClr>
                </a:solidFill>
              </a:rPr>
              <a:t>©</a:t>
            </a:r>
            <a:r>
              <a:rPr lang="el-GR" sz="1100" b="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GB" sz="1100" b="0" dirty="0">
                <a:solidFill>
                  <a:schemeClr val="bg1">
                    <a:lumMod val="65000"/>
                  </a:schemeClr>
                </a:solidFill>
              </a:rPr>
              <a:t>Constantinou, Costa, Konstantinidis, </a:t>
            </a:r>
            <a:r>
              <a:rPr lang="en-GB" sz="1100" b="0" dirty="0" err="1">
                <a:solidFill>
                  <a:schemeClr val="bg1">
                    <a:lumMod val="65000"/>
                  </a:schemeClr>
                </a:solidFill>
              </a:rPr>
              <a:t>Mokbel</a:t>
            </a:r>
            <a:r>
              <a:rPr lang="en-GB" sz="1100" b="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GB" sz="1100" b="0" dirty="0" err="1">
                <a:solidFill>
                  <a:schemeClr val="bg1">
                    <a:lumMod val="65000"/>
                  </a:schemeClr>
                </a:solidFill>
              </a:rPr>
              <a:t>Zeinalipour-Yazti</a:t>
            </a:r>
            <a:endParaRPr lang="en-US" sz="1100" b="0" baseline="300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7F1AEC7-0A11-BA8A-3047-3E15D894EC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9790" r="24423" b="57754"/>
          <a:stretch/>
        </p:blipFill>
        <p:spPr>
          <a:xfrm>
            <a:off x="1763688" y="6443747"/>
            <a:ext cx="638647" cy="331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299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A2B6F8-336F-494C-B309-98C2C4DFED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1520" y="948904"/>
            <a:ext cx="424745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D74CEA-2A98-4122-8B50-5C0F9CD64C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51520" y="1880581"/>
            <a:ext cx="4247455" cy="430908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92E29E-B284-48D4-934A-00544131E4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948904"/>
            <a:ext cx="433533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D635B3-DA13-4DC3-AF2D-8D8B6602CE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49" y="1880581"/>
            <a:ext cx="4335339" cy="430908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09487BC6-723D-41BF-9D8E-BF1FD790F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3412"/>
          </a:xfrm>
          <a:solidFill>
            <a:srgbClr val="00355E"/>
          </a:solidFill>
          <a:ln>
            <a:solidFill>
              <a:srgbClr val="00355E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lang="en-US" b="0" kern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C4D037D-C6E1-4FE5-B580-0756EA07BF3B}"/>
              </a:ext>
            </a:extLst>
          </p:cNvPr>
          <p:cNvSpPr/>
          <p:nvPr userDrawn="1"/>
        </p:nvSpPr>
        <p:spPr>
          <a:xfrm>
            <a:off x="251520" y="6505599"/>
            <a:ext cx="87129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b="0" dirty="0"/>
              <a:t>Constantinos Costa, University of Cyprus, Nicosia, Dec 11, 2017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78E5402-1DEB-4CA9-BF57-8B198FDFE3DA}"/>
              </a:ext>
            </a:extLst>
          </p:cNvPr>
          <p:cNvSpPr txBox="1">
            <a:spLocks/>
          </p:cNvSpPr>
          <p:nvPr userDrawn="1"/>
        </p:nvSpPr>
        <p:spPr bwMode="auto">
          <a:xfrm>
            <a:off x="251520" y="274638"/>
            <a:ext cx="8712968" cy="633412"/>
          </a:xfrm>
          <a:prstGeom prst="rect">
            <a:avLst/>
          </a:prstGeom>
          <a:solidFill>
            <a:srgbClr val="00355E"/>
          </a:solidFill>
          <a:ln>
            <a:solidFill>
              <a:srgbClr val="00355E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l-GR" altLang="en-US" sz="440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b="0" kern="0"/>
              <a:t>Click to edit Master title style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13307B7-DB14-477F-A8A0-F47157E28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84368" y="6400287"/>
            <a:ext cx="1080120" cy="365125"/>
          </a:xfrm>
          <a:prstGeom prst="rect">
            <a:avLst/>
          </a:prstGeom>
        </p:spPr>
        <p:txBody>
          <a:bodyPr/>
          <a:lstStyle>
            <a:lvl1pPr algn="r">
              <a:defRPr sz="1400" b="0"/>
            </a:lvl1pPr>
          </a:lstStyle>
          <a:p>
            <a:fld id="{7DDC6E19-E111-4960-B4D1-A336F8663A94}" type="slidenum">
              <a:rPr lang="en-US" smtClean="0"/>
              <a:pPr/>
              <a:t>‹#›</a:t>
            </a:fld>
            <a:r>
              <a:rPr lang="en-US"/>
              <a:t> of 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2220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1520" y="274638"/>
            <a:ext cx="8712968" cy="633412"/>
          </a:xfrm>
          <a:prstGeom prst="rect">
            <a:avLst/>
          </a:prstGeom>
          <a:solidFill>
            <a:srgbClr val="00355E"/>
          </a:solidFill>
          <a:ln>
            <a:solidFill>
              <a:srgbClr val="00355E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l-GR" altLang="en-US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1520" y="908050"/>
            <a:ext cx="8712968" cy="5454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n-US" dirty="0" err="1"/>
              <a:t>Click</a:t>
            </a:r>
            <a:r>
              <a:rPr lang="el-GR" altLang="en-US" dirty="0"/>
              <a:t> </a:t>
            </a:r>
            <a:r>
              <a:rPr lang="el-GR" altLang="en-US" dirty="0" err="1"/>
              <a:t>to</a:t>
            </a:r>
            <a:r>
              <a:rPr lang="el-GR" altLang="en-US" dirty="0"/>
              <a:t> </a:t>
            </a:r>
            <a:r>
              <a:rPr lang="el-GR" altLang="en-US" dirty="0" err="1"/>
              <a:t>edit</a:t>
            </a:r>
            <a:r>
              <a:rPr lang="el-GR" altLang="en-US" dirty="0"/>
              <a:t> </a:t>
            </a:r>
            <a:r>
              <a:rPr lang="el-GR" altLang="en-US" dirty="0" err="1"/>
              <a:t>Master</a:t>
            </a:r>
            <a:r>
              <a:rPr lang="el-GR" altLang="en-US" dirty="0"/>
              <a:t> </a:t>
            </a:r>
            <a:r>
              <a:rPr lang="el-GR" altLang="en-US" dirty="0" err="1"/>
              <a:t>text</a:t>
            </a:r>
            <a:r>
              <a:rPr lang="el-GR" altLang="en-US" dirty="0"/>
              <a:t> </a:t>
            </a:r>
            <a:r>
              <a:rPr lang="el-GR" altLang="en-US" dirty="0" err="1"/>
              <a:t>styles</a:t>
            </a:r>
            <a:endParaRPr lang="el-GR" altLang="en-US" dirty="0"/>
          </a:p>
          <a:p>
            <a:pPr lvl="1"/>
            <a:r>
              <a:rPr lang="el-GR" altLang="en-US" dirty="0" err="1"/>
              <a:t>Second</a:t>
            </a:r>
            <a:r>
              <a:rPr lang="el-GR" altLang="en-US" dirty="0"/>
              <a:t> </a:t>
            </a:r>
            <a:r>
              <a:rPr lang="el-GR" altLang="en-US" dirty="0" err="1"/>
              <a:t>level</a:t>
            </a:r>
            <a:endParaRPr lang="el-GR" altLang="en-US" dirty="0"/>
          </a:p>
          <a:p>
            <a:pPr lvl="2"/>
            <a:r>
              <a:rPr lang="el-GR" altLang="en-US" dirty="0" err="1"/>
              <a:t>Third</a:t>
            </a:r>
            <a:r>
              <a:rPr lang="el-GR" altLang="en-US" dirty="0"/>
              <a:t> </a:t>
            </a:r>
            <a:r>
              <a:rPr lang="el-GR" altLang="en-US" dirty="0" err="1"/>
              <a:t>level</a:t>
            </a:r>
            <a:endParaRPr lang="el-GR" altLang="en-US" dirty="0"/>
          </a:p>
          <a:p>
            <a:pPr lvl="3"/>
            <a:r>
              <a:rPr lang="el-GR" altLang="en-US" dirty="0" err="1"/>
              <a:t>Fourth</a:t>
            </a:r>
            <a:r>
              <a:rPr lang="el-GR" altLang="en-US" dirty="0"/>
              <a:t> </a:t>
            </a:r>
            <a:r>
              <a:rPr lang="el-GR" altLang="en-US" dirty="0" err="1"/>
              <a:t>level</a:t>
            </a:r>
            <a:endParaRPr lang="el-GR" altLang="en-US" dirty="0"/>
          </a:p>
          <a:p>
            <a:pPr lvl="4"/>
            <a:r>
              <a:rPr lang="el-GR" altLang="en-US" dirty="0" err="1"/>
              <a:t>Fifth</a:t>
            </a:r>
            <a:r>
              <a:rPr lang="el-GR" altLang="en-US" dirty="0"/>
              <a:t> </a:t>
            </a:r>
            <a:r>
              <a:rPr lang="el-GR" altLang="en-US" dirty="0" err="1"/>
              <a:t>level</a:t>
            </a:r>
            <a:endParaRPr lang="el-GR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45" r:id="rId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lang="el-GR" altLang="en-US" sz="4000">
          <a:solidFill>
            <a:schemeClr val="bg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hyperlink" Target="https://creativecommons.org/licenses/by/2.0/" TargetMode="External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ecocharge.cs.ucy.ac.cy/" TargetMode="External"/><Relationship Id="rId5" Type="http://schemas.openxmlformats.org/officeDocument/2006/relationships/image" Target="../media/image6.png"/><Relationship Id="rId10" Type="http://schemas.openxmlformats.org/officeDocument/2006/relationships/image" Target="../media/image4.png"/><Relationship Id="rId4" Type="http://schemas.openxmlformats.org/officeDocument/2006/relationships/image" Target="../media/image5.png"/><Relationship Id="rId9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jpeg"/><Relationship Id="rId7" Type="http://schemas.openxmlformats.org/officeDocument/2006/relationships/hyperlink" Target="http://pixabay.com/en/cross-delete-remove-cancel-abort-296507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36.png"/><Relationship Id="rId9" Type="http://schemas.openxmlformats.org/officeDocument/2006/relationships/hyperlink" Target="http://stackoverflow.com/questions/30970618/generating-number-circles-in-svg-how-to-centre-the-text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jpeg"/><Relationship Id="rId10" Type="http://schemas.openxmlformats.org/officeDocument/2006/relationships/image" Target="../media/image47.png"/><Relationship Id="rId4" Type="http://schemas.microsoft.com/office/2007/relationships/hdphoto" Target="../media/hdphoto2.wdp"/><Relationship Id="rId9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7.jpeg"/><Relationship Id="rId7" Type="http://schemas.openxmlformats.org/officeDocument/2006/relationships/hyperlink" Target="https://creativecommons.org/licenses/by/2.0/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tif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tif"/><Relationship Id="rId4" Type="http://schemas.openxmlformats.org/officeDocument/2006/relationships/image" Target="../media/image9.tif"/><Relationship Id="rId9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epa.gov/ghgemissions/global-greenhouse-gas-emissions-data" TargetMode="External"/><Relationship Id="rId4" Type="http://schemas.openxmlformats.org/officeDocument/2006/relationships/image" Target="../media/image16.t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1520" y="404664"/>
            <a:ext cx="8640960" cy="1655911"/>
          </a:xfrm>
          <a:solidFill>
            <a:srgbClr val="00355E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lIns="92075" tIns="46038" rIns="92075" bIns="46038"/>
          <a:lstStyle/>
          <a:p>
            <a:r>
              <a:rPr lang="en-US" sz="3600" dirty="0">
                <a:solidFill>
                  <a:schemeClr val="bg1"/>
                </a:solidFill>
              </a:rPr>
              <a:t>A Framework for Continuous </a:t>
            </a:r>
            <a:r>
              <a:rPr lang="en-US" sz="3600" dirty="0" err="1">
                <a:solidFill>
                  <a:schemeClr val="bg1"/>
                </a:solidFill>
              </a:rPr>
              <a:t>kNN</a:t>
            </a:r>
            <a:r>
              <a:rPr lang="en-US" sz="3600" dirty="0">
                <a:solidFill>
                  <a:schemeClr val="bg1"/>
                </a:solidFill>
              </a:rPr>
              <a:t> Ranking of EV Chargers with 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Estimated Components</a:t>
            </a:r>
            <a:endParaRPr lang="en-US" altLang="en-US" sz="3600" i="1" dirty="0">
              <a:solidFill>
                <a:schemeClr val="bg1"/>
              </a:solidFill>
              <a:latin typeface="Tahoma" charset="0"/>
              <a:ea typeface="ＭＳ Ｐゴシック" charset="-128"/>
            </a:endParaRPr>
          </a:p>
        </p:txBody>
      </p:sp>
      <p:sp>
        <p:nvSpPr>
          <p:cNvPr id="7171" name="Rectangle 11"/>
          <p:cNvSpPr>
            <a:spLocks noChangeArrowheads="1"/>
          </p:cNvSpPr>
          <p:nvPr/>
        </p:nvSpPr>
        <p:spPr bwMode="auto">
          <a:xfrm>
            <a:off x="611188" y="5230813"/>
            <a:ext cx="7993062" cy="789997"/>
          </a:xfrm>
          <a:prstGeom prst="rect">
            <a:avLst/>
          </a:prstGeom>
          <a:solidFill>
            <a:srgbClr val="00355E"/>
          </a:solidFill>
          <a:ln w="9525">
            <a:noFill/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sz="1800" b="0" dirty="0">
                <a:solidFill>
                  <a:schemeClr val="bg1"/>
                </a:solidFill>
              </a:rPr>
              <a:t>40</a:t>
            </a:r>
            <a:r>
              <a:rPr lang="en-US" sz="1800" b="0" baseline="30000" dirty="0">
                <a:solidFill>
                  <a:schemeClr val="bg1"/>
                </a:solidFill>
              </a:rPr>
              <a:t>th</a:t>
            </a:r>
            <a:r>
              <a:rPr lang="en-US" sz="1800" b="0" dirty="0">
                <a:solidFill>
                  <a:schemeClr val="bg1"/>
                </a:solidFill>
              </a:rPr>
              <a:t> IEEE International Conference on Data Engineering  </a:t>
            </a:r>
          </a:p>
          <a:p>
            <a:pPr algn="ctr" eaLnBrk="1" hangingPunct="1"/>
            <a:r>
              <a:rPr lang="en-US" sz="1800" b="0" dirty="0">
                <a:solidFill>
                  <a:schemeClr val="bg1"/>
                </a:solidFill>
              </a:rPr>
              <a:t>13 - 17 May, 2024 Utrecht | Netherlands </a:t>
            </a:r>
            <a:endParaRPr lang="fr-FR" altLang="en-US" sz="1800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46DF67CC-56E3-FB4E-C038-C7836163C6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8294" y="5648769"/>
            <a:ext cx="335974" cy="335974"/>
          </a:xfrm>
          <a:prstGeom prst="rect">
            <a:avLst/>
          </a:prstGeom>
        </p:spPr>
      </p:pic>
      <p:pic>
        <p:nvPicPr>
          <p:cNvPr id="3" name="Picture 2">
            <a:hlinkClick r:id="rId3"/>
            <a:extLst>
              <a:ext uri="{FF2B5EF4-FFF2-40B4-BE49-F238E27FC236}">
                <a16:creationId xmlns:a16="http://schemas.microsoft.com/office/drawing/2014/main" id="{97BA8F65-3B0C-1471-6A88-81A4262B1F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458" y="5661248"/>
            <a:ext cx="335974" cy="33597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C90E3AF-C77F-70CB-A46D-C56FDE582C35}"/>
              </a:ext>
            </a:extLst>
          </p:cNvPr>
          <p:cNvSpPr/>
          <p:nvPr/>
        </p:nvSpPr>
        <p:spPr>
          <a:xfrm>
            <a:off x="251519" y="2078333"/>
            <a:ext cx="86409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 err="1"/>
              <a:t>Soteris</a:t>
            </a:r>
            <a:r>
              <a:rPr lang="en-GB" sz="2400" dirty="0"/>
              <a:t> Constantinou∗</a:t>
            </a:r>
            <a:r>
              <a:rPr lang="en-GB" sz="2400" b="0" dirty="0"/>
              <a:t>, </a:t>
            </a:r>
            <a:r>
              <a:rPr lang="en-GB" sz="2400" b="0" dirty="0" err="1"/>
              <a:t>Constantinos</a:t>
            </a:r>
            <a:r>
              <a:rPr lang="en-GB" sz="2400" b="0" dirty="0"/>
              <a:t> Costa⋄∗, </a:t>
            </a:r>
            <a:br>
              <a:rPr lang="en-GB" sz="2400" b="0" dirty="0"/>
            </a:br>
            <a:r>
              <a:rPr lang="en-GB" sz="2400" b="0" dirty="0"/>
              <a:t>Andreas Konstantinidis•∗, Mohamed F. </a:t>
            </a:r>
            <a:r>
              <a:rPr lang="en-GB" sz="2400" b="0" dirty="0" err="1"/>
              <a:t>Mokbel</a:t>
            </a:r>
            <a:r>
              <a:rPr lang="en-GB" sz="2400" b="0" dirty="0"/>
              <a:t>‡, </a:t>
            </a:r>
            <a:br>
              <a:rPr lang="en-GB" sz="2400" b="0" dirty="0"/>
            </a:br>
            <a:r>
              <a:rPr lang="en-GB" sz="2400" b="0" dirty="0"/>
              <a:t>Demetrios </a:t>
            </a:r>
            <a:r>
              <a:rPr lang="en-GB" sz="2400" b="0" dirty="0" err="1"/>
              <a:t>Zeinalipour-Yazti</a:t>
            </a:r>
            <a:r>
              <a:rPr lang="en-GB" sz="2400" b="0" dirty="0"/>
              <a:t>∗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716515-3338-F679-59EF-3F5A374FB5E6}"/>
              </a:ext>
            </a:extLst>
          </p:cNvPr>
          <p:cNvSpPr/>
          <p:nvPr/>
        </p:nvSpPr>
        <p:spPr>
          <a:xfrm>
            <a:off x="251519" y="3395608"/>
            <a:ext cx="8640961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900" b="0" baseline="3000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∗ Department of Computer Science, University of Cyprus, 1678 Nicosia, Cyprus</a:t>
            </a:r>
          </a:p>
          <a:p>
            <a:pPr algn="ctr"/>
            <a:r>
              <a:rPr lang="en-GB" sz="1900" b="0" baseline="3000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⋄ </a:t>
            </a:r>
            <a:r>
              <a:rPr lang="en-GB" sz="1900" b="0" baseline="30000" dirty="0" err="1">
                <a:solidFill>
                  <a:schemeClr val="accent4">
                    <a:lumMod val="75000"/>
                    <a:lumOff val="25000"/>
                  </a:schemeClr>
                </a:solidFill>
              </a:rPr>
              <a:t>Rinnoco</a:t>
            </a:r>
            <a:r>
              <a:rPr lang="en-GB" sz="1900" b="0" baseline="3000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 Ltd., 3047 Limassol, Cyprus</a:t>
            </a:r>
            <a:br>
              <a:rPr lang="en-GB" sz="1900" b="0" baseline="30000" dirty="0">
                <a:solidFill>
                  <a:schemeClr val="accent4">
                    <a:lumMod val="75000"/>
                    <a:lumOff val="25000"/>
                  </a:schemeClr>
                </a:solidFill>
              </a:rPr>
            </a:br>
            <a:r>
              <a:rPr lang="en-GB" sz="1900" b="0" baseline="3000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• Department of Computer Science &amp; Engineering, Frederick University, 1036 Nicosia, Cyprus</a:t>
            </a:r>
            <a:br>
              <a:rPr lang="en-GB" sz="1900" b="0" baseline="30000" dirty="0">
                <a:solidFill>
                  <a:schemeClr val="accent4">
                    <a:lumMod val="75000"/>
                    <a:lumOff val="25000"/>
                  </a:schemeClr>
                </a:solidFill>
              </a:rPr>
            </a:br>
            <a:r>
              <a:rPr lang="en-GB" sz="1900" b="0" baseline="3000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‡ Department of Computer Science and Engineering, University of Minnesota, MN 55455 Minneapolis, USA</a:t>
            </a:r>
            <a:endParaRPr lang="en-CY" sz="1900" dirty="0">
              <a:solidFill>
                <a:schemeClr val="accent4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D3232D-07B3-81B5-0BFD-A5A2E4561FE2}"/>
              </a:ext>
            </a:extLst>
          </p:cNvPr>
          <p:cNvSpPr txBox="1"/>
          <p:nvPr/>
        </p:nvSpPr>
        <p:spPr>
          <a:xfrm>
            <a:off x="287238" y="4316903"/>
            <a:ext cx="86409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sconst01@ucy.ac.cy; costa.c@rinnoco.com; com.ca@frederick.ac.cy; </a:t>
            </a:r>
            <a:br>
              <a:rPr lang="en-GB" sz="1400" b="0" dirty="0">
                <a:solidFill>
                  <a:schemeClr val="accent4">
                    <a:lumMod val="75000"/>
                    <a:lumOff val="25000"/>
                  </a:schemeClr>
                </a:solidFill>
              </a:rPr>
            </a:br>
            <a:r>
              <a:rPr lang="en-GB" sz="1400" b="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mokbel@umn.edu; dzeina@ucy.ac.cy</a:t>
            </a:r>
            <a:br>
              <a:rPr lang="en-GB" sz="1400" b="0" dirty="0">
                <a:solidFill>
                  <a:schemeClr val="accent4">
                    <a:lumMod val="75000"/>
                    <a:lumOff val="25000"/>
                  </a:schemeClr>
                </a:solidFill>
              </a:rPr>
            </a:br>
            <a:r>
              <a:rPr lang="en-GB" sz="500" b="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700" b="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 </a:t>
            </a:r>
            <a:endParaRPr lang="en-GB" sz="1400" b="0" dirty="0">
              <a:solidFill>
                <a:schemeClr val="accent4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en-US" sz="2000" dirty="0">
                <a:solidFill>
                  <a:schemeClr val="tx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https://ecocharge.cs.ucy.ac.cy/</a:t>
            </a:r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GB" sz="1600" b="0" dirty="0">
              <a:solidFill>
                <a:schemeClr val="accent4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F7C37CE1-E1E5-F657-B969-6E28D237252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39" y="6079038"/>
            <a:ext cx="1716906" cy="734339"/>
          </a:xfrm>
          <a:prstGeom prst="rect">
            <a:avLst/>
          </a:prstGeom>
        </p:spPr>
      </p:pic>
      <p:pic>
        <p:nvPicPr>
          <p:cNvPr id="13" name="Picture 6" descr="Department of Mechanical - Frederick University - Home">
            <a:extLst>
              <a:ext uri="{FF2B5EF4-FFF2-40B4-BE49-F238E27FC236}">
                <a16:creationId xmlns:a16="http://schemas.microsoft.com/office/drawing/2014/main" id="{034B9AE7-1295-A594-E923-CD2873A2D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311" y="6132129"/>
            <a:ext cx="1904945" cy="609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95A08A6-DD0E-65BC-B663-9E19AE4A885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59378" y="6210718"/>
            <a:ext cx="1448096" cy="45864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39A602C-12D3-C8E0-20CD-A9074CAC503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40379" y="6109151"/>
            <a:ext cx="1100896" cy="61925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318618B-BCB8-4AD0-AE6A-2DD5BD7BE6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28625" marR="0" lvl="0" indent="-428625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  <a:p>
            <a:pPr marL="428625" marR="0" lvl="0" indent="-428625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Introduction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 </a:t>
            </a:r>
          </a:p>
          <a:p>
            <a:pPr marL="428625" marR="0" lvl="0" indent="-428625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EcoCharge</a:t>
            </a:r>
          </a:p>
          <a:p>
            <a:pPr marL="685800" marR="0" lvl="1" indent="-385763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Algorithm</a:t>
            </a:r>
          </a:p>
          <a:p>
            <a:pPr marL="685800" marR="0" lvl="1" indent="-385763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System Architecture</a:t>
            </a:r>
          </a:p>
          <a:p>
            <a:pPr marL="685800" marR="0" lvl="1" indent="-385763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Graphical User Interface</a:t>
            </a:r>
          </a:p>
          <a:p>
            <a:pPr marL="428625" marR="0" lvl="0" indent="-428625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Experiments</a:t>
            </a:r>
          </a:p>
          <a:p>
            <a:pPr marL="428625" marR="0" lvl="0" indent="-428625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Conclusions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F80F403-2003-42DA-A5F2-92160A858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Presentation</a:t>
            </a:r>
            <a:r>
              <a:rPr lang="en-US" dirty="0"/>
              <a:t> </a:t>
            </a:r>
            <a:r>
              <a:rPr lang="en-US" altLang="en-US" dirty="0"/>
              <a:t>Outline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41675E-FCC6-89F0-5A49-0710C417E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C6E19-E111-4960-B4D1-A336F8663A94}" type="slidenum">
              <a:rPr lang="en-US" smtClean="0"/>
              <a:pPr/>
              <a:t>10</a:t>
            </a:fld>
            <a:r>
              <a:rPr lang="en-US"/>
              <a:t> of 30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36183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1" name="Text Box 1133">
            <a:extLst>
              <a:ext uri="{FF2B5EF4-FFF2-40B4-BE49-F238E27FC236}">
                <a16:creationId xmlns:a16="http://schemas.microsoft.com/office/drawing/2014/main" id="{D39558BC-120F-A0E2-F44A-A9B4429035F8}"/>
              </a:ext>
            </a:extLst>
          </p:cNvPr>
          <p:cNvSpPr txBox="1"/>
          <p:nvPr/>
        </p:nvSpPr>
        <p:spPr>
          <a:xfrm>
            <a:off x="4840307" y="4182629"/>
            <a:ext cx="2900045" cy="10731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1        2        3        4         5        6        7        8        9       10      11      12                        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744FEB1-4989-4F28-9D11-026250532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EcoCharge</a:t>
            </a:r>
            <a:r>
              <a:rPr lang="en-US" dirty="0"/>
              <a:t> Overview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EC548E-E833-4CEF-8E41-2DE6BE5F02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4519"/>
          <a:stretch/>
        </p:blipFill>
        <p:spPr>
          <a:xfrm>
            <a:off x="683568" y="994562"/>
            <a:ext cx="2041550" cy="3803107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1318064-6ADD-43FA-994F-F7177BD6CC5D}"/>
              </a:ext>
            </a:extLst>
          </p:cNvPr>
          <p:cNvSpPr txBox="1">
            <a:spLocks/>
          </p:cNvSpPr>
          <p:nvPr/>
        </p:nvSpPr>
        <p:spPr bwMode="auto">
          <a:xfrm>
            <a:off x="468742" y="4771960"/>
            <a:ext cx="4114800" cy="1681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b="0" kern="0" dirty="0"/>
              <a:t>User plans a trip</a:t>
            </a:r>
          </a:p>
          <a:p>
            <a:r>
              <a:rPr lang="en-US" sz="1800" b="0" kern="0" dirty="0" err="1"/>
              <a:t>EcoCharge</a:t>
            </a:r>
            <a:r>
              <a:rPr lang="en-US" sz="1800" b="0" kern="0" dirty="0"/>
              <a:t> splits path into segments</a:t>
            </a:r>
          </a:p>
          <a:p>
            <a:r>
              <a:rPr lang="en-US" sz="1800" b="0" kern="0" dirty="0"/>
              <a:t>For each segment a ranking is produced using </a:t>
            </a:r>
            <a:r>
              <a:rPr lang="en-US" sz="1800" b="0" kern="0" dirty="0" err="1"/>
              <a:t>CkNN</a:t>
            </a:r>
            <a:r>
              <a:rPr lang="en-US" sz="1800" b="0" kern="0" dirty="0"/>
              <a:t>-EC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DDF776B-647F-4853-93B4-F848F896735F}"/>
              </a:ext>
            </a:extLst>
          </p:cNvPr>
          <p:cNvSpPr txBox="1">
            <a:spLocks/>
          </p:cNvSpPr>
          <p:nvPr/>
        </p:nvSpPr>
        <p:spPr bwMode="auto">
          <a:xfrm>
            <a:off x="4932040" y="4749904"/>
            <a:ext cx="3888432" cy="1681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b="0" kern="0" dirty="0"/>
              <a:t>Estimated time of arrival (ETA) &amp; return trip time</a:t>
            </a:r>
          </a:p>
          <a:p>
            <a:r>
              <a:rPr lang="en-US" sz="1800" b="0" kern="0" dirty="0"/>
              <a:t>Sustainable Charging</a:t>
            </a:r>
          </a:p>
          <a:p>
            <a:r>
              <a:rPr lang="en-US" sz="1800" b="0" kern="0" dirty="0"/>
              <a:t>Charger’s availability</a:t>
            </a:r>
          </a:p>
          <a:p>
            <a:r>
              <a:rPr lang="en-US" sz="1800" b="0" kern="0" dirty="0"/>
              <a:t>Traffic congestion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9817788-BE41-0509-4850-E7C4B449E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C6E19-E111-4960-B4D1-A336F8663A94}" type="slidenum">
              <a:rPr lang="en-US" smtClean="0"/>
              <a:pPr/>
              <a:t>11</a:t>
            </a:fld>
            <a:r>
              <a:rPr lang="en-US"/>
              <a:t> of 30</a:t>
            </a:r>
            <a:endParaRPr lang="en-US" dirty="0"/>
          </a:p>
        </p:txBody>
      </p:sp>
      <p:sp>
        <p:nvSpPr>
          <p:cNvPr id="2081" name="Text Box 1036">
            <a:extLst>
              <a:ext uri="{FF2B5EF4-FFF2-40B4-BE49-F238E27FC236}">
                <a16:creationId xmlns:a16="http://schemas.microsoft.com/office/drawing/2014/main" id="{B38704CA-181E-31C7-B144-EF51818D6B5B}"/>
              </a:ext>
            </a:extLst>
          </p:cNvPr>
          <p:cNvSpPr txBox="1"/>
          <p:nvPr/>
        </p:nvSpPr>
        <p:spPr>
          <a:xfrm>
            <a:off x="3375779" y="1370449"/>
            <a:ext cx="1404620" cy="2934335"/>
          </a:xfrm>
          <a:prstGeom prst="rect">
            <a:avLst/>
          </a:prstGeom>
          <a:solidFill>
            <a:schemeClr val="lt1"/>
          </a:solidFill>
          <a:ln w="12700">
            <a:solidFill>
              <a:prstClr val="black"/>
            </a:solidFill>
          </a:ln>
        </p:spPr>
        <p:txBody>
          <a:bodyPr rot="0" spcFirstLastPara="0" vert="horz" wrap="square" lIns="0" tIns="45720" rIns="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600"/>
              </a:spcAft>
            </a:pPr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Estimated Components    </a:t>
            </a:r>
            <a:br>
              <a:rPr lang="en-US" sz="11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(low to high)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Sustainable Charging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b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n-US" sz="1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Derouting</a:t>
            </a:r>
            <a:b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b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Availability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75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75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82" name="Oval 2081">
            <a:extLst>
              <a:ext uri="{FF2B5EF4-FFF2-40B4-BE49-F238E27FC236}">
                <a16:creationId xmlns:a16="http://schemas.microsoft.com/office/drawing/2014/main" id="{EC435162-5AD7-84C9-8D57-72EC5B6CA3E3}"/>
              </a:ext>
            </a:extLst>
          </p:cNvPr>
          <p:cNvSpPr/>
          <p:nvPr/>
        </p:nvSpPr>
        <p:spPr>
          <a:xfrm>
            <a:off x="4513064" y="1934329"/>
            <a:ext cx="114935" cy="14224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6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endParaRPr lang="en-US" sz="12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84" name="Picture 2083">
            <a:extLst>
              <a:ext uri="{FF2B5EF4-FFF2-40B4-BE49-F238E27FC236}">
                <a16:creationId xmlns:a16="http://schemas.microsoft.com/office/drawing/2014/main" id="{D511CDEB-FB66-06EA-B53A-27C4AB0242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9769" y="3848219"/>
            <a:ext cx="229235" cy="305435"/>
          </a:xfrm>
          <a:prstGeom prst="rect">
            <a:avLst/>
          </a:prstGeom>
        </p:spPr>
      </p:pic>
      <p:pic>
        <p:nvPicPr>
          <p:cNvPr id="2085" name="Picture 2084">
            <a:extLst>
              <a:ext uri="{FF2B5EF4-FFF2-40B4-BE49-F238E27FC236}">
                <a16:creationId xmlns:a16="http://schemas.microsoft.com/office/drawing/2014/main" id="{09760910-ABE2-B686-2706-BDFDD28B271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07" t="25500"/>
          <a:stretch/>
        </p:blipFill>
        <p:spPr bwMode="auto">
          <a:xfrm>
            <a:off x="4924544" y="1494274"/>
            <a:ext cx="292735" cy="2882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086" name="Oval 2085">
            <a:extLst>
              <a:ext uri="{FF2B5EF4-FFF2-40B4-BE49-F238E27FC236}">
                <a16:creationId xmlns:a16="http://schemas.microsoft.com/office/drawing/2014/main" id="{997C7D18-86E1-20AE-2211-DD377A854368}"/>
              </a:ext>
            </a:extLst>
          </p:cNvPr>
          <p:cNvSpPr/>
          <p:nvPr/>
        </p:nvSpPr>
        <p:spPr>
          <a:xfrm>
            <a:off x="7157204" y="1450459"/>
            <a:ext cx="431800" cy="4318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087" name="Oval 2086">
            <a:extLst>
              <a:ext uri="{FF2B5EF4-FFF2-40B4-BE49-F238E27FC236}">
                <a16:creationId xmlns:a16="http://schemas.microsoft.com/office/drawing/2014/main" id="{3C6FB84B-F627-BF2E-5B21-47C20802F5DA}"/>
              </a:ext>
            </a:extLst>
          </p:cNvPr>
          <p:cNvSpPr/>
          <p:nvPr/>
        </p:nvSpPr>
        <p:spPr>
          <a:xfrm>
            <a:off x="4989949" y="3668514"/>
            <a:ext cx="431800" cy="4318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088" name="Oval 2087">
            <a:extLst>
              <a:ext uri="{FF2B5EF4-FFF2-40B4-BE49-F238E27FC236}">
                <a16:creationId xmlns:a16="http://schemas.microsoft.com/office/drawing/2014/main" id="{3118C63C-4840-2ACF-C8D9-3B28364F07A8}"/>
              </a:ext>
            </a:extLst>
          </p:cNvPr>
          <p:cNvSpPr/>
          <p:nvPr/>
        </p:nvSpPr>
        <p:spPr>
          <a:xfrm>
            <a:off x="6121519" y="2667754"/>
            <a:ext cx="269875" cy="26987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089" name="Oval 2088">
            <a:extLst>
              <a:ext uri="{FF2B5EF4-FFF2-40B4-BE49-F238E27FC236}">
                <a16:creationId xmlns:a16="http://schemas.microsoft.com/office/drawing/2014/main" id="{E89DB4C0-87C2-6E4C-6B70-4E89F1D76248}"/>
              </a:ext>
            </a:extLst>
          </p:cNvPr>
          <p:cNvSpPr/>
          <p:nvPr/>
        </p:nvSpPr>
        <p:spPr>
          <a:xfrm>
            <a:off x="5023604" y="2543929"/>
            <a:ext cx="269875" cy="26987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090" name="Oval 2089">
            <a:extLst>
              <a:ext uri="{FF2B5EF4-FFF2-40B4-BE49-F238E27FC236}">
                <a16:creationId xmlns:a16="http://schemas.microsoft.com/office/drawing/2014/main" id="{10B427F2-CEAD-52B5-24C7-2FAE1D339F85}"/>
              </a:ext>
            </a:extLst>
          </p:cNvPr>
          <p:cNvSpPr/>
          <p:nvPr/>
        </p:nvSpPr>
        <p:spPr>
          <a:xfrm>
            <a:off x="6978769" y="3429754"/>
            <a:ext cx="269875" cy="26987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091" name="Oval 2090">
            <a:extLst>
              <a:ext uri="{FF2B5EF4-FFF2-40B4-BE49-F238E27FC236}">
                <a16:creationId xmlns:a16="http://schemas.microsoft.com/office/drawing/2014/main" id="{FA536CD9-070A-2D83-340D-33EF4F95B445}"/>
              </a:ext>
            </a:extLst>
          </p:cNvPr>
          <p:cNvSpPr/>
          <p:nvPr/>
        </p:nvSpPr>
        <p:spPr>
          <a:xfrm>
            <a:off x="6797794" y="3782814"/>
            <a:ext cx="121920" cy="1219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092" name="Oval 2091">
            <a:extLst>
              <a:ext uri="{FF2B5EF4-FFF2-40B4-BE49-F238E27FC236}">
                <a16:creationId xmlns:a16="http://schemas.microsoft.com/office/drawing/2014/main" id="{DD504C7A-A0F2-6BCA-562C-CE4468FF8FB4}"/>
              </a:ext>
            </a:extLst>
          </p:cNvPr>
          <p:cNvSpPr/>
          <p:nvPr/>
        </p:nvSpPr>
        <p:spPr>
          <a:xfrm>
            <a:off x="7173714" y="2502019"/>
            <a:ext cx="269875" cy="26987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093" name="Oval 2092">
            <a:extLst>
              <a:ext uri="{FF2B5EF4-FFF2-40B4-BE49-F238E27FC236}">
                <a16:creationId xmlns:a16="http://schemas.microsoft.com/office/drawing/2014/main" id="{D18BAB59-BAD7-3952-7E3B-3E856CDA4319}"/>
              </a:ext>
            </a:extLst>
          </p:cNvPr>
          <p:cNvSpPr/>
          <p:nvPr/>
        </p:nvSpPr>
        <p:spPr>
          <a:xfrm>
            <a:off x="5773539" y="2164199"/>
            <a:ext cx="431800" cy="4318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094" name="Oval 2093">
            <a:extLst>
              <a:ext uri="{FF2B5EF4-FFF2-40B4-BE49-F238E27FC236}">
                <a16:creationId xmlns:a16="http://schemas.microsoft.com/office/drawing/2014/main" id="{3B62D4D2-0F6C-2603-B17C-1A11E514E038}"/>
              </a:ext>
            </a:extLst>
          </p:cNvPr>
          <p:cNvSpPr/>
          <p:nvPr/>
        </p:nvSpPr>
        <p:spPr>
          <a:xfrm>
            <a:off x="6489819" y="1515864"/>
            <a:ext cx="269875" cy="26987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095" name="Oval 2094">
            <a:extLst>
              <a:ext uri="{FF2B5EF4-FFF2-40B4-BE49-F238E27FC236}">
                <a16:creationId xmlns:a16="http://schemas.microsoft.com/office/drawing/2014/main" id="{ABFB74C9-0FF5-5C34-9FA4-C7B7E3D4A48F}"/>
              </a:ext>
            </a:extLst>
          </p:cNvPr>
          <p:cNvSpPr/>
          <p:nvPr/>
        </p:nvSpPr>
        <p:spPr>
          <a:xfrm>
            <a:off x="7004169" y="1518404"/>
            <a:ext cx="121920" cy="1219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096" name="Oval 2095">
            <a:extLst>
              <a:ext uri="{FF2B5EF4-FFF2-40B4-BE49-F238E27FC236}">
                <a16:creationId xmlns:a16="http://schemas.microsoft.com/office/drawing/2014/main" id="{3F5780DE-F778-5309-A10C-66F05E89D086}"/>
              </a:ext>
            </a:extLst>
          </p:cNvPr>
          <p:cNvSpPr/>
          <p:nvPr/>
        </p:nvSpPr>
        <p:spPr>
          <a:xfrm>
            <a:off x="5182989" y="2902069"/>
            <a:ext cx="121920" cy="1219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097" name="Oval 2096">
            <a:extLst>
              <a:ext uri="{FF2B5EF4-FFF2-40B4-BE49-F238E27FC236}">
                <a16:creationId xmlns:a16="http://schemas.microsoft.com/office/drawing/2014/main" id="{E1373A7F-F6FB-AF40-C1B2-AA2905C4486C}"/>
              </a:ext>
            </a:extLst>
          </p:cNvPr>
          <p:cNvSpPr/>
          <p:nvPr/>
        </p:nvSpPr>
        <p:spPr>
          <a:xfrm>
            <a:off x="5866249" y="4005064"/>
            <a:ext cx="121920" cy="1219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098" name="Oval 2097">
            <a:extLst>
              <a:ext uri="{FF2B5EF4-FFF2-40B4-BE49-F238E27FC236}">
                <a16:creationId xmlns:a16="http://schemas.microsoft.com/office/drawing/2014/main" id="{0484BE31-5B05-2AD0-913C-04A7DDA1D0AD}"/>
              </a:ext>
            </a:extLst>
          </p:cNvPr>
          <p:cNvSpPr/>
          <p:nvPr/>
        </p:nvSpPr>
        <p:spPr>
          <a:xfrm>
            <a:off x="5127744" y="3351649"/>
            <a:ext cx="121920" cy="1219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099" name="Freeform: Shape 2098">
            <a:extLst>
              <a:ext uri="{FF2B5EF4-FFF2-40B4-BE49-F238E27FC236}">
                <a16:creationId xmlns:a16="http://schemas.microsoft.com/office/drawing/2014/main" id="{6BF069E6-5810-E71B-4527-2ED8285A4A4A}"/>
              </a:ext>
            </a:extLst>
          </p:cNvPr>
          <p:cNvSpPr/>
          <p:nvPr/>
        </p:nvSpPr>
        <p:spPr>
          <a:xfrm rot="17278737">
            <a:off x="6960672" y="2474396"/>
            <a:ext cx="246380" cy="272415"/>
          </a:xfrm>
          <a:custGeom>
            <a:avLst/>
            <a:gdLst>
              <a:gd name="connsiteX0" fmla="*/ 59439 w 206538"/>
              <a:gd name="connsiteY0" fmla="*/ 342055 h 377836"/>
              <a:gd name="connsiteX1" fmla="*/ 7755 w 206538"/>
              <a:gd name="connsiteY1" fmla="*/ 149 h 377836"/>
              <a:gd name="connsiteX2" fmla="*/ 206538 w 206538"/>
              <a:gd name="connsiteY2" fmla="*/ 377836 h 377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6538" h="377836">
                <a:moveTo>
                  <a:pt x="59439" y="342055"/>
                </a:moveTo>
                <a:cubicBezTo>
                  <a:pt x="21339" y="168120"/>
                  <a:pt x="-16761" y="-5814"/>
                  <a:pt x="7755" y="149"/>
                </a:cubicBezTo>
                <a:cubicBezTo>
                  <a:pt x="32271" y="6112"/>
                  <a:pt x="119404" y="191974"/>
                  <a:pt x="206538" y="377836"/>
                </a:cubicBezTo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100" name="Freeform: Shape 2099">
            <a:extLst>
              <a:ext uri="{FF2B5EF4-FFF2-40B4-BE49-F238E27FC236}">
                <a16:creationId xmlns:a16="http://schemas.microsoft.com/office/drawing/2014/main" id="{49CA6D44-6B7E-BB59-FA7C-4706C079F7E3}"/>
              </a:ext>
            </a:extLst>
          </p:cNvPr>
          <p:cNvSpPr/>
          <p:nvPr/>
        </p:nvSpPr>
        <p:spPr>
          <a:xfrm rot="13143322">
            <a:off x="6334244" y="2531229"/>
            <a:ext cx="471805" cy="369570"/>
          </a:xfrm>
          <a:custGeom>
            <a:avLst/>
            <a:gdLst>
              <a:gd name="connsiteX0" fmla="*/ 305239 w 472216"/>
              <a:gd name="connsiteY0" fmla="*/ 0 h 369848"/>
              <a:gd name="connsiteX1" fmla="*/ 3089 w 472216"/>
              <a:gd name="connsiteY1" fmla="*/ 369736 h 369848"/>
              <a:gd name="connsiteX2" fmla="*/ 472216 w 472216"/>
              <a:gd name="connsiteY2" fmla="*/ 39756 h 369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2216" h="369848">
                <a:moveTo>
                  <a:pt x="305239" y="0"/>
                </a:moveTo>
                <a:cubicBezTo>
                  <a:pt x="140249" y="181555"/>
                  <a:pt x="-24740" y="363110"/>
                  <a:pt x="3089" y="369736"/>
                </a:cubicBezTo>
                <a:cubicBezTo>
                  <a:pt x="30918" y="376362"/>
                  <a:pt x="396679" y="89452"/>
                  <a:pt x="472216" y="39756"/>
                </a:cubicBezTo>
              </a:path>
            </a:pathLst>
          </a:custGeom>
          <a:noFill/>
          <a:ln w="190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101" name="Freeform: Shape 2100">
            <a:extLst>
              <a:ext uri="{FF2B5EF4-FFF2-40B4-BE49-F238E27FC236}">
                <a16:creationId xmlns:a16="http://schemas.microsoft.com/office/drawing/2014/main" id="{A16812DD-E47F-4F9A-C372-7452AB0315CB}"/>
              </a:ext>
            </a:extLst>
          </p:cNvPr>
          <p:cNvSpPr/>
          <p:nvPr/>
        </p:nvSpPr>
        <p:spPr>
          <a:xfrm rot="15714915" flipV="1">
            <a:off x="6316464" y="2198489"/>
            <a:ext cx="470535" cy="680085"/>
          </a:xfrm>
          <a:custGeom>
            <a:avLst/>
            <a:gdLst>
              <a:gd name="connsiteX0" fmla="*/ 788292 w 939367"/>
              <a:gd name="connsiteY0" fmla="*/ 500952 h 500952"/>
              <a:gd name="connsiteX1" fmla="*/ 1113 w 939367"/>
              <a:gd name="connsiteY1" fmla="*/ 20 h 500952"/>
              <a:gd name="connsiteX2" fmla="*/ 939367 w 939367"/>
              <a:gd name="connsiteY2" fmla="*/ 481074 h 500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39367" h="500952">
                <a:moveTo>
                  <a:pt x="788292" y="500952"/>
                </a:moveTo>
                <a:cubicBezTo>
                  <a:pt x="382113" y="252142"/>
                  <a:pt x="-24066" y="3333"/>
                  <a:pt x="1113" y="20"/>
                </a:cubicBezTo>
                <a:cubicBezTo>
                  <a:pt x="26292" y="-3293"/>
                  <a:pt x="778353" y="400898"/>
                  <a:pt x="939367" y="481074"/>
                </a:cubicBezTo>
              </a:path>
            </a:pathLst>
          </a:custGeom>
          <a:noFill/>
          <a:ln w="285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2103" name="Picture 2102">
            <a:extLst>
              <a:ext uri="{FF2B5EF4-FFF2-40B4-BE49-F238E27FC236}">
                <a16:creationId xmlns:a16="http://schemas.microsoft.com/office/drawing/2014/main" id="{E95B34D5-4697-9804-6938-CBCD042B50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779" y="1550789"/>
            <a:ext cx="153035" cy="2733040"/>
          </a:xfrm>
          <a:prstGeom prst="rect">
            <a:avLst/>
          </a:prstGeom>
        </p:spPr>
      </p:pic>
      <p:sp>
        <p:nvSpPr>
          <p:cNvPr id="2104" name="Oval 2103">
            <a:extLst>
              <a:ext uri="{FF2B5EF4-FFF2-40B4-BE49-F238E27FC236}">
                <a16:creationId xmlns:a16="http://schemas.microsoft.com/office/drawing/2014/main" id="{8EA40F1F-126B-377A-237A-A1D1F2ED6EC8}"/>
              </a:ext>
            </a:extLst>
          </p:cNvPr>
          <p:cNvSpPr/>
          <p:nvPr/>
        </p:nvSpPr>
        <p:spPr>
          <a:xfrm>
            <a:off x="6265029" y="3641209"/>
            <a:ext cx="269875" cy="26987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105" name="Oval 2104">
            <a:extLst>
              <a:ext uri="{FF2B5EF4-FFF2-40B4-BE49-F238E27FC236}">
                <a16:creationId xmlns:a16="http://schemas.microsoft.com/office/drawing/2014/main" id="{75AE962D-D0B9-90E8-9C57-95372BCB6942}"/>
              </a:ext>
            </a:extLst>
          </p:cNvPr>
          <p:cNvSpPr/>
          <p:nvPr/>
        </p:nvSpPr>
        <p:spPr>
          <a:xfrm>
            <a:off x="3530084" y="2277864"/>
            <a:ext cx="181610" cy="18161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106" name="Oval 2105">
            <a:extLst>
              <a:ext uri="{FF2B5EF4-FFF2-40B4-BE49-F238E27FC236}">
                <a16:creationId xmlns:a16="http://schemas.microsoft.com/office/drawing/2014/main" id="{42EC7445-F14A-F4FF-030F-AA3695D6BC62}"/>
              </a:ext>
            </a:extLst>
          </p:cNvPr>
          <p:cNvSpPr/>
          <p:nvPr/>
        </p:nvSpPr>
        <p:spPr>
          <a:xfrm>
            <a:off x="5304274" y="2752209"/>
            <a:ext cx="121920" cy="1219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107" name="Text Box 1079">
            <a:extLst>
              <a:ext uri="{FF2B5EF4-FFF2-40B4-BE49-F238E27FC236}">
                <a16:creationId xmlns:a16="http://schemas.microsoft.com/office/drawing/2014/main" id="{93EBAC74-F191-6E29-0D6D-9B0472E9B340}"/>
              </a:ext>
            </a:extLst>
          </p:cNvPr>
          <p:cNvSpPr txBox="1"/>
          <p:nvPr/>
        </p:nvSpPr>
        <p:spPr>
          <a:xfrm>
            <a:off x="2293739" y="-478671"/>
            <a:ext cx="134620" cy="1409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b1</a:t>
            </a:r>
            <a:endParaRPr lang="en-US" sz="1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08" name="Text Box 1080">
            <a:extLst>
              <a:ext uri="{FF2B5EF4-FFF2-40B4-BE49-F238E27FC236}">
                <a16:creationId xmlns:a16="http://schemas.microsoft.com/office/drawing/2014/main" id="{5F6FCBC8-2942-F19C-EAAE-0ED1955BD97A}"/>
              </a:ext>
            </a:extLst>
          </p:cNvPr>
          <p:cNvSpPr txBox="1"/>
          <p:nvPr/>
        </p:nvSpPr>
        <p:spPr>
          <a:xfrm>
            <a:off x="2180709" y="-201811"/>
            <a:ext cx="130810" cy="1143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b2</a:t>
            </a:r>
            <a:endParaRPr lang="en-US" sz="1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09" name="Text Box 1095">
            <a:extLst>
              <a:ext uri="{FF2B5EF4-FFF2-40B4-BE49-F238E27FC236}">
                <a16:creationId xmlns:a16="http://schemas.microsoft.com/office/drawing/2014/main" id="{219A0885-A711-C4B2-CCFB-5A13E047D717}"/>
              </a:ext>
            </a:extLst>
          </p:cNvPr>
          <p:cNvSpPr txBox="1"/>
          <p:nvPr/>
        </p:nvSpPr>
        <p:spPr>
          <a:xfrm>
            <a:off x="2168644" y="-465971"/>
            <a:ext cx="134620" cy="12636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b3</a:t>
            </a:r>
            <a:endParaRPr lang="en-US" sz="1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10" name="Text Box 1075">
            <a:extLst>
              <a:ext uri="{FF2B5EF4-FFF2-40B4-BE49-F238E27FC236}">
                <a16:creationId xmlns:a16="http://schemas.microsoft.com/office/drawing/2014/main" id="{477D1C52-EDE2-9D65-96A1-3F6A11376C0E}"/>
              </a:ext>
            </a:extLst>
          </p:cNvPr>
          <p:cNvSpPr txBox="1"/>
          <p:nvPr/>
        </p:nvSpPr>
        <p:spPr>
          <a:xfrm>
            <a:off x="2171184" y="-427871"/>
            <a:ext cx="131445" cy="13906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b5</a:t>
            </a:r>
            <a:endParaRPr lang="en-US" sz="1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11" name="Text Box 1093">
            <a:extLst>
              <a:ext uri="{FF2B5EF4-FFF2-40B4-BE49-F238E27FC236}">
                <a16:creationId xmlns:a16="http://schemas.microsoft.com/office/drawing/2014/main" id="{2101EC97-5B58-CFD3-D43C-FE48D82BFFCF}"/>
              </a:ext>
            </a:extLst>
          </p:cNvPr>
          <p:cNvSpPr txBox="1"/>
          <p:nvPr/>
        </p:nvSpPr>
        <p:spPr>
          <a:xfrm>
            <a:off x="2190869" y="-326906"/>
            <a:ext cx="123825" cy="1377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b4</a:t>
            </a:r>
            <a:endParaRPr lang="en-US" sz="1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12" name="Text Box 1039">
            <a:extLst>
              <a:ext uri="{FF2B5EF4-FFF2-40B4-BE49-F238E27FC236}">
                <a16:creationId xmlns:a16="http://schemas.microsoft.com/office/drawing/2014/main" id="{C597173D-0A62-0A07-06D9-C5823FC26048}"/>
              </a:ext>
            </a:extLst>
          </p:cNvPr>
          <p:cNvSpPr txBox="1"/>
          <p:nvPr/>
        </p:nvSpPr>
        <p:spPr>
          <a:xfrm>
            <a:off x="2331204" y="-135771"/>
            <a:ext cx="134620" cy="1225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b6</a:t>
            </a:r>
            <a:endParaRPr lang="en-US" sz="1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13" name="Text Box 1074">
            <a:extLst>
              <a:ext uri="{FF2B5EF4-FFF2-40B4-BE49-F238E27FC236}">
                <a16:creationId xmlns:a16="http://schemas.microsoft.com/office/drawing/2014/main" id="{6C20BFD8-2870-B69A-025F-D6B75EE61C6F}"/>
              </a:ext>
            </a:extLst>
          </p:cNvPr>
          <p:cNvSpPr txBox="1"/>
          <p:nvPr/>
        </p:nvSpPr>
        <p:spPr>
          <a:xfrm>
            <a:off x="2267069" y="-471686"/>
            <a:ext cx="102235" cy="11176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6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p3</a:t>
            </a:r>
            <a:endParaRPr lang="en-US" sz="1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14" name="Text Box 1084">
            <a:extLst>
              <a:ext uri="{FF2B5EF4-FFF2-40B4-BE49-F238E27FC236}">
                <a16:creationId xmlns:a16="http://schemas.microsoft.com/office/drawing/2014/main" id="{849FC07C-0830-79A6-1B90-8EE3D3CE4073}"/>
              </a:ext>
            </a:extLst>
          </p:cNvPr>
          <p:cNvSpPr txBox="1"/>
          <p:nvPr/>
        </p:nvSpPr>
        <p:spPr>
          <a:xfrm>
            <a:off x="2300089" y="-404376"/>
            <a:ext cx="102235" cy="11176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6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p6</a:t>
            </a:r>
            <a:endParaRPr lang="en-US" sz="1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15" name="Text Box 1090">
            <a:extLst>
              <a:ext uri="{FF2B5EF4-FFF2-40B4-BE49-F238E27FC236}">
                <a16:creationId xmlns:a16="http://schemas.microsoft.com/office/drawing/2014/main" id="{48D11D85-277F-D372-EA95-90AD746FE0F7}"/>
              </a:ext>
            </a:extLst>
          </p:cNvPr>
          <p:cNvSpPr txBox="1"/>
          <p:nvPr/>
        </p:nvSpPr>
        <p:spPr>
          <a:xfrm>
            <a:off x="2200394" y="-542171"/>
            <a:ext cx="102235" cy="11176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6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p4</a:t>
            </a:r>
            <a:endParaRPr lang="en-US" sz="1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16" name="Text Box 1099">
            <a:extLst>
              <a:ext uri="{FF2B5EF4-FFF2-40B4-BE49-F238E27FC236}">
                <a16:creationId xmlns:a16="http://schemas.microsoft.com/office/drawing/2014/main" id="{8B14CF3C-5829-DC8C-31F4-4EEEED6E91C7}"/>
              </a:ext>
            </a:extLst>
          </p:cNvPr>
          <p:cNvSpPr txBox="1"/>
          <p:nvPr/>
        </p:nvSpPr>
        <p:spPr>
          <a:xfrm>
            <a:off x="2218809" y="-474226"/>
            <a:ext cx="102235" cy="11176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6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p3</a:t>
            </a:r>
            <a:endParaRPr lang="en-US" sz="1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17" name="Text Box 1105">
            <a:extLst>
              <a:ext uri="{FF2B5EF4-FFF2-40B4-BE49-F238E27FC236}">
                <a16:creationId xmlns:a16="http://schemas.microsoft.com/office/drawing/2014/main" id="{86618069-DED1-9E20-7AA5-24D99C9CAF99}"/>
              </a:ext>
            </a:extLst>
          </p:cNvPr>
          <p:cNvSpPr txBox="1"/>
          <p:nvPr/>
        </p:nvSpPr>
        <p:spPr>
          <a:xfrm>
            <a:off x="2216904" y="-436761"/>
            <a:ext cx="102235" cy="11176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6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p2</a:t>
            </a:r>
            <a:endParaRPr lang="en-US" sz="1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18" name="Text Box 1104">
            <a:extLst>
              <a:ext uri="{FF2B5EF4-FFF2-40B4-BE49-F238E27FC236}">
                <a16:creationId xmlns:a16="http://schemas.microsoft.com/office/drawing/2014/main" id="{FF88815B-E021-8C75-FAAE-9EF12EAF6FD0}"/>
              </a:ext>
            </a:extLst>
          </p:cNvPr>
          <p:cNvSpPr txBox="1"/>
          <p:nvPr/>
        </p:nvSpPr>
        <p:spPr>
          <a:xfrm>
            <a:off x="2167374" y="-359291"/>
            <a:ext cx="102235" cy="11176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6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p1</a:t>
            </a:r>
            <a:endParaRPr lang="en-US" sz="1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19" name="Oval 2118">
            <a:extLst>
              <a:ext uri="{FF2B5EF4-FFF2-40B4-BE49-F238E27FC236}">
                <a16:creationId xmlns:a16="http://schemas.microsoft.com/office/drawing/2014/main" id="{DAE19EEA-D11E-F391-1DFE-72CE775F2525}"/>
              </a:ext>
            </a:extLst>
          </p:cNvPr>
          <p:cNvSpPr/>
          <p:nvPr/>
        </p:nvSpPr>
        <p:spPr>
          <a:xfrm>
            <a:off x="4297164" y="2155944"/>
            <a:ext cx="402590" cy="40259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cxnSp>
        <p:nvCxnSpPr>
          <p:cNvPr id="2120" name="Straight Connector 2119">
            <a:extLst>
              <a:ext uri="{FF2B5EF4-FFF2-40B4-BE49-F238E27FC236}">
                <a16:creationId xmlns:a16="http://schemas.microsoft.com/office/drawing/2014/main" id="{850615A5-EF90-F11B-55A2-18B3B89FBFEA}"/>
              </a:ext>
            </a:extLst>
          </p:cNvPr>
          <p:cNvCxnSpPr>
            <a:cxnSpLocks/>
          </p:cNvCxnSpPr>
          <p:nvPr/>
        </p:nvCxnSpPr>
        <p:spPr>
          <a:xfrm flipV="1">
            <a:off x="4340344" y="3046214"/>
            <a:ext cx="261620" cy="344170"/>
          </a:xfrm>
          <a:prstGeom prst="line">
            <a:avLst/>
          </a:prstGeom>
          <a:ln w="571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21" name="Oval 2120">
            <a:extLst>
              <a:ext uri="{FF2B5EF4-FFF2-40B4-BE49-F238E27FC236}">
                <a16:creationId xmlns:a16="http://schemas.microsoft.com/office/drawing/2014/main" id="{0AE58B39-F795-9180-C02E-AAB3069B92FA}"/>
              </a:ext>
            </a:extLst>
          </p:cNvPr>
          <p:cNvSpPr/>
          <p:nvPr/>
        </p:nvSpPr>
        <p:spPr>
          <a:xfrm>
            <a:off x="5729089" y="1517134"/>
            <a:ext cx="144780" cy="14478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122" name="Text Box 1103">
            <a:extLst>
              <a:ext uri="{FF2B5EF4-FFF2-40B4-BE49-F238E27FC236}">
                <a16:creationId xmlns:a16="http://schemas.microsoft.com/office/drawing/2014/main" id="{E5F067BF-992F-B4EA-63EA-37E6C1380D6B}"/>
              </a:ext>
            </a:extLst>
          </p:cNvPr>
          <p:cNvSpPr txBox="1"/>
          <p:nvPr/>
        </p:nvSpPr>
        <p:spPr>
          <a:xfrm>
            <a:off x="2210554" y="-124976"/>
            <a:ext cx="271145" cy="14986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(x</a:t>
            </a:r>
            <a:r>
              <a:rPr lang="en-US" sz="800" b="1" baseline="-25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US" sz="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,y</a:t>
            </a:r>
            <a:r>
              <a:rPr lang="en-US" sz="800" b="1" baseline="-25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US" sz="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1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23" name="Text Box 1066">
            <a:extLst>
              <a:ext uri="{FF2B5EF4-FFF2-40B4-BE49-F238E27FC236}">
                <a16:creationId xmlns:a16="http://schemas.microsoft.com/office/drawing/2014/main" id="{6C4A0648-9E6C-908C-12E1-BDC4B91D02D0}"/>
              </a:ext>
            </a:extLst>
          </p:cNvPr>
          <p:cNvSpPr txBox="1"/>
          <p:nvPr/>
        </p:nvSpPr>
        <p:spPr>
          <a:xfrm>
            <a:off x="2223254" y="-147836"/>
            <a:ext cx="271145" cy="14986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(x</a:t>
            </a:r>
            <a:r>
              <a:rPr lang="en-US" sz="800" b="1" baseline="-25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US" sz="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,y</a:t>
            </a:r>
            <a:r>
              <a:rPr lang="en-US" sz="800" b="1" baseline="-25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US" sz="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1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24" name="Text Box 1081">
            <a:extLst>
              <a:ext uri="{FF2B5EF4-FFF2-40B4-BE49-F238E27FC236}">
                <a16:creationId xmlns:a16="http://schemas.microsoft.com/office/drawing/2014/main" id="{CF2D8FEE-CFD0-C464-B5D4-F110987C4AE8}"/>
              </a:ext>
            </a:extLst>
          </p:cNvPr>
          <p:cNvSpPr txBox="1"/>
          <p:nvPr/>
        </p:nvSpPr>
        <p:spPr>
          <a:xfrm>
            <a:off x="2134354" y="-255786"/>
            <a:ext cx="179070" cy="15176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7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D=1</a:t>
            </a:r>
            <a:endParaRPr lang="en-US" sz="1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25" name="Text Box 1088">
            <a:extLst>
              <a:ext uri="{FF2B5EF4-FFF2-40B4-BE49-F238E27FC236}">
                <a16:creationId xmlns:a16="http://schemas.microsoft.com/office/drawing/2014/main" id="{8A1AEC79-2830-E44F-D679-898B1DD77714}"/>
              </a:ext>
            </a:extLst>
          </p:cNvPr>
          <p:cNvSpPr txBox="1"/>
          <p:nvPr/>
        </p:nvSpPr>
        <p:spPr>
          <a:xfrm rot="20860787">
            <a:off x="2230239" y="-162441"/>
            <a:ext cx="184150" cy="10668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7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D=2</a:t>
            </a:r>
            <a:endParaRPr lang="en-US" sz="1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26" name="Text Box 1089">
            <a:extLst>
              <a:ext uri="{FF2B5EF4-FFF2-40B4-BE49-F238E27FC236}">
                <a16:creationId xmlns:a16="http://schemas.microsoft.com/office/drawing/2014/main" id="{8A862C41-9813-BB1A-69E2-36C0D1461DD5}"/>
              </a:ext>
            </a:extLst>
          </p:cNvPr>
          <p:cNvSpPr txBox="1"/>
          <p:nvPr/>
        </p:nvSpPr>
        <p:spPr>
          <a:xfrm rot="1676606">
            <a:off x="2272784" y="-72271"/>
            <a:ext cx="239395" cy="1377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7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D=3</a:t>
            </a:r>
            <a:endParaRPr lang="en-US" sz="1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27" name="Text Box 1091">
            <a:extLst>
              <a:ext uri="{FF2B5EF4-FFF2-40B4-BE49-F238E27FC236}">
                <a16:creationId xmlns:a16="http://schemas.microsoft.com/office/drawing/2014/main" id="{F1F11937-7D53-CC2F-24D4-5ABC1C98D289}"/>
              </a:ext>
            </a:extLst>
          </p:cNvPr>
          <p:cNvSpPr txBox="1"/>
          <p:nvPr/>
        </p:nvSpPr>
        <p:spPr>
          <a:xfrm>
            <a:off x="2029579" y="-267851"/>
            <a:ext cx="552450" cy="14732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7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Time(t): 10:15</a:t>
            </a:r>
            <a:endParaRPr lang="en-US" sz="1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128" name="Straight Connector 2127">
            <a:extLst>
              <a:ext uri="{FF2B5EF4-FFF2-40B4-BE49-F238E27FC236}">
                <a16:creationId xmlns:a16="http://schemas.microsoft.com/office/drawing/2014/main" id="{3A1AA550-1031-A9D1-221B-FAF01C9413DA}"/>
              </a:ext>
            </a:extLst>
          </p:cNvPr>
          <p:cNvCxnSpPr>
            <a:cxnSpLocks/>
          </p:cNvCxnSpPr>
          <p:nvPr/>
        </p:nvCxnSpPr>
        <p:spPr>
          <a:xfrm flipV="1">
            <a:off x="3484364" y="3083044"/>
            <a:ext cx="190500" cy="254000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29" name="Oval 2128">
            <a:extLst>
              <a:ext uri="{FF2B5EF4-FFF2-40B4-BE49-F238E27FC236}">
                <a16:creationId xmlns:a16="http://schemas.microsoft.com/office/drawing/2014/main" id="{C7A33E44-FDCE-E960-2A44-2E5F8F1635E5}"/>
              </a:ext>
            </a:extLst>
          </p:cNvPr>
          <p:cNvSpPr/>
          <p:nvPr/>
        </p:nvSpPr>
        <p:spPr>
          <a:xfrm>
            <a:off x="3463409" y="3883779"/>
            <a:ext cx="325755" cy="32575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130" name="Oval 2129">
            <a:extLst>
              <a:ext uri="{FF2B5EF4-FFF2-40B4-BE49-F238E27FC236}">
                <a16:creationId xmlns:a16="http://schemas.microsoft.com/office/drawing/2014/main" id="{D6A3D346-5269-5625-3291-936125C64C34}"/>
              </a:ext>
            </a:extLst>
          </p:cNvPr>
          <p:cNvSpPr/>
          <p:nvPr/>
        </p:nvSpPr>
        <p:spPr>
          <a:xfrm>
            <a:off x="4315579" y="3883144"/>
            <a:ext cx="325755" cy="32575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131" name="Arrow: Right 2130">
            <a:extLst>
              <a:ext uri="{FF2B5EF4-FFF2-40B4-BE49-F238E27FC236}">
                <a16:creationId xmlns:a16="http://schemas.microsoft.com/office/drawing/2014/main" id="{A99524FE-9DB3-D5A1-96B6-BC26A8A7F4F4}"/>
              </a:ext>
            </a:extLst>
          </p:cNvPr>
          <p:cNvSpPr/>
          <p:nvPr/>
        </p:nvSpPr>
        <p:spPr>
          <a:xfrm>
            <a:off x="3830439" y="2303264"/>
            <a:ext cx="339090" cy="129540"/>
          </a:xfrm>
          <a:prstGeom prst="rightArrow">
            <a:avLst>
              <a:gd name="adj1" fmla="val 43011"/>
              <a:gd name="adj2" fmla="val 91934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132" name="Arrow: Right 2131">
            <a:extLst>
              <a:ext uri="{FF2B5EF4-FFF2-40B4-BE49-F238E27FC236}">
                <a16:creationId xmlns:a16="http://schemas.microsoft.com/office/drawing/2014/main" id="{E933A80B-6016-BCDD-1F32-6246BF0FAF3D}"/>
              </a:ext>
            </a:extLst>
          </p:cNvPr>
          <p:cNvSpPr/>
          <p:nvPr/>
        </p:nvSpPr>
        <p:spPr>
          <a:xfrm>
            <a:off x="3829169" y="3155434"/>
            <a:ext cx="339090" cy="129540"/>
          </a:xfrm>
          <a:prstGeom prst="rightArrow">
            <a:avLst>
              <a:gd name="adj1" fmla="val 43011"/>
              <a:gd name="adj2" fmla="val 91934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133" name="Arrow: Right 2132">
            <a:extLst>
              <a:ext uri="{FF2B5EF4-FFF2-40B4-BE49-F238E27FC236}">
                <a16:creationId xmlns:a16="http://schemas.microsoft.com/office/drawing/2014/main" id="{2F1A8BED-99B5-43AD-A696-36DC3D3E9BAF}"/>
              </a:ext>
            </a:extLst>
          </p:cNvPr>
          <p:cNvSpPr/>
          <p:nvPr/>
        </p:nvSpPr>
        <p:spPr>
          <a:xfrm>
            <a:off x="3907274" y="3994269"/>
            <a:ext cx="339090" cy="129540"/>
          </a:xfrm>
          <a:prstGeom prst="rightArrow">
            <a:avLst>
              <a:gd name="adj1" fmla="val 43011"/>
              <a:gd name="adj2" fmla="val 91934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cxnSp>
        <p:nvCxnSpPr>
          <p:cNvPr id="2134" name="Straight Connector 2133">
            <a:extLst>
              <a:ext uri="{FF2B5EF4-FFF2-40B4-BE49-F238E27FC236}">
                <a16:creationId xmlns:a16="http://schemas.microsoft.com/office/drawing/2014/main" id="{15465C9E-5242-73D6-1397-4C6E9499C0BA}"/>
              </a:ext>
            </a:extLst>
          </p:cNvPr>
          <p:cNvCxnSpPr>
            <a:cxnSpLocks/>
          </p:cNvCxnSpPr>
          <p:nvPr/>
        </p:nvCxnSpPr>
        <p:spPr>
          <a:xfrm>
            <a:off x="3373874" y="1834634"/>
            <a:ext cx="1402080" cy="63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5" name="Straight Connector 2134">
            <a:extLst>
              <a:ext uri="{FF2B5EF4-FFF2-40B4-BE49-F238E27FC236}">
                <a16:creationId xmlns:a16="http://schemas.microsoft.com/office/drawing/2014/main" id="{26BCF30A-5C7D-EB8D-B820-0497861E385D}"/>
              </a:ext>
            </a:extLst>
          </p:cNvPr>
          <p:cNvCxnSpPr>
            <a:cxnSpLocks/>
          </p:cNvCxnSpPr>
          <p:nvPr/>
        </p:nvCxnSpPr>
        <p:spPr>
          <a:xfrm>
            <a:off x="3373874" y="2667119"/>
            <a:ext cx="1395095" cy="127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36" name="Oval 2135">
            <a:extLst>
              <a:ext uri="{FF2B5EF4-FFF2-40B4-BE49-F238E27FC236}">
                <a16:creationId xmlns:a16="http://schemas.microsoft.com/office/drawing/2014/main" id="{486FBF58-FE73-1374-0008-572B596D1366}"/>
              </a:ext>
            </a:extLst>
          </p:cNvPr>
          <p:cNvSpPr/>
          <p:nvPr/>
        </p:nvSpPr>
        <p:spPr>
          <a:xfrm>
            <a:off x="4949944" y="1931789"/>
            <a:ext cx="431800" cy="4318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137" name="Oval 2136">
            <a:extLst>
              <a:ext uri="{FF2B5EF4-FFF2-40B4-BE49-F238E27FC236}">
                <a16:creationId xmlns:a16="http://schemas.microsoft.com/office/drawing/2014/main" id="{40DF5521-99BD-FB48-FC0B-89B2272ACCAD}"/>
              </a:ext>
            </a:extLst>
          </p:cNvPr>
          <p:cNvSpPr/>
          <p:nvPr/>
        </p:nvSpPr>
        <p:spPr>
          <a:xfrm>
            <a:off x="7292459" y="2027674"/>
            <a:ext cx="94615" cy="9461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138" name="Oval 2137">
            <a:extLst>
              <a:ext uri="{FF2B5EF4-FFF2-40B4-BE49-F238E27FC236}">
                <a16:creationId xmlns:a16="http://schemas.microsoft.com/office/drawing/2014/main" id="{C2608B75-B9BC-894C-85A2-580709A44DEE}"/>
              </a:ext>
            </a:extLst>
          </p:cNvPr>
          <p:cNvSpPr/>
          <p:nvPr/>
        </p:nvSpPr>
        <p:spPr>
          <a:xfrm>
            <a:off x="5983089" y="1495544"/>
            <a:ext cx="138430" cy="13843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139" name="Oval 2138">
            <a:extLst>
              <a:ext uri="{FF2B5EF4-FFF2-40B4-BE49-F238E27FC236}">
                <a16:creationId xmlns:a16="http://schemas.microsoft.com/office/drawing/2014/main" id="{573FFA87-F1D3-EC8B-592E-FE3066340C6E}"/>
              </a:ext>
            </a:extLst>
          </p:cNvPr>
          <p:cNvSpPr/>
          <p:nvPr/>
        </p:nvSpPr>
        <p:spPr>
          <a:xfrm>
            <a:off x="5933559" y="1710809"/>
            <a:ext cx="106680" cy="1123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140" name="Freeform: Shape 2139">
            <a:extLst>
              <a:ext uri="{FF2B5EF4-FFF2-40B4-BE49-F238E27FC236}">
                <a16:creationId xmlns:a16="http://schemas.microsoft.com/office/drawing/2014/main" id="{60326956-4C25-9BBD-D86B-A4AE58EBCE8D}"/>
              </a:ext>
            </a:extLst>
          </p:cNvPr>
          <p:cNvSpPr/>
          <p:nvPr/>
        </p:nvSpPr>
        <p:spPr>
          <a:xfrm>
            <a:off x="5188069" y="1736209"/>
            <a:ext cx="2266950" cy="2333625"/>
          </a:xfrm>
          <a:custGeom>
            <a:avLst/>
            <a:gdLst>
              <a:gd name="connsiteX0" fmla="*/ 2266950 w 2266950"/>
              <a:gd name="connsiteY0" fmla="*/ 2333625 h 2333625"/>
              <a:gd name="connsiteX1" fmla="*/ 333375 w 2266950"/>
              <a:gd name="connsiteY1" fmla="*/ 2005013 h 2333625"/>
              <a:gd name="connsiteX2" fmla="*/ 1771650 w 2266950"/>
              <a:gd name="connsiteY2" fmla="*/ 862013 h 2333625"/>
              <a:gd name="connsiteX3" fmla="*/ 0 w 2266950"/>
              <a:gd name="connsiteY3" fmla="*/ 0 h 2333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66950" h="2333625">
                <a:moveTo>
                  <a:pt x="2266950" y="2333625"/>
                </a:moveTo>
                <a:cubicBezTo>
                  <a:pt x="1341437" y="2291953"/>
                  <a:pt x="415925" y="2250282"/>
                  <a:pt x="333375" y="2005013"/>
                </a:cubicBezTo>
                <a:cubicBezTo>
                  <a:pt x="250825" y="1759744"/>
                  <a:pt x="1827212" y="1196182"/>
                  <a:pt x="1771650" y="862013"/>
                </a:cubicBezTo>
                <a:cubicBezTo>
                  <a:pt x="1716088" y="527844"/>
                  <a:pt x="297656" y="149225"/>
                  <a:pt x="0" y="0"/>
                </a:cubicBezTo>
              </a:path>
            </a:pathLst>
          </a:cu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cxnSp>
        <p:nvCxnSpPr>
          <p:cNvPr id="2141" name="Straight Connector 2140">
            <a:extLst>
              <a:ext uri="{FF2B5EF4-FFF2-40B4-BE49-F238E27FC236}">
                <a16:creationId xmlns:a16="http://schemas.microsoft.com/office/drawing/2014/main" id="{368097A0-3F43-4893-9380-17BDD5E48400}"/>
              </a:ext>
            </a:extLst>
          </p:cNvPr>
          <p:cNvCxnSpPr>
            <a:cxnSpLocks/>
          </p:cNvCxnSpPr>
          <p:nvPr/>
        </p:nvCxnSpPr>
        <p:spPr>
          <a:xfrm flipH="1">
            <a:off x="6534904" y="3968869"/>
            <a:ext cx="35560" cy="10922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2" name="Straight Connector 2141">
            <a:extLst>
              <a:ext uri="{FF2B5EF4-FFF2-40B4-BE49-F238E27FC236}">
                <a16:creationId xmlns:a16="http://schemas.microsoft.com/office/drawing/2014/main" id="{9CAA2798-4FC1-F01C-B12D-74DA560A7C73}"/>
              </a:ext>
            </a:extLst>
          </p:cNvPr>
          <p:cNvCxnSpPr>
            <a:cxnSpLocks/>
          </p:cNvCxnSpPr>
          <p:nvPr/>
        </p:nvCxnSpPr>
        <p:spPr>
          <a:xfrm>
            <a:off x="5643999" y="3463409"/>
            <a:ext cx="85725" cy="9144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3" name="Straight Connector 2142">
            <a:extLst>
              <a:ext uri="{FF2B5EF4-FFF2-40B4-BE49-F238E27FC236}">
                <a16:creationId xmlns:a16="http://schemas.microsoft.com/office/drawing/2014/main" id="{97102493-707B-180E-92AB-80873F756011}"/>
              </a:ext>
            </a:extLst>
          </p:cNvPr>
          <p:cNvCxnSpPr>
            <a:cxnSpLocks/>
          </p:cNvCxnSpPr>
          <p:nvPr/>
        </p:nvCxnSpPr>
        <p:spPr>
          <a:xfrm>
            <a:off x="6433304" y="2990334"/>
            <a:ext cx="95885" cy="9779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4" name="Straight Connector 2143">
            <a:extLst>
              <a:ext uri="{FF2B5EF4-FFF2-40B4-BE49-F238E27FC236}">
                <a16:creationId xmlns:a16="http://schemas.microsoft.com/office/drawing/2014/main" id="{13909033-4293-5B36-CD1B-33CF7FA348D2}"/>
              </a:ext>
            </a:extLst>
          </p:cNvPr>
          <p:cNvCxnSpPr>
            <a:cxnSpLocks/>
          </p:cNvCxnSpPr>
          <p:nvPr/>
        </p:nvCxnSpPr>
        <p:spPr>
          <a:xfrm flipH="1">
            <a:off x="6620629" y="2267704"/>
            <a:ext cx="87630" cy="118745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5" name="Straight Connector 2144">
            <a:extLst>
              <a:ext uri="{FF2B5EF4-FFF2-40B4-BE49-F238E27FC236}">
                <a16:creationId xmlns:a16="http://schemas.microsoft.com/office/drawing/2014/main" id="{2B488D79-A801-D91F-B765-8DFD7CFB9956}"/>
              </a:ext>
            </a:extLst>
          </p:cNvPr>
          <p:cNvCxnSpPr>
            <a:cxnSpLocks/>
          </p:cNvCxnSpPr>
          <p:nvPr/>
        </p:nvCxnSpPr>
        <p:spPr>
          <a:xfrm flipH="1">
            <a:off x="5821164" y="1935599"/>
            <a:ext cx="87630" cy="118745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46" name="Text Box 1142">
            <a:extLst>
              <a:ext uri="{FF2B5EF4-FFF2-40B4-BE49-F238E27FC236}">
                <a16:creationId xmlns:a16="http://schemas.microsoft.com/office/drawing/2014/main" id="{965A6EC6-C30D-D732-C9E3-BE8EBCF10D6B}"/>
              </a:ext>
            </a:extLst>
          </p:cNvPr>
          <p:cNvSpPr txBox="1"/>
          <p:nvPr/>
        </p:nvSpPr>
        <p:spPr>
          <a:xfrm>
            <a:off x="2236589" y="-381516"/>
            <a:ext cx="102235" cy="11176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6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p5</a:t>
            </a:r>
            <a:endParaRPr lang="en-US" sz="1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147" name="Picture 2146">
            <a:extLst>
              <a:ext uri="{FF2B5EF4-FFF2-40B4-BE49-F238E27FC236}">
                <a16:creationId xmlns:a16="http://schemas.microsoft.com/office/drawing/2014/main" id="{CD4D3D09-E4CD-EA21-CD02-55E14290A0C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51" b="23760"/>
          <a:stretch/>
        </p:blipFill>
        <p:spPr bwMode="auto">
          <a:xfrm rot="6592193">
            <a:off x="6700957" y="2556946"/>
            <a:ext cx="386080" cy="2051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57" name="Text Box 1095">
            <a:extLst>
              <a:ext uri="{FF2B5EF4-FFF2-40B4-BE49-F238E27FC236}">
                <a16:creationId xmlns:a16="http://schemas.microsoft.com/office/drawing/2014/main" id="{475A7F2B-1991-76BA-3434-7308DF7ADCDC}"/>
              </a:ext>
            </a:extLst>
          </p:cNvPr>
          <p:cNvSpPr txBox="1"/>
          <p:nvPr/>
        </p:nvSpPr>
        <p:spPr>
          <a:xfrm>
            <a:off x="6205458" y="2752091"/>
            <a:ext cx="134620" cy="12636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b3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58" name="Text Box 1079">
            <a:extLst>
              <a:ext uri="{FF2B5EF4-FFF2-40B4-BE49-F238E27FC236}">
                <a16:creationId xmlns:a16="http://schemas.microsoft.com/office/drawing/2014/main" id="{9738EF31-44D5-8680-3558-76929ECA63B2}"/>
              </a:ext>
            </a:extLst>
          </p:cNvPr>
          <p:cNvSpPr txBox="1"/>
          <p:nvPr/>
        </p:nvSpPr>
        <p:spPr>
          <a:xfrm>
            <a:off x="5933559" y="2310416"/>
            <a:ext cx="134620" cy="1409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b1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59" name="Text Box 1075">
            <a:extLst>
              <a:ext uri="{FF2B5EF4-FFF2-40B4-BE49-F238E27FC236}">
                <a16:creationId xmlns:a16="http://schemas.microsoft.com/office/drawing/2014/main" id="{13A51C3E-9D76-4E03-DEC5-BF4D7B4AE1E5}"/>
              </a:ext>
            </a:extLst>
          </p:cNvPr>
          <p:cNvSpPr txBox="1"/>
          <p:nvPr/>
        </p:nvSpPr>
        <p:spPr>
          <a:xfrm>
            <a:off x="5140126" y="3829804"/>
            <a:ext cx="131445" cy="13906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b5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160" name="Straight Connector 2159">
            <a:extLst>
              <a:ext uri="{FF2B5EF4-FFF2-40B4-BE49-F238E27FC236}">
                <a16:creationId xmlns:a16="http://schemas.microsoft.com/office/drawing/2014/main" id="{6EB169CB-DCE0-9420-573B-1EFB191A539E}"/>
              </a:ext>
            </a:extLst>
          </p:cNvPr>
          <p:cNvCxnSpPr>
            <a:cxnSpLocks/>
          </p:cNvCxnSpPr>
          <p:nvPr/>
        </p:nvCxnSpPr>
        <p:spPr>
          <a:xfrm>
            <a:off x="3387209" y="3550359"/>
            <a:ext cx="1395095" cy="127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83" name="Rectangle 2082">
            <a:extLst>
              <a:ext uri="{FF2B5EF4-FFF2-40B4-BE49-F238E27FC236}">
                <a16:creationId xmlns:a16="http://schemas.microsoft.com/office/drawing/2014/main" id="{D2C8FCD1-25FD-8436-2FCB-8E748B5CE61F}"/>
              </a:ext>
            </a:extLst>
          </p:cNvPr>
          <p:cNvSpPr/>
          <p:nvPr/>
        </p:nvSpPr>
        <p:spPr>
          <a:xfrm>
            <a:off x="4916289" y="1425059"/>
            <a:ext cx="2699385" cy="27476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102" name="Rectangle 2101">
            <a:extLst>
              <a:ext uri="{FF2B5EF4-FFF2-40B4-BE49-F238E27FC236}">
                <a16:creationId xmlns:a16="http://schemas.microsoft.com/office/drawing/2014/main" id="{D45619AC-2DD3-1853-D6F4-7EDB1C728DCB}"/>
              </a:ext>
            </a:extLst>
          </p:cNvPr>
          <p:cNvSpPr/>
          <p:nvPr/>
        </p:nvSpPr>
        <p:spPr>
          <a:xfrm>
            <a:off x="4779129" y="1373624"/>
            <a:ext cx="2877820" cy="292989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264" name="Text Box 1039">
            <a:extLst>
              <a:ext uri="{FF2B5EF4-FFF2-40B4-BE49-F238E27FC236}">
                <a16:creationId xmlns:a16="http://schemas.microsoft.com/office/drawing/2014/main" id="{48D05945-4071-48ED-7AD0-7BC3373E4782}"/>
              </a:ext>
            </a:extLst>
          </p:cNvPr>
          <p:cNvSpPr txBox="1"/>
          <p:nvPr/>
        </p:nvSpPr>
        <p:spPr>
          <a:xfrm>
            <a:off x="6585704" y="1589524"/>
            <a:ext cx="134620" cy="1225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b6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65" name="Text Box 1080">
            <a:extLst>
              <a:ext uri="{FF2B5EF4-FFF2-40B4-BE49-F238E27FC236}">
                <a16:creationId xmlns:a16="http://schemas.microsoft.com/office/drawing/2014/main" id="{6418E412-9C58-D3CF-922F-9F1C20228C35}"/>
              </a:ext>
            </a:extLst>
          </p:cNvPr>
          <p:cNvSpPr txBox="1"/>
          <p:nvPr/>
        </p:nvSpPr>
        <p:spPr>
          <a:xfrm>
            <a:off x="7256524" y="2577116"/>
            <a:ext cx="130810" cy="1143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b2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66" name="Text Box 1093">
            <a:extLst>
              <a:ext uri="{FF2B5EF4-FFF2-40B4-BE49-F238E27FC236}">
                <a16:creationId xmlns:a16="http://schemas.microsoft.com/office/drawing/2014/main" id="{17CAA141-365C-A401-9344-AB298780EAF3}"/>
              </a:ext>
            </a:extLst>
          </p:cNvPr>
          <p:cNvSpPr txBox="1"/>
          <p:nvPr/>
        </p:nvSpPr>
        <p:spPr>
          <a:xfrm>
            <a:off x="7049889" y="3493572"/>
            <a:ext cx="123825" cy="1377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b4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67" name="Text Box 1104">
            <a:extLst>
              <a:ext uri="{FF2B5EF4-FFF2-40B4-BE49-F238E27FC236}">
                <a16:creationId xmlns:a16="http://schemas.microsoft.com/office/drawing/2014/main" id="{EA862D23-8D75-C3BC-FBB6-F8BD574D451E}"/>
              </a:ext>
            </a:extLst>
          </p:cNvPr>
          <p:cNvSpPr txBox="1"/>
          <p:nvPr/>
        </p:nvSpPr>
        <p:spPr>
          <a:xfrm>
            <a:off x="7034452" y="3801865"/>
            <a:ext cx="175140" cy="19907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p1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68" name="Text Box 1104">
            <a:extLst>
              <a:ext uri="{FF2B5EF4-FFF2-40B4-BE49-F238E27FC236}">
                <a16:creationId xmlns:a16="http://schemas.microsoft.com/office/drawing/2014/main" id="{52D65B73-BF69-5260-CD3D-4BACDA533FFF}"/>
              </a:ext>
            </a:extLst>
          </p:cNvPr>
          <p:cNvSpPr txBox="1"/>
          <p:nvPr/>
        </p:nvSpPr>
        <p:spPr>
          <a:xfrm>
            <a:off x="5826543" y="3680739"/>
            <a:ext cx="175140" cy="19907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p2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69" name="Text Box 1104">
            <a:extLst>
              <a:ext uri="{FF2B5EF4-FFF2-40B4-BE49-F238E27FC236}">
                <a16:creationId xmlns:a16="http://schemas.microsoft.com/office/drawing/2014/main" id="{8C6C92DC-487B-1AFB-90DB-E324A0064EF8}"/>
              </a:ext>
            </a:extLst>
          </p:cNvPr>
          <p:cNvSpPr txBox="1"/>
          <p:nvPr/>
        </p:nvSpPr>
        <p:spPr>
          <a:xfrm>
            <a:off x="5805073" y="3106398"/>
            <a:ext cx="175140" cy="19907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p3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70" name="Text Box 1104">
            <a:extLst>
              <a:ext uri="{FF2B5EF4-FFF2-40B4-BE49-F238E27FC236}">
                <a16:creationId xmlns:a16="http://schemas.microsoft.com/office/drawing/2014/main" id="{29B381D5-CED2-B1EC-18E2-59D790341EC1}"/>
              </a:ext>
            </a:extLst>
          </p:cNvPr>
          <p:cNvSpPr txBox="1"/>
          <p:nvPr/>
        </p:nvSpPr>
        <p:spPr>
          <a:xfrm>
            <a:off x="6777338" y="2907326"/>
            <a:ext cx="175140" cy="19907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p4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71" name="Text Box 1104">
            <a:extLst>
              <a:ext uri="{FF2B5EF4-FFF2-40B4-BE49-F238E27FC236}">
                <a16:creationId xmlns:a16="http://schemas.microsoft.com/office/drawing/2014/main" id="{A2F6B8BF-6546-3DD9-7DAF-D40C317450F2}"/>
              </a:ext>
            </a:extLst>
          </p:cNvPr>
          <p:cNvSpPr txBox="1"/>
          <p:nvPr/>
        </p:nvSpPr>
        <p:spPr>
          <a:xfrm>
            <a:off x="6233974" y="1896064"/>
            <a:ext cx="175140" cy="19907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p5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72" name="Text Box 1104">
            <a:extLst>
              <a:ext uri="{FF2B5EF4-FFF2-40B4-BE49-F238E27FC236}">
                <a16:creationId xmlns:a16="http://schemas.microsoft.com/office/drawing/2014/main" id="{9260B1E1-ACE0-B0BE-6310-184AB4F02967}"/>
              </a:ext>
            </a:extLst>
          </p:cNvPr>
          <p:cNvSpPr txBox="1"/>
          <p:nvPr/>
        </p:nvSpPr>
        <p:spPr>
          <a:xfrm>
            <a:off x="5491172" y="1622664"/>
            <a:ext cx="175140" cy="19907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p6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2753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2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1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1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1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2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2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2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2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2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2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2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2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2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2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2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2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2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2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2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20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20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2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2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2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2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20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20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2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2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2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2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2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2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20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20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2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20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20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2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2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2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2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20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20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2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20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20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20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20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2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9" dur="500" fill="hold"/>
                                        <p:tgtEl>
                                          <p:spTgt spid="20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500" fill="hold"/>
                                        <p:tgtEl>
                                          <p:spTgt spid="20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2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4" dur="500" fill="hold"/>
                                        <p:tgtEl>
                                          <p:spTgt spid="2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2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2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2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2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2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4" dur="500" fill="hold"/>
                                        <p:tgtEl>
                                          <p:spTgt spid="2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2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2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9" dur="500" fill="hold"/>
                                        <p:tgtEl>
                                          <p:spTgt spid="20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500" fill="hold"/>
                                        <p:tgtEl>
                                          <p:spTgt spid="20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2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4" dur="500" fill="hold"/>
                                        <p:tgtEl>
                                          <p:spTgt spid="20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500" fill="hold"/>
                                        <p:tgtEl>
                                          <p:spTgt spid="20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2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2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500" fill="hold"/>
                                        <p:tgtEl>
                                          <p:spTgt spid="2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2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4" dur="500" fill="hold"/>
                                        <p:tgtEl>
                                          <p:spTgt spid="2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500" fill="hold"/>
                                        <p:tgtEl>
                                          <p:spTgt spid="2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2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9" dur="500"/>
                                        <p:tgtEl>
                                          <p:spTgt spid="2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2" dur="500" fill="hold"/>
                                        <p:tgtEl>
                                          <p:spTgt spid="2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2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2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7" dur="500"/>
                                        <p:tgtEl>
                                          <p:spTgt spid="2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0" dur="500"/>
                                        <p:tgtEl>
                                          <p:spTgt spid="2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2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2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9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0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5" dur="500"/>
                                        <p:tgtEl>
                                          <p:spTgt spid="2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8" dur="500"/>
                                        <p:tgtEl>
                                          <p:spTgt spid="2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1" dur="500"/>
                                        <p:tgtEl>
                                          <p:spTgt spid="2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8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9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2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3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6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7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1" grpId="0" animBg="1"/>
      <p:bldP spid="2081" grpId="0" animBg="1"/>
      <p:bldP spid="2086" grpId="0" animBg="1"/>
      <p:bldP spid="2087" grpId="0" animBg="1"/>
      <p:bldP spid="2088" grpId="0" animBg="1"/>
      <p:bldP spid="2089" grpId="0" animBg="1"/>
      <p:bldP spid="2090" grpId="0" animBg="1"/>
      <p:bldP spid="2091" grpId="0" animBg="1"/>
      <p:bldP spid="2092" grpId="0" animBg="1"/>
      <p:bldP spid="2093" grpId="0" animBg="1"/>
      <p:bldP spid="2094" grpId="0" animBg="1"/>
      <p:bldP spid="2095" grpId="0" animBg="1"/>
      <p:bldP spid="2096" grpId="0" animBg="1"/>
      <p:bldP spid="2097" grpId="0" animBg="1"/>
      <p:bldP spid="2098" grpId="0" animBg="1"/>
      <p:bldP spid="2099" grpId="0" animBg="1"/>
      <p:bldP spid="2100" grpId="0" animBg="1"/>
      <p:bldP spid="2101" grpId="0" animBg="1"/>
      <p:bldP spid="2104" grpId="0" animBg="1"/>
      <p:bldP spid="2105" grpId="0" animBg="1"/>
      <p:bldP spid="2106" grpId="0" animBg="1"/>
      <p:bldP spid="2119" grpId="0" animBg="1"/>
      <p:bldP spid="2121" grpId="0" animBg="1"/>
      <p:bldP spid="2129" grpId="0" animBg="1"/>
      <p:bldP spid="2130" grpId="0" animBg="1"/>
      <p:bldP spid="2131" grpId="0" animBg="1"/>
      <p:bldP spid="2132" grpId="0" animBg="1"/>
      <p:bldP spid="2133" grpId="0" animBg="1"/>
      <p:bldP spid="2136" grpId="0" animBg="1"/>
      <p:bldP spid="2137" grpId="0" animBg="1"/>
      <p:bldP spid="2138" grpId="0" animBg="1"/>
      <p:bldP spid="2139" grpId="0" animBg="1"/>
      <p:bldP spid="2140" grpId="0" animBg="1"/>
      <p:bldP spid="2157" grpId="0" animBg="1"/>
      <p:bldP spid="2158" grpId="0" animBg="1"/>
      <p:bldP spid="2159" grpId="0" animBg="1"/>
      <p:bldP spid="2083" grpId="0" animBg="1"/>
      <p:bldP spid="2102" grpId="0" animBg="1"/>
      <p:bldP spid="2264" grpId="0" animBg="1"/>
      <p:bldP spid="2265" grpId="0" animBg="1"/>
      <p:bldP spid="2266" grpId="0" animBg="1"/>
      <p:bldP spid="2267" grpId="0" animBg="1"/>
      <p:bldP spid="2268" grpId="0" animBg="1"/>
      <p:bldP spid="2269" grpId="0" animBg="1"/>
      <p:bldP spid="2270" grpId="0" animBg="1"/>
      <p:bldP spid="2271" grpId="0" animBg="1"/>
      <p:bldP spid="227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A2A5720-C48F-49B9-8ED4-9B3459A439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1100" b="1" dirty="0"/>
          </a:p>
          <a:p>
            <a:r>
              <a:rPr lang="en-US" b="1" dirty="0"/>
              <a:t>Sustainability Score (SC)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Weighted sum function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1" dirty="0"/>
              <a:t>w1</a:t>
            </a:r>
            <a:r>
              <a:rPr lang="en-US" dirty="0"/>
              <a:t> represents the weight of </a:t>
            </a:r>
            <a:r>
              <a:rPr lang="en-US" b="1" dirty="0" err="1"/>
              <a:t>Derouting</a:t>
            </a:r>
            <a:r>
              <a:rPr lang="en-US" b="1" dirty="0"/>
              <a:t> Cost </a:t>
            </a:r>
            <a:r>
              <a:rPr lang="en-US" dirty="0"/>
              <a:t>objective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1" dirty="0"/>
              <a:t>w2</a:t>
            </a:r>
            <a:r>
              <a:rPr lang="en-US" dirty="0"/>
              <a:t> the weight of </a:t>
            </a:r>
            <a:r>
              <a:rPr lang="en-US" b="1" dirty="0"/>
              <a:t>Sustainable</a:t>
            </a:r>
            <a:r>
              <a:rPr lang="en-US" dirty="0"/>
              <a:t> </a:t>
            </a:r>
            <a:r>
              <a:rPr lang="en-US" b="1" dirty="0"/>
              <a:t>Charging</a:t>
            </a:r>
            <a:r>
              <a:rPr lang="en-US" dirty="0"/>
              <a:t> </a:t>
            </a:r>
            <a:r>
              <a:rPr lang="en-US" b="1" dirty="0"/>
              <a:t>Level</a:t>
            </a:r>
            <a:r>
              <a:rPr lang="en-US" dirty="0"/>
              <a:t> objective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1" dirty="0"/>
              <a:t>w3</a:t>
            </a:r>
            <a:r>
              <a:rPr lang="en-US" dirty="0"/>
              <a:t> the weight of </a:t>
            </a:r>
            <a:r>
              <a:rPr lang="en-US" b="1" dirty="0"/>
              <a:t>Availability</a:t>
            </a:r>
            <a:r>
              <a:rPr lang="en-US" dirty="0"/>
              <a:t> objective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/>
              <a:t>w1 = w2 = w3     &amp;     w1 + w2 + w3 = 1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6555957-7D59-4E35-8EC1-E508BA8ED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EcoCharge Metrics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6E1EAF-CFCC-ACFD-C780-847AB99F93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2809"/>
          <a:stretch/>
        </p:blipFill>
        <p:spPr>
          <a:xfrm>
            <a:off x="899592" y="4293096"/>
            <a:ext cx="7066415" cy="115212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6AE408-0415-0DB6-EDE3-562E49D07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C6E19-E111-4960-B4D1-A336F8663A94}" type="slidenum">
              <a:rPr lang="en-US" smtClean="0"/>
              <a:pPr/>
              <a:t>12</a:t>
            </a:fld>
            <a:r>
              <a:rPr lang="en-US"/>
              <a:t> of 30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757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E38B07C-B8B4-5089-33B1-202D8366C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908050"/>
            <a:ext cx="9073008" cy="5223950"/>
          </a:xfrm>
        </p:spPr>
        <p:txBody>
          <a:bodyPr/>
          <a:lstStyle/>
          <a:p>
            <a:r>
              <a:rPr lang="en-US" dirty="0" err="1"/>
              <a:t>CkNN</a:t>
            </a:r>
            <a:r>
              <a:rPr lang="en-US" dirty="0"/>
              <a:t> </a:t>
            </a:r>
            <a:r>
              <a:rPr lang="en-US" dirty="0" err="1"/>
              <a:t>spatio</a:t>
            </a:r>
            <a:r>
              <a:rPr lang="en-US" dirty="0"/>
              <a:t>-temporal query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Data: a set of points P={a, b, c, d, f, g, h}</a:t>
            </a:r>
          </a:p>
          <a:p>
            <a:r>
              <a:rPr lang="en-US" dirty="0"/>
              <a:t>Query: a line segment q=[s, e]</a:t>
            </a:r>
          </a:p>
          <a:p>
            <a:r>
              <a:rPr lang="en-US" dirty="0"/>
              <a:t>Result: The nearest neighbor (NN) of every point on q</a:t>
            </a:r>
          </a:p>
          <a:p>
            <a:r>
              <a:rPr lang="en-US" dirty="0"/>
              <a:t>Result representation: </a:t>
            </a:r>
            <a:r>
              <a:rPr lang="en-US" sz="1600" dirty="0"/>
              <a:t>{ &lt;a, [s,s1]&gt;, &lt;c, [s1, s2]&gt;, &lt;f, [s2,s3]&gt;, &lt;h, [s3,e]&gt; }</a:t>
            </a:r>
            <a:endParaRPr lang="en-US" dirty="0"/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5AA992-E0E2-A678-899A-E0423E42E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412776"/>
            <a:ext cx="5255426" cy="254414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7574E62-ED04-A057-26D1-3DE26579C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Continuous k-Nearest Neighbor </a:t>
            </a:r>
            <a:r>
              <a:rPr lang="en-US" sz="2400" b="1" dirty="0"/>
              <a:t>(</a:t>
            </a:r>
            <a:r>
              <a:rPr lang="en-US" sz="2400" b="1" dirty="0" err="1"/>
              <a:t>CkNN</a:t>
            </a:r>
            <a:r>
              <a:rPr lang="en-US" sz="2400" b="1" dirty="0"/>
              <a:t>)</a:t>
            </a:r>
            <a:endParaRPr lang="en-US" sz="36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2EB174-B659-5772-D8E1-D47F0AD5BE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5667" y="1881505"/>
            <a:ext cx="3569346" cy="15474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2580ED-6301-BED3-73D4-14D17B51E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C6E19-E111-4960-B4D1-A336F8663A94}" type="slidenum">
              <a:rPr lang="en-US" smtClean="0"/>
              <a:pPr/>
              <a:t>13</a:t>
            </a:fld>
            <a:r>
              <a:rPr lang="en-US"/>
              <a:t> of 30</a:t>
            </a:r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C35ECBE-19E6-F950-C703-BD7E2FDA1231}"/>
              </a:ext>
            </a:extLst>
          </p:cNvPr>
          <p:cNvSpPr/>
          <p:nvPr/>
        </p:nvSpPr>
        <p:spPr bwMode="auto">
          <a:xfrm>
            <a:off x="4283968" y="5589240"/>
            <a:ext cx="1008112" cy="470752"/>
          </a:xfrm>
          <a:prstGeom prst="ellipse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8C5D642-2E26-3151-AB9D-47872BAA1D7A}"/>
              </a:ext>
            </a:extLst>
          </p:cNvPr>
          <p:cNvSpPr/>
          <p:nvPr/>
        </p:nvSpPr>
        <p:spPr bwMode="auto">
          <a:xfrm>
            <a:off x="395536" y="2780928"/>
            <a:ext cx="1440160" cy="45719"/>
          </a:xfrm>
          <a:prstGeom prst="ellipse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9EC5719-5F36-B0DF-0430-772A841C3CA1}"/>
              </a:ext>
            </a:extLst>
          </p:cNvPr>
          <p:cNvSpPr/>
          <p:nvPr/>
        </p:nvSpPr>
        <p:spPr bwMode="auto">
          <a:xfrm>
            <a:off x="903784" y="3417565"/>
            <a:ext cx="423664" cy="398045"/>
          </a:xfrm>
          <a:prstGeom prst="ellipse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62E8D93-DC00-6E76-0C91-058EC16E3475}"/>
              </a:ext>
            </a:extLst>
          </p:cNvPr>
          <p:cNvSpPr/>
          <p:nvPr/>
        </p:nvSpPr>
        <p:spPr bwMode="auto">
          <a:xfrm>
            <a:off x="5445667" y="5589240"/>
            <a:ext cx="1008112" cy="470752"/>
          </a:xfrm>
          <a:prstGeom prst="ellipse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5E07E58-2165-5B24-AD8A-62A10D828191}"/>
              </a:ext>
            </a:extLst>
          </p:cNvPr>
          <p:cNvSpPr/>
          <p:nvPr/>
        </p:nvSpPr>
        <p:spPr bwMode="auto">
          <a:xfrm>
            <a:off x="1817068" y="2773728"/>
            <a:ext cx="1242764" cy="45719"/>
          </a:xfrm>
          <a:prstGeom prst="ellipse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3798729-B998-0CED-207C-1BC05154F676}"/>
              </a:ext>
            </a:extLst>
          </p:cNvPr>
          <p:cNvSpPr/>
          <p:nvPr/>
        </p:nvSpPr>
        <p:spPr bwMode="auto">
          <a:xfrm>
            <a:off x="2383561" y="3487535"/>
            <a:ext cx="423664" cy="398045"/>
          </a:xfrm>
          <a:prstGeom prst="ellipse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523BDDF-F767-6835-9CF3-C9D752851C89}"/>
              </a:ext>
            </a:extLst>
          </p:cNvPr>
          <p:cNvSpPr/>
          <p:nvPr/>
        </p:nvSpPr>
        <p:spPr bwMode="auto">
          <a:xfrm>
            <a:off x="6607366" y="5596665"/>
            <a:ext cx="1008112" cy="470752"/>
          </a:xfrm>
          <a:prstGeom prst="ellipse">
            <a:avLst/>
          </a:pr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2E7DCB7-9E98-51B7-2EC1-4ADEDE3FE781}"/>
              </a:ext>
            </a:extLst>
          </p:cNvPr>
          <p:cNvSpPr/>
          <p:nvPr/>
        </p:nvSpPr>
        <p:spPr bwMode="auto">
          <a:xfrm>
            <a:off x="7769065" y="5596665"/>
            <a:ext cx="1008112" cy="470752"/>
          </a:xfrm>
          <a:prstGeom prst="ellipse">
            <a:avLst/>
          </a:prstGeom>
          <a:noFill/>
          <a:ln w="381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7ACC1DE-F396-137F-3181-0DD456BBFB43}"/>
              </a:ext>
            </a:extLst>
          </p:cNvPr>
          <p:cNvSpPr/>
          <p:nvPr/>
        </p:nvSpPr>
        <p:spPr bwMode="auto">
          <a:xfrm>
            <a:off x="3139129" y="2780928"/>
            <a:ext cx="1144839" cy="45719"/>
          </a:xfrm>
          <a:prstGeom prst="ellipse">
            <a:avLst/>
          </a:pr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650E8A6-F50F-25DD-970A-AA5509B73AC8}"/>
              </a:ext>
            </a:extLst>
          </p:cNvPr>
          <p:cNvSpPr/>
          <p:nvPr/>
        </p:nvSpPr>
        <p:spPr bwMode="auto">
          <a:xfrm>
            <a:off x="3711548" y="1932883"/>
            <a:ext cx="423664" cy="398045"/>
          </a:xfrm>
          <a:prstGeom prst="ellipse">
            <a:avLst/>
          </a:pr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34EF434-24A1-5FA5-9886-FAB98A8255B0}"/>
              </a:ext>
            </a:extLst>
          </p:cNvPr>
          <p:cNvSpPr/>
          <p:nvPr/>
        </p:nvSpPr>
        <p:spPr bwMode="auto">
          <a:xfrm>
            <a:off x="4290099" y="2802462"/>
            <a:ext cx="918061" cy="45719"/>
          </a:xfrm>
          <a:prstGeom prst="ellipse">
            <a:avLst/>
          </a:prstGeom>
          <a:noFill/>
          <a:ln w="381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C21329A-0446-6C6C-2FB8-8D08EFAF328E}"/>
              </a:ext>
            </a:extLst>
          </p:cNvPr>
          <p:cNvSpPr/>
          <p:nvPr/>
        </p:nvSpPr>
        <p:spPr bwMode="auto">
          <a:xfrm>
            <a:off x="4608004" y="3229977"/>
            <a:ext cx="423664" cy="398045"/>
          </a:xfrm>
          <a:prstGeom prst="ellipse">
            <a:avLst/>
          </a:prstGeom>
          <a:noFill/>
          <a:ln w="381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5653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880C00E-C80F-47A1-B483-00895A3EDB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908050"/>
            <a:ext cx="8712968" cy="5401270"/>
          </a:xfrm>
        </p:spPr>
        <p:txBody>
          <a:bodyPr/>
          <a:lstStyle/>
          <a:p>
            <a:r>
              <a:rPr lang="en-US" sz="2400" b="1" dirty="0"/>
              <a:t>Filtering Phase:</a:t>
            </a:r>
            <a:r>
              <a:rPr lang="en-US" sz="2400" dirty="0"/>
              <a:t> ensures that only the k most suitable chargers are considered, using </a:t>
            </a:r>
            <a:r>
              <a:rPr lang="en-US" sz="2400" b="1" dirty="0"/>
              <a:t>Continuous k-Nearest Neighbor query with ECs </a:t>
            </a:r>
            <a:r>
              <a:rPr lang="en-US" sz="2000" b="1" dirty="0"/>
              <a:t>(i.e., a query we term </a:t>
            </a:r>
            <a:r>
              <a:rPr lang="en-US" sz="2000" b="1" dirty="0" err="1"/>
              <a:t>CkNN</a:t>
            </a:r>
            <a:r>
              <a:rPr lang="en-US" sz="2000" b="1" dirty="0"/>
              <a:t>-EC)</a:t>
            </a:r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  <a:p>
            <a:endParaRPr lang="en-US" sz="1800" dirty="0"/>
          </a:p>
          <a:p>
            <a:r>
              <a:rPr lang="en-US" sz="2400" b="1" dirty="0"/>
              <a:t>Refinement Phase: </a:t>
            </a:r>
            <a:r>
              <a:rPr lang="en-US" sz="2400" dirty="0"/>
              <a:t>utilizes an intersection of the minimum and maximum interval values of Sustainability Score SC.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3F4CBBE-F175-451F-8487-8E3A38D5D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274638"/>
            <a:ext cx="8712968" cy="633412"/>
          </a:xfrm>
        </p:spPr>
        <p:txBody>
          <a:bodyPr/>
          <a:lstStyle/>
          <a:p>
            <a:r>
              <a:rPr lang="en-US" dirty="0" err="1"/>
              <a:t>EcoCharge</a:t>
            </a:r>
            <a:r>
              <a:rPr lang="en-US" dirty="0"/>
              <a:t> Algorithm</a:t>
            </a:r>
          </a:p>
        </p:txBody>
      </p:sp>
      <p:pic>
        <p:nvPicPr>
          <p:cNvPr id="1028" name="Picture 4" descr="10,775 Wavy Road Images, Stock Photos, 3D objects, &amp; Vectors | Shutterstock">
            <a:extLst>
              <a:ext uri="{FF2B5EF4-FFF2-40B4-BE49-F238E27FC236}">
                <a16:creationId xmlns:a16="http://schemas.microsoft.com/office/drawing/2014/main" id="{B95D0CDB-CA53-4169-9712-1835B36AC5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63" b="32538"/>
          <a:stretch/>
        </p:blipFill>
        <p:spPr bwMode="auto">
          <a:xfrm>
            <a:off x="107504" y="2243385"/>
            <a:ext cx="5472608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D93A96-E38F-4CBC-84AD-7CF87B2E06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195737" y="3006890"/>
            <a:ext cx="936104" cy="4941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14804A6-6104-4D74-B869-3E825635837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07" y="2442698"/>
            <a:ext cx="521335" cy="521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00BEF17-E3A0-42FB-A10B-39CB607A80C0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104" y="2941153"/>
            <a:ext cx="521335" cy="521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85A1F7D-15B5-4599-A0B4-F8C3D2D74960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043" y="2434210"/>
            <a:ext cx="521335" cy="521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BD27EB4-2759-4257-838D-4CD8C4EBFB7D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359" y="2919661"/>
            <a:ext cx="521335" cy="521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AC51A38-B31F-4B5B-A47C-ED4C1C0499BC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374" y="2118897"/>
            <a:ext cx="521335" cy="521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40E740D-7806-4DFA-BF24-D24CF5B24703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879" y="2485555"/>
            <a:ext cx="521335" cy="521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9DB403E-D8F6-4D63-94F2-DC62253842C1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87" y="2217585"/>
            <a:ext cx="521335" cy="521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67A4BEE-5EC4-4D76-AF49-6A92700E936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004" y="2162644"/>
            <a:ext cx="521335" cy="521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58FC664-41A9-459D-9689-45A597FCAC8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97944" y="2582157"/>
            <a:ext cx="537609" cy="36512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27B8641-CC48-4E4F-9C12-18DDC43A487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32224" y="2407282"/>
            <a:ext cx="537609" cy="36512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E180B27-F9BF-4679-A39D-0AEE81FB09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575287" y="2282954"/>
            <a:ext cx="537609" cy="36512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F50204C-E1A7-48B1-9A27-F4B158AC3F4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101942" y="2683024"/>
            <a:ext cx="537609" cy="365126"/>
          </a:xfrm>
          <a:prstGeom prst="rect">
            <a:avLst/>
          </a:prstGeom>
        </p:spPr>
      </p:pic>
      <p:pic>
        <p:nvPicPr>
          <p:cNvPr id="26" name="Picture 4" descr="10,775 Wavy Road Images, Stock Photos, 3D objects, &amp; Vectors | Shutterstock">
            <a:extLst>
              <a:ext uri="{FF2B5EF4-FFF2-40B4-BE49-F238E27FC236}">
                <a16:creationId xmlns:a16="http://schemas.microsoft.com/office/drawing/2014/main" id="{29D61A6C-EF1F-4364-AE2D-E14F1067D2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63" b="32538"/>
          <a:stretch/>
        </p:blipFill>
        <p:spPr bwMode="auto">
          <a:xfrm>
            <a:off x="154116" y="4939386"/>
            <a:ext cx="5472608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424216F-2CBC-4B7D-B47D-0E7B973579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242349" y="5702891"/>
            <a:ext cx="936104" cy="49411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4E74123-5839-447C-8A67-E4A2A9E13FD0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9" y="5138699"/>
            <a:ext cx="521335" cy="521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D636365-E24B-4BBB-AEB6-B732739596EB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716" y="5637154"/>
            <a:ext cx="521335" cy="521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396AC4D-6157-4A43-9651-2F125EC7BB51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655" y="5130211"/>
            <a:ext cx="521335" cy="521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7884A69-F7E0-4671-AF3A-B024296E38E6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971" y="5615662"/>
            <a:ext cx="521335" cy="521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E1FB16E-D3DE-481D-A03E-450AED35422A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491" y="5181556"/>
            <a:ext cx="521335" cy="521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EFBF323-663C-479A-9E1B-4849B2E49B0D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099" y="4913586"/>
            <a:ext cx="521335" cy="521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437B530-C1DD-4A4F-8373-4704952B9E0C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616" y="4858645"/>
            <a:ext cx="521335" cy="521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C03182A-01E8-42DF-B6C2-8DCFCB91007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44556" y="5278158"/>
            <a:ext cx="537609" cy="36512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F2609A7-15CD-457C-A9A9-7CB8CD3A288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78836" y="5103283"/>
            <a:ext cx="537609" cy="36512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960E9E3-18CC-4D01-928A-CE1613A949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621899" y="4978955"/>
            <a:ext cx="537609" cy="36512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B7E6571-6D0B-4197-9085-9FF313C736A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148554" y="5379025"/>
            <a:ext cx="537609" cy="36512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D4A360C-65EC-4A7F-9031-EEE161D48230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358" y="4777621"/>
            <a:ext cx="521335" cy="521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97C9077-C3C5-4C6A-9B8C-67D5AB858EE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l="29832" r="60373" b="89933"/>
          <a:stretch/>
        </p:blipFill>
        <p:spPr>
          <a:xfrm>
            <a:off x="4000951" y="6013687"/>
            <a:ext cx="521335" cy="54428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941E31B-B18C-4903-AD0B-6966ACC5161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l="20215" r="70173" b="89933"/>
          <a:stretch/>
        </p:blipFill>
        <p:spPr>
          <a:xfrm>
            <a:off x="1184609" y="5949280"/>
            <a:ext cx="511618" cy="54428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E4976337-5B77-4BD7-A304-BA5BC30428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l="10149" r="79935" b="89933"/>
          <a:stretch/>
        </p:blipFill>
        <p:spPr>
          <a:xfrm>
            <a:off x="4006876" y="4649570"/>
            <a:ext cx="527787" cy="544288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7A69532-B4BC-411D-B50E-C9F4BBF831E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r="89491" b="89933"/>
          <a:stretch/>
        </p:blipFill>
        <p:spPr>
          <a:xfrm>
            <a:off x="2600032" y="4528641"/>
            <a:ext cx="559356" cy="5442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28ADD5-1A3C-7D03-47B3-A1BFA18A547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32862"/>
          <a:stretch/>
        </p:blipFill>
        <p:spPr>
          <a:xfrm>
            <a:off x="5724128" y="2420888"/>
            <a:ext cx="3328628" cy="5422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289B838-CED9-85AC-56E7-3D3CCF5CDC3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9185" t="71794" r="3932"/>
          <a:stretch/>
        </p:blipFill>
        <p:spPr>
          <a:xfrm>
            <a:off x="5048869" y="4581128"/>
            <a:ext cx="4013023" cy="3161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7A7D75-21EB-063F-8A44-2E337A81D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C6E19-E111-4960-B4D1-A336F8663A94}" type="slidenum">
              <a:rPr lang="en-US" smtClean="0"/>
              <a:pPr/>
              <a:t>14</a:t>
            </a:fld>
            <a:r>
              <a:rPr lang="en-US"/>
              <a:t> of 30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971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85828CA-608B-E41C-FB05-278EE56B71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4DA24F-6DEF-C89D-6F68-D586997C3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EcoCharge</a:t>
            </a:r>
            <a:r>
              <a:rPr lang="en-US" dirty="0"/>
              <a:t> Architecture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59AB27-DB33-CD50-728B-D7508AE112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564" y="939991"/>
            <a:ext cx="7500872" cy="536932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564500-661C-A65F-4579-8AFC6ADB1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C6E19-E111-4960-B4D1-A336F8663A94}" type="slidenum">
              <a:rPr lang="en-US" smtClean="0"/>
              <a:pPr/>
              <a:t>15</a:t>
            </a:fld>
            <a:r>
              <a:rPr lang="en-US"/>
              <a:t> of 30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4493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D0D6D4E7-A181-2DD5-1578-4461602DA9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47708" y="2733521"/>
            <a:ext cx="2205548" cy="348063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87282F8-E6A8-3E14-8650-DE085D5AB30A}"/>
              </a:ext>
            </a:extLst>
          </p:cNvPr>
          <p:cNvGrpSpPr/>
          <p:nvPr/>
        </p:nvGrpSpPr>
        <p:grpSpPr>
          <a:xfrm>
            <a:off x="251520" y="686017"/>
            <a:ext cx="2160240" cy="2524024"/>
            <a:chOff x="0" y="0"/>
            <a:chExt cx="1905000" cy="2232025"/>
          </a:xfrm>
        </p:grpSpPr>
        <p:pic>
          <p:nvPicPr>
            <p:cNvPr id="8" name="Picture 7" descr="Hand Phone | Hand phone, Phone, Hand holding phone">
              <a:extLst>
                <a:ext uri="{FF2B5EF4-FFF2-40B4-BE49-F238E27FC236}">
                  <a16:creationId xmlns:a16="http://schemas.microsoft.com/office/drawing/2014/main" id="{A975F8E3-2B36-6F0B-DB62-77094A1A23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905000" cy="2232025"/>
            </a:xfrm>
            <a:prstGeom prst="rect">
              <a:avLst/>
            </a:prstGeom>
            <a:noFill/>
            <a:ln>
              <a:noFill/>
            </a:ln>
            <a:effectLst>
              <a:softEdge rad="114300"/>
            </a:effec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69417C7-AD07-897C-FD12-E01873915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566" y="221810"/>
              <a:ext cx="906780" cy="175196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49E4439-A4CD-3792-2CC8-A1C589B6EF0E}"/>
              </a:ext>
            </a:extLst>
          </p:cNvPr>
          <p:cNvGrpSpPr/>
          <p:nvPr/>
        </p:nvGrpSpPr>
        <p:grpSpPr>
          <a:xfrm>
            <a:off x="312474" y="3352732"/>
            <a:ext cx="2160240" cy="2524024"/>
            <a:chOff x="0" y="0"/>
            <a:chExt cx="1905000" cy="2232025"/>
          </a:xfrm>
        </p:grpSpPr>
        <p:pic>
          <p:nvPicPr>
            <p:cNvPr id="30" name="Picture 29" descr="Hand Phone | Hand phone, Phone, Hand holding phone">
              <a:extLst>
                <a:ext uri="{FF2B5EF4-FFF2-40B4-BE49-F238E27FC236}">
                  <a16:creationId xmlns:a16="http://schemas.microsoft.com/office/drawing/2014/main" id="{53453DB1-285C-7FFE-5309-E97E1BE43C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905000" cy="2232025"/>
            </a:xfrm>
            <a:prstGeom prst="rect">
              <a:avLst/>
            </a:prstGeom>
            <a:noFill/>
            <a:ln>
              <a:noFill/>
            </a:ln>
            <a:effectLst>
              <a:softEdge rad="114300"/>
            </a:effectLst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5D2A5071-9188-C4E5-496D-7BBD64C94D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566" y="221810"/>
              <a:ext cx="906780" cy="175196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63F4CBBE-F175-451F-8487-8E3A38D5D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274638"/>
            <a:ext cx="8712968" cy="633412"/>
          </a:xfrm>
        </p:spPr>
        <p:txBody>
          <a:bodyPr/>
          <a:lstStyle/>
          <a:p>
            <a:r>
              <a:rPr lang="en-US" dirty="0" err="1"/>
              <a:t>EcoCharge</a:t>
            </a:r>
            <a:r>
              <a:rPr lang="en-US" dirty="0"/>
              <a:t> Framework </a:t>
            </a: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3DA32F61-A80B-F40A-C73C-B7350DFC02AE}"/>
              </a:ext>
            </a:extLst>
          </p:cNvPr>
          <p:cNvSpPr/>
          <p:nvPr/>
        </p:nvSpPr>
        <p:spPr bwMode="auto">
          <a:xfrm>
            <a:off x="127239" y="2706926"/>
            <a:ext cx="3312368" cy="1080120"/>
          </a:xfrm>
          <a:prstGeom prst="rightArrow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b="0" dirty="0"/>
              <a:t>Preferences Configuration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DC157157-D7D7-A885-53E6-9B09D8E381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7584" y="1265825"/>
            <a:ext cx="888436" cy="28803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E6FFB42-3ED6-6A78-351F-15A4F1FEE3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7584" y="1553855"/>
            <a:ext cx="887817" cy="103578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72820B7-C511-2F69-D5F0-2B37AF1FAD7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12188"/>
          <a:stretch/>
        </p:blipFill>
        <p:spPr>
          <a:xfrm>
            <a:off x="888538" y="3795056"/>
            <a:ext cx="882000" cy="1536906"/>
          </a:xfrm>
          <a:prstGeom prst="rect">
            <a:avLst/>
          </a:prstGeom>
        </p:spPr>
      </p:pic>
      <p:sp>
        <p:nvSpPr>
          <p:cNvPr id="34" name="Arrow: Right 33">
            <a:extLst>
              <a:ext uri="{FF2B5EF4-FFF2-40B4-BE49-F238E27FC236}">
                <a16:creationId xmlns:a16="http://schemas.microsoft.com/office/drawing/2014/main" id="{34769EC1-ADE8-277C-B1A0-6AEFFDCC6A24}"/>
              </a:ext>
            </a:extLst>
          </p:cNvPr>
          <p:cNvSpPr/>
          <p:nvPr/>
        </p:nvSpPr>
        <p:spPr bwMode="auto">
          <a:xfrm>
            <a:off x="109931" y="5381095"/>
            <a:ext cx="3936719" cy="1080120"/>
          </a:xfrm>
          <a:prstGeom prst="rightArrow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b="0" dirty="0"/>
              <a:t>Origin/Destination Configuration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C6B4AE0A-4BCC-5237-175A-9940BABE973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57225"/>
          <a:stretch/>
        </p:blipFill>
        <p:spPr>
          <a:xfrm>
            <a:off x="3890067" y="1052736"/>
            <a:ext cx="2745658" cy="10202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9" name="Arrow: Right 38">
            <a:extLst>
              <a:ext uri="{FF2B5EF4-FFF2-40B4-BE49-F238E27FC236}">
                <a16:creationId xmlns:a16="http://schemas.microsoft.com/office/drawing/2014/main" id="{BFCA61CA-345C-0160-9C98-33B485F05C8E}"/>
              </a:ext>
            </a:extLst>
          </p:cNvPr>
          <p:cNvSpPr/>
          <p:nvPr/>
        </p:nvSpPr>
        <p:spPr bwMode="auto">
          <a:xfrm rot="5400000">
            <a:off x="5920530" y="4015606"/>
            <a:ext cx="2787228" cy="1080120"/>
          </a:xfrm>
          <a:prstGeom prst="rightArrow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b="0" dirty="0"/>
              <a:t>Info retrieval from </a:t>
            </a:r>
            <a:r>
              <a:rPr lang="en-US" sz="2000" i="1" dirty="0"/>
              <a:t>EIS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8D891674-48DA-5196-68F8-B30CD668B30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74084" y="1063250"/>
            <a:ext cx="2294775" cy="10202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764B02-BB78-538F-1A3C-9FF26A9C4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C6E19-E111-4960-B4D1-A336F8663A94}" type="slidenum">
              <a:rPr lang="en-US" smtClean="0"/>
              <a:pPr/>
              <a:t>16</a:t>
            </a:fld>
            <a:r>
              <a:rPr lang="en-US"/>
              <a:t> of 30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B90CBA-C495-932C-A98F-898F968D7CA5}"/>
              </a:ext>
            </a:extLst>
          </p:cNvPr>
          <p:cNvSpPr txBox="1"/>
          <p:nvPr/>
        </p:nvSpPr>
        <p:spPr bwMode="auto">
          <a:xfrm>
            <a:off x="6123819" y="5981218"/>
            <a:ext cx="2516560" cy="400110"/>
          </a:xfrm>
          <a:prstGeom prst="rect">
            <a:avLst/>
          </a:prstGeom>
          <a:solidFill>
            <a:schemeClr val="accent5">
              <a:lumMod val="90000"/>
            </a:schemeClr>
          </a:solidFill>
          <a:ln w="28575">
            <a:solidFill>
              <a:schemeClr val="tx1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0" kern="0" dirty="0" err="1"/>
              <a:t>EcoCharge</a:t>
            </a:r>
            <a:r>
              <a:rPr lang="en-US" sz="2000" b="0" kern="0" dirty="0"/>
              <a:t> Client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929BFA-3405-65D8-25CF-60BDCAED86C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2839"/>
          <a:stretch/>
        </p:blipFill>
        <p:spPr>
          <a:xfrm>
            <a:off x="5897897" y="2211287"/>
            <a:ext cx="3066591" cy="8526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43692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4" grpId="0" animBg="1"/>
      <p:bldP spid="39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5F5CEA7-ED66-A28E-6578-B567800B16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0692" y="4075573"/>
            <a:ext cx="2775804" cy="244977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9D3184A-83AE-9A4E-D3B4-10B1CFADE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EcoCharge</a:t>
            </a:r>
            <a:r>
              <a:rPr lang="en-US" dirty="0"/>
              <a:t> Framework (cont.)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04A291-1154-B79A-A10A-F6F156DC94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4435"/>
          <a:stretch/>
        </p:blipFill>
        <p:spPr>
          <a:xfrm>
            <a:off x="6388855" y="929762"/>
            <a:ext cx="2330338" cy="22112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908AE1-C699-A680-1E8E-065ABE2C72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807" y="1340768"/>
            <a:ext cx="1440160" cy="23476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0A61A2-16CE-9B6D-A64C-D748F9E9F5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086" y="3789040"/>
            <a:ext cx="1676634" cy="1581371"/>
          </a:xfrm>
          <a:prstGeom prst="rect">
            <a:avLst/>
          </a:prstGeom>
        </p:spPr>
      </p:pic>
      <p:sp>
        <p:nvSpPr>
          <p:cNvPr id="10" name="Arrow: Striped Right 9">
            <a:extLst>
              <a:ext uri="{FF2B5EF4-FFF2-40B4-BE49-F238E27FC236}">
                <a16:creationId xmlns:a16="http://schemas.microsoft.com/office/drawing/2014/main" id="{64489358-1FF8-51F0-C52A-BC245C351EBB}"/>
              </a:ext>
            </a:extLst>
          </p:cNvPr>
          <p:cNvSpPr/>
          <p:nvPr/>
        </p:nvSpPr>
        <p:spPr bwMode="auto">
          <a:xfrm>
            <a:off x="2483768" y="1196752"/>
            <a:ext cx="3600400" cy="1368152"/>
          </a:xfrm>
          <a:prstGeom prst="stripedRightArrow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200" b="0" dirty="0"/>
              <a:t>Generates solution </a:t>
            </a:r>
          </a:p>
          <a:p>
            <a:pPr algn="ctr"/>
            <a:r>
              <a:rPr lang="en-US" sz="2200" b="0" dirty="0"/>
              <a:t>utilizing  </a:t>
            </a:r>
            <a:r>
              <a:rPr lang="en-US" sz="2200" i="1" dirty="0" err="1"/>
              <a:t>CkNN</a:t>
            </a:r>
            <a:r>
              <a:rPr lang="en-US" sz="2200" i="1" dirty="0"/>
              <a:t>-EC</a:t>
            </a:r>
            <a:endParaRPr kumimoji="0" lang="en-US" sz="2200" i="1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</a:endParaRPr>
          </a:p>
        </p:txBody>
      </p:sp>
      <p:sp>
        <p:nvSpPr>
          <p:cNvPr id="11" name="Arrow: Striped Right 10">
            <a:extLst>
              <a:ext uri="{FF2B5EF4-FFF2-40B4-BE49-F238E27FC236}">
                <a16:creationId xmlns:a16="http://schemas.microsoft.com/office/drawing/2014/main" id="{EDFAA40E-F89B-D776-ED73-EE2D43E01CF9}"/>
              </a:ext>
            </a:extLst>
          </p:cNvPr>
          <p:cNvSpPr/>
          <p:nvPr/>
        </p:nvSpPr>
        <p:spPr bwMode="auto">
          <a:xfrm rot="5400000">
            <a:off x="6915113" y="3168821"/>
            <a:ext cx="1297888" cy="655523"/>
          </a:xfrm>
          <a:prstGeom prst="stripedRightArrow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rPr>
              <a:t>   Optimization</a:t>
            </a:r>
          </a:p>
        </p:txBody>
      </p:sp>
      <p:sp>
        <p:nvSpPr>
          <p:cNvPr id="15" name="Arrow: Striped Right 14">
            <a:extLst>
              <a:ext uri="{FF2B5EF4-FFF2-40B4-BE49-F238E27FC236}">
                <a16:creationId xmlns:a16="http://schemas.microsoft.com/office/drawing/2014/main" id="{60EDF620-CFDF-EC5A-7E8D-B4E2DD534B00}"/>
              </a:ext>
            </a:extLst>
          </p:cNvPr>
          <p:cNvSpPr/>
          <p:nvPr/>
        </p:nvSpPr>
        <p:spPr bwMode="auto">
          <a:xfrm flipH="1">
            <a:off x="4572000" y="4972696"/>
            <a:ext cx="1676632" cy="655523"/>
          </a:xfrm>
          <a:prstGeom prst="stripedRightArrow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rPr>
              <a:t>   Adapted Solution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327C145-861F-5E50-2F8B-0510BBC5A0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984" t="38023" r="1376" b="2031"/>
          <a:stretch/>
        </p:blipFill>
        <p:spPr>
          <a:xfrm>
            <a:off x="2483768" y="4836069"/>
            <a:ext cx="2110299" cy="15642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56E76DA-C19D-429F-CDE9-865974471C8E}"/>
              </a:ext>
            </a:extLst>
          </p:cNvPr>
          <p:cNvSpPr txBox="1"/>
          <p:nvPr/>
        </p:nvSpPr>
        <p:spPr>
          <a:xfrm>
            <a:off x="2755146" y="1021208"/>
            <a:ext cx="2520280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b="0" dirty="0">
                <a:solidFill>
                  <a:schemeClr val="tx1"/>
                </a:solidFill>
              </a:rPr>
              <a:t>EV location considered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055D794-DD70-1E87-9CC8-B2934BC99267}"/>
              </a:ext>
            </a:extLst>
          </p:cNvPr>
          <p:cNvSpPr txBox="1"/>
          <p:nvPr/>
        </p:nvSpPr>
        <p:spPr>
          <a:xfrm>
            <a:off x="2450587" y="4464307"/>
            <a:ext cx="2155539" cy="369332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Dynamic Caching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1B7B21C-643E-4A71-30F9-7889CA9868A8}"/>
              </a:ext>
            </a:extLst>
          </p:cNvPr>
          <p:cNvSpPr/>
          <p:nvPr/>
        </p:nvSpPr>
        <p:spPr bwMode="auto">
          <a:xfrm>
            <a:off x="6784444" y="1813705"/>
            <a:ext cx="1271333" cy="1152128"/>
          </a:xfrm>
          <a:prstGeom prst="ellipse">
            <a:avLst/>
          </a:prstGeom>
          <a:noFill/>
          <a:ln w="571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dirty="0">
              <a:ln>
                <a:noFill/>
              </a:ln>
              <a:solidFill>
                <a:srgbClr val="00B050"/>
              </a:solidFill>
              <a:effectLst/>
              <a:latin typeface="Arial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3490753-FE34-952F-85A7-369F600E70F9}"/>
              </a:ext>
            </a:extLst>
          </p:cNvPr>
          <p:cNvSpPr txBox="1"/>
          <p:nvPr/>
        </p:nvSpPr>
        <p:spPr>
          <a:xfrm>
            <a:off x="1592280" y="2376998"/>
            <a:ext cx="5067952" cy="101566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0" dirty="0">
                <a:solidFill>
                  <a:schemeClr val="tx1"/>
                </a:solidFill>
              </a:rPr>
              <a:t>Produces </a:t>
            </a:r>
            <a:r>
              <a:rPr lang="en-US" sz="2000" dirty="0">
                <a:solidFill>
                  <a:srgbClr val="007A37"/>
                </a:solidFill>
              </a:rPr>
              <a:t>two result-sets (i.e., </a:t>
            </a:r>
            <a:r>
              <a:rPr lang="en-US" sz="2000" dirty="0" err="1">
                <a:solidFill>
                  <a:srgbClr val="007A37"/>
                </a:solidFill>
              </a:rPr>
              <a:t>SC</a:t>
            </a:r>
            <a:r>
              <a:rPr lang="en-US" sz="2000" baseline="-25000" dirty="0" err="1">
                <a:solidFill>
                  <a:srgbClr val="007A37"/>
                </a:solidFill>
              </a:rPr>
              <a:t>min</a:t>
            </a:r>
            <a:r>
              <a:rPr lang="en-US" sz="2000" dirty="0">
                <a:solidFill>
                  <a:srgbClr val="007A37"/>
                </a:solidFill>
              </a:rPr>
              <a:t>, </a:t>
            </a:r>
            <a:r>
              <a:rPr lang="en-US" sz="2000" dirty="0" err="1">
                <a:solidFill>
                  <a:srgbClr val="007A37"/>
                </a:solidFill>
              </a:rPr>
              <a:t>SC</a:t>
            </a:r>
            <a:r>
              <a:rPr lang="en-US" sz="2000" baseline="-25000" dirty="0" err="1">
                <a:solidFill>
                  <a:srgbClr val="007A37"/>
                </a:solidFill>
              </a:rPr>
              <a:t>max</a:t>
            </a:r>
            <a:r>
              <a:rPr lang="en-US" sz="2000" dirty="0">
                <a:solidFill>
                  <a:srgbClr val="007A37"/>
                </a:solidFill>
              </a:rPr>
              <a:t>), </a:t>
            </a:r>
            <a:r>
              <a:rPr lang="en-US" sz="2000" b="0" dirty="0">
                <a:solidFill>
                  <a:schemeClr val="tx1"/>
                </a:solidFill>
              </a:rPr>
              <a:t>and the final output is their </a:t>
            </a:r>
            <a:r>
              <a:rPr lang="en-US" sz="2000" dirty="0">
                <a:solidFill>
                  <a:srgbClr val="007A37"/>
                </a:solidFill>
              </a:rPr>
              <a:t>intersection</a:t>
            </a:r>
            <a:r>
              <a:rPr lang="en-US" sz="2000" b="0" dirty="0">
                <a:solidFill>
                  <a:schemeClr val="tx1"/>
                </a:solidFill>
              </a:rPr>
              <a:t>, which contains </a:t>
            </a:r>
            <a:r>
              <a:rPr lang="en-US" sz="2000" dirty="0">
                <a:solidFill>
                  <a:srgbClr val="007A37"/>
                </a:solidFill>
              </a:rPr>
              <a:t>k</a:t>
            </a:r>
            <a:r>
              <a:rPr lang="en-US" sz="2000" b="0" dirty="0">
                <a:solidFill>
                  <a:schemeClr val="tx1"/>
                </a:solidFill>
              </a:rPr>
              <a:t> chargers.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22F91A-5F5F-6B09-FC26-C5F134B47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C6E19-E111-4960-B4D1-A336F8663A94}" type="slidenum">
              <a:rPr lang="en-US" smtClean="0"/>
              <a:pPr/>
              <a:t>17</a:t>
            </a:fld>
            <a:r>
              <a:rPr lang="en-US"/>
              <a:t> of 30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110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5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map of the united states&#10;&#10;Description automatically generated">
            <a:extLst>
              <a:ext uri="{FF2B5EF4-FFF2-40B4-BE49-F238E27FC236}">
                <a16:creationId xmlns:a16="http://schemas.microsoft.com/office/drawing/2014/main" id="{29DEFE43-CB54-B879-87AB-5A1A2FA705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6" y="1302798"/>
            <a:ext cx="8995967" cy="425240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4A19F93-2987-33E5-ECB6-0DFF50A61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0" dirty="0"/>
              <a:t>Graphical User Interface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6D8D037-3886-FA6A-5D9D-070D53746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C6E19-E111-4960-B4D1-A336F8663A94}" type="slidenum">
              <a:rPr lang="en-US" smtClean="0"/>
              <a:pPr/>
              <a:t>18</a:t>
            </a:fld>
            <a:r>
              <a:rPr lang="en-US"/>
              <a:t> of 30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74844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318618B-BCB8-4AD0-AE6A-2DD5BD7BE6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28625" marR="0" lvl="0" indent="-428625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  <a:p>
            <a:pPr marL="428625" marR="0" lvl="0" indent="-428625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Introduction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 </a:t>
            </a:r>
          </a:p>
          <a:p>
            <a:pPr marL="428625" marR="0" lvl="0" indent="-428625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EcoCharge</a:t>
            </a:r>
          </a:p>
          <a:p>
            <a:pPr marL="685800" marR="0" lvl="1" indent="-385763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Algorithm</a:t>
            </a:r>
          </a:p>
          <a:p>
            <a:pPr marL="685800" marR="0" lvl="1" indent="-385763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System Architecture</a:t>
            </a:r>
          </a:p>
          <a:p>
            <a:pPr marL="685800" marR="0" lvl="1" indent="-385763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Graphical User Interface</a:t>
            </a:r>
          </a:p>
          <a:p>
            <a:pPr marL="428625" marR="0" lvl="0" indent="-428625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Experiments</a:t>
            </a:r>
          </a:p>
          <a:p>
            <a:pPr marL="428625" marR="0" lvl="0" indent="-428625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Conclusions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F80F403-2003-42DA-A5F2-92160A858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Presentation</a:t>
            </a:r>
            <a:r>
              <a:rPr lang="en-US" dirty="0"/>
              <a:t> </a:t>
            </a:r>
            <a:r>
              <a:rPr lang="en-US" altLang="en-US" dirty="0"/>
              <a:t>Outline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B6BC54-06E6-78A9-EB06-D12AA0E3A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C6E19-E111-4960-B4D1-A336F8663A94}" type="slidenum">
              <a:rPr lang="en-US" smtClean="0"/>
              <a:pPr/>
              <a:t>19</a:t>
            </a:fld>
            <a:r>
              <a:rPr lang="en-US"/>
              <a:t> of 30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95164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318618B-BCB8-4AD0-AE6A-2DD5BD7BE6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28625" marR="0" lvl="0" indent="-428625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  <a:p>
            <a:pPr marL="428625" marR="0" lvl="0" indent="-428625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Introduction </a:t>
            </a:r>
          </a:p>
          <a:p>
            <a:pPr marL="428625" marR="0" lvl="0" indent="-428625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EcoCharge</a:t>
            </a:r>
          </a:p>
          <a:p>
            <a:pPr marL="685800" marR="0" lvl="1" indent="-385763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Algorithm</a:t>
            </a:r>
          </a:p>
          <a:p>
            <a:pPr marL="685800" marR="0" lvl="1" indent="-385763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System Architecture</a:t>
            </a:r>
          </a:p>
          <a:p>
            <a:pPr marL="685800" marR="0" lvl="1" indent="-385763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Graphical User Interface</a:t>
            </a:r>
          </a:p>
          <a:p>
            <a:pPr marL="428625" marR="0" lvl="0" indent="-428625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Experiments</a:t>
            </a:r>
          </a:p>
          <a:p>
            <a:pPr marL="428625" marR="0" lvl="0" indent="-428625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Conclusions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F80F403-2003-42DA-A5F2-92160A858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Presentation</a:t>
            </a:r>
            <a:r>
              <a:rPr lang="en-US" dirty="0"/>
              <a:t> </a:t>
            </a:r>
            <a:r>
              <a:rPr lang="en-US" altLang="en-US" dirty="0"/>
              <a:t>Outline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C5A1B9-BBF3-89C7-9FBC-0462929B9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C6E19-E111-4960-B4D1-A336F8663A94}" type="slidenum">
              <a:rPr lang="en-US" smtClean="0"/>
              <a:pPr/>
              <a:t>2</a:t>
            </a:fld>
            <a:r>
              <a:rPr lang="en-US"/>
              <a:t> of 30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25478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D801229-5572-245E-7B10-F736C3FFFB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908050"/>
            <a:ext cx="8712968" cy="5949950"/>
          </a:xfrm>
        </p:spPr>
        <p:txBody>
          <a:bodyPr/>
          <a:lstStyle/>
          <a:p>
            <a:r>
              <a:rPr lang="en-US" dirty="0"/>
              <a:t>Real &amp; synthetic road network trajectories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1" dirty="0"/>
              <a:t>Oldenburg</a:t>
            </a:r>
            <a:r>
              <a:rPr lang="en-US" dirty="0"/>
              <a:t>: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/>
              <a:t>4,000 vehicle trajectories (45km x 35km area)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1" dirty="0"/>
              <a:t>California</a:t>
            </a:r>
            <a:r>
              <a:rPr lang="en-US" dirty="0"/>
              <a:t>: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/>
              <a:t>7,000 vehicle trajectories (1,220 km x 400 km area) 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1" dirty="0"/>
              <a:t>T-drive</a:t>
            </a:r>
            <a:r>
              <a:rPr lang="en-US" dirty="0"/>
              <a:t>: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/>
              <a:t>10,357 GPS taxi trajectories (9 million km area)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1" dirty="0" err="1"/>
              <a:t>Geolife</a:t>
            </a:r>
            <a:r>
              <a:rPr lang="en-US" dirty="0"/>
              <a:t>: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/>
              <a:t>17,621 vehicle trajectories (1,292,951 km area)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Datasets of EV charging stations and their production data based on weather forecast: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1" dirty="0" err="1"/>
              <a:t>Plugshare</a:t>
            </a:r>
            <a:r>
              <a:rPr lang="en-US" dirty="0"/>
              <a:t>: 1,000 EV charging stations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1" dirty="0"/>
              <a:t>CDGS</a:t>
            </a:r>
            <a:r>
              <a:rPr lang="en-US" dirty="0"/>
              <a:t>:  solar generation data (15-minute time-interval)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AA0F871-E226-A245-6DBA-6F10974F0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Methodology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0C2EE3-0312-DE9F-6758-DD2524252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C6E19-E111-4960-B4D1-A336F8663A94}" type="slidenum">
              <a:rPr lang="en-US" smtClean="0"/>
              <a:pPr/>
              <a:t>20</a:t>
            </a:fld>
            <a:r>
              <a:rPr lang="en-US"/>
              <a:t> of 30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2074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515041C-CB69-9E0C-E956-9681CD308C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4005064"/>
            <a:ext cx="8712968" cy="2054928"/>
          </a:xfrm>
        </p:spPr>
        <p:txBody>
          <a:bodyPr/>
          <a:lstStyle/>
          <a:p>
            <a:pPr marL="0">
              <a:spcBef>
                <a:spcPts val="0"/>
              </a:spcBef>
            </a:pPr>
            <a:r>
              <a:rPr lang="en-US" sz="2400" dirty="0">
                <a:solidFill>
                  <a:srgbClr val="00B0F0"/>
                </a:solidFill>
              </a:rPr>
              <a:t>Brute Force </a:t>
            </a:r>
            <a:r>
              <a:rPr lang="en-US" sz="2400" dirty="0"/>
              <a:t>achieves the </a:t>
            </a:r>
            <a:r>
              <a:rPr lang="en-US" sz="2400" dirty="0">
                <a:solidFill>
                  <a:srgbClr val="00B0F0"/>
                </a:solidFill>
              </a:rPr>
              <a:t>best SC = 100%, </a:t>
            </a:r>
            <a:r>
              <a:rPr lang="en-US" sz="2400" dirty="0"/>
              <a:t>but the </a:t>
            </a:r>
            <a:r>
              <a:rPr lang="en-US" sz="2400" dirty="0">
                <a:solidFill>
                  <a:srgbClr val="00B0F0"/>
                </a:solidFill>
              </a:rPr>
              <a:t>worst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00B0F0"/>
                </a:solidFill>
              </a:rPr>
              <a:t>Ft</a:t>
            </a:r>
          </a:p>
          <a:p>
            <a:pPr marL="0">
              <a:spcBef>
                <a:spcPts val="0"/>
              </a:spcBef>
            </a:pPr>
            <a:r>
              <a:rPr lang="en-US" sz="2400" dirty="0">
                <a:solidFill>
                  <a:srgbClr val="00B050"/>
                </a:solidFill>
              </a:rPr>
              <a:t>Index-Quadtree </a:t>
            </a:r>
            <a:r>
              <a:rPr lang="en-US" sz="2400" dirty="0"/>
              <a:t>provides reasonable </a:t>
            </a:r>
            <a:r>
              <a:rPr lang="en-US" sz="2400" dirty="0">
                <a:solidFill>
                  <a:srgbClr val="00B050"/>
                </a:solidFill>
              </a:rPr>
              <a:t>SC ≈ 80-85% </a:t>
            </a:r>
            <a:r>
              <a:rPr lang="en-US" sz="2400" dirty="0"/>
              <a:t>and faster Ft than Brute Force</a:t>
            </a:r>
            <a:r>
              <a:rPr lang="en-US" sz="2400" dirty="0">
                <a:solidFill>
                  <a:srgbClr val="00B050"/>
                </a:solidFill>
              </a:rPr>
              <a:t> Ft ≈ 78-85 </a:t>
            </a:r>
            <a:r>
              <a:rPr lang="en-US" sz="2400" dirty="0" err="1">
                <a:solidFill>
                  <a:srgbClr val="00B050"/>
                </a:solidFill>
              </a:rPr>
              <a:t>ms</a:t>
            </a:r>
            <a:endParaRPr lang="en-US" sz="2400" dirty="0">
              <a:solidFill>
                <a:srgbClr val="00B050"/>
              </a:solidFill>
            </a:endParaRPr>
          </a:p>
          <a:p>
            <a:pPr marL="0">
              <a:spcBef>
                <a:spcPts val="0"/>
              </a:spcBef>
            </a:pPr>
            <a:r>
              <a:rPr lang="en-US" sz="2400" dirty="0">
                <a:solidFill>
                  <a:srgbClr val="FF0000"/>
                </a:solidFill>
              </a:rPr>
              <a:t>Random </a:t>
            </a:r>
            <a:r>
              <a:rPr lang="en-US" sz="2400" dirty="0"/>
              <a:t>has the </a:t>
            </a:r>
            <a:r>
              <a:rPr lang="en-US" sz="2400" dirty="0">
                <a:solidFill>
                  <a:srgbClr val="FF0000"/>
                </a:solidFill>
              </a:rPr>
              <a:t>worst SC ≈ 30-40% </a:t>
            </a:r>
            <a:r>
              <a:rPr lang="en-US" sz="2400" dirty="0"/>
              <a:t>and</a:t>
            </a:r>
            <a:r>
              <a:rPr lang="en-US" sz="2400" dirty="0">
                <a:solidFill>
                  <a:srgbClr val="FF0000"/>
                </a:solidFill>
              </a:rPr>
              <a:t> Ft ≈ 10-15 </a:t>
            </a:r>
            <a:r>
              <a:rPr lang="en-US" sz="2400" dirty="0" err="1">
                <a:solidFill>
                  <a:srgbClr val="FF0000"/>
                </a:solidFill>
              </a:rPr>
              <a:t>ms</a:t>
            </a:r>
            <a:endParaRPr lang="en-US" sz="2400" dirty="0">
              <a:solidFill>
                <a:srgbClr val="FF0000"/>
              </a:solidFill>
            </a:endParaRPr>
          </a:p>
          <a:p>
            <a:pPr marL="0">
              <a:spcBef>
                <a:spcPts val="0"/>
              </a:spcBef>
            </a:pPr>
            <a:r>
              <a:rPr lang="en-US" sz="2400" b="1" dirty="0">
                <a:solidFill>
                  <a:srgbClr val="7030A0"/>
                </a:solidFill>
              </a:rPr>
              <a:t>EcoCharge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/>
              <a:t>achieves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/>
              <a:t>great performance with</a:t>
            </a:r>
            <a:r>
              <a:rPr lang="en-US" sz="2400" dirty="0">
                <a:solidFill>
                  <a:srgbClr val="7030A0"/>
                </a:solidFill>
              </a:rPr>
              <a:t> Ft ≈ 56-67 </a:t>
            </a:r>
            <a:r>
              <a:rPr lang="en-US" sz="2400" dirty="0" err="1">
                <a:solidFill>
                  <a:srgbClr val="7030A0"/>
                </a:solidFill>
              </a:rPr>
              <a:t>ms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/>
              <a:t>and</a:t>
            </a:r>
            <a:r>
              <a:rPr lang="en-US" sz="2400" dirty="0">
                <a:solidFill>
                  <a:srgbClr val="7030A0"/>
                </a:solidFill>
              </a:rPr>
              <a:t> SC ≈ 97.5-99% </a:t>
            </a:r>
          </a:p>
          <a:p>
            <a:pPr marL="0">
              <a:spcBef>
                <a:spcPts val="0"/>
              </a:spcBef>
            </a:pPr>
            <a:endParaRPr lang="en-US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51AA667-1FC0-A207-4AAE-AC1841D13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Evaluation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689D3C-8299-4D4B-43B9-8D24B92EB1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744" y="944689"/>
            <a:ext cx="6966520" cy="3132383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D1BF6B5D-1309-1C79-A07A-DAB3AE289CCF}"/>
              </a:ext>
            </a:extLst>
          </p:cNvPr>
          <p:cNvSpPr/>
          <p:nvPr/>
        </p:nvSpPr>
        <p:spPr bwMode="auto">
          <a:xfrm>
            <a:off x="5508104" y="1821368"/>
            <a:ext cx="216024" cy="311488"/>
          </a:xfrm>
          <a:prstGeom prst="ellipse">
            <a:avLst/>
          </a:prstGeom>
          <a:noFill/>
          <a:ln w="38100" cap="flat" cmpd="sng" algn="ctr">
            <a:solidFill>
              <a:srgbClr val="009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07716BA-74AA-5F91-1D7F-9449A0E67355}"/>
              </a:ext>
            </a:extLst>
          </p:cNvPr>
          <p:cNvSpPr/>
          <p:nvPr/>
        </p:nvSpPr>
        <p:spPr bwMode="auto">
          <a:xfrm>
            <a:off x="1822426" y="1736812"/>
            <a:ext cx="288032" cy="499009"/>
          </a:xfrm>
          <a:prstGeom prst="ellipse">
            <a:avLst/>
          </a:prstGeom>
          <a:noFill/>
          <a:ln w="38100" cap="flat" cmpd="sng" algn="ctr">
            <a:solidFill>
              <a:srgbClr val="009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AD133AD-034C-A3FA-3978-857C90F6576F}"/>
              </a:ext>
            </a:extLst>
          </p:cNvPr>
          <p:cNvSpPr/>
          <p:nvPr/>
        </p:nvSpPr>
        <p:spPr bwMode="auto">
          <a:xfrm>
            <a:off x="6088732" y="1821368"/>
            <a:ext cx="216024" cy="300201"/>
          </a:xfrm>
          <a:prstGeom prst="ellipse">
            <a:avLst/>
          </a:prstGeom>
          <a:noFill/>
          <a:ln w="38100" cap="flat" cmpd="sng" algn="ctr">
            <a:solidFill>
              <a:srgbClr val="009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CAD4A91-01AD-5EE6-F10E-869E2CD48247}"/>
              </a:ext>
            </a:extLst>
          </p:cNvPr>
          <p:cNvSpPr/>
          <p:nvPr/>
        </p:nvSpPr>
        <p:spPr bwMode="auto">
          <a:xfrm>
            <a:off x="6655668" y="1810082"/>
            <a:ext cx="216024" cy="295216"/>
          </a:xfrm>
          <a:prstGeom prst="ellipse">
            <a:avLst/>
          </a:prstGeom>
          <a:noFill/>
          <a:ln w="38100" cap="flat" cmpd="sng" algn="ctr">
            <a:solidFill>
              <a:srgbClr val="009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EA83D2E-4421-0C06-AE48-B196BC1FA892}"/>
              </a:ext>
            </a:extLst>
          </p:cNvPr>
          <p:cNvSpPr/>
          <p:nvPr/>
        </p:nvSpPr>
        <p:spPr bwMode="auto">
          <a:xfrm>
            <a:off x="7236296" y="1810082"/>
            <a:ext cx="216024" cy="283929"/>
          </a:xfrm>
          <a:prstGeom prst="ellipse">
            <a:avLst/>
          </a:prstGeom>
          <a:noFill/>
          <a:ln w="38100" cap="flat" cmpd="sng" algn="ctr">
            <a:solidFill>
              <a:srgbClr val="009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0A2B69A-3A05-6B27-71FC-11A29F6B086B}"/>
              </a:ext>
            </a:extLst>
          </p:cNvPr>
          <p:cNvSpPr/>
          <p:nvPr/>
        </p:nvSpPr>
        <p:spPr bwMode="auto">
          <a:xfrm>
            <a:off x="5575548" y="2143919"/>
            <a:ext cx="288032" cy="360040"/>
          </a:xfrm>
          <a:prstGeom prst="ellipse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dirty="0">
              <a:ln>
                <a:noFill/>
              </a:ln>
              <a:solidFill>
                <a:srgbClr val="00B050"/>
              </a:solidFill>
              <a:effectLst/>
              <a:latin typeface="Arial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7671DC1-ABFF-83F7-26F0-81F64CE7EAA7}"/>
              </a:ext>
            </a:extLst>
          </p:cNvPr>
          <p:cNvSpPr/>
          <p:nvPr/>
        </p:nvSpPr>
        <p:spPr bwMode="auto">
          <a:xfrm>
            <a:off x="6156176" y="2132856"/>
            <a:ext cx="288032" cy="360040"/>
          </a:xfrm>
          <a:prstGeom prst="ellipse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dirty="0">
              <a:ln>
                <a:noFill/>
              </a:ln>
              <a:solidFill>
                <a:srgbClr val="00B050"/>
              </a:solidFill>
              <a:effectLst/>
              <a:latin typeface="Arial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C11BDBB-1B36-14C5-76E9-EC4B3EFA9AB6}"/>
              </a:ext>
            </a:extLst>
          </p:cNvPr>
          <p:cNvSpPr/>
          <p:nvPr/>
        </p:nvSpPr>
        <p:spPr bwMode="auto">
          <a:xfrm>
            <a:off x="6710114" y="2116361"/>
            <a:ext cx="288032" cy="360040"/>
          </a:xfrm>
          <a:prstGeom prst="ellipse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dirty="0">
              <a:ln>
                <a:noFill/>
              </a:ln>
              <a:solidFill>
                <a:srgbClr val="00B050"/>
              </a:solidFill>
              <a:effectLst/>
              <a:latin typeface="Arial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8E1B1AE-C34A-7638-ABA4-23175F1F3BD6}"/>
              </a:ext>
            </a:extLst>
          </p:cNvPr>
          <p:cNvSpPr/>
          <p:nvPr/>
        </p:nvSpPr>
        <p:spPr bwMode="auto">
          <a:xfrm>
            <a:off x="7290742" y="2105298"/>
            <a:ext cx="288032" cy="360040"/>
          </a:xfrm>
          <a:prstGeom prst="ellipse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dirty="0">
              <a:ln>
                <a:noFill/>
              </a:ln>
              <a:solidFill>
                <a:srgbClr val="00B050"/>
              </a:solidFill>
              <a:effectLst/>
              <a:latin typeface="Arial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40F7B3E-1723-E394-7027-827D7CED1802}"/>
              </a:ext>
            </a:extLst>
          </p:cNvPr>
          <p:cNvSpPr/>
          <p:nvPr/>
        </p:nvSpPr>
        <p:spPr bwMode="auto">
          <a:xfrm>
            <a:off x="1979712" y="2960612"/>
            <a:ext cx="168376" cy="391668"/>
          </a:xfrm>
          <a:prstGeom prst="ellipse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dirty="0">
              <a:ln>
                <a:noFill/>
              </a:ln>
              <a:solidFill>
                <a:srgbClr val="00B050"/>
              </a:solidFill>
              <a:effectLst/>
              <a:latin typeface="Arial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7571E04-3C6E-5F2D-F921-81CAD3370992}"/>
              </a:ext>
            </a:extLst>
          </p:cNvPr>
          <p:cNvSpPr/>
          <p:nvPr/>
        </p:nvSpPr>
        <p:spPr bwMode="auto">
          <a:xfrm>
            <a:off x="5863580" y="2716986"/>
            <a:ext cx="153144" cy="43204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dirty="0">
              <a:ln>
                <a:noFill/>
              </a:ln>
              <a:solidFill>
                <a:srgbClr val="00FF00"/>
              </a:solidFill>
              <a:effectLst/>
              <a:latin typeface="Arial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DDABB76-D507-3099-115E-0923D29646D4}"/>
              </a:ext>
            </a:extLst>
          </p:cNvPr>
          <p:cNvSpPr/>
          <p:nvPr/>
        </p:nvSpPr>
        <p:spPr bwMode="auto">
          <a:xfrm>
            <a:off x="6430516" y="2716986"/>
            <a:ext cx="153144" cy="43204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dirty="0">
              <a:ln>
                <a:noFill/>
              </a:ln>
              <a:solidFill>
                <a:srgbClr val="00FF00"/>
              </a:solidFill>
              <a:effectLst/>
              <a:latin typeface="Arial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E31E562-8FBC-6E28-DD65-021845F2010A}"/>
              </a:ext>
            </a:extLst>
          </p:cNvPr>
          <p:cNvSpPr/>
          <p:nvPr/>
        </p:nvSpPr>
        <p:spPr bwMode="auto">
          <a:xfrm>
            <a:off x="7020272" y="2708920"/>
            <a:ext cx="153144" cy="43204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dirty="0">
              <a:ln>
                <a:noFill/>
              </a:ln>
              <a:solidFill>
                <a:srgbClr val="00FF00"/>
              </a:solidFill>
              <a:effectLst/>
              <a:latin typeface="Arial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7FA8453-E9CF-9969-2EED-9259EFA8EC0C}"/>
              </a:ext>
            </a:extLst>
          </p:cNvPr>
          <p:cNvSpPr/>
          <p:nvPr/>
        </p:nvSpPr>
        <p:spPr bwMode="auto">
          <a:xfrm>
            <a:off x="7587208" y="2708920"/>
            <a:ext cx="153144" cy="43204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dirty="0">
              <a:ln>
                <a:noFill/>
              </a:ln>
              <a:solidFill>
                <a:srgbClr val="00FF00"/>
              </a:solidFill>
              <a:effectLst/>
              <a:latin typeface="Arial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8027AD1-3B9E-A94D-9CA8-D6615C7239F0}"/>
              </a:ext>
            </a:extLst>
          </p:cNvPr>
          <p:cNvSpPr/>
          <p:nvPr/>
        </p:nvSpPr>
        <p:spPr bwMode="auto">
          <a:xfrm>
            <a:off x="2183360" y="3404270"/>
            <a:ext cx="289196" cy="146372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dirty="0">
              <a:ln>
                <a:noFill/>
              </a:ln>
              <a:solidFill>
                <a:srgbClr val="00FF00"/>
              </a:solidFill>
              <a:effectLst/>
              <a:latin typeface="Arial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BAB80E6-41BB-329E-7F35-8F9FEEF6C6ED}"/>
              </a:ext>
            </a:extLst>
          </p:cNvPr>
          <p:cNvSpPr/>
          <p:nvPr/>
        </p:nvSpPr>
        <p:spPr bwMode="auto">
          <a:xfrm>
            <a:off x="2113830" y="3131168"/>
            <a:ext cx="168376" cy="242689"/>
          </a:xfrm>
          <a:prstGeom prst="ellipse">
            <a:avLst/>
          </a:prstGeom>
          <a:noFill/>
          <a:ln w="381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dirty="0">
              <a:ln>
                <a:noFill/>
              </a:ln>
              <a:solidFill>
                <a:srgbClr val="00B050"/>
              </a:solidFill>
              <a:effectLst/>
              <a:latin typeface="Arial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296B7BD-DE53-5AD0-46D0-5F161F10B7E2}"/>
              </a:ext>
            </a:extLst>
          </p:cNvPr>
          <p:cNvSpPr/>
          <p:nvPr/>
        </p:nvSpPr>
        <p:spPr bwMode="auto">
          <a:xfrm>
            <a:off x="5742570" y="1848927"/>
            <a:ext cx="216024" cy="360040"/>
          </a:xfrm>
          <a:prstGeom prst="ellipse">
            <a:avLst/>
          </a:prstGeom>
          <a:noFill/>
          <a:ln w="381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EA397E4-3A54-02D7-D91A-5D88DD841B9A}"/>
              </a:ext>
            </a:extLst>
          </p:cNvPr>
          <p:cNvSpPr/>
          <p:nvPr/>
        </p:nvSpPr>
        <p:spPr bwMode="auto">
          <a:xfrm>
            <a:off x="6323198" y="1837641"/>
            <a:ext cx="216024" cy="360040"/>
          </a:xfrm>
          <a:prstGeom prst="ellipse">
            <a:avLst/>
          </a:prstGeom>
          <a:noFill/>
          <a:ln w="381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AB4EDA6-30AA-CBDF-CAAE-71AF3C41F56C}"/>
              </a:ext>
            </a:extLst>
          </p:cNvPr>
          <p:cNvSpPr/>
          <p:nvPr/>
        </p:nvSpPr>
        <p:spPr bwMode="auto">
          <a:xfrm>
            <a:off x="6890134" y="1821369"/>
            <a:ext cx="216024" cy="360040"/>
          </a:xfrm>
          <a:prstGeom prst="ellipse">
            <a:avLst/>
          </a:prstGeom>
          <a:noFill/>
          <a:ln w="381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C1D225D4-EA5A-2143-BAA7-01A6F9DF9733}"/>
              </a:ext>
            </a:extLst>
          </p:cNvPr>
          <p:cNvSpPr/>
          <p:nvPr/>
        </p:nvSpPr>
        <p:spPr bwMode="auto">
          <a:xfrm>
            <a:off x="7470762" y="1810083"/>
            <a:ext cx="216024" cy="360040"/>
          </a:xfrm>
          <a:prstGeom prst="ellipse">
            <a:avLst/>
          </a:prstGeom>
          <a:noFill/>
          <a:ln w="381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9971CF-0138-3AD3-31AC-7885B44E2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C6E19-E111-4960-B4D1-A336F8663A94}" type="slidenum">
              <a:rPr lang="en-US" smtClean="0"/>
              <a:pPr/>
              <a:t>21</a:t>
            </a:fld>
            <a:r>
              <a:rPr lang="en-US"/>
              <a:t> of 30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0911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98D1316-81A3-7C45-7E56-85C18F3F05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9876" y="983100"/>
            <a:ext cx="6804248" cy="3093972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6A696756-2031-CE48-DC87-029267BE8331}"/>
              </a:ext>
            </a:extLst>
          </p:cNvPr>
          <p:cNvSpPr/>
          <p:nvPr/>
        </p:nvSpPr>
        <p:spPr bwMode="auto">
          <a:xfrm>
            <a:off x="1916042" y="2374081"/>
            <a:ext cx="168376" cy="358854"/>
          </a:xfrm>
          <a:prstGeom prst="ellipse">
            <a:avLst/>
          </a:prstGeom>
          <a:noFill/>
          <a:ln w="38100" cap="flat" cmpd="sng" algn="ctr">
            <a:solidFill>
              <a:srgbClr val="009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515041C-CB69-9E0C-E956-9681CD308C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4005064"/>
            <a:ext cx="8712968" cy="2054928"/>
          </a:xfrm>
        </p:spPr>
        <p:txBody>
          <a:bodyPr/>
          <a:lstStyle/>
          <a:p>
            <a:r>
              <a:rPr lang="en-US" sz="2400" dirty="0">
                <a:solidFill>
                  <a:srgbClr val="00B0F0"/>
                </a:solidFill>
              </a:rPr>
              <a:t>Fastest execution Ft ≈ 55-57 </a:t>
            </a:r>
            <a:r>
              <a:rPr lang="en-US" sz="2400" dirty="0" err="1">
                <a:solidFill>
                  <a:srgbClr val="00B0F0"/>
                </a:solidFill>
              </a:rPr>
              <a:t>ms</a:t>
            </a:r>
            <a:r>
              <a:rPr lang="en-US" sz="2400" dirty="0">
                <a:solidFill>
                  <a:srgbClr val="00B0F0"/>
                </a:solidFill>
              </a:rPr>
              <a:t> </a:t>
            </a:r>
            <a:r>
              <a:rPr lang="en-US" sz="2400" dirty="0"/>
              <a:t>in all datasets when </a:t>
            </a:r>
            <a:br>
              <a:rPr lang="en-US" sz="2400" dirty="0">
                <a:solidFill>
                  <a:srgbClr val="00B0F0"/>
                </a:solidFill>
              </a:rPr>
            </a:br>
            <a:r>
              <a:rPr lang="en-US" sz="2400" dirty="0">
                <a:solidFill>
                  <a:srgbClr val="00B0F0"/>
                </a:solidFill>
              </a:rPr>
              <a:t>R = 25 km, </a:t>
            </a:r>
            <a:r>
              <a:rPr lang="en-US" sz="2400" dirty="0"/>
              <a:t>however with the </a:t>
            </a:r>
            <a:r>
              <a:rPr lang="en-US" sz="2400" dirty="0">
                <a:solidFill>
                  <a:srgbClr val="00B0F0"/>
                </a:solidFill>
              </a:rPr>
              <a:t>worst SC ≈ 97-98.5%</a:t>
            </a:r>
          </a:p>
          <a:p>
            <a:r>
              <a:rPr lang="en-US" sz="2400" dirty="0">
                <a:solidFill>
                  <a:srgbClr val="7030A0"/>
                </a:solidFill>
              </a:rPr>
              <a:t>Slowest execution Ft ≈ 61-88 </a:t>
            </a:r>
            <a:r>
              <a:rPr lang="en-US" sz="2400" dirty="0" err="1">
                <a:solidFill>
                  <a:srgbClr val="7030A0"/>
                </a:solidFill>
              </a:rPr>
              <a:t>ms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/>
              <a:t>in all datasets when </a:t>
            </a:r>
            <a:br>
              <a:rPr lang="en-US" sz="2400" dirty="0">
                <a:solidFill>
                  <a:srgbClr val="7030A0"/>
                </a:solidFill>
              </a:rPr>
            </a:br>
            <a:r>
              <a:rPr lang="en-US" sz="2400" dirty="0">
                <a:solidFill>
                  <a:srgbClr val="7030A0"/>
                </a:solidFill>
              </a:rPr>
              <a:t>R = 75 km</a:t>
            </a:r>
            <a:r>
              <a:rPr lang="en-US" sz="2400" dirty="0"/>
              <a:t>, however with the </a:t>
            </a:r>
            <a:r>
              <a:rPr lang="en-US" sz="2400" dirty="0">
                <a:solidFill>
                  <a:srgbClr val="7030A0"/>
                </a:solidFill>
              </a:rPr>
              <a:t>best SC ≈ 98-99.5%</a:t>
            </a:r>
          </a:p>
          <a:p>
            <a:r>
              <a:rPr lang="en-US" sz="2400" dirty="0"/>
              <a:t>Increasing radius means more chargers are identified, hence, more time is needed for generating Offering Tables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51AA667-1FC0-A207-4AAE-AC1841D13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R-opt Evaluation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76185D2-52AA-0E7B-5719-78BE6E87830B}"/>
              </a:ext>
            </a:extLst>
          </p:cNvPr>
          <p:cNvSpPr/>
          <p:nvPr/>
        </p:nvSpPr>
        <p:spPr bwMode="auto">
          <a:xfrm>
            <a:off x="5436096" y="2035312"/>
            <a:ext cx="216024" cy="575729"/>
          </a:xfrm>
          <a:prstGeom prst="ellipse">
            <a:avLst/>
          </a:prstGeom>
          <a:noFill/>
          <a:ln w="38100" cap="flat" cmpd="sng" algn="ctr">
            <a:solidFill>
              <a:srgbClr val="009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59BF0D4-5A42-D960-6E82-992A54BDFFBE}"/>
              </a:ext>
            </a:extLst>
          </p:cNvPr>
          <p:cNvSpPr/>
          <p:nvPr/>
        </p:nvSpPr>
        <p:spPr bwMode="auto">
          <a:xfrm>
            <a:off x="2627784" y="2178247"/>
            <a:ext cx="168376" cy="391668"/>
          </a:xfrm>
          <a:prstGeom prst="ellipse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dirty="0">
              <a:ln>
                <a:noFill/>
              </a:ln>
              <a:solidFill>
                <a:srgbClr val="00B050"/>
              </a:solidFill>
              <a:effectLst/>
              <a:latin typeface="Arial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F58E5BA-83B4-3B52-B404-9529A6B37E2B}"/>
              </a:ext>
            </a:extLst>
          </p:cNvPr>
          <p:cNvSpPr/>
          <p:nvPr/>
        </p:nvSpPr>
        <p:spPr bwMode="auto">
          <a:xfrm>
            <a:off x="6147838" y="1897011"/>
            <a:ext cx="216024" cy="714030"/>
          </a:xfrm>
          <a:prstGeom prst="ellipse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dirty="0">
              <a:ln>
                <a:noFill/>
              </a:ln>
              <a:solidFill>
                <a:srgbClr val="00B050"/>
              </a:solidFill>
              <a:effectLst/>
              <a:latin typeface="Arial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BFC96E5-D287-ACEF-7534-74A0AFBB6A80}"/>
              </a:ext>
            </a:extLst>
          </p:cNvPr>
          <p:cNvSpPr/>
          <p:nvPr/>
        </p:nvSpPr>
        <p:spPr bwMode="auto">
          <a:xfrm>
            <a:off x="3291878" y="1989794"/>
            <a:ext cx="225922" cy="376905"/>
          </a:xfrm>
          <a:prstGeom prst="ellipse">
            <a:avLst/>
          </a:prstGeom>
          <a:noFill/>
          <a:ln w="381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dirty="0">
              <a:ln>
                <a:noFill/>
              </a:ln>
              <a:solidFill>
                <a:srgbClr val="00B050"/>
              </a:solidFill>
              <a:effectLst/>
              <a:latin typeface="Arial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77F97A8-88BD-6A3B-66B4-672514AC8AF9}"/>
              </a:ext>
            </a:extLst>
          </p:cNvPr>
          <p:cNvSpPr/>
          <p:nvPr/>
        </p:nvSpPr>
        <p:spPr bwMode="auto">
          <a:xfrm>
            <a:off x="6825208" y="1772816"/>
            <a:ext cx="225922" cy="1008112"/>
          </a:xfrm>
          <a:prstGeom prst="ellipse">
            <a:avLst/>
          </a:prstGeom>
          <a:noFill/>
          <a:ln w="381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dirty="0">
              <a:ln>
                <a:noFill/>
              </a:ln>
              <a:solidFill>
                <a:srgbClr val="00B050"/>
              </a:solidFill>
              <a:effectLst/>
              <a:latin typeface="Arial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A89B7B-E20F-0709-BDAD-3420685BF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C6E19-E111-4960-B4D1-A336F8663A94}" type="slidenum">
              <a:rPr lang="en-US" smtClean="0"/>
              <a:pPr/>
              <a:t>22</a:t>
            </a:fld>
            <a:r>
              <a:rPr lang="en-US"/>
              <a:t> of 30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433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515041C-CB69-9E0C-E956-9681CD308C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4005064"/>
            <a:ext cx="8712968" cy="2054928"/>
          </a:xfr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ＭＳ Ｐゴシック" charset="0"/>
              </a:rPr>
              <a:t>Fastest execution Ft ≈ 38-42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ＭＳ Ｐゴシック" charset="0"/>
              </a:rPr>
              <a:t>ms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ＭＳ Ｐゴシック" charset="0"/>
              </a:rPr>
              <a:t>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ＭＳ Ｐゴシック" charset="0"/>
              </a:rPr>
              <a:t>in all datasets when </a:t>
            </a:r>
            <a:b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ＭＳ Ｐゴシック" charset="0"/>
              </a:rPr>
            </a:b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ＭＳ Ｐゴシック" charset="0"/>
              </a:rPr>
              <a:t>Q = 15 km,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ＭＳ Ｐゴシック" charset="0"/>
              </a:rPr>
              <a:t>however with the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ＭＳ Ｐゴシック" charset="0"/>
              </a:rPr>
              <a:t>worst SC ≈ 95-97%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ＭＳ Ｐゴシック" charset="0"/>
              </a:rPr>
              <a:t>Slowest execution Ft ≈ 61-67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ＭＳ Ｐゴシック" charset="0"/>
              </a:rPr>
              <a:t>ms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ＭＳ Ｐゴシック" charset="0"/>
              </a:rPr>
              <a:t>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ＭＳ Ｐゴシック" charset="0"/>
              </a:rPr>
              <a:t>in all datasets when </a:t>
            </a:r>
            <a:b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ＭＳ Ｐゴシック" charset="0"/>
              </a:rPr>
            </a:b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ＭＳ Ｐゴシック" charset="0"/>
              </a:rPr>
              <a:t>Q = 5 km,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ＭＳ Ｐゴシック" charset="0"/>
              </a:rPr>
              <a:t>however with the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ＭＳ Ｐゴシック" charset="0"/>
              </a:rPr>
              <a:t>best SC ≈ 97.5-99%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</a:rPr>
              <a:t>Increasing range distance parameter Q causes decrease in execution time and Sustainability Score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</a:endParaRP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51AA667-1FC0-A207-4AAE-AC1841D13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Q-opt Evaluation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F7693E-5B94-0E97-532C-043487CCB0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942358"/>
            <a:ext cx="6912768" cy="3134714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A8AF6FEF-4208-0E0A-3B87-E5B6716C1652}"/>
              </a:ext>
            </a:extLst>
          </p:cNvPr>
          <p:cNvSpPr/>
          <p:nvPr/>
        </p:nvSpPr>
        <p:spPr bwMode="auto">
          <a:xfrm>
            <a:off x="1892671" y="2097445"/>
            <a:ext cx="168376" cy="358854"/>
          </a:xfrm>
          <a:prstGeom prst="ellipse">
            <a:avLst/>
          </a:prstGeom>
          <a:noFill/>
          <a:ln w="38100" cap="flat" cmpd="sng" algn="ctr">
            <a:solidFill>
              <a:srgbClr val="009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43F8658-D901-C520-9560-D4B6BC7205A0}"/>
              </a:ext>
            </a:extLst>
          </p:cNvPr>
          <p:cNvSpPr/>
          <p:nvPr/>
        </p:nvSpPr>
        <p:spPr bwMode="auto">
          <a:xfrm>
            <a:off x="5470071" y="1897011"/>
            <a:ext cx="216024" cy="575729"/>
          </a:xfrm>
          <a:prstGeom prst="ellipse">
            <a:avLst/>
          </a:prstGeom>
          <a:noFill/>
          <a:ln w="38100" cap="flat" cmpd="sng" algn="ctr">
            <a:solidFill>
              <a:srgbClr val="009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126E436-254C-9115-57F5-854DFE160AE1}"/>
              </a:ext>
            </a:extLst>
          </p:cNvPr>
          <p:cNvSpPr/>
          <p:nvPr/>
        </p:nvSpPr>
        <p:spPr bwMode="auto">
          <a:xfrm>
            <a:off x="2607266" y="2226755"/>
            <a:ext cx="168376" cy="391668"/>
          </a:xfrm>
          <a:prstGeom prst="ellipse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dirty="0">
              <a:ln>
                <a:noFill/>
              </a:ln>
              <a:solidFill>
                <a:srgbClr val="00B050"/>
              </a:solidFill>
              <a:effectLst/>
              <a:latin typeface="Arial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140E83B-6FDA-ED55-594E-7DBF076B5218}"/>
              </a:ext>
            </a:extLst>
          </p:cNvPr>
          <p:cNvSpPr/>
          <p:nvPr/>
        </p:nvSpPr>
        <p:spPr bwMode="auto">
          <a:xfrm>
            <a:off x="6184666" y="2009684"/>
            <a:ext cx="216024" cy="714030"/>
          </a:xfrm>
          <a:prstGeom prst="ellipse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dirty="0">
              <a:ln>
                <a:noFill/>
              </a:ln>
              <a:solidFill>
                <a:srgbClr val="00B050"/>
              </a:solidFill>
              <a:effectLst/>
              <a:latin typeface="Arial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4144710-A64B-DC57-48AD-4E5C04869F3F}"/>
              </a:ext>
            </a:extLst>
          </p:cNvPr>
          <p:cNvSpPr/>
          <p:nvPr/>
        </p:nvSpPr>
        <p:spPr bwMode="auto">
          <a:xfrm>
            <a:off x="3292844" y="2429970"/>
            <a:ext cx="225922" cy="376905"/>
          </a:xfrm>
          <a:prstGeom prst="ellipse">
            <a:avLst/>
          </a:prstGeom>
          <a:noFill/>
          <a:ln w="381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dirty="0">
              <a:ln>
                <a:noFill/>
              </a:ln>
              <a:solidFill>
                <a:srgbClr val="00B050"/>
              </a:solidFill>
              <a:effectLst/>
              <a:latin typeface="Arial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545DCBF-F308-B954-459C-D113F69C07B1}"/>
              </a:ext>
            </a:extLst>
          </p:cNvPr>
          <p:cNvSpPr/>
          <p:nvPr/>
        </p:nvSpPr>
        <p:spPr bwMode="auto">
          <a:xfrm>
            <a:off x="6899261" y="2132856"/>
            <a:ext cx="225922" cy="1008112"/>
          </a:xfrm>
          <a:prstGeom prst="ellipse">
            <a:avLst/>
          </a:prstGeom>
          <a:noFill/>
          <a:ln w="381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dirty="0">
              <a:ln>
                <a:noFill/>
              </a:ln>
              <a:solidFill>
                <a:srgbClr val="00B050"/>
              </a:solidFill>
              <a:effectLst/>
              <a:latin typeface="Arial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3A0C27-137E-A59A-17B8-8D5D4CCCE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C6E19-E111-4960-B4D1-A336F8663A94}" type="slidenum">
              <a:rPr lang="en-US" smtClean="0"/>
              <a:pPr/>
              <a:t>23</a:t>
            </a:fld>
            <a:r>
              <a:rPr lang="en-US"/>
              <a:t> of 30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861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515041C-CB69-9E0C-E956-9681CD308C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3140968"/>
            <a:ext cx="8712968" cy="3528392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b="1" dirty="0"/>
              <a:t>AWE</a:t>
            </a:r>
            <a:r>
              <a:rPr lang="en-US" sz="2400" dirty="0"/>
              <a:t>: considers all weights equally (i.e., w1=w2=w3)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 w1 ≈ 31.5-35%, w2 ≈ 32-40%, w3 ≈ 26.5-31%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/>
              <a:t>OSC</a:t>
            </a:r>
            <a:r>
              <a:rPr lang="en-US" sz="2400" dirty="0"/>
              <a:t>: considers only Sustainable Charging Level (w1)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B050"/>
                </a:solidFill>
              </a:rPr>
              <a:t>Increase</a:t>
            </a:r>
            <a:r>
              <a:rPr lang="en-US" sz="2000" dirty="0"/>
              <a:t>: w1 ≈ 2-3%, </a:t>
            </a:r>
            <a:r>
              <a:rPr lang="en-US" sz="2000" dirty="0">
                <a:solidFill>
                  <a:srgbClr val="FF0000"/>
                </a:solidFill>
              </a:rPr>
              <a:t>Decrease</a:t>
            </a:r>
            <a:r>
              <a:rPr lang="en-US" sz="2000" dirty="0"/>
              <a:t>: w2 ≈ 9-12%, w3 ≈ 5-6%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/>
              <a:t>OA</a:t>
            </a:r>
            <a:r>
              <a:rPr lang="en-US" sz="2400" dirty="0"/>
              <a:t>: considers only Availability (w2)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B050"/>
                </a:solidFill>
              </a:rPr>
              <a:t>Increase</a:t>
            </a:r>
            <a:r>
              <a:rPr lang="en-US" sz="2000" dirty="0"/>
              <a:t>: w2 ≈ 6-9%, </a:t>
            </a:r>
            <a:r>
              <a:rPr lang="en-US" sz="2000" dirty="0">
                <a:solidFill>
                  <a:srgbClr val="FF0000"/>
                </a:solidFill>
              </a:rPr>
              <a:t>Decrease</a:t>
            </a:r>
            <a:r>
              <a:rPr lang="en-US" sz="2000" dirty="0"/>
              <a:t>: w1 ≈ 13-15%, w3 ≈ 16-22%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/>
              <a:t>ODC</a:t>
            </a:r>
            <a:r>
              <a:rPr lang="en-US" sz="2400" dirty="0"/>
              <a:t>: considers only </a:t>
            </a:r>
            <a:r>
              <a:rPr lang="en-US" sz="2400" dirty="0" err="1"/>
              <a:t>Derouting</a:t>
            </a:r>
            <a:r>
              <a:rPr lang="en-US" sz="2400" dirty="0"/>
              <a:t> Cost (w3)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B050"/>
                </a:solidFill>
              </a:rPr>
              <a:t>Increase</a:t>
            </a:r>
            <a:r>
              <a:rPr lang="en-US" sz="2000" dirty="0"/>
              <a:t>: w3 ≈ 2-4%, </a:t>
            </a:r>
            <a:r>
              <a:rPr lang="en-US" sz="2000" dirty="0">
                <a:solidFill>
                  <a:srgbClr val="FF0000"/>
                </a:solidFill>
              </a:rPr>
              <a:t>Decrease</a:t>
            </a:r>
            <a:r>
              <a:rPr lang="en-US" sz="2000" dirty="0"/>
              <a:t>: w1 ≈ 5-7%, w2 ≈10-13%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51AA667-1FC0-A207-4AAE-AC1841D13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Ablation Study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DCED70-3C52-B6FB-617F-DDEB538B23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57052"/>
            <a:ext cx="9144000" cy="20399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025166-64D1-D8EB-EA38-8B7C847FB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C6E19-E111-4960-B4D1-A336F8663A94}" type="slidenum">
              <a:rPr lang="en-US" smtClean="0"/>
              <a:pPr/>
              <a:t>24</a:t>
            </a:fld>
            <a:r>
              <a:rPr lang="en-US"/>
              <a:t> of 30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312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318618B-BCB8-4AD0-AE6A-2DD5BD7BE6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28625" marR="0" lvl="0" indent="-428625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  <a:p>
            <a:pPr marL="428625" marR="0" lvl="0" indent="-428625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Introduction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 </a:t>
            </a:r>
          </a:p>
          <a:p>
            <a:pPr marL="428625" marR="0" lvl="0" indent="-428625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EcoCharge</a:t>
            </a:r>
          </a:p>
          <a:p>
            <a:pPr marL="685800" marR="0" lvl="1" indent="-385763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Algorithm</a:t>
            </a:r>
          </a:p>
          <a:p>
            <a:pPr marL="685800" marR="0" lvl="1" indent="-385763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System Architecture</a:t>
            </a:r>
          </a:p>
          <a:p>
            <a:pPr marL="685800" marR="0" lvl="1" indent="-385763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Graphical User Interface</a:t>
            </a:r>
          </a:p>
          <a:p>
            <a:pPr marL="428625" marR="0" lvl="0" indent="-428625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3600" kern="12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-128"/>
                <a:cs typeface="+mn-cs"/>
              </a:rPr>
              <a:t>Experiments</a:t>
            </a:r>
          </a:p>
          <a:p>
            <a:pPr marL="428625" marR="0" lvl="0" indent="-428625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Conclusions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F80F403-2003-42DA-A5F2-92160A858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Presentation</a:t>
            </a:r>
            <a:r>
              <a:rPr lang="en-US" dirty="0"/>
              <a:t> </a:t>
            </a:r>
            <a:r>
              <a:rPr lang="en-US" altLang="en-US" dirty="0"/>
              <a:t>Outline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89795D-160C-BA27-E63F-C2C4D7788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C6E19-E111-4960-B4D1-A336F8663A94}" type="slidenum">
              <a:rPr lang="en-US" smtClean="0"/>
              <a:pPr/>
              <a:t>25</a:t>
            </a:fld>
            <a:r>
              <a:rPr lang="en-US"/>
              <a:t> of 30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43346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1D81E8-0F43-4857-97B7-4792BCCC7F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EcoCharge framework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Sustainable EV charging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Considers </a:t>
            </a:r>
            <a:r>
              <a:rPr lang="en-US" b="1" i="1" dirty="0"/>
              <a:t>ECs</a:t>
            </a:r>
            <a:r>
              <a:rPr lang="en-US" dirty="0"/>
              <a:t> </a:t>
            </a:r>
            <a:r>
              <a:rPr lang="en-US" sz="1600" dirty="0"/>
              <a:t>(e.g., sustainable charging level, availability, </a:t>
            </a:r>
            <a:r>
              <a:rPr lang="en-US" sz="1600" dirty="0" err="1"/>
              <a:t>derouting</a:t>
            </a:r>
            <a:r>
              <a:rPr lang="en-US" sz="1600" dirty="0"/>
              <a:t> costs)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Leverages </a:t>
            </a:r>
            <a:r>
              <a:rPr lang="en-US" b="1" dirty="0"/>
              <a:t>renewable energy sources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Optimizes charging strategies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1" dirty="0"/>
              <a:t>Reduces</a:t>
            </a:r>
            <a:r>
              <a:rPr lang="en-US" dirty="0"/>
              <a:t> operational costs and </a:t>
            </a:r>
            <a:r>
              <a:rPr lang="en-US" b="1" dirty="0"/>
              <a:t>CO</a:t>
            </a:r>
            <a:r>
              <a:rPr lang="en-US" b="1" baseline="-25000" dirty="0"/>
              <a:t>2</a:t>
            </a:r>
            <a:r>
              <a:rPr lang="en-US" b="1" dirty="0"/>
              <a:t> emissions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 err="1"/>
              <a:t>CkNN</a:t>
            </a:r>
            <a:r>
              <a:rPr lang="en-US" b="1" dirty="0"/>
              <a:t>-EC</a:t>
            </a:r>
            <a:r>
              <a:rPr lang="en-US" dirty="0"/>
              <a:t> query &amp; Dynamic Caching method: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Efficient computation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Optimization of the </a:t>
            </a:r>
            <a:r>
              <a:rPr lang="en-US" b="1" dirty="0"/>
              <a:t>renewable hoarding process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Significant speedups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1" dirty="0"/>
              <a:t>Minimizing CPU execution time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Accurate results close to an exhaustive search method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48E9DB-AAF2-4E9B-9302-48C9074A209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355E"/>
          </a:solidFill>
          <a:ln>
            <a:solidFill>
              <a:srgbClr val="00355E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altLang="en-US" sz="4000" dirty="0"/>
              <a:t>Conclusion</a:t>
            </a:r>
            <a:endParaRPr lang="en-US" sz="4000" dirty="0"/>
          </a:p>
        </p:txBody>
      </p:sp>
      <p:pic>
        <p:nvPicPr>
          <p:cNvPr id="5" name="Picture 4" descr="GreenPower UPS Technology: Bypass Design | CyberPower">
            <a:extLst>
              <a:ext uri="{FF2B5EF4-FFF2-40B4-BE49-F238E27FC236}">
                <a16:creationId xmlns:a16="http://schemas.microsoft.com/office/drawing/2014/main" id="{3FE3D8E2-A89F-DAB3-169A-E53C1B7836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4" r="15626" b="37602"/>
          <a:stretch/>
        </p:blipFill>
        <p:spPr bwMode="auto">
          <a:xfrm>
            <a:off x="7740352" y="2420888"/>
            <a:ext cx="1324210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End to End System Integration | IoT M2M Solutions – Trinetra T-Sense">
            <a:extLst>
              <a:ext uri="{FF2B5EF4-FFF2-40B4-BE49-F238E27FC236}">
                <a16:creationId xmlns:a16="http://schemas.microsoft.com/office/drawing/2014/main" id="{650E9948-5A4D-D354-5604-7B67FA90DD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55" b="15823"/>
          <a:stretch/>
        </p:blipFill>
        <p:spPr bwMode="auto">
          <a:xfrm>
            <a:off x="6804248" y="5085184"/>
            <a:ext cx="2428501" cy="775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1DC52A-070B-2A0B-F637-4F6116884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C6E19-E111-4960-B4D1-A336F8663A94}" type="slidenum">
              <a:rPr lang="en-US" smtClean="0"/>
              <a:pPr/>
              <a:t>26</a:t>
            </a:fld>
            <a:r>
              <a:rPr lang="en-US"/>
              <a:t> of 30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8030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1520" y="404664"/>
            <a:ext cx="8640960" cy="1655911"/>
          </a:xfrm>
          <a:solidFill>
            <a:srgbClr val="00355E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lIns="92075" tIns="46038" rIns="92075" bIns="46038"/>
          <a:lstStyle/>
          <a:p>
            <a:r>
              <a:rPr lang="en-US" sz="3600" dirty="0"/>
              <a:t>A Framework for Continuous </a:t>
            </a:r>
            <a:r>
              <a:rPr lang="en-US" sz="3600" dirty="0" err="1"/>
              <a:t>kNN</a:t>
            </a:r>
            <a:r>
              <a:rPr lang="en-US" sz="3600" dirty="0"/>
              <a:t> Ranking of EV Chargers with </a:t>
            </a:r>
            <a:br>
              <a:rPr lang="en-US" sz="3600" dirty="0"/>
            </a:br>
            <a:r>
              <a:rPr lang="en-US" sz="3600" dirty="0"/>
              <a:t>Estimated Components</a:t>
            </a:r>
            <a:endParaRPr lang="en-US" altLang="en-US" sz="3600" i="1" dirty="0">
              <a:solidFill>
                <a:schemeClr val="bg1"/>
              </a:solidFill>
              <a:latin typeface="Tahoma" charset="0"/>
              <a:ea typeface="ＭＳ Ｐゴシック" charset="-128"/>
            </a:endParaRPr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755576" y="2123181"/>
            <a:ext cx="7961312" cy="657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dirty="0">
                <a:solidFill>
                  <a:srgbClr val="00355E"/>
                </a:solidFill>
              </a:rPr>
              <a:t>Thank you! Questions?</a:t>
            </a:r>
            <a:endParaRPr lang="en-US" sz="2400" dirty="0">
              <a:solidFill>
                <a:srgbClr val="00355E"/>
              </a:solidFill>
            </a:endParaRPr>
          </a:p>
          <a:p>
            <a:pPr algn="ctr"/>
            <a:br>
              <a:rPr lang="en-US" altLang="en-US" sz="1800" b="0" dirty="0"/>
            </a:br>
            <a:endParaRPr lang="en-US" sz="1800" b="0" dirty="0"/>
          </a:p>
          <a:p>
            <a:pPr algn="ctr" eaLnBrk="1" hangingPunct="1">
              <a:spcBef>
                <a:spcPct val="20000"/>
              </a:spcBef>
            </a:pPr>
            <a:endParaRPr lang="en-US" altLang="en-US" sz="1800" b="0" dirty="0">
              <a:solidFill>
                <a:schemeClr val="tx1"/>
              </a:solidFill>
            </a:endParaRPr>
          </a:p>
          <a:p>
            <a:pPr algn="ctr" eaLnBrk="1" hangingPunct="1">
              <a:spcBef>
                <a:spcPct val="20000"/>
              </a:spcBef>
            </a:pPr>
            <a:endParaRPr lang="en-US" altLang="en-US" sz="1800" b="0" dirty="0">
              <a:solidFill>
                <a:schemeClr val="tx1"/>
              </a:solidFill>
            </a:endParaRPr>
          </a:p>
        </p:txBody>
      </p:sp>
      <p:sp>
        <p:nvSpPr>
          <p:cNvPr id="7171" name="Rectangle 11"/>
          <p:cNvSpPr>
            <a:spLocks noChangeArrowheads="1"/>
          </p:cNvSpPr>
          <p:nvPr/>
        </p:nvSpPr>
        <p:spPr bwMode="auto">
          <a:xfrm>
            <a:off x="611188" y="5230813"/>
            <a:ext cx="7993062" cy="789997"/>
          </a:xfrm>
          <a:prstGeom prst="rect">
            <a:avLst/>
          </a:prstGeom>
          <a:solidFill>
            <a:srgbClr val="00355E"/>
          </a:solidFill>
          <a:ln w="9525">
            <a:noFill/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sz="1800" b="0" dirty="0">
                <a:solidFill>
                  <a:schemeClr val="bg1"/>
                </a:solidFill>
              </a:rPr>
              <a:t>40</a:t>
            </a:r>
            <a:r>
              <a:rPr lang="en-US" sz="1800" b="0" baseline="30000" dirty="0">
                <a:solidFill>
                  <a:schemeClr val="bg1"/>
                </a:solidFill>
              </a:rPr>
              <a:t>th</a:t>
            </a:r>
            <a:r>
              <a:rPr lang="en-US" sz="1800" b="0" dirty="0">
                <a:solidFill>
                  <a:schemeClr val="bg1"/>
                </a:solidFill>
              </a:rPr>
              <a:t> IEEE International Conference on Data Engineering  </a:t>
            </a:r>
          </a:p>
          <a:p>
            <a:pPr algn="ctr" eaLnBrk="1" hangingPunct="1"/>
            <a:r>
              <a:rPr lang="en-US" sz="1800" b="0" dirty="0">
                <a:solidFill>
                  <a:schemeClr val="bg1"/>
                </a:solidFill>
              </a:rPr>
              <a:t>13 - 17 May, 2024 Utrecht | Netherlands </a:t>
            </a:r>
            <a:endParaRPr lang="fr-FR" altLang="en-US" sz="1800" dirty="0">
              <a:solidFill>
                <a:schemeClr val="bg1"/>
              </a:solidFill>
            </a:endParaRPr>
          </a:p>
        </p:txBody>
      </p:sp>
      <p:pic>
        <p:nvPicPr>
          <p:cNvPr id="2" name="Picture 1" descr="A close up of a logo&#10;&#10;Description automatically generated">
            <a:extLst>
              <a:ext uri="{FF2B5EF4-FFF2-40B4-BE49-F238E27FC236}">
                <a16:creationId xmlns:a16="http://schemas.microsoft.com/office/drawing/2014/main" id="{F828C88C-2B20-D1FE-5163-35643EC66F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39" y="6079038"/>
            <a:ext cx="1716906" cy="734339"/>
          </a:xfrm>
          <a:prstGeom prst="rect">
            <a:avLst/>
          </a:prstGeom>
        </p:spPr>
      </p:pic>
      <p:pic>
        <p:nvPicPr>
          <p:cNvPr id="3" name="Picture 6" descr="Department of Mechanical - Frederick University - Home">
            <a:extLst>
              <a:ext uri="{FF2B5EF4-FFF2-40B4-BE49-F238E27FC236}">
                <a16:creationId xmlns:a16="http://schemas.microsoft.com/office/drawing/2014/main" id="{5D18DD1C-186F-B5D4-088A-8F322B18B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311" y="6132129"/>
            <a:ext cx="1904945" cy="609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191EB5-3312-BA60-B090-165FB45EE4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9378" y="6210718"/>
            <a:ext cx="1448096" cy="4586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8C33FA-A261-6A3D-1046-5CB3E16B20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40379" y="6109151"/>
            <a:ext cx="1100896" cy="61925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724DF74-986B-A2AD-715D-B40A08436A84}"/>
              </a:ext>
            </a:extLst>
          </p:cNvPr>
          <p:cNvSpPr/>
          <p:nvPr/>
        </p:nvSpPr>
        <p:spPr>
          <a:xfrm>
            <a:off x="251519" y="2660719"/>
            <a:ext cx="86409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 err="1"/>
              <a:t>Soteris</a:t>
            </a:r>
            <a:r>
              <a:rPr lang="en-GB" sz="2400" dirty="0"/>
              <a:t> Constantinou∗</a:t>
            </a:r>
            <a:r>
              <a:rPr lang="en-GB" sz="2400" b="0" dirty="0"/>
              <a:t>, </a:t>
            </a:r>
            <a:r>
              <a:rPr lang="en-GB" sz="2400" b="0" dirty="0" err="1"/>
              <a:t>Constantinos</a:t>
            </a:r>
            <a:r>
              <a:rPr lang="en-GB" sz="2400" b="0" dirty="0"/>
              <a:t> Costa⋄∗, </a:t>
            </a:r>
            <a:br>
              <a:rPr lang="en-GB" sz="2400" b="0" dirty="0"/>
            </a:br>
            <a:r>
              <a:rPr lang="en-GB" sz="2400" b="0" dirty="0"/>
              <a:t>Andreas Konstantinidis•∗, Mohamed F. </a:t>
            </a:r>
            <a:r>
              <a:rPr lang="en-GB" sz="2400" b="0" dirty="0" err="1"/>
              <a:t>Mokbel</a:t>
            </a:r>
            <a:r>
              <a:rPr lang="en-GB" sz="2400" b="0" dirty="0"/>
              <a:t>‡, </a:t>
            </a:r>
            <a:br>
              <a:rPr lang="en-GB" sz="2400" b="0" dirty="0"/>
            </a:br>
            <a:r>
              <a:rPr lang="en-GB" sz="2400" b="0" dirty="0"/>
              <a:t>Demetrios </a:t>
            </a:r>
            <a:r>
              <a:rPr lang="en-GB" sz="2400" b="0" dirty="0" err="1"/>
              <a:t>Zeinalipour-Yazti</a:t>
            </a:r>
            <a:r>
              <a:rPr lang="en-GB" sz="2400" b="0" dirty="0"/>
              <a:t>∗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93D0C65-8AFA-8132-C89D-EA28015D95B3}"/>
              </a:ext>
            </a:extLst>
          </p:cNvPr>
          <p:cNvSpPr/>
          <p:nvPr/>
        </p:nvSpPr>
        <p:spPr>
          <a:xfrm>
            <a:off x="251519" y="3899664"/>
            <a:ext cx="8640961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900" b="0" baseline="3000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∗ Department of Computer Science, University of Cyprus, 1678 Nicosia, Cyprus</a:t>
            </a:r>
          </a:p>
          <a:p>
            <a:pPr algn="ctr"/>
            <a:r>
              <a:rPr lang="en-GB" sz="1900" b="0" baseline="3000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⋄ </a:t>
            </a:r>
            <a:r>
              <a:rPr lang="en-GB" sz="1900" b="0" baseline="30000" dirty="0" err="1">
                <a:solidFill>
                  <a:schemeClr val="accent4">
                    <a:lumMod val="75000"/>
                    <a:lumOff val="25000"/>
                  </a:schemeClr>
                </a:solidFill>
              </a:rPr>
              <a:t>Rinnoco</a:t>
            </a:r>
            <a:r>
              <a:rPr lang="en-GB" sz="1900" b="0" baseline="3000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 Ltd., 3047 Limassol, Cyprus</a:t>
            </a:r>
            <a:br>
              <a:rPr lang="en-GB" sz="1900" b="0" baseline="30000" dirty="0">
                <a:solidFill>
                  <a:schemeClr val="accent4">
                    <a:lumMod val="75000"/>
                    <a:lumOff val="25000"/>
                  </a:schemeClr>
                </a:solidFill>
              </a:rPr>
            </a:br>
            <a:r>
              <a:rPr lang="en-GB" sz="1900" b="0" baseline="3000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• Department of Computer Science &amp; Engineering, Frederick University, 1036 Nicosia, Cyprus</a:t>
            </a:r>
            <a:br>
              <a:rPr lang="en-GB" sz="1900" b="0" baseline="30000" dirty="0">
                <a:solidFill>
                  <a:schemeClr val="accent4">
                    <a:lumMod val="75000"/>
                    <a:lumOff val="25000"/>
                  </a:schemeClr>
                </a:solidFill>
              </a:rPr>
            </a:br>
            <a:r>
              <a:rPr lang="en-GB" sz="1900" b="0" baseline="3000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‡ Department of Computer Science and Engineering, University of Minnesota, MN 55455 Minneapolis, USA</a:t>
            </a:r>
            <a:endParaRPr lang="en-CY" sz="1900" dirty="0">
              <a:solidFill>
                <a:schemeClr val="accent4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E8E960-2094-E66A-1E80-FE605D472859}"/>
              </a:ext>
            </a:extLst>
          </p:cNvPr>
          <p:cNvSpPr txBox="1"/>
          <p:nvPr/>
        </p:nvSpPr>
        <p:spPr>
          <a:xfrm>
            <a:off x="415751" y="4705980"/>
            <a:ext cx="86409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sconst01@ucy.ac.cy; costa.c@rinnoco.com; com.ca@frederick.ac.cy; </a:t>
            </a:r>
            <a:br>
              <a:rPr lang="en-GB" sz="1400" b="0" dirty="0">
                <a:solidFill>
                  <a:schemeClr val="accent4">
                    <a:lumMod val="75000"/>
                    <a:lumOff val="25000"/>
                  </a:schemeClr>
                </a:solidFill>
              </a:rPr>
            </a:br>
            <a:r>
              <a:rPr lang="en-GB" sz="1400" b="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mokbel@umn.edu; dzeina@ucy.ac.cy</a:t>
            </a:r>
          </a:p>
        </p:txBody>
      </p:sp>
      <p:pic>
        <p:nvPicPr>
          <p:cNvPr id="9" name="Picture 8">
            <a:hlinkClick r:id="rId7"/>
            <a:extLst>
              <a:ext uri="{FF2B5EF4-FFF2-40B4-BE49-F238E27FC236}">
                <a16:creationId xmlns:a16="http://schemas.microsoft.com/office/drawing/2014/main" id="{1C144F5C-0074-8E5B-EF7F-9508347DF1F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8294" y="5648769"/>
            <a:ext cx="335974" cy="335974"/>
          </a:xfrm>
          <a:prstGeom prst="rect">
            <a:avLst/>
          </a:prstGeom>
        </p:spPr>
      </p:pic>
      <p:pic>
        <p:nvPicPr>
          <p:cNvPr id="10" name="Picture 9">
            <a:hlinkClick r:id="rId7"/>
            <a:extLst>
              <a:ext uri="{FF2B5EF4-FFF2-40B4-BE49-F238E27FC236}">
                <a16:creationId xmlns:a16="http://schemas.microsoft.com/office/drawing/2014/main" id="{CF0A2408-35D8-1674-0F36-413FFB3E81F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458" y="5661248"/>
            <a:ext cx="335974" cy="335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1210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1987A-B987-4935-BDCB-B5F5D1652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Global Warming &amp; Climate Change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7494FC-2A22-40DD-A91E-12587775EA7B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83189" y="1417036"/>
            <a:ext cx="3580200" cy="3096000"/>
          </a:xfrm>
          <a:prstGeom prst="rect">
            <a:avLst/>
          </a:prstGeom>
          <a:ln>
            <a:noFill/>
          </a:ln>
        </p:spPr>
      </p:pic>
      <p:sp>
        <p:nvSpPr>
          <p:cNvPr id="5" name="CustomShape 2">
            <a:extLst>
              <a:ext uri="{FF2B5EF4-FFF2-40B4-BE49-F238E27FC236}">
                <a16:creationId xmlns:a16="http://schemas.microsoft.com/office/drawing/2014/main" id="{EB00E282-73C6-4EC8-82C7-A71EE8D45CBF}"/>
              </a:ext>
            </a:extLst>
          </p:cNvPr>
          <p:cNvSpPr/>
          <p:nvPr/>
        </p:nvSpPr>
        <p:spPr>
          <a:xfrm>
            <a:off x="213248" y="4668556"/>
            <a:ext cx="4232160" cy="118764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A) Global Warming: human-caused increase in global surface temperatures.</a:t>
            </a:r>
            <a:endParaRPr kumimoji="0" lang="fr-FR" sz="2400" b="0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" name="CustomShape 3">
            <a:extLst>
              <a:ext uri="{FF2B5EF4-FFF2-40B4-BE49-F238E27FC236}">
                <a16:creationId xmlns:a16="http://schemas.microsoft.com/office/drawing/2014/main" id="{7E500029-A3AE-4093-8596-FAF519F245AA}"/>
              </a:ext>
            </a:extLst>
          </p:cNvPr>
          <p:cNvSpPr/>
          <p:nvPr/>
        </p:nvSpPr>
        <p:spPr>
          <a:xfrm>
            <a:off x="4445768" y="1412776"/>
            <a:ext cx="4518720" cy="131004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B) Climate Change: new weather patterns that remain for an extended time having an impact on human health and the environment. </a:t>
            </a:r>
            <a:r>
              <a:rPr kumimoji="0" lang="en-US" sz="2000" b="0" i="0" u="none" strike="noStrike" kern="0" cap="none" spc="-1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/>
              </a:rPr>
              <a:t> </a:t>
            </a:r>
            <a:endParaRPr kumimoji="0" lang="fr-FR" sz="2000" b="0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B567E7F3-A9BD-4A15-8CBD-3EEA00E94099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4533608" y="2712160"/>
            <a:ext cx="1263240" cy="1115280"/>
          </a:xfrm>
          <a:prstGeom prst="rect">
            <a:avLst/>
          </a:prstGeom>
          <a:ln>
            <a:noFill/>
          </a:ln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7A4422F5-4DE7-4CE3-A792-F28278C99BBA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7414328" y="2721520"/>
            <a:ext cx="1161000" cy="1090440"/>
          </a:xfrm>
          <a:prstGeom prst="rect">
            <a:avLst/>
          </a:prstGeom>
          <a:ln>
            <a:noFill/>
          </a:ln>
        </p:spPr>
      </p:pic>
      <p:pic>
        <p:nvPicPr>
          <p:cNvPr id="9" name="Picture 15">
            <a:extLst>
              <a:ext uri="{FF2B5EF4-FFF2-40B4-BE49-F238E27FC236}">
                <a16:creationId xmlns:a16="http://schemas.microsoft.com/office/drawing/2014/main" id="{18DE5089-CD94-4BA3-893A-21289FBE56F7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5914540" y="3915280"/>
            <a:ext cx="1380628" cy="1132200"/>
          </a:xfrm>
          <a:prstGeom prst="rect">
            <a:avLst/>
          </a:prstGeom>
          <a:ln>
            <a:noFill/>
          </a:ln>
        </p:spPr>
      </p:pic>
      <p:sp>
        <p:nvSpPr>
          <p:cNvPr id="10" name="CustomShape 4">
            <a:extLst>
              <a:ext uri="{FF2B5EF4-FFF2-40B4-BE49-F238E27FC236}">
                <a16:creationId xmlns:a16="http://schemas.microsoft.com/office/drawing/2014/main" id="{73D3AA0E-8048-4BE2-8881-ADB6E8A504C3}"/>
              </a:ext>
            </a:extLst>
          </p:cNvPr>
          <p:cNvSpPr/>
          <p:nvPr/>
        </p:nvSpPr>
        <p:spPr>
          <a:xfrm>
            <a:off x="4499768" y="5088520"/>
            <a:ext cx="4139010" cy="107576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0000" tIns="45000" rIns="90000" bIns="4500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Rising Temperatures:</a:t>
            </a:r>
            <a:r>
              <a:rPr kumimoji="0" lang="en-US" sz="1600" b="0" i="1" u="none" strike="noStrike" kern="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rPr>
              <a:t> a) </a:t>
            </a:r>
            <a:r>
              <a:rPr kumimoji="0" lang="en-US" sz="1600" b="0" i="1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dryness, wildfires; </a:t>
            </a:r>
            <a:r>
              <a:rPr kumimoji="0" lang="en-US" sz="1600" b="0" i="1" u="none" strike="noStrike" kern="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rPr>
              <a:t>b)</a:t>
            </a:r>
            <a:r>
              <a:rPr kumimoji="0" lang="en-US" sz="1600" b="0" i="1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 tornadoes, hurricanes, earthquakes, tsunamis; </a:t>
            </a:r>
            <a:r>
              <a:rPr kumimoji="0" lang="en-US" sz="1600" b="0" i="1" u="none" strike="noStrike" kern="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rPr>
              <a:t>c) </a:t>
            </a:r>
            <a:r>
              <a:rPr kumimoji="0" lang="en-US" sz="1600" b="0" i="1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ice-melting, sea-level risings, </a:t>
            </a:r>
            <a:r>
              <a:rPr kumimoji="0" lang="en-US" sz="1600" b="0" i="1" u="none" strike="noStrike" kern="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floodings</a:t>
            </a:r>
            <a:r>
              <a:rPr kumimoji="0" lang="en-US" sz="1600" b="0" i="1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, … </a:t>
            </a:r>
            <a:endParaRPr kumimoji="0" lang="fr-FR" sz="1600" b="0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1" name="Picture 18">
            <a:extLst>
              <a:ext uri="{FF2B5EF4-FFF2-40B4-BE49-F238E27FC236}">
                <a16:creationId xmlns:a16="http://schemas.microsoft.com/office/drawing/2014/main" id="{237C0A89-377A-4B74-8D60-99BF99113F0A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5916008" y="2712160"/>
            <a:ext cx="1379160" cy="1115280"/>
          </a:xfrm>
          <a:prstGeom prst="rect">
            <a:avLst/>
          </a:prstGeom>
          <a:ln>
            <a:noFill/>
          </a:ln>
        </p:spPr>
      </p:pic>
      <p:pic>
        <p:nvPicPr>
          <p:cNvPr id="12" name="Picture 2" descr="venice italy sinking sea level rise">
            <a:extLst>
              <a:ext uri="{FF2B5EF4-FFF2-40B4-BE49-F238E27FC236}">
                <a16:creationId xmlns:a16="http://schemas.microsoft.com/office/drawing/2014/main" id="{24D004E5-8FE6-483B-992D-BE75CDA3C120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7414328" y="3915280"/>
            <a:ext cx="1224450" cy="1132200"/>
          </a:xfrm>
          <a:prstGeom prst="rect">
            <a:avLst/>
          </a:prstGeom>
          <a:ln>
            <a:noFill/>
          </a:ln>
        </p:spPr>
      </p:pic>
      <p:pic>
        <p:nvPicPr>
          <p:cNvPr id="13" name="Picture 22">
            <a:extLst>
              <a:ext uri="{FF2B5EF4-FFF2-40B4-BE49-F238E27FC236}">
                <a16:creationId xmlns:a16="http://schemas.microsoft.com/office/drawing/2014/main" id="{4DFEC0EF-475F-483F-B070-1927ED5AF482}"/>
              </a:ext>
            </a:extLst>
          </p:cNvPr>
          <p:cNvPicPr/>
          <p:nvPr/>
        </p:nvPicPr>
        <p:blipFill>
          <a:blip r:embed="rId9"/>
          <a:stretch/>
        </p:blipFill>
        <p:spPr>
          <a:xfrm>
            <a:off x="4564568" y="3920379"/>
            <a:ext cx="1232280" cy="1164960"/>
          </a:xfrm>
          <a:prstGeom prst="rect">
            <a:avLst/>
          </a:prstGeom>
          <a:ln>
            <a:noFill/>
          </a:ln>
        </p:spPr>
      </p:pic>
      <p:sp>
        <p:nvSpPr>
          <p:cNvPr id="14" name="Right Arrow 1">
            <a:extLst>
              <a:ext uri="{FF2B5EF4-FFF2-40B4-BE49-F238E27FC236}">
                <a16:creationId xmlns:a16="http://schemas.microsoft.com/office/drawing/2014/main" id="{BDF00214-C5A1-493A-9E5D-5C7C8940A8B1}"/>
              </a:ext>
            </a:extLst>
          </p:cNvPr>
          <p:cNvSpPr/>
          <p:nvPr/>
        </p:nvSpPr>
        <p:spPr>
          <a:xfrm>
            <a:off x="3410988" y="2635334"/>
            <a:ext cx="1088779" cy="1165123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  <a:miter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brings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C8BE29-DBD8-22E0-C744-E6C6276B0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C6E19-E111-4960-B4D1-A336F8663A94}" type="slidenum">
              <a:rPr lang="en-US" smtClean="0"/>
              <a:pPr/>
              <a:t>3</a:t>
            </a:fld>
            <a:r>
              <a:rPr lang="en-US"/>
              <a:t> of 30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7945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9">
            <a:extLst>
              <a:ext uri="{FF2B5EF4-FFF2-40B4-BE49-F238E27FC236}">
                <a16:creationId xmlns:a16="http://schemas.microsoft.com/office/drawing/2014/main" id="{2C0004C0-2063-41A0-8C97-192ADFDCC1AC}"/>
              </a:ext>
            </a:extLst>
          </p:cNvPr>
          <p:cNvPicPr/>
          <p:nvPr/>
        </p:nvPicPr>
        <p:blipFill rotWithShape="1">
          <a:blip r:embed="rId3"/>
          <a:srcRect t="14724"/>
          <a:stretch/>
        </p:blipFill>
        <p:spPr>
          <a:xfrm>
            <a:off x="4826065" y="2493396"/>
            <a:ext cx="4282437" cy="3756385"/>
          </a:xfrm>
          <a:prstGeom prst="rect">
            <a:avLst/>
          </a:prstGeom>
          <a:ln>
            <a:noFill/>
          </a:ln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42DAC71-7CAD-425D-9E49-46E5ECE0D196}"/>
              </a:ext>
            </a:extLst>
          </p:cNvPr>
          <p:cNvCxnSpPr>
            <a:cxnSpLocks/>
          </p:cNvCxnSpPr>
          <p:nvPr/>
        </p:nvCxnSpPr>
        <p:spPr>
          <a:xfrm flipH="1">
            <a:off x="5866949" y="5441726"/>
            <a:ext cx="345243" cy="683231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/>
            <a:tailEnd type="triangle"/>
          </a:ln>
          <a:effectLst/>
        </p:spPr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8573D19E-501E-4B51-8236-9F02B4B4E814}"/>
              </a:ext>
            </a:extLst>
          </p:cNvPr>
          <p:cNvSpPr/>
          <p:nvPr/>
        </p:nvSpPr>
        <p:spPr>
          <a:xfrm>
            <a:off x="6212192" y="3680632"/>
            <a:ext cx="1743514" cy="411654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FF0000"/>
            </a:solidFill>
            <a:prstDash val="solid"/>
            <a:miter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rPr>
              <a:t>4% ICT 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7B244CE-178E-474E-BFA9-2BD977EC3113}"/>
              </a:ext>
            </a:extLst>
          </p:cNvPr>
          <p:cNvCxnSpPr>
            <a:cxnSpLocks/>
          </p:cNvCxnSpPr>
          <p:nvPr/>
        </p:nvCxnSpPr>
        <p:spPr>
          <a:xfrm flipH="1">
            <a:off x="4822054" y="5216463"/>
            <a:ext cx="781826" cy="850978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/>
            <a:tailEnd type="triangle"/>
          </a:ln>
          <a:effectLst/>
        </p:spPr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92824BB4-BB7B-4E91-B517-2A7EB43936A7}"/>
              </a:ext>
            </a:extLst>
          </p:cNvPr>
          <p:cNvSpPr txBox="1"/>
          <p:nvPr/>
        </p:nvSpPr>
        <p:spPr>
          <a:xfrm>
            <a:off x="3540121" y="6077898"/>
            <a:ext cx="2063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0000"/>
                </a:solidFill>
                <a:latin typeface="Arial"/>
              </a:rPr>
              <a:t>10.5% ICE Cars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323EE5-48C5-4457-8DA1-767DF62E5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CO</a:t>
            </a:r>
            <a:r>
              <a:rPr lang="en-US" sz="4000" baseline="-25000" dirty="0"/>
              <a:t>2</a:t>
            </a:r>
            <a:r>
              <a:rPr lang="en-US" sz="4000" dirty="0"/>
              <a:t> - Global Warming Culprit</a:t>
            </a:r>
          </a:p>
        </p:txBody>
      </p:sp>
      <p:sp>
        <p:nvSpPr>
          <p:cNvPr id="15" name="CustomShape 1">
            <a:extLst>
              <a:ext uri="{FF2B5EF4-FFF2-40B4-BE49-F238E27FC236}">
                <a16:creationId xmlns:a16="http://schemas.microsoft.com/office/drawing/2014/main" id="{87592E89-2A40-41B4-A560-5B40C6E8D80F}"/>
              </a:ext>
            </a:extLst>
          </p:cNvPr>
          <p:cNvSpPr/>
          <p:nvPr/>
        </p:nvSpPr>
        <p:spPr>
          <a:xfrm>
            <a:off x="251520" y="980728"/>
            <a:ext cx="4570534" cy="457812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noAutofit/>
          </a:bodyPr>
          <a:lstStyle/>
          <a:p>
            <a:pPr marL="360" marR="0" lvl="0" defTabSz="914400" eaLnBrk="1" fontAlgn="auto" latinLnBrk="0" hangingPunct="1">
              <a:lnSpc>
                <a:spcPct val="100000"/>
              </a:lnSpc>
              <a:spcBef>
                <a:spcPts val="479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2400" b="0" i="1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Why do we have Global Warming?</a:t>
            </a:r>
            <a:endParaRPr lang="en-US" sz="2400" b="0" i="1" kern="0" spc="-1" dirty="0">
              <a:solidFill>
                <a:srgbClr val="000000"/>
              </a:solidFill>
              <a:latin typeface="Arial"/>
              <a:ea typeface="ＭＳ Ｐゴシック"/>
            </a:endParaRPr>
          </a:p>
          <a:p>
            <a:pPr marL="343260" indent="-342900" fontAlgn="auto">
              <a:spcBef>
                <a:spcPts val="479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Current Human activity (coal, oil, gas) generates Carbon Dioxide (CO</a:t>
            </a:r>
            <a:r>
              <a:rPr kumimoji="0" lang="en-US" sz="2400" b="0" i="0" u="none" strike="noStrike" kern="0" cap="none" spc="-1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2</a:t>
            </a:r>
            <a:r>
              <a:rPr kumimoji="0" lang="en-US" sz="2400" b="0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), the predominant Greenhouse Gas!</a:t>
            </a:r>
            <a:endParaRPr lang="fr-FR" sz="2400" b="0" kern="0" spc="-1" noProof="0" dirty="0">
              <a:solidFill>
                <a:prstClr val="black"/>
              </a:solidFill>
              <a:latin typeface="Arial"/>
            </a:endParaRPr>
          </a:p>
          <a:p>
            <a:pPr marL="343260" indent="-342900" fontAlgn="auto">
              <a:spcBef>
                <a:spcPts val="479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CO</a:t>
            </a:r>
            <a:r>
              <a:rPr kumimoji="0" lang="en-US" sz="2400" b="0" i="0" u="none" strike="noStrike" kern="0" cap="none" spc="-1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2 </a:t>
            </a:r>
            <a:r>
              <a:rPr kumimoji="0" lang="en-US" sz="2400" b="0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traps Solar Radiation inside the atmosphere that eventually leads to Global Warming.</a:t>
            </a:r>
            <a:endParaRPr lang="en-US" sz="2400" b="0" kern="0" spc="-1" dirty="0">
              <a:solidFill>
                <a:srgbClr val="000000"/>
              </a:solidFill>
              <a:latin typeface="Arial"/>
              <a:ea typeface="ＭＳ Ｐゴシック"/>
            </a:endParaRPr>
          </a:p>
          <a:p>
            <a:pPr marL="800460" lvl="1" indent="-342900" fontAlgn="auto">
              <a:spcBef>
                <a:spcPts val="479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Oceans clean only ¼  of CO</a:t>
            </a:r>
            <a:r>
              <a:rPr kumimoji="0" lang="en-US" sz="2400" b="0" i="0" u="none" strike="noStrike" kern="0" cap="none" spc="-1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2</a:t>
            </a:r>
            <a:r>
              <a:rPr kumimoji="0" lang="en-US" sz="2400" b="0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 pollution while trees another ¼.</a:t>
            </a:r>
            <a:endParaRPr kumimoji="0" lang="fr-FR" sz="2400" b="0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7" name="Picture 12">
            <a:extLst>
              <a:ext uri="{FF2B5EF4-FFF2-40B4-BE49-F238E27FC236}">
                <a16:creationId xmlns:a16="http://schemas.microsoft.com/office/drawing/2014/main" id="{2BE8D76E-3EEF-4795-B7F1-62A5828F92BC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5459863" y="908720"/>
            <a:ext cx="2896309" cy="1405993"/>
          </a:xfrm>
          <a:prstGeom prst="rect">
            <a:avLst/>
          </a:prstGeom>
          <a:ln>
            <a:noFill/>
          </a:ln>
        </p:spPr>
      </p:pic>
      <p:sp>
        <p:nvSpPr>
          <p:cNvPr id="18" name="CustomShape 3">
            <a:extLst>
              <a:ext uri="{FF2B5EF4-FFF2-40B4-BE49-F238E27FC236}">
                <a16:creationId xmlns:a16="http://schemas.microsoft.com/office/drawing/2014/main" id="{80717BBF-EA54-4285-8916-4DE13497EC5C}"/>
              </a:ext>
            </a:extLst>
          </p:cNvPr>
          <p:cNvSpPr/>
          <p:nvPr/>
        </p:nvSpPr>
        <p:spPr>
          <a:xfrm>
            <a:off x="4878490" y="2306404"/>
            <a:ext cx="4085997" cy="51961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0000" tIns="45000" rIns="90000" bIns="4500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US EPA: </a:t>
            </a:r>
            <a:r>
              <a:rPr kumimoji="0" lang="en-US" sz="1050" b="0" i="0" u="sng" strike="noStrike" kern="0" cap="none" spc="-1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hlinkClick r:id="rId5"/>
              </a:rPr>
              <a:t>https://www.epa.gov/ghgemissions/global-greenhouse-gas-emissions-data</a:t>
            </a:r>
            <a:endParaRPr kumimoji="0" lang="fr-FR" sz="1050" b="0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05E05F9-6FA2-4C43-8E42-3A1AEFA7F2B5}"/>
              </a:ext>
            </a:extLst>
          </p:cNvPr>
          <p:cNvSpPr txBox="1"/>
          <p:nvPr/>
        </p:nvSpPr>
        <p:spPr>
          <a:xfrm>
            <a:off x="5459863" y="6124957"/>
            <a:ext cx="21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b="0" dirty="0">
                <a:solidFill>
                  <a:srgbClr val="FF0000"/>
                </a:solidFill>
                <a:latin typeface="Arial"/>
              </a:rPr>
              <a:t>2.5% Aviation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80698F-0B90-3CE4-F5BA-72824C464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C6E19-E111-4960-B4D1-A336F8663A94}" type="slidenum">
              <a:rPr lang="en-US" smtClean="0"/>
              <a:pPr/>
              <a:t>4</a:t>
            </a:fld>
            <a:r>
              <a:rPr lang="en-US"/>
              <a:t> of 30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130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/>
      <p:bldP spid="18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he Difference between Level 1 &amp; 2 EV Chargers | EvoCharge">
            <a:extLst>
              <a:ext uri="{FF2B5EF4-FFF2-40B4-BE49-F238E27FC236}">
                <a16:creationId xmlns:a16="http://schemas.microsoft.com/office/drawing/2014/main" id="{CF7CB058-7332-40FE-8AFA-BE8B8410F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618" y="476672"/>
            <a:ext cx="3784382" cy="252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3019101-8BC8-4E6F-AC5D-63082364E9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908050"/>
            <a:ext cx="8712968" cy="522395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Electric Vehicles (EVs):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7A37"/>
                </a:solidFill>
              </a:rPr>
              <a:t>Improve the environment 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7A37"/>
                </a:solidFill>
              </a:rPr>
              <a:t>Reduce greenhouse gas emissions</a:t>
            </a:r>
          </a:p>
          <a:p>
            <a:r>
              <a:rPr lang="en-US" sz="2800" b="0" kern="0" dirty="0"/>
              <a:t>~ 4.7 terawatt hours </a:t>
            </a:r>
            <a:br>
              <a:rPr lang="en-US" sz="2800" b="0" kern="0" dirty="0"/>
            </a:br>
            <a:r>
              <a:rPr lang="en-US" sz="2800" b="0" kern="0" dirty="0"/>
              <a:t>were attributed in U.S. </a:t>
            </a:r>
            <a:br>
              <a:rPr lang="en-US" sz="2800" b="0" kern="0" dirty="0"/>
            </a:br>
            <a:r>
              <a:rPr lang="en-US" sz="2800" b="0" kern="0" dirty="0"/>
              <a:t>to electric vehicle </a:t>
            </a:r>
            <a:br>
              <a:rPr lang="en-US" sz="2800" b="0" kern="0" dirty="0"/>
            </a:br>
            <a:r>
              <a:rPr lang="en-US" sz="2800" b="0" kern="0" dirty="0"/>
              <a:t>charging in 2020</a:t>
            </a:r>
          </a:p>
          <a:p>
            <a:r>
              <a:rPr lang="en-US" sz="2800" b="0" kern="0" dirty="0"/>
              <a:t>Expected increase to </a:t>
            </a:r>
            <a:br>
              <a:rPr lang="en-US" sz="2800" b="0" kern="0" dirty="0"/>
            </a:br>
            <a:r>
              <a:rPr lang="en-US" sz="2800" b="0" kern="0" dirty="0"/>
              <a:t>about 107 terawatt </a:t>
            </a:r>
            <a:br>
              <a:rPr lang="en-US" sz="2800" b="0" kern="0" dirty="0"/>
            </a:br>
            <a:r>
              <a:rPr lang="en-US" sz="2800" b="0" kern="0" dirty="0"/>
              <a:t>hours by 2035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b="1" dirty="0">
              <a:solidFill>
                <a:srgbClr val="007A37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A230E0D-00F2-4BA7-AED3-22FC2AD8F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 - Electric Vehicle Charging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7E4C20-6C61-5CC9-135E-DE35E1A0A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C6E19-E111-4960-B4D1-A336F8663A94}" type="slidenum">
              <a:rPr lang="en-US" smtClean="0"/>
              <a:pPr/>
              <a:t>5</a:t>
            </a:fld>
            <a:r>
              <a:rPr lang="en-US"/>
              <a:t> of 30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F6C0C9-E074-177C-5431-9EE7A04FAF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5379" y="3265909"/>
            <a:ext cx="4536504" cy="29199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A46B1BB3-6FB9-69CC-A510-D46032D33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59" y="3429000"/>
            <a:ext cx="1382943" cy="283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9868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3019101-8BC8-4E6F-AC5D-63082364E9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908050"/>
            <a:ext cx="8712968" cy="5223950"/>
          </a:xfrm>
        </p:spPr>
        <p:txBody>
          <a:bodyPr/>
          <a:lstStyle/>
          <a:p>
            <a:pPr marL="0">
              <a:spcBef>
                <a:spcPts val="0"/>
              </a:spcBef>
            </a:pPr>
            <a:r>
              <a:rPr lang="en-US" b="1" dirty="0"/>
              <a:t>Energy Hoarding: </a:t>
            </a:r>
            <a:r>
              <a:rPr lang="en-US" sz="2400" dirty="0"/>
              <a:t>people </a:t>
            </a:r>
            <a:r>
              <a:rPr lang="en-US" sz="2400" b="1" dirty="0"/>
              <a:t>tend to charge </a:t>
            </a:r>
            <a:r>
              <a:rPr lang="en-US" sz="2400" dirty="0"/>
              <a:t>their EVs during idle times</a:t>
            </a:r>
          </a:p>
          <a:p>
            <a:pPr marL="857250" lvl="2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even when </a:t>
            </a:r>
            <a:r>
              <a:rPr lang="en-US" b="1" dirty="0"/>
              <a:t>battery is not substantially depleted</a:t>
            </a:r>
            <a:r>
              <a:rPr lang="en-US" dirty="0"/>
              <a:t> </a:t>
            </a:r>
          </a:p>
          <a:p>
            <a:pPr marL="857250" lvl="2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to ensure the vehicle will be </a:t>
            </a:r>
            <a:r>
              <a:rPr lang="en-US" b="1" dirty="0"/>
              <a:t>sufficiently charged</a:t>
            </a:r>
          </a:p>
          <a:p>
            <a:pPr marL="0">
              <a:spcBef>
                <a:spcPts val="0"/>
              </a:spcBef>
            </a:pPr>
            <a:endParaRPr lang="en-US" sz="1400" b="0" dirty="0"/>
          </a:p>
          <a:p>
            <a:pPr marL="0">
              <a:spcBef>
                <a:spcPts val="0"/>
              </a:spcBef>
            </a:pPr>
            <a:r>
              <a:rPr lang="en-US" sz="2800" b="0" dirty="0"/>
              <a:t>Energy hoarding with</a:t>
            </a:r>
            <a:r>
              <a:rPr lang="en-US" sz="2800" dirty="0"/>
              <a:t> </a:t>
            </a:r>
            <a:r>
              <a:rPr lang="en-US" sz="2800" b="1" dirty="0">
                <a:solidFill>
                  <a:srgbClr val="FF0000"/>
                </a:solidFill>
              </a:rPr>
              <a:t>NON-renewable energy is negating environmental benefits</a:t>
            </a:r>
          </a:p>
          <a:p>
            <a:pPr marL="0">
              <a:spcBef>
                <a:spcPts val="0"/>
              </a:spcBef>
            </a:pPr>
            <a:endParaRPr lang="en-US" sz="1400" b="1" dirty="0">
              <a:solidFill>
                <a:srgbClr val="FF0000"/>
              </a:solidFill>
            </a:endParaRPr>
          </a:p>
          <a:p>
            <a:pPr marL="0">
              <a:spcBef>
                <a:spcPts val="0"/>
              </a:spcBef>
            </a:pPr>
            <a:r>
              <a:rPr lang="en-US" sz="2800" b="0" dirty="0"/>
              <a:t>Current applications focus on allowing users know where to recharge </a:t>
            </a:r>
            <a:r>
              <a:rPr lang="en-US" sz="2800" dirty="0"/>
              <a:t>but </a:t>
            </a:r>
            <a:r>
              <a:rPr lang="en-US" sz="2800" b="1" dirty="0">
                <a:solidFill>
                  <a:srgbClr val="FF0000"/>
                </a:solidFill>
              </a:rPr>
              <a:t>do not list the environmental impact of the charging process</a:t>
            </a:r>
            <a:r>
              <a:rPr lang="en-US" sz="2800" dirty="0"/>
              <a:t> </a:t>
            </a:r>
          </a:p>
          <a:p>
            <a:pPr marL="0">
              <a:spcBef>
                <a:spcPts val="0"/>
              </a:spcBef>
            </a:pPr>
            <a:endParaRPr lang="en-US" sz="2800" b="1" dirty="0">
              <a:solidFill>
                <a:srgbClr val="FF0000"/>
              </a:solidFill>
            </a:endParaRPr>
          </a:p>
          <a:p>
            <a:pPr marL="0">
              <a:spcBef>
                <a:spcPts val="0"/>
              </a:spcBef>
            </a:pPr>
            <a:endParaRPr lang="en-US" b="1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A230E0D-00F2-4BA7-AED3-22FC2AD8F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 - Electric Vehicle Charging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7E4C20-6C61-5CC9-135E-DE35E1A0A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C6E19-E111-4960-B4D1-A336F8663A94}" type="slidenum">
              <a:rPr lang="en-US" smtClean="0"/>
              <a:pPr/>
              <a:t>6</a:t>
            </a:fld>
            <a:r>
              <a:rPr lang="en-US"/>
              <a:t> of 30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32CD841-0A9E-CECA-7313-187DBF86D4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761" y="4980132"/>
            <a:ext cx="5316477" cy="1420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926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FAA5EF7-CA95-4E35-B138-0D36AD8B42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908050"/>
            <a:ext cx="8784976" cy="522395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EV charging during idle times</a:t>
            </a:r>
            <a:r>
              <a:rPr lang="en-US" dirty="0"/>
              <a:t>:</a:t>
            </a:r>
          </a:p>
          <a:p>
            <a:pPr>
              <a:spcAft>
                <a:spcPts val="1200"/>
              </a:spcAft>
            </a:pPr>
            <a:r>
              <a:rPr lang="en-US" b="1" dirty="0"/>
              <a:t>Electric taxis </a:t>
            </a:r>
            <a:r>
              <a:rPr lang="en-US" dirty="0"/>
              <a:t>(e.g., Lyft, Uber, Bolt) during idle periods are </a:t>
            </a:r>
            <a:r>
              <a:rPr lang="en-US" b="1" dirty="0"/>
              <a:t>waiting</a:t>
            </a:r>
            <a:r>
              <a:rPr lang="en-US" dirty="0"/>
              <a:t> to be called or booked online</a:t>
            </a:r>
          </a:p>
          <a:p>
            <a:pPr>
              <a:spcAft>
                <a:spcPts val="1200"/>
              </a:spcAft>
            </a:pPr>
            <a:r>
              <a:rPr lang="en-US" b="1" dirty="0"/>
              <a:t>Parents waiting </a:t>
            </a:r>
            <a:r>
              <a:rPr lang="en-US" dirty="0"/>
              <a:t>in their idle EVs while their children attend </a:t>
            </a:r>
            <a:r>
              <a:rPr lang="en-US" b="1" dirty="0"/>
              <a:t>after-school activities</a:t>
            </a:r>
          </a:p>
          <a:p>
            <a:pPr>
              <a:spcAft>
                <a:spcPts val="1200"/>
              </a:spcAft>
            </a:pPr>
            <a:r>
              <a:rPr lang="en-US" dirty="0"/>
              <a:t>EV user going for </a:t>
            </a:r>
            <a:r>
              <a:rPr lang="en-US" b="1" dirty="0"/>
              <a:t>groceries or clothing shopping </a:t>
            </a:r>
          </a:p>
          <a:p>
            <a:pPr>
              <a:spcAft>
                <a:spcPts val="1200"/>
              </a:spcAft>
            </a:pPr>
            <a:r>
              <a:rPr lang="en-US" dirty="0"/>
              <a:t>EV users are engaged in activities that require </a:t>
            </a:r>
            <a:br>
              <a:rPr lang="en-US" dirty="0"/>
            </a:br>
            <a:r>
              <a:rPr lang="en-US" dirty="0"/>
              <a:t>idle time, such as </a:t>
            </a:r>
            <a:r>
              <a:rPr lang="en-US" b="1" dirty="0"/>
              <a:t>attending meetings, events, or conferences</a:t>
            </a:r>
          </a:p>
        </p:txBody>
      </p:sp>
      <p:pic>
        <p:nvPicPr>
          <p:cNvPr id="2050" name="Picture 2" descr="Electric Taxi is the next big thing in the taxi industry">
            <a:extLst>
              <a:ext uri="{FF2B5EF4-FFF2-40B4-BE49-F238E27FC236}">
                <a16:creationId xmlns:a16="http://schemas.microsoft.com/office/drawing/2014/main" id="{216CAD76-B7B9-4D6E-943B-F01AFAD97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5141206"/>
            <a:ext cx="1872208" cy="124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F2A185D-4317-4B2B-BE84-51363CB37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Scenario</a:t>
            </a:r>
          </a:p>
        </p:txBody>
      </p:sp>
      <p:pic>
        <p:nvPicPr>
          <p:cNvPr id="2052" name="Picture 4" descr="Waiting Clock Images – Browse 62,356 Stock Photos, Vectors, and Video |  Adobe Stock">
            <a:extLst>
              <a:ext uri="{FF2B5EF4-FFF2-40B4-BE49-F238E27FC236}">
                <a16:creationId xmlns:a16="http://schemas.microsoft.com/office/drawing/2014/main" id="{D7075CD8-E41E-4801-A6AF-0BEA62EDE6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5524432"/>
            <a:ext cx="1080120" cy="607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9E3229-C102-5C4A-3C22-9B241D3FE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C6E19-E111-4960-B4D1-A336F8663A94}" type="slidenum">
              <a:rPr lang="en-US" smtClean="0"/>
              <a:pPr/>
              <a:t>7</a:t>
            </a:fld>
            <a:r>
              <a:rPr lang="en-US"/>
              <a:t> of 30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0701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3BB865-E8E8-4731-8F09-FCFF9E7CC7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908050"/>
            <a:ext cx="8820472" cy="5223950"/>
          </a:xfrm>
        </p:spPr>
        <p:txBody>
          <a:bodyPr/>
          <a:lstStyle/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 dirty="0"/>
              <a:t>Sustainable hoarding </a:t>
            </a:r>
            <a:r>
              <a:rPr lang="en-US" dirty="0"/>
              <a:t>depends on various Estimated Components (ECs) on </a:t>
            </a:r>
            <a:r>
              <a:rPr lang="en-US" b="1" dirty="0"/>
              <a:t>where</a:t>
            </a:r>
            <a:r>
              <a:rPr lang="en-US" dirty="0"/>
              <a:t> and </a:t>
            </a:r>
            <a:r>
              <a:rPr lang="en-US" b="1" dirty="0"/>
              <a:t>when</a:t>
            </a:r>
            <a:r>
              <a:rPr lang="en-US" dirty="0"/>
              <a:t> to charge</a:t>
            </a:r>
          </a:p>
          <a:p>
            <a:pPr marL="0" indent="0">
              <a:spcBef>
                <a:spcPts val="0"/>
              </a:spcBef>
              <a:buNone/>
            </a:pPr>
            <a:br>
              <a:rPr lang="en-US" dirty="0"/>
            </a:b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983860-7367-45D2-B601-A7E0FC79B2BE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355E"/>
          </a:solidFill>
          <a:ln>
            <a:solidFill>
              <a:srgbClr val="00355E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altLang="en-US" sz="4000" dirty="0"/>
              <a:t>Problem Statement</a:t>
            </a:r>
            <a:endParaRPr lang="en-US" sz="400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B9C4A62-6ABD-A307-DB3A-1A3266D0FC5A}"/>
              </a:ext>
            </a:extLst>
          </p:cNvPr>
          <p:cNvSpPr/>
          <p:nvPr/>
        </p:nvSpPr>
        <p:spPr bwMode="auto">
          <a:xfrm>
            <a:off x="72008" y="4869159"/>
            <a:ext cx="8964488" cy="1512169"/>
          </a:xfrm>
          <a:prstGeom prst="roundRect">
            <a:avLst/>
          </a:prstGeom>
          <a:solidFill>
            <a:srgbClr val="C7E6A4"/>
          </a:solidFill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0" rIns="68580" bIns="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</a:pPr>
            <a:r>
              <a:rPr lang="en-US" sz="2400" b="0" i="1" dirty="0"/>
              <a:t>How can we identify among </a:t>
            </a:r>
            <a:r>
              <a:rPr lang="en-US" sz="2400" i="1" dirty="0"/>
              <a:t>thousands of charging stations </a:t>
            </a:r>
            <a:br>
              <a:rPr lang="en-US" sz="2400" b="0" i="1" dirty="0"/>
            </a:br>
            <a:r>
              <a:rPr lang="en-US" sz="2400" b="0" i="1" dirty="0"/>
              <a:t>the ones who will provide the most </a:t>
            </a:r>
            <a:r>
              <a:rPr lang="en-US" sz="2400" i="1" dirty="0"/>
              <a:t>green energy </a:t>
            </a:r>
            <a:r>
              <a:rPr lang="en-US" sz="2400" b="0" i="1" dirty="0"/>
              <a:t>through </a:t>
            </a:r>
            <a:br>
              <a:rPr lang="en-US" sz="2400" b="0" i="1" dirty="0"/>
            </a:br>
            <a:r>
              <a:rPr lang="en-US" sz="2400" b="0" i="1" dirty="0"/>
              <a:t>charging at a given </a:t>
            </a:r>
            <a:r>
              <a:rPr lang="en-US" sz="2400" i="1" dirty="0"/>
              <a:t>time</a:t>
            </a:r>
            <a:r>
              <a:rPr lang="en-US" sz="2400" b="0" i="1" dirty="0"/>
              <a:t>?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1A1885-D789-F54B-35D2-DFAEA17AF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C6E19-E111-4960-B4D1-A336F8663A94}" type="slidenum">
              <a:rPr lang="en-US" smtClean="0"/>
              <a:pPr/>
              <a:t>8</a:t>
            </a:fld>
            <a:r>
              <a:rPr lang="en-US"/>
              <a:t> of 30</a:t>
            </a:r>
            <a:endParaRPr lang="en-US" dirty="0"/>
          </a:p>
        </p:txBody>
      </p:sp>
      <p:pic>
        <p:nvPicPr>
          <p:cNvPr id="3" name="Content Placeholder 5">
            <a:extLst>
              <a:ext uri="{FF2B5EF4-FFF2-40B4-BE49-F238E27FC236}">
                <a16:creationId xmlns:a16="http://schemas.microsoft.com/office/drawing/2014/main" id="{7A47B94F-CE35-1432-0BF4-9BBEB4E32B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025352" y="933424"/>
            <a:ext cx="7272808" cy="254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3392033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un cloud Vector illustration on a transparent background. Premium quality  symbols. Vector Line Flat color icon for concept and graphic design.  4856778 Vector Art at Vecteezy">
            <a:extLst>
              <a:ext uri="{FF2B5EF4-FFF2-40B4-BE49-F238E27FC236}">
                <a16:creationId xmlns:a16="http://schemas.microsoft.com/office/drawing/2014/main" id="{D61F3F96-5B4A-4DA1-D3B4-BEB70A774A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1" t="13241" r="12201" b="14300"/>
          <a:stretch/>
        </p:blipFill>
        <p:spPr bwMode="auto">
          <a:xfrm>
            <a:off x="7273699" y="2492896"/>
            <a:ext cx="1481152" cy="1400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FB2E4D4-1B9D-4C87-8EB5-33333C60EE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908050"/>
            <a:ext cx="6671874" cy="5223950"/>
          </a:xfrm>
        </p:spPr>
        <p:txBody>
          <a:bodyPr/>
          <a:lstStyle/>
          <a:p>
            <a:r>
              <a:rPr lang="en-US" sz="2400" b="1" dirty="0" err="1"/>
              <a:t>Derouting</a:t>
            </a:r>
            <a:r>
              <a:rPr lang="en-US" sz="2400" b="1" dirty="0"/>
              <a:t> Cost (D): </a:t>
            </a:r>
            <a:r>
              <a:rPr lang="en-US" sz="2400" dirty="0"/>
              <a:t>The path distance needed from a starting point to target charger in terms of CO</a:t>
            </a:r>
            <a:r>
              <a:rPr lang="en-US" sz="2400" baseline="-25000" dirty="0"/>
              <a:t>2</a:t>
            </a:r>
            <a:r>
              <a:rPr lang="en-US" sz="2400" dirty="0"/>
              <a:t> emissions. Estimated traffic is considered</a:t>
            </a:r>
          </a:p>
          <a:p>
            <a:endParaRPr lang="en-US" sz="600" dirty="0"/>
          </a:p>
          <a:p>
            <a:r>
              <a:rPr lang="en-US" sz="2400" b="1" dirty="0"/>
              <a:t>Sustainable Charging Level (L)</a:t>
            </a:r>
            <a:r>
              <a:rPr lang="en-US" sz="2400" dirty="0"/>
              <a:t>: The available green power of a charger at a given time and location, considering the charging rate and weather conditions</a:t>
            </a:r>
          </a:p>
          <a:p>
            <a:endParaRPr lang="en-US" sz="600" dirty="0"/>
          </a:p>
          <a:p>
            <a:r>
              <a:rPr lang="en-US" sz="2400" b="1" dirty="0"/>
              <a:t>Availability (A)</a:t>
            </a:r>
            <a:r>
              <a:rPr lang="en-US" sz="2400" dirty="0"/>
              <a:t>: Each EV charger’s availability is estimated using some third-party service (e.g., Google Maps POI busy timetables), enabling the determination of real-time accessibility on a given time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FF92A80-9DCE-4B51-99BB-0A5E0FE8B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Estimated Components (ECs)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E7386E-225F-BD54-BF0B-2B12BBF3D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C6E19-E111-4960-B4D1-A336F8663A94}" type="slidenum">
              <a:rPr lang="en-US" smtClean="0"/>
              <a:pPr/>
              <a:t>9</a:t>
            </a:fld>
            <a:r>
              <a:rPr lang="en-US"/>
              <a:t> of 30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B9F2E0-C929-2D0F-63BA-6DFC433846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6844"/>
          <a:stretch/>
        </p:blipFill>
        <p:spPr>
          <a:xfrm>
            <a:off x="6588224" y="4509120"/>
            <a:ext cx="2411760" cy="12930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 descr="Display the Ideal Location &amp; Place Details - Google Maps Platform">
            <a:extLst>
              <a:ext uri="{FF2B5EF4-FFF2-40B4-BE49-F238E27FC236}">
                <a16:creationId xmlns:a16="http://schemas.microsoft.com/office/drawing/2014/main" id="{C24B1414-F82D-F9DE-2295-EA12EE0CA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220" y="1055795"/>
            <a:ext cx="2165408" cy="10801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5716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l-GR" sz="36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l-GR" sz="36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  <a:txDef>
      <a:spPr bwMode="auto">
        <a:solidFill>
          <a:srgbClr val="00355E"/>
        </a:solidFill>
        <a:ln>
          <a:solidFill>
            <a:srgbClr val="00355E"/>
          </a:solidFill>
        </a:ln>
        <a:extLst>
          <a:ext uri="{FAA26D3D-D897-4be2-8F04-BA451C77F1D7}">
            <ma14:placeholderFlag xmlns="" xmlns:ma14="http://schemas.microsoft.com/office/mac/drawingml/2011/main" val="1"/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algn="l">
          <a:defRPr b="0" kern="0" dirty="0" smtClean="0"/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14047</TotalTime>
  <Words>2340</Words>
  <Application>Microsoft Office PowerPoint</Application>
  <PresentationFormat>On-screen Show (4:3)</PresentationFormat>
  <Paragraphs>329</Paragraphs>
  <Slides>27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ＭＳ Ｐゴシック</vt:lpstr>
      <vt:lpstr>Arial</vt:lpstr>
      <vt:lpstr>Calibri</vt:lpstr>
      <vt:lpstr>Tahoma</vt:lpstr>
      <vt:lpstr>Default Design</vt:lpstr>
      <vt:lpstr>A Framework for Continuous kNN Ranking of EV Chargers with  Estimated Components</vt:lpstr>
      <vt:lpstr>Presentation Outline</vt:lpstr>
      <vt:lpstr>Global Warming &amp; Climate Change</vt:lpstr>
      <vt:lpstr>CO2 - Global Warming Culprit</vt:lpstr>
      <vt:lpstr>Motivation - Electric Vehicle Charging </vt:lpstr>
      <vt:lpstr>Motivation - Electric Vehicle Charging </vt:lpstr>
      <vt:lpstr>Case Scenario</vt:lpstr>
      <vt:lpstr>Problem Statement</vt:lpstr>
      <vt:lpstr>Estimated Components (ECs)</vt:lpstr>
      <vt:lpstr>Presentation Outline</vt:lpstr>
      <vt:lpstr>EcoCharge Overview</vt:lpstr>
      <vt:lpstr>EcoCharge Metrics</vt:lpstr>
      <vt:lpstr>Continuous k-Nearest Neighbor (CkNN)</vt:lpstr>
      <vt:lpstr>EcoCharge Algorithm</vt:lpstr>
      <vt:lpstr>EcoCharge Architecture</vt:lpstr>
      <vt:lpstr>EcoCharge Framework </vt:lpstr>
      <vt:lpstr>EcoCharge Framework (cont.)</vt:lpstr>
      <vt:lpstr>Graphical User Interface</vt:lpstr>
      <vt:lpstr>Presentation Outline</vt:lpstr>
      <vt:lpstr>Experimental Methodology</vt:lpstr>
      <vt:lpstr>Performance Evaluation</vt:lpstr>
      <vt:lpstr>R-opt Evaluation</vt:lpstr>
      <vt:lpstr>Q-opt Evaluation</vt:lpstr>
      <vt:lpstr>Ablation Study</vt:lpstr>
      <vt:lpstr>Presentation Outline</vt:lpstr>
      <vt:lpstr>Conclusion</vt:lpstr>
      <vt:lpstr>A Framework for Continuous kNN Ranking of EV Chargers with  Estimated Components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Efficient Exploration of Telco Big Data with Compression and Decaying</dc:title>
  <dc:subject>University of Cyprus</dc:subject>
  <dc:creator>Demetris Zeinalipour;Costantinos Costa</dc:creator>
  <cp:lastModifiedBy>sconst01@cs.ucy.ac.cy</cp:lastModifiedBy>
  <cp:revision>1656</cp:revision>
  <cp:lastPrinted>2005-08-16T19:27:47Z</cp:lastPrinted>
  <dcterms:created xsi:type="dcterms:W3CDTF">2016-03-24T13:15:50Z</dcterms:created>
  <dcterms:modified xsi:type="dcterms:W3CDTF">2024-05-16T08:11:36Z</dcterms:modified>
</cp:coreProperties>
</file>