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1539" r:id="rId2"/>
    <p:sldId id="2016" r:id="rId3"/>
    <p:sldId id="2052" r:id="rId4"/>
    <p:sldId id="2008" r:id="rId5"/>
    <p:sldId id="2044" r:id="rId6"/>
    <p:sldId id="2033" r:id="rId7"/>
    <p:sldId id="2053" r:id="rId8"/>
    <p:sldId id="2021" r:id="rId9"/>
    <p:sldId id="2055" r:id="rId10"/>
    <p:sldId id="2056" r:id="rId11"/>
    <p:sldId id="2057" r:id="rId12"/>
    <p:sldId id="2015" r:id="rId13"/>
    <p:sldId id="2005" r:id="rId14"/>
    <p:sldId id="2028" r:id="rId15"/>
    <p:sldId id="2029" r:id="rId16"/>
    <p:sldId id="2042" r:id="rId17"/>
    <p:sldId id="2031" r:id="rId18"/>
    <p:sldId id="2034" r:id="rId19"/>
    <p:sldId id="2035" r:id="rId20"/>
    <p:sldId id="2036" r:id="rId21"/>
    <p:sldId id="2038" r:id="rId22"/>
    <p:sldId id="2037" r:id="rId23"/>
    <p:sldId id="2051" r:id="rId24"/>
    <p:sldId id="2018" r:id="rId25"/>
    <p:sldId id="2006" r:id="rId26"/>
    <p:sldId id="2054" r:id="rId27"/>
    <p:sldId id="2050" r:id="rId28"/>
    <p:sldId id="2017" r:id="rId29"/>
    <p:sldId id="2023" r:id="rId30"/>
    <p:sldId id="2045" r:id="rId31"/>
    <p:sldId id="2032" r:id="rId32"/>
    <p:sldId id="2007" r:id="rId33"/>
    <p:sldId id="2014" r:id="rId34"/>
    <p:sldId id="2024" r:id="rId35"/>
    <p:sldId id="2022" r:id="rId36"/>
    <p:sldId id="2025" r:id="rId37"/>
    <p:sldId id="2046" r:id="rId38"/>
    <p:sldId id="2012" r:id="rId39"/>
    <p:sldId id="2011" r:id="rId40"/>
    <p:sldId id="2047" r:id="rId41"/>
    <p:sldId id="2020" r:id="rId42"/>
    <p:sldId id="2013" r:id="rId43"/>
    <p:sldId id="2039" r:id="rId44"/>
  </p:sldIdLst>
  <p:sldSz cx="12192000" cy="6858000"/>
  <p:notesSz cx="7010400" cy="9296400"/>
  <p:defaultTextStyle>
    <a:defPPr>
      <a:defRPr lang="el-GR"/>
    </a:defPPr>
    <a:lvl1pPr algn="l" rtl="0" fontAlgn="base">
      <a:spcBef>
        <a:spcPct val="0"/>
      </a:spcBef>
      <a:spcAft>
        <a:spcPct val="0"/>
      </a:spcAft>
      <a:defRPr sz="3600" b="1" kern="1200">
        <a:solidFill>
          <a:schemeClr val="tx2"/>
        </a:solidFill>
        <a:latin typeface="Arial" charset="0"/>
        <a:ea typeface="ＭＳ Ｐゴシック" charset="-128"/>
        <a:cs typeface="+mn-cs"/>
      </a:defRPr>
    </a:lvl1pPr>
    <a:lvl2pPr marL="457200" algn="l" rtl="0" fontAlgn="base">
      <a:spcBef>
        <a:spcPct val="0"/>
      </a:spcBef>
      <a:spcAft>
        <a:spcPct val="0"/>
      </a:spcAft>
      <a:defRPr sz="3600" b="1" kern="1200">
        <a:solidFill>
          <a:schemeClr val="tx2"/>
        </a:solidFill>
        <a:latin typeface="Arial" charset="0"/>
        <a:ea typeface="ＭＳ Ｐゴシック" charset="-128"/>
        <a:cs typeface="+mn-cs"/>
      </a:defRPr>
    </a:lvl2pPr>
    <a:lvl3pPr marL="914400" algn="l" rtl="0" fontAlgn="base">
      <a:spcBef>
        <a:spcPct val="0"/>
      </a:spcBef>
      <a:spcAft>
        <a:spcPct val="0"/>
      </a:spcAft>
      <a:defRPr sz="3600" b="1" kern="1200">
        <a:solidFill>
          <a:schemeClr val="tx2"/>
        </a:solidFill>
        <a:latin typeface="Arial" charset="0"/>
        <a:ea typeface="ＭＳ Ｐゴシック" charset="-128"/>
        <a:cs typeface="+mn-cs"/>
      </a:defRPr>
    </a:lvl3pPr>
    <a:lvl4pPr marL="1371600" algn="l" rtl="0" fontAlgn="base">
      <a:spcBef>
        <a:spcPct val="0"/>
      </a:spcBef>
      <a:spcAft>
        <a:spcPct val="0"/>
      </a:spcAft>
      <a:defRPr sz="3600" b="1" kern="1200">
        <a:solidFill>
          <a:schemeClr val="tx2"/>
        </a:solidFill>
        <a:latin typeface="Arial" charset="0"/>
        <a:ea typeface="ＭＳ Ｐゴシック" charset="-128"/>
        <a:cs typeface="+mn-cs"/>
      </a:defRPr>
    </a:lvl4pPr>
    <a:lvl5pPr marL="1828800" algn="l" rtl="0" fontAlgn="base">
      <a:spcBef>
        <a:spcPct val="0"/>
      </a:spcBef>
      <a:spcAft>
        <a:spcPct val="0"/>
      </a:spcAft>
      <a:defRPr sz="3600" b="1" kern="1200">
        <a:solidFill>
          <a:schemeClr val="tx2"/>
        </a:solidFill>
        <a:latin typeface="Arial" charset="0"/>
        <a:ea typeface="ＭＳ Ｐゴシック" charset="-128"/>
        <a:cs typeface="+mn-cs"/>
      </a:defRPr>
    </a:lvl5pPr>
    <a:lvl6pPr marL="2286000" algn="l" defTabSz="914400" rtl="0" eaLnBrk="1" latinLnBrk="0" hangingPunct="1">
      <a:defRPr sz="3600" b="1" kern="1200">
        <a:solidFill>
          <a:schemeClr val="tx2"/>
        </a:solidFill>
        <a:latin typeface="Arial" charset="0"/>
        <a:ea typeface="ＭＳ Ｐゴシック" charset="-128"/>
        <a:cs typeface="+mn-cs"/>
      </a:defRPr>
    </a:lvl6pPr>
    <a:lvl7pPr marL="2743200" algn="l" defTabSz="914400" rtl="0" eaLnBrk="1" latinLnBrk="0" hangingPunct="1">
      <a:defRPr sz="3600" b="1" kern="1200">
        <a:solidFill>
          <a:schemeClr val="tx2"/>
        </a:solidFill>
        <a:latin typeface="Arial" charset="0"/>
        <a:ea typeface="ＭＳ Ｐゴシック" charset="-128"/>
        <a:cs typeface="+mn-cs"/>
      </a:defRPr>
    </a:lvl7pPr>
    <a:lvl8pPr marL="3200400" algn="l" defTabSz="914400" rtl="0" eaLnBrk="1" latinLnBrk="0" hangingPunct="1">
      <a:defRPr sz="3600" b="1" kern="1200">
        <a:solidFill>
          <a:schemeClr val="tx2"/>
        </a:solidFill>
        <a:latin typeface="Arial" charset="0"/>
        <a:ea typeface="ＭＳ Ｐゴシック" charset="-128"/>
        <a:cs typeface="+mn-cs"/>
      </a:defRPr>
    </a:lvl8pPr>
    <a:lvl9pPr marL="3657600" algn="l" defTabSz="914400" rtl="0" eaLnBrk="1" latinLnBrk="0" hangingPunct="1">
      <a:defRPr sz="3600" b="1" kern="1200">
        <a:solidFill>
          <a:schemeClr val="tx2"/>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C47FC5D8-CFCF-C24A-83AA-1D603BDA5B21}">
          <p14:sldIdLst>
            <p14:sldId id="1539"/>
            <p14:sldId id="2016"/>
            <p14:sldId id="2052"/>
            <p14:sldId id="2008"/>
            <p14:sldId id="2044"/>
            <p14:sldId id="2033"/>
            <p14:sldId id="2053"/>
            <p14:sldId id="2021"/>
            <p14:sldId id="2055"/>
            <p14:sldId id="2056"/>
            <p14:sldId id="2057"/>
            <p14:sldId id="2015"/>
            <p14:sldId id="2005"/>
            <p14:sldId id="2028"/>
            <p14:sldId id="2029"/>
            <p14:sldId id="2042"/>
            <p14:sldId id="2031"/>
            <p14:sldId id="2034"/>
            <p14:sldId id="2035"/>
            <p14:sldId id="2036"/>
            <p14:sldId id="2038"/>
            <p14:sldId id="2037"/>
            <p14:sldId id="2051"/>
            <p14:sldId id="2018"/>
            <p14:sldId id="2006"/>
            <p14:sldId id="2054"/>
            <p14:sldId id="2050"/>
            <p14:sldId id="2017"/>
            <p14:sldId id="2023"/>
          </p14:sldIdLst>
        </p14:section>
        <p14:section name="unused" id="{270E1293-A98F-EC40-9D1F-FBEA93F47A7D}">
          <p14:sldIdLst>
            <p14:sldId id="2045"/>
            <p14:sldId id="2032"/>
            <p14:sldId id="2007"/>
            <p14:sldId id="2014"/>
            <p14:sldId id="2024"/>
            <p14:sldId id="2022"/>
            <p14:sldId id="2025"/>
            <p14:sldId id="2046"/>
            <p14:sldId id="2012"/>
            <p14:sldId id="2011"/>
            <p14:sldId id="2047"/>
            <p14:sldId id="2020"/>
            <p14:sldId id="2013"/>
            <p14:sldId id="20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0FF"/>
    <a:srgbClr val="24B8EB"/>
    <a:srgbClr val="00FF00"/>
    <a:srgbClr val="00355D"/>
    <a:srgbClr val="394D54"/>
    <a:srgbClr val="019999"/>
    <a:srgbClr val="003399"/>
    <a:srgbClr val="007A37"/>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8"/>
    <p:restoredTop sz="79298" autoAdjust="0"/>
  </p:normalViewPr>
  <p:slideViewPr>
    <p:cSldViewPr>
      <p:cViewPr varScale="1">
        <p:scale>
          <a:sx n="91" d="100"/>
          <a:sy n="91" d="100"/>
        </p:scale>
        <p:origin x="1146" y="84"/>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33" d="100"/>
        <a:sy n="33" d="100"/>
      </p:scale>
      <p:origin x="0" y="0"/>
    </p:cViewPr>
  </p:sorterViewPr>
  <p:notesViewPr>
    <p:cSldViewPr>
      <p:cViewPr varScale="1">
        <p:scale>
          <a:sx n="119" d="100"/>
          <a:sy n="119" d="100"/>
        </p:scale>
        <p:origin x="5072" y="20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bwMode="auto">
          <a:xfrm>
            <a:off x="0"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n-US"/>
          </a:p>
        </p:txBody>
      </p:sp>
      <p:sp>
        <p:nvSpPr>
          <p:cNvPr id="307203" name="Rectangle 3"/>
          <p:cNvSpPr>
            <a:spLocks noGrp="1" noChangeArrowheads="1"/>
          </p:cNvSpPr>
          <p:nvPr>
            <p:ph type="dt" sz="quarter" idx="1"/>
          </p:nvPr>
        </p:nvSpPr>
        <p:spPr bwMode="auto">
          <a:xfrm>
            <a:off x="3971796"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r" defTabSz="928730">
              <a:defRPr sz="1200" b="0">
                <a:solidFill>
                  <a:schemeClr val="tx1"/>
                </a:solidFill>
                <a:latin typeface="Arial" charset="0"/>
                <a:ea typeface="+mn-ea"/>
                <a:cs typeface="+mn-cs"/>
              </a:defRPr>
            </a:lvl1pPr>
          </a:lstStyle>
          <a:p>
            <a:pPr>
              <a:defRPr/>
            </a:pPr>
            <a:endParaRPr lang="en-US"/>
          </a:p>
        </p:txBody>
      </p:sp>
      <p:sp>
        <p:nvSpPr>
          <p:cNvPr id="307204" name="Rectangle 4"/>
          <p:cNvSpPr>
            <a:spLocks noGrp="1" noChangeArrowheads="1"/>
          </p:cNvSpPr>
          <p:nvPr>
            <p:ph type="ftr" sz="quarter" idx="2"/>
          </p:nvPr>
        </p:nvSpPr>
        <p:spPr bwMode="auto">
          <a:xfrm>
            <a:off x="0"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n-US"/>
          </a:p>
        </p:txBody>
      </p:sp>
      <p:sp>
        <p:nvSpPr>
          <p:cNvPr id="307205" name="Rectangle 5"/>
          <p:cNvSpPr>
            <a:spLocks noGrp="1" noChangeArrowheads="1"/>
          </p:cNvSpPr>
          <p:nvPr>
            <p:ph type="sldNum" sz="quarter" idx="3"/>
          </p:nvPr>
        </p:nvSpPr>
        <p:spPr bwMode="auto">
          <a:xfrm>
            <a:off x="3971796"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r" defTabSz="927202">
              <a:defRPr sz="1200" b="0">
                <a:solidFill>
                  <a:schemeClr val="tx1"/>
                </a:solidFill>
              </a:defRPr>
            </a:lvl1pPr>
          </a:lstStyle>
          <a:p>
            <a:fld id="{51420950-7481-D64B-9C29-D8A6762D15B6}" type="slidenum">
              <a:rPr lang="en-US" altLang="en-US"/>
              <a:pPr/>
              <a:t>‹#›</a:t>
            </a:fld>
            <a:endParaRPr lang="en-US" altLang="en-US"/>
          </a:p>
        </p:txBody>
      </p:sp>
    </p:spTree>
    <p:extLst>
      <p:ext uri="{BB962C8B-B14F-4D97-AF65-F5344CB8AC3E}">
        <p14:creationId xmlns:p14="http://schemas.microsoft.com/office/powerpoint/2010/main" val="743493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l-GR"/>
          </a:p>
        </p:txBody>
      </p:sp>
      <p:sp>
        <p:nvSpPr>
          <p:cNvPr id="16387" name="Rectangle 3"/>
          <p:cNvSpPr>
            <a:spLocks noGrp="1" noChangeArrowheads="1"/>
          </p:cNvSpPr>
          <p:nvPr>
            <p:ph type="dt" idx="1"/>
          </p:nvPr>
        </p:nvSpPr>
        <p:spPr bwMode="auto">
          <a:xfrm>
            <a:off x="3971796"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r" defTabSz="928730">
              <a:defRPr sz="1200" b="0">
                <a:solidFill>
                  <a:schemeClr val="tx1"/>
                </a:solidFill>
                <a:latin typeface="Arial" charset="0"/>
                <a:ea typeface="+mn-ea"/>
                <a:cs typeface="+mn-cs"/>
              </a:defRPr>
            </a:lvl1pPr>
          </a:lstStyle>
          <a:p>
            <a:pPr>
              <a:defRPr/>
            </a:pPr>
            <a:endParaRPr lang="el-GR"/>
          </a:p>
        </p:txBody>
      </p:sp>
      <p:sp>
        <p:nvSpPr>
          <p:cNvPr id="54276" name="Rectangle 4"/>
          <p:cNvSpPr>
            <a:spLocks noGrp="1" noRot="1" noChangeAspect="1" noChangeArrowheads="1" noTextEdit="1"/>
          </p:cNvSpPr>
          <p:nvPr>
            <p:ph type="sldImg" idx="2"/>
          </p:nvPr>
        </p:nvSpPr>
        <p:spPr bwMode="auto">
          <a:xfrm>
            <a:off x="411163" y="700088"/>
            <a:ext cx="6189662"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9" name="Rectangle 5"/>
          <p:cNvSpPr>
            <a:spLocks noGrp="1" noChangeArrowheads="1"/>
          </p:cNvSpPr>
          <p:nvPr>
            <p:ph type="body" sz="quarter" idx="3"/>
          </p:nvPr>
        </p:nvSpPr>
        <p:spPr bwMode="auto">
          <a:xfrm>
            <a:off x="700714" y="4416311"/>
            <a:ext cx="5608975" cy="4179961"/>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16390" name="Rectangle 6"/>
          <p:cNvSpPr>
            <a:spLocks noGrp="1" noChangeArrowheads="1"/>
          </p:cNvSpPr>
          <p:nvPr>
            <p:ph type="ftr" sz="quarter" idx="4"/>
          </p:nvPr>
        </p:nvSpPr>
        <p:spPr bwMode="auto">
          <a:xfrm>
            <a:off x="0"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l-GR"/>
          </a:p>
        </p:txBody>
      </p:sp>
      <p:sp>
        <p:nvSpPr>
          <p:cNvPr id="16391" name="Rectangle 7"/>
          <p:cNvSpPr>
            <a:spLocks noGrp="1" noChangeArrowheads="1"/>
          </p:cNvSpPr>
          <p:nvPr>
            <p:ph type="sldNum" sz="quarter" idx="5"/>
          </p:nvPr>
        </p:nvSpPr>
        <p:spPr bwMode="auto">
          <a:xfrm>
            <a:off x="3971796"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r" defTabSz="927202">
              <a:defRPr sz="1200" b="0">
                <a:solidFill>
                  <a:schemeClr val="tx1"/>
                </a:solidFill>
              </a:defRPr>
            </a:lvl1pPr>
          </a:lstStyle>
          <a:p>
            <a:fld id="{0028516D-C5DD-0742-8657-90A9C89A8A69}" type="slidenum">
              <a:rPr lang="el-GR" altLang="en-US"/>
              <a:pPr/>
              <a:t>‹#›</a:t>
            </a:fld>
            <a:endParaRPr lang="el-GR" altLang="en-US"/>
          </a:p>
        </p:txBody>
      </p:sp>
    </p:spTree>
    <p:extLst>
      <p:ext uri="{BB962C8B-B14F-4D97-AF65-F5344CB8AC3E}">
        <p14:creationId xmlns:p14="http://schemas.microsoft.com/office/powerpoint/2010/main" val="92678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7202" eaLnBrk="0" hangingPunct="0">
              <a:defRPr sz="3600" b="1">
                <a:solidFill>
                  <a:schemeClr val="tx2"/>
                </a:solidFill>
                <a:latin typeface="Arial" charset="0"/>
                <a:ea typeface="ＭＳ Ｐゴシック" charset="-128"/>
              </a:defRPr>
            </a:lvl1pPr>
            <a:lvl2pPr marL="741761" indent="-285293" defTabSz="927202" eaLnBrk="0" hangingPunct="0">
              <a:defRPr sz="3600" b="1">
                <a:solidFill>
                  <a:schemeClr val="tx2"/>
                </a:solidFill>
                <a:latin typeface="Arial" charset="0"/>
                <a:ea typeface="ＭＳ Ｐゴシック" charset="-128"/>
              </a:defRPr>
            </a:lvl2pPr>
            <a:lvl3pPr marL="1141171" indent="-228234" defTabSz="927202" eaLnBrk="0" hangingPunct="0">
              <a:defRPr sz="3600" b="1">
                <a:solidFill>
                  <a:schemeClr val="tx2"/>
                </a:solidFill>
                <a:latin typeface="Arial" charset="0"/>
                <a:ea typeface="ＭＳ Ｐゴシック" charset="-128"/>
              </a:defRPr>
            </a:lvl3pPr>
            <a:lvl4pPr marL="1597640" indent="-228234" defTabSz="927202" eaLnBrk="0" hangingPunct="0">
              <a:defRPr sz="3600" b="1">
                <a:solidFill>
                  <a:schemeClr val="tx2"/>
                </a:solidFill>
                <a:latin typeface="Arial" charset="0"/>
                <a:ea typeface="ＭＳ Ｐゴシック" charset="-128"/>
              </a:defRPr>
            </a:lvl4pPr>
            <a:lvl5pPr marL="2054108" indent="-228234" defTabSz="927202" eaLnBrk="0" hangingPunct="0">
              <a:defRPr sz="3600" b="1">
                <a:solidFill>
                  <a:schemeClr val="tx2"/>
                </a:solidFill>
                <a:latin typeface="Arial" charset="0"/>
                <a:ea typeface="ＭＳ Ｐゴシック" charset="-128"/>
              </a:defRPr>
            </a:lvl5pPr>
            <a:lvl6pPr marL="2510577" indent="-228234" defTabSz="927202" eaLnBrk="0" fontAlgn="base" hangingPunct="0">
              <a:spcBef>
                <a:spcPct val="0"/>
              </a:spcBef>
              <a:spcAft>
                <a:spcPct val="0"/>
              </a:spcAft>
              <a:defRPr sz="3600" b="1">
                <a:solidFill>
                  <a:schemeClr val="tx2"/>
                </a:solidFill>
                <a:latin typeface="Arial" charset="0"/>
                <a:ea typeface="ＭＳ Ｐゴシック" charset="-128"/>
              </a:defRPr>
            </a:lvl6pPr>
            <a:lvl7pPr marL="2967045" indent="-228234" defTabSz="927202" eaLnBrk="0" fontAlgn="base" hangingPunct="0">
              <a:spcBef>
                <a:spcPct val="0"/>
              </a:spcBef>
              <a:spcAft>
                <a:spcPct val="0"/>
              </a:spcAft>
              <a:defRPr sz="3600" b="1">
                <a:solidFill>
                  <a:schemeClr val="tx2"/>
                </a:solidFill>
                <a:latin typeface="Arial" charset="0"/>
                <a:ea typeface="ＭＳ Ｐゴシック" charset="-128"/>
              </a:defRPr>
            </a:lvl7pPr>
            <a:lvl8pPr marL="3423514" indent="-228234" defTabSz="927202" eaLnBrk="0" fontAlgn="base" hangingPunct="0">
              <a:spcBef>
                <a:spcPct val="0"/>
              </a:spcBef>
              <a:spcAft>
                <a:spcPct val="0"/>
              </a:spcAft>
              <a:defRPr sz="3600" b="1">
                <a:solidFill>
                  <a:schemeClr val="tx2"/>
                </a:solidFill>
                <a:latin typeface="Arial" charset="0"/>
                <a:ea typeface="ＭＳ Ｐゴシック" charset="-128"/>
              </a:defRPr>
            </a:lvl8pPr>
            <a:lvl9pPr marL="3879982" indent="-228234" defTabSz="927202"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fld id="{A176066D-C2CC-A244-84BB-1A871204EAC8}" type="slidenum">
              <a:rPr lang="el-GR" altLang="en-US" sz="1200" b="0">
                <a:solidFill>
                  <a:schemeClr val="tx1"/>
                </a:solidFill>
              </a:rPr>
              <a:pPr eaLnBrk="1" hangingPunct="1"/>
              <a:t>1</a:t>
            </a:fld>
            <a:endParaRPr lang="el-GR" altLang="en-US" sz="1200" b="0">
              <a:solidFill>
                <a:schemeClr val="tx1"/>
              </a:solidFill>
            </a:endParaRPr>
          </a:p>
        </p:txBody>
      </p:sp>
      <p:sp>
        <p:nvSpPr>
          <p:cNvPr id="55299" name="Rectangle 2"/>
          <p:cNvSpPr>
            <a:spLocks noGrp="1" noRot="1" noChangeAspect="1" noChangeArrowheads="1" noTextEdit="1"/>
          </p:cNvSpPr>
          <p:nvPr>
            <p:ph type="sldImg"/>
          </p:nvPr>
        </p:nvSpPr>
        <p:spPr>
          <a:xfrm>
            <a:off x="412750" y="701675"/>
            <a:ext cx="6186488" cy="3481388"/>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3509" tIns="46754" rIns="93509" bIns="46754"/>
          <a:lstStyle/>
          <a:p>
            <a:r>
              <a:rPr lang="en-US" altLang="en-US" dirty="0">
                <a:ea typeface="ＭＳ Ｐゴシック" charset="-128"/>
              </a:rPr>
              <a:t>Hello everyone, I am Sotiris Constantinou from UCY and I welcome you to the </a:t>
            </a:r>
            <a:r>
              <a:rPr lang="en-US" sz="1200" kern="1200" dirty="0">
                <a:solidFill>
                  <a:schemeClr val="tx1"/>
                </a:solidFill>
                <a:effectLst/>
                <a:latin typeface="Arial" charset="0"/>
                <a:ea typeface="ＭＳ Ｐゴシック" charset="0"/>
                <a:cs typeface="ＭＳ Ｐゴシック" charset="0"/>
              </a:rPr>
              <a:t>presentation of The IoT Meta-Control Firewall. </a:t>
            </a:r>
            <a:endParaRPr lang="en-US" altLang="en-US" dirty="0">
              <a:ea typeface="ＭＳ Ｐゴシック" charset="-128"/>
            </a:endParaRPr>
          </a:p>
        </p:txBody>
      </p:sp>
    </p:spTree>
    <p:extLst>
      <p:ext uri="{BB962C8B-B14F-4D97-AF65-F5344CB8AC3E}">
        <p14:creationId xmlns:p14="http://schemas.microsoft.com/office/powerpoint/2010/main" val="183571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system architecture comprises of a full-fledge local controller implemented inside the </a:t>
            </a:r>
            <a:r>
              <a:rPr lang="en-US" dirty="0" err="1"/>
              <a:t>openHAB</a:t>
            </a:r>
            <a:r>
              <a:rPr lang="en-US" dirty="0"/>
              <a:t> stack, which is a smart home management software; and IMCF, which is the software system that encapsulates the complete application logic of the energy management stack we propose along with the respective user interfaces.</a:t>
            </a:r>
          </a:p>
          <a:p>
            <a:r>
              <a:rPr lang="en-US" dirty="0"/>
              <a:t>The Local Controller is a java-based system installed on a micro device, running on the local network of a user, that will be in direct communication with the IoT devices through the </a:t>
            </a:r>
            <a:r>
              <a:rPr lang="en-US" dirty="0" err="1"/>
              <a:t>Openhab</a:t>
            </a:r>
            <a:r>
              <a:rPr lang="en-US" dirty="0"/>
              <a:t> smartphone Application.</a:t>
            </a:r>
          </a:p>
          <a:p>
            <a:r>
              <a:rPr lang="en-US" dirty="0"/>
              <a:t>The complete picture can tentatively be complemented by a Cloud Meta-Controller, which can enable the user to configure and run various custom rules.</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12</a:t>
            </a:fld>
            <a:endParaRPr lang="el-GR" altLang="en-US"/>
          </a:p>
        </p:txBody>
      </p:sp>
    </p:spTree>
    <p:extLst>
      <p:ext uri="{BB962C8B-B14F-4D97-AF65-F5344CB8AC3E}">
        <p14:creationId xmlns:p14="http://schemas.microsoft.com/office/powerpoint/2010/main" val="66330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IMCF has been implemented using the open Home Automation Bus , the Linux crontab daemon, the Anyplace for building modeling, as well as the Laravel PHP web framework following the model–view–controller architectural pattern.</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13</a:t>
            </a:fld>
            <a:endParaRPr lang="el-GR" altLang="en-US"/>
          </a:p>
        </p:txBody>
      </p:sp>
    </p:spTree>
    <p:extLst>
      <p:ext uri="{BB962C8B-B14F-4D97-AF65-F5344CB8AC3E}">
        <p14:creationId xmlns:p14="http://schemas.microsoft.com/office/powerpoint/2010/main" val="130336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sz="1200" b="0" dirty="0"/>
              <a:t>Graphical User Interface records </a:t>
            </a:r>
            <a:r>
              <a:rPr lang="en-US" sz="1200" b="0" dirty="0" err="1"/>
              <a:t>OpenHAB’s</a:t>
            </a:r>
            <a:r>
              <a:rPr lang="en-US" sz="1200" b="0" dirty="0"/>
              <a:t> smart device measurements on local storage and presents them on a table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-It allow users to Configure various meta-rules in regards to </a:t>
            </a:r>
            <a:r>
              <a:rPr lang="en-US" sz="1200" b="0" dirty="0" err="1"/>
              <a:t>killowatHour</a:t>
            </a:r>
            <a:r>
              <a:rPr lang="en-US" sz="1200" b="0" dirty="0"/>
              <a:t> limit, temperature and light values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 </a:t>
            </a:r>
          </a:p>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14</a:t>
            </a:fld>
            <a:endParaRPr lang="el-GR" altLang="en-US"/>
          </a:p>
        </p:txBody>
      </p:sp>
    </p:spTree>
    <p:extLst>
      <p:ext uri="{BB962C8B-B14F-4D97-AF65-F5344CB8AC3E}">
        <p14:creationId xmlns:p14="http://schemas.microsoft.com/office/powerpoint/2010/main" val="192175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-It also Operates the IMCF framework and gets an efficient execution considering user satisfaction along with balanced Convenience Error and Energy Consumption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-finally it Demonstrates the results on user friendly graphs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 </a:t>
            </a:r>
          </a:p>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15</a:t>
            </a:fld>
            <a:endParaRPr lang="el-GR" altLang="en-US"/>
          </a:p>
        </p:txBody>
      </p:sp>
    </p:spTree>
    <p:extLst>
      <p:ext uri="{BB962C8B-B14F-4D97-AF65-F5344CB8AC3E}">
        <p14:creationId xmlns:p14="http://schemas.microsoft.com/office/powerpoint/2010/main" val="52008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evaluated our design with extensive experimentation on real datasets with anonymized measurements from a real residential apartment that comprises of a variety of sensors, </a:t>
            </a:r>
            <a:r>
              <a:rPr lang="en-US" sz="1200" b="0" dirty="0"/>
              <a:t>submeters</a:t>
            </a:r>
            <a:r>
              <a:rPr lang="en-US" dirty="0"/>
              <a:t> and approximately 5 Million readings, collected by the “Center for Advanced Studies in Adaptive Systems” at Washington State University.</a:t>
            </a:r>
          </a:p>
          <a:p>
            <a:r>
              <a:rPr lang="en-US" dirty="0"/>
              <a:t>To evaluate the scalability of our propositions for residential buildings of various scales, we have generated three realistic datasets by replicating the above onto various building sizes. A flat, a house and a dorms datasets.</a:t>
            </a:r>
          </a:p>
          <a:p>
            <a:r>
              <a:rPr lang="en-US" dirty="0"/>
              <a:t>Our cost metrics for each meta-rule are the..</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17</a:t>
            </a:fld>
            <a:endParaRPr lang="el-GR" altLang="en-US"/>
          </a:p>
        </p:txBody>
      </p:sp>
    </p:spTree>
    <p:extLst>
      <p:ext uri="{BB962C8B-B14F-4D97-AF65-F5344CB8AC3E}">
        <p14:creationId xmlns:p14="http://schemas.microsoft.com/office/powerpoint/2010/main" val="375001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experimental series, we evaluated the performance of the proposed EP framework against all algorithms over all datasets introduced, with respect to Energy Consumption, Convenience Error, and CPU Execution Time.</a:t>
            </a:r>
          </a:p>
          <a:p>
            <a:r>
              <a:rPr lang="en-US" dirty="0"/>
              <a:t>-The No-Rule approach obtained the worst convenience error of 62% and the best energy consumption.</a:t>
            </a:r>
          </a:p>
          <a:p>
            <a:r>
              <a:rPr lang="en-US" dirty="0"/>
              <a:t>-The energy planner obtained an impressive convenience error of around 2-4% and the second lowest energy consumption.</a:t>
            </a:r>
          </a:p>
          <a:p>
            <a:r>
              <a:rPr lang="en-US" dirty="0"/>
              <a:t>-…</a:t>
            </a:r>
          </a:p>
          <a:p>
            <a:r>
              <a:rPr lang="en-US" dirty="0"/>
              <a:t>The fastest execution time was achieved by NR since it simply executes an error calculation ignoring all rules. The EP hill climbing approach, searches the decision space for a solution that will optimize the user’s convenience and satisfy the energy constraint, at the same time, which is a much more time-consuming process. Finally, the MR greedy approach focuses only on minimizing the Convenience Error, which means executing all meta-rules without any iterative processes or calculations, since the convenience error is 0%.</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18</a:t>
            </a:fld>
            <a:endParaRPr lang="el-GR" altLang="en-US"/>
          </a:p>
        </p:txBody>
      </p:sp>
    </p:spTree>
    <p:extLst>
      <p:ext uri="{BB962C8B-B14F-4D97-AF65-F5344CB8AC3E}">
        <p14:creationId xmlns:p14="http://schemas.microsoft.com/office/powerpoint/2010/main" val="140072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experiment, we evaluated the performance of the proposed EP framework against different </a:t>
            </a:r>
            <a:r>
              <a:rPr lang="en-US" dirty="0" err="1"/>
              <a:t>ks</a:t>
            </a:r>
            <a:r>
              <a:rPr lang="en-US" dirty="0"/>
              <a:t> (rule modifications), with respect to Energy Consumption and the Convenience Error.</a:t>
            </a:r>
          </a:p>
          <a:p>
            <a:r>
              <a:rPr lang="en-US" dirty="0"/>
              <a:t>The Figure illustrates that by using four activation/deactivation rule modifications in each iteration we obtain the best convenience error. The worst FCE occurred when we used two rule modifications.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F</a:t>
            </a:r>
            <a:r>
              <a:rPr lang="en-US" sz="1200" b="0" baseline="-25000" dirty="0"/>
              <a:t>CE</a:t>
            </a:r>
            <a:r>
              <a:rPr lang="en-US" sz="1200" b="0" dirty="0"/>
              <a:t> decreased as we increased the activation/deactivation rule modifications in each iteration.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due to the hill climbing approach performing bigger “jumps” towards the local optimum at each step and thus searching the solution space more effectively. As the number of rule modifications increases, the FCE is decreasing gradually while the FE is approximately at the same level.</a:t>
            </a:r>
            <a:endParaRPr lang="en-US" sz="1200" b="0" dirty="0"/>
          </a:p>
          <a:p>
            <a:r>
              <a:rPr lang="en-US" dirty="0"/>
              <a:t> </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19</a:t>
            </a:fld>
            <a:endParaRPr lang="el-GR" altLang="en-US"/>
          </a:p>
        </p:txBody>
      </p:sp>
    </p:spTree>
    <p:extLst>
      <p:ext uri="{BB962C8B-B14F-4D97-AF65-F5344CB8AC3E}">
        <p14:creationId xmlns:p14="http://schemas.microsoft.com/office/powerpoint/2010/main" val="4143957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third experimental series, we evaluate the performance of the proposed EP framework using different initialization strategies.</a:t>
            </a:r>
          </a:p>
          <a:p>
            <a:r>
              <a:rPr lang="en-US" dirty="0"/>
              <a:t>In the first  case, we have initially activated and applied all rules. In the second  case, we have uniformly randomly activated some rules and in the last  case, we have initially deactivated all rules. The Figure presents the FCE that increases by using the “all-deactivated”  rules strategy, hence consuming less </a:t>
            </a:r>
            <a:r>
              <a:rPr lang="en-US"/>
              <a:t>energy , </a:t>
            </a:r>
            <a:r>
              <a:rPr lang="en-US" dirty="0"/>
              <a:t>in contrast to the “all-activated”  and the “random” rule strategies. </a:t>
            </a:r>
          </a:p>
          <a:p>
            <a:r>
              <a:rPr lang="en-US" dirty="0"/>
              <a:t>The hill climbing approach needs to perform more iterations in the solution space to find the local optimum, and consequently an optimal energy plan, when all rules are deactivated.</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20</a:t>
            </a:fld>
            <a:endParaRPr lang="el-GR" altLang="en-US"/>
          </a:p>
        </p:txBody>
      </p:sp>
    </p:spTree>
    <p:extLst>
      <p:ext uri="{BB962C8B-B14F-4D97-AF65-F5344CB8AC3E}">
        <p14:creationId xmlns:p14="http://schemas.microsoft.com/office/powerpoint/2010/main" val="377553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fourth experimental series, we evaluate the performance of the proposed EP approach over various savings percentages.</a:t>
            </a:r>
          </a:p>
          <a:p>
            <a:r>
              <a:rPr lang="en-US" dirty="0"/>
              <a:t>-This evaluation is inspired by the SAVES project, an inter-dormitory energy-saving competition that took place on 2014 – 2016.</a:t>
            </a:r>
          </a:p>
          <a:p>
            <a:r>
              <a:rPr lang="en-US" dirty="0"/>
              <a:t>-SAVES aimed at delivering 8% average electricity savings in participating dormitories.</a:t>
            </a:r>
          </a:p>
          <a:p>
            <a:r>
              <a:rPr lang="en-US" dirty="0"/>
              <a:t>-The Figure shows that by increasing the potential energy savings there is a slight increase on the FCE clearly demonstrating the trade-off between those two objectives.</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21</a:t>
            </a:fld>
            <a:endParaRPr lang="el-GR" altLang="en-US"/>
          </a:p>
        </p:txBody>
      </p:sp>
    </p:spTree>
    <p:extLst>
      <p:ext uri="{BB962C8B-B14F-4D97-AF65-F5344CB8AC3E}">
        <p14:creationId xmlns:p14="http://schemas.microsoft.com/office/powerpoint/2010/main" val="191597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final experimental series, we deployed an instance of our real prototype system for a family of three persons for one week. </a:t>
            </a:r>
          </a:p>
          <a:p>
            <a:r>
              <a:rPr lang="en-US" dirty="0"/>
              <a:t>Each person configured their personal preferences using the Mobile APP that interacts with an IMCF-LC node on a Linux VM on our datacenter.</a:t>
            </a:r>
          </a:p>
          <a:p>
            <a:r>
              <a:rPr lang="en-US" dirty="0"/>
              <a:t>In order to measure the environmental parameters we used data from the open weather API.</a:t>
            </a:r>
          </a:p>
          <a:p>
            <a:r>
              <a:rPr lang="en-US" dirty="0"/>
              <a:t>In respect to FCE our observation is that EP is indeed an efficient approach for retrieving great user satisfaction, as it performs in 4 seconds on average with an Average Convenience Error </a:t>
            </a:r>
            <a:r>
              <a:rPr lang="en-US" b="0" dirty="0"/>
              <a:t>of</a:t>
            </a:r>
            <a:r>
              <a:rPr lang="en-US" b="1" dirty="0"/>
              <a:t> </a:t>
            </a:r>
            <a:r>
              <a:rPr lang="en-US" dirty="0"/>
              <a:t>2.35%. The Energy Consumption is within the preferred budget limit as pre-configured by the user, and the system behaves correspondingly.</a:t>
            </a:r>
          </a:p>
          <a:p>
            <a:r>
              <a:rPr lang="en-US" dirty="0"/>
              <a:t>The second Table demonstrates for each individual resident their own Average Convenience Error values in respect with their configured meta-rules, showing both a consistent and high satisfaction close to </a:t>
            </a:r>
            <a:r>
              <a:rPr lang="en-US" b="0" dirty="0"/>
              <a:t>97.6%</a:t>
            </a:r>
            <a:r>
              <a:rPr lang="en-US" dirty="0"/>
              <a:t> for all residents.</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22</a:t>
            </a:fld>
            <a:endParaRPr lang="el-GR" altLang="en-US"/>
          </a:p>
        </p:txBody>
      </p:sp>
    </p:spTree>
    <p:extLst>
      <p:ext uri="{BB962C8B-B14F-4D97-AF65-F5344CB8AC3E}">
        <p14:creationId xmlns:p14="http://schemas.microsoft.com/office/powerpoint/2010/main" val="288696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studies , it is expected that the number of IoT devices per house will drastically increase to more than 500 smart devices by 2022.</a:t>
            </a:r>
          </a:p>
          <a:p>
            <a:r>
              <a:rPr lang="en-US" dirty="0"/>
              <a:t>The EU aims to be climate-neutral by 2050 – an economy with net-zero greenhouse gas emissions. This objective is at the heart of the European Green Deal and in line with the EU’s commitment to global climate action under the Paris Agreement.</a:t>
            </a:r>
          </a:p>
          <a:p>
            <a:r>
              <a:rPr lang="en-US" dirty="0"/>
              <a:t>Unfortunately, the CO2 pollution of Information and communications technology is expected to rise from 4% to 8% by 2025.</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a:t>
            </a:fld>
            <a:endParaRPr lang="el-GR" altLang="en-US"/>
          </a:p>
        </p:txBody>
      </p:sp>
    </p:spTree>
    <p:extLst>
      <p:ext uri="{BB962C8B-B14F-4D97-AF65-F5344CB8AC3E}">
        <p14:creationId xmlns:p14="http://schemas.microsoft.com/office/powerpoint/2010/main" val="2990141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IoT Meta-Control Firewall (IMCF), is an innovative system architecture and application, which internally deploys an AI-inspired Energy-Planner (EP) algorithm that exploits domain-specific operators to balance the trade-off between convenience and energy consumption while managing RAW pipelines of users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dirty="0"/>
              <a:t>Using extensive real traces from an apartment, a house, and a campus, IMCF shows that a user can have 10% energy savings at only 2-4% decrease in the user’s convenience.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dirty="0"/>
              <a:t>The execution of Energy Planner is fairly fast, carrying out the computation in about 4 seconds for the largest datasets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dirty="0"/>
              <a:t>Our approach requires no training data and only a primitive preference profile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b="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b="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b="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24</a:t>
            </a:fld>
            <a:endParaRPr lang="el-GR" altLang="en-US"/>
          </a:p>
        </p:txBody>
      </p:sp>
    </p:spTree>
    <p:extLst>
      <p:ext uri="{BB962C8B-B14F-4D97-AF65-F5344CB8AC3E}">
        <p14:creationId xmlns:p14="http://schemas.microsoft.com/office/powerpoint/2010/main" val="1295394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7202" eaLnBrk="0" hangingPunct="0">
              <a:defRPr sz="3600" b="1">
                <a:solidFill>
                  <a:schemeClr val="tx2"/>
                </a:solidFill>
                <a:latin typeface="Arial" charset="0"/>
                <a:ea typeface="ＭＳ Ｐゴシック" charset="-128"/>
              </a:defRPr>
            </a:lvl1pPr>
            <a:lvl2pPr marL="741761" indent="-285293" defTabSz="927202" eaLnBrk="0" hangingPunct="0">
              <a:defRPr sz="3600" b="1">
                <a:solidFill>
                  <a:schemeClr val="tx2"/>
                </a:solidFill>
                <a:latin typeface="Arial" charset="0"/>
                <a:ea typeface="ＭＳ Ｐゴシック" charset="-128"/>
              </a:defRPr>
            </a:lvl2pPr>
            <a:lvl3pPr marL="1141171" indent="-228234" defTabSz="927202" eaLnBrk="0" hangingPunct="0">
              <a:defRPr sz="3600" b="1">
                <a:solidFill>
                  <a:schemeClr val="tx2"/>
                </a:solidFill>
                <a:latin typeface="Arial" charset="0"/>
                <a:ea typeface="ＭＳ Ｐゴシック" charset="-128"/>
              </a:defRPr>
            </a:lvl3pPr>
            <a:lvl4pPr marL="1597640" indent="-228234" defTabSz="927202" eaLnBrk="0" hangingPunct="0">
              <a:defRPr sz="3600" b="1">
                <a:solidFill>
                  <a:schemeClr val="tx2"/>
                </a:solidFill>
                <a:latin typeface="Arial" charset="0"/>
                <a:ea typeface="ＭＳ Ｐゴシック" charset="-128"/>
              </a:defRPr>
            </a:lvl4pPr>
            <a:lvl5pPr marL="2054108" indent="-228234" defTabSz="927202" eaLnBrk="0" hangingPunct="0">
              <a:defRPr sz="3600" b="1">
                <a:solidFill>
                  <a:schemeClr val="tx2"/>
                </a:solidFill>
                <a:latin typeface="Arial" charset="0"/>
                <a:ea typeface="ＭＳ Ｐゴシック" charset="-128"/>
              </a:defRPr>
            </a:lvl5pPr>
            <a:lvl6pPr marL="2510577" indent="-228234" defTabSz="927202" eaLnBrk="0" fontAlgn="base" hangingPunct="0">
              <a:spcBef>
                <a:spcPct val="0"/>
              </a:spcBef>
              <a:spcAft>
                <a:spcPct val="0"/>
              </a:spcAft>
              <a:defRPr sz="3600" b="1">
                <a:solidFill>
                  <a:schemeClr val="tx2"/>
                </a:solidFill>
                <a:latin typeface="Arial" charset="0"/>
                <a:ea typeface="ＭＳ Ｐゴシック" charset="-128"/>
              </a:defRPr>
            </a:lvl6pPr>
            <a:lvl7pPr marL="2967045" indent="-228234" defTabSz="927202" eaLnBrk="0" fontAlgn="base" hangingPunct="0">
              <a:spcBef>
                <a:spcPct val="0"/>
              </a:spcBef>
              <a:spcAft>
                <a:spcPct val="0"/>
              </a:spcAft>
              <a:defRPr sz="3600" b="1">
                <a:solidFill>
                  <a:schemeClr val="tx2"/>
                </a:solidFill>
                <a:latin typeface="Arial" charset="0"/>
                <a:ea typeface="ＭＳ Ｐゴシック" charset="-128"/>
              </a:defRPr>
            </a:lvl7pPr>
            <a:lvl8pPr marL="3423514" indent="-228234" defTabSz="927202" eaLnBrk="0" fontAlgn="base" hangingPunct="0">
              <a:spcBef>
                <a:spcPct val="0"/>
              </a:spcBef>
              <a:spcAft>
                <a:spcPct val="0"/>
              </a:spcAft>
              <a:defRPr sz="3600" b="1">
                <a:solidFill>
                  <a:schemeClr val="tx2"/>
                </a:solidFill>
                <a:latin typeface="Arial" charset="0"/>
                <a:ea typeface="ＭＳ Ｐゴシック" charset="-128"/>
              </a:defRPr>
            </a:lvl8pPr>
            <a:lvl9pPr marL="3879982" indent="-228234" defTabSz="927202"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fld id="{A176066D-C2CC-A244-84BB-1A871204EAC8}" type="slidenum">
              <a:rPr lang="el-GR" altLang="en-US" sz="1200" b="0">
                <a:solidFill>
                  <a:schemeClr val="tx1"/>
                </a:solidFill>
              </a:rPr>
              <a:pPr eaLnBrk="1" hangingPunct="1"/>
              <a:t>25</a:t>
            </a:fld>
            <a:endParaRPr lang="el-GR" altLang="en-US" sz="1200" b="0">
              <a:solidFill>
                <a:schemeClr val="tx1"/>
              </a:solidFill>
            </a:endParaRPr>
          </a:p>
        </p:txBody>
      </p:sp>
      <p:sp>
        <p:nvSpPr>
          <p:cNvPr id="55299" name="Rectangle 2"/>
          <p:cNvSpPr>
            <a:spLocks noGrp="1" noRot="1" noChangeAspect="1" noChangeArrowheads="1" noTextEdit="1"/>
          </p:cNvSpPr>
          <p:nvPr>
            <p:ph type="sldImg"/>
          </p:nvPr>
        </p:nvSpPr>
        <p:spPr>
          <a:xfrm>
            <a:off x="412750" y="701675"/>
            <a:ext cx="6186488" cy="3481388"/>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3509" tIns="46754" rIns="93509" bIns="46754"/>
          <a:lstStyle/>
          <a:p>
            <a:pPr eaLnBrk="1" hangingPunct="1"/>
            <a:r>
              <a:rPr lang="en-US" altLang="en-US" dirty="0">
                <a:ea typeface="ＭＳ Ｐゴシック" charset="-128"/>
              </a:rPr>
              <a:t>This is the end of the presentation, thank you very much for watching.</a:t>
            </a:r>
          </a:p>
        </p:txBody>
      </p:sp>
    </p:spTree>
    <p:extLst>
      <p:ext uri="{BB962C8B-B14F-4D97-AF65-F5344CB8AC3E}">
        <p14:creationId xmlns:p14="http://schemas.microsoft.com/office/powerpoint/2010/main" val="143052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IoT enables the development of smart applications in various domains, such as transportation, healthcare, industrial automation, emergency response and business, having significant impact on the quality of people’s life, the growth of the world’s economy, and security</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26</a:t>
            </a:fld>
            <a:endParaRPr lang="el-GR" altLang="en-US"/>
          </a:p>
        </p:txBody>
      </p:sp>
    </p:spTree>
    <p:extLst>
      <p:ext uri="{BB962C8B-B14F-4D97-AF65-F5344CB8AC3E}">
        <p14:creationId xmlns:p14="http://schemas.microsoft.com/office/powerpoint/2010/main" val="2736119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The </a:t>
            </a:r>
            <a:r>
              <a:rPr lang="en-US" sz="1200" b="0" dirty="0"/>
              <a:t>Amortization Plan </a:t>
            </a:r>
            <a:r>
              <a:rPr lang="en-US" dirty="0"/>
              <a:t>is initially executed for calculating the energy budget constraint, subject to a monthly residence Energy Consumption Profile. There are several amortization strategies that can be used, such as the Linear, Balloon Linear and the ECP based amortization formula.</a:t>
            </a:r>
          </a:p>
          <a:p>
            <a:r>
              <a:rPr lang="en-US" sz="2800" dirty="0"/>
              <a:t>The Energy Planner </a:t>
            </a:r>
            <a:r>
              <a:rPr lang="en-US" sz="2800" b="0" dirty="0"/>
              <a:t>Utilizes the well known hill climbing approach, searches the decision space for a solution that will optimize the user’s convenience and satisfy the energy constraint, at the same time. </a:t>
            </a:r>
          </a:p>
          <a:p>
            <a:r>
              <a:rPr lang="en-US" sz="1200" b="0" dirty="0"/>
              <a:t>However, any kind of </a:t>
            </a:r>
            <a:r>
              <a:rPr lang="en-US" dirty="0"/>
              <a:t>heuristic or </a:t>
            </a:r>
            <a:r>
              <a:rPr lang="en-US" sz="1200" b="0" dirty="0"/>
              <a:t>meta-heuristic approach can be </a:t>
            </a:r>
            <a:r>
              <a:rPr lang="en-US" dirty="0"/>
              <a:t>utilized in the EP optimization step.</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27</a:t>
            </a:fld>
            <a:endParaRPr lang="el-GR" altLang="en-US"/>
          </a:p>
        </p:txBody>
      </p:sp>
    </p:spTree>
    <p:extLst>
      <p:ext uri="{BB962C8B-B14F-4D97-AF65-F5344CB8AC3E}">
        <p14:creationId xmlns:p14="http://schemas.microsoft.com/office/powerpoint/2010/main" val="560658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29</a:t>
            </a:fld>
            <a:endParaRPr lang="el-GR" altLang="en-US"/>
          </a:p>
        </p:txBody>
      </p:sp>
    </p:spTree>
    <p:extLst>
      <p:ext uri="{BB962C8B-B14F-4D97-AF65-F5344CB8AC3E}">
        <p14:creationId xmlns:p14="http://schemas.microsoft.com/office/powerpoint/2010/main" val="2136662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38</a:t>
            </a:fld>
            <a:endParaRPr lang="el-GR" altLang="en-US"/>
          </a:p>
        </p:txBody>
      </p:sp>
    </p:spTree>
    <p:extLst>
      <p:ext uri="{BB962C8B-B14F-4D97-AF65-F5344CB8AC3E}">
        <p14:creationId xmlns:p14="http://schemas.microsoft.com/office/powerpoint/2010/main" val="3568094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41</a:t>
            </a:fld>
            <a:endParaRPr lang="el-GR" altLang="en-US"/>
          </a:p>
        </p:txBody>
      </p:sp>
    </p:spTree>
    <p:extLst>
      <p:ext uri="{BB962C8B-B14F-4D97-AF65-F5344CB8AC3E}">
        <p14:creationId xmlns:p14="http://schemas.microsoft.com/office/powerpoint/2010/main" val="27157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IoT devices enable the execution of Rule Automation Workflows, which span from simple predicate statements to procedural workflows</a:t>
            </a:r>
          </a:p>
          <a:p>
            <a:r>
              <a:rPr lang="en-US" dirty="0"/>
              <a:t>capturing a smart actuation pipeline in tools like IFTTT, </a:t>
            </a:r>
            <a:r>
              <a:rPr lang="en-US" dirty="0" err="1"/>
              <a:t>Apilio</a:t>
            </a:r>
            <a:r>
              <a:rPr lang="en-US" dirty="0"/>
              <a:t>, or Apple Automation.</a:t>
            </a:r>
          </a:p>
          <a:p>
            <a:r>
              <a:rPr lang="en-US" dirty="0"/>
              <a:t>The Rule Automation Workflows aim to meet the convenience level of users under specific conditions.</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4</a:t>
            </a:fld>
            <a:endParaRPr lang="el-GR" altLang="en-US"/>
          </a:p>
        </p:txBody>
      </p:sp>
    </p:spTree>
    <p:extLst>
      <p:ext uri="{BB962C8B-B14F-4D97-AF65-F5344CB8AC3E}">
        <p14:creationId xmlns:p14="http://schemas.microsoft.com/office/powerpoint/2010/main" val="239134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none of the above RAW technologies enables individuals or group of users to express their convenience or comfort preferences while achieving some long-term objectives. </a:t>
            </a:r>
          </a:p>
          <a:p>
            <a:r>
              <a:rPr lang="en-US" dirty="0"/>
              <a:t>Consider for example a family with a yearly budget of 8000 kWh that aims to spend this energy budget through Rule Automation Workflows based on their configured energy consumption preferences.  </a:t>
            </a:r>
          </a:p>
          <a:p>
            <a:r>
              <a:rPr lang="en-US" dirty="0"/>
              <a:t>The family is willing to adapt its desired interior temperature preferences according to production patterns, but has no clue how the RAW pipelines contribute to the target of using only 8000 kWh per year.</a:t>
            </a:r>
          </a:p>
          <a:p>
            <a:r>
              <a:rPr lang="en-US" dirty="0"/>
              <a:t>Our aim is to optimize both , </a:t>
            </a:r>
            <a:r>
              <a:rPr lang="en-US" sz="2800" dirty="0"/>
              <a:t>Convenience and Energy</a:t>
            </a:r>
            <a:r>
              <a:rPr lang="en-US" sz="2800" b="0" dirty="0"/>
              <a:t> </a:t>
            </a:r>
            <a:r>
              <a:rPr lang="en-US" sz="2800" dirty="0"/>
              <a:t>consumption </a:t>
            </a:r>
            <a:r>
              <a:rPr lang="en-US" dirty="0"/>
              <a:t>objectives at the same time.</a:t>
            </a:r>
          </a:p>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5</a:t>
            </a:fld>
            <a:endParaRPr lang="el-GR" altLang="en-US"/>
          </a:p>
        </p:txBody>
      </p:sp>
    </p:spTree>
    <p:extLst>
      <p:ext uri="{BB962C8B-B14F-4D97-AF65-F5344CB8AC3E}">
        <p14:creationId xmlns:p14="http://schemas.microsoft.com/office/powerpoint/2010/main" val="55482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we see a breakdown of our applied algorithms.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No-Rule </a:t>
            </a:r>
            <a:r>
              <a:rPr lang="en-US" sz="1200" dirty="0"/>
              <a:t>approach</a:t>
            </a:r>
            <a:r>
              <a:rPr lang="en-US" dirty="0"/>
              <a:t> does not modify the behavior of the autonomous devices, therefore </a:t>
            </a:r>
            <a:r>
              <a:rPr lang="en-US" sz="1200" b="0" dirty="0"/>
              <a:t>the energy consumption is minimum and the convenience error is maximum.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The Meta-Rule algorithm satisfies all rules set by the user by completely ignoring the energy consumption, therefore the energy consumption is maximum and the convenience error is minimum.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Furthermore, The </a:t>
            </a:r>
            <a:r>
              <a:rPr lang="en-US" sz="1200" dirty="0"/>
              <a:t>IFTTT approach </a:t>
            </a:r>
            <a:r>
              <a:rPr lang="en-US" sz="1200" b="0" dirty="0"/>
              <a:t>executes the IFTTT preferences configured by the users.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..and finally, The Energy Planner algorithm executes rules considering the trade-off between convenience and energy consumption.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endParaRPr lang="en-US" dirty="0"/>
          </a:p>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6</a:t>
            </a:fld>
            <a:endParaRPr lang="el-GR" altLang="en-US"/>
          </a:p>
        </p:txBody>
      </p:sp>
    </p:spTree>
    <p:extLst>
      <p:ext uri="{BB962C8B-B14F-4D97-AF65-F5344CB8AC3E}">
        <p14:creationId xmlns:p14="http://schemas.microsoft.com/office/powerpoint/2010/main" val="142077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The IMCF utilizes IoT data and adopts </a:t>
            </a:r>
            <a:r>
              <a:rPr lang="en-US" dirty="0"/>
              <a:t>the Amortization and the Energy Plan algorithms</a:t>
            </a:r>
            <a:r>
              <a:rPr lang="en-US" sz="1200" kern="1200" dirty="0">
                <a:solidFill>
                  <a:schemeClr val="tx1"/>
                </a:solidFill>
                <a:effectLst/>
                <a:latin typeface="Arial" charset="0"/>
                <a:ea typeface="ＭＳ Ｐゴシック" charset="0"/>
                <a:cs typeface="ＭＳ Ｐゴシック" charset="0"/>
              </a:rPr>
              <a:t> to meet the convenience level of users under specific conditions, and at the same time meet some long-term target also configured by users.</a:t>
            </a:r>
          </a:p>
          <a:p>
            <a:r>
              <a:rPr lang="en-US" sz="1200" kern="1200" dirty="0">
                <a:solidFill>
                  <a:schemeClr val="tx1"/>
                </a:solidFill>
                <a:effectLst/>
                <a:latin typeface="Arial" charset="0"/>
                <a:ea typeface="ＭＳ Ｐゴシック" charset="0"/>
                <a:cs typeface="ＭＳ Ｐゴシック" charset="0"/>
              </a:rPr>
              <a:t>It internally deploys an Artificial intelligent algorithm that exploits domain-specific operators in order to optimize the convenience and energy consumption objectives. </a:t>
            </a:r>
          </a:p>
          <a:p>
            <a:r>
              <a:rPr lang="en-US" sz="1200" kern="1200" dirty="0">
                <a:solidFill>
                  <a:schemeClr val="tx1"/>
                </a:solidFill>
                <a:effectLst/>
                <a:latin typeface="Arial" charset="0"/>
                <a:ea typeface="ＭＳ Ｐゴシック" charset="0"/>
                <a:cs typeface="ＭＳ Ｐゴシック" charset="0"/>
              </a:rPr>
              <a:t>Our framework filters the rules of users in a way that these do not collide with the configured long-term objectives (like an actual network firewall).</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8</a:t>
            </a:fld>
            <a:endParaRPr lang="el-GR" altLang="en-US"/>
          </a:p>
        </p:txBody>
      </p:sp>
    </p:spTree>
    <p:extLst>
      <p:ext uri="{BB962C8B-B14F-4D97-AF65-F5344CB8AC3E}">
        <p14:creationId xmlns:p14="http://schemas.microsoft.com/office/powerpoint/2010/main" val="371020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The </a:t>
            </a:r>
            <a:r>
              <a:rPr lang="en-US" sz="1200" b="0" dirty="0"/>
              <a:t>Amortization Plan </a:t>
            </a:r>
            <a:r>
              <a:rPr lang="en-US" dirty="0"/>
              <a:t>is initially executed for calculating the energy budget constraint, subject to a monthly residence Energy Consumption Profile. There are several amortization strategies that can be used, such as the Linear, Balloon Linear and the ECP based amortization formula.</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9</a:t>
            </a:fld>
            <a:endParaRPr lang="el-GR" altLang="en-US"/>
          </a:p>
        </p:txBody>
      </p:sp>
    </p:spTree>
    <p:extLst>
      <p:ext uri="{BB962C8B-B14F-4D97-AF65-F5344CB8AC3E}">
        <p14:creationId xmlns:p14="http://schemas.microsoft.com/office/powerpoint/2010/main" val="223327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The Energy Planner </a:t>
            </a:r>
            <a:r>
              <a:rPr lang="en-US" sz="2800" b="0" dirty="0"/>
              <a:t>Utilizes the well known hill climbing approach, searches the decision space for a solution that will optimize the user’s convenience and satisfy the energy constraint, at the same time. </a:t>
            </a:r>
          </a:p>
          <a:p>
            <a:r>
              <a:rPr lang="en-US" sz="1200" b="0" dirty="0"/>
              <a:t>However, any kind of </a:t>
            </a:r>
            <a:r>
              <a:rPr lang="en-US" dirty="0"/>
              <a:t>heuristic or </a:t>
            </a:r>
            <a:r>
              <a:rPr lang="en-US" sz="1200" b="0" dirty="0"/>
              <a:t>meta-heuristic approach can be </a:t>
            </a:r>
            <a:r>
              <a:rPr lang="en-US" dirty="0"/>
              <a:t>utilized in the EP optimization step.</a:t>
            </a:r>
          </a:p>
          <a:p>
            <a:r>
              <a:rPr lang="en-US" dirty="0"/>
              <a:t>Consider the simplified scenario in which a user sets four meta-rules in the </a:t>
            </a:r>
            <a:r>
              <a:rPr lang="en-US" dirty="0" err="1"/>
              <a:t>MetaRule</a:t>
            </a:r>
            <a:r>
              <a:rPr lang="en-US" dirty="0"/>
              <a:t> table, which along with some input data from the house’s sensors as well as some online web services are forwarded to the IMCF. Then, the IMCF converts the </a:t>
            </a:r>
            <a:r>
              <a:rPr lang="en-US" dirty="0" err="1"/>
              <a:t>MetaRrule</a:t>
            </a:r>
            <a:r>
              <a:rPr lang="en-US" dirty="0"/>
              <a:t> Table to a binary vector, in which each position of the vector represents a meta-rule. Where the value is equal to zero at a position </a:t>
            </a:r>
            <a:r>
              <a:rPr lang="en-US" dirty="0" err="1"/>
              <a:t>i</a:t>
            </a:r>
            <a:r>
              <a:rPr lang="en-US" dirty="0"/>
              <a:t> means ignoring meta-rule on that specific position. And where the value is equal to one at a position </a:t>
            </a:r>
            <a:r>
              <a:rPr lang="en-US" dirty="0" err="1"/>
              <a:t>i</a:t>
            </a:r>
            <a:r>
              <a:rPr lang="en-US" dirty="0"/>
              <a:t> means adopting meta-rule on that particular position.</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10</a:t>
            </a:fld>
            <a:endParaRPr lang="el-GR" altLang="en-US"/>
          </a:p>
        </p:txBody>
      </p:sp>
    </p:spTree>
    <p:extLst>
      <p:ext uri="{BB962C8B-B14F-4D97-AF65-F5344CB8AC3E}">
        <p14:creationId xmlns:p14="http://schemas.microsoft.com/office/powerpoint/2010/main" val="153608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u="sng" dirty="0">
                <a:solidFill>
                  <a:srgbClr val="FF0000"/>
                </a:solidFill>
              </a:rPr>
              <a:t>A</a:t>
            </a:r>
            <a:r>
              <a:rPr lang="en-US" sz="2800" dirty="0"/>
              <a:t> random initialization process generates the </a:t>
            </a:r>
            <a:r>
              <a:rPr lang="en-US" sz="2800" u="sng" dirty="0"/>
              <a:t>first</a:t>
            </a:r>
            <a:r>
              <a:rPr lang="en-US" sz="2800" dirty="0"/>
              <a:t> solution, which means that meta-rules </a:t>
            </a:r>
            <a:r>
              <a:rPr lang="en-US" sz="2800" u="sng" dirty="0"/>
              <a:t>1 and</a:t>
            </a:r>
            <a:r>
              <a:rPr lang="en-US" sz="2800" dirty="0"/>
              <a:t> 4 will be triggered and meta-rules </a:t>
            </a:r>
            <a:r>
              <a:rPr lang="en-US" sz="2800" u="sng" dirty="0"/>
              <a:t>2 and</a:t>
            </a:r>
            <a:r>
              <a:rPr lang="en-US" sz="2800" dirty="0"/>
              <a:t> 3 will be ignored. The Solution is evaluated using the performance metrics of Energy Consumption and Convenience Error. </a:t>
            </a:r>
            <a:r>
              <a:rPr lang="en-US" u="sng" dirty="0"/>
              <a:t>During</a:t>
            </a:r>
            <a:r>
              <a:rPr lang="en-US" dirty="0"/>
              <a:t> the optimization, </a:t>
            </a:r>
            <a:r>
              <a:rPr lang="en-US" u="sng" dirty="0"/>
              <a:t>2 vector</a:t>
            </a:r>
            <a:r>
              <a:rPr lang="en-US" dirty="0"/>
              <a:t> components are modified using a uniform random generator. In this example, the value of </a:t>
            </a:r>
            <a:r>
              <a:rPr lang="en-US" u="sng" dirty="0"/>
              <a:t>vector </a:t>
            </a:r>
            <a:r>
              <a:rPr lang="en-US" dirty="0"/>
              <a:t>component 2 is swapped from 0 to 1 and the value of component 4 is swapped from 1 to 0. </a:t>
            </a:r>
            <a:r>
              <a:rPr lang="en-US" u="sng" dirty="0"/>
              <a:t>The new </a:t>
            </a:r>
            <a:r>
              <a:rPr lang="en-US" dirty="0"/>
              <a:t>generated solution is </a:t>
            </a:r>
            <a:r>
              <a:rPr lang="en-US" u="sng" dirty="0"/>
              <a:t>again</a:t>
            </a:r>
            <a:r>
              <a:rPr lang="en-US" dirty="0"/>
              <a:t> evaluated and compared with the current best solution. At each iteration, when solution s is better than solution s*,  then s becomes the s*. </a:t>
            </a:r>
            <a:r>
              <a:rPr lang="en-US" u="sng" dirty="0"/>
              <a:t>A solution</a:t>
            </a:r>
            <a:r>
              <a:rPr lang="en-US" dirty="0"/>
              <a:t> is considered better and replaces the current one WHEN the energy consumption is less or equal to the energy budget constraint and also WHEN the convenience error is less </a:t>
            </a:r>
            <a:r>
              <a:rPr lang="en-US" dirty="0" err="1"/>
              <a:t>thaN</a:t>
            </a:r>
            <a:r>
              <a:rPr lang="en-US" dirty="0"/>
              <a:t> the previous best solution. The energy planner stops when the configured number of iterations are completed. </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11</a:t>
            </a:fld>
            <a:endParaRPr lang="el-GR" altLang="en-US"/>
          </a:p>
        </p:txBody>
      </p:sp>
    </p:spTree>
    <p:extLst>
      <p:ext uri="{BB962C8B-B14F-4D97-AF65-F5344CB8AC3E}">
        <p14:creationId xmlns:p14="http://schemas.microsoft.com/office/powerpoint/2010/main" val="266465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l-GR"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91511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C6A82A-A59C-DE45-899E-F0C44C8E6CB2}"/>
              </a:ext>
            </a:extLst>
          </p:cNvPr>
          <p:cNvSpPr/>
          <p:nvPr userDrawn="1"/>
        </p:nvSpPr>
        <p:spPr bwMode="auto">
          <a:xfrm>
            <a:off x="0" y="-11284"/>
            <a:ext cx="12201948" cy="1085648"/>
          </a:xfrm>
          <a:prstGeom prst="rect">
            <a:avLst/>
          </a:prstGeom>
          <a:solidFill>
            <a:srgbClr val="00355D"/>
          </a:solidFill>
          <a:ln w="38100" cap="flat" cmpd="sng" algn="ctr">
            <a:solidFill>
              <a:srgbClr val="00355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Y" sz="3600" b="1" i="0" u="none" strike="noStrike" cap="none" normalizeH="0" baseline="0">
              <a:ln>
                <a:noFill/>
              </a:ln>
              <a:solidFill>
                <a:schemeClr val="tx2"/>
              </a:solidFill>
              <a:effectLst/>
              <a:latin typeface="Arial" charset="0"/>
            </a:endParaRPr>
          </a:p>
        </p:txBody>
      </p:sp>
      <p:sp>
        <p:nvSpPr>
          <p:cNvPr id="6" name="Rectangle 5"/>
          <p:cNvSpPr txBox="1">
            <a:spLocks noChangeArrowheads="1"/>
          </p:cNvSpPr>
          <p:nvPr userDrawn="1"/>
        </p:nvSpPr>
        <p:spPr>
          <a:xfrm>
            <a:off x="11568608" y="6597352"/>
            <a:ext cx="589856" cy="211837"/>
          </a:xfrm>
          <a:prstGeom prst="rect">
            <a:avLst/>
          </a:prstGeom>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r" eaLnBrk="1" hangingPunct="1"/>
            <a:fld id="{8EC8355E-476A-734E-A83A-E4393E9CA904}" type="slidenum">
              <a:rPr lang="el-GR" altLang="en-US" sz="1400">
                <a:solidFill>
                  <a:schemeClr val="tx2">
                    <a:lumMod val="65000"/>
                    <a:lumOff val="35000"/>
                    <a:alpha val="70000"/>
                  </a:schemeClr>
                </a:solidFill>
              </a:rPr>
              <a:pPr algn="r" eaLnBrk="1" hangingPunct="1"/>
              <a:t>‹#›</a:t>
            </a:fld>
            <a:endParaRPr lang="el-GR" altLang="en-US" sz="1200" dirty="0">
              <a:solidFill>
                <a:schemeClr val="tx2">
                  <a:lumMod val="65000"/>
                  <a:lumOff val="35000"/>
                  <a:alpha val="70000"/>
                </a:schemeClr>
              </a:solidFill>
            </a:endParaRPr>
          </a:p>
        </p:txBody>
      </p:sp>
      <p:sp>
        <p:nvSpPr>
          <p:cNvPr id="2" name="Title 1"/>
          <p:cNvSpPr>
            <a:spLocks noGrp="1"/>
          </p:cNvSpPr>
          <p:nvPr>
            <p:ph type="title"/>
          </p:nvPr>
        </p:nvSpPr>
        <p:spPr>
          <a:xfrm>
            <a:off x="616496" y="8347"/>
            <a:ext cx="10915688" cy="1047443"/>
          </a:xfrm>
          <a:noFill/>
          <a:ln w="38100" cap="rnd" cmpd="sng">
            <a:noFill/>
            <a:round/>
          </a:ln>
        </p:spPr>
        <p:txBody>
          <a:bodyPr/>
          <a:lstStyle>
            <a:lvl1pPr>
              <a:defRPr b="1">
                <a:ln>
                  <a:noFill/>
                </a:ln>
                <a:solidFill>
                  <a:schemeClr val="bg1"/>
                </a:solidFill>
              </a:defRPr>
            </a:lvl1pPr>
          </a:lstStyle>
          <a:p>
            <a:r>
              <a:rPr lang="en-US" dirty="0"/>
              <a:t>Click to edit Master title style</a:t>
            </a:r>
            <a:endParaRPr lang="el-GR" dirty="0"/>
          </a:p>
        </p:txBody>
      </p:sp>
      <p:sp>
        <p:nvSpPr>
          <p:cNvPr id="3" name="Content Placeholder 2"/>
          <p:cNvSpPr>
            <a:spLocks noGrp="1"/>
          </p:cNvSpPr>
          <p:nvPr>
            <p:ph idx="1"/>
          </p:nvPr>
        </p:nvSpPr>
        <p:spPr>
          <a:xfrm>
            <a:off x="335360" y="1074364"/>
            <a:ext cx="11521280" cy="5382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TextBox 6">
            <a:extLst>
              <a:ext uri="{FF2B5EF4-FFF2-40B4-BE49-F238E27FC236}">
                <a16:creationId xmlns:a16="http://schemas.microsoft.com/office/drawing/2014/main" id="{F34F9FAD-360C-AC46-B82B-98D6414DC3B1}"/>
              </a:ext>
            </a:extLst>
          </p:cNvPr>
          <p:cNvSpPr txBox="1"/>
          <p:nvPr userDrawn="1"/>
        </p:nvSpPr>
        <p:spPr>
          <a:xfrm>
            <a:off x="7283344" y="6588000"/>
            <a:ext cx="450128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dirty="0">
                <a:solidFill>
                  <a:schemeClr val="bg1">
                    <a:lumMod val="65000"/>
                  </a:schemeClr>
                </a:solidFill>
              </a:rPr>
              <a:t>©</a:t>
            </a:r>
            <a:r>
              <a:rPr lang="el-GR" sz="1200" b="0" dirty="0">
                <a:solidFill>
                  <a:schemeClr val="bg1">
                    <a:lumMod val="65000"/>
                  </a:schemeClr>
                </a:solidFill>
              </a:rPr>
              <a:t> </a:t>
            </a:r>
            <a:r>
              <a:rPr lang="en-GB" sz="1200" b="0" dirty="0">
                <a:solidFill>
                  <a:schemeClr val="bg1">
                    <a:lumMod val="65000"/>
                  </a:schemeClr>
                </a:solidFill>
              </a:rPr>
              <a:t>Constantinou, </a:t>
            </a:r>
            <a:r>
              <a:rPr lang="en-GB" sz="1200" b="0" dirty="0" err="1">
                <a:solidFill>
                  <a:schemeClr val="bg1">
                    <a:lumMod val="65000"/>
                  </a:schemeClr>
                </a:solidFill>
              </a:rPr>
              <a:t>Konstantinidis</a:t>
            </a:r>
            <a:r>
              <a:rPr lang="en-GB" sz="1200" b="0" dirty="0">
                <a:solidFill>
                  <a:schemeClr val="bg1">
                    <a:lumMod val="65000"/>
                  </a:schemeClr>
                </a:solidFill>
              </a:rPr>
              <a:t>, </a:t>
            </a:r>
            <a:r>
              <a:rPr lang="en-GB" sz="1200" b="0" dirty="0" err="1">
                <a:solidFill>
                  <a:schemeClr val="bg1">
                    <a:lumMod val="65000"/>
                  </a:schemeClr>
                </a:solidFill>
              </a:rPr>
              <a:t>Chrysanthis</a:t>
            </a:r>
            <a:r>
              <a:rPr lang="en-GB" sz="1200" b="0" dirty="0">
                <a:solidFill>
                  <a:schemeClr val="bg1">
                    <a:lumMod val="65000"/>
                  </a:schemeClr>
                </a:solidFill>
              </a:rPr>
              <a:t>, </a:t>
            </a:r>
            <a:r>
              <a:rPr lang="en-GB" sz="1200" b="0" dirty="0" err="1">
                <a:solidFill>
                  <a:schemeClr val="bg1">
                    <a:lumMod val="65000"/>
                  </a:schemeClr>
                </a:solidFill>
              </a:rPr>
              <a:t>Zeinalipour-Yazti</a:t>
            </a:r>
            <a:endParaRPr lang="en-US" sz="1200" b="0" baseline="30000" dirty="0">
              <a:solidFill>
                <a:schemeClr val="bg1">
                  <a:lumMod val="65000"/>
                </a:schemeClr>
              </a:solidFill>
            </a:endParaRPr>
          </a:p>
        </p:txBody>
      </p:sp>
    </p:spTree>
    <p:extLst>
      <p:ext uri="{BB962C8B-B14F-4D97-AF65-F5344CB8AC3E}">
        <p14:creationId xmlns:p14="http://schemas.microsoft.com/office/powerpoint/2010/main" val="890299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1" y="274638"/>
            <a:ext cx="9963151"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5123" name="Rectangle 3"/>
          <p:cNvSpPr>
            <a:spLocks noGrp="1" noChangeArrowheads="1"/>
          </p:cNvSpPr>
          <p:nvPr>
            <p:ph type="body" idx="1"/>
          </p:nvPr>
        </p:nvSpPr>
        <p:spPr bwMode="auto">
          <a:xfrm>
            <a:off x="609600" y="1052513"/>
            <a:ext cx="109728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ea typeface="+mn-ea"/>
                <a:cs typeface="+mn-cs"/>
              </a:defRPr>
            </a:lvl1pPr>
          </a:lstStyle>
          <a:p>
            <a:pPr>
              <a:defRPr/>
            </a:pPr>
            <a:endParaRPr lang="el-GR"/>
          </a:p>
        </p:txBody>
      </p:sp>
      <p:sp>
        <p:nvSpPr>
          <p:cNvPr id="1029" name="Text Box 9"/>
          <p:cNvSpPr txBox="1">
            <a:spLocks noChangeArrowheads="1"/>
          </p:cNvSpPr>
          <p:nvPr/>
        </p:nvSpPr>
        <p:spPr bwMode="auto">
          <a:xfrm>
            <a:off x="3790951" y="6553200"/>
            <a:ext cx="4705349" cy="304800"/>
          </a:xfrm>
          <a:prstGeom prst="rect">
            <a:avLst/>
          </a:prstGeom>
          <a:noFill/>
          <a:ln>
            <a:noFill/>
          </a:ln>
        </p:spPr>
        <p:txBody>
          <a:bodyPr>
            <a:spAutoFit/>
          </a:bodyPr>
          <a:lstStyle>
            <a:lvl1pPr eaLnBrk="0" hangingPunct="0">
              <a:defRPr sz="3600" b="1">
                <a:solidFill>
                  <a:schemeClr val="tx2"/>
                </a:solidFill>
                <a:latin typeface="Arial" charset="0"/>
                <a:ea typeface="ＭＳ Ｐゴシック" charset="0"/>
                <a:cs typeface="ＭＳ Ｐゴシック" charset="0"/>
              </a:defRPr>
            </a:lvl1pPr>
            <a:lvl2pPr marL="742950" indent="-285750" eaLnBrk="0" hangingPunct="0">
              <a:defRPr sz="3600" b="1">
                <a:solidFill>
                  <a:schemeClr val="tx2"/>
                </a:solidFill>
                <a:latin typeface="Arial" charset="0"/>
                <a:ea typeface="ＭＳ Ｐゴシック" charset="0"/>
              </a:defRPr>
            </a:lvl2pPr>
            <a:lvl3pPr marL="1143000" indent="-228600" eaLnBrk="0" hangingPunct="0">
              <a:defRPr sz="3600" b="1">
                <a:solidFill>
                  <a:schemeClr val="tx2"/>
                </a:solidFill>
                <a:latin typeface="Arial" charset="0"/>
                <a:ea typeface="ＭＳ Ｐゴシック" charset="0"/>
              </a:defRPr>
            </a:lvl3pPr>
            <a:lvl4pPr marL="1600200" indent="-228600" eaLnBrk="0" hangingPunct="0">
              <a:defRPr sz="3600" b="1">
                <a:solidFill>
                  <a:schemeClr val="tx2"/>
                </a:solidFill>
                <a:latin typeface="Arial" charset="0"/>
                <a:ea typeface="ＭＳ Ｐゴシック" charset="0"/>
              </a:defRPr>
            </a:lvl4pPr>
            <a:lvl5pPr marL="2057400" indent="-228600" eaLnBrk="0" hangingPunct="0">
              <a:defRPr sz="3600" b="1">
                <a:solidFill>
                  <a:schemeClr val="tx2"/>
                </a:solidFill>
                <a:latin typeface="Arial" charset="0"/>
                <a:ea typeface="ＭＳ Ｐゴシック" charset="0"/>
              </a:defRPr>
            </a:lvl5pPr>
            <a:lvl6pPr marL="2514600" indent="-228600" eaLnBrk="0" fontAlgn="base" hangingPunct="0">
              <a:spcBef>
                <a:spcPct val="0"/>
              </a:spcBef>
              <a:spcAft>
                <a:spcPct val="0"/>
              </a:spcAft>
              <a:defRPr sz="3600" b="1">
                <a:solidFill>
                  <a:schemeClr val="tx2"/>
                </a:solidFill>
                <a:latin typeface="Arial" charset="0"/>
                <a:ea typeface="ＭＳ Ｐゴシック" charset="0"/>
              </a:defRPr>
            </a:lvl6pPr>
            <a:lvl7pPr marL="2971800" indent="-228600" eaLnBrk="0" fontAlgn="base" hangingPunct="0">
              <a:spcBef>
                <a:spcPct val="0"/>
              </a:spcBef>
              <a:spcAft>
                <a:spcPct val="0"/>
              </a:spcAft>
              <a:defRPr sz="3600" b="1">
                <a:solidFill>
                  <a:schemeClr val="tx2"/>
                </a:solidFill>
                <a:latin typeface="Arial" charset="0"/>
                <a:ea typeface="ＭＳ Ｐゴシック" charset="0"/>
              </a:defRPr>
            </a:lvl7pPr>
            <a:lvl8pPr marL="3429000" indent="-228600" eaLnBrk="0" fontAlgn="base" hangingPunct="0">
              <a:spcBef>
                <a:spcPct val="0"/>
              </a:spcBef>
              <a:spcAft>
                <a:spcPct val="0"/>
              </a:spcAft>
              <a:defRPr sz="3600" b="1">
                <a:solidFill>
                  <a:schemeClr val="tx2"/>
                </a:solidFill>
                <a:latin typeface="Arial" charset="0"/>
                <a:ea typeface="ＭＳ Ｐゴシック" charset="0"/>
              </a:defRPr>
            </a:lvl8pPr>
            <a:lvl9pPr marL="3886200" indent="-228600" eaLnBrk="0" fontAlgn="base" hangingPunct="0">
              <a:spcBef>
                <a:spcPct val="0"/>
              </a:spcBef>
              <a:spcAft>
                <a:spcPct val="0"/>
              </a:spcAft>
              <a:defRPr sz="3600" b="1">
                <a:solidFill>
                  <a:schemeClr val="tx2"/>
                </a:solidFill>
                <a:latin typeface="Arial" charset="0"/>
                <a:ea typeface="ＭＳ Ｐゴシック" charset="0"/>
              </a:defRPr>
            </a:lvl9pPr>
          </a:lstStyle>
          <a:p>
            <a:pPr algn="ctr" eaLnBrk="1" hangingPunct="1">
              <a:defRPr/>
            </a:pPr>
            <a:endParaRPr lang="en-US" sz="1400" b="0">
              <a:solidFill>
                <a:schemeClr val="tx1"/>
              </a:solidFill>
            </a:endParaRPr>
          </a:p>
        </p:txBody>
      </p:sp>
      <p:sp>
        <p:nvSpPr>
          <p:cNvPr id="1030" name="TextBox 8"/>
          <p:cNvSpPr txBox="1">
            <a:spLocks noChangeArrowheads="1"/>
          </p:cNvSpPr>
          <p:nvPr/>
        </p:nvSpPr>
        <p:spPr bwMode="auto">
          <a:xfrm>
            <a:off x="476252" y="0"/>
            <a:ext cx="11144249" cy="369888"/>
          </a:xfrm>
          <a:prstGeom prst="rect">
            <a:avLst/>
          </a:prstGeom>
          <a:noFill/>
          <a:ln>
            <a:noFill/>
          </a:ln>
        </p:spPr>
        <p:txBody>
          <a:bodyPr>
            <a:spAutoFit/>
          </a:bodyPr>
          <a:lstStyle>
            <a:lvl1pPr eaLnBrk="0" hangingPunct="0">
              <a:tabLst>
                <a:tab pos="2960688" algn="l"/>
              </a:tabLst>
              <a:defRPr sz="3600" b="1">
                <a:solidFill>
                  <a:schemeClr val="tx2"/>
                </a:solidFill>
                <a:latin typeface="Arial" charset="0"/>
                <a:ea typeface="ＭＳ Ｐゴシック" charset="0"/>
                <a:cs typeface="ＭＳ Ｐゴシック" charset="0"/>
              </a:defRPr>
            </a:lvl1pPr>
            <a:lvl2pPr marL="742950" indent="-285750" eaLnBrk="0" hangingPunct="0">
              <a:tabLst>
                <a:tab pos="2960688" algn="l"/>
              </a:tabLst>
              <a:defRPr sz="3600" b="1">
                <a:solidFill>
                  <a:schemeClr val="tx2"/>
                </a:solidFill>
                <a:latin typeface="Arial" charset="0"/>
                <a:ea typeface="ＭＳ Ｐゴシック" charset="0"/>
              </a:defRPr>
            </a:lvl2pPr>
            <a:lvl3pPr marL="1143000" indent="-228600" eaLnBrk="0" hangingPunct="0">
              <a:tabLst>
                <a:tab pos="2960688" algn="l"/>
              </a:tabLst>
              <a:defRPr sz="3600" b="1">
                <a:solidFill>
                  <a:schemeClr val="tx2"/>
                </a:solidFill>
                <a:latin typeface="Arial" charset="0"/>
                <a:ea typeface="ＭＳ Ｐゴシック" charset="0"/>
              </a:defRPr>
            </a:lvl3pPr>
            <a:lvl4pPr marL="1600200" indent="-228600" eaLnBrk="0" hangingPunct="0">
              <a:tabLst>
                <a:tab pos="2960688" algn="l"/>
              </a:tabLst>
              <a:defRPr sz="3600" b="1">
                <a:solidFill>
                  <a:schemeClr val="tx2"/>
                </a:solidFill>
                <a:latin typeface="Arial" charset="0"/>
                <a:ea typeface="ＭＳ Ｐゴシック" charset="0"/>
              </a:defRPr>
            </a:lvl4pPr>
            <a:lvl5pPr marL="2057400" indent="-228600" eaLnBrk="0" hangingPunct="0">
              <a:tabLst>
                <a:tab pos="2960688" algn="l"/>
              </a:tabLst>
              <a:defRPr sz="3600" b="1">
                <a:solidFill>
                  <a:schemeClr val="tx2"/>
                </a:solidFill>
                <a:latin typeface="Arial" charset="0"/>
                <a:ea typeface="ＭＳ Ｐゴシック" charset="0"/>
              </a:defRPr>
            </a:lvl5pPr>
            <a:lvl6pPr marL="2514600" indent="-228600" eaLnBrk="0" fontAlgn="base" hangingPunct="0">
              <a:spcBef>
                <a:spcPct val="0"/>
              </a:spcBef>
              <a:spcAft>
                <a:spcPct val="0"/>
              </a:spcAft>
              <a:tabLst>
                <a:tab pos="2960688" algn="l"/>
              </a:tabLst>
              <a:defRPr sz="3600" b="1">
                <a:solidFill>
                  <a:schemeClr val="tx2"/>
                </a:solidFill>
                <a:latin typeface="Arial" charset="0"/>
                <a:ea typeface="ＭＳ Ｐゴシック" charset="0"/>
              </a:defRPr>
            </a:lvl6pPr>
            <a:lvl7pPr marL="2971800" indent="-228600" eaLnBrk="0" fontAlgn="base" hangingPunct="0">
              <a:spcBef>
                <a:spcPct val="0"/>
              </a:spcBef>
              <a:spcAft>
                <a:spcPct val="0"/>
              </a:spcAft>
              <a:tabLst>
                <a:tab pos="2960688" algn="l"/>
              </a:tabLst>
              <a:defRPr sz="3600" b="1">
                <a:solidFill>
                  <a:schemeClr val="tx2"/>
                </a:solidFill>
                <a:latin typeface="Arial" charset="0"/>
                <a:ea typeface="ＭＳ Ｐゴシック" charset="0"/>
              </a:defRPr>
            </a:lvl7pPr>
            <a:lvl8pPr marL="3429000" indent="-228600" eaLnBrk="0" fontAlgn="base" hangingPunct="0">
              <a:spcBef>
                <a:spcPct val="0"/>
              </a:spcBef>
              <a:spcAft>
                <a:spcPct val="0"/>
              </a:spcAft>
              <a:tabLst>
                <a:tab pos="2960688" algn="l"/>
              </a:tabLst>
              <a:defRPr sz="3600" b="1">
                <a:solidFill>
                  <a:schemeClr val="tx2"/>
                </a:solidFill>
                <a:latin typeface="Arial" charset="0"/>
                <a:ea typeface="ＭＳ Ｐゴシック" charset="0"/>
              </a:defRPr>
            </a:lvl8pPr>
            <a:lvl9pPr marL="3886200" indent="-228600" eaLnBrk="0" fontAlgn="base" hangingPunct="0">
              <a:spcBef>
                <a:spcPct val="0"/>
              </a:spcBef>
              <a:spcAft>
                <a:spcPct val="0"/>
              </a:spcAft>
              <a:tabLst>
                <a:tab pos="2960688" algn="l"/>
              </a:tabLst>
              <a:defRPr sz="3600" b="1">
                <a:solidFill>
                  <a:schemeClr val="tx2"/>
                </a:solidFill>
                <a:latin typeface="Arial" charset="0"/>
                <a:ea typeface="ＭＳ Ｐゴシック" charset="0"/>
              </a:defRPr>
            </a:lvl9pPr>
          </a:lstStyle>
          <a:p>
            <a:pPr eaLnBrk="1" hangingPunct="1">
              <a:defRPr/>
            </a:pPr>
            <a:r>
              <a:rPr lang="en-US" sz="1800" b="0" i="1">
                <a:solidFill>
                  <a:schemeClr val="bg1"/>
                </a:solidFill>
              </a:rPr>
              <a:t>Dagstuhl Seminar </a:t>
            </a:r>
            <a:r>
              <a:rPr lang="en-GB" sz="1800" b="0" i="1">
                <a:solidFill>
                  <a:schemeClr val="bg1"/>
                </a:solidFill>
              </a:rPr>
              <a:t>10042, </a:t>
            </a:r>
            <a:r>
              <a:rPr lang="en-US" sz="1800" b="0" i="1">
                <a:solidFill>
                  <a:schemeClr val="bg1"/>
                </a:solidFill>
              </a:rPr>
              <a:t>Demetris Zeinalipour, University of Cyprus, 26/1/2010 </a:t>
            </a:r>
            <a:endParaRPr lang="en-GB" sz="1800" b="0" i="1">
              <a:solidFill>
                <a:schemeClr val="bg1"/>
              </a:solidFill>
            </a:endParaRP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2.0/" TargetMode="External"/><Relationship Id="rId11" Type="http://schemas.openxmlformats.org/officeDocument/2006/relationships/image" Target="../media/image7.png"/><Relationship Id="rId5" Type="http://schemas.openxmlformats.org/officeDocument/2006/relationships/hyperlink" Target="https://imcf.cs.ucy.ac.cy/"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jpeg"/><Relationship Id="rId7"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1.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hyperlink" Target="https://anyplace.cs.ucy.ac.cy/" TargetMode="External"/><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jpe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imcf.cs.ucy.ac.cy/" TargetMode="Externa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2.jpe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creativecommons.org/licenses/by/2.0/" TargetMode="External"/><Relationship Id="rId5" Type="http://schemas.openxmlformats.org/officeDocument/2006/relationships/hyperlink" Target="https://imcf.cs.ucy.ac.cy/" TargetMode="External"/><Relationship Id="rId4" Type="http://schemas.openxmlformats.org/officeDocument/2006/relationships/image" Target="../media/image63.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image" Target="../media/image67.tiff"/><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63A298C-5C86-EC46-8431-4F1074E8F463}"/>
              </a:ext>
            </a:extLst>
          </p:cNvPr>
          <p:cNvGrpSpPr/>
          <p:nvPr/>
        </p:nvGrpSpPr>
        <p:grpSpPr>
          <a:xfrm>
            <a:off x="2207568" y="4898153"/>
            <a:ext cx="7992888" cy="979119"/>
            <a:chOff x="2921868" y="4807259"/>
            <a:chExt cx="9322698" cy="1142021"/>
          </a:xfrm>
        </p:grpSpPr>
        <p:pic>
          <p:nvPicPr>
            <p:cNvPr id="23" name="Picture 22" descr="A close up of a logo&#10;&#10;Description automatically generated">
              <a:extLst>
                <a:ext uri="{FF2B5EF4-FFF2-40B4-BE49-F238E27FC236}">
                  <a16:creationId xmlns:a16="http://schemas.microsoft.com/office/drawing/2014/main" id="{9F9F33A2-ABC1-8A48-96CF-57B458817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868" y="4807259"/>
              <a:ext cx="2670076" cy="1142021"/>
            </a:xfrm>
            <a:prstGeom prst="rect">
              <a:avLst/>
            </a:prstGeom>
          </p:spPr>
        </p:pic>
        <p:pic>
          <p:nvPicPr>
            <p:cNvPr id="26" name="Picture 25" descr="A close up of a logo&#10;&#10;Description automatically generated">
              <a:extLst>
                <a:ext uri="{FF2B5EF4-FFF2-40B4-BE49-F238E27FC236}">
                  <a16:creationId xmlns:a16="http://schemas.microsoft.com/office/drawing/2014/main" id="{BC0C7574-470D-8540-9F9D-A86976928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2580" y="4857431"/>
              <a:ext cx="2461986" cy="958701"/>
            </a:xfrm>
            <a:prstGeom prst="rect">
              <a:avLst/>
            </a:prstGeom>
          </p:spPr>
        </p:pic>
      </p:grpSp>
      <p:sp>
        <p:nvSpPr>
          <p:cNvPr id="13" name="Title 14">
            <a:extLst>
              <a:ext uri="{FF2B5EF4-FFF2-40B4-BE49-F238E27FC236}">
                <a16:creationId xmlns:a16="http://schemas.microsoft.com/office/drawing/2014/main" id="{6D2BD038-CD6F-3944-9F7D-059F7B9FF181}"/>
              </a:ext>
            </a:extLst>
          </p:cNvPr>
          <p:cNvSpPr txBox="1">
            <a:spLocks/>
          </p:cNvSpPr>
          <p:nvPr/>
        </p:nvSpPr>
        <p:spPr bwMode="auto">
          <a:xfrm>
            <a:off x="191344" y="274638"/>
            <a:ext cx="11809312" cy="1498178"/>
          </a:xfrm>
          <a:prstGeom prst="rect">
            <a:avLst/>
          </a:prstGeom>
          <a:solidFill>
            <a:srgbClr val="00355E"/>
          </a:solidFill>
          <a:ln>
            <a:solidFill>
              <a:srgbClr val="00355E"/>
            </a:solid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hangingPunct="0">
              <a:defRPr sz="4400">
                <a:solidFill>
                  <a:schemeClr val="bg1"/>
                </a:solidFill>
                <a:latin typeface="+mj-lt"/>
                <a:ea typeface="ＭＳ Ｐゴシック" charset="0"/>
                <a:cs typeface="ＭＳ Ｐゴシック" charset="0"/>
              </a:defRPr>
            </a:lvl1pPr>
            <a:lvl2pPr algn="ctr" eaLnBrk="0" hangingPunct="0">
              <a:defRPr sz="4400">
                <a:ea typeface="ＭＳ Ｐゴシック" charset="0"/>
                <a:cs typeface="ＭＳ Ｐゴシック" charset="0"/>
              </a:defRPr>
            </a:lvl2pPr>
            <a:lvl3pPr algn="ctr" eaLnBrk="0" hangingPunct="0">
              <a:defRPr sz="4400">
                <a:ea typeface="ＭＳ Ｐゴシック" charset="0"/>
                <a:cs typeface="ＭＳ Ｐゴシック" charset="0"/>
              </a:defRPr>
            </a:lvl3pPr>
            <a:lvl4pPr algn="ctr" eaLnBrk="0" hangingPunct="0">
              <a:defRPr sz="4400">
                <a:ea typeface="ＭＳ Ｐゴシック" charset="0"/>
                <a:cs typeface="ＭＳ Ｐゴシック" charset="0"/>
              </a:defRPr>
            </a:lvl4pPr>
            <a:lvl5pPr algn="ctr" eaLnBrk="0" hangingPunct="0">
              <a:defRPr sz="4400">
                <a:ea typeface="ＭＳ Ｐゴシック" charset="0"/>
                <a:cs typeface="ＭＳ Ｐゴシック" charset="0"/>
              </a:defRPr>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0" dirty="0"/>
              <a:t>IMCF: The IoT Meta-Control Firewall</a:t>
            </a:r>
          </a:p>
        </p:txBody>
      </p:sp>
      <p:sp>
        <p:nvSpPr>
          <p:cNvPr id="14" name="Rectangle 13">
            <a:extLst>
              <a:ext uri="{FF2B5EF4-FFF2-40B4-BE49-F238E27FC236}">
                <a16:creationId xmlns:a16="http://schemas.microsoft.com/office/drawing/2014/main" id="{3559C827-A113-C74E-AA8E-25024C54B3DA}"/>
              </a:ext>
            </a:extLst>
          </p:cNvPr>
          <p:cNvSpPr/>
          <p:nvPr/>
        </p:nvSpPr>
        <p:spPr>
          <a:xfrm>
            <a:off x="407368" y="1988840"/>
            <a:ext cx="11254815" cy="1077218"/>
          </a:xfrm>
          <a:prstGeom prst="rect">
            <a:avLst/>
          </a:prstGeom>
        </p:spPr>
        <p:txBody>
          <a:bodyPr wrap="square">
            <a:spAutoFit/>
          </a:bodyPr>
          <a:lstStyle/>
          <a:p>
            <a:pPr algn="ctr"/>
            <a:r>
              <a:rPr lang="en-GB" sz="3200" dirty="0"/>
              <a:t>Soteris Constantinou</a:t>
            </a:r>
            <a:r>
              <a:rPr lang="en-GB" sz="3200" b="0" baseline="30000" dirty="0"/>
              <a:t>∗</a:t>
            </a:r>
            <a:r>
              <a:rPr lang="en-GB" sz="3200" b="0" dirty="0"/>
              <a:t>, Andreas </a:t>
            </a:r>
            <a:r>
              <a:rPr lang="en-GB" sz="3200" b="0" dirty="0" err="1"/>
              <a:t>Konstantinidis</a:t>
            </a:r>
            <a:r>
              <a:rPr lang="en-GB" sz="3200" b="0" baseline="30000" dirty="0"/>
              <a:t>∗‡</a:t>
            </a:r>
            <a:r>
              <a:rPr lang="en-GB" sz="3200" b="0" dirty="0"/>
              <a:t>, </a:t>
            </a:r>
          </a:p>
          <a:p>
            <a:pPr algn="ctr"/>
            <a:r>
              <a:rPr lang="en-GB" sz="3200" b="0" dirty="0" err="1"/>
              <a:t>Panos</a:t>
            </a:r>
            <a:r>
              <a:rPr lang="en-GB" sz="3200" b="0" dirty="0"/>
              <a:t> K. </a:t>
            </a:r>
            <a:r>
              <a:rPr lang="en-GB" sz="3200" b="0" dirty="0" err="1"/>
              <a:t>Chrysanthis</a:t>
            </a:r>
            <a:r>
              <a:rPr lang="en-GB" sz="3200" b="0" baseline="30000" dirty="0"/>
              <a:t>†∗</a:t>
            </a:r>
            <a:r>
              <a:rPr lang="en-GB" sz="3200" b="0" dirty="0"/>
              <a:t>, Demetrios </a:t>
            </a:r>
            <a:r>
              <a:rPr lang="en-GB" sz="3200" b="0" dirty="0" err="1"/>
              <a:t>Zeinalipour-Yazti</a:t>
            </a:r>
            <a:r>
              <a:rPr lang="en-GB" sz="3200" b="0" baseline="30000" dirty="0"/>
              <a:t>∗</a:t>
            </a:r>
            <a:endParaRPr lang="en-US" sz="3200" b="0" baseline="30000" dirty="0"/>
          </a:p>
        </p:txBody>
      </p:sp>
      <p:sp>
        <p:nvSpPr>
          <p:cNvPr id="15" name="Rectangle 14">
            <a:extLst>
              <a:ext uri="{FF2B5EF4-FFF2-40B4-BE49-F238E27FC236}">
                <a16:creationId xmlns:a16="http://schemas.microsoft.com/office/drawing/2014/main" id="{9CC44E75-CB95-CE45-B276-F8D1DAB60CA5}"/>
              </a:ext>
            </a:extLst>
          </p:cNvPr>
          <p:cNvSpPr/>
          <p:nvPr/>
        </p:nvSpPr>
        <p:spPr>
          <a:xfrm>
            <a:off x="428934" y="3140968"/>
            <a:ext cx="11449273" cy="923330"/>
          </a:xfrm>
          <a:prstGeom prst="rect">
            <a:avLst/>
          </a:prstGeom>
        </p:spPr>
        <p:txBody>
          <a:bodyPr wrap="square">
            <a:spAutoFit/>
          </a:bodyPr>
          <a:lstStyle/>
          <a:p>
            <a:pPr algn="ctr"/>
            <a:r>
              <a:rPr lang="en-GB" sz="1800" b="0" baseline="30000" dirty="0">
                <a:solidFill>
                  <a:schemeClr val="accent4">
                    <a:lumMod val="75000"/>
                    <a:lumOff val="25000"/>
                  </a:schemeClr>
                </a:solidFill>
              </a:rPr>
              <a:t>∗ </a:t>
            </a:r>
            <a:r>
              <a:rPr lang="en-US" sz="1800" b="0" dirty="0">
                <a:solidFill>
                  <a:schemeClr val="accent4">
                    <a:lumMod val="75000"/>
                    <a:lumOff val="25000"/>
                  </a:schemeClr>
                </a:solidFill>
              </a:rPr>
              <a:t>University of Cyprus, 2109 Nicosia, Cyprus</a:t>
            </a:r>
            <a:r>
              <a:rPr lang="en-GB" sz="1800" b="0" dirty="0">
                <a:solidFill>
                  <a:schemeClr val="accent4">
                    <a:lumMod val="75000"/>
                    <a:lumOff val="25000"/>
                  </a:schemeClr>
                </a:solidFill>
              </a:rPr>
              <a:t>  </a:t>
            </a:r>
          </a:p>
          <a:p>
            <a:pPr algn="ctr"/>
            <a:r>
              <a:rPr lang="en-GB" sz="1800" b="0" baseline="30000" dirty="0"/>
              <a:t>‡ </a:t>
            </a:r>
            <a:r>
              <a:rPr lang="en-GB" sz="1800" b="0" dirty="0">
                <a:solidFill>
                  <a:schemeClr val="accent4">
                    <a:lumMod val="75000"/>
                    <a:lumOff val="25000"/>
                  </a:schemeClr>
                </a:solidFill>
              </a:rPr>
              <a:t>Frederick University, 1036 Nicosia, Cyprus     </a:t>
            </a:r>
          </a:p>
          <a:p>
            <a:pPr algn="ctr"/>
            <a:r>
              <a:rPr lang="en-GB" sz="1800" b="0" baseline="30000" dirty="0">
                <a:solidFill>
                  <a:schemeClr val="accent4">
                    <a:lumMod val="75000"/>
                    <a:lumOff val="25000"/>
                  </a:schemeClr>
                </a:solidFill>
              </a:rPr>
              <a:t>†</a:t>
            </a:r>
            <a:r>
              <a:rPr lang="en-GB" sz="1800" b="0" dirty="0">
                <a:solidFill>
                  <a:schemeClr val="accent4">
                    <a:lumMod val="75000"/>
                    <a:lumOff val="25000"/>
                  </a:schemeClr>
                </a:solidFill>
              </a:rPr>
              <a:t> University of Pittsburgh, Pittsburgh, PA 15260, USA</a:t>
            </a:r>
            <a:endParaRPr lang="en-CY" sz="1800" dirty="0">
              <a:solidFill>
                <a:schemeClr val="accent4">
                  <a:lumMod val="75000"/>
                  <a:lumOff val="25000"/>
                </a:schemeClr>
              </a:solidFill>
            </a:endParaRPr>
          </a:p>
        </p:txBody>
      </p:sp>
      <p:sp>
        <p:nvSpPr>
          <p:cNvPr id="16" name="TextBox 15">
            <a:extLst>
              <a:ext uri="{FF2B5EF4-FFF2-40B4-BE49-F238E27FC236}">
                <a16:creationId xmlns:a16="http://schemas.microsoft.com/office/drawing/2014/main" id="{2F70B759-CEBE-F841-B21D-E9DBBB62A58C}"/>
              </a:ext>
            </a:extLst>
          </p:cNvPr>
          <p:cNvSpPr txBox="1"/>
          <p:nvPr/>
        </p:nvSpPr>
        <p:spPr>
          <a:xfrm>
            <a:off x="528410" y="4077072"/>
            <a:ext cx="11250319" cy="1261884"/>
          </a:xfrm>
          <a:prstGeom prst="rect">
            <a:avLst/>
          </a:prstGeom>
          <a:noFill/>
        </p:spPr>
        <p:txBody>
          <a:bodyPr wrap="square" rtlCol="0">
            <a:spAutoFit/>
          </a:bodyPr>
          <a:lstStyle/>
          <a:p>
            <a:pPr algn="ctr"/>
            <a:r>
              <a:rPr lang="en-GB" sz="1600" b="0" dirty="0" err="1">
                <a:solidFill>
                  <a:schemeClr val="accent4">
                    <a:lumMod val="75000"/>
                    <a:lumOff val="25000"/>
                  </a:schemeClr>
                </a:solidFill>
              </a:rPr>
              <a:t>constantinou.sotiris</a:t>
            </a:r>
            <a:r>
              <a:rPr lang="en-GB" sz="1600" b="0" dirty="0">
                <a:solidFill>
                  <a:schemeClr val="accent4">
                    <a:lumMod val="75000"/>
                    <a:lumOff val="25000"/>
                  </a:schemeClr>
                </a:solidFill>
              </a:rPr>
              <a:t> @cs.ucy.ac.cy, com.ca@frederick.ac.cy, </a:t>
            </a:r>
          </a:p>
          <a:p>
            <a:pPr algn="ctr"/>
            <a:r>
              <a:rPr lang="en-GB" sz="1600" b="0" dirty="0">
                <a:solidFill>
                  <a:schemeClr val="accent4">
                    <a:lumMod val="75000"/>
                    <a:lumOff val="25000"/>
                  </a:schemeClr>
                </a:solidFill>
              </a:rPr>
              <a:t>panos@cs.pitt.edu, dzeina@cs.ucy.ac.cy</a:t>
            </a:r>
            <a:br>
              <a:rPr lang="en-GB" sz="1600" b="0" dirty="0">
                <a:solidFill>
                  <a:schemeClr val="accent4">
                    <a:lumMod val="75000"/>
                    <a:lumOff val="25000"/>
                  </a:schemeClr>
                </a:solidFill>
              </a:rPr>
            </a:br>
            <a:r>
              <a:rPr lang="en-GB" sz="600" b="0" dirty="0">
                <a:solidFill>
                  <a:schemeClr val="accent4">
                    <a:lumMod val="75000"/>
                    <a:lumOff val="25000"/>
                  </a:schemeClr>
                </a:solidFill>
              </a:rPr>
              <a:t> </a:t>
            </a:r>
            <a:r>
              <a:rPr lang="en-GB" sz="800" b="0" dirty="0">
                <a:solidFill>
                  <a:schemeClr val="accent4">
                    <a:lumMod val="75000"/>
                    <a:lumOff val="25000"/>
                  </a:schemeClr>
                </a:solidFill>
              </a:rPr>
              <a:t> </a:t>
            </a:r>
            <a:endParaRPr lang="en-GB" sz="1600" b="0" dirty="0">
              <a:solidFill>
                <a:schemeClr val="accent4">
                  <a:lumMod val="75000"/>
                  <a:lumOff val="25000"/>
                </a:schemeClr>
              </a:solidFill>
            </a:endParaRPr>
          </a:p>
          <a:p>
            <a:pPr algn="ctr"/>
            <a:r>
              <a:rPr lang="en-US" sz="2000" dirty="0">
                <a:solidFill>
                  <a:schemeClr val="tx1"/>
                </a:solidFill>
                <a:hlinkClick r:id="rId5">
                  <a:extLst>
                    <a:ext uri="{A12FA001-AC4F-418D-AE19-62706E023703}">
                      <ahyp:hlinkClr xmlns:ahyp="http://schemas.microsoft.com/office/drawing/2018/hyperlinkcolor" val="tx"/>
                    </a:ext>
                  </a:extLst>
                </a:hlinkClick>
              </a:rPr>
              <a:t>https://imcf.cs.ucy.ac.cy/</a:t>
            </a:r>
            <a:endParaRPr lang="en-US" sz="2000" dirty="0">
              <a:solidFill>
                <a:schemeClr val="tx1"/>
              </a:solidFill>
            </a:endParaRPr>
          </a:p>
          <a:p>
            <a:pPr algn="ctr"/>
            <a:endParaRPr lang="en-GB" sz="1600" b="0" dirty="0">
              <a:solidFill>
                <a:schemeClr val="accent4">
                  <a:lumMod val="75000"/>
                  <a:lumOff val="25000"/>
                </a:schemeClr>
              </a:solidFill>
            </a:endParaRPr>
          </a:p>
        </p:txBody>
      </p:sp>
      <p:sp>
        <p:nvSpPr>
          <p:cNvPr id="17" name="Rectangle 11">
            <a:extLst>
              <a:ext uri="{FF2B5EF4-FFF2-40B4-BE49-F238E27FC236}">
                <a16:creationId xmlns:a16="http://schemas.microsoft.com/office/drawing/2014/main" id="{0DF822BB-8F3F-5443-840B-6269EDBAB401}"/>
              </a:ext>
            </a:extLst>
          </p:cNvPr>
          <p:cNvSpPr>
            <a:spLocks noChangeArrowheads="1"/>
          </p:cNvSpPr>
          <p:nvPr/>
        </p:nvSpPr>
        <p:spPr bwMode="auto">
          <a:xfrm>
            <a:off x="191344" y="5841161"/>
            <a:ext cx="11809312" cy="907259"/>
          </a:xfrm>
          <a:prstGeom prst="rect">
            <a:avLst/>
          </a:prstGeom>
          <a:solidFill>
            <a:srgbClr val="00355E"/>
          </a:solidFill>
          <a:ln w="9525">
            <a:solidFill>
              <a:schemeClr val="tx1"/>
            </a:solidFill>
            <a:round/>
            <a:headEnd/>
            <a:tailEnd/>
          </a:ln>
        </p:spPr>
        <p:txBody>
          <a:bodyPr wrap="none" anchor="ct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r>
              <a:rPr lang="en-US" sz="1800" b="0" dirty="0">
                <a:solidFill>
                  <a:schemeClr val="bg1"/>
                </a:solidFill>
              </a:rPr>
              <a:t>37th IEEE International Conference on Data Engineering  </a:t>
            </a:r>
          </a:p>
          <a:p>
            <a:pPr algn="ctr" eaLnBrk="1" hangingPunct="1"/>
            <a:r>
              <a:rPr lang="en-US" sz="1800" b="0" dirty="0">
                <a:solidFill>
                  <a:schemeClr val="bg1"/>
                </a:solidFill>
              </a:rPr>
              <a:t>19 - 22 April, 2021 Chania | Crete | Greece </a:t>
            </a:r>
            <a:endParaRPr lang="fr-FR" altLang="en-US" sz="1800" dirty="0">
              <a:solidFill>
                <a:schemeClr val="bg1"/>
              </a:solidFill>
            </a:endParaRPr>
          </a:p>
        </p:txBody>
      </p:sp>
      <p:pic>
        <p:nvPicPr>
          <p:cNvPr id="12" name="Picture 11">
            <a:hlinkClick r:id="rId6"/>
            <a:extLst>
              <a:ext uri="{FF2B5EF4-FFF2-40B4-BE49-F238E27FC236}">
                <a16:creationId xmlns:a16="http://schemas.microsoft.com/office/drawing/2014/main" id="{7CCAD995-535A-024A-982A-8FD731790A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5938" y="6211306"/>
            <a:ext cx="300313" cy="300313"/>
          </a:xfrm>
          <a:prstGeom prst="rect">
            <a:avLst/>
          </a:prstGeom>
        </p:spPr>
      </p:pic>
      <p:pic>
        <p:nvPicPr>
          <p:cNvPr id="18" name="Picture 17">
            <a:hlinkClick r:id="rId6"/>
            <a:extLst>
              <a:ext uri="{FF2B5EF4-FFF2-40B4-BE49-F238E27FC236}">
                <a16:creationId xmlns:a16="http://schemas.microsoft.com/office/drawing/2014/main" id="{53122BED-BB66-744E-8E5F-C4BFE49127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8448" y="6189370"/>
            <a:ext cx="335974" cy="335974"/>
          </a:xfrm>
          <a:prstGeom prst="rect">
            <a:avLst/>
          </a:prstGeom>
        </p:spPr>
      </p:pic>
      <p:pic>
        <p:nvPicPr>
          <p:cNvPr id="4" name="Picture 3" descr="A person posing for the camera&#10;&#10;Description automatically generated">
            <a:extLst>
              <a:ext uri="{FF2B5EF4-FFF2-40B4-BE49-F238E27FC236}">
                <a16:creationId xmlns:a16="http://schemas.microsoft.com/office/drawing/2014/main" id="{758A17F5-5C2D-9044-8369-ECA609A4FAE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600" t="20370" r="7934" b="4003"/>
          <a:stretch/>
        </p:blipFill>
        <p:spPr>
          <a:xfrm>
            <a:off x="10921589" y="409062"/>
            <a:ext cx="956618" cy="1229330"/>
          </a:xfrm>
          <a:prstGeom prst="rect">
            <a:avLst/>
          </a:prstGeom>
          <a:noFill/>
          <a:ln w="25400" cap="rnd">
            <a:solidFill>
              <a:schemeClr val="bg1"/>
            </a:solidFill>
            <a:round/>
            <a:headEnd/>
            <a:tailEnd/>
          </a:ln>
        </p:spPr>
      </p:pic>
      <p:pic>
        <p:nvPicPr>
          <p:cNvPr id="2" name="Picture 1">
            <a:extLst>
              <a:ext uri="{FF2B5EF4-FFF2-40B4-BE49-F238E27FC236}">
                <a16:creationId xmlns:a16="http://schemas.microsoft.com/office/drawing/2014/main" id="{AA3D5FBE-53F9-4C4F-8C0E-12FF318857E3}"/>
              </a:ext>
            </a:extLst>
          </p:cNvPr>
          <p:cNvPicPr>
            <a:picLocks noChangeAspect="1"/>
          </p:cNvPicPr>
          <p:nvPr/>
        </p:nvPicPr>
        <p:blipFill>
          <a:blip r:embed="rId10"/>
          <a:stretch>
            <a:fillRect/>
          </a:stretch>
        </p:blipFill>
        <p:spPr>
          <a:xfrm>
            <a:off x="10921590" y="410689"/>
            <a:ext cx="956618" cy="1219688"/>
          </a:xfrm>
          <a:prstGeom prst="rect">
            <a:avLst/>
          </a:prstGeom>
        </p:spPr>
      </p:pic>
      <p:pic>
        <p:nvPicPr>
          <p:cNvPr id="1030" name="Picture 6" descr="Department of Mechanical - Frederick University - Home">
            <a:extLst>
              <a:ext uri="{FF2B5EF4-FFF2-40B4-BE49-F238E27FC236}">
                <a16:creationId xmlns:a16="http://schemas.microsoft.com/office/drawing/2014/main" id="{D68E6AA3-4CE3-41B6-A3FE-FFDE28D57D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5880" y="5013176"/>
            <a:ext cx="2539926" cy="812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Energy Plan Algorithm</a:t>
            </a:r>
          </a:p>
        </p:txBody>
      </p:sp>
      <p:sp>
        <p:nvSpPr>
          <p:cNvPr id="4" name="Rectangle 3">
            <a:extLst>
              <a:ext uri="{FF2B5EF4-FFF2-40B4-BE49-F238E27FC236}">
                <a16:creationId xmlns:a16="http://schemas.microsoft.com/office/drawing/2014/main" id="{A50EBD80-1E2D-4D9D-8ADC-9A735D35CC70}"/>
              </a:ext>
            </a:extLst>
          </p:cNvPr>
          <p:cNvSpPr/>
          <p:nvPr/>
        </p:nvSpPr>
        <p:spPr>
          <a:xfrm>
            <a:off x="551384" y="980728"/>
            <a:ext cx="11254815" cy="2246769"/>
          </a:xfrm>
          <a:prstGeom prst="rect">
            <a:avLst/>
          </a:prstGeom>
        </p:spPr>
        <p:txBody>
          <a:bodyPr wrap="square">
            <a:spAutoFit/>
          </a:bodyPr>
          <a:lstStyle/>
          <a:p>
            <a:pPr lvl="1"/>
            <a:endParaRPr lang="en-US" sz="2800" dirty="0"/>
          </a:p>
          <a:p>
            <a:r>
              <a:rPr lang="en-US" sz="2800" b="0" dirty="0"/>
              <a:t>Utilizes the hill climbing approach </a:t>
            </a:r>
          </a:p>
          <a:p>
            <a:pPr marL="914400" lvl="1" indent="-457200">
              <a:buFont typeface="Arial" panose="020B0604020202020204" pitchFamily="34" charset="0"/>
              <a:buChar char="•"/>
            </a:pPr>
            <a:r>
              <a:rPr lang="en-US" sz="2800" b="0" dirty="0"/>
              <a:t>Searches decision space for a solution</a:t>
            </a:r>
          </a:p>
          <a:p>
            <a:pPr marL="914400" lvl="1" indent="-457200">
              <a:buFont typeface="Arial" panose="020B0604020202020204" pitchFamily="34" charset="0"/>
              <a:buChar char="•"/>
            </a:pPr>
            <a:r>
              <a:rPr lang="en-US" sz="2800" b="0" dirty="0"/>
              <a:t>Optimize users’ convenience </a:t>
            </a:r>
          </a:p>
          <a:p>
            <a:pPr marL="914400" lvl="1" indent="-457200">
              <a:buFont typeface="Arial" panose="020B0604020202020204" pitchFamily="34" charset="0"/>
              <a:buChar char="•"/>
            </a:pPr>
            <a:r>
              <a:rPr lang="en-US" sz="2800" b="0" dirty="0"/>
              <a:t>Satisfy energy constraint</a:t>
            </a:r>
            <a:endParaRPr lang="en-US" sz="2800" dirty="0"/>
          </a:p>
        </p:txBody>
      </p:sp>
      <p:grpSp>
        <p:nvGrpSpPr>
          <p:cNvPr id="5" name="Group 4">
            <a:extLst>
              <a:ext uri="{FF2B5EF4-FFF2-40B4-BE49-F238E27FC236}">
                <a16:creationId xmlns:a16="http://schemas.microsoft.com/office/drawing/2014/main" id="{4E8B4463-D4CE-452D-9F88-4D35F826DA88}"/>
              </a:ext>
            </a:extLst>
          </p:cNvPr>
          <p:cNvGrpSpPr/>
          <p:nvPr/>
        </p:nvGrpSpPr>
        <p:grpSpPr>
          <a:xfrm>
            <a:off x="47328" y="3405469"/>
            <a:ext cx="2664296" cy="3121723"/>
            <a:chOff x="0" y="0"/>
            <a:chExt cx="1905000" cy="2232025"/>
          </a:xfrm>
        </p:grpSpPr>
        <p:pic>
          <p:nvPicPr>
            <p:cNvPr id="6" name="Picture 5" descr="Hand Phone | Hand phone, Phone, Hand holding phone">
              <a:extLst>
                <a:ext uri="{FF2B5EF4-FFF2-40B4-BE49-F238E27FC236}">
                  <a16:creationId xmlns:a16="http://schemas.microsoft.com/office/drawing/2014/main" id="{56D31DC0-B93A-4DE5-8A37-B92A8328DD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05000" cy="2232025"/>
            </a:xfrm>
            <a:prstGeom prst="rect">
              <a:avLst/>
            </a:prstGeom>
            <a:noFill/>
            <a:ln>
              <a:noFill/>
            </a:ln>
            <a:effectLst>
              <a:softEdge rad="114300"/>
            </a:effectLst>
          </p:spPr>
        </p:pic>
        <p:pic>
          <p:nvPicPr>
            <p:cNvPr id="7" name="Picture 6">
              <a:extLst>
                <a:ext uri="{FF2B5EF4-FFF2-40B4-BE49-F238E27FC236}">
                  <a16:creationId xmlns:a16="http://schemas.microsoft.com/office/drawing/2014/main" id="{660AE5D6-50C3-4678-BF9A-247DD90E92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566" y="221810"/>
              <a:ext cx="906780" cy="1751965"/>
            </a:xfrm>
            <a:prstGeom prst="rect">
              <a:avLst/>
            </a:prstGeom>
            <a:noFill/>
            <a:ln>
              <a:noFill/>
            </a:ln>
          </p:spPr>
        </p:pic>
      </p:grpSp>
      <p:sp>
        <p:nvSpPr>
          <p:cNvPr id="8" name="Arrow: Right 7">
            <a:extLst>
              <a:ext uri="{FF2B5EF4-FFF2-40B4-BE49-F238E27FC236}">
                <a16:creationId xmlns:a16="http://schemas.microsoft.com/office/drawing/2014/main" id="{9642A71C-402E-498C-93FD-E86683DA3E76}"/>
              </a:ext>
            </a:extLst>
          </p:cNvPr>
          <p:cNvSpPr/>
          <p:nvPr/>
        </p:nvSpPr>
        <p:spPr bwMode="auto">
          <a:xfrm>
            <a:off x="2063552" y="3356992"/>
            <a:ext cx="3672408" cy="1080120"/>
          </a:xfrm>
          <a:prstGeom prst="rightArrow">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b="0" dirty="0"/>
              <a:t>Sets four meta-rules in MRT</a:t>
            </a:r>
            <a:endParaRPr kumimoji="0" lang="en-US" sz="2000" b="0" i="0" u="none" strike="noStrike" cap="none" normalizeH="0" baseline="0" dirty="0">
              <a:ln>
                <a:noFill/>
              </a:ln>
              <a:solidFill>
                <a:schemeClr val="tx2"/>
              </a:solidFill>
              <a:effectLst/>
              <a:latin typeface="Arial" charset="0"/>
            </a:endParaRPr>
          </a:p>
        </p:txBody>
      </p:sp>
      <p:pic>
        <p:nvPicPr>
          <p:cNvPr id="2050" name="Picture 2" descr="How to convert your images online - ImagesSplitter">
            <a:extLst>
              <a:ext uri="{FF2B5EF4-FFF2-40B4-BE49-F238E27FC236}">
                <a16:creationId xmlns:a16="http://schemas.microsoft.com/office/drawing/2014/main" id="{E064B5F6-0143-44E2-990D-000434904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024" y="4590401"/>
            <a:ext cx="1646911" cy="16469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460095-BEF5-4805-B85C-148A08765971}"/>
              </a:ext>
            </a:extLst>
          </p:cNvPr>
          <p:cNvSpPr txBox="1"/>
          <p:nvPr/>
        </p:nvSpPr>
        <p:spPr>
          <a:xfrm>
            <a:off x="5908752" y="3429000"/>
            <a:ext cx="2376264" cy="1200329"/>
          </a:xfrm>
          <a:prstGeom prst="rect">
            <a:avLst/>
          </a:prstGeom>
          <a:solidFill>
            <a:schemeClr val="accent1"/>
          </a:solidFill>
          <a:ln w="38100">
            <a:solidFill>
              <a:schemeClr val="tx1"/>
            </a:solidFill>
          </a:ln>
        </p:spPr>
        <p:txBody>
          <a:bodyPr wrap="square" rtlCol="0">
            <a:spAutoFit/>
          </a:bodyPr>
          <a:lstStyle/>
          <a:p>
            <a:r>
              <a:rPr lang="en-US" sz="2400" b="0" dirty="0"/>
              <a:t>Converts the MRT to a binary vector</a:t>
            </a:r>
          </a:p>
        </p:txBody>
      </p:sp>
      <p:cxnSp>
        <p:nvCxnSpPr>
          <p:cNvPr id="11" name="Straight Arrow Connector 10">
            <a:extLst>
              <a:ext uri="{FF2B5EF4-FFF2-40B4-BE49-F238E27FC236}">
                <a16:creationId xmlns:a16="http://schemas.microsoft.com/office/drawing/2014/main" id="{FCABD519-37DD-449F-813C-6E2F7DAD56EE}"/>
              </a:ext>
            </a:extLst>
          </p:cNvPr>
          <p:cNvCxnSpPr/>
          <p:nvPr/>
        </p:nvCxnSpPr>
        <p:spPr bwMode="auto">
          <a:xfrm flipV="1">
            <a:off x="8328248" y="3450467"/>
            <a:ext cx="1296144" cy="576064"/>
          </a:xfrm>
          <a:prstGeom prst="straightConnector1">
            <a:avLst/>
          </a:prstGeom>
          <a:noFill/>
          <a:ln w="38100"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FB20810D-19CD-4CA0-B251-33B1B7CD6704}"/>
              </a:ext>
            </a:extLst>
          </p:cNvPr>
          <p:cNvCxnSpPr>
            <a:cxnSpLocks/>
          </p:cNvCxnSpPr>
          <p:nvPr/>
        </p:nvCxnSpPr>
        <p:spPr bwMode="auto">
          <a:xfrm>
            <a:off x="8345016" y="4115307"/>
            <a:ext cx="1279376" cy="475094"/>
          </a:xfrm>
          <a:prstGeom prst="straightConnector1">
            <a:avLst/>
          </a:prstGeom>
          <a:noFill/>
          <a:ln w="38100" cap="flat" cmpd="sng" algn="ctr">
            <a:solidFill>
              <a:schemeClr val="tx1"/>
            </a:solidFill>
            <a:prstDash val="solid"/>
            <a:round/>
            <a:headEnd type="none" w="med" len="med"/>
            <a:tailEnd type="triangle"/>
          </a:ln>
          <a:effectLst/>
        </p:spPr>
      </p:cxnSp>
      <p:sp>
        <p:nvSpPr>
          <p:cNvPr id="17" name="TextBox 16">
            <a:extLst>
              <a:ext uri="{FF2B5EF4-FFF2-40B4-BE49-F238E27FC236}">
                <a16:creationId xmlns:a16="http://schemas.microsoft.com/office/drawing/2014/main" id="{DABBBCF7-F6EA-4092-8614-B1026331BB96}"/>
              </a:ext>
            </a:extLst>
          </p:cNvPr>
          <p:cNvSpPr txBox="1"/>
          <p:nvPr/>
        </p:nvSpPr>
        <p:spPr>
          <a:xfrm>
            <a:off x="9696400" y="2147372"/>
            <a:ext cx="2376264" cy="1569660"/>
          </a:xfrm>
          <a:prstGeom prst="rect">
            <a:avLst/>
          </a:prstGeom>
          <a:solidFill>
            <a:schemeClr val="accent1"/>
          </a:solidFill>
          <a:ln w="38100">
            <a:solidFill>
              <a:schemeClr val="tx1"/>
            </a:solidFill>
          </a:ln>
        </p:spPr>
        <p:txBody>
          <a:bodyPr wrap="square" rtlCol="0">
            <a:spAutoFit/>
          </a:bodyPr>
          <a:lstStyle/>
          <a:p>
            <a:r>
              <a:rPr lang="en-US" sz="2400" b="0" dirty="0"/>
              <a:t>value = 0 at position </a:t>
            </a:r>
            <a:r>
              <a:rPr lang="en-US" sz="2400" b="0" dirty="0" err="1"/>
              <a:t>i</a:t>
            </a:r>
            <a:r>
              <a:rPr lang="en-US" sz="2400" b="0" dirty="0"/>
              <a:t>, ignores meta-rule at position </a:t>
            </a:r>
            <a:r>
              <a:rPr lang="en-US" sz="2400" b="0" dirty="0" err="1"/>
              <a:t>i</a:t>
            </a:r>
            <a:endParaRPr lang="en-US" sz="2400" b="0" dirty="0"/>
          </a:p>
        </p:txBody>
      </p:sp>
      <p:sp>
        <p:nvSpPr>
          <p:cNvPr id="18" name="TextBox 17">
            <a:extLst>
              <a:ext uri="{FF2B5EF4-FFF2-40B4-BE49-F238E27FC236}">
                <a16:creationId xmlns:a16="http://schemas.microsoft.com/office/drawing/2014/main" id="{58E0CD58-DEDB-47AC-B79A-9D9BFF8A65B6}"/>
              </a:ext>
            </a:extLst>
          </p:cNvPr>
          <p:cNvSpPr txBox="1"/>
          <p:nvPr/>
        </p:nvSpPr>
        <p:spPr>
          <a:xfrm>
            <a:off x="9696401" y="3933056"/>
            <a:ext cx="2376264" cy="1569660"/>
          </a:xfrm>
          <a:prstGeom prst="rect">
            <a:avLst/>
          </a:prstGeom>
          <a:solidFill>
            <a:schemeClr val="accent1"/>
          </a:solidFill>
          <a:ln w="38100">
            <a:solidFill>
              <a:schemeClr val="tx1"/>
            </a:solidFill>
          </a:ln>
        </p:spPr>
        <p:txBody>
          <a:bodyPr wrap="square" rtlCol="0">
            <a:spAutoFit/>
          </a:bodyPr>
          <a:lstStyle/>
          <a:p>
            <a:r>
              <a:rPr lang="en-US" sz="2400" b="0" dirty="0"/>
              <a:t>value = 1 at position </a:t>
            </a:r>
            <a:r>
              <a:rPr lang="en-US" sz="2400" b="0" dirty="0" err="1"/>
              <a:t>i</a:t>
            </a:r>
            <a:r>
              <a:rPr lang="en-US" sz="2400" b="0" dirty="0"/>
              <a:t>, adopts meta-rule at position </a:t>
            </a:r>
            <a:r>
              <a:rPr lang="en-US" sz="2400" b="0" dirty="0" err="1"/>
              <a:t>i</a:t>
            </a:r>
            <a:endParaRPr lang="en-US" sz="2400" b="0" dirty="0"/>
          </a:p>
        </p:txBody>
      </p:sp>
      <p:pic>
        <p:nvPicPr>
          <p:cNvPr id="19" name="Picture 18">
            <a:extLst>
              <a:ext uri="{FF2B5EF4-FFF2-40B4-BE49-F238E27FC236}">
                <a16:creationId xmlns:a16="http://schemas.microsoft.com/office/drawing/2014/main" id="{79A50E9F-626A-48DB-B8CF-FE8DD90268B9}"/>
              </a:ext>
            </a:extLst>
          </p:cNvPr>
          <p:cNvPicPr>
            <a:picLocks noChangeAspect="1"/>
          </p:cNvPicPr>
          <p:nvPr/>
        </p:nvPicPr>
        <p:blipFill>
          <a:blip r:embed="rId6"/>
          <a:stretch>
            <a:fillRect/>
          </a:stretch>
        </p:blipFill>
        <p:spPr>
          <a:xfrm>
            <a:off x="8111283" y="5569274"/>
            <a:ext cx="3448052" cy="842963"/>
          </a:xfrm>
          <a:prstGeom prst="rect">
            <a:avLst/>
          </a:prstGeom>
        </p:spPr>
      </p:pic>
      <p:pic>
        <p:nvPicPr>
          <p:cNvPr id="20" name="Picture 19">
            <a:extLst>
              <a:ext uri="{FF2B5EF4-FFF2-40B4-BE49-F238E27FC236}">
                <a16:creationId xmlns:a16="http://schemas.microsoft.com/office/drawing/2014/main" id="{96EA236E-8C72-4CA6-B30D-9F69B70EB115}"/>
              </a:ext>
            </a:extLst>
          </p:cNvPr>
          <p:cNvPicPr>
            <a:picLocks noChangeAspect="1"/>
          </p:cNvPicPr>
          <p:nvPr/>
        </p:nvPicPr>
        <p:blipFill rotWithShape="1">
          <a:blip r:embed="rId7"/>
          <a:srcRect b="22124"/>
          <a:stretch/>
        </p:blipFill>
        <p:spPr>
          <a:xfrm>
            <a:off x="2863971" y="4254402"/>
            <a:ext cx="2256465" cy="2482099"/>
          </a:xfrm>
          <a:prstGeom prst="rect">
            <a:avLst/>
          </a:prstGeom>
        </p:spPr>
      </p:pic>
      <p:pic>
        <p:nvPicPr>
          <p:cNvPr id="16" name="Picture 15">
            <a:extLst>
              <a:ext uri="{FF2B5EF4-FFF2-40B4-BE49-F238E27FC236}">
                <a16:creationId xmlns:a16="http://schemas.microsoft.com/office/drawing/2014/main" id="{F5ED1629-84E2-48BD-B663-B20828D24B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8248" y="1797008"/>
            <a:ext cx="1080120" cy="1080120"/>
          </a:xfrm>
          <a:prstGeom prst="rect">
            <a:avLst/>
          </a:prstGeom>
          <a:effectLst>
            <a:softEdge rad="63500"/>
          </a:effectLst>
        </p:spPr>
      </p:pic>
    </p:spTree>
    <p:extLst>
      <p:ext uri="{BB962C8B-B14F-4D97-AF65-F5344CB8AC3E}">
        <p14:creationId xmlns:p14="http://schemas.microsoft.com/office/powerpoint/2010/main" val="17514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par>
                                <p:cTn id="36" presetID="6"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Energy Plan Algorithm (cont.)</a:t>
            </a:r>
          </a:p>
        </p:txBody>
      </p:sp>
      <p:sp>
        <p:nvSpPr>
          <p:cNvPr id="3" name="Arrow: Striped Right 2">
            <a:extLst>
              <a:ext uri="{FF2B5EF4-FFF2-40B4-BE49-F238E27FC236}">
                <a16:creationId xmlns:a16="http://schemas.microsoft.com/office/drawing/2014/main" id="{121807FF-E505-4510-83DE-B8684E9C609F}"/>
              </a:ext>
            </a:extLst>
          </p:cNvPr>
          <p:cNvSpPr/>
          <p:nvPr/>
        </p:nvSpPr>
        <p:spPr bwMode="auto">
          <a:xfrm>
            <a:off x="191344" y="1484784"/>
            <a:ext cx="3600400" cy="1584176"/>
          </a:xfrm>
          <a:prstGeom prst="stripedRightArrow">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400" b="0" dirty="0"/>
              <a:t>Random </a:t>
            </a:r>
          </a:p>
          <a:p>
            <a:pPr algn="ctr"/>
            <a:r>
              <a:rPr lang="en-US" sz="2400" b="0" dirty="0"/>
              <a:t>initialization process </a:t>
            </a:r>
            <a:endParaRPr kumimoji="0" lang="en-US" sz="2400" b="0" i="0" u="none" strike="noStrike" cap="none" normalizeH="0" baseline="0" dirty="0">
              <a:ln>
                <a:noFill/>
              </a:ln>
              <a:solidFill>
                <a:schemeClr val="tx2"/>
              </a:solidFill>
              <a:effectLst/>
              <a:latin typeface="Arial" charset="0"/>
            </a:endParaRPr>
          </a:p>
        </p:txBody>
      </p:sp>
      <p:pic>
        <p:nvPicPr>
          <p:cNvPr id="10" name="Picture 9">
            <a:extLst>
              <a:ext uri="{FF2B5EF4-FFF2-40B4-BE49-F238E27FC236}">
                <a16:creationId xmlns:a16="http://schemas.microsoft.com/office/drawing/2014/main" id="{485655D8-0F8B-436F-A8E1-F0C14A520583}"/>
              </a:ext>
            </a:extLst>
          </p:cNvPr>
          <p:cNvPicPr>
            <a:picLocks noChangeAspect="1"/>
          </p:cNvPicPr>
          <p:nvPr/>
        </p:nvPicPr>
        <p:blipFill>
          <a:blip r:embed="rId3"/>
          <a:stretch>
            <a:fillRect/>
          </a:stretch>
        </p:blipFill>
        <p:spPr>
          <a:xfrm>
            <a:off x="4079776" y="2060848"/>
            <a:ext cx="3708466" cy="872877"/>
          </a:xfrm>
          <a:prstGeom prst="rect">
            <a:avLst/>
          </a:prstGeom>
        </p:spPr>
      </p:pic>
      <p:sp>
        <p:nvSpPr>
          <p:cNvPr id="16" name="TextBox 15">
            <a:extLst>
              <a:ext uri="{FF2B5EF4-FFF2-40B4-BE49-F238E27FC236}">
                <a16:creationId xmlns:a16="http://schemas.microsoft.com/office/drawing/2014/main" id="{D4607206-7DA6-4035-AA31-93B046B540B1}"/>
              </a:ext>
            </a:extLst>
          </p:cNvPr>
          <p:cNvSpPr txBox="1"/>
          <p:nvPr/>
        </p:nvSpPr>
        <p:spPr>
          <a:xfrm>
            <a:off x="4113312" y="1268760"/>
            <a:ext cx="4286946" cy="461665"/>
          </a:xfrm>
          <a:prstGeom prst="rect">
            <a:avLst/>
          </a:prstGeom>
          <a:solidFill>
            <a:schemeClr val="accent1"/>
          </a:solidFill>
          <a:ln w="38100">
            <a:solidFill>
              <a:schemeClr val="tx1"/>
            </a:solidFill>
          </a:ln>
        </p:spPr>
        <p:txBody>
          <a:bodyPr wrap="square" rtlCol="0">
            <a:spAutoFit/>
          </a:bodyPr>
          <a:lstStyle/>
          <a:p>
            <a:r>
              <a:rPr lang="en-US" sz="2400" b="0" dirty="0"/>
              <a:t>Generates the first solution s*</a:t>
            </a:r>
          </a:p>
        </p:txBody>
      </p:sp>
      <p:sp>
        <p:nvSpPr>
          <p:cNvPr id="25" name="TextBox 24">
            <a:extLst>
              <a:ext uri="{FF2B5EF4-FFF2-40B4-BE49-F238E27FC236}">
                <a16:creationId xmlns:a16="http://schemas.microsoft.com/office/drawing/2014/main" id="{32704DF5-31A9-491D-9515-B0BDD4BA411F}"/>
              </a:ext>
            </a:extLst>
          </p:cNvPr>
          <p:cNvSpPr txBox="1"/>
          <p:nvPr/>
        </p:nvSpPr>
        <p:spPr>
          <a:xfrm>
            <a:off x="8900797" y="2562802"/>
            <a:ext cx="2673585" cy="830997"/>
          </a:xfrm>
          <a:prstGeom prst="rect">
            <a:avLst/>
          </a:prstGeom>
          <a:solidFill>
            <a:schemeClr val="bg1"/>
          </a:solidFill>
          <a:ln w="38100">
            <a:solidFill>
              <a:srgbClr val="FF0000"/>
            </a:solidFill>
          </a:ln>
        </p:spPr>
        <p:txBody>
          <a:bodyPr wrap="square" rtlCol="0">
            <a:spAutoFit/>
          </a:bodyPr>
          <a:lstStyle/>
          <a:p>
            <a:r>
              <a:rPr lang="en-US" sz="2400" b="0" dirty="0">
                <a:solidFill>
                  <a:srgbClr val="FF0000"/>
                </a:solidFill>
              </a:rPr>
              <a:t>Meta-rules 2 and 3 will be ignored</a:t>
            </a:r>
          </a:p>
        </p:txBody>
      </p:sp>
      <p:sp>
        <p:nvSpPr>
          <p:cNvPr id="30" name="TextBox 29">
            <a:extLst>
              <a:ext uri="{FF2B5EF4-FFF2-40B4-BE49-F238E27FC236}">
                <a16:creationId xmlns:a16="http://schemas.microsoft.com/office/drawing/2014/main" id="{19A7403F-2B3E-4D0D-9BAF-C3E92BF0C526}"/>
              </a:ext>
            </a:extLst>
          </p:cNvPr>
          <p:cNvSpPr txBox="1"/>
          <p:nvPr/>
        </p:nvSpPr>
        <p:spPr>
          <a:xfrm>
            <a:off x="8900797" y="1445875"/>
            <a:ext cx="2673585" cy="830997"/>
          </a:xfrm>
          <a:prstGeom prst="rect">
            <a:avLst/>
          </a:prstGeom>
          <a:solidFill>
            <a:schemeClr val="bg1"/>
          </a:solidFill>
          <a:ln w="38100">
            <a:solidFill>
              <a:srgbClr val="00B050"/>
            </a:solidFill>
          </a:ln>
        </p:spPr>
        <p:txBody>
          <a:bodyPr wrap="square" rtlCol="0">
            <a:spAutoFit/>
          </a:bodyPr>
          <a:lstStyle/>
          <a:p>
            <a:r>
              <a:rPr lang="en-US" sz="2400" b="0" dirty="0">
                <a:solidFill>
                  <a:srgbClr val="00B050"/>
                </a:solidFill>
              </a:rPr>
              <a:t>Meta-rules 1 and 4 will be triggered</a:t>
            </a:r>
          </a:p>
        </p:txBody>
      </p:sp>
      <p:sp>
        <p:nvSpPr>
          <p:cNvPr id="32" name="Arrow: Striped Right 31">
            <a:extLst>
              <a:ext uri="{FF2B5EF4-FFF2-40B4-BE49-F238E27FC236}">
                <a16:creationId xmlns:a16="http://schemas.microsoft.com/office/drawing/2014/main" id="{FABEE848-1229-4475-9DCC-FB49E0076BC5}"/>
              </a:ext>
            </a:extLst>
          </p:cNvPr>
          <p:cNvSpPr/>
          <p:nvPr/>
        </p:nvSpPr>
        <p:spPr bwMode="auto">
          <a:xfrm rot="5400000">
            <a:off x="5138724" y="3176298"/>
            <a:ext cx="1760566" cy="1337129"/>
          </a:xfrm>
          <a:prstGeom prst="stripedRightArrow">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Arial" charset="0"/>
              </a:rPr>
              <a:t>   Optimization</a:t>
            </a:r>
          </a:p>
        </p:txBody>
      </p:sp>
      <p:pic>
        <p:nvPicPr>
          <p:cNvPr id="34" name="Picture 33">
            <a:extLst>
              <a:ext uri="{FF2B5EF4-FFF2-40B4-BE49-F238E27FC236}">
                <a16:creationId xmlns:a16="http://schemas.microsoft.com/office/drawing/2014/main" id="{C05FA431-660D-4780-B3BE-F4919AFF1EF4}"/>
              </a:ext>
            </a:extLst>
          </p:cNvPr>
          <p:cNvPicPr>
            <a:picLocks noChangeAspect="1"/>
          </p:cNvPicPr>
          <p:nvPr/>
        </p:nvPicPr>
        <p:blipFill rotWithShape="1">
          <a:blip r:embed="rId4"/>
          <a:srcRect b="48999"/>
          <a:stretch/>
        </p:blipFill>
        <p:spPr>
          <a:xfrm>
            <a:off x="3753587" y="4756005"/>
            <a:ext cx="3600400" cy="1049260"/>
          </a:xfrm>
          <a:prstGeom prst="rect">
            <a:avLst/>
          </a:prstGeom>
        </p:spPr>
      </p:pic>
      <p:sp>
        <p:nvSpPr>
          <p:cNvPr id="36" name="TextBox 35">
            <a:extLst>
              <a:ext uri="{FF2B5EF4-FFF2-40B4-BE49-F238E27FC236}">
                <a16:creationId xmlns:a16="http://schemas.microsoft.com/office/drawing/2014/main" id="{E983FCCC-BF8A-44A2-B724-8C37C14D9188}"/>
              </a:ext>
            </a:extLst>
          </p:cNvPr>
          <p:cNvSpPr txBox="1"/>
          <p:nvPr/>
        </p:nvSpPr>
        <p:spPr>
          <a:xfrm>
            <a:off x="168028" y="5517232"/>
            <a:ext cx="3456384" cy="830997"/>
          </a:xfrm>
          <a:prstGeom prst="rect">
            <a:avLst/>
          </a:prstGeom>
          <a:solidFill>
            <a:schemeClr val="accent1"/>
          </a:solidFill>
          <a:ln w="38100">
            <a:solidFill>
              <a:schemeClr val="tx1"/>
            </a:solidFill>
          </a:ln>
        </p:spPr>
        <p:txBody>
          <a:bodyPr wrap="square" rtlCol="0">
            <a:spAutoFit/>
          </a:bodyPr>
          <a:lstStyle/>
          <a:p>
            <a:r>
              <a:rPr lang="en-US" sz="2400" b="0" dirty="0"/>
              <a:t>Random Generator</a:t>
            </a:r>
          </a:p>
          <a:p>
            <a:r>
              <a:rPr lang="en-US" sz="2400" b="0" dirty="0"/>
              <a:t>k=2 vector components</a:t>
            </a:r>
          </a:p>
        </p:txBody>
      </p:sp>
      <p:pic>
        <p:nvPicPr>
          <p:cNvPr id="39" name="Picture 38">
            <a:extLst>
              <a:ext uri="{FF2B5EF4-FFF2-40B4-BE49-F238E27FC236}">
                <a16:creationId xmlns:a16="http://schemas.microsoft.com/office/drawing/2014/main" id="{E49A4AE3-3F1A-4567-9A7F-A6EDC6D57EA2}"/>
              </a:ext>
            </a:extLst>
          </p:cNvPr>
          <p:cNvPicPr>
            <a:picLocks noChangeAspect="1"/>
          </p:cNvPicPr>
          <p:nvPr/>
        </p:nvPicPr>
        <p:blipFill rotWithShape="1">
          <a:blip r:embed="rId4"/>
          <a:srcRect t="51001"/>
          <a:stretch/>
        </p:blipFill>
        <p:spPr>
          <a:xfrm>
            <a:off x="3719736" y="5805265"/>
            <a:ext cx="3600400" cy="1008107"/>
          </a:xfrm>
          <a:prstGeom prst="rect">
            <a:avLst/>
          </a:prstGeom>
        </p:spPr>
      </p:pic>
      <p:sp>
        <p:nvSpPr>
          <p:cNvPr id="37" name="Rectangle 36">
            <a:extLst>
              <a:ext uri="{FF2B5EF4-FFF2-40B4-BE49-F238E27FC236}">
                <a16:creationId xmlns:a16="http://schemas.microsoft.com/office/drawing/2014/main" id="{A801F15C-FF54-4351-8002-863F99BE6607}"/>
              </a:ext>
            </a:extLst>
          </p:cNvPr>
          <p:cNvSpPr/>
          <p:nvPr/>
        </p:nvSpPr>
        <p:spPr bwMode="auto">
          <a:xfrm>
            <a:off x="3719736" y="5844381"/>
            <a:ext cx="3600400" cy="968991"/>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0" name="Arrow: Right 39">
            <a:extLst>
              <a:ext uri="{FF2B5EF4-FFF2-40B4-BE49-F238E27FC236}">
                <a16:creationId xmlns:a16="http://schemas.microsoft.com/office/drawing/2014/main" id="{B2F3616A-ADC5-4DB2-B8DC-D2A066ABBBEE}"/>
              </a:ext>
            </a:extLst>
          </p:cNvPr>
          <p:cNvSpPr/>
          <p:nvPr/>
        </p:nvSpPr>
        <p:spPr bwMode="auto">
          <a:xfrm>
            <a:off x="7425995" y="5949280"/>
            <a:ext cx="830245" cy="398949"/>
          </a:xfrm>
          <a:prstGeom prst="rightArrow">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solidFill>
                  <a:schemeClr val="tx1"/>
                </a:solidFill>
              </a:ln>
              <a:solidFill>
                <a:schemeClr val="tx2"/>
              </a:solidFill>
              <a:effectLst/>
              <a:latin typeface="Arial" charset="0"/>
            </a:endParaRPr>
          </a:p>
        </p:txBody>
      </p:sp>
      <p:sp>
        <p:nvSpPr>
          <p:cNvPr id="42" name="TextBox 41">
            <a:extLst>
              <a:ext uri="{FF2B5EF4-FFF2-40B4-BE49-F238E27FC236}">
                <a16:creationId xmlns:a16="http://schemas.microsoft.com/office/drawing/2014/main" id="{7733C5BF-243A-4215-9334-C7D907F0E1C1}"/>
              </a:ext>
            </a:extLst>
          </p:cNvPr>
          <p:cNvSpPr txBox="1"/>
          <p:nvPr/>
        </p:nvSpPr>
        <p:spPr>
          <a:xfrm>
            <a:off x="8328249" y="4806299"/>
            <a:ext cx="3600399" cy="1569660"/>
          </a:xfrm>
          <a:prstGeom prst="rect">
            <a:avLst/>
          </a:prstGeom>
          <a:solidFill>
            <a:schemeClr val="accent1"/>
          </a:solidFill>
          <a:ln w="38100">
            <a:solidFill>
              <a:schemeClr val="tx1"/>
            </a:solidFill>
          </a:ln>
        </p:spPr>
        <p:txBody>
          <a:bodyPr wrap="square" rtlCol="0">
            <a:spAutoFit/>
          </a:bodyPr>
          <a:lstStyle/>
          <a:p>
            <a:r>
              <a:rPr lang="en-US" sz="2400" b="0" dirty="0"/>
              <a:t>New generated</a:t>
            </a:r>
          </a:p>
          <a:p>
            <a:r>
              <a:rPr lang="en-US" sz="2400" dirty="0">
                <a:solidFill>
                  <a:srgbClr val="FF0000"/>
                </a:solidFill>
              </a:rPr>
              <a:t>solution</a:t>
            </a:r>
            <a:r>
              <a:rPr lang="en-US" sz="2400" b="0" dirty="0">
                <a:solidFill>
                  <a:srgbClr val="FF0000"/>
                </a:solidFill>
              </a:rPr>
              <a:t> </a:t>
            </a:r>
            <a:r>
              <a:rPr lang="en-US" sz="2400" dirty="0">
                <a:solidFill>
                  <a:srgbClr val="FF0000"/>
                </a:solidFill>
              </a:rPr>
              <a:t>s</a:t>
            </a:r>
            <a:r>
              <a:rPr lang="en-US" sz="2400" b="0" dirty="0">
                <a:solidFill>
                  <a:srgbClr val="FF0000"/>
                </a:solidFill>
              </a:rPr>
              <a:t> </a:t>
            </a:r>
            <a:r>
              <a:rPr lang="en-US" sz="2400" b="0" dirty="0">
                <a:sym typeface="Wingdings" panose="05000000000000000000" pitchFamily="2" charset="2"/>
              </a:rPr>
              <a:t></a:t>
            </a:r>
            <a:r>
              <a:rPr lang="en-US" sz="2400" b="0" dirty="0"/>
              <a:t>compared</a:t>
            </a:r>
          </a:p>
          <a:p>
            <a:r>
              <a:rPr lang="en-US" sz="2400" b="0" dirty="0"/>
              <a:t>with the current best </a:t>
            </a:r>
            <a:r>
              <a:rPr lang="en-US" sz="2400" dirty="0">
                <a:solidFill>
                  <a:srgbClr val="24B8EB"/>
                </a:solidFill>
              </a:rPr>
              <a:t>solution</a:t>
            </a:r>
            <a:r>
              <a:rPr lang="en-US" sz="2400" b="0" dirty="0">
                <a:solidFill>
                  <a:srgbClr val="24B8EB"/>
                </a:solidFill>
              </a:rPr>
              <a:t> </a:t>
            </a:r>
            <a:r>
              <a:rPr lang="en-US" sz="2400" dirty="0">
                <a:solidFill>
                  <a:srgbClr val="24B8EB"/>
                </a:solidFill>
              </a:rPr>
              <a:t>s*</a:t>
            </a:r>
          </a:p>
        </p:txBody>
      </p:sp>
      <p:sp>
        <p:nvSpPr>
          <p:cNvPr id="43" name="Rectangle 42">
            <a:extLst>
              <a:ext uri="{FF2B5EF4-FFF2-40B4-BE49-F238E27FC236}">
                <a16:creationId xmlns:a16="http://schemas.microsoft.com/office/drawing/2014/main" id="{09FEEE93-B650-4F40-9FB3-0484A51EEF5C}"/>
              </a:ext>
            </a:extLst>
          </p:cNvPr>
          <p:cNvSpPr/>
          <p:nvPr/>
        </p:nvSpPr>
        <p:spPr bwMode="auto">
          <a:xfrm>
            <a:off x="3719736" y="4836273"/>
            <a:ext cx="3600400" cy="968991"/>
          </a:xfrm>
          <a:prstGeom prst="rect">
            <a:avLst/>
          </a:prstGeom>
          <a:noFill/>
          <a:ln w="38100" cap="flat" cmpd="sng" algn="ctr">
            <a:solidFill>
              <a:srgbClr val="24B8E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4" name="Arrow: Right 43">
            <a:extLst>
              <a:ext uri="{FF2B5EF4-FFF2-40B4-BE49-F238E27FC236}">
                <a16:creationId xmlns:a16="http://schemas.microsoft.com/office/drawing/2014/main" id="{1A539CF4-BD92-4E3E-9CA2-C39EB28F77E3}"/>
              </a:ext>
            </a:extLst>
          </p:cNvPr>
          <p:cNvSpPr/>
          <p:nvPr/>
        </p:nvSpPr>
        <p:spPr bwMode="auto">
          <a:xfrm>
            <a:off x="7425995" y="5301208"/>
            <a:ext cx="830245" cy="398949"/>
          </a:xfrm>
          <a:prstGeom prst="rightArrow">
            <a:avLst/>
          </a:prstGeom>
          <a:solidFill>
            <a:srgbClr val="24B8EB"/>
          </a:solidFill>
          <a:ln w="38100" cap="flat" cmpd="sng" algn="ctr">
            <a:solidFill>
              <a:srgbClr val="24B8E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solidFill>
                  <a:schemeClr val="tx1"/>
                </a:solidFill>
              </a:ln>
              <a:solidFill>
                <a:schemeClr val="tx2"/>
              </a:solidFill>
              <a:effectLst/>
              <a:latin typeface="Arial" charset="0"/>
            </a:endParaRPr>
          </a:p>
        </p:txBody>
      </p:sp>
      <p:sp>
        <p:nvSpPr>
          <p:cNvPr id="23" name="TextBox 22">
            <a:extLst>
              <a:ext uri="{FF2B5EF4-FFF2-40B4-BE49-F238E27FC236}">
                <a16:creationId xmlns:a16="http://schemas.microsoft.com/office/drawing/2014/main" id="{8D6579DF-1038-4FB2-9459-9EEC41B2EE48}"/>
              </a:ext>
            </a:extLst>
          </p:cNvPr>
          <p:cNvSpPr txBox="1"/>
          <p:nvPr/>
        </p:nvSpPr>
        <p:spPr>
          <a:xfrm>
            <a:off x="8328248" y="4217020"/>
            <a:ext cx="3600399" cy="2308324"/>
          </a:xfrm>
          <a:prstGeom prst="rect">
            <a:avLst/>
          </a:prstGeom>
          <a:solidFill>
            <a:schemeClr val="accent1"/>
          </a:solidFill>
          <a:ln w="38100">
            <a:solidFill>
              <a:schemeClr val="tx1"/>
            </a:solidFill>
          </a:ln>
        </p:spPr>
        <p:txBody>
          <a:bodyPr wrap="square" rtlCol="0">
            <a:spAutoFit/>
          </a:bodyPr>
          <a:lstStyle/>
          <a:p>
            <a:r>
              <a:rPr lang="en-US" sz="2400" b="0" dirty="0">
                <a:solidFill>
                  <a:schemeClr val="tx1"/>
                </a:solidFill>
              </a:rPr>
              <a:t>A</a:t>
            </a:r>
            <a:r>
              <a:rPr lang="en-US" sz="2400" b="0" dirty="0">
                <a:solidFill>
                  <a:srgbClr val="24B8EB"/>
                </a:solidFill>
              </a:rPr>
              <a:t> </a:t>
            </a:r>
            <a:r>
              <a:rPr lang="en-US" sz="2400" dirty="0">
                <a:solidFill>
                  <a:srgbClr val="FF0000"/>
                </a:solidFill>
              </a:rPr>
              <a:t>solution s </a:t>
            </a:r>
            <a:r>
              <a:rPr lang="en-US" sz="2400" b="0" dirty="0">
                <a:solidFill>
                  <a:schemeClr val="tx1"/>
                </a:solidFill>
              </a:rPr>
              <a:t>is considered better and replaces the current</a:t>
            </a:r>
          </a:p>
          <a:p>
            <a:r>
              <a:rPr lang="en-US" sz="2400" b="0" dirty="0">
                <a:solidFill>
                  <a:schemeClr val="tx1"/>
                </a:solidFill>
              </a:rPr>
              <a:t>best </a:t>
            </a:r>
            <a:r>
              <a:rPr lang="en-US" sz="2400" dirty="0">
                <a:solidFill>
                  <a:srgbClr val="24B8EB"/>
                </a:solidFill>
              </a:rPr>
              <a:t>solution s*</a:t>
            </a:r>
            <a:r>
              <a:rPr lang="en-US" sz="2400" b="0" dirty="0">
                <a:solidFill>
                  <a:srgbClr val="24B8EB"/>
                </a:solidFill>
              </a:rPr>
              <a:t> </a:t>
            </a:r>
            <a:r>
              <a:rPr lang="en-US" sz="2400" b="0" dirty="0">
                <a:solidFill>
                  <a:schemeClr val="tx1"/>
                </a:solidFill>
              </a:rPr>
              <a:t>if </a:t>
            </a:r>
          </a:p>
          <a:p>
            <a:r>
              <a:rPr lang="en-US" sz="2400" dirty="0">
                <a:solidFill>
                  <a:schemeClr val="tx1"/>
                </a:solidFill>
              </a:rPr>
              <a:t>(F</a:t>
            </a:r>
            <a:r>
              <a:rPr lang="en-US" sz="2400" baseline="-25000" dirty="0">
                <a:solidFill>
                  <a:schemeClr val="tx1"/>
                </a:solidFill>
              </a:rPr>
              <a:t>E</a:t>
            </a:r>
            <a:r>
              <a:rPr lang="en-US" sz="2400" dirty="0">
                <a:solidFill>
                  <a:schemeClr val="tx1"/>
                </a:solidFill>
              </a:rPr>
              <a:t>(s) &lt;= E</a:t>
            </a:r>
            <a:r>
              <a:rPr lang="en-US" sz="2400" baseline="-25000" dirty="0">
                <a:solidFill>
                  <a:schemeClr val="tx1"/>
                </a:solidFill>
              </a:rPr>
              <a:t>p</a:t>
            </a:r>
            <a:r>
              <a:rPr lang="en-US" sz="2400" dirty="0">
                <a:solidFill>
                  <a:schemeClr val="tx1"/>
                </a:solidFill>
              </a:rPr>
              <a:t>) &amp;&amp; </a:t>
            </a:r>
          </a:p>
          <a:p>
            <a:r>
              <a:rPr lang="en-US" sz="2400" dirty="0">
                <a:solidFill>
                  <a:schemeClr val="tx1"/>
                </a:solidFill>
              </a:rPr>
              <a:t>(F</a:t>
            </a:r>
            <a:r>
              <a:rPr lang="en-US" sz="2400" baseline="-25000" dirty="0">
                <a:solidFill>
                  <a:schemeClr val="tx1"/>
                </a:solidFill>
              </a:rPr>
              <a:t>CE</a:t>
            </a:r>
            <a:r>
              <a:rPr lang="en-US" sz="2400" dirty="0">
                <a:solidFill>
                  <a:schemeClr val="tx1"/>
                </a:solidFill>
              </a:rPr>
              <a:t>(s) &lt; F</a:t>
            </a:r>
            <a:r>
              <a:rPr lang="en-US" sz="2400" baseline="-25000" dirty="0">
                <a:solidFill>
                  <a:schemeClr val="tx1"/>
                </a:solidFill>
              </a:rPr>
              <a:t>CE</a:t>
            </a:r>
            <a:r>
              <a:rPr lang="en-US" sz="2400" dirty="0">
                <a:solidFill>
                  <a:schemeClr val="tx1"/>
                </a:solidFill>
              </a:rPr>
              <a:t>(s*))</a:t>
            </a:r>
          </a:p>
        </p:txBody>
      </p:sp>
      <p:sp>
        <p:nvSpPr>
          <p:cNvPr id="27" name="Oval 26">
            <a:extLst>
              <a:ext uri="{FF2B5EF4-FFF2-40B4-BE49-F238E27FC236}">
                <a16:creationId xmlns:a16="http://schemas.microsoft.com/office/drawing/2014/main" id="{FD71A980-2906-46CC-871B-B3B33F90FDD9}"/>
              </a:ext>
            </a:extLst>
          </p:cNvPr>
          <p:cNvSpPr/>
          <p:nvPr/>
        </p:nvSpPr>
        <p:spPr bwMode="auto">
          <a:xfrm>
            <a:off x="7221257" y="1979548"/>
            <a:ext cx="409476" cy="486758"/>
          </a:xfrm>
          <a:prstGeom prst="ellipse">
            <a:avLst/>
          </a:prstGeom>
          <a:noFill/>
          <a:ln w="571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B050"/>
              </a:solidFill>
              <a:effectLst/>
              <a:latin typeface="Arial" charset="0"/>
            </a:endParaRPr>
          </a:p>
        </p:txBody>
      </p:sp>
      <p:sp>
        <p:nvSpPr>
          <p:cNvPr id="29" name="Oval 28">
            <a:extLst>
              <a:ext uri="{FF2B5EF4-FFF2-40B4-BE49-F238E27FC236}">
                <a16:creationId xmlns:a16="http://schemas.microsoft.com/office/drawing/2014/main" id="{9634D71E-6275-4771-B756-6748E188B74D}"/>
              </a:ext>
            </a:extLst>
          </p:cNvPr>
          <p:cNvSpPr/>
          <p:nvPr/>
        </p:nvSpPr>
        <p:spPr bwMode="auto">
          <a:xfrm>
            <a:off x="5192331" y="1966356"/>
            <a:ext cx="409476" cy="486758"/>
          </a:xfrm>
          <a:prstGeom prst="ellipse">
            <a:avLst/>
          </a:prstGeom>
          <a:noFill/>
          <a:ln w="571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B050"/>
              </a:solidFill>
              <a:effectLst/>
              <a:latin typeface="Arial" charset="0"/>
            </a:endParaRPr>
          </a:p>
        </p:txBody>
      </p:sp>
      <p:sp>
        <p:nvSpPr>
          <p:cNvPr id="31" name="Oval 30">
            <a:extLst>
              <a:ext uri="{FF2B5EF4-FFF2-40B4-BE49-F238E27FC236}">
                <a16:creationId xmlns:a16="http://schemas.microsoft.com/office/drawing/2014/main" id="{189C680D-1CC8-4EC8-A981-4ADB999E332A}"/>
              </a:ext>
            </a:extLst>
          </p:cNvPr>
          <p:cNvSpPr/>
          <p:nvPr/>
        </p:nvSpPr>
        <p:spPr bwMode="auto">
          <a:xfrm>
            <a:off x="5885886" y="1993119"/>
            <a:ext cx="409476" cy="486758"/>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B050"/>
              </a:solidFill>
              <a:effectLst/>
              <a:latin typeface="Arial" charset="0"/>
            </a:endParaRPr>
          </a:p>
        </p:txBody>
      </p:sp>
      <p:sp>
        <p:nvSpPr>
          <p:cNvPr id="33" name="Oval 32">
            <a:extLst>
              <a:ext uri="{FF2B5EF4-FFF2-40B4-BE49-F238E27FC236}">
                <a16:creationId xmlns:a16="http://schemas.microsoft.com/office/drawing/2014/main" id="{9069181E-E26D-4552-A207-81F13C9532FB}"/>
              </a:ext>
            </a:extLst>
          </p:cNvPr>
          <p:cNvSpPr/>
          <p:nvPr/>
        </p:nvSpPr>
        <p:spPr bwMode="auto">
          <a:xfrm>
            <a:off x="6595993" y="1979548"/>
            <a:ext cx="409476" cy="486758"/>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B050"/>
              </a:solidFill>
              <a:effectLst/>
              <a:latin typeface="Arial" charset="0"/>
            </a:endParaRPr>
          </a:p>
        </p:txBody>
      </p:sp>
      <p:pic>
        <p:nvPicPr>
          <p:cNvPr id="41" name="Picture 40">
            <a:extLst>
              <a:ext uri="{FF2B5EF4-FFF2-40B4-BE49-F238E27FC236}">
                <a16:creationId xmlns:a16="http://schemas.microsoft.com/office/drawing/2014/main" id="{D251F20F-66CE-4553-89AE-451D043C6F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052" y="3737888"/>
            <a:ext cx="2048336" cy="1536252"/>
          </a:xfrm>
          <a:prstGeom prst="rect">
            <a:avLst/>
          </a:prstGeom>
          <a:effectLst>
            <a:softEdge rad="114300"/>
          </a:effectLst>
        </p:spPr>
      </p:pic>
    </p:spTree>
    <p:extLst>
      <p:ext uri="{BB962C8B-B14F-4D97-AF65-F5344CB8AC3E}">
        <p14:creationId xmlns:p14="http://schemas.microsoft.com/office/powerpoint/2010/main" val="25660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500"/>
                                        <p:tgtEl>
                                          <p:spTgt spid="36"/>
                                        </p:tgtEl>
                                      </p:cBhvr>
                                    </p:animEffect>
                                  </p:childTnLst>
                                </p:cTn>
                              </p:par>
                              <p:par>
                                <p:cTn id="56" presetID="14" presetClass="entr" presetSubtype="1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500"/>
                                        <p:tgtEl>
                                          <p:spTgt spid="34"/>
                                        </p:tgtEl>
                                      </p:cBhvr>
                                    </p:animEffect>
                                  </p:childTnLst>
                                </p:cTn>
                              </p:par>
                              <p:par>
                                <p:cTn id="59" presetID="21" presetClass="entr" presetSubtype="1"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heel(1)">
                                      <p:cBhvr>
                                        <p:cTn id="61" dur="20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randombar(horizontal)">
                                      <p:cBhvr>
                                        <p:cTn id="66" dur="500"/>
                                        <p:tgtEl>
                                          <p:spTgt spid="37"/>
                                        </p:tgtEl>
                                      </p:cBhvr>
                                    </p:animEffect>
                                  </p:childTnLst>
                                </p:cTn>
                              </p:par>
                              <p:par>
                                <p:cTn id="67" presetID="14" presetClass="entr" presetSubtype="1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randombar(horizont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arn(inVertical)">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000"/>
                                        <p:tgtEl>
                                          <p:spTgt spid="44"/>
                                        </p:tgtEl>
                                      </p:cBhvr>
                                    </p:animEffect>
                                    <p:anim calcmode="lin" valueType="num">
                                      <p:cBhvr>
                                        <p:cTn id="80" dur="1000" fill="hold"/>
                                        <p:tgtEl>
                                          <p:spTgt spid="44"/>
                                        </p:tgtEl>
                                        <p:attrNameLst>
                                          <p:attrName>ppt_x</p:attrName>
                                        </p:attrNameLst>
                                      </p:cBhvr>
                                      <p:tavLst>
                                        <p:tav tm="0">
                                          <p:val>
                                            <p:strVal val="#ppt_x"/>
                                          </p:val>
                                        </p:tav>
                                        <p:tav tm="100000">
                                          <p:val>
                                            <p:strVal val="#ppt_x"/>
                                          </p:val>
                                        </p:tav>
                                      </p:tavLst>
                                    </p:anim>
                                    <p:anim calcmode="lin" valueType="num">
                                      <p:cBhvr>
                                        <p:cTn id="81" dur="1000" fill="hold"/>
                                        <p:tgtEl>
                                          <p:spTgt spid="4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5" grpId="0" animBg="1"/>
      <p:bldP spid="30" grpId="0" animBg="1"/>
      <p:bldP spid="32" grpId="0" animBg="1"/>
      <p:bldP spid="36" grpId="0" animBg="1"/>
      <p:bldP spid="37" grpId="0" animBg="1"/>
      <p:bldP spid="40" grpId="0" animBg="1"/>
      <p:bldP spid="42" grpId="0" animBg="1"/>
      <p:bldP spid="43" grpId="0" animBg="1"/>
      <p:bldP spid="44" grpId="0" animBg="1"/>
      <p:bldP spid="23" grpId="0" animBg="1"/>
      <p:bldP spid="27" grpId="0" animBg="1"/>
      <p:bldP spid="29" grpId="0" animBg="1"/>
      <p:bldP spid="31"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IMCF System Architecture</a:t>
            </a:r>
          </a:p>
        </p:txBody>
      </p:sp>
      <p:pic>
        <p:nvPicPr>
          <p:cNvPr id="3" name="Picture 2">
            <a:extLst>
              <a:ext uri="{FF2B5EF4-FFF2-40B4-BE49-F238E27FC236}">
                <a16:creationId xmlns:a16="http://schemas.microsoft.com/office/drawing/2014/main" id="{041BCB8B-3FA5-477D-9046-C41AF88854A4}"/>
              </a:ext>
            </a:extLst>
          </p:cNvPr>
          <p:cNvPicPr>
            <a:picLocks noChangeAspect="1"/>
          </p:cNvPicPr>
          <p:nvPr/>
        </p:nvPicPr>
        <p:blipFill>
          <a:blip r:embed="rId3"/>
          <a:stretch>
            <a:fillRect/>
          </a:stretch>
        </p:blipFill>
        <p:spPr>
          <a:xfrm>
            <a:off x="2557899" y="1425122"/>
            <a:ext cx="7076200" cy="3130779"/>
          </a:xfrm>
          <a:prstGeom prst="rect">
            <a:avLst/>
          </a:prstGeom>
        </p:spPr>
      </p:pic>
      <p:sp>
        <p:nvSpPr>
          <p:cNvPr id="5" name="Rectangle 4">
            <a:extLst>
              <a:ext uri="{FF2B5EF4-FFF2-40B4-BE49-F238E27FC236}">
                <a16:creationId xmlns:a16="http://schemas.microsoft.com/office/drawing/2014/main" id="{6D97D857-E094-4440-97D5-C3AEEEC150EA}"/>
              </a:ext>
            </a:extLst>
          </p:cNvPr>
          <p:cNvSpPr/>
          <p:nvPr/>
        </p:nvSpPr>
        <p:spPr>
          <a:xfrm>
            <a:off x="263352" y="4725144"/>
            <a:ext cx="11809312" cy="1815882"/>
          </a:xfrm>
          <a:prstGeom prst="rect">
            <a:avLst/>
          </a:prstGeom>
        </p:spPr>
        <p:txBody>
          <a:bodyPr wrap="square">
            <a:spAutoFit/>
          </a:bodyPr>
          <a:lstStyle/>
          <a:p>
            <a:pPr marL="457200" indent="-457200">
              <a:buFont typeface="Arial" panose="020B0604020202020204" pitchFamily="34" charset="0"/>
              <a:buChar char="•"/>
            </a:pPr>
            <a:r>
              <a:rPr lang="en-US" sz="2800" dirty="0"/>
              <a:t>Local Controller</a:t>
            </a:r>
            <a:r>
              <a:rPr lang="en-US" sz="2800" b="0" dirty="0"/>
              <a:t> </a:t>
            </a:r>
            <a:r>
              <a:rPr lang="en-US" sz="2800" b="0" dirty="0">
                <a:sym typeface="Wingdings" panose="05000000000000000000" pitchFamily="2" charset="2"/>
              </a:rPr>
              <a:t> </a:t>
            </a:r>
            <a:r>
              <a:rPr lang="en-US" sz="2800" b="0" dirty="0"/>
              <a:t>direct communication with the IoT devices </a:t>
            </a:r>
          </a:p>
          <a:p>
            <a:pPr marL="457200" indent="-457200">
              <a:buFont typeface="Arial" panose="020B0604020202020204" pitchFamily="34" charset="0"/>
              <a:buChar char="•"/>
            </a:pPr>
            <a:r>
              <a:rPr lang="en-US" sz="2800" dirty="0" err="1"/>
              <a:t>OpenHAB</a:t>
            </a:r>
            <a:r>
              <a:rPr lang="en-US" sz="2800" b="0" dirty="0"/>
              <a:t> smartphone application</a:t>
            </a:r>
          </a:p>
          <a:p>
            <a:pPr marL="457200" indent="-457200">
              <a:buFont typeface="Arial" panose="020B0604020202020204" pitchFamily="34" charset="0"/>
              <a:buChar char="•"/>
            </a:pPr>
            <a:r>
              <a:rPr lang="en-US" sz="2800" b="0" dirty="0"/>
              <a:t>APP connects to the </a:t>
            </a:r>
            <a:r>
              <a:rPr lang="en-US" sz="2800" dirty="0"/>
              <a:t>Cloud Controller </a:t>
            </a:r>
          </a:p>
          <a:p>
            <a:pPr marL="457200" indent="-457200">
              <a:buFont typeface="Arial" panose="020B0604020202020204" pitchFamily="34" charset="0"/>
              <a:buChar char="•"/>
            </a:pPr>
            <a:r>
              <a:rPr lang="en-US" sz="2800" dirty="0"/>
              <a:t>Cloud Meta-Controller</a:t>
            </a:r>
            <a:r>
              <a:rPr lang="en-US" sz="2800" b="0" dirty="0"/>
              <a:t> </a:t>
            </a:r>
            <a:r>
              <a:rPr lang="en-US" sz="2800" b="0" dirty="0">
                <a:sym typeface="Wingdings" panose="05000000000000000000" pitchFamily="2" charset="2"/>
              </a:rPr>
              <a:t></a:t>
            </a:r>
            <a:r>
              <a:rPr lang="en-US" sz="2800" b="0" dirty="0"/>
              <a:t> enable users to configure/run custom rules</a:t>
            </a:r>
          </a:p>
        </p:txBody>
      </p:sp>
    </p:spTree>
    <p:extLst>
      <p:ext uri="{BB962C8B-B14F-4D97-AF65-F5344CB8AC3E}">
        <p14:creationId xmlns:p14="http://schemas.microsoft.com/office/powerpoint/2010/main" val="45923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IMCF Implementation</a:t>
            </a:r>
          </a:p>
        </p:txBody>
      </p:sp>
      <p:grpSp>
        <p:nvGrpSpPr>
          <p:cNvPr id="8" name="Group 7">
            <a:extLst>
              <a:ext uri="{FF2B5EF4-FFF2-40B4-BE49-F238E27FC236}">
                <a16:creationId xmlns:a16="http://schemas.microsoft.com/office/drawing/2014/main" id="{51B801C7-C785-4D05-B669-204D5F63882B}"/>
              </a:ext>
            </a:extLst>
          </p:cNvPr>
          <p:cNvGrpSpPr/>
          <p:nvPr/>
        </p:nvGrpSpPr>
        <p:grpSpPr>
          <a:xfrm>
            <a:off x="7320136" y="3338310"/>
            <a:ext cx="4612773" cy="3043018"/>
            <a:chOff x="7037547" y="3318903"/>
            <a:chExt cx="4751345" cy="3134433"/>
          </a:xfrm>
        </p:grpSpPr>
        <p:pic>
          <p:nvPicPr>
            <p:cNvPr id="9" name="Picture 2">
              <a:extLst>
                <a:ext uri="{FF2B5EF4-FFF2-40B4-BE49-F238E27FC236}">
                  <a16:creationId xmlns:a16="http://schemas.microsoft.com/office/drawing/2014/main" id="{6D8A16C5-6BAE-413F-A26E-9A97FA0A5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360" y="3918816"/>
              <a:ext cx="3635532" cy="2534520"/>
            </a:xfrm>
            <a:prstGeom prst="rect">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B8AA0491-04BF-4665-A313-1C8F14D51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547" y="3318903"/>
              <a:ext cx="1861321" cy="1861321"/>
            </a:xfrm>
            <a:prstGeom prst="rect">
              <a:avLst/>
            </a:prstGeom>
          </p:spPr>
        </p:pic>
        <p:sp>
          <p:nvSpPr>
            <p:cNvPr id="11" name="Rectangle 10">
              <a:extLst>
                <a:ext uri="{FF2B5EF4-FFF2-40B4-BE49-F238E27FC236}">
                  <a16:creationId xmlns:a16="http://schemas.microsoft.com/office/drawing/2014/main" id="{3367FF5B-6990-43DF-BD2A-F876F3129459}"/>
                </a:ext>
              </a:extLst>
            </p:cNvPr>
            <p:cNvSpPr/>
            <p:nvPr/>
          </p:nvSpPr>
          <p:spPr>
            <a:xfrm>
              <a:off x="8153360" y="6048791"/>
              <a:ext cx="3635532" cy="391991"/>
            </a:xfrm>
            <a:prstGeom prst="rect">
              <a:avLst/>
            </a:prstGeom>
            <a:solidFill>
              <a:schemeClr val="bg1">
                <a:alpha val="40000"/>
              </a:schemeClr>
            </a:solidFill>
            <a:ln>
              <a:noFill/>
            </a:ln>
            <a:effectLst>
              <a:glow>
                <a:schemeClr val="accent2">
                  <a:satMod val="175000"/>
                </a:schemeClr>
              </a:glow>
              <a:softEdge rad="0"/>
            </a:effectLst>
          </p:spPr>
          <p:txBody>
            <a:bodyPr wrap="square" tIns="3600" bIns="3600">
              <a:spAutoFit/>
            </a:bodyPr>
            <a:lstStyle/>
            <a:p>
              <a:pPr algn="ctr"/>
              <a:r>
                <a:rPr lang="en-GB" sz="2500" dirty="0">
                  <a:hlinkClick r:id="rId5"/>
                </a:rPr>
                <a:t>anyplace.cs.ucy.ac.cy</a:t>
              </a:r>
              <a:endParaRPr lang="en-CY" sz="2500" dirty="0"/>
            </a:p>
          </p:txBody>
        </p:sp>
      </p:grpSp>
      <p:pic>
        <p:nvPicPr>
          <p:cNvPr id="12" name="Picture 11">
            <a:extLst>
              <a:ext uri="{FF2B5EF4-FFF2-40B4-BE49-F238E27FC236}">
                <a16:creationId xmlns:a16="http://schemas.microsoft.com/office/drawing/2014/main" id="{2053EBF0-95AF-49EC-951B-93BD0489F0EB}"/>
              </a:ext>
            </a:extLst>
          </p:cNvPr>
          <p:cNvPicPr>
            <a:picLocks noChangeAspect="1"/>
          </p:cNvPicPr>
          <p:nvPr/>
        </p:nvPicPr>
        <p:blipFill>
          <a:blip r:embed="rId6"/>
          <a:stretch>
            <a:fillRect/>
          </a:stretch>
        </p:blipFill>
        <p:spPr>
          <a:xfrm>
            <a:off x="1912727" y="3645024"/>
            <a:ext cx="1416734" cy="1416734"/>
          </a:xfrm>
          <a:prstGeom prst="rect">
            <a:avLst/>
          </a:prstGeom>
        </p:spPr>
      </p:pic>
      <p:pic>
        <p:nvPicPr>
          <p:cNvPr id="13" name="Picture 12" descr="A close up of a logo&#10;&#10;Description automatically generated">
            <a:extLst>
              <a:ext uri="{FF2B5EF4-FFF2-40B4-BE49-F238E27FC236}">
                <a16:creationId xmlns:a16="http://schemas.microsoft.com/office/drawing/2014/main" id="{227D9A0B-4173-4A55-AD94-A1248F30EC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5560" y="2460817"/>
            <a:ext cx="1112199" cy="1112199"/>
          </a:xfrm>
          <a:prstGeom prst="rect">
            <a:avLst/>
          </a:prstGeom>
        </p:spPr>
      </p:pic>
      <p:pic>
        <p:nvPicPr>
          <p:cNvPr id="14" name="Picture 13" descr="A close up of a logo&#10;&#10;Description automatically generated">
            <a:extLst>
              <a:ext uri="{FF2B5EF4-FFF2-40B4-BE49-F238E27FC236}">
                <a16:creationId xmlns:a16="http://schemas.microsoft.com/office/drawing/2014/main" id="{482FAA29-199D-4ED2-9E4C-70F8B04A6F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1940" y="1196752"/>
            <a:ext cx="1109564" cy="1109564"/>
          </a:xfrm>
          <a:prstGeom prst="rect">
            <a:avLst/>
          </a:prstGeom>
        </p:spPr>
      </p:pic>
      <p:pic>
        <p:nvPicPr>
          <p:cNvPr id="15" name="Picture 14" descr="A close up of a logo&#10;&#10;Description automatically generated">
            <a:extLst>
              <a:ext uri="{FF2B5EF4-FFF2-40B4-BE49-F238E27FC236}">
                <a16:creationId xmlns:a16="http://schemas.microsoft.com/office/drawing/2014/main" id="{0D31698A-4923-4F26-AE3A-7212076CDF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400" y="5013176"/>
            <a:ext cx="1440160" cy="1440160"/>
          </a:xfrm>
          <a:prstGeom prst="rect">
            <a:avLst/>
          </a:prstGeom>
        </p:spPr>
      </p:pic>
      <p:pic>
        <p:nvPicPr>
          <p:cNvPr id="1026" name="Picture 2" descr="Official MariaDB Logos | MariaDB">
            <a:extLst>
              <a:ext uri="{FF2B5EF4-FFF2-40B4-BE49-F238E27FC236}">
                <a16:creationId xmlns:a16="http://schemas.microsoft.com/office/drawing/2014/main" id="{03778D4D-DCE7-44EC-853B-0D8784E415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392" y="2578402"/>
            <a:ext cx="1220244" cy="994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con | Jar file format">
            <a:extLst>
              <a:ext uri="{FF2B5EF4-FFF2-40B4-BE49-F238E27FC236}">
                <a16:creationId xmlns:a16="http://schemas.microsoft.com/office/drawing/2014/main" id="{A1862664-3870-4FBD-951E-71DDC2604E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7058" y="4964594"/>
            <a:ext cx="1416734" cy="14167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ravel Framework Logo Vector (.AI) Free Download">
            <a:extLst>
              <a:ext uri="{FF2B5EF4-FFF2-40B4-BE49-F238E27FC236}">
                <a16:creationId xmlns:a16="http://schemas.microsoft.com/office/drawing/2014/main" id="{1439F0C5-0B82-4578-B79B-2B95D86DE7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5840" y="4792890"/>
            <a:ext cx="1781981" cy="154438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wnload Free png PHP Logo PNG Transparent &amp; SVG Vector - Freebie Supply -  DLPNG.com">
            <a:extLst>
              <a:ext uri="{FF2B5EF4-FFF2-40B4-BE49-F238E27FC236}">
                <a16:creationId xmlns:a16="http://schemas.microsoft.com/office/drawing/2014/main" id="{47A5D7AE-136C-4C20-A59E-C02BFA11E54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27044" y="4899079"/>
            <a:ext cx="1416735" cy="141673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penHAB">
            <a:extLst>
              <a:ext uri="{FF2B5EF4-FFF2-40B4-BE49-F238E27FC236}">
                <a16:creationId xmlns:a16="http://schemas.microsoft.com/office/drawing/2014/main" id="{EB84FEDF-91FA-4E9F-B276-E07E52DAE3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5720" y="1262024"/>
            <a:ext cx="4419211" cy="9720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nternet Of Things | eClub Prague">
            <a:extLst>
              <a:ext uri="{FF2B5EF4-FFF2-40B4-BE49-F238E27FC236}">
                <a16:creationId xmlns:a16="http://schemas.microsoft.com/office/drawing/2014/main" id="{9C977656-9F71-4469-A07B-74BDF37714B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18347" y="2417448"/>
            <a:ext cx="1781981" cy="17819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40C3C19E-6DE0-412F-BC82-BACB9AFC8521}"/>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4200366" y="2831005"/>
            <a:ext cx="1195992" cy="1195990"/>
          </a:xfrm>
          <a:prstGeom prst="rect">
            <a:avLst/>
          </a:prstGeom>
        </p:spPr>
      </p:pic>
      <p:pic>
        <p:nvPicPr>
          <p:cNvPr id="19" name="Picture 18">
            <a:extLst>
              <a:ext uri="{FF2B5EF4-FFF2-40B4-BE49-F238E27FC236}">
                <a16:creationId xmlns:a16="http://schemas.microsoft.com/office/drawing/2014/main" id="{2665AE97-92A0-4420-8420-49814C0AE638}"/>
              </a:ext>
            </a:extLst>
          </p:cNvPr>
          <p:cNvPicPr>
            <a:picLocks noChangeAspect="1"/>
          </p:cNvPicPr>
          <p:nvPr/>
        </p:nvPicPr>
        <p:blipFill>
          <a:blip r:embed="rId17"/>
          <a:stretch>
            <a:fillRect/>
          </a:stretch>
        </p:blipFill>
        <p:spPr>
          <a:xfrm>
            <a:off x="8403407" y="1844824"/>
            <a:ext cx="3653597" cy="1633230"/>
          </a:xfrm>
          <a:prstGeom prst="rect">
            <a:avLst/>
          </a:prstGeom>
        </p:spPr>
      </p:pic>
      <p:pic>
        <p:nvPicPr>
          <p:cNvPr id="34" name="Picture 33">
            <a:extLst>
              <a:ext uri="{FF2B5EF4-FFF2-40B4-BE49-F238E27FC236}">
                <a16:creationId xmlns:a16="http://schemas.microsoft.com/office/drawing/2014/main" id="{76EA2AB2-13E8-439C-9778-DCC87F7F758B}"/>
              </a:ext>
            </a:extLst>
          </p:cNvPr>
          <p:cNvPicPr>
            <a:picLocks noChangeAspect="1"/>
          </p:cNvPicPr>
          <p:nvPr/>
        </p:nvPicPr>
        <p:blipFill rotWithShape="1">
          <a:blip r:embed="rId18">
            <a:clrChange>
              <a:clrFrom>
                <a:srgbClr val="FFFFFF"/>
              </a:clrFrom>
              <a:clrTo>
                <a:srgbClr val="FFFFFF">
                  <a:alpha val="0"/>
                </a:srgbClr>
              </a:clrTo>
            </a:clrChange>
          </a:blip>
          <a:srcRect b="11992"/>
          <a:stretch/>
        </p:blipFill>
        <p:spPr>
          <a:xfrm>
            <a:off x="10992544" y="980728"/>
            <a:ext cx="948116" cy="837914"/>
          </a:xfrm>
          <a:prstGeom prst="rect">
            <a:avLst/>
          </a:prstGeom>
        </p:spPr>
      </p:pic>
      <p:pic>
        <p:nvPicPr>
          <p:cNvPr id="1048" name="Picture 24" descr="iOS logo and symbol, meaning, history, PNG">
            <a:extLst>
              <a:ext uri="{FF2B5EF4-FFF2-40B4-BE49-F238E27FC236}">
                <a16:creationId xmlns:a16="http://schemas.microsoft.com/office/drawing/2014/main" id="{DE91A0FF-D77D-416E-A71F-5ADCEE1E52F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96400" y="1178464"/>
            <a:ext cx="1224476" cy="56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IMCF Graphical User Interface</a:t>
            </a:r>
          </a:p>
        </p:txBody>
      </p:sp>
      <p:pic>
        <p:nvPicPr>
          <p:cNvPr id="4" name="Picture 3">
            <a:extLst>
              <a:ext uri="{FF2B5EF4-FFF2-40B4-BE49-F238E27FC236}">
                <a16:creationId xmlns:a16="http://schemas.microsoft.com/office/drawing/2014/main" id="{9FC337A6-3891-4AF1-B5A2-D7424EF62A2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Lst>
          </a:blip>
          <a:srcRect r="75139"/>
          <a:stretch/>
        </p:blipFill>
        <p:spPr>
          <a:xfrm>
            <a:off x="1202364" y="1184423"/>
            <a:ext cx="2001324" cy="3888431"/>
          </a:xfrm>
          <a:prstGeom prst="rect">
            <a:avLst/>
          </a:prstGeom>
        </p:spPr>
      </p:pic>
      <p:sp>
        <p:nvSpPr>
          <p:cNvPr id="5" name="Rectangle 4">
            <a:extLst>
              <a:ext uri="{FF2B5EF4-FFF2-40B4-BE49-F238E27FC236}">
                <a16:creationId xmlns:a16="http://schemas.microsoft.com/office/drawing/2014/main" id="{1FA6D422-D047-493F-80CB-275AB91A7ED7}"/>
              </a:ext>
            </a:extLst>
          </p:cNvPr>
          <p:cNvSpPr/>
          <p:nvPr/>
        </p:nvSpPr>
        <p:spPr>
          <a:xfrm>
            <a:off x="8755" y="5072855"/>
            <a:ext cx="11991945" cy="1815882"/>
          </a:xfrm>
          <a:prstGeom prst="rect">
            <a:avLst/>
          </a:prstGeom>
        </p:spPr>
        <p:txBody>
          <a:bodyPr wrap="square">
            <a:spAutoFit/>
          </a:bodyPr>
          <a:lstStyle/>
          <a:p>
            <a:pPr marL="971550" lvl="1" indent="-514350">
              <a:buFont typeface="Arial" panose="020B0604020202020204" pitchFamily="34" charset="0"/>
              <a:buChar char="•"/>
            </a:pPr>
            <a:r>
              <a:rPr lang="en-US" sz="2800" b="0" dirty="0"/>
              <a:t>Records </a:t>
            </a:r>
            <a:r>
              <a:rPr lang="en-US" sz="2800" b="0" dirty="0" err="1"/>
              <a:t>OpenHAB’s</a:t>
            </a:r>
            <a:r>
              <a:rPr lang="en-US" sz="2800" b="0" dirty="0"/>
              <a:t> smart device measurements on local storage</a:t>
            </a:r>
          </a:p>
          <a:p>
            <a:pPr marL="971550" lvl="1" indent="-514350">
              <a:buFont typeface="Arial" panose="020B0604020202020204" pitchFamily="34" charset="0"/>
              <a:buChar char="•"/>
            </a:pPr>
            <a:r>
              <a:rPr lang="en-US" sz="2800" b="0" dirty="0"/>
              <a:t>Configures various meta-rules in regards to kWh limit, temperature and light values</a:t>
            </a:r>
          </a:p>
          <a:p>
            <a:pPr lvl="1"/>
            <a:r>
              <a:rPr lang="en-US" sz="2800" b="0" dirty="0"/>
              <a:t> </a:t>
            </a:r>
          </a:p>
        </p:txBody>
      </p:sp>
      <p:pic>
        <p:nvPicPr>
          <p:cNvPr id="6" name="Picture 5">
            <a:extLst>
              <a:ext uri="{FF2B5EF4-FFF2-40B4-BE49-F238E27FC236}">
                <a16:creationId xmlns:a16="http://schemas.microsoft.com/office/drawing/2014/main" id="{DCAD4DEF-EB2E-42A7-8AB5-7306A74CBE5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Lst>
          </a:blip>
          <a:srcRect l="75139"/>
          <a:stretch/>
        </p:blipFill>
        <p:spPr>
          <a:xfrm>
            <a:off x="9223841" y="1184423"/>
            <a:ext cx="2001323" cy="3888431"/>
          </a:xfrm>
          <a:prstGeom prst="rect">
            <a:avLst/>
          </a:prstGeom>
        </p:spPr>
      </p:pic>
      <p:pic>
        <p:nvPicPr>
          <p:cNvPr id="7" name="Picture 6">
            <a:extLst>
              <a:ext uri="{FF2B5EF4-FFF2-40B4-BE49-F238E27FC236}">
                <a16:creationId xmlns:a16="http://schemas.microsoft.com/office/drawing/2014/main" id="{C5B9246E-FDFC-4FE5-90D6-6B9CB70214C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Lst>
          </a:blip>
          <a:srcRect l="24862" r="50277"/>
          <a:stretch/>
        </p:blipFill>
        <p:spPr>
          <a:xfrm>
            <a:off x="3871224" y="1184423"/>
            <a:ext cx="2001323" cy="3888431"/>
          </a:xfrm>
          <a:prstGeom prst="rect">
            <a:avLst/>
          </a:prstGeom>
        </p:spPr>
      </p:pic>
      <p:pic>
        <p:nvPicPr>
          <p:cNvPr id="8" name="Picture 7">
            <a:extLst>
              <a:ext uri="{FF2B5EF4-FFF2-40B4-BE49-F238E27FC236}">
                <a16:creationId xmlns:a16="http://schemas.microsoft.com/office/drawing/2014/main" id="{DAFB8A44-7E14-49C4-9113-799017E1E1C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Lst>
          </a:blip>
          <a:srcRect l="50092" r="24862"/>
          <a:stretch/>
        </p:blipFill>
        <p:spPr>
          <a:xfrm>
            <a:off x="6540083" y="1184423"/>
            <a:ext cx="2016222" cy="3888431"/>
          </a:xfrm>
          <a:prstGeom prst="rect">
            <a:avLst/>
          </a:prstGeom>
        </p:spPr>
      </p:pic>
      <p:sp>
        <p:nvSpPr>
          <p:cNvPr id="9" name="Rectangle 8">
            <a:extLst>
              <a:ext uri="{FF2B5EF4-FFF2-40B4-BE49-F238E27FC236}">
                <a16:creationId xmlns:a16="http://schemas.microsoft.com/office/drawing/2014/main" id="{42D78138-47DD-4E92-8FBD-5211C3ED0866}"/>
              </a:ext>
            </a:extLst>
          </p:cNvPr>
          <p:cNvSpPr/>
          <p:nvPr/>
        </p:nvSpPr>
        <p:spPr bwMode="auto">
          <a:xfrm>
            <a:off x="263353" y="3717032"/>
            <a:ext cx="4536504" cy="1042349"/>
          </a:xfrm>
          <a:prstGeom prst="rect">
            <a:avLst/>
          </a:prstGeom>
          <a:solidFill>
            <a:schemeClr val="bg1"/>
          </a:solid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400" dirty="0">
                <a:solidFill>
                  <a:srgbClr val="0090FF"/>
                </a:solidFill>
              </a:rPr>
              <a:t>Full Demo Available!</a:t>
            </a:r>
          </a:p>
          <a:p>
            <a:r>
              <a:rPr lang="en-US" sz="1800" dirty="0">
                <a:solidFill>
                  <a:schemeClr val="tx1"/>
                </a:solidFill>
                <a:hlinkClick r:id="rId5"/>
              </a:rPr>
              <a:t>https://imcf.cs.ucy.ac.cy/</a:t>
            </a:r>
            <a:endParaRPr lang="en-US" sz="1800" dirty="0">
              <a:solidFill>
                <a:schemeClr val="tx1"/>
              </a:solidFill>
            </a:endParaRPr>
          </a:p>
        </p:txBody>
      </p:sp>
      <p:pic>
        <p:nvPicPr>
          <p:cNvPr id="10" name="Picture 9">
            <a:extLst>
              <a:ext uri="{FF2B5EF4-FFF2-40B4-BE49-F238E27FC236}">
                <a16:creationId xmlns:a16="http://schemas.microsoft.com/office/drawing/2014/main" id="{655CD039-DDC4-43B1-AE67-4E204D1A70CD}"/>
              </a:ext>
            </a:extLst>
          </p:cNvPr>
          <p:cNvPicPr>
            <a:picLocks noChangeAspect="1"/>
          </p:cNvPicPr>
          <p:nvPr/>
        </p:nvPicPr>
        <p:blipFill>
          <a:blip r:embed="rId6"/>
          <a:stretch>
            <a:fillRect/>
          </a:stretch>
        </p:blipFill>
        <p:spPr>
          <a:xfrm>
            <a:off x="3405431" y="3861048"/>
            <a:ext cx="1296144" cy="806643"/>
          </a:xfrm>
          <a:prstGeom prst="rect">
            <a:avLst/>
          </a:prstGeom>
        </p:spPr>
      </p:pic>
    </p:spTree>
    <p:extLst>
      <p:ext uri="{BB962C8B-B14F-4D97-AF65-F5344CB8AC3E}">
        <p14:creationId xmlns:p14="http://schemas.microsoft.com/office/powerpoint/2010/main" val="235535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0EF991-DE4F-4694-9576-E1A932850BF5}"/>
              </a:ext>
            </a:extLst>
          </p:cNvPr>
          <p:cNvPicPr>
            <a:picLocks noChangeAspect="1"/>
          </p:cNvPicPr>
          <p:nvPr/>
        </p:nvPicPr>
        <p:blipFill>
          <a:blip r:embed="rId3"/>
          <a:stretch>
            <a:fillRect/>
          </a:stretch>
        </p:blipFill>
        <p:spPr>
          <a:xfrm>
            <a:off x="4906025" y="1202036"/>
            <a:ext cx="4574351" cy="3122562"/>
          </a:xfrm>
          <a:prstGeom prst="rect">
            <a:avLst/>
          </a:prstGeom>
          <a:effectLst>
            <a:softEdge rad="76200"/>
          </a:effectLst>
        </p:spPr>
      </p:pic>
      <p:pic>
        <p:nvPicPr>
          <p:cNvPr id="6" name="Picture 5">
            <a:extLst>
              <a:ext uri="{FF2B5EF4-FFF2-40B4-BE49-F238E27FC236}">
                <a16:creationId xmlns:a16="http://schemas.microsoft.com/office/drawing/2014/main" id="{ABCD870C-1F84-407F-AB6D-7CFF6E7E0FB2}"/>
              </a:ext>
            </a:extLst>
          </p:cNvPr>
          <p:cNvPicPr>
            <a:picLocks noChangeAspect="1"/>
          </p:cNvPicPr>
          <p:nvPr/>
        </p:nvPicPr>
        <p:blipFill>
          <a:blip r:embed="rId4"/>
          <a:stretch>
            <a:fillRect/>
          </a:stretch>
        </p:blipFill>
        <p:spPr>
          <a:xfrm>
            <a:off x="-1" y="1094020"/>
            <a:ext cx="6401493" cy="4207188"/>
          </a:xfrm>
          <a:prstGeom prst="rect">
            <a:avLst/>
          </a:prstGeom>
          <a:effectLst>
            <a:softEdge rad="228600"/>
          </a:effectLst>
        </p:spPr>
      </p:pic>
      <p:pic>
        <p:nvPicPr>
          <p:cNvPr id="7" name="Picture 6">
            <a:extLst>
              <a:ext uri="{FF2B5EF4-FFF2-40B4-BE49-F238E27FC236}">
                <a16:creationId xmlns:a16="http://schemas.microsoft.com/office/drawing/2014/main" id="{DACB2EDA-9059-4BE4-8362-E6298590181C}"/>
              </a:ext>
            </a:extLst>
          </p:cNvPr>
          <p:cNvPicPr>
            <a:picLocks noChangeAspect="1"/>
          </p:cNvPicPr>
          <p:nvPr/>
        </p:nvPicPr>
        <p:blipFill>
          <a:blip r:embed="rId5"/>
          <a:stretch>
            <a:fillRect/>
          </a:stretch>
        </p:blipFill>
        <p:spPr>
          <a:xfrm>
            <a:off x="7732929" y="1144092"/>
            <a:ext cx="4483751" cy="2932980"/>
          </a:xfrm>
          <a:prstGeom prst="rect">
            <a:avLst/>
          </a:prstGeom>
          <a:effectLst>
            <a:softEdge rad="177800"/>
          </a:effectLst>
        </p:spPr>
      </p:pic>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IMCF Graphical User Interface</a:t>
            </a:r>
          </a:p>
        </p:txBody>
      </p:sp>
      <p:sp>
        <p:nvSpPr>
          <p:cNvPr id="4" name="Rectangle 3">
            <a:extLst>
              <a:ext uri="{FF2B5EF4-FFF2-40B4-BE49-F238E27FC236}">
                <a16:creationId xmlns:a16="http://schemas.microsoft.com/office/drawing/2014/main" id="{90BE664F-7E68-49C3-9E4F-E9D86776E7C4}"/>
              </a:ext>
            </a:extLst>
          </p:cNvPr>
          <p:cNvSpPr/>
          <p:nvPr/>
        </p:nvSpPr>
        <p:spPr>
          <a:xfrm>
            <a:off x="119336" y="5140349"/>
            <a:ext cx="12072664" cy="1384995"/>
          </a:xfrm>
          <a:prstGeom prst="rect">
            <a:avLst/>
          </a:prstGeom>
        </p:spPr>
        <p:txBody>
          <a:bodyPr wrap="square">
            <a:spAutoFit/>
          </a:bodyPr>
          <a:lstStyle/>
          <a:p>
            <a:pPr marL="971550" lvl="1" indent="-514350">
              <a:buFont typeface="Arial" panose="020B0604020202020204" pitchFamily="34" charset="0"/>
              <a:buChar char="•"/>
            </a:pPr>
            <a:r>
              <a:rPr lang="en-US" sz="2800" b="0" dirty="0"/>
              <a:t>Operates the IMCF framework </a:t>
            </a:r>
          </a:p>
          <a:p>
            <a:pPr marL="971550" lvl="1" indent="-514350">
              <a:buFont typeface="Arial" panose="020B0604020202020204" pitchFamily="34" charset="0"/>
              <a:buChar char="•"/>
            </a:pPr>
            <a:r>
              <a:rPr lang="en-US" sz="2800" b="0" dirty="0"/>
              <a:t>Gets an efficient execution considering user satisfaction</a:t>
            </a:r>
          </a:p>
          <a:p>
            <a:pPr marL="971550" lvl="1" indent="-514350">
              <a:buFont typeface="Arial" panose="020B0604020202020204" pitchFamily="34" charset="0"/>
              <a:buChar char="•"/>
            </a:pPr>
            <a:r>
              <a:rPr lang="en-US" sz="2800" b="0" dirty="0"/>
              <a:t>Demonstrates results on user friendly graphs</a:t>
            </a:r>
          </a:p>
        </p:txBody>
      </p:sp>
      <p:pic>
        <p:nvPicPr>
          <p:cNvPr id="5" name="Picture 4">
            <a:extLst>
              <a:ext uri="{FF2B5EF4-FFF2-40B4-BE49-F238E27FC236}">
                <a16:creationId xmlns:a16="http://schemas.microsoft.com/office/drawing/2014/main" id="{EF7A8B53-3268-4D76-B27D-73FE36516752}"/>
              </a:ext>
            </a:extLst>
          </p:cNvPr>
          <p:cNvPicPr>
            <a:picLocks noChangeAspect="1"/>
          </p:cNvPicPr>
          <p:nvPr/>
        </p:nvPicPr>
        <p:blipFill>
          <a:blip r:embed="rId6"/>
          <a:stretch>
            <a:fillRect/>
          </a:stretch>
        </p:blipFill>
        <p:spPr>
          <a:xfrm>
            <a:off x="5897768" y="3643777"/>
            <a:ext cx="6096000" cy="2065815"/>
          </a:xfrm>
          <a:prstGeom prst="rect">
            <a:avLst/>
          </a:prstGeom>
          <a:effectLst>
            <a:softEdge rad="139700"/>
          </a:effectLst>
        </p:spPr>
      </p:pic>
    </p:spTree>
    <p:extLst>
      <p:ext uri="{BB962C8B-B14F-4D97-AF65-F5344CB8AC3E}">
        <p14:creationId xmlns:p14="http://schemas.microsoft.com/office/powerpoint/2010/main" val="223838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Presentation Outline</a:t>
            </a:r>
          </a:p>
        </p:txBody>
      </p:sp>
      <p:sp>
        <p:nvSpPr>
          <p:cNvPr id="4" name="Rectangle 3">
            <a:extLst>
              <a:ext uri="{FF2B5EF4-FFF2-40B4-BE49-F238E27FC236}">
                <a16:creationId xmlns:a16="http://schemas.microsoft.com/office/drawing/2014/main" id="{09C35E26-97D9-4710-A8EE-A86996E1B41B}"/>
              </a:ext>
            </a:extLst>
          </p:cNvPr>
          <p:cNvSpPr/>
          <p:nvPr/>
        </p:nvSpPr>
        <p:spPr>
          <a:xfrm>
            <a:off x="767408" y="1412776"/>
            <a:ext cx="11254815" cy="4730526"/>
          </a:xfrm>
          <a:prstGeom prst="rect">
            <a:avLst/>
          </a:prstGeom>
        </p:spPr>
        <p:txBody>
          <a:bodyPr wrap="square">
            <a:spAutoFit/>
          </a:bodyPr>
          <a:lstStyle/>
          <a:p>
            <a:pPr marL="571500" indent="-571500">
              <a:lnSpc>
                <a:spcPct val="90000"/>
              </a:lnSpc>
              <a:spcAft>
                <a:spcPts val="600"/>
              </a:spcAft>
              <a:buFont typeface="Arial" panose="020B0604020202020204" pitchFamily="34" charset="0"/>
              <a:buChar char="•"/>
            </a:pPr>
            <a:r>
              <a:rPr lang="en-US" altLang="en-US" sz="4000" b="0" dirty="0">
                <a:solidFill>
                  <a:schemeClr val="bg1">
                    <a:lumMod val="65000"/>
                  </a:schemeClr>
                </a:solidFill>
              </a:rPr>
              <a:t>Introduction</a:t>
            </a:r>
            <a:r>
              <a:rPr lang="en-US" altLang="en-US" sz="4000" b="0" dirty="0">
                <a:solidFill>
                  <a:srgbClr val="FF0000"/>
                </a:solidFill>
              </a:rPr>
              <a:t> </a:t>
            </a:r>
          </a:p>
          <a:p>
            <a:pPr marL="571500" indent="-571500">
              <a:lnSpc>
                <a:spcPct val="90000"/>
              </a:lnSpc>
              <a:spcAft>
                <a:spcPts val="600"/>
              </a:spcAft>
              <a:buFont typeface="Arial" panose="020B0604020202020204" pitchFamily="34" charset="0"/>
              <a:buChar char="•"/>
            </a:pPr>
            <a:r>
              <a:rPr lang="en-US" altLang="en-US" sz="4000" b="0" dirty="0">
                <a:solidFill>
                  <a:schemeClr val="bg1">
                    <a:lumMod val="65000"/>
                  </a:schemeClr>
                </a:solidFill>
              </a:rPr>
              <a:t>Background</a:t>
            </a:r>
          </a:p>
          <a:p>
            <a:pPr marL="571500" indent="-571500">
              <a:lnSpc>
                <a:spcPct val="90000"/>
              </a:lnSpc>
              <a:spcAft>
                <a:spcPts val="600"/>
              </a:spcAft>
              <a:buFont typeface="Arial" panose="020B0604020202020204" pitchFamily="34" charset="0"/>
              <a:buChar char="•"/>
            </a:pPr>
            <a:r>
              <a:rPr lang="en-US" sz="4000" b="0" dirty="0">
                <a:solidFill>
                  <a:schemeClr val="bg1">
                    <a:lumMod val="65000"/>
                  </a:schemeClr>
                </a:solidFill>
              </a:rPr>
              <a:t>IMCF</a:t>
            </a:r>
          </a:p>
          <a:p>
            <a:pPr marL="914400" lvl="1" indent="-514350">
              <a:lnSpc>
                <a:spcPct val="90000"/>
              </a:lnSpc>
              <a:spcAft>
                <a:spcPts val="600"/>
              </a:spcAft>
              <a:buFont typeface="Arial" panose="020B0604020202020204" pitchFamily="34" charset="0"/>
              <a:buChar char="•"/>
            </a:pPr>
            <a:r>
              <a:rPr lang="en-US" sz="3200" b="0" dirty="0">
                <a:solidFill>
                  <a:schemeClr val="bg1">
                    <a:lumMod val="65000"/>
                  </a:schemeClr>
                </a:solidFill>
              </a:rPr>
              <a:t>Algorithm</a:t>
            </a:r>
          </a:p>
          <a:p>
            <a:pPr marL="914400" lvl="1" indent="-514350">
              <a:lnSpc>
                <a:spcPct val="90000"/>
              </a:lnSpc>
              <a:spcAft>
                <a:spcPts val="600"/>
              </a:spcAft>
              <a:buFont typeface="Arial" panose="020B0604020202020204" pitchFamily="34" charset="0"/>
              <a:buChar char="•"/>
            </a:pPr>
            <a:r>
              <a:rPr lang="en-US" sz="3200" b="0" dirty="0">
                <a:solidFill>
                  <a:schemeClr val="bg1">
                    <a:lumMod val="65000"/>
                  </a:schemeClr>
                </a:solidFill>
              </a:rPr>
              <a:t>System Architecture</a:t>
            </a:r>
          </a:p>
          <a:p>
            <a:pPr marL="914400" lvl="1" indent="-514350">
              <a:lnSpc>
                <a:spcPct val="90000"/>
              </a:lnSpc>
              <a:spcAft>
                <a:spcPts val="600"/>
              </a:spcAft>
              <a:buFont typeface="Arial" panose="020B0604020202020204" pitchFamily="34" charset="0"/>
              <a:buChar char="•"/>
            </a:pPr>
            <a:r>
              <a:rPr lang="en-US" sz="3200" b="0" dirty="0">
                <a:solidFill>
                  <a:schemeClr val="bg1">
                    <a:lumMod val="65000"/>
                  </a:schemeClr>
                </a:solidFill>
              </a:rPr>
              <a:t>Graphical User Interface</a:t>
            </a:r>
          </a:p>
          <a:p>
            <a:pPr marL="571500" indent="-571500">
              <a:lnSpc>
                <a:spcPct val="90000"/>
              </a:lnSpc>
              <a:spcAft>
                <a:spcPts val="600"/>
              </a:spcAft>
              <a:buFont typeface="Arial" panose="020B0604020202020204" pitchFamily="34" charset="0"/>
              <a:buChar char="•"/>
            </a:pPr>
            <a:r>
              <a:rPr lang="en-US" altLang="en-US" sz="4000" b="0" dirty="0">
                <a:solidFill>
                  <a:srgbClr val="FF0000"/>
                </a:solidFill>
              </a:rPr>
              <a:t>Experiments</a:t>
            </a:r>
          </a:p>
          <a:p>
            <a:pPr marL="571500" indent="-571500">
              <a:lnSpc>
                <a:spcPct val="90000"/>
              </a:lnSpc>
              <a:spcAft>
                <a:spcPts val="600"/>
              </a:spcAft>
              <a:buFont typeface="Arial" panose="020B0604020202020204" pitchFamily="34" charset="0"/>
              <a:buChar char="•"/>
            </a:pPr>
            <a:r>
              <a:rPr lang="en-US" altLang="en-US" sz="4000" b="0" dirty="0"/>
              <a:t>Conclusions</a:t>
            </a:r>
            <a:endParaRPr lang="en-US" altLang="en-US" b="0" dirty="0"/>
          </a:p>
        </p:txBody>
      </p:sp>
    </p:spTree>
    <p:extLst>
      <p:ext uri="{BB962C8B-B14F-4D97-AF65-F5344CB8AC3E}">
        <p14:creationId xmlns:p14="http://schemas.microsoft.com/office/powerpoint/2010/main" val="321378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Experimental Methodology</a:t>
            </a:r>
          </a:p>
        </p:txBody>
      </p:sp>
      <p:sp>
        <p:nvSpPr>
          <p:cNvPr id="4" name="Rectangle 3">
            <a:extLst>
              <a:ext uri="{FF2B5EF4-FFF2-40B4-BE49-F238E27FC236}">
                <a16:creationId xmlns:a16="http://schemas.microsoft.com/office/drawing/2014/main" id="{90BE664F-7E68-49C3-9E4F-E9D86776E7C4}"/>
              </a:ext>
            </a:extLst>
          </p:cNvPr>
          <p:cNvSpPr/>
          <p:nvPr/>
        </p:nvSpPr>
        <p:spPr>
          <a:xfrm>
            <a:off x="278469" y="1196752"/>
            <a:ext cx="11254815" cy="5693866"/>
          </a:xfrm>
          <a:prstGeom prst="rect">
            <a:avLst/>
          </a:prstGeom>
        </p:spPr>
        <p:txBody>
          <a:bodyPr wrap="square">
            <a:spAutoFit/>
          </a:bodyPr>
          <a:lstStyle/>
          <a:p>
            <a:pPr lvl="1"/>
            <a:r>
              <a:rPr lang="en-US" sz="2600" b="0" dirty="0"/>
              <a:t>Anonymized measurements from a real residential apartment that comprises of a variety of sensors, submeters and ≈ 5,668,878 readings (1.09 GB in total), collected by the “CASAS” at Washington State University.</a:t>
            </a:r>
          </a:p>
          <a:p>
            <a:pPr marL="800100" lvl="1" indent="-342900">
              <a:buFont typeface="Arial" panose="020B0604020202020204" pitchFamily="34" charset="0"/>
              <a:buChar char="•"/>
            </a:pPr>
            <a:endParaRPr lang="en-US" sz="2600" b="0" dirty="0"/>
          </a:p>
          <a:p>
            <a:pPr marL="800100" lvl="1" indent="-342900">
              <a:buFont typeface="Arial" panose="020B0604020202020204" pitchFamily="34" charset="0"/>
              <a:buChar char="•"/>
            </a:pPr>
            <a:endParaRPr lang="en-US" sz="2600" b="0" dirty="0"/>
          </a:p>
          <a:p>
            <a:pPr marL="800100" lvl="1" indent="-342900">
              <a:buFont typeface="Arial" panose="020B0604020202020204" pitchFamily="34" charset="0"/>
              <a:buChar char="•"/>
            </a:pPr>
            <a:endParaRPr lang="en-US" sz="2600" b="0" dirty="0"/>
          </a:p>
          <a:p>
            <a:pPr lvl="1"/>
            <a:r>
              <a:rPr lang="en-US" sz="2800" dirty="0"/>
              <a:t>Metrics:</a:t>
            </a:r>
          </a:p>
          <a:p>
            <a:pPr marL="800100" lvl="1" indent="-342900">
              <a:buFont typeface="Arial" panose="020B0604020202020204" pitchFamily="34" charset="0"/>
              <a:buChar char="•"/>
            </a:pPr>
            <a:r>
              <a:rPr lang="en-US" sz="2600" dirty="0"/>
              <a:t>Convenience Error</a:t>
            </a:r>
            <a:r>
              <a:rPr lang="en-US" sz="2600" b="0" dirty="0"/>
              <a:t>: the difference between the desired output value and the actual value. </a:t>
            </a:r>
          </a:p>
          <a:p>
            <a:pPr marL="800100" lvl="1" indent="-342900">
              <a:buFont typeface="Arial" panose="020B0604020202020204" pitchFamily="34" charset="0"/>
              <a:buChar char="•"/>
            </a:pPr>
            <a:r>
              <a:rPr lang="en-US" sz="2600" dirty="0"/>
              <a:t>Energy Consumption: </a:t>
            </a:r>
            <a:r>
              <a:rPr lang="en-US" sz="2600" b="0" dirty="0"/>
              <a:t>the energy consumption of a device.</a:t>
            </a:r>
          </a:p>
          <a:p>
            <a:pPr marL="800100" lvl="1" indent="-342900">
              <a:buFont typeface="Arial" panose="020B0604020202020204" pitchFamily="34" charset="0"/>
              <a:buChar char="•"/>
            </a:pPr>
            <a:r>
              <a:rPr lang="en-US" sz="2600" dirty="0"/>
              <a:t>CPU Time</a:t>
            </a:r>
            <a:r>
              <a:rPr lang="en-US" sz="2600" b="0" dirty="0"/>
              <a:t>: the processing time required by the controller for running the optimization function and calculating the output for all meta-rules. </a:t>
            </a:r>
          </a:p>
          <a:p>
            <a:pPr marL="800100" lvl="1" indent="-342900">
              <a:buFont typeface="Arial" panose="020B0604020202020204" pitchFamily="34" charset="0"/>
              <a:buChar char="•"/>
            </a:pPr>
            <a:endParaRPr lang="en-US" sz="2600" b="0" dirty="0"/>
          </a:p>
        </p:txBody>
      </p:sp>
      <p:sp>
        <p:nvSpPr>
          <p:cNvPr id="3" name="Rectangle: Rounded Corners 2">
            <a:extLst>
              <a:ext uri="{FF2B5EF4-FFF2-40B4-BE49-F238E27FC236}">
                <a16:creationId xmlns:a16="http://schemas.microsoft.com/office/drawing/2014/main" id="{BA1D9450-C739-42FC-A662-CB3B60327478}"/>
              </a:ext>
            </a:extLst>
          </p:cNvPr>
          <p:cNvSpPr/>
          <p:nvPr/>
        </p:nvSpPr>
        <p:spPr bwMode="auto">
          <a:xfrm>
            <a:off x="983432" y="2996952"/>
            <a:ext cx="3116552" cy="648072"/>
          </a:xfrm>
          <a:prstGeom prst="roundRect">
            <a:avLst/>
          </a:prstGeom>
          <a:solidFill>
            <a:schemeClr val="accent1">
              <a:lumMod val="9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i="0" u="none" strike="noStrike" normalizeH="0" baseline="0" dirty="0">
                <a:latin typeface="Arial" charset="0"/>
              </a:rPr>
              <a:t>Flat Dataset</a:t>
            </a:r>
          </a:p>
        </p:txBody>
      </p:sp>
      <p:sp>
        <p:nvSpPr>
          <p:cNvPr id="6" name="Rectangle: Rounded Corners 5">
            <a:extLst>
              <a:ext uri="{FF2B5EF4-FFF2-40B4-BE49-F238E27FC236}">
                <a16:creationId xmlns:a16="http://schemas.microsoft.com/office/drawing/2014/main" id="{B5B7C005-566B-477E-970E-2DEA1B016466}"/>
              </a:ext>
            </a:extLst>
          </p:cNvPr>
          <p:cNvSpPr/>
          <p:nvPr/>
        </p:nvSpPr>
        <p:spPr bwMode="auto">
          <a:xfrm>
            <a:off x="4501720" y="2996952"/>
            <a:ext cx="3116552" cy="648072"/>
          </a:xfrm>
          <a:prstGeom prst="roundRect">
            <a:avLst/>
          </a:prstGeom>
          <a:solidFill>
            <a:schemeClr val="accent1">
              <a:lumMod val="9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i="0" u="none" strike="noStrike" normalizeH="0" baseline="0" dirty="0">
                <a:latin typeface="Arial" charset="0"/>
              </a:rPr>
              <a:t>House Dataset</a:t>
            </a:r>
          </a:p>
        </p:txBody>
      </p:sp>
      <p:sp>
        <p:nvSpPr>
          <p:cNvPr id="7" name="Rectangle: Rounded Corners 6">
            <a:extLst>
              <a:ext uri="{FF2B5EF4-FFF2-40B4-BE49-F238E27FC236}">
                <a16:creationId xmlns:a16="http://schemas.microsoft.com/office/drawing/2014/main" id="{6FE29EAD-3F30-4FDE-89E9-A3D2198C6B5C}"/>
              </a:ext>
            </a:extLst>
          </p:cNvPr>
          <p:cNvSpPr/>
          <p:nvPr/>
        </p:nvSpPr>
        <p:spPr bwMode="auto">
          <a:xfrm>
            <a:off x="8017502" y="2996952"/>
            <a:ext cx="3116552" cy="648072"/>
          </a:xfrm>
          <a:prstGeom prst="roundRect">
            <a:avLst/>
          </a:prstGeom>
          <a:solidFill>
            <a:schemeClr val="accent1">
              <a:lumMod val="9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i="0" u="none" strike="noStrike" normalizeH="0" baseline="0" dirty="0">
                <a:latin typeface="Arial" charset="0"/>
              </a:rPr>
              <a:t>Dorms Dataset</a:t>
            </a:r>
          </a:p>
        </p:txBody>
      </p:sp>
    </p:spTree>
    <p:extLst>
      <p:ext uri="{BB962C8B-B14F-4D97-AF65-F5344CB8AC3E}">
        <p14:creationId xmlns:p14="http://schemas.microsoft.com/office/powerpoint/2010/main" val="2542829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Performance Evaluation</a:t>
            </a:r>
          </a:p>
        </p:txBody>
      </p:sp>
      <p:sp>
        <p:nvSpPr>
          <p:cNvPr id="4" name="Rectangle 3">
            <a:extLst>
              <a:ext uri="{FF2B5EF4-FFF2-40B4-BE49-F238E27FC236}">
                <a16:creationId xmlns:a16="http://schemas.microsoft.com/office/drawing/2014/main" id="{90BE664F-7E68-49C3-9E4F-E9D86776E7C4}"/>
              </a:ext>
            </a:extLst>
          </p:cNvPr>
          <p:cNvSpPr/>
          <p:nvPr/>
        </p:nvSpPr>
        <p:spPr>
          <a:xfrm>
            <a:off x="479376" y="4581128"/>
            <a:ext cx="11254815" cy="2308324"/>
          </a:xfrm>
          <a:prstGeom prst="rect">
            <a:avLst/>
          </a:prstGeom>
        </p:spPr>
        <p:txBody>
          <a:bodyPr wrap="square">
            <a:spAutoFit/>
          </a:bodyPr>
          <a:lstStyle/>
          <a:p>
            <a:pPr marL="800100" lvl="1" indent="-342900">
              <a:buFont typeface="Arial" panose="020B0604020202020204" pitchFamily="34" charset="0"/>
              <a:buChar char="•"/>
            </a:pPr>
            <a:r>
              <a:rPr lang="en-US" sz="2400" b="0" dirty="0">
                <a:solidFill>
                  <a:srgbClr val="0090FF"/>
                </a:solidFill>
              </a:rPr>
              <a:t>NR obtained the worst F</a:t>
            </a:r>
            <a:r>
              <a:rPr lang="en-US" sz="2400" b="0" baseline="-25000" dirty="0">
                <a:solidFill>
                  <a:srgbClr val="0090FF"/>
                </a:solidFill>
              </a:rPr>
              <a:t>CE</a:t>
            </a:r>
            <a:r>
              <a:rPr lang="en-US" sz="2400" b="0" dirty="0">
                <a:solidFill>
                  <a:srgbClr val="0090FF"/>
                </a:solidFill>
              </a:rPr>
              <a:t> = 62% and the best F</a:t>
            </a:r>
            <a:r>
              <a:rPr lang="en-US" sz="2400" b="0" baseline="-25000" dirty="0">
                <a:solidFill>
                  <a:srgbClr val="0090FF"/>
                </a:solidFill>
              </a:rPr>
              <a:t>E</a:t>
            </a:r>
            <a:r>
              <a:rPr lang="en-US" sz="2400" b="0" dirty="0">
                <a:solidFill>
                  <a:srgbClr val="0090FF"/>
                </a:solidFill>
              </a:rPr>
              <a:t> = 0 kWh.</a:t>
            </a:r>
          </a:p>
          <a:p>
            <a:pPr marL="800100" lvl="1" indent="-342900">
              <a:buFont typeface="Arial" panose="020B0604020202020204" pitchFamily="34" charset="0"/>
              <a:buChar char="•"/>
            </a:pPr>
            <a:r>
              <a:rPr lang="en-US" sz="2400" b="0" dirty="0">
                <a:solidFill>
                  <a:srgbClr val="00B050"/>
                </a:solidFill>
              </a:rPr>
              <a:t>EP obtained an impressive F</a:t>
            </a:r>
            <a:r>
              <a:rPr lang="en-US" sz="2400" b="0" baseline="-25000" dirty="0">
                <a:solidFill>
                  <a:srgbClr val="00B050"/>
                </a:solidFill>
              </a:rPr>
              <a:t>CE</a:t>
            </a:r>
            <a:r>
              <a:rPr lang="en-US" sz="2400" b="0" dirty="0">
                <a:solidFill>
                  <a:srgbClr val="00B050"/>
                </a:solidFill>
              </a:rPr>
              <a:t> of around 2%-4% and the second lowest F</a:t>
            </a:r>
            <a:r>
              <a:rPr lang="en-US" sz="2400" b="0" baseline="-25000" dirty="0">
                <a:solidFill>
                  <a:srgbClr val="00B050"/>
                </a:solidFill>
              </a:rPr>
              <a:t>E</a:t>
            </a:r>
            <a:endParaRPr lang="en-US" sz="2400" b="0" dirty="0">
              <a:solidFill>
                <a:srgbClr val="00B050"/>
              </a:solidFill>
            </a:endParaRPr>
          </a:p>
          <a:p>
            <a:pPr marL="800100" lvl="1" indent="-342900">
              <a:buFont typeface="Arial" panose="020B0604020202020204" pitchFamily="34" charset="0"/>
              <a:buChar char="•"/>
            </a:pPr>
            <a:r>
              <a:rPr lang="en-US" sz="2400" b="0" dirty="0"/>
              <a:t>IFTTT &amp; MR are greedy in regards of Energy Consumption</a:t>
            </a:r>
          </a:p>
          <a:p>
            <a:pPr marL="800100" lvl="1" indent="-342900">
              <a:buFont typeface="Arial" panose="020B0604020202020204" pitchFamily="34" charset="0"/>
              <a:buChar char="•"/>
            </a:pPr>
            <a:r>
              <a:rPr lang="en-US" sz="2400" b="0" dirty="0">
                <a:solidFill>
                  <a:srgbClr val="FF0000"/>
                </a:solidFill>
              </a:rPr>
              <a:t>MR satisfies all the meta-rules, thus its F</a:t>
            </a:r>
            <a:r>
              <a:rPr lang="en-US" sz="2400" b="0" baseline="-25000" dirty="0">
                <a:solidFill>
                  <a:srgbClr val="FF0000"/>
                </a:solidFill>
              </a:rPr>
              <a:t>CE</a:t>
            </a:r>
            <a:r>
              <a:rPr lang="en-US" sz="2400" b="0" dirty="0">
                <a:solidFill>
                  <a:srgbClr val="FF0000"/>
                </a:solidFill>
              </a:rPr>
              <a:t> is 0% </a:t>
            </a:r>
            <a:r>
              <a:rPr lang="en-US" sz="2400" b="0" dirty="0">
                <a:solidFill>
                  <a:srgbClr val="FF0000"/>
                </a:solidFill>
                <a:sym typeface="Wingdings" panose="05000000000000000000" pitchFamily="2" charset="2"/>
              </a:rPr>
              <a:t> </a:t>
            </a:r>
            <a:r>
              <a:rPr lang="en-US" sz="2400" b="0" dirty="0">
                <a:solidFill>
                  <a:srgbClr val="FF0000"/>
                </a:solidFill>
              </a:rPr>
              <a:t>best possible obtained</a:t>
            </a:r>
          </a:p>
          <a:p>
            <a:pPr marL="800100" lvl="1" indent="-342900">
              <a:buFont typeface="Arial" panose="020B0604020202020204" pitchFamily="34" charset="0"/>
              <a:buChar char="•"/>
            </a:pPr>
            <a:r>
              <a:rPr lang="en-US" sz="2400" b="0" dirty="0"/>
              <a:t>The energy consumption difference between MR and EP is relatively high </a:t>
            </a:r>
          </a:p>
          <a:p>
            <a:pPr lvl="1"/>
            <a:endParaRPr lang="en-US" sz="2400" b="0" dirty="0"/>
          </a:p>
        </p:txBody>
      </p:sp>
      <p:pic>
        <p:nvPicPr>
          <p:cNvPr id="3" name="Picture 2">
            <a:extLst>
              <a:ext uri="{FF2B5EF4-FFF2-40B4-BE49-F238E27FC236}">
                <a16:creationId xmlns:a16="http://schemas.microsoft.com/office/drawing/2014/main" id="{9E3CF832-F6AD-4D9D-A026-199AB31CB820}"/>
              </a:ext>
            </a:extLst>
          </p:cNvPr>
          <p:cNvPicPr>
            <a:picLocks noChangeAspect="1"/>
          </p:cNvPicPr>
          <p:nvPr/>
        </p:nvPicPr>
        <p:blipFill>
          <a:blip r:embed="rId3"/>
          <a:stretch>
            <a:fillRect/>
          </a:stretch>
        </p:blipFill>
        <p:spPr>
          <a:xfrm>
            <a:off x="0" y="1122453"/>
            <a:ext cx="12192000" cy="3386667"/>
          </a:xfrm>
          <a:prstGeom prst="rect">
            <a:avLst/>
          </a:prstGeom>
        </p:spPr>
      </p:pic>
      <p:sp>
        <p:nvSpPr>
          <p:cNvPr id="5" name="Oval 4">
            <a:extLst>
              <a:ext uri="{FF2B5EF4-FFF2-40B4-BE49-F238E27FC236}">
                <a16:creationId xmlns:a16="http://schemas.microsoft.com/office/drawing/2014/main" id="{7303190A-CBCA-4990-AB58-DB9FF99F979D}"/>
              </a:ext>
            </a:extLst>
          </p:cNvPr>
          <p:cNvSpPr/>
          <p:nvPr/>
        </p:nvSpPr>
        <p:spPr bwMode="auto">
          <a:xfrm>
            <a:off x="566095" y="1576105"/>
            <a:ext cx="504056" cy="432048"/>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7" name="Oval 6">
            <a:extLst>
              <a:ext uri="{FF2B5EF4-FFF2-40B4-BE49-F238E27FC236}">
                <a16:creationId xmlns:a16="http://schemas.microsoft.com/office/drawing/2014/main" id="{7F19A802-1777-4C65-8CE3-2CF6EE48F728}"/>
              </a:ext>
            </a:extLst>
          </p:cNvPr>
          <p:cNvSpPr/>
          <p:nvPr/>
        </p:nvSpPr>
        <p:spPr bwMode="auto">
          <a:xfrm>
            <a:off x="4943872" y="3573016"/>
            <a:ext cx="360040" cy="504056"/>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10" name="Oval 9">
            <a:extLst>
              <a:ext uri="{FF2B5EF4-FFF2-40B4-BE49-F238E27FC236}">
                <a16:creationId xmlns:a16="http://schemas.microsoft.com/office/drawing/2014/main" id="{B300A387-C759-4062-B142-5880BBF8E020}"/>
              </a:ext>
            </a:extLst>
          </p:cNvPr>
          <p:cNvSpPr/>
          <p:nvPr/>
        </p:nvSpPr>
        <p:spPr bwMode="auto">
          <a:xfrm>
            <a:off x="1343472" y="3526647"/>
            <a:ext cx="360040" cy="432048"/>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B050"/>
              </a:solidFill>
              <a:effectLst/>
              <a:latin typeface="Arial" charset="0"/>
            </a:endParaRPr>
          </a:p>
        </p:txBody>
      </p:sp>
      <p:sp>
        <p:nvSpPr>
          <p:cNvPr id="11" name="Oval 10">
            <a:extLst>
              <a:ext uri="{FF2B5EF4-FFF2-40B4-BE49-F238E27FC236}">
                <a16:creationId xmlns:a16="http://schemas.microsoft.com/office/drawing/2014/main" id="{0AF46B84-8B95-4A1A-9554-E6B4F2435A6C}"/>
              </a:ext>
            </a:extLst>
          </p:cNvPr>
          <p:cNvSpPr/>
          <p:nvPr/>
        </p:nvSpPr>
        <p:spPr bwMode="auto">
          <a:xfrm>
            <a:off x="5601054" y="2815786"/>
            <a:ext cx="278922" cy="432048"/>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B050"/>
              </a:solidFill>
              <a:effectLst/>
              <a:latin typeface="Arial" charset="0"/>
            </a:endParaRPr>
          </a:p>
        </p:txBody>
      </p:sp>
      <p:sp>
        <p:nvSpPr>
          <p:cNvPr id="12" name="Oval 11">
            <a:extLst>
              <a:ext uri="{FF2B5EF4-FFF2-40B4-BE49-F238E27FC236}">
                <a16:creationId xmlns:a16="http://schemas.microsoft.com/office/drawing/2014/main" id="{480C3360-5AFC-460C-8146-5993835049DC}"/>
              </a:ext>
            </a:extLst>
          </p:cNvPr>
          <p:cNvSpPr/>
          <p:nvPr/>
        </p:nvSpPr>
        <p:spPr bwMode="auto">
          <a:xfrm>
            <a:off x="2207568" y="3573016"/>
            <a:ext cx="288032" cy="432048"/>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FF00"/>
              </a:solidFill>
              <a:effectLst/>
              <a:latin typeface="Arial" charset="0"/>
            </a:endParaRPr>
          </a:p>
        </p:txBody>
      </p:sp>
    </p:spTree>
    <p:extLst>
      <p:ext uri="{BB962C8B-B14F-4D97-AF65-F5344CB8AC3E}">
        <p14:creationId xmlns:p14="http://schemas.microsoft.com/office/powerpoint/2010/main" val="265354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k-opt Evaluation</a:t>
            </a:r>
          </a:p>
        </p:txBody>
      </p:sp>
      <p:sp>
        <p:nvSpPr>
          <p:cNvPr id="4" name="Rectangle 3">
            <a:extLst>
              <a:ext uri="{FF2B5EF4-FFF2-40B4-BE49-F238E27FC236}">
                <a16:creationId xmlns:a16="http://schemas.microsoft.com/office/drawing/2014/main" id="{90BE664F-7E68-49C3-9E4F-E9D86776E7C4}"/>
              </a:ext>
            </a:extLst>
          </p:cNvPr>
          <p:cNvSpPr/>
          <p:nvPr/>
        </p:nvSpPr>
        <p:spPr>
          <a:xfrm>
            <a:off x="241785" y="5013176"/>
            <a:ext cx="11542847" cy="1569660"/>
          </a:xfrm>
          <a:prstGeom prst="rect">
            <a:avLst/>
          </a:prstGeom>
        </p:spPr>
        <p:txBody>
          <a:bodyPr wrap="square">
            <a:spAutoFit/>
          </a:bodyPr>
          <a:lstStyle/>
          <a:p>
            <a:pPr marL="800100" lvl="1" indent="-342900">
              <a:buFont typeface="Arial" panose="020B0604020202020204" pitchFamily="34" charset="0"/>
              <a:buChar char="•"/>
            </a:pPr>
            <a:r>
              <a:rPr lang="en-US" sz="2400" b="0" dirty="0">
                <a:solidFill>
                  <a:srgbClr val="00B050"/>
                </a:solidFill>
              </a:rPr>
              <a:t>Using 4 activation/deactivation rule modifications in each iteration we obtain the best F</a:t>
            </a:r>
            <a:r>
              <a:rPr lang="en-US" sz="2400" b="0" baseline="-25000" dirty="0">
                <a:solidFill>
                  <a:srgbClr val="00B050"/>
                </a:solidFill>
              </a:rPr>
              <a:t>CE</a:t>
            </a:r>
            <a:r>
              <a:rPr lang="en-US" sz="2400" b="0" dirty="0">
                <a:solidFill>
                  <a:srgbClr val="00B050"/>
                </a:solidFill>
              </a:rPr>
              <a:t> </a:t>
            </a:r>
          </a:p>
          <a:p>
            <a:pPr marL="800100" lvl="1" indent="-342900">
              <a:buFont typeface="Arial" panose="020B0604020202020204" pitchFamily="34" charset="0"/>
              <a:buChar char="•"/>
            </a:pPr>
            <a:r>
              <a:rPr lang="en-US" sz="2400" b="0" dirty="0">
                <a:solidFill>
                  <a:srgbClr val="0090FF"/>
                </a:solidFill>
              </a:rPr>
              <a:t>Worst F</a:t>
            </a:r>
            <a:r>
              <a:rPr lang="en-US" sz="2400" b="0" baseline="-25000" dirty="0">
                <a:solidFill>
                  <a:srgbClr val="0090FF"/>
                </a:solidFill>
              </a:rPr>
              <a:t>CE</a:t>
            </a:r>
            <a:r>
              <a:rPr lang="en-US" sz="2400" b="0" dirty="0">
                <a:solidFill>
                  <a:srgbClr val="0090FF"/>
                </a:solidFill>
              </a:rPr>
              <a:t> occurred on two rule modifications </a:t>
            </a:r>
          </a:p>
          <a:p>
            <a:pPr marL="800100" lvl="1" indent="-342900">
              <a:buFont typeface="Arial" panose="020B0604020202020204" pitchFamily="34" charset="0"/>
              <a:buChar char="•"/>
            </a:pPr>
            <a:r>
              <a:rPr lang="en-US" sz="2400" b="0" dirty="0"/>
              <a:t>F</a:t>
            </a:r>
            <a:r>
              <a:rPr lang="en-US" sz="2400" b="0" baseline="-25000" dirty="0"/>
              <a:t>CE</a:t>
            </a:r>
            <a:r>
              <a:rPr lang="en-US" sz="2400" b="0" dirty="0"/>
              <a:t> decreased as we increased the rule modifications in each iteration</a:t>
            </a:r>
          </a:p>
        </p:txBody>
      </p:sp>
      <p:pic>
        <p:nvPicPr>
          <p:cNvPr id="5" name="Picture 4">
            <a:extLst>
              <a:ext uri="{FF2B5EF4-FFF2-40B4-BE49-F238E27FC236}">
                <a16:creationId xmlns:a16="http://schemas.microsoft.com/office/drawing/2014/main" id="{A34C0CC5-58C2-4093-8A54-5AD446082F9A}"/>
              </a:ext>
            </a:extLst>
          </p:cNvPr>
          <p:cNvPicPr>
            <a:picLocks noChangeAspect="1"/>
          </p:cNvPicPr>
          <p:nvPr/>
        </p:nvPicPr>
        <p:blipFill>
          <a:blip r:embed="rId3"/>
          <a:stretch>
            <a:fillRect/>
          </a:stretch>
        </p:blipFill>
        <p:spPr>
          <a:xfrm>
            <a:off x="57230" y="1124745"/>
            <a:ext cx="12159450" cy="3888432"/>
          </a:xfrm>
          <a:prstGeom prst="rect">
            <a:avLst/>
          </a:prstGeom>
        </p:spPr>
      </p:pic>
      <p:sp>
        <p:nvSpPr>
          <p:cNvPr id="7" name="Oval 6">
            <a:extLst>
              <a:ext uri="{FF2B5EF4-FFF2-40B4-BE49-F238E27FC236}">
                <a16:creationId xmlns:a16="http://schemas.microsoft.com/office/drawing/2014/main" id="{98E7F40E-32E7-4BAD-86FD-99FF448D8E05}"/>
              </a:ext>
            </a:extLst>
          </p:cNvPr>
          <p:cNvSpPr/>
          <p:nvPr/>
        </p:nvSpPr>
        <p:spPr bwMode="auto">
          <a:xfrm>
            <a:off x="2495600" y="2420888"/>
            <a:ext cx="504056" cy="432048"/>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9" name="Oval 8">
            <a:extLst>
              <a:ext uri="{FF2B5EF4-FFF2-40B4-BE49-F238E27FC236}">
                <a16:creationId xmlns:a16="http://schemas.microsoft.com/office/drawing/2014/main" id="{30039156-11E1-476C-A628-29D1CD3F7B3A}"/>
              </a:ext>
            </a:extLst>
          </p:cNvPr>
          <p:cNvSpPr/>
          <p:nvPr/>
        </p:nvSpPr>
        <p:spPr bwMode="auto">
          <a:xfrm>
            <a:off x="4223792" y="2382591"/>
            <a:ext cx="504056" cy="432048"/>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10" name="Oval 9">
            <a:extLst>
              <a:ext uri="{FF2B5EF4-FFF2-40B4-BE49-F238E27FC236}">
                <a16:creationId xmlns:a16="http://schemas.microsoft.com/office/drawing/2014/main" id="{6849C1AB-EC9D-42BA-BD93-D7A6F70B701F}"/>
              </a:ext>
            </a:extLst>
          </p:cNvPr>
          <p:cNvSpPr/>
          <p:nvPr/>
        </p:nvSpPr>
        <p:spPr bwMode="auto">
          <a:xfrm>
            <a:off x="743744" y="2348880"/>
            <a:ext cx="504056" cy="432048"/>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11" name="Oval 10">
            <a:extLst>
              <a:ext uri="{FF2B5EF4-FFF2-40B4-BE49-F238E27FC236}">
                <a16:creationId xmlns:a16="http://schemas.microsoft.com/office/drawing/2014/main" id="{AAD30C80-8909-4A86-A248-B8E664AB7C1A}"/>
              </a:ext>
            </a:extLst>
          </p:cNvPr>
          <p:cNvSpPr/>
          <p:nvPr/>
        </p:nvSpPr>
        <p:spPr bwMode="auto">
          <a:xfrm>
            <a:off x="1607840" y="2752272"/>
            <a:ext cx="504056" cy="432048"/>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FF00"/>
              </a:solidFill>
              <a:effectLst/>
              <a:latin typeface="Arial" charset="0"/>
            </a:endParaRPr>
          </a:p>
        </p:txBody>
      </p:sp>
      <p:sp>
        <p:nvSpPr>
          <p:cNvPr id="12" name="Oval 11">
            <a:extLst>
              <a:ext uri="{FF2B5EF4-FFF2-40B4-BE49-F238E27FC236}">
                <a16:creationId xmlns:a16="http://schemas.microsoft.com/office/drawing/2014/main" id="{A77C0A91-FC04-4289-BAC9-7CE04D31CDCA}"/>
              </a:ext>
            </a:extLst>
          </p:cNvPr>
          <p:cNvSpPr/>
          <p:nvPr/>
        </p:nvSpPr>
        <p:spPr bwMode="auto">
          <a:xfrm>
            <a:off x="3359696" y="2968296"/>
            <a:ext cx="504056" cy="432048"/>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FF00"/>
              </a:solidFill>
              <a:effectLst/>
              <a:latin typeface="Arial" charset="0"/>
            </a:endParaRPr>
          </a:p>
        </p:txBody>
      </p:sp>
      <p:sp>
        <p:nvSpPr>
          <p:cNvPr id="13" name="Oval 12">
            <a:extLst>
              <a:ext uri="{FF2B5EF4-FFF2-40B4-BE49-F238E27FC236}">
                <a16:creationId xmlns:a16="http://schemas.microsoft.com/office/drawing/2014/main" id="{DD74FD8C-1757-4B47-9B28-A4B69D6925B7}"/>
              </a:ext>
            </a:extLst>
          </p:cNvPr>
          <p:cNvSpPr/>
          <p:nvPr/>
        </p:nvSpPr>
        <p:spPr bwMode="auto">
          <a:xfrm>
            <a:off x="5087888" y="2780928"/>
            <a:ext cx="504056" cy="432048"/>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FF00"/>
              </a:solidFill>
              <a:effectLst/>
              <a:latin typeface="Arial" charset="0"/>
            </a:endParaRPr>
          </a:p>
        </p:txBody>
      </p:sp>
    </p:spTree>
    <p:extLst>
      <p:ext uri="{BB962C8B-B14F-4D97-AF65-F5344CB8AC3E}">
        <p14:creationId xmlns:p14="http://schemas.microsoft.com/office/powerpoint/2010/main" val="352730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09623F-1F14-4DCB-919E-8FD5A1109D34}"/>
              </a:ext>
            </a:extLst>
          </p:cNvPr>
          <p:cNvPicPr>
            <a:picLocks noChangeAspect="1"/>
          </p:cNvPicPr>
          <p:nvPr/>
        </p:nvPicPr>
        <p:blipFill rotWithShape="1">
          <a:blip r:embed="rId3"/>
          <a:srcRect l="34266" t="11671" b="8952"/>
          <a:stretch/>
        </p:blipFill>
        <p:spPr>
          <a:xfrm>
            <a:off x="3831657" y="4293096"/>
            <a:ext cx="7710976" cy="2232248"/>
          </a:xfrm>
          <a:prstGeom prst="rect">
            <a:avLst/>
          </a:prstGeom>
        </p:spPr>
      </p:pic>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Climate Change</a:t>
            </a:r>
          </a:p>
        </p:txBody>
      </p:sp>
      <p:sp>
        <p:nvSpPr>
          <p:cNvPr id="24" name="Rectangle 23">
            <a:extLst>
              <a:ext uri="{FF2B5EF4-FFF2-40B4-BE49-F238E27FC236}">
                <a16:creationId xmlns:a16="http://schemas.microsoft.com/office/drawing/2014/main" id="{74D33827-BDF8-4722-A8E6-9FAB4C922917}"/>
              </a:ext>
            </a:extLst>
          </p:cNvPr>
          <p:cNvSpPr/>
          <p:nvPr/>
        </p:nvSpPr>
        <p:spPr>
          <a:xfrm>
            <a:off x="277369" y="1340768"/>
            <a:ext cx="11435255" cy="3257302"/>
          </a:xfrm>
          <a:prstGeom prst="rect">
            <a:avLst/>
          </a:prstGeom>
        </p:spPr>
        <p:txBody>
          <a:bodyPr wrap="square">
            <a:spAutoFit/>
          </a:bodyPr>
          <a:lstStyle/>
          <a:p>
            <a:pPr marL="457200" indent="-457200">
              <a:spcAft>
                <a:spcPts val="3000"/>
              </a:spcAft>
              <a:buFont typeface="Arial" panose="020B0604020202020204" pitchFamily="34" charset="0"/>
              <a:buChar char="•"/>
            </a:pPr>
            <a:r>
              <a:rPr lang="en-US" sz="2800" b="0" dirty="0"/>
              <a:t>Internet-connected smart devices will drastically increase to more than </a:t>
            </a:r>
            <a:r>
              <a:rPr lang="en-US" sz="2800" dirty="0"/>
              <a:t>500</a:t>
            </a:r>
            <a:r>
              <a:rPr lang="en-US" sz="2800" b="0" dirty="0"/>
              <a:t> for each typical family in the developed world by </a:t>
            </a:r>
            <a:r>
              <a:rPr lang="en-US" sz="2800" dirty="0"/>
              <a:t>2022</a:t>
            </a:r>
            <a:r>
              <a:rPr lang="en-US" sz="2800" b="0" dirty="0"/>
              <a:t>.</a:t>
            </a:r>
          </a:p>
          <a:p>
            <a:pPr marL="457200" indent="-457200">
              <a:spcAft>
                <a:spcPts val="3000"/>
              </a:spcAft>
              <a:buFont typeface="Arial" panose="020B0604020202020204" pitchFamily="34" charset="0"/>
              <a:buChar char="•"/>
            </a:pPr>
            <a:r>
              <a:rPr lang="en-US" sz="2800" b="0" dirty="0"/>
              <a:t>European’s Commission calls for a climate-neutral Europe by 2050.</a:t>
            </a:r>
          </a:p>
          <a:p>
            <a:pPr marL="457200" indent="-457200">
              <a:spcAft>
                <a:spcPts val="3000"/>
              </a:spcAft>
              <a:buFont typeface="Arial" panose="020B0604020202020204" pitchFamily="34" charset="0"/>
              <a:buChar char="•"/>
            </a:pPr>
            <a:r>
              <a:rPr lang="en-US" sz="2800" b="0" dirty="0"/>
              <a:t>The CO</a:t>
            </a:r>
            <a:r>
              <a:rPr lang="en-US" sz="2800" b="0" baseline="-25000" dirty="0"/>
              <a:t>2</a:t>
            </a:r>
            <a:r>
              <a:rPr lang="en-US" sz="2800" b="0" dirty="0"/>
              <a:t> pollution of ICT is expected to rise from 4% to 8% by 2025.</a:t>
            </a:r>
          </a:p>
          <a:p>
            <a:pPr marL="914400" lvl="1" indent="-457200">
              <a:spcAft>
                <a:spcPts val="600"/>
              </a:spcAft>
              <a:buFont typeface="Wingdings" panose="05000000000000000000" pitchFamily="2" charset="2"/>
              <a:buChar char="Ø"/>
            </a:pPr>
            <a:endParaRPr lang="en-US" sz="2800" b="0" baseline="30000" dirty="0"/>
          </a:p>
        </p:txBody>
      </p:sp>
      <p:pic>
        <p:nvPicPr>
          <p:cNvPr id="7" name="Picture 6">
            <a:extLst>
              <a:ext uri="{FF2B5EF4-FFF2-40B4-BE49-F238E27FC236}">
                <a16:creationId xmlns:a16="http://schemas.microsoft.com/office/drawing/2014/main" id="{8BFE78EA-A852-4820-A08A-B50AEA58F7FD}"/>
              </a:ext>
            </a:extLst>
          </p:cNvPr>
          <p:cNvPicPr>
            <a:picLocks noChangeAspect="1"/>
          </p:cNvPicPr>
          <p:nvPr/>
        </p:nvPicPr>
        <p:blipFill rotWithShape="1">
          <a:blip r:embed="rId3"/>
          <a:srcRect r="65734"/>
          <a:stretch/>
        </p:blipFill>
        <p:spPr>
          <a:xfrm>
            <a:off x="633822" y="4221088"/>
            <a:ext cx="3190544" cy="2232248"/>
          </a:xfrm>
          <a:prstGeom prst="rect">
            <a:avLst/>
          </a:prstGeom>
        </p:spPr>
      </p:pic>
    </p:spTree>
    <p:extLst>
      <p:ext uri="{BB962C8B-B14F-4D97-AF65-F5344CB8AC3E}">
        <p14:creationId xmlns:p14="http://schemas.microsoft.com/office/powerpoint/2010/main" val="326447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Initialization Evaluation</a:t>
            </a:r>
          </a:p>
        </p:txBody>
      </p:sp>
      <p:sp>
        <p:nvSpPr>
          <p:cNvPr id="4" name="Rectangle 3">
            <a:extLst>
              <a:ext uri="{FF2B5EF4-FFF2-40B4-BE49-F238E27FC236}">
                <a16:creationId xmlns:a16="http://schemas.microsoft.com/office/drawing/2014/main" id="{90BE664F-7E68-49C3-9E4F-E9D86776E7C4}"/>
              </a:ext>
            </a:extLst>
          </p:cNvPr>
          <p:cNvSpPr/>
          <p:nvPr/>
        </p:nvSpPr>
        <p:spPr>
          <a:xfrm>
            <a:off x="551384" y="4802376"/>
            <a:ext cx="11254815" cy="1938992"/>
          </a:xfrm>
          <a:prstGeom prst="rect">
            <a:avLst/>
          </a:prstGeom>
        </p:spPr>
        <p:txBody>
          <a:bodyPr wrap="square">
            <a:spAutoFit/>
          </a:bodyPr>
          <a:lstStyle/>
          <a:p>
            <a:pPr marL="800100" lvl="1" indent="-342900">
              <a:buFont typeface="Arial" panose="020B0604020202020204" pitchFamily="34" charset="0"/>
              <a:buChar char="•"/>
            </a:pPr>
            <a:r>
              <a:rPr lang="en-US" sz="2400" b="0" dirty="0">
                <a:solidFill>
                  <a:srgbClr val="0090FF"/>
                </a:solidFill>
              </a:rPr>
              <a:t>F</a:t>
            </a:r>
            <a:r>
              <a:rPr lang="en-US" sz="2400" b="0" baseline="-25000" dirty="0">
                <a:solidFill>
                  <a:srgbClr val="0090FF"/>
                </a:solidFill>
              </a:rPr>
              <a:t>CE</a:t>
            </a:r>
            <a:r>
              <a:rPr lang="en-US" sz="2400" b="0" dirty="0">
                <a:solidFill>
                  <a:srgbClr val="0090FF"/>
                </a:solidFill>
              </a:rPr>
              <a:t> increases by using the “all-deactivated” rules strategy, hence consuming less energy</a:t>
            </a:r>
          </a:p>
          <a:p>
            <a:pPr marL="1257300" lvl="2" indent="-342900">
              <a:buFont typeface="Arial" panose="020B0604020202020204" pitchFamily="34" charset="0"/>
              <a:buChar char="•"/>
            </a:pPr>
            <a:r>
              <a:rPr lang="en-US" sz="2400" b="0" dirty="0">
                <a:solidFill>
                  <a:srgbClr val="0090FF"/>
                </a:solidFill>
              </a:rPr>
              <a:t>In contrast to the “all-activated” and the “random” rule strategies</a:t>
            </a:r>
          </a:p>
          <a:p>
            <a:pPr marL="800100" lvl="1" indent="-342900">
              <a:buFont typeface="Arial" panose="020B0604020202020204" pitchFamily="34" charset="0"/>
              <a:buChar char="•"/>
            </a:pPr>
            <a:r>
              <a:rPr lang="en-US" sz="2400" b="0" dirty="0"/>
              <a:t>Hill climbing performs more iterations to find the local optimum, and consequently an optimal energy plan, when all rules are deactivated</a:t>
            </a:r>
          </a:p>
        </p:txBody>
      </p:sp>
      <p:pic>
        <p:nvPicPr>
          <p:cNvPr id="5" name="Picture 4">
            <a:extLst>
              <a:ext uri="{FF2B5EF4-FFF2-40B4-BE49-F238E27FC236}">
                <a16:creationId xmlns:a16="http://schemas.microsoft.com/office/drawing/2014/main" id="{13002AE2-ECA0-4B02-B6AB-E9541E99E1FB}"/>
              </a:ext>
            </a:extLst>
          </p:cNvPr>
          <p:cNvPicPr>
            <a:picLocks noChangeAspect="1"/>
          </p:cNvPicPr>
          <p:nvPr/>
        </p:nvPicPr>
        <p:blipFill>
          <a:blip r:embed="rId3"/>
          <a:stretch>
            <a:fillRect/>
          </a:stretch>
        </p:blipFill>
        <p:spPr>
          <a:xfrm>
            <a:off x="563784" y="1112844"/>
            <a:ext cx="10667968" cy="3699262"/>
          </a:xfrm>
          <a:prstGeom prst="rect">
            <a:avLst/>
          </a:prstGeom>
        </p:spPr>
      </p:pic>
      <p:sp>
        <p:nvSpPr>
          <p:cNvPr id="6" name="Oval 5">
            <a:extLst>
              <a:ext uri="{FF2B5EF4-FFF2-40B4-BE49-F238E27FC236}">
                <a16:creationId xmlns:a16="http://schemas.microsoft.com/office/drawing/2014/main" id="{6D7BB934-D867-4FA0-BE17-7864E0426A2E}"/>
              </a:ext>
            </a:extLst>
          </p:cNvPr>
          <p:cNvSpPr/>
          <p:nvPr/>
        </p:nvSpPr>
        <p:spPr bwMode="auto">
          <a:xfrm rot="20479441">
            <a:off x="1024117" y="2476633"/>
            <a:ext cx="1568884" cy="350359"/>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7" name="Oval 6">
            <a:extLst>
              <a:ext uri="{FF2B5EF4-FFF2-40B4-BE49-F238E27FC236}">
                <a16:creationId xmlns:a16="http://schemas.microsoft.com/office/drawing/2014/main" id="{56B20DD8-BA44-42F0-9DC2-D87C9C095626}"/>
              </a:ext>
            </a:extLst>
          </p:cNvPr>
          <p:cNvSpPr/>
          <p:nvPr/>
        </p:nvSpPr>
        <p:spPr bwMode="auto">
          <a:xfrm rot="821202">
            <a:off x="6998517" y="3041337"/>
            <a:ext cx="1465546" cy="363456"/>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27798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Energy Conservation Study</a:t>
            </a:r>
          </a:p>
        </p:txBody>
      </p:sp>
      <p:sp>
        <p:nvSpPr>
          <p:cNvPr id="4" name="Rectangle 3">
            <a:extLst>
              <a:ext uri="{FF2B5EF4-FFF2-40B4-BE49-F238E27FC236}">
                <a16:creationId xmlns:a16="http://schemas.microsoft.com/office/drawing/2014/main" id="{90BE664F-7E68-49C3-9E4F-E9D86776E7C4}"/>
              </a:ext>
            </a:extLst>
          </p:cNvPr>
          <p:cNvSpPr/>
          <p:nvPr/>
        </p:nvSpPr>
        <p:spPr>
          <a:xfrm>
            <a:off x="659816" y="5027692"/>
            <a:ext cx="11412848" cy="1569660"/>
          </a:xfrm>
          <a:prstGeom prst="rect">
            <a:avLst/>
          </a:prstGeom>
        </p:spPr>
        <p:txBody>
          <a:bodyPr wrap="square">
            <a:spAutoFit/>
          </a:bodyPr>
          <a:lstStyle/>
          <a:p>
            <a:pPr marL="800100" lvl="1" indent="-342900">
              <a:buFont typeface="Arial" panose="020B0604020202020204" pitchFamily="34" charset="0"/>
              <a:buChar char="•"/>
            </a:pPr>
            <a:r>
              <a:rPr lang="en-US" sz="2400" b="0" dirty="0"/>
              <a:t>Inspired by the SAVES project </a:t>
            </a:r>
          </a:p>
          <a:p>
            <a:pPr marL="1257300" lvl="2" indent="-342900">
              <a:buFont typeface="Arial" panose="020B0604020202020204" pitchFamily="34" charset="0"/>
              <a:buChar char="•"/>
            </a:pPr>
            <a:r>
              <a:rPr lang="en-US" sz="2400" b="0" dirty="0"/>
              <a:t>aimed at delivering 8% average electricity savings in the          participating dormitories</a:t>
            </a:r>
          </a:p>
          <a:p>
            <a:pPr marL="800100" lvl="1" indent="-342900">
              <a:buFont typeface="Arial" panose="020B0604020202020204" pitchFamily="34" charset="0"/>
              <a:buChar char="•"/>
            </a:pPr>
            <a:r>
              <a:rPr lang="en-US" sz="2400" b="0" dirty="0">
                <a:solidFill>
                  <a:srgbClr val="0090FF"/>
                </a:solidFill>
              </a:rPr>
              <a:t>Increasing the potential energy savings causes a slight increase on the F</a:t>
            </a:r>
            <a:r>
              <a:rPr lang="en-US" sz="2400" b="0" baseline="-25000" dirty="0">
                <a:solidFill>
                  <a:srgbClr val="0090FF"/>
                </a:solidFill>
              </a:rPr>
              <a:t>CE</a:t>
            </a:r>
            <a:endParaRPr lang="en-US" sz="2400" b="0" dirty="0">
              <a:solidFill>
                <a:srgbClr val="0090FF"/>
              </a:solidFill>
            </a:endParaRPr>
          </a:p>
        </p:txBody>
      </p:sp>
      <p:pic>
        <p:nvPicPr>
          <p:cNvPr id="3" name="Picture 2">
            <a:extLst>
              <a:ext uri="{FF2B5EF4-FFF2-40B4-BE49-F238E27FC236}">
                <a16:creationId xmlns:a16="http://schemas.microsoft.com/office/drawing/2014/main" id="{2BDED1A0-C783-459A-9693-D9CA78C7CBFB}"/>
              </a:ext>
            </a:extLst>
          </p:cNvPr>
          <p:cNvPicPr>
            <a:picLocks noChangeAspect="1"/>
          </p:cNvPicPr>
          <p:nvPr/>
        </p:nvPicPr>
        <p:blipFill>
          <a:blip r:embed="rId3"/>
          <a:stretch>
            <a:fillRect/>
          </a:stretch>
        </p:blipFill>
        <p:spPr>
          <a:xfrm>
            <a:off x="0" y="1124744"/>
            <a:ext cx="12192000" cy="3932310"/>
          </a:xfrm>
          <a:prstGeom prst="rect">
            <a:avLst/>
          </a:prstGeom>
        </p:spPr>
      </p:pic>
      <p:sp>
        <p:nvSpPr>
          <p:cNvPr id="6" name="Oval 5">
            <a:extLst>
              <a:ext uri="{FF2B5EF4-FFF2-40B4-BE49-F238E27FC236}">
                <a16:creationId xmlns:a16="http://schemas.microsoft.com/office/drawing/2014/main" id="{D22101CF-631B-43B3-AD0B-D3FD34906153}"/>
              </a:ext>
            </a:extLst>
          </p:cNvPr>
          <p:cNvSpPr/>
          <p:nvPr/>
        </p:nvSpPr>
        <p:spPr bwMode="auto">
          <a:xfrm rot="19593617">
            <a:off x="382913" y="2375016"/>
            <a:ext cx="2373084" cy="624105"/>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77097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Prototype Evaluation</a:t>
            </a:r>
          </a:p>
        </p:txBody>
      </p:sp>
      <p:pic>
        <p:nvPicPr>
          <p:cNvPr id="3" name="Picture 2">
            <a:extLst>
              <a:ext uri="{FF2B5EF4-FFF2-40B4-BE49-F238E27FC236}">
                <a16:creationId xmlns:a16="http://schemas.microsoft.com/office/drawing/2014/main" id="{644F6E49-B15C-47ED-9BAE-DFF28494518F}"/>
              </a:ext>
            </a:extLst>
          </p:cNvPr>
          <p:cNvPicPr>
            <a:picLocks noChangeAspect="1"/>
          </p:cNvPicPr>
          <p:nvPr/>
        </p:nvPicPr>
        <p:blipFill>
          <a:blip r:embed="rId3"/>
          <a:stretch>
            <a:fillRect/>
          </a:stretch>
        </p:blipFill>
        <p:spPr>
          <a:xfrm>
            <a:off x="1613469" y="1165441"/>
            <a:ext cx="9562692" cy="1039423"/>
          </a:xfrm>
          <a:prstGeom prst="rect">
            <a:avLst/>
          </a:prstGeom>
        </p:spPr>
      </p:pic>
      <p:pic>
        <p:nvPicPr>
          <p:cNvPr id="4" name="Picture 3">
            <a:extLst>
              <a:ext uri="{FF2B5EF4-FFF2-40B4-BE49-F238E27FC236}">
                <a16:creationId xmlns:a16="http://schemas.microsoft.com/office/drawing/2014/main" id="{A0CB13B8-512D-490E-BE0E-B38650387B88}"/>
              </a:ext>
            </a:extLst>
          </p:cNvPr>
          <p:cNvPicPr>
            <a:picLocks noChangeAspect="1"/>
          </p:cNvPicPr>
          <p:nvPr/>
        </p:nvPicPr>
        <p:blipFill>
          <a:blip r:embed="rId4"/>
          <a:stretch>
            <a:fillRect/>
          </a:stretch>
        </p:blipFill>
        <p:spPr>
          <a:xfrm>
            <a:off x="3536910" y="3387485"/>
            <a:ext cx="5211753" cy="1695557"/>
          </a:xfrm>
          <a:prstGeom prst="rect">
            <a:avLst/>
          </a:prstGeom>
        </p:spPr>
      </p:pic>
      <p:sp>
        <p:nvSpPr>
          <p:cNvPr id="7" name="Rectangle 6">
            <a:extLst>
              <a:ext uri="{FF2B5EF4-FFF2-40B4-BE49-F238E27FC236}">
                <a16:creationId xmlns:a16="http://schemas.microsoft.com/office/drawing/2014/main" id="{EC38C36B-B924-4E7E-AC9C-5149EC689B09}"/>
              </a:ext>
            </a:extLst>
          </p:cNvPr>
          <p:cNvSpPr/>
          <p:nvPr/>
        </p:nvSpPr>
        <p:spPr>
          <a:xfrm>
            <a:off x="112440" y="2314515"/>
            <a:ext cx="11909783" cy="830997"/>
          </a:xfrm>
          <a:prstGeom prst="rect">
            <a:avLst/>
          </a:prstGeom>
        </p:spPr>
        <p:txBody>
          <a:bodyPr wrap="square">
            <a:spAutoFit/>
          </a:bodyPr>
          <a:lstStyle/>
          <a:p>
            <a:pPr marL="800100" lvl="1" indent="-342900">
              <a:buFont typeface="Arial" panose="020B0604020202020204" pitchFamily="34" charset="0"/>
              <a:buChar char="•"/>
            </a:pPr>
            <a:r>
              <a:rPr lang="en-US" sz="2400" b="0" dirty="0">
                <a:solidFill>
                  <a:srgbClr val="FF0000"/>
                </a:solidFill>
              </a:rPr>
              <a:t>Performs in 4 seconds on average with an Average Convenience Error ≈ 2.35%</a:t>
            </a:r>
          </a:p>
          <a:p>
            <a:pPr marL="800100" lvl="1" indent="-342900">
              <a:buFont typeface="Arial" panose="020B0604020202020204" pitchFamily="34" charset="0"/>
              <a:buChar char="•"/>
            </a:pPr>
            <a:r>
              <a:rPr lang="en-US" sz="2400" b="0" dirty="0">
                <a:solidFill>
                  <a:srgbClr val="00B050"/>
                </a:solidFill>
              </a:rPr>
              <a:t>Energy Consumption ≈ 130.64 kWh is within the preferred budget limit (165kWh)</a:t>
            </a:r>
          </a:p>
        </p:txBody>
      </p:sp>
      <p:sp>
        <p:nvSpPr>
          <p:cNvPr id="8" name="Rectangle 7">
            <a:extLst>
              <a:ext uri="{FF2B5EF4-FFF2-40B4-BE49-F238E27FC236}">
                <a16:creationId xmlns:a16="http://schemas.microsoft.com/office/drawing/2014/main" id="{4BB568DC-CE49-46E6-A8DB-C39DF921604B}"/>
              </a:ext>
            </a:extLst>
          </p:cNvPr>
          <p:cNvSpPr/>
          <p:nvPr/>
        </p:nvSpPr>
        <p:spPr>
          <a:xfrm>
            <a:off x="263352" y="5108991"/>
            <a:ext cx="11758871" cy="1200329"/>
          </a:xfrm>
          <a:prstGeom prst="rect">
            <a:avLst/>
          </a:prstGeom>
        </p:spPr>
        <p:txBody>
          <a:bodyPr wrap="square">
            <a:spAutoFit/>
          </a:bodyPr>
          <a:lstStyle/>
          <a:p>
            <a:pPr marL="800100" lvl="1" indent="-342900">
              <a:buFont typeface="Arial" panose="020B0604020202020204" pitchFamily="34" charset="0"/>
              <a:buChar char="•"/>
            </a:pPr>
            <a:r>
              <a:rPr lang="en-US" sz="2400" b="0" dirty="0"/>
              <a:t>Individual residents’ Average Convenience Error values in respect with their configured meta-rules</a:t>
            </a:r>
          </a:p>
          <a:p>
            <a:pPr marL="800100" lvl="1" indent="-342900">
              <a:buFont typeface="Arial" panose="020B0604020202020204" pitchFamily="34" charset="0"/>
              <a:buChar char="•"/>
            </a:pPr>
            <a:r>
              <a:rPr lang="en-US" sz="2400" b="0" dirty="0">
                <a:solidFill>
                  <a:srgbClr val="0090FF"/>
                </a:solidFill>
              </a:rPr>
              <a:t>Consistent and high satisfaction close to 97.6% for all residents</a:t>
            </a:r>
          </a:p>
        </p:txBody>
      </p:sp>
      <p:sp>
        <p:nvSpPr>
          <p:cNvPr id="9" name="Oval 8">
            <a:extLst>
              <a:ext uri="{FF2B5EF4-FFF2-40B4-BE49-F238E27FC236}">
                <a16:creationId xmlns:a16="http://schemas.microsoft.com/office/drawing/2014/main" id="{C1117AAD-E0E7-4667-AD13-CDFE0803D41C}"/>
              </a:ext>
            </a:extLst>
          </p:cNvPr>
          <p:cNvSpPr/>
          <p:nvPr/>
        </p:nvSpPr>
        <p:spPr bwMode="auto">
          <a:xfrm>
            <a:off x="4439816" y="1568197"/>
            <a:ext cx="2520280" cy="504345"/>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FF00"/>
              </a:solidFill>
              <a:effectLst/>
              <a:latin typeface="Arial" charset="0"/>
            </a:endParaRPr>
          </a:p>
        </p:txBody>
      </p:sp>
      <p:sp>
        <p:nvSpPr>
          <p:cNvPr id="10" name="Oval 9">
            <a:extLst>
              <a:ext uri="{FF2B5EF4-FFF2-40B4-BE49-F238E27FC236}">
                <a16:creationId xmlns:a16="http://schemas.microsoft.com/office/drawing/2014/main" id="{30A6C978-99AE-4CFE-A4AF-51CC406AC080}"/>
              </a:ext>
            </a:extLst>
          </p:cNvPr>
          <p:cNvSpPr/>
          <p:nvPr/>
        </p:nvSpPr>
        <p:spPr bwMode="auto">
          <a:xfrm>
            <a:off x="5663952" y="3789039"/>
            <a:ext cx="2232248" cy="1224137"/>
          </a:xfrm>
          <a:prstGeom prst="ellipse">
            <a:avLst/>
          </a:prstGeom>
          <a:noFill/>
          <a:ln w="38100" cap="flat" cmpd="sng" algn="ctr">
            <a:solidFill>
              <a:srgbClr val="009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11" name="Oval 10">
            <a:extLst>
              <a:ext uri="{FF2B5EF4-FFF2-40B4-BE49-F238E27FC236}">
                <a16:creationId xmlns:a16="http://schemas.microsoft.com/office/drawing/2014/main" id="{EF4F4D69-88F6-4F2B-A5A9-F1A7D321B57F}"/>
              </a:ext>
            </a:extLst>
          </p:cNvPr>
          <p:cNvSpPr/>
          <p:nvPr/>
        </p:nvSpPr>
        <p:spPr bwMode="auto">
          <a:xfrm>
            <a:off x="8213932" y="1604345"/>
            <a:ext cx="1708392" cy="432048"/>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00FF00"/>
              </a:solidFill>
              <a:effectLst/>
              <a:latin typeface="Arial" charset="0"/>
            </a:endParaRPr>
          </a:p>
        </p:txBody>
      </p:sp>
    </p:spTree>
    <p:extLst>
      <p:ext uri="{BB962C8B-B14F-4D97-AF65-F5344CB8AC3E}">
        <p14:creationId xmlns:p14="http://schemas.microsoft.com/office/powerpoint/2010/main" val="721919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Presentation Outline</a:t>
            </a:r>
          </a:p>
        </p:txBody>
      </p:sp>
      <p:sp>
        <p:nvSpPr>
          <p:cNvPr id="4" name="Rectangle 3">
            <a:extLst>
              <a:ext uri="{FF2B5EF4-FFF2-40B4-BE49-F238E27FC236}">
                <a16:creationId xmlns:a16="http://schemas.microsoft.com/office/drawing/2014/main" id="{09C35E26-97D9-4710-A8EE-A86996E1B41B}"/>
              </a:ext>
            </a:extLst>
          </p:cNvPr>
          <p:cNvSpPr/>
          <p:nvPr/>
        </p:nvSpPr>
        <p:spPr>
          <a:xfrm>
            <a:off x="767408" y="1412776"/>
            <a:ext cx="11254815" cy="4730526"/>
          </a:xfrm>
          <a:prstGeom prst="rect">
            <a:avLst/>
          </a:prstGeom>
        </p:spPr>
        <p:txBody>
          <a:bodyPr wrap="square">
            <a:spAutoFit/>
          </a:bodyPr>
          <a:lstStyle/>
          <a:p>
            <a:pPr marL="571500" indent="-571500">
              <a:lnSpc>
                <a:spcPct val="90000"/>
              </a:lnSpc>
              <a:spcAft>
                <a:spcPts val="600"/>
              </a:spcAft>
              <a:buFont typeface="Arial" panose="020B0604020202020204" pitchFamily="34" charset="0"/>
              <a:buChar char="•"/>
            </a:pPr>
            <a:r>
              <a:rPr lang="en-US" altLang="en-US" sz="4000" b="0" dirty="0">
                <a:solidFill>
                  <a:schemeClr val="bg1">
                    <a:lumMod val="65000"/>
                  </a:schemeClr>
                </a:solidFill>
              </a:rPr>
              <a:t>Introduction</a:t>
            </a:r>
            <a:r>
              <a:rPr lang="en-US" altLang="en-US" sz="4000" b="0" dirty="0">
                <a:solidFill>
                  <a:srgbClr val="FF0000"/>
                </a:solidFill>
              </a:rPr>
              <a:t> </a:t>
            </a:r>
          </a:p>
          <a:p>
            <a:pPr marL="571500" indent="-571500">
              <a:lnSpc>
                <a:spcPct val="90000"/>
              </a:lnSpc>
              <a:spcAft>
                <a:spcPts val="600"/>
              </a:spcAft>
              <a:buFont typeface="Arial" panose="020B0604020202020204" pitchFamily="34" charset="0"/>
              <a:buChar char="•"/>
            </a:pPr>
            <a:r>
              <a:rPr lang="en-US" altLang="en-US" sz="4000" b="0" dirty="0">
                <a:solidFill>
                  <a:schemeClr val="bg1">
                    <a:lumMod val="65000"/>
                  </a:schemeClr>
                </a:solidFill>
              </a:rPr>
              <a:t>Background</a:t>
            </a:r>
          </a:p>
          <a:p>
            <a:pPr marL="571500" indent="-571500">
              <a:lnSpc>
                <a:spcPct val="90000"/>
              </a:lnSpc>
              <a:spcAft>
                <a:spcPts val="600"/>
              </a:spcAft>
              <a:buFont typeface="Arial" panose="020B0604020202020204" pitchFamily="34" charset="0"/>
              <a:buChar char="•"/>
            </a:pPr>
            <a:r>
              <a:rPr lang="en-US" sz="4000" b="0" dirty="0">
                <a:solidFill>
                  <a:schemeClr val="bg1">
                    <a:lumMod val="65000"/>
                  </a:schemeClr>
                </a:solidFill>
              </a:rPr>
              <a:t>IMCF</a:t>
            </a:r>
          </a:p>
          <a:p>
            <a:pPr marL="914400" lvl="1" indent="-514350">
              <a:lnSpc>
                <a:spcPct val="90000"/>
              </a:lnSpc>
              <a:spcAft>
                <a:spcPts val="600"/>
              </a:spcAft>
              <a:buFont typeface="Arial" panose="020B0604020202020204" pitchFamily="34" charset="0"/>
              <a:buChar char="•"/>
            </a:pPr>
            <a:r>
              <a:rPr lang="en-US" sz="3200" b="0" dirty="0">
                <a:solidFill>
                  <a:schemeClr val="bg1">
                    <a:lumMod val="65000"/>
                  </a:schemeClr>
                </a:solidFill>
              </a:rPr>
              <a:t>Algorithm</a:t>
            </a:r>
          </a:p>
          <a:p>
            <a:pPr marL="914400" lvl="1" indent="-514350">
              <a:lnSpc>
                <a:spcPct val="90000"/>
              </a:lnSpc>
              <a:spcAft>
                <a:spcPts val="600"/>
              </a:spcAft>
              <a:buFont typeface="Arial" panose="020B0604020202020204" pitchFamily="34" charset="0"/>
              <a:buChar char="•"/>
            </a:pPr>
            <a:r>
              <a:rPr lang="en-US" sz="3200" b="0" dirty="0">
                <a:solidFill>
                  <a:schemeClr val="bg1">
                    <a:lumMod val="65000"/>
                  </a:schemeClr>
                </a:solidFill>
              </a:rPr>
              <a:t>System Architecture</a:t>
            </a:r>
          </a:p>
          <a:p>
            <a:pPr marL="914400" lvl="1" indent="-514350">
              <a:lnSpc>
                <a:spcPct val="90000"/>
              </a:lnSpc>
              <a:spcAft>
                <a:spcPts val="600"/>
              </a:spcAft>
              <a:buFont typeface="Arial" panose="020B0604020202020204" pitchFamily="34" charset="0"/>
              <a:buChar char="•"/>
            </a:pPr>
            <a:r>
              <a:rPr lang="en-US" sz="3200" b="0" dirty="0">
                <a:solidFill>
                  <a:schemeClr val="bg1">
                    <a:lumMod val="65000"/>
                  </a:schemeClr>
                </a:solidFill>
              </a:rPr>
              <a:t>Graphical User Interface</a:t>
            </a:r>
          </a:p>
          <a:p>
            <a:pPr marL="571500" indent="-571500">
              <a:lnSpc>
                <a:spcPct val="90000"/>
              </a:lnSpc>
              <a:spcAft>
                <a:spcPts val="600"/>
              </a:spcAft>
              <a:buFont typeface="Arial" panose="020B0604020202020204" pitchFamily="34" charset="0"/>
              <a:buChar char="•"/>
            </a:pPr>
            <a:r>
              <a:rPr lang="en-US" altLang="en-US" sz="4000" b="0" dirty="0">
                <a:solidFill>
                  <a:schemeClr val="bg1">
                    <a:lumMod val="65000"/>
                  </a:schemeClr>
                </a:solidFill>
              </a:rPr>
              <a:t>Experiments</a:t>
            </a:r>
          </a:p>
          <a:p>
            <a:pPr marL="571500" indent="-571500">
              <a:lnSpc>
                <a:spcPct val="90000"/>
              </a:lnSpc>
              <a:spcAft>
                <a:spcPts val="600"/>
              </a:spcAft>
              <a:buFont typeface="Arial" panose="020B0604020202020204" pitchFamily="34" charset="0"/>
              <a:buChar char="•"/>
            </a:pPr>
            <a:r>
              <a:rPr lang="en-US" altLang="en-US" sz="4000" b="0" dirty="0">
                <a:solidFill>
                  <a:srgbClr val="FF0000"/>
                </a:solidFill>
              </a:rPr>
              <a:t>Conclusions</a:t>
            </a:r>
            <a:endParaRPr lang="en-US" altLang="en-US" b="0" dirty="0">
              <a:solidFill>
                <a:srgbClr val="FF0000"/>
              </a:solidFill>
            </a:endParaRPr>
          </a:p>
        </p:txBody>
      </p:sp>
    </p:spTree>
    <p:extLst>
      <p:ext uri="{BB962C8B-B14F-4D97-AF65-F5344CB8AC3E}">
        <p14:creationId xmlns:p14="http://schemas.microsoft.com/office/powerpoint/2010/main" val="350540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d to End System Integration | IoT M2M Solutions – Trinetra T-Sense">
            <a:extLst>
              <a:ext uri="{FF2B5EF4-FFF2-40B4-BE49-F238E27FC236}">
                <a16:creationId xmlns:a16="http://schemas.microsoft.com/office/drawing/2014/main" id="{EF94646E-4EFE-474E-9F0F-7E6A551D30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855" b="15823"/>
          <a:stretch/>
        </p:blipFill>
        <p:spPr bwMode="auto">
          <a:xfrm>
            <a:off x="8760295" y="5589240"/>
            <a:ext cx="3384377"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Conclusions</a:t>
            </a:r>
          </a:p>
        </p:txBody>
      </p:sp>
      <p:sp>
        <p:nvSpPr>
          <p:cNvPr id="4" name="Rectangle 3">
            <a:extLst>
              <a:ext uri="{FF2B5EF4-FFF2-40B4-BE49-F238E27FC236}">
                <a16:creationId xmlns:a16="http://schemas.microsoft.com/office/drawing/2014/main" id="{571B6E26-A85B-4D89-9EB5-D78158D45294}"/>
              </a:ext>
            </a:extLst>
          </p:cNvPr>
          <p:cNvSpPr/>
          <p:nvPr/>
        </p:nvSpPr>
        <p:spPr>
          <a:xfrm>
            <a:off x="335360" y="1262945"/>
            <a:ext cx="11254815" cy="5293757"/>
          </a:xfrm>
          <a:prstGeom prst="rect">
            <a:avLst/>
          </a:prstGeom>
        </p:spPr>
        <p:txBody>
          <a:bodyPr wrap="square">
            <a:spAutoFit/>
          </a:bodyPr>
          <a:lstStyle/>
          <a:p>
            <a:pPr marL="342900" indent="-342900">
              <a:buFont typeface="Arial" panose="020B0604020202020204" pitchFamily="34" charset="0"/>
              <a:buChar char="•"/>
            </a:pPr>
            <a:r>
              <a:rPr lang="en-US" sz="2600" b="0" dirty="0"/>
              <a:t>IoT Meta-Control Firewall (IMCF):</a:t>
            </a:r>
          </a:p>
          <a:p>
            <a:pPr marL="800100" lvl="1" indent="-342900">
              <a:buFont typeface="Arial" panose="020B0604020202020204" pitchFamily="34" charset="0"/>
              <a:buChar char="•"/>
            </a:pPr>
            <a:r>
              <a:rPr lang="en-US" sz="2600" b="0" dirty="0"/>
              <a:t>AI-inspired Energy-Planner algorithm</a:t>
            </a:r>
          </a:p>
          <a:p>
            <a:pPr marL="800100" lvl="1" indent="-342900">
              <a:buFont typeface="Arial" panose="020B0604020202020204" pitchFamily="34" charset="0"/>
              <a:buChar char="•"/>
            </a:pPr>
            <a:r>
              <a:rPr lang="en-US" sz="2600" b="0" dirty="0"/>
              <a:t>balances the trade-off between convenience &amp; energy consumption </a:t>
            </a:r>
          </a:p>
          <a:p>
            <a:pPr marL="800100" lvl="1" indent="-342900">
              <a:buFont typeface="Arial" panose="020B0604020202020204" pitchFamily="34" charset="0"/>
              <a:buChar char="•"/>
            </a:pPr>
            <a:r>
              <a:rPr lang="en-US" sz="2600" b="0" dirty="0"/>
              <a:t>manages RAW pipelines of users</a:t>
            </a:r>
          </a:p>
          <a:p>
            <a:pPr marL="342900" indent="-342900">
              <a:buFont typeface="Arial" panose="020B0604020202020204" pitchFamily="34" charset="0"/>
              <a:buChar char="•"/>
            </a:pPr>
            <a:endParaRPr lang="en-US" sz="2600" b="0" dirty="0"/>
          </a:p>
          <a:p>
            <a:pPr marL="342900" indent="-342900">
              <a:buFont typeface="Arial" panose="020B0604020202020204" pitchFamily="34" charset="0"/>
              <a:buChar char="•"/>
            </a:pPr>
            <a:r>
              <a:rPr lang="en-US" sz="2600" b="0" dirty="0"/>
              <a:t>10% energy savings at only 2-4% decrease in the user’s convenience</a:t>
            </a:r>
          </a:p>
          <a:p>
            <a:pPr marL="342900" indent="-342900">
              <a:buFont typeface="Arial" panose="020B0604020202020204" pitchFamily="34" charset="0"/>
              <a:buChar char="•"/>
            </a:pPr>
            <a:endParaRPr lang="en-US" sz="2600" b="0" dirty="0"/>
          </a:p>
          <a:p>
            <a:pPr marL="342900" indent="-342900">
              <a:buFont typeface="Arial" panose="020B0604020202020204" pitchFamily="34" charset="0"/>
              <a:buChar char="•"/>
            </a:pPr>
            <a:r>
              <a:rPr lang="en-US" sz="2600" b="0" dirty="0"/>
              <a:t>Energy Planner execution is fairly fast</a:t>
            </a:r>
          </a:p>
          <a:p>
            <a:pPr marL="800100" lvl="1" indent="-342900">
              <a:buFont typeface="Arial" panose="020B0604020202020204" pitchFamily="34" charset="0"/>
              <a:buChar char="•"/>
            </a:pPr>
            <a:r>
              <a:rPr lang="en-US" sz="2600" b="0" dirty="0"/>
              <a:t>computation in about 4 seconds for the largest datasets </a:t>
            </a:r>
          </a:p>
          <a:p>
            <a:pPr marL="342900" indent="-342900">
              <a:buFont typeface="Arial" panose="020B0604020202020204" pitchFamily="34" charset="0"/>
              <a:buChar char="•"/>
            </a:pPr>
            <a:endParaRPr lang="en-US" sz="2600" b="0" dirty="0"/>
          </a:p>
          <a:p>
            <a:pPr marL="342900" indent="-342900">
              <a:buFont typeface="Arial" panose="020B0604020202020204" pitchFamily="34" charset="0"/>
              <a:buChar char="•"/>
            </a:pPr>
            <a:r>
              <a:rPr lang="en-US" sz="2600" b="0" dirty="0"/>
              <a:t>Requires no training data and only a primitive preference profile</a:t>
            </a:r>
          </a:p>
          <a:p>
            <a:pPr marL="342900" indent="-342900">
              <a:buFont typeface="Arial" panose="020B0604020202020204" pitchFamily="34" charset="0"/>
              <a:buChar char="•"/>
            </a:pPr>
            <a:endParaRPr lang="en-US" sz="2600" b="0" dirty="0"/>
          </a:p>
          <a:p>
            <a:pPr marL="342900" indent="-342900">
              <a:buFont typeface="Arial" panose="020B0604020202020204" pitchFamily="34" charset="0"/>
              <a:buChar char="•"/>
            </a:pPr>
            <a:r>
              <a:rPr lang="en-US" sz="2600" b="0" dirty="0"/>
              <a:t>Can be easily integrated in actuation platforms</a:t>
            </a:r>
          </a:p>
        </p:txBody>
      </p:sp>
      <p:pic>
        <p:nvPicPr>
          <p:cNvPr id="1028" name="Picture 4" descr="GreenPower UPS Technology: Bypass Design | CyberPower">
            <a:extLst>
              <a:ext uri="{FF2B5EF4-FFF2-40B4-BE49-F238E27FC236}">
                <a16:creationId xmlns:a16="http://schemas.microsoft.com/office/drawing/2014/main" id="{89A939A5-269A-44C6-BA37-ECA0FEDE39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74" r="15626"/>
          <a:stretch/>
        </p:blipFill>
        <p:spPr bwMode="auto">
          <a:xfrm>
            <a:off x="10976250" y="2634085"/>
            <a:ext cx="1168421" cy="173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7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63A298C-5C86-EC46-8431-4F1074E8F463}"/>
              </a:ext>
            </a:extLst>
          </p:cNvPr>
          <p:cNvGrpSpPr/>
          <p:nvPr/>
        </p:nvGrpSpPr>
        <p:grpSpPr>
          <a:xfrm>
            <a:off x="2207569" y="5072513"/>
            <a:ext cx="7704855" cy="948775"/>
            <a:chOff x="2921868" y="4807259"/>
            <a:chExt cx="9274175" cy="1142021"/>
          </a:xfrm>
        </p:grpSpPr>
        <p:pic>
          <p:nvPicPr>
            <p:cNvPr id="23" name="Picture 22" descr="A close up of a logo&#10;&#10;Description automatically generated">
              <a:extLst>
                <a:ext uri="{FF2B5EF4-FFF2-40B4-BE49-F238E27FC236}">
                  <a16:creationId xmlns:a16="http://schemas.microsoft.com/office/drawing/2014/main" id="{9F9F33A2-ABC1-8A48-96CF-57B458817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868" y="4807259"/>
              <a:ext cx="2670076" cy="1142021"/>
            </a:xfrm>
            <a:prstGeom prst="rect">
              <a:avLst/>
            </a:prstGeom>
          </p:spPr>
        </p:pic>
        <p:pic>
          <p:nvPicPr>
            <p:cNvPr id="26" name="Picture 25" descr="A close up of a logo&#10;&#10;Description automatically generated">
              <a:extLst>
                <a:ext uri="{FF2B5EF4-FFF2-40B4-BE49-F238E27FC236}">
                  <a16:creationId xmlns:a16="http://schemas.microsoft.com/office/drawing/2014/main" id="{BC0C7574-470D-8540-9F9D-A86976928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054" y="4807259"/>
              <a:ext cx="2461989" cy="958701"/>
            </a:xfrm>
            <a:prstGeom prst="rect">
              <a:avLst/>
            </a:prstGeom>
          </p:spPr>
        </p:pic>
      </p:grpSp>
      <p:sp>
        <p:nvSpPr>
          <p:cNvPr id="13" name="Title 14">
            <a:extLst>
              <a:ext uri="{FF2B5EF4-FFF2-40B4-BE49-F238E27FC236}">
                <a16:creationId xmlns:a16="http://schemas.microsoft.com/office/drawing/2014/main" id="{6D2BD038-CD6F-3944-9F7D-059F7B9FF181}"/>
              </a:ext>
            </a:extLst>
          </p:cNvPr>
          <p:cNvSpPr txBox="1">
            <a:spLocks/>
          </p:cNvSpPr>
          <p:nvPr/>
        </p:nvSpPr>
        <p:spPr bwMode="auto">
          <a:xfrm>
            <a:off x="191344" y="274638"/>
            <a:ext cx="11809312" cy="1498178"/>
          </a:xfrm>
          <a:prstGeom prst="rect">
            <a:avLst/>
          </a:prstGeom>
          <a:solidFill>
            <a:srgbClr val="00355E"/>
          </a:solidFill>
          <a:ln>
            <a:solidFill>
              <a:srgbClr val="00355E"/>
            </a:solid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hangingPunct="0">
              <a:defRPr sz="4400">
                <a:solidFill>
                  <a:schemeClr val="bg1"/>
                </a:solidFill>
                <a:latin typeface="+mj-lt"/>
                <a:ea typeface="ＭＳ Ｐゴシック" charset="0"/>
                <a:cs typeface="ＭＳ Ｐゴシック" charset="0"/>
              </a:defRPr>
            </a:lvl1pPr>
            <a:lvl2pPr algn="ctr" eaLnBrk="0" hangingPunct="0">
              <a:defRPr sz="4400">
                <a:ea typeface="ＭＳ Ｐゴシック" charset="0"/>
                <a:cs typeface="ＭＳ Ｐゴシック" charset="0"/>
              </a:defRPr>
            </a:lvl2pPr>
            <a:lvl3pPr algn="ctr" eaLnBrk="0" hangingPunct="0">
              <a:defRPr sz="4400">
                <a:ea typeface="ＭＳ Ｐゴシック" charset="0"/>
                <a:cs typeface="ＭＳ Ｐゴシック" charset="0"/>
              </a:defRPr>
            </a:lvl3pPr>
            <a:lvl4pPr algn="ctr" eaLnBrk="0" hangingPunct="0">
              <a:defRPr sz="4400">
                <a:ea typeface="ＭＳ Ｐゴシック" charset="0"/>
                <a:cs typeface="ＭＳ Ｐゴシック" charset="0"/>
              </a:defRPr>
            </a:lvl4pPr>
            <a:lvl5pPr algn="ctr" eaLnBrk="0" hangingPunct="0">
              <a:defRPr sz="4400">
                <a:ea typeface="ＭＳ Ｐゴシック" charset="0"/>
                <a:cs typeface="ＭＳ Ｐゴシック" charset="0"/>
              </a:defRPr>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0" dirty="0"/>
              <a:t>IMCF: The IoT Meta-Control Firewall</a:t>
            </a:r>
          </a:p>
        </p:txBody>
      </p:sp>
      <p:sp>
        <p:nvSpPr>
          <p:cNvPr id="14" name="Rectangle 13">
            <a:extLst>
              <a:ext uri="{FF2B5EF4-FFF2-40B4-BE49-F238E27FC236}">
                <a16:creationId xmlns:a16="http://schemas.microsoft.com/office/drawing/2014/main" id="{3559C827-A113-C74E-AA8E-25024C54B3DA}"/>
              </a:ext>
            </a:extLst>
          </p:cNvPr>
          <p:cNvSpPr/>
          <p:nvPr/>
        </p:nvSpPr>
        <p:spPr>
          <a:xfrm>
            <a:off x="468592" y="2924944"/>
            <a:ext cx="11254815" cy="830997"/>
          </a:xfrm>
          <a:prstGeom prst="rect">
            <a:avLst/>
          </a:prstGeom>
        </p:spPr>
        <p:txBody>
          <a:bodyPr wrap="square">
            <a:spAutoFit/>
          </a:bodyPr>
          <a:lstStyle/>
          <a:p>
            <a:pPr algn="ctr"/>
            <a:r>
              <a:rPr lang="en-GB" sz="2400" b="0" dirty="0">
                <a:solidFill>
                  <a:schemeClr val="bg2"/>
                </a:solidFill>
              </a:rPr>
              <a:t>Soteris Constantinou</a:t>
            </a:r>
            <a:r>
              <a:rPr lang="en-GB" sz="2400" b="0" baseline="30000" dirty="0">
                <a:solidFill>
                  <a:schemeClr val="bg2"/>
                </a:solidFill>
              </a:rPr>
              <a:t>∗</a:t>
            </a:r>
            <a:r>
              <a:rPr lang="en-GB" sz="2400" b="0" dirty="0">
                <a:solidFill>
                  <a:schemeClr val="bg2"/>
                </a:solidFill>
              </a:rPr>
              <a:t>, Andreas </a:t>
            </a:r>
            <a:r>
              <a:rPr lang="en-GB" sz="2400" b="0" dirty="0" err="1">
                <a:solidFill>
                  <a:schemeClr val="bg2"/>
                </a:solidFill>
              </a:rPr>
              <a:t>Konstantinidis</a:t>
            </a:r>
            <a:r>
              <a:rPr lang="en-GB" sz="2400" b="0" baseline="30000" dirty="0">
                <a:solidFill>
                  <a:schemeClr val="bg2"/>
                </a:solidFill>
              </a:rPr>
              <a:t>∗‡</a:t>
            </a:r>
            <a:r>
              <a:rPr lang="en-GB" sz="2400" b="0" dirty="0">
                <a:solidFill>
                  <a:schemeClr val="bg2"/>
                </a:solidFill>
              </a:rPr>
              <a:t>, </a:t>
            </a:r>
          </a:p>
          <a:p>
            <a:pPr algn="ctr"/>
            <a:r>
              <a:rPr lang="en-GB" sz="2400" b="0" dirty="0" err="1">
                <a:solidFill>
                  <a:schemeClr val="bg2"/>
                </a:solidFill>
              </a:rPr>
              <a:t>Panos</a:t>
            </a:r>
            <a:r>
              <a:rPr lang="en-GB" sz="2400" b="0" dirty="0">
                <a:solidFill>
                  <a:schemeClr val="bg2"/>
                </a:solidFill>
              </a:rPr>
              <a:t> K. </a:t>
            </a:r>
            <a:r>
              <a:rPr lang="en-GB" sz="2400" b="0" dirty="0" err="1">
                <a:solidFill>
                  <a:schemeClr val="bg2"/>
                </a:solidFill>
              </a:rPr>
              <a:t>Chrysanthis</a:t>
            </a:r>
            <a:r>
              <a:rPr lang="en-GB" sz="2400" b="0" dirty="0">
                <a:solidFill>
                  <a:schemeClr val="bg2"/>
                </a:solidFill>
              </a:rPr>
              <a:t>†</a:t>
            </a:r>
            <a:r>
              <a:rPr lang="en-GB" sz="2400" b="0" baseline="30000" dirty="0">
                <a:solidFill>
                  <a:schemeClr val="bg2"/>
                </a:solidFill>
              </a:rPr>
              <a:t>∗</a:t>
            </a:r>
            <a:r>
              <a:rPr lang="en-GB" sz="2400" b="0" dirty="0">
                <a:solidFill>
                  <a:schemeClr val="bg2"/>
                </a:solidFill>
              </a:rPr>
              <a:t>, Demetrios </a:t>
            </a:r>
            <a:r>
              <a:rPr lang="en-GB" sz="2400" b="0" dirty="0" err="1">
                <a:solidFill>
                  <a:schemeClr val="bg2"/>
                </a:solidFill>
              </a:rPr>
              <a:t>Zeinalipour-Yazti</a:t>
            </a:r>
            <a:r>
              <a:rPr lang="en-GB" sz="2400" b="0" baseline="30000" dirty="0">
                <a:solidFill>
                  <a:schemeClr val="bg2"/>
                </a:solidFill>
              </a:rPr>
              <a:t>∗</a:t>
            </a:r>
          </a:p>
        </p:txBody>
      </p:sp>
      <p:sp>
        <p:nvSpPr>
          <p:cNvPr id="15" name="Rectangle 14">
            <a:extLst>
              <a:ext uri="{FF2B5EF4-FFF2-40B4-BE49-F238E27FC236}">
                <a16:creationId xmlns:a16="http://schemas.microsoft.com/office/drawing/2014/main" id="{9CC44E75-CB95-CE45-B276-F8D1DAB60CA5}"/>
              </a:ext>
            </a:extLst>
          </p:cNvPr>
          <p:cNvSpPr/>
          <p:nvPr/>
        </p:nvSpPr>
        <p:spPr>
          <a:xfrm>
            <a:off x="428934" y="3789040"/>
            <a:ext cx="11449273" cy="707886"/>
          </a:xfrm>
          <a:prstGeom prst="rect">
            <a:avLst/>
          </a:prstGeom>
        </p:spPr>
        <p:txBody>
          <a:bodyPr wrap="square">
            <a:spAutoFit/>
          </a:bodyPr>
          <a:lstStyle/>
          <a:p>
            <a:pPr algn="ctr"/>
            <a:r>
              <a:rPr lang="en-GB" sz="2000" b="0" baseline="30000" dirty="0">
                <a:solidFill>
                  <a:schemeClr val="bg2"/>
                </a:solidFill>
              </a:rPr>
              <a:t>∗ University of Cyprus, 2109 Nicosia, Cyprus  </a:t>
            </a:r>
          </a:p>
          <a:p>
            <a:pPr algn="ctr"/>
            <a:r>
              <a:rPr lang="en-GB" sz="2000" b="0" baseline="30000" dirty="0">
                <a:solidFill>
                  <a:schemeClr val="bg2"/>
                </a:solidFill>
              </a:rPr>
              <a:t>‡ Frederick University, 1036 Nicosia, Cyprus     </a:t>
            </a:r>
          </a:p>
          <a:p>
            <a:pPr algn="ctr"/>
            <a:r>
              <a:rPr lang="en-GB" sz="2000" b="0" baseline="30000" dirty="0">
                <a:solidFill>
                  <a:schemeClr val="bg2"/>
                </a:solidFill>
              </a:rPr>
              <a:t>† University of Pittsburgh, Pittsburgh, PA 15260, USA</a:t>
            </a:r>
          </a:p>
        </p:txBody>
      </p:sp>
      <p:sp>
        <p:nvSpPr>
          <p:cNvPr id="16" name="TextBox 15">
            <a:extLst>
              <a:ext uri="{FF2B5EF4-FFF2-40B4-BE49-F238E27FC236}">
                <a16:creationId xmlns:a16="http://schemas.microsoft.com/office/drawing/2014/main" id="{2F70B759-CEBE-F841-B21D-E9DBBB62A58C}"/>
              </a:ext>
            </a:extLst>
          </p:cNvPr>
          <p:cNvSpPr txBox="1"/>
          <p:nvPr/>
        </p:nvSpPr>
        <p:spPr>
          <a:xfrm>
            <a:off x="528410" y="4365104"/>
            <a:ext cx="11250319" cy="892552"/>
          </a:xfrm>
          <a:prstGeom prst="rect">
            <a:avLst/>
          </a:prstGeom>
          <a:noFill/>
        </p:spPr>
        <p:txBody>
          <a:bodyPr wrap="square" rtlCol="0">
            <a:spAutoFit/>
          </a:bodyPr>
          <a:lstStyle/>
          <a:p>
            <a:pPr algn="ctr"/>
            <a:r>
              <a:rPr lang="en-GB" sz="1400" b="0" dirty="0" err="1">
                <a:solidFill>
                  <a:schemeClr val="bg2"/>
                </a:solidFill>
              </a:rPr>
              <a:t>constantinou.sotiris</a:t>
            </a:r>
            <a:r>
              <a:rPr lang="en-GB" sz="1400" b="0" dirty="0">
                <a:solidFill>
                  <a:schemeClr val="bg2"/>
                </a:solidFill>
              </a:rPr>
              <a:t> @cs.ucy.ac.cy, com.ca@frederick.ac.cy, </a:t>
            </a:r>
          </a:p>
          <a:p>
            <a:pPr algn="ctr"/>
            <a:r>
              <a:rPr lang="en-GB" sz="1400" b="0" dirty="0">
                <a:solidFill>
                  <a:schemeClr val="bg2"/>
                </a:solidFill>
              </a:rPr>
              <a:t>panos@cs.pitt.edu, dzeina@cs.ucy.ac.cy</a:t>
            </a:r>
            <a:br>
              <a:rPr lang="en-GB" sz="1400" b="0" dirty="0">
                <a:solidFill>
                  <a:schemeClr val="bg2"/>
                </a:solidFill>
              </a:rPr>
            </a:br>
            <a:r>
              <a:rPr lang="en-GB" sz="600" b="0" dirty="0">
                <a:solidFill>
                  <a:schemeClr val="bg2"/>
                </a:solidFill>
              </a:rPr>
              <a:t> </a:t>
            </a:r>
            <a:endParaRPr lang="en-GB" sz="1400" b="0" dirty="0">
              <a:solidFill>
                <a:schemeClr val="bg2"/>
              </a:solidFill>
            </a:endParaRPr>
          </a:p>
          <a:p>
            <a:pPr algn="ctr"/>
            <a:r>
              <a:rPr lang="en-US" sz="1800" dirty="0">
                <a:solidFill>
                  <a:schemeClr val="tx1"/>
                </a:solidFill>
                <a:hlinkClick r:id="rId5">
                  <a:extLst>
                    <a:ext uri="{A12FA001-AC4F-418D-AE19-62706E023703}">
                      <ahyp:hlinkClr xmlns:ahyp="http://schemas.microsoft.com/office/drawing/2018/hyperlinkcolor" val="tx"/>
                    </a:ext>
                  </a:extLst>
                </a:hlinkClick>
              </a:rPr>
              <a:t>https://imcf.cs.ucy.ac.cy/</a:t>
            </a:r>
            <a:endParaRPr lang="en-US" sz="1800" dirty="0">
              <a:solidFill>
                <a:schemeClr val="tx1"/>
              </a:solidFill>
            </a:endParaRPr>
          </a:p>
        </p:txBody>
      </p:sp>
      <p:sp>
        <p:nvSpPr>
          <p:cNvPr id="17" name="Rectangle 11">
            <a:extLst>
              <a:ext uri="{FF2B5EF4-FFF2-40B4-BE49-F238E27FC236}">
                <a16:creationId xmlns:a16="http://schemas.microsoft.com/office/drawing/2014/main" id="{0DF822BB-8F3F-5443-840B-6269EDBAB401}"/>
              </a:ext>
            </a:extLst>
          </p:cNvPr>
          <p:cNvSpPr>
            <a:spLocks noChangeArrowheads="1"/>
          </p:cNvSpPr>
          <p:nvPr/>
        </p:nvSpPr>
        <p:spPr bwMode="auto">
          <a:xfrm>
            <a:off x="191344" y="5841161"/>
            <a:ext cx="11809312" cy="907259"/>
          </a:xfrm>
          <a:prstGeom prst="rect">
            <a:avLst/>
          </a:prstGeom>
          <a:solidFill>
            <a:srgbClr val="00355E"/>
          </a:solidFill>
          <a:ln w="9525">
            <a:solidFill>
              <a:schemeClr val="tx1"/>
            </a:solidFill>
            <a:round/>
            <a:headEnd/>
            <a:tailEnd/>
          </a:ln>
        </p:spPr>
        <p:txBody>
          <a:bodyPr wrap="none" anchor="ct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r>
              <a:rPr lang="en-US" sz="1800" b="0" dirty="0">
                <a:solidFill>
                  <a:schemeClr val="bg1"/>
                </a:solidFill>
              </a:rPr>
              <a:t>37th IEEE International Conference on Data Engineering  </a:t>
            </a:r>
          </a:p>
          <a:p>
            <a:pPr algn="ctr" eaLnBrk="1" hangingPunct="1"/>
            <a:r>
              <a:rPr lang="en-US" sz="1800" b="0" dirty="0">
                <a:solidFill>
                  <a:schemeClr val="bg1"/>
                </a:solidFill>
              </a:rPr>
              <a:t>19 - 22 April, 2021 Chania | Crete | Greece </a:t>
            </a:r>
            <a:endParaRPr lang="fr-FR" altLang="en-US" sz="1800" dirty="0">
              <a:solidFill>
                <a:schemeClr val="bg1"/>
              </a:solidFill>
            </a:endParaRPr>
          </a:p>
        </p:txBody>
      </p:sp>
      <p:pic>
        <p:nvPicPr>
          <p:cNvPr id="12" name="Picture 11">
            <a:hlinkClick r:id="rId6"/>
            <a:extLst>
              <a:ext uri="{FF2B5EF4-FFF2-40B4-BE49-F238E27FC236}">
                <a16:creationId xmlns:a16="http://schemas.microsoft.com/office/drawing/2014/main" id="{7CCAD995-535A-024A-982A-8FD731790A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5938" y="6211306"/>
            <a:ext cx="300313" cy="300313"/>
          </a:xfrm>
          <a:prstGeom prst="rect">
            <a:avLst/>
          </a:prstGeom>
        </p:spPr>
      </p:pic>
      <p:pic>
        <p:nvPicPr>
          <p:cNvPr id="18" name="Picture 17">
            <a:hlinkClick r:id="rId6"/>
            <a:extLst>
              <a:ext uri="{FF2B5EF4-FFF2-40B4-BE49-F238E27FC236}">
                <a16:creationId xmlns:a16="http://schemas.microsoft.com/office/drawing/2014/main" id="{53122BED-BB66-744E-8E5F-C4BFE49127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8448" y="6189370"/>
            <a:ext cx="335974" cy="335974"/>
          </a:xfrm>
          <a:prstGeom prst="rect">
            <a:avLst/>
          </a:prstGeom>
        </p:spPr>
      </p:pic>
      <p:sp>
        <p:nvSpPr>
          <p:cNvPr id="19" name="Rectangle 5">
            <a:extLst>
              <a:ext uri="{FF2B5EF4-FFF2-40B4-BE49-F238E27FC236}">
                <a16:creationId xmlns:a16="http://schemas.microsoft.com/office/drawing/2014/main" id="{2892126A-97FD-443C-AEC8-F047C7424839}"/>
              </a:ext>
            </a:extLst>
          </p:cNvPr>
          <p:cNvSpPr>
            <a:spLocks noChangeArrowheads="1"/>
          </p:cNvSpPr>
          <p:nvPr/>
        </p:nvSpPr>
        <p:spPr bwMode="auto">
          <a:xfrm>
            <a:off x="2104634" y="1772816"/>
            <a:ext cx="7961312" cy="8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a:r>
              <a:rPr lang="en-US" sz="7200" dirty="0">
                <a:solidFill>
                  <a:srgbClr val="00355D"/>
                </a:solidFill>
              </a:rPr>
              <a:t>Thank you!</a:t>
            </a:r>
          </a:p>
        </p:txBody>
      </p:sp>
      <p:pic>
        <p:nvPicPr>
          <p:cNvPr id="20" name="Picture 6" descr="Department of Mechanical - Frederick University - Home">
            <a:extLst>
              <a:ext uri="{FF2B5EF4-FFF2-40B4-BE49-F238E27FC236}">
                <a16:creationId xmlns:a16="http://schemas.microsoft.com/office/drawing/2014/main" id="{49059A51-D3BF-4EDB-9D9B-7FCE37A205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7888" y="5157192"/>
            <a:ext cx="2218261" cy="70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2" name="Picture 8" descr="Strong fiscal policies vital for economic growth: speakers | Pakistan Today">
            <a:extLst>
              <a:ext uri="{FF2B5EF4-FFF2-40B4-BE49-F238E27FC236}">
                <a16:creationId xmlns:a16="http://schemas.microsoft.com/office/drawing/2014/main" id="{6C1BAFE8-84B0-4294-AC60-0FCD78C10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3543192"/>
            <a:ext cx="3249389" cy="2190064"/>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CCC071-E82B-41AB-BFBE-7D50A15265CB}"/>
              </a:ext>
            </a:extLst>
          </p:cNvPr>
          <p:cNvSpPr>
            <a:spLocks noGrp="1"/>
          </p:cNvSpPr>
          <p:nvPr>
            <p:ph type="title"/>
          </p:nvPr>
        </p:nvSpPr>
        <p:spPr/>
        <p:txBody>
          <a:bodyPr/>
          <a:lstStyle/>
          <a:p>
            <a:r>
              <a:rPr lang="en-US" sz="4000" b="0" dirty="0"/>
              <a:t>Internet of Things</a:t>
            </a:r>
          </a:p>
        </p:txBody>
      </p:sp>
      <p:sp>
        <p:nvSpPr>
          <p:cNvPr id="3" name="Content Placeholder 2">
            <a:extLst>
              <a:ext uri="{FF2B5EF4-FFF2-40B4-BE49-F238E27FC236}">
                <a16:creationId xmlns:a16="http://schemas.microsoft.com/office/drawing/2014/main" id="{89294C25-2BE0-491D-AFD4-623018D7CBC7}"/>
              </a:ext>
            </a:extLst>
          </p:cNvPr>
          <p:cNvSpPr>
            <a:spLocks noGrp="1"/>
          </p:cNvSpPr>
          <p:nvPr>
            <p:ph idx="1"/>
          </p:nvPr>
        </p:nvSpPr>
        <p:spPr>
          <a:xfrm>
            <a:off x="335360" y="1192166"/>
            <a:ext cx="6336704" cy="2642668"/>
          </a:xfrm>
        </p:spPr>
        <p:txBody>
          <a:bodyPr/>
          <a:lstStyle/>
          <a:p>
            <a:r>
              <a:rPr lang="en-US" sz="2800" dirty="0"/>
              <a:t>Smart home - Interconnected appliances</a:t>
            </a:r>
          </a:p>
          <a:p>
            <a:r>
              <a:rPr lang="en-US" sz="2800" dirty="0"/>
              <a:t>Autonomous farming equipment</a:t>
            </a:r>
          </a:p>
          <a:p>
            <a:r>
              <a:rPr lang="en-US" sz="2800" dirty="0"/>
              <a:t>Wearable health monitors</a:t>
            </a:r>
          </a:p>
          <a:p>
            <a:r>
              <a:rPr lang="en-US" sz="2800" dirty="0"/>
              <a:t>Smart factory equipment</a:t>
            </a:r>
          </a:p>
        </p:txBody>
      </p:sp>
      <p:sp>
        <p:nvSpPr>
          <p:cNvPr id="4" name="Content Placeholder 2">
            <a:extLst>
              <a:ext uri="{FF2B5EF4-FFF2-40B4-BE49-F238E27FC236}">
                <a16:creationId xmlns:a16="http://schemas.microsoft.com/office/drawing/2014/main" id="{253E8873-3A35-483B-AD1C-075940167B0C}"/>
              </a:ext>
            </a:extLst>
          </p:cNvPr>
          <p:cNvSpPr txBox="1">
            <a:spLocks/>
          </p:cNvSpPr>
          <p:nvPr/>
        </p:nvSpPr>
        <p:spPr bwMode="auto">
          <a:xfrm>
            <a:off x="6113264" y="1218380"/>
            <a:ext cx="6336704" cy="264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b="0" kern="0" dirty="0"/>
              <a:t>Wireless inventory trackers</a:t>
            </a:r>
          </a:p>
          <a:p>
            <a:r>
              <a:rPr lang="en-US" sz="2800" b="0" kern="0" dirty="0"/>
              <a:t>Ultra-high speed wireless internet</a:t>
            </a:r>
          </a:p>
          <a:p>
            <a:r>
              <a:rPr lang="en-US" sz="2800" b="0" kern="0" dirty="0"/>
              <a:t>Biometric cybersecurity scanners</a:t>
            </a:r>
          </a:p>
          <a:p>
            <a:r>
              <a:rPr lang="en-US" sz="2800" b="0" kern="0" dirty="0"/>
              <a:t>Shipping container and logistics tracking</a:t>
            </a:r>
          </a:p>
        </p:txBody>
      </p:sp>
      <p:sp>
        <p:nvSpPr>
          <p:cNvPr id="6" name="Arrow: Striped Right 5">
            <a:extLst>
              <a:ext uri="{FF2B5EF4-FFF2-40B4-BE49-F238E27FC236}">
                <a16:creationId xmlns:a16="http://schemas.microsoft.com/office/drawing/2014/main" id="{FD6DC641-4220-4C37-AFB0-39DBE5DF38F3}"/>
              </a:ext>
            </a:extLst>
          </p:cNvPr>
          <p:cNvSpPr/>
          <p:nvPr/>
        </p:nvSpPr>
        <p:spPr bwMode="auto">
          <a:xfrm rot="5400000">
            <a:off x="4802684" y="3513238"/>
            <a:ext cx="2088232" cy="2088232"/>
          </a:xfrm>
          <a:prstGeom prst="stripedRightArrow">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2"/>
                </a:solidFill>
                <a:effectLst/>
                <a:latin typeface="Arial" charset="0"/>
              </a:rPr>
              <a:t>   Impact</a:t>
            </a:r>
          </a:p>
        </p:txBody>
      </p:sp>
      <p:sp>
        <p:nvSpPr>
          <p:cNvPr id="8" name="Rectangle: Rounded Corners 7">
            <a:extLst>
              <a:ext uri="{FF2B5EF4-FFF2-40B4-BE49-F238E27FC236}">
                <a16:creationId xmlns:a16="http://schemas.microsoft.com/office/drawing/2014/main" id="{6F826A38-DE59-443C-90DC-3BD873CFC431}"/>
              </a:ext>
            </a:extLst>
          </p:cNvPr>
          <p:cNvSpPr/>
          <p:nvPr/>
        </p:nvSpPr>
        <p:spPr bwMode="auto">
          <a:xfrm>
            <a:off x="4810820" y="5733256"/>
            <a:ext cx="2376264" cy="648072"/>
          </a:xfrm>
          <a:prstGeom prst="roundRect">
            <a:avLst/>
          </a:prstGeom>
          <a:solidFill>
            <a:schemeClr val="accent1"/>
          </a:solid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b="0" dirty="0"/>
              <a:t>Quality of life</a:t>
            </a:r>
          </a:p>
        </p:txBody>
      </p:sp>
      <p:sp>
        <p:nvSpPr>
          <p:cNvPr id="9" name="Rectangle: Rounded Corners 8">
            <a:extLst>
              <a:ext uri="{FF2B5EF4-FFF2-40B4-BE49-F238E27FC236}">
                <a16:creationId xmlns:a16="http://schemas.microsoft.com/office/drawing/2014/main" id="{16393D2A-0844-452F-81B4-B41522D45AFA}"/>
              </a:ext>
            </a:extLst>
          </p:cNvPr>
          <p:cNvSpPr/>
          <p:nvPr/>
        </p:nvSpPr>
        <p:spPr bwMode="auto">
          <a:xfrm>
            <a:off x="645320" y="5733256"/>
            <a:ext cx="3888432" cy="648072"/>
          </a:xfrm>
          <a:prstGeom prst="roundRect">
            <a:avLst/>
          </a:prstGeom>
          <a:solidFill>
            <a:schemeClr val="accent1"/>
          </a:solid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b="0" dirty="0"/>
              <a:t>Growth of the economy</a:t>
            </a:r>
          </a:p>
        </p:txBody>
      </p:sp>
      <p:sp>
        <p:nvSpPr>
          <p:cNvPr id="10" name="Rectangle: Rounded Corners 9">
            <a:extLst>
              <a:ext uri="{FF2B5EF4-FFF2-40B4-BE49-F238E27FC236}">
                <a16:creationId xmlns:a16="http://schemas.microsoft.com/office/drawing/2014/main" id="{DE9DFC6E-FF73-4424-A67D-512406B7C627}"/>
              </a:ext>
            </a:extLst>
          </p:cNvPr>
          <p:cNvSpPr/>
          <p:nvPr/>
        </p:nvSpPr>
        <p:spPr bwMode="auto">
          <a:xfrm>
            <a:off x="7464152" y="5733256"/>
            <a:ext cx="3888432" cy="648072"/>
          </a:xfrm>
          <a:prstGeom prst="roundRect">
            <a:avLst/>
          </a:prstGeom>
          <a:solidFill>
            <a:schemeClr val="accent1"/>
          </a:solid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b="0" dirty="0"/>
              <a:t>Security improvement</a:t>
            </a:r>
          </a:p>
        </p:txBody>
      </p:sp>
      <p:pic>
        <p:nvPicPr>
          <p:cNvPr id="1028" name="Picture 4" descr="SpearHead Networks - ICT Security Solutions Provider - Spearhead Networks">
            <a:extLst>
              <a:ext uri="{FF2B5EF4-FFF2-40B4-BE49-F238E27FC236}">
                <a16:creationId xmlns:a16="http://schemas.microsoft.com/office/drawing/2014/main" id="{522EE591-C073-4661-B6E8-E0E8DC5E1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8248" y="3574352"/>
            <a:ext cx="2833278" cy="2124959"/>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744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Amortization Plan &amp; Energy Plan Algorithms</a:t>
            </a:r>
          </a:p>
        </p:txBody>
      </p:sp>
      <p:sp>
        <p:nvSpPr>
          <p:cNvPr id="4" name="Rectangle 3">
            <a:extLst>
              <a:ext uri="{FF2B5EF4-FFF2-40B4-BE49-F238E27FC236}">
                <a16:creationId xmlns:a16="http://schemas.microsoft.com/office/drawing/2014/main" id="{A50EBD80-1E2D-4D9D-8ADC-9A735D35CC70}"/>
              </a:ext>
            </a:extLst>
          </p:cNvPr>
          <p:cNvSpPr/>
          <p:nvPr/>
        </p:nvSpPr>
        <p:spPr>
          <a:xfrm>
            <a:off x="551384" y="1379747"/>
            <a:ext cx="11254815" cy="4832092"/>
          </a:xfrm>
          <a:prstGeom prst="rect">
            <a:avLst/>
          </a:prstGeom>
        </p:spPr>
        <p:txBody>
          <a:bodyPr wrap="square">
            <a:spAutoFit/>
          </a:bodyPr>
          <a:lstStyle/>
          <a:p>
            <a:r>
              <a:rPr lang="en-US" sz="2800" dirty="0"/>
              <a:t>AP: </a:t>
            </a:r>
            <a:r>
              <a:rPr lang="en-US" sz="2800" b="0" dirty="0"/>
              <a:t>Calculates the energy budget constraint </a:t>
            </a:r>
            <a:r>
              <a:rPr lang="en-US" sz="2800" b="0" dirty="0">
                <a:sym typeface="Wingdings" panose="05000000000000000000" pitchFamily="2" charset="2"/>
              </a:rPr>
              <a:t> </a:t>
            </a:r>
            <a:r>
              <a:rPr lang="en-US" sz="2800" b="0" dirty="0"/>
              <a:t>subject to a monthly residence Energy Consumption Profile</a:t>
            </a:r>
          </a:p>
          <a:p>
            <a:pPr marL="800100" lvl="1" indent="-342900">
              <a:buFont typeface="Arial" panose="020B0604020202020204" pitchFamily="34" charset="0"/>
              <a:buChar char="•"/>
            </a:pPr>
            <a:r>
              <a:rPr lang="en-US" sz="2800" b="0" dirty="0"/>
              <a:t>Balloon Linear Amortization Formula (BLAF)</a:t>
            </a:r>
          </a:p>
          <a:p>
            <a:pPr marL="800100" lvl="1" indent="-342900">
              <a:buFont typeface="Arial" panose="020B0604020202020204" pitchFamily="34" charset="0"/>
              <a:buChar char="•"/>
            </a:pPr>
            <a:r>
              <a:rPr lang="en-US" sz="2800" b="0" dirty="0"/>
              <a:t>ECP-based Amortization Formula (EAF)</a:t>
            </a:r>
          </a:p>
          <a:p>
            <a:pPr marL="800100" lvl="1" indent="-342900">
              <a:buFont typeface="Arial" panose="020B0604020202020204" pitchFamily="34" charset="0"/>
              <a:buChar char="•"/>
            </a:pPr>
            <a:r>
              <a:rPr lang="en-US" sz="2800" b="0" dirty="0"/>
              <a:t>Linear Amortization Formula (LAF)</a:t>
            </a:r>
          </a:p>
          <a:p>
            <a:pPr lvl="1"/>
            <a:endParaRPr lang="en-US" sz="2800" dirty="0"/>
          </a:p>
          <a:p>
            <a:pPr lvl="1"/>
            <a:endParaRPr lang="en-US" sz="2800" dirty="0"/>
          </a:p>
          <a:p>
            <a:r>
              <a:rPr lang="en-US" sz="2800" dirty="0"/>
              <a:t>EP: </a:t>
            </a:r>
            <a:r>
              <a:rPr lang="en-US" sz="2800" b="0" dirty="0"/>
              <a:t>Utilizes the hill climbing approach </a:t>
            </a:r>
          </a:p>
          <a:p>
            <a:pPr marL="914400" lvl="1" indent="-457200">
              <a:buFont typeface="Arial" panose="020B0604020202020204" pitchFamily="34" charset="0"/>
              <a:buChar char="•"/>
            </a:pPr>
            <a:r>
              <a:rPr lang="en-US" sz="2800" b="0" dirty="0"/>
              <a:t>Searches decision space for a solution</a:t>
            </a:r>
          </a:p>
          <a:p>
            <a:pPr marL="914400" lvl="1" indent="-457200">
              <a:buFont typeface="Arial" panose="020B0604020202020204" pitchFamily="34" charset="0"/>
              <a:buChar char="•"/>
            </a:pPr>
            <a:r>
              <a:rPr lang="en-US" sz="2800" b="0" dirty="0"/>
              <a:t>Optimize users’ convenience </a:t>
            </a:r>
          </a:p>
          <a:p>
            <a:pPr marL="914400" lvl="1" indent="-457200">
              <a:buFont typeface="Arial" panose="020B0604020202020204" pitchFamily="34" charset="0"/>
              <a:buChar char="•"/>
            </a:pPr>
            <a:r>
              <a:rPr lang="en-US" sz="2800" b="0" dirty="0"/>
              <a:t>Satisfy energy constraint</a:t>
            </a:r>
            <a:endParaRPr lang="en-US" sz="2800" dirty="0"/>
          </a:p>
        </p:txBody>
      </p:sp>
      <p:pic>
        <p:nvPicPr>
          <p:cNvPr id="3" name="Picture 2">
            <a:extLst>
              <a:ext uri="{FF2B5EF4-FFF2-40B4-BE49-F238E27FC236}">
                <a16:creationId xmlns:a16="http://schemas.microsoft.com/office/drawing/2014/main" id="{0CB6418B-4DE1-4576-A86D-38F73D1EB557}"/>
              </a:ext>
            </a:extLst>
          </p:cNvPr>
          <p:cNvPicPr>
            <a:picLocks noChangeAspect="1"/>
          </p:cNvPicPr>
          <p:nvPr/>
        </p:nvPicPr>
        <p:blipFill rotWithShape="1">
          <a:blip r:embed="rId3"/>
          <a:srcRect l="1851" r="2327"/>
          <a:stretch/>
        </p:blipFill>
        <p:spPr>
          <a:xfrm>
            <a:off x="7968208" y="2972065"/>
            <a:ext cx="3983088" cy="3337255"/>
          </a:xfrm>
          <a:prstGeom prst="rect">
            <a:avLst/>
          </a:prstGeom>
        </p:spPr>
      </p:pic>
    </p:spTree>
    <p:extLst>
      <p:ext uri="{BB962C8B-B14F-4D97-AF65-F5344CB8AC3E}">
        <p14:creationId xmlns:p14="http://schemas.microsoft.com/office/powerpoint/2010/main" val="1872756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System Architecture – Local Controller</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82CCDD93-DE4F-41EA-8993-7713B01073C0}"/>
              </a:ext>
            </a:extLst>
          </p:cNvPr>
          <p:cNvSpPr/>
          <p:nvPr/>
        </p:nvSpPr>
        <p:spPr>
          <a:xfrm>
            <a:off x="551384" y="1268760"/>
            <a:ext cx="11254815" cy="5262979"/>
          </a:xfrm>
          <a:prstGeom prst="rect">
            <a:avLst/>
          </a:prstGeom>
        </p:spPr>
        <p:txBody>
          <a:bodyPr wrap="square">
            <a:spAutoFit/>
          </a:bodyPr>
          <a:lstStyle/>
          <a:p>
            <a:r>
              <a:rPr lang="en-US" sz="2800" b="0" dirty="0"/>
              <a:t>A full-fledge </a:t>
            </a:r>
            <a:r>
              <a:rPr lang="en-US" sz="2800" dirty="0"/>
              <a:t>local controller</a:t>
            </a:r>
            <a:r>
              <a:rPr lang="en-US" sz="2800" b="0" dirty="0"/>
              <a:t> implemented inside the </a:t>
            </a:r>
            <a:r>
              <a:rPr lang="en-US" sz="2800" b="0" dirty="0" err="1"/>
              <a:t>openHAB</a:t>
            </a:r>
            <a:r>
              <a:rPr lang="en-US" sz="2800" b="0" dirty="0"/>
              <a:t> stack</a:t>
            </a:r>
            <a:r>
              <a:rPr lang="en-US" sz="2800" b="0" dirty="0">
                <a:sym typeface="Wingdings" panose="05000000000000000000" pitchFamily="2" charset="2"/>
              </a:rPr>
              <a:t></a:t>
            </a:r>
            <a:r>
              <a:rPr lang="en-US" sz="2800" b="0" dirty="0"/>
              <a:t> a smart home management software</a:t>
            </a:r>
          </a:p>
          <a:p>
            <a:endParaRPr lang="en-US" sz="2800" b="0" dirty="0"/>
          </a:p>
          <a:p>
            <a:pPr marL="342900" indent="-342900">
              <a:buFont typeface="Arial" panose="020B0604020202020204" pitchFamily="34" charset="0"/>
              <a:buChar char="•"/>
            </a:pPr>
            <a:r>
              <a:rPr lang="en-US" sz="2800" b="0" dirty="0"/>
              <a:t>Java-based system installed on a micro device running on user’s local network</a:t>
            </a:r>
          </a:p>
          <a:p>
            <a:pPr marL="342900" indent="-342900">
              <a:buFont typeface="Arial" panose="020B0604020202020204" pitchFamily="34" charset="0"/>
              <a:buChar char="•"/>
            </a:pPr>
            <a:r>
              <a:rPr lang="en-US" sz="2800" b="0" dirty="0"/>
              <a:t>Rich ecosystem bridges </a:t>
            </a:r>
            <a:r>
              <a:rPr lang="en-US" sz="2800" b="0" dirty="0">
                <a:sym typeface="Wingdings" panose="05000000000000000000" pitchFamily="2" charset="2"/>
              </a:rPr>
              <a:t> </a:t>
            </a:r>
            <a:r>
              <a:rPr lang="en-US" sz="2800" b="0" dirty="0"/>
              <a:t>users can interact directly with IoT devices locally/remotely</a:t>
            </a:r>
          </a:p>
          <a:p>
            <a:pPr marL="342900" indent="-342900">
              <a:buFont typeface="Arial" panose="020B0604020202020204" pitchFamily="34" charset="0"/>
              <a:buChar char="•"/>
            </a:pPr>
            <a:endParaRPr lang="en-US" sz="2800" b="0" dirty="0"/>
          </a:p>
          <a:p>
            <a:pPr marL="342900" indent="-342900">
              <a:buFont typeface="Arial" panose="020B0604020202020204" pitchFamily="34" charset="0"/>
              <a:buChar char="•"/>
            </a:pPr>
            <a:endParaRPr lang="en-US" sz="2800" b="0" dirty="0"/>
          </a:p>
          <a:p>
            <a:pPr marL="342900" indent="-342900">
              <a:buFont typeface="Arial" panose="020B0604020202020204" pitchFamily="34" charset="0"/>
              <a:buChar char="•"/>
            </a:pPr>
            <a:r>
              <a:rPr lang="en-US" sz="2800" b="0" dirty="0"/>
              <a:t>In case a user’s APP is outside a smart space</a:t>
            </a:r>
          </a:p>
          <a:p>
            <a:r>
              <a:rPr lang="en-US" sz="2800" b="0" dirty="0">
                <a:sym typeface="Wingdings" panose="05000000000000000000" pitchFamily="2" charset="2"/>
              </a:rPr>
              <a:t>        </a:t>
            </a:r>
            <a:r>
              <a:rPr lang="en-US" sz="2800" b="0" dirty="0"/>
              <a:t> User’s APP connects to the </a:t>
            </a:r>
            <a:r>
              <a:rPr lang="en-US" sz="2800" dirty="0"/>
              <a:t>Cloud Controller</a:t>
            </a:r>
            <a:endParaRPr lang="en-US" sz="2800" b="0" dirty="0"/>
          </a:p>
          <a:p>
            <a:r>
              <a:rPr lang="en-US" sz="2800" b="0" dirty="0"/>
              <a:t>             </a:t>
            </a:r>
            <a:r>
              <a:rPr lang="en-US" sz="2800" b="0" dirty="0">
                <a:sym typeface="Wingdings" panose="05000000000000000000" pitchFamily="2" charset="2"/>
              </a:rPr>
              <a:t></a:t>
            </a:r>
            <a:r>
              <a:rPr lang="en-US" sz="2300" b="0" dirty="0"/>
              <a:t>a server on the public Internet that communicates/controls LC remotely</a:t>
            </a:r>
          </a:p>
        </p:txBody>
      </p:sp>
      <p:pic>
        <p:nvPicPr>
          <p:cNvPr id="1026" name="Picture 2" descr="Image result for cloud iot">
            <a:extLst>
              <a:ext uri="{FF2B5EF4-FFF2-40B4-BE49-F238E27FC236}">
                <a16:creationId xmlns:a16="http://schemas.microsoft.com/office/drawing/2014/main" id="{A94DC0D1-BCAD-4FA6-8EC8-03AB7F65FC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4192599"/>
            <a:ext cx="3333935" cy="166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77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System Architecture – The IMCF Component</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82CCDD93-DE4F-41EA-8993-7713B01073C0}"/>
              </a:ext>
            </a:extLst>
          </p:cNvPr>
          <p:cNvSpPr/>
          <p:nvPr/>
        </p:nvSpPr>
        <p:spPr>
          <a:xfrm>
            <a:off x="551384" y="1379747"/>
            <a:ext cx="11254815" cy="5816977"/>
          </a:xfrm>
          <a:prstGeom prst="rect">
            <a:avLst/>
          </a:prstGeom>
        </p:spPr>
        <p:txBody>
          <a:bodyPr wrap="square">
            <a:spAutoFit/>
          </a:bodyPr>
          <a:lstStyle/>
          <a:p>
            <a:r>
              <a:rPr lang="en-US" sz="2400" b="0" dirty="0"/>
              <a:t>A</a:t>
            </a:r>
            <a:r>
              <a:rPr lang="en-US" sz="2400" dirty="0"/>
              <a:t> </a:t>
            </a:r>
            <a:r>
              <a:rPr lang="en-US" sz="2400" b="0" dirty="0"/>
              <a:t>software system that encapsulates the complete application logic of the energy management stack.</a:t>
            </a:r>
          </a:p>
          <a:p>
            <a:endParaRPr lang="en-US" sz="2400" b="0" dirty="0"/>
          </a:p>
          <a:p>
            <a:pPr marL="342900" indent="-342900">
              <a:buFont typeface="Arial" panose="020B0604020202020204" pitchFamily="34" charset="0"/>
              <a:buChar char="•"/>
            </a:pPr>
            <a:r>
              <a:rPr lang="en-US" sz="2400" b="0" dirty="0"/>
              <a:t>Extension to LC </a:t>
            </a:r>
            <a:r>
              <a:rPr lang="en-US" sz="2400" b="0" dirty="0">
                <a:sym typeface="Wingdings" panose="05000000000000000000" pitchFamily="2" charset="2"/>
              </a:rPr>
              <a:t></a:t>
            </a:r>
            <a:r>
              <a:rPr lang="en-US" sz="2400" b="0" dirty="0"/>
              <a:t> enables adaptation of convenience preferences </a:t>
            </a:r>
          </a:p>
          <a:p>
            <a:pPr marL="800100" lvl="1" indent="-342900">
              <a:buFont typeface="Wingdings" panose="05000000000000000000" pitchFamily="2" charset="2"/>
              <a:buChar char="Ø"/>
            </a:pPr>
            <a:r>
              <a:rPr lang="en-US" sz="2400" b="0" dirty="0"/>
              <a:t>meets long-term energy planning targets of users</a:t>
            </a:r>
          </a:p>
          <a:p>
            <a:pPr marL="800100" lvl="1" indent="-342900">
              <a:buFont typeface="Wingdings" panose="05000000000000000000" pitchFamily="2" charset="2"/>
              <a:buChar char="Ø"/>
            </a:pPr>
            <a:endParaRPr lang="en-US" sz="2400" b="0" dirty="0"/>
          </a:p>
          <a:p>
            <a:pPr marL="342900" indent="-342900">
              <a:buFont typeface="Arial" panose="020B0604020202020204" pitchFamily="34" charset="0"/>
              <a:buChar char="•"/>
            </a:pPr>
            <a:r>
              <a:rPr lang="en-US" sz="2400" b="0" dirty="0"/>
              <a:t>Implemented as a JAVA library</a:t>
            </a:r>
          </a:p>
          <a:p>
            <a:pPr marL="800100" lvl="1" indent="-342900">
              <a:buFont typeface="Wingdings" panose="05000000000000000000" pitchFamily="2" charset="2"/>
              <a:buChar char="Ø"/>
            </a:pPr>
            <a:r>
              <a:rPr lang="en-US" sz="2400" b="0" dirty="0"/>
              <a:t>takes user configurations from a local MariaDB persistency layer</a:t>
            </a:r>
          </a:p>
          <a:p>
            <a:pPr marL="800100" lvl="1" indent="-342900">
              <a:buFont typeface="Wingdings" panose="05000000000000000000" pitchFamily="2" charset="2"/>
              <a:buChar char="Ø"/>
            </a:pPr>
            <a:endParaRPr lang="en-US" sz="2400" b="0" dirty="0"/>
          </a:p>
          <a:p>
            <a:pPr marL="342900" indent="-342900">
              <a:buFont typeface="Arial" panose="020B0604020202020204" pitchFamily="34" charset="0"/>
              <a:buChar char="•"/>
            </a:pPr>
            <a:r>
              <a:rPr lang="en-US" sz="2400" b="0" dirty="0"/>
              <a:t>Cron job daemon executes EP every few minutes </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IMCF turns on/off devices</a:t>
            </a:r>
          </a:p>
          <a:p>
            <a:pPr marL="914400" lvl="1" indent="-457200">
              <a:buFont typeface="Wingdings" panose="05000000000000000000" pitchFamily="2" charset="2"/>
              <a:buChar char="Ø"/>
            </a:pPr>
            <a:r>
              <a:rPr lang="en-US" sz="2400" b="0" dirty="0"/>
              <a:t>Binding-mode</a:t>
            </a:r>
          </a:p>
          <a:p>
            <a:pPr marL="914400" lvl="1" indent="-457200">
              <a:buFont typeface="Wingdings" panose="05000000000000000000" pitchFamily="2" charset="2"/>
              <a:buChar char="Ø"/>
            </a:pPr>
            <a:r>
              <a:rPr lang="en-US" sz="2400" b="0" dirty="0"/>
              <a:t>Extended mode</a:t>
            </a:r>
          </a:p>
          <a:p>
            <a:pPr marL="800100" lvl="1" indent="-342900">
              <a:buFont typeface="Wingdings" panose="05000000000000000000" pitchFamily="2" charset="2"/>
              <a:buChar char="Ø"/>
            </a:pPr>
            <a:endParaRPr lang="en-US" sz="2400" b="0" dirty="0"/>
          </a:p>
        </p:txBody>
      </p:sp>
      <p:pic>
        <p:nvPicPr>
          <p:cNvPr id="5" name="Picture 4" descr="Free Icon | Jar file format">
            <a:extLst>
              <a:ext uri="{FF2B5EF4-FFF2-40B4-BE49-F238E27FC236}">
                <a16:creationId xmlns:a16="http://schemas.microsoft.com/office/drawing/2014/main" id="{8C280D1F-E33A-4691-BC9E-3ECFF1BDAB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0988" y="5589240"/>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fficial MariaDB Logos | MariaDB">
            <a:extLst>
              <a:ext uri="{FF2B5EF4-FFF2-40B4-BE49-F238E27FC236}">
                <a16:creationId xmlns:a16="http://schemas.microsoft.com/office/drawing/2014/main" id="{4B4BED65-AAC3-4356-86EA-8AAF8E0F8D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4922" y="4293297"/>
            <a:ext cx="1114178" cy="908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EAC457C6-BCF7-4304-9802-53CBDCEEB9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1232" y="4723713"/>
            <a:ext cx="953690" cy="953690"/>
          </a:xfrm>
          <a:prstGeom prst="rect">
            <a:avLst/>
          </a:prstGeom>
        </p:spPr>
      </p:pic>
      <p:pic>
        <p:nvPicPr>
          <p:cNvPr id="8" name="Picture 7" descr="A close up of a logo&#10;&#10;Description automatically generated">
            <a:extLst>
              <a:ext uri="{FF2B5EF4-FFF2-40B4-BE49-F238E27FC236}">
                <a16:creationId xmlns:a16="http://schemas.microsoft.com/office/drawing/2014/main" id="{3BC73C91-555F-4EA2-B97C-6E56343419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4479" y="5848664"/>
            <a:ext cx="1026509" cy="1026509"/>
          </a:xfrm>
          <a:prstGeom prst="rect">
            <a:avLst/>
          </a:prstGeom>
        </p:spPr>
      </p:pic>
    </p:spTree>
    <p:extLst>
      <p:ext uri="{BB962C8B-B14F-4D97-AF65-F5344CB8AC3E}">
        <p14:creationId xmlns:p14="http://schemas.microsoft.com/office/powerpoint/2010/main" val="12931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Presentation Outline</a:t>
            </a:r>
          </a:p>
        </p:txBody>
      </p:sp>
      <p:sp>
        <p:nvSpPr>
          <p:cNvPr id="4" name="Rectangle 3">
            <a:extLst>
              <a:ext uri="{FF2B5EF4-FFF2-40B4-BE49-F238E27FC236}">
                <a16:creationId xmlns:a16="http://schemas.microsoft.com/office/drawing/2014/main" id="{09C35E26-97D9-4710-A8EE-A86996E1B41B}"/>
              </a:ext>
            </a:extLst>
          </p:cNvPr>
          <p:cNvSpPr/>
          <p:nvPr/>
        </p:nvSpPr>
        <p:spPr>
          <a:xfrm>
            <a:off x="767408" y="1412776"/>
            <a:ext cx="11254815" cy="4730526"/>
          </a:xfrm>
          <a:prstGeom prst="rect">
            <a:avLst/>
          </a:prstGeom>
        </p:spPr>
        <p:txBody>
          <a:bodyPr wrap="square">
            <a:spAutoFit/>
          </a:bodyPr>
          <a:lstStyle/>
          <a:p>
            <a:pPr marL="571500" indent="-571500">
              <a:lnSpc>
                <a:spcPct val="90000"/>
              </a:lnSpc>
              <a:spcAft>
                <a:spcPts val="600"/>
              </a:spcAft>
              <a:buFont typeface="Arial" panose="020B0604020202020204" pitchFamily="34" charset="0"/>
              <a:buChar char="•"/>
            </a:pPr>
            <a:r>
              <a:rPr lang="en-US" altLang="en-US" sz="4000" b="0" dirty="0">
                <a:solidFill>
                  <a:schemeClr val="bg1">
                    <a:lumMod val="65000"/>
                  </a:schemeClr>
                </a:solidFill>
              </a:rPr>
              <a:t>Introduction</a:t>
            </a:r>
            <a:r>
              <a:rPr lang="en-US" altLang="en-US" sz="4000" b="0" dirty="0">
                <a:solidFill>
                  <a:srgbClr val="FF0000"/>
                </a:solidFill>
              </a:rPr>
              <a:t> </a:t>
            </a:r>
          </a:p>
          <a:p>
            <a:pPr marL="571500" indent="-571500">
              <a:lnSpc>
                <a:spcPct val="90000"/>
              </a:lnSpc>
              <a:spcAft>
                <a:spcPts val="600"/>
              </a:spcAft>
              <a:buFont typeface="Arial" panose="020B0604020202020204" pitchFamily="34" charset="0"/>
              <a:buChar char="•"/>
            </a:pPr>
            <a:r>
              <a:rPr lang="en-US" altLang="en-US" sz="4000" b="0" dirty="0">
                <a:solidFill>
                  <a:srgbClr val="FF0000"/>
                </a:solidFill>
              </a:rPr>
              <a:t>Background</a:t>
            </a:r>
          </a:p>
          <a:p>
            <a:pPr marL="571500" indent="-571500">
              <a:lnSpc>
                <a:spcPct val="90000"/>
              </a:lnSpc>
              <a:spcAft>
                <a:spcPts val="600"/>
              </a:spcAft>
              <a:buFont typeface="Arial" panose="020B0604020202020204" pitchFamily="34" charset="0"/>
              <a:buChar char="•"/>
            </a:pPr>
            <a:r>
              <a:rPr lang="en-US" sz="4000" b="0" dirty="0">
                <a:solidFill>
                  <a:schemeClr val="tx1"/>
                </a:solidFill>
              </a:rPr>
              <a:t>IMCF</a:t>
            </a:r>
          </a:p>
          <a:p>
            <a:pPr marL="914400" lvl="1" indent="-514350">
              <a:lnSpc>
                <a:spcPct val="90000"/>
              </a:lnSpc>
              <a:spcAft>
                <a:spcPts val="600"/>
              </a:spcAft>
              <a:buFont typeface="Arial" panose="020B0604020202020204" pitchFamily="34" charset="0"/>
              <a:buChar char="•"/>
            </a:pPr>
            <a:r>
              <a:rPr lang="en-US" sz="3200" b="0" dirty="0">
                <a:solidFill>
                  <a:schemeClr val="tx1"/>
                </a:solidFill>
              </a:rPr>
              <a:t>Algorithm</a:t>
            </a:r>
          </a:p>
          <a:p>
            <a:pPr marL="914400" lvl="1" indent="-514350">
              <a:lnSpc>
                <a:spcPct val="90000"/>
              </a:lnSpc>
              <a:spcAft>
                <a:spcPts val="600"/>
              </a:spcAft>
              <a:buFont typeface="Arial" panose="020B0604020202020204" pitchFamily="34" charset="0"/>
              <a:buChar char="•"/>
            </a:pPr>
            <a:r>
              <a:rPr lang="en-US" sz="3200" b="0" dirty="0">
                <a:solidFill>
                  <a:schemeClr val="tx1"/>
                </a:solidFill>
              </a:rPr>
              <a:t>System Architecture</a:t>
            </a:r>
          </a:p>
          <a:p>
            <a:pPr marL="914400" lvl="1" indent="-514350">
              <a:lnSpc>
                <a:spcPct val="90000"/>
              </a:lnSpc>
              <a:spcAft>
                <a:spcPts val="600"/>
              </a:spcAft>
              <a:buFont typeface="Arial" panose="020B0604020202020204" pitchFamily="34" charset="0"/>
              <a:buChar char="•"/>
            </a:pPr>
            <a:r>
              <a:rPr lang="en-US" sz="3200" b="0" dirty="0">
                <a:solidFill>
                  <a:schemeClr val="tx1"/>
                </a:solidFill>
              </a:rPr>
              <a:t>Graphical User Interface</a:t>
            </a:r>
          </a:p>
          <a:p>
            <a:pPr marL="571500" indent="-571500">
              <a:lnSpc>
                <a:spcPct val="90000"/>
              </a:lnSpc>
              <a:spcAft>
                <a:spcPts val="600"/>
              </a:spcAft>
              <a:buFont typeface="Arial" panose="020B0604020202020204" pitchFamily="34" charset="0"/>
              <a:buChar char="•"/>
            </a:pPr>
            <a:r>
              <a:rPr lang="en-US" altLang="en-US" sz="4000" b="0" dirty="0">
                <a:solidFill>
                  <a:schemeClr val="tx1"/>
                </a:solidFill>
              </a:rPr>
              <a:t>Experiments</a:t>
            </a:r>
          </a:p>
          <a:p>
            <a:pPr marL="571500" indent="-571500">
              <a:lnSpc>
                <a:spcPct val="90000"/>
              </a:lnSpc>
              <a:spcAft>
                <a:spcPts val="600"/>
              </a:spcAft>
              <a:buFont typeface="Arial" panose="020B0604020202020204" pitchFamily="34" charset="0"/>
              <a:buChar char="•"/>
            </a:pPr>
            <a:r>
              <a:rPr lang="en-US" altLang="en-US" sz="4000" b="0" dirty="0"/>
              <a:t>Conclusions</a:t>
            </a:r>
            <a:endParaRPr lang="en-US" altLang="en-US" b="0" dirty="0"/>
          </a:p>
        </p:txBody>
      </p:sp>
    </p:spTree>
    <p:extLst>
      <p:ext uri="{BB962C8B-B14F-4D97-AF65-F5344CB8AC3E}">
        <p14:creationId xmlns:p14="http://schemas.microsoft.com/office/powerpoint/2010/main" val="49250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3600" dirty="0"/>
              <a:t>Experimental Datasets</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90BE664F-7E68-49C3-9E4F-E9D86776E7C4}"/>
              </a:ext>
            </a:extLst>
          </p:cNvPr>
          <p:cNvSpPr/>
          <p:nvPr/>
        </p:nvSpPr>
        <p:spPr>
          <a:xfrm>
            <a:off x="278469" y="1272817"/>
            <a:ext cx="11254815" cy="4708981"/>
          </a:xfrm>
          <a:prstGeom prst="rect">
            <a:avLst/>
          </a:prstGeom>
        </p:spPr>
        <p:txBody>
          <a:bodyPr wrap="square">
            <a:spAutoFit/>
          </a:bodyPr>
          <a:lstStyle/>
          <a:p>
            <a:pPr lvl="1"/>
            <a:r>
              <a:rPr lang="en-US" sz="2000" b="0" dirty="0"/>
              <a:t>Anonymized measurements from a real residential apartment that comprises of a variety of sensors, submeters and ≈ 5,668,878 readings (1.09 GB in total), collected by the “Center for Advanced Studies in Adaptive Systems” at Washington State University.</a:t>
            </a:r>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r>
              <a:rPr lang="en-US" sz="2000" dirty="0"/>
              <a:t>Flat Dataset: </a:t>
            </a:r>
            <a:r>
              <a:rPr lang="en-US" sz="2000" b="0" dirty="0"/>
              <a:t>A single user flat/apartment dataset consisted of one bedroom, a bathroom and a kitchen. The apartment has a single split unit to warm/cool an area size of 50 m</a:t>
            </a:r>
            <a:r>
              <a:rPr lang="en-US" sz="2000" b="0" baseline="30000" dirty="0"/>
              <a:t>2</a:t>
            </a:r>
            <a:r>
              <a:rPr lang="en-US" sz="2000" b="0" dirty="0"/>
              <a:t> .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House Dataset: </a:t>
            </a:r>
            <a:r>
              <a:rPr lang="en-US" sz="2000" b="0" dirty="0"/>
              <a:t>A residential house dataset generated by replicating, mixing up the readings and multiplying the real dataset by a factor of four. It has three bedrooms and four split units used by four residents. The area size is ≈200 m</a:t>
            </a:r>
            <a:r>
              <a:rPr lang="en-US" sz="2000" b="0" baseline="30000" dirty="0"/>
              <a:t>2</a:t>
            </a:r>
            <a:r>
              <a:rPr lang="en-US" sz="2000" b="0" dirty="0"/>
              <a:t> . </a:t>
            </a:r>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r>
              <a:rPr lang="en-US" sz="2000" dirty="0"/>
              <a:t>Dorms Dataset: </a:t>
            </a:r>
            <a:r>
              <a:rPr lang="en-US" sz="2000" b="0" dirty="0"/>
              <a:t>A University Campus dataset (dorms) generated synthetically from the initial datasets. We have generated 50 dorm apartments consisting of two bedrooms (10 m</a:t>
            </a:r>
            <a:r>
              <a:rPr lang="en-US" sz="2000" b="0" baseline="30000" dirty="0"/>
              <a:t>2</a:t>
            </a:r>
            <a:r>
              <a:rPr lang="en-US" sz="2000" b="0" dirty="0"/>
              <a:t> / room) with a shared bathroom, a kitchen and two split units. The total area size of the dorms is ≈ 2000 m</a:t>
            </a:r>
            <a:r>
              <a:rPr lang="en-US" sz="2000" b="0" baseline="30000" dirty="0"/>
              <a:t>2</a:t>
            </a:r>
            <a:r>
              <a:rPr lang="en-US" sz="2000" b="0" dirty="0"/>
              <a:t>.</a:t>
            </a:r>
          </a:p>
        </p:txBody>
      </p:sp>
    </p:spTree>
    <p:extLst>
      <p:ext uri="{BB962C8B-B14F-4D97-AF65-F5344CB8AC3E}">
        <p14:creationId xmlns:p14="http://schemas.microsoft.com/office/powerpoint/2010/main" val="2763201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3600" dirty="0"/>
              <a:t>Metrics</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90BE664F-7E68-49C3-9E4F-E9D86776E7C4}"/>
              </a:ext>
            </a:extLst>
          </p:cNvPr>
          <p:cNvSpPr/>
          <p:nvPr/>
        </p:nvSpPr>
        <p:spPr>
          <a:xfrm>
            <a:off x="292486" y="1933534"/>
            <a:ext cx="11254815" cy="3416320"/>
          </a:xfrm>
          <a:prstGeom prst="rect">
            <a:avLst/>
          </a:prstGeom>
        </p:spPr>
        <p:txBody>
          <a:bodyPr wrap="square">
            <a:spAutoFit/>
          </a:bodyPr>
          <a:lstStyle/>
          <a:p>
            <a:pPr marL="800100" lvl="1" indent="-342900">
              <a:buFont typeface="Arial" panose="020B0604020202020204" pitchFamily="34" charset="0"/>
              <a:buChar char="•"/>
            </a:pPr>
            <a:r>
              <a:rPr lang="en-US" sz="2400" dirty="0"/>
              <a:t>Convenience Error</a:t>
            </a:r>
            <a:r>
              <a:rPr lang="en-US" sz="2400" b="0" dirty="0"/>
              <a:t>: the difference between the desired output value and the actual value. </a:t>
            </a:r>
          </a:p>
          <a:p>
            <a:pPr marL="800100" lvl="1" indent="-342900">
              <a:buFont typeface="Arial" panose="020B0604020202020204" pitchFamily="34" charset="0"/>
              <a:buChar char="•"/>
            </a:pPr>
            <a:endParaRPr lang="en-US" sz="2400" b="0" dirty="0"/>
          </a:p>
          <a:p>
            <a:pPr marL="800100" lvl="1" indent="-342900">
              <a:buFont typeface="Arial" panose="020B0604020202020204" pitchFamily="34" charset="0"/>
              <a:buChar char="•"/>
            </a:pPr>
            <a:endParaRPr lang="en-US" sz="2400" b="0" dirty="0"/>
          </a:p>
          <a:p>
            <a:pPr marL="800100" lvl="1" indent="-342900">
              <a:buFont typeface="Arial" panose="020B0604020202020204" pitchFamily="34" charset="0"/>
              <a:buChar char="•"/>
            </a:pPr>
            <a:r>
              <a:rPr lang="en-US" sz="2400" dirty="0"/>
              <a:t>Energy Consumption: </a:t>
            </a:r>
            <a:r>
              <a:rPr lang="en-US" sz="2400" b="0" dirty="0"/>
              <a:t>the energy consumption of a device.</a:t>
            </a:r>
          </a:p>
          <a:p>
            <a:pPr marL="800100" lvl="1" indent="-342900">
              <a:buFont typeface="Arial" panose="020B0604020202020204" pitchFamily="34" charset="0"/>
              <a:buChar char="•"/>
            </a:pPr>
            <a:endParaRPr lang="en-US" sz="2400" b="0" dirty="0"/>
          </a:p>
          <a:p>
            <a:pPr marL="800100" lvl="1" indent="-342900">
              <a:buFont typeface="Arial" panose="020B0604020202020204" pitchFamily="34" charset="0"/>
              <a:buChar char="•"/>
            </a:pPr>
            <a:endParaRPr lang="en-US" sz="2400" b="0" dirty="0"/>
          </a:p>
          <a:p>
            <a:pPr marL="800100" lvl="1" indent="-342900">
              <a:buFont typeface="Arial" panose="020B0604020202020204" pitchFamily="34" charset="0"/>
              <a:buChar char="•"/>
            </a:pPr>
            <a:r>
              <a:rPr lang="en-US" sz="2400" dirty="0"/>
              <a:t>CPU Time</a:t>
            </a:r>
            <a:r>
              <a:rPr lang="en-US" sz="2400" b="0" dirty="0"/>
              <a:t>: the processing time required by the controller for running the optimization function and calculating the output for all meta-rules. </a:t>
            </a:r>
          </a:p>
        </p:txBody>
      </p:sp>
    </p:spTree>
    <p:extLst>
      <p:ext uri="{BB962C8B-B14F-4D97-AF65-F5344CB8AC3E}">
        <p14:creationId xmlns:p14="http://schemas.microsoft.com/office/powerpoint/2010/main" val="2514165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Introduction </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pic>
        <p:nvPicPr>
          <p:cNvPr id="22" name="Picture 21">
            <a:extLst>
              <a:ext uri="{FF2B5EF4-FFF2-40B4-BE49-F238E27FC236}">
                <a16:creationId xmlns:a16="http://schemas.microsoft.com/office/drawing/2014/main" id="{F541B2E6-C3C8-490D-98CD-D3B1445731BC}"/>
              </a:ext>
            </a:extLst>
          </p:cNvPr>
          <p:cNvPicPr>
            <a:picLocks noChangeAspect="1"/>
          </p:cNvPicPr>
          <p:nvPr/>
        </p:nvPicPr>
        <p:blipFill>
          <a:blip r:embed="rId2"/>
          <a:stretch>
            <a:fillRect/>
          </a:stretch>
        </p:blipFill>
        <p:spPr>
          <a:xfrm>
            <a:off x="411970" y="3433328"/>
            <a:ext cx="4091414" cy="3213224"/>
          </a:xfrm>
          <a:prstGeom prst="rect">
            <a:avLst/>
          </a:prstGeom>
        </p:spPr>
      </p:pic>
      <p:pic>
        <p:nvPicPr>
          <p:cNvPr id="23" name="Picture 22">
            <a:extLst>
              <a:ext uri="{FF2B5EF4-FFF2-40B4-BE49-F238E27FC236}">
                <a16:creationId xmlns:a16="http://schemas.microsoft.com/office/drawing/2014/main" id="{EF26B044-FB56-4A05-B2C0-16922EAB9946}"/>
              </a:ext>
            </a:extLst>
          </p:cNvPr>
          <p:cNvPicPr>
            <a:picLocks noChangeAspect="1"/>
          </p:cNvPicPr>
          <p:nvPr/>
        </p:nvPicPr>
        <p:blipFill>
          <a:blip r:embed="rId3"/>
          <a:stretch>
            <a:fillRect/>
          </a:stretch>
        </p:blipFill>
        <p:spPr>
          <a:xfrm>
            <a:off x="4799856" y="4090236"/>
            <a:ext cx="3405615" cy="2448272"/>
          </a:xfrm>
          <a:prstGeom prst="rect">
            <a:avLst/>
          </a:prstGeom>
        </p:spPr>
      </p:pic>
      <p:sp>
        <p:nvSpPr>
          <p:cNvPr id="24" name="Rectangle 23">
            <a:extLst>
              <a:ext uri="{FF2B5EF4-FFF2-40B4-BE49-F238E27FC236}">
                <a16:creationId xmlns:a16="http://schemas.microsoft.com/office/drawing/2014/main" id="{74D33827-BDF8-4722-A8E6-9FAB4C922917}"/>
              </a:ext>
            </a:extLst>
          </p:cNvPr>
          <p:cNvSpPr/>
          <p:nvPr/>
        </p:nvSpPr>
        <p:spPr>
          <a:xfrm>
            <a:off x="274191" y="1753835"/>
            <a:ext cx="11254815" cy="1569660"/>
          </a:xfrm>
          <a:prstGeom prst="rect">
            <a:avLst/>
          </a:prstGeom>
        </p:spPr>
        <p:txBody>
          <a:bodyPr wrap="square">
            <a:spAutoFit/>
          </a:bodyPr>
          <a:lstStyle/>
          <a:p>
            <a:pPr marL="457200" indent="-457200">
              <a:buFont typeface="Arial" panose="020B0604020202020204" pitchFamily="34" charset="0"/>
              <a:buChar char="•"/>
            </a:pPr>
            <a:r>
              <a:rPr lang="en-GB" sz="3200" b="0" dirty="0"/>
              <a:t>It is expected that </a:t>
            </a:r>
            <a:r>
              <a:rPr lang="en-US" sz="3200" b="0" dirty="0"/>
              <a:t>internet-connected smart devices will drastically increase to more than </a:t>
            </a:r>
            <a:r>
              <a:rPr lang="en-US" sz="3200" dirty="0"/>
              <a:t>500</a:t>
            </a:r>
            <a:r>
              <a:rPr lang="en-US" sz="3200" b="0" dirty="0"/>
              <a:t> for each typical family in the developed world by </a:t>
            </a:r>
            <a:r>
              <a:rPr lang="en-US" sz="3200" dirty="0"/>
              <a:t>2022</a:t>
            </a:r>
            <a:r>
              <a:rPr lang="en-US" sz="3200" b="0" dirty="0"/>
              <a:t>.</a:t>
            </a:r>
            <a:endParaRPr lang="en-US" sz="3200" b="0" baseline="30000" dirty="0"/>
          </a:p>
        </p:txBody>
      </p:sp>
      <p:pic>
        <p:nvPicPr>
          <p:cNvPr id="3" name="Picture 2">
            <a:extLst>
              <a:ext uri="{FF2B5EF4-FFF2-40B4-BE49-F238E27FC236}">
                <a16:creationId xmlns:a16="http://schemas.microsoft.com/office/drawing/2014/main" id="{B0C9B59C-804E-4270-AF8C-8BC93A853D12}"/>
              </a:ext>
            </a:extLst>
          </p:cNvPr>
          <p:cNvPicPr>
            <a:picLocks noChangeAspect="1"/>
          </p:cNvPicPr>
          <p:nvPr/>
        </p:nvPicPr>
        <p:blipFill rotWithShape="1">
          <a:blip r:embed="rId4"/>
          <a:srcRect b="10414"/>
          <a:stretch/>
        </p:blipFill>
        <p:spPr>
          <a:xfrm>
            <a:off x="8732577" y="3310246"/>
            <a:ext cx="3333750" cy="3413256"/>
          </a:xfrm>
          <a:prstGeom prst="rect">
            <a:avLst/>
          </a:prstGeom>
        </p:spPr>
      </p:pic>
    </p:spTree>
    <p:extLst>
      <p:ext uri="{BB962C8B-B14F-4D97-AF65-F5344CB8AC3E}">
        <p14:creationId xmlns:p14="http://schemas.microsoft.com/office/powerpoint/2010/main" val="166311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Rule Automation Workflows (RAW)</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09C35E26-97D9-4710-A8EE-A86996E1B41B}"/>
              </a:ext>
            </a:extLst>
          </p:cNvPr>
          <p:cNvSpPr/>
          <p:nvPr/>
        </p:nvSpPr>
        <p:spPr>
          <a:xfrm>
            <a:off x="274191" y="1474906"/>
            <a:ext cx="11254815" cy="3970318"/>
          </a:xfrm>
          <a:prstGeom prst="rect">
            <a:avLst/>
          </a:prstGeom>
        </p:spPr>
        <p:txBody>
          <a:bodyPr wrap="square">
            <a:spAutoFit/>
          </a:bodyPr>
          <a:lstStyle/>
          <a:p>
            <a:pPr marL="457200" indent="-457200">
              <a:buFont typeface="Arial" panose="020B0604020202020204" pitchFamily="34" charset="0"/>
              <a:buChar char="•"/>
            </a:pPr>
            <a:r>
              <a:rPr lang="en-US" sz="2800" b="0" dirty="0"/>
              <a:t>The trigger-action model - “</a:t>
            </a:r>
            <a:r>
              <a:rPr lang="en-US" sz="2800" dirty="0"/>
              <a:t>If This Then That</a:t>
            </a:r>
            <a:r>
              <a:rPr lang="en-US" sz="2800" b="0" dirty="0"/>
              <a:t>” (</a:t>
            </a:r>
            <a:r>
              <a:rPr lang="en-US" sz="2800" dirty="0"/>
              <a:t>IFTTT</a:t>
            </a:r>
            <a:r>
              <a:rPr lang="en-US" sz="2800" b="0" dirty="0"/>
              <a:t>)</a:t>
            </a:r>
          </a:p>
          <a:p>
            <a:pPr marL="457200" indent="-457200">
              <a:buFont typeface="Arial" panose="020B0604020202020204" pitchFamily="34" charset="0"/>
              <a:buChar char="•"/>
            </a:pPr>
            <a:endParaRPr lang="en-US" sz="2800" b="0" dirty="0"/>
          </a:p>
          <a:p>
            <a:pPr marL="457200" indent="-457200">
              <a:buFont typeface="Arial" panose="020B0604020202020204" pitchFamily="34" charset="0"/>
              <a:buChar char="•"/>
            </a:pPr>
            <a:r>
              <a:rPr lang="en-US" sz="2800" dirty="0" err="1"/>
              <a:t>Apilio</a:t>
            </a:r>
            <a:r>
              <a:rPr lang="en-US" sz="2800" b="0" dirty="0"/>
              <a:t> </a:t>
            </a:r>
            <a:r>
              <a:rPr lang="en-US" sz="2800" b="0" dirty="0">
                <a:sym typeface="Wingdings" panose="05000000000000000000" pitchFamily="2" charset="2"/>
              </a:rPr>
              <a:t></a:t>
            </a:r>
            <a:r>
              <a:rPr lang="en-US" sz="2800" b="0" dirty="0"/>
              <a:t>expanded RAW expressiveness with Boolean predicates (e.g., conjunctions) </a:t>
            </a:r>
          </a:p>
          <a:p>
            <a:pPr marL="457200" indent="-457200">
              <a:buFont typeface="Arial" panose="020B0604020202020204" pitchFamily="34" charset="0"/>
              <a:buChar char="•"/>
            </a:pPr>
            <a:endParaRPr lang="en-US" sz="2800" b="0" dirty="0"/>
          </a:p>
          <a:p>
            <a:pPr marL="457200" indent="-457200">
              <a:buFont typeface="Arial" panose="020B0604020202020204" pitchFamily="34" charset="0"/>
              <a:buChar char="•"/>
            </a:pPr>
            <a:r>
              <a:rPr lang="en-US" sz="2800" dirty="0"/>
              <a:t>Apple Automation </a:t>
            </a:r>
            <a:r>
              <a:rPr lang="en-US" sz="2800" b="0" dirty="0">
                <a:sym typeface="Wingdings" panose="05000000000000000000" pitchFamily="2" charset="2"/>
              </a:rPr>
              <a:t></a:t>
            </a:r>
            <a:r>
              <a:rPr lang="en-US" sz="2800" b="0" dirty="0"/>
              <a:t> procedural programming constructs, like variables, while loops, if statements and functions</a:t>
            </a:r>
          </a:p>
          <a:p>
            <a:pPr marL="457200" indent="-457200">
              <a:buFont typeface="Arial" panose="020B0604020202020204" pitchFamily="34" charset="0"/>
              <a:buChar char="•"/>
            </a:pPr>
            <a:endParaRPr lang="en-US" sz="2800" b="0" baseline="30000" dirty="0"/>
          </a:p>
          <a:p>
            <a:pPr marL="457200" indent="-457200">
              <a:buFont typeface="Arial" panose="020B0604020202020204" pitchFamily="34" charset="0"/>
              <a:buChar char="•"/>
            </a:pPr>
            <a:endParaRPr lang="en-US" sz="2800" b="0" baseline="30000" dirty="0"/>
          </a:p>
          <a:p>
            <a:pPr marL="457200" indent="-457200">
              <a:buFont typeface="Arial" panose="020B0604020202020204" pitchFamily="34" charset="0"/>
              <a:buChar char="•"/>
            </a:pPr>
            <a:endParaRPr lang="en-US" sz="2800" b="0" baseline="30000" dirty="0"/>
          </a:p>
        </p:txBody>
      </p:sp>
      <p:pic>
        <p:nvPicPr>
          <p:cNvPr id="3" name="Picture 2">
            <a:extLst>
              <a:ext uri="{FF2B5EF4-FFF2-40B4-BE49-F238E27FC236}">
                <a16:creationId xmlns:a16="http://schemas.microsoft.com/office/drawing/2014/main" id="{252CFB12-AF6C-4E7E-8DA8-8A3A7B82E7BF}"/>
              </a:ext>
            </a:extLst>
          </p:cNvPr>
          <p:cNvPicPr>
            <a:picLocks noChangeAspect="1"/>
          </p:cNvPicPr>
          <p:nvPr/>
        </p:nvPicPr>
        <p:blipFill rotWithShape="1">
          <a:blip r:embed="rId2"/>
          <a:srcRect r="16692" b="65750"/>
          <a:stretch/>
        </p:blipFill>
        <p:spPr>
          <a:xfrm>
            <a:off x="1415479" y="5338486"/>
            <a:ext cx="3312369" cy="1199991"/>
          </a:xfrm>
          <a:prstGeom prst="rect">
            <a:avLst/>
          </a:prstGeom>
        </p:spPr>
      </p:pic>
      <p:pic>
        <p:nvPicPr>
          <p:cNvPr id="1026" name="Picture 2" descr="Apilio: reliable automation for your smart home">
            <a:extLst>
              <a:ext uri="{FF2B5EF4-FFF2-40B4-BE49-F238E27FC236}">
                <a16:creationId xmlns:a16="http://schemas.microsoft.com/office/drawing/2014/main" id="{869E30BF-D312-4597-B8F4-2FA43B9487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8352" y="5353442"/>
            <a:ext cx="1361783" cy="1065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set up Apple Home Automation">
            <a:extLst>
              <a:ext uri="{FF2B5EF4-FFF2-40B4-BE49-F238E27FC236}">
                <a16:creationId xmlns:a16="http://schemas.microsoft.com/office/drawing/2014/main" id="{B6A17D6B-1564-4D6A-96AB-6B06F81E1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8230" y="4869160"/>
            <a:ext cx="2356993" cy="1765470"/>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67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System Architecture – The IMCF Component</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82CCDD93-DE4F-41EA-8993-7713B01073C0}"/>
              </a:ext>
            </a:extLst>
          </p:cNvPr>
          <p:cNvSpPr/>
          <p:nvPr/>
        </p:nvSpPr>
        <p:spPr>
          <a:xfrm>
            <a:off x="551384" y="1379747"/>
            <a:ext cx="11254815" cy="3785652"/>
          </a:xfrm>
          <a:prstGeom prst="rect">
            <a:avLst/>
          </a:prstGeom>
        </p:spPr>
        <p:txBody>
          <a:bodyPr wrap="square">
            <a:spAutoFit/>
          </a:bodyPr>
          <a:lstStyle/>
          <a:p>
            <a:pPr marL="800100" lvl="1" indent="-342900">
              <a:buFont typeface="Arial" panose="020B0604020202020204" pitchFamily="34" charset="0"/>
              <a:buChar char="•"/>
            </a:pPr>
            <a:r>
              <a:rPr lang="en-US" sz="2400" b="0" dirty="0"/>
              <a:t>Binding-mode example:</a:t>
            </a:r>
          </a:p>
          <a:p>
            <a:pPr lvl="1"/>
            <a:endParaRPr lang="en-US" sz="2400" b="0" dirty="0"/>
          </a:p>
          <a:p>
            <a:pPr lvl="1"/>
            <a:endParaRPr lang="en-US" sz="2400" b="0" dirty="0"/>
          </a:p>
          <a:p>
            <a:pPr lvl="1"/>
            <a:endParaRPr lang="en-US" sz="2400" b="0" dirty="0"/>
          </a:p>
          <a:p>
            <a:pPr lvl="1"/>
            <a:endParaRPr lang="en-US" sz="2400" b="0" dirty="0"/>
          </a:p>
          <a:p>
            <a:pPr lvl="1"/>
            <a:endParaRPr lang="en-US" sz="2400" b="0" dirty="0"/>
          </a:p>
          <a:p>
            <a:pPr lvl="1"/>
            <a:endParaRPr lang="en-US" sz="2400" b="0" dirty="0"/>
          </a:p>
          <a:p>
            <a:pPr lvl="1"/>
            <a:endParaRPr lang="en-US" sz="2400" b="0" dirty="0"/>
          </a:p>
          <a:p>
            <a:pPr marL="914400" lvl="1" indent="-457200">
              <a:buFont typeface="Arial" panose="020B0604020202020204" pitchFamily="34" charset="0"/>
              <a:buChar char="•"/>
            </a:pPr>
            <a:r>
              <a:rPr lang="en-US" sz="2400" b="0" dirty="0"/>
              <a:t>Extended mode example:</a:t>
            </a:r>
          </a:p>
          <a:p>
            <a:pPr marL="800100" lvl="1" indent="-342900">
              <a:buFont typeface="Wingdings" panose="05000000000000000000" pitchFamily="2" charset="2"/>
              <a:buChar char="Ø"/>
            </a:pPr>
            <a:endParaRPr lang="en-US" sz="2400" b="0" dirty="0"/>
          </a:p>
        </p:txBody>
      </p:sp>
      <p:pic>
        <p:nvPicPr>
          <p:cNvPr id="3" name="Picture 2">
            <a:extLst>
              <a:ext uri="{FF2B5EF4-FFF2-40B4-BE49-F238E27FC236}">
                <a16:creationId xmlns:a16="http://schemas.microsoft.com/office/drawing/2014/main" id="{6AE8171D-D6C8-4710-A52A-C082F17E2A0A}"/>
              </a:ext>
            </a:extLst>
          </p:cNvPr>
          <p:cNvPicPr>
            <a:picLocks noChangeAspect="1"/>
          </p:cNvPicPr>
          <p:nvPr/>
        </p:nvPicPr>
        <p:blipFill>
          <a:blip r:embed="rId2"/>
          <a:stretch>
            <a:fillRect/>
          </a:stretch>
        </p:blipFill>
        <p:spPr>
          <a:xfrm>
            <a:off x="2279576" y="1988840"/>
            <a:ext cx="6283646" cy="1872208"/>
          </a:xfrm>
          <a:prstGeom prst="rect">
            <a:avLst/>
          </a:prstGeom>
        </p:spPr>
      </p:pic>
      <p:pic>
        <p:nvPicPr>
          <p:cNvPr id="5" name="Picture 4">
            <a:extLst>
              <a:ext uri="{FF2B5EF4-FFF2-40B4-BE49-F238E27FC236}">
                <a16:creationId xmlns:a16="http://schemas.microsoft.com/office/drawing/2014/main" id="{BAFA4049-0723-42BC-A8DD-128D8FD7D215}"/>
              </a:ext>
            </a:extLst>
          </p:cNvPr>
          <p:cNvPicPr>
            <a:picLocks noChangeAspect="1"/>
          </p:cNvPicPr>
          <p:nvPr/>
        </p:nvPicPr>
        <p:blipFill>
          <a:blip r:embed="rId3"/>
          <a:stretch>
            <a:fillRect/>
          </a:stretch>
        </p:blipFill>
        <p:spPr>
          <a:xfrm>
            <a:off x="2063552" y="4941168"/>
            <a:ext cx="7277100" cy="1181100"/>
          </a:xfrm>
          <a:prstGeom prst="rect">
            <a:avLst/>
          </a:prstGeom>
        </p:spPr>
      </p:pic>
      <p:pic>
        <p:nvPicPr>
          <p:cNvPr id="6" name="Picture 5">
            <a:extLst>
              <a:ext uri="{FF2B5EF4-FFF2-40B4-BE49-F238E27FC236}">
                <a16:creationId xmlns:a16="http://schemas.microsoft.com/office/drawing/2014/main" id="{6B4459DE-52F6-462D-B245-0523FF28B2A6}"/>
              </a:ext>
            </a:extLst>
          </p:cNvPr>
          <p:cNvPicPr>
            <a:picLocks noChangeAspect="1"/>
          </p:cNvPicPr>
          <p:nvPr/>
        </p:nvPicPr>
        <p:blipFill>
          <a:blip r:embed="rId4"/>
          <a:stretch>
            <a:fillRect/>
          </a:stretch>
        </p:blipFill>
        <p:spPr>
          <a:xfrm>
            <a:off x="2135560" y="6332977"/>
            <a:ext cx="5638800" cy="390525"/>
          </a:xfrm>
          <a:prstGeom prst="rect">
            <a:avLst/>
          </a:prstGeom>
        </p:spPr>
      </p:pic>
    </p:spTree>
    <p:extLst>
      <p:ext uri="{BB962C8B-B14F-4D97-AF65-F5344CB8AC3E}">
        <p14:creationId xmlns:p14="http://schemas.microsoft.com/office/powerpoint/2010/main" val="370742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The IMCF algorithm - Amortization Plan</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A50EBD80-1E2D-4D9D-8ADC-9A735D35CC70}"/>
              </a:ext>
            </a:extLst>
          </p:cNvPr>
          <p:cNvSpPr/>
          <p:nvPr/>
        </p:nvSpPr>
        <p:spPr>
          <a:xfrm>
            <a:off x="551384" y="1379747"/>
            <a:ext cx="11254815" cy="4093428"/>
          </a:xfrm>
          <a:prstGeom prst="rect">
            <a:avLst/>
          </a:prstGeom>
        </p:spPr>
        <p:txBody>
          <a:bodyPr wrap="square">
            <a:spAutoFit/>
          </a:bodyPr>
          <a:lstStyle/>
          <a:p>
            <a:pPr lvl="1"/>
            <a:r>
              <a:rPr lang="en-US" sz="2000" b="0" dirty="0"/>
              <a:t>Calculates the energy budget constraint </a:t>
            </a:r>
            <a:r>
              <a:rPr lang="en-US" sz="2000" b="0" dirty="0">
                <a:sym typeface="Wingdings" panose="05000000000000000000" pitchFamily="2" charset="2"/>
              </a:rPr>
              <a:t> </a:t>
            </a:r>
            <a:r>
              <a:rPr lang="en-US" sz="2000" b="0" dirty="0"/>
              <a:t>subject to a monthly residence Energy Consumption Profile</a:t>
            </a:r>
          </a:p>
          <a:p>
            <a:pPr lvl="1"/>
            <a:endParaRPr lang="en-US" sz="2000" b="0" dirty="0"/>
          </a:p>
          <a:p>
            <a:pPr marL="800100" lvl="1" indent="-342900">
              <a:buFont typeface="Arial" panose="020B0604020202020204" pitchFamily="34" charset="0"/>
              <a:buChar char="•"/>
            </a:pPr>
            <a:r>
              <a:rPr lang="en-US" sz="2000" dirty="0"/>
              <a:t>Linear Amortization Formula (LAF)</a:t>
            </a:r>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r>
              <a:rPr lang="en-US" sz="2000" dirty="0"/>
              <a:t>Balloon Linear Amortization Formula (BLAF)</a:t>
            </a:r>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r>
              <a:rPr lang="en-US" sz="2000" dirty="0"/>
              <a:t>ECP-based Amortization Formula (EAF)</a:t>
            </a:r>
          </a:p>
        </p:txBody>
      </p:sp>
      <p:pic>
        <p:nvPicPr>
          <p:cNvPr id="3" name="Picture 2">
            <a:extLst>
              <a:ext uri="{FF2B5EF4-FFF2-40B4-BE49-F238E27FC236}">
                <a16:creationId xmlns:a16="http://schemas.microsoft.com/office/drawing/2014/main" id="{0CB6418B-4DE1-4576-A86D-38F73D1EB557}"/>
              </a:ext>
            </a:extLst>
          </p:cNvPr>
          <p:cNvPicPr>
            <a:picLocks noChangeAspect="1"/>
          </p:cNvPicPr>
          <p:nvPr/>
        </p:nvPicPr>
        <p:blipFill>
          <a:blip r:embed="rId2"/>
          <a:stretch>
            <a:fillRect/>
          </a:stretch>
        </p:blipFill>
        <p:spPr>
          <a:xfrm>
            <a:off x="7796174" y="2046372"/>
            <a:ext cx="4010025" cy="3219450"/>
          </a:xfrm>
          <a:prstGeom prst="rect">
            <a:avLst/>
          </a:prstGeom>
        </p:spPr>
      </p:pic>
      <p:pic>
        <p:nvPicPr>
          <p:cNvPr id="5" name="Picture 4">
            <a:extLst>
              <a:ext uri="{FF2B5EF4-FFF2-40B4-BE49-F238E27FC236}">
                <a16:creationId xmlns:a16="http://schemas.microsoft.com/office/drawing/2014/main" id="{57A858A0-C6AF-4FFA-98AD-CA42A8BF39C8}"/>
              </a:ext>
            </a:extLst>
          </p:cNvPr>
          <p:cNvPicPr>
            <a:picLocks noChangeAspect="1"/>
          </p:cNvPicPr>
          <p:nvPr/>
        </p:nvPicPr>
        <p:blipFill>
          <a:blip r:embed="rId3"/>
          <a:stretch>
            <a:fillRect/>
          </a:stretch>
        </p:blipFill>
        <p:spPr>
          <a:xfrm>
            <a:off x="3098898" y="2780928"/>
            <a:ext cx="990586" cy="590876"/>
          </a:xfrm>
          <a:prstGeom prst="rect">
            <a:avLst/>
          </a:prstGeom>
        </p:spPr>
      </p:pic>
      <p:pic>
        <p:nvPicPr>
          <p:cNvPr id="6" name="Picture 5">
            <a:extLst>
              <a:ext uri="{FF2B5EF4-FFF2-40B4-BE49-F238E27FC236}">
                <a16:creationId xmlns:a16="http://schemas.microsoft.com/office/drawing/2014/main" id="{3BBB3BF2-F9B6-4A2C-ACC4-3D9C42B300C6}"/>
              </a:ext>
            </a:extLst>
          </p:cNvPr>
          <p:cNvPicPr>
            <a:picLocks noChangeAspect="1"/>
          </p:cNvPicPr>
          <p:nvPr/>
        </p:nvPicPr>
        <p:blipFill>
          <a:blip r:embed="rId4"/>
          <a:stretch>
            <a:fillRect/>
          </a:stretch>
        </p:blipFill>
        <p:spPr>
          <a:xfrm>
            <a:off x="2567608" y="3944976"/>
            <a:ext cx="2371336" cy="997039"/>
          </a:xfrm>
          <a:prstGeom prst="rect">
            <a:avLst/>
          </a:prstGeom>
        </p:spPr>
      </p:pic>
      <p:pic>
        <p:nvPicPr>
          <p:cNvPr id="7" name="Picture 6">
            <a:extLst>
              <a:ext uri="{FF2B5EF4-FFF2-40B4-BE49-F238E27FC236}">
                <a16:creationId xmlns:a16="http://schemas.microsoft.com/office/drawing/2014/main" id="{69EE80D8-4BC6-4361-823C-4CE9CF71A022}"/>
              </a:ext>
            </a:extLst>
          </p:cNvPr>
          <p:cNvPicPr>
            <a:picLocks noChangeAspect="1"/>
          </p:cNvPicPr>
          <p:nvPr/>
        </p:nvPicPr>
        <p:blipFill>
          <a:blip r:embed="rId5"/>
          <a:stretch>
            <a:fillRect/>
          </a:stretch>
        </p:blipFill>
        <p:spPr>
          <a:xfrm>
            <a:off x="2351584" y="5517232"/>
            <a:ext cx="3423117" cy="1244770"/>
          </a:xfrm>
          <a:prstGeom prst="rect">
            <a:avLst/>
          </a:prstGeom>
        </p:spPr>
      </p:pic>
    </p:spTree>
    <p:extLst>
      <p:ext uri="{BB962C8B-B14F-4D97-AF65-F5344CB8AC3E}">
        <p14:creationId xmlns:p14="http://schemas.microsoft.com/office/powerpoint/2010/main" val="2427870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The IMCF algorithm - Energy Plan</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B857A473-B0D4-45BE-B8DB-609DD05FDA6B}"/>
              </a:ext>
            </a:extLst>
          </p:cNvPr>
          <p:cNvSpPr/>
          <p:nvPr/>
        </p:nvSpPr>
        <p:spPr>
          <a:xfrm>
            <a:off x="468592" y="1186510"/>
            <a:ext cx="11254815" cy="5632311"/>
          </a:xfrm>
          <a:prstGeom prst="rect">
            <a:avLst/>
          </a:prstGeom>
        </p:spPr>
        <p:txBody>
          <a:bodyPr wrap="square">
            <a:spAutoFit/>
          </a:bodyPr>
          <a:lstStyle/>
          <a:p>
            <a:pPr marL="800100" lvl="1" indent="-342900">
              <a:buFont typeface="Arial" panose="020B0604020202020204" pitchFamily="34" charset="0"/>
              <a:buChar char="•"/>
            </a:pPr>
            <a:r>
              <a:rPr lang="en-US" sz="2000" b="0" dirty="0"/>
              <a:t>An energy plan solution is a vector </a:t>
            </a:r>
            <a:r>
              <a:rPr lang="en-US" sz="2000" dirty="0"/>
              <a:t>s =&lt; s</a:t>
            </a:r>
            <a:r>
              <a:rPr lang="en-US" sz="2000" baseline="-25000" dirty="0"/>
              <a:t>1</a:t>
            </a:r>
            <a:r>
              <a:rPr lang="en-US" sz="2000" dirty="0"/>
              <a:t>, . . . , </a:t>
            </a:r>
            <a:r>
              <a:rPr lang="en-US" sz="2000" dirty="0" err="1"/>
              <a:t>s</a:t>
            </a:r>
            <a:r>
              <a:rPr lang="en-US" sz="2000" baseline="-25000" dirty="0" err="1"/>
              <a:t>N</a:t>
            </a:r>
            <a:r>
              <a:rPr lang="en-US" sz="2000" dirty="0"/>
              <a:t> &gt;</a:t>
            </a:r>
            <a:endParaRPr lang="en-US" sz="2000" b="0" dirty="0"/>
          </a:p>
          <a:p>
            <a:pPr marL="800100" lvl="1" indent="-342900">
              <a:buFont typeface="Arial" panose="020B0604020202020204" pitchFamily="34" charset="0"/>
              <a:buChar char="•"/>
            </a:pPr>
            <a:r>
              <a:rPr lang="en-US" sz="2000" b="0" dirty="0"/>
              <a:t>A vector component s</a:t>
            </a:r>
            <a:r>
              <a:rPr lang="en-US" sz="2000" b="0" baseline="-25000" dirty="0"/>
              <a:t>i</a:t>
            </a:r>
            <a:r>
              <a:rPr lang="en-US" sz="2000" b="0" dirty="0"/>
              <a:t> represents a meta-rule in MRT</a:t>
            </a:r>
          </a:p>
          <a:p>
            <a:pPr marL="1257300" lvl="2" indent="-342900">
              <a:buFont typeface="Wingdings" panose="05000000000000000000" pitchFamily="2" charset="2"/>
              <a:buChar char="Ø"/>
            </a:pPr>
            <a:r>
              <a:rPr lang="en-US" sz="2000" b="0" dirty="0"/>
              <a:t>s</a:t>
            </a:r>
            <a:r>
              <a:rPr lang="en-US" sz="2000" b="0" baseline="-25000" dirty="0"/>
              <a:t>i</a:t>
            </a:r>
            <a:r>
              <a:rPr lang="en-US" sz="2000" b="0" dirty="0"/>
              <a:t> = 0 </a:t>
            </a:r>
            <a:r>
              <a:rPr lang="en-US" sz="2000" b="0" dirty="0">
                <a:sym typeface="Wingdings" panose="05000000000000000000" pitchFamily="2" charset="2"/>
              </a:rPr>
              <a:t></a:t>
            </a:r>
            <a:r>
              <a:rPr lang="en-US" sz="2000" b="0" dirty="0"/>
              <a:t> ignoring meta-rule at position </a:t>
            </a:r>
            <a:r>
              <a:rPr lang="en-US" sz="2000" b="0" dirty="0" err="1"/>
              <a:t>i</a:t>
            </a:r>
            <a:r>
              <a:rPr lang="en-US" sz="2000" b="0" dirty="0"/>
              <a:t> </a:t>
            </a:r>
          </a:p>
          <a:p>
            <a:pPr marL="1257300" lvl="2" indent="-342900">
              <a:buFont typeface="Wingdings" panose="05000000000000000000" pitchFamily="2" charset="2"/>
              <a:buChar char="Ø"/>
            </a:pPr>
            <a:r>
              <a:rPr lang="en-US" sz="2000" b="0" dirty="0"/>
              <a:t>s</a:t>
            </a:r>
            <a:r>
              <a:rPr lang="en-US" sz="2000" b="0" baseline="-25000" dirty="0"/>
              <a:t>i</a:t>
            </a:r>
            <a:r>
              <a:rPr lang="en-US" sz="2000" b="0" dirty="0"/>
              <a:t> = 1 </a:t>
            </a:r>
            <a:r>
              <a:rPr lang="en-US" sz="2000" b="0" dirty="0">
                <a:sym typeface="Wingdings" panose="05000000000000000000" pitchFamily="2" charset="2"/>
              </a:rPr>
              <a:t></a:t>
            </a:r>
            <a:r>
              <a:rPr lang="en-US" sz="2000" b="0" dirty="0"/>
              <a:t> adopting meta-rule at position i</a:t>
            </a:r>
          </a:p>
          <a:p>
            <a:pPr lvl="2"/>
            <a:r>
              <a:rPr lang="en-US" sz="2000" b="0" dirty="0"/>
              <a:t> </a:t>
            </a:r>
          </a:p>
          <a:p>
            <a:pPr marL="800100" lvl="1" indent="-342900">
              <a:buFont typeface="Arial" panose="020B0604020202020204" pitchFamily="34" charset="0"/>
              <a:buChar char="•"/>
            </a:pPr>
            <a:r>
              <a:rPr lang="en-US" sz="2000" b="0" dirty="0"/>
              <a:t>At the beginning of the local search heuristic an initial solution is developed </a:t>
            </a:r>
          </a:p>
          <a:p>
            <a:pPr marL="1257300" lvl="2" indent="-342900">
              <a:buFont typeface="Wingdings" panose="05000000000000000000" pitchFamily="2" charset="2"/>
              <a:buChar char="Ø"/>
            </a:pPr>
            <a:r>
              <a:rPr lang="en-US" sz="2000" b="0" dirty="0"/>
              <a:t>specifies the initial state of the algorithm randomly/deterministically</a:t>
            </a:r>
          </a:p>
          <a:p>
            <a:pPr lvl="1"/>
            <a:endParaRPr lang="en-US" sz="2000" b="0" dirty="0"/>
          </a:p>
          <a:p>
            <a:pPr marL="800100" lvl="1" indent="-342900">
              <a:buFont typeface="Arial" panose="020B0604020202020204" pitchFamily="34" charset="0"/>
              <a:buChar char="•"/>
            </a:pPr>
            <a:r>
              <a:rPr lang="en-US" sz="2000" b="0" dirty="0"/>
              <a:t>Optimization: a hill-climbing local search heuristic is utilized for local optimization with neighborhoods (</a:t>
            </a:r>
            <a:r>
              <a:rPr lang="en-US" sz="2000" b="0" i="1" dirty="0"/>
              <a:t>k</a:t>
            </a:r>
            <a:r>
              <a:rPr lang="en-US" sz="2000" b="0" dirty="0"/>
              <a:t>-opt). </a:t>
            </a:r>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r>
              <a:rPr lang="en-US" sz="2000" b="0" dirty="0"/>
              <a:t>Each solution is evaluated using the performance metrics Energy Consumption (F</a:t>
            </a:r>
            <a:r>
              <a:rPr lang="en-US" sz="2000" b="0" baseline="-25000" dirty="0"/>
              <a:t>E</a:t>
            </a:r>
            <a:r>
              <a:rPr lang="en-US" sz="2000" b="0" dirty="0"/>
              <a:t>) and Convenience Error (F</a:t>
            </a:r>
            <a:r>
              <a:rPr lang="en-US" sz="2000" b="0" baseline="-25000" dirty="0"/>
              <a:t>CE</a:t>
            </a:r>
            <a:r>
              <a:rPr lang="en-US" sz="2000" b="0" dirty="0"/>
              <a:t>).</a:t>
            </a:r>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r>
              <a:rPr lang="en-US" sz="2000" b="0" dirty="0"/>
              <a:t> A solution is considered better and replaces the current best solution </a:t>
            </a:r>
          </a:p>
          <a:p>
            <a:pPr marL="1371600" lvl="2" indent="-457200">
              <a:buFont typeface="Wingdings" panose="05000000000000000000" pitchFamily="2" charset="2"/>
              <a:buChar char="Ø"/>
            </a:pPr>
            <a:r>
              <a:rPr lang="en-US" sz="2000" b="0" dirty="0"/>
              <a:t>if (F</a:t>
            </a:r>
            <a:r>
              <a:rPr lang="en-US" sz="2000" b="0" baseline="-25000" dirty="0"/>
              <a:t>E</a:t>
            </a:r>
            <a:r>
              <a:rPr lang="en-US" sz="2000" b="0" dirty="0"/>
              <a:t>(solution) ≤ E</a:t>
            </a:r>
            <a:r>
              <a:rPr lang="en-US" sz="2000" b="0" baseline="-25000" dirty="0"/>
              <a:t>p</a:t>
            </a:r>
            <a:r>
              <a:rPr lang="en-US" sz="2000" b="0" dirty="0"/>
              <a:t>) &amp;&amp; (F</a:t>
            </a:r>
            <a:r>
              <a:rPr lang="en-US" sz="2000" b="0" baseline="-25000" dirty="0"/>
              <a:t>CE</a:t>
            </a:r>
            <a:r>
              <a:rPr lang="en-US" sz="2000" b="0" dirty="0"/>
              <a:t>(solution) &lt; F</a:t>
            </a:r>
            <a:r>
              <a:rPr lang="en-US" sz="2000" b="0" baseline="-25000" dirty="0"/>
              <a:t>CE</a:t>
            </a:r>
            <a:r>
              <a:rPr lang="en-US" sz="2000" b="0" dirty="0"/>
              <a:t>(solution ∗ )). </a:t>
            </a:r>
          </a:p>
          <a:p>
            <a:pPr marL="1371600" lvl="2" indent="-457200">
              <a:buFont typeface="Wingdings" panose="05000000000000000000" pitchFamily="2" charset="2"/>
              <a:buChar char="Ø"/>
            </a:pPr>
            <a:r>
              <a:rPr lang="en-US" sz="2000" b="0" dirty="0"/>
              <a:t>The energy planner stops when maximum iterations are completed. </a:t>
            </a:r>
          </a:p>
          <a:p>
            <a:pPr marL="1371600" lvl="2" indent="-457200">
              <a:buFont typeface="Wingdings" panose="05000000000000000000" pitchFamily="2" charset="2"/>
              <a:buChar char="Ø"/>
            </a:pPr>
            <a:r>
              <a:rPr lang="en-US" sz="2000" b="0" dirty="0"/>
              <a:t>Alternatively, the algorithm can iterate until ∉ solution| F</a:t>
            </a:r>
            <a:r>
              <a:rPr lang="en-US" sz="2000" b="0" baseline="-25000" dirty="0"/>
              <a:t>CE</a:t>
            </a:r>
            <a:r>
              <a:rPr lang="en-US" sz="2000" b="0" dirty="0"/>
              <a:t>(solution) &lt; F</a:t>
            </a:r>
            <a:r>
              <a:rPr lang="en-US" sz="2000" b="0" baseline="-25000" dirty="0"/>
              <a:t>CE</a:t>
            </a:r>
            <a:r>
              <a:rPr lang="en-US" sz="2000" b="0" dirty="0"/>
              <a:t>(solution ∗ ).</a:t>
            </a:r>
          </a:p>
        </p:txBody>
      </p:sp>
    </p:spTree>
    <p:extLst>
      <p:ext uri="{BB962C8B-B14F-4D97-AF65-F5344CB8AC3E}">
        <p14:creationId xmlns:p14="http://schemas.microsoft.com/office/powerpoint/2010/main" val="1878619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The IMCF algorithm</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9B1FC3FC-0905-4F29-BF98-2E5BFBD70CDD}"/>
              </a:ext>
            </a:extLst>
          </p:cNvPr>
          <p:cNvSpPr/>
          <p:nvPr/>
        </p:nvSpPr>
        <p:spPr>
          <a:xfrm>
            <a:off x="468592" y="3757096"/>
            <a:ext cx="11254815" cy="3416320"/>
          </a:xfrm>
          <a:prstGeom prst="rect">
            <a:avLst/>
          </a:prstGeom>
        </p:spPr>
        <p:txBody>
          <a:bodyPr wrap="square">
            <a:spAutoFit/>
          </a:bodyPr>
          <a:lstStyle/>
          <a:p>
            <a:pPr lvl="1"/>
            <a:r>
              <a:rPr lang="en-US" sz="1800" b="0" dirty="0"/>
              <a:t>The IMCF algorithm is composed of two subroutines: </a:t>
            </a:r>
          </a:p>
          <a:p>
            <a:pPr marL="971550" lvl="1" indent="-514350">
              <a:buAutoNum type="romanLcParenBoth"/>
            </a:pPr>
            <a:r>
              <a:rPr lang="en-US" sz="1800" b="0" dirty="0"/>
              <a:t>the </a:t>
            </a:r>
            <a:r>
              <a:rPr lang="en-US" sz="1800" dirty="0"/>
              <a:t>Amortization Plan (AP):</a:t>
            </a:r>
          </a:p>
          <a:p>
            <a:pPr marL="1428750" lvl="2" indent="-514350">
              <a:buFont typeface="Wingdings" panose="05000000000000000000" pitchFamily="2" charset="2"/>
              <a:buChar char="Ø"/>
            </a:pPr>
            <a:r>
              <a:rPr lang="en-US" sz="1800" b="0" dirty="0"/>
              <a:t>Calculates the maximum energy budget constraint through a preselected amortization formula.</a:t>
            </a:r>
          </a:p>
          <a:p>
            <a:pPr marL="971550" lvl="1" indent="-514350">
              <a:buAutoNum type="romanLcParenBoth"/>
            </a:pPr>
            <a:r>
              <a:rPr lang="en-US" sz="1800" b="0" dirty="0"/>
              <a:t>the </a:t>
            </a:r>
            <a:r>
              <a:rPr lang="en-US" sz="1800" dirty="0"/>
              <a:t>Energy Plan (EP):</a:t>
            </a:r>
          </a:p>
          <a:p>
            <a:pPr marL="1428750" lvl="2" indent="-514350">
              <a:buFont typeface="Wingdings" panose="05000000000000000000" pitchFamily="2" charset="2"/>
              <a:buChar char="Ø"/>
            </a:pPr>
            <a:r>
              <a:rPr lang="en-US" sz="1800" b="0" dirty="0"/>
              <a:t>Executed every few seconds over a time period for generating an energy plan solution for optimizing </a:t>
            </a:r>
            <a:r>
              <a:rPr lang="en-US" sz="1800" b="0" u="sng" dirty="0"/>
              <a:t>Convenience Error</a:t>
            </a:r>
            <a:r>
              <a:rPr lang="en-US" sz="1800" b="0" dirty="0"/>
              <a:t> and satisfying </a:t>
            </a:r>
            <a:r>
              <a:rPr lang="en-US" sz="1800" b="0" u="sng" dirty="0"/>
              <a:t>Energy Consumption</a:t>
            </a:r>
            <a:r>
              <a:rPr lang="en-US" sz="1800" b="0" dirty="0"/>
              <a:t>.</a:t>
            </a:r>
          </a:p>
          <a:p>
            <a:pPr marL="1428750" lvl="2" indent="-514350">
              <a:buFont typeface="Wingdings" panose="05000000000000000000" pitchFamily="2" charset="2"/>
              <a:buChar char="Ø"/>
            </a:pPr>
            <a:endParaRPr lang="en-US" sz="1800" b="0" dirty="0"/>
          </a:p>
          <a:p>
            <a:pPr lvl="1"/>
            <a:r>
              <a:rPr lang="en-US" sz="1800" b="0" dirty="0"/>
              <a:t>A hill-climbing algorithm has been adopted </a:t>
            </a:r>
            <a:r>
              <a:rPr lang="en-US" sz="1800" b="0" dirty="0">
                <a:sym typeface="Wingdings" panose="05000000000000000000" pitchFamily="2" charset="2"/>
              </a:rPr>
              <a:t> </a:t>
            </a:r>
            <a:r>
              <a:rPr lang="en-US" sz="1800" b="0" dirty="0"/>
              <a:t>iterative local search heuristic</a:t>
            </a:r>
          </a:p>
          <a:p>
            <a:pPr marL="800100" lvl="1" indent="-342900">
              <a:buFont typeface="Arial" panose="020B0604020202020204" pitchFamily="34" charset="0"/>
              <a:buChar char="•"/>
            </a:pPr>
            <a:r>
              <a:rPr lang="en-US" sz="1800" b="0" dirty="0"/>
              <a:t>Doesn’t require a learning history</a:t>
            </a:r>
          </a:p>
          <a:p>
            <a:pPr marL="800100" lvl="1" indent="-342900">
              <a:buFont typeface="Arial" panose="020B0604020202020204" pitchFamily="34" charset="0"/>
              <a:buChar char="•"/>
            </a:pPr>
            <a:r>
              <a:rPr lang="en-US" sz="1800" b="0" dirty="0"/>
              <a:t>Doesn’t require a target function</a:t>
            </a:r>
          </a:p>
          <a:p>
            <a:pPr marL="800100" lvl="1" indent="-342900">
              <a:buFont typeface="Arial" panose="020B0604020202020204" pitchFamily="34" charset="0"/>
              <a:buChar char="•"/>
            </a:pPr>
            <a:r>
              <a:rPr lang="en-US" sz="1800" b="0" dirty="0"/>
              <a:t>Straightforward to be implemented in a resource-constraint setting</a:t>
            </a:r>
          </a:p>
          <a:p>
            <a:pPr marL="971550" lvl="1" indent="-514350">
              <a:buFont typeface="Arial" panose="020B0604020202020204" pitchFamily="34" charset="0"/>
              <a:buChar char="•"/>
            </a:pPr>
            <a:endParaRPr lang="en-US" sz="1800" b="0" dirty="0"/>
          </a:p>
        </p:txBody>
      </p:sp>
      <p:pic>
        <p:nvPicPr>
          <p:cNvPr id="7" name="Picture 6">
            <a:extLst>
              <a:ext uri="{FF2B5EF4-FFF2-40B4-BE49-F238E27FC236}">
                <a16:creationId xmlns:a16="http://schemas.microsoft.com/office/drawing/2014/main" id="{77C552F9-AB20-42BE-9476-56AADA0503F6}"/>
              </a:ext>
            </a:extLst>
          </p:cNvPr>
          <p:cNvPicPr>
            <a:picLocks noChangeAspect="1"/>
          </p:cNvPicPr>
          <p:nvPr/>
        </p:nvPicPr>
        <p:blipFill>
          <a:blip r:embed="rId2"/>
          <a:stretch>
            <a:fillRect/>
          </a:stretch>
        </p:blipFill>
        <p:spPr>
          <a:xfrm>
            <a:off x="1775520" y="1131378"/>
            <a:ext cx="9358020" cy="2729670"/>
          </a:xfrm>
          <a:prstGeom prst="rect">
            <a:avLst/>
          </a:prstGeom>
        </p:spPr>
      </p:pic>
    </p:spTree>
    <p:extLst>
      <p:ext uri="{BB962C8B-B14F-4D97-AF65-F5344CB8AC3E}">
        <p14:creationId xmlns:p14="http://schemas.microsoft.com/office/powerpoint/2010/main" val="728257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IMCF: The IoT Meta-Control Firewall</a:t>
            </a:r>
            <a:br>
              <a:rPr lang="en-US" sz="3600" dirty="0"/>
            </a:br>
            <a:r>
              <a:rPr lang="en-US" sz="3600" dirty="0"/>
              <a:t>for Smart Buildings</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5" name="Rectangle 4">
            <a:extLst>
              <a:ext uri="{FF2B5EF4-FFF2-40B4-BE49-F238E27FC236}">
                <a16:creationId xmlns:a16="http://schemas.microsoft.com/office/drawing/2014/main" id="{121D77F2-2F16-4B17-B6B2-261509325A22}"/>
              </a:ext>
            </a:extLst>
          </p:cNvPr>
          <p:cNvSpPr/>
          <p:nvPr/>
        </p:nvSpPr>
        <p:spPr>
          <a:xfrm>
            <a:off x="616496" y="1196752"/>
            <a:ext cx="11254815" cy="2677656"/>
          </a:xfrm>
          <a:prstGeom prst="rect">
            <a:avLst/>
          </a:prstGeom>
        </p:spPr>
        <p:txBody>
          <a:bodyPr wrap="square">
            <a:spAutoFit/>
          </a:bodyPr>
          <a:lstStyle/>
          <a:p>
            <a:r>
              <a:rPr lang="en-US" sz="2800" dirty="0"/>
              <a:t>Energy Planner (EP)</a:t>
            </a:r>
            <a:r>
              <a:rPr lang="en-US" sz="2800" b="0" dirty="0"/>
              <a:t>:</a:t>
            </a:r>
          </a:p>
          <a:p>
            <a:pPr marL="342900" indent="-342900">
              <a:buFont typeface="Arial" panose="020B0604020202020204" pitchFamily="34" charset="0"/>
              <a:buChar char="•"/>
            </a:pPr>
            <a:r>
              <a:rPr lang="en-US" sz="2800" b="0" dirty="0"/>
              <a:t>AI-inspired algorithm </a:t>
            </a:r>
            <a:r>
              <a:rPr lang="en-US" sz="2800" b="0" dirty="0">
                <a:sym typeface="Wingdings" panose="05000000000000000000" pitchFamily="2" charset="2"/>
              </a:rPr>
              <a:t></a:t>
            </a:r>
            <a:r>
              <a:rPr lang="en-US" sz="2800" b="0" dirty="0"/>
              <a:t> finds the best possible energy consumption strategy </a:t>
            </a:r>
          </a:p>
          <a:p>
            <a:pPr marL="342900" indent="-342900">
              <a:buFont typeface="Arial" panose="020B0604020202020204" pitchFamily="34" charset="0"/>
              <a:buChar char="•"/>
            </a:pPr>
            <a:r>
              <a:rPr lang="en-US" sz="2800" b="0" dirty="0"/>
              <a:t>Considers user convenience by using:</a:t>
            </a:r>
          </a:p>
          <a:p>
            <a:pPr marL="914400" lvl="1" indent="-457200">
              <a:buFont typeface="Wingdings" panose="05000000000000000000" pitchFamily="2" charset="2"/>
              <a:buChar char="Ø"/>
            </a:pPr>
            <a:r>
              <a:rPr lang="en-US" sz="2800" dirty="0"/>
              <a:t>Meta-Rule-Table (MRT) profile </a:t>
            </a:r>
          </a:p>
          <a:p>
            <a:pPr marL="914400" lvl="1" indent="-457200">
              <a:buFont typeface="Wingdings" panose="05000000000000000000" pitchFamily="2" charset="2"/>
              <a:buChar char="Ø"/>
            </a:pPr>
            <a:r>
              <a:rPr lang="en-US" sz="2800" dirty="0"/>
              <a:t>Energy Consumption Profile (ECP)</a:t>
            </a:r>
          </a:p>
        </p:txBody>
      </p:sp>
    </p:spTree>
    <p:extLst>
      <p:ext uri="{BB962C8B-B14F-4D97-AF65-F5344CB8AC3E}">
        <p14:creationId xmlns:p14="http://schemas.microsoft.com/office/powerpoint/2010/main" val="3788995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Our Approach</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5" name="Rectangle 4">
            <a:extLst>
              <a:ext uri="{FF2B5EF4-FFF2-40B4-BE49-F238E27FC236}">
                <a16:creationId xmlns:a16="http://schemas.microsoft.com/office/drawing/2014/main" id="{43E957CC-1E32-4401-8E87-3DBA34DD032C}"/>
              </a:ext>
            </a:extLst>
          </p:cNvPr>
          <p:cNvSpPr/>
          <p:nvPr/>
        </p:nvSpPr>
        <p:spPr bwMode="auto">
          <a:xfrm>
            <a:off x="768896" y="1340768"/>
            <a:ext cx="10654208" cy="3960440"/>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571500" indent="-571500">
              <a:buFont typeface="Arial" panose="020B0604020202020204" pitchFamily="34" charset="0"/>
              <a:buChar char="•"/>
            </a:pPr>
            <a:r>
              <a:rPr lang="en-US" sz="3200" b="0" dirty="0"/>
              <a:t>The </a:t>
            </a:r>
            <a:r>
              <a:rPr lang="en-US" sz="3200" dirty="0"/>
              <a:t>IoT Meta-Control Firewall (IMCF)</a:t>
            </a:r>
            <a:r>
              <a:rPr lang="en-US" sz="3200" b="0" dirty="0"/>
              <a:t>:</a:t>
            </a:r>
          </a:p>
          <a:p>
            <a:pPr marL="914400" lvl="1" indent="-457200">
              <a:buFont typeface="Wingdings" panose="05000000000000000000" pitchFamily="2" charset="2"/>
              <a:buChar char="Ø"/>
            </a:pPr>
            <a:r>
              <a:rPr lang="en-US" sz="2800" b="0" dirty="0"/>
              <a:t>internally deploys an AI-inspired Energy-Planner algorithm </a:t>
            </a:r>
          </a:p>
          <a:p>
            <a:pPr marL="914400" lvl="1" indent="-457200">
              <a:buFont typeface="Wingdings" panose="05000000000000000000" pitchFamily="2" charset="2"/>
              <a:buChar char="Ø"/>
            </a:pPr>
            <a:r>
              <a:rPr lang="en-US" sz="2800" b="0" dirty="0"/>
              <a:t>exploits domain-specific operators </a:t>
            </a:r>
          </a:p>
          <a:p>
            <a:pPr marL="914400" lvl="1" indent="-457200">
              <a:buFont typeface="Wingdings" panose="05000000000000000000" pitchFamily="2" charset="2"/>
              <a:buChar char="Ø"/>
            </a:pPr>
            <a:r>
              <a:rPr lang="en-US" sz="2800" b="0" dirty="0"/>
              <a:t>balances the trade-off between convenience and </a:t>
            </a:r>
          </a:p>
          <a:p>
            <a:pPr lvl="1"/>
            <a:r>
              <a:rPr lang="en-US" sz="2800" b="0" dirty="0"/>
              <a:t>energy consumption in satisfying the RAW pipelines of users.</a:t>
            </a:r>
          </a:p>
          <a:p>
            <a:endParaRPr kumimoji="0" lang="en-US" sz="2800" b="0" i="0" u="none" strike="noStrike" cap="none" normalizeH="0" baseline="0" dirty="0">
              <a:ln>
                <a:noFill/>
              </a:ln>
              <a:solidFill>
                <a:schemeClr val="tx2"/>
              </a:solidFill>
              <a:effectLst/>
            </a:endParaRPr>
          </a:p>
        </p:txBody>
      </p:sp>
    </p:spTree>
    <p:extLst>
      <p:ext uri="{BB962C8B-B14F-4D97-AF65-F5344CB8AC3E}">
        <p14:creationId xmlns:p14="http://schemas.microsoft.com/office/powerpoint/2010/main" val="21842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Rule Automation Workflows (RAW)</a:t>
            </a:r>
          </a:p>
        </p:txBody>
      </p:sp>
      <p:sp>
        <p:nvSpPr>
          <p:cNvPr id="4" name="Rectangle 3">
            <a:extLst>
              <a:ext uri="{FF2B5EF4-FFF2-40B4-BE49-F238E27FC236}">
                <a16:creationId xmlns:a16="http://schemas.microsoft.com/office/drawing/2014/main" id="{BA7EFF3A-6028-4C35-BC11-6E690B116136}"/>
              </a:ext>
            </a:extLst>
          </p:cNvPr>
          <p:cNvSpPr/>
          <p:nvPr/>
        </p:nvSpPr>
        <p:spPr>
          <a:xfrm>
            <a:off x="274191" y="1340768"/>
            <a:ext cx="11254815" cy="1077218"/>
          </a:xfrm>
          <a:prstGeom prst="rect">
            <a:avLst/>
          </a:prstGeom>
        </p:spPr>
        <p:txBody>
          <a:bodyPr wrap="square">
            <a:spAutoFit/>
          </a:bodyPr>
          <a:lstStyle/>
          <a:p>
            <a:pPr marL="457200" indent="-457200">
              <a:buFont typeface="Arial" panose="020B0604020202020204" pitchFamily="34" charset="0"/>
              <a:buChar char="•"/>
            </a:pPr>
            <a:r>
              <a:rPr lang="en-US" sz="3200" b="0" dirty="0"/>
              <a:t>Span from simple predicate statements to procedural workflows capturing a smart actuation pipeline. </a:t>
            </a:r>
            <a:endParaRPr lang="en-US" sz="3200" b="0" baseline="30000" dirty="0"/>
          </a:p>
        </p:txBody>
      </p:sp>
      <p:pic>
        <p:nvPicPr>
          <p:cNvPr id="3" name="Picture 2">
            <a:extLst>
              <a:ext uri="{FF2B5EF4-FFF2-40B4-BE49-F238E27FC236}">
                <a16:creationId xmlns:a16="http://schemas.microsoft.com/office/drawing/2014/main" id="{4C0FB50F-3BC4-4BC0-BE7F-A076AB58B2D1}"/>
              </a:ext>
            </a:extLst>
          </p:cNvPr>
          <p:cNvPicPr>
            <a:picLocks noChangeAspect="1"/>
          </p:cNvPicPr>
          <p:nvPr/>
        </p:nvPicPr>
        <p:blipFill>
          <a:blip r:embed="rId3"/>
          <a:stretch>
            <a:fillRect/>
          </a:stretch>
        </p:blipFill>
        <p:spPr>
          <a:xfrm>
            <a:off x="695400" y="2583285"/>
            <a:ext cx="7752184" cy="4041737"/>
          </a:xfrm>
          <a:prstGeom prst="rect">
            <a:avLst/>
          </a:prstGeom>
        </p:spPr>
      </p:pic>
      <p:sp>
        <p:nvSpPr>
          <p:cNvPr id="5" name="Speech Bubble: Rectangle 4">
            <a:extLst>
              <a:ext uri="{FF2B5EF4-FFF2-40B4-BE49-F238E27FC236}">
                <a16:creationId xmlns:a16="http://schemas.microsoft.com/office/drawing/2014/main" id="{EB0E6672-237E-43FB-A195-D8EB64E5B481}"/>
              </a:ext>
            </a:extLst>
          </p:cNvPr>
          <p:cNvSpPr/>
          <p:nvPr/>
        </p:nvSpPr>
        <p:spPr bwMode="auto">
          <a:xfrm>
            <a:off x="8797066" y="2702964"/>
            <a:ext cx="3131581" cy="3158578"/>
          </a:xfrm>
          <a:prstGeom prst="wedgeRectCallout">
            <a:avLst>
              <a:gd name="adj1" fmla="val -53817"/>
              <a:gd name="adj2" fmla="val 69506"/>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endParaRPr lang="en-US" sz="2000" b="0" dirty="0"/>
          </a:p>
          <a:p>
            <a:pPr algn="ctr"/>
            <a:r>
              <a:rPr lang="en-US" sz="2000" b="0" dirty="0"/>
              <a:t>None of these supports </a:t>
            </a:r>
          </a:p>
          <a:p>
            <a:pPr algn="ctr"/>
            <a:r>
              <a:rPr lang="en-US" sz="2000" b="0" dirty="0"/>
              <a:t>the expression </a:t>
            </a:r>
          </a:p>
          <a:p>
            <a:pPr algn="ctr"/>
            <a:r>
              <a:rPr lang="en-US" sz="2000" b="0" dirty="0"/>
              <a:t>of long-term objectives</a:t>
            </a:r>
          </a:p>
          <a:p>
            <a:pPr algn="ctr"/>
            <a:r>
              <a:rPr lang="en-US" sz="2000" b="0" dirty="0"/>
              <a:t> (e.g., energy consumption)</a:t>
            </a:r>
            <a:endParaRPr kumimoji="0" lang="en-US" sz="2000" b="0" i="0" u="none" strike="noStrike" cap="none" normalizeH="0" baseline="0" dirty="0">
              <a:ln>
                <a:noFill/>
              </a:ln>
              <a:solidFill>
                <a:schemeClr val="tx2"/>
              </a:solidFill>
              <a:effectLst/>
              <a:latin typeface="Arial" charset="0"/>
            </a:endParaRPr>
          </a:p>
        </p:txBody>
      </p:sp>
      <p:pic>
        <p:nvPicPr>
          <p:cNvPr id="1026" name="Picture 2" descr="5 techniques to lower energy consumption - ELE Times">
            <a:extLst>
              <a:ext uri="{FF2B5EF4-FFF2-40B4-BE49-F238E27FC236}">
                <a16:creationId xmlns:a16="http://schemas.microsoft.com/office/drawing/2014/main" id="{56B76C64-1733-4D5F-BBF7-CF0911B4E8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4534940"/>
            <a:ext cx="1872208" cy="106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9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The IMCF algorithm - Amortization Plan</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A50EBD80-1E2D-4D9D-8ADC-9A735D35CC70}"/>
              </a:ext>
            </a:extLst>
          </p:cNvPr>
          <p:cNvSpPr/>
          <p:nvPr/>
        </p:nvSpPr>
        <p:spPr>
          <a:xfrm>
            <a:off x="551384" y="1379747"/>
            <a:ext cx="11254815" cy="4093428"/>
          </a:xfrm>
          <a:prstGeom prst="rect">
            <a:avLst/>
          </a:prstGeom>
        </p:spPr>
        <p:txBody>
          <a:bodyPr wrap="square">
            <a:spAutoFit/>
          </a:bodyPr>
          <a:lstStyle/>
          <a:p>
            <a:pPr lvl="1"/>
            <a:r>
              <a:rPr lang="en-US" sz="2000" b="0" dirty="0"/>
              <a:t>Calculates the energy budget constraint </a:t>
            </a:r>
            <a:r>
              <a:rPr lang="en-US" sz="2000" b="0" dirty="0">
                <a:sym typeface="Wingdings" panose="05000000000000000000" pitchFamily="2" charset="2"/>
              </a:rPr>
              <a:t> </a:t>
            </a:r>
            <a:r>
              <a:rPr lang="en-US" sz="2000" b="0" dirty="0"/>
              <a:t>subject to a monthly residence Energy Consumption Profile</a:t>
            </a:r>
          </a:p>
          <a:p>
            <a:pPr lvl="1"/>
            <a:endParaRPr lang="en-US" sz="2000" b="0" dirty="0"/>
          </a:p>
          <a:p>
            <a:pPr marL="800100" lvl="1" indent="-342900">
              <a:buFont typeface="Arial" panose="020B0604020202020204" pitchFamily="34" charset="0"/>
              <a:buChar char="•"/>
            </a:pPr>
            <a:r>
              <a:rPr lang="en-US" sz="2000" dirty="0"/>
              <a:t>Linear Amortization Formula (LAF)</a:t>
            </a:r>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r>
              <a:rPr lang="en-US" sz="2000" dirty="0"/>
              <a:t>Balloon Linear Amortization Formula (BLAF)</a:t>
            </a:r>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endParaRPr lang="en-US" sz="2000" b="0" dirty="0"/>
          </a:p>
          <a:p>
            <a:pPr marL="800100" lvl="1" indent="-342900">
              <a:buFont typeface="Arial" panose="020B0604020202020204" pitchFamily="34" charset="0"/>
              <a:buChar char="•"/>
            </a:pPr>
            <a:r>
              <a:rPr lang="en-US" sz="2000" dirty="0"/>
              <a:t>ECP-based Amortization Formula (EAF)</a:t>
            </a:r>
          </a:p>
        </p:txBody>
      </p:sp>
      <p:pic>
        <p:nvPicPr>
          <p:cNvPr id="3" name="Picture 2">
            <a:extLst>
              <a:ext uri="{FF2B5EF4-FFF2-40B4-BE49-F238E27FC236}">
                <a16:creationId xmlns:a16="http://schemas.microsoft.com/office/drawing/2014/main" id="{0CB6418B-4DE1-4576-A86D-38F73D1EB557}"/>
              </a:ext>
            </a:extLst>
          </p:cNvPr>
          <p:cNvPicPr>
            <a:picLocks noChangeAspect="1"/>
          </p:cNvPicPr>
          <p:nvPr/>
        </p:nvPicPr>
        <p:blipFill>
          <a:blip r:embed="rId2"/>
          <a:stretch>
            <a:fillRect/>
          </a:stretch>
        </p:blipFill>
        <p:spPr>
          <a:xfrm>
            <a:off x="7796174" y="2046372"/>
            <a:ext cx="4010025" cy="3219450"/>
          </a:xfrm>
          <a:prstGeom prst="rect">
            <a:avLst/>
          </a:prstGeom>
        </p:spPr>
      </p:pic>
    </p:spTree>
    <p:extLst>
      <p:ext uri="{BB962C8B-B14F-4D97-AF65-F5344CB8AC3E}">
        <p14:creationId xmlns:p14="http://schemas.microsoft.com/office/powerpoint/2010/main" val="3245219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Prototype System</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5" name="Rectangle 4">
            <a:extLst>
              <a:ext uri="{FF2B5EF4-FFF2-40B4-BE49-F238E27FC236}">
                <a16:creationId xmlns:a16="http://schemas.microsoft.com/office/drawing/2014/main" id="{6D97D857-E094-4440-97D5-C3AEEEC150EA}"/>
              </a:ext>
            </a:extLst>
          </p:cNvPr>
          <p:cNvSpPr/>
          <p:nvPr/>
        </p:nvSpPr>
        <p:spPr>
          <a:xfrm>
            <a:off x="551384" y="1196752"/>
            <a:ext cx="11254815" cy="5816977"/>
          </a:xfrm>
          <a:prstGeom prst="rect">
            <a:avLst/>
          </a:prstGeom>
        </p:spPr>
        <p:txBody>
          <a:bodyPr wrap="square">
            <a:spAutoFit/>
          </a:bodyPr>
          <a:lstStyle/>
          <a:p>
            <a:r>
              <a:rPr lang="en-US" sz="2400" u="sng" dirty="0"/>
              <a:t>The IoT Meta-Control Firewall (IMCF) system:</a:t>
            </a:r>
          </a:p>
          <a:p>
            <a:endParaRPr lang="en-US" sz="2400" dirty="0"/>
          </a:p>
          <a:p>
            <a:pPr marL="457200" indent="-457200">
              <a:buFont typeface="Arial" panose="020B0604020202020204" pitchFamily="34" charset="0"/>
              <a:buChar char="•"/>
            </a:pPr>
            <a:r>
              <a:rPr lang="en-US" sz="2400" b="0" dirty="0"/>
              <a:t>Open Home Automation Bus (</a:t>
            </a:r>
            <a:r>
              <a:rPr lang="en-US" sz="2400" b="0" dirty="0" err="1"/>
              <a:t>OpenHAB</a:t>
            </a:r>
            <a:r>
              <a:rPr lang="en-US" sz="2400" b="0" dirty="0"/>
              <a:t>)</a:t>
            </a:r>
          </a:p>
          <a:p>
            <a:endParaRPr lang="en-US" sz="2400" b="0" dirty="0"/>
          </a:p>
          <a:p>
            <a:pPr marL="457200" indent="-457200">
              <a:buFont typeface="Arial" panose="020B0604020202020204" pitchFamily="34" charset="0"/>
              <a:buChar char="•"/>
            </a:pPr>
            <a:r>
              <a:rPr lang="en-US" sz="2400" b="0" dirty="0"/>
              <a:t>Linux crontab daemon</a:t>
            </a:r>
          </a:p>
          <a:p>
            <a:pPr marL="457200" indent="-457200">
              <a:buFont typeface="Arial" panose="020B0604020202020204" pitchFamily="34" charset="0"/>
              <a:buChar char="•"/>
            </a:pPr>
            <a:endParaRPr lang="en-US" sz="2400" b="0" dirty="0"/>
          </a:p>
          <a:p>
            <a:pPr marL="457200" indent="-457200">
              <a:buFont typeface="Arial" panose="020B0604020202020204" pitchFamily="34" charset="0"/>
              <a:buChar char="•"/>
            </a:pPr>
            <a:r>
              <a:rPr lang="en-US" sz="2400" b="0" dirty="0"/>
              <a:t>Laravel PHP web framework (model–view–controller architectural pattern)</a:t>
            </a:r>
          </a:p>
          <a:p>
            <a:pPr marL="457200" indent="-457200">
              <a:buFont typeface="Arial" panose="020B0604020202020204" pitchFamily="34" charset="0"/>
              <a:buChar char="•"/>
            </a:pPr>
            <a:endParaRPr lang="en-US" sz="2400" b="0" dirty="0"/>
          </a:p>
          <a:p>
            <a:pPr marL="457200" indent="-457200">
              <a:buFont typeface="Arial" panose="020B0604020202020204" pitchFamily="34" charset="0"/>
              <a:buChar char="•"/>
            </a:pPr>
            <a:r>
              <a:rPr lang="en-US" sz="2400" b="0" dirty="0"/>
              <a:t>NGINX webserver</a:t>
            </a:r>
          </a:p>
          <a:p>
            <a:pPr marL="457200" indent="-457200">
              <a:buFont typeface="Arial" panose="020B0604020202020204" pitchFamily="34" charset="0"/>
              <a:buChar char="•"/>
            </a:pPr>
            <a:endParaRPr lang="en-US" sz="2400" b="0" dirty="0"/>
          </a:p>
          <a:p>
            <a:pPr marL="457200" indent="-457200">
              <a:buFont typeface="Arial" panose="020B0604020202020204" pitchFamily="34" charset="0"/>
              <a:buChar char="•"/>
            </a:pPr>
            <a:r>
              <a:rPr lang="en-US" sz="2400" b="0" dirty="0"/>
              <a:t>Energy Planner </a:t>
            </a:r>
            <a:r>
              <a:rPr lang="en-US" sz="2400" b="0" dirty="0">
                <a:sym typeface="Wingdings" panose="05000000000000000000" pitchFamily="2" charset="2"/>
              </a:rPr>
              <a:t></a:t>
            </a:r>
            <a:r>
              <a:rPr lang="en-US" sz="2400" b="0" dirty="0"/>
              <a:t> implemented as a JAVA library</a:t>
            </a:r>
          </a:p>
          <a:p>
            <a:pPr marL="457200" indent="-457200">
              <a:buFont typeface="Arial" panose="020B0604020202020204" pitchFamily="34" charset="0"/>
              <a:buChar char="•"/>
            </a:pPr>
            <a:endParaRPr lang="en-US" sz="2400" b="0" dirty="0"/>
          </a:p>
          <a:p>
            <a:pPr marL="457200" indent="-457200">
              <a:buFont typeface="Arial" panose="020B0604020202020204" pitchFamily="34" charset="0"/>
              <a:buChar char="•"/>
            </a:pPr>
            <a:r>
              <a:rPr lang="en-US" sz="2400" b="0" dirty="0"/>
              <a:t>MariaDB - relational database management system</a:t>
            </a:r>
          </a:p>
          <a:p>
            <a:pPr marL="457200" indent="-457200">
              <a:buFont typeface="Arial" panose="020B0604020202020204" pitchFamily="34" charset="0"/>
              <a:buChar char="•"/>
            </a:pPr>
            <a:endParaRPr lang="en-US" sz="2400" b="0" dirty="0"/>
          </a:p>
          <a:p>
            <a:pPr marL="457200" indent="-457200">
              <a:buFont typeface="Arial" panose="020B0604020202020204" pitchFamily="34" charset="0"/>
              <a:buChar char="•"/>
            </a:pPr>
            <a:r>
              <a:rPr lang="en-US" sz="2400" b="0" dirty="0"/>
              <a:t>Anyplace - Navigation Service</a:t>
            </a:r>
          </a:p>
        </p:txBody>
      </p:sp>
    </p:spTree>
    <p:extLst>
      <p:ext uri="{BB962C8B-B14F-4D97-AF65-F5344CB8AC3E}">
        <p14:creationId xmlns:p14="http://schemas.microsoft.com/office/powerpoint/2010/main" val="2609463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Future Work</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CA943B68-0D8F-4CA1-885E-EF1A88F3761B}"/>
              </a:ext>
            </a:extLst>
          </p:cNvPr>
          <p:cNvSpPr/>
          <p:nvPr/>
        </p:nvSpPr>
        <p:spPr>
          <a:xfrm>
            <a:off x="468592" y="1844824"/>
            <a:ext cx="11254815" cy="3416320"/>
          </a:xfrm>
          <a:prstGeom prst="rect">
            <a:avLst/>
          </a:prstGeom>
        </p:spPr>
        <p:txBody>
          <a:bodyPr wrap="square">
            <a:spAutoFit/>
          </a:bodyPr>
          <a:lstStyle/>
          <a:p>
            <a:pPr marL="342900" indent="-342900">
              <a:buFont typeface="Arial" panose="020B0604020202020204" pitchFamily="34" charset="0"/>
              <a:buChar char="•"/>
            </a:pPr>
            <a:r>
              <a:rPr lang="en-US" sz="2400" b="0" dirty="0"/>
              <a:t>Multiple energy planners with conflicting interests </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IMCF-Cloud extensions that will enable IMCF to operate as a CMC controller in the cloud</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CO</a:t>
            </a:r>
            <a:r>
              <a:rPr lang="en-US" sz="2400" b="0" baseline="-25000" dirty="0"/>
              <a:t>2</a:t>
            </a:r>
            <a:r>
              <a:rPr lang="en-US" sz="2400" b="0" dirty="0"/>
              <a:t> reductions methods with algorithms geared towards the environment</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Power workload identification methods for power-hungry devices and how to reschedule those workloads in a environmental friendly manner</a:t>
            </a:r>
          </a:p>
        </p:txBody>
      </p:sp>
    </p:spTree>
    <p:extLst>
      <p:ext uri="{BB962C8B-B14F-4D97-AF65-F5344CB8AC3E}">
        <p14:creationId xmlns:p14="http://schemas.microsoft.com/office/powerpoint/2010/main" val="1698995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3600" dirty="0"/>
              <a:t>Related Work</a:t>
            </a:r>
          </a:p>
        </p:txBody>
      </p:sp>
      <p:sp>
        <p:nvSpPr>
          <p:cNvPr id="20" name="Rectangle 19">
            <a:extLst>
              <a:ext uri="{FF2B5EF4-FFF2-40B4-BE49-F238E27FC236}">
                <a16:creationId xmlns:a16="http://schemas.microsoft.com/office/drawing/2014/main" id="{E28E5423-A3A9-47DB-BC5F-18A35DA9E8D7}"/>
              </a:ext>
            </a:extLst>
          </p:cNvPr>
          <p:cNvSpPr/>
          <p:nvPr/>
        </p:nvSpPr>
        <p:spPr bwMode="auto">
          <a:xfrm>
            <a:off x="6096000" y="6597352"/>
            <a:ext cx="6096000" cy="25230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id="{CA943B68-0D8F-4CA1-885E-EF1A88F3761B}"/>
              </a:ext>
            </a:extLst>
          </p:cNvPr>
          <p:cNvSpPr/>
          <p:nvPr/>
        </p:nvSpPr>
        <p:spPr>
          <a:xfrm>
            <a:off x="468592" y="1844824"/>
            <a:ext cx="11254815" cy="4154984"/>
          </a:xfrm>
          <a:prstGeom prst="rect">
            <a:avLst/>
          </a:prstGeom>
        </p:spPr>
        <p:txBody>
          <a:bodyPr wrap="square">
            <a:spAutoFit/>
          </a:bodyPr>
          <a:lstStyle/>
          <a:p>
            <a:pPr marL="342900" indent="-342900">
              <a:buFont typeface="Arial" panose="020B0604020202020204" pitchFamily="34" charset="0"/>
              <a:buChar char="•"/>
            </a:pPr>
            <a:r>
              <a:rPr lang="en-US" sz="2400" b="0" dirty="0"/>
              <a:t>IoT Data Management </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Green Data Management</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Smart Energy Management Systems</a:t>
            </a:r>
          </a:p>
          <a:p>
            <a:pPr marL="800100" lvl="1" indent="-342900">
              <a:buFont typeface="Wingdings" panose="05000000000000000000" pitchFamily="2" charset="2"/>
              <a:buChar char="Ø"/>
            </a:pPr>
            <a:r>
              <a:rPr lang="en-US" sz="2400" b="0" dirty="0"/>
              <a:t>Photovoltaic Home Energy Management</a:t>
            </a:r>
          </a:p>
          <a:p>
            <a:pPr marL="800100" lvl="1" indent="-342900">
              <a:buFont typeface="Wingdings" panose="05000000000000000000" pitchFamily="2" charset="2"/>
              <a:buChar char="Ø"/>
            </a:pPr>
            <a:r>
              <a:rPr lang="en-US" sz="2400" b="0" dirty="0"/>
              <a:t>Smart Thermostats</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Rule Automation Workflows (RAW)</a:t>
            </a:r>
          </a:p>
          <a:p>
            <a:pPr marL="800100" lvl="1" indent="-342900">
              <a:buFont typeface="Wingdings" panose="05000000000000000000" pitchFamily="2" charset="2"/>
              <a:buChar char="Ø"/>
            </a:pPr>
            <a:r>
              <a:rPr lang="en-US" sz="2400" b="0" dirty="0"/>
              <a:t>Real-time IFTTT</a:t>
            </a:r>
          </a:p>
          <a:p>
            <a:pPr marL="800100" lvl="1" indent="-342900">
              <a:buFont typeface="Wingdings" panose="05000000000000000000" pitchFamily="2" charset="2"/>
              <a:buChar char="Ø"/>
            </a:pPr>
            <a:r>
              <a:rPr lang="en-US" sz="2400" b="0" dirty="0"/>
              <a:t>RAW Informed Search Methods </a:t>
            </a:r>
          </a:p>
        </p:txBody>
      </p:sp>
    </p:spTree>
    <p:extLst>
      <p:ext uri="{BB962C8B-B14F-4D97-AF65-F5344CB8AC3E}">
        <p14:creationId xmlns:p14="http://schemas.microsoft.com/office/powerpoint/2010/main" val="320979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Problem</a:t>
            </a:r>
            <a:endParaRPr lang="en-US" sz="3600" b="0" dirty="0"/>
          </a:p>
        </p:txBody>
      </p:sp>
      <p:sp>
        <p:nvSpPr>
          <p:cNvPr id="4" name="Rectangle 3">
            <a:extLst>
              <a:ext uri="{FF2B5EF4-FFF2-40B4-BE49-F238E27FC236}">
                <a16:creationId xmlns:a16="http://schemas.microsoft.com/office/drawing/2014/main" id="{09C35E26-97D9-4710-A8EE-A86996E1B41B}"/>
              </a:ext>
            </a:extLst>
          </p:cNvPr>
          <p:cNvSpPr/>
          <p:nvPr/>
        </p:nvSpPr>
        <p:spPr>
          <a:xfrm>
            <a:off x="274191" y="1196752"/>
            <a:ext cx="11254815" cy="4688463"/>
          </a:xfrm>
          <a:prstGeom prst="rect">
            <a:avLst/>
          </a:prstGeom>
        </p:spPr>
        <p:txBody>
          <a:bodyPr wrap="square">
            <a:spAutoFit/>
          </a:bodyPr>
          <a:lstStyle/>
          <a:p>
            <a:pPr marL="457200" indent="-457200">
              <a:buFont typeface="Arial" panose="020B0604020202020204" pitchFamily="34" charset="0"/>
              <a:buChar char="•"/>
            </a:pPr>
            <a:r>
              <a:rPr lang="en-US" sz="2800" b="0" dirty="0"/>
              <a:t>None of the above technologies enable users to achieve some </a:t>
            </a:r>
            <a:r>
              <a:rPr lang="en-US" sz="2800" u="sng" dirty="0"/>
              <a:t>long-term objectives</a:t>
            </a:r>
            <a:r>
              <a:rPr lang="en-US" sz="2800" b="0" u="sng" dirty="0"/>
              <a:t>.</a:t>
            </a:r>
          </a:p>
          <a:p>
            <a:pPr marL="457200" indent="-457200">
              <a:buFont typeface="Arial" panose="020B0604020202020204" pitchFamily="34" charset="0"/>
              <a:buChar char="•"/>
            </a:pPr>
            <a:endParaRPr lang="en-US" sz="2800" b="0" dirty="0"/>
          </a:p>
          <a:p>
            <a:pPr marL="457200" indent="-457200">
              <a:buFont typeface="Arial" panose="020B0604020202020204" pitchFamily="34" charset="0"/>
              <a:buChar char="•"/>
            </a:pPr>
            <a:r>
              <a:rPr lang="en-US" sz="2800" b="0" dirty="0"/>
              <a:t>How to utilize RAW pipelines to meet an annual energy consumption target? </a:t>
            </a:r>
          </a:p>
          <a:p>
            <a:pPr marL="914400" lvl="1" indent="-457200">
              <a:buFont typeface="Arial" panose="020B0604020202020204" pitchFamily="34" charset="0"/>
              <a:buChar char="•"/>
            </a:pPr>
            <a:r>
              <a:rPr lang="en-US" sz="2800" b="0" dirty="0"/>
              <a:t>For example consume </a:t>
            </a:r>
            <a:r>
              <a:rPr lang="en-US" sz="2800" b="0" u="sng" dirty="0"/>
              <a:t>only 8000 kWh per year</a:t>
            </a:r>
            <a:r>
              <a:rPr lang="en-US" sz="2800" b="0" dirty="0"/>
              <a:t>. </a:t>
            </a:r>
          </a:p>
          <a:p>
            <a:pPr marL="457200" indent="-457200">
              <a:buFont typeface="Arial" panose="020B0604020202020204" pitchFamily="34" charset="0"/>
              <a:buChar char="•"/>
            </a:pPr>
            <a:endParaRPr lang="en-US" sz="2800" b="0" dirty="0"/>
          </a:p>
          <a:p>
            <a:pPr marL="457200" indent="-457200">
              <a:buFont typeface="Arial" panose="020B0604020202020204" pitchFamily="34" charset="0"/>
              <a:buChar char="•"/>
            </a:pPr>
            <a:endParaRPr lang="en-US" sz="2800" b="0" dirty="0"/>
          </a:p>
          <a:p>
            <a:pPr marL="457200" indent="-457200">
              <a:buFont typeface="Wingdings" panose="05000000000000000000" pitchFamily="2" charset="2"/>
              <a:buChar char="Ø"/>
            </a:pPr>
            <a:endParaRPr lang="en-US" sz="2800" b="0" dirty="0"/>
          </a:p>
          <a:p>
            <a:pPr marL="457200" indent="-457200">
              <a:buFont typeface="Wingdings" panose="05000000000000000000" pitchFamily="2" charset="2"/>
              <a:buChar char="Ø"/>
            </a:pPr>
            <a:endParaRPr lang="en-US" sz="2800" b="0" dirty="0"/>
          </a:p>
          <a:p>
            <a:pPr marL="457200" indent="-457200">
              <a:buFont typeface="Wingdings" panose="05000000000000000000" pitchFamily="2" charset="2"/>
              <a:buChar char="Ø"/>
            </a:pPr>
            <a:endParaRPr lang="en-US" sz="2800" b="0" baseline="30000" dirty="0"/>
          </a:p>
        </p:txBody>
      </p:sp>
      <p:sp>
        <p:nvSpPr>
          <p:cNvPr id="3" name="Rectangle: Rounded Corners 2">
            <a:extLst>
              <a:ext uri="{FF2B5EF4-FFF2-40B4-BE49-F238E27FC236}">
                <a16:creationId xmlns:a16="http://schemas.microsoft.com/office/drawing/2014/main" id="{324FB6E9-4A89-42CA-B273-D3B46C7B64CC}"/>
              </a:ext>
            </a:extLst>
          </p:cNvPr>
          <p:cNvSpPr/>
          <p:nvPr/>
        </p:nvSpPr>
        <p:spPr bwMode="auto">
          <a:xfrm>
            <a:off x="1055440" y="4149080"/>
            <a:ext cx="5364596" cy="2160240"/>
          </a:xfrm>
          <a:prstGeom prst="roundRect">
            <a:avLst/>
          </a:prstGeom>
          <a:solidFill>
            <a:schemeClr val="accent1"/>
          </a:solid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800" b="0" dirty="0"/>
          </a:p>
          <a:p>
            <a:r>
              <a:rPr lang="en-US" sz="2800" b="0" dirty="0"/>
              <a:t>Optimize various objectives: </a:t>
            </a:r>
          </a:p>
          <a:p>
            <a:pPr marL="914400" lvl="1" indent="-457200">
              <a:buFont typeface="Arial" panose="020B0604020202020204" pitchFamily="34" charset="0"/>
              <a:buChar char="•"/>
            </a:pPr>
            <a:r>
              <a:rPr lang="en-US" sz="2800" dirty="0"/>
              <a:t>Convenience</a:t>
            </a:r>
          </a:p>
          <a:p>
            <a:pPr marL="914400" lvl="1" indent="-457200">
              <a:buFont typeface="Arial" panose="020B0604020202020204" pitchFamily="34" charset="0"/>
              <a:buChar char="•"/>
            </a:pPr>
            <a:r>
              <a:rPr lang="en-US" sz="2800" dirty="0"/>
              <a:t>Energy</a:t>
            </a:r>
            <a:r>
              <a:rPr lang="en-US" sz="2800" b="0" dirty="0"/>
              <a:t> </a:t>
            </a:r>
            <a:r>
              <a:rPr lang="en-US" sz="2800" dirty="0"/>
              <a:t>consumption</a:t>
            </a:r>
          </a:p>
          <a:p>
            <a:pPr lvl="1"/>
            <a:r>
              <a:rPr lang="en-US" sz="2800" b="0" dirty="0"/>
              <a:t>At the same time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2"/>
              </a:solidFill>
              <a:effectLst/>
              <a:latin typeface="Arial" charset="0"/>
            </a:endParaRPr>
          </a:p>
        </p:txBody>
      </p:sp>
      <p:pic>
        <p:nvPicPr>
          <p:cNvPr id="1026" name="Picture 2" descr="Personal Statement and research objectives Review | Scholarden">
            <a:extLst>
              <a:ext uri="{FF2B5EF4-FFF2-40B4-BE49-F238E27FC236}">
                <a16:creationId xmlns:a16="http://schemas.microsoft.com/office/drawing/2014/main" id="{7C829A97-2BC3-4CE4-8A16-AEF6BCDE5D8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
                    </a14:imgEffect>
                    <a14:imgEffect>
                      <a14:saturation sat="229000"/>
                    </a14:imgEffect>
                  </a14:imgLayer>
                </a14:imgProps>
              </a:ext>
              <a:ext uri="{28A0092B-C50C-407E-A947-70E740481C1C}">
                <a14:useLocalDpi xmlns:a14="http://schemas.microsoft.com/office/drawing/2010/main" val="0"/>
              </a:ext>
            </a:extLst>
          </a:blip>
          <a:srcRect l="5670" t="10358" r="3611" b="14044"/>
          <a:stretch/>
        </p:blipFill>
        <p:spPr bwMode="auto">
          <a:xfrm>
            <a:off x="7464152" y="3645025"/>
            <a:ext cx="4608512" cy="2880320"/>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1028" name="Picture 4" descr="Customer satisfaction meter with different emotions, emotions scale  background. | CanStock">
            <a:extLst>
              <a:ext uri="{FF2B5EF4-FFF2-40B4-BE49-F238E27FC236}">
                <a16:creationId xmlns:a16="http://schemas.microsoft.com/office/drawing/2014/main" id="{AD66E27B-45E8-4DAB-B35B-4C89306C5B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785"/>
          <a:stretch/>
        </p:blipFill>
        <p:spPr bwMode="auto">
          <a:xfrm rot="770458">
            <a:off x="9894222" y="2918469"/>
            <a:ext cx="1825152" cy="1021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CD06853-B478-4961-B199-39D730D9D51D}"/>
              </a:ext>
            </a:extLst>
          </p:cNvPr>
          <p:cNvPicPr>
            <a:picLocks noChangeAspect="1"/>
          </p:cNvPicPr>
          <p:nvPr/>
        </p:nvPicPr>
        <p:blipFill rotWithShape="1">
          <a:blip r:embed="rId6">
            <a:extLst>
              <a:ext uri="{28A0092B-C50C-407E-A947-70E740481C1C}">
                <a14:useLocalDpi xmlns:a14="http://schemas.microsoft.com/office/drawing/2010/main" val="0"/>
              </a:ext>
            </a:extLst>
          </a:blip>
          <a:srcRect b="82520"/>
          <a:stretch/>
        </p:blipFill>
        <p:spPr>
          <a:xfrm rot="772585">
            <a:off x="9174566" y="4285472"/>
            <a:ext cx="2327118" cy="507800"/>
          </a:xfrm>
          <a:prstGeom prst="rect">
            <a:avLst/>
          </a:prstGeom>
        </p:spPr>
      </p:pic>
    </p:spTree>
    <p:extLst>
      <p:ext uri="{BB962C8B-B14F-4D97-AF65-F5344CB8AC3E}">
        <p14:creationId xmlns:p14="http://schemas.microsoft.com/office/powerpoint/2010/main" val="353280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Algorithms</a:t>
            </a:r>
          </a:p>
        </p:txBody>
      </p:sp>
      <p:sp>
        <p:nvSpPr>
          <p:cNvPr id="4" name="Rectangle 3">
            <a:extLst>
              <a:ext uri="{FF2B5EF4-FFF2-40B4-BE49-F238E27FC236}">
                <a16:creationId xmlns:a16="http://schemas.microsoft.com/office/drawing/2014/main" id="{90BE664F-7E68-49C3-9E4F-E9D86776E7C4}"/>
              </a:ext>
            </a:extLst>
          </p:cNvPr>
          <p:cNvSpPr/>
          <p:nvPr/>
        </p:nvSpPr>
        <p:spPr>
          <a:xfrm>
            <a:off x="-24680" y="1415673"/>
            <a:ext cx="11254815" cy="4893647"/>
          </a:xfrm>
          <a:prstGeom prst="rect">
            <a:avLst/>
          </a:prstGeom>
        </p:spPr>
        <p:txBody>
          <a:bodyPr wrap="square">
            <a:spAutoFit/>
          </a:bodyPr>
          <a:lstStyle/>
          <a:p>
            <a:pPr lvl="1">
              <a:spcAft>
                <a:spcPts val="0"/>
              </a:spcAft>
            </a:pPr>
            <a:r>
              <a:rPr lang="en-US" sz="2400" dirty="0"/>
              <a:t>No-Rule (NR) [Baseline Approach]</a:t>
            </a:r>
            <a:r>
              <a:rPr lang="en-US" sz="2400" b="0" dirty="0"/>
              <a:t>: </a:t>
            </a:r>
          </a:p>
          <a:p>
            <a:pPr marL="800100" lvl="1" indent="-342900">
              <a:spcAft>
                <a:spcPts val="0"/>
              </a:spcAft>
              <a:buFont typeface="Arial" panose="020B0604020202020204" pitchFamily="34" charset="0"/>
              <a:buChar char="•"/>
            </a:pPr>
            <a:r>
              <a:rPr lang="en-US" sz="2400" b="0" dirty="0"/>
              <a:t>Ignores all rules in the Meta-Rule-Table.</a:t>
            </a:r>
          </a:p>
          <a:p>
            <a:pPr lvl="1">
              <a:spcAft>
                <a:spcPts val="0"/>
              </a:spcAft>
            </a:pPr>
            <a:endParaRPr lang="en-US" sz="2400" b="0" dirty="0"/>
          </a:p>
          <a:p>
            <a:pPr lvl="1">
              <a:spcAft>
                <a:spcPts val="0"/>
              </a:spcAft>
            </a:pPr>
            <a:r>
              <a:rPr lang="en-US" sz="2400" dirty="0"/>
              <a:t>Meta-Rule (MR) [Baseline Approach]</a:t>
            </a:r>
            <a:r>
              <a:rPr lang="en-US" sz="2400" b="0" dirty="0"/>
              <a:t>:  </a:t>
            </a:r>
          </a:p>
          <a:p>
            <a:pPr marL="800100" lvl="1" indent="-342900">
              <a:spcAft>
                <a:spcPts val="0"/>
              </a:spcAft>
              <a:buFont typeface="Arial" panose="020B0604020202020204" pitchFamily="34" charset="0"/>
              <a:buChar char="•"/>
            </a:pPr>
            <a:r>
              <a:rPr lang="en-US" sz="2400" b="0" dirty="0"/>
              <a:t>Ignores the energy consumption and executes </a:t>
            </a:r>
            <a:br>
              <a:rPr lang="en-US" sz="2400" b="0" dirty="0"/>
            </a:br>
            <a:r>
              <a:rPr lang="en-US" sz="2400" b="0" dirty="0"/>
              <a:t>all rules (greedily) in the Meta-Rule-Table.</a:t>
            </a:r>
          </a:p>
          <a:p>
            <a:pPr marL="800100" lvl="1" indent="-342900">
              <a:spcAft>
                <a:spcPts val="0"/>
              </a:spcAft>
              <a:buFont typeface="Arial" panose="020B0604020202020204" pitchFamily="34" charset="0"/>
              <a:buChar char="•"/>
            </a:pPr>
            <a:endParaRPr lang="en-US" sz="2400" b="0" dirty="0"/>
          </a:p>
          <a:p>
            <a:pPr lvl="1">
              <a:spcAft>
                <a:spcPts val="0"/>
              </a:spcAft>
            </a:pPr>
            <a:r>
              <a:rPr lang="en-US" sz="2400" dirty="0"/>
              <a:t>If-This-Then-That (IFTTT):</a:t>
            </a:r>
            <a:r>
              <a:rPr lang="en-US" sz="2400" b="0" dirty="0"/>
              <a:t> </a:t>
            </a:r>
          </a:p>
          <a:p>
            <a:pPr marL="800100" lvl="1" indent="-342900">
              <a:spcAft>
                <a:spcPts val="0"/>
              </a:spcAft>
              <a:buFont typeface="Arial" panose="020B0604020202020204" pitchFamily="34" charset="0"/>
              <a:buChar char="•"/>
            </a:pPr>
            <a:r>
              <a:rPr lang="en-US" sz="2400" b="0" dirty="0"/>
              <a:t>Executes the IFTTT preferences configured by the users.</a:t>
            </a:r>
          </a:p>
          <a:p>
            <a:pPr marL="800100" lvl="1" indent="-342900">
              <a:spcAft>
                <a:spcPts val="0"/>
              </a:spcAft>
              <a:buFont typeface="Arial" panose="020B0604020202020204" pitchFamily="34" charset="0"/>
              <a:buChar char="•"/>
            </a:pPr>
            <a:endParaRPr lang="en-US" sz="2400" b="0" dirty="0"/>
          </a:p>
          <a:p>
            <a:pPr lvl="1">
              <a:spcAft>
                <a:spcPts val="0"/>
              </a:spcAft>
            </a:pPr>
            <a:r>
              <a:rPr lang="en-US" sz="2400" dirty="0"/>
              <a:t>Energy Planner (EP)</a:t>
            </a:r>
            <a:r>
              <a:rPr lang="en-US" sz="2400" b="0" dirty="0"/>
              <a:t> : </a:t>
            </a:r>
          </a:p>
          <a:p>
            <a:pPr marL="800100" lvl="1" indent="-342900">
              <a:spcAft>
                <a:spcPts val="0"/>
              </a:spcAft>
              <a:buFont typeface="Arial" panose="020B0604020202020204" pitchFamily="34" charset="0"/>
              <a:buChar char="•"/>
            </a:pPr>
            <a:r>
              <a:rPr lang="en-US" sz="2400" b="0" dirty="0"/>
              <a:t>Executes meta-rules considering the trade-off between convenience and </a:t>
            </a:r>
          </a:p>
          <a:p>
            <a:pPr lvl="1">
              <a:spcAft>
                <a:spcPts val="0"/>
              </a:spcAft>
            </a:pPr>
            <a:r>
              <a:rPr lang="en-US" sz="2400" b="0" dirty="0"/>
              <a:t>    energy consumption.</a:t>
            </a:r>
          </a:p>
        </p:txBody>
      </p:sp>
      <p:pic>
        <p:nvPicPr>
          <p:cNvPr id="5" name="Picture 4">
            <a:extLst>
              <a:ext uri="{FF2B5EF4-FFF2-40B4-BE49-F238E27FC236}">
                <a16:creationId xmlns:a16="http://schemas.microsoft.com/office/drawing/2014/main" id="{B6DD7A40-D6BE-4872-AF29-9715B8B46770}"/>
              </a:ext>
            </a:extLst>
          </p:cNvPr>
          <p:cNvPicPr>
            <a:picLocks noChangeAspect="1"/>
          </p:cNvPicPr>
          <p:nvPr/>
        </p:nvPicPr>
        <p:blipFill>
          <a:blip r:embed="rId3"/>
          <a:stretch>
            <a:fillRect/>
          </a:stretch>
        </p:blipFill>
        <p:spPr>
          <a:xfrm>
            <a:off x="7176120" y="1131177"/>
            <a:ext cx="4968553" cy="3017903"/>
          </a:xfrm>
          <a:prstGeom prst="rect">
            <a:avLst/>
          </a:prstGeom>
        </p:spPr>
      </p:pic>
    </p:spTree>
    <p:extLst>
      <p:ext uri="{BB962C8B-B14F-4D97-AF65-F5344CB8AC3E}">
        <p14:creationId xmlns:p14="http://schemas.microsoft.com/office/powerpoint/2010/main" val="422309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Presentation Outline</a:t>
            </a:r>
          </a:p>
        </p:txBody>
      </p:sp>
      <p:sp>
        <p:nvSpPr>
          <p:cNvPr id="4" name="Rectangle 3">
            <a:extLst>
              <a:ext uri="{FF2B5EF4-FFF2-40B4-BE49-F238E27FC236}">
                <a16:creationId xmlns:a16="http://schemas.microsoft.com/office/drawing/2014/main" id="{09C35E26-97D9-4710-A8EE-A86996E1B41B}"/>
              </a:ext>
            </a:extLst>
          </p:cNvPr>
          <p:cNvSpPr/>
          <p:nvPr/>
        </p:nvSpPr>
        <p:spPr>
          <a:xfrm>
            <a:off x="767408" y="1412776"/>
            <a:ext cx="11254815" cy="4730526"/>
          </a:xfrm>
          <a:prstGeom prst="rect">
            <a:avLst/>
          </a:prstGeom>
        </p:spPr>
        <p:txBody>
          <a:bodyPr wrap="square">
            <a:spAutoFit/>
          </a:bodyPr>
          <a:lstStyle/>
          <a:p>
            <a:pPr marL="571500" indent="-571500">
              <a:lnSpc>
                <a:spcPct val="90000"/>
              </a:lnSpc>
              <a:spcAft>
                <a:spcPts val="600"/>
              </a:spcAft>
              <a:buFont typeface="Arial" panose="020B0604020202020204" pitchFamily="34" charset="0"/>
              <a:buChar char="•"/>
            </a:pPr>
            <a:r>
              <a:rPr lang="en-US" altLang="en-US" sz="4000" b="0" dirty="0">
                <a:solidFill>
                  <a:schemeClr val="bg1">
                    <a:lumMod val="65000"/>
                  </a:schemeClr>
                </a:solidFill>
              </a:rPr>
              <a:t>Introduction</a:t>
            </a:r>
            <a:r>
              <a:rPr lang="en-US" altLang="en-US" sz="4000" b="0" dirty="0">
                <a:solidFill>
                  <a:srgbClr val="FF0000"/>
                </a:solidFill>
              </a:rPr>
              <a:t> </a:t>
            </a:r>
          </a:p>
          <a:p>
            <a:pPr marL="571500" indent="-571500">
              <a:lnSpc>
                <a:spcPct val="90000"/>
              </a:lnSpc>
              <a:spcAft>
                <a:spcPts val="600"/>
              </a:spcAft>
              <a:buFont typeface="Arial" panose="020B0604020202020204" pitchFamily="34" charset="0"/>
              <a:buChar char="•"/>
            </a:pPr>
            <a:r>
              <a:rPr lang="en-US" altLang="en-US" sz="4000" b="0" dirty="0">
                <a:solidFill>
                  <a:schemeClr val="bg1">
                    <a:lumMod val="65000"/>
                  </a:schemeClr>
                </a:solidFill>
              </a:rPr>
              <a:t>Background</a:t>
            </a:r>
          </a:p>
          <a:p>
            <a:pPr marL="571500" indent="-571500">
              <a:lnSpc>
                <a:spcPct val="90000"/>
              </a:lnSpc>
              <a:spcAft>
                <a:spcPts val="600"/>
              </a:spcAft>
              <a:buFont typeface="Arial" panose="020B0604020202020204" pitchFamily="34" charset="0"/>
              <a:buChar char="•"/>
            </a:pPr>
            <a:r>
              <a:rPr lang="en-US" sz="4000" b="0" dirty="0">
                <a:solidFill>
                  <a:srgbClr val="FF0000"/>
                </a:solidFill>
              </a:rPr>
              <a:t>IMCF</a:t>
            </a:r>
          </a:p>
          <a:p>
            <a:pPr marL="914400" lvl="1" indent="-514350">
              <a:lnSpc>
                <a:spcPct val="90000"/>
              </a:lnSpc>
              <a:spcAft>
                <a:spcPts val="600"/>
              </a:spcAft>
              <a:buFont typeface="Arial" panose="020B0604020202020204" pitchFamily="34" charset="0"/>
              <a:buChar char="•"/>
            </a:pPr>
            <a:r>
              <a:rPr lang="en-US" sz="3200" b="0" dirty="0">
                <a:solidFill>
                  <a:srgbClr val="FF0000"/>
                </a:solidFill>
              </a:rPr>
              <a:t>Algorithm</a:t>
            </a:r>
          </a:p>
          <a:p>
            <a:pPr marL="914400" lvl="1" indent="-514350">
              <a:lnSpc>
                <a:spcPct val="90000"/>
              </a:lnSpc>
              <a:spcAft>
                <a:spcPts val="600"/>
              </a:spcAft>
              <a:buFont typeface="Arial" panose="020B0604020202020204" pitchFamily="34" charset="0"/>
              <a:buChar char="•"/>
            </a:pPr>
            <a:r>
              <a:rPr lang="en-US" sz="3200" b="0" dirty="0">
                <a:solidFill>
                  <a:srgbClr val="FF0000"/>
                </a:solidFill>
              </a:rPr>
              <a:t>System Architecture</a:t>
            </a:r>
          </a:p>
          <a:p>
            <a:pPr marL="914400" lvl="1" indent="-514350">
              <a:lnSpc>
                <a:spcPct val="90000"/>
              </a:lnSpc>
              <a:spcAft>
                <a:spcPts val="600"/>
              </a:spcAft>
              <a:buFont typeface="Arial" panose="020B0604020202020204" pitchFamily="34" charset="0"/>
              <a:buChar char="•"/>
            </a:pPr>
            <a:r>
              <a:rPr lang="en-US" sz="3200" b="0" dirty="0">
                <a:solidFill>
                  <a:srgbClr val="FF0000"/>
                </a:solidFill>
              </a:rPr>
              <a:t>Graphical User Interface</a:t>
            </a:r>
          </a:p>
          <a:p>
            <a:pPr marL="571500" indent="-571500">
              <a:lnSpc>
                <a:spcPct val="90000"/>
              </a:lnSpc>
              <a:spcAft>
                <a:spcPts val="600"/>
              </a:spcAft>
              <a:buFont typeface="Arial" panose="020B0604020202020204" pitchFamily="34" charset="0"/>
              <a:buChar char="•"/>
            </a:pPr>
            <a:r>
              <a:rPr lang="en-US" altLang="en-US" sz="4000" b="0" dirty="0">
                <a:solidFill>
                  <a:schemeClr val="tx1"/>
                </a:solidFill>
              </a:rPr>
              <a:t>Experiments</a:t>
            </a:r>
          </a:p>
          <a:p>
            <a:pPr marL="571500" indent="-571500">
              <a:lnSpc>
                <a:spcPct val="90000"/>
              </a:lnSpc>
              <a:spcAft>
                <a:spcPts val="600"/>
              </a:spcAft>
              <a:buFont typeface="Arial" panose="020B0604020202020204" pitchFamily="34" charset="0"/>
              <a:buChar char="•"/>
            </a:pPr>
            <a:r>
              <a:rPr lang="en-US" altLang="en-US" sz="4000" b="0" dirty="0"/>
              <a:t>Conclusions</a:t>
            </a:r>
            <a:endParaRPr lang="en-US" altLang="en-US" b="0" dirty="0"/>
          </a:p>
        </p:txBody>
      </p:sp>
    </p:spTree>
    <p:extLst>
      <p:ext uri="{BB962C8B-B14F-4D97-AF65-F5344CB8AC3E}">
        <p14:creationId xmlns:p14="http://schemas.microsoft.com/office/powerpoint/2010/main" val="387285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1" y="8347"/>
            <a:ext cx="12072664" cy="1047443"/>
          </a:xfrm>
        </p:spPr>
        <p:txBody>
          <a:bodyPr/>
          <a:lstStyle/>
          <a:p>
            <a:r>
              <a:rPr lang="en-US" sz="4000" b="0" dirty="0"/>
              <a:t>Solution: The IoT Meta-Control Firewall Framework</a:t>
            </a:r>
          </a:p>
        </p:txBody>
      </p:sp>
      <p:sp>
        <p:nvSpPr>
          <p:cNvPr id="4" name="Rectangle 3">
            <a:extLst>
              <a:ext uri="{FF2B5EF4-FFF2-40B4-BE49-F238E27FC236}">
                <a16:creationId xmlns:a16="http://schemas.microsoft.com/office/drawing/2014/main" id="{9B1FC3FC-0905-4F29-BF98-2E5BFBD70CDD}"/>
              </a:ext>
            </a:extLst>
          </p:cNvPr>
          <p:cNvSpPr/>
          <p:nvPr/>
        </p:nvSpPr>
        <p:spPr>
          <a:xfrm>
            <a:off x="5282345" y="4365104"/>
            <a:ext cx="6862327" cy="2585323"/>
          </a:xfrm>
          <a:prstGeom prst="rect">
            <a:avLst/>
          </a:prstGeom>
        </p:spPr>
        <p:txBody>
          <a:bodyPr wrap="square">
            <a:spAutoFit/>
          </a:bodyPr>
          <a:lstStyle/>
          <a:p>
            <a:pPr marL="1428750" lvl="2" indent="-514350">
              <a:buFont typeface="Arial" panose="020B0604020202020204" pitchFamily="34" charset="0"/>
              <a:buChar char="•"/>
            </a:pPr>
            <a:r>
              <a:rPr lang="en-US" sz="2400" dirty="0"/>
              <a:t>Amortization Plan (AP) algorithm:</a:t>
            </a:r>
          </a:p>
          <a:p>
            <a:pPr marL="1714500" lvl="3" indent="-342900">
              <a:buFont typeface="Arial" panose="020B0604020202020204" pitchFamily="34" charset="0"/>
              <a:buChar char="•"/>
            </a:pPr>
            <a:r>
              <a:rPr lang="en-US" sz="2400" b="0" dirty="0"/>
              <a:t>Calculates the maximum energy budget constraint.</a:t>
            </a:r>
          </a:p>
          <a:p>
            <a:pPr marL="1428750" lvl="2" indent="-514350">
              <a:buFont typeface="Arial" panose="020B0604020202020204" pitchFamily="34" charset="0"/>
              <a:buChar char="•"/>
            </a:pPr>
            <a:r>
              <a:rPr lang="en-US" sz="2400" dirty="0"/>
              <a:t>Energy Plan (EP) algorithm:</a:t>
            </a:r>
          </a:p>
          <a:p>
            <a:pPr marL="1714500" lvl="3" indent="-342900">
              <a:buFont typeface="Arial" panose="020B0604020202020204" pitchFamily="34" charset="0"/>
              <a:buChar char="•"/>
            </a:pPr>
            <a:r>
              <a:rPr lang="en-US" sz="2400" b="0" dirty="0"/>
              <a:t>Executed in fixed time slots for generating an energy plan solution. </a:t>
            </a:r>
            <a:endParaRPr lang="en-US" sz="1800" b="0" dirty="0"/>
          </a:p>
          <a:p>
            <a:pPr marL="971550" lvl="1" indent="-514350">
              <a:buFont typeface="Arial" panose="020B0604020202020204" pitchFamily="34" charset="0"/>
              <a:buChar char="•"/>
            </a:pPr>
            <a:endParaRPr lang="en-US" sz="1800" b="0" dirty="0"/>
          </a:p>
        </p:txBody>
      </p:sp>
      <p:pic>
        <p:nvPicPr>
          <p:cNvPr id="7" name="Picture 6">
            <a:extLst>
              <a:ext uri="{FF2B5EF4-FFF2-40B4-BE49-F238E27FC236}">
                <a16:creationId xmlns:a16="http://schemas.microsoft.com/office/drawing/2014/main" id="{77C552F9-AB20-42BE-9476-56AADA0503F6}"/>
              </a:ext>
            </a:extLst>
          </p:cNvPr>
          <p:cNvPicPr>
            <a:picLocks noChangeAspect="1"/>
          </p:cNvPicPr>
          <p:nvPr/>
        </p:nvPicPr>
        <p:blipFill>
          <a:blip r:embed="rId3"/>
          <a:stretch>
            <a:fillRect/>
          </a:stretch>
        </p:blipFill>
        <p:spPr>
          <a:xfrm>
            <a:off x="457810" y="1124744"/>
            <a:ext cx="11254814" cy="3282952"/>
          </a:xfrm>
          <a:prstGeom prst="rect">
            <a:avLst/>
          </a:prstGeom>
        </p:spPr>
      </p:pic>
      <p:sp>
        <p:nvSpPr>
          <p:cNvPr id="5" name="Rectangle 4">
            <a:extLst>
              <a:ext uri="{FF2B5EF4-FFF2-40B4-BE49-F238E27FC236}">
                <a16:creationId xmlns:a16="http://schemas.microsoft.com/office/drawing/2014/main" id="{7062CC93-BDC2-4D96-97D1-6251EC89B984}"/>
              </a:ext>
            </a:extLst>
          </p:cNvPr>
          <p:cNvSpPr/>
          <p:nvPr/>
        </p:nvSpPr>
        <p:spPr>
          <a:xfrm>
            <a:off x="-373674" y="4407696"/>
            <a:ext cx="6502287" cy="2585323"/>
          </a:xfrm>
          <a:prstGeom prst="rect">
            <a:avLst/>
          </a:prstGeom>
        </p:spPr>
        <p:txBody>
          <a:bodyPr wrap="square">
            <a:spAutoFit/>
          </a:bodyPr>
          <a:lstStyle/>
          <a:p>
            <a:pPr marL="1428750" lvl="2" indent="-514350">
              <a:buFont typeface="Arial" panose="020B0604020202020204" pitchFamily="34" charset="0"/>
              <a:buChar char="•"/>
            </a:pPr>
            <a:r>
              <a:rPr lang="en-US" sz="2400" dirty="0"/>
              <a:t>Input data:</a:t>
            </a:r>
          </a:p>
          <a:p>
            <a:pPr marL="1714500" lvl="3" indent="-342900">
              <a:buFont typeface="Arial" panose="020B0604020202020204" pitchFamily="34" charset="0"/>
              <a:buChar char="•"/>
            </a:pPr>
            <a:r>
              <a:rPr lang="en-US" sz="2400" b="0" dirty="0"/>
              <a:t>IoT data </a:t>
            </a:r>
          </a:p>
          <a:p>
            <a:pPr marL="1714500" lvl="3" indent="-342900">
              <a:buFont typeface="Arial" panose="020B0604020202020204" pitchFamily="34" charset="0"/>
              <a:buChar char="•"/>
            </a:pPr>
            <a:r>
              <a:rPr lang="en-US" sz="2400" b="0" dirty="0"/>
              <a:t>Weather Forecast data</a:t>
            </a:r>
          </a:p>
          <a:p>
            <a:pPr marL="1428750" lvl="2" indent="-514350">
              <a:buFont typeface="Arial" panose="020B0604020202020204" pitchFamily="34" charset="0"/>
              <a:buChar char="•"/>
            </a:pPr>
            <a:r>
              <a:rPr lang="en-US" sz="2400" dirty="0"/>
              <a:t>Meta-Rule-Table (MRT):</a:t>
            </a:r>
          </a:p>
          <a:p>
            <a:pPr marL="1714500" lvl="3" indent="-342900">
              <a:buFont typeface="Arial" panose="020B0604020202020204" pitchFamily="34" charset="0"/>
              <a:buChar char="•"/>
            </a:pPr>
            <a:r>
              <a:rPr lang="en-US" sz="2400" b="0" dirty="0"/>
              <a:t>Vector of RAW rules </a:t>
            </a:r>
          </a:p>
          <a:p>
            <a:pPr marL="1257300" lvl="2" indent="-342900">
              <a:buFont typeface="Arial" panose="020B0604020202020204" pitchFamily="34" charset="0"/>
              <a:buChar char="•"/>
            </a:pPr>
            <a:r>
              <a:rPr lang="en-US" sz="2400" dirty="0"/>
              <a:t>Energy Consumption Profile (ECP)</a:t>
            </a:r>
          </a:p>
          <a:p>
            <a:pPr marL="971550" lvl="1" indent="-514350">
              <a:buFont typeface="Arial" panose="020B0604020202020204" pitchFamily="34" charset="0"/>
              <a:buChar char="•"/>
            </a:pPr>
            <a:endParaRPr lang="en-US" sz="1800" b="0" dirty="0"/>
          </a:p>
        </p:txBody>
      </p:sp>
    </p:spTree>
    <p:extLst>
      <p:ext uri="{BB962C8B-B14F-4D97-AF65-F5344CB8AC3E}">
        <p14:creationId xmlns:p14="http://schemas.microsoft.com/office/powerpoint/2010/main" val="389984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Amortization Plan Algorithm</a:t>
            </a:r>
          </a:p>
        </p:txBody>
      </p:sp>
      <p:sp>
        <p:nvSpPr>
          <p:cNvPr id="4" name="Rectangle 3">
            <a:extLst>
              <a:ext uri="{FF2B5EF4-FFF2-40B4-BE49-F238E27FC236}">
                <a16:creationId xmlns:a16="http://schemas.microsoft.com/office/drawing/2014/main" id="{A50EBD80-1E2D-4D9D-8ADC-9A735D35CC70}"/>
              </a:ext>
            </a:extLst>
          </p:cNvPr>
          <p:cNvSpPr/>
          <p:nvPr/>
        </p:nvSpPr>
        <p:spPr>
          <a:xfrm>
            <a:off x="191344" y="1379747"/>
            <a:ext cx="11254815" cy="4832092"/>
          </a:xfrm>
          <a:prstGeom prst="rect">
            <a:avLst/>
          </a:prstGeom>
        </p:spPr>
        <p:txBody>
          <a:bodyPr wrap="square">
            <a:spAutoFit/>
          </a:bodyPr>
          <a:lstStyle/>
          <a:p>
            <a:r>
              <a:rPr lang="en-US" sz="2800" b="0" dirty="0"/>
              <a:t>Calculates the energy budget constraint </a:t>
            </a:r>
            <a:r>
              <a:rPr lang="en-US" sz="2800" b="0" dirty="0">
                <a:sym typeface="Wingdings" panose="05000000000000000000" pitchFamily="2" charset="2"/>
              </a:rPr>
              <a:t> </a:t>
            </a:r>
            <a:r>
              <a:rPr lang="en-US" sz="2800" b="0" dirty="0"/>
              <a:t>subject to a monthly residence Energy Consumption Profile</a:t>
            </a:r>
          </a:p>
          <a:p>
            <a:endParaRPr lang="en-US" sz="2800" b="0" dirty="0"/>
          </a:p>
          <a:p>
            <a:pPr marL="800100" lvl="1" indent="-342900">
              <a:buFont typeface="Arial" panose="020B0604020202020204" pitchFamily="34" charset="0"/>
              <a:buChar char="•"/>
            </a:pPr>
            <a:r>
              <a:rPr lang="en-US" sz="2800" b="0" dirty="0"/>
              <a:t>Linear Amortization Formula (LAF)</a:t>
            </a:r>
          </a:p>
          <a:p>
            <a:pPr marL="800100" lvl="1" indent="-342900">
              <a:buFont typeface="Arial" panose="020B0604020202020204" pitchFamily="34" charset="0"/>
              <a:buChar char="•"/>
            </a:pPr>
            <a:endParaRPr lang="en-US" sz="2800" b="0" dirty="0"/>
          </a:p>
          <a:p>
            <a:pPr marL="800100" lvl="1" indent="-342900">
              <a:buFont typeface="Arial" panose="020B0604020202020204" pitchFamily="34" charset="0"/>
              <a:buChar char="•"/>
            </a:pPr>
            <a:endParaRPr lang="en-US" sz="2800" b="0" dirty="0"/>
          </a:p>
          <a:p>
            <a:pPr marL="800100" lvl="1" indent="-342900">
              <a:buFont typeface="Arial" panose="020B0604020202020204" pitchFamily="34" charset="0"/>
              <a:buChar char="•"/>
            </a:pPr>
            <a:r>
              <a:rPr lang="en-US" sz="2800" b="0" dirty="0"/>
              <a:t>Balloon Linear Amortization Formula (BLAF)</a:t>
            </a:r>
          </a:p>
          <a:p>
            <a:pPr marL="800100" lvl="1" indent="-342900">
              <a:buFont typeface="Arial" panose="020B0604020202020204" pitchFamily="34" charset="0"/>
              <a:buChar char="•"/>
            </a:pPr>
            <a:endParaRPr lang="en-US" sz="2800" b="0" dirty="0"/>
          </a:p>
          <a:p>
            <a:pPr marL="800100" lvl="1" indent="-342900">
              <a:buFont typeface="Arial" panose="020B0604020202020204" pitchFamily="34" charset="0"/>
              <a:buChar char="•"/>
            </a:pPr>
            <a:endParaRPr lang="en-US" sz="2800" b="0" dirty="0"/>
          </a:p>
          <a:p>
            <a:pPr marL="800100" lvl="1" indent="-342900">
              <a:buFont typeface="Arial" panose="020B0604020202020204" pitchFamily="34" charset="0"/>
              <a:buChar char="•"/>
            </a:pPr>
            <a:r>
              <a:rPr lang="en-US" sz="2800" b="0" dirty="0"/>
              <a:t>ECP-based Amortization Formula (EAF)</a:t>
            </a:r>
          </a:p>
          <a:p>
            <a:pPr lvl="1"/>
            <a:endParaRPr lang="en-US" sz="2800" dirty="0"/>
          </a:p>
        </p:txBody>
      </p:sp>
      <p:pic>
        <p:nvPicPr>
          <p:cNvPr id="3" name="Picture 2">
            <a:extLst>
              <a:ext uri="{FF2B5EF4-FFF2-40B4-BE49-F238E27FC236}">
                <a16:creationId xmlns:a16="http://schemas.microsoft.com/office/drawing/2014/main" id="{0CB6418B-4DE1-4576-A86D-38F73D1EB557}"/>
              </a:ext>
            </a:extLst>
          </p:cNvPr>
          <p:cNvPicPr>
            <a:picLocks noChangeAspect="1"/>
          </p:cNvPicPr>
          <p:nvPr/>
        </p:nvPicPr>
        <p:blipFill rotWithShape="1">
          <a:blip r:embed="rId3"/>
          <a:srcRect l="1851" r="2327"/>
          <a:stretch/>
        </p:blipFill>
        <p:spPr>
          <a:xfrm>
            <a:off x="8161584" y="2420888"/>
            <a:ext cx="3983088" cy="3337255"/>
          </a:xfrm>
          <a:prstGeom prst="rect">
            <a:avLst/>
          </a:prstGeom>
        </p:spPr>
      </p:pic>
      <p:pic>
        <p:nvPicPr>
          <p:cNvPr id="5" name="Picture 4">
            <a:extLst>
              <a:ext uri="{FF2B5EF4-FFF2-40B4-BE49-F238E27FC236}">
                <a16:creationId xmlns:a16="http://schemas.microsoft.com/office/drawing/2014/main" id="{39B5F964-4AF4-4401-BC7C-1F23700FFC5A}"/>
              </a:ext>
            </a:extLst>
          </p:cNvPr>
          <p:cNvPicPr>
            <a:picLocks noChangeAspect="1"/>
          </p:cNvPicPr>
          <p:nvPr/>
        </p:nvPicPr>
        <p:blipFill>
          <a:blip r:embed="rId4"/>
          <a:stretch>
            <a:fillRect/>
          </a:stretch>
        </p:blipFill>
        <p:spPr>
          <a:xfrm>
            <a:off x="3359696" y="3192434"/>
            <a:ext cx="1025741" cy="689170"/>
          </a:xfrm>
          <a:prstGeom prst="rect">
            <a:avLst/>
          </a:prstGeom>
        </p:spPr>
      </p:pic>
      <p:pic>
        <p:nvPicPr>
          <p:cNvPr id="6" name="Picture 5">
            <a:extLst>
              <a:ext uri="{FF2B5EF4-FFF2-40B4-BE49-F238E27FC236}">
                <a16:creationId xmlns:a16="http://schemas.microsoft.com/office/drawing/2014/main" id="{7FA138A5-4276-48C8-85AE-4B304A5D857D}"/>
              </a:ext>
            </a:extLst>
          </p:cNvPr>
          <p:cNvPicPr>
            <a:picLocks noChangeAspect="1"/>
          </p:cNvPicPr>
          <p:nvPr/>
        </p:nvPicPr>
        <p:blipFill>
          <a:blip r:embed="rId5"/>
          <a:stretch>
            <a:fillRect/>
          </a:stretch>
        </p:blipFill>
        <p:spPr>
          <a:xfrm>
            <a:off x="1775520" y="4489772"/>
            <a:ext cx="2948908" cy="667420"/>
          </a:xfrm>
          <a:prstGeom prst="rect">
            <a:avLst/>
          </a:prstGeom>
        </p:spPr>
      </p:pic>
      <p:pic>
        <p:nvPicPr>
          <p:cNvPr id="7" name="Picture 6">
            <a:extLst>
              <a:ext uri="{FF2B5EF4-FFF2-40B4-BE49-F238E27FC236}">
                <a16:creationId xmlns:a16="http://schemas.microsoft.com/office/drawing/2014/main" id="{B36F7B41-5C6E-45D1-BE12-2AD0DFEBCF30}"/>
              </a:ext>
            </a:extLst>
          </p:cNvPr>
          <p:cNvPicPr>
            <a:picLocks noChangeAspect="1"/>
          </p:cNvPicPr>
          <p:nvPr/>
        </p:nvPicPr>
        <p:blipFill>
          <a:blip r:embed="rId6"/>
          <a:stretch>
            <a:fillRect/>
          </a:stretch>
        </p:blipFill>
        <p:spPr>
          <a:xfrm>
            <a:off x="4668522" y="4565044"/>
            <a:ext cx="2300458" cy="516875"/>
          </a:xfrm>
          <a:prstGeom prst="rect">
            <a:avLst/>
          </a:prstGeom>
        </p:spPr>
      </p:pic>
      <p:pic>
        <p:nvPicPr>
          <p:cNvPr id="8" name="Picture 7">
            <a:extLst>
              <a:ext uri="{FF2B5EF4-FFF2-40B4-BE49-F238E27FC236}">
                <a16:creationId xmlns:a16="http://schemas.microsoft.com/office/drawing/2014/main" id="{2F3CA694-2984-47B7-93ED-7085A31C0438}"/>
              </a:ext>
            </a:extLst>
          </p:cNvPr>
          <p:cNvPicPr>
            <a:picLocks noChangeAspect="1"/>
          </p:cNvPicPr>
          <p:nvPr/>
        </p:nvPicPr>
        <p:blipFill>
          <a:blip r:embed="rId7"/>
          <a:stretch>
            <a:fillRect/>
          </a:stretch>
        </p:blipFill>
        <p:spPr>
          <a:xfrm>
            <a:off x="1149692" y="5816826"/>
            <a:ext cx="3564988" cy="614891"/>
          </a:xfrm>
          <a:prstGeom prst="rect">
            <a:avLst/>
          </a:prstGeom>
        </p:spPr>
      </p:pic>
      <p:pic>
        <p:nvPicPr>
          <p:cNvPr id="9" name="Picture 8">
            <a:extLst>
              <a:ext uri="{FF2B5EF4-FFF2-40B4-BE49-F238E27FC236}">
                <a16:creationId xmlns:a16="http://schemas.microsoft.com/office/drawing/2014/main" id="{DCBB4F29-AA97-4207-AE6B-BEA0334E28D2}"/>
              </a:ext>
            </a:extLst>
          </p:cNvPr>
          <p:cNvPicPr>
            <a:picLocks noChangeAspect="1"/>
          </p:cNvPicPr>
          <p:nvPr/>
        </p:nvPicPr>
        <p:blipFill>
          <a:blip r:embed="rId8"/>
          <a:stretch>
            <a:fillRect/>
          </a:stretch>
        </p:blipFill>
        <p:spPr>
          <a:xfrm>
            <a:off x="4762219" y="5832397"/>
            <a:ext cx="3000019" cy="667420"/>
          </a:xfrm>
          <a:prstGeom prst="rect">
            <a:avLst/>
          </a:prstGeom>
        </p:spPr>
      </p:pic>
    </p:spTree>
    <p:extLst>
      <p:ext uri="{BB962C8B-B14F-4D97-AF65-F5344CB8AC3E}">
        <p14:creationId xmlns:p14="http://schemas.microsoft.com/office/powerpoint/2010/main" val="184289999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9521</TotalTime>
  <Words>4522</Words>
  <Application>Microsoft Office PowerPoint</Application>
  <PresentationFormat>Widescreen</PresentationFormat>
  <Paragraphs>492</Paragraphs>
  <Slides>43</Slides>
  <Notes>26</Notes>
  <HiddenSlides>18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ＭＳ Ｐゴシック</vt:lpstr>
      <vt:lpstr>Arial</vt:lpstr>
      <vt:lpstr>Wingdings</vt:lpstr>
      <vt:lpstr>Default Design</vt:lpstr>
      <vt:lpstr>PowerPoint Presentation</vt:lpstr>
      <vt:lpstr>Climate Change</vt:lpstr>
      <vt:lpstr>Presentation Outline</vt:lpstr>
      <vt:lpstr>Rule Automation Workflows (RAW)</vt:lpstr>
      <vt:lpstr>Problem</vt:lpstr>
      <vt:lpstr>Algorithms</vt:lpstr>
      <vt:lpstr>Presentation Outline</vt:lpstr>
      <vt:lpstr>Solution: The IoT Meta-Control Firewall Framework</vt:lpstr>
      <vt:lpstr>Amortization Plan Algorithm</vt:lpstr>
      <vt:lpstr>Energy Plan Algorithm</vt:lpstr>
      <vt:lpstr>Energy Plan Algorithm (cont.)</vt:lpstr>
      <vt:lpstr>IMCF System Architecture</vt:lpstr>
      <vt:lpstr>IMCF Implementation</vt:lpstr>
      <vt:lpstr>IMCF Graphical User Interface</vt:lpstr>
      <vt:lpstr>IMCF Graphical User Interface</vt:lpstr>
      <vt:lpstr>Presentation Outline</vt:lpstr>
      <vt:lpstr>Experimental Methodology</vt:lpstr>
      <vt:lpstr>Performance Evaluation</vt:lpstr>
      <vt:lpstr>k-opt Evaluation</vt:lpstr>
      <vt:lpstr>Initialization Evaluation</vt:lpstr>
      <vt:lpstr>Energy Conservation Study</vt:lpstr>
      <vt:lpstr>Prototype Evaluation</vt:lpstr>
      <vt:lpstr>Presentation Outline</vt:lpstr>
      <vt:lpstr>Conclusions</vt:lpstr>
      <vt:lpstr>PowerPoint Presentation</vt:lpstr>
      <vt:lpstr>Internet of Things</vt:lpstr>
      <vt:lpstr>Amortization Plan &amp; Energy Plan Algorithms</vt:lpstr>
      <vt:lpstr>System Architecture – Local Controller</vt:lpstr>
      <vt:lpstr>System Architecture – The IMCF Component</vt:lpstr>
      <vt:lpstr>Experimental Datasets</vt:lpstr>
      <vt:lpstr>Metrics</vt:lpstr>
      <vt:lpstr>Introduction </vt:lpstr>
      <vt:lpstr>Rule Automation Workflows (RAW)</vt:lpstr>
      <vt:lpstr>System Architecture – The IMCF Component</vt:lpstr>
      <vt:lpstr>The IMCF algorithm - Amortization Plan</vt:lpstr>
      <vt:lpstr>The IMCF algorithm - Energy Plan</vt:lpstr>
      <vt:lpstr>The IMCF algorithm</vt:lpstr>
      <vt:lpstr>IMCF: The IoT Meta-Control Firewall for Smart Buildings</vt:lpstr>
      <vt:lpstr>Our Approach</vt:lpstr>
      <vt:lpstr>The IMCF algorithm - Amortization Plan</vt:lpstr>
      <vt:lpstr>Prototype System</vt:lpstr>
      <vt:lpstr>Future Work</vt:lpstr>
      <vt:lpstr>Related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Exploration of Telco Big Data with Compression and Decaying</dc:title>
  <dc:subject>University of Cyprus</dc:subject>
  <dc:creator>Demetris Zeinalipour; Costantinos Costa</dc:creator>
  <cp:lastModifiedBy>Soteris Constantinou</cp:lastModifiedBy>
  <cp:revision>1458</cp:revision>
  <cp:lastPrinted>2005-08-16T19:27:47Z</cp:lastPrinted>
  <dcterms:created xsi:type="dcterms:W3CDTF">2016-03-24T13:15:50Z</dcterms:created>
  <dcterms:modified xsi:type="dcterms:W3CDTF">2021-03-31T09:08:05Z</dcterms:modified>
</cp:coreProperties>
</file>