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1539" r:id="rId2"/>
    <p:sldId id="1944" r:id="rId3"/>
    <p:sldId id="1943" r:id="rId4"/>
    <p:sldId id="1941" r:id="rId5"/>
    <p:sldId id="1940" r:id="rId6"/>
    <p:sldId id="1927" r:id="rId7"/>
    <p:sldId id="1897" r:id="rId8"/>
    <p:sldId id="1948" r:id="rId9"/>
    <p:sldId id="1924" r:id="rId10"/>
    <p:sldId id="1954" r:id="rId11"/>
    <p:sldId id="1966" r:id="rId12"/>
    <p:sldId id="1963" r:id="rId13"/>
    <p:sldId id="1964" r:id="rId14"/>
    <p:sldId id="1935" r:id="rId15"/>
    <p:sldId id="1936" r:id="rId16"/>
    <p:sldId id="1915" r:id="rId17"/>
    <p:sldId id="1917" r:id="rId18"/>
    <p:sldId id="1967" r:id="rId19"/>
    <p:sldId id="1965" r:id="rId20"/>
    <p:sldId id="1968" r:id="rId21"/>
    <p:sldId id="1895" r:id="rId22"/>
    <p:sldId id="1929" r:id="rId23"/>
    <p:sldId id="1899" r:id="rId24"/>
    <p:sldId id="1957" r:id="rId25"/>
    <p:sldId id="1933" r:id="rId26"/>
    <p:sldId id="1931" r:id="rId27"/>
    <p:sldId id="1932" r:id="rId28"/>
    <p:sldId id="1904" r:id="rId29"/>
    <p:sldId id="1937" r:id="rId30"/>
    <p:sldId id="1945" r:id="rId31"/>
    <p:sldId id="1946" r:id="rId32"/>
  </p:sldIdLst>
  <p:sldSz cx="9144000" cy="6858000" type="screen4x3"/>
  <p:notesSz cx="7010400" cy="92964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A37"/>
    <a:srgbClr val="FF2600"/>
    <a:srgbClr val="00355E"/>
    <a:srgbClr val="FF3300"/>
    <a:srgbClr val="FF6600"/>
    <a:srgbClr val="003399"/>
    <a:srgbClr val="FF0000"/>
    <a:srgbClr val="FFFFCC"/>
    <a:srgbClr val="FFFF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92"/>
    <p:restoredTop sz="93147" autoAdjust="0"/>
  </p:normalViewPr>
  <p:slideViewPr>
    <p:cSldViewPr>
      <p:cViewPr varScale="1">
        <p:scale>
          <a:sx n="60" d="100"/>
          <a:sy n="60" d="100"/>
        </p:scale>
        <p:origin x="92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940" y="-120"/>
      </p:cViewPr>
      <p:guideLst>
        <p:guide orient="horz" pos="2928"/>
        <p:guide pos="220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percentage</c:v>
                </c:pt>
              </c:strCache>
            </c:strRef>
          </c:tx>
          <c:spPr>
            <a:solidFill>
              <a:schemeClr val="accent6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Customer retention</c:v>
                </c:pt>
                <c:pt idx="1">
                  <c:v>Network Optimization </c:v>
                </c:pt>
                <c:pt idx="2">
                  <c:v>Network planning</c:v>
                </c:pt>
                <c:pt idx="3">
                  <c:v>Customer acquisition</c:v>
                </c:pt>
                <c:pt idx="4">
                  <c:v>3rd party advertising/marketing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0.55</c:v>
                </c:pt>
                <c:pt idx="1">
                  <c:v>0.49</c:v>
                </c:pt>
                <c:pt idx="2" formatCode="0.00%">
                  <c:v>0.473</c:v>
                </c:pt>
                <c:pt idx="3" formatCode="0.00%">
                  <c:v>0.415</c:v>
                </c:pt>
                <c:pt idx="4" formatCode="0.00%">
                  <c:v>0.356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C36-416D-88AE-DE119C0E806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-2120673520"/>
        <c:axId val="-2120617376"/>
      </c:barChart>
      <c:catAx>
        <c:axId val="-21206735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0617376"/>
        <c:crosses val="autoZero"/>
        <c:auto val="1"/>
        <c:lblAlgn val="ctr"/>
        <c:lblOffset val="100"/>
        <c:noMultiLvlLbl val="0"/>
      </c:catAx>
      <c:valAx>
        <c:axId val="-2120617376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0673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>
            <a:lvl1pPr algn="l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796" y="1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>
            <a:lvl1pPr algn="r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135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b" anchorCtr="0" compatLnSpc="1">
            <a:prstTxWarp prst="textNoShape">
              <a:avLst/>
            </a:prstTxWarp>
          </a:bodyPr>
          <a:lstStyle>
            <a:lvl1pPr algn="l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796" y="8831135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b" anchorCtr="0" compatLnSpc="1">
            <a:prstTxWarp prst="textNoShape">
              <a:avLst/>
            </a:prstTxWarp>
          </a:bodyPr>
          <a:lstStyle>
            <a:lvl1pPr algn="r" defTabSz="927202">
              <a:defRPr sz="1200" b="0">
                <a:solidFill>
                  <a:schemeClr val="tx1"/>
                </a:solidFill>
              </a:defRPr>
            </a:lvl1pPr>
          </a:lstStyle>
          <a:p>
            <a:fld id="{51420950-7481-D64B-9C29-D8A6762D15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3493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>
            <a:lvl1pPr algn="l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796" y="1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>
            <a:lvl1pPr algn="r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700088"/>
            <a:ext cx="4643438" cy="3482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714" y="4416311"/>
            <a:ext cx="5608975" cy="4179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/>
              <a:t>Click to edit Master text styles</a:t>
            </a:r>
          </a:p>
          <a:p>
            <a:pPr lvl="1"/>
            <a:r>
              <a:rPr lang="el-GR" noProof="0"/>
              <a:t>Second level</a:t>
            </a:r>
          </a:p>
          <a:p>
            <a:pPr lvl="2"/>
            <a:r>
              <a:rPr lang="el-GR" noProof="0"/>
              <a:t>Third level</a:t>
            </a:r>
          </a:p>
          <a:p>
            <a:pPr lvl="3"/>
            <a:r>
              <a:rPr lang="el-GR" noProof="0"/>
              <a:t>Fourth level</a:t>
            </a:r>
          </a:p>
          <a:p>
            <a:pPr lvl="4"/>
            <a:r>
              <a:rPr lang="el-GR" noProof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135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b" anchorCtr="0" compatLnSpc="1">
            <a:prstTxWarp prst="textNoShape">
              <a:avLst/>
            </a:prstTxWarp>
          </a:bodyPr>
          <a:lstStyle>
            <a:lvl1pPr algn="l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796" y="8831135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b" anchorCtr="0" compatLnSpc="1">
            <a:prstTxWarp prst="textNoShape">
              <a:avLst/>
            </a:prstTxWarp>
          </a:bodyPr>
          <a:lstStyle>
            <a:lvl1pPr algn="r" defTabSz="927202">
              <a:defRPr sz="1200" b="0">
                <a:solidFill>
                  <a:schemeClr val="tx1"/>
                </a:solidFill>
              </a:defRPr>
            </a:lvl1pPr>
          </a:lstStyle>
          <a:p>
            <a:fld id="{0028516D-C5DD-0742-8657-90A9C89A8A69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9267830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1761" indent="-285293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1171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597640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4108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0577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67045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3514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79982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176066D-C2CC-A244-84BB-1A871204EAC8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701675"/>
            <a:ext cx="4643438" cy="3481388"/>
          </a:xfrm>
          <a:ln w="12700" cap="flat"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3509" tIns="46754" rIns="93509" bIns="46754"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5715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4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781019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1761" indent="-285293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1171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597640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4108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0577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67045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3514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79982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E01883F-5C26-B948-8D05-0F9D75343C90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6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236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1761" indent="-285293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1171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597640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4108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0577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67045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3514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79982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E01883F-5C26-B948-8D05-0F9D75343C90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10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337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13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287850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1761" indent="-285293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1171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597640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4108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0577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67045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3514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79982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E01883F-5C26-B948-8D05-0F9D75343C90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22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577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1761" indent="-285293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1171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597640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4108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0577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67045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3514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79982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176066D-C2CC-A244-84BB-1A871204EAC8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29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701675"/>
            <a:ext cx="4643438" cy="3481388"/>
          </a:xfrm>
          <a:ln w="12700" cap="flat"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3509" tIns="46754" rIns="93509" bIns="46754"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1157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1511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4953655" y="6346640"/>
            <a:ext cx="3434769" cy="26161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de-DE" sz="1100" b="0" dirty="0"/>
              <a:t>© Costa, </a:t>
            </a:r>
            <a:r>
              <a:rPr lang="de-DE" sz="1100" b="0" dirty="0" err="1"/>
              <a:t>Chatzimilioudis</a:t>
            </a:r>
            <a:r>
              <a:rPr lang="de-DE" sz="1100" b="0" dirty="0"/>
              <a:t>,</a:t>
            </a:r>
            <a:r>
              <a:rPr lang="de-DE" sz="1100" b="0" baseline="0" dirty="0"/>
              <a:t> Zeinalipour-</a:t>
            </a:r>
            <a:r>
              <a:rPr lang="de-DE" sz="1100" b="0" baseline="0" dirty="0" err="1"/>
              <a:t>Yazti</a:t>
            </a:r>
            <a:r>
              <a:rPr lang="de-DE" sz="1100" b="0" baseline="0" dirty="0"/>
              <a:t>, </a:t>
            </a:r>
            <a:r>
              <a:rPr lang="de-DE" sz="1100" b="0" baseline="0" dirty="0" err="1"/>
              <a:t>Mokbel</a:t>
            </a:r>
            <a:endParaRPr lang="en-US" sz="1100" b="0" dirty="0"/>
          </a:p>
        </p:txBody>
      </p:sp>
      <p:sp>
        <p:nvSpPr>
          <p:cNvPr id="6" name="Rectangle 5"/>
          <p:cNvSpPr txBox="1">
            <a:spLocks noChangeArrowheads="1"/>
          </p:cNvSpPr>
          <p:nvPr userDrawn="1"/>
        </p:nvSpPr>
        <p:spPr>
          <a:xfrm>
            <a:off x="8172400" y="6238875"/>
            <a:ext cx="514400" cy="476250"/>
          </a:xfrm>
          <a:prstGeom prst="rect">
            <a:avLst/>
          </a:prstGeom>
        </p:spPr>
        <p:txBody>
          <a:bodyPr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8EC8355E-476A-734E-A83A-E4393E9CA904}" type="slidenum">
              <a:rPr lang="el-GR" altLang="en-US" sz="1400"/>
              <a:pPr algn="r" eaLnBrk="1" hangingPunct="1"/>
              <a:t>‹#›</a:t>
            </a:fld>
            <a:endParaRPr lang="el-GR" alt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633412"/>
          </a:xfrm>
          <a:solidFill>
            <a:srgbClr val="00355E"/>
          </a:solidFill>
          <a:ln>
            <a:solidFill>
              <a:srgbClr val="00355E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186766" cy="50072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6370384"/>
            <a:ext cx="1212145" cy="251122"/>
          </a:xfrm>
          <a:prstGeom prst="rect">
            <a:avLst/>
          </a:prstGeom>
        </p:spPr>
      </p:pic>
      <p:pic>
        <p:nvPicPr>
          <p:cNvPr id="8" name="Picture 9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1" y="6296041"/>
            <a:ext cx="990960" cy="312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65267" y="6321577"/>
            <a:ext cx="2065015" cy="34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0299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7236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52513"/>
            <a:ext cx="8229600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/>
              <a:t>Click to edit Master text styles</a:t>
            </a:r>
          </a:p>
          <a:p>
            <a:pPr lvl="1"/>
            <a:r>
              <a:rPr lang="el-GR" altLang="en-US"/>
              <a:t>Second level</a:t>
            </a:r>
          </a:p>
          <a:p>
            <a:pPr lvl="2"/>
            <a:r>
              <a:rPr lang="el-GR" altLang="en-US"/>
              <a:t>Third level</a:t>
            </a:r>
          </a:p>
          <a:p>
            <a:pPr lvl="3"/>
            <a:r>
              <a:rPr lang="el-GR" altLang="en-US"/>
              <a:t>Fourth level</a:t>
            </a:r>
          </a:p>
          <a:p>
            <a:pPr lvl="4"/>
            <a:r>
              <a:rPr lang="el-GR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2843213" y="6553200"/>
            <a:ext cx="3529012" cy="3048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endParaRPr lang="en-US" sz="1400" b="0">
              <a:solidFill>
                <a:schemeClr val="tx1"/>
              </a:solidFill>
            </a:endParaRPr>
          </a:p>
        </p:txBody>
      </p:sp>
      <p:sp>
        <p:nvSpPr>
          <p:cNvPr id="1030" name="TextBox 8"/>
          <p:cNvSpPr txBox="1">
            <a:spLocks noChangeArrowheads="1"/>
          </p:cNvSpPr>
          <p:nvPr/>
        </p:nvSpPr>
        <p:spPr bwMode="auto">
          <a:xfrm>
            <a:off x="357188" y="0"/>
            <a:ext cx="8358187" cy="3698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b="0" i="1">
                <a:solidFill>
                  <a:schemeClr val="bg1"/>
                </a:solidFill>
              </a:rPr>
              <a:t>Dagstuhl Seminar </a:t>
            </a:r>
            <a:r>
              <a:rPr lang="en-GB" sz="1800" b="0" i="1">
                <a:solidFill>
                  <a:schemeClr val="bg1"/>
                </a:solidFill>
              </a:rPr>
              <a:t>10042, </a:t>
            </a:r>
            <a:r>
              <a:rPr lang="en-US" sz="1800" b="0" i="1">
                <a:solidFill>
                  <a:schemeClr val="bg1"/>
                </a:solidFill>
              </a:rPr>
              <a:t>Demetris Zeinalipour, University of Cyprus, 26/1/2010 </a:t>
            </a:r>
            <a:endParaRPr lang="en-GB" sz="1800" b="0" i="1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oo.gl/tJNa9m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hyperlink" Target="https://youtu.be/JB0uWlNCrvU?t=159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cellmapper.net/map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mAHXib" TargetMode="External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oo.gl/o4MnJp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549275"/>
            <a:ext cx="7961312" cy="1511300"/>
          </a:xfrm>
          <a:solidFill>
            <a:srgbClr val="00355E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/>
          <a:lstStyle/>
          <a:p>
            <a:r>
              <a:rPr lang="en-US" sz="3600" dirty="0">
                <a:solidFill>
                  <a:schemeClr val="bg1"/>
                </a:solidFill>
              </a:rPr>
              <a:t>Efficient Exploration of Telco Big Data with Compression and Decaying</a:t>
            </a:r>
            <a:endParaRPr lang="en-US" altLang="en-US" sz="3600" i="1" dirty="0">
              <a:solidFill>
                <a:schemeClr val="bg1"/>
              </a:solidFill>
              <a:latin typeface="Tahoma" charset="0"/>
              <a:ea typeface="ＭＳ Ｐゴシック" charset="-128"/>
            </a:endParaRP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611188" y="2349500"/>
            <a:ext cx="7961312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sz="2400" dirty="0"/>
              <a:t>Constantinos Costa∗, </a:t>
            </a:r>
            <a:r>
              <a:rPr lang="en-US" sz="2400" b="0" dirty="0"/>
              <a:t>Georgios </a:t>
            </a:r>
            <a:r>
              <a:rPr lang="en-US" sz="2400" b="0" dirty="0" err="1"/>
              <a:t>Chatzimilioudis</a:t>
            </a:r>
            <a:r>
              <a:rPr lang="en-US" sz="2400" b="0" dirty="0"/>
              <a:t>∗, </a:t>
            </a:r>
            <a:r>
              <a:rPr lang="en-US" sz="2400" b="0" dirty="0" err="1"/>
              <a:t>Demetrios</a:t>
            </a:r>
            <a:r>
              <a:rPr lang="en-US" sz="2400" b="0" dirty="0"/>
              <a:t> Zeinalipour-</a:t>
            </a:r>
            <a:r>
              <a:rPr lang="en-US" sz="2400" b="0" dirty="0" err="1"/>
              <a:t>Yazti</a:t>
            </a:r>
            <a:r>
              <a:rPr lang="en-US" sz="2400" b="0" dirty="0"/>
              <a:t>‡∗ Mohamed F. </a:t>
            </a:r>
            <a:r>
              <a:rPr lang="en-US" sz="2400" b="0" dirty="0" err="1"/>
              <a:t>Mokbel</a:t>
            </a:r>
            <a:r>
              <a:rPr lang="el-GR" sz="2400" baseline="30000" dirty="0"/>
              <a:t>§</a:t>
            </a:r>
            <a:endParaRPr lang="en-US" sz="2400" baseline="30000" dirty="0"/>
          </a:p>
          <a:p>
            <a:pPr algn="ctr"/>
            <a:endParaRPr lang="en-US" sz="2400" baseline="30000" dirty="0"/>
          </a:p>
          <a:p>
            <a:pPr algn="ctr"/>
            <a:r>
              <a:rPr lang="en-US" sz="1800" b="0" dirty="0"/>
              <a:t>∗</a:t>
            </a:r>
            <a:r>
              <a:rPr lang="en-US" altLang="en-US" sz="1800" b="0" dirty="0">
                <a:solidFill>
                  <a:schemeClr val="tx1"/>
                </a:solidFill>
              </a:rPr>
              <a:t> University of Cyprus, Cyprus </a:t>
            </a:r>
          </a:p>
          <a:p>
            <a:pPr algn="ctr"/>
            <a:r>
              <a:rPr lang="en-US" sz="1800" b="0" dirty="0"/>
              <a:t>‡ </a:t>
            </a:r>
            <a:r>
              <a:rPr lang="en-US" altLang="en-US" sz="1800" b="0" dirty="0">
                <a:solidFill>
                  <a:schemeClr val="tx1"/>
                </a:solidFill>
              </a:rPr>
              <a:t>Max Planck Institute for Informatics, Germany</a:t>
            </a:r>
          </a:p>
          <a:p>
            <a:pPr algn="ctr"/>
            <a:r>
              <a:rPr lang="el-GR" sz="1800" baseline="30000" dirty="0"/>
              <a:t>§ </a:t>
            </a:r>
            <a:r>
              <a:rPr lang="en-US" altLang="en-US" sz="1800" b="0" dirty="0">
                <a:solidFill>
                  <a:schemeClr val="tx1"/>
                </a:solidFill>
              </a:rPr>
              <a:t>University of Minnesota, MN, USA</a:t>
            </a:r>
          </a:p>
          <a:p>
            <a:pPr algn="ctr"/>
            <a:r>
              <a:rPr lang="en-US" altLang="en-US" sz="1600" b="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{</a:t>
            </a:r>
            <a:r>
              <a:rPr lang="en-US" altLang="en-US" sz="1600" b="0" dirty="0" err="1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costa.c</a:t>
            </a:r>
            <a:r>
              <a:rPr lang="en-US" altLang="en-US" sz="1600" b="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altLang="en-US" sz="1600" b="0" dirty="0" err="1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gchatzim</a:t>
            </a:r>
            <a:r>
              <a:rPr lang="en-US" altLang="en-US" sz="1600" b="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altLang="en-US" sz="1600" b="0" dirty="0" err="1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dzeina</a:t>
            </a:r>
            <a:r>
              <a:rPr lang="en-US" altLang="en-US" sz="1600" b="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}@</a:t>
            </a:r>
            <a:r>
              <a:rPr lang="en-US" altLang="en-US" sz="1600" b="0" dirty="0" err="1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cs.ucy.ac.cy</a:t>
            </a:r>
            <a:r>
              <a:rPr lang="en-US" altLang="en-US" sz="1600" b="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</a:p>
          <a:p>
            <a:pPr algn="ctr"/>
            <a:r>
              <a:rPr lang="en-US" sz="1600" b="0" dirty="0" err="1">
                <a:latin typeface="Courier New" charset="0"/>
                <a:ea typeface="Courier New" charset="0"/>
                <a:cs typeface="Courier New" charset="0"/>
              </a:rPr>
              <a:t>dzeinali@mpi-inf.mpg.de</a:t>
            </a:r>
            <a:r>
              <a:rPr lang="en-US" sz="1600" b="0" dirty="0"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sz="1600" b="0" dirty="0" err="1">
                <a:latin typeface="Courier New" charset="0"/>
                <a:ea typeface="Courier New" charset="0"/>
                <a:cs typeface="Courier New" charset="0"/>
              </a:rPr>
              <a:t>mokbel@cs.umn.edu</a:t>
            </a: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 </a:t>
            </a:r>
          </a:p>
          <a:p>
            <a:pPr algn="ctr"/>
            <a:endParaRPr lang="en-US" altLang="en-US" sz="1800" b="0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 algn="ctr"/>
            <a:r>
              <a:rPr lang="en-US" altLang="en-US" sz="2400" b="0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en-US" sz="2400" baseline="30000" dirty="0"/>
          </a:p>
          <a:p>
            <a:pPr algn="ctr" eaLnBrk="1" hangingPunct="1">
              <a:spcBef>
                <a:spcPct val="20000"/>
              </a:spcBef>
            </a:pPr>
            <a:endParaRPr lang="en-US" sz="2400" b="0" dirty="0"/>
          </a:p>
          <a:p>
            <a:pPr algn="ctr" eaLnBrk="1" hangingPunct="1">
              <a:spcBef>
                <a:spcPct val="20000"/>
              </a:spcBef>
            </a:pPr>
            <a:endParaRPr lang="en-US" altLang="en-US" sz="2000" b="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20000"/>
              </a:spcBef>
            </a:pPr>
            <a:endParaRPr lang="en-US" altLang="en-US" sz="1800" b="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738" y="6237312"/>
            <a:ext cx="2303512" cy="391588"/>
          </a:xfrm>
          <a:prstGeom prst="rect">
            <a:avLst/>
          </a:prstGeom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175" y="6157271"/>
            <a:ext cx="1807940" cy="535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1113" y="6157271"/>
            <a:ext cx="3475682" cy="551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11"/>
          <p:cNvSpPr>
            <a:spLocks noChangeArrowheads="1"/>
          </p:cNvSpPr>
          <p:nvPr/>
        </p:nvSpPr>
        <p:spPr bwMode="auto">
          <a:xfrm>
            <a:off x="611188" y="5437694"/>
            <a:ext cx="7993062" cy="583115"/>
          </a:xfrm>
          <a:prstGeom prst="rect">
            <a:avLst/>
          </a:prstGeom>
          <a:solidFill>
            <a:srgbClr val="00355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chemeClr val="bg1"/>
                </a:solidFill>
              </a:rPr>
              <a:t>The 33rd IEEE International Conference on Data Engineering</a:t>
            </a:r>
          </a:p>
          <a:p>
            <a:pPr algn="ctr" eaLnBrk="1" hangingPunct="1"/>
            <a:r>
              <a:rPr lang="en-US" altLang="en-US" sz="1800" b="0" dirty="0">
                <a:solidFill>
                  <a:schemeClr val="bg1"/>
                </a:solidFill>
              </a:rPr>
              <a:t>San Diego, CA, USA,  April 19-22, 2017</a:t>
            </a:r>
            <a:endParaRPr lang="fr-FR" altLang="en-US" sz="1800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Presentation Outline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184775"/>
          </a:xfrm>
        </p:spPr>
        <p:txBody>
          <a:bodyPr/>
          <a:lstStyle/>
          <a:p>
            <a:pPr marL="514350" indent="-514350">
              <a:lnSpc>
                <a:spcPct val="90000"/>
              </a:lnSpc>
            </a:pPr>
            <a:r>
              <a:rPr lang="en-US" altLang="en-US" sz="4000" dirty="0">
                <a:solidFill>
                  <a:schemeClr val="bg2"/>
                </a:solidFill>
                <a:ea typeface="ＭＳ Ｐゴシック" charset="-128"/>
              </a:rPr>
              <a:t>Introduction 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000" dirty="0">
                <a:solidFill>
                  <a:schemeClr val="bg2"/>
                </a:solidFill>
                <a:ea typeface="ＭＳ Ｐゴシック" charset="-128"/>
              </a:rPr>
              <a:t>Background</a:t>
            </a:r>
          </a:p>
          <a:p>
            <a:pPr marL="514350" indent="-514350">
              <a:lnSpc>
                <a:spcPct val="90000"/>
              </a:lnSpc>
            </a:pPr>
            <a:r>
              <a:rPr lang="en-US" sz="4000" b="1" dirty="0">
                <a:solidFill>
                  <a:srgbClr val="FF0000"/>
                </a:solidFill>
              </a:rPr>
              <a:t>SPATE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sz="3200" dirty="0"/>
              <a:t>Storage Layer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sz="3200" dirty="0"/>
              <a:t>Indexing Layer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sz="3200" dirty="0"/>
              <a:t>Application Layer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000" dirty="0"/>
              <a:t>Experiments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000" dirty="0"/>
              <a:t>Conclusions</a:t>
            </a:r>
            <a:endParaRPr lang="en-US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33405721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SPATE: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4906888" cy="5073650"/>
          </a:xfrm>
        </p:spPr>
        <p:txBody>
          <a:bodyPr/>
          <a:lstStyle/>
          <a:p>
            <a:r>
              <a:rPr lang="en-US" sz="3600" dirty="0"/>
              <a:t>SPATE has </a:t>
            </a:r>
            <a:r>
              <a:rPr lang="en-US" sz="3600" b="1" dirty="0"/>
              <a:t>3</a:t>
            </a:r>
            <a:r>
              <a:rPr lang="en-US" sz="3600" dirty="0"/>
              <a:t> layers:</a:t>
            </a:r>
          </a:p>
          <a:p>
            <a:pPr lvl="1"/>
            <a:r>
              <a:rPr lang="en-US" dirty="0"/>
              <a:t>Storage layer</a:t>
            </a:r>
          </a:p>
          <a:p>
            <a:pPr lvl="2"/>
            <a:r>
              <a:rPr lang="en-US" b="1" dirty="0"/>
              <a:t>compression</a:t>
            </a:r>
            <a:r>
              <a:rPr lang="en-US" dirty="0"/>
              <a:t> logic</a:t>
            </a:r>
          </a:p>
          <a:p>
            <a:pPr lvl="1"/>
            <a:r>
              <a:rPr lang="en-US" dirty="0"/>
              <a:t>Indexing layer</a:t>
            </a:r>
          </a:p>
          <a:p>
            <a:pPr lvl="2"/>
            <a:r>
              <a:rPr lang="en-US" dirty="0"/>
              <a:t>minimizing the query </a:t>
            </a:r>
            <a:r>
              <a:rPr lang="en-US" b="1" dirty="0"/>
              <a:t>response time </a:t>
            </a:r>
            <a:r>
              <a:rPr lang="en-US" dirty="0"/>
              <a:t>for data exploration queries</a:t>
            </a:r>
          </a:p>
          <a:p>
            <a:pPr lvl="2"/>
            <a:r>
              <a:rPr lang="en-US" dirty="0"/>
              <a:t>gradual </a:t>
            </a:r>
            <a:r>
              <a:rPr lang="en-US" b="1" dirty="0"/>
              <a:t>decay</a:t>
            </a:r>
            <a:r>
              <a:rPr lang="en-US" dirty="0"/>
              <a:t> the data</a:t>
            </a:r>
          </a:p>
          <a:p>
            <a:pPr lvl="1"/>
            <a:r>
              <a:rPr lang="en-US" dirty="0"/>
              <a:t>Application layer</a:t>
            </a:r>
          </a:p>
          <a:p>
            <a:pPr lvl="2"/>
            <a:r>
              <a:rPr lang="en-US" b="1" dirty="0"/>
              <a:t>querying</a:t>
            </a:r>
            <a:r>
              <a:rPr lang="en-US" dirty="0"/>
              <a:t> module</a:t>
            </a:r>
          </a:p>
          <a:p>
            <a:pPr lvl="2"/>
            <a:r>
              <a:rPr lang="en-US" b="1" dirty="0"/>
              <a:t>user interface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188" y="1558961"/>
            <a:ext cx="3378488" cy="4061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5148064" y="4221088"/>
            <a:ext cx="3672408" cy="1399073"/>
          </a:xfrm>
          <a:prstGeom prst="rect">
            <a:avLst/>
          </a:prstGeom>
          <a:noFill/>
          <a:ln w="38100" cap="flat" cmpd="sng" algn="ctr">
            <a:solidFill>
              <a:srgbClr val="FF26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148064" y="2420888"/>
            <a:ext cx="3672408" cy="1759113"/>
          </a:xfrm>
          <a:prstGeom prst="rect">
            <a:avLst/>
          </a:prstGeom>
          <a:noFill/>
          <a:ln w="38100" cap="flat" cmpd="sng" algn="ctr">
            <a:solidFill>
              <a:srgbClr val="FF26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148064" y="1576665"/>
            <a:ext cx="3672408" cy="844223"/>
          </a:xfrm>
          <a:prstGeom prst="rect">
            <a:avLst/>
          </a:prstGeom>
          <a:noFill/>
          <a:ln w="38100" cap="flat" cmpd="sng" algn="ctr">
            <a:solidFill>
              <a:srgbClr val="FF26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68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6" grpId="2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440364" y="4149080"/>
            <a:ext cx="8186766" cy="2160240"/>
          </a:xfrm>
          <a:prstGeom prst="rect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457200" y="1052736"/>
            <a:ext cx="8186766" cy="1008112"/>
          </a:xfrm>
          <a:prstGeom prst="rect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Storage Layer: Compression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186766" cy="5184576"/>
          </a:xfrm>
        </p:spPr>
        <p:txBody>
          <a:bodyPr/>
          <a:lstStyle/>
          <a:p>
            <a:r>
              <a:rPr lang="en-US" sz="2800" b="1" dirty="0"/>
              <a:t>Compression</a:t>
            </a:r>
            <a:r>
              <a:rPr lang="en-US" sz="2800" dirty="0"/>
              <a:t> refers to the encoding of data using fewer bits than the original representation </a:t>
            </a:r>
          </a:p>
          <a:p>
            <a:r>
              <a:rPr lang="en-US" sz="2800" b="1" dirty="0"/>
              <a:t>Benefits:</a:t>
            </a:r>
          </a:p>
          <a:p>
            <a:pPr lvl="1"/>
            <a:r>
              <a:rPr lang="en-US" sz="2400" dirty="0"/>
              <a:t>Shifts the resource bottlenecks </a:t>
            </a:r>
            <a:r>
              <a:rPr lang="en-US" sz="2400" b="1" dirty="0"/>
              <a:t>from</a:t>
            </a:r>
            <a:r>
              <a:rPr lang="en-US" sz="2400" dirty="0"/>
              <a:t> </a:t>
            </a:r>
            <a:r>
              <a:rPr lang="en-US" sz="2400" b="1" dirty="0"/>
              <a:t>storage-</a:t>
            </a:r>
            <a:r>
              <a:rPr lang="en-US" sz="2400" dirty="0"/>
              <a:t> and </a:t>
            </a:r>
            <a:r>
              <a:rPr lang="en-US" sz="2400" b="1" dirty="0"/>
              <a:t>network-I/O</a:t>
            </a:r>
            <a:r>
              <a:rPr lang="en-US" sz="2400" dirty="0"/>
              <a:t> to </a:t>
            </a:r>
            <a:r>
              <a:rPr lang="en-US" sz="2400" b="1" dirty="0"/>
              <a:t>CPU</a:t>
            </a:r>
            <a:r>
              <a:rPr lang="en-US" sz="2400" dirty="0"/>
              <a:t> (cycles increasing faster).</a:t>
            </a:r>
          </a:p>
          <a:p>
            <a:pPr lvl="1"/>
            <a:r>
              <a:rPr lang="en-US" sz="2400" dirty="0"/>
              <a:t>Save enormous </a:t>
            </a:r>
            <a:r>
              <a:rPr lang="en-US" sz="2400" b="1" dirty="0"/>
              <a:t>amounts of storage </a:t>
            </a:r>
            <a:r>
              <a:rPr lang="en-US" sz="2400" dirty="0"/>
              <a:t>and </a:t>
            </a:r>
            <a:r>
              <a:rPr lang="en-US" sz="2400" b="1" dirty="0"/>
              <a:t>I/O</a:t>
            </a:r>
            <a:r>
              <a:rPr lang="en-US" sz="2400" dirty="0"/>
              <a:t> on subsequent analytic tasks!</a:t>
            </a:r>
          </a:p>
          <a:p>
            <a:r>
              <a:rPr lang="en-US" sz="2800" b="1" dirty="0">
                <a:solidFill>
                  <a:srgbClr val="007A37"/>
                </a:solidFill>
              </a:rPr>
              <a:t>Desiderata: </a:t>
            </a:r>
            <a:r>
              <a:rPr lang="en-US" sz="2800" dirty="0"/>
              <a:t>Given a setting where TBD arrives </a:t>
            </a:r>
            <a:r>
              <a:rPr lang="en-US" sz="2800" b="1" dirty="0"/>
              <a:t>periodically</a:t>
            </a:r>
            <a:r>
              <a:rPr lang="en-US" sz="2800" dirty="0"/>
              <a:t> in batches, we want to:</a:t>
            </a:r>
          </a:p>
          <a:p>
            <a:pPr lvl="1"/>
            <a:r>
              <a:rPr lang="en-US" sz="2400" b="1" dirty="0"/>
              <a:t>minimize</a:t>
            </a:r>
            <a:r>
              <a:rPr lang="en-US" sz="2400" dirty="0"/>
              <a:t> the </a:t>
            </a:r>
            <a:r>
              <a:rPr lang="en-US" sz="2400" b="1" dirty="0"/>
              <a:t>space</a:t>
            </a:r>
            <a:r>
              <a:rPr lang="en-US" sz="2400" dirty="0"/>
              <a:t> needed to store/archive data</a:t>
            </a:r>
          </a:p>
          <a:p>
            <a:pPr lvl="1"/>
            <a:r>
              <a:rPr lang="en-US" sz="2400" b="1" dirty="0"/>
              <a:t>minimize</a:t>
            </a:r>
            <a:r>
              <a:rPr lang="en-US" sz="2400" dirty="0"/>
              <a:t> </a:t>
            </a:r>
            <a:r>
              <a:rPr lang="en-US" sz="2400" b="1" dirty="0"/>
              <a:t>response time </a:t>
            </a:r>
            <a:r>
              <a:rPr lang="en-US" sz="2400" dirty="0"/>
              <a:t>for spatiotemporal data exploration queries</a:t>
            </a:r>
            <a:endParaRPr lang="en-US" sz="2400" b="1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5185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Storage Layer: Compression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80728"/>
            <a:ext cx="8186767" cy="5073650"/>
          </a:xfrm>
        </p:spPr>
        <p:txBody>
          <a:bodyPr/>
          <a:lstStyle/>
          <a:p>
            <a:r>
              <a:rPr lang="en-US" sz="2800" dirty="0"/>
              <a:t>We analyzed an </a:t>
            </a:r>
            <a:r>
              <a:rPr lang="en-US" sz="2800" b="1" dirty="0"/>
              <a:t>anonymized real TBD dataset </a:t>
            </a:r>
            <a:r>
              <a:rPr lang="en-US" sz="2800" dirty="0"/>
              <a:t>to understand </a:t>
            </a:r>
            <a:r>
              <a:rPr lang="en-US" sz="2800" b="1" dirty="0"/>
              <a:t>what compression ratios </a:t>
            </a:r>
            <a:r>
              <a:rPr lang="en-US" sz="2800" dirty="0"/>
              <a:t>can be achieved?</a:t>
            </a:r>
          </a:p>
          <a:p>
            <a:pPr lvl="1"/>
            <a:r>
              <a:rPr lang="en-US" sz="2400" b="1" dirty="0"/>
              <a:t>Dataset: </a:t>
            </a:r>
            <a:r>
              <a:rPr lang="en-US" sz="2400" dirty="0"/>
              <a:t>1 week, 1.7M CDR, 21M NMS, 300K users</a:t>
            </a:r>
          </a:p>
          <a:p>
            <a:pPr lvl="1"/>
            <a:r>
              <a:rPr lang="en-US" sz="2400" b="1" dirty="0"/>
              <a:t>Tool: </a:t>
            </a:r>
            <a:r>
              <a:rPr lang="en-US" sz="2400" dirty="0"/>
              <a:t>Shannon’s entropy (typical measure for the maximum compressibility of a dataset)</a:t>
            </a:r>
          </a:p>
          <a:p>
            <a:pPr lvl="1"/>
            <a:r>
              <a:rPr lang="en-US" sz="2400" b="1" dirty="0"/>
              <a:t>Observation: </a:t>
            </a:r>
            <a:r>
              <a:rPr lang="en-US" sz="2400" dirty="0"/>
              <a:t>TBD contains significant redundancy (Entropy close to 0)!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625" y="4365104"/>
            <a:ext cx="3400708" cy="1800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8852" y="4365104"/>
            <a:ext cx="3369411" cy="180020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 bwMode="auto">
          <a:xfrm>
            <a:off x="2642979" y="5714215"/>
            <a:ext cx="447737" cy="242052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ysClr val="windowText" lastClr="000000"/>
              </a:solidFill>
              <a:effectLst/>
              <a:latin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7436045" y="5746763"/>
            <a:ext cx="447737" cy="242052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ysClr val="windowText" lastClr="000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Storage Layer: Compression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Our </a:t>
            </a:r>
            <a:r>
              <a:rPr lang="en-US" sz="2800" b="1" dirty="0"/>
              <a:t>next aim </a:t>
            </a:r>
            <a:r>
              <a:rPr lang="en-US" sz="2800" dirty="0"/>
              <a:t>was to empirically </a:t>
            </a:r>
            <a:r>
              <a:rPr lang="en-US" sz="2800" b="1" dirty="0"/>
              <a:t>identify</a:t>
            </a:r>
            <a:r>
              <a:rPr lang="en-US" sz="2800" dirty="0"/>
              <a:t> appropriate </a:t>
            </a:r>
            <a:r>
              <a:rPr lang="en-US" sz="2800" b="1" dirty="0"/>
              <a:t>compression libraries </a:t>
            </a:r>
            <a:r>
              <a:rPr lang="en-US" sz="2800" dirty="0"/>
              <a:t>for </a:t>
            </a:r>
            <a:r>
              <a:rPr lang="en-US" sz="2800" b="1" dirty="0"/>
              <a:t>TBD</a:t>
            </a:r>
            <a:r>
              <a:rPr lang="en-US" sz="2800" dirty="0"/>
              <a:t>.</a:t>
            </a:r>
          </a:p>
          <a:p>
            <a:r>
              <a:rPr lang="en-US" sz="2800" dirty="0"/>
              <a:t>Our </a:t>
            </a:r>
            <a:r>
              <a:rPr lang="en-US" sz="2800" dirty="0" err="1"/>
              <a:t>microbenchmark</a:t>
            </a:r>
            <a:r>
              <a:rPr lang="en-US" sz="2800" dirty="0"/>
              <a:t> is performed:</a:t>
            </a:r>
          </a:p>
          <a:p>
            <a:pPr lvl="1"/>
            <a:r>
              <a:rPr lang="en-US" sz="2400" b="1" dirty="0"/>
              <a:t>Dataset: </a:t>
            </a:r>
            <a:r>
              <a:rPr lang="en-US" sz="2400" dirty="0"/>
              <a:t>200 snapshots from the 5GB anonymized and uncompressed TBD dataset presented earlier.</a:t>
            </a:r>
          </a:p>
          <a:p>
            <a:pPr lvl="1"/>
            <a:r>
              <a:rPr lang="en-US" sz="2400" b="1" dirty="0" err="1"/>
              <a:t>Filesystem</a:t>
            </a:r>
            <a:r>
              <a:rPr lang="en-US" sz="2400" b="1" dirty="0"/>
              <a:t>: </a:t>
            </a:r>
            <a:r>
              <a:rPr lang="en-US" sz="2400" dirty="0"/>
              <a:t>On top of an HDFS v2.5.2</a:t>
            </a:r>
          </a:p>
          <a:p>
            <a:r>
              <a:rPr lang="en-US" sz="2800" dirty="0"/>
              <a:t>Three </a:t>
            </a:r>
            <a:r>
              <a:rPr lang="en-US" sz="2800" b="1" dirty="0"/>
              <a:t>important</a:t>
            </a:r>
            <a:r>
              <a:rPr lang="en-US" sz="2800" dirty="0"/>
              <a:t> </a:t>
            </a:r>
            <a:r>
              <a:rPr lang="en-US" sz="2800" b="1" dirty="0"/>
              <a:t>metrics </a:t>
            </a:r>
            <a:r>
              <a:rPr lang="en-US" sz="2800" dirty="0"/>
              <a:t>in compression:</a:t>
            </a:r>
          </a:p>
          <a:p>
            <a:pPr lvl="1"/>
            <a:r>
              <a:rPr lang="en-US" sz="2400" i="1" dirty="0"/>
              <a:t>compression ratio </a:t>
            </a:r>
            <a:r>
              <a:rPr lang="en-US" sz="2400" b="1" dirty="0" err="1"/>
              <a:t>r</a:t>
            </a:r>
            <a:r>
              <a:rPr lang="en-US" sz="2400" b="1" baseline="-25000" dirty="0" err="1"/>
              <a:t>c</a:t>
            </a:r>
            <a:endParaRPr lang="en-US" sz="2400" dirty="0"/>
          </a:p>
          <a:p>
            <a:pPr lvl="1"/>
            <a:r>
              <a:rPr lang="en-US" sz="2400" i="1" dirty="0"/>
              <a:t>compression time </a:t>
            </a:r>
            <a:r>
              <a:rPr lang="en-US" sz="2400" b="1" dirty="0"/>
              <a:t>T</a:t>
            </a:r>
            <a:r>
              <a:rPr lang="en-US" sz="2400" b="1" baseline="-25000" dirty="0"/>
              <a:t>c1</a:t>
            </a:r>
            <a:r>
              <a:rPr lang="en-US" sz="2400" dirty="0"/>
              <a:t> </a:t>
            </a:r>
          </a:p>
          <a:p>
            <a:pPr lvl="1"/>
            <a:r>
              <a:rPr lang="en-US" sz="2400" i="1" dirty="0"/>
              <a:t>decompression time </a:t>
            </a:r>
            <a:r>
              <a:rPr lang="en-US" sz="2400" b="1" dirty="0"/>
              <a:t>T</a:t>
            </a:r>
            <a:r>
              <a:rPr lang="en-US" sz="2400" b="1" baseline="-25000" dirty="0"/>
              <a:t>c2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6356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Storage Layer: Compression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124744"/>
            <a:ext cx="8186766" cy="5073650"/>
          </a:xfrm>
        </p:spPr>
        <p:txBody>
          <a:bodyPr/>
          <a:lstStyle/>
          <a:p>
            <a:r>
              <a:rPr lang="en-US" sz="3600" b="1" dirty="0"/>
              <a:t>Lossless</a:t>
            </a:r>
            <a:r>
              <a:rPr lang="en-US" sz="3600" dirty="0"/>
              <a:t> compression </a:t>
            </a:r>
            <a:r>
              <a:rPr lang="en-US" sz="3600" b="1" dirty="0"/>
              <a:t>libraries</a:t>
            </a:r>
            <a:r>
              <a:rPr lang="en-US" sz="3600" dirty="0"/>
              <a:t>:</a:t>
            </a:r>
          </a:p>
          <a:p>
            <a:pPr lvl="1"/>
            <a:r>
              <a:rPr lang="en-US" b="1" dirty="0"/>
              <a:t>GZIP</a:t>
            </a:r>
            <a:r>
              <a:rPr lang="en-US" dirty="0"/>
              <a:t> based on DEFLATE algorithm (Lempel-Ziv and Huffman)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b="1" dirty="0" err="1">
                <a:solidFill>
                  <a:srgbClr val="007A37"/>
                </a:solidFill>
              </a:rPr>
              <a:t>r</a:t>
            </a:r>
            <a:r>
              <a:rPr lang="en-US" b="1" baseline="-25000" dirty="0" err="1">
                <a:solidFill>
                  <a:srgbClr val="007A37"/>
                </a:solidFill>
              </a:rPr>
              <a:t>c</a:t>
            </a:r>
            <a:r>
              <a:rPr lang="en-US" b="1" dirty="0">
                <a:solidFill>
                  <a:srgbClr val="007A37"/>
                </a:solidFill>
              </a:rPr>
              <a:t>, T</a:t>
            </a:r>
            <a:r>
              <a:rPr lang="en-US" b="1" baseline="-25000" dirty="0">
                <a:solidFill>
                  <a:srgbClr val="007A37"/>
                </a:solidFill>
              </a:rPr>
              <a:t>c1, </a:t>
            </a:r>
            <a:r>
              <a:rPr lang="en-US" b="1" dirty="0">
                <a:solidFill>
                  <a:srgbClr val="FFC000"/>
                </a:solidFill>
              </a:rPr>
              <a:t>T</a:t>
            </a:r>
            <a:r>
              <a:rPr lang="en-US" b="1" baseline="-25000" dirty="0">
                <a:solidFill>
                  <a:srgbClr val="FFC000"/>
                </a:solidFill>
              </a:rPr>
              <a:t>c2</a:t>
            </a:r>
            <a:r>
              <a:rPr lang="en-US" b="1" baseline="-25000" dirty="0">
                <a:solidFill>
                  <a:srgbClr val="007A37"/>
                </a:solidFill>
              </a:rPr>
              <a:t> ,</a:t>
            </a:r>
            <a:r>
              <a:rPr lang="en-US" b="1" dirty="0">
                <a:solidFill>
                  <a:srgbClr val="007A37"/>
                </a:solidFill>
              </a:rPr>
              <a:t> </a:t>
            </a:r>
            <a:r>
              <a:rPr lang="en-US" b="1" dirty="0" err="1">
                <a:solidFill>
                  <a:srgbClr val="007A37"/>
                </a:solidFill>
              </a:rPr>
              <a:t>compat</a:t>
            </a:r>
            <a:r>
              <a:rPr lang="en-US" b="1" dirty="0">
                <a:solidFill>
                  <a:srgbClr val="007A37"/>
                </a:solidFill>
              </a:rPr>
              <a:t>. </a:t>
            </a:r>
            <a:r>
              <a:rPr lang="en-US" b="1" dirty="0">
                <a:solidFill>
                  <a:srgbClr val="007A37"/>
                </a:solidFill>
                <a:sym typeface="Wingdings"/>
              </a:rPr>
              <a:t></a:t>
            </a:r>
            <a:endParaRPr lang="en-US" dirty="0">
              <a:solidFill>
                <a:srgbClr val="007A37"/>
              </a:solidFill>
            </a:endParaRPr>
          </a:p>
          <a:p>
            <a:pPr lvl="1"/>
            <a:r>
              <a:rPr lang="en-US" b="1" dirty="0"/>
              <a:t>7z</a:t>
            </a:r>
            <a:r>
              <a:rPr lang="en-US" dirty="0"/>
              <a:t> is compression tool based on the LZMA and LZMA2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b="1" dirty="0" err="1">
                <a:solidFill>
                  <a:srgbClr val="007A37"/>
                </a:solidFill>
              </a:rPr>
              <a:t>r</a:t>
            </a:r>
            <a:r>
              <a:rPr lang="en-US" b="1" baseline="-25000" dirty="0" err="1">
                <a:solidFill>
                  <a:srgbClr val="007A37"/>
                </a:solidFill>
              </a:rPr>
              <a:t>c</a:t>
            </a:r>
            <a:r>
              <a:rPr lang="en-US" b="1" dirty="0">
                <a:solidFill>
                  <a:srgbClr val="007A37"/>
                </a:solidFill>
              </a:rPr>
              <a:t>, T</a:t>
            </a:r>
            <a:r>
              <a:rPr lang="en-US" b="1" baseline="-25000" dirty="0">
                <a:solidFill>
                  <a:srgbClr val="007A37"/>
                </a:solidFill>
              </a:rPr>
              <a:t>c1, </a:t>
            </a:r>
            <a:r>
              <a:rPr lang="en-US" b="1" dirty="0">
                <a:solidFill>
                  <a:srgbClr val="FFC000"/>
                </a:solidFill>
              </a:rPr>
              <a:t>T</a:t>
            </a:r>
            <a:r>
              <a:rPr lang="en-US" b="1" baseline="-25000" dirty="0">
                <a:solidFill>
                  <a:srgbClr val="FFC000"/>
                </a:solidFill>
              </a:rPr>
              <a:t>c2 ,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compat</a:t>
            </a:r>
            <a:r>
              <a:rPr lang="en-US" b="1" dirty="0">
                <a:solidFill>
                  <a:srgbClr val="FF0000"/>
                </a:solidFill>
              </a:rPr>
              <a:t>. </a:t>
            </a:r>
            <a:r>
              <a:rPr lang="en-US" b="1" dirty="0">
                <a:solidFill>
                  <a:srgbClr val="FF0000"/>
                </a:solidFill>
                <a:sym typeface="Wingdings"/>
              </a:rPr>
              <a:t></a:t>
            </a:r>
            <a:endParaRPr lang="en-US" dirty="0">
              <a:solidFill>
                <a:srgbClr val="FFC000"/>
              </a:solidFill>
            </a:endParaRPr>
          </a:p>
          <a:p>
            <a:pPr lvl="1"/>
            <a:r>
              <a:rPr lang="en-US" b="1" dirty="0"/>
              <a:t>SNAPPY</a:t>
            </a:r>
            <a:r>
              <a:rPr lang="en-US" dirty="0"/>
              <a:t>, by Google, aims for maximum compression speed</a:t>
            </a:r>
            <a:r>
              <a:rPr lang="mr-IN" dirty="0"/>
              <a:t> –</a:t>
            </a:r>
            <a:r>
              <a:rPr lang="en-US" dirty="0"/>
              <a:t> </a:t>
            </a:r>
            <a:r>
              <a:rPr lang="en-US" b="1" dirty="0" err="1">
                <a:solidFill>
                  <a:srgbClr val="FF2600"/>
                </a:solidFill>
              </a:rPr>
              <a:t>r</a:t>
            </a:r>
            <a:r>
              <a:rPr lang="en-US" b="1" baseline="-25000" dirty="0" err="1">
                <a:solidFill>
                  <a:srgbClr val="FF2600"/>
                </a:solidFill>
              </a:rPr>
              <a:t>c</a:t>
            </a:r>
            <a:r>
              <a:rPr lang="en-US" b="1" dirty="0">
                <a:solidFill>
                  <a:srgbClr val="FF2600"/>
                </a:solidFill>
              </a:rPr>
              <a:t>, </a:t>
            </a:r>
            <a:r>
              <a:rPr lang="en-US" b="1" dirty="0">
                <a:solidFill>
                  <a:srgbClr val="007A37"/>
                </a:solidFill>
              </a:rPr>
              <a:t>T</a:t>
            </a:r>
            <a:r>
              <a:rPr lang="en-US" b="1" baseline="-25000" dirty="0">
                <a:solidFill>
                  <a:srgbClr val="007A37"/>
                </a:solidFill>
              </a:rPr>
              <a:t>c1, </a:t>
            </a:r>
            <a:r>
              <a:rPr lang="en-US" b="1" dirty="0">
                <a:solidFill>
                  <a:srgbClr val="FFC000"/>
                </a:solidFill>
              </a:rPr>
              <a:t>T</a:t>
            </a:r>
            <a:r>
              <a:rPr lang="en-US" b="1" baseline="-25000" dirty="0">
                <a:solidFill>
                  <a:srgbClr val="FFC000"/>
                </a:solidFill>
              </a:rPr>
              <a:t>c2</a:t>
            </a:r>
            <a:r>
              <a:rPr lang="en-US" b="1" baseline="-25000" dirty="0">
                <a:solidFill>
                  <a:srgbClr val="007A37"/>
                </a:solidFill>
              </a:rPr>
              <a:t> </a:t>
            </a:r>
            <a:r>
              <a:rPr lang="en-US" b="1" baseline="-25000" dirty="0">
                <a:solidFill>
                  <a:srgbClr val="FF0000"/>
                </a:solidFill>
              </a:rPr>
              <a:t>,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compat</a:t>
            </a:r>
            <a:r>
              <a:rPr lang="en-US" b="1" dirty="0">
                <a:solidFill>
                  <a:srgbClr val="FF0000"/>
                </a:solidFill>
              </a:rPr>
              <a:t>. </a:t>
            </a:r>
            <a:r>
              <a:rPr lang="en-US" b="1" dirty="0">
                <a:solidFill>
                  <a:srgbClr val="FF0000"/>
                </a:solidFill>
                <a:sym typeface="Wingdings"/>
              </a:rPr>
              <a:t></a:t>
            </a:r>
            <a:endParaRPr lang="en-US" dirty="0">
              <a:solidFill>
                <a:srgbClr val="FFC000"/>
              </a:solidFill>
            </a:endParaRPr>
          </a:p>
          <a:p>
            <a:pPr lvl="1"/>
            <a:r>
              <a:rPr lang="en-US" b="1" dirty="0"/>
              <a:t>ZSTD</a:t>
            </a:r>
            <a:r>
              <a:rPr lang="en-US" dirty="0"/>
              <a:t>, by Facebook, uses new generation entropy coders HUFF0 (Huffman) and FSE (Fine State Entropy)</a:t>
            </a:r>
            <a:r>
              <a:rPr lang="mr-IN" dirty="0"/>
              <a:t> –</a:t>
            </a:r>
            <a:r>
              <a:rPr lang="en-US" dirty="0"/>
              <a:t> </a:t>
            </a:r>
            <a:r>
              <a:rPr lang="en-US" b="1" dirty="0" err="1">
                <a:solidFill>
                  <a:srgbClr val="007A37"/>
                </a:solidFill>
              </a:rPr>
              <a:t>r</a:t>
            </a:r>
            <a:r>
              <a:rPr lang="en-US" b="1" baseline="-25000" dirty="0" err="1">
                <a:solidFill>
                  <a:srgbClr val="007A37"/>
                </a:solidFill>
              </a:rPr>
              <a:t>c</a:t>
            </a:r>
            <a:r>
              <a:rPr lang="en-US" b="1" dirty="0">
                <a:solidFill>
                  <a:srgbClr val="007A37"/>
                </a:solidFill>
              </a:rPr>
              <a:t>, T</a:t>
            </a:r>
            <a:r>
              <a:rPr lang="en-US" b="1" baseline="-25000" dirty="0">
                <a:solidFill>
                  <a:srgbClr val="007A37"/>
                </a:solidFill>
              </a:rPr>
              <a:t>c1,</a:t>
            </a:r>
            <a:r>
              <a:rPr lang="en-US" b="1" baseline="-25000" dirty="0">
                <a:solidFill>
                  <a:srgbClr val="FFC000"/>
                </a:solidFill>
              </a:rPr>
              <a:t> </a:t>
            </a:r>
            <a:r>
              <a:rPr lang="en-US" b="1" dirty="0">
                <a:solidFill>
                  <a:srgbClr val="FFC000"/>
                </a:solidFill>
              </a:rPr>
              <a:t>T</a:t>
            </a:r>
            <a:r>
              <a:rPr lang="en-US" b="1" baseline="-25000" dirty="0">
                <a:solidFill>
                  <a:srgbClr val="FFC000"/>
                </a:solidFill>
              </a:rPr>
              <a:t>c2</a:t>
            </a:r>
            <a:r>
              <a:rPr lang="en-US" b="1" baseline="-25000" dirty="0">
                <a:solidFill>
                  <a:srgbClr val="FF0000"/>
                </a:solidFill>
              </a:rPr>
              <a:t> ,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compat</a:t>
            </a:r>
            <a:r>
              <a:rPr lang="en-US" b="1" dirty="0">
                <a:solidFill>
                  <a:srgbClr val="FF0000"/>
                </a:solidFill>
              </a:rPr>
              <a:t>. </a:t>
            </a:r>
            <a:r>
              <a:rPr lang="en-US" b="1" dirty="0">
                <a:solidFill>
                  <a:srgbClr val="FF0000"/>
                </a:solidFill>
                <a:sym typeface="Wingdings"/>
              </a:rPr>
              <a:t></a:t>
            </a:r>
            <a:endParaRPr lang="en-US" dirty="0">
              <a:solidFill>
                <a:srgbClr val="FFC000"/>
              </a:solidFill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76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Storage Layer: Compression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4622336"/>
              </p:ext>
            </p:extLst>
          </p:nvPr>
        </p:nvGraphicFramePr>
        <p:xfrm>
          <a:off x="477788" y="1196752"/>
          <a:ext cx="7992888" cy="4510364"/>
        </p:xfrm>
        <a:graphic>
          <a:graphicData uri="http://schemas.openxmlformats.org/drawingml/2006/table">
            <a:tbl>
              <a:tblPr firstRow="1" firstCol="1" bandRow="1">
                <a:tableStyleId>{08FB837D-C827-4EFA-A057-4D05807E0F7C}</a:tableStyleId>
              </a:tblPr>
              <a:tblGrid>
                <a:gridCol w="2870076">
                  <a:extLst>
                    <a:ext uri="{9D8B030D-6E8A-4147-A177-3AD203B41FA5}">
                      <a16:colId xmlns="" xmlns:a16="http://schemas.microsoft.com/office/drawing/2014/main" val="4101700076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593502000"/>
                    </a:ext>
                  </a:extLst>
                </a:gridCol>
                <a:gridCol w="1008112">
                  <a:extLst>
                    <a:ext uri="{9D8B030D-6E8A-4147-A177-3AD203B41FA5}">
                      <a16:colId xmlns="" xmlns:a16="http://schemas.microsoft.com/office/drawing/2014/main" val="774764151"/>
                    </a:ext>
                  </a:extLst>
                </a:gridCol>
                <a:gridCol w="1584176">
                  <a:extLst>
                    <a:ext uri="{9D8B030D-6E8A-4147-A177-3AD203B41FA5}">
                      <a16:colId xmlns="" xmlns:a16="http://schemas.microsoft.com/office/drawing/2014/main" val="4089385225"/>
                    </a:ext>
                  </a:extLst>
                </a:gridCol>
                <a:gridCol w="1378396">
                  <a:extLst>
                    <a:ext uri="{9D8B030D-6E8A-4147-A177-3AD203B41FA5}">
                      <a16:colId xmlns="" xmlns:a16="http://schemas.microsoft.com/office/drawing/2014/main" val="667297759"/>
                    </a:ext>
                  </a:extLst>
                </a:gridCol>
              </a:tblGrid>
              <a:tr h="93610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Libraries\</a:t>
                      </a: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Objectives 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 anchor="ctr"/>
                </a:tc>
                <a:tc>
                  <a:txBody>
                    <a:bodyPr/>
                    <a:lstStyle/>
                    <a:p>
                      <a:pPr marL="7620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GZIP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 anchor="ctr"/>
                </a:tc>
                <a:tc>
                  <a:txBody>
                    <a:bodyPr/>
                    <a:lstStyle/>
                    <a:p>
                      <a:pPr marL="7366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7z</a:t>
                      </a:r>
                      <a:endParaRPr lang="en-US" sz="2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 anchor="ctr"/>
                </a:tc>
                <a:tc>
                  <a:txBody>
                    <a:bodyPr/>
                    <a:lstStyle/>
                    <a:p>
                      <a:pPr marL="7620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SNAPPY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 anchor="ctr"/>
                </a:tc>
                <a:tc>
                  <a:txBody>
                    <a:bodyPr/>
                    <a:lstStyle/>
                    <a:p>
                      <a:pPr marL="7493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ZSTD</a:t>
                      </a:r>
                      <a:endParaRPr lang="en-US" sz="2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 anchor="ctr"/>
                </a:tc>
                <a:extLst>
                  <a:ext uri="{0D108BD9-81ED-4DB2-BD59-A6C34878D82A}">
                    <a16:rowId xmlns="" xmlns:a16="http://schemas.microsoft.com/office/drawing/2014/main" val="3280021301"/>
                  </a:ext>
                </a:extLst>
              </a:tr>
              <a:tr h="119142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Compression Ratio (</a:t>
                      </a:r>
                      <a:r>
                        <a:rPr lang="en-US" sz="2800" dirty="0" err="1">
                          <a:effectLst/>
                        </a:rPr>
                        <a:t>r</a:t>
                      </a:r>
                      <a:r>
                        <a:rPr lang="en-US" sz="2800" baseline="-25000" dirty="0" err="1">
                          <a:effectLst/>
                        </a:rPr>
                        <a:t>c</a:t>
                      </a:r>
                      <a:r>
                        <a:rPr lang="en-US" sz="2800" dirty="0">
                          <a:effectLst/>
                        </a:rPr>
                        <a:t>)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 anchor="ctr"/>
                </a:tc>
                <a:tc>
                  <a:txBody>
                    <a:bodyPr/>
                    <a:lstStyle/>
                    <a:p>
                      <a:pPr marL="0" marR="254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9.06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11.75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 anchor="ctr"/>
                </a:tc>
                <a:tc>
                  <a:txBody>
                    <a:bodyPr/>
                    <a:lstStyle/>
                    <a:p>
                      <a:pPr marL="0" marR="381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4.94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 anchor="ctr"/>
                </a:tc>
                <a:tc>
                  <a:txBody>
                    <a:bodyPr/>
                    <a:lstStyle/>
                    <a:p>
                      <a:pPr marL="0" marR="381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9.72</a:t>
                      </a:r>
                      <a:endParaRPr lang="en-US" sz="2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 anchor="ctr"/>
                </a:tc>
                <a:extLst>
                  <a:ext uri="{0D108BD9-81ED-4DB2-BD59-A6C34878D82A}">
                    <a16:rowId xmlns="" xmlns:a16="http://schemas.microsoft.com/office/drawing/2014/main" val="2969702516"/>
                  </a:ext>
                </a:extLst>
              </a:tr>
              <a:tr h="119142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Compression Time (T</a:t>
                      </a:r>
                      <a:r>
                        <a:rPr lang="en-US" sz="2800" baseline="-25000" dirty="0">
                          <a:effectLst/>
                        </a:rPr>
                        <a:t>c1</a:t>
                      </a:r>
                      <a:r>
                        <a:rPr lang="en-US" sz="2800" dirty="0">
                          <a:effectLst/>
                        </a:rPr>
                        <a:t>) in sec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 anchor="ctr"/>
                </a:tc>
                <a:tc>
                  <a:txBody>
                    <a:bodyPr/>
                    <a:lstStyle/>
                    <a:p>
                      <a:pPr marL="889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21.37</a:t>
                      </a:r>
                      <a:endParaRPr lang="en-US" sz="2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20.99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 anchor="ctr"/>
                </a:tc>
                <a:tc>
                  <a:txBody>
                    <a:bodyPr/>
                    <a:lstStyle/>
                    <a:p>
                      <a:pPr marL="0" marR="571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21.39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 anchor="ctr"/>
                </a:tc>
                <a:tc>
                  <a:txBody>
                    <a:bodyPr/>
                    <a:lstStyle/>
                    <a:p>
                      <a:pPr marL="0" marR="571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21.07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 anchor="ctr"/>
                </a:tc>
                <a:extLst>
                  <a:ext uri="{0D108BD9-81ED-4DB2-BD59-A6C34878D82A}">
                    <a16:rowId xmlns="" xmlns:a16="http://schemas.microsoft.com/office/drawing/2014/main" val="1438263010"/>
                  </a:ext>
                </a:extLst>
              </a:tr>
              <a:tr h="119142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Decompr. Time (T</a:t>
                      </a:r>
                      <a:r>
                        <a:rPr lang="en-US" sz="2800" baseline="-25000">
                          <a:effectLst/>
                        </a:rPr>
                        <a:t>c2</a:t>
                      </a:r>
                      <a:r>
                        <a:rPr lang="en-US" sz="2800">
                          <a:effectLst/>
                        </a:rPr>
                        <a:t>) in sec</a:t>
                      </a:r>
                      <a:endParaRPr lang="en-US" sz="2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 anchor="ctr"/>
                </a:tc>
                <a:tc>
                  <a:txBody>
                    <a:bodyPr/>
                    <a:lstStyle/>
                    <a:p>
                      <a:pPr marL="0" marR="254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0.11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 anchor="ctr"/>
                </a:tc>
                <a:tc>
                  <a:txBody>
                    <a:bodyPr/>
                    <a:lstStyle/>
                    <a:p>
                      <a:pPr marL="0" marR="381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0.12</a:t>
                      </a:r>
                      <a:endParaRPr lang="en-US" sz="2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 anchor="ctr"/>
                </a:tc>
                <a:tc>
                  <a:txBody>
                    <a:bodyPr/>
                    <a:lstStyle/>
                    <a:p>
                      <a:pPr marL="0" marR="381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0.13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 anchor="ctr"/>
                </a:tc>
                <a:tc>
                  <a:txBody>
                    <a:bodyPr/>
                    <a:lstStyle/>
                    <a:p>
                      <a:pPr marL="0" marR="381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0.11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 anchor="ctr"/>
                </a:tc>
                <a:extLst>
                  <a:ext uri="{0D108BD9-81ED-4DB2-BD59-A6C34878D82A}">
                    <a16:rowId xmlns="" xmlns:a16="http://schemas.microsoft.com/office/drawing/2014/main" val="703657035"/>
                  </a:ext>
                </a:extLst>
              </a:tr>
            </a:tbl>
          </a:graphicData>
        </a:graphic>
      </p:graphicFrame>
      <p:sp>
        <p:nvSpPr>
          <p:cNvPr id="3" name="Oval 2"/>
          <p:cNvSpPr/>
          <p:nvPr/>
        </p:nvSpPr>
        <p:spPr bwMode="auto">
          <a:xfrm>
            <a:off x="3275856" y="2407796"/>
            <a:ext cx="1224136" cy="589156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ysClr val="windowText" lastClr="000000"/>
              </a:solidFill>
              <a:effectLst/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275856" y="3591546"/>
            <a:ext cx="1224136" cy="589156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ysClr val="windowText" lastClr="000000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275856" y="4775296"/>
            <a:ext cx="1224136" cy="589156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ysClr val="windowText" lastClr="000000"/>
              </a:solidFill>
              <a:effectLst/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7788" y="5804358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/>
              <a:t>* GZIP also readily available by most Stream I/O libraries &amp; </a:t>
            </a:r>
            <a:r>
              <a:rPr lang="en-US" sz="1600" b="0"/>
              <a:t>application layer (e.g., HIVE, HUE)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41965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Indexing Layer: Modules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Our </a:t>
            </a:r>
            <a:r>
              <a:rPr lang="en-US" sz="2800" dirty="0" err="1"/>
              <a:t>spatio</a:t>
            </a:r>
            <a:r>
              <a:rPr lang="en-US" sz="2800" dirty="0"/>
              <a:t>-temporal index has 4 levels of temporal resolutions</a:t>
            </a:r>
          </a:p>
          <a:p>
            <a:pPr lvl="1"/>
            <a:r>
              <a:rPr lang="en-US" dirty="0"/>
              <a:t>epoch (30 minutes), day, month, year.</a:t>
            </a:r>
          </a:p>
          <a:p>
            <a:r>
              <a:rPr lang="en-US" sz="2800" b="1" dirty="0"/>
              <a:t>A) </a:t>
            </a:r>
            <a:r>
              <a:rPr lang="en-US" sz="2800" b="1" dirty="0" err="1"/>
              <a:t>Incremence</a:t>
            </a:r>
            <a:r>
              <a:rPr lang="en-US" sz="2800" b="1" dirty="0"/>
              <a:t> Module</a:t>
            </a:r>
          </a:p>
          <a:p>
            <a:pPr lvl="1"/>
            <a:r>
              <a:rPr lang="en-US" sz="2000" dirty="0"/>
              <a:t>Add compressed snapshots on the right-most path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3501008"/>
            <a:ext cx="5575118" cy="2633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6588224" y="5519929"/>
            <a:ext cx="432048" cy="432048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33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Indexing Layer: Modules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B) Highlights Module</a:t>
            </a:r>
          </a:p>
          <a:p>
            <a:pPr lvl="1"/>
            <a:r>
              <a:rPr lang="en-US" sz="2200" dirty="0"/>
              <a:t>materialized views to long-standing queries of users (e.g., the drop-call counters, bandwidth statistics, etc</a:t>
            </a:r>
            <a:r>
              <a:rPr lang="en-US" sz="2200" dirty="0" smtClean="0"/>
              <a:t>.)</a:t>
            </a:r>
          </a:p>
          <a:p>
            <a:pPr lvl="1"/>
            <a:r>
              <a:rPr lang="en-US" sz="2200" b="1" dirty="0"/>
              <a:t>e</a:t>
            </a:r>
            <a:r>
              <a:rPr lang="en-US" sz="2200" b="1" dirty="0" smtClean="0"/>
              <a:t>ssential for multi-granular visual analytics!</a:t>
            </a:r>
            <a:endParaRPr lang="en-US" sz="2200" b="1" dirty="0"/>
          </a:p>
          <a:p>
            <a:endParaRPr lang="en-US" sz="24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2811624"/>
            <a:ext cx="5575118" cy="2633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6948264" y="3819736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372200" y="3819736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868144" y="3819736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364088" y="3819736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788024" y="3819736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283968" y="3819736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779912" y="3819736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203848" y="3819736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915816" y="4395800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3419872" y="4395800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3995936" y="4395800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6804248" y="4323792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6300192" y="4395800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5724128" y="4395800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5148064" y="4395800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4572000" y="4395800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6228184" y="3243672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5436096" y="3243672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4644008" y="3243672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3851920" y="3243672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54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457200" y="1052736"/>
            <a:ext cx="8219256" cy="1368152"/>
          </a:xfrm>
          <a:prstGeom prst="rect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Indexing Layer: Decaying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186766" cy="5184576"/>
          </a:xfrm>
        </p:spPr>
        <p:txBody>
          <a:bodyPr/>
          <a:lstStyle/>
          <a:p>
            <a:r>
              <a:rPr lang="en-US" sz="2800" b="1" dirty="0"/>
              <a:t>Decaying</a:t>
            </a:r>
            <a:r>
              <a:rPr lang="en-US" sz="2800" dirty="0"/>
              <a:t> refers to the </a:t>
            </a:r>
            <a:r>
              <a:rPr lang="en-US" sz="2800" i="1" dirty="0"/>
              <a:t>“progressive loss of detail in information as data ages with time until it has completely disappeared.”</a:t>
            </a:r>
          </a:p>
          <a:p>
            <a:pPr lvl="1"/>
            <a:r>
              <a:rPr lang="en-US" sz="2000" dirty="0"/>
              <a:t>M. L. </a:t>
            </a:r>
            <a:r>
              <a:rPr lang="en-US" sz="2000" dirty="0" err="1"/>
              <a:t>Kersten</a:t>
            </a:r>
            <a:r>
              <a:rPr lang="en-US" sz="2000" dirty="0"/>
              <a:t>, “Big data space fungus,” in CIDR’15</a:t>
            </a:r>
          </a:p>
          <a:p>
            <a:r>
              <a:rPr lang="en-US" sz="2800" b="1" dirty="0"/>
              <a:t>Benefits:</a:t>
            </a:r>
          </a:p>
          <a:p>
            <a:pPr lvl="1"/>
            <a:r>
              <a:rPr lang="en-US" sz="2400" dirty="0"/>
              <a:t>Retain aggregate data exploration capabilities.</a:t>
            </a:r>
          </a:p>
          <a:p>
            <a:pPr lvl="1"/>
            <a:r>
              <a:rPr lang="en-US" sz="2400" dirty="0"/>
              <a:t>Save enormous amounts of storage and I/O.</a:t>
            </a:r>
          </a:p>
          <a:p>
            <a:r>
              <a:rPr lang="en-US" sz="2800" dirty="0"/>
              <a:t>Alternative definition referring to </a:t>
            </a:r>
            <a:r>
              <a:rPr lang="en-US" sz="2800" b="1" dirty="0"/>
              <a:t>DB Schema Decay</a:t>
            </a:r>
            <a:r>
              <a:rPr lang="en-US" sz="2800" dirty="0"/>
              <a:t> also exists, but is not applicable here.</a:t>
            </a:r>
            <a:r>
              <a:rPr lang="en-US" sz="2800" b="1" dirty="0"/>
              <a:t> </a:t>
            </a:r>
          </a:p>
          <a:p>
            <a:pPr lvl="1"/>
            <a:r>
              <a:rPr lang="en-US" sz="2000" dirty="0"/>
              <a:t>M. </a:t>
            </a:r>
            <a:r>
              <a:rPr lang="en-US" sz="2000" dirty="0" err="1"/>
              <a:t>Stonebraker</a:t>
            </a:r>
            <a:r>
              <a:rPr lang="en-US" sz="2000" dirty="0"/>
              <a:t>, R. Castro, F. Dong Deng, and M. Brodie, “Database decay and what to do about it.” 2016. [Online]. BLOG@CACM: </a:t>
            </a:r>
            <a:r>
              <a:rPr lang="en-US" sz="2000" dirty="0">
                <a:hlinkClick r:id="rId2"/>
              </a:rPr>
              <a:t>https://goo.gl/tJNa9m</a:t>
            </a:r>
            <a:r>
              <a:rPr lang="en-US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0809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068960"/>
            <a:ext cx="4091414" cy="3213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2636226"/>
            <a:ext cx="2373191" cy="1706070"/>
          </a:xfrm>
          <a:prstGeom prst="rect">
            <a:avLst/>
          </a:prstGeom>
        </p:spPr>
      </p:pic>
      <p:sp>
        <p:nvSpPr>
          <p:cNvPr id="11" name="Can 10"/>
          <p:cNvSpPr/>
          <p:nvPr/>
        </p:nvSpPr>
        <p:spPr bwMode="auto">
          <a:xfrm>
            <a:off x="7470542" y="3284984"/>
            <a:ext cx="1546506" cy="1803778"/>
          </a:xfrm>
          <a:prstGeom prst="can">
            <a:avLst/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0" name="Can 9"/>
          <p:cNvSpPr/>
          <p:nvPr/>
        </p:nvSpPr>
        <p:spPr bwMode="auto">
          <a:xfrm>
            <a:off x="6779758" y="3933056"/>
            <a:ext cx="1381569" cy="1456598"/>
          </a:xfrm>
          <a:prstGeom prst="can">
            <a:avLst/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9" name="Can 8"/>
          <p:cNvSpPr/>
          <p:nvPr/>
        </p:nvSpPr>
        <p:spPr bwMode="auto">
          <a:xfrm>
            <a:off x="6071923" y="4344207"/>
            <a:ext cx="1203093" cy="1265930"/>
          </a:xfrm>
          <a:prstGeom prst="can">
            <a:avLst/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8" name="Can 7"/>
          <p:cNvSpPr/>
          <p:nvPr/>
        </p:nvSpPr>
        <p:spPr bwMode="auto">
          <a:xfrm>
            <a:off x="5364088" y="4777636"/>
            <a:ext cx="1067078" cy="1052984"/>
          </a:xfrm>
          <a:prstGeom prst="can">
            <a:avLst/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7" name="Can 6"/>
          <p:cNvSpPr/>
          <p:nvPr/>
        </p:nvSpPr>
        <p:spPr bwMode="auto">
          <a:xfrm>
            <a:off x="4805775" y="5376471"/>
            <a:ext cx="792088" cy="736727"/>
          </a:xfrm>
          <a:prstGeom prst="can">
            <a:avLst/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186766" cy="5184576"/>
          </a:xfrm>
        </p:spPr>
        <p:txBody>
          <a:bodyPr/>
          <a:lstStyle/>
          <a:p>
            <a:r>
              <a:rPr lang="en-US" sz="2800" dirty="0"/>
              <a:t>The expansion of mobile networks and </a:t>
            </a:r>
            <a:r>
              <a:rPr lang="en-US" sz="2800" dirty="0" err="1"/>
              <a:t>IoT</a:t>
            </a:r>
            <a:r>
              <a:rPr lang="en-US" sz="2800" dirty="0"/>
              <a:t> (IP-enabled hardware) have contributed to an explosion of data inside </a:t>
            </a:r>
            <a:r>
              <a:rPr lang="en-US" sz="2800" b="1" dirty="0"/>
              <a:t>Telecommunication Companies (</a:t>
            </a:r>
            <a:r>
              <a:rPr lang="en-US" sz="2800" b="1" dirty="0" err="1"/>
              <a:t>Telcos</a:t>
            </a:r>
            <a:r>
              <a:rPr lang="en-US" sz="2800" b="1" dirty="0"/>
              <a:t>)</a:t>
            </a:r>
            <a:endParaRPr lang="en-US" sz="2400" dirty="0"/>
          </a:p>
          <a:p>
            <a:endParaRPr lang="en-US" sz="2800" dirty="0"/>
          </a:p>
        </p:txBody>
      </p:sp>
      <p:sp>
        <p:nvSpPr>
          <p:cNvPr id="6" name="Can 5"/>
          <p:cNvSpPr/>
          <p:nvPr/>
        </p:nvSpPr>
        <p:spPr bwMode="auto">
          <a:xfrm>
            <a:off x="4414942" y="5744835"/>
            <a:ext cx="576064" cy="504056"/>
          </a:xfrm>
          <a:prstGeom prst="can">
            <a:avLst/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15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9" grpId="0" animBg="1"/>
      <p:bldP spid="8" grpId="0" animBg="1"/>
      <p:bldP spid="7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Indexing Layer: Modules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C) Decaying Module</a:t>
            </a:r>
          </a:p>
          <a:p>
            <a:pPr lvl="1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Data Fungus: “Evict Oldest Individuals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”</a:t>
            </a:r>
          </a:p>
          <a:p>
            <a:pPr lvl="1"/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More Data Fungus to be investigated in the future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2564904"/>
            <a:ext cx="5575118" cy="2633600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2915816" y="3429000"/>
            <a:ext cx="2952328" cy="1872208"/>
            <a:chOff x="827584" y="4365104"/>
            <a:chExt cx="3168352" cy="2016224"/>
          </a:xfrm>
        </p:grpSpPr>
        <p:cxnSp>
          <p:nvCxnSpPr>
            <p:cNvPr id="28" name="Straight Connector 27"/>
            <p:cNvCxnSpPr/>
            <p:nvPr/>
          </p:nvCxnSpPr>
          <p:spPr bwMode="auto">
            <a:xfrm>
              <a:off x="827584" y="4365104"/>
              <a:ext cx="1080120" cy="0"/>
            </a:xfrm>
            <a:prstGeom prst="line">
              <a:avLst/>
            </a:prstGeom>
            <a:noFill/>
            <a:ln w="38100" cap="flat" cmpd="sng" algn="ctr">
              <a:solidFill>
                <a:srgbClr val="00355E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>
              <a:off x="1907704" y="4365104"/>
              <a:ext cx="0" cy="648072"/>
            </a:xfrm>
            <a:prstGeom prst="line">
              <a:avLst/>
            </a:prstGeom>
            <a:noFill/>
            <a:ln w="38100" cap="flat" cmpd="sng" algn="ctr">
              <a:solidFill>
                <a:srgbClr val="00355E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>
              <a:off x="1907704" y="5013176"/>
              <a:ext cx="1008112" cy="0"/>
            </a:xfrm>
            <a:prstGeom prst="line">
              <a:avLst/>
            </a:prstGeom>
            <a:noFill/>
            <a:ln w="38100" cap="flat" cmpd="sng" algn="ctr">
              <a:solidFill>
                <a:srgbClr val="00355E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2915816" y="5013176"/>
              <a:ext cx="0" cy="648072"/>
            </a:xfrm>
            <a:prstGeom prst="line">
              <a:avLst/>
            </a:prstGeom>
            <a:noFill/>
            <a:ln w="38100" cap="flat" cmpd="sng" algn="ctr">
              <a:solidFill>
                <a:srgbClr val="00355E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 bwMode="auto">
            <a:xfrm>
              <a:off x="2915816" y="5661248"/>
              <a:ext cx="1080120" cy="0"/>
            </a:xfrm>
            <a:prstGeom prst="line">
              <a:avLst/>
            </a:prstGeom>
            <a:noFill/>
            <a:ln w="38100" cap="flat" cmpd="sng" algn="ctr">
              <a:solidFill>
                <a:srgbClr val="00355E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/>
            <p:cNvCxnSpPr/>
            <p:nvPr/>
          </p:nvCxnSpPr>
          <p:spPr bwMode="auto">
            <a:xfrm>
              <a:off x="3995936" y="5661248"/>
              <a:ext cx="0" cy="720080"/>
            </a:xfrm>
            <a:prstGeom prst="line">
              <a:avLst/>
            </a:prstGeom>
            <a:noFill/>
            <a:ln w="38100" cap="flat" cmpd="sng" algn="ctr">
              <a:solidFill>
                <a:srgbClr val="00355E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17571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The </a:t>
            </a:r>
            <a:r>
              <a:rPr lang="en-US" sz="2800" b="1" dirty="0"/>
              <a:t>SPATE UI </a:t>
            </a:r>
            <a:r>
              <a:rPr lang="en-US" sz="2800" dirty="0"/>
              <a:t>over the San Diego area with data from </a:t>
            </a:r>
            <a:r>
              <a:rPr lang="en-US" sz="2800" dirty="0">
                <a:hlinkClick r:id="rId2"/>
              </a:rPr>
              <a:t>https://www.cellmapper.net/map</a:t>
            </a:r>
            <a:r>
              <a:rPr lang="en-US" sz="280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Layer: SPATE-UI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114600"/>
            <a:ext cx="7740380" cy="3940925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563888" y="4797152"/>
            <a:ext cx="8186766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2800" b="0" kern="0" dirty="0"/>
          </a:p>
        </p:txBody>
      </p:sp>
      <p:sp>
        <p:nvSpPr>
          <p:cNvPr id="10" name="TextBox 9"/>
          <p:cNvSpPr txBox="1"/>
          <p:nvPr/>
        </p:nvSpPr>
        <p:spPr>
          <a:xfrm>
            <a:off x="755576" y="4005064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Demo!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1608599" y="5051617"/>
            <a:ext cx="6048672" cy="1042349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Full Demo Available! </a:t>
            </a:r>
            <a:r>
              <a:rPr lang="mr-IN" sz="2400" dirty="0">
                <a:solidFill>
                  <a:srgbClr val="FF0000"/>
                </a:solidFill>
              </a:rPr>
              <a:t>–</a:t>
            </a:r>
            <a:r>
              <a:rPr lang="en-US" sz="2400" dirty="0">
                <a:solidFill>
                  <a:srgbClr val="FF0000"/>
                </a:solidFill>
              </a:rPr>
              <a:t> Be there!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 Session 3: Apps, Data Visualization, Text Analytics,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Data Integration 1:30PM-3:00PM, Thursday, April 20, Riviera!</a:t>
            </a:r>
            <a:endParaRPr kumimoji="0" lang="en-US" sz="1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8240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Presentation Outline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184775"/>
          </a:xfrm>
        </p:spPr>
        <p:txBody>
          <a:bodyPr/>
          <a:lstStyle/>
          <a:p>
            <a:pPr marL="514350" indent="-514350">
              <a:lnSpc>
                <a:spcPct val="90000"/>
              </a:lnSpc>
            </a:pPr>
            <a:r>
              <a:rPr lang="en-US" altLang="en-US" sz="3600" dirty="0">
                <a:solidFill>
                  <a:schemeClr val="bg1">
                    <a:lumMod val="65000"/>
                  </a:schemeClr>
                </a:solidFill>
                <a:ea typeface="ＭＳ Ｐゴシック" charset="-128"/>
              </a:rPr>
              <a:t>Introduction</a:t>
            </a:r>
            <a:r>
              <a:rPr lang="en-US" altLang="en-US" sz="3600" b="1" dirty="0">
                <a:solidFill>
                  <a:srgbClr val="FF0000"/>
                </a:solidFill>
                <a:ea typeface="ＭＳ Ｐゴシック" charset="-128"/>
              </a:rPr>
              <a:t> 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3600" dirty="0">
                <a:solidFill>
                  <a:schemeClr val="bg1">
                    <a:lumMod val="65000"/>
                  </a:schemeClr>
                </a:solidFill>
                <a:ea typeface="ＭＳ Ｐゴシック" charset="-128"/>
              </a:rPr>
              <a:t>Background</a:t>
            </a:r>
            <a:r>
              <a:rPr lang="en-US" altLang="en-US" sz="3600" dirty="0">
                <a:ea typeface="ＭＳ Ｐゴシック" charset="-128"/>
              </a:rPr>
              <a:t> </a:t>
            </a:r>
          </a:p>
          <a:p>
            <a:pPr marL="514350" indent="-514350">
              <a:lnSpc>
                <a:spcPct val="90000"/>
              </a:lnSpc>
            </a:pPr>
            <a:r>
              <a:rPr lang="en-US" sz="3600" dirty="0">
                <a:solidFill>
                  <a:schemeClr val="bg1">
                    <a:lumMod val="65000"/>
                  </a:schemeClr>
                </a:solidFill>
                <a:ea typeface="ＭＳ Ｐゴシック" charset="-128"/>
              </a:rPr>
              <a:t>SPATE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Storage Layer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Indexing Layer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Application Layer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3600" b="1" dirty="0">
                <a:solidFill>
                  <a:srgbClr val="FF0000"/>
                </a:solidFill>
                <a:ea typeface="ＭＳ Ｐゴシック" charset="-128"/>
              </a:rPr>
              <a:t>Experiments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000" dirty="0"/>
              <a:t>Conclusions</a:t>
            </a:r>
            <a:endParaRPr lang="en-US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13520154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Experimental Methodology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91264" cy="5007256"/>
          </a:xfrm>
        </p:spPr>
        <p:txBody>
          <a:bodyPr/>
          <a:lstStyle/>
          <a:p>
            <a:r>
              <a:rPr lang="en-US" sz="2800" dirty="0"/>
              <a:t>To evaluate </a:t>
            </a:r>
            <a:r>
              <a:rPr lang="en-US" sz="2800" i="1" dirty="0"/>
              <a:t>SPATE</a:t>
            </a:r>
            <a:r>
              <a:rPr lang="en-US" sz="2800" dirty="0"/>
              <a:t>, we have implemented a </a:t>
            </a:r>
            <a:r>
              <a:rPr lang="en-US" sz="2800" b="1" dirty="0"/>
              <a:t>trace-driven</a:t>
            </a:r>
            <a:r>
              <a:rPr lang="en-US" sz="2800" dirty="0"/>
              <a:t> experimental </a:t>
            </a:r>
            <a:r>
              <a:rPr lang="en-US" sz="2800" dirty="0" err="1"/>
              <a:t>testbed</a:t>
            </a:r>
            <a:r>
              <a:rPr lang="en-US" sz="2800" dirty="0"/>
              <a:t>:</a:t>
            </a:r>
          </a:p>
          <a:p>
            <a:r>
              <a:rPr lang="en-US" sz="2800" dirty="0"/>
              <a:t>Compared Frameworks:</a:t>
            </a:r>
          </a:p>
          <a:p>
            <a:pPr lvl="1"/>
            <a:r>
              <a:rPr lang="en-US" sz="2000" b="1" dirty="0"/>
              <a:t>RAW: </a:t>
            </a:r>
            <a:r>
              <a:rPr lang="en-US" sz="2000" dirty="0"/>
              <a:t>stores the snapshot on disk without compression or indexing</a:t>
            </a:r>
          </a:p>
          <a:p>
            <a:pPr lvl="1"/>
            <a:r>
              <a:rPr lang="en-US" sz="2000" b="1" dirty="0"/>
              <a:t>SHAHED: </a:t>
            </a:r>
            <a:r>
              <a:rPr lang="en-US" sz="2000" dirty="0"/>
              <a:t>stores the snapshot using a quad-tree index (part of the </a:t>
            </a:r>
            <a:r>
              <a:rPr lang="en-US" sz="2000" dirty="0" err="1"/>
              <a:t>offlline</a:t>
            </a:r>
            <a:r>
              <a:rPr lang="en-US" sz="2000" dirty="0"/>
              <a:t> analytic </a:t>
            </a:r>
            <a:r>
              <a:rPr lang="en-US" sz="2000" dirty="0" err="1"/>
              <a:t>SpatialHadoop</a:t>
            </a:r>
            <a:r>
              <a:rPr lang="en-US" sz="2000" dirty="0"/>
              <a:t> </a:t>
            </a:r>
            <a:r>
              <a:rPr lang="en-US" sz="2000"/>
              <a:t>2.4 framework @ ICDE’15) </a:t>
            </a:r>
            <a:r>
              <a:rPr lang="en-US" sz="2000" dirty="0"/>
              <a:t>.</a:t>
            </a:r>
          </a:p>
          <a:p>
            <a:pPr lvl="1"/>
            <a:r>
              <a:rPr lang="en-US" sz="2000" b="1" dirty="0"/>
              <a:t>SPATE: </a:t>
            </a:r>
            <a:r>
              <a:rPr lang="en-US" sz="2000" dirty="0"/>
              <a:t>the proposed framework in this work.</a:t>
            </a:r>
          </a:p>
          <a:p>
            <a:r>
              <a:rPr lang="en-US" sz="2800" dirty="0"/>
              <a:t>Metrics:</a:t>
            </a:r>
          </a:p>
          <a:p>
            <a:pPr lvl="1"/>
            <a:r>
              <a:rPr lang="en-US" sz="2000" b="1" dirty="0"/>
              <a:t>Ingestion Time (sec): </a:t>
            </a:r>
            <a:r>
              <a:rPr lang="en-US" sz="2000" dirty="0"/>
              <a:t>time</a:t>
            </a:r>
            <a:r>
              <a:rPr lang="en-US" sz="2000" b="1" dirty="0"/>
              <a:t> </a:t>
            </a:r>
            <a:r>
              <a:rPr lang="en-US" sz="2000" dirty="0"/>
              <a:t>cost to store a 30-min TBD snapshot</a:t>
            </a:r>
          </a:p>
          <a:p>
            <a:pPr lvl="1"/>
            <a:r>
              <a:rPr lang="en-US" sz="2000" b="1" dirty="0"/>
              <a:t>Space (MB): </a:t>
            </a:r>
            <a:r>
              <a:rPr lang="en-US" sz="2000" dirty="0"/>
              <a:t>space</a:t>
            </a:r>
            <a:r>
              <a:rPr lang="en-US" sz="2000" b="1" dirty="0"/>
              <a:t> </a:t>
            </a:r>
            <a:r>
              <a:rPr lang="en-US" sz="2000" dirty="0"/>
              <a:t>cost to store a 30-min TBD snapshot </a:t>
            </a:r>
          </a:p>
          <a:p>
            <a:pPr lvl="1"/>
            <a:r>
              <a:rPr lang="en-US" sz="2000" b="1" dirty="0"/>
              <a:t>Response Time (sec): </a:t>
            </a:r>
            <a:r>
              <a:rPr lang="en-US" sz="2000" dirty="0"/>
              <a:t>time</a:t>
            </a:r>
            <a:r>
              <a:rPr lang="en-US" sz="2000" b="1" dirty="0"/>
              <a:t> </a:t>
            </a:r>
            <a:r>
              <a:rPr lang="en-US" sz="2000" dirty="0"/>
              <a:t>to answer a query.</a:t>
            </a:r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9086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Testbed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980728"/>
            <a:ext cx="8186766" cy="5073650"/>
          </a:xfrm>
        </p:spPr>
        <p:txBody>
          <a:bodyPr/>
          <a:lstStyle/>
          <a:p>
            <a:r>
              <a:rPr lang="en-US" sz="2400" b="1" dirty="0"/>
              <a:t>TBD Operating System Stack</a:t>
            </a:r>
          </a:p>
          <a:p>
            <a:pPr lvl="1"/>
            <a:r>
              <a:rPr lang="en-US" sz="2200" b="1" dirty="0"/>
              <a:t>Datacenter: </a:t>
            </a:r>
            <a:r>
              <a:rPr lang="en-US" sz="2200" dirty="0"/>
              <a:t>VMWare </a:t>
            </a:r>
            <a:r>
              <a:rPr lang="en-US" sz="2200" dirty="0" err="1"/>
              <a:t>ESXi</a:t>
            </a:r>
            <a:r>
              <a:rPr lang="en-US" sz="2200" dirty="0"/>
              <a:t> 5.0.0 Hosts</a:t>
            </a:r>
          </a:p>
          <a:p>
            <a:pPr lvl="1"/>
            <a:r>
              <a:rPr lang="en-US" sz="2200" b="1" dirty="0"/>
              <a:t>VMs: </a:t>
            </a:r>
            <a:r>
              <a:rPr lang="en-US" sz="2200" dirty="0"/>
              <a:t>4 Ubuntu 14.04 server images, each featuring: 8GB of RAM with 2 virtual CPUs (2.40GHz) </a:t>
            </a:r>
          </a:p>
          <a:p>
            <a:pPr lvl="1"/>
            <a:r>
              <a:rPr lang="en-US" sz="2200" b="1" dirty="0"/>
              <a:t>Storage Element: </a:t>
            </a:r>
            <a:r>
              <a:rPr lang="en-US" sz="2200" dirty="0"/>
              <a:t>Slow 7.2K RPM RAID-5 SAS, 6 </a:t>
            </a:r>
            <a:r>
              <a:rPr lang="en-US" sz="2200" dirty="0" err="1"/>
              <a:t>Gbps</a:t>
            </a:r>
            <a:r>
              <a:rPr lang="en-US" sz="2200" dirty="0"/>
              <a:t> disks. Each disk formatted in VMFS 5.54 (1MB block)</a:t>
            </a:r>
            <a:endParaRPr lang="en-US" sz="2400" b="1" dirty="0"/>
          </a:p>
        </p:txBody>
      </p:sp>
      <p:grpSp>
        <p:nvGrpSpPr>
          <p:cNvPr id="24" name="Group 23"/>
          <p:cNvGrpSpPr/>
          <p:nvPr/>
        </p:nvGrpSpPr>
        <p:grpSpPr>
          <a:xfrm>
            <a:off x="5877111" y="3630887"/>
            <a:ext cx="3024832" cy="2409354"/>
            <a:chOff x="6156176" y="5157192"/>
            <a:chExt cx="4248472" cy="3120199"/>
          </a:xfrm>
        </p:grpSpPr>
        <p:sp>
          <p:nvSpPr>
            <p:cNvPr id="4" name="Rectangle 3"/>
            <p:cNvSpPr/>
            <p:nvPr/>
          </p:nvSpPr>
          <p:spPr>
            <a:xfrm>
              <a:off x="6320431" y="5341275"/>
              <a:ext cx="1743488" cy="13235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8385526" y="5341275"/>
              <a:ext cx="1743488" cy="13235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302755" y="6822489"/>
              <a:ext cx="1743488" cy="13235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8399984" y="6839715"/>
              <a:ext cx="1743488" cy="13235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531486" y="6061415"/>
              <a:ext cx="3448053" cy="142217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400" dirty="0">
                  <a:solidFill>
                    <a:schemeClr val="tx1"/>
                  </a:solidFill>
                </a:rPr>
                <a:t>Apache HIVE Warehouse</a:t>
              </a:r>
            </a:p>
            <a:p>
              <a:pPr algn="ctr"/>
              <a:endParaRPr lang="en-US" sz="1400" dirty="0">
                <a:solidFill>
                  <a:schemeClr val="tx1"/>
                </a:solidFill>
              </a:endParaRPr>
            </a:p>
            <a:p>
              <a:pPr algn="ctr"/>
              <a:endParaRPr lang="en-US" sz="900" dirty="0">
                <a:solidFill>
                  <a:schemeClr val="tx1"/>
                </a:solidFill>
              </a:endParaRPr>
            </a:p>
            <a:p>
              <a:pPr algn="ctr"/>
              <a:endParaRPr lang="en-US" sz="1200" dirty="0">
                <a:solidFill>
                  <a:schemeClr val="tx1"/>
                </a:solidFill>
              </a:endParaRPr>
            </a:p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9" name="Frame 8"/>
            <p:cNvSpPr/>
            <p:nvPr/>
          </p:nvSpPr>
          <p:spPr>
            <a:xfrm>
              <a:off x="6156176" y="5157192"/>
              <a:ext cx="4248472" cy="3120199"/>
            </a:xfrm>
            <a:prstGeom prst="frame">
              <a:avLst>
                <a:gd name="adj1" fmla="val 933"/>
              </a:avLst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950157" y="6515358"/>
              <a:ext cx="2790037" cy="84945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</a:rPr>
                <a:t>Apache HDFS</a:t>
              </a:r>
            </a:p>
            <a:p>
              <a:pPr algn="ctr"/>
              <a:r>
                <a:rPr lang="en-US" sz="1800" dirty="0" err="1">
                  <a:solidFill>
                    <a:schemeClr val="tx1"/>
                  </a:solidFill>
                </a:rPr>
                <a:t>Filesystem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1" name="Lightning Bolt 10"/>
            <p:cNvSpPr/>
            <p:nvPr/>
          </p:nvSpPr>
          <p:spPr>
            <a:xfrm>
              <a:off x="7517518" y="5365123"/>
              <a:ext cx="348873" cy="600589"/>
            </a:xfrm>
            <a:prstGeom prst="lightningBol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2" name="Lightning Bolt 11"/>
            <p:cNvSpPr/>
            <p:nvPr/>
          </p:nvSpPr>
          <p:spPr>
            <a:xfrm>
              <a:off x="9675385" y="5444595"/>
              <a:ext cx="348873" cy="600589"/>
            </a:xfrm>
            <a:prstGeom prst="lightningBol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Lightning Bolt 12"/>
            <p:cNvSpPr/>
            <p:nvPr/>
          </p:nvSpPr>
          <p:spPr>
            <a:xfrm>
              <a:off x="6457911" y="5429076"/>
              <a:ext cx="373253" cy="472684"/>
            </a:xfrm>
            <a:prstGeom prst="lightningBol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4" name="Lightning Bolt 13"/>
            <p:cNvSpPr/>
            <p:nvPr/>
          </p:nvSpPr>
          <p:spPr>
            <a:xfrm>
              <a:off x="8531433" y="5370100"/>
              <a:ext cx="348873" cy="600589"/>
            </a:xfrm>
            <a:prstGeom prst="lightningBol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5" name="Lightning Bolt 14"/>
            <p:cNvSpPr/>
            <p:nvPr/>
          </p:nvSpPr>
          <p:spPr>
            <a:xfrm>
              <a:off x="8798497" y="7591460"/>
              <a:ext cx="269158" cy="545650"/>
            </a:xfrm>
            <a:prstGeom prst="lightningBol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6" name="Lightning Bolt 15"/>
            <p:cNvSpPr/>
            <p:nvPr/>
          </p:nvSpPr>
          <p:spPr>
            <a:xfrm>
              <a:off x="9188652" y="7545932"/>
              <a:ext cx="269158" cy="545650"/>
            </a:xfrm>
            <a:prstGeom prst="lightningBol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7" name="Lightning Bolt 16"/>
            <p:cNvSpPr/>
            <p:nvPr/>
          </p:nvSpPr>
          <p:spPr>
            <a:xfrm>
              <a:off x="9366841" y="7548333"/>
              <a:ext cx="789297" cy="542459"/>
            </a:xfrm>
            <a:prstGeom prst="lightningBol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8" name="Lightning Bolt 17"/>
            <p:cNvSpPr/>
            <p:nvPr/>
          </p:nvSpPr>
          <p:spPr>
            <a:xfrm>
              <a:off x="6375523" y="7603378"/>
              <a:ext cx="789297" cy="542459"/>
            </a:xfrm>
            <a:prstGeom prst="lightningBol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9" name="Lightning Bolt 18"/>
            <p:cNvSpPr/>
            <p:nvPr/>
          </p:nvSpPr>
          <p:spPr>
            <a:xfrm>
              <a:off x="7104703" y="7538358"/>
              <a:ext cx="789297" cy="542459"/>
            </a:xfrm>
            <a:prstGeom prst="lightningBol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0" name="Lightning Bolt 19"/>
            <p:cNvSpPr/>
            <p:nvPr/>
          </p:nvSpPr>
          <p:spPr>
            <a:xfrm flipH="1">
              <a:off x="6961563" y="5381748"/>
              <a:ext cx="491030" cy="600589"/>
            </a:xfrm>
            <a:prstGeom prst="lightningBol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1" name="Lightning Bolt 20"/>
            <p:cNvSpPr/>
            <p:nvPr/>
          </p:nvSpPr>
          <p:spPr>
            <a:xfrm flipH="1">
              <a:off x="9115166" y="5402455"/>
              <a:ext cx="491030" cy="600589"/>
            </a:xfrm>
            <a:prstGeom prst="lightningBol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35275" y="5252636"/>
              <a:ext cx="2439150" cy="5181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/>
                <a:t>SPARK Jobs</a:t>
              </a:r>
            </a:p>
          </p:txBody>
        </p:sp>
      </p:grp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340849" y="3361808"/>
            <a:ext cx="5536262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b="1" kern="0" dirty="0"/>
              <a:t>TBD Framework Stack</a:t>
            </a:r>
          </a:p>
          <a:p>
            <a:pPr lvl="1"/>
            <a:r>
              <a:rPr lang="en-US" sz="2000" b="0" kern="0" dirty="0"/>
              <a:t>Hadoop Distributed File System (HDFS) v2.5.2 	</a:t>
            </a:r>
          </a:p>
          <a:p>
            <a:pPr lvl="1"/>
            <a:r>
              <a:rPr lang="en-US" sz="2000" b="0" kern="0" dirty="0"/>
              <a:t>Apache Hive 2.0 (online querying)</a:t>
            </a:r>
          </a:p>
          <a:p>
            <a:pPr lvl="1"/>
            <a:r>
              <a:rPr lang="en-US" sz="2000" b="0" kern="0" dirty="0"/>
              <a:t>Apache Spark 1.6.0 (offline data processing)</a:t>
            </a:r>
          </a:p>
          <a:p>
            <a:pPr lvl="2"/>
            <a:r>
              <a:rPr lang="en-US" sz="1800" b="0" kern="0" dirty="0"/>
              <a:t>Individual Scala programs submitted directly to the Spark computation master</a:t>
            </a:r>
          </a:p>
        </p:txBody>
      </p:sp>
    </p:spTree>
    <p:extLst>
      <p:ext uri="{BB962C8B-B14F-4D97-AF65-F5344CB8AC3E}">
        <p14:creationId xmlns:p14="http://schemas.microsoft.com/office/powerpoint/2010/main" val="49311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591" y="1180362"/>
            <a:ext cx="4193579" cy="27226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Ingestion Time and Space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124744"/>
            <a:ext cx="4244063" cy="2768885"/>
          </a:xfrm>
          <a:prstGeom prst="rect">
            <a:avLst/>
          </a:prstGeom>
        </p:spPr>
      </p:pic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438944" y="3946712"/>
            <a:ext cx="8322226" cy="32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dirty="0"/>
              <a:t>Ingestion time (left) </a:t>
            </a:r>
            <a:r>
              <a:rPr lang="en-US" sz="2400" b="0" kern="0" dirty="0"/>
              <a:t>and </a:t>
            </a:r>
            <a:r>
              <a:rPr lang="en-US" sz="2400" kern="0" dirty="0"/>
              <a:t>Space (right) </a:t>
            </a:r>
            <a:r>
              <a:rPr lang="en-US" sz="2400" b="0" kern="0" dirty="0"/>
              <a:t>of methods over different time windows within a day.</a:t>
            </a:r>
          </a:p>
          <a:p>
            <a:r>
              <a:rPr lang="en-US" sz="2400" kern="0" dirty="0"/>
              <a:t>Observation: </a:t>
            </a:r>
            <a:r>
              <a:rPr lang="en-US" sz="2400" b="0" kern="0" dirty="0"/>
              <a:t>SPATE </a:t>
            </a:r>
            <a:r>
              <a:rPr lang="en-US" sz="2400" kern="0" dirty="0">
                <a:solidFill>
                  <a:srgbClr val="FF0000"/>
                </a:solidFill>
              </a:rPr>
              <a:t>1.25x slower in ingestion </a:t>
            </a:r>
            <a:r>
              <a:rPr lang="en-US" sz="2400" b="0" kern="0" dirty="0"/>
              <a:t>but needs </a:t>
            </a:r>
            <a:r>
              <a:rPr lang="en-US" sz="2400" kern="0" dirty="0">
                <a:solidFill>
                  <a:srgbClr val="007A37"/>
                </a:solidFill>
              </a:rPr>
              <a:t>1 order </a:t>
            </a:r>
            <a:r>
              <a:rPr lang="en-US" sz="2400" b="0" kern="0" dirty="0"/>
              <a:t>of magnitude </a:t>
            </a:r>
            <a:r>
              <a:rPr lang="en-US" sz="2400" kern="0" dirty="0">
                <a:solidFill>
                  <a:srgbClr val="007A37"/>
                </a:solidFill>
              </a:rPr>
              <a:t>less storage space!</a:t>
            </a:r>
            <a:endParaRPr lang="en-US" sz="2400" b="0" kern="0" dirty="0"/>
          </a:p>
          <a:p>
            <a:pPr lvl="1"/>
            <a:r>
              <a:rPr lang="en-US" sz="2000" b="0" kern="0" dirty="0"/>
              <a:t>Ingestions are separated by 30 minute windows, so this is acceptable.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3563888" y="2348880"/>
            <a:ext cx="720080" cy="93610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7780050" y="2420888"/>
            <a:ext cx="720080" cy="1068857"/>
          </a:xfrm>
          <a:prstGeom prst="ellipse">
            <a:avLst/>
          </a:prstGeom>
          <a:noFill/>
          <a:ln w="38100" cap="flat" cmpd="sng" algn="ctr">
            <a:solidFill>
              <a:srgbClr val="007A3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3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938678"/>
            <a:ext cx="4562906" cy="35608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(Basic) Data Exploration Tasks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401"/>
            <a:ext cx="3610744" cy="5073650"/>
          </a:xfrm>
        </p:spPr>
        <p:txBody>
          <a:bodyPr/>
          <a:lstStyle/>
          <a:p>
            <a:r>
              <a:rPr lang="en-US" sz="2800" b="1" dirty="0"/>
              <a:t>T1. Equality</a:t>
            </a:r>
          </a:p>
          <a:p>
            <a:pPr marL="0" indent="0">
              <a:buNone/>
            </a:pP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SELECT </a:t>
            </a:r>
            <a:r>
              <a:rPr lang="en-US" sz="1600" dirty="0" err="1">
                <a:latin typeface="Courier New" charset="0"/>
                <a:ea typeface="Courier New" charset="0"/>
                <a:cs typeface="Courier New" charset="0"/>
              </a:rPr>
              <a:t>upfx,downfx</a:t>
            </a: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 FROM CDR WHERE </a:t>
            </a:r>
            <a:r>
              <a:rPr lang="en-US" sz="1600" dirty="0" err="1">
                <a:latin typeface="Courier New" charset="0"/>
                <a:ea typeface="Courier New" charset="0"/>
                <a:cs typeface="Courier New" charset="0"/>
              </a:rPr>
              <a:t>ts</a:t>
            </a: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=‘‘201601221530’’;</a:t>
            </a:r>
          </a:p>
          <a:p>
            <a:r>
              <a:rPr lang="en-US" sz="2800" b="1" dirty="0"/>
              <a:t>T2. Range</a:t>
            </a:r>
          </a:p>
          <a:p>
            <a:pPr marL="0" indent="0">
              <a:buNone/>
            </a:pP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SELECT </a:t>
            </a:r>
            <a:r>
              <a:rPr lang="en-US" sz="1600" dirty="0" err="1">
                <a:latin typeface="Courier New" charset="0"/>
                <a:ea typeface="Courier New" charset="0"/>
                <a:cs typeface="Courier New" charset="0"/>
              </a:rPr>
              <a:t>upfx</a:t>
            </a: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sz="1600" dirty="0" err="1">
                <a:latin typeface="Courier New" charset="0"/>
                <a:ea typeface="Courier New" charset="0"/>
                <a:cs typeface="Courier New" charset="0"/>
              </a:rPr>
              <a:t>downfx</a:t>
            </a: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 FROM CDR WHERE </a:t>
            </a:r>
            <a:r>
              <a:rPr lang="en-US" sz="1600" dirty="0" err="1">
                <a:latin typeface="Courier New" charset="0"/>
                <a:ea typeface="Courier New" charset="0"/>
                <a:cs typeface="Courier New" charset="0"/>
              </a:rPr>
              <a:t>ts</a:t>
            </a: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&gt;=‘‘2015’’ AND </a:t>
            </a:r>
            <a:r>
              <a:rPr lang="en-US" sz="1600" dirty="0" err="1">
                <a:latin typeface="Courier New" charset="0"/>
                <a:ea typeface="Courier New" charset="0"/>
                <a:cs typeface="Courier New" charset="0"/>
              </a:rPr>
              <a:t>ts</a:t>
            </a: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&lt;=‘‘2016’’; </a:t>
            </a:r>
            <a:endParaRPr lang="en-US" sz="1600" dirty="0"/>
          </a:p>
          <a:p>
            <a:r>
              <a:rPr lang="en-US" sz="2800" b="1" dirty="0"/>
              <a:t>T3. Aggregate</a:t>
            </a:r>
          </a:p>
          <a:p>
            <a:pPr marL="0" indent="0">
              <a:buNone/>
            </a:pP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SELECT </a:t>
            </a:r>
            <a:r>
              <a:rPr lang="en-US" sz="1600" dirty="0" err="1">
                <a:latin typeface="Courier New" charset="0"/>
                <a:ea typeface="Courier New" charset="0"/>
                <a:cs typeface="Courier New" charset="0"/>
              </a:rPr>
              <a:t>cellid</a:t>
            </a: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, SUM(</a:t>
            </a:r>
            <a:r>
              <a:rPr lang="en-US" sz="1600" dirty="0" err="1">
                <a:latin typeface="Courier New" charset="0"/>
                <a:ea typeface="Courier New" charset="0"/>
                <a:cs typeface="Courier New" charset="0"/>
              </a:rPr>
              <a:t>val</a:t>
            </a: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) FROM NMS WHERE </a:t>
            </a:r>
            <a:r>
              <a:rPr lang="mr-IN" sz="1600" dirty="0">
                <a:latin typeface="Courier New" charset="0"/>
                <a:ea typeface="Courier New" charset="0"/>
                <a:cs typeface="Courier New" charset="0"/>
              </a:rPr>
              <a:t>…</a:t>
            </a: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GROUP BY </a:t>
            </a:r>
            <a:r>
              <a:rPr lang="en-US" sz="1600" dirty="0" err="1">
                <a:latin typeface="Courier New" charset="0"/>
                <a:ea typeface="Courier New" charset="0"/>
                <a:cs typeface="Courier New" charset="0"/>
              </a:rPr>
              <a:t>cellid</a:t>
            </a: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; </a:t>
            </a:r>
            <a:endParaRPr lang="en-US" sz="2800" dirty="0"/>
          </a:p>
          <a:p>
            <a:r>
              <a:rPr lang="en-US" sz="2800" b="1" dirty="0"/>
              <a:t>T4. Join</a:t>
            </a:r>
          </a:p>
          <a:p>
            <a:pPr marL="0" indent="0">
              <a:buNone/>
            </a:pP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Self-join on CDR table</a:t>
            </a:r>
            <a:endParaRPr lang="en-US" sz="2800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sz="2800" b="1" dirty="0"/>
              <a:t>T5. Privacy</a:t>
            </a:r>
          </a:p>
          <a:p>
            <a:pPr marL="0" indent="0">
              <a:buNone/>
            </a:pP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K-anonymity obfuscation using the ARX Java library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5148064" y="2450846"/>
            <a:ext cx="2016224" cy="2048644"/>
          </a:xfrm>
          <a:prstGeom prst="rect">
            <a:avLst/>
          </a:prstGeom>
          <a:noFill/>
          <a:ln w="38100" cap="flat" cmpd="sng" algn="ctr">
            <a:solidFill>
              <a:srgbClr val="FF33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097356" y="4437111"/>
            <a:ext cx="4605502" cy="1688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000" b="0" kern="0" dirty="0"/>
              <a:t>Observations:</a:t>
            </a:r>
          </a:p>
          <a:p>
            <a:r>
              <a:rPr lang="en-US" sz="1800" kern="0" dirty="0">
                <a:solidFill>
                  <a:srgbClr val="FF0000"/>
                </a:solidFill>
              </a:rPr>
              <a:t>For single scan queries T1-T3 &amp; T5 SPATE only slightly slower than SHAHED (due to decompression)</a:t>
            </a:r>
          </a:p>
          <a:p>
            <a:r>
              <a:rPr lang="en-US" sz="1800" kern="0" dirty="0">
                <a:solidFill>
                  <a:srgbClr val="007A37"/>
                </a:solidFill>
              </a:rPr>
              <a:t>For nested-loop T4, SPATE faster as input streams are compressed</a:t>
            </a:r>
          </a:p>
          <a:p>
            <a:endParaRPr lang="en-US" sz="1800" b="0" kern="0" dirty="0"/>
          </a:p>
        </p:txBody>
      </p:sp>
      <p:sp>
        <p:nvSpPr>
          <p:cNvPr id="9" name="Rectangle 8"/>
          <p:cNvSpPr/>
          <p:nvPr/>
        </p:nvSpPr>
        <p:spPr bwMode="auto">
          <a:xfrm>
            <a:off x="7740352" y="2458148"/>
            <a:ext cx="903614" cy="2048644"/>
          </a:xfrm>
          <a:prstGeom prst="rect">
            <a:avLst/>
          </a:prstGeom>
          <a:noFill/>
          <a:ln w="38100" cap="flat" cmpd="sng" algn="ctr">
            <a:solidFill>
              <a:srgbClr val="FF33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164288" y="1484784"/>
            <a:ext cx="611764" cy="3014706"/>
          </a:xfrm>
          <a:prstGeom prst="rect">
            <a:avLst/>
          </a:prstGeom>
          <a:noFill/>
          <a:ln w="38100" cap="flat" cmpd="sng" algn="ctr">
            <a:solidFill>
              <a:srgbClr val="007A37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43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9" grpId="0" animBg="1"/>
      <p:bldP spid="9" grpId="1" animBg="1"/>
      <p:bldP spid="10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980728"/>
            <a:ext cx="5943471" cy="38164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Exploration Tasks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86968" y="4798893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/>
              <a:t>Kmeans</a:t>
            </a:r>
            <a:r>
              <a:rPr lang="en-US" sz="1800" dirty="0"/>
              <a:t> clustering</a:t>
            </a:r>
          </a:p>
          <a:p>
            <a:pPr algn="ctr"/>
            <a:r>
              <a:rPr lang="en-US" sz="1800" dirty="0"/>
              <a:t>(</a:t>
            </a:r>
            <a:r>
              <a:rPr lang="en-US" sz="1800" dirty="0" err="1"/>
              <a:t>SparkML</a:t>
            </a:r>
            <a:r>
              <a:rPr lang="en-US" sz="1800" dirty="0"/>
              <a:t>)</a:t>
            </a:r>
          </a:p>
          <a:p>
            <a:pPr algn="ctr"/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4455120" y="4798893"/>
            <a:ext cx="1557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Linear Regression</a:t>
            </a:r>
          </a:p>
          <a:p>
            <a:pPr algn="ctr"/>
            <a:r>
              <a:rPr lang="en-US" sz="1800" dirty="0"/>
              <a:t>(</a:t>
            </a:r>
            <a:r>
              <a:rPr lang="en-US" sz="1800" dirty="0" err="1"/>
              <a:t>SparkML</a:t>
            </a:r>
            <a:r>
              <a:rPr lang="en-US" sz="1800" dirty="0"/>
              <a:t>)</a:t>
            </a:r>
          </a:p>
          <a:p>
            <a:pPr algn="ctr"/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1673944" y="4797152"/>
            <a:ext cx="1557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Multivariate Statistics</a:t>
            </a:r>
          </a:p>
          <a:p>
            <a:pPr algn="ctr"/>
            <a:r>
              <a:rPr lang="en-US" sz="1800" dirty="0"/>
              <a:t>(</a:t>
            </a:r>
            <a:r>
              <a:rPr lang="en-US" sz="1800" dirty="0" err="1"/>
              <a:t>SparkML</a:t>
            </a:r>
            <a:r>
              <a:rPr lang="en-US" sz="1800" dirty="0"/>
              <a:t>)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6156176" y="1556792"/>
            <a:ext cx="2880320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kern="0" dirty="0"/>
              <a:t>Observation:</a:t>
            </a:r>
          </a:p>
          <a:p>
            <a:r>
              <a:rPr lang="en-US" sz="2400" kern="0" dirty="0">
                <a:solidFill>
                  <a:srgbClr val="007A37"/>
                </a:solidFill>
              </a:rPr>
              <a:t>CPU intensive tasks: </a:t>
            </a:r>
            <a:r>
              <a:rPr lang="en-US" sz="2400" b="0" kern="0" dirty="0">
                <a:solidFill>
                  <a:srgbClr val="007A37"/>
                </a:solidFill>
              </a:rPr>
              <a:t>SPATE = RAW = SHAHED even though we use 1 order of magnitude </a:t>
            </a:r>
            <a:r>
              <a:rPr lang="en-US" sz="2400" kern="0" dirty="0">
                <a:solidFill>
                  <a:srgbClr val="007A37"/>
                </a:solidFill>
              </a:rPr>
              <a:t>less disk space!</a:t>
            </a:r>
          </a:p>
        </p:txBody>
      </p:sp>
      <p:sp>
        <p:nvSpPr>
          <p:cNvPr id="13" name="Oval 12"/>
          <p:cNvSpPr/>
          <p:nvPr/>
        </p:nvSpPr>
        <p:spPr bwMode="auto">
          <a:xfrm>
            <a:off x="3230984" y="2132856"/>
            <a:ext cx="2349128" cy="1152128"/>
          </a:xfrm>
          <a:prstGeom prst="ellipse">
            <a:avLst/>
          </a:prstGeom>
          <a:noFill/>
          <a:ln w="38100" cap="flat" cmpd="sng" algn="ctr">
            <a:solidFill>
              <a:srgbClr val="007A3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59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build="allAtOnce"/>
      <p:bldP spid="13" grpId="0" animBg="1"/>
      <p:bldP spid="13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Conclusions:</a:t>
            </a:r>
          </a:p>
          <a:p>
            <a:pPr lvl="1"/>
            <a:r>
              <a:rPr lang="en-US" dirty="0"/>
              <a:t>SPATE allows using 1 order of magnitude less space</a:t>
            </a:r>
          </a:p>
          <a:p>
            <a:pPr lvl="1"/>
            <a:r>
              <a:rPr lang="en-US" dirty="0"/>
              <a:t>SPATE retains the query response time for a variety of data exploration queries</a:t>
            </a:r>
          </a:p>
          <a:p>
            <a:r>
              <a:rPr lang="en-US" sz="3600" dirty="0"/>
              <a:t>Future Work:</a:t>
            </a:r>
          </a:p>
          <a:p>
            <a:pPr lvl="1"/>
            <a:r>
              <a:rPr lang="en-US" dirty="0"/>
              <a:t>Smart city applications with SPATE:</a:t>
            </a:r>
          </a:p>
          <a:p>
            <a:pPr lvl="2"/>
            <a:r>
              <a:rPr lang="en-US" sz="2800" dirty="0"/>
              <a:t>automated car traffic mapping system </a:t>
            </a:r>
          </a:p>
          <a:p>
            <a:pPr lvl="2"/>
            <a:r>
              <a:rPr lang="en-US" sz="2800" dirty="0"/>
              <a:t>emergency recovery system after natural disasters</a:t>
            </a:r>
          </a:p>
        </p:txBody>
      </p:sp>
    </p:spTree>
    <p:extLst>
      <p:ext uri="{BB962C8B-B14F-4D97-AF65-F5344CB8AC3E}">
        <p14:creationId xmlns:p14="http://schemas.microsoft.com/office/powerpoint/2010/main" val="322263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549275"/>
            <a:ext cx="7961312" cy="1511300"/>
          </a:xfrm>
          <a:solidFill>
            <a:srgbClr val="00355E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/>
          <a:lstStyle/>
          <a:p>
            <a:r>
              <a:rPr lang="en-US" sz="3600" dirty="0">
                <a:solidFill>
                  <a:schemeClr val="bg1"/>
                </a:solidFill>
              </a:rPr>
              <a:t>Efficient Exploration of Telco Big Data with Compression and Decaying</a:t>
            </a:r>
            <a:endParaRPr lang="en-US" altLang="en-US" sz="3600" i="1" dirty="0">
              <a:solidFill>
                <a:schemeClr val="bg1"/>
              </a:solidFill>
              <a:latin typeface="Tahoma" charset="0"/>
              <a:ea typeface="ＭＳ Ｐゴシック" charset="-128"/>
            </a:endParaRP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611188" y="2220087"/>
            <a:ext cx="7961312" cy="272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Thanks! Questions?</a:t>
            </a:r>
            <a:endParaRPr lang="en-US" sz="2400" dirty="0">
              <a:solidFill>
                <a:srgbClr val="FF0000"/>
              </a:solidFill>
            </a:endParaRPr>
          </a:p>
          <a:p>
            <a:pPr algn="ctr"/>
            <a:endParaRPr lang="en-US" sz="1200" dirty="0"/>
          </a:p>
          <a:p>
            <a:pPr algn="ctr"/>
            <a:r>
              <a:rPr lang="en-US" sz="2400" dirty="0"/>
              <a:t>Constantinos Costa∗, </a:t>
            </a:r>
            <a:r>
              <a:rPr lang="en-US" sz="2400" b="0" dirty="0"/>
              <a:t>Georgios </a:t>
            </a:r>
            <a:r>
              <a:rPr lang="en-US" sz="2400" b="0" dirty="0" err="1"/>
              <a:t>Chatzimilioudis</a:t>
            </a:r>
            <a:r>
              <a:rPr lang="en-US" sz="2400" b="0" dirty="0"/>
              <a:t>∗, </a:t>
            </a:r>
            <a:r>
              <a:rPr lang="en-US" sz="2400" b="0" dirty="0" err="1"/>
              <a:t>Demetrios</a:t>
            </a:r>
            <a:r>
              <a:rPr lang="en-US" sz="2400" b="0" dirty="0"/>
              <a:t> Zeinalipour-</a:t>
            </a:r>
            <a:r>
              <a:rPr lang="en-US" sz="2400" b="0" dirty="0" err="1"/>
              <a:t>Yazti</a:t>
            </a:r>
            <a:r>
              <a:rPr lang="en-US" sz="2400" b="0" dirty="0"/>
              <a:t>‡∗ Mohamed F. </a:t>
            </a:r>
            <a:r>
              <a:rPr lang="en-US" sz="2400" b="0" dirty="0" err="1"/>
              <a:t>Mokbel</a:t>
            </a:r>
            <a:r>
              <a:rPr lang="el-GR" sz="2400" baseline="30000" dirty="0"/>
              <a:t>§</a:t>
            </a:r>
            <a:endParaRPr lang="en-US" sz="2400" baseline="30000" dirty="0"/>
          </a:p>
          <a:p>
            <a:pPr algn="ctr"/>
            <a:endParaRPr lang="en-US" sz="2400" baseline="30000" dirty="0"/>
          </a:p>
          <a:p>
            <a:pPr algn="ctr"/>
            <a:r>
              <a:rPr lang="en-US" sz="1600" b="0" dirty="0"/>
              <a:t>∗</a:t>
            </a:r>
            <a:r>
              <a:rPr lang="en-US" altLang="en-US" sz="1600" b="0" dirty="0">
                <a:solidFill>
                  <a:schemeClr val="tx1"/>
                </a:solidFill>
              </a:rPr>
              <a:t> University of Cyprus, Cyprus </a:t>
            </a:r>
          </a:p>
          <a:p>
            <a:pPr algn="ctr"/>
            <a:r>
              <a:rPr lang="en-US" sz="1600" b="0" dirty="0"/>
              <a:t>‡ </a:t>
            </a:r>
            <a:r>
              <a:rPr lang="en-US" altLang="en-US" sz="1600" b="0" dirty="0">
                <a:solidFill>
                  <a:schemeClr val="tx1"/>
                </a:solidFill>
              </a:rPr>
              <a:t>Max Planck Institute for Informatics, Germany</a:t>
            </a:r>
          </a:p>
          <a:p>
            <a:pPr algn="ctr"/>
            <a:r>
              <a:rPr lang="el-GR" sz="1600" baseline="30000" dirty="0"/>
              <a:t>§ </a:t>
            </a:r>
            <a:r>
              <a:rPr lang="en-US" altLang="en-US" sz="1600" b="0" dirty="0">
                <a:solidFill>
                  <a:schemeClr val="tx1"/>
                </a:solidFill>
              </a:rPr>
              <a:t>University of Minnesota, MN, USA</a:t>
            </a:r>
          </a:p>
          <a:p>
            <a:pPr algn="ctr"/>
            <a:r>
              <a:rPr lang="en-US" altLang="en-US" sz="1400" b="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{</a:t>
            </a:r>
            <a:r>
              <a:rPr lang="en-US" altLang="en-US" sz="1400" b="0" dirty="0" err="1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costa.c</a:t>
            </a:r>
            <a:r>
              <a:rPr lang="en-US" altLang="en-US" sz="1400" b="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altLang="en-US" sz="1400" b="0" dirty="0" err="1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gchatzim</a:t>
            </a:r>
            <a:r>
              <a:rPr lang="en-US" altLang="en-US" sz="1400" b="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altLang="en-US" sz="1400" b="0" dirty="0" err="1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dzeina</a:t>
            </a:r>
            <a:r>
              <a:rPr lang="en-US" altLang="en-US" sz="1400" b="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}@</a:t>
            </a:r>
            <a:r>
              <a:rPr lang="en-US" altLang="en-US" sz="1400" b="0" dirty="0" err="1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cs.ucy.ac.cy</a:t>
            </a:r>
            <a:r>
              <a:rPr lang="en-US" altLang="en-US" sz="1400" b="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</a:p>
          <a:p>
            <a:pPr algn="ctr"/>
            <a:r>
              <a:rPr lang="en-US" sz="1400" b="0" dirty="0" err="1">
                <a:latin typeface="Courier New" charset="0"/>
                <a:ea typeface="Courier New" charset="0"/>
                <a:cs typeface="Courier New" charset="0"/>
              </a:rPr>
              <a:t>dzeinali@mpi-inf.mpg.de</a:t>
            </a:r>
            <a:r>
              <a:rPr lang="en-US" sz="1400" b="0" dirty="0"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sz="1400" b="0" dirty="0" err="1">
                <a:latin typeface="Courier New" charset="0"/>
                <a:ea typeface="Courier New" charset="0"/>
                <a:cs typeface="Courier New" charset="0"/>
              </a:rPr>
              <a:t>mokbel@cs.umn.edu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 </a:t>
            </a:r>
          </a:p>
          <a:p>
            <a:pPr algn="ctr"/>
            <a:endParaRPr lang="en-US" altLang="en-US" sz="1800" b="0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 algn="ctr"/>
            <a:r>
              <a:rPr lang="en-US" altLang="en-US" sz="2400" b="0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en-US" sz="2400" baseline="30000" dirty="0"/>
          </a:p>
          <a:p>
            <a:pPr algn="ctr" eaLnBrk="1" hangingPunct="1">
              <a:spcBef>
                <a:spcPct val="20000"/>
              </a:spcBef>
            </a:pPr>
            <a:endParaRPr lang="en-US" sz="2400" b="0" dirty="0"/>
          </a:p>
          <a:p>
            <a:pPr algn="ctr" eaLnBrk="1" hangingPunct="1">
              <a:spcBef>
                <a:spcPct val="20000"/>
              </a:spcBef>
            </a:pPr>
            <a:endParaRPr lang="en-US" altLang="en-US" sz="2000" b="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20000"/>
              </a:spcBef>
            </a:pPr>
            <a:endParaRPr lang="en-US" altLang="en-US" sz="1800" b="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793" y="6237312"/>
            <a:ext cx="2320457" cy="371838"/>
          </a:xfrm>
          <a:prstGeom prst="rect">
            <a:avLst/>
          </a:prstGeom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175" y="6157271"/>
            <a:ext cx="1807940" cy="535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1113" y="6157271"/>
            <a:ext cx="3475682" cy="551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11"/>
          <p:cNvSpPr>
            <a:spLocks noChangeArrowheads="1"/>
          </p:cNvSpPr>
          <p:nvPr/>
        </p:nvSpPr>
        <p:spPr bwMode="auto">
          <a:xfrm>
            <a:off x="611188" y="5437694"/>
            <a:ext cx="7993062" cy="583115"/>
          </a:xfrm>
          <a:prstGeom prst="rect">
            <a:avLst/>
          </a:prstGeom>
          <a:solidFill>
            <a:srgbClr val="00355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chemeClr val="bg1"/>
                </a:solidFill>
              </a:rPr>
              <a:t>The 33rd IEEE International Conference on Data Engineering</a:t>
            </a:r>
          </a:p>
          <a:p>
            <a:pPr algn="ctr" eaLnBrk="1" hangingPunct="1"/>
            <a:r>
              <a:rPr lang="en-US" altLang="en-US" sz="1800" b="0" dirty="0">
                <a:solidFill>
                  <a:schemeClr val="bg1"/>
                </a:solidFill>
              </a:rPr>
              <a:t>Mission Bay, San Diego, CA, USA,  April 19-22, 2017</a:t>
            </a:r>
            <a:endParaRPr lang="fr-FR" altLang="en-US" sz="1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787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Telco Big Data (TBD)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880" y="980728"/>
            <a:ext cx="7408949" cy="5400600"/>
          </a:xfrm>
        </p:spPr>
        <p:txBody>
          <a:bodyPr/>
          <a:lstStyle/>
          <a:p>
            <a:r>
              <a:rPr lang="en-US" sz="2800" b="1" dirty="0"/>
              <a:t>Telco Data: </a:t>
            </a:r>
            <a:r>
              <a:rPr lang="en-US" sz="2800" dirty="0"/>
              <a:t>Traditional source for OLAP Data Warehouses and Analytics.</a:t>
            </a:r>
          </a:p>
          <a:p>
            <a:pPr lvl="1"/>
            <a:r>
              <a:rPr lang="en-US" sz="2400" dirty="0"/>
              <a:t>e.g., Accounting, Billing, Session data. </a:t>
            </a:r>
          </a:p>
          <a:p>
            <a:pPr lvl="1"/>
            <a:r>
              <a:rPr lang="en-US" sz="2400" b="1" dirty="0">
                <a:solidFill>
                  <a:srgbClr val="FF0000"/>
                </a:solidFill>
              </a:rPr>
              <a:t>Problem: </a:t>
            </a:r>
            <a:r>
              <a:rPr lang="en-US" sz="2400" dirty="0"/>
              <a:t>Inadequate data resolution to address biggest challenges:</a:t>
            </a:r>
          </a:p>
          <a:p>
            <a:pPr lvl="2"/>
            <a:r>
              <a:rPr lang="en-US" sz="2000" dirty="0"/>
              <a:t>e.g., churn prediction, 5G network optimization, user-experience assessment, traffic mapping.</a:t>
            </a:r>
          </a:p>
          <a:p>
            <a:r>
              <a:rPr lang="en-US" sz="2800" b="1" dirty="0"/>
              <a:t>Telco Big Data (TBD): </a:t>
            </a:r>
            <a:r>
              <a:rPr lang="en-US" sz="2800" dirty="0"/>
              <a:t>Velocity data generated at the cell towers.</a:t>
            </a:r>
          </a:p>
          <a:p>
            <a:pPr lvl="1"/>
            <a:r>
              <a:rPr lang="en-US" sz="2400" dirty="0"/>
              <a:t>e.g., signal strength, call drops, bandwidth measurements.</a:t>
            </a:r>
          </a:p>
          <a:p>
            <a:pPr lvl="1"/>
            <a:r>
              <a:rPr lang="en-US" sz="2400" b="1" dirty="0">
                <a:solidFill>
                  <a:srgbClr val="007A37"/>
                </a:solidFill>
              </a:rPr>
              <a:t>Size: </a:t>
            </a:r>
            <a:r>
              <a:rPr lang="en-US" sz="2400" dirty="0"/>
              <a:t>5TBs/day for 10M clients (i.e., 2PB/year).</a:t>
            </a:r>
          </a:p>
          <a:p>
            <a:pPr lvl="1"/>
            <a:endParaRPr lang="en-US" sz="2400" dirty="0"/>
          </a:p>
        </p:txBody>
      </p:sp>
      <p:grpSp>
        <p:nvGrpSpPr>
          <p:cNvPr id="6" name="Group 5"/>
          <p:cNvGrpSpPr/>
          <p:nvPr/>
        </p:nvGrpSpPr>
        <p:grpSpPr>
          <a:xfrm>
            <a:off x="7452320" y="1484784"/>
            <a:ext cx="1191646" cy="1312791"/>
            <a:chOff x="7452320" y="1484784"/>
            <a:chExt cx="1191646" cy="1312791"/>
          </a:xfrm>
        </p:grpSpPr>
        <p:sp>
          <p:nvSpPr>
            <p:cNvPr id="4" name="Can 3"/>
            <p:cNvSpPr/>
            <p:nvPr/>
          </p:nvSpPr>
          <p:spPr bwMode="auto">
            <a:xfrm>
              <a:off x="7668344" y="2060848"/>
              <a:ext cx="792088" cy="736727"/>
            </a:xfrm>
            <a:prstGeom prst="can">
              <a:avLst/>
            </a:prstGeom>
            <a:solidFill>
              <a:srgbClr val="FFC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7452320" y="1484784"/>
              <a:ext cx="1191646" cy="360040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rPr>
                <a:t>RDBMS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092280" y="4137504"/>
            <a:ext cx="1800146" cy="1595752"/>
            <a:chOff x="6948264" y="3789040"/>
            <a:chExt cx="1800146" cy="1595752"/>
          </a:xfrm>
        </p:grpSpPr>
        <p:sp>
          <p:nvSpPr>
            <p:cNvPr id="9" name="Rectangle 8"/>
            <p:cNvSpPr/>
            <p:nvPr/>
          </p:nvSpPr>
          <p:spPr bwMode="auto">
            <a:xfrm>
              <a:off x="6948264" y="3789040"/>
              <a:ext cx="1609569" cy="360040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000" dirty="0"/>
                <a:t>Data Store</a:t>
              </a: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Can 16"/>
            <p:cNvSpPr/>
            <p:nvPr/>
          </p:nvSpPr>
          <p:spPr bwMode="auto">
            <a:xfrm>
              <a:off x="6996965" y="4336360"/>
              <a:ext cx="432048" cy="736727"/>
            </a:xfrm>
            <a:prstGeom prst="can">
              <a:avLst/>
            </a:prstGeom>
            <a:solidFill>
              <a:srgbClr val="FFC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Can 17"/>
            <p:cNvSpPr/>
            <p:nvPr/>
          </p:nvSpPr>
          <p:spPr bwMode="auto">
            <a:xfrm>
              <a:off x="7501021" y="4336360"/>
              <a:ext cx="432048" cy="736727"/>
            </a:xfrm>
            <a:prstGeom prst="can">
              <a:avLst/>
            </a:prstGeom>
            <a:solidFill>
              <a:srgbClr val="FFC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Can 18"/>
            <p:cNvSpPr/>
            <p:nvPr/>
          </p:nvSpPr>
          <p:spPr bwMode="auto">
            <a:xfrm>
              <a:off x="8011562" y="4343265"/>
              <a:ext cx="432048" cy="736727"/>
            </a:xfrm>
            <a:prstGeom prst="can">
              <a:avLst/>
            </a:prstGeom>
            <a:solidFill>
              <a:srgbClr val="FFC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Can 20"/>
            <p:cNvSpPr/>
            <p:nvPr/>
          </p:nvSpPr>
          <p:spPr bwMode="auto">
            <a:xfrm>
              <a:off x="7149365" y="4488760"/>
              <a:ext cx="432048" cy="736727"/>
            </a:xfrm>
            <a:prstGeom prst="can">
              <a:avLst/>
            </a:prstGeom>
            <a:solidFill>
              <a:srgbClr val="FFC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Can 21"/>
            <p:cNvSpPr/>
            <p:nvPr/>
          </p:nvSpPr>
          <p:spPr bwMode="auto">
            <a:xfrm>
              <a:off x="7653421" y="4488760"/>
              <a:ext cx="432048" cy="736727"/>
            </a:xfrm>
            <a:prstGeom prst="can">
              <a:avLst/>
            </a:prstGeom>
            <a:solidFill>
              <a:srgbClr val="FFC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Can 22"/>
            <p:cNvSpPr/>
            <p:nvPr/>
          </p:nvSpPr>
          <p:spPr bwMode="auto">
            <a:xfrm>
              <a:off x="8163962" y="4495665"/>
              <a:ext cx="432048" cy="736727"/>
            </a:xfrm>
            <a:prstGeom prst="can">
              <a:avLst/>
            </a:prstGeom>
            <a:solidFill>
              <a:srgbClr val="FFC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Can 24"/>
            <p:cNvSpPr/>
            <p:nvPr/>
          </p:nvSpPr>
          <p:spPr bwMode="auto">
            <a:xfrm>
              <a:off x="7301765" y="4641160"/>
              <a:ext cx="432048" cy="736727"/>
            </a:xfrm>
            <a:prstGeom prst="can">
              <a:avLst/>
            </a:prstGeom>
            <a:solidFill>
              <a:srgbClr val="FFC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Can 25"/>
            <p:cNvSpPr/>
            <p:nvPr/>
          </p:nvSpPr>
          <p:spPr bwMode="auto">
            <a:xfrm>
              <a:off x="7805821" y="4641160"/>
              <a:ext cx="432048" cy="736727"/>
            </a:xfrm>
            <a:prstGeom prst="can">
              <a:avLst/>
            </a:prstGeom>
            <a:solidFill>
              <a:srgbClr val="FFC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Can 26"/>
            <p:cNvSpPr/>
            <p:nvPr/>
          </p:nvSpPr>
          <p:spPr bwMode="auto">
            <a:xfrm>
              <a:off x="8316362" y="4648065"/>
              <a:ext cx="432048" cy="736727"/>
            </a:xfrm>
            <a:prstGeom prst="can">
              <a:avLst/>
            </a:prstGeom>
            <a:solidFill>
              <a:srgbClr val="FFC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440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Telco Big Data Research</a:t>
            </a:r>
          </a:p>
          <a:p>
            <a:pPr lvl="1"/>
            <a:r>
              <a:rPr lang="en-US" dirty="0"/>
              <a:t>Real-time Analytics and Detection</a:t>
            </a:r>
          </a:p>
          <a:p>
            <a:pPr lvl="2"/>
            <a:r>
              <a:rPr lang="en-US" sz="2200" dirty="0" err="1"/>
              <a:t>OceanRT</a:t>
            </a:r>
            <a:r>
              <a:rPr lang="en-US" sz="2200" dirty="0"/>
              <a:t>: Real time telco big data analytic system (Zhang et al. SIGMOD’14)</a:t>
            </a:r>
          </a:p>
          <a:p>
            <a:pPr lvl="2"/>
            <a:r>
              <a:rPr lang="en-US" sz="2200" dirty="0" err="1"/>
              <a:t>OceanST</a:t>
            </a:r>
            <a:r>
              <a:rPr lang="en-US" sz="2200" dirty="0"/>
              <a:t>: Loading mechanism and spatiotemporal index (Yuan et al. VLDB’14, vol. 7)</a:t>
            </a:r>
          </a:p>
          <a:p>
            <a:pPr lvl="2"/>
            <a:r>
              <a:rPr lang="fr-FR" sz="2200" dirty="0" err="1"/>
              <a:t>CellIQ</a:t>
            </a:r>
            <a:r>
              <a:rPr lang="fr-FR" sz="2200" dirty="0"/>
              <a:t>: Cellular network as graphs (</a:t>
            </a:r>
            <a:r>
              <a:rPr lang="fr-FR" sz="2200" dirty="0" err="1"/>
              <a:t>Iyer</a:t>
            </a:r>
            <a:r>
              <a:rPr lang="fr-FR" sz="2200" dirty="0"/>
              <a:t> et al. NSDI’15)</a:t>
            </a:r>
            <a:endParaRPr lang="en-US" sz="2200" dirty="0"/>
          </a:p>
          <a:p>
            <a:pPr lvl="1"/>
            <a:r>
              <a:rPr lang="da-DK" dirty="0"/>
              <a:t>Predicting User Behavior</a:t>
            </a:r>
          </a:p>
          <a:p>
            <a:pPr lvl="2"/>
            <a:r>
              <a:rPr lang="da-DK" sz="2200" dirty="0"/>
              <a:t>Customer churn prediction (Huang et al. SIGMOD’15)</a:t>
            </a:r>
          </a:p>
          <a:p>
            <a:pPr lvl="2"/>
            <a:r>
              <a:rPr lang="en-US" sz="2200" dirty="0"/>
              <a:t>User activity prediction Luo et al. TIST’16, vol. 7</a:t>
            </a:r>
          </a:p>
          <a:p>
            <a:pPr lvl="1"/>
            <a:r>
              <a:rPr lang="en-US" dirty="0"/>
              <a:t>Privacy</a:t>
            </a:r>
          </a:p>
          <a:p>
            <a:pPr lvl="2"/>
            <a:r>
              <a:rPr lang="en-US" sz="2200" dirty="0"/>
              <a:t>Differential privacy Hu et al. VLDB’15, vol. 8 </a:t>
            </a:r>
          </a:p>
          <a:p>
            <a:pPr lvl="2"/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1280089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Compressing Incremental Archives</a:t>
            </a:r>
          </a:p>
          <a:p>
            <a:pPr lvl="1"/>
            <a:r>
              <a:rPr lang="en-US" dirty="0"/>
              <a:t>Domain-specific compression techniques</a:t>
            </a:r>
          </a:p>
          <a:p>
            <a:pPr lvl="2"/>
            <a:r>
              <a:rPr lang="en-US" sz="2200" dirty="0" err="1"/>
              <a:t>Bicer</a:t>
            </a:r>
            <a:r>
              <a:rPr lang="en-US" sz="2200" dirty="0"/>
              <a:t> et al. IPDPS’13, </a:t>
            </a:r>
            <a:r>
              <a:rPr lang="fr-FR" sz="2200" dirty="0"/>
              <a:t>Yan et al. WWW ’09, Ross at al. ECPP’11, </a:t>
            </a:r>
            <a:r>
              <a:rPr lang="fr-FR" sz="2200" dirty="0" err="1"/>
              <a:t>Schendel</a:t>
            </a:r>
            <a:r>
              <a:rPr lang="fr-FR" sz="2200" dirty="0"/>
              <a:t> et al. ICDE’12, </a:t>
            </a:r>
            <a:r>
              <a:rPr lang="en-US" sz="2200" dirty="0" err="1"/>
              <a:t>Jenkis</a:t>
            </a:r>
            <a:r>
              <a:rPr lang="en-US" sz="2200" dirty="0"/>
              <a:t> et al. LNCS’13, </a:t>
            </a:r>
            <a:r>
              <a:rPr lang="en-US" sz="2200" dirty="0" err="1"/>
              <a:t>Soroush</a:t>
            </a:r>
            <a:r>
              <a:rPr lang="en-US" sz="2200" dirty="0"/>
              <a:t> et al. ICDE’13, </a:t>
            </a:r>
            <a:r>
              <a:rPr lang="en-US" sz="2200" dirty="0" err="1"/>
              <a:t>Burscher</a:t>
            </a:r>
            <a:r>
              <a:rPr lang="en-US" sz="2200" dirty="0"/>
              <a:t> et al. ITC’09</a:t>
            </a:r>
          </a:p>
          <a:p>
            <a:pPr lvl="1"/>
            <a:r>
              <a:rPr lang="en-US" dirty="0"/>
              <a:t>Differential compression techniques</a:t>
            </a:r>
          </a:p>
          <a:p>
            <a:pPr lvl="2"/>
            <a:r>
              <a:rPr lang="en-US" sz="2200" dirty="0" err="1"/>
              <a:t>Douglis</a:t>
            </a:r>
            <a:r>
              <a:rPr lang="en-US" sz="2200" dirty="0"/>
              <a:t> et al. ATC’13 </a:t>
            </a:r>
          </a:p>
          <a:p>
            <a:pPr lvl="2"/>
            <a:r>
              <a:rPr lang="en-US" sz="2200" dirty="0"/>
              <a:t>Bhagwat at al. MASCOTS’09</a:t>
            </a:r>
          </a:p>
          <a:p>
            <a:pPr lvl="2"/>
            <a:r>
              <a:rPr lang="en-US" sz="2200" dirty="0"/>
              <a:t>You et al. TOS’11</a:t>
            </a:r>
          </a:p>
          <a:p>
            <a:pPr lvl="2"/>
            <a:r>
              <a:rPr lang="en-US" sz="2200" dirty="0" err="1"/>
              <a:t>Bhattacherjee</a:t>
            </a:r>
            <a:r>
              <a:rPr lang="en-US" sz="2200" dirty="0"/>
              <a:t> et al. VLDB’15, vol. 8 </a:t>
            </a:r>
          </a:p>
        </p:txBody>
      </p:sp>
    </p:spTree>
    <p:extLst>
      <p:ext uri="{BB962C8B-B14F-4D97-AF65-F5344CB8AC3E}">
        <p14:creationId xmlns:p14="http://schemas.microsoft.com/office/powerpoint/2010/main" val="1815476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Industry Perspective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186766" cy="5184576"/>
          </a:xfrm>
        </p:spPr>
        <p:txBody>
          <a:bodyPr/>
          <a:lstStyle/>
          <a:p>
            <a:r>
              <a:rPr lang="en-US" sz="2800" dirty="0"/>
              <a:t>TBD Investments </a:t>
            </a:r>
            <a:r>
              <a:rPr lang="en-US" sz="2800" b="1" dirty="0"/>
              <a:t>projected to grow</a:t>
            </a:r>
          </a:p>
          <a:p>
            <a:pPr lvl="1"/>
            <a:r>
              <a:rPr lang="en-US" sz="2400" dirty="0"/>
              <a:t>50% of </a:t>
            </a:r>
            <a:r>
              <a:rPr lang="en-US" sz="2400" dirty="0" err="1"/>
              <a:t>Telcos</a:t>
            </a:r>
            <a:r>
              <a:rPr lang="en-US" sz="2400" dirty="0"/>
              <a:t> will invest in TBD (only 30% have done it so far)</a:t>
            </a:r>
          </a:p>
          <a:p>
            <a:pPr lvl="2"/>
            <a:r>
              <a:rPr lang="en-US" sz="2000" dirty="0"/>
              <a:t>Source:</a:t>
            </a:r>
            <a:r>
              <a:rPr lang="en-US" sz="2000" i="1" dirty="0"/>
              <a:t> McKinsey &amp; Company Telecommunications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en-US" sz="2000" i="1" dirty="0" err="1">
                <a:latin typeface="Arial" charset="0"/>
                <a:ea typeface="Arial" charset="0"/>
                <a:cs typeface="Arial" charset="0"/>
              </a:rPr>
              <a:t>Telcos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: The untapped promise of big data”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, June 2016, </a:t>
            </a:r>
            <a:r>
              <a:rPr lang="en-US" sz="2000" dirty="0">
                <a:latin typeface="Arial" charset="0"/>
                <a:ea typeface="Arial" charset="0"/>
                <a:cs typeface="Arial" charset="0"/>
                <a:hlinkClick r:id="rId3"/>
              </a:rPr>
              <a:t>https://goo.gl/mAHXib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The promise of </a:t>
            </a:r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unleashing the value 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of TBD has not been realized to this date!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It merely focuses on some business/network cases:</a:t>
            </a:r>
          </a:p>
        </p:txBody>
      </p:sp>
      <p:graphicFrame>
        <p:nvGraphicFramePr>
          <p:cNvPr id="6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477289"/>
              </p:ext>
            </p:extLst>
          </p:nvPr>
        </p:nvGraphicFramePr>
        <p:xfrm>
          <a:off x="539552" y="4509120"/>
          <a:ext cx="8104414" cy="1872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ctangle 6"/>
          <p:cNvSpPr/>
          <p:nvPr/>
        </p:nvSpPr>
        <p:spPr>
          <a:xfrm>
            <a:off x="457875" y="5945459"/>
            <a:ext cx="4547963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b="0" dirty="0">
                <a:solidFill>
                  <a:srgbClr val="000000"/>
                </a:solidFill>
                <a:latin typeface="Calibre Light"/>
              </a:rPr>
              <a:t>Source: Key Big Data Use Cases for </a:t>
            </a:r>
            <a:r>
              <a:rPr lang="en-US" sz="600" b="0" dirty="0" err="1">
                <a:solidFill>
                  <a:srgbClr val="000000"/>
                </a:solidFill>
                <a:latin typeface="Calibre Light"/>
              </a:rPr>
              <a:t>Telcos</a:t>
            </a:r>
            <a:r>
              <a:rPr lang="en-US" sz="600" b="0" dirty="0">
                <a:solidFill>
                  <a:srgbClr val="000000"/>
                </a:solidFill>
                <a:latin typeface="Calibre Light"/>
              </a:rPr>
              <a:t>, Cloudera, 2015</a:t>
            </a:r>
          </a:p>
        </p:txBody>
      </p:sp>
    </p:spTree>
    <p:extLst>
      <p:ext uri="{BB962C8B-B14F-4D97-AF65-F5344CB8AC3E}">
        <p14:creationId xmlns:p14="http://schemas.microsoft.com/office/powerpoint/2010/main" val="156653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457200" y="4365104"/>
            <a:ext cx="8085584" cy="1800200"/>
          </a:xfrm>
          <a:prstGeom prst="rect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186766" cy="5184576"/>
          </a:xfrm>
        </p:spPr>
        <p:txBody>
          <a:bodyPr/>
          <a:lstStyle/>
          <a:p>
            <a:r>
              <a:rPr lang="en-US" sz="2800" dirty="0"/>
              <a:t>The Big data era lead us to a point where organizations collect </a:t>
            </a:r>
            <a:r>
              <a:rPr lang="en-US" sz="2800" b="1" dirty="0"/>
              <a:t>more than they can</a:t>
            </a:r>
            <a:r>
              <a:rPr lang="en-US" sz="2800" dirty="0"/>
              <a:t>!</a:t>
            </a:r>
            <a:endParaRPr lang="en-US" sz="2800" b="1" dirty="0"/>
          </a:p>
          <a:p>
            <a:pPr lvl="1"/>
            <a:r>
              <a:rPr lang="en-US" sz="2000" dirty="0"/>
              <a:t>Global </a:t>
            </a:r>
            <a:r>
              <a:rPr lang="en-US" sz="2000" b="1" dirty="0"/>
              <a:t>volume</a:t>
            </a:r>
            <a:r>
              <a:rPr lang="en-US" sz="2000" dirty="0"/>
              <a:t> of stored data </a:t>
            </a:r>
            <a:r>
              <a:rPr lang="en-US" sz="2000" b="1" dirty="0"/>
              <a:t>doubling</a:t>
            </a:r>
            <a:r>
              <a:rPr lang="en-US" sz="2000" dirty="0"/>
              <a:t> every </a:t>
            </a:r>
            <a:r>
              <a:rPr lang="en-US" sz="2000" b="1" dirty="0"/>
              <a:t>2 years</a:t>
            </a:r>
            <a:r>
              <a:rPr lang="en-US" sz="2000" dirty="0"/>
              <a:t>.</a:t>
            </a:r>
          </a:p>
          <a:p>
            <a:pPr lvl="1"/>
            <a:r>
              <a:rPr lang="en-US" sz="2000" dirty="0"/>
              <a:t>Costs for data storage </a:t>
            </a:r>
            <a:r>
              <a:rPr lang="en-US" sz="2000" b="1" dirty="0"/>
              <a:t>decline</a:t>
            </a:r>
            <a:r>
              <a:rPr lang="en-US" sz="2000" dirty="0"/>
              <a:t> only at a rate of </a:t>
            </a:r>
            <a:r>
              <a:rPr lang="en-US" sz="2000" b="1" dirty="0"/>
              <a:t>less than 1/5 per year</a:t>
            </a:r>
            <a:r>
              <a:rPr lang="en-US" sz="2000" dirty="0"/>
              <a:t>. Datacenter Journal, </a:t>
            </a:r>
            <a:r>
              <a:rPr lang="en-US" sz="2000" dirty="0">
                <a:hlinkClick r:id="rId2"/>
              </a:rPr>
              <a:t>https://goo.gl/o4MnJp</a:t>
            </a:r>
            <a:r>
              <a:rPr lang="en-US" sz="2000" dirty="0"/>
              <a:t> </a:t>
            </a:r>
          </a:p>
          <a:p>
            <a:r>
              <a:rPr lang="en-US" sz="2800" dirty="0"/>
              <a:t>TBD is </a:t>
            </a:r>
            <a:r>
              <a:rPr lang="en-US" sz="2800" b="1" dirty="0"/>
              <a:t>straining </a:t>
            </a:r>
            <a:r>
              <a:rPr lang="en-US" sz="2800" dirty="0" err="1"/>
              <a:t>telco</a:t>
            </a:r>
            <a:r>
              <a:rPr lang="en-US" sz="2800" dirty="0"/>
              <a:t> datacenters that can not benefit from economies-of-scale available on public clouds (due to confidentiality/security).</a:t>
            </a:r>
            <a:endParaRPr lang="en-US" sz="2800" b="1" dirty="0"/>
          </a:p>
          <a:p>
            <a:r>
              <a:rPr lang="en-US" sz="2800" b="1" dirty="0">
                <a:solidFill>
                  <a:srgbClr val="007A37"/>
                </a:solidFill>
              </a:rPr>
              <a:t>Our Approach: </a:t>
            </a:r>
            <a:r>
              <a:rPr lang="en-US" sz="2800" dirty="0"/>
              <a:t>Introduce a complete TBD analytic stack that makes </a:t>
            </a:r>
            <a:r>
              <a:rPr lang="en-US" sz="2800" b="1" dirty="0"/>
              <a:t>Compression</a:t>
            </a:r>
            <a:r>
              <a:rPr lang="en-US" sz="2800" dirty="0"/>
              <a:t> and </a:t>
            </a:r>
            <a:r>
              <a:rPr lang="en-US" sz="2800" b="1" dirty="0"/>
              <a:t>Decaying </a:t>
            </a:r>
            <a:r>
              <a:rPr lang="en-US" sz="2800" dirty="0"/>
              <a:t>a first class citizen.</a:t>
            </a:r>
            <a:endParaRPr lang="en-US" sz="2000" dirty="0"/>
          </a:p>
          <a:p>
            <a:endParaRPr lang="en-US" sz="2400" b="1" dirty="0"/>
          </a:p>
        </p:txBody>
      </p:sp>
      <p:sp>
        <p:nvSpPr>
          <p:cNvPr id="6" name="Can 5"/>
          <p:cNvSpPr/>
          <p:nvPr/>
        </p:nvSpPr>
        <p:spPr bwMode="auto">
          <a:xfrm>
            <a:off x="2987824" y="5733256"/>
            <a:ext cx="917882" cy="576064"/>
          </a:xfrm>
          <a:prstGeom prst="can">
            <a:avLst>
              <a:gd name="adj" fmla="val 36830"/>
            </a:avLst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3995936" y="6021288"/>
            <a:ext cx="576064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Can 8"/>
          <p:cNvSpPr/>
          <p:nvPr/>
        </p:nvSpPr>
        <p:spPr bwMode="auto">
          <a:xfrm>
            <a:off x="4662230" y="5810490"/>
            <a:ext cx="631712" cy="421595"/>
          </a:xfrm>
          <a:prstGeom prst="can">
            <a:avLst>
              <a:gd name="adj" fmla="val 36830"/>
            </a:avLst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5409996" y="6021288"/>
            <a:ext cx="576064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Can 10"/>
          <p:cNvSpPr/>
          <p:nvPr/>
        </p:nvSpPr>
        <p:spPr bwMode="auto">
          <a:xfrm>
            <a:off x="6076290" y="5949281"/>
            <a:ext cx="367918" cy="216024"/>
          </a:xfrm>
          <a:prstGeom prst="can">
            <a:avLst>
              <a:gd name="adj" fmla="val 51450"/>
            </a:avLst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97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6" grpId="1" animBg="1"/>
      <p:bldP spid="9" grpId="0" animBg="1"/>
      <p:bldP spid="9" grpId="1" animBg="1"/>
      <p:bldP spid="11" grpId="0" animBg="1"/>
      <p:bldP spid="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Presentation Outline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184775"/>
          </a:xfrm>
        </p:spPr>
        <p:txBody>
          <a:bodyPr/>
          <a:lstStyle/>
          <a:p>
            <a:pPr marL="514350" indent="-514350">
              <a:lnSpc>
                <a:spcPct val="90000"/>
              </a:lnSpc>
            </a:pPr>
            <a:r>
              <a:rPr lang="en-US" altLang="en-US" sz="4000" dirty="0">
                <a:solidFill>
                  <a:schemeClr val="bg1">
                    <a:lumMod val="65000"/>
                  </a:schemeClr>
                </a:solidFill>
                <a:ea typeface="ＭＳ Ｐゴシック" charset="-128"/>
              </a:rPr>
              <a:t>Introduction</a:t>
            </a:r>
            <a:r>
              <a:rPr lang="en-US" altLang="en-US" sz="4000" b="1" dirty="0">
                <a:solidFill>
                  <a:srgbClr val="FF0000"/>
                </a:solidFill>
                <a:ea typeface="ＭＳ Ｐゴシック" charset="-128"/>
              </a:rPr>
              <a:t> 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000" b="1" dirty="0">
                <a:solidFill>
                  <a:srgbClr val="FF2600"/>
                </a:solidFill>
                <a:ea typeface="ＭＳ Ｐゴシック" charset="-128"/>
              </a:rPr>
              <a:t>Background</a:t>
            </a:r>
          </a:p>
          <a:p>
            <a:pPr marL="514350" indent="-514350">
              <a:lnSpc>
                <a:spcPct val="90000"/>
              </a:lnSpc>
            </a:pPr>
            <a:r>
              <a:rPr lang="en-US" sz="4000" dirty="0"/>
              <a:t>SPATE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sz="3200" dirty="0"/>
              <a:t>Storage Layer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sz="3200" dirty="0"/>
              <a:t>Indexing Layer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sz="3200" dirty="0"/>
              <a:t>Application Layer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000" dirty="0"/>
              <a:t>Experiments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000" dirty="0"/>
              <a:t>Conclusions</a:t>
            </a:r>
            <a:endParaRPr lang="en-US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84354100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57200" y="4065958"/>
            <a:ext cx="8229600" cy="2000874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</a:rPr>
              <a:t>Radio &amp; Core Network</a:t>
            </a:r>
          </a:p>
          <a:p>
            <a:pPr lvl="1"/>
            <a:r>
              <a:rPr lang="en-US" dirty="0"/>
              <a:t>Generate Streams of IP packets from the GSM/GPRS (2G), UMTS (3G), LTE (4G) antennas.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TBD Network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24744"/>
            <a:ext cx="8186766" cy="26518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395536" y="980728"/>
            <a:ext cx="3816424" cy="301255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640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57200" y="4065958"/>
            <a:ext cx="8229600" cy="2000874"/>
          </a:xfrm>
        </p:spPr>
        <p:txBody>
          <a:bodyPr/>
          <a:lstStyle/>
          <a:p>
            <a:r>
              <a:rPr lang="en-US" sz="2800" b="1" dirty="0">
                <a:solidFill>
                  <a:srgbClr val="FF0000"/>
                </a:solidFill>
              </a:rPr>
              <a:t>Telco Big Data (TBD)</a:t>
            </a:r>
          </a:p>
          <a:p>
            <a:pPr lvl="1"/>
            <a:r>
              <a:rPr lang="en-US" sz="2400" dirty="0"/>
              <a:t>Business Supporting Systems (BSS) data</a:t>
            </a:r>
          </a:p>
          <a:p>
            <a:pPr lvl="2"/>
            <a:r>
              <a:rPr lang="en-US" sz="2000" dirty="0"/>
              <a:t>Tens of </a:t>
            </a:r>
            <a:r>
              <a:rPr lang="en-US" sz="2000" b="1" dirty="0">
                <a:solidFill>
                  <a:srgbClr val="FF6600"/>
                </a:solidFill>
              </a:rPr>
              <a:t>GB/day</a:t>
            </a:r>
            <a:r>
              <a:rPr lang="en-US" sz="2000" dirty="0"/>
              <a:t> for a </a:t>
            </a:r>
            <a:r>
              <a:rPr lang="en-US" sz="2000" dirty="0" err="1"/>
              <a:t>xM</a:t>
            </a:r>
            <a:r>
              <a:rPr lang="en-US" sz="2000" dirty="0"/>
              <a:t>+ city</a:t>
            </a:r>
          </a:p>
          <a:p>
            <a:pPr lvl="1"/>
            <a:r>
              <a:rPr lang="en-US" sz="2400" dirty="0"/>
              <a:t>Operating Supporting Systems (OSS) data</a:t>
            </a:r>
          </a:p>
          <a:p>
            <a:pPr lvl="2"/>
            <a:r>
              <a:rPr lang="en-US" sz="2000" dirty="0"/>
              <a:t>Tens of </a:t>
            </a:r>
            <a:r>
              <a:rPr lang="en-US" sz="2000" b="1" dirty="0">
                <a:solidFill>
                  <a:srgbClr val="FF0000"/>
                </a:solidFill>
              </a:rPr>
              <a:t>TB/day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for a </a:t>
            </a:r>
            <a:r>
              <a:rPr lang="en-US" sz="2000" dirty="0" err="1"/>
              <a:t>xM</a:t>
            </a:r>
            <a:r>
              <a:rPr lang="en-US" sz="2000" dirty="0"/>
              <a:t>+ city</a:t>
            </a:r>
          </a:p>
          <a:p>
            <a:pPr lvl="2"/>
            <a:endParaRPr lang="en-US" sz="2000" dirty="0"/>
          </a:p>
          <a:p>
            <a:pPr lvl="1"/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TBD Streams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24744"/>
            <a:ext cx="8186766" cy="26518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4211960" y="1053406"/>
            <a:ext cx="2376264" cy="272318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6228184" y="3501008"/>
            <a:ext cx="504056" cy="648072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6760065" y="3856429"/>
            <a:ext cx="22589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1" dirty="0"/>
              <a:t>Measurement Reports (can be used to localize users with triangulation ~50 meters)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47864" y="3806000"/>
            <a:ext cx="2662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1" dirty="0"/>
              <a:t>Call Quality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3707904" y="3544809"/>
            <a:ext cx="648072" cy="31162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Rectangle 11"/>
          <p:cNvSpPr/>
          <p:nvPr/>
        </p:nvSpPr>
        <p:spPr>
          <a:xfrm>
            <a:off x="4797151" y="3877029"/>
            <a:ext cx="163070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1" dirty="0"/>
              <a:t>Data quality (web speed, connection success rate)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5413443" y="3552993"/>
            <a:ext cx="54479" cy="324036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12570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7" grpId="0"/>
      <p:bldP spid="9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TBD Relational Diagram</a:t>
            </a:r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96529" y="4797152"/>
            <a:ext cx="8150941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10" name="Content Placeholder 13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2000874"/>
          </a:xfrm>
        </p:spPr>
        <p:txBody>
          <a:bodyPr/>
          <a:lstStyle/>
          <a:p>
            <a:r>
              <a:rPr lang="en-US" sz="2800" dirty="0"/>
              <a:t>TBD can </a:t>
            </a:r>
            <a:r>
              <a:rPr lang="en-US" sz="2800" b="1" dirty="0"/>
              <a:t>logically</a:t>
            </a:r>
            <a:r>
              <a:rPr lang="en-US" sz="2800" dirty="0"/>
              <a:t> be represented by a relational diagram. </a:t>
            </a:r>
          </a:p>
          <a:p>
            <a:pPr lvl="1"/>
            <a:r>
              <a:rPr lang="en-US" sz="2400" dirty="0"/>
              <a:t>Hundreds of Attributes (e.g., 200) &amp; Millions of Rows</a:t>
            </a:r>
          </a:p>
          <a:p>
            <a:pPr lvl="1"/>
            <a:r>
              <a:rPr lang="en-US" sz="2400" b="1" dirty="0"/>
              <a:t>Foreign Keys </a:t>
            </a:r>
            <a:r>
              <a:rPr lang="en-US" sz="2400" dirty="0"/>
              <a:t>enable join operations to yield answers to more </a:t>
            </a:r>
            <a:r>
              <a:rPr lang="en-US" sz="2400" b="1" dirty="0"/>
              <a:t>complex queries</a:t>
            </a:r>
          </a:p>
          <a:p>
            <a:pPr lvl="1"/>
            <a:r>
              <a:rPr lang="en-US" sz="2400" b="1" dirty="0"/>
              <a:t>Location</a:t>
            </a:r>
            <a:r>
              <a:rPr lang="en-US" sz="2400" dirty="0"/>
              <a:t> of users is </a:t>
            </a:r>
            <a:r>
              <a:rPr lang="en-US" sz="2400" b="1" dirty="0"/>
              <a:t>not</a:t>
            </a:r>
            <a:r>
              <a:rPr lang="en-US" sz="2400" dirty="0"/>
              <a:t> in TBD (but can be triangulated from MR data ~ approx. 50m accuracy)</a:t>
            </a:r>
          </a:p>
          <a:p>
            <a:pPr lvl="1"/>
            <a:r>
              <a:rPr lang="en-US" sz="2400" b="1" dirty="0"/>
              <a:t>Proprietary data formats</a:t>
            </a:r>
            <a:r>
              <a:rPr lang="en-US" sz="2400" dirty="0"/>
              <a:t> make it difficult to expand the TBD schema (e.g., radio-propagation models)</a:t>
            </a:r>
            <a:endParaRPr lang="en-US" sz="2000" dirty="0"/>
          </a:p>
          <a:p>
            <a:pPr lvl="2"/>
            <a:endParaRPr lang="en-US" sz="2000" dirty="0"/>
          </a:p>
          <a:p>
            <a:pPr lvl="1"/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93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Balance</Template>
  <TotalTime>5360</TotalTime>
  <Words>1892</Words>
  <Application>Microsoft Macintosh PowerPoint</Application>
  <PresentationFormat>On-screen Show (4:3)</PresentationFormat>
  <Paragraphs>277</Paragraphs>
  <Slides>31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Calibre Light</vt:lpstr>
      <vt:lpstr>Courier New</vt:lpstr>
      <vt:lpstr>ＭＳ Ｐゴシック</vt:lpstr>
      <vt:lpstr>Tahoma</vt:lpstr>
      <vt:lpstr>Times New Roman</vt:lpstr>
      <vt:lpstr>Wingdings</vt:lpstr>
      <vt:lpstr>Arial</vt:lpstr>
      <vt:lpstr>Default Design</vt:lpstr>
      <vt:lpstr>Efficient Exploration of Telco Big Data with Compression and Decaying</vt:lpstr>
      <vt:lpstr>Motivation</vt:lpstr>
      <vt:lpstr>Telco Big Data (TBD)</vt:lpstr>
      <vt:lpstr>Industry Perspective </vt:lpstr>
      <vt:lpstr>Challenge</vt:lpstr>
      <vt:lpstr>Presentation Outline</vt:lpstr>
      <vt:lpstr>TBD Network</vt:lpstr>
      <vt:lpstr>TBD Streams</vt:lpstr>
      <vt:lpstr>TBD Relational Diagram</vt:lpstr>
      <vt:lpstr>Presentation Outline</vt:lpstr>
      <vt:lpstr>SPATE: Overview</vt:lpstr>
      <vt:lpstr>Storage Layer: Compression</vt:lpstr>
      <vt:lpstr>Storage Layer: Compression</vt:lpstr>
      <vt:lpstr>Storage Layer: Compression</vt:lpstr>
      <vt:lpstr>Storage Layer: Compression</vt:lpstr>
      <vt:lpstr>Storage Layer: Compression</vt:lpstr>
      <vt:lpstr>Indexing Layer: Modules</vt:lpstr>
      <vt:lpstr>Indexing Layer: Modules</vt:lpstr>
      <vt:lpstr>Indexing Layer: Decaying</vt:lpstr>
      <vt:lpstr>Indexing Layer: Modules</vt:lpstr>
      <vt:lpstr>Application Layer: SPATE-UI</vt:lpstr>
      <vt:lpstr>Presentation Outline</vt:lpstr>
      <vt:lpstr>Experimental Methodology</vt:lpstr>
      <vt:lpstr>Experimental Testbed</vt:lpstr>
      <vt:lpstr>Ingestion Time and Space </vt:lpstr>
      <vt:lpstr>(Basic) Data Exploration Tasks</vt:lpstr>
      <vt:lpstr>Data Exploration Tasks</vt:lpstr>
      <vt:lpstr>Conclusions</vt:lpstr>
      <vt:lpstr>Efficient Exploration of Telco Big Data with Compression and Decaying</vt:lpstr>
      <vt:lpstr>Related Work</vt:lpstr>
      <vt:lpstr>Related Work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Efficient Exploration of Telco Big Data with Compression and Decaying</dc:title>
  <dc:subject>University of Cyprus</dc:subject>
  <dc:creator>Demetris Zeinalipour; Costantinos Costa</dc:creator>
  <cp:lastModifiedBy>Demetris Zeinalipour</cp:lastModifiedBy>
  <cp:revision>688</cp:revision>
  <cp:lastPrinted>2005-08-16T19:27:47Z</cp:lastPrinted>
  <dcterms:created xsi:type="dcterms:W3CDTF">2016-03-24T13:15:50Z</dcterms:created>
  <dcterms:modified xsi:type="dcterms:W3CDTF">2017-04-21T21:11:10Z</dcterms:modified>
</cp:coreProperties>
</file>