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3"/>
  </p:notesMasterIdLst>
  <p:sldIdLst>
    <p:sldId id="256" r:id="rId2"/>
  </p:sldIdLst>
  <p:sldSz cx="21396325" cy="30275213"/>
  <p:notesSz cx="6858000" cy="9144000"/>
  <p:defaultTextStyle>
    <a:defPPr>
      <a:defRPr lang="en-US"/>
    </a:defPPr>
    <a:lvl1pPr marL="0" algn="l" defTabSz="2392070" rtl="0" eaLnBrk="1" latinLnBrk="0" hangingPunct="1">
      <a:defRPr sz="4709" kern="1200">
        <a:solidFill>
          <a:schemeClr val="tx1"/>
        </a:solidFill>
        <a:latin typeface="+mn-lt"/>
        <a:ea typeface="+mn-ea"/>
        <a:cs typeface="+mn-cs"/>
      </a:defRPr>
    </a:lvl1pPr>
    <a:lvl2pPr marL="1196035" algn="l" defTabSz="2392070" rtl="0" eaLnBrk="1" latinLnBrk="0" hangingPunct="1">
      <a:defRPr sz="4709" kern="1200">
        <a:solidFill>
          <a:schemeClr val="tx1"/>
        </a:solidFill>
        <a:latin typeface="+mn-lt"/>
        <a:ea typeface="+mn-ea"/>
        <a:cs typeface="+mn-cs"/>
      </a:defRPr>
    </a:lvl2pPr>
    <a:lvl3pPr marL="2392070" algn="l" defTabSz="2392070" rtl="0" eaLnBrk="1" latinLnBrk="0" hangingPunct="1">
      <a:defRPr sz="4709" kern="1200">
        <a:solidFill>
          <a:schemeClr val="tx1"/>
        </a:solidFill>
        <a:latin typeface="+mn-lt"/>
        <a:ea typeface="+mn-ea"/>
        <a:cs typeface="+mn-cs"/>
      </a:defRPr>
    </a:lvl3pPr>
    <a:lvl4pPr marL="3588106" algn="l" defTabSz="2392070" rtl="0" eaLnBrk="1" latinLnBrk="0" hangingPunct="1">
      <a:defRPr sz="4709" kern="1200">
        <a:solidFill>
          <a:schemeClr val="tx1"/>
        </a:solidFill>
        <a:latin typeface="+mn-lt"/>
        <a:ea typeface="+mn-ea"/>
        <a:cs typeface="+mn-cs"/>
      </a:defRPr>
    </a:lvl4pPr>
    <a:lvl5pPr marL="4784141" algn="l" defTabSz="2392070" rtl="0" eaLnBrk="1" latinLnBrk="0" hangingPunct="1">
      <a:defRPr sz="4709" kern="1200">
        <a:solidFill>
          <a:schemeClr val="tx1"/>
        </a:solidFill>
        <a:latin typeface="+mn-lt"/>
        <a:ea typeface="+mn-ea"/>
        <a:cs typeface="+mn-cs"/>
      </a:defRPr>
    </a:lvl5pPr>
    <a:lvl6pPr marL="5980176" algn="l" defTabSz="2392070" rtl="0" eaLnBrk="1" latinLnBrk="0" hangingPunct="1">
      <a:defRPr sz="4709" kern="1200">
        <a:solidFill>
          <a:schemeClr val="tx1"/>
        </a:solidFill>
        <a:latin typeface="+mn-lt"/>
        <a:ea typeface="+mn-ea"/>
        <a:cs typeface="+mn-cs"/>
      </a:defRPr>
    </a:lvl6pPr>
    <a:lvl7pPr marL="7176211" algn="l" defTabSz="2392070" rtl="0" eaLnBrk="1" latinLnBrk="0" hangingPunct="1">
      <a:defRPr sz="4709" kern="1200">
        <a:solidFill>
          <a:schemeClr val="tx1"/>
        </a:solidFill>
        <a:latin typeface="+mn-lt"/>
        <a:ea typeface="+mn-ea"/>
        <a:cs typeface="+mn-cs"/>
      </a:defRPr>
    </a:lvl7pPr>
    <a:lvl8pPr marL="8372246" algn="l" defTabSz="2392070" rtl="0" eaLnBrk="1" latinLnBrk="0" hangingPunct="1">
      <a:defRPr sz="4709" kern="1200">
        <a:solidFill>
          <a:schemeClr val="tx1"/>
        </a:solidFill>
        <a:latin typeface="+mn-lt"/>
        <a:ea typeface="+mn-ea"/>
        <a:cs typeface="+mn-cs"/>
      </a:defRPr>
    </a:lvl8pPr>
    <a:lvl9pPr marL="9568282" algn="l" defTabSz="2392070" rtl="0" eaLnBrk="1" latinLnBrk="0" hangingPunct="1">
      <a:defRPr sz="470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535">
          <p15:clr>
            <a:srgbClr val="A4A3A4"/>
          </p15:clr>
        </p15:guide>
        <p15:guide id="2" pos="673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55E"/>
    <a:srgbClr val="2F4F4F"/>
    <a:srgbClr val="008000"/>
    <a:srgbClr val="D83C2C"/>
    <a:srgbClr val="222222"/>
    <a:srgbClr val="EE3C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412" autoAdjust="0"/>
    <p:restoredTop sz="96341"/>
  </p:normalViewPr>
  <p:slideViewPr>
    <p:cSldViewPr snapToGrid="0" snapToObjects="1">
      <p:cViewPr>
        <p:scale>
          <a:sx n="25" d="100"/>
          <a:sy n="25" d="100"/>
        </p:scale>
        <p:origin x="3582" y="336"/>
      </p:cViewPr>
      <p:guideLst>
        <p:guide orient="horz" pos="9535"/>
        <p:guide pos="6738"/>
      </p:guideLst>
    </p:cSldViewPr>
  </p:slideViewPr>
  <p:notesTextViewPr>
    <p:cViewPr>
      <p:scale>
        <a:sx n="200" d="100"/>
        <a:sy n="2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E3BF31-0402-1E46-9BA4-897E71BE2F87}" type="datetimeFigureOut">
              <a:rPr lang="en-US" smtClean="0"/>
              <a:pPr/>
              <a:t>15/4/2017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9975" y="1143000"/>
            <a:ext cx="21780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A3CC32-5366-4440-9015-FB51328D16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276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39975" y="1143000"/>
            <a:ext cx="21780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3CC32-5366-4440-9015-FB51328D16F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172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4725" y="4954766"/>
            <a:ext cx="18186876" cy="10540259"/>
          </a:xfrm>
        </p:spPr>
        <p:txBody>
          <a:bodyPr anchor="b"/>
          <a:lstStyle>
            <a:lvl1pPr algn="ctr">
              <a:defRPr sz="1283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4542" y="15901498"/>
            <a:ext cx="16047244" cy="7309499"/>
          </a:xfrm>
        </p:spPr>
        <p:txBody>
          <a:bodyPr/>
          <a:lstStyle>
            <a:lvl1pPr marL="0" indent="0" algn="ctr">
              <a:buNone/>
              <a:defRPr sz="5134"/>
            </a:lvl1pPr>
            <a:lvl2pPr marL="977997" indent="0" algn="ctr">
              <a:buNone/>
              <a:defRPr sz="4278"/>
            </a:lvl2pPr>
            <a:lvl3pPr marL="1955993" indent="0" algn="ctr">
              <a:buNone/>
              <a:defRPr sz="3850"/>
            </a:lvl3pPr>
            <a:lvl4pPr marL="2933990" indent="0" algn="ctr">
              <a:buNone/>
              <a:defRPr sz="3423"/>
            </a:lvl4pPr>
            <a:lvl5pPr marL="3911986" indent="0" algn="ctr">
              <a:buNone/>
              <a:defRPr sz="3423"/>
            </a:lvl5pPr>
            <a:lvl6pPr marL="4889983" indent="0" algn="ctr">
              <a:buNone/>
              <a:defRPr sz="3423"/>
            </a:lvl6pPr>
            <a:lvl7pPr marL="5867979" indent="0" algn="ctr">
              <a:buNone/>
              <a:defRPr sz="3423"/>
            </a:lvl7pPr>
            <a:lvl8pPr marL="6845976" indent="0" algn="ctr">
              <a:buNone/>
              <a:defRPr sz="3423"/>
            </a:lvl8pPr>
            <a:lvl9pPr marL="7823972" indent="0" algn="ctr">
              <a:buNone/>
              <a:defRPr sz="342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D7148-3A46-FB46-8E45-DF98856C4BF2}" type="datetimeFigureOut">
              <a:rPr lang="en-US" smtClean="0"/>
              <a:pPr/>
              <a:t>15/4/2017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67FE2-70C5-F642-B265-297C534C2B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789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D7148-3A46-FB46-8E45-DF98856C4BF2}" type="datetimeFigureOut">
              <a:rPr lang="en-US" smtClean="0"/>
              <a:pPr/>
              <a:t>15/4/2017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67FE2-70C5-F642-B265-297C534C2B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785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11746" y="1611875"/>
            <a:ext cx="4613582" cy="256568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0999" y="1611875"/>
            <a:ext cx="13573294" cy="256568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D7148-3A46-FB46-8E45-DF98856C4BF2}" type="datetimeFigureOut">
              <a:rPr lang="en-US" smtClean="0"/>
              <a:pPr/>
              <a:t>15/4/2017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67FE2-70C5-F642-B265-297C534C2B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007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D7148-3A46-FB46-8E45-DF98856C4BF2}" type="datetimeFigureOut">
              <a:rPr lang="en-US" smtClean="0"/>
              <a:pPr/>
              <a:t>15/4/2017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67FE2-70C5-F642-B265-297C534C2B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536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9854" y="7547789"/>
            <a:ext cx="18454331" cy="12593645"/>
          </a:xfrm>
        </p:spPr>
        <p:txBody>
          <a:bodyPr anchor="b"/>
          <a:lstStyle>
            <a:lvl1pPr>
              <a:defRPr sz="1283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9854" y="20260575"/>
            <a:ext cx="18454331" cy="6622701"/>
          </a:xfrm>
        </p:spPr>
        <p:txBody>
          <a:bodyPr/>
          <a:lstStyle>
            <a:lvl1pPr marL="0" indent="0">
              <a:buNone/>
              <a:defRPr sz="5134">
                <a:solidFill>
                  <a:schemeClr val="tx1"/>
                </a:solidFill>
              </a:defRPr>
            </a:lvl1pPr>
            <a:lvl2pPr marL="977997" indent="0">
              <a:buNone/>
              <a:defRPr sz="4278">
                <a:solidFill>
                  <a:schemeClr val="tx1">
                    <a:tint val="75000"/>
                  </a:schemeClr>
                </a:solidFill>
              </a:defRPr>
            </a:lvl2pPr>
            <a:lvl3pPr marL="1955993" indent="0">
              <a:buNone/>
              <a:defRPr sz="3850">
                <a:solidFill>
                  <a:schemeClr val="tx1">
                    <a:tint val="75000"/>
                  </a:schemeClr>
                </a:solidFill>
              </a:defRPr>
            </a:lvl3pPr>
            <a:lvl4pPr marL="2933990" indent="0">
              <a:buNone/>
              <a:defRPr sz="3423">
                <a:solidFill>
                  <a:schemeClr val="tx1">
                    <a:tint val="75000"/>
                  </a:schemeClr>
                </a:solidFill>
              </a:defRPr>
            </a:lvl4pPr>
            <a:lvl5pPr marL="3911986" indent="0">
              <a:buNone/>
              <a:defRPr sz="3423">
                <a:solidFill>
                  <a:schemeClr val="tx1">
                    <a:tint val="75000"/>
                  </a:schemeClr>
                </a:solidFill>
              </a:defRPr>
            </a:lvl5pPr>
            <a:lvl6pPr marL="4889983" indent="0">
              <a:buNone/>
              <a:defRPr sz="3423">
                <a:solidFill>
                  <a:schemeClr val="tx1">
                    <a:tint val="75000"/>
                  </a:schemeClr>
                </a:solidFill>
              </a:defRPr>
            </a:lvl6pPr>
            <a:lvl7pPr marL="5867979" indent="0">
              <a:buNone/>
              <a:defRPr sz="3423">
                <a:solidFill>
                  <a:schemeClr val="tx1">
                    <a:tint val="75000"/>
                  </a:schemeClr>
                </a:solidFill>
              </a:defRPr>
            </a:lvl7pPr>
            <a:lvl8pPr marL="6845976" indent="0">
              <a:buNone/>
              <a:defRPr sz="3423">
                <a:solidFill>
                  <a:schemeClr val="tx1">
                    <a:tint val="75000"/>
                  </a:schemeClr>
                </a:solidFill>
              </a:defRPr>
            </a:lvl8pPr>
            <a:lvl9pPr marL="7823972" indent="0">
              <a:buNone/>
              <a:defRPr sz="34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D7148-3A46-FB46-8E45-DF98856C4BF2}" type="datetimeFigureOut">
              <a:rPr lang="en-US" smtClean="0"/>
              <a:pPr/>
              <a:t>15/4/2017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67FE2-70C5-F642-B265-297C534C2B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537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0998" y="8059375"/>
            <a:ext cx="9093438" cy="19209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31890" y="8059375"/>
            <a:ext cx="9093438" cy="19209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D7148-3A46-FB46-8E45-DF98856C4BF2}" type="datetimeFigureOut">
              <a:rPr lang="en-US" smtClean="0"/>
              <a:pPr/>
              <a:t>15/4/2017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67FE2-70C5-F642-B265-297C534C2B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713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784" y="1611882"/>
            <a:ext cx="18454331" cy="585180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3788" y="7421634"/>
            <a:ext cx="9051647" cy="3637228"/>
          </a:xfrm>
        </p:spPr>
        <p:txBody>
          <a:bodyPr anchor="b"/>
          <a:lstStyle>
            <a:lvl1pPr marL="0" indent="0">
              <a:buNone/>
              <a:defRPr sz="5134" b="1"/>
            </a:lvl1pPr>
            <a:lvl2pPr marL="977997" indent="0">
              <a:buNone/>
              <a:defRPr sz="4278" b="1"/>
            </a:lvl2pPr>
            <a:lvl3pPr marL="1955993" indent="0">
              <a:buNone/>
              <a:defRPr sz="3850" b="1"/>
            </a:lvl3pPr>
            <a:lvl4pPr marL="2933990" indent="0">
              <a:buNone/>
              <a:defRPr sz="3423" b="1"/>
            </a:lvl4pPr>
            <a:lvl5pPr marL="3911986" indent="0">
              <a:buNone/>
              <a:defRPr sz="3423" b="1"/>
            </a:lvl5pPr>
            <a:lvl6pPr marL="4889983" indent="0">
              <a:buNone/>
              <a:defRPr sz="3423" b="1"/>
            </a:lvl6pPr>
            <a:lvl7pPr marL="5867979" indent="0">
              <a:buNone/>
              <a:defRPr sz="3423" b="1"/>
            </a:lvl7pPr>
            <a:lvl8pPr marL="6845976" indent="0">
              <a:buNone/>
              <a:defRPr sz="3423" b="1"/>
            </a:lvl8pPr>
            <a:lvl9pPr marL="7823972" indent="0">
              <a:buNone/>
              <a:defRPr sz="34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3788" y="11058864"/>
            <a:ext cx="9051647" cy="162659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31890" y="7421634"/>
            <a:ext cx="9096226" cy="3637228"/>
          </a:xfrm>
        </p:spPr>
        <p:txBody>
          <a:bodyPr anchor="b"/>
          <a:lstStyle>
            <a:lvl1pPr marL="0" indent="0">
              <a:buNone/>
              <a:defRPr sz="5134" b="1"/>
            </a:lvl1pPr>
            <a:lvl2pPr marL="977997" indent="0">
              <a:buNone/>
              <a:defRPr sz="4278" b="1"/>
            </a:lvl2pPr>
            <a:lvl3pPr marL="1955993" indent="0">
              <a:buNone/>
              <a:defRPr sz="3850" b="1"/>
            </a:lvl3pPr>
            <a:lvl4pPr marL="2933990" indent="0">
              <a:buNone/>
              <a:defRPr sz="3423" b="1"/>
            </a:lvl4pPr>
            <a:lvl5pPr marL="3911986" indent="0">
              <a:buNone/>
              <a:defRPr sz="3423" b="1"/>
            </a:lvl5pPr>
            <a:lvl6pPr marL="4889983" indent="0">
              <a:buNone/>
              <a:defRPr sz="3423" b="1"/>
            </a:lvl6pPr>
            <a:lvl7pPr marL="5867979" indent="0">
              <a:buNone/>
              <a:defRPr sz="3423" b="1"/>
            </a:lvl7pPr>
            <a:lvl8pPr marL="6845976" indent="0">
              <a:buNone/>
              <a:defRPr sz="3423" b="1"/>
            </a:lvl8pPr>
            <a:lvl9pPr marL="7823972" indent="0">
              <a:buNone/>
              <a:defRPr sz="34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31890" y="11058864"/>
            <a:ext cx="9096226" cy="162659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D7148-3A46-FB46-8E45-DF98856C4BF2}" type="datetimeFigureOut">
              <a:rPr lang="en-US" smtClean="0"/>
              <a:pPr/>
              <a:t>15/4/2017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67FE2-70C5-F642-B265-297C534C2B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001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D7148-3A46-FB46-8E45-DF98856C4BF2}" type="datetimeFigureOut">
              <a:rPr lang="en-US" smtClean="0"/>
              <a:pPr/>
              <a:t>15/4/2017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67FE2-70C5-F642-B265-297C534C2B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029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D7148-3A46-FB46-8E45-DF98856C4BF2}" type="datetimeFigureOut">
              <a:rPr lang="en-US" smtClean="0"/>
              <a:pPr/>
              <a:t>15/4/2017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67FE2-70C5-F642-B265-297C534C2B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029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784" y="2018348"/>
            <a:ext cx="6900871" cy="7064216"/>
          </a:xfrm>
        </p:spPr>
        <p:txBody>
          <a:bodyPr anchor="b"/>
          <a:lstStyle>
            <a:lvl1pPr>
              <a:defRPr sz="684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6226" y="4359077"/>
            <a:ext cx="10831889" cy="21515024"/>
          </a:xfrm>
        </p:spPr>
        <p:txBody>
          <a:bodyPr/>
          <a:lstStyle>
            <a:lvl1pPr>
              <a:defRPr sz="6845"/>
            </a:lvl1pPr>
            <a:lvl2pPr>
              <a:defRPr sz="5989"/>
            </a:lvl2pPr>
            <a:lvl3pPr>
              <a:defRPr sz="5134"/>
            </a:lvl3pPr>
            <a:lvl4pPr>
              <a:defRPr sz="4278"/>
            </a:lvl4pPr>
            <a:lvl5pPr>
              <a:defRPr sz="4278"/>
            </a:lvl5pPr>
            <a:lvl6pPr>
              <a:defRPr sz="4278"/>
            </a:lvl6pPr>
            <a:lvl7pPr>
              <a:defRPr sz="4278"/>
            </a:lvl7pPr>
            <a:lvl8pPr>
              <a:defRPr sz="4278"/>
            </a:lvl8pPr>
            <a:lvl9pPr>
              <a:defRPr sz="427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784" y="9082565"/>
            <a:ext cx="6900871" cy="16826573"/>
          </a:xfrm>
        </p:spPr>
        <p:txBody>
          <a:bodyPr/>
          <a:lstStyle>
            <a:lvl1pPr marL="0" indent="0">
              <a:buNone/>
              <a:defRPr sz="3423"/>
            </a:lvl1pPr>
            <a:lvl2pPr marL="977997" indent="0">
              <a:buNone/>
              <a:defRPr sz="2995"/>
            </a:lvl2pPr>
            <a:lvl3pPr marL="1955993" indent="0">
              <a:buNone/>
              <a:defRPr sz="2567"/>
            </a:lvl3pPr>
            <a:lvl4pPr marL="2933990" indent="0">
              <a:buNone/>
              <a:defRPr sz="2139"/>
            </a:lvl4pPr>
            <a:lvl5pPr marL="3911986" indent="0">
              <a:buNone/>
              <a:defRPr sz="2139"/>
            </a:lvl5pPr>
            <a:lvl6pPr marL="4889983" indent="0">
              <a:buNone/>
              <a:defRPr sz="2139"/>
            </a:lvl6pPr>
            <a:lvl7pPr marL="5867979" indent="0">
              <a:buNone/>
              <a:defRPr sz="2139"/>
            </a:lvl7pPr>
            <a:lvl8pPr marL="6845976" indent="0">
              <a:buNone/>
              <a:defRPr sz="2139"/>
            </a:lvl8pPr>
            <a:lvl9pPr marL="7823972" indent="0">
              <a:buNone/>
              <a:defRPr sz="213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D7148-3A46-FB46-8E45-DF98856C4BF2}" type="datetimeFigureOut">
              <a:rPr lang="en-US" smtClean="0"/>
              <a:pPr/>
              <a:t>15/4/2017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67FE2-70C5-F642-B265-297C534C2B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192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784" y="2018348"/>
            <a:ext cx="6900871" cy="7064216"/>
          </a:xfrm>
        </p:spPr>
        <p:txBody>
          <a:bodyPr anchor="b"/>
          <a:lstStyle>
            <a:lvl1pPr>
              <a:defRPr sz="684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096226" y="4359077"/>
            <a:ext cx="10831889" cy="21515024"/>
          </a:xfrm>
        </p:spPr>
        <p:txBody>
          <a:bodyPr anchor="t"/>
          <a:lstStyle>
            <a:lvl1pPr marL="0" indent="0">
              <a:buNone/>
              <a:defRPr sz="6845"/>
            </a:lvl1pPr>
            <a:lvl2pPr marL="977997" indent="0">
              <a:buNone/>
              <a:defRPr sz="5989"/>
            </a:lvl2pPr>
            <a:lvl3pPr marL="1955993" indent="0">
              <a:buNone/>
              <a:defRPr sz="5134"/>
            </a:lvl3pPr>
            <a:lvl4pPr marL="2933990" indent="0">
              <a:buNone/>
              <a:defRPr sz="4278"/>
            </a:lvl4pPr>
            <a:lvl5pPr marL="3911986" indent="0">
              <a:buNone/>
              <a:defRPr sz="4278"/>
            </a:lvl5pPr>
            <a:lvl6pPr marL="4889983" indent="0">
              <a:buNone/>
              <a:defRPr sz="4278"/>
            </a:lvl6pPr>
            <a:lvl7pPr marL="5867979" indent="0">
              <a:buNone/>
              <a:defRPr sz="4278"/>
            </a:lvl7pPr>
            <a:lvl8pPr marL="6845976" indent="0">
              <a:buNone/>
              <a:defRPr sz="4278"/>
            </a:lvl8pPr>
            <a:lvl9pPr marL="7823972" indent="0">
              <a:buNone/>
              <a:defRPr sz="4278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784" y="9082565"/>
            <a:ext cx="6900871" cy="16826573"/>
          </a:xfrm>
        </p:spPr>
        <p:txBody>
          <a:bodyPr/>
          <a:lstStyle>
            <a:lvl1pPr marL="0" indent="0">
              <a:buNone/>
              <a:defRPr sz="3423"/>
            </a:lvl1pPr>
            <a:lvl2pPr marL="977997" indent="0">
              <a:buNone/>
              <a:defRPr sz="2995"/>
            </a:lvl2pPr>
            <a:lvl3pPr marL="1955993" indent="0">
              <a:buNone/>
              <a:defRPr sz="2567"/>
            </a:lvl3pPr>
            <a:lvl4pPr marL="2933990" indent="0">
              <a:buNone/>
              <a:defRPr sz="2139"/>
            </a:lvl4pPr>
            <a:lvl5pPr marL="3911986" indent="0">
              <a:buNone/>
              <a:defRPr sz="2139"/>
            </a:lvl5pPr>
            <a:lvl6pPr marL="4889983" indent="0">
              <a:buNone/>
              <a:defRPr sz="2139"/>
            </a:lvl6pPr>
            <a:lvl7pPr marL="5867979" indent="0">
              <a:buNone/>
              <a:defRPr sz="2139"/>
            </a:lvl7pPr>
            <a:lvl8pPr marL="6845976" indent="0">
              <a:buNone/>
              <a:defRPr sz="2139"/>
            </a:lvl8pPr>
            <a:lvl9pPr marL="7823972" indent="0">
              <a:buNone/>
              <a:defRPr sz="213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D7148-3A46-FB46-8E45-DF98856C4BF2}" type="datetimeFigureOut">
              <a:rPr lang="en-US" smtClean="0"/>
              <a:pPr/>
              <a:t>15/4/2017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67FE2-70C5-F642-B265-297C534C2B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535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0998" y="1611882"/>
            <a:ext cx="18454331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0998" y="8059375"/>
            <a:ext cx="18454331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70998" y="28060645"/>
            <a:ext cx="4814173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5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0D7148-3A46-FB46-8E45-DF98856C4BF2}" type="datetimeFigureOut">
              <a:rPr lang="en-US" smtClean="0"/>
              <a:pPr/>
              <a:t>15/4/2017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87534" y="28060645"/>
            <a:ext cx="7221260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5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111155" y="28060645"/>
            <a:ext cx="4814173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5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767FE2-70C5-F642-B265-297C534C2B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443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955993" rtl="0" eaLnBrk="1" latinLnBrk="0" hangingPunct="1">
        <a:lnSpc>
          <a:spcPct val="90000"/>
        </a:lnSpc>
        <a:spcBef>
          <a:spcPct val="0"/>
        </a:spcBef>
        <a:buNone/>
        <a:defRPr sz="941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8998" indent="-488998" algn="l" defTabSz="1955993" rtl="0" eaLnBrk="1" latinLnBrk="0" hangingPunct="1">
        <a:lnSpc>
          <a:spcPct val="90000"/>
        </a:lnSpc>
        <a:spcBef>
          <a:spcPts val="2139"/>
        </a:spcBef>
        <a:buFont typeface="Arial" panose="020B0604020202020204" pitchFamily="34" charset="0"/>
        <a:buChar char="•"/>
        <a:defRPr sz="5989" kern="1200">
          <a:solidFill>
            <a:schemeClr val="tx1"/>
          </a:solidFill>
          <a:latin typeface="+mn-lt"/>
          <a:ea typeface="+mn-ea"/>
          <a:cs typeface="+mn-cs"/>
        </a:defRPr>
      </a:lvl1pPr>
      <a:lvl2pPr marL="1466995" indent="-488998" algn="l" defTabSz="1955993" rtl="0" eaLnBrk="1" latinLnBrk="0" hangingPunct="1">
        <a:lnSpc>
          <a:spcPct val="90000"/>
        </a:lnSpc>
        <a:spcBef>
          <a:spcPts val="1070"/>
        </a:spcBef>
        <a:buFont typeface="Arial" panose="020B0604020202020204" pitchFamily="34" charset="0"/>
        <a:buChar char="•"/>
        <a:defRPr sz="5134" kern="1200">
          <a:solidFill>
            <a:schemeClr val="tx1"/>
          </a:solidFill>
          <a:latin typeface="+mn-lt"/>
          <a:ea typeface="+mn-ea"/>
          <a:cs typeface="+mn-cs"/>
        </a:defRPr>
      </a:lvl2pPr>
      <a:lvl3pPr marL="2444991" indent="-488998" algn="l" defTabSz="1955993" rtl="0" eaLnBrk="1" latinLnBrk="0" hangingPunct="1">
        <a:lnSpc>
          <a:spcPct val="90000"/>
        </a:lnSpc>
        <a:spcBef>
          <a:spcPts val="1070"/>
        </a:spcBef>
        <a:buFont typeface="Arial" panose="020B0604020202020204" pitchFamily="34" charset="0"/>
        <a:buChar char="•"/>
        <a:defRPr sz="4278" kern="1200">
          <a:solidFill>
            <a:schemeClr val="tx1"/>
          </a:solidFill>
          <a:latin typeface="+mn-lt"/>
          <a:ea typeface="+mn-ea"/>
          <a:cs typeface="+mn-cs"/>
        </a:defRPr>
      </a:lvl3pPr>
      <a:lvl4pPr marL="3422988" indent="-488998" algn="l" defTabSz="1955993" rtl="0" eaLnBrk="1" latinLnBrk="0" hangingPunct="1">
        <a:lnSpc>
          <a:spcPct val="90000"/>
        </a:lnSpc>
        <a:spcBef>
          <a:spcPts val="1070"/>
        </a:spcBef>
        <a:buFont typeface="Arial" panose="020B0604020202020204" pitchFamily="34" charset="0"/>
        <a:buChar char="•"/>
        <a:defRPr sz="3850" kern="1200">
          <a:solidFill>
            <a:schemeClr val="tx1"/>
          </a:solidFill>
          <a:latin typeface="+mn-lt"/>
          <a:ea typeface="+mn-ea"/>
          <a:cs typeface="+mn-cs"/>
        </a:defRPr>
      </a:lvl4pPr>
      <a:lvl5pPr marL="4400984" indent="-488998" algn="l" defTabSz="1955993" rtl="0" eaLnBrk="1" latinLnBrk="0" hangingPunct="1">
        <a:lnSpc>
          <a:spcPct val="90000"/>
        </a:lnSpc>
        <a:spcBef>
          <a:spcPts val="1070"/>
        </a:spcBef>
        <a:buFont typeface="Arial" panose="020B0604020202020204" pitchFamily="34" charset="0"/>
        <a:buChar char="•"/>
        <a:defRPr sz="3850" kern="1200">
          <a:solidFill>
            <a:schemeClr val="tx1"/>
          </a:solidFill>
          <a:latin typeface="+mn-lt"/>
          <a:ea typeface="+mn-ea"/>
          <a:cs typeface="+mn-cs"/>
        </a:defRPr>
      </a:lvl5pPr>
      <a:lvl6pPr marL="5378981" indent="-488998" algn="l" defTabSz="1955993" rtl="0" eaLnBrk="1" latinLnBrk="0" hangingPunct="1">
        <a:lnSpc>
          <a:spcPct val="90000"/>
        </a:lnSpc>
        <a:spcBef>
          <a:spcPts val="1070"/>
        </a:spcBef>
        <a:buFont typeface="Arial" panose="020B0604020202020204" pitchFamily="34" charset="0"/>
        <a:buChar char="•"/>
        <a:defRPr sz="3850" kern="1200">
          <a:solidFill>
            <a:schemeClr val="tx1"/>
          </a:solidFill>
          <a:latin typeface="+mn-lt"/>
          <a:ea typeface="+mn-ea"/>
          <a:cs typeface="+mn-cs"/>
        </a:defRPr>
      </a:lvl6pPr>
      <a:lvl7pPr marL="6356977" indent="-488998" algn="l" defTabSz="1955993" rtl="0" eaLnBrk="1" latinLnBrk="0" hangingPunct="1">
        <a:lnSpc>
          <a:spcPct val="90000"/>
        </a:lnSpc>
        <a:spcBef>
          <a:spcPts val="1070"/>
        </a:spcBef>
        <a:buFont typeface="Arial" panose="020B0604020202020204" pitchFamily="34" charset="0"/>
        <a:buChar char="•"/>
        <a:defRPr sz="3850" kern="1200">
          <a:solidFill>
            <a:schemeClr val="tx1"/>
          </a:solidFill>
          <a:latin typeface="+mn-lt"/>
          <a:ea typeface="+mn-ea"/>
          <a:cs typeface="+mn-cs"/>
        </a:defRPr>
      </a:lvl7pPr>
      <a:lvl8pPr marL="7334974" indent="-488998" algn="l" defTabSz="1955993" rtl="0" eaLnBrk="1" latinLnBrk="0" hangingPunct="1">
        <a:lnSpc>
          <a:spcPct val="90000"/>
        </a:lnSpc>
        <a:spcBef>
          <a:spcPts val="1070"/>
        </a:spcBef>
        <a:buFont typeface="Arial" panose="020B0604020202020204" pitchFamily="34" charset="0"/>
        <a:buChar char="•"/>
        <a:defRPr sz="3850" kern="1200">
          <a:solidFill>
            <a:schemeClr val="tx1"/>
          </a:solidFill>
          <a:latin typeface="+mn-lt"/>
          <a:ea typeface="+mn-ea"/>
          <a:cs typeface="+mn-cs"/>
        </a:defRPr>
      </a:lvl8pPr>
      <a:lvl9pPr marL="8312970" indent="-488998" algn="l" defTabSz="1955993" rtl="0" eaLnBrk="1" latinLnBrk="0" hangingPunct="1">
        <a:lnSpc>
          <a:spcPct val="90000"/>
        </a:lnSpc>
        <a:spcBef>
          <a:spcPts val="1070"/>
        </a:spcBef>
        <a:buFont typeface="Arial" panose="020B0604020202020204" pitchFamily="34" charset="0"/>
        <a:buChar char="•"/>
        <a:defRPr sz="38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955993" rtl="0" eaLnBrk="1" latinLnBrk="0" hangingPunct="1">
        <a:defRPr sz="3850" kern="1200">
          <a:solidFill>
            <a:schemeClr val="tx1"/>
          </a:solidFill>
          <a:latin typeface="+mn-lt"/>
          <a:ea typeface="+mn-ea"/>
          <a:cs typeface="+mn-cs"/>
        </a:defRPr>
      </a:lvl1pPr>
      <a:lvl2pPr marL="977997" algn="l" defTabSz="1955993" rtl="0" eaLnBrk="1" latinLnBrk="0" hangingPunct="1">
        <a:defRPr sz="3850" kern="1200">
          <a:solidFill>
            <a:schemeClr val="tx1"/>
          </a:solidFill>
          <a:latin typeface="+mn-lt"/>
          <a:ea typeface="+mn-ea"/>
          <a:cs typeface="+mn-cs"/>
        </a:defRPr>
      </a:lvl2pPr>
      <a:lvl3pPr marL="1955993" algn="l" defTabSz="1955993" rtl="0" eaLnBrk="1" latinLnBrk="0" hangingPunct="1">
        <a:defRPr sz="3850" kern="1200">
          <a:solidFill>
            <a:schemeClr val="tx1"/>
          </a:solidFill>
          <a:latin typeface="+mn-lt"/>
          <a:ea typeface="+mn-ea"/>
          <a:cs typeface="+mn-cs"/>
        </a:defRPr>
      </a:lvl3pPr>
      <a:lvl4pPr marL="2933990" algn="l" defTabSz="1955993" rtl="0" eaLnBrk="1" latinLnBrk="0" hangingPunct="1">
        <a:defRPr sz="3850" kern="1200">
          <a:solidFill>
            <a:schemeClr val="tx1"/>
          </a:solidFill>
          <a:latin typeface="+mn-lt"/>
          <a:ea typeface="+mn-ea"/>
          <a:cs typeface="+mn-cs"/>
        </a:defRPr>
      </a:lvl4pPr>
      <a:lvl5pPr marL="3911986" algn="l" defTabSz="1955993" rtl="0" eaLnBrk="1" latinLnBrk="0" hangingPunct="1">
        <a:defRPr sz="3850" kern="1200">
          <a:solidFill>
            <a:schemeClr val="tx1"/>
          </a:solidFill>
          <a:latin typeface="+mn-lt"/>
          <a:ea typeface="+mn-ea"/>
          <a:cs typeface="+mn-cs"/>
        </a:defRPr>
      </a:lvl5pPr>
      <a:lvl6pPr marL="4889983" algn="l" defTabSz="1955993" rtl="0" eaLnBrk="1" latinLnBrk="0" hangingPunct="1">
        <a:defRPr sz="3850" kern="1200">
          <a:solidFill>
            <a:schemeClr val="tx1"/>
          </a:solidFill>
          <a:latin typeface="+mn-lt"/>
          <a:ea typeface="+mn-ea"/>
          <a:cs typeface="+mn-cs"/>
        </a:defRPr>
      </a:lvl6pPr>
      <a:lvl7pPr marL="5867979" algn="l" defTabSz="1955993" rtl="0" eaLnBrk="1" latinLnBrk="0" hangingPunct="1">
        <a:defRPr sz="3850" kern="1200">
          <a:solidFill>
            <a:schemeClr val="tx1"/>
          </a:solidFill>
          <a:latin typeface="+mn-lt"/>
          <a:ea typeface="+mn-ea"/>
          <a:cs typeface="+mn-cs"/>
        </a:defRPr>
      </a:lvl7pPr>
      <a:lvl8pPr marL="6845976" algn="l" defTabSz="1955993" rtl="0" eaLnBrk="1" latinLnBrk="0" hangingPunct="1">
        <a:defRPr sz="3850" kern="1200">
          <a:solidFill>
            <a:schemeClr val="tx1"/>
          </a:solidFill>
          <a:latin typeface="+mn-lt"/>
          <a:ea typeface="+mn-ea"/>
          <a:cs typeface="+mn-cs"/>
        </a:defRPr>
      </a:lvl8pPr>
      <a:lvl9pPr marL="7823972" algn="l" defTabSz="1955993" rtl="0" eaLnBrk="1" latinLnBrk="0" hangingPunct="1">
        <a:defRPr sz="38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4.tiff"/><Relationship Id="rId12" Type="http://schemas.openxmlformats.org/officeDocument/2006/relationships/image" Target="../media/image9.png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tiff"/><Relationship Id="rId11" Type="http://schemas.openxmlformats.org/officeDocument/2006/relationships/image" Target="../media/image8.png"/><Relationship Id="rId5" Type="http://schemas.openxmlformats.org/officeDocument/2006/relationships/image" Target="../media/image2.jpg"/><Relationship Id="rId15" Type="http://schemas.openxmlformats.org/officeDocument/2006/relationships/hyperlink" Target="http://dmsl.cs.ucy.ac.cy/" TargetMode="External"/><Relationship Id="rId10" Type="http://schemas.openxmlformats.org/officeDocument/2006/relationships/image" Target="../media/image7.png"/><Relationship Id="rId4" Type="http://schemas.openxmlformats.org/officeDocument/2006/relationships/hyperlink" Target="https://goo.gl/BNqHFV" TargetMode="External"/><Relationship Id="rId9" Type="http://schemas.openxmlformats.org/officeDocument/2006/relationships/image" Target="../media/image6.png"/><Relationship Id="rId14" Type="http://schemas.openxmlformats.org/officeDocument/2006/relationships/hyperlink" Target="mailto:dmsl@cs.ucy.ac.cy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293"/>
          <a:stretch/>
        </p:blipFill>
        <p:spPr>
          <a:xfrm>
            <a:off x="14019117" y="15997535"/>
            <a:ext cx="6945366" cy="4989106"/>
          </a:xfrm>
          <a:prstGeom prst="rect">
            <a:avLst/>
          </a:prstGeom>
        </p:spPr>
      </p:pic>
      <p:sp>
        <p:nvSpPr>
          <p:cNvPr id="117" name="TextBox 116"/>
          <p:cNvSpPr txBox="1"/>
          <p:nvPr/>
        </p:nvSpPr>
        <p:spPr>
          <a:xfrm>
            <a:off x="13923927" y="14543343"/>
            <a:ext cx="7200668" cy="737428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lIns="144000" tIns="144000" rIns="144000" bIns="144000" rtlCol="0">
            <a:noAutofit/>
          </a:bodyPr>
          <a:lstStyle/>
          <a:p>
            <a:pPr algn="just">
              <a:lnSpc>
                <a:spcPct val="90000"/>
              </a:lnSpc>
              <a:spcBef>
                <a:spcPts val="1085"/>
              </a:spcBef>
            </a:pPr>
            <a:endParaRPr lang="en-US" sz="2800" kern="0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28" name="Content Placeholder 2"/>
          <p:cNvSpPr txBox="1">
            <a:spLocks/>
          </p:cNvSpPr>
          <p:nvPr/>
        </p:nvSpPr>
        <p:spPr bwMode="auto">
          <a:xfrm>
            <a:off x="13933454" y="14589569"/>
            <a:ext cx="7188802" cy="7178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800" kern="0" dirty="0"/>
              <a:t>SPATE UI: A </a:t>
            </a:r>
            <a:r>
              <a:rPr lang="en-US" sz="2800" kern="0" dirty="0" err="1"/>
              <a:t>spatio</a:t>
            </a:r>
            <a:r>
              <a:rPr lang="en-US" sz="2800" kern="0" dirty="0"/>
              <a:t>-temporal telco data exploration user interface we developed on top of Google Maps.</a:t>
            </a:r>
          </a:p>
          <a:p>
            <a:endParaRPr lang="en-US" sz="2800" kern="0" dirty="0"/>
          </a:p>
          <a:p>
            <a:endParaRPr lang="en-US" sz="2800" b="0" kern="0" dirty="0"/>
          </a:p>
          <a:p>
            <a:endParaRPr lang="en-US" sz="2800" b="0" kern="0" dirty="0"/>
          </a:p>
          <a:p>
            <a:endParaRPr lang="en-US" sz="2800" kern="0" dirty="0"/>
          </a:p>
          <a:p>
            <a:endParaRPr lang="en-US" sz="2800" b="0" kern="0" dirty="0"/>
          </a:p>
          <a:p>
            <a:pPr marL="0" indent="0">
              <a:buNone/>
            </a:pPr>
            <a:endParaRPr lang="en-US" sz="2800" kern="0" dirty="0"/>
          </a:p>
          <a:p>
            <a:endParaRPr lang="en-US" sz="2800" b="0" kern="0" dirty="0"/>
          </a:p>
          <a:p>
            <a:endParaRPr lang="en-US" sz="2800" kern="0" dirty="0"/>
          </a:p>
          <a:p>
            <a:endParaRPr lang="en-US" sz="2800" b="0" kern="0" dirty="0"/>
          </a:p>
          <a:p>
            <a:endParaRPr lang="en-US" sz="2800" kern="0" dirty="0"/>
          </a:p>
          <a:p>
            <a:r>
              <a:rPr lang="en-US" sz="2800" b="0" kern="0" dirty="0"/>
              <a:t>SPATE UI Video </a:t>
            </a:r>
            <a:r>
              <a:rPr lang="en-US" sz="2800" kern="0" dirty="0"/>
              <a:t>: </a:t>
            </a:r>
            <a:r>
              <a:rPr lang="en-US" dirty="0">
                <a:hlinkClick r:id="rId4"/>
              </a:rPr>
              <a:t>https://goo.gl/BNqHFV</a:t>
            </a:r>
            <a:r>
              <a:rPr lang="en-US" dirty="0"/>
              <a:t> </a:t>
            </a:r>
            <a:endParaRPr lang="en-US" sz="2800" b="0" kern="0" dirty="0"/>
          </a:p>
        </p:txBody>
      </p:sp>
      <p:sp>
        <p:nvSpPr>
          <p:cNvPr id="138" name="Content Placeholder 2"/>
          <p:cNvSpPr txBox="1">
            <a:spLocks/>
          </p:cNvSpPr>
          <p:nvPr/>
        </p:nvSpPr>
        <p:spPr bwMode="auto">
          <a:xfrm>
            <a:off x="15210085" y="22873478"/>
            <a:ext cx="5912171" cy="4966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rPr>
              <a:t>We proposed SPATE:</a:t>
            </a:r>
          </a:p>
          <a:p>
            <a:pPr lvl="1" defTabSz="914400">
              <a:defRPr/>
            </a:pPr>
            <a:r>
              <a:rPr lang="en-US" kern="0" dirty="0">
                <a:solidFill>
                  <a:srgbClr val="000000"/>
                </a:solidFill>
              </a:rPr>
              <a:t>SPATE allows using 1 order of magnitude less storage space.</a:t>
            </a:r>
          </a:p>
          <a:p>
            <a:pPr lvl="1" defTabSz="914400">
              <a:defRPr/>
            </a:pPr>
            <a:r>
              <a:rPr lang="en-US" kern="0" dirty="0">
                <a:solidFill>
                  <a:srgbClr val="000000"/>
                </a:solidFill>
              </a:rPr>
              <a:t>SPATE retains the query response time for a variety of data exploration queries.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rPr>
              <a:t>In the future: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rPr>
              <a:t>Event detection mechanism .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rPr>
              <a:t>Smart city applications on top of the SPATE instrument.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47777" y="18634943"/>
            <a:ext cx="1621976" cy="1601128"/>
          </a:xfrm>
          <a:prstGeom prst="rect">
            <a:avLst/>
          </a:prstGeom>
        </p:spPr>
      </p:pic>
      <p:sp>
        <p:nvSpPr>
          <p:cNvPr id="101" name="Subtitle 2"/>
          <p:cNvSpPr txBox="1">
            <a:spLocks/>
          </p:cNvSpPr>
          <p:nvPr/>
        </p:nvSpPr>
        <p:spPr>
          <a:xfrm>
            <a:off x="15198190" y="22718077"/>
            <a:ext cx="5924067" cy="534598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vert="horz" lIns="59076" tIns="29538" rIns="59076" bIns="29538" rtlCol="0">
            <a:noAutofit/>
          </a:bodyPr>
          <a:lstStyle>
            <a:lvl1pPr marL="0" indent="0" algn="ctr" defTabSz="2607960" rtl="0" eaLnBrk="1" latinLnBrk="0" hangingPunct="1">
              <a:lnSpc>
                <a:spcPct val="90000"/>
              </a:lnSpc>
              <a:spcBef>
                <a:spcPts val="2852"/>
              </a:spcBef>
              <a:buFont typeface="Arial" panose="020B0604020202020204" pitchFamily="34" charset="0"/>
              <a:buNone/>
              <a:defRPr sz="68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03980" indent="0" algn="ctr" defTabSz="2607960" rtl="0" eaLnBrk="1" latinLnBrk="0" hangingPunct="1">
              <a:lnSpc>
                <a:spcPct val="90000"/>
              </a:lnSpc>
              <a:spcBef>
                <a:spcPts val="1426"/>
              </a:spcBef>
              <a:buFont typeface="Arial" panose="020B0604020202020204" pitchFamily="34" charset="0"/>
              <a:buNone/>
              <a:defRPr sz="57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07960" indent="0" algn="ctr" defTabSz="2607960" rtl="0" eaLnBrk="1" latinLnBrk="0" hangingPunct="1">
              <a:lnSpc>
                <a:spcPct val="90000"/>
              </a:lnSpc>
              <a:spcBef>
                <a:spcPts val="1426"/>
              </a:spcBef>
              <a:buFont typeface="Arial" panose="020B0604020202020204" pitchFamily="34" charset="0"/>
              <a:buNone/>
              <a:defRPr sz="5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911940" indent="0" algn="ctr" defTabSz="2607960" rtl="0" eaLnBrk="1" latinLnBrk="0" hangingPunct="1">
              <a:lnSpc>
                <a:spcPct val="90000"/>
              </a:lnSpc>
              <a:spcBef>
                <a:spcPts val="1426"/>
              </a:spcBef>
              <a:buFont typeface="Arial" panose="020B0604020202020204" pitchFamily="34" charset="0"/>
              <a:buNone/>
              <a:defRPr sz="45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215920" indent="0" algn="ctr" defTabSz="2607960" rtl="0" eaLnBrk="1" latinLnBrk="0" hangingPunct="1">
              <a:lnSpc>
                <a:spcPct val="90000"/>
              </a:lnSpc>
              <a:spcBef>
                <a:spcPts val="1426"/>
              </a:spcBef>
              <a:buFont typeface="Arial" panose="020B0604020202020204" pitchFamily="34" charset="0"/>
              <a:buNone/>
              <a:defRPr sz="45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519901" indent="0" algn="ctr" defTabSz="2607960" rtl="0" eaLnBrk="1" latinLnBrk="0" hangingPunct="1">
              <a:lnSpc>
                <a:spcPct val="90000"/>
              </a:lnSpc>
              <a:spcBef>
                <a:spcPts val="1426"/>
              </a:spcBef>
              <a:buFont typeface="Arial" panose="020B0604020202020204" pitchFamily="34" charset="0"/>
              <a:buNone/>
              <a:defRPr sz="45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823881" indent="0" algn="ctr" defTabSz="2607960" rtl="0" eaLnBrk="1" latinLnBrk="0" hangingPunct="1">
              <a:lnSpc>
                <a:spcPct val="90000"/>
              </a:lnSpc>
              <a:spcBef>
                <a:spcPts val="1426"/>
              </a:spcBef>
              <a:buFont typeface="Arial" panose="020B0604020202020204" pitchFamily="34" charset="0"/>
              <a:buNone/>
              <a:defRPr sz="45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27861" indent="0" algn="ctr" defTabSz="2607960" rtl="0" eaLnBrk="1" latinLnBrk="0" hangingPunct="1">
              <a:lnSpc>
                <a:spcPct val="90000"/>
              </a:lnSpc>
              <a:spcBef>
                <a:spcPts val="1426"/>
              </a:spcBef>
              <a:buFont typeface="Arial" panose="020B0604020202020204" pitchFamily="34" charset="0"/>
              <a:buNone/>
              <a:defRPr sz="45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431841" indent="0" algn="ctr" defTabSz="2607960" rtl="0" eaLnBrk="1" latinLnBrk="0" hangingPunct="1">
              <a:lnSpc>
                <a:spcPct val="90000"/>
              </a:lnSpc>
              <a:spcBef>
                <a:spcPts val="1426"/>
              </a:spcBef>
              <a:buFont typeface="Arial" panose="020B0604020202020204" pitchFamily="34" charset="0"/>
              <a:buNone/>
              <a:defRPr sz="45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1085"/>
              </a:spcBef>
            </a:pPr>
            <a:endParaRPr lang="en-US" sz="2800" kern="0" dirty="0"/>
          </a:p>
        </p:txBody>
      </p:sp>
      <p:pic>
        <p:nvPicPr>
          <p:cNvPr id="107" name="Picture 10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9206" y="4294036"/>
            <a:ext cx="5466792" cy="37119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6111" y="232786"/>
            <a:ext cx="20816877" cy="3478065"/>
          </a:xfrm>
          <a:solidFill>
            <a:srgbClr val="00355E"/>
          </a:solidFill>
          <a:ln>
            <a:solidFill>
              <a:srgbClr val="00355E"/>
            </a:solidFill>
          </a:ln>
        </p:spPr>
        <p:txBody>
          <a:bodyPr>
            <a:noAutofit/>
          </a:bodyPr>
          <a:lstStyle/>
          <a:p>
            <a:br>
              <a:rPr lang="en-US" sz="5400" dirty="0"/>
            </a:br>
            <a:br>
              <a:rPr lang="en-US" sz="5400" dirty="0"/>
            </a:br>
            <a:br>
              <a:rPr lang="en-US" sz="5400" dirty="0"/>
            </a:br>
            <a:br>
              <a:rPr lang="en-US" sz="5400" dirty="0"/>
            </a:br>
            <a:br>
              <a:rPr lang="en-US" sz="5400" dirty="0"/>
            </a:br>
            <a:br>
              <a:rPr lang="en-US" sz="5400" dirty="0"/>
            </a:br>
            <a:br>
              <a:rPr lang="en-US" sz="5400" dirty="0"/>
            </a:br>
            <a:br>
              <a:rPr lang="en-US" sz="5400" dirty="0"/>
            </a:br>
            <a:br>
              <a:rPr lang="en-US" sz="5400" dirty="0"/>
            </a:br>
            <a:br>
              <a:rPr lang="en-US" sz="5400" dirty="0"/>
            </a:br>
            <a:br>
              <a:rPr lang="en-US" sz="5400" dirty="0"/>
            </a:br>
            <a:br>
              <a:rPr lang="en-US" sz="5400" dirty="0"/>
            </a:br>
            <a:br>
              <a:rPr lang="en-US" sz="5400" dirty="0"/>
            </a:br>
            <a:br>
              <a:rPr lang="en-US" sz="5400" dirty="0"/>
            </a:br>
            <a:br>
              <a:rPr lang="en-US" sz="5400" dirty="0"/>
            </a:br>
            <a:br>
              <a:rPr lang="en-US" sz="5400" dirty="0"/>
            </a:br>
            <a:r>
              <a:rPr lang="en-US" sz="8000" dirty="0">
                <a:solidFill>
                  <a:schemeClr val="bg1"/>
                </a:solidFill>
              </a:rPr>
              <a:t>S</a:t>
            </a:r>
            <a:br>
              <a:rPr lang="en-US" sz="8000" dirty="0">
                <a:solidFill>
                  <a:schemeClr val="bg1"/>
                </a:solidFill>
              </a:rPr>
            </a:br>
            <a:br>
              <a:rPr lang="en-US" sz="8000" dirty="0">
                <a:solidFill>
                  <a:schemeClr val="bg1"/>
                </a:solidFill>
              </a:rPr>
            </a:br>
            <a:br>
              <a:rPr lang="en-US" sz="8000" dirty="0">
                <a:solidFill>
                  <a:schemeClr val="bg1"/>
                </a:solidFill>
              </a:rPr>
            </a:br>
            <a:r>
              <a:rPr lang="en-US" sz="8000" dirty="0">
                <a:solidFill>
                  <a:schemeClr val="bg1"/>
                </a:solidFill>
              </a:rPr>
              <a:t> SPATE: Compacting and Exploring Telco Big Data</a:t>
            </a:r>
            <a:br>
              <a:rPr lang="en-US" sz="8000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 </a:t>
            </a:r>
            <a:br>
              <a:rPr lang="en-US" sz="8000" dirty="0">
                <a:solidFill>
                  <a:schemeClr val="bg1"/>
                </a:solidFill>
              </a:rPr>
            </a:br>
            <a:r>
              <a:rPr lang="en-US" sz="4000" dirty="0">
                <a:solidFill>
                  <a:schemeClr val="bg1"/>
                </a:solidFill>
              </a:rPr>
              <a:t>Constantinos Costa</a:t>
            </a:r>
            <a:r>
              <a:rPr lang="en-US" altLang="en-US" sz="4000" baseline="30000" dirty="0">
                <a:solidFill>
                  <a:schemeClr val="bg1"/>
                </a:solidFill>
              </a:rPr>
              <a:t>1 </a:t>
            </a:r>
            <a:r>
              <a:rPr lang="en-US" sz="4000" dirty="0">
                <a:solidFill>
                  <a:schemeClr val="bg1"/>
                </a:solidFill>
              </a:rPr>
              <a:t>, Georgios Chatzimilioudis</a:t>
            </a:r>
            <a:r>
              <a:rPr lang="en-US" sz="4000" baseline="30000" dirty="0">
                <a:solidFill>
                  <a:schemeClr val="bg1"/>
                </a:solidFill>
              </a:rPr>
              <a:t>1</a:t>
            </a:r>
            <a:r>
              <a:rPr lang="en-US" sz="4000" dirty="0">
                <a:solidFill>
                  <a:schemeClr val="bg1"/>
                </a:solidFill>
              </a:rPr>
              <a:t>, Demetris Zeinalipour-Yazti</a:t>
            </a:r>
            <a:r>
              <a:rPr lang="en-US" sz="4000" baseline="30000" dirty="0">
                <a:solidFill>
                  <a:schemeClr val="bg1"/>
                </a:solidFill>
              </a:rPr>
              <a:t>2,1</a:t>
            </a:r>
            <a:r>
              <a:rPr lang="en-US" sz="4000" dirty="0">
                <a:solidFill>
                  <a:schemeClr val="bg1"/>
                </a:solidFill>
              </a:rPr>
              <a:t>, Mohamed F. Mokbel</a:t>
            </a:r>
            <a:r>
              <a:rPr lang="en-US" sz="4000" baseline="30000" dirty="0">
                <a:solidFill>
                  <a:schemeClr val="bg1"/>
                </a:solidFill>
              </a:rPr>
              <a:t>3</a:t>
            </a:r>
            <a:br>
              <a:rPr lang="en-US" sz="5400" dirty="0">
                <a:solidFill>
                  <a:schemeClr val="bg1"/>
                </a:solidFill>
              </a:rPr>
            </a:br>
            <a:r>
              <a:rPr lang="en-US" altLang="en-US" sz="4000" dirty="0">
                <a:solidFill>
                  <a:schemeClr val="bg1"/>
                </a:solidFill>
              </a:rPr>
              <a:t>University of Cyprus</a:t>
            </a:r>
            <a:r>
              <a:rPr lang="en-US" altLang="en-US" sz="4000" baseline="30000" dirty="0">
                <a:solidFill>
                  <a:schemeClr val="bg1"/>
                </a:solidFill>
              </a:rPr>
              <a:t>1</a:t>
            </a:r>
            <a:r>
              <a:rPr lang="en-US" altLang="en-US" sz="4000" dirty="0">
                <a:solidFill>
                  <a:schemeClr val="bg1"/>
                </a:solidFill>
              </a:rPr>
              <a:t>	Max Planck Institute for Informatics</a:t>
            </a:r>
            <a:r>
              <a:rPr lang="en-US" altLang="en-US" sz="4000" baseline="30000" dirty="0">
                <a:solidFill>
                  <a:schemeClr val="bg1"/>
                </a:solidFill>
              </a:rPr>
              <a:t>2</a:t>
            </a:r>
            <a:r>
              <a:rPr lang="en-US" altLang="en-US" sz="4000" dirty="0">
                <a:solidFill>
                  <a:schemeClr val="bg1"/>
                </a:solidFill>
              </a:rPr>
              <a:t>	University of Minnesota</a:t>
            </a:r>
            <a:r>
              <a:rPr lang="en-US" altLang="en-US" sz="4000" baseline="30000" dirty="0">
                <a:solidFill>
                  <a:schemeClr val="bg1"/>
                </a:solidFill>
              </a:rPr>
              <a:t>3</a:t>
            </a:r>
            <a:br>
              <a:rPr lang="en-US" altLang="en-US" sz="4000" baseline="30000" dirty="0">
                <a:solidFill>
                  <a:schemeClr val="bg1"/>
                </a:solidFill>
              </a:rPr>
            </a:br>
            <a:endParaRPr lang="en-US" sz="5400" baseline="300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1596" y="9129906"/>
            <a:ext cx="12014739" cy="4586472"/>
          </a:xfrm>
          <a:ln>
            <a:noFill/>
          </a:ln>
        </p:spPr>
        <p:txBody>
          <a:bodyPr lIns="144000" tIns="72000" rIns="144000" bIns="72000">
            <a:no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600" b="1" dirty="0"/>
              <a:t>Telco Data: </a:t>
            </a:r>
            <a:r>
              <a:rPr lang="en-US" sz="3600" dirty="0"/>
              <a:t>Traditional source for OLAP Data Warehouses / Analytics. e.g., Accounting, Billing, Session data. </a:t>
            </a:r>
          </a:p>
          <a:p>
            <a:pPr lvl="1" algn="l"/>
            <a:r>
              <a:rPr lang="en-US" sz="3200" b="1" dirty="0">
                <a:solidFill>
                  <a:srgbClr val="FF0000"/>
                </a:solidFill>
              </a:rPr>
              <a:t>Problem: </a:t>
            </a:r>
            <a:r>
              <a:rPr lang="en-US" sz="3200" dirty="0"/>
              <a:t>Not enough resolution for enabling next generation applications: e.g., churn prediction, 5G network optimization, user-experience assessment, traffic mapping.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600" b="1" dirty="0"/>
              <a:t>Telco Big Data (TBD): </a:t>
            </a:r>
            <a:r>
              <a:rPr lang="en-US" sz="3600" dirty="0"/>
              <a:t>Velocity data generated at the cell towers. e.g., signal strength, call drops, measurements.</a:t>
            </a:r>
          </a:p>
          <a:p>
            <a:pPr lvl="1" algn="l"/>
            <a:r>
              <a:rPr lang="en-US" sz="3200" b="1" dirty="0">
                <a:solidFill>
                  <a:srgbClr val="007A37"/>
                </a:solidFill>
              </a:rPr>
              <a:t>Size: </a:t>
            </a:r>
            <a:r>
              <a:rPr lang="en-US" sz="3200" dirty="0"/>
              <a:t>~5TBs/day for a 10M clientele (i.e., 2PB/year).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6108" y="3710850"/>
            <a:ext cx="12036773" cy="82296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700" dirty="0"/>
              <a:t>Motivation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2342882" y="3710850"/>
            <a:ext cx="8779374" cy="82296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700" dirty="0"/>
              <a:t>SPATE Architecture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2342882" y="4521200"/>
            <a:ext cx="8779374" cy="919529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lIns="144000" tIns="144000" rIns="144000" bIns="144000" rtlCol="0">
            <a:noAutofit/>
          </a:bodyPr>
          <a:lstStyle/>
          <a:p>
            <a:pPr algn="just">
              <a:lnSpc>
                <a:spcPct val="90000"/>
              </a:lnSpc>
              <a:spcBef>
                <a:spcPts val="1085"/>
              </a:spcBef>
            </a:pPr>
            <a:endParaRPr lang="en-US" altLang="en-US" sz="2400" dirty="0"/>
          </a:p>
          <a:p>
            <a:pPr algn="just">
              <a:lnSpc>
                <a:spcPct val="90000"/>
              </a:lnSpc>
              <a:spcBef>
                <a:spcPts val="1085"/>
              </a:spcBef>
            </a:pPr>
            <a:endParaRPr lang="en-US" altLang="en-US" sz="2400" dirty="0"/>
          </a:p>
          <a:p>
            <a:pPr algn="just">
              <a:lnSpc>
                <a:spcPct val="90000"/>
              </a:lnSpc>
              <a:spcBef>
                <a:spcPts val="1085"/>
              </a:spcBef>
            </a:pPr>
            <a:endParaRPr lang="en-US" altLang="en-US" sz="2400" dirty="0"/>
          </a:p>
          <a:p>
            <a:pPr algn="just">
              <a:lnSpc>
                <a:spcPct val="90000"/>
              </a:lnSpc>
              <a:spcBef>
                <a:spcPts val="1085"/>
              </a:spcBef>
            </a:pPr>
            <a:endParaRPr lang="en-US" altLang="en-US" sz="2400" dirty="0"/>
          </a:p>
          <a:p>
            <a:pPr algn="just">
              <a:lnSpc>
                <a:spcPct val="90000"/>
              </a:lnSpc>
              <a:spcBef>
                <a:spcPts val="1085"/>
              </a:spcBef>
            </a:pPr>
            <a:endParaRPr lang="en-US" altLang="en-US" sz="2400" dirty="0"/>
          </a:p>
          <a:p>
            <a:pPr algn="just">
              <a:lnSpc>
                <a:spcPct val="90000"/>
              </a:lnSpc>
              <a:spcBef>
                <a:spcPts val="1085"/>
              </a:spcBef>
            </a:pPr>
            <a:endParaRPr lang="en-US" altLang="en-US" sz="2400" dirty="0"/>
          </a:p>
          <a:p>
            <a:pPr algn="just">
              <a:lnSpc>
                <a:spcPct val="90000"/>
              </a:lnSpc>
              <a:spcBef>
                <a:spcPts val="1085"/>
              </a:spcBef>
            </a:pPr>
            <a:endParaRPr lang="en-US" altLang="en-US" sz="2400" dirty="0"/>
          </a:p>
          <a:p>
            <a:pPr algn="just">
              <a:lnSpc>
                <a:spcPct val="90000"/>
              </a:lnSpc>
              <a:spcBef>
                <a:spcPts val="1085"/>
              </a:spcBef>
            </a:pPr>
            <a:endParaRPr lang="en-US" altLang="en-US" sz="2400" dirty="0"/>
          </a:p>
          <a:p>
            <a:pPr algn="just">
              <a:lnSpc>
                <a:spcPct val="90000"/>
              </a:lnSpc>
              <a:spcBef>
                <a:spcPts val="1085"/>
              </a:spcBef>
            </a:pPr>
            <a:endParaRPr lang="en-US" altLang="en-US" sz="2400" dirty="0"/>
          </a:p>
          <a:p>
            <a:pPr algn="just">
              <a:lnSpc>
                <a:spcPct val="90000"/>
              </a:lnSpc>
              <a:spcBef>
                <a:spcPts val="1085"/>
              </a:spcBef>
            </a:pPr>
            <a:endParaRPr lang="en-US" altLang="en-US" sz="2400" dirty="0"/>
          </a:p>
          <a:p>
            <a:pPr>
              <a:lnSpc>
                <a:spcPct val="90000"/>
              </a:lnSpc>
              <a:spcBef>
                <a:spcPts val="1680"/>
              </a:spcBef>
            </a:pPr>
            <a:endParaRPr lang="en-US" sz="800" u="sng" dirty="0"/>
          </a:p>
          <a:p>
            <a:pPr marL="457200" indent="-45720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b="1" kern="0" dirty="0">
                <a:solidFill>
                  <a:srgbClr val="000000"/>
                </a:solidFill>
                <a:ea typeface="ＭＳ Ｐゴシック" charset="0"/>
              </a:rPr>
              <a:t>Storage layer</a:t>
            </a:r>
          </a:p>
          <a:p>
            <a:pPr marL="742950" lvl="1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en-US" sz="2800" kern="0" dirty="0">
                <a:solidFill>
                  <a:srgbClr val="000000"/>
                </a:solidFill>
                <a:ea typeface="ＭＳ Ｐゴシック" charset="0"/>
              </a:rPr>
              <a:t>Compression logic</a:t>
            </a:r>
          </a:p>
          <a:p>
            <a:pPr marL="457200" indent="-45720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b="1" kern="0" dirty="0">
                <a:solidFill>
                  <a:srgbClr val="000000"/>
                </a:solidFill>
                <a:ea typeface="ＭＳ Ｐゴシック" charset="0"/>
              </a:rPr>
              <a:t>Indexing layer</a:t>
            </a:r>
          </a:p>
          <a:p>
            <a:pPr marL="742950" lvl="1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en-US" sz="2800" kern="0" dirty="0">
                <a:solidFill>
                  <a:srgbClr val="000000"/>
                </a:solidFill>
                <a:ea typeface="ＭＳ Ｐゴシック" charset="0"/>
              </a:rPr>
              <a:t>Minimizing the query response time </a:t>
            </a:r>
          </a:p>
          <a:p>
            <a:pPr marL="742950" lvl="1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en-US" sz="2800" kern="0" dirty="0">
                <a:solidFill>
                  <a:srgbClr val="000000"/>
                </a:solidFill>
                <a:ea typeface="ＭＳ Ｐゴシック" charset="0"/>
              </a:rPr>
              <a:t>Gradual decay of the data</a:t>
            </a:r>
          </a:p>
          <a:p>
            <a:pPr marL="457200" indent="-45720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b="1" kern="0" dirty="0">
                <a:solidFill>
                  <a:srgbClr val="000000"/>
                </a:solidFill>
                <a:ea typeface="ＭＳ Ｐゴシック" charset="0"/>
              </a:rPr>
              <a:t>Application layer</a:t>
            </a:r>
          </a:p>
          <a:p>
            <a:pPr marL="742950" lvl="1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en-US" sz="2800" kern="0" dirty="0">
                <a:solidFill>
                  <a:srgbClr val="000000"/>
                </a:solidFill>
                <a:ea typeface="ＭＳ Ｐゴシック" charset="0"/>
              </a:rPr>
              <a:t>Querying module (SQL-LIKE)</a:t>
            </a:r>
          </a:p>
          <a:p>
            <a:pPr marL="742950" lvl="1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en-US" sz="2800" kern="0" dirty="0">
                <a:solidFill>
                  <a:srgbClr val="000000"/>
                </a:solidFill>
                <a:ea typeface="ＭＳ Ｐゴシック" charset="0"/>
              </a:rPr>
              <a:t>User interface (Interactive Map)</a:t>
            </a:r>
          </a:p>
        </p:txBody>
      </p:sp>
      <p:sp>
        <p:nvSpPr>
          <p:cNvPr id="68" name="Subtitle 2"/>
          <p:cNvSpPr txBox="1">
            <a:spLocks/>
          </p:cNvSpPr>
          <p:nvPr/>
        </p:nvSpPr>
        <p:spPr>
          <a:xfrm>
            <a:off x="306110" y="4526459"/>
            <a:ext cx="12036772" cy="919161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vert="horz" lIns="144000" tIns="72000" rIns="144000" bIns="72000" rtlCol="0">
            <a:noAutofit/>
          </a:bodyPr>
          <a:lstStyle>
            <a:lvl1pPr marL="0" indent="0" algn="ctr" defTabSz="1955993" rtl="0" eaLnBrk="1" latinLnBrk="0" hangingPunct="1">
              <a:lnSpc>
                <a:spcPct val="90000"/>
              </a:lnSpc>
              <a:spcBef>
                <a:spcPts val="2139"/>
              </a:spcBef>
              <a:buFont typeface="Arial" panose="020B0604020202020204" pitchFamily="34" charset="0"/>
              <a:buNone/>
              <a:defRPr sz="5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77997" indent="0" algn="ctr" defTabSz="1955993" rtl="0" eaLnBrk="1" latinLnBrk="0" hangingPunct="1">
              <a:lnSpc>
                <a:spcPct val="90000"/>
              </a:lnSpc>
              <a:spcBef>
                <a:spcPts val="1070"/>
              </a:spcBef>
              <a:buFont typeface="Arial" panose="020B0604020202020204" pitchFamily="34" charset="0"/>
              <a:buNone/>
              <a:defRPr sz="42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55993" indent="0" algn="ctr" defTabSz="1955993" rtl="0" eaLnBrk="1" latinLnBrk="0" hangingPunct="1">
              <a:lnSpc>
                <a:spcPct val="90000"/>
              </a:lnSpc>
              <a:spcBef>
                <a:spcPts val="1070"/>
              </a:spcBef>
              <a:buFont typeface="Arial" panose="020B0604020202020204" pitchFamily="34" charset="0"/>
              <a:buNone/>
              <a:defRPr sz="38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933990" indent="0" algn="ctr" defTabSz="1955993" rtl="0" eaLnBrk="1" latinLnBrk="0" hangingPunct="1">
              <a:lnSpc>
                <a:spcPct val="90000"/>
              </a:lnSpc>
              <a:spcBef>
                <a:spcPts val="1070"/>
              </a:spcBef>
              <a:buFont typeface="Arial" panose="020B0604020202020204" pitchFamily="34" charset="0"/>
              <a:buNone/>
              <a:defRPr sz="34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911986" indent="0" algn="ctr" defTabSz="1955993" rtl="0" eaLnBrk="1" latinLnBrk="0" hangingPunct="1">
              <a:lnSpc>
                <a:spcPct val="90000"/>
              </a:lnSpc>
              <a:spcBef>
                <a:spcPts val="1070"/>
              </a:spcBef>
              <a:buFont typeface="Arial" panose="020B0604020202020204" pitchFamily="34" charset="0"/>
              <a:buNone/>
              <a:defRPr sz="34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889983" indent="0" algn="ctr" defTabSz="1955993" rtl="0" eaLnBrk="1" latinLnBrk="0" hangingPunct="1">
              <a:lnSpc>
                <a:spcPct val="90000"/>
              </a:lnSpc>
              <a:spcBef>
                <a:spcPts val="1070"/>
              </a:spcBef>
              <a:buFont typeface="Arial" panose="020B0604020202020204" pitchFamily="34" charset="0"/>
              <a:buNone/>
              <a:defRPr sz="34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867979" indent="0" algn="ctr" defTabSz="1955993" rtl="0" eaLnBrk="1" latinLnBrk="0" hangingPunct="1">
              <a:lnSpc>
                <a:spcPct val="90000"/>
              </a:lnSpc>
              <a:spcBef>
                <a:spcPts val="1070"/>
              </a:spcBef>
              <a:buFont typeface="Arial" panose="020B0604020202020204" pitchFamily="34" charset="0"/>
              <a:buNone/>
              <a:defRPr sz="34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45976" indent="0" algn="ctr" defTabSz="1955993" rtl="0" eaLnBrk="1" latinLnBrk="0" hangingPunct="1">
              <a:lnSpc>
                <a:spcPct val="90000"/>
              </a:lnSpc>
              <a:spcBef>
                <a:spcPts val="1070"/>
              </a:spcBef>
              <a:buFont typeface="Arial" panose="020B0604020202020204" pitchFamily="34" charset="0"/>
              <a:buNone/>
              <a:defRPr sz="34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823972" indent="0" algn="ctr" defTabSz="1955993" rtl="0" eaLnBrk="1" latinLnBrk="0" hangingPunct="1">
              <a:lnSpc>
                <a:spcPct val="90000"/>
              </a:lnSpc>
              <a:spcBef>
                <a:spcPts val="1070"/>
              </a:spcBef>
              <a:buFont typeface="Arial" panose="020B0604020202020204" pitchFamily="34" charset="0"/>
              <a:buNone/>
              <a:defRPr sz="34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1552" indent="-181552" algn="just">
              <a:spcBef>
                <a:spcPct val="50000"/>
              </a:spcBef>
              <a:buFont typeface="Arial" charset="0"/>
              <a:buChar char="•"/>
            </a:pPr>
            <a:endParaRPr lang="en-US" altLang="en-US" sz="2800" dirty="0"/>
          </a:p>
        </p:txBody>
      </p:sp>
      <p:sp>
        <p:nvSpPr>
          <p:cNvPr id="73" name="Subtitle 2"/>
          <p:cNvSpPr txBox="1">
            <a:spLocks/>
          </p:cNvSpPr>
          <p:nvPr/>
        </p:nvSpPr>
        <p:spPr>
          <a:xfrm>
            <a:off x="301323" y="22718077"/>
            <a:ext cx="14896867" cy="535482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vert="horz" lIns="59076" tIns="29538" rIns="59076" bIns="29538" rtlCol="0">
            <a:noAutofit/>
          </a:bodyPr>
          <a:lstStyle>
            <a:lvl1pPr marL="0" indent="0" algn="ctr" defTabSz="2607960" rtl="0" eaLnBrk="1" latinLnBrk="0" hangingPunct="1">
              <a:lnSpc>
                <a:spcPct val="90000"/>
              </a:lnSpc>
              <a:spcBef>
                <a:spcPts val="2852"/>
              </a:spcBef>
              <a:buFont typeface="Arial" panose="020B0604020202020204" pitchFamily="34" charset="0"/>
              <a:buNone/>
              <a:defRPr sz="68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03980" indent="0" algn="ctr" defTabSz="2607960" rtl="0" eaLnBrk="1" latinLnBrk="0" hangingPunct="1">
              <a:lnSpc>
                <a:spcPct val="90000"/>
              </a:lnSpc>
              <a:spcBef>
                <a:spcPts val="1426"/>
              </a:spcBef>
              <a:buFont typeface="Arial" panose="020B0604020202020204" pitchFamily="34" charset="0"/>
              <a:buNone/>
              <a:defRPr sz="57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07960" indent="0" algn="ctr" defTabSz="2607960" rtl="0" eaLnBrk="1" latinLnBrk="0" hangingPunct="1">
              <a:lnSpc>
                <a:spcPct val="90000"/>
              </a:lnSpc>
              <a:spcBef>
                <a:spcPts val="1426"/>
              </a:spcBef>
              <a:buFont typeface="Arial" panose="020B0604020202020204" pitchFamily="34" charset="0"/>
              <a:buNone/>
              <a:defRPr sz="5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911940" indent="0" algn="ctr" defTabSz="2607960" rtl="0" eaLnBrk="1" latinLnBrk="0" hangingPunct="1">
              <a:lnSpc>
                <a:spcPct val="90000"/>
              </a:lnSpc>
              <a:spcBef>
                <a:spcPts val="1426"/>
              </a:spcBef>
              <a:buFont typeface="Arial" panose="020B0604020202020204" pitchFamily="34" charset="0"/>
              <a:buNone/>
              <a:defRPr sz="45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215920" indent="0" algn="ctr" defTabSz="2607960" rtl="0" eaLnBrk="1" latinLnBrk="0" hangingPunct="1">
              <a:lnSpc>
                <a:spcPct val="90000"/>
              </a:lnSpc>
              <a:spcBef>
                <a:spcPts val="1426"/>
              </a:spcBef>
              <a:buFont typeface="Arial" panose="020B0604020202020204" pitchFamily="34" charset="0"/>
              <a:buNone/>
              <a:defRPr sz="45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519901" indent="0" algn="ctr" defTabSz="2607960" rtl="0" eaLnBrk="1" latinLnBrk="0" hangingPunct="1">
              <a:lnSpc>
                <a:spcPct val="90000"/>
              </a:lnSpc>
              <a:spcBef>
                <a:spcPts val="1426"/>
              </a:spcBef>
              <a:buFont typeface="Arial" panose="020B0604020202020204" pitchFamily="34" charset="0"/>
              <a:buNone/>
              <a:defRPr sz="45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823881" indent="0" algn="ctr" defTabSz="2607960" rtl="0" eaLnBrk="1" latinLnBrk="0" hangingPunct="1">
              <a:lnSpc>
                <a:spcPct val="90000"/>
              </a:lnSpc>
              <a:spcBef>
                <a:spcPts val="1426"/>
              </a:spcBef>
              <a:buFont typeface="Arial" panose="020B0604020202020204" pitchFamily="34" charset="0"/>
              <a:buNone/>
              <a:defRPr sz="45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27861" indent="0" algn="ctr" defTabSz="2607960" rtl="0" eaLnBrk="1" latinLnBrk="0" hangingPunct="1">
              <a:lnSpc>
                <a:spcPct val="90000"/>
              </a:lnSpc>
              <a:spcBef>
                <a:spcPts val="1426"/>
              </a:spcBef>
              <a:buFont typeface="Arial" panose="020B0604020202020204" pitchFamily="34" charset="0"/>
              <a:buNone/>
              <a:defRPr sz="45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431841" indent="0" algn="ctr" defTabSz="2607960" rtl="0" eaLnBrk="1" latinLnBrk="0" hangingPunct="1">
              <a:lnSpc>
                <a:spcPct val="90000"/>
              </a:lnSpc>
              <a:spcBef>
                <a:spcPts val="1426"/>
              </a:spcBef>
              <a:buFont typeface="Arial" panose="020B0604020202020204" pitchFamily="34" charset="0"/>
              <a:buNone/>
              <a:defRPr sz="45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1085"/>
              </a:spcBef>
            </a:pPr>
            <a:endParaRPr lang="en-US" sz="2800" kern="0" dirty="0"/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7927" y="28944395"/>
            <a:ext cx="4592978" cy="1166307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1191" y="29077331"/>
            <a:ext cx="4380846" cy="8531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739174" y="4593604"/>
            <a:ext cx="8008630" cy="5036567"/>
          </a:xfrm>
          <a:prstGeom prst="rect">
            <a:avLst/>
          </a:prstGeom>
        </p:spPr>
      </p:pic>
      <p:sp>
        <p:nvSpPr>
          <p:cNvPr id="106" name="Content Placeholder 2"/>
          <p:cNvSpPr txBox="1">
            <a:spLocks/>
          </p:cNvSpPr>
          <p:nvPr/>
        </p:nvSpPr>
        <p:spPr>
          <a:xfrm>
            <a:off x="457202" y="4585436"/>
            <a:ext cx="5217634" cy="43203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955993" rtl="0" eaLnBrk="1" latinLnBrk="0" hangingPunct="1">
              <a:lnSpc>
                <a:spcPct val="90000"/>
              </a:lnSpc>
              <a:spcBef>
                <a:spcPts val="2139"/>
              </a:spcBef>
              <a:buFont typeface="Arial" panose="020B0604020202020204" pitchFamily="34" charset="0"/>
              <a:buNone/>
              <a:defRPr sz="5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77997" indent="0" algn="ctr" defTabSz="1955993" rtl="0" eaLnBrk="1" latinLnBrk="0" hangingPunct="1">
              <a:lnSpc>
                <a:spcPct val="90000"/>
              </a:lnSpc>
              <a:spcBef>
                <a:spcPts val="1070"/>
              </a:spcBef>
              <a:buFont typeface="Arial" panose="020B0604020202020204" pitchFamily="34" charset="0"/>
              <a:buNone/>
              <a:defRPr sz="42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55993" indent="0" algn="ctr" defTabSz="1955993" rtl="0" eaLnBrk="1" latinLnBrk="0" hangingPunct="1">
              <a:lnSpc>
                <a:spcPct val="90000"/>
              </a:lnSpc>
              <a:spcBef>
                <a:spcPts val="1070"/>
              </a:spcBef>
              <a:buFont typeface="Arial" panose="020B0604020202020204" pitchFamily="34" charset="0"/>
              <a:buNone/>
              <a:defRPr sz="38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933990" indent="0" algn="ctr" defTabSz="1955993" rtl="0" eaLnBrk="1" latinLnBrk="0" hangingPunct="1">
              <a:lnSpc>
                <a:spcPct val="90000"/>
              </a:lnSpc>
              <a:spcBef>
                <a:spcPts val="1070"/>
              </a:spcBef>
              <a:buFont typeface="Arial" panose="020B0604020202020204" pitchFamily="34" charset="0"/>
              <a:buNone/>
              <a:defRPr sz="34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911986" indent="0" algn="ctr" defTabSz="1955993" rtl="0" eaLnBrk="1" latinLnBrk="0" hangingPunct="1">
              <a:lnSpc>
                <a:spcPct val="90000"/>
              </a:lnSpc>
              <a:spcBef>
                <a:spcPts val="1070"/>
              </a:spcBef>
              <a:buFont typeface="Arial" panose="020B0604020202020204" pitchFamily="34" charset="0"/>
              <a:buNone/>
              <a:defRPr sz="34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889983" indent="0" algn="ctr" defTabSz="1955993" rtl="0" eaLnBrk="1" latinLnBrk="0" hangingPunct="1">
              <a:lnSpc>
                <a:spcPct val="90000"/>
              </a:lnSpc>
              <a:spcBef>
                <a:spcPts val="1070"/>
              </a:spcBef>
              <a:buFont typeface="Arial" panose="020B0604020202020204" pitchFamily="34" charset="0"/>
              <a:buNone/>
              <a:defRPr sz="34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867979" indent="0" algn="ctr" defTabSz="1955993" rtl="0" eaLnBrk="1" latinLnBrk="0" hangingPunct="1">
              <a:lnSpc>
                <a:spcPct val="90000"/>
              </a:lnSpc>
              <a:spcBef>
                <a:spcPts val="1070"/>
              </a:spcBef>
              <a:buFont typeface="Arial" panose="020B0604020202020204" pitchFamily="34" charset="0"/>
              <a:buNone/>
              <a:defRPr sz="34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45976" indent="0" algn="ctr" defTabSz="1955993" rtl="0" eaLnBrk="1" latinLnBrk="0" hangingPunct="1">
              <a:lnSpc>
                <a:spcPct val="90000"/>
              </a:lnSpc>
              <a:spcBef>
                <a:spcPts val="1070"/>
              </a:spcBef>
              <a:buFont typeface="Arial" panose="020B0604020202020204" pitchFamily="34" charset="0"/>
              <a:buNone/>
              <a:defRPr sz="34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823972" indent="0" algn="ctr" defTabSz="1955993" rtl="0" eaLnBrk="1" latinLnBrk="0" hangingPunct="1">
              <a:lnSpc>
                <a:spcPct val="90000"/>
              </a:lnSpc>
              <a:spcBef>
                <a:spcPts val="1070"/>
              </a:spcBef>
              <a:buFont typeface="Arial" panose="020B0604020202020204" pitchFamily="34" charset="0"/>
              <a:buNone/>
              <a:defRPr sz="34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000" dirty="0"/>
              <a:t>The expansion of mobile networks and </a:t>
            </a:r>
            <a:r>
              <a:rPr lang="en-US" sz="4000" dirty="0" err="1"/>
              <a:t>IoT</a:t>
            </a:r>
            <a:r>
              <a:rPr lang="en-US" sz="4000" dirty="0"/>
              <a:t> (IP-enabled hardware) have contributed to an explosion of data inside </a:t>
            </a:r>
            <a:r>
              <a:rPr lang="en-US" sz="4000" b="1" dirty="0"/>
              <a:t>Telecommunication Companies (</a:t>
            </a:r>
            <a:r>
              <a:rPr lang="en-US" sz="4000" b="1" dirty="0" err="1"/>
              <a:t>Telcos</a:t>
            </a:r>
            <a:r>
              <a:rPr lang="en-US" sz="4000" b="1" dirty="0"/>
              <a:t>)</a:t>
            </a:r>
            <a:endParaRPr lang="en-US" sz="4000" dirty="0"/>
          </a:p>
          <a:p>
            <a:pPr algn="l"/>
            <a:endParaRPr lang="en-US" sz="4000" dirty="0"/>
          </a:p>
        </p:txBody>
      </p:sp>
      <p:grpSp>
        <p:nvGrpSpPr>
          <p:cNvPr id="5" name="Group 4"/>
          <p:cNvGrpSpPr/>
          <p:nvPr/>
        </p:nvGrpSpPr>
        <p:grpSpPr>
          <a:xfrm>
            <a:off x="8474806" y="6433249"/>
            <a:ext cx="3746385" cy="2315835"/>
            <a:chOff x="8730162" y="6181782"/>
            <a:chExt cx="3746385" cy="2315835"/>
          </a:xfrm>
        </p:grpSpPr>
        <p:sp>
          <p:nvSpPr>
            <p:cNvPr id="110" name="Can 9"/>
            <p:cNvSpPr/>
            <p:nvPr/>
          </p:nvSpPr>
          <p:spPr bwMode="auto">
            <a:xfrm>
              <a:off x="11094978" y="6181782"/>
              <a:ext cx="1381569" cy="1456598"/>
            </a:xfrm>
            <a:prstGeom prst="can">
              <a:avLst/>
            </a:prstGeom>
            <a:solidFill>
              <a:srgbClr val="FFC000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111" name="Can 8"/>
            <p:cNvSpPr/>
            <p:nvPr/>
          </p:nvSpPr>
          <p:spPr bwMode="auto">
            <a:xfrm>
              <a:off x="10387143" y="6592933"/>
              <a:ext cx="1203093" cy="1265930"/>
            </a:xfrm>
            <a:prstGeom prst="can">
              <a:avLst/>
            </a:prstGeom>
            <a:solidFill>
              <a:srgbClr val="FFC000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112" name="Can 7"/>
            <p:cNvSpPr/>
            <p:nvPr/>
          </p:nvSpPr>
          <p:spPr bwMode="auto">
            <a:xfrm>
              <a:off x="9679308" y="7026362"/>
              <a:ext cx="1067078" cy="1052984"/>
            </a:xfrm>
            <a:prstGeom prst="can">
              <a:avLst/>
            </a:prstGeom>
            <a:solidFill>
              <a:srgbClr val="FFC000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113" name="Can 6"/>
            <p:cNvSpPr/>
            <p:nvPr/>
          </p:nvSpPr>
          <p:spPr bwMode="auto">
            <a:xfrm>
              <a:off x="9120995" y="7625197"/>
              <a:ext cx="792088" cy="736727"/>
            </a:xfrm>
            <a:prstGeom prst="can">
              <a:avLst/>
            </a:prstGeom>
            <a:solidFill>
              <a:srgbClr val="FFC000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114" name="Can 5"/>
            <p:cNvSpPr/>
            <p:nvPr/>
          </p:nvSpPr>
          <p:spPr bwMode="auto">
            <a:xfrm>
              <a:off x="8730162" y="7993561"/>
              <a:ext cx="576064" cy="504056"/>
            </a:xfrm>
            <a:prstGeom prst="can">
              <a:avLst/>
            </a:prstGeom>
            <a:solidFill>
              <a:srgbClr val="FFC000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19" name="TextBox 118"/>
          <p:cNvSpPr txBox="1"/>
          <p:nvPr/>
        </p:nvSpPr>
        <p:spPr>
          <a:xfrm>
            <a:off x="301323" y="14543343"/>
            <a:ext cx="6871274" cy="736869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lIns="144000" tIns="144000" rIns="144000" bIns="144000" rtlCol="0">
            <a:noAutofit/>
          </a:bodyPr>
          <a:lstStyle/>
          <a:p>
            <a:pPr algn="just">
              <a:lnSpc>
                <a:spcPct val="90000"/>
              </a:lnSpc>
              <a:spcBef>
                <a:spcPts val="1085"/>
              </a:spcBef>
            </a:pPr>
            <a:endParaRPr lang="en-US" sz="2800" kern="0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pic>
        <p:nvPicPr>
          <p:cNvPr id="120" name="Picture 1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83724" y="18622197"/>
            <a:ext cx="6593748" cy="3114785"/>
          </a:xfrm>
          <a:prstGeom prst="rect">
            <a:avLst/>
          </a:prstGeom>
        </p:spPr>
      </p:pic>
      <p:graphicFrame>
        <p:nvGraphicFramePr>
          <p:cNvPr id="122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7572844"/>
              </p:ext>
            </p:extLst>
          </p:nvPr>
        </p:nvGraphicFramePr>
        <p:xfrm>
          <a:off x="377480" y="18013738"/>
          <a:ext cx="6689733" cy="3750539"/>
        </p:xfrm>
        <a:graphic>
          <a:graphicData uri="http://schemas.openxmlformats.org/drawingml/2006/table">
            <a:tbl>
              <a:tblPr firstRow="1" firstCol="1" bandRow="1">
                <a:tableStyleId>{08FB837D-C827-4EFA-A057-4D05807E0F7C}</a:tableStyleId>
              </a:tblPr>
              <a:tblGrid>
                <a:gridCol w="2402141">
                  <a:extLst>
                    <a:ext uri="{9D8B030D-6E8A-4147-A177-3AD203B41FA5}">
                      <a16:colId xmlns:a16="http://schemas.microsoft.com/office/drawing/2014/main" val="4101700076"/>
                    </a:ext>
                  </a:extLst>
                </a:gridCol>
                <a:gridCol w="964285">
                  <a:extLst>
                    <a:ext uri="{9D8B030D-6E8A-4147-A177-3AD203B41FA5}">
                      <a16:colId xmlns:a16="http://schemas.microsoft.com/office/drawing/2014/main" val="593502000"/>
                    </a:ext>
                  </a:extLst>
                </a:gridCol>
                <a:gridCol w="964908">
                  <a:extLst>
                    <a:ext uri="{9D8B030D-6E8A-4147-A177-3AD203B41FA5}">
                      <a16:colId xmlns:a16="http://schemas.microsoft.com/office/drawing/2014/main" val="774764151"/>
                    </a:ext>
                  </a:extLst>
                </a:gridCol>
                <a:gridCol w="1334619">
                  <a:extLst>
                    <a:ext uri="{9D8B030D-6E8A-4147-A177-3AD203B41FA5}">
                      <a16:colId xmlns:a16="http://schemas.microsoft.com/office/drawing/2014/main" val="4089385225"/>
                    </a:ext>
                  </a:extLst>
                </a:gridCol>
                <a:gridCol w="1023780">
                  <a:extLst>
                    <a:ext uri="{9D8B030D-6E8A-4147-A177-3AD203B41FA5}">
                      <a16:colId xmlns:a16="http://schemas.microsoft.com/office/drawing/2014/main" val="667297759"/>
                    </a:ext>
                  </a:extLst>
                </a:gridCol>
              </a:tblGrid>
              <a:tr h="808451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Libraries\</a:t>
                      </a:r>
                    </a:p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Objectives 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73025" marT="0" marB="0" anchor="ctr"/>
                </a:tc>
                <a:tc>
                  <a:txBody>
                    <a:bodyPr/>
                    <a:lstStyle/>
                    <a:p>
                      <a:pPr marL="7620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GZIP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73025" marT="0" marB="0" anchor="ctr"/>
                </a:tc>
                <a:tc>
                  <a:txBody>
                    <a:bodyPr/>
                    <a:lstStyle/>
                    <a:p>
                      <a:pPr marL="7366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7z</a:t>
                      </a:r>
                      <a:endParaRPr lang="en-US" sz="28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73025" marT="0" marB="0" anchor="ctr"/>
                </a:tc>
                <a:tc>
                  <a:txBody>
                    <a:bodyPr/>
                    <a:lstStyle/>
                    <a:p>
                      <a:pPr marL="7620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SNAPPY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73025" marT="0" marB="0" anchor="ctr"/>
                </a:tc>
                <a:tc>
                  <a:txBody>
                    <a:bodyPr/>
                    <a:lstStyle/>
                    <a:p>
                      <a:pPr marL="7493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ZSTD</a:t>
                      </a:r>
                      <a:endParaRPr lang="en-US" sz="28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73025" marT="0" marB="0" anchor="ctr"/>
                </a:tc>
                <a:extLst>
                  <a:ext uri="{0D108BD9-81ED-4DB2-BD59-A6C34878D82A}">
                    <a16:rowId xmlns:a16="http://schemas.microsoft.com/office/drawing/2014/main" val="3280021301"/>
                  </a:ext>
                </a:extLst>
              </a:tr>
              <a:tr h="808451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Compression Ratio (</a:t>
                      </a:r>
                      <a:r>
                        <a:rPr lang="en-US" sz="2800" dirty="0" err="1">
                          <a:effectLst/>
                        </a:rPr>
                        <a:t>r</a:t>
                      </a:r>
                      <a:r>
                        <a:rPr lang="en-US" sz="2800" baseline="-25000" dirty="0" err="1">
                          <a:effectLst/>
                        </a:rPr>
                        <a:t>c</a:t>
                      </a:r>
                      <a:r>
                        <a:rPr lang="en-US" sz="2800" dirty="0">
                          <a:effectLst/>
                        </a:rPr>
                        <a:t>)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73025" marT="0" marB="0" anchor="ctr"/>
                </a:tc>
                <a:tc>
                  <a:txBody>
                    <a:bodyPr/>
                    <a:lstStyle/>
                    <a:p>
                      <a:pPr marL="0" marR="254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9.06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73025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11.75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73025" marT="0" marB="0" anchor="ctr"/>
                </a:tc>
                <a:tc>
                  <a:txBody>
                    <a:bodyPr/>
                    <a:lstStyle/>
                    <a:p>
                      <a:pPr marL="0" marR="381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4.94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73025" marT="0" marB="0" anchor="ctr"/>
                </a:tc>
                <a:tc>
                  <a:txBody>
                    <a:bodyPr/>
                    <a:lstStyle/>
                    <a:p>
                      <a:pPr marL="0" marR="381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9.72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73025" marT="0" marB="0" anchor="ctr"/>
                </a:tc>
                <a:extLst>
                  <a:ext uri="{0D108BD9-81ED-4DB2-BD59-A6C34878D82A}">
                    <a16:rowId xmlns:a16="http://schemas.microsoft.com/office/drawing/2014/main" val="2969702516"/>
                  </a:ext>
                </a:extLst>
              </a:tr>
              <a:tr h="1078775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Compress. Time (T</a:t>
                      </a:r>
                      <a:r>
                        <a:rPr lang="en-US" sz="2800" baseline="-25000" dirty="0">
                          <a:effectLst/>
                        </a:rPr>
                        <a:t>c1</a:t>
                      </a:r>
                      <a:r>
                        <a:rPr lang="en-US" sz="2800" dirty="0">
                          <a:effectLst/>
                        </a:rPr>
                        <a:t>) in sec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73025" marT="0" marB="0" anchor="ctr"/>
                </a:tc>
                <a:tc>
                  <a:txBody>
                    <a:bodyPr/>
                    <a:lstStyle/>
                    <a:p>
                      <a:pPr marL="889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21.37</a:t>
                      </a:r>
                      <a:endParaRPr lang="en-US" sz="28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73025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20.99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73025" marT="0" marB="0" anchor="ctr"/>
                </a:tc>
                <a:tc>
                  <a:txBody>
                    <a:bodyPr/>
                    <a:lstStyle/>
                    <a:p>
                      <a:pPr marL="0" marR="5715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21.39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73025" marT="0" marB="0" anchor="ctr"/>
                </a:tc>
                <a:tc>
                  <a:txBody>
                    <a:bodyPr/>
                    <a:lstStyle/>
                    <a:p>
                      <a:pPr marL="0" marR="5715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21.07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73025" marT="0" marB="0" anchor="ctr"/>
                </a:tc>
                <a:extLst>
                  <a:ext uri="{0D108BD9-81ED-4DB2-BD59-A6C34878D82A}">
                    <a16:rowId xmlns:a16="http://schemas.microsoft.com/office/drawing/2014/main" val="1438263010"/>
                  </a:ext>
                </a:extLst>
              </a:tr>
              <a:tr h="808451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Decompr. Time (T</a:t>
                      </a:r>
                      <a:r>
                        <a:rPr lang="en-US" sz="2800" baseline="-25000">
                          <a:effectLst/>
                        </a:rPr>
                        <a:t>c2</a:t>
                      </a:r>
                      <a:r>
                        <a:rPr lang="en-US" sz="2800">
                          <a:effectLst/>
                        </a:rPr>
                        <a:t>) in sec</a:t>
                      </a:r>
                      <a:endParaRPr lang="en-US" sz="28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73025" marT="0" marB="0" anchor="ctr"/>
                </a:tc>
                <a:tc>
                  <a:txBody>
                    <a:bodyPr/>
                    <a:lstStyle/>
                    <a:p>
                      <a:pPr marL="0" marR="254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0.11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73025" marT="0" marB="0" anchor="ctr"/>
                </a:tc>
                <a:tc>
                  <a:txBody>
                    <a:bodyPr/>
                    <a:lstStyle/>
                    <a:p>
                      <a:pPr marL="0" marR="381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0.12</a:t>
                      </a:r>
                      <a:endParaRPr lang="en-US" sz="28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73025" marT="0" marB="0" anchor="ctr"/>
                </a:tc>
                <a:tc>
                  <a:txBody>
                    <a:bodyPr/>
                    <a:lstStyle/>
                    <a:p>
                      <a:pPr marL="0" marR="381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0.13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73025" marT="0" marB="0" anchor="ctr"/>
                </a:tc>
                <a:tc>
                  <a:txBody>
                    <a:bodyPr/>
                    <a:lstStyle/>
                    <a:p>
                      <a:pPr marL="0" marR="381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0.11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73025" marT="0" marB="0" anchor="ctr"/>
                </a:tc>
                <a:extLst>
                  <a:ext uri="{0D108BD9-81ED-4DB2-BD59-A6C34878D82A}">
                    <a16:rowId xmlns:a16="http://schemas.microsoft.com/office/drawing/2014/main" val="703657035"/>
                  </a:ext>
                </a:extLst>
              </a:tr>
            </a:tbl>
          </a:graphicData>
        </a:graphic>
      </p:graphicFrame>
      <p:pic>
        <p:nvPicPr>
          <p:cNvPr id="123" name="Picture 1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08001" y="22837481"/>
            <a:ext cx="3842383" cy="2494642"/>
          </a:xfrm>
          <a:prstGeom prst="rect">
            <a:avLst/>
          </a:prstGeom>
        </p:spPr>
      </p:pic>
      <p:pic>
        <p:nvPicPr>
          <p:cNvPr id="124" name="Picture 12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23500" y="25477732"/>
            <a:ext cx="3749604" cy="2446293"/>
          </a:xfrm>
          <a:prstGeom prst="rect">
            <a:avLst/>
          </a:prstGeom>
        </p:spPr>
      </p:pic>
      <p:sp>
        <p:nvSpPr>
          <p:cNvPr id="125" name="Oval 124"/>
          <p:cNvSpPr/>
          <p:nvPr/>
        </p:nvSpPr>
        <p:spPr bwMode="auto">
          <a:xfrm>
            <a:off x="8070948" y="24047217"/>
            <a:ext cx="972143" cy="130617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26" name="Oval 125"/>
          <p:cNvSpPr/>
          <p:nvPr/>
        </p:nvSpPr>
        <p:spPr bwMode="auto">
          <a:xfrm>
            <a:off x="8136470" y="26480393"/>
            <a:ext cx="720080" cy="1068857"/>
          </a:xfrm>
          <a:prstGeom prst="ellipse">
            <a:avLst/>
          </a:prstGeom>
          <a:noFill/>
          <a:ln w="38100" cap="flat" cmpd="sng" algn="ctr">
            <a:solidFill>
              <a:srgbClr val="007A3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29" name="Content Placeholder 2"/>
          <p:cNvSpPr txBox="1">
            <a:spLocks/>
          </p:cNvSpPr>
          <p:nvPr/>
        </p:nvSpPr>
        <p:spPr>
          <a:xfrm>
            <a:off x="7234193" y="14695018"/>
            <a:ext cx="6563226" cy="13200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955993" rtl="0" eaLnBrk="1" latinLnBrk="0" hangingPunct="1">
              <a:lnSpc>
                <a:spcPct val="90000"/>
              </a:lnSpc>
              <a:spcBef>
                <a:spcPts val="2139"/>
              </a:spcBef>
              <a:buFont typeface="Arial" panose="020B0604020202020204" pitchFamily="34" charset="0"/>
              <a:buNone/>
              <a:defRPr sz="5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77997" indent="0" algn="ctr" defTabSz="1955993" rtl="0" eaLnBrk="1" latinLnBrk="0" hangingPunct="1">
              <a:lnSpc>
                <a:spcPct val="90000"/>
              </a:lnSpc>
              <a:spcBef>
                <a:spcPts val="1070"/>
              </a:spcBef>
              <a:buFont typeface="Arial" panose="020B0604020202020204" pitchFamily="34" charset="0"/>
              <a:buNone/>
              <a:defRPr sz="42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55993" indent="0" algn="ctr" defTabSz="1955993" rtl="0" eaLnBrk="1" latinLnBrk="0" hangingPunct="1">
              <a:lnSpc>
                <a:spcPct val="90000"/>
              </a:lnSpc>
              <a:spcBef>
                <a:spcPts val="1070"/>
              </a:spcBef>
              <a:buFont typeface="Arial" panose="020B0604020202020204" pitchFamily="34" charset="0"/>
              <a:buNone/>
              <a:defRPr sz="38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933990" indent="0" algn="ctr" defTabSz="1955993" rtl="0" eaLnBrk="1" latinLnBrk="0" hangingPunct="1">
              <a:lnSpc>
                <a:spcPct val="90000"/>
              </a:lnSpc>
              <a:spcBef>
                <a:spcPts val="1070"/>
              </a:spcBef>
              <a:buFont typeface="Arial" panose="020B0604020202020204" pitchFamily="34" charset="0"/>
              <a:buNone/>
              <a:defRPr sz="34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911986" indent="0" algn="ctr" defTabSz="1955993" rtl="0" eaLnBrk="1" latinLnBrk="0" hangingPunct="1">
              <a:lnSpc>
                <a:spcPct val="90000"/>
              </a:lnSpc>
              <a:spcBef>
                <a:spcPts val="1070"/>
              </a:spcBef>
              <a:buFont typeface="Arial" panose="020B0604020202020204" pitchFamily="34" charset="0"/>
              <a:buNone/>
              <a:defRPr sz="34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889983" indent="0" algn="ctr" defTabSz="1955993" rtl="0" eaLnBrk="1" latinLnBrk="0" hangingPunct="1">
              <a:lnSpc>
                <a:spcPct val="90000"/>
              </a:lnSpc>
              <a:spcBef>
                <a:spcPts val="1070"/>
              </a:spcBef>
              <a:buFont typeface="Arial" panose="020B0604020202020204" pitchFamily="34" charset="0"/>
              <a:buNone/>
              <a:defRPr sz="34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867979" indent="0" algn="ctr" defTabSz="1955993" rtl="0" eaLnBrk="1" latinLnBrk="0" hangingPunct="1">
              <a:lnSpc>
                <a:spcPct val="90000"/>
              </a:lnSpc>
              <a:spcBef>
                <a:spcPts val="1070"/>
              </a:spcBef>
              <a:buFont typeface="Arial" panose="020B0604020202020204" pitchFamily="34" charset="0"/>
              <a:buNone/>
              <a:defRPr sz="34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45976" indent="0" algn="ctr" defTabSz="1955993" rtl="0" eaLnBrk="1" latinLnBrk="0" hangingPunct="1">
              <a:lnSpc>
                <a:spcPct val="90000"/>
              </a:lnSpc>
              <a:spcBef>
                <a:spcPts val="1070"/>
              </a:spcBef>
              <a:buFont typeface="Arial" panose="020B0604020202020204" pitchFamily="34" charset="0"/>
              <a:buNone/>
              <a:defRPr sz="34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823972" indent="0" algn="ctr" defTabSz="1955993" rtl="0" eaLnBrk="1" latinLnBrk="0" hangingPunct="1">
              <a:lnSpc>
                <a:spcPct val="90000"/>
              </a:lnSpc>
              <a:spcBef>
                <a:spcPts val="1070"/>
              </a:spcBef>
              <a:buFont typeface="Arial" panose="020B0604020202020204" pitchFamily="34" charset="0"/>
              <a:buNone/>
              <a:defRPr sz="34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Arial" panose="020B0604020202020204" pitchFamily="34" charset="0"/>
              <a:buChar char="•"/>
            </a:pPr>
            <a:endParaRPr lang="en-US" sz="2800" kern="0" dirty="0">
              <a:ea typeface="ＭＳ Ｐゴシック" charset="0"/>
            </a:endParaRPr>
          </a:p>
        </p:txBody>
      </p:sp>
      <p:sp>
        <p:nvSpPr>
          <p:cNvPr id="130" name="Content Placeholder 2"/>
          <p:cNvSpPr txBox="1">
            <a:spLocks/>
          </p:cNvSpPr>
          <p:nvPr/>
        </p:nvSpPr>
        <p:spPr bwMode="auto">
          <a:xfrm>
            <a:off x="7323277" y="14589569"/>
            <a:ext cx="6467974" cy="436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800" kern="0" dirty="0"/>
              <a:t>Our index has 4 levels of temporal resolutions </a:t>
            </a:r>
          </a:p>
          <a:p>
            <a:pPr lvl="1"/>
            <a:r>
              <a:rPr lang="en-US" kern="0" dirty="0"/>
              <a:t>epoch (30 minutes), day, month, year), with</a:t>
            </a:r>
            <a:endParaRPr lang="en-US" b="0" kern="0" dirty="0"/>
          </a:p>
          <a:p>
            <a:r>
              <a:rPr lang="en-US" sz="2800" b="0" kern="0" dirty="0"/>
              <a:t>The decaying process retains predefined aggregates for:</a:t>
            </a:r>
            <a:endParaRPr lang="en-US" sz="2800" kern="0" dirty="0"/>
          </a:p>
          <a:p>
            <a:pPr lvl="1"/>
            <a:r>
              <a:rPr lang="en-US" kern="0" dirty="0"/>
              <a:t>extremely long </a:t>
            </a:r>
            <a:r>
              <a:rPr lang="en-US" b="0" kern="0" dirty="0"/>
              <a:t>time</a:t>
            </a:r>
            <a:r>
              <a:rPr lang="en-US" kern="0" dirty="0"/>
              <a:t> </a:t>
            </a:r>
            <a:r>
              <a:rPr lang="en-US" b="0" kern="0" dirty="0"/>
              <a:t>windows</a:t>
            </a:r>
          </a:p>
          <a:p>
            <a:pPr lvl="1"/>
            <a:r>
              <a:rPr lang="en-US" kern="0" dirty="0"/>
              <a:t>small amounts</a:t>
            </a:r>
            <a:r>
              <a:rPr lang="en-US" b="0" kern="0" dirty="0"/>
              <a:t> of storage</a:t>
            </a:r>
          </a:p>
        </p:txBody>
      </p:sp>
      <p:sp>
        <p:nvSpPr>
          <p:cNvPr id="133" name="Content Placeholder 2"/>
          <p:cNvSpPr txBox="1">
            <a:spLocks/>
          </p:cNvSpPr>
          <p:nvPr/>
        </p:nvSpPr>
        <p:spPr bwMode="auto">
          <a:xfrm>
            <a:off x="366789" y="14589569"/>
            <a:ext cx="6743965" cy="3424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lvl="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b="1" dirty="0"/>
              <a:t>We empirically assessed appropriate compression libraries for TBD.</a:t>
            </a:r>
            <a:endParaRPr lang="en-US" sz="2800" b="0" kern="0" dirty="0"/>
          </a:p>
          <a:p>
            <a:r>
              <a:rPr lang="en-US" sz="2800" kern="0" dirty="0" err="1"/>
              <a:t>Microbenchmark</a:t>
            </a:r>
            <a:r>
              <a:rPr lang="en-US" sz="2800" kern="0" dirty="0"/>
              <a:t> Setting:</a:t>
            </a:r>
          </a:p>
          <a:p>
            <a:pPr lvl="1"/>
            <a:r>
              <a:rPr lang="en-US" kern="0" dirty="0"/>
              <a:t>Anonymized Real Telco Trace 5GB (1.7M CDR and 21M NMS from 300K users)</a:t>
            </a:r>
          </a:p>
          <a:p>
            <a:pPr lvl="1"/>
            <a:r>
              <a:rPr lang="en-US" kern="0" dirty="0"/>
              <a:t>On top of an HDFS v2.5.2 filesystem</a:t>
            </a:r>
          </a:p>
        </p:txBody>
      </p:sp>
      <p:sp>
        <p:nvSpPr>
          <p:cNvPr id="136" name="Content Placeholder 2"/>
          <p:cNvSpPr txBox="1">
            <a:spLocks/>
          </p:cNvSpPr>
          <p:nvPr/>
        </p:nvSpPr>
        <p:spPr bwMode="auto">
          <a:xfrm>
            <a:off x="532145" y="23045956"/>
            <a:ext cx="4657610" cy="4385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Compared Frameworks: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b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RAW</a:t>
            </a:r>
            <a:r>
              <a:rPr kumimoji="0" lang="en-US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: stores snapshots on disk w/out</a:t>
            </a:r>
            <a:r>
              <a:rPr kumimoji="0" lang="en-US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compression or decay</a:t>
            </a:r>
            <a:endParaRPr kumimoji="0" lang="en-US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b="1" dirty="0"/>
              <a:t>SHAHED</a:t>
            </a:r>
            <a:r>
              <a:rPr kumimoji="0" lang="en-US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: stores the snapshot using a</a:t>
            </a:r>
            <a:r>
              <a:rPr kumimoji="0" lang="en-US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ST-index [ICDE’15]</a:t>
            </a:r>
            <a:endParaRPr kumimoji="0" lang="en-US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b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SPATE</a:t>
            </a:r>
            <a:r>
              <a:rPr kumimoji="0" lang="en-US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: the proposed framework in this work.</a:t>
            </a:r>
          </a:p>
        </p:txBody>
      </p:sp>
      <p:pic>
        <p:nvPicPr>
          <p:cNvPr id="64" name="Picture 9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386500" y="28991442"/>
            <a:ext cx="7514187" cy="119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" name="Subtitle 2"/>
          <p:cNvSpPr txBox="1">
            <a:spLocks/>
          </p:cNvSpPr>
          <p:nvPr/>
        </p:nvSpPr>
        <p:spPr>
          <a:xfrm>
            <a:off x="306107" y="28072730"/>
            <a:ext cx="20816147" cy="835760"/>
          </a:xfrm>
          <a:prstGeom prst="rect">
            <a:avLst/>
          </a:prstGeom>
          <a:solidFill>
            <a:srgbClr val="00355E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59076" tIns="29538" rIns="59076" bIns="29538" rtlCol="0">
            <a:noAutofit/>
          </a:bodyPr>
          <a:lstStyle>
            <a:lvl1pPr marL="0" indent="0" algn="ctr" defTabSz="2607960" rtl="0" eaLnBrk="1" latinLnBrk="0" hangingPunct="1">
              <a:lnSpc>
                <a:spcPct val="90000"/>
              </a:lnSpc>
              <a:spcBef>
                <a:spcPts val="2852"/>
              </a:spcBef>
              <a:buFont typeface="Arial" panose="020B0604020202020204" pitchFamily="34" charset="0"/>
              <a:buNone/>
              <a:defRPr sz="68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03980" indent="0" algn="ctr" defTabSz="2607960" rtl="0" eaLnBrk="1" latinLnBrk="0" hangingPunct="1">
              <a:lnSpc>
                <a:spcPct val="90000"/>
              </a:lnSpc>
              <a:spcBef>
                <a:spcPts val="1426"/>
              </a:spcBef>
              <a:buFont typeface="Arial" panose="020B0604020202020204" pitchFamily="34" charset="0"/>
              <a:buNone/>
              <a:defRPr sz="57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07960" indent="0" algn="ctr" defTabSz="2607960" rtl="0" eaLnBrk="1" latinLnBrk="0" hangingPunct="1">
              <a:lnSpc>
                <a:spcPct val="90000"/>
              </a:lnSpc>
              <a:spcBef>
                <a:spcPts val="1426"/>
              </a:spcBef>
              <a:buFont typeface="Arial" panose="020B0604020202020204" pitchFamily="34" charset="0"/>
              <a:buNone/>
              <a:defRPr sz="5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911940" indent="0" algn="ctr" defTabSz="2607960" rtl="0" eaLnBrk="1" latinLnBrk="0" hangingPunct="1">
              <a:lnSpc>
                <a:spcPct val="90000"/>
              </a:lnSpc>
              <a:spcBef>
                <a:spcPts val="1426"/>
              </a:spcBef>
              <a:buFont typeface="Arial" panose="020B0604020202020204" pitchFamily="34" charset="0"/>
              <a:buNone/>
              <a:defRPr sz="45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215920" indent="0" algn="ctr" defTabSz="2607960" rtl="0" eaLnBrk="1" latinLnBrk="0" hangingPunct="1">
              <a:lnSpc>
                <a:spcPct val="90000"/>
              </a:lnSpc>
              <a:spcBef>
                <a:spcPts val="1426"/>
              </a:spcBef>
              <a:buFont typeface="Arial" panose="020B0604020202020204" pitchFamily="34" charset="0"/>
              <a:buNone/>
              <a:defRPr sz="45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519901" indent="0" algn="ctr" defTabSz="2607960" rtl="0" eaLnBrk="1" latinLnBrk="0" hangingPunct="1">
              <a:lnSpc>
                <a:spcPct val="90000"/>
              </a:lnSpc>
              <a:spcBef>
                <a:spcPts val="1426"/>
              </a:spcBef>
              <a:buFont typeface="Arial" panose="020B0604020202020204" pitchFamily="34" charset="0"/>
              <a:buNone/>
              <a:defRPr sz="45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823881" indent="0" algn="ctr" defTabSz="2607960" rtl="0" eaLnBrk="1" latinLnBrk="0" hangingPunct="1">
              <a:lnSpc>
                <a:spcPct val="90000"/>
              </a:lnSpc>
              <a:spcBef>
                <a:spcPts val="1426"/>
              </a:spcBef>
              <a:buFont typeface="Arial" panose="020B0604020202020204" pitchFamily="34" charset="0"/>
              <a:buNone/>
              <a:defRPr sz="45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27861" indent="0" algn="ctr" defTabSz="2607960" rtl="0" eaLnBrk="1" latinLnBrk="0" hangingPunct="1">
              <a:lnSpc>
                <a:spcPct val="90000"/>
              </a:lnSpc>
              <a:spcBef>
                <a:spcPts val="1426"/>
              </a:spcBef>
              <a:buFont typeface="Arial" panose="020B0604020202020204" pitchFamily="34" charset="0"/>
              <a:buNone/>
              <a:defRPr sz="45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431841" indent="0" algn="ctr" defTabSz="2607960" rtl="0" eaLnBrk="1" latinLnBrk="0" hangingPunct="1">
              <a:lnSpc>
                <a:spcPct val="90000"/>
              </a:lnSpc>
              <a:spcBef>
                <a:spcPts val="1426"/>
              </a:spcBef>
              <a:buFont typeface="Arial" panose="020B0604020202020204" pitchFamily="34" charset="0"/>
              <a:buNone/>
              <a:defRPr sz="45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1085"/>
              </a:spcBef>
            </a:pPr>
            <a:r>
              <a:rPr lang="en-US" sz="2800" b="1" kern="0" dirty="0">
                <a:solidFill>
                  <a:schemeClr val="bg1"/>
                </a:solidFill>
              </a:rPr>
              <a:t>Reference:</a:t>
            </a:r>
            <a:r>
              <a:rPr lang="en-US" sz="2800" kern="0" dirty="0">
                <a:solidFill>
                  <a:schemeClr val="bg1"/>
                </a:solidFill>
              </a:rPr>
              <a:t> "Efficient Exploration of Telco Big Data with Compression and Decaying", C. Costa, G. Chatzimilioudis, D. Zeinalipour-</a:t>
            </a:r>
            <a:r>
              <a:rPr lang="en-US" sz="2800" kern="0" dirty="0" err="1">
                <a:solidFill>
                  <a:schemeClr val="bg1"/>
                </a:solidFill>
              </a:rPr>
              <a:t>Yazti</a:t>
            </a:r>
            <a:r>
              <a:rPr lang="en-US" sz="2800" kern="0" dirty="0">
                <a:solidFill>
                  <a:schemeClr val="bg1"/>
                </a:solidFill>
              </a:rPr>
              <a:t>, M. F. </a:t>
            </a:r>
            <a:r>
              <a:rPr lang="en-US" sz="2800" kern="0" dirty="0" err="1">
                <a:solidFill>
                  <a:schemeClr val="bg1"/>
                </a:solidFill>
              </a:rPr>
              <a:t>Mokbel</a:t>
            </a:r>
            <a:r>
              <a:rPr lang="en-US" sz="2800" kern="0" dirty="0">
                <a:solidFill>
                  <a:schemeClr val="bg1"/>
                </a:solidFill>
              </a:rPr>
              <a:t>, Proceedings of the 33rd IEEE International Conference on Data Engineering (ICDE'17), San Diego, CA, USA, April 19-22, 2017.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785771" y="29057194"/>
            <a:ext cx="42998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/>
              <a:t>Contact: </a:t>
            </a:r>
            <a:r>
              <a:rPr lang="en-US" sz="2800" dirty="0">
                <a:hlinkClick r:id="rId14"/>
              </a:rPr>
              <a:t>dmsl@cs.ucy.ac.cy</a:t>
            </a:r>
            <a:endParaRPr lang="en-US" sz="2800" dirty="0"/>
          </a:p>
          <a:p>
            <a:pPr algn="r"/>
            <a:r>
              <a:rPr lang="en-US" sz="2800" dirty="0">
                <a:hlinkClick r:id="rId15"/>
              </a:rPr>
              <a:t>http://dmsl.cs.ucy.ac.cy/</a:t>
            </a:r>
            <a:r>
              <a:rPr lang="en-US" sz="2800" dirty="0"/>
              <a:t> </a:t>
            </a:r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743563" y="25648348"/>
            <a:ext cx="3676929" cy="2205836"/>
          </a:xfrm>
          <a:prstGeom prst="rect">
            <a:avLst/>
          </a:prstGeom>
        </p:spPr>
      </p:pic>
      <p:sp>
        <p:nvSpPr>
          <p:cNvPr id="74" name="TextBox 73"/>
          <p:cNvSpPr txBox="1"/>
          <p:nvPr/>
        </p:nvSpPr>
        <p:spPr>
          <a:xfrm>
            <a:off x="12238289" y="27843537"/>
            <a:ext cx="10370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200" dirty="0"/>
          </a:p>
        </p:txBody>
      </p:sp>
      <p:sp>
        <p:nvSpPr>
          <p:cNvPr id="75" name="TextBox 74"/>
          <p:cNvSpPr txBox="1"/>
          <p:nvPr/>
        </p:nvSpPr>
        <p:spPr>
          <a:xfrm>
            <a:off x="13359913" y="22761672"/>
            <a:ext cx="174822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u="sng" dirty="0"/>
              <a:t>Tasks:</a:t>
            </a:r>
          </a:p>
          <a:p>
            <a:r>
              <a:rPr lang="en-US" sz="1800" b="1" dirty="0"/>
              <a:t>T1: </a:t>
            </a:r>
            <a:r>
              <a:rPr lang="en-US" sz="1800" dirty="0"/>
              <a:t>Equality</a:t>
            </a:r>
          </a:p>
          <a:p>
            <a:r>
              <a:rPr lang="en-US" sz="1800" b="1" dirty="0"/>
              <a:t>T2: </a:t>
            </a:r>
            <a:r>
              <a:rPr lang="en-US" sz="1800" dirty="0"/>
              <a:t>Range</a:t>
            </a:r>
          </a:p>
          <a:p>
            <a:r>
              <a:rPr lang="en-US" sz="1800" b="1" dirty="0"/>
              <a:t>T3: </a:t>
            </a:r>
            <a:r>
              <a:rPr lang="en-US" sz="1800" dirty="0"/>
              <a:t>Aggregate</a:t>
            </a:r>
          </a:p>
          <a:p>
            <a:r>
              <a:rPr lang="en-US" sz="1800" b="1" dirty="0"/>
              <a:t>T4: </a:t>
            </a:r>
            <a:r>
              <a:rPr lang="en-US" sz="1800" dirty="0"/>
              <a:t>Join</a:t>
            </a:r>
          </a:p>
          <a:p>
            <a:r>
              <a:rPr lang="en-US" sz="1800" b="1" dirty="0"/>
              <a:t>T5: </a:t>
            </a:r>
            <a:r>
              <a:rPr lang="en-US" sz="1800" dirty="0"/>
              <a:t>Privacy</a:t>
            </a:r>
          </a:p>
          <a:p>
            <a:r>
              <a:rPr lang="en-US" sz="1800" b="1" dirty="0"/>
              <a:t>T6: </a:t>
            </a:r>
            <a:r>
              <a:rPr lang="en-US" sz="1800" dirty="0"/>
              <a:t>Multivariate Statistics</a:t>
            </a:r>
          </a:p>
          <a:p>
            <a:r>
              <a:rPr lang="en-US" sz="1800" b="1" dirty="0"/>
              <a:t>T7: </a:t>
            </a:r>
            <a:r>
              <a:rPr lang="en-US" sz="1800" dirty="0"/>
              <a:t>Clustering</a:t>
            </a:r>
          </a:p>
          <a:p>
            <a:r>
              <a:rPr lang="en-US" sz="1800" b="1" dirty="0"/>
              <a:t>T8: </a:t>
            </a:r>
            <a:r>
              <a:rPr lang="en-US" sz="1800" dirty="0"/>
              <a:t>Linear Regression</a:t>
            </a:r>
          </a:p>
          <a:p>
            <a:endParaRPr lang="en-US" sz="1800" dirty="0"/>
          </a:p>
          <a:p>
            <a:r>
              <a:rPr lang="en-US" sz="1800" b="1" u="sng" dirty="0">
                <a:solidFill>
                  <a:srgbClr val="FF0000"/>
                </a:solidFill>
              </a:rPr>
              <a:t>Conclusion: </a:t>
            </a:r>
          </a:p>
          <a:p>
            <a:r>
              <a:rPr lang="en-US" sz="1800" i="1" dirty="0">
                <a:solidFill>
                  <a:srgbClr val="FF0000"/>
                </a:solidFill>
              </a:rPr>
              <a:t>SPATE retains comparative query response time with 1 order less data!</a:t>
            </a:r>
            <a:endParaRPr lang="en-US" sz="1800" dirty="0"/>
          </a:p>
        </p:txBody>
      </p:sp>
      <p:sp>
        <p:nvSpPr>
          <p:cNvPr id="78" name="Oval 77"/>
          <p:cNvSpPr/>
          <p:nvPr/>
        </p:nvSpPr>
        <p:spPr bwMode="auto">
          <a:xfrm>
            <a:off x="11542209" y="26219670"/>
            <a:ext cx="1601150" cy="752374"/>
          </a:xfrm>
          <a:prstGeom prst="ellipse">
            <a:avLst/>
          </a:prstGeom>
          <a:noFill/>
          <a:ln w="38100" cap="flat" cmpd="sng" algn="ctr">
            <a:solidFill>
              <a:srgbClr val="007A3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pic>
        <p:nvPicPr>
          <p:cNvPr id="79" name="Picture 7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813840" y="22791031"/>
            <a:ext cx="3641817" cy="2842010"/>
          </a:xfrm>
          <a:prstGeom prst="rect">
            <a:avLst/>
          </a:prstGeom>
        </p:spPr>
      </p:pic>
      <p:sp>
        <p:nvSpPr>
          <p:cNvPr id="80" name="Oval 79"/>
          <p:cNvSpPr/>
          <p:nvPr/>
        </p:nvSpPr>
        <p:spPr bwMode="auto">
          <a:xfrm>
            <a:off x="12207681" y="24640270"/>
            <a:ext cx="528445" cy="634517"/>
          </a:xfrm>
          <a:prstGeom prst="ellipse">
            <a:avLst/>
          </a:prstGeom>
          <a:noFill/>
          <a:ln w="38100" cap="flat" cmpd="sng" algn="ctr">
            <a:solidFill>
              <a:srgbClr val="007A3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15198190" y="21912251"/>
            <a:ext cx="5924796" cy="805826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72000" tIns="0" rIns="72000" bIns="0" rtlCol="0">
            <a:noAutofit/>
          </a:bodyPr>
          <a:lstStyle/>
          <a:p>
            <a:pPr algn="ctr"/>
            <a:r>
              <a:rPr lang="en-US" sz="4700" dirty="0"/>
              <a:t>Conclusions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306109" y="21902469"/>
            <a:ext cx="14892081" cy="82296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700" dirty="0"/>
              <a:t>Experimental Evaluation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306111" y="13720383"/>
            <a:ext cx="6866241" cy="82296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 anchor="t" anchorCtr="0">
            <a:spAutoFit/>
          </a:bodyPr>
          <a:lstStyle/>
          <a:p>
            <a:pPr algn="ctr"/>
            <a:r>
              <a:rPr lang="en-US" sz="4700" dirty="0"/>
              <a:t>Storage layer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7172597" y="13720383"/>
            <a:ext cx="6751330" cy="82296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 anchor="t" anchorCtr="0">
            <a:spAutoFit/>
          </a:bodyPr>
          <a:lstStyle/>
          <a:p>
            <a:pPr algn="ctr"/>
            <a:r>
              <a:rPr lang="en-US" sz="4700" dirty="0"/>
              <a:t>Indexing layer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13923928" y="13720383"/>
            <a:ext cx="7198328" cy="82296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 anchor="t" anchorCtr="0">
            <a:spAutoFit/>
          </a:bodyPr>
          <a:lstStyle/>
          <a:p>
            <a:pPr algn="ctr"/>
            <a:r>
              <a:rPr lang="en-US" sz="4700" dirty="0"/>
              <a:t>Application layer</a:t>
            </a:r>
          </a:p>
        </p:txBody>
      </p:sp>
    </p:spTree>
    <p:extLst>
      <p:ext uri="{BB962C8B-B14F-4D97-AF65-F5344CB8AC3E}">
        <p14:creationId xmlns:p14="http://schemas.microsoft.com/office/powerpoint/2010/main" val="1420844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1251</TotalTime>
  <Words>505</Words>
  <Application>Microsoft Office PowerPoint</Application>
  <PresentationFormat>Custom</PresentationFormat>
  <Paragraphs>100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ＭＳ Ｐゴシック</vt:lpstr>
      <vt:lpstr>Arial</vt:lpstr>
      <vt:lpstr>Calibri</vt:lpstr>
      <vt:lpstr>Calibri Light</vt:lpstr>
      <vt:lpstr>Times New Roman</vt:lpstr>
      <vt:lpstr>Office Theme</vt:lpstr>
      <vt:lpstr>                S    SPATE: Compacting and Exploring Telco Big Data   Constantinos Costa1 , Georgios Chatzimilioudis1, Demetris Zeinalipour-Yazti2,1, Mohamed F. Mokbel3 University of Cyprus1 Max Planck Institute for Informatics2 University of Minnesota3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Costantinos Costa</cp:lastModifiedBy>
  <cp:revision>226</cp:revision>
  <dcterms:created xsi:type="dcterms:W3CDTF">2015-11-26T09:21:38Z</dcterms:created>
  <dcterms:modified xsi:type="dcterms:W3CDTF">2017-04-15T13:13:13Z</dcterms:modified>
</cp:coreProperties>
</file>