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21396325" cy="30275213"/>
  <p:notesSz cx="6946900" cy="9271000"/>
  <p:embeddedFontLst>
    <p:embeddedFont>
      <p:font typeface="Calibri Light" pitchFamily="34" charset="0"/>
      <p:regular r:id="rId4"/>
      <p:italic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ＭＳ Ｐゴシック" pitchFamily="34" charset="-128"/>
      <p:regular r:id="rId10"/>
    </p:embeddedFont>
  </p:embeddedFontLst>
  <p:defaultTextStyle>
    <a:defPPr>
      <a:defRPr lang="en-US"/>
    </a:defPPr>
    <a:lvl1pPr marL="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1pPr>
    <a:lvl2pPr marL="1196035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2pPr>
    <a:lvl3pPr marL="2392070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3pPr>
    <a:lvl4pPr marL="358810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4pPr>
    <a:lvl5pPr marL="478414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5pPr>
    <a:lvl6pPr marL="598017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6pPr>
    <a:lvl7pPr marL="7176211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7pPr>
    <a:lvl8pPr marL="8372246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8pPr>
    <a:lvl9pPr marL="9568282" algn="l" defTabSz="2392070" rtl="0" eaLnBrk="1" latinLnBrk="0" hangingPunct="1">
      <a:defRPr sz="47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F50"/>
    <a:srgbClr val="008000"/>
    <a:srgbClr val="00BBBB"/>
    <a:srgbClr val="D83C2C"/>
    <a:srgbClr val="222222"/>
    <a:srgbClr val="EE3C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333"/>
    <p:restoredTop sz="84141"/>
  </p:normalViewPr>
  <p:slideViewPr>
    <p:cSldViewPr snapToGrid="0" snapToObjects="1">
      <p:cViewPr varScale="1">
        <p:scale>
          <a:sx n="19" d="100"/>
          <a:sy n="19" d="100"/>
        </p:scale>
        <p:origin x="-2958" y="-156"/>
      </p:cViewPr>
      <p:guideLst>
        <p:guide orient="horz" pos="9535"/>
        <p:guide pos="67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CFE3BF31-0402-1E46-9BA4-897E71BE2F87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8550" y="1158875"/>
            <a:ext cx="22098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1A3CC32-5366-4440-9015-FB51328D1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2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8550" y="1158875"/>
            <a:ext cx="2209800" cy="3128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3CC32-5366-4440-9015-FB51328D1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1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4766"/>
            <a:ext cx="18186876" cy="10540259"/>
          </a:xfrm>
        </p:spPr>
        <p:txBody>
          <a:bodyPr anchor="b"/>
          <a:lstStyle>
            <a:lvl1pPr algn="ctr">
              <a:defRPr sz="128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2" y="15901498"/>
            <a:ext cx="16047244" cy="7309499"/>
          </a:xfrm>
        </p:spPr>
        <p:txBody>
          <a:bodyPr/>
          <a:lstStyle>
            <a:lvl1pPr marL="0" indent="0" algn="ctr">
              <a:buNone/>
              <a:defRPr sz="5134"/>
            </a:lvl1pPr>
            <a:lvl2pPr marL="977997" indent="0" algn="ctr">
              <a:buNone/>
              <a:defRPr sz="4278"/>
            </a:lvl2pPr>
            <a:lvl3pPr marL="1955993" indent="0" algn="ctr">
              <a:buNone/>
              <a:defRPr sz="3850"/>
            </a:lvl3pPr>
            <a:lvl4pPr marL="2933990" indent="0" algn="ctr">
              <a:buNone/>
              <a:defRPr sz="3423"/>
            </a:lvl4pPr>
            <a:lvl5pPr marL="3911986" indent="0" algn="ctr">
              <a:buNone/>
              <a:defRPr sz="3423"/>
            </a:lvl5pPr>
            <a:lvl6pPr marL="4889983" indent="0" algn="ctr">
              <a:buNone/>
              <a:defRPr sz="3423"/>
            </a:lvl6pPr>
            <a:lvl7pPr marL="5867979" indent="0" algn="ctr">
              <a:buNone/>
              <a:defRPr sz="3423"/>
            </a:lvl7pPr>
            <a:lvl8pPr marL="6845976" indent="0" algn="ctr">
              <a:buNone/>
              <a:defRPr sz="3423"/>
            </a:lvl8pPr>
            <a:lvl9pPr marL="7823972" indent="0" algn="ctr">
              <a:buNone/>
              <a:defRPr sz="34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7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875"/>
            <a:ext cx="4613582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9" y="1611875"/>
            <a:ext cx="13573294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0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5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4" y="7547789"/>
            <a:ext cx="18454331" cy="12593645"/>
          </a:xfrm>
        </p:spPr>
        <p:txBody>
          <a:bodyPr anchor="b"/>
          <a:lstStyle>
            <a:lvl1pPr>
              <a:defRPr sz="128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4" y="20260575"/>
            <a:ext cx="18454331" cy="6622701"/>
          </a:xfrm>
        </p:spPr>
        <p:txBody>
          <a:bodyPr/>
          <a:lstStyle>
            <a:lvl1pPr marL="0" indent="0">
              <a:buNone/>
              <a:defRPr sz="5134">
                <a:solidFill>
                  <a:schemeClr val="tx1"/>
                </a:solidFill>
              </a:defRPr>
            </a:lvl1pPr>
            <a:lvl2pPr marL="977997" indent="0">
              <a:buNone/>
              <a:defRPr sz="4278">
                <a:solidFill>
                  <a:schemeClr val="tx1">
                    <a:tint val="75000"/>
                  </a:schemeClr>
                </a:solidFill>
              </a:defRPr>
            </a:lvl2pPr>
            <a:lvl3pPr marL="1955993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2933990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4pPr>
            <a:lvl5pPr marL="391198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5pPr>
            <a:lvl6pPr marL="4889983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6pPr>
            <a:lvl7pPr marL="5867979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7pPr>
            <a:lvl8pPr marL="6845976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8pPr>
            <a:lvl9pPr marL="7823972" indent="0">
              <a:buNone/>
              <a:defRPr sz="34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5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8" y="8059375"/>
            <a:ext cx="9093438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9375"/>
            <a:ext cx="9093438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71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882"/>
            <a:ext cx="18454331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8" y="7421634"/>
            <a:ext cx="9051647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8" y="11058864"/>
            <a:ext cx="9051647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0" y="7421634"/>
            <a:ext cx="9096226" cy="3637228"/>
          </a:xfrm>
        </p:spPr>
        <p:txBody>
          <a:bodyPr anchor="b"/>
          <a:lstStyle>
            <a:lvl1pPr marL="0" indent="0">
              <a:buNone/>
              <a:defRPr sz="5134" b="1"/>
            </a:lvl1pPr>
            <a:lvl2pPr marL="977997" indent="0">
              <a:buNone/>
              <a:defRPr sz="4278" b="1"/>
            </a:lvl2pPr>
            <a:lvl3pPr marL="1955993" indent="0">
              <a:buNone/>
              <a:defRPr sz="3850" b="1"/>
            </a:lvl3pPr>
            <a:lvl4pPr marL="2933990" indent="0">
              <a:buNone/>
              <a:defRPr sz="3423" b="1"/>
            </a:lvl4pPr>
            <a:lvl5pPr marL="3911986" indent="0">
              <a:buNone/>
              <a:defRPr sz="3423" b="1"/>
            </a:lvl5pPr>
            <a:lvl6pPr marL="4889983" indent="0">
              <a:buNone/>
              <a:defRPr sz="3423" b="1"/>
            </a:lvl6pPr>
            <a:lvl7pPr marL="5867979" indent="0">
              <a:buNone/>
              <a:defRPr sz="3423" b="1"/>
            </a:lvl7pPr>
            <a:lvl8pPr marL="6845976" indent="0">
              <a:buNone/>
              <a:defRPr sz="3423" b="1"/>
            </a:lvl8pPr>
            <a:lvl9pPr marL="7823972" indent="0">
              <a:buNone/>
              <a:defRPr sz="34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0" y="11058864"/>
            <a:ext cx="9096226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00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0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0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6" y="4359077"/>
            <a:ext cx="10831889" cy="21515024"/>
          </a:xfrm>
        </p:spPr>
        <p:txBody>
          <a:bodyPr/>
          <a:lstStyle>
            <a:lvl1pPr>
              <a:defRPr sz="6845"/>
            </a:lvl1pPr>
            <a:lvl2pPr>
              <a:defRPr sz="5989"/>
            </a:lvl2pPr>
            <a:lvl3pPr>
              <a:defRPr sz="5134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1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8348"/>
            <a:ext cx="6900871" cy="7064216"/>
          </a:xfrm>
        </p:spPr>
        <p:txBody>
          <a:bodyPr anchor="b"/>
          <a:lstStyle>
            <a:lvl1pPr>
              <a:defRPr sz="68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6" y="4359077"/>
            <a:ext cx="10831889" cy="21515024"/>
          </a:xfrm>
        </p:spPr>
        <p:txBody>
          <a:bodyPr anchor="t"/>
          <a:lstStyle>
            <a:lvl1pPr marL="0" indent="0">
              <a:buNone/>
              <a:defRPr sz="6845"/>
            </a:lvl1pPr>
            <a:lvl2pPr marL="977997" indent="0">
              <a:buNone/>
              <a:defRPr sz="5989"/>
            </a:lvl2pPr>
            <a:lvl3pPr marL="1955993" indent="0">
              <a:buNone/>
              <a:defRPr sz="5134"/>
            </a:lvl3pPr>
            <a:lvl4pPr marL="2933990" indent="0">
              <a:buNone/>
              <a:defRPr sz="4278"/>
            </a:lvl4pPr>
            <a:lvl5pPr marL="3911986" indent="0">
              <a:buNone/>
              <a:defRPr sz="4278"/>
            </a:lvl5pPr>
            <a:lvl6pPr marL="4889983" indent="0">
              <a:buNone/>
              <a:defRPr sz="4278"/>
            </a:lvl6pPr>
            <a:lvl7pPr marL="5867979" indent="0">
              <a:buNone/>
              <a:defRPr sz="4278"/>
            </a:lvl7pPr>
            <a:lvl8pPr marL="6845976" indent="0">
              <a:buNone/>
              <a:defRPr sz="4278"/>
            </a:lvl8pPr>
            <a:lvl9pPr marL="7823972" indent="0">
              <a:buNone/>
              <a:defRPr sz="4278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2565"/>
            <a:ext cx="6900871" cy="16826573"/>
          </a:xfrm>
        </p:spPr>
        <p:txBody>
          <a:bodyPr/>
          <a:lstStyle>
            <a:lvl1pPr marL="0" indent="0">
              <a:buNone/>
              <a:defRPr sz="3423"/>
            </a:lvl1pPr>
            <a:lvl2pPr marL="977997" indent="0">
              <a:buNone/>
              <a:defRPr sz="2995"/>
            </a:lvl2pPr>
            <a:lvl3pPr marL="1955993" indent="0">
              <a:buNone/>
              <a:defRPr sz="2567"/>
            </a:lvl3pPr>
            <a:lvl4pPr marL="2933990" indent="0">
              <a:buNone/>
              <a:defRPr sz="2139"/>
            </a:lvl4pPr>
            <a:lvl5pPr marL="3911986" indent="0">
              <a:buNone/>
              <a:defRPr sz="2139"/>
            </a:lvl5pPr>
            <a:lvl6pPr marL="4889983" indent="0">
              <a:buNone/>
              <a:defRPr sz="2139"/>
            </a:lvl6pPr>
            <a:lvl7pPr marL="5867979" indent="0">
              <a:buNone/>
              <a:defRPr sz="2139"/>
            </a:lvl7pPr>
            <a:lvl8pPr marL="6845976" indent="0">
              <a:buNone/>
              <a:defRPr sz="2139"/>
            </a:lvl8pPr>
            <a:lvl9pPr marL="7823972" indent="0">
              <a:buNone/>
              <a:defRPr sz="21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53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882"/>
            <a:ext cx="18454331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9375"/>
            <a:ext cx="18454331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8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148-3A46-FB46-8E45-DF98856C4BF2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4" y="28060645"/>
            <a:ext cx="722126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60645"/>
            <a:ext cx="48141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7FE2-70C5-F642-B265-297C534C2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4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955993" rtl="0" eaLnBrk="1" latinLnBrk="0" hangingPunct="1">
        <a:lnSpc>
          <a:spcPct val="90000"/>
        </a:lnSpc>
        <a:spcBef>
          <a:spcPct val="0"/>
        </a:spcBef>
        <a:buNone/>
        <a:defRPr sz="9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8998" indent="-488998" algn="l" defTabSz="1955993" rtl="0" eaLnBrk="1" latinLnBrk="0" hangingPunct="1">
        <a:lnSpc>
          <a:spcPct val="90000"/>
        </a:lnSpc>
        <a:spcBef>
          <a:spcPts val="2139"/>
        </a:spcBef>
        <a:buFont typeface="Arial" panose="020B0604020202020204" pitchFamily="34" charset="0"/>
        <a:buChar char="•"/>
        <a:defRPr sz="5989" kern="1200">
          <a:solidFill>
            <a:schemeClr val="tx1"/>
          </a:solidFill>
          <a:latin typeface="+mn-lt"/>
          <a:ea typeface="+mn-ea"/>
          <a:cs typeface="+mn-cs"/>
        </a:defRPr>
      </a:lvl1pPr>
      <a:lvl2pPr marL="1466995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5134" kern="1200">
          <a:solidFill>
            <a:schemeClr val="tx1"/>
          </a:solidFill>
          <a:latin typeface="+mn-lt"/>
          <a:ea typeface="+mn-ea"/>
          <a:cs typeface="+mn-cs"/>
        </a:defRPr>
      </a:lvl2pPr>
      <a:lvl3pPr marL="244499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4278" kern="1200">
          <a:solidFill>
            <a:schemeClr val="tx1"/>
          </a:solidFill>
          <a:latin typeface="+mn-lt"/>
          <a:ea typeface="+mn-ea"/>
          <a:cs typeface="+mn-cs"/>
        </a:defRPr>
      </a:lvl3pPr>
      <a:lvl4pPr marL="3422988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440098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5378981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6356977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7334974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8312970" indent="-488998" algn="l" defTabSz="1955993" rtl="0" eaLnBrk="1" latinLnBrk="0" hangingPunct="1">
        <a:lnSpc>
          <a:spcPct val="90000"/>
        </a:lnSpc>
        <a:spcBef>
          <a:spcPts val="1070"/>
        </a:spcBef>
        <a:buFont typeface="Arial" panose="020B0604020202020204" pitchFamily="34" charset="0"/>
        <a:buChar char="•"/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1pPr>
      <a:lvl2pPr marL="977997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2pPr>
      <a:lvl3pPr marL="195599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3pPr>
      <a:lvl4pPr marL="2933990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4pPr>
      <a:lvl5pPr marL="391198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5pPr>
      <a:lvl6pPr marL="4889983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6pPr>
      <a:lvl7pPr marL="5867979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7pPr>
      <a:lvl8pPr marL="6845976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8pPr>
      <a:lvl9pPr marL="7823972" algn="l" defTabSz="1955993" rtl="0" eaLnBrk="1" latinLnBrk="0" hangingPunct="1">
        <a:defRPr sz="3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7" Type="http://schemas.openxmlformats.org/officeDocument/2006/relationships/image" Target="../media/image6.tif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tiff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tif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26063" y="22832771"/>
            <a:ext cx="4249923" cy="274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11" y="232786"/>
            <a:ext cx="20816877" cy="3478065"/>
          </a:xfrm>
          <a:solidFill>
            <a:srgbClr val="2A3F50"/>
          </a:solidFill>
          <a:ln>
            <a:solidFill>
              <a:srgbClr val="2A3F50"/>
            </a:solidFill>
          </a:ln>
        </p:spPr>
        <p:txBody>
          <a:bodyPr>
            <a:noAutofit/>
          </a:bodyPr>
          <a:lstStyle/>
          <a:p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6600" b="1" dirty="0" smtClean="0">
                <a:solidFill>
                  <a:schemeClr val="bg1"/>
                </a:solidFill>
              </a:rPr>
              <a:t>Privacy-Preserving Indoor Localization on Smartphones</a:t>
            </a:r>
            <a:br>
              <a:rPr lang="en-US" sz="66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A. Konstantinidis</a:t>
            </a:r>
            <a:r>
              <a:rPr lang="en-US" altLang="en-US" sz="40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</a:rPr>
              <a:t>, G. Chatzimilioudis</a:t>
            </a:r>
            <a:r>
              <a:rPr lang="en-US" altLang="en-US" sz="40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</a:rPr>
              <a:t>, D</a:t>
            </a:r>
            <a:r>
              <a:rPr lang="en-US" sz="4000" b="1" dirty="0">
                <a:solidFill>
                  <a:schemeClr val="bg1"/>
                </a:solidFill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</a:rPr>
              <a:t>Zeinalipour-Yazti</a:t>
            </a:r>
            <a:r>
              <a:rPr lang="en-US" altLang="en-US" sz="40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Paschalis Mpeis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smtClean="0">
                <a:solidFill>
                  <a:schemeClr val="bg1"/>
                </a:solidFill>
              </a:rPr>
              <a:t>Nikos Pelekis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Yannis</a:t>
            </a:r>
            <a:r>
              <a:rPr lang="en-US" sz="4000" b="1" dirty="0" smtClean="0">
                <a:solidFill>
                  <a:schemeClr val="bg1"/>
                </a:solidFill>
              </a:rPr>
              <a:t> Theodoridis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>University of Cyprus</a:t>
            </a:r>
            <a:r>
              <a:rPr lang="en-US" altLang="en-US" sz="4000" b="1" baseline="30000" dirty="0">
                <a:solidFill>
                  <a:schemeClr val="bg1"/>
                </a:solidFill>
              </a:rPr>
              <a:t>1</a:t>
            </a:r>
            <a:r>
              <a:rPr lang="en-US" altLang="en-US" sz="4000" b="1" dirty="0">
                <a:solidFill>
                  <a:schemeClr val="bg1"/>
                </a:solidFill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University of Edinburgh</a:t>
            </a:r>
            <a:r>
              <a:rPr lang="en-US" altLang="en-US" sz="4000" b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en-US" sz="4000" b="1" dirty="0">
                <a:solidFill>
                  <a:schemeClr val="bg1"/>
                </a:solidFill>
              </a:rPr>
              <a:t>	</a:t>
            </a:r>
            <a:r>
              <a:rPr lang="en-US" altLang="en-US" sz="4000" b="1" dirty="0" smtClean="0">
                <a:solidFill>
                  <a:schemeClr val="bg1"/>
                </a:solidFill>
              </a:rPr>
              <a:t>University of Piraeus</a:t>
            </a:r>
            <a:r>
              <a:rPr lang="en-US" altLang="en-US" sz="4000" b="1" baseline="30000" dirty="0" smtClean="0">
                <a:solidFill>
                  <a:schemeClr val="bg1"/>
                </a:solidFill>
              </a:rPr>
              <a:t>3</a:t>
            </a:r>
            <a:br>
              <a:rPr lang="en-US" altLang="en-US" sz="4000" b="1" baseline="30000" dirty="0" smtClean="0">
                <a:solidFill>
                  <a:schemeClr val="bg1"/>
                </a:solidFill>
              </a:rPr>
            </a:br>
            <a:endParaRPr lang="en-US" sz="5400" b="1" baseline="30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14" y="4526458"/>
            <a:ext cx="7801241" cy="6244902"/>
          </a:xfrm>
          <a:ln>
            <a:noFill/>
          </a:ln>
        </p:spPr>
        <p:txBody>
          <a:bodyPr lIns="144000" tIns="72000" rIns="144000" bIns="72000">
            <a:noAutofit/>
          </a:bodyPr>
          <a:lstStyle/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/>
              <a:t>Most of our activities happen indoors (e.g., business, entertainment, socializing).</a:t>
            </a:r>
          </a:p>
          <a:p>
            <a:pPr marL="914400" lvl="1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 smtClean="0"/>
              <a:t>People spend 80-90% of their time indoors – USA Environmental Protection Agency 2011.</a:t>
            </a:r>
          </a:p>
          <a:p>
            <a:pPr marL="914400" lvl="1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 smtClean="0"/>
              <a:t>&gt;85% of data and 70% of voice traffic originates from within buildings – Nokia 2012.</a:t>
            </a:r>
            <a:endParaRPr lang="en-US" sz="1944" dirty="0" smtClean="0"/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/>
              <a:t>Growing need for effective </a:t>
            </a:r>
            <a:r>
              <a:rPr lang="en-US" sz="2800" b="1" dirty="0" smtClean="0"/>
              <a:t>Internet-based Indoor Navigation (IIN)</a:t>
            </a:r>
            <a:r>
              <a:rPr lang="en-US" sz="2800" dirty="0" smtClean="0"/>
              <a:t> services. [1]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ea typeface="ＭＳ Ｐゴシック" charset="-128"/>
              </a:rPr>
              <a:t>IINs might continuously </a:t>
            </a:r>
            <a:r>
              <a:rPr lang="en-US" altLang="en-US" sz="2800" b="1" dirty="0" smtClean="0">
                <a:ea typeface="ＭＳ Ｐゴシック" charset="-128"/>
              </a:rPr>
              <a:t>“know” (</a:t>
            </a:r>
            <a:r>
              <a:rPr lang="en-US" altLang="en-US" sz="2800" b="1" dirty="0" err="1" smtClean="0">
                <a:ea typeface="ＭＳ Ｐゴシック" charset="-128"/>
              </a:rPr>
              <a:t>surveil</a:t>
            </a:r>
            <a:r>
              <a:rPr lang="en-US" altLang="en-US" sz="2800" b="1" dirty="0" smtClean="0">
                <a:ea typeface="ＭＳ Ｐゴシック" charset="-128"/>
              </a:rPr>
              <a:t>, track or monitor) </a:t>
            </a:r>
            <a:r>
              <a:rPr lang="en-US" altLang="en-US" sz="2800" dirty="0" smtClean="0">
                <a:ea typeface="ＭＳ Ｐゴシック" charset="-128"/>
              </a:rPr>
              <a:t>the location of a user while serving them. [2]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en-US" sz="2800" b="1" dirty="0" smtClean="0">
                <a:ea typeface="ＭＳ Ｐゴシック" charset="-128"/>
              </a:rPr>
              <a:t>Location tracking</a:t>
            </a:r>
            <a:r>
              <a:rPr lang="en-US" altLang="en-US" sz="2800" dirty="0" smtClean="0">
                <a:ea typeface="ＭＳ Ｐゴシック" charset="-128"/>
              </a:rPr>
              <a:t> is unethical and can even be illegal if it is carried out without the explicit consent of a user. </a:t>
            </a:r>
          </a:p>
          <a:p>
            <a:pPr marL="415925" indent="-415925" algn="just">
              <a:spcBef>
                <a:spcPts val="0"/>
              </a:spcBef>
              <a:defRPr/>
            </a:pPr>
            <a:endParaRPr lang="en-US" altLang="en-US" sz="2800" dirty="0" smtClean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 smtClean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 smtClean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 smtClean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 smtClean="0">
              <a:ea typeface="ＭＳ Ｐゴシック" charset="-128"/>
            </a:endParaRPr>
          </a:p>
          <a:p>
            <a:pPr marL="415925" indent="-415925" algn="just">
              <a:spcBef>
                <a:spcPts val="0"/>
              </a:spcBef>
              <a:defRPr/>
            </a:pPr>
            <a:r>
              <a:rPr lang="en-US" altLang="en-US" sz="1600" dirty="0" smtClean="0">
                <a:ea typeface="ＭＳ Ｐゴシック" charset="-128"/>
              </a:rPr>
              <a:t>[1] </a:t>
            </a:r>
            <a:r>
              <a:rPr lang="en-US" altLang="en-US" sz="1600" b="1" i="1" dirty="0" smtClean="0">
                <a:ea typeface="ＭＳ Ｐゴシック" charset="-128"/>
              </a:rPr>
              <a:t>"Internet-based Indoor Navigation Services"</a:t>
            </a:r>
            <a:r>
              <a:rPr lang="en-US" altLang="en-US" sz="1600" b="1" dirty="0" smtClean="0">
                <a:ea typeface="ＭＳ Ｐゴシック" charset="-128"/>
              </a:rPr>
              <a:t>, </a:t>
            </a:r>
            <a:r>
              <a:rPr lang="en-US" altLang="en-US" sz="1600" dirty="0" smtClean="0">
                <a:ea typeface="ＭＳ Ｐゴシック" charset="-128"/>
              </a:rPr>
              <a:t>Demetrios Zeinalipour-Yazti, Christos </a:t>
            </a:r>
            <a:r>
              <a:rPr lang="en-US" altLang="en-US" sz="1600" dirty="0" err="1" smtClean="0">
                <a:ea typeface="ＭＳ Ｐゴシック" charset="-128"/>
              </a:rPr>
              <a:t>Laoudias</a:t>
            </a:r>
            <a:r>
              <a:rPr lang="en-US" altLang="en-US" sz="1600" dirty="0" smtClean="0">
                <a:ea typeface="ＭＳ Ｐゴシック" charset="-128"/>
              </a:rPr>
              <a:t>, </a:t>
            </a:r>
            <a:r>
              <a:rPr lang="en-US" altLang="en-US" sz="1600" dirty="0" err="1" smtClean="0">
                <a:ea typeface="ＭＳ Ｐゴシック" charset="-128"/>
              </a:rPr>
              <a:t>Kyriakos</a:t>
            </a:r>
            <a:r>
              <a:rPr lang="en-US" altLang="en-US" sz="1600" dirty="0" smtClean="0">
                <a:ea typeface="ＭＳ Ｐゴシック" charset="-128"/>
              </a:rPr>
              <a:t> Georgiou and </a:t>
            </a:r>
            <a:r>
              <a:rPr lang="en-US" altLang="en-US" sz="1600" dirty="0" err="1" smtClean="0">
                <a:ea typeface="ＭＳ Ｐゴシック" charset="-128"/>
              </a:rPr>
              <a:t>Georgios</a:t>
            </a:r>
            <a:r>
              <a:rPr lang="en-US" altLang="en-US" sz="1600" dirty="0" smtClean="0">
                <a:ea typeface="ＭＳ Ｐゴシック" charset="-128"/>
              </a:rPr>
              <a:t> </a:t>
            </a:r>
            <a:r>
              <a:rPr lang="en-US" altLang="en-US" sz="1600" dirty="0" err="1" smtClean="0">
                <a:ea typeface="ＭＳ Ｐゴシック" charset="-128"/>
              </a:rPr>
              <a:t>Chatzimiloudis</a:t>
            </a:r>
            <a:r>
              <a:rPr lang="en-US" altLang="en-US" sz="1600" dirty="0" smtClean="0">
                <a:ea typeface="ＭＳ Ｐゴシック" charset="-128"/>
              </a:rPr>
              <a:t>, </a:t>
            </a:r>
            <a:r>
              <a:rPr lang="en-US" altLang="en-US" sz="1600" b="1" dirty="0" smtClean="0">
                <a:ea typeface="ＭＳ Ｐゴシック" charset="-128"/>
              </a:rPr>
              <a:t>IEEE Internet Computing (IC'16)</a:t>
            </a:r>
            <a:r>
              <a:rPr lang="en-US" altLang="en-US" sz="1600" dirty="0" smtClean="0">
                <a:ea typeface="ＭＳ Ｐゴシック" charset="-128"/>
              </a:rPr>
              <a:t>, IEEE Computer Society, 2016.  (in press)</a:t>
            </a:r>
          </a:p>
          <a:p>
            <a:pPr marL="415925" indent="-415925" algn="just">
              <a:spcBef>
                <a:spcPts val="0"/>
              </a:spcBef>
              <a:defRPr/>
            </a:pPr>
            <a:r>
              <a:rPr lang="en-US" altLang="en-US" sz="1600" dirty="0" smtClean="0">
                <a:ea typeface="ＭＳ Ｐゴシック" charset="-128"/>
              </a:rPr>
              <a:t>[2] </a:t>
            </a:r>
            <a:r>
              <a:rPr lang="en-US" altLang="en-US" sz="1600" b="1" i="1" dirty="0" smtClean="0">
                <a:ea typeface="ＭＳ Ｐゴシック" charset="-128"/>
              </a:rPr>
              <a:t>"Privacy-Preserving Indoor Localization on Smartphones"</a:t>
            </a:r>
            <a:r>
              <a:rPr lang="en-US" altLang="en-US" sz="1600" b="1" dirty="0" smtClean="0">
                <a:ea typeface="ＭＳ Ｐゴシック" charset="-128"/>
              </a:rPr>
              <a:t>, </a:t>
            </a:r>
            <a:r>
              <a:rPr lang="en-US" altLang="en-US" sz="1600" dirty="0" smtClean="0">
                <a:ea typeface="ＭＳ Ｐゴシック" charset="-128"/>
              </a:rPr>
              <a:t>Andreas </a:t>
            </a:r>
            <a:r>
              <a:rPr lang="en-US" altLang="en-US" sz="1600" dirty="0" err="1" smtClean="0">
                <a:ea typeface="ＭＳ Ｐゴシック" charset="-128"/>
              </a:rPr>
              <a:t>Konstantinidis</a:t>
            </a:r>
            <a:r>
              <a:rPr lang="en-US" altLang="en-US" sz="1600" dirty="0" smtClean="0">
                <a:ea typeface="ＭＳ Ｐゴシック" charset="-128"/>
              </a:rPr>
              <a:t>, </a:t>
            </a:r>
            <a:r>
              <a:rPr lang="en-US" altLang="en-US" sz="1600" dirty="0" err="1" smtClean="0">
                <a:ea typeface="ＭＳ Ｐゴシック" charset="-128"/>
              </a:rPr>
              <a:t>Georgios</a:t>
            </a:r>
            <a:r>
              <a:rPr lang="en-US" altLang="en-US" sz="1600" dirty="0" smtClean="0">
                <a:ea typeface="ＭＳ Ｐゴシック" charset="-128"/>
              </a:rPr>
              <a:t> </a:t>
            </a:r>
            <a:r>
              <a:rPr lang="en-US" altLang="en-US" sz="1600" dirty="0" err="1" smtClean="0">
                <a:ea typeface="ＭＳ Ｐゴシック" charset="-128"/>
              </a:rPr>
              <a:t>Chatzimilioudis</a:t>
            </a:r>
            <a:r>
              <a:rPr lang="en-US" altLang="en-US" sz="1600" dirty="0" smtClean="0">
                <a:ea typeface="ＭＳ Ｐゴシック" charset="-128"/>
              </a:rPr>
              <a:t>, Demetrios Zeinalipour-Yazti, Paschalis </a:t>
            </a:r>
            <a:r>
              <a:rPr lang="en-US" altLang="en-US" sz="1600" dirty="0" err="1" smtClean="0">
                <a:ea typeface="ＭＳ Ｐゴシック" charset="-128"/>
              </a:rPr>
              <a:t>Mpeis</a:t>
            </a:r>
            <a:r>
              <a:rPr lang="en-US" altLang="en-US" sz="1600" dirty="0" smtClean="0">
                <a:ea typeface="ＭＳ Ｐゴシック" charset="-128"/>
              </a:rPr>
              <a:t>, Nikos </a:t>
            </a:r>
            <a:r>
              <a:rPr lang="en-US" altLang="en-US" sz="1600" dirty="0" err="1" smtClean="0">
                <a:ea typeface="ＭＳ Ｐゴシック" charset="-128"/>
              </a:rPr>
              <a:t>Pelekis</a:t>
            </a:r>
            <a:r>
              <a:rPr lang="en-US" altLang="en-US" sz="1600" dirty="0" smtClean="0">
                <a:ea typeface="ＭＳ Ｐゴシック" charset="-128"/>
              </a:rPr>
              <a:t>, </a:t>
            </a:r>
            <a:r>
              <a:rPr lang="en-US" altLang="en-US" sz="1600" dirty="0" err="1" smtClean="0">
                <a:ea typeface="ＭＳ Ｐゴシック" charset="-128"/>
              </a:rPr>
              <a:t>Yannis</a:t>
            </a:r>
            <a:r>
              <a:rPr lang="en-US" altLang="en-US" sz="1600" dirty="0" smtClean="0">
                <a:ea typeface="ＭＳ Ｐゴシック" charset="-128"/>
              </a:rPr>
              <a:t> </a:t>
            </a:r>
            <a:r>
              <a:rPr lang="en-US" altLang="en-US" sz="1600" dirty="0" err="1" smtClean="0">
                <a:ea typeface="ＭＳ Ｐゴシック" charset="-128"/>
              </a:rPr>
              <a:t>Theodoridis</a:t>
            </a:r>
            <a:r>
              <a:rPr lang="en-US" altLang="en-US" sz="1600" dirty="0" smtClean="0">
                <a:ea typeface="ＭＳ Ｐゴシック" charset="-128"/>
              </a:rPr>
              <a:t>, </a:t>
            </a:r>
            <a:r>
              <a:rPr lang="en-US" altLang="en-US" sz="1600" b="1" dirty="0" smtClean="0">
                <a:ea typeface="ＭＳ Ｐゴシック" charset="-128"/>
              </a:rPr>
              <a:t>IEEE Transactions on Knowledge and Data Engineering (TKDE'15)</a:t>
            </a:r>
            <a:r>
              <a:rPr lang="en-US" altLang="en-US" sz="1600" dirty="0" smtClean="0">
                <a:ea typeface="ＭＳ Ｐゴシック" charset="-128"/>
              </a:rPr>
              <a:t>, IEEE Computer Society, Vol. 27, </a:t>
            </a:r>
            <a:r>
              <a:rPr lang="en-US" altLang="en-US" sz="1600" dirty="0" err="1" smtClean="0">
                <a:ea typeface="ＭＳ Ｐゴシック" charset="-128"/>
              </a:rPr>
              <a:t>Iss</a:t>
            </a:r>
            <a:r>
              <a:rPr lang="en-US" altLang="en-US" sz="1600" dirty="0" smtClean="0">
                <a:ea typeface="ＭＳ Ｐゴシック" charset="-128"/>
              </a:rPr>
              <a:t>. 11, pp. 3042-3055, Los Alamitos, CA, USA, 2015.</a:t>
            </a:r>
          </a:p>
          <a:p>
            <a:pPr marL="415925" indent="-41592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altLang="en-US" sz="2800" dirty="0" smtClean="0"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915" y="3710850"/>
            <a:ext cx="7801240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/>
              <a:t>Motivation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1156" y="3710850"/>
            <a:ext cx="13011831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/>
              <a:t>Anyplace</a:t>
            </a:r>
            <a:endParaRPr lang="en-US" sz="4700" dirty="0"/>
          </a:p>
        </p:txBody>
      </p:sp>
      <p:sp>
        <p:nvSpPr>
          <p:cNvPr id="32" name="TextBox 31"/>
          <p:cNvSpPr txBox="1"/>
          <p:nvPr/>
        </p:nvSpPr>
        <p:spPr>
          <a:xfrm>
            <a:off x="8111156" y="4526459"/>
            <a:ext cx="13011831" cy="91916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Anyplace: </a:t>
            </a:r>
            <a:r>
              <a:rPr lang="en-US" altLang="en-US" sz="2800" b="1" dirty="0" smtClean="0">
                <a:solidFill>
                  <a:srgbClr val="FF0000"/>
                </a:solidFill>
                <a:ea typeface="ＭＳ Ｐゴシック" charset="-128"/>
              </a:rPr>
              <a:t>An open-source Internet-based Indoor Navigation (IIN) Service developed at the University of Cyprus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  <a:endParaRPr lang="en-US" sz="2800" dirty="0" smtClean="0"/>
          </a:p>
          <a:p>
            <a:pPr marL="284163" indent="-284163" algn="just">
              <a:buFont typeface="Arial" charset="0"/>
              <a:buChar char="•"/>
              <a:defRPr/>
            </a:pPr>
            <a:r>
              <a:rPr lang="en-US" sz="2800" dirty="0" smtClean="0"/>
              <a:t>Achieves </a:t>
            </a:r>
            <a:r>
              <a:rPr lang="en-US" sz="2800" b="1" dirty="0" smtClean="0"/>
              <a:t>highest accuracy </a:t>
            </a:r>
            <a:r>
              <a:rPr lang="en-US" sz="2800" dirty="0" smtClean="0"/>
              <a:t>using Wi-Fi, IMU and Magnetic signals (1.96 meters), in </a:t>
            </a:r>
            <a:r>
              <a:rPr lang="en-US" sz="2800" b="1" dirty="0" smtClean="0"/>
              <a:t>real-time</a:t>
            </a:r>
            <a:r>
              <a:rPr lang="en-US" sz="2800" dirty="0" smtClean="0"/>
              <a:t>, while being </a:t>
            </a:r>
            <a:r>
              <a:rPr lang="en-US" sz="2800" b="1" dirty="0" smtClean="0"/>
              <a:t>energy-efficient </a:t>
            </a:r>
            <a:r>
              <a:rPr lang="en-US" sz="2800" dirty="0" smtClean="0"/>
              <a:t>and </a:t>
            </a:r>
            <a:r>
              <a:rPr lang="en-US" sz="2800" b="1" dirty="0" smtClean="0"/>
              <a:t>infrastructure-less. </a:t>
            </a:r>
          </a:p>
          <a:p>
            <a:pPr marL="284163" indent="-284163" algn="just">
              <a:defRPr/>
            </a:pPr>
            <a:r>
              <a:rPr lang="en-US" sz="2800" b="1" dirty="0" smtClean="0"/>
              <a:t>	</a:t>
            </a:r>
            <a:r>
              <a:rPr lang="en-US" sz="2800" dirty="0" smtClean="0"/>
              <a:t>[ 2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@ Microsoft Indoor Comp. @ IPSN’14,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at EVARILOS by TU Berlin ]</a:t>
            </a:r>
          </a:p>
          <a:p>
            <a:pPr marL="284163" indent="-284163" algn="just">
              <a:buFont typeface="Arial" charset="0"/>
              <a:buChar char="•"/>
              <a:defRPr/>
            </a:pPr>
            <a:r>
              <a:rPr lang="en-US" sz="2800" dirty="0" smtClean="0"/>
              <a:t>Offers advanced </a:t>
            </a:r>
            <a:r>
              <a:rPr lang="en-US" sz="2800" b="1" dirty="0" smtClean="0"/>
              <a:t>search and navigation </a:t>
            </a:r>
            <a:r>
              <a:rPr lang="en-US" sz="2800" dirty="0" smtClean="0"/>
              <a:t>to various</a:t>
            </a:r>
            <a:r>
              <a:rPr lang="en-US" sz="2800" b="1" dirty="0" smtClean="0"/>
              <a:t> Points-of-Interests (POIs) </a:t>
            </a:r>
            <a:r>
              <a:rPr lang="en-US" sz="2800" dirty="0" smtClean="0"/>
              <a:t>in buildings and campus (e.g., 60 buildings at the University of Cyprus).</a:t>
            </a:r>
          </a:p>
          <a:p>
            <a:pPr marL="284163" indent="-284163" algn="just">
              <a:buFont typeface="Arial" charset="0"/>
              <a:buChar char="•"/>
              <a:defRPr/>
            </a:pPr>
            <a:r>
              <a:rPr lang="en-US" sz="2800" dirty="0" smtClean="0"/>
              <a:t>Aims to become the </a:t>
            </a:r>
            <a:r>
              <a:rPr lang="en-US" sz="2800" b="1" dirty="0" smtClean="0"/>
              <a:t>predominant</a:t>
            </a:r>
            <a:r>
              <a:rPr lang="en-US" sz="2800" dirty="0" smtClean="0"/>
              <a:t> </a:t>
            </a:r>
            <a:r>
              <a:rPr lang="en-US" sz="2800" b="1" dirty="0" smtClean="0"/>
              <a:t>open-source</a:t>
            </a:r>
            <a:r>
              <a:rPr lang="en-US" sz="2800" dirty="0" smtClean="0"/>
              <a:t> Indoor Localization Service.</a:t>
            </a:r>
          </a:p>
          <a:p>
            <a:pPr algn="just">
              <a:spcBef>
                <a:spcPct val="50000"/>
              </a:spcBef>
            </a:pPr>
            <a:endParaRPr lang="en-US" altLang="en-US" sz="28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1085"/>
              </a:spcBef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6890" y="28403366"/>
            <a:ext cx="3018736" cy="1711959"/>
          </a:xfrm>
          <a:prstGeom prst="rect">
            <a:avLst/>
          </a:prstGeom>
        </p:spPr>
      </p:pic>
      <p:sp>
        <p:nvSpPr>
          <p:cNvPr id="68" name="Subtitle 2"/>
          <p:cNvSpPr txBox="1">
            <a:spLocks/>
          </p:cNvSpPr>
          <p:nvPr/>
        </p:nvSpPr>
        <p:spPr>
          <a:xfrm>
            <a:off x="309913" y="4526459"/>
            <a:ext cx="7801243" cy="91916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306111" y="14533684"/>
            <a:ext cx="20816876" cy="64467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alt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306112" y="13718075"/>
            <a:ext cx="7805044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/>
              <a:t>Privacy + IIN Localization</a:t>
            </a:r>
            <a:endParaRPr lang="en-US" sz="4700" dirty="0"/>
          </a:p>
        </p:txBody>
      </p:sp>
      <p:sp>
        <p:nvSpPr>
          <p:cNvPr id="73" name="Subtitle 2"/>
          <p:cNvSpPr txBox="1">
            <a:spLocks/>
          </p:cNvSpPr>
          <p:nvPr/>
        </p:nvSpPr>
        <p:spPr>
          <a:xfrm>
            <a:off x="290481" y="21796021"/>
            <a:ext cx="10509194" cy="6570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sp>
        <p:nvSpPr>
          <p:cNvPr id="76" name="TextBox 75"/>
          <p:cNvSpPr txBox="1"/>
          <p:nvPr/>
        </p:nvSpPr>
        <p:spPr>
          <a:xfrm>
            <a:off x="289077" y="20980412"/>
            <a:ext cx="10509905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/>
              <a:t>TVM </a:t>
            </a:r>
            <a:r>
              <a:rPr lang="en-US" sz="4700" dirty="0" err="1" smtClean="0"/>
              <a:t>kAB</a:t>
            </a:r>
            <a:r>
              <a:rPr lang="en-US" sz="4700" dirty="0" smtClean="0"/>
              <a:t> Filter</a:t>
            </a:r>
            <a:endParaRPr lang="en-US" sz="4700" dirty="0"/>
          </a:p>
        </p:txBody>
      </p:sp>
      <p:sp>
        <p:nvSpPr>
          <p:cNvPr id="86" name="Oval 70"/>
          <p:cNvSpPr>
            <a:spLocks noChangeArrowheads="1"/>
          </p:cNvSpPr>
          <p:nvPr/>
        </p:nvSpPr>
        <p:spPr bwMode="auto">
          <a:xfrm rot="16200000">
            <a:off x="11719560" y="27216692"/>
            <a:ext cx="390884" cy="369032"/>
          </a:xfrm>
          <a:prstGeom prst="ellipse">
            <a:avLst/>
          </a:prstGeom>
          <a:noFill/>
          <a:ln w="508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163"/>
          </a:p>
        </p:txBody>
      </p:sp>
      <p:sp>
        <p:nvSpPr>
          <p:cNvPr id="100" name="TextBox 99"/>
          <p:cNvSpPr txBox="1"/>
          <p:nvPr/>
        </p:nvSpPr>
        <p:spPr>
          <a:xfrm>
            <a:off x="10799673" y="20980411"/>
            <a:ext cx="10320528" cy="81560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72000" tIns="0" rIns="72000" bIns="0" rtlCol="0">
            <a:noAutofit/>
          </a:bodyPr>
          <a:lstStyle/>
          <a:p>
            <a:pPr algn="ctr"/>
            <a:r>
              <a:rPr lang="en-US" sz="4700" dirty="0" smtClean="0"/>
              <a:t>Experimental Evaluation</a:t>
            </a:r>
            <a:endParaRPr lang="en-US" sz="47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7823678" y="24097224"/>
            <a:ext cx="202078" cy="81701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150" y="12001363"/>
            <a:ext cx="3259768" cy="9300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5084" y="28451950"/>
            <a:ext cx="6238489" cy="15841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46695" y="8078791"/>
            <a:ext cx="2727411" cy="2642077"/>
          </a:xfrm>
          <a:prstGeom prst="rect">
            <a:avLst/>
          </a:prstGeom>
          <a:noFill/>
          <a:ln w="9525">
            <a:solidFill>
              <a:srgbClr val="2A3F50"/>
            </a:solidFill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8514769" y="10716445"/>
            <a:ext cx="2431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anyplace.cs.ucy.ac.cy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02169" y="11219972"/>
            <a:ext cx="5521492" cy="217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548925" y="8078791"/>
            <a:ext cx="3118886" cy="49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193"/>
          <p:cNvSpPr txBox="1">
            <a:spLocks noChangeArrowheads="1"/>
          </p:cNvSpPr>
          <p:nvPr/>
        </p:nvSpPr>
        <p:spPr bwMode="auto">
          <a:xfrm>
            <a:off x="14609706" y="13004126"/>
            <a:ext cx="305810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State-of-the-Art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7983868" y="13076695"/>
            <a:ext cx="290702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007A37"/>
                </a:solidFill>
              </a:rPr>
              <a:t>Anyplace!</a:t>
            </a:r>
            <a:endParaRPr lang="en-US" sz="2000" dirty="0">
              <a:solidFill>
                <a:srgbClr val="007A37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91830" y="8078791"/>
            <a:ext cx="3084155" cy="492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03" descr="http://www.uhasselt.be/images/datasim/UPR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431285" y="28538659"/>
            <a:ext cx="5626959" cy="158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357118" y="28462459"/>
            <a:ext cx="2850663" cy="16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29995" y="8884961"/>
            <a:ext cx="2736558" cy="73932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08947" y="9649683"/>
            <a:ext cx="2771055" cy="73781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6102" y="8078790"/>
            <a:ext cx="2771055" cy="780770"/>
          </a:xfrm>
          <a:prstGeom prst="rect">
            <a:avLst/>
          </a:prstGeom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045" y="9978965"/>
            <a:ext cx="2412010" cy="148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303" y="9974522"/>
            <a:ext cx="2278008" cy="148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027" y="9974523"/>
            <a:ext cx="2278261" cy="14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13431285" y="10539160"/>
            <a:ext cx="1187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soon</a:t>
            </a:r>
            <a:endParaRPr lang="en-US" sz="20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474687" y="10387502"/>
            <a:ext cx="2601332" cy="71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357121" y="14601455"/>
            <a:ext cx="77904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 smtClean="0">
                <a:latin typeface="+mn-lt"/>
              </a:rPr>
              <a:t>Client-Side </a:t>
            </a:r>
            <a:r>
              <a:rPr lang="en-US" sz="2800" b="1" dirty="0">
                <a:latin typeface="+mn-lt"/>
              </a:rPr>
              <a:t>Approach (CSA</a:t>
            </a:r>
            <a:r>
              <a:rPr lang="en-US" sz="2800" b="1" dirty="0" smtClean="0">
                <a:latin typeface="+mn-lt"/>
              </a:rPr>
              <a:t>)</a:t>
            </a:r>
            <a:endParaRPr lang="en-US" sz="2800" b="1" dirty="0">
              <a:latin typeface="+mn-lt"/>
            </a:endParaRPr>
          </a:p>
          <a:p>
            <a:pPr marL="873125" lvl="1" indent="-415925">
              <a:spcBef>
                <a:spcPts val="0"/>
              </a:spcBef>
              <a:defRPr/>
            </a:pPr>
            <a:r>
              <a:rPr lang="el-GR" sz="2800" dirty="0" smtClean="0">
                <a:solidFill>
                  <a:srgbClr val="00B050"/>
                </a:solidFill>
                <a:latin typeface="+mn-lt"/>
              </a:rPr>
              <a:t>+  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Preserves </a:t>
            </a:r>
            <a:r>
              <a:rPr lang="en-US" sz="2800" dirty="0" smtClean="0">
                <a:solidFill>
                  <a:srgbClr val="00B050"/>
                </a:solidFill>
              </a:rPr>
              <a:t>Location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Privacy!</a:t>
            </a:r>
            <a:endParaRPr lang="en-US" sz="2800" dirty="0">
              <a:solidFill>
                <a:srgbClr val="00B050"/>
              </a:solidFill>
              <a:latin typeface="+mn-lt"/>
            </a:endParaRPr>
          </a:p>
          <a:p>
            <a:pPr marL="873125" lvl="1" indent="-415925">
              <a:spcBef>
                <a:spcPts val="0"/>
              </a:spcBef>
              <a:defRPr/>
            </a:pP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-    </a:t>
            </a:r>
            <a:r>
              <a:rPr lang="en-US" sz="2800" dirty="0" smtClean="0">
                <a:solidFill>
                  <a:srgbClr val="FF0000"/>
                </a:solidFill>
              </a:rPr>
              <a:t>Bad Energy and Messaging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Radiomap</a:t>
            </a:r>
            <a:r>
              <a:rPr lang="en-US" sz="2800" dirty="0" err="1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 are big and have to be downloaded by u)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!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Server-Side Approach (SSA</a:t>
            </a:r>
            <a:r>
              <a:rPr lang="en-US" sz="2800" b="1" dirty="0" smtClean="0">
                <a:latin typeface="+mn-lt"/>
              </a:rPr>
              <a:t>) =&gt; the opposite.</a:t>
            </a:r>
            <a:endParaRPr lang="en-US" sz="2800" b="1" dirty="0">
              <a:latin typeface="+mn-lt"/>
            </a:endParaRPr>
          </a:p>
          <a:p>
            <a:pPr marL="873125" lvl="1" indent="-415925">
              <a:spcBef>
                <a:spcPts val="0"/>
              </a:spcBef>
              <a:defRPr/>
            </a:pPr>
            <a:endParaRPr lang="en-US" sz="2800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105" name="Group 219"/>
          <p:cNvGrpSpPr>
            <a:grpSpLocks/>
          </p:cNvGrpSpPr>
          <p:nvPr/>
        </p:nvGrpSpPr>
        <p:grpSpPr bwMode="auto">
          <a:xfrm>
            <a:off x="1130954" y="16706849"/>
            <a:ext cx="6172480" cy="3891224"/>
            <a:chOff x="9883403" y="14276713"/>
            <a:chExt cx="8099623" cy="5241252"/>
          </a:xfrm>
        </p:grpSpPr>
        <p:sp>
          <p:nvSpPr>
            <p:cNvPr id="106" name="TextBox 198"/>
            <p:cNvSpPr txBox="1">
              <a:spLocks noChangeArrowheads="1"/>
            </p:cNvSpPr>
            <p:nvPr/>
          </p:nvSpPr>
          <p:spPr bwMode="auto">
            <a:xfrm>
              <a:off x="15282689" y="17587120"/>
              <a:ext cx="2700337" cy="62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chemeClr val="tx2"/>
                  </a:solidFill>
                </a:rPr>
                <a:t>IIN Service</a:t>
              </a:r>
            </a:p>
          </p:txBody>
        </p:sp>
        <p:sp>
          <p:nvSpPr>
            <p:cNvPr id="107" name="TextBox 13"/>
            <p:cNvSpPr txBox="1">
              <a:spLocks noChangeArrowheads="1"/>
            </p:cNvSpPr>
            <p:nvPr/>
          </p:nvSpPr>
          <p:spPr bwMode="auto">
            <a:xfrm>
              <a:off x="10097591" y="16753682"/>
              <a:ext cx="564155" cy="62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solidFill>
                    <a:schemeClr val="tx2"/>
                  </a:solidFill>
                </a:rPr>
                <a:t>...</a:t>
              </a:r>
            </a:p>
          </p:txBody>
        </p:sp>
        <p:cxnSp>
          <p:nvCxnSpPr>
            <p:cNvPr id="108" name="Straight Arrow Connector 206"/>
            <p:cNvCxnSpPr>
              <a:cxnSpLocks noChangeShapeType="1"/>
            </p:cNvCxnSpPr>
            <p:nvPr/>
          </p:nvCxnSpPr>
          <p:spPr bwMode="auto">
            <a:xfrm>
              <a:off x="13050664" y="16291719"/>
              <a:ext cx="252095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9" name="TextBox 207"/>
            <p:cNvSpPr txBox="1">
              <a:spLocks noChangeArrowheads="1"/>
            </p:cNvSpPr>
            <p:nvPr/>
          </p:nvSpPr>
          <p:spPr bwMode="auto">
            <a:xfrm>
              <a:off x="12979227" y="15139193"/>
              <a:ext cx="2879725" cy="111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tx2"/>
                  </a:solidFill>
                </a:rPr>
                <a:t>I can see these Reference Points, where am I?</a:t>
              </a:r>
            </a:p>
          </p:txBody>
        </p:sp>
        <p:cxnSp>
          <p:nvCxnSpPr>
            <p:cNvPr id="110" name="Straight Arrow Connector 208"/>
            <p:cNvCxnSpPr>
              <a:cxnSpLocks noChangeShapeType="1"/>
            </p:cNvCxnSpPr>
            <p:nvPr/>
          </p:nvCxnSpPr>
          <p:spPr bwMode="auto">
            <a:xfrm flipH="1">
              <a:off x="13050664" y="17155319"/>
              <a:ext cx="252095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1" name="Rectangle 211"/>
            <p:cNvSpPr>
              <a:spLocks noChangeArrowheads="1"/>
            </p:cNvSpPr>
            <p:nvPr/>
          </p:nvSpPr>
          <p:spPr bwMode="auto">
            <a:xfrm>
              <a:off x="13266564" y="17299782"/>
              <a:ext cx="2447925" cy="87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3600" b="1">
                  <a:solidFill>
                    <a:srgbClr val="FF0000"/>
                  </a:solidFill>
                </a:rPr>
                <a:t>(x,y)!</a:t>
              </a:r>
            </a:p>
          </p:txBody>
        </p:sp>
        <p:sp>
          <p:nvSpPr>
            <p:cNvPr id="112" name="TextBox 28"/>
            <p:cNvSpPr txBox="1">
              <a:spLocks noChangeArrowheads="1"/>
            </p:cNvSpPr>
            <p:nvPr/>
          </p:nvSpPr>
          <p:spPr bwMode="auto">
            <a:xfrm>
              <a:off x="11034216" y="14562931"/>
              <a:ext cx="1944687" cy="787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200" b="1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13" name="TextBox 30"/>
            <p:cNvSpPr txBox="1">
              <a:spLocks noChangeArrowheads="1"/>
            </p:cNvSpPr>
            <p:nvPr/>
          </p:nvSpPr>
          <p:spPr bwMode="auto">
            <a:xfrm flipH="1">
              <a:off x="9883403" y="18813218"/>
              <a:ext cx="4248150" cy="70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800" b="1">
                  <a:solidFill>
                    <a:srgbClr val="FF0000"/>
                  </a:solidFill>
                </a:rPr>
                <a:t>User u</a:t>
              </a:r>
            </a:p>
          </p:txBody>
        </p:sp>
        <p:sp>
          <p:nvSpPr>
            <p:cNvPr id="114" name="Smiley Face 214"/>
            <p:cNvSpPr>
              <a:spLocks noChangeArrowheads="1"/>
            </p:cNvSpPr>
            <p:nvPr/>
          </p:nvSpPr>
          <p:spPr bwMode="auto">
            <a:xfrm>
              <a:off x="11683504" y="14562932"/>
              <a:ext cx="574675" cy="576262"/>
            </a:xfrm>
            <a:prstGeom prst="smileyFace">
              <a:avLst>
                <a:gd name="adj" fmla="val -465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3600" b="1">
                <a:solidFill>
                  <a:schemeClr val="tx2"/>
                </a:solidFill>
              </a:endParaRPr>
            </a:p>
          </p:txBody>
        </p:sp>
        <p:pic>
          <p:nvPicPr>
            <p:cNvPr id="115" name="Picture 19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9883403" y="14842406"/>
              <a:ext cx="864096" cy="108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9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9883403" y="15931654"/>
              <a:ext cx="864096" cy="108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9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9955411" y="17227798"/>
              <a:ext cx="864096" cy="108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9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0891515" y="15139566"/>
              <a:ext cx="2186036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9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6076091" y="14276713"/>
              <a:ext cx="1584176" cy="1728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196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5644043" y="15491802"/>
              <a:ext cx="1656184" cy="211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1" name="TextBox 120"/>
          <p:cNvSpPr txBox="1"/>
          <p:nvPr/>
        </p:nvSpPr>
        <p:spPr>
          <a:xfrm>
            <a:off x="8111156" y="13718076"/>
            <a:ext cx="6997036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/>
              <a:t>Temporal Vector Map</a:t>
            </a:r>
            <a:endParaRPr lang="en-US" sz="4700" dirty="0"/>
          </a:p>
        </p:txBody>
      </p:sp>
      <p:sp>
        <p:nvSpPr>
          <p:cNvPr id="122" name="Subtitle 2"/>
          <p:cNvSpPr txBox="1">
            <a:spLocks/>
          </p:cNvSpPr>
          <p:nvPr/>
        </p:nvSpPr>
        <p:spPr>
          <a:xfrm>
            <a:off x="8111154" y="14533684"/>
            <a:ext cx="13011100" cy="64467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8338017" y="16796652"/>
            <a:ext cx="6380172" cy="4072189"/>
            <a:chOff x="9637488" y="16452609"/>
            <a:chExt cx="8532813" cy="5507097"/>
          </a:xfrm>
        </p:grpSpPr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15469963" y="20059409"/>
              <a:ext cx="2700338" cy="79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 smtClean="0"/>
                <a:t>IIN s</a:t>
              </a:r>
              <a:endParaRPr lang="en-US" sz="3200" dirty="0"/>
            </a:p>
          </p:txBody>
        </p:sp>
        <p:cxnSp>
          <p:nvCxnSpPr>
            <p:cNvPr id="124" name="Straight Arrow Connector 19"/>
            <p:cNvCxnSpPr>
              <a:cxnSpLocks noChangeShapeType="1"/>
            </p:cNvCxnSpPr>
            <p:nvPr/>
          </p:nvCxnSpPr>
          <p:spPr bwMode="auto">
            <a:xfrm>
              <a:off x="13166501" y="18187746"/>
              <a:ext cx="251936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5" name="TextBox 20"/>
            <p:cNvSpPr txBox="1">
              <a:spLocks noChangeArrowheads="1"/>
            </p:cNvSpPr>
            <p:nvPr/>
          </p:nvSpPr>
          <p:spPr bwMode="auto">
            <a:xfrm>
              <a:off x="13098987" y="17594854"/>
              <a:ext cx="4632083" cy="624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719138" indent="-719138"/>
              <a:r>
                <a:rPr lang="en-US" sz="2400" dirty="0"/>
                <a:t>Bloom Filter (</a:t>
              </a:r>
              <a:r>
                <a:rPr lang="en-US" sz="2400" dirty="0" err="1"/>
                <a:t>u's</a:t>
              </a:r>
              <a:r>
                <a:rPr lang="en-US" sz="2400" dirty="0"/>
                <a:t> APs)</a:t>
              </a:r>
            </a:p>
          </p:txBody>
        </p:sp>
        <p:cxnSp>
          <p:nvCxnSpPr>
            <p:cNvPr id="126" name="Straight Arrow Connector 125"/>
            <p:cNvCxnSpPr>
              <a:cxnSpLocks noChangeShapeType="1"/>
            </p:cNvCxnSpPr>
            <p:nvPr/>
          </p:nvCxnSpPr>
          <p:spPr bwMode="auto">
            <a:xfrm flipH="1">
              <a:off x="13166501" y="19259309"/>
              <a:ext cx="251936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13526861" y="19240259"/>
              <a:ext cx="2374900" cy="1290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A37"/>
                  </a:solidFill>
                </a:rPr>
                <a:t>K=3 Positions</a:t>
              </a:r>
            </a:p>
          </p:txBody>
        </p:sp>
        <p:sp>
          <p:nvSpPr>
            <p:cNvPr id="128" name="TextBox 29"/>
            <p:cNvSpPr txBox="1">
              <a:spLocks noChangeArrowheads="1"/>
            </p:cNvSpPr>
            <p:nvPr/>
          </p:nvSpPr>
          <p:spPr bwMode="auto">
            <a:xfrm flipH="1">
              <a:off x="9926414" y="21002384"/>
              <a:ext cx="4248150" cy="9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>
                  <a:solidFill>
                    <a:srgbClr val="007A37"/>
                  </a:solidFill>
                </a:rPr>
                <a:t>User u</a:t>
              </a:r>
            </a:p>
          </p:txBody>
        </p:sp>
        <p:pic>
          <p:nvPicPr>
            <p:cNvPr id="129" name="Picture 6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3166501" y="18332209"/>
              <a:ext cx="2519362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" name="Picture 8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0645551" y="17105071"/>
              <a:ext cx="2465387" cy="396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" name="Picture 19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9637488" y="17105071"/>
              <a:ext cx="863600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19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9708926" y="18400471"/>
              <a:ext cx="865187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19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9708926" y="19624434"/>
              <a:ext cx="865187" cy="109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" name="Picture 196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5901763" y="17819446"/>
              <a:ext cx="1657350" cy="211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Oval 134"/>
            <p:cNvSpPr/>
            <p:nvPr/>
          </p:nvSpPr>
          <p:spPr>
            <a:xfrm>
              <a:off x="12877576" y="16889171"/>
              <a:ext cx="720725" cy="719138"/>
            </a:xfrm>
            <a:prstGeom prst="ellipse">
              <a:avLst/>
            </a:prstGeom>
            <a:solidFill>
              <a:srgbClr val="14BC9C"/>
            </a:solidFill>
            <a:ln>
              <a:solidFill>
                <a:srgbClr val="14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/>
                <a:t>1</a:t>
              </a:r>
            </a:p>
          </p:txBody>
        </p:sp>
        <p:sp>
          <p:nvSpPr>
            <p:cNvPr id="136" name="Oval 135"/>
            <p:cNvSpPr/>
            <p:nvPr/>
          </p:nvSpPr>
          <p:spPr>
            <a:xfrm>
              <a:off x="17125726" y="18329034"/>
              <a:ext cx="720725" cy="719137"/>
            </a:xfrm>
            <a:prstGeom prst="ellipse">
              <a:avLst/>
            </a:prstGeom>
            <a:solidFill>
              <a:srgbClr val="14BC9C"/>
            </a:solidFill>
            <a:ln>
              <a:solidFill>
                <a:srgbClr val="14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/>
                <a:t>2</a:t>
              </a:r>
            </a:p>
          </p:txBody>
        </p:sp>
        <p:sp>
          <p:nvSpPr>
            <p:cNvPr id="137" name="Oval 136"/>
            <p:cNvSpPr/>
            <p:nvPr/>
          </p:nvSpPr>
          <p:spPr>
            <a:xfrm>
              <a:off x="12950601" y="19691109"/>
              <a:ext cx="719137" cy="720725"/>
            </a:xfrm>
            <a:prstGeom prst="ellipse">
              <a:avLst/>
            </a:prstGeom>
            <a:solidFill>
              <a:srgbClr val="14BC9C"/>
            </a:solidFill>
            <a:ln>
              <a:solidFill>
                <a:srgbClr val="14B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/>
                <a:t>3</a:t>
              </a:r>
            </a:p>
          </p:txBody>
        </p:sp>
        <p:sp>
          <p:nvSpPr>
            <p:cNvPr id="138" name="Smiley Face 26"/>
            <p:cNvSpPr>
              <a:spLocks noChangeArrowheads="1"/>
            </p:cNvSpPr>
            <p:nvPr/>
          </p:nvSpPr>
          <p:spPr bwMode="auto">
            <a:xfrm>
              <a:off x="11545663" y="16452609"/>
              <a:ext cx="792163" cy="720725"/>
            </a:xfrm>
            <a:prstGeom prst="smileyFace">
              <a:avLst>
                <a:gd name="adj" fmla="val 4653"/>
              </a:avLst>
            </a:prstGeom>
            <a:noFill/>
            <a:ln w="38100" algn="ctr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8446696" y="14623009"/>
            <a:ext cx="62643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+mn-lt"/>
              </a:rPr>
              <a:t>TVM is a complete framework </a:t>
            </a:r>
            <a:r>
              <a:rPr lang="en-US" sz="2800" b="1" dirty="0" smtClean="0">
                <a:latin typeface="+mn-lt"/>
              </a:rPr>
              <a:t>guaranteeing</a:t>
            </a:r>
            <a:r>
              <a:rPr lang="en-US" sz="2800" dirty="0" smtClean="0">
                <a:latin typeface="+mn-lt"/>
              </a:rPr>
              <a:t> that the </a:t>
            </a:r>
            <a:r>
              <a:rPr lang="en-US" sz="2800" b="1" dirty="0" smtClean="0">
                <a:latin typeface="+mn-lt"/>
              </a:rPr>
              <a:t>IIN server </a:t>
            </a:r>
            <a:r>
              <a:rPr lang="en-US" sz="2800" b="1" dirty="0" smtClean="0"/>
              <a:t>(s) </a:t>
            </a:r>
            <a:r>
              <a:rPr lang="en-US" sz="2800" dirty="0" smtClean="0"/>
              <a:t>can </a:t>
            </a:r>
            <a:r>
              <a:rPr lang="en-US" sz="2800" b="1" dirty="0" smtClean="0"/>
              <a:t>NOT </a:t>
            </a:r>
            <a:r>
              <a:rPr lang="en-US" sz="2800" dirty="0" smtClean="0"/>
              <a:t>identify </a:t>
            </a:r>
            <a:r>
              <a:rPr lang="en-US" sz="2800" b="1" dirty="0" err="1" smtClean="0"/>
              <a:t>u’s</a:t>
            </a:r>
            <a:r>
              <a:rPr lang="en-US" sz="2800" b="1" dirty="0" smtClean="0"/>
              <a:t> location </a:t>
            </a:r>
            <a:r>
              <a:rPr lang="en-US" sz="2800" dirty="0" smtClean="0"/>
              <a:t>with a </a:t>
            </a:r>
            <a:r>
              <a:rPr lang="en-US" sz="2800" b="1" dirty="0" smtClean="0"/>
              <a:t>probability higher </a:t>
            </a:r>
            <a:r>
              <a:rPr lang="en-US" sz="2800" dirty="0" smtClean="0"/>
              <a:t>than a </a:t>
            </a:r>
            <a:r>
              <a:rPr lang="en-US" sz="2800" b="1" dirty="0" smtClean="0"/>
              <a:t>user-defined threshold (p</a:t>
            </a:r>
            <a:r>
              <a:rPr lang="en-US" sz="2800" b="1" baseline="-25000" dirty="0" smtClean="0"/>
              <a:t>u</a:t>
            </a:r>
            <a:r>
              <a:rPr lang="en-US" sz="2800" b="1" dirty="0" smtClean="0"/>
              <a:t>), </a:t>
            </a:r>
            <a:r>
              <a:rPr lang="en-US" sz="2800" b="1" dirty="0" err="1" smtClean="0"/>
              <a:t>e.g</a:t>
            </a:r>
            <a:r>
              <a:rPr lang="en-US" sz="2800" b="1" dirty="0" smtClean="0"/>
              <a:t>,</a:t>
            </a:r>
            <a:r>
              <a:rPr lang="en-US" sz="2800" b="1" dirty="0" smtClean="0">
                <a:solidFill>
                  <a:srgbClr val="FF0000"/>
                </a:solidFill>
              </a:rPr>
              <a:t> p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u</a:t>
            </a:r>
            <a:r>
              <a:rPr lang="en-US" sz="2800" b="1" dirty="0" smtClean="0">
                <a:solidFill>
                  <a:srgbClr val="FF0000"/>
                </a:solidFill>
              </a:rPr>
              <a:t>=1/3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5108191" y="13718076"/>
            <a:ext cx="6014797" cy="8156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dirty="0" smtClean="0"/>
              <a:t>TVM Continuous</a:t>
            </a:r>
            <a:endParaRPr lang="en-US" sz="4700" dirty="0"/>
          </a:p>
        </p:txBody>
      </p:sp>
      <p:sp>
        <p:nvSpPr>
          <p:cNvPr id="144" name="Subtitle 2"/>
          <p:cNvSpPr txBox="1">
            <a:spLocks/>
          </p:cNvSpPr>
          <p:nvPr/>
        </p:nvSpPr>
        <p:spPr>
          <a:xfrm>
            <a:off x="15108191" y="14533684"/>
            <a:ext cx="6014797" cy="64467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144000" tIns="72000" rIns="144000" bIns="72000" rtlCol="0">
            <a:noAutofit/>
          </a:bodyPr>
          <a:lstStyle>
            <a:lvl1pPr marL="0" indent="0" algn="ctr" defTabSz="1955993" rtl="0" eaLnBrk="1" latinLnBrk="0" hangingPunct="1">
              <a:lnSpc>
                <a:spcPct val="90000"/>
              </a:lnSpc>
              <a:spcBef>
                <a:spcPts val="2139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7997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42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5599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33990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1198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89983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67979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5976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823972" indent="0" algn="ctr" defTabSz="1955993" rtl="0" eaLnBrk="1" latinLnBrk="0" hangingPunct="1">
              <a:lnSpc>
                <a:spcPct val="90000"/>
              </a:lnSpc>
              <a:spcBef>
                <a:spcPts val="1070"/>
              </a:spcBef>
              <a:buFont typeface="Arial" panose="020B0604020202020204" pitchFamily="34" charset="0"/>
              <a:buNone/>
              <a:defRPr sz="34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1552" indent="-181552" algn="just">
              <a:spcBef>
                <a:spcPct val="50000"/>
              </a:spcBef>
              <a:buFont typeface="Arial" charset="0"/>
              <a:buChar char="•"/>
            </a:pPr>
            <a:endParaRPr lang="en-US" altLang="en-US" sz="2800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15585054" y="16706849"/>
            <a:ext cx="5043010" cy="4120318"/>
            <a:chOff x="14085805" y="16512152"/>
            <a:chExt cx="6481763" cy="6234128"/>
          </a:xfrm>
        </p:grpSpPr>
        <p:pic>
          <p:nvPicPr>
            <p:cNvPr id="153" name="Picture 7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4446168" y="16512152"/>
              <a:ext cx="2909887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8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7476705" y="16512152"/>
              <a:ext cx="3090863" cy="4976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Smiley Face 154"/>
            <p:cNvSpPr>
              <a:spLocks noChangeArrowheads="1"/>
            </p:cNvSpPr>
            <p:nvPr/>
          </p:nvSpPr>
          <p:spPr bwMode="auto">
            <a:xfrm>
              <a:off x="14085805" y="21408002"/>
              <a:ext cx="574675" cy="576262"/>
            </a:xfrm>
            <a:prstGeom prst="smileyFace">
              <a:avLst>
                <a:gd name="adj" fmla="val -4653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3600" b="1">
                <a:solidFill>
                  <a:schemeClr val="tx2"/>
                </a:solidFill>
              </a:endParaRPr>
            </a:p>
          </p:txBody>
        </p:sp>
        <p:sp>
          <p:nvSpPr>
            <p:cNvPr id="156" name="Smiley Face 26"/>
            <p:cNvSpPr>
              <a:spLocks noChangeArrowheads="1"/>
            </p:cNvSpPr>
            <p:nvPr/>
          </p:nvSpPr>
          <p:spPr bwMode="auto">
            <a:xfrm>
              <a:off x="18695905" y="21408002"/>
              <a:ext cx="635000" cy="649287"/>
            </a:xfrm>
            <a:prstGeom prst="smileyFace">
              <a:avLst>
                <a:gd name="adj" fmla="val 4653"/>
              </a:avLst>
            </a:prstGeom>
            <a:noFill/>
            <a:ln w="38100">
              <a:solidFill>
                <a:srgbClr val="007A3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3600" b="1">
                <a:solidFill>
                  <a:schemeClr val="tx2"/>
                </a:solidFill>
              </a:endParaRPr>
            </a:p>
          </p:txBody>
        </p:sp>
        <p:sp>
          <p:nvSpPr>
            <p:cNvPr id="157" name="TextBox 156"/>
            <p:cNvSpPr txBox="1">
              <a:spLocks noChangeArrowheads="1"/>
            </p:cNvSpPr>
            <p:nvPr/>
          </p:nvSpPr>
          <p:spPr bwMode="auto">
            <a:xfrm>
              <a:off x="14660480" y="21488964"/>
              <a:ext cx="4595811" cy="125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2400" b="1" dirty="0">
                  <a:solidFill>
                    <a:srgbClr val="FF0000"/>
                  </a:solidFill>
                </a:rPr>
                <a:t>IIN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determnines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u’s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location by exclusion</a:t>
              </a: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5408528" y="14533684"/>
            <a:ext cx="54346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just"/>
            <a:r>
              <a:rPr lang="en-US" sz="2800" dirty="0" smtClean="0"/>
              <a:t>	</a:t>
            </a:r>
            <a:r>
              <a:rPr lang="en-US" sz="2800" dirty="0" err="1" smtClean="0"/>
              <a:t>bestNeighbors</a:t>
            </a:r>
            <a:r>
              <a:rPr lang="en-US" sz="2800" dirty="0" smtClean="0"/>
              <a:t> is an auxiliary function that generates  </a:t>
            </a:r>
            <a:r>
              <a:rPr lang="en-US" sz="2800" b="1" dirty="0" smtClean="0">
                <a:solidFill>
                  <a:srgbClr val="002060"/>
                </a:solidFill>
              </a:rPr>
              <a:t>camouflaged localization </a:t>
            </a:r>
            <a:r>
              <a:rPr lang="en-US" sz="2800" dirty="0" smtClean="0"/>
              <a:t>requests for preserving privacy during navigation.</a:t>
            </a:r>
          </a:p>
          <a:p>
            <a:pPr marL="320675" indent="-320675" algn="just"/>
            <a:endParaRPr lang="en-GB" sz="2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10857805" y="21892009"/>
            <a:ext cx="61586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5925" indent="-415925" algn="just">
              <a:spcBef>
                <a:spcPts val="0"/>
              </a:spcBef>
              <a:defRPr/>
            </a:pPr>
            <a:r>
              <a:rPr lang="en-US" sz="2800" u="sng" dirty="0" smtClean="0"/>
              <a:t>Realistic </a:t>
            </a:r>
            <a:r>
              <a:rPr lang="en-US" sz="2800" u="sng" dirty="0"/>
              <a:t>Datasets</a:t>
            </a:r>
            <a:r>
              <a:rPr lang="en-US" sz="2800" dirty="0"/>
              <a:t>: </a:t>
            </a:r>
            <a:endParaRPr lang="en-US" sz="2800" dirty="0" smtClean="0"/>
          </a:p>
          <a:p>
            <a:pPr marL="415925" indent="-415925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b="1" dirty="0" smtClean="0"/>
              <a:t>Campus(</a:t>
            </a:r>
            <a:r>
              <a:rPr lang="en-GB" sz="2800" dirty="0"/>
              <a:t>20 </a:t>
            </a:r>
            <a:r>
              <a:rPr lang="en-GB" sz="2800" dirty="0" smtClean="0"/>
              <a:t>MB), </a:t>
            </a:r>
            <a:r>
              <a:rPr lang="en-GB" sz="2800" b="1" dirty="0" smtClean="0"/>
              <a:t>Town</a:t>
            </a:r>
            <a:r>
              <a:rPr lang="en-GB" sz="2800" dirty="0" smtClean="0"/>
              <a:t> </a:t>
            </a:r>
            <a:r>
              <a:rPr lang="en-GB" sz="2800" dirty="0"/>
              <a:t>(100 </a:t>
            </a:r>
            <a:r>
              <a:rPr lang="en-GB" sz="2800" dirty="0" smtClean="0"/>
              <a:t>MB)</a:t>
            </a:r>
          </a:p>
          <a:p>
            <a:pPr marL="415925" indent="-415925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800" b="1" dirty="0" smtClean="0"/>
              <a:t>City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smtClean="0"/>
              <a:t>1GB), </a:t>
            </a:r>
            <a:r>
              <a:rPr lang="en-GB" sz="2800" b="1" dirty="0" smtClean="0"/>
              <a:t>Country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smtClean="0"/>
              <a:t>20GB)</a:t>
            </a:r>
            <a:endParaRPr lang="en-US" sz="2800" dirty="0"/>
          </a:p>
          <a:p>
            <a:pPr marL="415925" indent="-415925" algn="just">
              <a:spcBef>
                <a:spcPts val="0"/>
              </a:spcBef>
              <a:defRPr/>
            </a:pPr>
            <a:r>
              <a:rPr lang="en-US" sz="2800" u="sng" dirty="0" smtClean="0"/>
              <a:t>Metrics</a:t>
            </a:r>
            <a:r>
              <a:rPr lang="en-US" sz="2800" dirty="0" smtClean="0"/>
              <a:t>: </a:t>
            </a:r>
          </a:p>
          <a:p>
            <a:pPr marL="415925" indent="-415925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Privacy and Performance</a:t>
            </a:r>
          </a:p>
        </p:txBody>
      </p:sp>
      <p:pic>
        <p:nvPicPr>
          <p:cNvPr id="161" name="Picture 20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921313" y="24879887"/>
            <a:ext cx="5110856" cy="340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6806704" y="25577846"/>
            <a:ext cx="4169281" cy="27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/>
          <p:nvPr/>
        </p:nvSpPr>
        <p:spPr>
          <a:xfrm>
            <a:off x="16612203" y="21892010"/>
            <a:ext cx="4438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Performance (Energy): 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CS (worst, best privacy), SS (best but no privacy), TVM (good trade-off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217708" y="19589876"/>
            <a:ext cx="1956735" cy="127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TextBox 172"/>
          <p:cNvSpPr txBox="1"/>
          <p:nvPr/>
        </p:nvSpPr>
        <p:spPr>
          <a:xfrm>
            <a:off x="357122" y="21892009"/>
            <a:ext cx="104035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k-Anonymity </a:t>
            </a:r>
            <a:r>
              <a:rPr lang="en-GB" sz="2800" b="1" dirty="0">
                <a:solidFill>
                  <a:srgbClr val="FF0000"/>
                </a:solidFill>
              </a:rPr>
              <a:t>Bloom (</a:t>
            </a:r>
            <a:r>
              <a:rPr lang="en-GB" sz="2800" b="1" dirty="0" err="1">
                <a:solidFill>
                  <a:srgbClr val="FF0000"/>
                </a:solidFill>
              </a:rPr>
              <a:t>kAB</a:t>
            </a:r>
            <a:r>
              <a:rPr lang="en-GB" sz="2800" b="1" dirty="0">
                <a:solidFill>
                  <a:srgbClr val="FF0000"/>
                </a:solidFill>
              </a:rPr>
              <a:t>) filter </a:t>
            </a:r>
            <a:r>
              <a:rPr lang="en-GB" sz="2800" b="1" dirty="0" smtClean="0">
                <a:solidFill>
                  <a:srgbClr val="FF0000"/>
                </a:solidFill>
              </a:rPr>
              <a:t>is the communication structure of TVM that allows privacy in localization.</a:t>
            </a:r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800" dirty="0" smtClean="0"/>
              <a:t>Founded o</a:t>
            </a:r>
            <a:r>
              <a:rPr lang="en-US" sz="2800" dirty="0" smtClean="0"/>
              <a:t>n Bloom Filters, which are space-efficient probabilistic data structures for set membership queries. </a:t>
            </a:r>
            <a:endParaRPr lang="en-US" sz="2800" dirty="0"/>
          </a:p>
          <a:p>
            <a:pPr marL="688975" lvl="1" indent="-350838">
              <a:buFont typeface="Arial" charset="0"/>
              <a:buChar char="-"/>
              <a:defRPr/>
            </a:pPr>
            <a:r>
              <a:rPr lang="en-US" sz="2400" dirty="0"/>
              <a:t>allocate a vector of </a:t>
            </a:r>
            <a:r>
              <a:rPr lang="en-US" sz="2400" b="1" dirty="0">
                <a:cs typeface="Courier New" pitchFamily="49" charset="0"/>
              </a:rPr>
              <a:t>b</a:t>
            </a:r>
            <a:r>
              <a:rPr lang="en-US" sz="2400" b="1" dirty="0"/>
              <a:t> bits</a:t>
            </a:r>
            <a:r>
              <a:rPr lang="en-US" sz="2400" dirty="0"/>
              <a:t>, initially all set to </a:t>
            </a:r>
            <a:r>
              <a:rPr lang="en-US" sz="2400" dirty="0" smtClean="0"/>
              <a:t>0, use </a:t>
            </a:r>
            <a:r>
              <a:rPr lang="en-US" sz="2400" b="1" dirty="0"/>
              <a:t>h </a:t>
            </a:r>
            <a:r>
              <a:rPr lang="en-US" sz="2400" dirty="0"/>
              <a:t>independent </a:t>
            </a:r>
            <a:r>
              <a:rPr lang="en-US" sz="2400" b="1" dirty="0"/>
              <a:t>hash functions </a:t>
            </a:r>
            <a:r>
              <a:rPr lang="en-US" sz="2400" dirty="0"/>
              <a:t>to hash every Access Point seen by a user to the vector.</a:t>
            </a:r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800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800" dirty="0" smtClean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/>
              <a:t>Tradeoff </a:t>
            </a:r>
            <a:r>
              <a:rPr lang="en-US" sz="2800" dirty="0"/>
              <a:t>between </a:t>
            </a:r>
            <a:r>
              <a:rPr lang="en-US" sz="2800" b="1" dirty="0"/>
              <a:t>b</a:t>
            </a:r>
            <a:r>
              <a:rPr lang="en-US" sz="2800" dirty="0"/>
              <a:t> and the probability of a </a:t>
            </a:r>
            <a:r>
              <a:rPr lang="en-US" sz="2800" b="1" dirty="0"/>
              <a:t>false </a:t>
            </a:r>
            <a:r>
              <a:rPr lang="en-US" sz="2800" b="1" dirty="0" smtClean="0"/>
              <a:t>positive.</a:t>
            </a:r>
            <a:endParaRPr lang="en-US" sz="2800" b="1" dirty="0"/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/>
              <a:t>Given </a:t>
            </a:r>
            <a:r>
              <a:rPr lang="en-US" sz="2800" b="1" dirty="0"/>
              <a:t>h optimal hash functions</a:t>
            </a:r>
            <a:r>
              <a:rPr lang="en-US" sz="2800" dirty="0"/>
              <a:t>, </a:t>
            </a:r>
            <a:r>
              <a:rPr lang="en-US" sz="2800" b="1" dirty="0"/>
              <a:t>b bits for the Bloom filter </a:t>
            </a:r>
            <a:r>
              <a:rPr lang="en-US" sz="2800" dirty="0" smtClean="0"/>
              <a:t>and </a:t>
            </a:r>
            <a:r>
              <a:rPr lang="en-US" sz="2800" dirty="0"/>
              <a:t>the number </a:t>
            </a:r>
            <a:r>
              <a:rPr lang="en-US" sz="2800" b="1" dirty="0"/>
              <a:t>M of elements </a:t>
            </a:r>
            <a:r>
              <a:rPr lang="en-US" sz="2800" dirty="0"/>
              <a:t>we can </a:t>
            </a:r>
            <a:r>
              <a:rPr lang="en-US" sz="2800" b="1" dirty="0"/>
              <a:t>calculate the amount of false positives </a:t>
            </a:r>
            <a:r>
              <a:rPr lang="en-US" sz="2800" dirty="0"/>
              <a:t>produced by the Bloom filter</a:t>
            </a:r>
            <a:r>
              <a:rPr lang="en-US" sz="2800" dirty="0" smtClean="0"/>
              <a:t>:</a:t>
            </a:r>
            <a:endParaRPr lang="en-US" sz="2800" dirty="0"/>
          </a:p>
          <a:p>
            <a:pPr marL="320675" indent="-320675" algn="just">
              <a:defRPr/>
            </a:pPr>
            <a:r>
              <a:rPr lang="en-US" sz="2800" dirty="0" smtClean="0"/>
              <a:t>	          </a:t>
            </a:r>
            <a:r>
              <a:rPr lang="en-US" sz="2800" b="1" u="sng" dirty="0" smtClean="0"/>
              <a:t>False </a:t>
            </a:r>
            <a:r>
              <a:rPr lang="en-US" sz="2800" b="1" u="sng" dirty="0"/>
              <a:t>Positive </a:t>
            </a:r>
            <a:r>
              <a:rPr lang="en-US" sz="2800" b="1" u="sng" dirty="0" smtClean="0"/>
              <a:t>Ratio</a:t>
            </a:r>
            <a:r>
              <a:rPr lang="en-US" sz="2800" dirty="0" smtClean="0"/>
              <a:t>	             </a:t>
            </a:r>
            <a:r>
              <a:rPr lang="en-US" sz="2800" u="sng" dirty="0" smtClean="0"/>
              <a:t> </a:t>
            </a:r>
            <a:r>
              <a:rPr lang="en-US" sz="2800" b="1" u="sng" dirty="0" smtClean="0"/>
              <a:t>Size of Bloom Filter</a:t>
            </a:r>
          </a:p>
          <a:p>
            <a:pPr marL="320675" indent="-320675" algn="just">
              <a:spcBef>
                <a:spcPts val="0"/>
              </a:spcBef>
              <a:buFont typeface="Arial" charset="0"/>
              <a:buChar char="•"/>
              <a:defRPr/>
            </a:pPr>
            <a:endParaRPr lang="en-US" sz="2800" b="1" dirty="0" smtClean="0"/>
          </a:p>
        </p:txBody>
      </p:sp>
      <p:graphicFrame>
        <p:nvGraphicFramePr>
          <p:cNvPr id="174" name="Table 173"/>
          <p:cNvGraphicFramePr>
            <a:graphicFrameLocks noGrp="1"/>
          </p:cNvGraphicFramePr>
          <p:nvPr/>
        </p:nvGraphicFramePr>
        <p:xfrm>
          <a:off x="1229793" y="24705074"/>
          <a:ext cx="84719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195"/>
                <a:gridCol w="847195"/>
                <a:gridCol w="847195"/>
                <a:gridCol w="856019"/>
                <a:gridCol w="838371"/>
                <a:gridCol w="847195"/>
                <a:gridCol w="847195"/>
                <a:gridCol w="847195"/>
                <a:gridCol w="847195"/>
                <a:gridCol w="847195"/>
              </a:tblGrid>
              <a:tr h="20093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027" marR="100027" anchor="ctr"/>
                </a:tc>
              </a:tr>
            </a:tbl>
          </a:graphicData>
        </a:graphic>
      </p:graphicFrame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1335819" y="24283531"/>
            <a:ext cx="1260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AP1</a:t>
            </a: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4410021" y="24264481"/>
            <a:ext cx="940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AP1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4941901" y="24262460"/>
            <a:ext cx="945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AP2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7215894" y="24243410"/>
            <a:ext cx="1066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AP2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9067105" y="24300560"/>
            <a:ext cx="62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b</a:t>
            </a:r>
          </a:p>
        </p:txBody>
      </p:sp>
      <p:graphicFrame>
        <p:nvGraphicFramePr>
          <p:cNvPr id="180" name="Object 2"/>
          <p:cNvGraphicFramePr>
            <a:graphicFrameLocks noChangeAspect="1"/>
          </p:cNvGraphicFramePr>
          <p:nvPr/>
        </p:nvGraphicFramePr>
        <p:xfrm>
          <a:off x="843582" y="27386994"/>
          <a:ext cx="5021575" cy="744655"/>
        </p:xfrm>
        <a:graphic>
          <a:graphicData uri="http://schemas.openxmlformats.org/presentationml/2006/ole">
            <p:oleObj spid="_x0000_s1044" name="Equation" r:id="rId30" imgW="1409400" imgH="228600" progId="Equation.3">
              <p:embed/>
            </p:oleObj>
          </a:graphicData>
        </a:graphic>
      </p:graphicFrame>
      <p:graphicFrame>
        <p:nvGraphicFramePr>
          <p:cNvPr id="181" name="Object 3"/>
          <p:cNvGraphicFramePr>
            <a:graphicFrameLocks noChangeAspect="1"/>
          </p:cNvGraphicFramePr>
          <p:nvPr/>
        </p:nvGraphicFramePr>
        <p:xfrm>
          <a:off x="6684961" y="27367944"/>
          <a:ext cx="3360760" cy="1015031"/>
        </p:xfrm>
        <a:graphic>
          <a:graphicData uri="http://schemas.openxmlformats.org/presentationml/2006/ole">
            <p:oleObj spid="_x0000_s1045" name="Equation" r:id="rId31" imgW="1257120" imgH="482400" progId="Equation.3">
              <p:embed/>
            </p:oleObj>
          </a:graphicData>
        </a:graphic>
      </p:graphicFrame>
      <p:sp>
        <p:nvSpPr>
          <p:cNvPr id="191" name="Subtitle 2"/>
          <p:cNvSpPr txBox="1">
            <a:spLocks/>
          </p:cNvSpPr>
          <p:nvPr/>
        </p:nvSpPr>
        <p:spPr>
          <a:xfrm>
            <a:off x="10802460" y="21786502"/>
            <a:ext cx="10320529" cy="6579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59076" tIns="29538" rIns="59076" bIns="29538" rtlCol="0">
            <a:noAutofit/>
          </a:bodyPr>
          <a:lstStyle>
            <a:lvl1pPr marL="0" indent="0" algn="ctr" defTabSz="2607960" rtl="0" eaLnBrk="1" latinLnBrk="0" hangingPunct="1">
              <a:lnSpc>
                <a:spcPct val="90000"/>
              </a:lnSpc>
              <a:spcBef>
                <a:spcPts val="2852"/>
              </a:spcBef>
              <a:buFont typeface="Arial" panose="020B0604020202020204" pitchFamily="34" charset="0"/>
              <a:buNone/>
              <a:defRPr sz="68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0398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0796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5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1194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15920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51990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82388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786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431841" indent="0" algn="ctr" defTabSz="2607960" rtl="0" eaLnBrk="1" latinLnBrk="0" hangingPunct="1">
              <a:lnSpc>
                <a:spcPct val="90000"/>
              </a:lnSpc>
              <a:spcBef>
                <a:spcPts val="1426"/>
              </a:spcBef>
              <a:buFont typeface="Arial" panose="020B0604020202020204" pitchFamily="34" charset="0"/>
              <a:buNone/>
              <a:defRPr sz="4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085"/>
              </a:spcBef>
            </a:pPr>
            <a:endParaRPr lang="en-US" sz="2800" kern="0" dirty="0"/>
          </a:p>
        </p:txBody>
      </p:sp>
      <p:sp>
        <p:nvSpPr>
          <p:cNvPr id="192" name="TextBox 191"/>
          <p:cNvSpPr txBox="1"/>
          <p:nvPr/>
        </p:nvSpPr>
        <p:spPr>
          <a:xfrm>
            <a:off x="11585826" y="9954477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0989763" y="24182122"/>
            <a:ext cx="544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8000"/>
                </a:solidFill>
              </a:rPr>
              <a:t>TVM: Low Probability for IIN to identify the user. </a:t>
            </a:r>
          </a:p>
          <a:p>
            <a:pPr algn="ctr"/>
            <a:r>
              <a:rPr lang="en-US" sz="1800" b="1" i="1" dirty="0" smtClean="0">
                <a:solidFill>
                  <a:srgbClr val="008000"/>
                </a:solidFill>
              </a:rPr>
              <a:t>CS:  lowest probability but worst performance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sp>
        <p:nvSpPr>
          <p:cNvPr id="194" name="Oval 70"/>
          <p:cNvSpPr>
            <a:spLocks noChangeArrowheads="1"/>
          </p:cNvSpPr>
          <p:nvPr/>
        </p:nvSpPr>
        <p:spPr bwMode="auto">
          <a:xfrm rot="16200000">
            <a:off x="14626957" y="26174837"/>
            <a:ext cx="1507924" cy="545456"/>
          </a:xfrm>
          <a:prstGeom prst="ellipse">
            <a:avLst/>
          </a:prstGeom>
          <a:noFill/>
          <a:ln w="508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163"/>
          </a:p>
        </p:txBody>
      </p:sp>
      <p:sp>
        <p:nvSpPr>
          <p:cNvPr id="195" name="Oval 70"/>
          <p:cNvSpPr>
            <a:spLocks noChangeArrowheads="1"/>
          </p:cNvSpPr>
          <p:nvPr/>
        </p:nvSpPr>
        <p:spPr bwMode="auto">
          <a:xfrm rot="16200000">
            <a:off x="19958801" y="24794283"/>
            <a:ext cx="1008183" cy="330343"/>
          </a:xfrm>
          <a:prstGeom prst="ellipse">
            <a:avLst/>
          </a:prstGeom>
          <a:noFill/>
          <a:ln w="50800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163" dirty="0"/>
          </a:p>
        </p:txBody>
      </p:sp>
      <p:sp>
        <p:nvSpPr>
          <p:cNvPr id="198" name="TextBox 197"/>
          <p:cNvSpPr txBox="1"/>
          <p:nvPr/>
        </p:nvSpPr>
        <p:spPr>
          <a:xfrm>
            <a:off x="20215882" y="26479500"/>
            <a:ext cx="107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Similar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8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utoUpdateAnimBg="0"/>
      <p:bldP spid="175" grpId="0" autoUpdateAnimBg="0"/>
      <p:bldP spid="176" grpId="0" autoUpdateAnimBg="0"/>
      <p:bldP spid="177" grpId="0" autoUpdateAnimBg="0"/>
      <p:bldP spid="178" grpId="0" autoUpdateAnimBg="0"/>
      <p:bldP spid="17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575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Calibri</vt:lpstr>
      <vt:lpstr>ＭＳ Ｐゴシック</vt:lpstr>
      <vt:lpstr>Courier New</vt:lpstr>
      <vt:lpstr>Office Theme</vt:lpstr>
      <vt:lpstr>Equation</vt:lpstr>
      <vt:lpstr>          Privacy-Preserving Indoor Localization on Smartphones A. Konstantinidis1, G. Chatzimilioudis1, D. Zeinalipour-Yazti1,  Paschalis Mpeis2, Nikos Pelekis3, Yannis Theodoridis3 University of Cyprus1 University of Edinburgh2 University of Piraeus3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dz</cp:lastModifiedBy>
  <cp:revision>168</cp:revision>
  <cp:lastPrinted>2016-05-13T13:14:33Z</cp:lastPrinted>
  <dcterms:created xsi:type="dcterms:W3CDTF">2015-11-26T09:21:38Z</dcterms:created>
  <dcterms:modified xsi:type="dcterms:W3CDTF">2016-05-13T13:52:49Z</dcterms:modified>
</cp:coreProperties>
</file>