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1846" r:id="rId2"/>
    <p:sldId id="2058" r:id="rId3"/>
    <p:sldId id="2060" r:id="rId4"/>
    <p:sldId id="2141" r:id="rId5"/>
    <p:sldId id="1624" r:id="rId6"/>
    <p:sldId id="1625" r:id="rId7"/>
    <p:sldId id="2147" r:id="rId8"/>
    <p:sldId id="1900" r:id="rId9"/>
    <p:sldId id="2056" r:id="rId10"/>
    <p:sldId id="1874" r:id="rId11"/>
    <p:sldId id="1703" r:id="rId12"/>
    <p:sldId id="2051" r:id="rId13"/>
    <p:sldId id="2143" r:id="rId14"/>
    <p:sldId id="2129" r:id="rId15"/>
    <p:sldId id="2142" r:id="rId16"/>
    <p:sldId id="2110" r:id="rId17"/>
    <p:sldId id="1733" r:id="rId18"/>
    <p:sldId id="2039" r:id="rId19"/>
    <p:sldId id="2122" r:id="rId20"/>
    <p:sldId id="2128" r:id="rId21"/>
    <p:sldId id="2137" r:id="rId22"/>
    <p:sldId id="2130" r:id="rId23"/>
    <p:sldId id="2131" r:id="rId24"/>
    <p:sldId id="2136" r:id="rId25"/>
    <p:sldId id="2139" r:id="rId26"/>
    <p:sldId id="2114" r:id="rId27"/>
    <p:sldId id="2140" r:id="rId28"/>
    <p:sldId id="2132" r:id="rId29"/>
    <p:sldId id="2148" r:id="rId30"/>
    <p:sldId id="2108" r:id="rId31"/>
    <p:sldId id="2117" r:id="rId32"/>
    <p:sldId id="2109" r:id="rId33"/>
    <p:sldId id="2107" r:id="rId34"/>
    <p:sldId id="2115" r:id="rId35"/>
    <p:sldId id="2111" r:id="rId36"/>
    <p:sldId id="2145" r:id="rId37"/>
    <p:sldId id="2112" r:id="rId38"/>
    <p:sldId id="2113" r:id="rId39"/>
    <p:sldId id="2118" r:id="rId40"/>
    <p:sldId id="2119" r:id="rId41"/>
    <p:sldId id="2120" r:id="rId42"/>
    <p:sldId id="2144" r:id="rId43"/>
    <p:sldId id="2149" r:id="rId44"/>
    <p:sldId id="2123" r:id="rId45"/>
    <p:sldId id="2124" r:id="rId46"/>
    <p:sldId id="2146" r:id="rId47"/>
    <p:sldId id="2126" r:id="rId48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7A37"/>
    <a:srgbClr val="FF0000"/>
    <a:srgbClr val="003399"/>
    <a:srgbClr val="1752DE"/>
    <a:srgbClr val="FF7700"/>
    <a:srgbClr val="FFFFCC"/>
    <a:srgbClr val="FFFFFF"/>
    <a:srgbClr val="FF3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84"/>
    <p:restoredTop sz="76855"/>
  </p:normalViewPr>
  <p:slideViewPr>
    <p:cSldViewPr>
      <p:cViewPr varScale="1">
        <p:scale>
          <a:sx n="88" d="100"/>
          <a:sy n="88" d="100"/>
        </p:scale>
        <p:origin x="12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10" d="100"/>
        <a:sy n="21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Fire Growth</a:t>
            </a:r>
            <a:r>
              <a:rPr lang="en-GB" baseline="0"/>
              <a:t> in kW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Y"/>
        </a:p>
      </c:txPr>
    </c:title>
    <c:autoTitleDeleted val="0"/>
    <c:plotArea>
      <c:layout>
        <c:manualLayout>
          <c:layoutTarget val="inner"/>
          <c:xMode val="edge"/>
          <c:yMode val="edge"/>
          <c:x val="0.14050490476320113"/>
          <c:y val="0.17971872258000429"/>
          <c:w val="0.87427734033245841"/>
          <c:h val="0.731157407407407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Sheet1!$A$1:$A$4</c:f>
              <c:numCache>
                <c:formatCode>General</c:formatCode>
                <c:ptCount val="4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69-F74A-A9B0-9E93173C7EE5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Sheet1!$B$1:$B$4</c:f>
              <c:numCache>
                <c:formatCode>General</c:formatCode>
                <c:ptCount val="4"/>
                <c:pt idx="0">
                  <c:v>50</c:v>
                </c:pt>
                <c:pt idx="1">
                  <c:v>400</c:v>
                </c:pt>
                <c:pt idx="2">
                  <c:v>1000</c:v>
                </c:pt>
                <c:pt idx="3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69-F74A-A9B0-9E93173C7E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15021824"/>
        <c:axId val="1215014192"/>
      </c:barChart>
      <c:catAx>
        <c:axId val="1215021824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215014192"/>
        <c:crosses val="autoZero"/>
        <c:auto val="1"/>
        <c:lblAlgn val="ctr"/>
        <c:lblOffset val="100"/>
        <c:noMultiLvlLbl val="0"/>
      </c:catAx>
      <c:valAx>
        <c:axId val="1215014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Y"/>
          </a:p>
        </c:txPr>
        <c:crossAx val="1215021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FC9F9C9A-CB1D-C747-8B6C-7F1C10D93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0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Click to edit Master text styles</a:t>
            </a:r>
          </a:p>
          <a:p>
            <a:pPr lvl="1"/>
            <a:r>
              <a:rPr lang="el-GR" noProof="0"/>
              <a:t>Second level</a:t>
            </a:r>
          </a:p>
          <a:p>
            <a:pPr lvl="2"/>
            <a:r>
              <a:rPr lang="el-GR" noProof="0"/>
              <a:t>Third level</a:t>
            </a:r>
          </a:p>
          <a:p>
            <a:pPr lvl="3"/>
            <a:r>
              <a:rPr lang="el-GR" noProof="0"/>
              <a:t>Fourth level</a:t>
            </a:r>
          </a:p>
          <a:p>
            <a:pPr lvl="4"/>
            <a:r>
              <a:rPr lang="el-GR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C09390A0-FEF1-134F-A2CC-A189D6DFEA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572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1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687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857D551-8ED2-904A-AE37-C698A7C37F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8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B26E0D2-60BE-BB4C-ACE1-E997DCF8EF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90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20DBAC2-5DE7-B84A-9CFE-33D2EBF1E4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4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774623-4FB2-4300-916C-3F88015D068C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395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Y" dirty="0"/>
              <a:t>480 x 2.5 x factor 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390A0-FEF1-134F-A2CC-A189D6DFEA3F}" type="slidenum">
              <a:rPr lang="el-GR" altLang="en-US" smtClean="0"/>
              <a:pPr/>
              <a:t>36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613937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47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199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2060"/>
          </a:solidFill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6432649"/>
            <a:ext cx="985837" cy="3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 userDrawn="1"/>
        </p:nvSpPr>
        <p:spPr>
          <a:xfrm>
            <a:off x="6932612" y="6386513"/>
            <a:ext cx="1815852" cy="328612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4F2512DF-8C6E-47D3-903C-DE80C0E5A6A3}" type="slidenum">
              <a:rPr lang="el-GR" altLang="en-US" sz="1400" smtClean="0"/>
              <a:pPr algn="r" eaLnBrk="1" hangingPunct="1"/>
              <a:t>‹#›</a:t>
            </a:fld>
            <a:endParaRPr lang="el-GR" alt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B4C6E-B8C4-AB4A-73EA-4A1F72B8F913}"/>
              </a:ext>
            </a:extLst>
          </p:cNvPr>
          <p:cNvSpPr txBox="1"/>
          <p:nvPr userDrawn="1"/>
        </p:nvSpPr>
        <p:spPr>
          <a:xfrm>
            <a:off x="3715957" y="6422477"/>
            <a:ext cx="28803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dirty="0">
                <a:solidFill>
                  <a:schemeClr val="bg1">
                    <a:lumMod val="65000"/>
                  </a:schemeClr>
                </a:solidFill>
              </a:rPr>
              <a:t>©</a:t>
            </a:r>
            <a:r>
              <a:rPr lang="el-GR" sz="900" b="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900" b="0" dirty="0" err="1">
                <a:solidFill>
                  <a:schemeClr val="bg1">
                    <a:lumMod val="65000"/>
                  </a:schemeClr>
                </a:solidFill>
              </a:rPr>
              <a:t>Mpeis</a:t>
            </a:r>
            <a:r>
              <a:rPr lang="en-GB" sz="900" b="0" dirty="0">
                <a:solidFill>
                  <a:schemeClr val="bg1">
                    <a:lumMod val="65000"/>
                  </a:schemeClr>
                </a:solidFill>
              </a:rPr>
              <a:t>, Vicario, </a:t>
            </a:r>
            <a:r>
              <a:rPr lang="en-GB" sz="900" b="0" dirty="0" err="1">
                <a:solidFill>
                  <a:schemeClr val="bg1">
                    <a:lumMod val="65000"/>
                  </a:schemeClr>
                </a:solidFill>
              </a:rPr>
              <a:t>Zeinalipour-Yazti</a:t>
            </a:r>
            <a:endParaRPr lang="en-US" sz="900" b="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CEAA73-2C3B-D47E-9D79-3070015829A6}"/>
              </a:ext>
            </a:extLst>
          </p:cNvPr>
          <p:cNvSpPr txBox="1"/>
          <p:nvPr userDrawn="1"/>
        </p:nvSpPr>
        <p:spPr>
          <a:xfrm>
            <a:off x="263353" y="6422707"/>
            <a:ext cx="402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0" dirty="0">
                <a:solidFill>
                  <a:schemeClr val="bg2"/>
                </a:solidFill>
              </a:rPr>
              <a:t>20</a:t>
            </a:r>
            <a:r>
              <a:rPr lang="en-GB" sz="800" b="0" baseline="30000" dirty="0">
                <a:solidFill>
                  <a:schemeClr val="bg2"/>
                </a:solidFill>
              </a:rPr>
              <a:t>th</a:t>
            </a:r>
            <a:r>
              <a:rPr lang="en-GB" sz="800" b="0" dirty="0">
                <a:solidFill>
                  <a:schemeClr val="bg2"/>
                </a:solidFill>
              </a:rPr>
              <a:t> ICCAS Conference, Royal Institution of Naval Architects, </a:t>
            </a:r>
          </a:p>
          <a:p>
            <a:r>
              <a:rPr lang="en-GB" sz="800" b="0" dirty="0">
                <a:solidFill>
                  <a:schemeClr val="bg2"/>
                </a:solidFill>
              </a:rPr>
              <a:t>Yokohama, Japan, Sept 13-15, 2022 </a:t>
            </a:r>
            <a:endParaRPr lang="en-CY" sz="800" b="0" dirty="0">
              <a:solidFill>
                <a:schemeClr val="bg2"/>
              </a:solidFill>
            </a:endParaRPr>
          </a:p>
        </p:txBody>
      </p:sp>
      <p:pic>
        <p:nvPicPr>
          <p:cNvPr id="6" name="Picture 5" descr="lashfire.eu">
            <a:extLst>
              <a:ext uri="{FF2B5EF4-FFF2-40B4-BE49-F238E27FC236}">
                <a16:creationId xmlns:a16="http://schemas.microsoft.com/office/drawing/2014/main" id="{634DE727-39A9-CBE7-AA32-B448FA013C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73" y="6422477"/>
            <a:ext cx="720174" cy="40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entro Jovellanos - Maritime and Offshore Safety Training Programs">
            <a:extLst>
              <a:ext uri="{FF2B5EF4-FFF2-40B4-BE49-F238E27FC236}">
                <a16:creationId xmlns:a16="http://schemas.microsoft.com/office/drawing/2014/main" id="{A89AD877-B03B-4201-4212-EA823B9EEC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082" y="6477108"/>
            <a:ext cx="389214" cy="29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9F346A-BE61-6E85-E4AB-BFBD9C20DC9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323528" y="6397091"/>
            <a:ext cx="8363272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192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>
                <a:solidFill>
                  <a:schemeClr val="bg1"/>
                </a:solidFill>
              </a:rPr>
              <a:t>Dagstuhl Seminar </a:t>
            </a:r>
            <a:r>
              <a:rPr lang="en-GB" sz="1800" b="0" i="1">
                <a:solidFill>
                  <a:schemeClr val="bg1"/>
                </a:solidFill>
              </a:rPr>
              <a:t>10042, </a:t>
            </a:r>
            <a:r>
              <a:rPr lang="en-US" sz="1800" b="0" i="1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6.png"/><Relationship Id="rId3" Type="http://schemas.openxmlformats.org/officeDocument/2006/relationships/hyperlink" Target="mailto:mpeis.paschalis@ucy.ac.cy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hyperlink" Target="https://lashfire.eu/" TargetMode="External"/><Relationship Id="rId5" Type="http://schemas.openxmlformats.org/officeDocument/2006/relationships/hyperlink" Target="mailto:dzeina@cs.ucy.ac.cy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anyplace.cs.ucy.ac.cy/" TargetMode="External"/><Relationship Id="rId4" Type="http://schemas.openxmlformats.org/officeDocument/2006/relationships/hyperlink" Target="mailto:jaimebv@centrojovellanos.es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tiff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MFnxXnm1yc?t=17" TargetMode="External"/><Relationship Id="rId2" Type="http://schemas.openxmlformats.org/officeDocument/2006/relationships/hyperlink" Target="https://goo.gl/4Z43C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anyplace.cs.ucy.ac.cy/viewer/?cuid=lashfir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6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6.png"/><Relationship Id="rId3" Type="http://schemas.openxmlformats.org/officeDocument/2006/relationships/hyperlink" Target="mailto:mpeis.paschalis@ucy.ac.cy" TargetMode="External"/><Relationship Id="rId7" Type="http://schemas.openxmlformats.org/officeDocument/2006/relationships/image" Target="../media/image2.png"/><Relationship Id="rId12" Type="http://schemas.openxmlformats.org/officeDocument/2006/relationships/hyperlink" Target="https://creativecommons.org/licenses/by/2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hyperlink" Target="https://lashfire.eu/" TargetMode="External"/><Relationship Id="rId5" Type="http://schemas.openxmlformats.org/officeDocument/2006/relationships/hyperlink" Target="mailto:dzeina@cs.ucy.ac.cy" TargetMode="External"/><Relationship Id="rId15" Type="http://schemas.openxmlformats.org/officeDocument/2006/relationships/image" Target="../media/image8.png"/><Relationship Id="rId10" Type="http://schemas.openxmlformats.org/officeDocument/2006/relationships/hyperlink" Target="https://anyplace.cs.ucy.ac.cy/" TargetMode="External"/><Relationship Id="rId4" Type="http://schemas.openxmlformats.org/officeDocument/2006/relationships/hyperlink" Target="mailto:jaimebv@centrojovellanos.es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tif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tiff"/><Relationship Id="rId5" Type="http://schemas.openxmlformats.org/officeDocument/2006/relationships/image" Target="../media/image26.png"/><Relationship Id="rId10" Type="http://schemas.openxmlformats.org/officeDocument/2006/relationships/image" Target="../media/image31.tiff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11188" y="5845696"/>
            <a:ext cx="8113464" cy="57339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b="0" dirty="0">
                <a:solidFill>
                  <a:schemeClr val="bg1"/>
                </a:solidFill>
              </a:rPr>
              <a:t>The 20th International Conference on Computer Applications in Shipbuilding (ICCAS), </a:t>
            </a:r>
          </a:p>
          <a:p>
            <a:pPr algn="ctr" eaLnBrk="1" hangingPunct="1"/>
            <a:r>
              <a:rPr lang="en-US" sz="1400" b="0" dirty="0">
                <a:solidFill>
                  <a:schemeClr val="bg1"/>
                </a:solidFill>
              </a:rPr>
              <a:t>Royal Institution of Naval Architects, Yokohama, Japan, September 14, 2022.</a:t>
            </a:r>
            <a:endParaRPr lang="fr-FR" altLang="en-US" sz="140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GB" sz="3200" dirty="0"/>
              <a:t>Zero Infrastructure Geolocation Of Nearby First Responders On Ro-Ro Vessels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292325-1995-E30E-F28E-63D34BEA0DFD}"/>
              </a:ext>
            </a:extLst>
          </p:cNvPr>
          <p:cNvSpPr/>
          <p:nvPr/>
        </p:nvSpPr>
        <p:spPr>
          <a:xfrm>
            <a:off x="191344" y="2060848"/>
            <a:ext cx="838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0" dirty="0"/>
              <a:t>Paschalis </a:t>
            </a:r>
            <a:r>
              <a:rPr lang="en-GB" sz="2800" b="0" dirty="0" err="1"/>
              <a:t>Mpeis</a:t>
            </a:r>
            <a:r>
              <a:rPr lang="en-GB" sz="2800" b="0" baseline="30000" dirty="0"/>
              <a:t>∗</a:t>
            </a:r>
            <a:r>
              <a:rPr lang="en-GB" sz="2800" b="0" dirty="0"/>
              <a:t>, Jaime </a:t>
            </a:r>
            <a:r>
              <a:rPr lang="en-GB" sz="2800" b="0" dirty="0" err="1"/>
              <a:t>Bleye</a:t>
            </a:r>
            <a:r>
              <a:rPr lang="en-GB" sz="2800" b="0" dirty="0"/>
              <a:t> Vicario</a:t>
            </a:r>
            <a:r>
              <a:rPr lang="en-GB" sz="2800" b="0" baseline="30000" dirty="0"/>
              <a:t>‡</a:t>
            </a:r>
            <a:r>
              <a:rPr lang="en-GB" sz="2800" b="0" dirty="0"/>
              <a:t>, </a:t>
            </a:r>
          </a:p>
          <a:p>
            <a:pPr algn="ctr"/>
            <a:r>
              <a:rPr lang="en-GB" sz="2800" dirty="0"/>
              <a:t>Demetrios </a:t>
            </a:r>
            <a:r>
              <a:rPr lang="en-GB" sz="2800" dirty="0" err="1"/>
              <a:t>Zeinalipour-Yazti</a:t>
            </a:r>
            <a:r>
              <a:rPr lang="en-GB" sz="2800" baseline="30000" dirty="0"/>
              <a:t>∗</a:t>
            </a:r>
            <a:endParaRPr lang="en-US" sz="28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BCCAAE-1B5E-43F1-5F8E-3F538E1DF19A}"/>
              </a:ext>
            </a:extLst>
          </p:cNvPr>
          <p:cNvSpPr/>
          <p:nvPr/>
        </p:nvSpPr>
        <p:spPr>
          <a:xfrm>
            <a:off x="761117" y="3068960"/>
            <a:ext cx="7003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</a:t>
            </a:r>
            <a:r>
              <a:rPr lang="en-US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2109 Nicosia, Cyprus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 </a:t>
            </a:r>
          </a:p>
          <a:p>
            <a:pPr algn="ctr"/>
            <a:r>
              <a:rPr lang="en-GB" sz="1400" b="0" baseline="30000" dirty="0"/>
              <a:t>‡ 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Integral Maritime Safety Centre </a:t>
            </a:r>
            <a:r>
              <a:rPr lang="en-GB" sz="14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Jovellanos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33393 </a:t>
            </a:r>
            <a:r>
              <a:rPr lang="en-GB" sz="14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Gijón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Asturias, Spain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195CE-61B3-A580-BD4D-13CE2384ADD1}"/>
              </a:ext>
            </a:extLst>
          </p:cNvPr>
          <p:cNvSpPr txBox="1"/>
          <p:nvPr/>
        </p:nvSpPr>
        <p:spPr>
          <a:xfrm>
            <a:off x="317054" y="3579888"/>
            <a:ext cx="798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  <a:hlinkClick r:id="rId3"/>
              </a:rPr>
              <a:t>mpeis.paschalis@ucy.ac.cy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  <a:hlinkClick r:id="rId4"/>
              </a:rPr>
              <a:t>jaimebv@centrojovellanos.es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  <a:hlinkClick r:id="rId5"/>
              </a:rPr>
              <a:t>dzeina@cs.ucy.ac.cy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b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3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5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11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FF64F7D-6360-2D13-BA54-DADD4F2B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19" y="2319708"/>
            <a:ext cx="1025964" cy="14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shfire.eu">
            <a:extLst>
              <a:ext uri="{FF2B5EF4-FFF2-40B4-BE49-F238E27FC236}">
                <a16:creationId xmlns:a16="http://schemas.microsoft.com/office/drawing/2014/main" id="{8AFAFAEA-8982-854B-560A-8DE27398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21" y="3600654"/>
            <a:ext cx="2600411" cy="19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entro Jovellanos - Maritime and Offshore Safety Training Programs">
            <a:extLst>
              <a:ext uri="{FF2B5EF4-FFF2-40B4-BE49-F238E27FC236}">
                <a16:creationId xmlns:a16="http://schemas.microsoft.com/office/drawing/2014/main" id="{FB3D0ECD-78F8-63A9-7C2F-3F42FE9C6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22" y="3977006"/>
            <a:ext cx="1180155" cy="11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University of Cyprus">
            <a:extLst>
              <a:ext uri="{FF2B5EF4-FFF2-40B4-BE49-F238E27FC236}">
                <a16:creationId xmlns:a16="http://schemas.microsoft.com/office/drawing/2014/main" id="{CBD54554-6537-43FC-B98C-91025444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1" y="3964332"/>
            <a:ext cx="3082543" cy="13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0BA-9C24-565E-9A1E-824064BE3328}"/>
              </a:ext>
            </a:extLst>
          </p:cNvPr>
          <p:cNvSpPr txBox="1"/>
          <p:nvPr/>
        </p:nvSpPr>
        <p:spPr>
          <a:xfrm>
            <a:off x="710623" y="5217231"/>
            <a:ext cx="7813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Y" sz="1800" b="0" dirty="0">
                <a:hlinkClick r:id="rId10"/>
              </a:rPr>
              <a:t>https://anyplace.cs.ucy.ac.cy/</a:t>
            </a:r>
            <a:r>
              <a:rPr lang="en-CY" sz="1800" b="0" dirty="0"/>
              <a:t>                                </a:t>
            </a:r>
            <a:r>
              <a:rPr lang="en-GB" sz="1800" b="0" u="sng" dirty="0">
                <a:hlinkClick r:id="rId11"/>
              </a:rPr>
              <a:t>https://lashfire.eu/</a:t>
            </a:r>
            <a:endParaRPr lang="en-CY" sz="1800" b="0" dirty="0"/>
          </a:p>
        </p:txBody>
      </p:sp>
      <p:pic>
        <p:nvPicPr>
          <p:cNvPr id="11" name="Picture 10">
            <a:hlinkClick r:id="rId12"/>
            <a:extLst>
              <a:ext uri="{FF2B5EF4-FFF2-40B4-BE49-F238E27FC236}">
                <a16:creationId xmlns:a16="http://schemas.microsoft.com/office/drawing/2014/main" id="{01B0E288-1776-8D95-B1C7-BD5CC853F6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79" y="6053284"/>
            <a:ext cx="300313" cy="300313"/>
          </a:xfrm>
          <a:prstGeom prst="rect">
            <a:avLst/>
          </a:prstGeom>
        </p:spPr>
      </p:pic>
      <p:pic>
        <p:nvPicPr>
          <p:cNvPr id="12" name="Picture 11">
            <a:hlinkClick r:id="rId12"/>
            <a:extLst>
              <a:ext uri="{FF2B5EF4-FFF2-40B4-BE49-F238E27FC236}">
                <a16:creationId xmlns:a16="http://schemas.microsoft.com/office/drawing/2014/main" id="{9C80F9B9-C7D9-8302-6441-FEDD239876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89" y="6031348"/>
            <a:ext cx="335974" cy="3359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C36EEF5-197C-638F-8CD6-FD2EFC49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01" y="3924447"/>
            <a:ext cx="1269678" cy="123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41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3806" y="3925250"/>
            <a:ext cx="3922142" cy="1680955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967" y="2190600"/>
            <a:ext cx="1082497" cy="105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10"/>
          <p:cNvSpPr>
            <a:spLocks noChangeArrowheads="1"/>
          </p:cNvSpPr>
          <p:nvPr/>
        </p:nvSpPr>
        <p:spPr bwMode="auto">
          <a:xfrm>
            <a:off x="457200" y="5606206"/>
            <a:ext cx="81867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/>
            <a:r>
              <a:rPr lang="en-US" sz="1400" b="0" i="1" dirty="0"/>
              <a:t>“The Anatomy of the Anyplace Indoor Navigation Service”, </a:t>
            </a:r>
            <a:r>
              <a:rPr lang="en-US" sz="1400" b="0" dirty="0" err="1"/>
              <a:t>Demetrios</a:t>
            </a:r>
            <a:r>
              <a:rPr lang="en-US" sz="1400" b="0" dirty="0"/>
              <a:t> Zeinalipour-</a:t>
            </a:r>
            <a:r>
              <a:rPr lang="en-US" sz="1400" b="0" dirty="0" err="1"/>
              <a:t>Yazti</a:t>
            </a:r>
            <a:r>
              <a:rPr lang="en-US" sz="1400" b="0" dirty="0"/>
              <a:t> and Christos </a:t>
            </a:r>
            <a:r>
              <a:rPr lang="en-US" sz="1400" b="0" dirty="0" err="1"/>
              <a:t>Laoudias</a:t>
            </a:r>
            <a:r>
              <a:rPr lang="en-US" sz="1400" b="0" dirty="0"/>
              <a:t>, </a:t>
            </a:r>
            <a:r>
              <a:rPr lang="en-US" sz="1400" dirty="0"/>
              <a:t>ACM SIGSPATIAL Special</a:t>
            </a:r>
            <a:r>
              <a:rPr lang="en-US" sz="1400" b="0" dirty="0"/>
              <a:t>, Special Issue on Indoor Spatial Awareness II, Editor: Chi-Yin Chow, Vol. 9, No. 2, pp. 3-10, July 2017.</a:t>
            </a:r>
            <a:endParaRPr lang="en-US" sz="24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>
                <a:ea typeface="ＭＳ Ｐゴシック" pitchFamily="34" charset="-128"/>
                <a:cs typeface="Arial" pitchFamily="34" charset="0"/>
              </a:rPr>
              <a:t>Anyplace</a:t>
            </a:r>
            <a:endParaRPr lang="en-GB" sz="4000" dirty="0">
              <a:solidFill>
                <a:schemeClr val="tx1"/>
              </a:solidFill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11269" name="Content Placeholder 2"/>
          <p:cNvSpPr>
            <a:spLocks noGrp="1"/>
          </p:cNvSpPr>
          <p:nvPr>
            <p:ph idx="1"/>
          </p:nvPr>
        </p:nvSpPr>
        <p:spPr>
          <a:xfrm>
            <a:off x="457200" y="980778"/>
            <a:ext cx="8218488" cy="1008062"/>
          </a:xfrm>
        </p:spPr>
        <p:txBody>
          <a:bodyPr/>
          <a:lstStyle/>
          <a:p>
            <a:pPr marL="514350" indent="-514350">
              <a:buFontTx/>
              <a:buNone/>
            </a:pPr>
            <a:r>
              <a:rPr lang="en-US" altLang="en-US" sz="2800" dirty="0">
                <a:ea typeface="ＭＳ Ｐゴシック" charset="-128"/>
              </a:rPr>
              <a:t>	A complete open-source </a:t>
            </a:r>
            <a:r>
              <a:rPr lang="en-US" altLang="en-US" sz="2800" b="1" dirty="0">
                <a:ea typeface="ＭＳ Ｐゴシック" charset="-128"/>
              </a:rPr>
              <a:t>Internet-based Indoor Navigation (</a:t>
            </a:r>
            <a:r>
              <a:rPr lang="en-US" altLang="en-US" sz="2800" b="1" dirty="0">
                <a:solidFill>
                  <a:srgbClr val="FF0000"/>
                </a:solidFill>
                <a:ea typeface="ＭＳ Ｐゴシック" charset="-128"/>
              </a:rPr>
              <a:t>IIN</a:t>
            </a:r>
            <a:r>
              <a:rPr lang="en-US" altLang="en-US" sz="2800" b="1" dirty="0">
                <a:ea typeface="ＭＳ Ｐゴシック" charset="-128"/>
              </a:rPr>
              <a:t>) </a:t>
            </a:r>
            <a:r>
              <a:rPr lang="en-US" altLang="en-US" sz="2800" dirty="0">
                <a:ea typeface="ＭＳ Ｐゴシック" charset="-128"/>
              </a:rPr>
              <a:t>Service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871465" y="1771009"/>
            <a:ext cx="7012903" cy="2154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00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predominant IoT open-source</a:t>
            </a:r>
            <a:r>
              <a:rPr lang="en-US" alt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Indoor Localization Service - </a:t>
            </a:r>
            <a:r>
              <a:rPr lang="en-US" altLang="en-US" sz="2000" b="0" kern="0" dirty="0">
                <a:solidFill>
                  <a:schemeClr val="tx1"/>
                </a:solidFill>
                <a:ea typeface="ＭＳ Ｐゴシック" pitchFamily="34" charset="-128"/>
              </a:rPr>
              <a:t>MIT License.</a:t>
            </a:r>
            <a:endParaRPr lang="en-US" altLang="en-US" sz="200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457200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000" kern="0" dirty="0">
                <a:solidFill>
                  <a:schemeClr val="tx1"/>
                </a:solidFill>
                <a:ea typeface="ＭＳ Ｐゴシック" pitchFamily="34" charset="-128"/>
              </a:rPr>
              <a:t>Modular Architecture: </a:t>
            </a:r>
            <a:r>
              <a:rPr lang="en-US" altLang="en-US" sz="2000" b="0" kern="0" dirty="0">
                <a:solidFill>
                  <a:schemeClr val="tx1"/>
                </a:solidFill>
                <a:ea typeface="ＭＳ Ｐゴシック" pitchFamily="34" charset="-128"/>
              </a:rPr>
              <a:t>Web, Android, Windows, iOS, JSON API.</a:t>
            </a:r>
          </a:p>
          <a:p>
            <a:pPr marL="457200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000" b="0" kern="0" dirty="0">
                <a:solidFill>
                  <a:schemeClr val="tx1"/>
                </a:solidFill>
                <a:ea typeface="ＭＳ Ｐゴシック" pitchFamily="34" charset="-128"/>
              </a:rPr>
              <a:t>Multiple awards for accuracy &amp; utility.</a:t>
            </a:r>
          </a:p>
          <a:p>
            <a:pPr marL="457200" indent="-514350">
              <a:spcBef>
                <a:spcPct val="20000"/>
              </a:spcBef>
              <a:buFontTx/>
              <a:buChar char="–"/>
              <a:defRPr/>
            </a:pPr>
            <a:r>
              <a:rPr lang="en-US" altLang="en-US" sz="2000" b="0" kern="0" dirty="0">
                <a:solidFill>
                  <a:srgbClr val="FF0000"/>
                </a:solidFill>
                <a:ea typeface="ＭＳ Ｐゴシック" pitchFamily="34" charset="-128"/>
              </a:rPr>
              <a:t>Supports only Wi-Fi + IMU localization on Android </a:t>
            </a:r>
            <a:r>
              <a:rPr lang="en-US" altLang="en-US" sz="2000" b="0" kern="0" dirty="0">
                <a:solidFill>
                  <a:srgbClr val="FF0000"/>
                </a:solidFill>
                <a:ea typeface="ＭＳ Ｐゴシック" pitchFamily="34" charset="-128"/>
                <a:sym typeface="Wingdings" pitchFamily="2" charset="2"/>
              </a:rPr>
              <a:t></a:t>
            </a:r>
            <a:endParaRPr lang="en-US" altLang="en-US" sz="2000" b="0" kern="0" dirty="0">
              <a:solidFill>
                <a:srgbClr val="FF0000"/>
              </a:solidFill>
              <a:ea typeface="ＭＳ Ｐゴシック" pitchFamily="34" charset="-128"/>
            </a:endParaRPr>
          </a:p>
          <a:p>
            <a:pPr marL="457200" indent="-514350">
              <a:spcBef>
                <a:spcPct val="20000"/>
              </a:spcBef>
              <a:buFontTx/>
              <a:buChar char="–"/>
              <a:defRPr/>
            </a:pPr>
            <a:endParaRPr lang="en-US" altLang="en-US" sz="2000" b="0" kern="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2418" y="829743"/>
            <a:ext cx="1397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Localization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4664" y="3925250"/>
            <a:ext cx="3715768" cy="16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17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Anyplace: Before &amp; After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24987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042988" y="5373688"/>
            <a:ext cx="33845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Before </a:t>
            </a:r>
            <a:r>
              <a:rPr lang="en-US" altLang="en-US">
                <a:solidFill>
                  <a:srgbClr val="FF0000"/>
                </a:solidFill>
                <a:sym typeface="Wingdings" charset="2"/>
              </a:rPr>
              <a:t></a:t>
            </a:r>
            <a:endParaRPr lang="en-US" altLang="en-US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(using Google API Location)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373688"/>
            <a:ext cx="367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After </a:t>
            </a:r>
            <a:r>
              <a:rPr lang="en-US" altLang="en-US">
                <a:solidFill>
                  <a:srgbClr val="007A37"/>
                </a:solidFill>
                <a:sym typeface="Wingdings" charset="2"/>
              </a:rPr>
              <a:t></a:t>
            </a:r>
            <a:endParaRPr lang="en-US" altLang="en-US">
              <a:solidFill>
                <a:srgbClr val="007A37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007A37"/>
                </a:solidFill>
              </a:rPr>
              <a:t>(using Anyplace Location &amp; Indoor Models)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2470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 rot="-1250407">
            <a:off x="1998663" y="2189163"/>
            <a:ext cx="1420812" cy="1584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Anyplace (Building) Showcases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923859"/>
            <a:ext cx="8410095" cy="5073650"/>
          </a:xfrm>
        </p:spPr>
        <p:txBody>
          <a:bodyPr/>
          <a:lstStyle/>
          <a:p>
            <a:r>
              <a:rPr lang="en-US" altLang="en-US" sz="2800" dirty="0">
                <a:ea typeface="ＭＳ Ｐゴシック" charset="-128"/>
              </a:rPr>
              <a:t>Campus @ Univ. of Cyprus</a:t>
            </a:r>
          </a:p>
          <a:p>
            <a:pPr lvl="1"/>
            <a:r>
              <a:rPr lang="en-US" altLang="en-US" sz="2400" b="1" dirty="0">
                <a:solidFill>
                  <a:srgbClr val="FF0000"/>
                </a:solidFill>
                <a:ea typeface="ＭＳ Ｐゴシック" charset="-128"/>
              </a:rPr>
              <a:t>60 Buildings </a:t>
            </a:r>
            <a:r>
              <a:rPr lang="en-US" altLang="en-US" sz="2400" dirty="0">
                <a:ea typeface="ＭＳ Ｐゴシック" charset="-128"/>
              </a:rPr>
              <a:t>mapped, Thousands of POIs</a:t>
            </a:r>
          </a:p>
          <a:p>
            <a:r>
              <a:rPr lang="en-US" altLang="en-US" sz="2800" dirty="0">
                <a:ea typeface="ＭＳ Ｐゴシック" charset="-128"/>
              </a:rPr>
              <a:t>Campus @ Univ. of Jaen (Spain)  </a:t>
            </a:r>
            <a:r>
              <a:rPr lang="en-US" altLang="en-US" sz="2000" dirty="0">
                <a:ea typeface="ＭＳ Ｐゴシック" charset="-128"/>
              </a:rPr>
              <a:t>- 9 buildings</a:t>
            </a:r>
          </a:p>
          <a:p>
            <a:r>
              <a:rPr lang="en-US" altLang="en-US" sz="2800" dirty="0">
                <a:ea typeface="ＭＳ Ｐゴシック" charset="-128"/>
              </a:rPr>
              <a:t>Library @ Univ. of Mannheim (Germany) </a:t>
            </a:r>
            <a:r>
              <a:rPr lang="en-US" altLang="en-US" sz="2000" dirty="0">
                <a:ea typeface="ＭＳ Ｐゴシック" charset="-128"/>
              </a:rPr>
              <a:t>- </a:t>
            </a:r>
            <a:r>
              <a:rPr lang="en-US" altLang="en-US" sz="2000" dirty="0" err="1">
                <a:ea typeface="ＭＳ Ｐゴシック" charset="-128"/>
              </a:rPr>
              <a:t>Westflügel</a:t>
            </a:r>
            <a:endParaRPr lang="en-US" altLang="en-US" sz="2000" dirty="0">
              <a:ea typeface="ＭＳ Ｐゴシック" charset="-128"/>
            </a:endParaRPr>
          </a:p>
          <a:p>
            <a:pPr lvl="1"/>
            <a:endParaRPr lang="en-US" altLang="en-US" sz="2400" dirty="0">
              <a:ea typeface="ＭＳ Ｐゴシック" charset="-128"/>
            </a:endParaRPr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343751" y="5603970"/>
            <a:ext cx="3024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dirty="0"/>
              <a:t>Example: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7544" y="5705450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dirty="0">
                <a:latin typeface="Courier New" charset="0"/>
                <a:ea typeface="Courier New" charset="0"/>
                <a:cs typeface="Courier New" charset="0"/>
                <a:hlinkClick r:id="rId2"/>
              </a:rPr>
              <a:t>https://goo.gl/4Z43Cv</a:t>
            </a:r>
            <a:r>
              <a:rPr lang="en-US" sz="1600" b="0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5405" y="6084100"/>
            <a:ext cx="320466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dirty="0">
                <a:latin typeface="Courier New" charset="0"/>
                <a:ea typeface="Courier New" charset="0"/>
                <a:cs typeface="Courier New" charset="0"/>
                <a:hlinkClick r:id="rId3"/>
              </a:rPr>
              <a:t>https://youtu.be/uMFnxXnm1yc?t=17</a:t>
            </a:r>
            <a:r>
              <a:rPr lang="en-US" sz="1100" b="0" dirty="0">
                <a:latin typeface="Courier New" charset="0"/>
                <a:ea typeface="Courier New" charset="0"/>
                <a:cs typeface="Courier New" charset="0"/>
              </a:rPr>
              <a:t> </a:t>
            </a: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343751" y="5953313"/>
            <a:ext cx="1419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dirty="0"/>
              <a:t>Video: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980" y="2950773"/>
            <a:ext cx="4018167" cy="26384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4820" y="2973832"/>
            <a:ext cx="3800939" cy="2615408"/>
          </a:xfrm>
          <a:prstGeom prst="rect">
            <a:avLst/>
          </a:prstGeom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588117" y="5687847"/>
            <a:ext cx="14199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dirty="0"/>
              <a:t>Video:</a:t>
            </a:r>
          </a:p>
        </p:txBody>
      </p:sp>
      <p:sp>
        <p:nvSpPr>
          <p:cNvPr id="2" name="Rectangle 1"/>
          <p:cNvSpPr/>
          <p:nvPr/>
        </p:nvSpPr>
        <p:spPr>
          <a:xfrm>
            <a:off x="5625332" y="5757054"/>
            <a:ext cx="32419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rgbClr val="1DA1F2"/>
                </a:solidFill>
                <a:latin typeface="Helvetica Neue" charset="0"/>
              </a:rPr>
              <a:t>https://</a:t>
            </a:r>
            <a:r>
              <a:rPr lang="en-US" sz="1400" b="0" dirty="0" err="1">
                <a:solidFill>
                  <a:srgbClr val="1DA1F2"/>
                </a:solidFill>
                <a:latin typeface="Helvetica Neue" charset="0"/>
              </a:rPr>
              <a:t>youtu.be</a:t>
            </a:r>
            <a:r>
              <a:rPr lang="en-US" sz="1400" b="0" dirty="0">
                <a:solidFill>
                  <a:srgbClr val="1DA1F2"/>
                </a:solidFill>
                <a:latin typeface="Helvetica Neue" charset="0"/>
              </a:rPr>
              <a:t>/8m-C2fx8prM?t=66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237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Anyplace (Vessel) Showcases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761999" y="5951440"/>
            <a:ext cx="7439508" cy="285872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2400" dirty="0">
                <a:ea typeface="ＭＳ Ｐゴシック" charset="-128"/>
                <a:hlinkClick r:id="rId2"/>
              </a:rPr>
              <a:t>https://anyplace.cs.ucy.ac.cy/viewer/?cuid=lashfire</a:t>
            </a:r>
            <a:endParaRPr lang="en-US" altLang="en-US" sz="2400" dirty="0">
              <a:ea typeface="ＭＳ Ｐゴシック" charset="-128"/>
            </a:endParaRPr>
          </a:p>
          <a:p>
            <a:endParaRPr lang="en-US" altLang="en-US" sz="2000" dirty="0">
              <a:ea typeface="ＭＳ Ｐゴシック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DCE46-8C45-6679-3C05-6CA898BCB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966367"/>
            <a:ext cx="3729477" cy="3183819"/>
          </a:xfrm>
          <a:prstGeom prst="rect">
            <a:avLst/>
          </a:prstGeom>
        </p:spPr>
      </p:pic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2503A4D-D49B-0293-F1BC-D7BD5AF8A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89807"/>
            <a:ext cx="3629507" cy="4941586"/>
          </a:xfrm>
          <a:prstGeom prst="rect">
            <a:avLst/>
          </a:prstGeom>
        </p:spPr>
      </p:pic>
      <p:pic>
        <p:nvPicPr>
          <p:cNvPr id="1026" name="Picture 2" descr="Stena Flavia | Ferry to Travemünde and Liepāja | Stena Line">
            <a:extLst>
              <a:ext uri="{FF2B5EF4-FFF2-40B4-BE49-F238E27FC236}">
                <a16:creationId xmlns:a16="http://schemas.microsoft.com/office/drawing/2014/main" id="{DAE5855F-7B0C-DC95-8F9B-1CB0CB7D9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70233"/>
            <a:ext cx="3719753" cy="173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282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B97B-3C62-517A-0A60-C9B05782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778098"/>
          </a:xfrm>
        </p:spPr>
        <p:txBody>
          <a:bodyPr/>
          <a:lstStyle/>
          <a:p>
            <a:r>
              <a:rPr lang="en-CY" dirty="0"/>
              <a:t>Smart Alert System (SMAS)</a:t>
            </a:r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773063E-9A0E-8728-84A8-8B6E9D588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268760"/>
            <a:ext cx="2544671" cy="494310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C4C390-5036-84CB-722C-A432B07F9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371" y="1092200"/>
            <a:ext cx="5949446" cy="4047901"/>
          </a:xfrm>
        </p:spPr>
        <p:txBody>
          <a:bodyPr/>
          <a:lstStyle/>
          <a:p>
            <a:r>
              <a:rPr lang="en-CY" sz="2800" dirty="0"/>
              <a:t>A </a:t>
            </a:r>
            <a:r>
              <a:rPr lang="en-CY" sz="2800" b="1" dirty="0"/>
              <a:t>mobile app </a:t>
            </a:r>
            <a:r>
              <a:rPr lang="en-CY" sz="2800" dirty="0"/>
              <a:t>for </a:t>
            </a:r>
            <a:r>
              <a:rPr lang="en-CY" sz="2800" b="1" dirty="0"/>
              <a:t>First Responders </a:t>
            </a:r>
            <a:r>
              <a:rPr lang="en-CY" sz="2800" dirty="0"/>
              <a:t>implementing </a:t>
            </a:r>
            <a:r>
              <a:rPr lang="en-CY" sz="2800" b="1" dirty="0"/>
              <a:t>“Zero Infrastructure” + Offline </a:t>
            </a:r>
            <a:r>
              <a:rPr lang="en-CY" sz="2800" dirty="0"/>
              <a:t>localization system.</a:t>
            </a:r>
          </a:p>
          <a:p>
            <a:pPr marL="457200" lvl="1" indent="0">
              <a:buNone/>
            </a:pPr>
            <a:r>
              <a:rPr lang="en-CY" sz="2400" dirty="0">
                <a:sym typeface="Wingdings" pitchFamily="2" charset="2"/>
              </a:rPr>
              <a:t> </a:t>
            </a:r>
            <a:r>
              <a:rPr lang="en-GB" sz="2400" dirty="0">
                <a:sym typeface="Wingdings" pitchFamily="2" charset="2"/>
              </a:rPr>
              <a:t>r</a:t>
            </a:r>
            <a:r>
              <a:rPr lang="en-CY" sz="2400" dirty="0">
                <a:sym typeface="Wingdings" pitchFamily="2" charset="2"/>
              </a:rPr>
              <a:t>equires no localization infrastructure </a:t>
            </a:r>
            <a:endParaRPr lang="en-CY" sz="2400" dirty="0"/>
          </a:p>
          <a:p>
            <a:pPr marL="457200" lvl="1" indent="0">
              <a:buNone/>
            </a:pPr>
            <a:r>
              <a:rPr lang="en-CY" sz="2400" dirty="0">
                <a:sym typeface="Wingdings" pitchFamily="2" charset="2"/>
              </a:rPr>
              <a:t> </a:t>
            </a:r>
            <a:r>
              <a:rPr lang="en-CY" sz="2400" dirty="0"/>
              <a:t>requires no network</a:t>
            </a:r>
          </a:p>
          <a:p>
            <a:pPr lvl="1">
              <a:buFont typeface="Wingdings" pitchFamily="2" charset="2"/>
              <a:buChar char="è"/>
            </a:pPr>
            <a:r>
              <a:rPr lang="en-CY" sz="2400" dirty="0"/>
              <a:t> requires no video transfer </a:t>
            </a:r>
          </a:p>
          <a:p>
            <a:pPr marL="457200" lvl="1" indent="0">
              <a:buNone/>
            </a:pPr>
            <a:r>
              <a:rPr lang="en-CY" sz="2400" dirty="0">
                <a:sym typeface="Wingdings" pitchFamily="2" charset="2"/>
              </a:rPr>
              <a:t> </a:t>
            </a:r>
            <a:r>
              <a:rPr lang="en-CY" sz="2400" dirty="0"/>
              <a:t>only on-device computation</a:t>
            </a:r>
          </a:p>
          <a:p>
            <a:r>
              <a:rPr lang="en-CY" sz="2800" dirty="0"/>
              <a:t>If network is available, then also supports chat and alert.</a:t>
            </a:r>
          </a:p>
          <a:p>
            <a:pPr lvl="1"/>
            <a:r>
              <a:rPr lang="en-CY" sz="2400" dirty="0"/>
              <a:t>Edge server on-premise (vessel)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13453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8B97B-3C62-517A-0A60-C9B05782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994122"/>
          </a:xfrm>
        </p:spPr>
        <p:txBody>
          <a:bodyPr/>
          <a:lstStyle/>
          <a:p>
            <a:r>
              <a:rPr lang="en-CY" sz="3600" dirty="0"/>
              <a:t>Zero Infrastructure Localization </a:t>
            </a:r>
            <a:br>
              <a:rPr lang="en-CY" sz="3600" dirty="0"/>
            </a:br>
            <a:r>
              <a:rPr lang="en-CY" sz="3600" dirty="0"/>
              <a:t>in SMAS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8633-19B2-BBDB-248E-AAB32DF3C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29634"/>
          </a:xfrm>
        </p:spPr>
        <p:txBody>
          <a:bodyPr/>
          <a:lstStyle/>
          <a:p>
            <a:r>
              <a:rPr lang="en-CY" b="1" dirty="0"/>
              <a:t>ML Training: </a:t>
            </a:r>
            <a:r>
              <a:rPr lang="en-CY" dirty="0"/>
              <a:t>vessel owners provide video footage that we annotate and process on deep learning server – called </a:t>
            </a:r>
            <a:r>
              <a:rPr lang="en-CY" b="1" dirty="0">
                <a:solidFill>
                  <a:srgbClr val="FF0000"/>
                </a:solidFill>
              </a:rPr>
              <a:t>training</a:t>
            </a:r>
          </a:p>
          <a:p>
            <a:pPr lvl="1"/>
            <a:r>
              <a:rPr lang="en-CY" dirty="0"/>
              <a:t>Once per vessel (family)</a:t>
            </a:r>
          </a:p>
          <a:p>
            <a:r>
              <a:rPr lang="en-CY" b="1" dirty="0"/>
              <a:t>Logging: </a:t>
            </a:r>
            <a:r>
              <a:rPr lang="en-CY" dirty="0"/>
              <a:t>technology providers or vessel owners walk around collecting objects using mobile app – called </a:t>
            </a:r>
            <a:r>
              <a:rPr lang="en-CY" b="1" dirty="0">
                <a:solidFill>
                  <a:srgbClr val="FF0000"/>
                </a:solidFill>
              </a:rPr>
              <a:t>fingerprinting</a:t>
            </a:r>
          </a:p>
          <a:p>
            <a:pPr lvl="1"/>
            <a:r>
              <a:rPr lang="en-CY" dirty="0"/>
              <a:t>Once per vessel</a:t>
            </a:r>
          </a:p>
          <a:p>
            <a:r>
              <a:rPr lang="en-CY" b="1" dirty="0"/>
              <a:t>Localization: </a:t>
            </a:r>
            <a:r>
              <a:rPr lang="en-CY" dirty="0"/>
              <a:t>users use a mission-critical app to localize, geo-chat, geo-share data</a:t>
            </a:r>
          </a:p>
        </p:txBody>
      </p:sp>
    </p:spTree>
    <p:extLst>
      <p:ext uri="{BB962C8B-B14F-4D97-AF65-F5344CB8AC3E}">
        <p14:creationId xmlns:p14="http://schemas.microsoft.com/office/powerpoint/2010/main" val="387024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DD44-0A07-7131-0755-75AD31F7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ML Training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FE24-637A-43F1-321C-AFD0217E9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83" y="1036191"/>
            <a:ext cx="8229600" cy="5073650"/>
          </a:xfrm>
        </p:spPr>
        <p:txBody>
          <a:bodyPr/>
          <a:lstStyle/>
          <a:p>
            <a:r>
              <a:rPr lang="en-GB" sz="2800" b="1" dirty="0"/>
              <a:t>Purpose: </a:t>
            </a:r>
            <a:r>
              <a:rPr lang="en-GB" sz="2800" dirty="0"/>
              <a:t>Train a Machine Learning model to recognize objects using </a:t>
            </a:r>
            <a:r>
              <a:rPr lang="en-GB" sz="2800" b="1" dirty="0"/>
              <a:t>Computer Vision </a:t>
            </a:r>
            <a:r>
              <a:rPr lang="en-GB" sz="2800" dirty="0"/>
              <a:t>and </a:t>
            </a:r>
            <a:r>
              <a:rPr lang="en-GB" sz="2800" b="1" dirty="0"/>
              <a:t>Deep Learning.</a:t>
            </a:r>
          </a:p>
          <a:p>
            <a:r>
              <a:rPr lang="en-GB" sz="2800" dirty="0"/>
              <a:t>Computer Vision Annotation Tool (CVAT)</a:t>
            </a:r>
          </a:p>
          <a:p>
            <a:pPr lvl="1"/>
            <a:r>
              <a:rPr lang="en-GB" sz="2400" dirty="0"/>
              <a:t>a free, open source, web-based image and video annotation tool by Intel</a:t>
            </a:r>
          </a:p>
          <a:p>
            <a:pPr lvl="1"/>
            <a:r>
              <a:rPr lang="en-GB" sz="2400" dirty="0"/>
              <a:t>HP DL380 Gen10 with 80 logical processors and a powerful NVIDIA V100 card.</a:t>
            </a:r>
          </a:p>
          <a:p>
            <a:pPr lvl="1"/>
            <a:r>
              <a:rPr lang="en-GB" sz="2400" dirty="0"/>
              <a:t>Initial training on Google’s </a:t>
            </a:r>
            <a:r>
              <a:rPr lang="en-GB" sz="2400" dirty="0" err="1"/>
              <a:t>Colab</a:t>
            </a:r>
            <a:r>
              <a:rPr lang="en-GB" sz="2400" dirty="0"/>
              <a:t>.</a:t>
            </a:r>
          </a:p>
          <a:p>
            <a:pPr lvl="1"/>
            <a:endParaRPr lang="en-CY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D11973-A5A4-C6C9-819D-6379D357A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9" y="4554154"/>
            <a:ext cx="2390245" cy="1755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08D183-1A85-4FBB-8D4F-8A4038B33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732" y="4554154"/>
            <a:ext cx="2535388" cy="1755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1431FE-F6FC-71D5-6FFD-871EEE2FBB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54154"/>
            <a:ext cx="2208245" cy="1755165"/>
          </a:xfrm>
          <a:prstGeom prst="rect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6597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40BE05-E236-0248-A107-257759118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1617"/>
            <a:ext cx="6131024" cy="4443833"/>
          </a:xfrm>
        </p:spPr>
        <p:txBody>
          <a:bodyPr/>
          <a:lstStyle/>
          <a:p>
            <a:r>
              <a:rPr lang="en-CY" sz="2400" b="1" dirty="0"/>
              <a:t>LASHCO: </a:t>
            </a:r>
            <a:r>
              <a:rPr lang="en-GB" sz="2400" dirty="0"/>
              <a:t>mid-scale object detection, segmentation and captioning dataset for a commercial vessel. </a:t>
            </a:r>
          </a:p>
          <a:p>
            <a:pPr lvl="1"/>
            <a:r>
              <a:rPr lang="en-GB" sz="1800" dirty="0"/>
              <a:t>99 classes, </a:t>
            </a:r>
            <a:r>
              <a:rPr lang="en-US" sz="1800" dirty="0"/>
              <a:t>24MB.</a:t>
            </a:r>
          </a:p>
          <a:p>
            <a:pPr lvl="1"/>
            <a:r>
              <a:rPr lang="en-US" sz="1800" dirty="0"/>
              <a:t>deck patterns, bulkhead patterns, hoses, fixed installations, signs, control buttons</a:t>
            </a:r>
            <a:r>
              <a:rPr lang="en-CY" sz="1800" dirty="0"/>
              <a:t> …</a:t>
            </a:r>
            <a:endParaRPr lang="en-CY" sz="2400" dirty="0"/>
          </a:p>
          <a:p>
            <a:r>
              <a:rPr lang="en-CY" sz="2400" dirty="0"/>
              <a:t>Used </a:t>
            </a:r>
            <a:r>
              <a:rPr lang="en-CY" sz="2400" b="1" dirty="0"/>
              <a:t>Tensorflow Lite </a:t>
            </a:r>
            <a:r>
              <a:rPr lang="en-CY" sz="2400" dirty="0"/>
              <a:t>with </a:t>
            </a:r>
            <a:r>
              <a:rPr lang="en-CY" sz="2400" b="1" dirty="0"/>
              <a:t>16-bit quantization </a:t>
            </a:r>
            <a:r>
              <a:rPr lang="en-CY" sz="2400" dirty="0"/>
              <a:t>on smartphone.</a:t>
            </a:r>
          </a:p>
          <a:p>
            <a:r>
              <a:rPr lang="en-CY" sz="2400" dirty="0"/>
              <a:t>Used </a:t>
            </a:r>
            <a:r>
              <a:rPr lang="en-CY" sz="2400" b="1" dirty="0"/>
              <a:t>COCO</a:t>
            </a:r>
            <a:r>
              <a:rPr lang="en-CY" sz="2400" dirty="0"/>
              <a:t> (Common Objects in Context) and </a:t>
            </a:r>
            <a:r>
              <a:rPr lang="en-CY" sz="2400" b="1" dirty="0"/>
              <a:t>UCYCO (dept)</a:t>
            </a:r>
            <a:r>
              <a:rPr lang="en-CY" sz="2400" dirty="0"/>
              <a:t> for testing.</a:t>
            </a:r>
            <a:endParaRPr lang="en-CY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1261F37-1211-6D49-8B16-FDF143C4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Y" dirty="0"/>
              <a:t>ML Training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381D02-29F6-EB4C-942A-035D04DE8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67" y="4803238"/>
            <a:ext cx="5472608" cy="15534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1E1784-06E0-6F42-86CA-16D1FF2D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34" y="3015877"/>
            <a:ext cx="2141670" cy="1673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4BB4143-1A82-F044-AF08-5BE165830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5068" y="6351012"/>
            <a:ext cx="504180" cy="37046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1F3B7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D11696-BAB7-4287-BE74-36441D7E73F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44DD65-3848-824F-9EA2-306191391743}"/>
              </a:ext>
            </a:extLst>
          </p:cNvPr>
          <p:cNvSpPr txBox="1"/>
          <p:nvPr/>
        </p:nvSpPr>
        <p:spPr>
          <a:xfrm>
            <a:off x="8689679" y="3015877"/>
            <a:ext cx="908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dirty="0">
                <a:solidFill>
                  <a:srgbClr val="FF0000"/>
                </a:solidFill>
              </a:rPr>
              <a:t>7:18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C7294E-DF6A-5742-97F1-5794F769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6835" y="1441848"/>
            <a:ext cx="2141669" cy="15029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F0914CD-EF47-964F-900D-CCB1D531BECB}"/>
              </a:ext>
            </a:extLst>
          </p:cNvPr>
          <p:cNvSpPr txBox="1"/>
          <p:nvPr/>
        </p:nvSpPr>
        <p:spPr>
          <a:xfrm>
            <a:off x="8566332" y="1113483"/>
            <a:ext cx="78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800" dirty="0">
                <a:solidFill>
                  <a:srgbClr val="FF0000"/>
                </a:solidFill>
              </a:rPr>
              <a:t>2:24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BA825C-3972-E14E-9963-A048FE24C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7725" y="4802536"/>
            <a:ext cx="2490618" cy="147049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50D4F9-4C3A-3E4C-B130-FB21FF5C64FE}"/>
              </a:ext>
            </a:extLst>
          </p:cNvPr>
          <p:cNvSpPr txBox="1"/>
          <p:nvPr/>
        </p:nvSpPr>
        <p:spPr>
          <a:xfrm>
            <a:off x="9173818" y="3570633"/>
            <a:ext cx="18473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sz="2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E2A78-9533-736E-5984-89F05B9BE869}"/>
              </a:ext>
            </a:extLst>
          </p:cNvPr>
          <p:cNvSpPr txBox="1"/>
          <p:nvPr/>
        </p:nvSpPr>
        <p:spPr>
          <a:xfrm>
            <a:off x="5843760" y="839602"/>
            <a:ext cx="366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>
                <a:solidFill>
                  <a:srgbClr val="FF0000"/>
                </a:solidFill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158293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cs typeface="Arial" pitchFamily="34" charset="0"/>
              </a:rPr>
              <a:t>Logging &amp; Localization</a:t>
            </a:r>
            <a:endParaRPr lang="en-GB" dirty="0"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A8151-BD31-C430-00EB-87E2DC90FD16}"/>
              </a:ext>
            </a:extLst>
          </p:cNvPr>
          <p:cNvSpPr txBox="1"/>
          <p:nvPr/>
        </p:nvSpPr>
        <p:spPr>
          <a:xfrm>
            <a:off x="2339751" y="4730586"/>
            <a:ext cx="2012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>
                <a:solidFill>
                  <a:srgbClr val="FF0000"/>
                </a:solidFill>
              </a:rPr>
              <a:t>Localize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A06280-6FDF-814C-B8DB-6802833723F1}"/>
              </a:ext>
            </a:extLst>
          </p:cNvPr>
          <p:cNvSpPr txBox="1"/>
          <p:nvPr/>
        </p:nvSpPr>
        <p:spPr>
          <a:xfrm>
            <a:off x="4932040" y="4696040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>
                <a:solidFill>
                  <a:srgbClr val="FF0000"/>
                </a:solidFill>
              </a:rPr>
              <a:t>Heat Scan &amp; Geo-Chat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6ED454-39AE-E4DE-9711-83A17F424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497" y="1134254"/>
            <a:ext cx="2125470" cy="3487949"/>
          </a:xfrm>
          <a:prstGeom prst="rect">
            <a:avLst/>
          </a:prstGeom>
        </p:spPr>
      </p:pic>
      <p:pic>
        <p:nvPicPr>
          <p:cNvPr id="10" name="Picture 9" descr="A screenshot of a car&#10;&#10;Description automatically generated with medium confidence">
            <a:extLst>
              <a:ext uri="{FF2B5EF4-FFF2-40B4-BE49-F238E27FC236}">
                <a16:creationId xmlns:a16="http://schemas.microsoft.com/office/drawing/2014/main" id="{6E2DDFCF-6891-251A-D5AB-0B2A7F231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13" y="1134254"/>
            <a:ext cx="1952099" cy="34714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6EF589-5D8B-5E73-2B94-5B2E298E929F}"/>
              </a:ext>
            </a:extLst>
          </p:cNvPr>
          <p:cNvSpPr txBox="1"/>
          <p:nvPr/>
        </p:nvSpPr>
        <p:spPr>
          <a:xfrm>
            <a:off x="395535" y="4691861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>
                <a:solidFill>
                  <a:srgbClr val="FF0000"/>
                </a:solidFill>
              </a:rPr>
              <a:t>Logger</a:t>
            </a:r>
          </a:p>
        </p:txBody>
      </p:sp>
      <p:pic>
        <p:nvPicPr>
          <p:cNvPr id="12" name="Picture 1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68C9782-3B59-2937-8A56-C45716227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73" y="1145655"/>
            <a:ext cx="1805753" cy="3507481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D14E2A8-BEBF-B23B-9A8E-CF6C3FB43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0298" y="1153097"/>
            <a:ext cx="1841663" cy="357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21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86766" cy="4784948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sz="3600" dirty="0">
                <a:solidFill>
                  <a:schemeClr val="bg2"/>
                </a:solidFill>
              </a:rPr>
              <a:t>Background &amp; Related Work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Surface Algorithm</a:t>
            </a:r>
          </a:p>
          <a:p>
            <a:r>
              <a:rPr lang="en-US" sz="3600" dirty="0"/>
              <a:t>Experimental Evaluation</a:t>
            </a:r>
          </a:p>
          <a:p>
            <a:r>
              <a:rPr lang="en-US" sz="36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08731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65FA9-A38F-CFDD-2474-0DB370DAE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3600" b="0" dirty="0"/>
              <a:t>Motivation – Fires on Ro-Ro Vessels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0317E-7205-926B-A29C-03FAF9258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69" y="1067012"/>
            <a:ext cx="8186767" cy="4663901"/>
          </a:xfrm>
        </p:spPr>
        <p:txBody>
          <a:bodyPr/>
          <a:lstStyle/>
          <a:p>
            <a:r>
              <a:rPr lang="en-GB" sz="2800" dirty="0"/>
              <a:t>The </a:t>
            </a:r>
            <a:r>
              <a:rPr lang="en-GB" sz="2800" b="1" dirty="0"/>
              <a:t>early suppression </a:t>
            </a:r>
            <a:r>
              <a:rPr lang="en-GB" sz="2800" dirty="0"/>
              <a:t>of fires on ro-ro vessels requires </a:t>
            </a:r>
            <a:r>
              <a:rPr lang="en-GB" sz="2800" b="1" dirty="0"/>
              <a:t>rapid fire identification </a:t>
            </a:r>
          </a:p>
          <a:p>
            <a:pPr lvl="1"/>
            <a:r>
              <a:rPr lang="en-GB" sz="2400" dirty="0"/>
              <a:t>a fire of medium growth exponentially reaches 1MW after only 5 minutes! </a:t>
            </a:r>
          </a:p>
          <a:p>
            <a:endParaRPr lang="en-CY" sz="2400" dirty="0"/>
          </a:p>
        </p:txBody>
      </p:sp>
      <p:pic>
        <p:nvPicPr>
          <p:cNvPr id="2052" name="Picture 4" descr="Fire in a wastepaper basket">
            <a:extLst>
              <a:ext uri="{FF2B5EF4-FFF2-40B4-BE49-F238E27FC236}">
                <a16:creationId xmlns:a16="http://schemas.microsoft.com/office/drawing/2014/main" id="{8D18D133-23EE-363C-9D9E-F9AC1C78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85" y="3042061"/>
            <a:ext cx="1983582" cy="144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E74987-EDD1-34CD-58EE-1FA0AC76818A}"/>
              </a:ext>
            </a:extLst>
          </p:cNvPr>
          <p:cNvSpPr txBox="1"/>
          <p:nvPr/>
        </p:nvSpPr>
        <p:spPr>
          <a:xfrm>
            <a:off x="351810" y="4542482"/>
            <a:ext cx="1983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1650" dirty="0"/>
              <a:t>1 minute</a:t>
            </a:r>
          </a:p>
          <a:p>
            <a:pPr algn="ctr"/>
            <a:r>
              <a:rPr lang="en-CY" sz="1650" dirty="0"/>
              <a:t>50kW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72A4A-C7DD-0542-7F2A-0C284AF364B6}"/>
              </a:ext>
            </a:extLst>
          </p:cNvPr>
          <p:cNvSpPr txBox="1"/>
          <p:nvPr/>
        </p:nvSpPr>
        <p:spPr>
          <a:xfrm>
            <a:off x="2613417" y="4534390"/>
            <a:ext cx="19835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1650" dirty="0"/>
              <a:t>3 minutes</a:t>
            </a:r>
          </a:p>
          <a:p>
            <a:pPr algn="ctr"/>
            <a:r>
              <a:rPr lang="en-CY" sz="1650" dirty="0"/>
              <a:t>400kW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38D711-5BA4-1401-BC95-D1DFBFDA88AC}"/>
              </a:ext>
            </a:extLst>
          </p:cNvPr>
          <p:cNvSpPr txBox="1"/>
          <p:nvPr/>
        </p:nvSpPr>
        <p:spPr>
          <a:xfrm>
            <a:off x="4805800" y="4442101"/>
            <a:ext cx="186077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1650" dirty="0"/>
              <a:t>5 minutes</a:t>
            </a:r>
          </a:p>
          <a:p>
            <a:pPr algn="ctr"/>
            <a:r>
              <a:rPr lang="en-CY" sz="1650" dirty="0"/>
              <a:t>1MW = 1 m2 diesel pool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0D619C-864E-4DEB-B0ED-5648EDC640B5}"/>
              </a:ext>
            </a:extLst>
          </p:cNvPr>
          <p:cNvSpPr txBox="1"/>
          <p:nvPr/>
        </p:nvSpPr>
        <p:spPr>
          <a:xfrm>
            <a:off x="6942257" y="4832584"/>
            <a:ext cx="17017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1650" dirty="0"/>
              <a:t>7 minutes</a:t>
            </a:r>
          </a:p>
          <a:p>
            <a:pPr algn="ctr"/>
            <a:r>
              <a:rPr lang="en-CY" sz="1650" dirty="0"/>
              <a:t>2MW!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D0D369B-E456-7B71-E3D9-EACFC7DCC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00" y="3086214"/>
            <a:ext cx="1860779" cy="139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108D404F-E31D-CF64-7982-8F79BC1EC8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357558"/>
              </p:ext>
            </p:extLst>
          </p:nvPr>
        </p:nvGraphicFramePr>
        <p:xfrm>
          <a:off x="6942257" y="2879565"/>
          <a:ext cx="1662803" cy="1812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F48F46B3-7B50-17F0-7F22-96142F163BF6}"/>
              </a:ext>
            </a:extLst>
          </p:cNvPr>
          <p:cNvGrpSpPr/>
          <p:nvPr/>
        </p:nvGrpSpPr>
        <p:grpSpPr>
          <a:xfrm>
            <a:off x="2514637" y="3042061"/>
            <a:ext cx="2282399" cy="1442945"/>
            <a:chOff x="3514771" y="3243423"/>
            <a:chExt cx="2583541" cy="1717089"/>
          </a:xfrm>
        </p:grpSpPr>
        <p:pic>
          <p:nvPicPr>
            <p:cNvPr id="13" name="Picture 4" descr="Fire in a wastepaper basket">
              <a:extLst>
                <a:ext uri="{FF2B5EF4-FFF2-40B4-BE49-F238E27FC236}">
                  <a16:creationId xmlns:a16="http://schemas.microsoft.com/office/drawing/2014/main" id="{7B5F1677-3FFA-3618-096A-DA3CFA1D3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037" y="3246584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Fire in a wastepaper basket">
              <a:extLst>
                <a:ext uri="{FF2B5EF4-FFF2-40B4-BE49-F238E27FC236}">
                  <a16:creationId xmlns:a16="http://schemas.microsoft.com/office/drawing/2014/main" id="{98AE7B06-FB48-5B32-1333-41A499B06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623" y="3246584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Fire in a wastepaper basket">
              <a:extLst>
                <a:ext uri="{FF2B5EF4-FFF2-40B4-BE49-F238E27FC236}">
                  <a16:creationId xmlns:a16="http://schemas.microsoft.com/office/drawing/2014/main" id="{C600559E-06CF-CF7C-4A03-FAE3E1C91D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1495" y="3243423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Fire in a wastepaper basket">
              <a:extLst>
                <a:ext uri="{FF2B5EF4-FFF2-40B4-BE49-F238E27FC236}">
                  <a16:creationId xmlns:a16="http://schemas.microsoft.com/office/drawing/2014/main" id="{D103287E-B684-D924-B3EC-180DCE904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771" y="3815877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Fire in a wastepaper basket">
              <a:extLst>
                <a:ext uri="{FF2B5EF4-FFF2-40B4-BE49-F238E27FC236}">
                  <a16:creationId xmlns:a16="http://schemas.microsoft.com/office/drawing/2014/main" id="{0FFC0630-90C2-449D-5FE7-5193C31189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357" y="3815877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Fire in a wastepaper basket">
              <a:extLst>
                <a:ext uri="{FF2B5EF4-FFF2-40B4-BE49-F238E27FC236}">
                  <a16:creationId xmlns:a16="http://schemas.microsoft.com/office/drawing/2014/main" id="{CEFCC9EF-F628-7125-4A13-C4567BB739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2229" y="3812716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Fire in a wastepaper basket">
              <a:extLst>
                <a:ext uri="{FF2B5EF4-FFF2-40B4-BE49-F238E27FC236}">
                  <a16:creationId xmlns:a16="http://schemas.microsoft.com/office/drawing/2014/main" id="{D9335B49-29E3-32CF-85C3-FFA738B67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771" y="4417578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Fire in a wastepaper basket">
              <a:extLst>
                <a:ext uri="{FF2B5EF4-FFF2-40B4-BE49-F238E27FC236}">
                  <a16:creationId xmlns:a16="http://schemas.microsoft.com/office/drawing/2014/main" id="{9035DB71-C56E-0245-8D53-F1B0DB992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3357" y="4417578"/>
              <a:ext cx="816817" cy="542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F1B3575-1C87-CB57-2020-3C000C62C02A}"/>
              </a:ext>
            </a:extLst>
          </p:cNvPr>
          <p:cNvSpPr txBox="1"/>
          <p:nvPr/>
        </p:nvSpPr>
        <p:spPr>
          <a:xfrm>
            <a:off x="514264" y="5293516"/>
            <a:ext cx="66668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2800" dirty="0">
                <a:solidFill>
                  <a:srgbClr val="FF0000"/>
                </a:solidFill>
              </a:rPr>
              <a:t>Exponential fire growth! – quick reaction is a must!</a:t>
            </a:r>
          </a:p>
        </p:txBody>
      </p:sp>
    </p:spTree>
    <p:extLst>
      <p:ext uri="{BB962C8B-B14F-4D97-AF65-F5344CB8AC3E}">
        <p14:creationId xmlns:p14="http://schemas.microsoft.com/office/powerpoint/2010/main" val="107313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Graphic spid="12" grpId="0">
        <p:bldAsOne/>
      </p:bldGraphic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2906F8E-2385-F064-051F-0BCEF04370F4}"/>
              </a:ext>
            </a:extLst>
          </p:cNvPr>
          <p:cNvSpPr/>
          <p:nvPr/>
        </p:nvSpPr>
        <p:spPr bwMode="auto">
          <a:xfrm>
            <a:off x="510639" y="1805906"/>
            <a:ext cx="8229600" cy="2304256"/>
          </a:xfrm>
          <a:prstGeom prst="rect">
            <a:avLst/>
          </a:prstGeom>
          <a:solidFill>
            <a:schemeClr val="accent1">
              <a:alpha val="50439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DB105C-4E30-0C42-CAEA-3972E5ECF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Surface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BEBD-3BA8-C475-60D9-5FBF1BE16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073650"/>
          </a:xfrm>
        </p:spPr>
        <p:txBody>
          <a:bodyPr/>
          <a:lstStyle/>
          <a:p>
            <a:r>
              <a:rPr lang="en-CY" sz="2800" b="1" dirty="0"/>
              <a:t>Surface: </a:t>
            </a:r>
            <a:r>
              <a:rPr lang="en-CY" sz="2800" dirty="0"/>
              <a:t>Our data-driven localization algorithm using Computer Vision (CV).</a:t>
            </a:r>
          </a:p>
          <a:p>
            <a:r>
              <a:rPr lang="en-CY" sz="2800" b="1" dirty="0"/>
              <a:t>Problem: </a:t>
            </a:r>
            <a:r>
              <a:rPr lang="en-CY" sz="2800" dirty="0"/>
              <a:t>How to rank objects in a way that the correct location is estimated?</a:t>
            </a:r>
          </a:p>
          <a:p>
            <a:endParaRPr lang="en-CY" sz="2800" dirty="0"/>
          </a:p>
          <a:p>
            <a:pPr marL="0" indent="0">
              <a:buNone/>
            </a:pPr>
            <a:endParaRPr lang="en-CY" sz="2800" dirty="0"/>
          </a:p>
          <a:p>
            <a:endParaRPr lang="en-CY" sz="1600" dirty="0"/>
          </a:p>
          <a:p>
            <a:r>
              <a:rPr lang="en-CY" sz="2800" dirty="0"/>
              <a:t>Additional Challenges:</a:t>
            </a:r>
          </a:p>
          <a:p>
            <a:pPr lvl="1"/>
            <a:r>
              <a:rPr lang="en-CY" sz="2400" dirty="0"/>
              <a:t>How to filter out the </a:t>
            </a:r>
            <a:r>
              <a:rPr lang="en-CY" sz="2400" b="1" dirty="0"/>
              <a:t>proximity </a:t>
            </a:r>
            <a:r>
              <a:rPr lang="en-CY" sz="2400" dirty="0"/>
              <a:t>of similar fingerprints?</a:t>
            </a:r>
          </a:p>
          <a:p>
            <a:pPr lvl="1"/>
            <a:r>
              <a:rPr lang="en-CY" sz="2400" dirty="0"/>
              <a:t>How </a:t>
            </a:r>
            <a:r>
              <a:rPr lang="en-CY" sz="2400" b="1" dirty="0"/>
              <a:t>important objects </a:t>
            </a:r>
            <a:r>
              <a:rPr lang="en-CY" sz="2400" dirty="0"/>
              <a:t>can be ranked higher?</a:t>
            </a:r>
          </a:p>
          <a:p>
            <a:pPr lvl="1"/>
            <a:r>
              <a:rPr lang="en-CY" sz="2400" dirty="0"/>
              <a:t>How to support </a:t>
            </a:r>
            <a:r>
              <a:rPr lang="en-CY" sz="2400" b="1" dirty="0"/>
              <a:t>tracking</a:t>
            </a:r>
            <a:r>
              <a:rPr lang="en-CY" sz="2400" dirty="0"/>
              <a:t> (Continuous Localization)?</a:t>
            </a:r>
          </a:p>
          <a:p>
            <a:pPr lvl="1"/>
            <a:r>
              <a:rPr lang="en-CY" sz="2400" dirty="0"/>
              <a:t>How to reduce the </a:t>
            </a:r>
            <a:r>
              <a:rPr lang="en-CY" sz="2400" b="1" dirty="0"/>
              <a:t>quadratic lookup cost</a:t>
            </a:r>
            <a:r>
              <a:rPr lang="en-CY" sz="2400" dirty="0"/>
              <a:t>?</a:t>
            </a:r>
          </a:p>
          <a:p>
            <a:pPr lvl="1"/>
            <a:endParaRPr lang="en-CY" sz="2400" b="1" dirty="0"/>
          </a:p>
          <a:p>
            <a:pPr marL="457200" lvl="1" indent="0">
              <a:buNone/>
            </a:pPr>
            <a:endParaRPr lang="en-CY" sz="24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42E4F21-B3A6-DB4E-381C-FB6D6501757A}"/>
              </a:ext>
            </a:extLst>
          </p:cNvPr>
          <p:cNvSpPr/>
          <p:nvPr/>
        </p:nvSpPr>
        <p:spPr bwMode="auto">
          <a:xfrm>
            <a:off x="4198706" y="3105634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A62E23F-31B6-264F-4DC5-F80CCB24E458}"/>
              </a:ext>
            </a:extLst>
          </p:cNvPr>
          <p:cNvSpPr/>
          <p:nvPr/>
        </p:nvSpPr>
        <p:spPr bwMode="auto">
          <a:xfrm>
            <a:off x="4584034" y="3415739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3F4C23-7F58-0A23-BFDD-E84A41C61654}"/>
              </a:ext>
            </a:extLst>
          </p:cNvPr>
          <p:cNvSpPr/>
          <p:nvPr/>
        </p:nvSpPr>
        <p:spPr bwMode="auto">
          <a:xfrm>
            <a:off x="4999073" y="3175952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32B92E-35A8-2AC3-CDD7-CB5DF36B9698}"/>
              </a:ext>
            </a:extLst>
          </p:cNvPr>
          <p:cNvSpPr/>
          <p:nvPr/>
        </p:nvSpPr>
        <p:spPr bwMode="auto">
          <a:xfrm>
            <a:off x="5075643" y="3662516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9E6139F-31FC-4A65-EC6D-A9C34879F496}"/>
              </a:ext>
            </a:extLst>
          </p:cNvPr>
          <p:cNvSpPr/>
          <p:nvPr/>
        </p:nvSpPr>
        <p:spPr bwMode="auto">
          <a:xfrm>
            <a:off x="4271222" y="3645694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F37D3F5-9B93-6D77-5677-2BBEF9B6C66C}"/>
              </a:ext>
            </a:extLst>
          </p:cNvPr>
          <p:cNvSpPr/>
          <p:nvPr/>
        </p:nvSpPr>
        <p:spPr bwMode="auto">
          <a:xfrm>
            <a:off x="5627819" y="3645024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1" name="Can 10">
            <a:extLst>
              <a:ext uri="{FF2B5EF4-FFF2-40B4-BE49-F238E27FC236}">
                <a16:creationId xmlns:a16="http://schemas.microsoft.com/office/drawing/2014/main" id="{6724AADF-CE56-0AB1-B0A8-F1DDC17F745A}"/>
              </a:ext>
            </a:extLst>
          </p:cNvPr>
          <p:cNvSpPr/>
          <p:nvPr/>
        </p:nvSpPr>
        <p:spPr bwMode="auto">
          <a:xfrm>
            <a:off x="3923928" y="2780928"/>
            <a:ext cx="2160240" cy="1200329"/>
          </a:xfrm>
          <a:prstGeom prst="can">
            <a:avLst>
              <a:gd name="adj" fmla="val 15930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4B6EFE-E8D6-167A-A05E-1C6BBC77A350}"/>
              </a:ext>
            </a:extLst>
          </p:cNvPr>
          <p:cNvSpPr/>
          <p:nvPr/>
        </p:nvSpPr>
        <p:spPr bwMode="auto">
          <a:xfrm>
            <a:off x="5691428" y="3067765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7283A16-D66C-B858-07FF-CB6BD7EB0A35}"/>
              </a:ext>
            </a:extLst>
          </p:cNvPr>
          <p:cNvSpPr/>
          <p:nvPr/>
        </p:nvSpPr>
        <p:spPr bwMode="auto">
          <a:xfrm>
            <a:off x="5364088" y="3356992"/>
            <a:ext cx="216024" cy="21602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F9E9E8-AFD4-0D97-C414-4A1484863F3D}"/>
              </a:ext>
            </a:extLst>
          </p:cNvPr>
          <p:cNvSpPr txBox="1"/>
          <p:nvPr/>
        </p:nvSpPr>
        <p:spPr>
          <a:xfrm>
            <a:off x="6480218" y="2344798"/>
            <a:ext cx="213503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Fingerprint Database (FDB)</a:t>
            </a:r>
          </a:p>
          <a:p>
            <a:endParaRPr lang="en-GB" sz="1050" b="0" dirty="0"/>
          </a:p>
          <a:p>
            <a:r>
              <a:rPr lang="en-GB" sz="1800" b="0" dirty="0"/>
              <a:t>Record:</a:t>
            </a:r>
          </a:p>
          <a:p>
            <a:r>
              <a:rPr lang="en-GB" sz="1800" b="0" dirty="0"/>
              <a:t>[</a:t>
            </a:r>
            <a:r>
              <a:rPr lang="en-GB" sz="1800" i="1" dirty="0">
                <a:solidFill>
                  <a:srgbClr val="FF0000"/>
                </a:solidFill>
              </a:rPr>
              <a:t>x</a:t>
            </a:r>
            <a:r>
              <a:rPr lang="en-CY" sz="1800" i="1" dirty="0">
                <a:solidFill>
                  <a:srgbClr val="FF0000"/>
                </a:solidFill>
              </a:rPr>
              <a:t>,y,deck</a:t>
            </a:r>
            <a:r>
              <a:rPr lang="en-CY" sz="1800" b="0" i="1" dirty="0"/>
              <a:t>,{</a:t>
            </a:r>
            <a:r>
              <a:rPr lang="en-CY" sz="1800" b="0" dirty="0"/>
              <a:t>drencher, charger, door}]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0A0C77-E915-F826-FD53-275802927267}"/>
              </a:ext>
            </a:extLst>
          </p:cNvPr>
          <p:cNvCxnSpPr>
            <a:cxnSpLocks/>
            <a:stCxn id="12" idx="6"/>
          </p:cNvCxnSpPr>
          <p:nvPr/>
        </p:nvCxnSpPr>
        <p:spPr bwMode="auto">
          <a:xfrm>
            <a:off x="5907452" y="3175777"/>
            <a:ext cx="522893" cy="14588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AB9F1F-568F-7427-B477-0870D084A99D}"/>
              </a:ext>
            </a:extLst>
          </p:cNvPr>
          <p:cNvSpPr txBox="1"/>
          <p:nvPr/>
        </p:nvSpPr>
        <p:spPr>
          <a:xfrm>
            <a:off x="788341" y="2806462"/>
            <a:ext cx="307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Query: </a:t>
            </a:r>
            <a:r>
              <a:rPr lang="en-GB" sz="1800" dirty="0"/>
              <a:t>Where am I?</a:t>
            </a:r>
          </a:p>
          <a:p>
            <a:r>
              <a:rPr lang="en-GB" sz="1800" dirty="0"/>
              <a:t>I see the below objects …</a:t>
            </a:r>
          </a:p>
          <a:p>
            <a:endParaRPr lang="en-GB" sz="1800" b="0" dirty="0"/>
          </a:p>
          <a:p>
            <a:r>
              <a:rPr lang="en-CY" sz="1800" b="0" dirty="0"/>
              <a:t>{drencher, door}</a:t>
            </a:r>
          </a:p>
        </p:txBody>
      </p:sp>
    </p:spTree>
    <p:extLst>
      <p:ext uri="{BB962C8B-B14F-4D97-AF65-F5344CB8AC3E}">
        <p14:creationId xmlns:p14="http://schemas.microsoft.com/office/powerpoint/2010/main" val="38059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B105C-4E30-0C42-CAEA-3972E5ECF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Surface Algorithm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7BEBD-3BA8-C475-60D9-5FBF1BE16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363272" cy="5073650"/>
          </a:xfrm>
        </p:spPr>
        <p:txBody>
          <a:bodyPr/>
          <a:lstStyle/>
          <a:p>
            <a:r>
              <a:rPr lang="en-CY" sz="3600" dirty="0"/>
              <a:t>Surface (Data Management) Concepts </a:t>
            </a:r>
          </a:p>
          <a:p>
            <a:pPr marL="971550" lvl="1" indent="-514350">
              <a:buAutoNum type="alphaUcParenR"/>
            </a:pPr>
            <a:r>
              <a:rPr lang="en-CY" dirty="0"/>
              <a:t>Multiset Subtraction</a:t>
            </a:r>
          </a:p>
          <a:p>
            <a:pPr marL="971550" lvl="1" indent="-514350">
              <a:buFontTx/>
              <a:buAutoNum type="alphaUcParenR"/>
            </a:pPr>
            <a:r>
              <a:rPr lang="en-CY" dirty="0"/>
              <a:t> Spatial Partitioning of Fingerprints</a:t>
            </a:r>
          </a:p>
          <a:p>
            <a:pPr marL="457200" lvl="1" indent="0">
              <a:buNone/>
            </a:pPr>
            <a:r>
              <a:rPr lang="en-CY" dirty="0"/>
              <a:t>C) Global Partitioned Frequency Counting</a:t>
            </a:r>
          </a:p>
          <a:p>
            <a:pPr marL="457200" lvl="1" indent="0">
              <a:buNone/>
            </a:pPr>
            <a:r>
              <a:rPr lang="en-CY" b="1" dirty="0">
                <a:solidFill>
                  <a:srgbClr val="FF0000"/>
                </a:solidFill>
              </a:rPr>
              <a:t>D) </a:t>
            </a:r>
            <a:r>
              <a:rPr lang="en-CY" dirty="0"/>
              <a:t>Bounding Box Filtering of Fingerprints</a:t>
            </a:r>
          </a:p>
          <a:p>
            <a:r>
              <a:rPr lang="en-CY" dirty="0"/>
              <a:t>We devise two Surface variants:</a:t>
            </a:r>
          </a:p>
          <a:p>
            <a:pPr lvl="1"/>
            <a:r>
              <a:rPr lang="en-CY" b="1" dirty="0"/>
              <a:t>Surface Global (SG): </a:t>
            </a:r>
            <a:r>
              <a:rPr lang="en-CY" dirty="0"/>
              <a:t>used on first use without prior location (</a:t>
            </a:r>
            <a:r>
              <a:rPr lang="en-CY" dirty="0">
                <a:solidFill>
                  <a:srgbClr val="FF0000"/>
                </a:solidFill>
              </a:rPr>
              <a:t>localization</a:t>
            </a:r>
            <a:r>
              <a:rPr lang="en-CY" dirty="0"/>
              <a:t>) – use </a:t>
            </a:r>
            <a:r>
              <a:rPr lang="en-CY" b="1" dirty="0"/>
              <a:t>ABC</a:t>
            </a:r>
          </a:p>
          <a:p>
            <a:pPr lvl="1"/>
            <a:r>
              <a:rPr lang="en-CY" b="1" dirty="0"/>
              <a:t>Surface Local (SL): </a:t>
            </a:r>
            <a:r>
              <a:rPr lang="en-CY" dirty="0"/>
              <a:t>used on subsequent localizations (</a:t>
            </a:r>
            <a:r>
              <a:rPr lang="en-CY" dirty="0">
                <a:solidFill>
                  <a:srgbClr val="FF0000"/>
                </a:solidFill>
              </a:rPr>
              <a:t>tracking</a:t>
            </a:r>
            <a:r>
              <a:rPr lang="en-CY" dirty="0"/>
              <a:t>) – use </a:t>
            </a:r>
            <a:r>
              <a:rPr lang="en-CY" b="1" dirty="0"/>
              <a:t>ABC</a:t>
            </a:r>
            <a:r>
              <a:rPr lang="en-CY" b="1" dirty="0">
                <a:solidFill>
                  <a:srgbClr val="FF0000"/>
                </a:solidFill>
              </a:rPr>
              <a:t>D</a:t>
            </a:r>
          </a:p>
          <a:p>
            <a:pPr marL="0" indent="0">
              <a:buNone/>
            </a:pPr>
            <a:endParaRPr lang="en-CY" sz="3600" dirty="0"/>
          </a:p>
          <a:p>
            <a:pPr lvl="1"/>
            <a:endParaRPr lang="en-CY" sz="3200" dirty="0"/>
          </a:p>
        </p:txBody>
      </p:sp>
    </p:spTree>
    <p:extLst>
      <p:ext uri="{BB962C8B-B14F-4D97-AF65-F5344CB8AC3E}">
        <p14:creationId xmlns:p14="http://schemas.microsoft.com/office/powerpoint/2010/main" val="189020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397AE-09FC-D766-2B37-806D6AF3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A) Multiset Subtraction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E23002-4658-E1EC-6643-9F70F1349C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A </a:t>
                </a:r>
                <a:r>
                  <a:rPr lang="en-US" sz="2800" b="1" i="1" dirty="0"/>
                  <a:t>set</a:t>
                </a:r>
                <a:r>
                  <a:rPr lang="en-US" sz="2800" dirty="0"/>
                  <a:t> in Discrete Mathematics is defined as an unordered collection of </a:t>
                </a:r>
                <a:r>
                  <a:rPr lang="en-US" sz="2800" b="1" dirty="0"/>
                  <a:t>distinct</a:t>
                </a:r>
                <a:r>
                  <a:rPr lang="en-US" sz="2800" dirty="0"/>
                  <a:t> objects. </a:t>
                </a:r>
              </a:p>
              <a:p>
                <a:pPr lvl="1"/>
                <a:r>
                  <a:rPr lang="en-US" sz="2400" b="1" dirty="0"/>
                  <a:t>Multiset</a:t>
                </a:r>
                <a:r>
                  <a:rPr lang="en-US" sz="2400" dirty="0"/>
                  <a:t>: a set permitted to contain duplicates</a:t>
                </a:r>
              </a:p>
              <a:p>
                <a:r>
                  <a:rPr lang="en-US" sz="2800" dirty="0"/>
                  <a:t>A </a:t>
                </a:r>
                <a:r>
                  <a:rPr lang="en-US" sz="2800" b="1" i="1" dirty="0"/>
                  <a:t>multiset</a:t>
                </a:r>
                <a:r>
                  <a:rPr lang="en-US" sz="2800" b="1" dirty="0"/>
                  <a:t> subtraction </a:t>
                </a:r>
                <a:r>
                  <a:rPr lang="en-US" sz="2800" dirty="0"/>
                  <a:t>defined as </a:t>
                </a:r>
                <a14:m>
                  <m:oMath xmlns:m="http://schemas.openxmlformats.org/officeDocument/2006/math">
                    <m:r>
                      <a:rPr lang="en-US" sz="2800" b="1" i="1">
                        <a:latin typeface="Cambria Math" panose="02040503050406030204" pitchFamily="18" charset="0"/>
                      </a:rPr>
                      <m:t>𝑨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800" b="1" i="1"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sz="2800" b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CY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 |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 ∈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𝐚𝐧𝐝</m:t>
                        </m:r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 ∉ </m:t>
                        </m:r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d>
                  </m:oMath>
                </a14:m>
                <a:r>
                  <a:rPr lang="en-US" sz="2800" b="1" dirty="0"/>
                  <a:t>, </a:t>
                </a:r>
                <a:r>
                  <a:rPr lang="en-US" sz="2800" dirty="0"/>
                  <a:t>considering that A-B is permitted to contain duplicates.</a:t>
                </a:r>
                <a:r>
                  <a:rPr lang="en-CY" sz="2800" dirty="0">
                    <a:effectLst/>
                  </a:rPr>
                  <a:t> </a:t>
                </a:r>
              </a:p>
              <a:p>
                <a:r>
                  <a:rPr lang="en-US" sz="2800" dirty="0"/>
                  <a:t>Example </a:t>
                </a:r>
                <a:r>
                  <a:rPr lang="en-US" sz="2800" b="1" dirty="0"/>
                  <a:t>Multiset Subtraction:</a:t>
                </a:r>
              </a:p>
              <a:p>
                <a:pPr marL="0" indent="0">
                  <a:buNone/>
                </a:pPr>
                <a:r>
                  <a:rPr lang="en-US" sz="2800" dirty="0">
                    <a:solidFill>
                      <a:srgbClr val="00B050"/>
                    </a:solidFill>
                  </a:rPr>
                  <a:t>    (</a:t>
                </a:r>
                <a:r>
                  <a:rPr lang="en-US" sz="2800" b="1" dirty="0">
                    <a:solidFill>
                      <a:srgbClr val="00B050"/>
                    </a:solidFill>
                  </a:rPr>
                  <a:t>Query</a:t>
                </a:r>
                <a:r>
                  <a:rPr lang="en-US" sz="2800" dirty="0">
                    <a:solidFill>
                      <a:srgbClr val="00B050"/>
                    </a:solidFill>
                  </a:rPr>
                  <a:t> – </a:t>
                </a:r>
                <a:r>
                  <a:rPr lang="en-US" sz="2800" b="1" dirty="0">
                    <a:solidFill>
                      <a:srgbClr val="00B050"/>
                    </a:solidFill>
                  </a:rPr>
                  <a:t>Database Record</a:t>
                </a:r>
                <a:r>
                  <a:rPr lang="en-US" sz="2800" dirty="0">
                    <a:solidFill>
                      <a:srgbClr val="00B050"/>
                    </a:solidFill>
                  </a:rPr>
                  <a:t>)</a:t>
                </a:r>
                <a:endParaRPr lang="en-CY" sz="2800" dirty="0">
                  <a:solidFill>
                    <a:srgbClr val="00B050"/>
                  </a:solidFill>
                </a:endParaRPr>
              </a:p>
              <a:p>
                <a:pPr lvl="1"/>
                <a:r>
                  <a:rPr lang="en-US" sz="1600" dirty="0"/>
                  <a:t>{drencher} – {drencher} = ∅  			</a:t>
                </a:r>
                <a:r>
                  <a:rPr lang="en-US" sz="1600" b="1" i="1" dirty="0"/>
                  <a:t>Dissimilarity = 0</a:t>
                </a:r>
                <a:endParaRPr lang="en-CY" sz="1600" b="1" dirty="0"/>
              </a:p>
              <a:p>
                <a:pPr lvl="1"/>
                <a:r>
                  <a:rPr lang="en-US" sz="1600" dirty="0"/>
                  <a:t>{drencher} – {drencher, door} = ∅ 		</a:t>
                </a:r>
                <a:r>
                  <a:rPr lang="en-US" sz="1600" b="1" i="1" dirty="0"/>
                  <a:t>Dissimilarity = 0</a:t>
                </a:r>
                <a:endParaRPr lang="en-CY" sz="1600" b="1" dirty="0"/>
              </a:p>
              <a:p>
                <a:pPr lvl="1"/>
                <a:r>
                  <a:rPr lang="en-US" sz="1600" dirty="0"/>
                  <a:t>{drencher,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door</a:t>
                </a:r>
                <a:r>
                  <a:rPr lang="en-US" sz="1600" dirty="0"/>
                  <a:t>} – {door} =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{drencher} 		</a:t>
                </a:r>
                <a:r>
                  <a:rPr lang="en-US" sz="1600" b="1" i="1" dirty="0"/>
                  <a:t>Dissimilarity = 1</a:t>
                </a:r>
                <a:endParaRPr lang="en-CY" sz="1600" b="1" dirty="0"/>
              </a:p>
              <a:p>
                <a:pPr lvl="1"/>
                <a:r>
                  <a:rPr lang="en-US" sz="1600" dirty="0"/>
                  <a:t>{drencher,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door, door</a:t>
                </a:r>
                <a:r>
                  <a:rPr lang="en-US" sz="1600" dirty="0"/>
                  <a:t>} – {door} =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{door, door} 	</a:t>
                </a:r>
                <a:r>
                  <a:rPr lang="en-US" sz="1600" b="1" dirty="0"/>
                  <a:t>Dissimilarity = 2</a:t>
                </a:r>
                <a:endParaRPr lang="en-CY" dirty="0"/>
              </a:p>
              <a:p>
                <a:pPr lvl="1"/>
                <a:r>
                  <a:rPr lang="en-CY" sz="1600" b="1" dirty="0"/>
                  <a:t>….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E23002-4658-E1EC-6643-9F70F1349C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89" t="-1247" b="-4489"/>
                </a:stretch>
              </a:blipFill>
            </p:spPr>
            <p:txBody>
              <a:bodyPr/>
              <a:lstStyle/>
              <a:p>
                <a:r>
                  <a:rPr lang="en-CY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D4E93E4-C87D-6C13-4768-C4D8046B685C}"/>
              </a:ext>
            </a:extLst>
          </p:cNvPr>
          <p:cNvSpPr txBox="1"/>
          <p:nvPr/>
        </p:nvSpPr>
        <p:spPr>
          <a:xfrm>
            <a:off x="10072688" y="838676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1F8CB6-2CAD-C6FA-5C5D-7C80AC367DA6}"/>
              </a:ext>
            </a:extLst>
          </p:cNvPr>
          <p:cNvGrpSpPr/>
          <p:nvPr/>
        </p:nvGrpSpPr>
        <p:grpSpPr>
          <a:xfrm>
            <a:off x="6819564" y="3429000"/>
            <a:ext cx="2412468" cy="955563"/>
            <a:chOff x="6819564" y="3429000"/>
            <a:chExt cx="2412468" cy="95556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5371A24-D2F2-2649-966A-43C0EF966BD9}"/>
                </a:ext>
              </a:extLst>
            </p:cNvPr>
            <p:cNvGrpSpPr/>
            <p:nvPr/>
          </p:nvGrpSpPr>
          <p:grpSpPr>
            <a:xfrm>
              <a:off x="6819564" y="3429000"/>
              <a:ext cx="1666528" cy="949784"/>
              <a:chOff x="6819564" y="3429000"/>
              <a:chExt cx="1666528" cy="949784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0287DF58-6967-C5D4-15F5-8CD454F2140D}"/>
                  </a:ext>
                </a:extLst>
              </p:cNvPr>
              <p:cNvSpPr/>
              <p:nvPr/>
            </p:nvSpPr>
            <p:spPr bwMode="auto">
              <a:xfrm>
                <a:off x="7020272" y="3429000"/>
                <a:ext cx="961764" cy="792088"/>
              </a:xfrm>
              <a:prstGeom prst="ellipse">
                <a:avLst/>
              </a:prstGeom>
              <a:solidFill>
                <a:srgbClr val="00B050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CY" sz="1800" b="1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charset="0"/>
                  </a:rPr>
                  <a:t>A-B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60A80BAE-1301-7C5D-4F8E-17BA04C33462}"/>
                  </a:ext>
                </a:extLst>
              </p:cNvPr>
              <p:cNvSpPr/>
              <p:nvPr/>
            </p:nvSpPr>
            <p:spPr bwMode="auto">
              <a:xfrm>
                <a:off x="7745324" y="3501008"/>
                <a:ext cx="740768" cy="720080"/>
              </a:xfrm>
              <a:prstGeom prst="ellipse">
                <a:avLst/>
              </a:prstGeom>
              <a:solidFill>
                <a:schemeClr val="bg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Y" sz="3600" b="1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C813CB72-484B-AF51-838C-CB2732F72AF8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819564" y="4051834"/>
                <a:ext cx="982452" cy="3269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  <a:ea typeface="ＭＳ Ｐゴシック" charset="0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2800" b="0" kern="0" dirty="0"/>
                  <a:t>A</a:t>
                </a:r>
                <a:endParaRPr lang="en-CY" sz="2800" b="0" kern="0" dirty="0"/>
              </a:p>
            </p:txBody>
          </p:sp>
        </p:grpSp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67C120FA-FF99-F32D-E8FC-23B41A71F0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49580" y="4057613"/>
              <a:ext cx="982452" cy="326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ＭＳ Ｐゴシック" charset="0"/>
                  <a:cs typeface="ＭＳ Ｐゴシック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 charset="0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sz="2800" b="0" kern="0" dirty="0"/>
                <a:t>B</a:t>
              </a:r>
              <a:endParaRPr lang="en-CY" sz="2800" b="0" kern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4362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397AE-09FC-D766-2B37-806D6AF3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A) Multiset Subtraction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1AB1E8-35BA-0C54-B92A-74F31128BE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28634"/>
            <a:ext cx="2434904" cy="41621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5D2D52-A784-FFF2-3DBA-B970D1DE9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42" y="1028633"/>
            <a:ext cx="2434707" cy="41621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4A7D90-B536-08FC-E23D-1ABFB60A615D}"/>
              </a:ext>
            </a:extLst>
          </p:cNvPr>
          <p:cNvSpPr txBox="1"/>
          <p:nvPr/>
        </p:nvSpPr>
        <p:spPr>
          <a:xfrm>
            <a:off x="3725413" y="2340848"/>
            <a:ext cx="198003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dirty="0">
                <a:solidFill>
                  <a:srgbClr val="FF0000"/>
                </a:solidFill>
                <a:latin typeface="Helvetica Neue" panose="02000503000000020004" pitchFamily="2" charset="0"/>
              </a:rPr>
              <a:t>-</a:t>
            </a:r>
            <a:endParaRPr lang="en-GB" sz="6600" dirty="0">
              <a:solidFill>
                <a:srgbClr val="FF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73EE0C-63E2-4043-D9E9-BE2900AC0F08}"/>
              </a:ext>
            </a:extLst>
          </p:cNvPr>
          <p:cNvSpPr txBox="1"/>
          <p:nvPr/>
        </p:nvSpPr>
        <p:spPr>
          <a:xfrm>
            <a:off x="2255730" y="5229201"/>
            <a:ext cx="49193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Dissimilarity is 1 </a:t>
            </a:r>
            <a:r>
              <a:rPr lang="en-US" b="0" i="1" dirty="0">
                <a:solidFill>
                  <a:schemeClr val="tx1"/>
                </a:solidFill>
              </a:rPr>
              <a:t>(</a:t>
            </a:r>
            <a:r>
              <a:rPr lang="en-US" b="0" i="1" dirty="0" err="1">
                <a:solidFill>
                  <a:schemeClr val="tx1"/>
                </a:solidFill>
              </a:rPr>
              <a:t>signTruck</a:t>
            </a:r>
            <a:r>
              <a:rPr lang="en-US" b="0" i="1" dirty="0">
                <a:solidFill>
                  <a:schemeClr val="tx1"/>
                </a:solidFill>
              </a:rPr>
              <a:t> not found)</a:t>
            </a:r>
            <a:endParaRPr lang="en-CY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8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B03B7C-60B5-2BCF-22E1-E280CB609746}"/>
              </a:ext>
            </a:extLst>
          </p:cNvPr>
          <p:cNvGrpSpPr/>
          <p:nvPr/>
        </p:nvGrpSpPr>
        <p:grpSpPr>
          <a:xfrm>
            <a:off x="4336085" y="1160917"/>
            <a:ext cx="4464496" cy="3453923"/>
            <a:chOff x="4498271" y="-2545873"/>
            <a:chExt cx="4464496" cy="345392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0AFBC1B-3430-DCC4-18EA-F6B97503B6AD}"/>
                </a:ext>
              </a:extLst>
            </p:cNvPr>
            <p:cNvSpPr/>
            <p:nvPr/>
          </p:nvSpPr>
          <p:spPr>
            <a:xfrm>
              <a:off x="4498271" y="-248101"/>
              <a:ext cx="1529288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892961-47F8-22C7-5648-76647F9A8A7F}"/>
                </a:ext>
              </a:extLst>
            </p:cNvPr>
            <p:cNvSpPr/>
            <p:nvPr/>
          </p:nvSpPr>
          <p:spPr>
            <a:xfrm>
              <a:off x="6024455" y="-243679"/>
              <a:ext cx="1409800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A46D72-D6BA-0A5B-7D4B-0A499983D342}"/>
                </a:ext>
              </a:extLst>
            </p:cNvPr>
            <p:cNvSpPr/>
            <p:nvPr/>
          </p:nvSpPr>
          <p:spPr>
            <a:xfrm>
              <a:off x="7429600" y="-239888"/>
              <a:ext cx="1529288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A0BBA9-6A91-C9F3-5B89-B26D3CA0378D}"/>
                </a:ext>
              </a:extLst>
            </p:cNvPr>
            <p:cNvSpPr/>
            <p:nvPr/>
          </p:nvSpPr>
          <p:spPr>
            <a:xfrm>
              <a:off x="4502150" y="-1395408"/>
              <a:ext cx="1529288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F3D21E-27BF-9FD8-7EDE-59A5E953B2C8}"/>
                </a:ext>
              </a:extLst>
            </p:cNvPr>
            <p:cNvSpPr/>
            <p:nvPr/>
          </p:nvSpPr>
          <p:spPr>
            <a:xfrm>
              <a:off x="7433479" y="-1387195"/>
              <a:ext cx="1529288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09F833-D7FE-3C22-923B-8A4BD0B558FF}"/>
                </a:ext>
              </a:extLst>
            </p:cNvPr>
            <p:cNvSpPr/>
            <p:nvPr/>
          </p:nvSpPr>
          <p:spPr>
            <a:xfrm>
              <a:off x="4501375" y="-2545873"/>
              <a:ext cx="1529288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8B7C9E1-1975-5AA7-0688-5D013D66D277}"/>
                </a:ext>
              </a:extLst>
            </p:cNvPr>
            <p:cNvSpPr/>
            <p:nvPr/>
          </p:nvSpPr>
          <p:spPr>
            <a:xfrm>
              <a:off x="6027559" y="-2541451"/>
              <a:ext cx="1409800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397BDE-CC49-FDF7-6C1E-873562CF9EC8}"/>
                </a:ext>
              </a:extLst>
            </p:cNvPr>
            <p:cNvSpPr/>
            <p:nvPr/>
          </p:nvSpPr>
          <p:spPr>
            <a:xfrm>
              <a:off x="7432703" y="-2537660"/>
              <a:ext cx="1529288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41FFC4C-80A5-0E90-CCA1-E07F345C210D}"/>
                </a:ext>
              </a:extLst>
            </p:cNvPr>
            <p:cNvSpPr/>
            <p:nvPr/>
          </p:nvSpPr>
          <p:spPr>
            <a:xfrm>
              <a:off x="6022570" y="-1395408"/>
              <a:ext cx="1413237" cy="1147938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F397AE-09FC-D766-2B37-806D6AF3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3200" dirty="0"/>
              <a:t>B) Spatial Partitioning (SP) of Fingerprints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3002-4658-E1EC-6643-9F70F1349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3808157" cy="5073650"/>
          </a:xfrm>
        </p:spPr>
        <p:txBody>
          <a:bodyPr/>
          <a:lstStyle/>
          <a:p>
            <a:r>
              <a:rPr lang="en-US" sz="2800" dirty="0"/>
              <a:t>Problem: </a:t>
            </a:r>
          </a:p>
          <a:p>
            <a:pPr lvl="1"/>
            <a:r>
              <a:rPr lang="en-US" sz="2400" dirty="0"/>
              <a:t>Many fingerprints are close by.</a:t>
            </a:r>
          </a:p>
          <a:p>
            <a:r>
              <a:rPr lang="en-US" sz="2800" dirty="0"/>
              <a:t>Why:</a:t>
            </a:r>
          </a:p>
          <a:p>
            <a:pPr lvl="1"/>
            <a:r>
              <a:rPr lang="en-US" sz="2400" dirty="0"/>
              <a:t>Consecutive logging in same area.</a:t>
            </a:r>
          </a:p>
          <a:p>
            <a:r>
              <a:rPr lang="en-US" sz="2800" dirty="0"/>
              <a:t>Solution: </a:t>
            </a:r>
          </a:p>
          <a:p>
            <a:pPr lvl="1"/>
            <a:r>
              <a:rPr lang="en-US" sz="2400" dirty="0"/>
              <a:t>Partition Fingerprints based on location into the </a:t>
            </a:r>
            <a:r>
              <a:rPr lang="en-CY" sz="2400" b="1" dirty="0"/>
              <a:t>OBJECT_FREQ  </a:t>
            </a:r>
            <a:r>
              <a:rPr lang="en-CY" sz="2400" dirty="0"/>
              <a:t>view.</a:t>
            </a:r>
          </a:p>
          <a:p>
            <a:pPr marL="457200" lvl="1" indent="0">
              <a:buNone/>
            </a:pPr>
            <a:endParaRPr lang="en-CY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93A6E6-3908-CB2C-7977-6B82FB72C0DC}"/>
              </a:ext>
            </a:extLst>
          </p:cNvPr>
          <p:cNvGrpSpPr/>
          <p:nvPr/>
        </p:nvGrpSpPr>
        <p:grpSpPr>
          <a:xfrm>
            <a:off x="4356635" y="1385212"/>
            <a:ext cx="4348888" cy="3083070"/>
            <a:chOff x="4564222" y="-2372766"/>
            <a:chExt cx="4348888" cy="308307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C809D8F-BA32-1223-BA29-43FCC161485A}"/>
                </a:ext>
              </a:extLst>
            </p:cNvPr>
            <p:cNvSpPr/>
            <p:nvPr/>
          </p:nvSpPr>
          <p:spPr>
            <a:xfrm>
              <a:off x="4749661" y="-2372766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242B16F-EE51-C49E-F5D4-809723E66C60}"/>
                </a:ext>
              </a:extLst>
            </p:cNvPr>
            <p:cNvSpPr/>
            <p:nvPr/>
          </p:nvSpPr>
          <p:spPr>
            <a:xfrm>
              <a:off x="5281924" y="-2145327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879155-C1BD-EA3F-FE7D-9E6356CEDCEE}"/>
                </a:ext>
              </a:extLst>
            </p:cNvPr>
            <p:cNvSpPr/>
            <p:nvPr/>
          </p:nvSpPr>
          <p:spPr>
            <a:xfrm>
              <a:off x="4843544" y="-1766261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EA3E2F6-234B-C42F-54A6-15516EAAC19C}"/>
                </a:ext>
              </a:extLst>
            </p:cNvPr>
            <p:cNvSpPr/>
            <p:nvPr/>
          </p:nvSpPr>
          <p:spPr>
            <a:xfrm>
              <a:off x="5561246" y="-1766261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282E5F-938F-1711-FFEA-7BD093724938}"/>
                </a:ext>
              </a:extLst>
            </p:cNvPr>
            <p:cNvSpPr/>
            <p:nvPr/>
          </p:nvSpPr>
          <p:spPr>
            <a:xfrm>
              <a:off x="8602752" y="-2368976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70FDDAC-AFA8-E2C9-8926-2D7C7924A262}"/>
                </a:ext>
              </a:extLst>
            </p:cNvPr>
            <p:cNvSpPr/>
            <p:nvPr/>
          </p:nvSpPr>
          <p:spPr>
            <a:xfrm>
              <a:off x="6687069" y="-968327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45A16CE-F8DB-F3D3-806D-6DF90C396AA4}"/>
                </a:ext>
              </a:extLst>
            </p:cNvPr>
            <p:cNvSpPr/>
            <p:nvPr/>
          </p:nvSpPr>
          <p:spPr>
            <a:xfrm>
              <a:off x="4749661" y="-661915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6CA358-A484-BEEB-812A-1BA054E5E083}"/>
                </a:ext>
              </a:extLst>
            </p:cNvPr>
            <p:cNvSpPr/>
            <p:nvPr/>
          </p:nvSpPr>
          <p:spPr>
            <a:xfrm>
              <a:off x="4843544" y="-987280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50DA599-A6E3-9DF1-2396-AFF4BB29FD79}"/>
                </a:ext>
              </a:extLst>
            </p:cNvPr>
            <p:cNvSpPr/>
            <p:nvPr/>
          </p:nvSpPr>
          <p:spPr>
            <a:xfrm>
              <a:off x="8408003" y="-629063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A92BD07-85E3-ABA4-DD36-8EE6F4BD36EC}"/>
                </a:ext>
              </a:extLst>
            </p:cNvPr>
            <p:cNvSpPr/>
            <p:nvPr/>
          </p:nvSpPr>
          <p:spPr>
            <a:xfrm>
              <a:off x="6247913" y="-50987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688091E-4971-F987-921F-37D6AB7BCDBB}"/>
                </a:ext>
              </a:extLst>
            </p:cNvPr>
            <p:cNvSpPr/>
            <p:nvPr/>
          </p:nvSpPr>
          <p:spPr>
            <a:xfrm>
              <a:off x="6248689" y="328079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FB07A2-C3D0-9BEE-DD1D-1A6F674AF9BE}"/>
                </a:ext>
              </a:extLst>
            </p:cNvPr>
            <p:cNvSpPr/>
            <p:nvPr/>
          </p:nvSpPr>
          <p:spPr>
            <a:xfrm>
              <a:off x="6686293" y="100008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B5FABA-A28E-7EF4-09B0-FE2AAE0DA3AC}"/>
                </a:ext>
              </a:extLst>
            </p:cNvPr>
            <p:cNvSpPr/>
            <p:nvPr/>
          </p:nvSpPr>
          <p:spPr>
            <a:xfrm>
              <a:off x="4749661" y="482864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BEE6A53B-4192-E2F4-2994-C711E8EDDA0E}"/>
                </a:ext>
              </a:extLst>
            </p:cNvPr>
            <p:cNvSpPr/>
            <p:nvPr/>
          </p:nvSpPr>
          <p:spPr>
            <a:xfrm>
              <a:off x="4564222" y="179612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4A929E1-CEC6-60CA-C342-94BA721C830F}"/>
                </a:ext>
              </a:extLst>
            </p:cNvPr>
            <p:cNvSpPr/>
            <p:nvPr/>
          </p:nvSpPr>
          <p:spPr>
            <a:xfrm>
              <a:off x="8540680" y="-954428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0D8AE0E-070D-2AF2-942B-38B54B70D8DE}"/>
                </a:ext>
              </a:extLst>
            </p:cNvPr>
            <p:cNvSpPr/>
            <p:nvPr/>
          </p:nvSpPr>
          <p:spPr>
            <a:xfrm>
              <a:off x="8633788" y="-2048033"/>
              <a:ext cx="279322" cy="227440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  <p:sp>
        <p:nvSpPr>
          <p:cNvPr id="43" name="Rectangle 37">
            <a:extLst>
              <a:ext uri="{FF2B5EF4-FFF2-40B4-BE49-F238E27FC236}">
                <a16:creationId xmlns:a16="http://schemas.microsoft.com/office/drawing/2014/main" id="{19C898CA-0620-47BB-0C09-77F6EDAD1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696" y="8731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Y"/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504B2F4D-3436-2B8C-435B-AE4788754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696" y="13303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5010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altLang="en-CY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259734-91E4-3768-5D6F-AB1D0A2DCB65}"/>
              </a:ext>
            </a:extLst>
          </p:cNvPr>
          <p:cNvGrpSpPr/>
          <p:nvPr/>
        </p:nvGrpSpPr>
        <p:grpSpPr>
          <a:xfrm>
            <a:off x="5160078" y="2073697"/>
            <a:ext cx="3842391" cy="3561811"/>
            <a:chOff x="6774638" y="3306102"/>
            <a:chExt cx="1797247" cy="181787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1644BD-C1B3-ACB5-4718-8C00419DA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39869" y="4291296"/>
              <a:ext cx="495097" cy="72122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8D53357B-4D15-BDE4-9CED-626676691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4638" y="4402751"/>
              <a:ext cx="495097" cy="72122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9438A6CC-2611-2075-440F-248C07437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069" y="3503508"/>
              <a:ext cx="495097" cy="72122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7BDAA076-8E59-A118-1B9C-E4ED56FCE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70299" y="3924582"/>
              <a:ext cx="261443" cy="72122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6C1A8CB-56FE-0532-4872-A7F23EE4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7667" y="3306102"/>
              <a:ext cx="204218" cy="563359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8323D48-5583-F362-3E0A-CB8D5C72956C}"/>
              </a:ext>
            </a:extLst>
          </p:cNvPr>
          <p:cNvGrpSpPr/>
          <p:nvPr/>
        </p:nvGrpSpPr>
        <p:grpSpPr>
          <a:xfrm>
            <a:off x="5690584" y="2597289"/>
            <a:ext cx="3585310" cy="1893145"/>
            <a:chOff x="6954859" y="3440129"/>
            <a:chExt cx="1677000" cy="96622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D9D60F5-EA3A-6E0B-97A1-8960B22003C4}"/>
                </a:ext>
              </a:extLst>
            </p:cNvPr>
            <p:cNvSpPr/>
            <p:nvPr/>
          </p:nvSpPr>
          <p:spPr bwMode="auto">
            <a:xfrm>
              <a:off x="6954859" y="3907235"/>
              <a:ext cx="587070" cy="49911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EF05BC8-EB8C-C358-B059-C93F9E984237}"/>
                </a:ext>
              </a:extLst>
            </p:cNvPr>
            <p:cNvSpPr/>
            <p:nvPr/>
          </p:nvSpPr>
          <p:spPr bwMode="auto">
            <a:xfrm>
              <a:off x="8044789" y="3440129"/>
              <a:ext cx="587070" cy="499115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59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A81C68-D4D9-4F98-3146-636839C63032}"/>
              </a:ext>
            </a:extLst>
          </p:cNvPr>
          <p:cNvSpPr/>
          <p:nvPr/>
        </p:nvSpPr>
        <p:spPr bwMode="auto">
          <a:xfrm>
            <a:off x="473968" y="1083460"/>
            <a:ext cx="8169998" cy="1409436"/>
          </a:xfrm>
          <a:prstGeom prst="rect">
            <a:avLst/>
          </a:prstGeom>
          <a:solidFill>
            <a:schemeClr val="accent1">
              <a:alpha val="50439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F397AE-09FC-D766-2B37-806D6AF3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sz="2800" dirty="0"/>
              <a:t>C) Global Partitioned Frequency Counting (GPFC)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3002-4658-E1EC-6643-9F70F1349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Rare Objects =&gt; </a:t>
            </a:r>
            <a:r>
              <a:rPr lang="en-US" sz="2800" b="1" dirty="0"/>
              <a:t>Good Location Indicators</a:t>
            </a:r>
          </a:p>
          <a:p>
            <a:pPr lvl="1"/>
            <a:r>
              <a:rPr lang="en-US" sz="2400" b="1" dirty="0"/>
              <a:t>e.g., </a:t>
            </a:r>
            <a:r>
              <a:rPr lang="en-US" sz="2400" b="1" dirty="0" err="1"/>
              <a:t>wallLettersOCR</a:t>
            </a:r>
            <a:r>
              <a:rPr lang="en-US" sz="2400" dirty="0"/>
              <a:t> is always at very specific location =&gt; should be used as location estimate</a:t>
            </a:r>
            <a:endParaRPr lang="en-US" sz="2800" dirty="0"/>
          </a:p>
          <a:p>
            <a:r>
              <a:rPr lang="en-US" sz="2400" dirty="0"/>
              <a:t>Problem:</a:t>
            </a:r>
          </a:p>
          <a:p>
            <a:pPr lvl="1"/>
            <a:r>
              <a:rPr lang="en-US" sz="2000" dirty="0"/>
              <a:t>Counting object frequencies globally is not correct, as an object might have been captured at the same location many times.</a:t>
            </a:r>
          </a:p>
          <a:p>
            <a:endParaRPr lang="en-US" sz="2400" dirty="0"/>
          </a:p>
          <a:p>
            <a:r>
              <a:rPr lang="en-US" sz="2400" dirty="0"/>
              <a:t>e.g., </a:t>
            </a:r>
          </a:p>
          <a:p>
            <a:r>
              <a:rPr lang="en-US" sz="2400" dirty="0"/>
              <a:t>Solution:</a:t>
            </a:r>
          </a:p>
          <a:p>
            <a:pPr lvl="1"/>
            <a:r>
              <a:rPr lang="en-US" sz="2000" dirty="0"/>
              <a:t>Build cluster-based histogram</a:t>
            </a:r>
          </a:p>
          <a:p>
            <a:pPr marL="457200" lvl="1" indent="0">
              <a:buNone/>
            </a:pPr>
            <a:r>
              <a:rPr lang="en-US" sz="2000" dirty="0"/>
              <a:t>   (OBJECT_COUNT)</a:t>
            </a:r>
          </a:p>
          <a:p>
            <a:pPr lvl="1">
              <a:buFontTx/>
              <a:buChar char="-"/>
            </a:pPr>
            <a:r>
              <a:rPr lang="en-US" sz="2000" dirty="0"/>
              <a:t>Normalize this into a global</a:t>
            </a:r>
          </a:p>
          <a:p>
            <a:pPr marL="457200" lvl="1" indent="0">
              <a:buNone/>
            </a:pPr>
            <a:r>
              <a:rPr lang="en-US" sz="2000" dirty="0"/>
              <a:t>OBJECT_FREQUENCY</a:t>
            </a:r>
          </a:p>
          <a:p>
            <a:pPr lvl="1"/>
            <a:endParaRPr lang="en-US" sz="2400" dirty="0"/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19C898CA-0620-47BB-0C09-77F6EDAD1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696" y="87317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Y"/>
          </a:p>
        </p:txBody>
      </p:sp>
      <p:sp>
        <p:nvSpPr>
          <p:cNvPr id="44" name="Rectangle 39">
            <a:extLst>
              <a:ext uri="{FF2B5EF4-FFF2-40B4-BE49-F238E27FC236}">
                <a16:creationId xmlns:a16="http://schemas.microsoft.com/office/drawing/2014/main" id="{504B2F4D-3436-2B8C-435B-AE4788754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696" y="133037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365010" tIns="25392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altLang="en-CY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0BFC521-6C0E-36E0-C0F4-CE607B21E7BF}"/>
              </a:ext>
            </a:extLst>
          </p:cNvPr>
          <p:cNvGrpSpPr/>
          <p:nvPr/>
        </p:nvGrpSpPr>
        <p:grpSpPr>
          <a:xfrm>
            <a:off x="1640320" y="3483889"/>
            <a:ext cx="4598217" cy="993772"/>
            <a:chOff x="2574556" y="3455622"/>
            <a:chExt cx="4598217" cy="9937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5238CF-DAE0-6D07-D877-F6622FE69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5288" y="3526221"/>
              <a:ext cx="1662299" cy="76532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AF45C99-808D-8F1E-1DCE-7AD7640CF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7590" y="3455622"/>
              <a:ext cx="324527" cy="89524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44AD6E5-5BA9-48E3-BE03-CDA0DEE3F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74556" y="3569560"/>
              <a:ext cx="493663" cy="719134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531E51F-44EE-441A-BEE5-3E20BE887317}"/>
                </a:ext>
              </a:extLst>
            </p:cNvPr>
            <p:cNvSpPr txBox="1"/>
            <p:nvPr/>
          </p:nvSpPr>
          <p:spPr>
            <a:xfrm>
              <a:off x="5121142" y="3973034"/>
              <a:ext cx="1373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sz="2400" dirty="0">
                  <a:solidFill>
                    <a:srgbClr val="FF0000"/>
                  </a:solidFill>
                </a:rPr>
                <a:t>30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367514-C537-86D4-6748-761118EACBFE}"/>
                </a:ext>
              </a:extLst>
            </p:cNvPr>
            <p:cNvSpPr txBox="1"/>
            <p:nvPr/>
          </p:nvSpPr>
          <p:spPr>
            <a:xfrm>
              <a:off x="2996369" y="3940931"/>
              <a:ext cx="1373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sz="2400" dirty="0">
                  <a:solidFill>
                    <a:srgbClr val="FF0000"/>
                  </a:solidFill>
                </a:rPr>
                <a:t>15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3AA547-B6AF-4CC2-9398-59488ABAA6C5}"/>
                </a:ext>
              </a:extLst>
            </p:cNvPr>
            <p:cNvSpPr txBox="1"/>
            <p:nvPr/>
          </p:nvSpPr>
          <p:spPr>
            <a:xfrm>
              <a:off x="5799737" y="3987729"/>
              <a:ext cx="1373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sz="2400" dirty="0">
                  <a:solidFill>
                    <a:srgbClr val="FF0000"/>
                  </a:solidFill>
                </a:rPr>
                <a:t>11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C7BBB0B-4579-5D38-5174-62248BD17A13}"/>
              </a:ext>
            </a:extLst>
          </p:cNvPr>
          <p:cNvSpPr/>
          <p:nvPr/>
        </p:nvSpPr>
        <p:spPr>
          <a:xfrm>
            <a:off x="4439070" y="5668272"/>
            <a:ext cx="715312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B846421-0D72-0B6B-7649-B88A5AC63CF6}"/>
              </a:ext>
            </a:extLst>
          </p:cNvPr>
          <p:cNvSpPr/>
          <p:nvPr/>
        </p:nvSpPr>
        <p:spPr>
          <a:xfrm>
            <a:off x="5152930" y="5670529"/>
            <a:ext cx="659423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00BE9E-0504-9CCA-8243-FE07462E6763}"/>
              </a:ext>
            </a:extLst>
          </p:cNvPr>
          <p:cNvSpPr/>
          <p:nvPr/>
        </p:nvSpPr>
        <p:spPr>
          <a:xfrm>
            <a:off x="5810175" y="5672464"/>
            <a:ext cx="715312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FACE523-1A7E-5FA5-A3A3-3631D81B68AA}"/>
              </a:ext>
            </a:extLst>
          </p:cNvPr>
          <p:cNvSpPr/>
          <p:nvPr/>
        </p:nvSpPr>
        <p:spPr>
          <a:xfrm>
            <a:off x="4440885" y="5082711"/>
            <a:ext cx="715312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B58CA5-5B4F-EAA1-009C-13C6A33F6C85}"/>
              </a:ext>
            </a:extLst>
          </p:cNvPr>
          <p:cNvSpPr/>
          <p:nvPr/>
        </p:nvSpPr>
        <p:spPr>
          <a:xfrm>
            <a:off x="5811990" y="5086903"/>
            <a:ext cx="715312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13E2A84-C3E2-4C65-FE28-B8EB1AC0FBE2}"/>
              </a:ext>
            </a:extLst>
          </p:cNvPr>
          <p:cNvSpPr/>
          <p:nvPr/>
        </p:nvSpPr>
        <p:spPr>
          <a:xfrm>
            <a:off x="4440522" y="4495538"/>
            <a:ext cx="715312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0431AF3C-E002-BC6F-25E9-570CF75964C1}"/>
              </a:ext>
            </a:extLst>
          </p:cNvPr>
          <p:cNvSpPr/>
          <p:nvPr/>
        </p:nvSpPr>
        <p:spPr>
          <a:xfrm>
            <a:off x="4556656" y="4583888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3F5B99EF-A50E-930D-959B-3B048CB057CC}"/>
              </a:ext>
            </a:extLst>
          </p:cNvPr>
          <p:cNvSpPr/>
          <p:nvPr/>
        </p:nvSpPr>
        <p:spPr>
          <a:xfrm>
            <a:off x="4805618" y="4699968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160F407-30DB-A102-D95B-E372D18A2671}"/>
              </a:ext>
            </a:extLst>
          </p:cNvPr>
          <p:cNvSpPr/>
          <p:nvPr/>
        </p:nvSpPr>
        <p:spPr>
          <a:xfrm>
            <a:off x="4600569" y="4893436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8ECC3AF7-FE51-C659-CB0B-DF016EB2EFC3}"/>
              </a:ext>
            </a:extLst>
          </p:cNvPr>
          <p:cNvSpPr/>
          <p:nvPr/>
        </p:nvSpPr>
        <p:spPr>
          <a:xfrm>
            <a:off x="4936268" y="4893436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86A9E5F-1691-E4CF-1142-01DCC7877BB2}"/>
              </a:ext>
            </a:extLst>
          </p:cNvPr>
          <p:cNvSpPr/>
          <p:nvPr/>
        </p:nvSpPr>
        <p:spPr>
          <a:xfrm>
            <a:off x="5154382" y="4497795"/>
            <a:ext cx="659423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F0BF7D42-7F05-EF2D-3B2D-2CC732E405DF}"/>
              </a:ext>
            </a:extLst>
          </p:cNvPr>
          <p:cNvSpPr/>
          <p:nvPr/>
        </p:nvSpPr>
        <p:spPr>
          <a:xfrm>
            <a:off x="5649403" y="4895370"/>
            <a:ext cx="130651" cy="116080"/>
          </a:xfrm>
          <a:prstGeom prst="ellipse">
            <a:avLst/>
          </a:prstGeom>
          <a:solidFill>
            <a:srgbClr val="007A3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E7934DC5-1D36-11D5-BC59-3ACD8A4DE944}"/>
              </a:ext>
            </a:extLst>
          </p:cNvPr>
          <p:cNvSpPr/>
          <p:nvPr/>
        </p:nvSpPr>
        <p:spPr>
          <a:xfrm>
            <a:off x="5811627" y="4499730"/>
            <a:ext cx="715312" cy="585883"/>
          </a:xfrm>
          <a:prstGeom prst="rect">
            <a:avLst/>
          </a:prstGeom>
          <a:ln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45A9FF6-198B-16E8-C954-71533B881BD3}"/>
              </a:ext>
            </a:extLst>
          </p:cNvPr>
          <p:cNvSpPr/>
          <p:nvPr/>
        </p:nvSpPr>
        <p:spPr>
          <a:xfrm>
            <a:off x="6358908" y="4585823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C8212483-A6E3-B4AA-F7C9-71A27ADB4114}"/>
              </a:ext>
            </a:extLst>
          </p:cNvPr>
          <p:cNvSpPr/>
          <p:nvPr/>
        </p:nvSpPr>
        <p:spPr>
          <a:xfrm>
            <a:off x="5462863" y="5300684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5624FAE-FD17-2DC3-9F80-F407632EFE8B}"/>
              </a:ext>
            </a:extLst>
          </p:cNvPr>
          <p:cNvSpPr/>
          <p:nvPr/>
        </p:nvSpPr>
        <p:spPr>
          <a:xfrm>
            <a:off x="4556656" y="5457070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0BE451D-CD94-9E3D-A173-74A813115972}"/>
              </a:ext>
            </a:extLst>
          </p:cNvPr>
          <p:cNvSpPr/>
          <p:nvPr/>
        </p:nvSpPr>
        <p:spPr>
          <a:xfrm>
            <a:off x="4600569" y="5291011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EB12EA3-D432-EDB9-60D1-6AE52821CFA4}"/>
              </a:ext>
            </a:extLst>
          </p:cNvPr>
          <p:cNvSpPr/>
          <p:nvPr/>
        </p:nvSpPr>
        <p:spPr>
          <a:xfrm>
            <a:off x="6267815" y="5473837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AC0CCB2-2952-5E86-AD51-2E894CD21E2E}"/>
              </a:ext>
            </a:extLst>
          </p:cNvPr>
          <p:cNvSpPr/>
          <p:nvPr/>
        </p:nvSpPr>
        <p:spPr>
          <a:xfrm>
            <a:off x="5257451" y="5768875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82CBCCF-3260-0621-EF97-4ECFC4831F6C}"/>
              </a:ext>
            </a:extLst>
          </p:cNvPr>
          <p:cNvSpPr/>
          <p:nvPr/>
        </p:nvSpPr>
        <p:spPr>
          <a:xfrm>
            <a:off x="5257814" y="5962342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0569B684-BE70-2618-4D0A-CA096167C185}"/>
              </a:ext>
            </a:extLst>
          </p:cNvPr>
          <p:cNvSpPr/>
          <p:nvPr/>
        </p:nvSpPr>
        <p:spPr>
          <a:xfrm>
            <a:off x="5462500" y="5845939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6CE16A88-ECFC-5B7F-E91D-EC45A0CBA69A}"/>
              </a:ext>
            </a:extLst>
          </p:cNvPr>
          <p:cNvSpPr/>
          <p:nvPr/>
        </p:nvSpPr>
        <p:spPr>
          <a:xfrm>
            <a:off x="4556656" y="6041341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2C35A54-6BBF-A208-38E0-7678B4B967BB}"/>
              </a:ext>
            </a:extLst>
          </p:cNvPr>
          <p:cNvSpPr/>
          <p:nvPr/>
        </p:nvSpPr>
        <p:spPr>
          <a:xfrm>
            <a:off x="4469918" y="5886567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857F702-3518-8462-8FFE-4EB1BE7AAA70}"/>
              </a:ext>
            </a:extLst>
          </p:cNvPr>
          <p:cNvSpPr/>
          <p:nvPr/>
        </p:nvSpPr>
        <p:spPr>
          <a:xfrm>
            <a:off x="6329874" y="5307778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0EE24F-5E65-0719-E971-EA1913E3EE3D}"/>
              </a:ext>
            </a:extLst>
          </p:cNvPr>
          <p:cNvSpPr/>
          <p:nvPr/>
        </p:nvSpPr>
        <p:spPr>
          <a:xfrm>
            <a:off x="6373425" y="4749625"/>
            <a:ext cx="130651" cy="11608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9E2EDBB5-DABC-3530-F4A3-58B235664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4802" y="4413977"/>
            <a:ext cx="1038637" cy="478188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5B6C7E26-D04E-9AF5-8030-070658131E01}"/>
              </a:ext>
            </a:extLst>
          </p:cNvPr>
          <p:cNvGrpSpPr/>
          <p:nvPr/>
        </p:nvGrpSpPr>
        <p:grpSpPr>
          <a:xfrm>
            <a:off x="6829150" y="4650311"/>
            <a:ext cx="2978890" cy="1805781"/>
            <a:chOff x="2785383" y="3599002"/>
            <a:chExt cx="2978890" cy="1805781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E07361C-5FB9-8760-0E09-94BE389D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85383" y="3599002"/>
              <a:ext cx="1662299" cy="765322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C35487D-4D02-BFC9-C091-AFC103986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3047" y="4411011"/>
              <a:ext cx="324527" cy="895248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80E2969-9B11-AC49-A29C-D31EBA6EF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8594" y="4466396"/>
              <a:ext cx="493663" cy="719134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63FA11B0-90E0-F6C7-ECA7-AEBAC91E1EFB}"/>
                </a:ext>
              </a:extLst>
            </p:cNvPr>
            <p:cNvSpPr txBox="1"/>
            <p:nvPr/>
          </p:nvSpPr>
          <p:spPr>
            <a:xfrm>
              <a:off x="4391237" y="4045815"/>
              <a:ext cx="1373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sz="2400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CF97961-3335-620A-D053-08CCE4B00178}"/>
                </a:ext>
              </a:extLst>
            </p:cNvPr>
            <p:cNvSpPr txBox="1"/>
            <p:nvPr/>
          </p:nvSpPr>
          <p:spPr>
            <a:xfrm>
              <a:off x="3307015" y="4809114"/>
              <a:ext cx="1373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sz="24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DC44424-3A98-455A-B944-D0B8122E77D7}"/>
                </a:ext>
              </a:extLst>
            </p:cNvPr>
            <p:cNvSpPr txBox="1"/>
            <p:nvPr/>
          </p:nvSpPr>
          <p:spPr>
            <a:xfrm>
              <a:off x="3985194" y="4943118"/>
              <a:ext cx="13730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Y" sz="2400" dirty="0">
                  <a:solidFill>
                    <a:srgbClr val="FF0000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12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61" grpId="0" animBg="1"/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1F1FA-A9F3-6B33-F992-D62DCB22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B-C) GPFC+SP Results</a:t>
            </a:r>
            <a:endParaRPr lang="en-C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70E65-F92C-EF55-CD2D-35F0495E8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2348880"/>
            <a:ext cx="4836476" cy="36965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5DD9636-AF4D-C160-EB2F-0F70E1EE2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1728192"/>
          </a:xfrm>
        </p:spPr>
        <p:txBody>
          <a:bodyPr/>
          <a:lstStyle/>
          <a:p>
            <a:r>
              <a:rPr lang="en-CY" sz="2400" dirty="0"/>
              <a:t>During Logging (see evaluation later), we populate the </a:t>
            </a:r>
            <a:r>
              <a:rPr lang="en-CY" sz="2400" b="1" dirty="0"/>
              <a:t>OBJECT_FREQUENCY </a:t>
            </a:r>
            <a:r>
              <a:rPr lang="en-CY" sz="2400" dirty="0"/>
              <a:t>views that are used by the ranking algorithms to rank higher infrequent objects.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16D873E-3CE5-1182-3803-E4EEE2356BEC}"/>
              </a:ext>
            </a:extLst>
          </p:cNvPr>
          <p:cNvCxnSpPr>
            <a:cxnSpLocks/>
          </p:cNvCxnSpPr>
          <p:nvPr/>
        </p:nvCxnSpPr>
        <p:spPr bwMode="auto">
          <a:xfrm>
            <a:off x="6600164" y="3068960"/>
            <a:ext cx="0" cy="2872029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1182FF3-2D99-2CA8-CA92-C6D636E3C7E1}"/>
              </a:ext>
            </a:extLst>
          </p:cNvPr>
          <p:cNvSpPr txBox="1"/>
          <p:nvPr/>
        </p:nvSpPr>
        <p:spPr>
          <a:xfrm>
            <a:off x="6594170" y="2924944"/>
            <a:ext cx="792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600" b="0" dirty="0">
                <a:solidFill>
                  <a:srgbClr val="FF0000"/>
                </a:solidFill>
              </a:rPr>
              <a:t>rare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187F88-5C84-7260-F915-16C7205B3CA0}"/>
              </a:ext>
            </a:extLst>
          </p:cNvPr>
          <p:cNvSpPr txBox="1"/>
          <p:nvPr/>
        </p:nvSpPr>
        <p:spPr>
          <a:xfrm>
            <a:off x="6598693" y="5730645"/>
            <a:ext cx="1512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400" b="0" dirty="0">
                <a:solidFill>
                  <a:srgbClr val="FF0000"/>
                </a:solidFill>
              </a:rPr>
              <a:t>frequent</a:t>
            </a:r>
          </a:p>
        </p:txBody>
      </p:sp>
    </p:spTree>
    <p:extLst>
      <p:ext uri="{BB962C8B-B14F-4D97-AF65-F5344CB8AC3E}">
        <p14:creationId xmlns:p14="http://schemas.microsoft.com/office/powerpoint/2010/main" val="1973348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86C720-CF51-D602-6B73-8EF09AD15BD4}"/>
              </a:ext>
            </a:extLst>
          </p:cNvPr>
          <p:cNvSpPr/>
          <p:nvPr/>
        </p:nvSpPr>
        <p:spPr bwMode="auto">
          <a:xfrm>
            <a:off x="494075" y="1636404"/>
            <a:ext cx="8169998" cy="1576572"/>
          </a:xfrm>
          <a:prstGeom prst="rect">
            <a:avLst/>
          </a:prstGeom>
          <a:solidFill>
            <a:schemeClr val="accent1">
              <a:alpha val="50439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735CB-E40D-ABB2-EE3B-12376C18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282154"/>
          </a:xfrm>
        </p:spPr>
        <p:txBody>
          <a:bodyPr/>
          <a:lstStyle/>
          <a:p>
            <a:r>
              <a:rPr lang="en-CY" dirty="0"/>
              <a:t>D) Bounding Rectangle Filtering of Fingerprints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8ACCE-BC06-405E-07B9-D108587F2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569594"/>
          </a:xfrm>
        </p:spPr>
        <p:txBody>
          <a:bodyPr/>
          <a:lstStyle/>
          <a:p>
            <a:r>
              <a:rPr lang="en-CY" dirty="0"/>
              <a:t>During Localization, steps (a-c) sufficiently provide a </a:t>
            </a:r>
            <a:r>
              <a:rPr lang="en-CY" b="1" dirty="0"/>
              <a:t>global</a:t>
            </a:r>
            <a:r>
              <a:rPr lang="en-CY" dirty="0"/>
              <a:t> ranking of fingerprints to identify the best location estimate.</a:t>
            </a:r>
          </a:p>
          <a:p>
            <a:r>
              <a:rPr lang="en-CY" b="1" dirty="0"/>
              <a:t>Problem: </a:t>
            </a:r>
          </a:p>
          <a:p>
            <a:pPr lvl="1"/>
            <a:r>
              <a:rPr lang="en-CY" dirty="0"/>
              <a:t>How to exploit the prior location during tracking?</a:t>
            </a:r>
          </a:p>
          <a:p>
            <a:r>
              <a:rPr lang="en-CY" b="1" dirty="0"/>
              <a:t>Solution: </a:t>
            </a:r>
          </a:p>
          <a:p>
            <a:pPr lvl="1"/>
            <a:r>
              <a:rPr lang="en-CY" dirty="0"/>
              <a:t>Limit the ranking process within a bounding rectangle around the prior result.</a:t>
            </a:r>
          </a:p>
          <a:p>
            <a:pPr lvl="1"/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79612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AAE08D99-7A0E-DB35-9128-752F05BFC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83" y="1556792"/>
            <a:ext cx="7508017" cy="4696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51900-4F59-05D5-576D-1079B74E9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38138"/>
          </a:xfrm>
        </p:spPr>
        <p:txBody>
          <a:bodyPr/>
          <a:lstStyle/>
          <a:p>
            <a:r>
              <a:rPr lang="en-CY" sz="3600" dirty="0"/>
              <a:t>D) Bounding Rectangle Filtering of Fingerprints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62AC9C1-8DE0-E027-2063-2559DD95DE61}"/>
              </a:ext>
            </a:extLst>
          </p:cNvPr>
          <p:cNvSpPr/>
          <p:nvPr/>
        </p:nvSpPr>
        <p:spPr bwMode="auto">
          <a:xfrm>
            <a:off x="4831064" y="1835420"/>
            <a:ext cx="2356614" cy="2160240"/>
          </a:xfrm>
          <a:prstGeom prst="rect">
            <a:avLst/>
          </a:prstGeom>
          <a:solidFill>
            <a:srgbClr val="0070C0">
              <a:alpha val="41081"/>
            </a:srgbClr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B4B80C24-63CF-FB7E-396B-D714CA3AA382}"/>
              </a:ext>
            </a:extLst>
          </p:cNvPr>
          <p:cNvSpPr/>
          <p:nvPr/>
        </p:nvSpPr>
        <p:spPr>
          <a:xfrm>
            <a:off x="5844098" y="2568784"/>
            <a:ext cx="381000" cy="40259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3FB5231C-D579-5574-8D36-262BBC324B4B}"/>
              </a:ext>
            </a:extLst>
          </p:cNvPr>
          <p:cNvSpPr/>
          <p:nvPr/>
        </p:nvSpPr>
        <p:spPr>
          <a:xfrm>
            <a:off x="6444208" y="2636912"/>
            <a:ext cx="381000" cy="40259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045F9-1EA8-45BF-4849-975833AECB31}"/>
              </a:ext>
            </a:extLst>
          </p:cNvPr>
          <p:cNvSpPr txBox="1"/>
          <p:nvPr/>
        </p:nvSpPr>
        <p:spPr>
          <a:xfrm>
            <a:off x="5416446" y="2981344"/>
            <a:ext cx="11858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1400" b="0" dirty="0">
                <a:solidFill>
                  <a:srgbClr val="FF0000"/>
                </a:solidFill>
                <a:latin typeface="Times" pitchFamily="2" charset="0"/>
              </a:rPr>
              <a:t>SG 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E7100C-F741-F2AB-881D-369A0F334331}"/>
              </a:ext>
            </a:extLst>
          </p:cNvPr>
          <p:cNvSpPr txBox="1"/>
          <p:nvPr/>
        </p:nvSpPr>
        <p:spPr>
          <a:xfrm>
            <a:off x="10029825" y="8501063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Y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8F707-6289-B9AD-319D-9E5CDA97AA86}"/>
              </a:ext>
            </a:extLst>
          </p:cNvPr>
          <p:cNvSpPr/>
          <p:nvPr/>
        </p:nvSpPr>
        <p:spPr bwMode="auto">
          <a:xfrm>
            <a:off x="4595390" y="3329208"/>
            <a:ext cx="2592288" cy="2160240"/>
          </a:xfrm>
          <a:prstGeom prst="rect">
            <a:avLst/>
          </a:prstGeom>
          <a:solidFill>
            <a:srgbClr val="CCECFF">
              <a:alpha val="41081"/>
            </a:srgbClr>
          </a:solidFill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0A438D7F-03E9-07F6-31D8-36895373FD14}"/>
              </a:ext>
            </a:extLst>
          </p:cNvPr>
          <p:cNvSpPr/>
          <p:nvPr/>
        </p:nvSpPr>
        <p:spPr>
          <a:xfrm>
            <a:off x="5416446" y="3615582"/>
            <a:ext cx="381000" cy="402590"/>
          </a:xfrm>
          <a:prstGeom prst="star5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FCB836-00E1-7393-51F5-B81C48E91854}"/>
              </a:ext>
            </a:extLst>
          </p:cNvPr>
          <p:cNvSpPr/>
          <p:nvPr/>
        </p:nvSpPr>
        <p:spPr bwMode="auto">
          <a:xfrm>
            <a:off x="2824158" y="4006738"/>
            <a:ext cx="2592288" cy="2160240"/>
          </a:xfrm>
          <a:prstGeom prst="rect">
            <a:avLst/>
          </a:prstGeom>
          <a:solidFill>
            <a:srgbClr val="CCECFF">
              <a:alpha val="41081"/>
            </a:srgbClr>
          </a:solidFill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9" name="5-point Star 8">
            <a:extLst>
              <a:ext uri="{FF2B5EF4-FFF2-40B4-BE49-F238E27FC236}">
                <a16:creationId xmlns:a16="http://schemas.microsoft.com/office/drawing/2014/main" id="{AD445C40-8EC1-5383-DBAE-1C9E12E0FBAD}"/>
              </a:ext>
            </a:extLst>
          </p:cNvPr>
          <p:cNvSpPr/>
          <p:nvPr/>
        </p:nvSpPr>
        <p:spPr>
          <a:xfrm>
            <a:off x="4782614" y="5354960"/>
            <a:ext cx="381000" cy="402590"/>
          </a:xfrm>
          <a:prstGeom prst="star5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30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  <p:bldP spid="48" grpId="0" animBg="1"/>
      <p:bldP spid="48" grpId="1" animBg="1"/>
      <p:bldP spid="49" grpId="0" animBg="1"/>
      <p:bldP spid="3" grpId="0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86766" cy="4784948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sz="3600" dirty="0">
                <a:solidFill>
                  <a:schemeClr val="bg2"/>
                </a:solidFill>
              </a:rPr>
              <a:t>Background &amp; Related Work</a:t>
            </a:r>
          </a:p>
          <a:p>
            <a:r>
              <a:rPr lang="en-US" sz="3600" dirty="0">
                <a:solidFill>
                  <a:schemeClr val="bg2"/>
                </a:solidFill>
              </a:rPr>
              <a:t>Surface Algorithm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Experimental Evaluation</a:t>
            </a:r>
          </a:p>
          <a:p>
            <a:r>
              <a:rPr lang="en-US" sz="36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1913115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88A5-861F-C6BB-71FB-F91DFF59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LASH FIRE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507E5-E93C-AB98-744E-1871CE6E7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7477"/>
            <a:ext cx="8229600" cy="5250917"/>
          </a:xfrm>
        </p:spPr>
        <p:txBody>
          <a:bodyPr/>
          <a:lstStyle/>
          <a:p>
            <a:r>
              <a:rPr lang="en-GB" sz="2800" dirty="0"/>
              <a:t>LASH FIRE is an international EU-funded research project aiming to significantly reduce the risk of fires on board ro-ro ships. </a:t>
            </a:r>
          </a:p>
          <a:p>
            <a:pPr lvl="1"/>
            <a:r>
              <a:rPr lang="en-GB" sz="2000" dirty="0"/>
              <a:t>A particular focus in the project is the </a:t>
            </a:r>
            <a:r>
              <a:rPr lang="en-GB" sz="2000" b="1" dirty="0"/>
              <a:t>development and validation </a:t>
            </a:r>
            <a:r>
              <a:rPr lang="en-GB" sz="2000" dirty="0"/>
              <a:t>of smart technical solutions for </a:t>
            </a:r>
            <a:r>
              <a:rPr lang="en-GB" sz="2000" b="1" dirty="0"/>
              <a:t>quick first response </a:t>
            </a:r>
            <a:r>
              <a:rPr lang="en-GB" sz="2000" dirty="0"/>
              <a:t>and </a:t>
            </a:r>
            <a:r>
              <a:rPr lang="en-GB" sz="2000" b="1" dirty="0"/>
              <a:t>effective fighting of fires</a:t>
            </a:r>
            <a:r>
              <a:rPr lang="en-GB" sz="2000" dirty="0"/>
              <a:t> in </a:t>
            </a:r>
            <a:r>
              <a:rPr lang="en-GB" sz="2000" b="1" dirty="0"/>
              <a:t>their initial stage</a:t>
            </a:r>
            <a:r>
              <a:rPr lang="en-GB" sz="2000" dirty="0"/>
              <a:t>.</a:t>
            </a:r>
          </a:p>
          <a:p>
            <a:pPr lvl="1"/>
            <a:r>
              <a:rPr lang="en-GB" sz="2000" dirty="0"/>
              <a:t>As part of this objective, we developed a </a:t>
            </a:r>
            <a:r>
              <a:rPr lang="en-GB" sz="2000" b="1" dirty="0"/>
              <a:t>“zero” infrastructure localization method for smartphones of first responders.</a:t>
            </a:r>
          </a:p>
          <a:p>
            <a:endParaRPr lang="en-CY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09554-AFBC-F3C9-DB09-C0424E8EA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993" y="3947312"/>
            <a:ext cx="3542184" cy="1688435"/>
          </a:xfrm>
          <a:prstGeom prst="rect">
            <a:avLst/>
          </a:prstGeom>
        </p:spPr>
      </p:pic>
      <p:pic>
        <p:nvPicPr>
          <p:cNvPr id="5" name="Picture 6" descr="lashfire.eu">
            <a:extLst>
              <a:ext uri="{FF2B5EF4-FFF2-40B4-BE49-F238E27FC236}">
                <a16:creationId xmlns:a16="http://schemas.microsoft.com/office/drawing/2014/main" id="{6B3AB625-EB20-1641-667B-B10161C80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582" y="3839893"/>
            <a:ext cx="2973745" cy="198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8">
            <a:extLst>
              <a:ext uri="{FF2B5EF4-FFF2-40B4-BE49-F238E27FC236}">
                <a16:creationId xmlns:a16="http://schemas.microsoft.com/office/drawing/2014/main" id="{2460B846-503A-4653-7228-CE0F9A71A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3" y="5721202"/>
            <a:ext cx="870585" cy="582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1636F5-553D-BA9C-D82A-2724A57FBA17}"/>
              </a:ext>
            </a:extLst>
          </p:cNvPr>
          <p:cNvSpPr txBox="1"/>
          <p:nvPr/>
        </p:nvSpPr>
        <p:spPr>
          <a:xfrm>
            <a:off x="1747578" y="5760629"/>
            <a:ext cx="6718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project has received funding from the European Union’s Horizon 2020 research and innovation programme under grant agreement No 814975</a:t>
            </a:r>
            <a:endParaRPr lang="en-CY" sz="1400" b="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52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DD44-0A07-7131-0755-75AD31F7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Experimental Evaluation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FE24-637A-43F1-321C-AFD0217E9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83" y="1036191"/>
            <a:ext cx="8229600" cy="5073650"/>
          </a:xfrm>
        </p:spPr>
        <p:txBody>
          <a:bodyPr/>
          <a:lstStyle/>
          <a:p>
            <a:r>
              <a:rPr lang="en-CY" dirty="0"/>
              <a:t>We carried out two studies</a:t>
            </a:r>
          </a:p>
          <a:p>
            <a:pPr lvl="1"/>
            <a:r>
              <a:rPr lang="en-CY" b="1" dirty="0"/>
              <a:t>Remote Study: </a:t>
            </a:r>
            <a:r>
              <a:rPr lang="en-CY" dirty="0"/>
              <a:t>using video traces from a commercial ro-ro operator part of the project</a:t>
            </a:r>
          </a:p>
          <a:p>
            <a:pPr lvl="1"/>
            <a:r>
              <a:rPr lang="en-CY" b="1" dirty="0"/>
              <a:t>On-board Study: </a:t>
            </a:r>
            <a:r>
              <a:rPr lang="en-CY" dirty="0"/>
              <a:t>on a commercial line between 2 european cities with 26 first responders participating (August 2022).</a:t>
            </a:r>
          </a:p>
          <a:p>
            <a:r>
              <a:rPr lang="en-CY" dirty="0"/>
              <a:t>We report the detailed results of the </a:t>
            </a:r>
            <a:r>
              <a:rPr lang="en-CY" b="1" dirty="0"/>
              <a:t>“Remote Study” </a:t>
            </a:r>
            <a:r>
              <a:rPr lang="en-CY" dirty="0"/>
              <a:t>(part of this ICCAS 2022 paper.)</a:t>
            </a:r>
          </a:p>
          <a:p>
            <a:pPr lvl="1"/>
            <a:r>
              <a:rPr lang="en-CY" dirty="0"/>
              <a:t>On-board study results verify the remote study result in a real environment.</a:t>
            </a:r>
          </a:p>
        </p:txBody>
      </p:sp>
    </p:spTree>
    <p:extLst>
      <p:ext uri="{BB962C8B-B14F-4D97-AF65-F5344CB8AC3E}">
        <p14:creationId xmlns:p14="http://schemas.microsoft.com/office/powerpoint/2010/main" val="159027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FBF50-2293-02D5-172D-BB811F1B7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Remote Study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A765CD3-2123-370A-D7A6-E51EEEDDF17F}"/>
              </a:ext>
            </a:extLst>
          </p:cNvPr>
          <p:cNvGrpSpPr/>
          <p:nvPr/>
        </p:nvGrpSpPr>
        <p:grpSpPr>
          <a:xfrm>
            <a:off x="34889" y="980728"/>
            <a:ext cx="8784976" cy="4248472"/>
            <a:chOff x="107504" y="980728"/>
            <a:chExt cx="8352928" cy="489654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855294D-BB9B-AC7F-30F8-3B519F8FA14A}"/>
                </a:ext>
              </a:extLst>
            </p:cNvPr>
            <p:cNvGrpSpPr/>
            <p:nvPr/>
          </p:nvGrpSpPr>
          <p:grpSpPr>
            <a:xfrm>
              <a:off x="107504" y="1549462"/>
              <a:ext cx="3194413" cy="3759076"/>
              <a:chOff x="-134581" y="1110084"/>
              <a:chExt cx="4536504" cy="4536504"/>
            </a:xfrm>
          </p:grpSpPr>
          <p:pic>
            <p:nvPicPr>
              <p:cNvPr id="3086" name="Picture 14" descr="Free Icon | Smartphone">
                <a:extLst>
                  <a:ext uri="{FF2B5EF4-FFF2-40B4-BE49-F238E27FC236}">
                    <a16:creationId xmlns:a16="http://schemas.microsoft.com/office/drawing/2014/main" id="{B3AF900C-BE8C-98DA-E295-602A945F9D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34581" y="1110084"/>
                <a:ext cx="4536504" cy="4536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011B623C-E9BB-8321-9759-90940A7AE2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2554" y="1675738"/>
                <a:ext cx="2147486" cy="3440603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ED09D4-7E1A-A1B4-1A33-03E62415F3D8}"/>
                </a:ext>
              </a:extLst>
            </p:cNvPr>
            <p:cNvGrpSpPr/>
            <p:nvPr/>
          </p:nvGrpSpPr>
          <p:grpSpPr>
            <a:xfrm>
              <a:off x="4788024" y="980728"/>
              <a:ext cx="3672408" cy="4896544"/>
              <a:chOff x="4067944" y="476672"/>
              <a:chExt cx="5373216" cy="6264696"/>
            </a:xfrm>
          </p:grpSpPr>
          <p:pic>
            <p:nvPicPr>
              <p:cNvPr id="3080" name="Picture 8" descr="Screen Monitor Computer - Free image on Pixabay">
                <a:extLst>
                  <a:ext uri="{FF2B5EF4-FFF2-40B4-BE49-F238E27FC236}">
                    <a16:creationId xmlns:a16="http://schemas.microsoft.com/office/drawing/2014/main" id="{E591BDE9-8012-6C1F-7556-7A5F3C79F2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944" y="476672"/>
                <a:ext cx="5373216" cy="6264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55CBC9D-12B9-FFC0-0B0A-D81C33CA34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27984" y="1628800"/>
                <a:ext cx="4680520" cy="2736304"/>
              </a:xfrm>
              <a:prstGeom prst="rect">
                <a:avLst/>
              </a:prstGeom>
            </p:spPr>
          </p:pic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8A2420A-505C-FEB4-B240-A46BE3EF846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55776" y="1772816"/>
              <a:ext cx="2304256" cy="7200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F4246DC-E25A-95F1-3845-22AB6FC0B46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55776" y="1844824"/>
              <a:ext cx="2304256" cy="217513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Image result for human icon">
            <a:extLst>
              <a:ext uri="{FF2B5EF4-FFF2-40B4-BE49-F238E27FC236}">
                <a16:creationId xmlns:a16="http://schemas.microsoft.com/office/drawing/2014/main" id="{F007FDE5-03E2-8E72-ADDB-04EBF5281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24" y="4833203"/>
            <a:ext cx="1437236" cy="136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8F8FE7-5BA4-EFA5-F06A-8D8BDC7A4FBB}"/>
              </a:ext>
            </a:extLst>
          </p:cNvPr>
          <p:cNvSpPr txBox="1"/>
          <p:nvPr/>
        </p:nvSpPr>
        <p:spPr>
          <a:xfrm>
            <a:off x="2534064" y="5301877"/>
            <a:ext cx="2758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/>
              <a:t>Expert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98592-7FD2-91FA-4F24-3A480B0B6AC5}"/>
              </a:ext>
            </a:extLst>
          </p:cNvPr>
          <p:cNvSpPr txBox="1"/>
          <p:nvPr/>
        </p:nvSpPr>
        <p:spPr>
          <a:xfrm>
            <a:off x="926617" y="853313"/>
            <a:ext cx="1607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dirty="0"/>
              <a:t>SMAS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15FFC5-9129-F677-ABD2-6E6898792D6E}"/>
              </a:ext>
            </a:extLst>
          </p:cNvPr>
          <p:cNvSpPr txBox="1"/>
          <p:nvPr/>
        </p:nvSpPr>
        <p:spPr>
          <a:xfrm>
            <a:off x="5108971" y="1115725"/>
            <a:ext cx="3471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/>
              <a:t>Video casting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4134D1-7B19-7E25-BC1A-0A780CDFAEB8}"/>
              </a:ext>
            </a:extLst>
          </p:cNvPr>
          <p:cNvSpPr txBox="1"/>
          <p:nvPr/>
        </p:nvSpPr>
        <p:spPr>
          <a:xfrm>
            <a:off x="5216308" y="4640973"/>
            <a:ext cx="347177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Y" sz="2000" b="0" kern="0" dirty="0"/>
              <a:t>LED Reflection, Lighting Conditions</a:t>
            </a:r>
          </a:p>
          <a:p>
            <a:endParaRPr lang="en-CY" sz="2000" b="0" kern="0" dirty="0"/>
          </a:p>
          <a:p>
            <a:r>
              <a:rPr lang="en-CY" sz="2000" b="0" kern="0" dirty="0"/>
              <a:t>Onboard study shows even better object recognition</a:t>
            </a:r>
            <a:endParaRPr lang="en-CY" sz="2000" dirty="0"/>
          </a:p>
        </p:txBody>
      </p:sp>
    </p:spTree>
    <p:extLst>
      <p:ext uri="{BB962C8B-B14F-4D97-AF65-F5344CB8AC3E}">
        <p14:creationId xmlns:p14="http://schemas.microsoft.com/office/powerpoint/2010/main" val="77384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8449-397B-2BC7-5095-FBDAA2F7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Onboard Study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2959DA-B9B3-7913-C536-78985947F4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14805"/>
            <a:ext cx="1870568" cy="3105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B965E4-ED7A-2D16-D469-B55EA2B333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51" y="1124744"/>
            <a:ext cx="2236526" cy="3095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5C8500-88A4-2511-8526-B3EE68308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8" y="4349045"/>
            <a:ext cx="2160240" cy="18687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78542-31C4-B14A-E261-2564CF2ACB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78" y="1135697"/>
            <a:ext cx="2336583" cy="3084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3DCF2A-6299-8772-39E0-8048A62543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124744"/>
            <a:ext cx="1740209" cy="30951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65692C-3D24-091A-8C36-978615574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31" y="4351682"/>
            <a:ext cx="3509509" cy="18915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4C4E-BBEE-BFFA-8AE4-907119E23591}"/>
              </a:ext>
            </a:extLst>
          </p:cNvPr>
          <p:cNvGrpSpPr/>
          <p:nvPr/>
        </p:nvGrpSpPr>
        <p:grpSpPr>
          <a:xfrm>
            <a:off x="7007481" y="4285075"/>
            <a:ext cx="1781583" cy="2112010"/>
            <a:chOff x="7007481" y="4285075"/>
            <a:chExt cx="1781583" cy="2112010"/>
          </a:xfrm>
        </p:grpSpPr>
        <p:pic>
          <p:nvPicPr>
            <p:cNvPr id="3" name="Picture 2" descr="R&amp;amp;R Supplys - GoPro &amp;amp; Phone Chest Mount Combo - Compatible with Samsung,  iPhone and GoPros - Adjustable Straps fit All : Cell Phones &amp;amp; Accessories -  Amazon.com">
              <a:extLst>
                <a:ext uri="{FF2B5EF4-FFF2-40B4-BE49-F238E27FC236}">
                  <a16:creationId xmlns:a16="http://schemas.microsoft.com/office/drawing/2014/main" id="{9F5A5BFD-2A96-6053-C687-91C53365E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7481" y="5354945"/>
              <a:ext cx="998328" cy="998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Amazon.com: Coreal Mobile Phone Chest Mount Harness Strap Holder Cell Phone  Clip Action Camera POV for Samsung iPhone Plus etc : Cell Phones &amp;amp;  Accessories">
              <a:extLst>
                <a:ext uri="{FF2B5EF4-FFF2-40B4-BE49-F238E27FC236}">
                  <a16:creationId xmlns:a16="http://schemas.microsoft.com/office/drawing/2014/main" id="{CA25AFC7-F040-837F-480C-CD5538E3A6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2313" y="4285075"/>
              <a:ext cx="953496" cy="998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151AA350-2B9A-3D9C-39D9-614D93AD2C51}"/>
                </a:ext>
              </a:extLst>
            </p:cNvPr>
            <p:cNvSpPr/>
            <p:nvPr/>
          </p:nvSpPr>
          <p:spPr bwMode="auto">
            <a:xfrm>
              <a:off x="8172400" y="4447553"/>
              <a:ext cx="300049" cy="1770209"/>
            </a:xfrm>
            <a:prstGeom prst="rightBrac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Y" sz="360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CF09B4-306A-C0F6-1751-90325E7BA2E2}"/>
                </a:ext>
              </a:extLst>
            </p:cNvPr>
            <p:cNvSpPr txBox="1"/>
            <p:nvPr/>
          </p:nvSpPr>
          <p:spPr>
            <a:xfrm>
              <a:off x="8489015" y="4398998"/>
              <a:ext cx="300049" cy="1998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Y" sz="2000" dirty="0">
                  <a:solidFill>
                    <a:srgbClr val="FF0000"/>
                  </a:solidFill>
                </a:rPr>
                <a:t>future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05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DD44-0A07-7131-0755-75AD31F7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Dataset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FE24-637A-43F1-321C-AFD0217E9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83" y="1036191"/>
            <a:ext cx="8229600" cy="5073650"/>
          </a:xfrm>
        </p:spPr>
        <p:txBody>
          <a:bodyPr/>
          <a:lstStyle/>
          <a:p>
            <a:pPr lvl="1"/>
            <a:r>
              <a:rPr lang="en-CY" b="1" dirty="0"/>
              <a:t>Videos: </a:t>
            </a:r>
            <a:r>
              <a:rPr lang="en-CY" dirty="0"/>
              <a:t>14 videos, 11GB, 800 MB / file</a:t>
            </a:r>
          </a:p>
          <a:p>
            <a:pPr lvl="1"/>
            <a:r>
              <a:rPr lang="en-CY" b="1" dirty="0"/>
              <a:t>Time: </a:t>
            </a:r>
            <a:r>
              <a:rPr lang="en-CY" dirty="0"/>
              <a:t>1 hour and 30 minutes </a:t>
            </a:r>
          </a:p>
          <a:p>
            <a:pPr lvl="1"/>
            <a:r>
              <a:rPr lang="en-CY" b="1" dirty="0"/>
              <a:t>Areas: Closed ro-ro, Weather deck,</a:t>
            </a:r>
            <a:r>
              <a:rPr lang="en-CY" dirty="0"/>
              <a:t> PAX public areas, Cabin areas</a:t>
            </a:r>
          </a:p>
          <a:p>
            <a:pPr lvl="1"/>
            <a:r>
              <a:rPr lang="en-CY" dirty="0"/>
              <a:t>~50% of videos used in training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33007-64FC-D831-FB86-897429E69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429000"/>
            <a:ext cx="4960268" cy="290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4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80DB3-573D-6017-8F80-CB35D36C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1) Logging Screenshots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8B0CBDD-F2DC-9400-F7B5-5DDC79E19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057424"/>
            <a:ext cx="2023460" cy="4050455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EF7027F-DBEE-F800-961A-A8BF1FC0B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83" y="1057432"/>
            <a:ext cx="1396944" cy="27349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E379D7-5491-A258-8E42-97F76B990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620" y="1052736"/>
            <a:ext cx="1291411" cy="2739623"/>
          </a:xfrm>
          <a:prstGeom prst="rect">
            <a:avLst/>
          </a:prstGeom>
        </p:spPr>
      </p:pic>
      <p:pic>
        <p:nvPicPr>
          <p:cNvPr id="14" name="Picture 13" descr="Text, calendar&#10;&#10;Description automatically generated">
            <a:extLst>
              <a:ext uri="{FF2B5EF4-FFF2-40B4-BE49-F238E27FC236}">
                <a16:creationId xmlns:a16="http://schemas.microsoft.com/office/drawing/2014/main" id="{032038EA-D5EB-976F-F9C6-75CFE9B7F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41" y="1052736"/>
            <a:ext cx="1911525" cy="40551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59A0AE-5A1C-3D9A-B4D4-FEC8BE7ED48E}"/>
              </a:ext>
            </a:extLst>
          </p:cNvPr>
          <p:cNvSpPr txBox="1"/>
          <p:nvPr/>
        </p:nvSpPr>
        <p:spPr>
          <a:xfrm>
            <a:off x="356018" y="5379030"/>
            <a:ext cx="8147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Google’s ML </a:t>
            </a:r>
            <a:r>
              <a:rPr lang="en-GB" sz="1800" b="0" dirty="0"/>
              <a:t>kit on-device </a:t>
            </a:r>
            <a:r>
              <a:rPr lang="en-GB" sz="1800" dirty="0"/>
              <a:t>Optical Character Recognition (OCR)</a:t>
            </a:r>
            <a:r>
              <a:rPr lang="en-GB" sz="1800" b="0" dirty="0"/>
              <a:t> library (available in multiple languages) can refine an object recognition. For example, for the last figure it reads </a:t>
            </a:r>
            <a:r>
              <a:rPr lang="en-GB" sz="1800" dirty="0">
                <a:solidFill>
                  <a:srgbClr val="FF0000"/>
                </a:solidFill>
              </a:rPr>
              <a:t>“STB PILOT DOOR BUNKER TTION”</a:t>
            </a:r>
            <a:endParaRPr lang="en-CY" sz="1800" dirty="0">
              <a:solidFill>
                <a:srgbClr val="FF0000"/>
              </a:solidFill>
            </a:endParaRP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53C54C7-765A-017F-7549-B3C9C0B15B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89" y="2743575"/>
            <a:ext cx="1378030" cy="2332051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7306A4F6-2773-A5D5-7F44-8FA9DE1749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67" y="2711324"/>
            <a:ext cx="1473261" cy="23965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AFFC3F-FF83-FAA7-C848-15956D026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312875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E23AA-D2B4-874F-8BFE-D3F734AF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1) Logging: Results</a:t>
            </a:r>
            <a:endParaRPr lang="en-CY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8471-C434-8585-9B95-D282F3F65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Y" sz="2800" b="1" dirty="0"/>
              <a:t>Purpose: </a:t>
            </a:r>
            <a:r>
              <a:rPr lang="en-CY" sz="2800" dirty="0"/>
              <a:t>Observe the effort necessary to boostrap the localization system.</a:t>
            </a:r>
          </a:p>
          <a:p>
            <a:r>
              <a:rPr lang="en-CY" sz="2800" b="1" dirty="0"/>
              <a:t>Metric: </a:t>
            </a:r>
            <a:r>
              <a:rPr lang="en-CY" sz="2800" dirty="0"/>
              <a:t>Time (wall clock)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08B362-7A47-F6FF-68F7-913B1E7A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18" y="2605968"/>
            <a:ext cx="4144209" cy="2111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F3EAAB-054A-4913-2572-A64453ECE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055" y="2780928"/>
            <a:ext cx="3926911" cy="19088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0D6571-252F-D674-10D8-C5EC1440D610}"/>
              </a:ext>
            </a:extLst>
          </p:cNvPr>
          <p:cNvSpPr txBox="1"/>
          <p:nvPr/>
        </p:nvSpPr>
        <p:spPr>
          <a:xfrm>
            <a:off x="611560" y="4922842"/>
            <a:ext cx="414420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2000" dirty="0"/>
              <a:t>Deck 5: </a:t>
            </a:r>
            <a:r>
              <a:rPr lang="en-CY" sz="2000" b="0" dirty="0"/>
              <a:t>about 2 hours! </a:t>
            </a:r>
          </a:p>
          <a:p>
            <a:endParaRPr lang="en-CY" sz="1400" b="0" dirty="0"/>
          </a:p>
          <a:p>
            <a:r>
              <a:rPr lang="en-CY" sz="2000" b="0" dirty="0"/>
              <a:t>Onboard study showed that we logged </a:t>
            </a:r>
            <a:r>
              <a:rPr lang="en-CY" sz="2000" dirty="0">
                <a:solidFill>
                  <a:srgbClr val="FF0000"/>
                </a:solidFill>
              </a:rPr>
              <a:t>2.5x </a:t>
            </a:r>
            <a:r>
              <a:rPr lang="en-CY" sz="2000" b="0" dirty="0"/>
              <a:t>more objects in same time!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91F0D-293E-D52D-ED32-D8886E489876}"/>
              </a:ext>
            </a:extLst>
          </p:cNvPr>
          <p:cNvSpPr txBox="1"/>
          <p:nvPr/>
        </p:nvSpPr>
        <p:spPr>
          <a:xfrm>
            <a:off x="4573623" y="4841110"/>
            <a:ext cx="457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800" b="0" dirty="0"/>
              <a:t>A total of </a:t>
            </a:r>
            <a:r>
              <a:rPr lang="en-CY" sz="1800" dirty="0">
                <a:solidFill>
                  <a:srgbClr val="FF0000"/>
                </a:solidFill>
              </a:rPr>
              <a:t>460 objects </a:t>
            </a:r>
            <a:r>
              <a:rPr lang="en-CY" sz="1800" b="0" dirty="0"/>
              <a:t>were collected and organized in the surface geodb.</a:t>
            </a:r>
          </a:p>
          <a:p>
            <a:endParaRPr lang="en-CY" sz="1800" b="0" dirty="0"/>
          </a:p>
          <a:p>
            <a:r>
              <a:rPr lang="en-CY" sz="1800" b="0" dirty="0"/>
              <a:t>Our </a:t>
            </a:r>
            <a:r>
              <a:rPr lang="en-CY" sz="1800" dirty="0"/>
              <a:t>stress-testing</a:t>
            </a:r>
            <a:r>
              <a:rPr lang="en-CY" sz="1800" b="0" dirty="0"/>
              <a:t> (see next) pushes performance evaluation to </a:t>
            </a:r>
            <a:r>
              <a:rPr lang="en-CY" sz="1800" dirty="0">
                <a:solidFill>
                  <a:srgbClr val="FF0000"/>
                </a:solidFill>
              </a:rPr>
              <a:t>50K objects</a:t>
            </a:r>
            <a:r>
              <a:rPr lang="en-CY" sz="1800" b="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6779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60FA8-66B0-8D6D-B51C-929BB4598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Logging Heatmaps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5083987-107A-F1C9-67CB-9173835BC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73" y="1295194"/>
            <a:ext cx="1844314" cy="306691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F583F50-3114-456B-BA35-FFDA1CA4E8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22" y="1297921"/>
            <a:ext cx="1710471" cy="306691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CB01D573-9951-3B51-314C-EC40F3A38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096" y="1295196"/>
            <a:ext cx="1710472" cy="3066917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EE36EC41-971F-F9E6-2C9A-6D01CC0F8E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98" y="1295197"/>
            <a:ext cx="1710473" cy="3066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0FFF0-8B1A-0056-AF9F-96671E3201BB}"/>
              </a:ext>
            </a:extLst>
          </p:cNvPr>
          <p:cNvSpPr txBox="1"/>
          <p:nvPr/>
        </p:nvSpPr>
        <p:spPr>
          <a:xfrm>
            <a:off x="458603" y="782005"/>
            <a:ext cx="8238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2800" dirty="0">
                <a:solidFill>
                  <a:srgbClr val="FF0000"/>
                </a:solidFill>
              </a:rPr>
              <a:t>heatmaps</a:t>
            </a:r>
            <a:r>
              <a:rPr lang="en-CY" sz="2800" b="0" dirty="0"/>
              <a:t> show object collection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6E26E6E-3B57-D228-8D8F-254C6B2C34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" y="1309197"/>
            <a:ext cx="1560119" cy="3055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11141F-AE64-23EB-8ADA-87E17DFDDEC6}"/>
              </a:ext>
            </a:extLst>
          </p:cNvPr>
          <p:cNvSpPr txBox="1"/>
          <p:nvPr/>
        </p:nvSpPr>
        <p:spPr>
          <a:xfrm>
            <a:off x="6191300" y="4430366"/>
            <a:ext cx="27011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Vessel Characteristics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Length overall (LOA): </a:t>
            </a:r>
            <a:r>
              <a:rPr lang="en-GB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186.42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Width: </a:t>
            </a:r>
            <a:r>
              <a:rPr lang="en-GB" sz="18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25.6 meters.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Gross Tonnage: 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26904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Draught: </a:t>
            </a:r>
            <a:r>
              <a:rPr lang="en-GB" sz="1600" b="0" dirty="0">
                <a:latin typeface="Arial" panose="020B0604020202020204" pitchFamily="34" charset="0"/>
                <a:cs typeface="Arial" panose="020B0604020202020204" pitchFamily="34" charset="0"/>
              </a:rPr>
              <a:t>6.4m</a:t>
            </a:r>
            <a:endParaRPr lang="en-CY" sz="20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25D3F-1908-632E-6EF8-9DAC8DBAEC34}"/>
              </a:ext>
            </a:extLst>
          </p:cNvPr>
          <p:cNvSpPr txBox="1"/>
          <p:nvPr/>
        </p:nvSpPr>
        <p:spPr>
          <a:xfrm>
            <a:off x="251520" y="4368811"/>
            <a:ext cx="585470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Y" sz="2800" dirty="0"/>
              <a:t>Estimations </a:t>
            </a:r>
          </a:p>
          <a:p>
            <a:pPr algn="ctr"/>
            <a:r>
              <a:rPr lang="en-CY" sz="2800" dirty="0"/>
              <a:t>(based on onboard study)</a:t>
            </a:r>
          </a:p>
          <a:p>
            <a:pPr algn="ctr"/>
            <a:r>
              <a:rPr lang="en-CY" sz="2800" b="0" dirty="0"/>
              <a:t>Logging 7 decks: 16-20 hours Objects 7 decks:  11K objects</a:t>
            </a:r>
            <a:endParaRPr lang="en-CY" sz="3200" b="0" dirty="0"/>
          </a:p>
        </p:txBody>
      </p:sp>
    </p:spTree>
    <p:extLst>
      <p:ext uri="{BB962C8B-B14F-4D97-AF65-F5344CB8AC3E}">
        <p14:creationId xmlns:p14="http://schemas.microsoft.com/office/powerpoint/2010/main" val="39302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E23AA-D2B4-874F-8BFE-D3F734AF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2) Localization: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8471-C434-8585-9B95-D282F3F6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946047"/>
          </a:xfrm>
        </p:spPr>
        <p:txBody>
          <a:bodyPr/>
          <a:lstStyle/>
          <a:p>
            <a:r>
              <a:rPr lang="en-CY" sz="2800" b="1" dirty="0"/>
              <a:t>Purpose: </a:t>
            </a:r>
            <a:r>
              <a:rPr lang="en-CY" sz="2800" dirty="0"/>
              <a:t>Find how accurate the Surface Global (SG) localization algorithm is.</a:t>
            </a:r>
          </a:p>
          <a:p>
            <a:pPr marL="457200" lvl="1" indent="0">
              <a:buNone/>
            </a:pPr>
            <a:endParaRPr lang="en-CY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7196BB-8055-CE20-A4D2-A6744B594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85" y="2517905"/>
            <a:ext cx="4208453" cy="839087"/>
          </a:xfrm>
          <a:prstGeom prst="rect">
            <a:avLst/>
          </a:prstGeom>
        </p:spPr>
      </p:pic>
      <p:pic>
        <p:nvPicPr>
          <p:cNvPr id="9" name="Picture 8" descr="Graphical user interface, diagram, application&#10;&#10;Description automatically generated with medium confidence">
            <a:extLst>
              <a:ext uri="{FF2B5EF4-FFF2-40B4-BE49-F238E27FC236}">
                <a16:creationId xmlns:a16="http://schemas.microsoft.com/office/drawing/2014/main" id="{99609487-06B3-C13B-58B6-E3EA00A74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366" y="1597767"/>
            <a:ext cx="1763759" cy="289172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152BF1-16B9-632C-9F74-EECD89E8A50A}"/>
              </a:ext>
            </a:extLst>
          </p:cNvPr>
          <p:cNvSpPr txBox="1">
            <a:spLocks/>
          </p:cNvSpPr>
          <p:nvPr/>
        </p:nvSpPr>
        <p:spPr bwMode="auto">
          <a:xfrm>
            <a:off x="435783" y="2029943"/>
            <a:ext cx="5576377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Y" sz="2800" b="1" kern="0" dirty="0"/>
              <a:t>Metric: </a:t>
            </a:r>
            <a:r>
              <a:rPr lang="en-CY" sz="2800" b="0" kern="0" dirty="0"/>
              <a:t>Accuracy (A)</a:t>
            </a:r>
          </a:p>
          <a:p>
            <a:pPr marL="0" indent="0">
              <a:buNone/>
            </a:pPr>
            <a:endParaRPr lang="en-CY" sz="2400" b="0" kern="0" dirty="0"/>
          </a:p>
          <a:p>
            <a:pPr lvl="1"/>
            <a:endParaRPr lang="en-GB" sz="2000" b="0" kern="0" dirty="0"/>
          </a:p>
          <a:p>
            <a:pPr lvl="1"/>
            <a:r>
              <a:rPr lang="en-GB" sz="2000" b="0" kern="0" dirty="0"/>
              <a:t>n</a:t>
            </a:r>
            <a:r>
              <a:rPr lang="en-CY" sz="2000" b="0" kern="0" dirty="0"/>
              <a:t> = 10 repetitions</a:t>
            </a:r>
          </a:p>
          <a:p>
            <a:pPr lvl="1"/>
            <a:r>
              <a:rPr lang="en-CY" sz="2000" kern="0" dirty="0"/>
              <a:t>Expert</a:t>
            </a:r>
            <a:r>
              <a:rPr lang="en-CY" sz="2000" b="0" kern="0" dirty="0"/>
              <a:t> </a:t>
            </a:r>
            <a:r>
              <a:rPr lang="en-CY" sz="2000" kern="0" dirty="0"/>
              <a:t>judging</a:t>
            </a:r>
            <a:r>
              <a:rPr lang="en-CY" sz="2000" b="0" kern="0" dirty="0"/>
              <a:t> if returned location within </a:t>
            </a:r>
            <a:r>
              <a:rPr lang="en-CY" sz="2000" kern="0" dirty="0"/>
              <a:t>10 meters </a:t>
            </a:r>
            <a:r>
              <a:rPr lang="en-CY" sz="2000" b="0" kern="0" dirty="0"/>
              <a:t>from </a:t>
            </a:r>
            <a:r>
              <a:rPr lang="en-CY" sz="2000" kern="0" dirty="0"/>
              <a:t>Correct</a:t>
            </a:r>
          </a:p>
          <a:p>
            <a:r>
              <a:rPr lang="en-CY" sz="2800" kern="0" dirty="0"/>
              <a:t>Scenes: </a:t>
            </a:r>
            <a:r>
              <a:rPr lang="en-CY" sz="2800" b="0" kern="0" dirty="0"/>
              <a:t>15 scenes (S1-S15) to capture variety of conditions in </a:t>
            </a:r>
            <a:r>
              <a:rPr lang="en-CY" sz="2800" b="0" dirty="0"/>
              <a:t>Closed ro-ro, Weather deck, PAX public areas, Cabin areas</a:t>
            </a:r>
          </a:p>
          <a:p>
            <a:r>
              <a:rPr lang="en-CY" sz="2800" b="0" kern="0" dirty="0"/>
              <a:t>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94AC17-3958-FE90-CC08-BF666B9C920E}"/>
              </a:ext>
            </a:extLst>
          </p:cNvPr>
          <p:cNvSpPr/>
          <p:nvPr/>
        </p:nvSpPr>
        <p:spPr bwMode="auto">
          <a:xfrm>
            <a:off x="7058147" y="2725533"/>
            <a:ext cx="610196" cy="423829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F9C319-0DB9-A03F-0174-3EAF491AD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494" y="3521561"/>
            <a:ext cx="2915816" cy="267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1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E23AA-D2B4-874F-8BFE-D3F734AF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2) Localization: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8471-C434-8585-9B95-D282F3F6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896" y="2920270"/>
            <a:ext cx="3730083" cy="1977306"/>
          </a:xfrm>
        </p:spPr>
        <p:txBody>
          <a:bodyPr/>
          <a:lstStyle/>
          <a:p>
            <a:r>
              <a:rPr lang="en-CY" sz="2400" b="1" dirty="0"/>
              <a:t>SG Average Localization Accuracy (A): </a:t>
            </a:r>
            <a:r>
              <a:rPr lang="en-CY" sz="2400" b="1" dirty="0">
                <a:solidFill>
                  <a:srgbClr val="FF0000"/>
                </a:solidFill>
              </a:rPr>
              <a:t>80%!</a:t>
            </a:r>
          </a:p>
          <a:p>
            <a:r>
              <a:rPr lang="en-CY" sz="2000" dirty="0"/>
              <a:t>Additional Training necessary:</a:t>
            </a:r>
          </a:p>
          <a:p>
            <a:pPr lvl="1"/>
            <a:r>
              <a:rPr lang="en-CY" sz="1800" dirty="0"/>
              <a:t>S04 (walking between trucks)</a:t>
            </a:r>
          </a:p>
          <a:p>
            <a:pPr lvl="1"/>
            <a:r>
              <a:rPr lang="en-CY" sz="1800" dirty="0"/>
              <a:t>S09 (walking with left wall) </a:t>
            </a:r>
          </a:p>
          <a:p>
            <a:pPr lvl="1"/>
            <a:r>
              <a:rPr lang="en-CY" sz="1800" dirty="0"/>
              <a:t>S15 (cabin rooms)</a:t>
            </a:r>
          </a:p>
          <a:p>
            <a:endParaRPr lang="en-CY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4168CA-65B5-FA2D-2F16-984976FB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80728"/>
            <a:ext cx="8211077" cy="1939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8A569-40CF-5E33-1AC3-9E079AD5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363" y="3097376"/>
            <a:ext cx="1384557" cy="1977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72C3DC-B0AD-EFC3-6AA8-521552CA1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783" y="3066777"/>
            <a:ext cx="1384557" cy="19773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8ED275-AB18-641B-D9B6-A496E09F1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5922" y="3097376"/>
            <a:ext cx="1422198" cy="19773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054D3F-6495-33AB-B14D-E8BC87920424}"/>
              </a:ext>
            </a:extLst>
          </p:cNvPr>
          <p:cNvSpPr txBox="1"/>
          <p:nvPr/>
        </p:nvSpPr>
        <p:spPr>
          <a:xfrm>
            <a:off x="7905257" y="1340768"/>
            <a:ext cx="738709" cy="1579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Y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FECDCE-CBA6-3823-63CD-C5B336547EF3}"/>
              </a:ext>
            </a:extLst>
          </p:cNvPr>
          <p:cNvSpPr/>
          <p:nvPr/>
        </p:nvSpPr>
        <p:spPr bwMode="auto">
          <a:xfrm>
            <a:off x="7812361" y="1136953"/>
            <a:ext cx="831606" cy="185599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2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E23AA-D2B4-874F-8BFE-D3F734AF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3) Tracking: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8471-C434-8585-9B95-D282F3F6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946047"/>
          </a:xfrm>
        </p:spPr>
        <p:txBody>
          <a:bodyPr/>
          <a:lstStyle/>
          <a:p>
            <a:r>
              <a:rPr lang="en-CY" sz="2800" b="1" dirty="0"/>
              <a:t>Purpose: </a:t>
            </a:r>
            <a:r>
              <a:rPr lang="en-CY" sz="2800" dirty="0"/>
              <a:t>Find how accurate the Surface Local (SL) localization algorithm is.</a:t>
            </a:r>
          </a:p>
          <a:p>
            <a:pPr marL="457200" lvl="1" indent="0">
              <a:buNone/>
            </a:pPr>
            <a:endParaRPr lang="en-CY" sz="24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152BF1-16B9-632C-9F74-EECD89E8A50A}"/>
              </a:ext>
            </a:extLst>
          </p:cNvPr>
          <p:cNvSpPr txBox="1">
            <a:spLocks/>
          </p:cNvSpPr>
          <p:nvPr/>
        </p:nvSpPr>
        <p:spPr bwMode="auto">
          <a:xfrm>
            <a:off x="435783" y="2029943"/>
            <a:ext cx="4136217" cy="2757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CY" sz="2800" b="1" kern="0" dirty="0"/>
              <a:t>Metric: </a:t>
            </a:r>
            <a:r>
              <a:rPr lang="en-CY" sz="2800" b="0" kern="0" dirty="0"/>
              <a:t>Accuracy (A)</a:t>
            </a:r>
            <a:endParaRPr lang="en-CY" sz="2400" b="0" kern="0" dirty="0"/>
          </a:p>
          <a:p>
            <a:r>
              <a:rPr lang="en-CY" sz="2800" kern="0" dirty="0"/>
              <a:t>Trajectories: </a:t>
            </a:r>
          </a:p>
          <a:p>
            <a:pPr lvl="1"/>
            <a:r>
              <a:rPr lang="en-CY" sz="2400" b="0" kern="0" dirty="0"/>
              <a:t>T1: Video from Closed ro-ro</a:t>
            </a:r>
          </a:p>
          <a:p>
            <a:pPr lvl="1"/>
            <a:r>
              <a:rPr lang="en-CY" sz="2400" b="0" kern="0" dirty="0"/>
              <a:t>T2: Video from Public PAX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60771A-FF8A-3FD8-E291-2BE995C579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1" y="2132856"/>
            <a:ext cx="1875155" cy="3298825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3AFFCD58-FCF1-C07A-1F63-CAA388C56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096245"/>
            <a:ext cx="2038200" cy="32988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720F48-08D9-BB58-ACDA-044053518CC6}"/>
              </a:ext>
            </a:extLst>
          </p:cNvPr>
          <p:cNvSpPr txBox="1"/>
          <p:nvPr/>
        </p:nvSpPr>
        <p:spPr>
          <a:xfrm>
            <a:off x="5045723" y="5431681"/>
            <a:ext cx="846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Y" sz="3600" b="0" kern="0" dirty="0"/>
              <a:t>T1 </a:t>
            </a:r>
            <a:endParaRPr lang="en-CY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A8C724-51CC-660C-E130-8177F7C348D4}"/>
              </a:ext>
            </a:extLst>
          </p:cNvPr>
          <p:cNvSpPr txBox="1"/>
          <p:nvPr/>
        </p:nvSpPr>
        <p:spPr>
          <a:xfrm>
            <a:off x="7256117" y="5435815"/>
            <a:ext cx="8464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Y" sz="3600" b="0" kern="0" dirty="0"/>
              <a:t>T2 </a:t>
            </a:r>
            <a:endParaRPr lang="en-CY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0BE167-4E29-AB2E-D1D5-2F28695B8709}"/>
              </a:ext>
            </a:extLst>
          </p:cNvPr>
          <p:cNvSpPr txBox="1"/>
          <p:nvPr/>
        </p:nvSpPr>
        <p:spPr>
          <a:xfrm>
            <a:off x="611560" y="5262772"/>
            <a:ext cx="3666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>
                <a:solidFill>
                  <a:srgbClr val="FF0000"/>
                </a:solidFill>
              </a:rPr>
              <a:t>VIDEOS</a:t>
            </a:r>
          </a:p>
        </p:txBody>
      </p:sp>
    </p:spTree>
    <p:extLst>
      <p:ext uri="{BB962C8B-B14F-4D97-AF65-F5344CB8AC3E}">
        <p14:creationId xmlns:p14="http://schemas.microsoft.com/office/powerpoint/2010/main" val="421954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4951C-0331-7E25-D53F-9023B6D8D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First Responder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41C71-4652-49B7-EF4D-736EDA55B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22451"/>
            <a:ext cx="8186766" cy="5073650"/>
          </a:xfrm>
        </p:spPr>
        <p:txBody>
          <a:bodyPr/>
          <a:lstStyle/>
          <a:p>
            <a:r>
              <a:rPr lang="en-CY" dirty="0"/>
              <a:t>Fire patrol members (able seamen) are asked to </a:t>
            </a:r>
            <a:r>
              <a:rPr lang="en-CY" b="1" dirty="0"/>
              <a:t>act as first responders </a:t>
            </a:r>
            <a:r>
              <a:rPr lang="en-CY" dirty="0"/>
              <a:t>in </a:t>
            </a:r>
            <a:r>
              <a:rPr lang="en-CY" b="1" dirty="0"/>
              <a:t>early</a:t>
            </a:r>
            <a:r>
              <a:rPr lang="en-CY" dirty="0"/>
              <a:t> </a:t>
            </a:r>
            <a:r>
              <a:rPr lang="en-CY" b="1" dirty="0"/>
              <a:t>stages</a:t>
            </a:r>
            <a:r>
              <a:rPr lang="en-CY" dirty="0"/>
              <a:t> of </a:t>
            </a:r>
            <a:r>
              <a:rPr lang="en-CY" b="1" dirty="0"/>
              <a:t>fires</a:t>
            </a:r>
            <a:r>
              <a:rPr lang="en-CY" dirty="0"/>
              <a:t> (or confirmation stage).</a:t>
            </a:r>
          </a:p>
          <a:p>
            <a:pPr lvl="1"/>
            <a:r>
              <a:rPr lang="en-GB" dirty="0"/>
              <a:t>C</a:t>
            </a:r>
            <a:r>
              <a:rPr lang="en-CY" dirty="0"/>
              <a:t>oordinate with the bridge and other crew</a:t>
            </a:r>
          </a:p>
          <a:p>
            <a:pPr lvl="1"/>
            <a:r>
              <a:rPr lang="en-GB" dirty="0"/>
              <a:t>Put out an early fire using a handheld fire extinguisher</a:t>
            </a:r>
            <a:endParaRPr lang="en-CY" dirty="0"/>
          </a:p>
          <a:p>
            <a:pPr lvl="1"/>
            <a:endParaRPr lang="en-CY" dirty="0"/>
          </a:p>
          <a:p>
            <a:pPr lvl="1"/>
            <a:endParaRPr lang="en-CY" dirty="0"/>
          </a:p>
          <a:p>
            <a:pPr marL="0" indent="0">
              <a:buNone/>
            </a:pPr>
            <a:endParaRPr lang="en-CY" dirty="0"/>
          </a:p>
        </p:txBody>
      </p:sp>
      <p:pic>
        <p:nvPicPr>
          <p:cNvPr id="4" name="Picture 3" descr="Hombre parado en la nieve&#10;&#10;Descripción generada automáticamente con confianza baja">
            <a:extLst>
              <a:ext uri="{FF2B5EF4-FFF2-40B4-BE49-F238E27FC236}">
                <a16:creationId xmlns:a16="http://schemas.microsoft.com/office/drawing/2014/main" id="{05F05756-7CD0-8B3B-5E17-50CBA230D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888" y="3933056"/>
            <a:ext cx="3851920" cy="1930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AD7445-017A-4E22-D0F5-3CED2A04CE09}"/>
              </a:ext>
            </a:extLst>
          </p:cNvPr>
          <p:cNvSpPr txBox="1"/>
          <p:nvPr/>
        </p:nvSpPr>
        <p:spPr>
          <a:xfrm>
            <a:off x="2285848" y="5774431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>
                <a:solidFill>
                  <a:srgbClr val="FF0000"/>
                </a:solidFill>
              </a:rPr>
              <a:t>First Responder</a:t>
            </a:r>
          </a:p>
        </p:txBody>
      </p:sp>
    </p:spTree>
    <p:extLst>
      <p:ext uri="{BB962C8B-B14F-4D97-AF65-F5344CB8AC3E}">
        <p14:creationId xmlns:p14="http://schemas.microsoft.com/office/powerpoint/2010/main" val="26375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D2066-692F-A9DE-481D-51A5D58A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3) Tracking: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55BB23-E60A-F734-E9FE-62B24518A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4" y="1376682"/>
            <a:ext cx="3960440" cy="18878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FFF5C-1881-F496-FFF8-034323EF5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162" y="1355591"/>
            <a:ext cx="4078527" cy="2001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A2A056-B3E5-7137-3F4D-CC1177FDFF98}"/>
              </a:ext>
            </a:extLst>
          </p:cNvPr>
          <p:cNvSpPr txBox="1"/>
          <p:nvPr/>
        </p:nvSpPr>
        <p:spPr>
          <a:xfrm>
            <a:off x="781505" y="864734"/>
            <a:ext cx="7787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Y" sz="2800" b="0" dirty="0"/>
              <a:t>SL Average Localization Accuracy (A):</a:t>
            </a:r>
            <a:r>
              <a:rPr lang="en-CY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Picture 11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2AD56FC4-D4F6-37BE-6213-F9AD5A43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542" y="3410467"/>
            <a:ext cx="1557894" cy="29385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5AFDB93-8257-3095-34C4-92AF17C61F05}"/>
              </a:ext>
            </a:extLst>
          </p:cNvPr>
          <p:cNvSpPr txBox="1"/>
          <p:nvPr/>
        </p:nvSpPr>
        <p:spPr>
          <a:xfrm>
            <a:off x="3508235" y="1532156"/>
            <a:ext cx="1172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Y" sz="2000" dirty="0">
                <a:solidFill>
                  <a:srgbClr val="FF0000"/>
                </a:solidFill>
              </a:rPr>
              <a:t>A=88%!</a:t>
            </a:r>
            <a:endParaRPr lang="en-CY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8BD2C3-0944-1302-1909-5BCDB041B018}"/>
              </a:ext>
            </a:extLst>
          </p:cNvPr>
          <p:cNvSpPr txBox="1"/>
          <p:nvPr/>
        </p:nvSpPr>
        <p:spPr>
          <a:xfrm>
            <a:off x="7353489" y="1578018"/>
            <a:ext cx="11729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Y" sz="2000" dirty="0">
                <a:solidFill>
                  <a:srgbClr val="FF0000"/>
                </a:solidFill>
              </a:rPr>
              <a:t>A=92%!</a:t>
            </a:r>
            <a:endParaRPr lang="en-CY" sz="2000" dirty="0"/>
          </a:p>
        </p:txBody>
      </p:sp>
      <p:pic>
        <p:nvPicPr>
          <p:cNvPr id="18" name="Picture 1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8ACE0B3-A4B3-2C86-E1F9-C005FA748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86" y="3404505"/>
            <a:ext cx="1657350" cy="294449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0FC3213-C3A7-A1AD-673C-25772871A8CA}"/>
              </a:ext>
            </a:extLst>
          </p:cNvPr>
          <p:cNvCxnSpPr/>
          <p:nvPr/>
        </p:nvCxnSpPr>
        <p:spPr bwMode="auto">
          <a:xfrm>
            <a:off x="2961542" y="2320599"/>
            <a:ext cx="602346" cy="24430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4B95FF4-FD34-E875-3FAD-C4206FB0D2BA}"/>
              </a:ext>
            </a:extLst>
          </p:cNvPr>
          <p:cNvSpPr txBox="1"/>
          <p:nvPr/>
        </p:nvSpPr>
        <p:spPr>
          <a:xfrm>
            <a:off x="1402930" y="2556358"/>
            <a:ext cx="2965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1600" b="0" i="1" dirty="0">
                <a:solidFill>
                  <a:srgbClr val="FF0000"/>
                </a:solidFill>
              </a:rPr>
              <a:t>Building error. Error cleared when reaching hotspot.</a:t>
            </a:r>
          </a:p>
        </p:txBody>
      </p:sp>
      <p:pic>
        <p:nvPicPr>
          <p:cNvPr id="24" name="Picture 2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B25612EF-8E26-3072-7A8F-1F98366B48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3" y="3449592"/>
            <a:ext cx="1504425" cy="2854323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963FC4-D386-DDF3-522F-1E2A46C2E6CF}"/>
              </a:ext>
            </a:extLst>
          </p:cNvPr>
          <p:cNvCxnSpPr>
            <a:cxnSpLocks/>
          </p:cNvCxnSpPr>
          <p:nvPr/>
        </p:nvCxnSpPr>
        <p:spPr bwMode="auto">
          <a:xfrm>
            <a:off x="2179162" y="4558836"/>
            <a:ext cx="782380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7C4D3EE-FCDB-3563-5A85-F462A0F70A94}"/>
              </a:ext>
            </a:extLst>
          </p:cNvPr>
          <p:cNvSpPr txBox="1"/>
          <p:nvPr/>
        </p:nvSpPr>
        <p:spPr>
          <a:xfrm>
            <a:off x="4921507" y="2442751"/>
            <a:ext cx="1759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2000" b="0" i="1" dirty="0">
                <a:solidFill>
                  <a:srgbClr val="FF0000"/>
                </a:solidFill>
              </a:rPr>
              <a:t>Bootstrap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7EF0779-611C-E2D0-6D4B-E160D7F1773E}"/>
              </a:ext>
            </a:extLst>
          </p:cNvPr>
          <p:cNvCxnSpPr>
            <a:cxnSpLocks/>
          </p:cNvCxnSpPr>
          <p:nvPr/>
        </p:nvCxnSpPr>
        <p:spPr bwMode="auto">
          <a:xfrm flipV="1">
            <a:off x="5207128" y="1708861"/>
            <a:ext cx="489011" cy="57181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1BB0694-4467-2550-776A-9944AA9BA8AD}"/>
              </a:ext>
            </a:extLst>
          </p:cNvPr>
          <p:cNvSpPr txBox="1"/>
          <p:nvPr/>
        </p:nvSpPr>
        <p:spPr>
          <a:xfrm>
            <a:off x="2179162" y="4704787"/>
            <a:ext cx="102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0" dirty="0"/>
              <a:t>M</a:t>
            </a:r>
            <a:r>
              <a:rPr lang="en-CY" sz="1200" b="0" dirty="0"/>
              <a:t>issing</a:t>
            </a:r>
          </a:p>
          <a:p>
            <a:r>
              <a:rPr lang="en-CY" sz="1200" b="0" dirty="0"/>
              <a:t>objects</a:t>
            </a:r>
          </a:p>
        </p:txBody>
      </p:sp>
    </p:spTree>
    <p:extLst>
      <p:ext uri="{BB962C8B-B14F-4D97-AF65-F5344CB8AC3E}">
        <p14:creationId xmlns:p14="http://schemas.microsoft.com/office/powerpoint/2010/main" val="1634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3" grpId="0"/>
      <p:bldP spid="27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E23AA-D2B4-874F-8BFE-D3F734AF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4) Scalability: Setup &amp; 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A8471-C434-8585-9B95-D282F3F6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2088232"/>
          </a:xfrm>
        </p:spPr>
        <p:txBody>
          <a:bodyPr/>
          <a:lstStyle/>
          <a:p>
            <a:r>
              <a:rPr lang="en-CY" sz="2400" b="1" dirty="0"/>
              <a:t>Purpose: </a:t>
            </a:r>
            <a:r>
              <a:rPr lang="en-CY" sz="2400" dirty="0"/>
              <a:t>Find how Surface (SL &amp; SG) Algorithm perform when the number of objects increases</a:t>
            </a:r>
          </a:p>
          <a:p>
            <a:pPr lvl="1"/>
            <a:r>
              <a:rPr lang="en-CY" sz="2000" b="1" dirty="0"/>
              <a:t>Metric: </a:t>
            </a:r>
            <a:r>
              <a:rPr lang="en-CY" sz="2000" dirty="0"/>
              <a:t>Time (wall clock)</a:t>
            </a:r>
          </a:p>
          <a:p>
            <a:pPr lvl="1"/>
            <a:r>
              <a:rPr lang="en-CY" sz="2000" b="1" dirty="0"/>
              <a:t>Dataset: </a:t>
            </a:r>
            <a:r>
              <a:rPr lang="en-CY" sz="2000" dirty="0"/>
              <a:t>Synthetic dataset with random objects uniformly distributed in OID ranges.</a:t>
            </a:r>
          </a:p>
          <a:p>
            <a:endParaRPr lang="en-CY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86B59B-FB52-32AF-61AB-AA8DF766A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70181"/>
            <a:ext cx="4530871" cy="321189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7E6F79-CF7A-4BFF-B138-9B0B5B396724}"/>
              </a:ext>
            </a:extLst>
          </p:cNvPr>
          <p:cNvSpPr txBox="1">
            <a:spLocks/>
          </p:cNvSpPr>
          <p:nvPr/>
        </p:nvSpPr>
        <p:spPr bwMode="auto">
          <a:xfrm>
            <a:off x="4782391" y="2492896"/>
            <a:ext cx="3904409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CY" sz="2400" b="0" kern="0" dirty="0"/>
              <a:t>Remarks</a:t>
            </a:r>
            <a:endParaRPr lang="en-CY" sz="2000" b="0" kern="0" dirty="0"/>
          </a:p>
          <a:p>
            <a:r>
              <a:rPr lang="en-CY" sz="2000" b="0" kern="0" dirty="0"/>
              <a:t>Remote Study had only 0.5K objects =&gt; times were </a:t>
            </a:r>
            <a:r>
              <a:rPr lang="en-GB" sz="2000" b="0" kern="0" dirty="0"/>
              <a:t>negligible</a:t>
            </a:r>
            <a:endParaRPr lang="en-CY" sz="2000" b="0" kern="0" dirty="0"/>
          </a:p>
          <a:p>
            <a:r>
              <a:rPr lang="en-CY" sz="2000" b="0" kern="0" dirty="0"/>
              <a:t>All times were within </a:t>
            </a:r>
            <a:r>
              <a:rPr lang="en-CY" sz="2000" kern="0" dirty="0"/>
              <a:t>critical path</a:t>
            </a:r>
            <a:r>
              <a:rPr lang="en-CY" sz="2000" b="0" kern="0" dirty="0"/>
              <a:t> of object </a:t>
            </a:r>
            <a:r>
              <a:rPr lang="en-CY" sz="2000" kern="0" dirty="0"/>
              <a:t>capturing</a:t>
            </a:r>
            <a:r>
              <a:rPr lang="en-CY" sz="2000" b="0" kern="0" dirty="0"/>
              <a:t> delay:</a:t>
            </a:r>
          </a:p>
          <a:p>
            <a:pPr lvl="1"/>
            <a:r>
              <a:rPr lang="en-CY" sz="1800" b="0" kern="0" dirty="0"/>
              <a:t>Cat S61: </a:t>
            </a:r>
            <a:r>
              <a:rPr lang="en-CY" sz="1800" kern="0" dirty="0"/>
              <a:t>400-500ms</a:t>
            </a:r>
          </a:p>
          <a:p>
            <a:pPr lvl="1"/>
            <a:r>
              <a:rPr lang="en-CY" sz="1800" b="0" kern="0" dirty="0"/>
              <a:t>Cat S62: </a:t>
            </a:r>
            <a:r>
              <a:rPr lang="en-CY" sz="1800" kern="0" dirty="0"/>
              <a:t>200-300ms</a:t>
            </a:r>
          </a:p>
          <a:p>
            <a:r>
              <a:rPr lang="en-CY" sz="2000" b="0" kern="0" dirty="0"/>
              <a:t>Linear increase of latency with object increase.</a:t>
            </a:r>
          </a:p>
          <a:p>
            <a:pPr lvl="1"/>
            <a:endParaRPr lang="en-CY" sz="1800" b="0" kern="0" dirty="0"/>
          </a:p>
          <a:p>
            <a:pPr lvl="1"/>
            <a:endParaRPr lang="en-CY" sz="2000" b="0" kern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904A44-1C46-35FD-38A4-124CEFB2CF34}"/>
              </a:ext>
            </a:extLst>
          </p:cNvPr>
          <p:cNvSpPr/>
          <p:nvPr/>
        </p:nvSpPr>
        <p:spPr bwMode="auto">
          <a:xfrm>
            <a:off x="457200" y="3501008"/>
            <a:ext cx="802432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Y" sz="36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DFEC3CF-932A-2198-54AF-5953AA0DC3D4}"/>
              </a:ext>
            </a:extLst>
          </p:cNvPr>
          <p:cNvCxnSpPr/>
          <p:nvPr/>
        </p:nvCxnSpPr>
        <p:spPr bwMode="auto">
          <a:xfrm flipV="1">
            <a:off x="1547664" y="3573016"/>
            <a:ext cx="2520280" cy="1728192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2F1B12-CDBC-0F5E-FE10-3BCA3A627010}"/>
              </a:ext>
            </a:extLst>
          </p:cNvPr>
          <p:cNvSpPr txBox="1"/>
          <p:nvPr/>
        </p:nvSpPr>
        <p:spPr>
          <a:xfrm rot="19391834">
            <a:off x="2367055" y="4128373"/>
            <a:ext cx="88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800" dirty="0">
                <a:solidFill>
                  <a:srgbClr val="FF0000"/>
                </a:solidFill>
              </a:rPr>
              <a:t>linear</a:t>
            </a:r>
          </a:p>
        </p:txBody>
      </p:sp>
    </p:spTree>
    <p:extLst>
      <p:ext uri="{BB962C8B-B14F-4D97-AF65-F5344CB8AC3E}">
        <p14:creationId xmlns:p14="http://schemas.microsoft.com/office/powerpoint/2010/main" val="164065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840E-FFD5-F10D-DD5D-F7425C8A2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5) Low Light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234FE9-F516-E964-FE90-59981C31D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1" y="983406"/>
            <a:ext cx="2880320" cy="4934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F3B332-2647-85CA-2908-C25AA150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291" y="954943"/>
            <a:ext cx="2677214" cy="491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E4433D-7446-D1F6-2123-579A5EE09659}"/>
              </a:ext>
            </a:extLst>
          </p:cNvPr>
          <p:cNvSpPr txBox="1"/>
          <p:nvPr/>
        </p:nvSpPr>
        <p:spPr>
          <a:xfrm>
            <a:off x="942480" y="5807004"/>
            <a:ext cx="3125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/>
              <a:t>Torch </a:t>
            </a:r>
            <a:r>
              <a:rPr lang="en-CY" dirty="0">
                <a:solidFill>
                  <a:srgbClr val="FF0000"/>
                </a:solidFill>
              </a:rPr>
              <a:t>OFF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7B78EA-ED21-3BA6-7E53-8583ADC18ED1}"/>
              </a:ext>
            </a:extLst>
          </p:cNvPr>
          <p:cNvSpPr txBox="1"/>
          <p:nvPr/>
        </p:nvSpPr>
        <p:spPr>
          <a:xfrm>
            <a:off x="4843830" y="5807005"/>
            <a:ext cx="3800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dirty="0"/>
              <a:t>Torch </a:t>
            </a:r>
            <a:r>
              <a:rPr lang="en-CY" dirty="0">
                <a:solidFill>
                  <a:srgbClr val="007A37"/>
                </a:solidFill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4083330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86766" cy="4784948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sz="3600" dirty="0">
                <a:solidFill>
                  <a:schemeClr val="bg2"/>
                </a:solidFill>
              </a:rPr>
              <a:t>Background &amp; Related Work</a:t>
            </a:r>
          </a:p>
          <a:p>
            <a:r>
              <a:rPr lang="en-US" sz="3600" dirty="0">
                <a:solidFill>
                  <a:schemeClr val="bg2"/>
                </a:solidFill>
              </a:rPr>
              <a:t>Surface Algorithm</a:t>
            </a:r>
          </a:p>
          <a:p>
            <a:r>
              <a:rPr lang="en-US" sz="3600" dirty="0">
                <a:solidFill>
                  <a:schemeClr val="bg2"/>
                </a:solidFill>
              </a:rPr>
              <a:t>Experimental Evaluation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620498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DD44-0A07-7131-0755-75AD31F7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FE24-637A-43F1-321C-AFD0217E9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83" y="908050"/>
            <a:ext cx="8229600" cy="5073650"/>
          </a:xfrm>
        </p:spPr>
        <p:txBody>
          <a:bodyPr/>
          <a:lstStyle/>
          <a:p>
            <a:r>
              <a:rPr lang="en-GB" b="1" dirty="0"/>
              <a:t>Data-driven localization</a:t>
            </a:r>
            <a:r>
              <a:rPr lang="en-GB" dirty="0"/>
              <a:t> with </a:t>
            </a:r>
            <a:r>
              <a:rPr lang="en-GB" b="1" dirty="0"/>
              <a:t>Computer Vision </a:t>
            </a:r>
            <a:r>
              <a:rPr lang="en-GB" dirty="0"/>
              <a:t>paves a new way in the localization domain.</a:t>
            </a:r>
          </a:p>
          <a:p>
            <a:r>
              <a:rPr lang="en-GB" dirty="0"/>
              <a:t>Zero-infrastructure localization developments can impact the complete </a:t>
            </a:r>
            <a:r>
              <a:rPr lang="en-GB" b="1" dirty="0"/>
              <a:t>identification-tracking-positioning</a:t>
            </a:r>
            <a:r>
              <a:rPr lang="en-GB" dirty="0"/>
              <a:t> cycle on vessels:</a:t>
            </a:r>
          </a:p>
          <a:p>
            <a:pPr lvl="1"/>
            <a:r>
              <a:rPr lang="en-GB" dirty="0"/>
              <a:t>live fire detection and localization </a:t>
            </a:r>
          </a:p>
          <a:p>
            <a:pPr lvl="1"/>
            <a:r>
              <a:rPr lang="en-GB" dirty="0"/>
              <a:t>live monitoring and tactical support</a:t>
            </a:r>
          </a:p>
          <a:p>
            <a:pPr lvl="1"/>
            <a:r>
              <a:rPr lang="en-GB" dirty="0"/>
              <a:t>monitoring of cargo, quality control and optimization of cargo load and distribution</a:t>
            </a:r>
          </a:p>
        </p:txBody>
      </p:sp>
    </p:spTree>
    <p:extLst>
      <p:ext uri="{BB962C8B-B14F-4D97-AF65-F5344CB8AC3E}">
        <p14:creationId xmlns:p14="http://schemas.microsoft.com/office/powerpoint/2010/main" val="392138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22AD0-4E35-975A-09E2-1AF8754D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0B4F-B8FF-779C-83ED-D5F4004D2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7139136" cy="5073650"/>
          </a:xfrm>
        </p:spPr>
        <p:txBody>
          <a:bodyPr/>
          <a:lstStyle/>
          <a:p>
            <a:r>
              <a:rPr lang="en-CY" sz="2800" dirty="0"/>
              <a:t>Additional Field Studies</a:t>
            </a:r>
          </a:p>
          <a:p>
            <a:pPr lvl="1"/>
            <a:r>
              <a:rPr lang="en-CY" sz="2400" dirty="0"/>
              <a:t>Retraining Models (light, angles) </a:t>
            </a:r>
          </a:p>
          <a:p>
            <a:pPr lvl="1"/>
            <a:r>
              <a:rPr lang="en-CY" sz="2400" dirty="0"/>
              <a:t>Battery Efficiency (36% for 3.5 hour logging)</a:t>
            </a:r>
          </a:p>
          <a:p>
            <a:r>
              <a:rPr lang="en-CY" sz="2800" dirty="0"/>
              <a:t>Hybridization of Surface Algorithm</a:t>
            </a:r>
          </a:p>
          <a:p>
            <a:pPr lvl="1"/>
            <a:r>
              <a:rPr lang="en-CY" sz="2400" dirty="0"/>
              <a:t>Currently IMU is a sep</a:t>
            </a:r>
            <a:r>
              <a:rPr lang="en-GB" sz="2400" dirty="0"/>
              <a:t>a</a:t>
            </a:r>
            <a:r>
              <a:rPr lang="en-CY" sz="2400" dirty="0"/>
              <a:t>rate system but we aim to fuse the signals by the means of a particle filter. </a:t>
            </a:r>
          </a:p>
          <a:p>
            <a:r>
              <a:rPr lang="en-CY" sz="2800" dirty="0"/>
              <a:t>Match Matching (to graph)</a:t>
            </a:r>
          </a:p>
          <a:p>
            <a:pPr lvl="1"/>
            <a:r>
              <a:rPr lang="en-US" sz="2400" dirty="0"/>
              <a:t>To offer </a:t>
            </a:r>
            <a:r>
              <a:rPr lang="en-CY" sz="2400" dirty="0"/>
              <a:t>smoother tracking</a:t>
            </a:r>
          </a:p>
          <a:p>
            <a:r>
              <a:rPr lang="en-CY" sz="2800" dirty="0"/>
              <a:t>OCR Inclusion in Ranking</a:t>
            </a:r>
          </a:p>
          <a:p>
            <a:endParaRPr lang="en-CY" sz="2800" dirty="0"/>
          </a:p>
        </p:txBody>
      </p:sp>
      <p:pic>
        <p:nvPicPr>
          <p:cNvPr id="4" name="Picture 3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BBD7027C-CF0E-13C0-0BDC-5625784FD6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31" y="1124744"/>
            <a:ext cx="1234735" cy="2288561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D6169D8-8217-06BF-6E0C-863D4A2DF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577" y="4149081"/>
            <a:ext cx="3422147" cy="20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7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F69B-C465-2748-3BAD-9613E2898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Y" dirty="0"/>
              <a:t>Fingerprint Management Studio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746BA1-2493-95B2-B894-FF3FC60A6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55" y="1052736"/>
            <a:ext cx="7627490" cy="4608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B92F36-8042-912B-234D-61D1D7E2A763}"/>
              </a:ext>
            </a:extLst>
          </p:cNvPr>
          <p:cNvSpPr txBox="1"/>
          <p:nvPr/>
        </p:nvSpPr>
        <p:spPr>
          <a:xfrm>
            <a:off x="723747" y="5805264"/>
            <a:ext cx="764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Y" sz="2800" b="0" dirty="0"/>
              <a:t>Supporting management of fingerprints</a:t>
            </a:r>
          </a:p>
        </p:txBody>
      </p:sp>
    </p:spTree>
    <p:extLst>
      <p:ext uri="{BB962C8B-B14F-4D97-AF65-F5344CB8AC3E}">
        <p14:creationId xmlns:p14="http://schemas.microsoft.com/office/powerpoint/2010/main" val="38220951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11188" y="5845696"/>
            <a:ext cx="8113464" cy="57339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400" b="0" dirty="0">
                <a:solidFill>
                  <a:schemeClr val="bg1"/>
                </a:solidFill>
              </a:rPr>
              <a:t>The 20th International Conference on Computer Applications in Shipbuilding (ICCAS), </a:t>
            </a:r>
          </a:p>
          <a:p>
            <a:pPr algn="ctr" eaLnBrk="1" hangingPunct="1"/>
            <a:r>
              <a:rPr lang="en-US" sz="1400" b="0" dirty="0">
                <a:solidFill>
                  <a:schemeClr val="bg1"/>
                </a:solidFill>
              </a:rPr>
              <a:t>Royal Institution of Naval Architects, Yokohama, Japan, September 14, 2022.</a:t>
            </a:r>
            <a:endParaRPr lang="fr-FR" altLang="en-US" sz="140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r>
              <a:rPr lang="en-GB" sz="3200" dirty="0"/>
              <a:t>Zero Infrastructure Geolocation Of Nearby First Responders On Ro-Ro Vessels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292325-1995-E30E-F28E-63D34BEA0DFD}"/>
              </a:ext>
            </a:extLst>
          </p:cNvPr>
          <p:cNvSpPr/>
          <p:nvPr/>
        </p:nvSpPr>
        <p:spPr>
          <a:xfrm>
            <a:off x="191344" y="2060848"/>
            <a:ext cx="8381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Thanks! Questions?</a:t>
            </a:r>
            <a:endParaRPr lang="en-GB" sz="2800" b="0" dirty="0"/>
          </a:p>
          <a:p>
            <a:pPr algn="ctr"/>
            <a:r>
              <a:rPr lang="en-GB" sz="2800" b="0" dirty="0"/>
              <a:t>Paschalis </a:t>
            </a:r>
            <a:r>
              <a:rPr lang="en-GB" sz="2800" b="0" dirty="0" err="1"/>
              <a:t>Mpeis</a:t>
            </a:r>
            <a:r>
              <a:rPr lang="en-GB" sz="2800" b="0" baseline="30000" dirty="0"/>
              <a:t>∗</a:t>
            </a:r>
            <a:r>
              <a:rPr lang="en-GB" sz="2800" b="0" dirty="0"/>
              <a:t>, Jaime </a:t>
            </a:r>
            <a:r>
              <a:rPr lang="en-GB" sz="2800" b="0" dirty="0" err="1"/>
              <a:t>Bleye</a:t>
            </a:r>
            <a:r>
              <a:rPr lang="en-GB" sz="2800" b="0" dirty="0"/>
              <a:t> Vicario</a:t>
            </a:r>
            <a:r>
              <a:rPr lang="en-GB" sz="2800" b="0" baseline="30000" dirty="0"/>
              <a:t>‡</a:t>
            </a:r>
            <a:r>
              <a:rPr lang="en-GB" sz="2800" b="0" dirty="0"/>
              <a:t>, </a:t>
            </a:r>
          </a:p>
          <a:p>
            <a:pPr algn="ctr"/>
            <a:r>
              <a:rPr lang="en-GB" sz="2800" dirty="0"/>
              <a:t>Demetrios </a:t>
            </a:r>
            <a:r>
              <a:rPr lang="en-GB" sz="2800" dirty="0" err="1"/>
              <a:t>Zeinalipour-Yazti</a:t>
            </a:r>
            <a:r>
              <a:rPr lang="en-GB" sz="2800" baseline="30000" dirty="0"/>
              <a:t>∗</a:t>
            </a:r>
            <a:endParaRPr lang="en-US" sz="2800" baseline="30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BCCAAE-1B5E-43F1-5F8E-3F538E1DF19A}"/>
              </a:ext>
            </a:extLst>
          </p:cNvPr>
          <p:cNvSpPr/>
          <p:nvPr/>
        </p:nvSpPr>
        <p:spPr>
          <a:xfrm>
            <a:off x="761117" y="3287661"/>
            <a:ext cx="7003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0" baseline="300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∗ </a:t>
            </a:r>
            <a:r>
              <a:rPr lang="en-US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University of Cyprus, 2109 Nicosia, Cyprus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 </a:t>
            </a:r>
          </a:p>
          <a:p>
            <a:pPr algn="ctr"/>
            <a:r>
              <a:rPr lang="en-GB" sz="1400" b="0" baseline="30000" dirty="0"/>
              <a:t>‡ 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Integral Maritime Safety Centre </a:t>
            </a:r>
            <a:r>
              <a:rPr lang="en-GB" sz="14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Jovellanos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33393 </a:t>
            </a:r>
            <a:r>
              <a:rPr lang="en-GB" sz="1400" b="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Gijón</a:t>
            </a:r>
            <a:r>
              <a:rPr lang="en-GB" sz="14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Asturias, Spain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195CE-61B3-A580-BD4D-13CE2384ADD1}"/>
              </a:ext>
            </a:extLst>
          </p:cNvPr>
          <p:cNvSpPr txBox="1"/>
          <p:nvPr/>
        </p:nvSpPr>
        <p:spPr>
          <a:xfrm>
            <a:off x="317054" y="3798589"/>
            <a:ext cx="798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  <a:hlinkClick r:id="rId3"/>
              </a:rPr>
              <a:t>mpeis.paschalis@ucy.ac.cy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  <a:hlinkClick r:id="rId4"/>
              </a:rPr>
              <a:t>jaimebv@centrojovellanos.es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, 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  <a:hlinkClick r:id="rId5"/>
              </a:rPr>
              <a:t>dzeina@cs.ucy.ac.cy</a:t>
            </a:r>
            <a: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br>
              <a:rPr lang="en-GB" sz="11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r>
              <a:rPr lang="en-GB" sz="3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en-GB" sz="500" b="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endParaRPr lang="en-GB" sz="1100" b="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FF64F7D-6360-2D13-BA54-DADD4F2B5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519" y="2319708"/>
            <a:ext cx="1025964" cy="14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shfire.eu">
            <a:extLst>
              <a:ext uri="{FF2B5EF4-FFF2-40B4-BE49-F238E27FC236}">
                <a16:creationId xmlns:a16="http://schemas.microsoft.com/office/drawing/2014/main" id="{8AFAFAEA-8982-854B-560A-8DE27398F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21" y="3819355"/>
            <a:ext cx="2600411" cy="191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entro Jovellanos - Maritime and Offshore Safety Training Programs">
            <a:extLst>
              <a:ext uri="{FF2B5EF4-FFF2-40B4-BE49-F238E27FC236}">
                <a16:creationId xmlns:a16="http://schemas.microsoft.com/office/drawing/2014/main" id="{FB3D0ECD-78F8-63A9-7C2F-3F42FE9C6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422" y="4195707"/>
            <a:ext cx="1180155" cy="116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University of Cyprus">
            <a:extLst>
              <a:ext uri="{FF2B5EF4-FFF2-40B4-BE49-F238E27FC236}">
                <a16:creationId xmlns:a16="http://schemas.microsoft.com/office/drawing/2014/main" id="{CBD54554-6537-43FC-B98C-91025444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21" y="4183033"/>
            <a:ext cx="3082543" cy="133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0BA-9C24-565E-9A1E-824064BE3328}"/>
              </a:ext>
            </a:extLst>
          </p:cNvPr>
          <p:cNvSpPr txBox="1"/>
          <p:nvPr/>
        </p:nvSpPr>
        <p:spPr>
          <a:xfrm>
            <a:off x="710623" y="5435932"/>
            <a:ext cx="7813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Y" sz="1800" b="0" dirty="0">
                <a:hlinkClick r:id="rId10"/>
              </a:rPr>
              <a:t>https://anyplace.cs.ucy.ac.cy/</a:t>
            </a:r>
            <a:r>
              <a:rPr lang="en-CY" sz="1800" b="0" dirty="0"/>
              <a:t>                                </a:t>
            </a:r>
            <a:r>
              <a:rPr lang="en-GB" sz="1800" b="0" u="sng" dirty="0">
                <a:hlinkClick r:id="rId11"/>
              </a:rPr>
              <a:t>https://lashfire.eu/</a:t>
            </a:r>
            <a:endParaRPr lang="en-CY" sz="1800" b="0" dirty="0"/>
          </a:p>
        </p:txBody>
      </p:sp>
      <p:pic>
        <p:nvPicPr>
          <p:cNvPr id="11" name="Picture 10">
            <a:hlinkClick r:id="rId12"/>
            <a:extLst>
              <a:ext uri="{FF2B5EF4-FFF2-40B4-BE49-F238E27FC236}">
                <a16:creationId xmlns:a16="http://schemas.microsoft.com/office/drawing/2014/main" id="{01B0E288-1776-8D95-B1C7-BD5CC853F6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79" y="6053284"/>
            <a:ext cx="300313" cy="300313"/>
          </a:xfrm>
          <a:prstGeom prst="rect">
            <a:avLst/>
          </a:prstGeom>
        </p:spPr>
      </p:pic>
      <p:pic>
        <p:nvPicPr>
          <p:cNvPr id="12" name="Picture 11">
            <a:hlinkClick r:id="rId12"/>
            <a:extLst>
              <a:ext uri="{FF2B5EF4-FFF2-40B4-BE49-F238E27FC236}">
                <a16:creationId xmlns:a16="http://schemas.microsoft.com/office/drawing/2014/main" id="{9C80F9B9-C7D9-8302-6441-FEDD239876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489" y="6031348"/>
            <a:ext cx="335974" cy="33597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C36EEF5-197C-638F-8CD6-FD2EFC495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801" y="4143148"/>
            <a:ext cx="1269678" cy="123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718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A7E5CF80-0E8F-344D-90F5-60C08BDEB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81" y="1578468"/>
            <a:ext cx="8790152" cy="3866982"/>
          </a:xfrm>
        </p:spPr>
        <p:txBody>
          <a:bodyPr>
            <a:normAutofit/>
          </a:bodyPr>
          <a:lstStyle/>
          <a:p>
            <a:pPr marL="342900" lvl="1" indent="0">
              <a:buNone/>
            </a:pPr>
            <a:endParaRPr lang="en-GB" sz="1500" dirty="0"/>
          </a:p>
          <a:p>
            <a:pPr lvl="1"/>
            <a:endParaRPr lang="en-GB" sz="1500" dirty="0"/>
          </a:p>
          <a:p>
            <a:endParaRPr lang="en-GB" sz="1500" dirty="0"/>
          </a:p>
          <a:p>
            <a:pPr lvl="1"/>
            <a:endParaRPr lang="en-GB" sz="15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FA25A6F-DD14-D74B-8FF5-321AFD27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Y" dirty="0"/>
              <a:t>Current Technology State</a:t>
            </a:r>
          </a:p>
        </p:txBody>
      </p:sp>
      <p:pic>
        <p:nvPicPr>
          <p:cNvPr id="12" name="Imagen 4" descr="Imagen que contiene interior, naranja, tabla, celular&#10;&#10;Descripción generada automáticamente">
            <a:extLst>
              <a:ext uri="{FF2B5EF4-FFF2-40B4-BE49-F238E27FC236}">
                <a16:creationId xmlns:a16="http://schemas.microsoft.com/office/drawing/2014/main" id="{364A9508-250A-6143-8969-23137D3CA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08" y="2807503"/>
            <a:ext cx="1129444" cy="1284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5" descr="Imagen que contiene edificio, interior, pequeño, puerta&#10;&#10;Descripción generada automáticamente">
            <a:extLst>
              <a:ext uri="{FF2B5EF4-FFF2-40B4-BE49-F238E27FC236}">
                <a16:creationId xmlns:a16="http://schemas.microsoft.com/office/drawing/2014/main" id="{056FB4C0-09EB-3D44-BC15-4EC273DE2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6"/>
          <a:stretch/>
        </p:blipFill>
        <p:spPr bwMode="auto">
          <a:xfrm>
            <a:off x="2611437" y="4450501"/>
            <a:ext cx="1239729" cy="13682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B01AE5-E1D2-1D45-A0B7-AD3E0AB8F7E5}"/>
              </a:ext>
            </a:extLst>
          </p:cNvPr>
          <p:cNvSpPr txBox="1"/>
          <p:nvPr/>
        </p:nvSpPr>
        <p:spPr>
          <a:xfrm>
            <a:off x="2629608" y="4108285"/>
            <a:ext cx="1452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200" b="0" dirty="0"/>
              <a:t>Heat Scanning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61DEBD-5800-9C4E-BCC1-2E5A395A6511}"/>
              </a:ext>
            </a:extLst>
          </p:cNvPr>
          <p:cNvSpPr txBox="1"/>
          <p:nvPr/>
        </p:nvSpPr>
        <p:spPr>
          <a:xfrm>
            <a:off x="2574051" y="5795225"/>
            <a:ext cx="190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200" b="0" dirty="0"/>
              <a:t>Push Alarm Button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A15BCD-B81B-7E48-ACB8-7C6F4A53E3DB}"/>
              </a:ext>
            </a:extLst>
          </p:cNvPr>
          <p:cNvSpPr txBox="1"/>
          <p:nvPr/>
        </p:nvSpPr>
        <p:spPr>
          <a:xfrm>
            <a:off x="4780293" y="4135184"/>
            <a:ext cx="190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200" b="0" dirty="0"/>
              <a:t>Fire Safety Plan</a:t>
            </a:r>
          </a:p>
        </p:txBody>
      </p:sp>
      <p:pic>
        <p:nvPicPr>
          <p:cNvPr id="2054" name="Picture 6" descr="Deck Officer On Deck Of Offshore Vessel Holds VHF Walkie-talkie Radio Stock  Photo, Picture And Royalty Free Image. Image 119134211.">
            <a:extLst>
              <a:ext uri="{FF2B5EF4-FFF2-40B4-BE49-F238E27FC236}">
                <a16:creationId xmlns:a16="http://schemas.microsoft.com/office/drawing/2014/main" id="{52A6906E-CA91-5345-81E6-95F9DFCE9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6" y="4443344"/>
            <a:ext cx="1997986" cy="132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lipino Deck Officer On Bridge Of Vessel Or Ship. He Is Speaking On GMDSS VHF  Radio Stock Photo, Picture And Royalty Free Image. Image 145558746.">
            <a:extLst>
              <a:ext uri="{FF2B5EF4-FFF2-40B4-BE49-F238E27FC236}">
                <a16:creationId xmlns:a16="http://schemas.microsoft.com/office/drawing/2014/main" id="{5721F9A0-DFF1-D44A-BDD0-B8AA49377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2" y="2851391"/>
            <a:ext cx="1997987" cy="132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591D6E1-94D8-9347-A1FE-C0BCDF3E2C25}"/>
              </a:ext>
            </a:extLst>
          </p:cNvPr>
          <p:cNvSpPr txBox="1"/>
          <p:nvPr/>
        </p:nvSpPr>
        <p:spPr>
          <a:xfrm>
            <a:off x="373419" y="5791813"/>
            <a:ext cx="2558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200" b="0" dirty="0"/>
              <a:t>VHF/UHF Communication</a:t>
            </a:r>
          </a:p>
        </p:txBody>
      </p:sp>
      <p:pic>
        <p:nvPicPr>
          <p:cNvPr id="32" name="Picture 3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1F27B1-DB05-B14B-8F56-73B7C1B910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06" y="3100504"/>
            <a:ext cx="1903451" cy="1324832"/>
          </a:xfrm>
          <a:prstGeom prst="rect">
            <a:avLst/>
          </a:prstGeom>
        </p:spPr>
      </p:pic>
      <p:pic>
        <p:nvPicPr>
          <p:cNvPr id="33" name="Picture 32" descr="A picture containing indoor&#10;&#10;Description automatically generated">
            <a:extLst>
              <a:ext uri="{FF2B5EF4-FFF2-40B4-BE49-F238E27FC236}">
                <a16:creationId xmlns:a16="http://schemas.microsoft.com/office/drawing/2014/main" id="{B861D873-6876-2946-94E5-B30265355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0916" y="4434961"/>
            <a:ext cx="1410176" cy="117724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48D3837-E517-7A45-9D63-DCD2438F56A8}"/>
              </a:ext>
            </a:extLst>
          </p:cNvPr>
          <p:cNvSpPr txBox="1"/>
          <p:nvPr/>
        </p:nvSpPr>
        <p:spPr>
          <a:xfrm>
            <a:off x="4133860" y="5567130"/>
            <a:ext cx="3085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200" b="0"/>
              <a:t>Additional Gear and </a:t>
            </a:r>
          </a:p>
          <a:p>
            <a:r>
              <a:rPr lang="en-CY" sz="1200" b="0"/>
              <a:t>Equipment</a:t>
            </a:r>
            <a:endParaRPr lang="en-CY" sz="1200" b="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590FC1-FAFA-6846-9EF1-1125EE708730}"/>
              </a:ext>
            </a:extLst>
          </p:cNvPr>
          <p:cNvSpPr/>
          <p:nvPr/>
        </p:nvSpPr>
        <p:spPr>
          <a:xfrm>
            <a:off x="422243" y="1003335"/>
            <a:ext cx="81743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Y" sz="2800" dirty="0"/>
              <a:t>Limited control </a:t>
            </a:r>
            <a:r>
              <a:rPr lang="en-CY" sz="2800" b="0" dirty="0"/>
              <a:t>and </a:t>
            </a:r>
            <a:r>
              <a:rPr lang="en-CY" sz="2800" dirty="0"/>
              <a:t>slow coordination </a:t>
            </a:r>
            <a:r>
              <a:rPr lang="en-CY" sz="2800" b="0" dirty="0"/>
              <a:t>in first minutes of incident.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Y" sz="2800" b="0" dirty="0"/>
              <a:t>Different </a:t>
            </a:r>
            <a:r>
              <a:rPr lang="en-CY" sz="2800" dirty="0"/>
              <a:t>technologies</a:t>
            </a:r>
            <a:r>
              <a:rPr lang="en-CY" sz="2800" b="0" dirty="0"/>
              <a:t> and </a:t>
            </a:r>
            <a:r>
              <a:rPr lang="en-CY" sz="2800" dirty="0"/>
              <a:t>interoperability</a:t>
            </a:r>
            <a:r>
              <a:rPr lang="en-CY" sz="2800" b="0" dirty="0"/>
              <a:t> issues.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193EDE-2AD1-B04D-AAC9-3D95C9A6585B}"/>
              </a:ext>
            </a:extLst>
          </p:cNvPr>
          <p:cNvSpPr txBox="1"/>
          <p:nvPr/>
        </p:nvSpPr>
        <p:spPr>
          <a:xfrm>
            <a:off x="363875" y="4180960"/>
            <a:ext cx="25587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200" b="0" dirty="0"/>
              <a:t>VHF/UHF Communication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3AE2E1-32B7-0048-A25F-5C84ACCFA138}"/>
              </a:ext>
            </a:extLst>
          </p:cNvPr>
          <p:cNvSpPr txBox="1"/>
          <p:nvPr/>
        </p:nvSpPr>
        <p:spPr>
          <a:xfrm>
            <a:off x="6289258" y="4367442"/>
            <a:ext cx="29555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500" b="0" dirty="0"/>
              <a:t>Temp Status at Bridge and Drencher Knobs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F879E5-58F3-4142-A5CC-29D161135F28}"/>
              </a:ext>
            </a:extLst>
          </p:cNvPr>
          <p:cNvSpPr txBox="1"/>
          <p:nvPr/>
        </p:nvSpPr>
        <p:spPr>
          <a:xfrm>
            <a:off x="6170579" y="2744237"/>
            <a:ext cx="300837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Y" sz="1500" b="0" dirty="0"/>
              <a:t>Technology already on vessels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E12C622-3544-4D48-B776-C9ADFBC72C1B}"/>
              </a:ext>
            </a:extLst>
          </p:cNvPr>
          <p:cNvSpPr txBox="1"/>
          <p:nvPr/>
        </p:nvSpPr>
        <p:spPr>
          <a:xfrm>
            <a:off x="5920842" y="5011825"/>
            <a:ext cx="300837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0" dirty="0"/>
              <a:t>Our </a:t>
            </a:r>
            <a:r>
              <a:rPr lang="en-CY" sz="1500" b="0" dirty="0"/>
              <a:t>aim is to make first respond more “integrated”,  “quicker” and ”smarter”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3BC210-8F70-D14B-936C-6F6895DB2A96}"/>
              </a:ext>
            </a:extLst>
          </p:cNvPr>
          <p:cNvSpPr/>
          <p:nvPr/>
        </p:nvSpPr>
        <p:spPr>
          <a:xfrm>
            <a:off x="5426657" y="5812834"/>
            <a:ext cx="35766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Y" sz="2100" b="0" dirty="0"/>
              <a:t>- Problem? </a:t>
            </a:r>
            <a:r>
              <a:rPr lang="en-CY" sz="2100" b="0" dirty="0">
                <a:solidFill>
                  <a:srgbClr val="FF0000"/>
                </a:solidFill>
              </a:rPr>
              <a:t>Indoor Location 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0924FC-2C0E-A548-9B2F-C42F73AD6C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3019" y="2828572"/>
            <a:ext cx="1256818" cy="12921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E2408F-B41C-0E42-A9F8-C4F5ED79E104}"/>
              </a:ext>
            </a:extLst>
          </p:cNvPr>
          <p:cNvSpPr/>
          <p:nvPr/>
        </p:nvSpPr>
        <p:spPr>
          <a:xfrm>
            <a:off x="3825581" y="3697945"/>
            <a:ext cx="975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Y" sz="1200" b="0" dirty="0"/>
              <a:t>Check Point Readers</a:t>
            </a:r>
          </a:p>
        </p:txBody>
      </p:sp>
      <p:pic>
        <p:nvPicPr>
          <p:cNvPr id="1026" name="Picture 2" descr="RFID Checkpoint Patrol Monitoring Guard Touring System - China Guard Tour  System, Guard Tour Patrol System | Made-in-China.com">
            <a:extLst>
              <a:ext uri="{FF2B5EF4-FFF2-40B4-BE49-F238E27FC236}">
                <a16:creationId xmlns:a16="http://schemas.microsoft.com/office/drawing/2014/main" id="{23463277-6770-A14C-B314-21C2B4A56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94" y="2792018"/>
            <a:ext cx="883391" cy="88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34" grpId="0"/>
      <p:bldP spid="38" grpId="0"/>
      <p:bldP spid="25" grpId="0"/>
      <p:bldP spid="40" grpId="0"/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B33C4D-88CB-9842-9EEC-10D195C3B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8267"/>
            <a:ext cx="6736215" cy="3643940"/>
          </a:xfrm>
        </p:spPr>
        <p:txBody>
          <a:bodyPr>
            <a:noAutofit/>
          </a:bodyPr>
          <a:lstStyle/>
          <a:p>
            <a:r>
              <a:rPr lang="en-US" sz="2400" b="1" dirty="0"/>
              <a:t>Research Challenge: </a:t>
            </a:r>
            <a:r>
              <a:rPr lang="en-US" sz="2400" b="1" u="sng" dirty="0">
                <a:solidFill>
                  <a:srgbClr val="FF0000"/>
                </a:solidFill>
              </a:rPr>
              <a:t>Dense</a:t>
            </a:r>
            <a:r>
              <a:rPr lang="en-US" sz="2400" b="1" dirty="0">
                <a:solidFill>
                  <a:srgbClr val="FF0000"/>
                </a:solidFill>
              </a:rPr>
              <a:t> Wi-Fi / 5G antennas, </a:t>
            </a:r>
            <a:r>
              <a:rPr lang="en-US" sz="2400" dirty="0"/>
              <a:t>necessary for accurate indoor localization, </a:t>
            </a:r>
            <a:r>
              <a:rPr lang="en-US" sz="2400" b="1" dirty="0"/>
              <a:t>not widely </a:t>
            </a:r>
            <a:r>
              <a:rPr lang="en-US" sz="2400" dirty="0"/>
              <a:t>available on </a:t>
            </a:r>
            <a:r>
              <a:rPr lang="en-US" sz="2400" dirty="0" err="1"/>
              <a:t>ro</a:t>
            </a:r>
            <a:r>
              <a:rPr lang="en-US" sz="2400" dirty="0"/>
              <a:t>-pax vessels.</a:t>
            </a:r>
          </a:p>
          <a:p>
            <a:pPr lvl="1"/>
            <a:r>
              <a:rPr lang="en-US" sz="2000" dirty="0"/>
              <a:t>Good for </a:t>
            </a:r>
            <a:r>
              <a:rPr lang="en-US" sz="2000" b="1" dirty="0"/>
              <a:t>network connectivity</a:t>
            </a:r>
            <a:r>
              <a:rPr lang="en-US" sz="2000" dirty="0"/>
              <a:t>, not for </a:t>
            </a:r>
            <a:r>
              <a:rPr lang="en-US" sz="2000" b="1" dirty="0"/>
              <a:t>localization</a:t>
            </a:r>
          </a:p>
          <a:p>
            <a:r>
              <a:rPr lang="en-US" sz="2400" b="1" dirty="0"/>
              <a:t>Solution: </a:t>
            </a:r>
            <a:r>
              <a:rPr lang="en-US" sz="2400" dirty="0"/>
              <a:t>Develop a </a:t>
            </a:r>
            <a:r>
              <a:rPr lang="en-US" sz="2400" b="1" dirty="0">
                <a:solidFill>
                  <a:srgbClr val="FF0000"/>
                </a:solidFill>
              </a:rPr>
              <a:t>“zero” </a:t>
            </a:r>
            <a:r>
              <a:rPr lang="en-US" sz="2400" dirty="0"/>
              <a:t>infrastructure localization technology </a:t>
            </a:r>
            <a:r>
              <a:rPr lang="en-US" sz="2400" b="1" dirty="0"/>
              <a:t>exploiting the static assets of a vessel.</a:t>
            </a:r>
            <a:endParaRPr lang="en-US" sz="2400" dirty="0"/>
          </a:p>
          <a:p>
            <a:pPr lvl="1"/>
            <a:r>
              <a:rPr lang="en-US" sz="2000" b="1" dirty="0"/>
              <a:t>Reference points: </a:t>
            </a:r>
            <a:r>
              <a:rPr lang="en-US" sz="2000" dirty="0"/>
              <a:t>floor patterns, wall patterns, hoses, drenches, signs, control buttons, OCR text on walls.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8F84C11-C31B-8641-AD64-DA060CBE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Y" dirty="0"/>
              <a:t>Location: Challenges on Vessels</a:t>
            </a:r>
          </a:p>
        </p:txBody>
      </p:sp>
      <p:pic>
        <p:nvPicPr>
          <p:cNvPr id="8" name="Picture 7" descr="Interfaz de usuario gráfica, Aplicación, Tabla, Excel&#10;&#10;Descripción generada automáticamente">
            <a:extLst>
              <a:ext uri="{FF2B5EF4-FFF2-40B4-BE49-F238E27FC236}">
                <a16:creationId xmlns:a16="http://schemas.microsoft.com/office/drawing/2014/main" id="{A124195E-5AD0-774C-9202-4CF750EEA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027963"/>
            <a:ext cx="6107455" cy="1185093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67B2EFF8-E211-014B-970C-199B89C2F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8141" y="1871642"/>
            <a:ext cx="3562258" cy="206846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C5BC8B-56E9-6C4A-9BD2-D149B0C81F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6301" y="5620510"/>
            <a:ext cx="378135" cy="277847"/>
          </a:xfrm>
          <a:prstGeom prst="rect">
            <a:avLst/>
          </a:prstGeom>
          <a:noFill/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rgbClr val="1F3B73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D11696-BAB7-4287-BE74-36441D7E73F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A2049F-10F7-8D40-883D-0D70C5CC16A3}"/>
              </a:ext>
            </a:extLst>
          </p:cNvPr>
          <p:cNvSpPr txBox="1"/>
          <p:nvPr/>
        </p:nvSpPr>
        <p:spPr>
          <a:xfrm>
            <a:off x="1247339" y="5401726"/>
            <a:ext cx="10933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Y" sz="27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A363A78-9FC4-4949-B1FD-A957D22BFD49}"/>
              </a:ext>
            </a:extLst>
          </p:cNvPr>
          <p:cNvSpPr/>
          <p:nvPr/>
        </p:nvSpPr>
        <p:spPr>
          <a:xfrm>
            <a:off x="1341761" y="5249875"/>
            <a:ext cx="228600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Y" sz="27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517FFD1-AC73-ED47-95C9-61D40FDE6708}"/>
              </a:ext>
            </a:extLst>
          </p:cNvPr>
          <p:cNvSpPr/>
          <p:nvPr/>
        </p:nvSpPr>
        <p:spPr>
          <a:xfrm>
            <a:off x="2677083" y="5249875"/>
            <a:ext cx="251460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Y" sz="27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D95A242-6E8C-CE46-95C1-E3164B6ED364}"/>
              </a:ext>
            </a:extLst>
          </p:cNvPr>
          <p:cNvSpPr/>
          <p:nvPr/>
        </p:nvSpPr>
        <p:spPr>
          <a:xfrm>
            <a:off x="1962957" y="5692166"/>
            <a:ext cx="228600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Y" sz="27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693630-0FEE-ED46-A8F2-F55DDCF5EACF}"/>
              </a:ext>
            </a:extLst>
          </p:cNvPr>
          <p:cNvSpPr/>
          <p:nvPr/>
        </p:nvSpPr>
        <p:spPr>
          <a:xfrm>
            <a:off x="3314680" y="5682225"/>
            <a:ext cx="228600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Y" sz="27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F12AAB-6E55-7449-B8D5-CFEC1FC74BD6}"/>
              </a:ext>
            </a:extLst>
          </p:cNvPr>
          <p:cNvSpPr/>
          <p:nvPr/>
        </p:nvSpPr>
        <p:spPr>
          <a:xfrm>
            <a:off x="4060113" y="5254846"/>
            <a:ext cx="228600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Y" sz="27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90AC948-EC6A-CD40-A370-4FBBD2C4C295}"/>
              </a:ext>
            </a:extLst>
          </p:cNvPr>
          <p:cNvSpPr/>
          <p:nvPr/>
        </p:nvSpPr>
        <p:spPr>
          <a:xfrm>
            <a:off x="4686282" y="5692165"/>
            <a:ext cx="228600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Y" sz="27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36191E-480C-164A-ACB7-AE431487F188}"/>
              </a:ext>
            </a:extLst>
          </p:cNvPr>
          <p:cNvSpPr/>
          <p:nvPr/>
        </p:nvSpPr>
        <p:spPr>
          <a:xfrm>
            <a:off x="5431719" y="5234968"/>
            <a:ext cx="228600" cy="2385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Y" sz="2700"/>
          </a:p>
        </p:txBody>
      </p:sp>
    </p:spTree>
    <p:extLst>
      <p:ext uri="{BB962C8B-B14F-4D97-AF65-F5344CB8AC3E}">
        <p14:creationId xmlns:p14="http://schemas.microsoft.com/office/powerpoint/2010/main" val="158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186766" cy="4784948"/>
          </a:xfrm>
        </p:spPr>
        <p:txBody>
          <a:bodyPr/>
          <a:lstStyle/>
          <a:p>
            <a:r>
              <a:rPr lang="en-US" sz="3600" dirty="0">
                <a:solidFill>
                  <a:schemeClr val="bg2"/>
                </a:solidFill>
              </a:rPr>
              <a:t>Introduction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Background &amp; Related Work</a:t>
            </a:r>
          </a:p>
          <a:p>
            <a:r>
              <a:rPr lang="en-US" sz="3600" dirty="0"/>
              <a:t>Surface Algorithm</a:t>
            </a:r>
          </a:p>
          <a:p>
            <a:r>
              <a:rPr lang="en-US" sz="3600" dirty="0"/>
              <a:t>Experimental Evaluation</a:t>
            </a:r>
          </a:p>
          <a:p>
            <a:r>
              <a:rPr lang="en-US" sz="3600" dirty="0"/>
              <a:t>Conclusions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984064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Indoor Localization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01995" y="931417"/>
            <a:ext cx="8280400" cy="5073650"/>
          </a:xfrm>
        </p:spPr>
        <p:txBody>
          <a:bodyPr/>
          <a:lstStyle/>
          <a:p>
            <a:r>
              <a:rPr lang="en-US" altLang="en-US" sz="2400" b="1" dirty="0">
                <a:ea typeface="ＭＳ Ｐゴシック" charset="-128"/>
              </a:rPr>
              <a:t>Smart Devices </a:t>
            </a:r>
            <a:r>
              <a:rPr lang="en-US" altLang="en-US" sz="2400" dirty="0">
                <a:ea typeface="ＭＳ Ｐゴシック" charset="-128"/>
              </a:rPr>
              <a:t>are becoming enablers for modern </a:t>
            </a:r>
            <a:r>
              <a:rPr lang="en-US" altLang="en-US" sz="2400" b="1" i="1" dirty="0">
                <a:solidFill>
                  <a:schemeClr val="accent2"/>
                </a:solidFill>
                <a:ea typeface="ＭＳ Ｐゴシック" charset="-128"/>
              </a:rPr>
              <a:t>Internet-based Indoor Navigation (IIN) </a:t>
            </a:r>
            <a:r>
              <a:rPr lang="en-US" altLang="en-US" sz="2400" dirty="0">
                <a:ea typeface="ＭＳ Ｐゴシック" charset="-128"/>
              </a:rPr>
              <a:t>services founded on their </a:t>
            </a:r>
            <a:r>
              <a:rPr lang="en-US" altLang="en-US" sz="2400" b="1" dirty="0">
                <a:ea typeface="ＭＳ Ｐゴシック" charset="-128"/>
              </a:rPr>
              <a:t>measurements.</a:t>
            </a:r>
          </a:p>
          <a:p>
            <a:r>
              <a:rPr lang="en-US" altLang="en-US" sz="2400" b="1" dirty="0">
                <a:ea typeface="ＭＳ Ｐゴシック" charset="-128"/>
              </a:rPr>
              <a:t>Technologies: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247034" y="2433040"/>
            <a:ext cx="5392786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lvl="1" indent="0">
              <a:spcBef>
                <a:spcPct val="20000"/>
              </a:spcBef>
            </a:pPr>
            <a:r>
              <a:rPr lang="en-US" altLang="en-US" sz="1800" dirty="0">
                <a:solidFill>
                  <a:schemeClr val="tx1"/>
                </a:solidFill>
              </a:rPr>
              <a:t>Existing Infrastructure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800" b="0" dirty="0">
                <a:solidFill>
                  <a:schemeClr val="tx1"/>
                </a:solidFill>
              </a:rPr>
              <a:t>Wi-Fi APs, Cellular Towers</a:t>
            </a:r>
          </a:p>
          <a:p>
            <a:pPr marL="457200" lvl="1" indent="0">
              <a:spcBef>
                <a:spcPct val="20000"/>
              </a:spcBef>
            </a:pPr>
            <a:r>
              <a:rPr lang="en-US" altLang="en-US" sz="1800" dirty="0">
                <a:solidFill>
                  <a:schemeClr val="tx1"/>
                </a:solidFill>
              </a:rPr>
              <a:t>New Infrastructure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solidFill>
                  <a:schemeClr val="tx1"/>
                </a:solidFill>
              </a:rPr>
              <a:t>Beacons</a:t>
            </a:r>
            <a:r>
              <a:rPr lang="en-US" altLang="en-US" sz="1800" b="0" dirty="0">
                <a:solidFill>
                  <a:schemeClr val="tx1"/>
                </a:solidFill>
              </a:rPr>
              <a:t> (BLE Beacons, RFID Active &amp; Passive Beacons)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solidFill>
                  <a:schemeClr val="tx1"/>
                </a:solidFill>
              </a:rPr>
              <a:t>Sound</a:t>
            </a:r>
            <a:r>
              <a:rPr lang="en-US" altLang="en-US" sz="1800" b="0" dirty="0">
                <a:solidFill>
                  <a:schemeClr val="tx1"/>
                </a:solidFill>
              </a:rPr>
              <a:t> (Microphone)</a:t>
            </a:r>
            <a:r>
              <a:rPr lang="en-US" altLang="en-US" sz="1800" dirty="0">
                <a:solidFill>
                  <a:schemeClr val="tx1"/>
                </a:solidFill>
              </a:rPr>
              <a:t>, Light</a:t>
            </a:r>
            <a:r>
              <a:rPr lang="en-US" altLang="en-US" sz="1800" b="0" dirty="0">
                <a:solidFill>
                  <a:schemeClr val="tx1"/>
                </a:solidFill>
              </a:rPr>
              <a:t> (Light Sensor)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solidFill>
                  <a:schemeClr val="tx1"/>
                </a:solidFill>
              </a:rPr>
              <a:t>Stationary antennas, UWB, SLAM/LIDAR</a:t>
            </a:r>
          </a:p>
          <a:p>
            <a:pPr marL="457200" lvl="1" indent="0">
              <a:spcBef>
                <a:spcPct val="20000"/>
              </a:spcBef>
            </a:pPr>
            <a:r>
              <a:rPr lang="en-US" altLang="en-US" sz="1800" dirty="0">
                <a:solidFill>
                  <a:schemeClr val="tx1"/>
                </a:solidFill>
              </a:rPr>
              <a:t>Zero Infrastructure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solidFill>
                  <a:schemeClr val="tx1"/>
                </a:solidFill>
              </a:rPr>
              <a:t>IMU Data </a:t>
            </a:r>
            <a:r>
              <a:rPr lang="en-US" altLang="en-US" sz="1800" b="0" dirty="0">
                <a:solidFill>
                  <a:schemeClr val="tx1"/>
                </a:solidFill>
              </a:rPr>
              <a:t>(Gyro, </a:t>
            </a:r>
            <a:r>
              <a:rPr lang="en-US" altLang="en-US" sz="1800" b="0" dirty="0" err="1">
                <a:solidFill>
                  <a:schemeClr val="tx1"/>
                </a:solidFill>
              </a:rPr>
              <a:t>Acceler</a:t>
            </a:r>
            <a:r>
              <a:rPr lang="en-US" altLang="en-US" sz="1800" b="0" dirty="0">
                <a:solidFill>
                  <a:schemeClr val="tx1"/>
                </a:solidFill>
              </a:rPr>
              <a:t>., Digital Comp)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1800" dirty="0">
                <a:solidFill>
                  <a:schemeClr val="tx1"/>
                </a:solidFill>
              </a:rPr>
              <a:t>Magnetic Field Sensors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88472" y="5710374"/>
            <a:ext cx="82484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b="0" i="1" dirty="0"/>
              <a:t>"Internet-Based Indoor Navigation Services", </a:t>
            </a:r>
            <a:r>
              <a:rPr lang="en-US" altLang="en-US" sz="1400" b="0" dirty="0" err="1"/>
              <a:t>Demetrios</a:t>
            </a:r>
            <a:r>
              <a:rPr lang="en-US" altLang="en-US" sz="1400" b="0" dirty="0"/>
              <a:t> Zeinalipour-</a:t>
            </a:r>
            <a:r>
              <a:rPr lang="en-US" altLang="en-US" sz="1400" b="0" dirty="0" err="1"/>
              <a:t>Yazti</a:t>
            </a:r>
            <a:r>
              <a:rPr lang="en-US" altLang="en-US" sz="1400" b="0" dirty="0"/>
              <a:t>, Christos </a:t>
            </a:r>
            <a:r>
              <a:rPr lang="en-US" altLang="en-US" sz="1400" b="0" dirty="0" err="1"/>
              <a:t>Laoudias</a:t>
            </a:r>
            <a:r>
              <a:rPr lang="en-US" altLang="en-US" sz="1400" b="0" dirty="0"/>
              <a:t>, Kyriakos Georgiou, Georgios </a:t>
            </a:r>
            <a:r>
              <a:rPr lang="en-US" altLang="en-US" sz="1400" b="0" dirty="0" err="1"/>
              <a:t>Chatzimilioudis</a:t>
            </a:r>
            <a:r>
              <a:rPr lang="en-US" altLang="en-US" sz="1400" b="0" dirty="0"/>
              <a:t>, </a:t>
            </a:r>
            <a:r>
              <a:rPr lang="en-US" altLang="en-US" sz="1400" dirty="0"/>
              <a:t>IEEE Internet Computing (IC'17), </a:t>
            </a:r>
            <a:r>
              <a:rPr lang="en-US" altLang="en-US" sz="1400" b="0" dirty="0"/>
              <a:t>vol. 21, no. 4, pp. 54-63, July 2017, doi:10.1109/MIC.2017.2911420, IEEE Computer Society, 2017.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ACBDBB-A4B3-07A5-4F59-409680F696E1}"/>
              </a:ext>
            </a:extLst>
          </p:cNvPr>
          <p:cNvGrpSpPr/>
          <p:nvPr/>
        </p:nvGrpSpPr>
        <p:grpSpPr>
          <a:xfrm>
            <a:off x="5436096" y="2133600"/>
            <a:ext cx="3501710" cy="3509095"/>
            <a:chOff x="4534807" y="2133600"/>
            <a:chExt cx="4403000" cy="3509095"/>
          </a:xfrm>
        </p:grpSpPr>
        <p:pic>
          <p:nvPicPr>
            <p:cNvPr id="15" name="Picture 7" descr="blog_ibeacon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6566" y="3310399"/>
              <a:ext cx="1170415" cy="114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7490849" y="3292126"/>
              <a:ext cx="1120026" cy="1081741"/>
              <a:chOff x="-2263873" y="77499"/>
              <a:chExt cx="13599208" cy="71100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screen"/>
              <a:srcRect/>
              <a:stretch/>
            </p:blipFill>
            <p:spPr>
              <a:xfrm>
                <a:off x="771793" y="311861"/>
                <a:ext cx="7583749" cy="687565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252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8670778">
                <a:off x="8815596" y="77499"/>
                <a:ext cx="2281987" cy="1890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3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71087">
                <a:off x="-2200570" y="415106"/>
                <a:ext cx="2281989" cy="1890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4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9128541">
                <a:off x="9053346" y="5234693"/>
                <a:ext cx="2281989" cy="1890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5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110026">
                <a:off x="-2263873" y="4697416"/>
                <a:ext cx="2281989" cy="1890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724" y="4557605"/>
              <a:ext cx="4008214" cy="1085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8" descr="linksyswrt54g.gi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4807" y="2133600"/>
              <a:ext cx="1383327" cy="1076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9" descr="cell-tower-470.JP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8234" y="2137030"/>
              <a:ext cx="1298600" cy="107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3672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686" y="3350389"/>
              <a:ext cx="1210225" cy="1119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EC090A3-74D3-004D-A761-A96C8A12B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81542" y="2182590"/>
              <a:ext cx="883918" cy="89298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AD4A39-91A2-8E42-A818-81663301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76820" y="2367160"/>
              <a:ext cx="560987" cy="4936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52909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>
                <a:ea typeface="ＭＳ Ｐゴシック" charset="-128"/>
              </a:rPr>
              <a:t>Indoor Localization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 baseline="30000"/>
              <a:t>Rainer Mautz, ETH Zurich, 2011</a:t>
            </a:r>
            <a:endParaRPr lang="en-US" altLang="en-US" sz="2000" b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64163" y="1666875"/>
            <a:ext cx="1439862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31840" y="1268413"/>
            <a:ext cx="66963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Our Focus: Room </a:t>
            </a:r>
            <a:r>
              <a:rPr lang="en-US" altLang="en-US" sz="2400" dirty="0">
                <a:solidFill>
                  <a:srgbClr val="FF0000"/>
                </a:solidFill>
              </a:rPr>
              <a:t>Level Accuracy</a:t>
            </a:r>
          </a:p>
          <a:p>
            <a:pPr algn="ctr" eaLnBrk="1" hangingPunct="1"/>
            <a:r>
              <a:rPr lang="en-US" altLang="en-US" sz="2400" dirty="0">
                <a:solidFill>
                  <a:srgbClr val="FF0000"/>
                </a:solidFill>
              </a:rPr>
              <a:t>+ Infrastructure Free</a:t>
            </a:r>
          </a:p>
        </p:txBody>
      </p:sp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Ultrasound:</a:t>
            </a:r>
          </a:p>
        </p:txBody>
      </p: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aseline="30000"/>
              <a:t>AOA, TOA, TDOA, signal reflection</a:t>
            </a:r>
            <a:endParaRPr lang="en-US" altLang="en-US"/>
          </a:p>
        </p:txBody>
      </p:sp>
      <p:pic>
        <p:nvPicPr>
          <p:cNvPr id="215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Infrared (IR)</a:t>
            </a:r>
            <a:endParaRPr lang="en-US" altLang="en-US"/>
          </a:p>
        </p:txBody>
      </p:sp>
      <p:pic>
        <p:nvPicPr>
          <p:cNvPr id="215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Firefly delivers 3mm accuracy</a:t>
            </a:r>
            <a:endParaRPr lang="en-US" altLang="en-US"/>
          </a:p>
        </p:txBody>
      </p:sp>
      <p:sp>
        <p:nvSpPr>
          <p:cNvPr id="21520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Ultra Wide Band (UWB)</a:t>
            </a:r>
            <a:endParaRPr lang="en-US" altLang="en-US"/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TOA, TDOA</a:t>
            </a:r>
            <a:endParaRPr lang="en-US" altLang="en-US"/>
          </a:p>
        </p:txBody>
      </p:sp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aseline="30000"/>
              <a:t>Radio Frequency IDentification (RFID)</a:t>
            </a:r>
            <a:endParaRPr lang="en-US" altLang="en-US"/>
          </a:p>
        </p:txBody>
      </p:sp>
      <p:sp>
        <p:nvSpPr>
          <p:cNvPr id="21524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Cell of Origin, Signal Strength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87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7499</TotalTime>
  <Words>2569</Words>
  <Application>Microsoft Macintosh PowerPoint</Application>
  <PresentationFormat>On-screen Show (4:3)</PresentationFormat>
  <Paragraphs>372</Paragraphs>
  <Slides>47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Cambria Math</vt:lpstr>
      <vt:lpstr>Courier New</vt:lpstr>
      <vt:lpstr>Helvetica Neue</vt:lpstr>
      <vt:lpstr>Times</vt:lpstr>
      <vt:lpstr>Wingdings</vt:lpstr>
      <vt:lpstr>Default Design</vt:lpstr>
      <vt:lpstr>Zero Infrastructure Geolocation Of Nearby First Responders On Ro-Ro Vessels</vt:lpstr>
      <vt:lpstr>Motivation – Fires on Ro-Ro Vessels</vt:lpstr>
      <vt:lpstr>LASH FIRE</vt:lpstr>
      <vt:lpstr>First Responder</vt:lpstr>
      <vt:lpstr>Current Technology State</vt:lpstr>
      <vt:lpstr>Location: Challenges on Vessels</vt:lpstr>
      <vt:lpstr>Outline</vt:lpstr>
      <vt:lpstr>Indoor Localization</vt:lpstr>
      <vt:lpstr>Indoor Localization</vt:lpstr>
      <vt:lpstr>Anyplace</vt:lpstr>
      <vt:lpstr>Anyplace: Before &amp; After</vt:lpstr>
      <vt:lpstr>Anyplace (Building) Showcases</vt:lpstr>
      <vt:lpstr>Anyplace (Vessel) Showcases</vt:lpstr>
      <vt:lpstr>Smart Alert System (SMAS)</vt:lpstr>
      <vt:lpstr>Zero Infrastructure Localization  in SMAS</vt:lpstr>
      <vt:lpstr>ML Training </vt:lpstr>
      <vt:lpstr>ML Training</vt:lpstr>
      <vt:lpstr>Logging &amp; Localization</vt:lpstr>
      <vt:lpstr>Outline</vt:lpstr>
      <vt:lpstr>Surface Algorithm</vt:lpstr>
      <vt:lpstr>Surface Algorithm</vt:lpstr>
      <vt:lpstr>A) Multiset Subtraction</vt:lpstr>
      <vt:lpstr>A) Multiset Subtraction</vt:lpstr>
      <vt:lpstr>B) Spatial Partitioning (SP) of Fingerprints</vt:lpstr>
      <vt:lpstr>C) Global Partitioned Frequency Counting (GPFC)</vt:lpstr>
      <vt:lpstr>B-C) GPFC+SP Results</vt:lpstr>
      <vt:lpstr>D) Bounding Rectangle Filtering of Fingerprints</vt:lpstr>
      <vt:lpstr>D) Bounding Rectangle Filtering of Fingerprints</vt:lpstr>
      <vt:lpstr>Outline</vt:lpstr>
      <vt:lpstr>Experimental Evaluation </vt:lpstr>
      <vt:lpstr>Remote Study </vt:lpstr>
      <vt:lpstr>Onboard Study</vt:lpstr>
      <vt:lpstr>Dataset </vt:lpstr>
      <vt:lpstr>1) Logging Screenshots</vt:lpstr>
      <vt:lpstr>1) Logging: Results</vt:lpstr>
      <vt:lpstr>Logging Heatmaps</vt:lpstr>
      <vt:lpstr>2) Localization: Setup</vt:lpstr>
      <vt:lpstr>2) Localization: Results</vt:lpstr>
      <vt:lpstr>3) Tracking: Setup</vt:lpstr>
      <vt:lpstr>3) Tracking: Results</vt:lpstr>
      <vt:lpstr>4) Scalability: Setup &amp; Result</vt:lpstr>
      <vt:lpstr>5) Low Light Example</vt:lpstr>
      <vt:lpstr>Outline</vt:lpstr>
      <vt:lpstr>Conclusions</vt:lpstr>
      <vt:lpstr>Future Work</vt:lpstr>
      <vt:lpstr>Fingerprint Management Studio</vt:lpstr>
      <vt:lpstr>Zero Infrastructure Geolocation Of Nearby First Responders On Ro-Ro Vessels</vt:lpstr>
    </vt:vector>
  </TitlesOfParts>
  <Manager/>
  <Company>University of Cyprus</Company>
  <LinksUpToDate>false</LinksUpToDate>
  <SharedDoc>false</SharedDoc>
  <HyperlinkBase>https://www.rina.org.uk/ICCAS_2022.html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Zero Infrastructure Geolocation Of Nearby First Responders On Ro-Ro Vessels</dc:title>
  <dc:subject>Zero Infrastructure Geolocation Of Nearby First Responders On Ro-Ro Vessels</dc:subject>
  <dc:creator>Demetris Zeinalipour</dc:creator>
  <cp:keywords>localization, computer vision, vessel, zero infrastructure</cp:keywords>
  <dc:description>ICCAS 2022 - The Royal Institution of Naval Architects
https://www.rina.org.uk › ICCAS_2022
The 20th International Conference on Computer Applications in Shipbuilding (ICCAS), to be held in Yokohama, Japan. The conference will run 13-15 September 2022 ...
</dc:description>
  <cp:lastModifiedBy>Demetris Zeinalipour</cp:lastModifiedBy>
  <cp:revision>995</cp:revision>
  <cp:lastPrinted>2018-01-17T06:54:56Z</cp:lastPrinted>
  <dcterms:created xsi:type="dcterms:W3CDTF">2017-05-03T09:29:30Z</dcterms:created>
  <dcterms:modified xsi:type="dcterms:W3CDTF">2022-09-21T09:04:46Z</dcterms:modified>
  <cp:category/>
</cp:coreProperties>
</file>