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1539" r:id="rId2"/>
    <p:sldId id="1944" r:id="rId3"/>
    <p:sldId id="1943" r:id="rId4"/>
    <p:sldId id="1941" r:id="rId5"/>
    <p:sldId id="1940" r:id="rId6"/>
    <p:sldId id="1927" r:id="rId7"/>
    <p:sldId id="1897" r:id="rId8"/>
    <p:sldId id="1948" r:id="rId9"/>
    <p:sldId id="1924" r:id="rId10"/>
    <p:sldId id="1969" r:id="rId11"/>
    <p:sldId id="1966" r:id="rId12"/>
    <p:sldId id="1963" r:id="rId13"/>
    <p:sldId id="1964" r:id="rId14"/>
    <p:sldId id="1935" r:id="rId15"/>
    <p:sldId id="1936" r:id="rId16"/>
    <p:sldId id="1915" r:id="rId17"/>
    <p:sldId id="1917" r:id="rId18"/>
    <p:sldId id="1967" r:id="rId19"/>
    <p:sldId id="1965" r:id="rId20"/>
    <p:sldId id="1968" r:id="rId21"/>
    <p:sldId id="1895" r:id="rId22"/>
    <p:sldId id="1970" r:id="rId23"/>
    <p:sldId id="1899" r:id="rId24"/>
    <p:sldId id="1957" r:id="rId25"/>
    <p:sldId id="1933" r:id="rId26"/>
    <p:sldId id="1931" r:id="rId27"/>
    <p:sldId id="1932" r:id="rId28"/>
    <p:sldId id="1904" r:id="rId29"/>
    <p:sldId id="1937" r:id="rId30"/>
    <p:sldId id="1945" r:id="rId31"/>
    <p:sldId id="1946" r:id="rId32"/>
  </p:sldIdLst>
  <p:sldSz cx="9144000" cy="6858000" type="screen4x3"/>
  <p:notesSz cx="7010400" cy="92964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37"/>
    <a:srgbClr val="FF2600"/>
    <a:srgbClr val="00355E"/>
    <a:srgbClr val="FF3300"/>
    <a:srgbClr val="FF6600"/>
    <a:srgbClr val="003399"/>
    <a:srgbClr val="FF0000"/>
    <a:srgbClr val="FFFFCC"/>
    <a:srgbClr val="FF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89" autoAdjust="0"/>
    <p:restoredTop sz="93147" autoAdjust="0"/>
  </p:normalViewPr>
  <p:slideViewPr>
    <p:cSldViewPr>
      <p:cViewPr varScale="1">
        <p:scale>
          <a:sx n="69" d="100"/>
          <a:sy n="69" d="100"/>
        </p:scale>
        <p:origin x="156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940" y="-120"/>
      </p:cViewPr>
      <p:guideLst>
        <p:guide orient="horz" pos="2928"/>
        <p:guide pos="220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percentage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Customer retention</c:v>
                </c:pt>
                <c:pt idx="1">
                  <c:v>Network Optimization </c:v>
                </c:pt>
                <c:pt idx="2">
                  <c:v>Network planning</c:v>
                </c:pt>
                <c:pt idx="3">
                  <c:v>Customer acquisition</c:v>
                </c:pt>
                <c:pt idx="4">
                  <c:v>3rd party advertising/marketing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0.55000000000000004</c:v>
                </c:pt>
                <c:pt idx="1">
                  <c:v>0.49</c:v>
                </c:pt>
                <c:pt idx="2" formatCode="0.00%">
                  <c:v>0.47299999999999998</c:v>
                </c:pt>
                <c:pt idx="3" formatCode="0.00%">
                  <c:v>0.41499999999999998</c:v>
                </c:pt>
                <c:pt idx="4" formatCode="0.00%">
                  <c:v>0.35599999999999998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36-416D-88AE-DE119C0E806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61043120"/>
        <c:axId val="361075728"/>
      </c:barChart>
      <c:catAx>
        <c:axId val="3610431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1075728"/>
        <c:crosses val="autoZero"/>
        <c:auto val="1"/>
        <c:lblAlgn val="ctr"/>
        <c:lblOffset val="100"/>
        <c:noMultiLvlLbl val="0"/>
      </c:catAx>
      <c:valAx>
        <c:axId val="36107572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1043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796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r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796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r" defTabSz="927202">
              <a:defRPr sz="1200" b="0">
                <a:solidFill>
                  <a:schemeClr val="tx1"/>
                </a:solidFill>
              </a:defRPr>
            </a:lvl1pPr>
          </a:lstStyle>
          <a:p>
            <a:fld id="{51420950-7481-D64B-9C29-D8A6762D15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493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796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r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700088"/>
            <a:ext cx="4643438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14" y="4416311"/>
            <a:ext cx="5608975" cy="417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/>
              <a:t>Click to edit Master text styles</a:t>
            </a:r>
          </a:p>
          <a:p>
            <a:pPr lvl="1"/>
            <a:r>
              <a:rPr lang="el-GR" noProof="0"/>
              <a:t>Second level</a:t>
            </a:r>
          </a:p>
          <a:p>
            <a:pPr lvl="2"/>
            <a:r>
              <a:rPr lang="el-GR" noProof="0"/>
              <a:t>Third level</a:t>
            </a:r>
          </a:p>
          <a:p>
            <a:pPr lvl="3"/>
            <a:r>
              <a:rPr lang="el-GR" noProof="0"/>
              <a:t>Fourth level</a:t>
            </a:r>
          </a:p>
          <a:p>
            <a:pPr lvl="4"/>
            <a:r>
              <a:rPr lang="el-GR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796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r" defTabSz="927202">
              <a:defRPr sz="1200" b="0">
                <a:solidFill>
                  <a:schemeClr val="tx1"/>
                </a:solidFill>
              </a:defRPr>
            </a:lvl1pPr>
          </a:lstStyle>
          <a:p>
            <a:fld id="{0028516D-C5DD-0742-8657-90A9C89A8A69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9267830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1761" indent="-285293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1171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597640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4108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0577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67045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3514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79982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176066D-C2CC-A244-84BB-1A871204EAC8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1675"/>
            <a:ext cx="4643438" cy="3481388"/>
          </a:xfrm>
          <a:ln w="12700" cap="flat"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3509" tIns="46754" rIns="93509" bIns="46754"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5715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4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781019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1761" indent="-285293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1171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597640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4108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0577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67045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3514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79982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E01883F-5C26-B948-8D05-0F9D75343C90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6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236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1761" indent="-285293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1171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597640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4108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0577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67045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3514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79982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E01883F-5C26-B948-8D05-0F9D75343C90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10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66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13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287850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1761" indent="-285293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1171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597640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4108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0577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67045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3514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79982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E01883F-5C26-B948-8D05-0F9D75343C90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22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66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1761" indent="-285293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1171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597640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4108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0577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67045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3514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79982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176066D-C2CC-A244-84BB-1A871204EAC8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29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1675"/>
            <a:ext cx="4643438" cy="3481388"/>
          </a:xfrm>
          <a:ln w="12700" cap="flat"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3509" tIns="46754" rIns="93509" bIns="46754"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1157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511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4953655" y="6346640"/>
            <a:ext cx="3434769" cy="2616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de-DE" sz="1100" b="0" dirty="0"/>
              <a:t>© Costa, </a:t>
            </a:r>
            <a:r>
              <a:rPr lang="de-DE" sz="1100" b="0" dirty="0" err="1"/>
              <a:t>Chatzimilioudis</a:t>
            </a:r>
            <a:r>
              <a:rPr lang="de-DE" sz="1100" b="0" dirty="0"/>
              <a:t>,</a:t>
            </a:r>
            <a:r>
              <a:rPr lang="de-DE" sz="1100" b="0" baseline="0" dirty="0"/>
              <a:t> Zeinalipour, </a:t>
            </a:r>
            <a:r>
              <a:rPr lang="de-DE" sz="1100" b="0" baseline="0" dirty="0" err="1"/>
              <a:t>Mokbel</a:t>
            </a:r>
            <a:endParaRPr lang="en-US" sz="1100" b="0" dirty="0"/>
          </a:p>
        </p:txBody>
      </p:sp>
      <p:sp>
        <p:nvSpPr>
          <p:cNvPr id="6" name="Rectangle 5"/>
          <p:cNvSpPr txBox="1">
            <a:spLocks noChangeArrowheads="1"/>
          </p:cNvSpPr>
          <p:nvPr userDrawn="1"/>
        </p:nvSpPr>
        <p:spPr>
          <a:xfrm>
            <a:off x="8172400" y="6238875"/>
            <a:ext cx="514400" cy="476250"/>
          </a:xfrm>
          <a:prstGeom prst="rect">
            <a:avLst/>
          </a:prstGeom>
        </p:spPr>
        <p:txBody>
          <a:bodyPr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8EC8355E-476A-734E-A83A-E4393E9CA904}" type="slidenum">
              <a:rPr lang="el-GR" altLang="en-US" sz="1400"/>
              <a:pPr algn="r" eaLnBrk="1" hangingPunct="1"/>
              <a:t>‹#›</a:t>
            </a:fld>
            <a:endParaRPr lang="el-GR" alt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33412"/>
          </a:xfrm>
          <a:solidFill>
            <a:srgbClr val="00355E"/>
          </a:solidFill>
          <a:ln>
            <a:solidFill>
              <a:srgbClr val="00355E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186766" cy="50072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6370384"/>
            <a:ext cx="1212145" cy="251122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1" y="6296041"/>
            <a:ext cx="990960" cy="312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5267" y="6321577"/>
            <a:ext cx="2065015" cy="34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029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7236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513"/>
            <a:ext cx="822960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Click to edit Master text styles</a:t>
            </a:r>
          </a:p>
          <a:p>
            <a:pPr lvl="1"/>
            <a:r>
              <a:rPr lang="el-GR" altLang="en-US"/>
              <a:t>Second level</a:t>
            </a:r>
          </a:p>
          <a:p>
            <a:pPr lvl="2"/>
            <a:r>
              <a:rPr lang="el-GR" altLang="en-US"/>
              <a:t>Third level</a:t>
            </a:r>
          </a:p>
          <a:p>
            <a:pPr lvl="3"/>
            <a:r>
              <a:rPr lang="el-GR" altLang="en-US"/>
              <a:t>Fourth level</a:t>
            </a:r>
          </a:p>
          <a:p>
            <a:pPr lvl="4"/>
            <a:r>
              <a:rPr lang="el-GR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2843213" y="6553200"/>
            <a:ext cx="3529012" cy="3048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endParaRPr lang="en-US" sz="1400" b="0">
              <a:solidFill>
                <a:schemeClr val="tx1"/>
              </a:solidFill>
            </a:endParaRPr>
          </a:p>
        </p:txBody>
      </p:sp>
      <p:sp>
        <p:nvSpPr>
          <p:cNvPr id="1030" name="TextBox 8"/>
          <p:cNvSpPr txBox="1">
            <a:spLocks noChangeArrowheads="1"/>
          </p:cNvSpPr>
          <p:nvPr/>
        </p:nvSpPr>
        <p:spPr bwMode="auto">
          <a:xfrm>
            <a:off x="357188" y="0"/>
            <a:ext cx="8358187" cy="3698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0" i="1">
                <a:solidFill>
                  <a:schemeClr val="bg1"/>
                </a:solidFill>
              </a:rPr>
              <a:t>Dagstuhl Seminar </a:t>
            </a:r>
            <a:r>
              <a:rPr lang="en-GB" sz="1800" b="0" i="1">
                <a:solidFill>
                  <a:schemeClr val="bg1"/>
                </a:solidFill>
              </a:rPr>
              <a:t>10042, </a:t>
            </a:r>
            <a:r>
              <a:rPr lang="en-US" sz="1800" b="0" i="1">
                <a:solidFill>
                  <a:schemeClr val="bg1"/>
                </a:solidFill>
              </a:rPr>
              <a:t>Demetris Zeinalipour, University of Cyprus, 26/1/2010 </a:t>
            </a:r>
            <a:endParaRPr lang="en-GB" sz="1800" b="0" i="1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goo.gl/tJNa9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hyperlink" Target="https://www.cellmapper.net/map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JB0uWlNCrvU?t=159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mAHXib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oo.gl/o4MnJp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404664"/>
            <a:ext cx="7961312" cy="1655911"/>
          </a:xfrm>
          <a:solidFill>
            <a:srgbClr val="00355E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/>
          <a:lstStyle/>
          <a:p>
            <a:r>
              <a:rPr lang="el-GR" sz="3200" dirty="0">
                <a:solidFill>
                  <a:schemeClr val="bg1"/>
                </a:solidFill>
              </a:rPr>
              <a:t>Αποτελεσματική Διερευνητική Ανάλυση Μεγάλων Τηλεπικοινωνιακών Δεδομένων</a:t>
            </a:r>
            <a:br>
              <a:rPr lang="el-GR" sz="3200" dirty="0">
                <a:solidFill>
                  <a:schemeClr val="bg1"/>
                </a:solidFill>
              </a:rPr>
            </a:br>
            <a:r>
              <a:rPr lang="el-GR" sz="3200" dirty="0">
                <a:solidFill>
                  <a:schemeClr val="bg1"/>
                </a:solidFill>
              </a:rPr>
              <a:t>µε Συμπίεση και Αποσύνθεση</a:t>
            </a:r>
            <a:endParaRPr lang="en-US" altLang="en-US" sz="3200" i="1" dirty="0">
              <a:solidFill>
                <a:schemeClr val="bg1"/>
              </a:solidFill>
              <a:latin typeface="Tahoma" charset="0"/>
              <a:ea typeface="ＭＳ Ｐゴシック" charset="-128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611188" y="2349500"/>
            <a:ext cx="7961312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l-GR" sz="2400" dirty="0"/>
              <a:t>Κωνσταντίνος Κώστα</a:t>
            </a:r>
            <a:r>
              <a:rPr lang="el-GR" sz="2400" baseline="30000" dirty="0"/>
              <a:t>*</a:t>
            </a:r>
            <a:r>
              <a:rPr lang="el-GR" sz="2400" b="0" dirty="0"/>
              <a:t>, Γεώργιος Χατζημηλιούδης</a:t>
            </a:r>
            <a:r>
              <a:rPr lang="en-US" sz="2400" b="0" baseline="30000" dirty="0"/>
              <a:t>*</a:t>
            </a:r>
            <a:r>
              <a:rPr lang="el-GR" sz="2400" b="0" dirty="0"/>
              <a:t>, Δημήτρης Ζεϊναλιπούρ</a:t>
            </a:r>
            <a:r>
              <a:rPr lang="el-GR" sz="2400" baseline="30000" dirty="0"/>
              <a:t>§*</a:t>
            </a:r>
            <a:r>
              <a:rPr lang="el-GR" sz="2400" b="0" dirty="0"/>
              <a:t> και </a:t>
            </a:r>
            <a:r>
              <a:rPr lang="en-US" sz="2400" b="0" dirty="0"/>
              <a:t>Mohamed F. </a:t>
            </a:r>
            <a:r>
              <a:rPr lang="en-US" sz="2400" b="0" dirty="0" err="1"/>
              <a:t>Mokbel</a:t>
            </a:r>
            <a:r>
              <a:rPr lang="en-US" sz="2400" b="0" baseline="30000" dirty="0"/>
              <a:t>‡</a:t>
            </a:r>
            <a:endParaRPr lang="el-GR" sz="2400" b="0" baseline="30000" dirty="0"/>
          </a:p>
          <a:p>
            <a:pPr algn="ctr"/>
            <a:endParaRPr lang="el-GR" sz="1800" b="0" dirty="0"/>
          </a:p>
          <a:p>
            <a:pPr algn="ctr"/>
            <a:r>
              <a:rPr lang="el-GR" sz="1800" b="0" dirty="0"/>
              <a:t>∗ Πανεπιστήμιο Κύπρου, 1678 Λευκωσία, Κύπρος</a:t>
            </a:r>
          </a:p>
          <a:p>
            <a:pPr algn="ctr"/>
            <a:r>
              <a:rPr lang="el-GR" sz="1800" b="0" dirty="0"/>
              <a:t>§ </a:t>
            </a:r>
            <a:r>
              <a:rPr lang="en-US" sz="1800" b="0" dirty="0"/>
              <a:t>Max Planck Institute for Informatics, 66123 </a:t>
            </a:r>
            <a:r>
              <a:rPr lang="en-US" sz="1800" b="0" dirty="0" err="1"/>
              <a:t>Saarbrücken</a:t>
            </a:r>
            <a:r>
              <a:rPr lang="en-US" sz="1800" b="0" dirty="0"/>
              <a:t>, Germany</a:t>
            </a:r>
          </a:p>
          <a:p>
            <a:pPr algn="ctr"/>
            <a:r>
              <a:rPr lang="en-US" sz="1800" b="0" dirty="0"/>
              <a:t>‡ University of Minnesota Minneapolis, MN 55455, USA</a:t>
            </a:r>
          </a:p>
          <a:p>
            <a:pPr algn="ctr"/>
            <a:r>
              <a:rPr lang="en-US" altLang="en-US" sz="16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{</a:t>
            </a:r>
            <a:r>
              <a:rPr lang="en-US" altLang="en-US" sz="1600" b="0" dirty="0" err="1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costa.c</a:t>
            </a:r>
            <a:r>
              <a:rPr lang="en-US" altLang="en-US" sz="16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altLang="en-US" sz="1600" b="0" dirty="0" err="1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gchatzim</a:t>
            </a:r>
            <a:r>
              <a:rPr lang="en-US" altLang="en-US" sz="16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altLang="en-US" sz="1600" b="0" dirty="0" err="1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dzeina</a:t>
            </a:r>
            <a:r>
              <a:rPr lang="en-US" altLang="en-US" sz="16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}@cs.ucy.ac.cy </a:t>
            </a:r>
          </a:p>
          <a:p>
            <a:pPr algn="ctr"/>
            <a:r>
              <a:rPr lang="en-US" sz="1600" b="0" dirty="0" err="1">
                <a:latin typeface="Courier New" charset="0"/>
                <a:ea typeface="Courier New" charset="0"/>
                <a:cs typeface="Courier New" charset="0"/>
              </a:rPr>
              <a:t>dzeinali@mpi-inf.mpg.de</a:t>
            </a:r>
            <a:r>
              <a:rPr lang="en-US" sz="1600" b="0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sz="1600" b="0" dirty="0" err="1">
                <a:latin typeface="Courier New" charset="0"/>
                <a:ea typeface="Courier New" charset="0"/>
                <a:cs typeface="Courier New" charset="0"/>
              </a:rPr>
              <a:t>mokbel@cs.umn.edu</a:t>
            </a: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 </a:t>
            </a:r>
            <a:endParaRPr lang="el-GR" sz="1600" dirty="0">
              <a:latin typeface="Courier New" charset="0"/>
              <a:ea typeface="Courier New" charset="0"/>
              <a:cs typeface="Courier New" charset="0"/>
            </a:endParaRPr>
          </a:p>
          <a:p>
            <a:pPr algn="ctr"/>
            <a:endParaRPr lang="el-GR" sz="1600" dirty="0">
              <a:latin typeface="Courier New" charset="0"/>
              <a:ea typeface="Courier New" charset="0"/>
              <a:cs typeface="Courier New" charset="0"/>
            </a:endParaRPr>
          </a:p>
          <a:p>
            <a:pPr algn="ctr"/>
            <a:r>
              <a:rPr lang="en-US" sz="1800" dirty="0">
                <a:solidFill>
                  <a:srgbClr val="FF0000"/>
                </a:solidFill>
                <a:ea typeface="Arial" charset="0"/>
                <a:cs typeface="Arial" charset="0"/>
              </a:rPr>
              <a:t>[ </a:t>
            </a:r>
            <a:r>
              <a:rPr lang="el-GR" sz="1800" dirty="0">
                <a:solidFill>
                  <a:srgbClr val="FF0000"/>
                </a:solidFill>
                <a:ea typeface="Arial" charset="0"/>
                <a:cs typeface="Arial" charset="0"/>
              </a:rPr>
              <a:t>Άρθρο στο </a:t>
            </a:r>
            <a:r>
              <a:rPr lang="en-US" sz="1800" dirty="0">
                <a:solidFill>
                  <a:srgbClr val="FF0000"/>
                </a:solidFill>
                <a:ea typeface="Arial" charset="0"/>
                <a:cs typeface="Arial" charset="0"/>
              </a:rPr>
              <a:t>IEEE ICDE’17, April 19-22, 2017 San Diego, CA, USA  ]</a:t>
            </a:r>
          </a:p>
          <a:p>
            <a:pPr algn="ctr"/>
            <a:endParaRPr lang="en-US" altLang="en-US" sz="2000" b="0" dirty="0">
              <a:solidFill>
                <a:srgbClr val="FF0000"/>
              </a:solidFill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738" y="6237312"/>
            <a:ext cx="2303512" cy="391588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175" y="6157271"/>
            <a:ext cx="1807940" cy="53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1113" y="6157271"/>
            <a:ext cx="3475682" cy="551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11"/>
          <p:cNvSpPr>
            <a:spLocks noChangeArrowheads="1"/>
          </p:cNvSpPr>
          <p:nvPr/>
        </p:nvSpPr>
        <p:spPr bwMode="auto">
          <a:xfrm>
            <a:off x="611188" y="5437694"/>
            <a:ext cx="7993062" cy="583115"/>
          </a:xfrm>
          <a:prstGeom prst="rect">
            <a:avLst/>
          </a:prstGeom>
          <a:solidFill>
            <a:srgbClr val="00355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l-GR" sz="1800" dirty="0">
                <a:solidFill>
                  <a:schemeClr val="bg1"/>
                </a:solidFill>
              </a:rPr>
              <a:t>1</a:t>
            </a:r>
            <a:r>
              <a:rPr lang="en-US" sz="1800" dirty="0">
                <a:solidFill>
                  <a:schemeClr val="bg1"/>
                </a:solidFill>
              </a:rPr>
              <a:t>5</a:t>
            </a:r>
            <a:r>
              <a:rPr lang="el-GR" sz="1800" dirty="0">
                <a:solidFill>
                  <a:schemeClr val="bg1"/>
                </a:solidFill>
              </a:rPr>
              <a:t>o Ελληνικό Συμπόσιο Διαχείρισης Δεδομένων (ΕΣΔΔ’1</a:t>
            </a:r>
            <a:r>
              <a:rPr lang="en-US" sz="1800" dirty="0">
                <a:solidFill>
                  <a:schemeClr val="bg1"/>
                </a:solidFill>
              </a:rPr>
              <a:t>7</a:t>
            </a:r>
            <a:r>
              <a:rPr lang="el-GR" sz="1800" dirty="0">
                <a:solidFill>
                  <a:schemeClr val="bg1"/>
                </a:solidFill>
              </a:rPr>
              <a:t>)  </a:t>
            </a:r>
          </a:p>
          <a:p>
            <a:pPr algn="ctr" eaLnBrk="1" hangingPunct="1"/>
            <a:r>
              <a:rPr lang="en-US" sz="1800" b="0" dirty="0">
                <a:solidFill>
                  <a:schemeClr val="bg1"/>
                </a:solidFill>
              </a:rPr>
              <a:t>24</a:t>
            </a:r>
            <a:r>
              <a:rPr lang="el-GR" sz="1800" b="0" dirty="0">
                <a:solidFill>
                  <a:schemeClr val="bg1"/>
                </a:solidFill>
              </a:rPr>
              <a:t> Αυγούστου - </a:t>
            </a:r>
            <a:r>
              <a:rPr lang="en-US" sz="1800" b="0" dirty="0">
                <a:solidFill>
                  <a:schemeClr val="bg1"/>
                </a:solidFill>
              </a:rPr>
              <a:t>25</a:t>
            </a:r>
            <a:r>
              <a:rPr lang="el-GR" sz="1800" b="0" dirty="0">
                <a:solidFill>
                  <a:schemeClr val="bg1"/>
                </a:solidFill>
              </a:rPr>
              <a:t> Αυγούστου 201</a:t>
            </a:r>
            <a:r>
              <a:rPr lang="en-US" sz="1800" b="0" dirty="0">
                <a:solidFill>
                  <a:schemeClr val="bg1"/>
                </a:solidFill>
              </a:rPr>
              <a:t>7</a:t>
            </a:r>
            <a:r>
              <a:rPr lang="el-GR" sz="1800" b="0" dirty="0">
                <a:solidFill>
                  <a:schemeClr val="bg1"/>
                </a:solidFill>
              </a:rPr>
              <a:t>, Αθήνα, Ελλάδα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l-GR" dirty="0"/>
              <a:t>Περίληψη Παρουσίασης</a:t>
            </a:r>
            <a:endParaRPr lang="en-US" dirty="0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84775"/>
          </a:xfrm>
        </p:spPr>
        <p:txBody>
          <a:bodyPr/>
          <a:lstStyle/>
          <a:p>
            <a:pPr marL="514350" indent="-514350">
              <a:lnSpc>
                <a:spcPct val="90000"/>
              </a:lnSpc>
            </a:pPr>
            <a:r>
              <a:rPr lang="el-GR" sz="4000" dirty="0">
                <a:solidFill>
                  <a:schemeClr val="bg2"/>
                </a:solidFill>
              </a:rPr>
              <a:t>Εισαγωγή</a:t>
            </a:r>
            <a:r>
              <a:rPr lang="en-US" altLang="en-US" sz="4000" b="1" dirty="0">
                <a:solidFill>
                  <a:srgbClr val="FF0000"/>
                </a:solidFill>
                <a:ea typeface="ＭＳ Ｐゴシック" charset="-128"/>
              </a:rPr>
              <a:t> </a:t>
            </a:r>
          </a:p>
          <a:p>
            <a:pPr marL="514350" indent="-514350">
              <a:lnSpc>
                <a:spcPct val="90000"/>
              </a:lnSpc>
            </a:pPr>
            <a:r>
              <a:rPr lang="el-GR" altLang="en-US" sz="4000" dirty="0">
                <a:solidFill>
                  <a:schemeClr val="bg2"/>
                </a:solidFill>
              </a:rPr>
              <a:t>Υπόβαθρο</a:t>
            </a:r>
            <a:endParaRPr lang="en-US" altLang="en-US" sz="4000" dirty="0">
              <a:solidFill>
                <a:schemeClr val="bg2"/>
              </a:solidFill>
            </a:endParaRPr>
          </a:p>
          <a:p>
            <a:pPr marL="514350" indent="-514350">
              <a:lnSpc>
                <a:spcPct val="90000"/>
              </a:lnSpc>
            </a:pPr>
            <a:r>
              <a:rPr lang="el-GR" sz="4000" b="1" dirty="0">
                <a:solidFill>
                  <a:srgbClr val="FF2600"/>
                </a:solidFill>
                <a:ea typeface="ＭＳ Ｐゴシック" charset="-128"/>
              </a:rPr>
              <a:t>Το Πλαίσιο </a:t>
            </a:r>
            <a:r>
              <a:rPr lang="en-US" sz="4000" b="1" dirty="0">
                <a:solidFill>
                  <a:srgbClr val="FF2600"/>
                </a:solidFill>
                <a:ea typeface="ＭＳ Ｐゴシック" charset="-128"/>
              </a:rPr>
              <a:t>SPATE</a:t>
            </a:r>
          </a:p>
          <a:p>
            <a:pPr marL="914400" lvl="1" indent="-514350">
              <a:lnSpc>
                <a:spcPct val="90000"/>
              </a:lnSpc>
            </a:pPr>
            <a:r>
              <a:rPr lang="el-GR" sz="3200" dirty="0"/>
              <a:t>Επίπεδο Αποθήκευσης</a:t>
            </a:r>
          </a:p>
          <a:p>
            <a:pPr marL="914400" lvl="1" indent="-514350">
              <a:lnSpc>
                <a:spcPct val="90000"/>
              </a:lnSpc>
            </a:pPr>
            <a:r>
              <a:rPr lang="el-GR" sz="3200" dirty="0"/>
              <a:t>Επίπεδο Ευρετηρίου</a:t>
            </a:r>
          </a:p>
          <a:p>
            <a:pPr marL="914400" lvl="1" indent="-514350">
              <a:lnSpc>
                <a:spcPct val="90000"/>
              </a:lnSpc>
            </a:pPr>
            <a:r>
              <a:rPr lang="el-GR" sz="3200" dirty="0"/>
              <a:t>Επίπεδο Εφαρμογής</a:t>
            </a:r>
            <a:endParaRPr lang="en-US" sz="3200" dirty="0"/>
          </a:p>
          <a:p>
            <a:pPr marL="514350" indent="-514350">
              <a:lnSpc>
                <a:spcPct val="90000"/>
              </a:lnSpc>
            </a:pPr>
            <a:r>
              <a:rPr lang="el-GR" sz="4000" dirty="0"/>
              <a:t>Πειράματα</a:t>
            </a:r>
          </a:p>
          <a:p>
            <a:pPr marL="514350" indent="-514350">
              <a:lnSpc>
                <a:spcPct val="90000"/>
              </a:lnSpc>
            </a:pPr>
            <a:r>
              <a:rPr lang="el-GR" altLang="en-US" sz="4000" dirty="0"/>
              <a:t>Συμπεράσματα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44576245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SPATE: </a:t>
            </a:r>
            <a:r>
              <a:rPr lang="el-GR" dirty="0"/>
              <a:t>Επισκόπηση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220" y="1558961"/>
            <a:ext cx="3378488" cy="4061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5436096" y="4221088"/>
            <a:ext cx="3672408" cy="1399073"/>
          </a:xfrm>
          <a:prstGeom prst="rect">
            <a:avLst/>
          </a:prstGeom>
          <a:noFill/>
          <a:ln w="38100" cap="flat" cmpd="sng" algn="ctr">
            <a:solidFill>
              <a:srgbClr val="FF26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436096" y="2420888"/>
            <a:ext cx="3672408" cy="1759113"/>
          </a:xfrm>
          <a:prstGeom prst="rect">
            <a:avLst/>
          </a:prstGeom>
          <a:noFill/>
          <a:ln w="38100" cap="flat" cmpd="sng" algn="ctr">
            <a:solidFill>
              <a:srgbClr val="FF26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436096" y="1576665"/>
            <a:ext cx="3672408" cy="844223"/>
          </a:xfrm>
          <a:prstGeom prst="rect">
            <a:avLst/>
          </a:prstGeom>
          <a:noFill/>
          <a:ln w="38100" cap="flat" cmpd="sng" algn="ctr">
            <a:solidFill>
              <a:srgbClr val="FF26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6131024" cy="5073650"/>
          </a:xfrm>
        </p:spPr>
        <p:txBody>
          <a:bodyPr/>
          <a:lstStyle/>
          <a:p>
            <a:r>
              <a:rPr lang="el-GR" sz="3600" dirty="0"/>
              <a:t>Το </a:t>
            </a:r>
            <a:r>
              <a:rPr lang="en-US" sz="3600" dirty="0"/>
              <a:t>SPATE </a:t>
            </a:r>
            <a:r>
              <a:rPr lang="el-GR" sz="3600" dirty="0"/>
              <a:t>έχει</a:t>
            </a:r>
            <a:r>
              <a:rPr lang="en-US" sz="3600" dirty="0"/>
              <a:t> </a:t>
            </a:r>
            <a:r>
              <a:rPr lang="en-US" sz="3600" b="1" dirty="0"/>
              <a:t>3</a:t>
            </a:r>
            <a:r>
              <a:rPr lang="en-US" sz="3600" dirty="0"/>
              <a:t> </a:t>
            </a:r>
            <a:r>
              <a:rPr lang="el-GR" sz="3600" dirty="0"/>
              <a:t>επίπεδα</a:t>
            </a:r>
            <a:r>
              <a:rPr lang="en-US" sz="3600" dirty="0"/>
              <a:t>:</a:t>
            </a:r>
          </a:p>
          <a:p>
            <a:pPr marL="457200" lvl="1" indent="-223838"/>
            <a:r>
              <a:rPr lang="el-GR" dirty="0"/>
              <a:t>Επίπεδο Αποθήκευσης</a:t>
            </a:r>
            <a:endParaRPr lang="en-US" dirty="0"/>
          </a:p>
          <a:p>
            <a:pPr marL="690563" lvl="2" indent="-233363"/>
            <a:r>
              <a:rPr lang="el-GR" dirty="0"/>
              <a:t>Λογική</a:t>
            </a:r>
            <a:r>
              <a:rPr lang="el-GR" b="1" dirty="0"/>
              <a:t> συμπίεσης</a:t>
            </a:r>
            <a:endParaRPr lang="en-US" dirty="0"/>
          </a:p>
          <a:p>
            <a:pPr marL="457200" lvl="1" indent="-223838"/>
            <a:r>
              <a:rPr lang="el-GR" dirty="0"/>
              <a:t>Επίπεδο Ευρετηρίου</a:t>
            </a:r>
            <a:endParaRPr lang="en-US" dirty="0"/>
          </a:p>
          <a:p>
            <a:pPr marL="690563" lvl="2" indent="-233363"/>
            <a:r>
              <a:rPr lang="el-GR" dirty="0"/>
              <a:t>Ελαχιστοποίηση του </a:t>
            </a:r>
            <a:r>
              <a:rPr lang="el-GR" b="1" dirty="0"/>
              <a:t>χρόνου απόκρισης </a:t>
            </a:r>
            <a:r>
              <a:rPr lang="el-GR" dirty="0"/>
              <a:t>ερωτήματος για ερωτήματα αναζήτησης</a:t>
            </a:r>
          </a:p>
          <a:p>
            <a:pPr marL="690563" lvl="2" indent="-233363">
              <a:tabLst>
                <a:tab pos="690563" algn="l"/>
              </a:tabLst>
            </a:pPr>
            <a:r>
              <a:rPr lang="el-GR" b="1" dirty="0"/>
              <a:t>Σταδιακή φθορά </a:t>
            </a:r>
            <a:r>
              <a:rPr lang="el-GR" dirty="0"/>
              <a:t>των δεδομένων</a:t>
            </a:r>
          </a:p>
          <a:p>
            <a:pPr marL="457200" lvl="1" indent="-223838"/>
            <a:r>
              <a:rPr lang="el-GR" dirty="0"/>
              <a:t>Επίπεδο Εφαρμογής</a:t>
            </a:r>
            <a:endParaRPr lang="en-US" dirty="0"/>
          </a:p>
          <a:p>
            <a:pPr marL="690563" lvl="2" indent="-233363"/>
            <a:r>
              <a:rPr lang="el-GR" dirty="0"/>
              <a:t>Μονάδα Επερωτήσεων </a:t>
            </a:r>
          </a:p>
          <a:p>
            <a:pPr marL="690563" lvl="2" indent="-233363"/>
            <a:r>
              <a:rPr lang="el-GR" dirty="0" err="1"/>
              <a:t>Διεπαφή</a:t>
            </a:r>
            <a:r>
              <a:rPr lang="el-GR" dirty="0"/>
              <a:t> χρήστη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68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6" grpId="2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457200" y="1052736"/>
            <a:ext cx="8186766" cy="1368152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186766" cy="5184576"/>
          </a:xfrm>
        </p:spPr>
        <p:txBody>
          <a:bodyPr/>
          <a:lstStyle/>
          <a:p>
            <a:r>
              <a:rPr lang="el-GR" sz="2800" b="1" dirty="0"/>
              <a:t>Συμπίεση</a:t>
            </a:r>
            <a:r>
              <a:rPr lang="en-US" sz="2800" dirty="0"/>
              <a:t> </a:t>
            </a:r>
            <a:r>
              <a:rPr lang="el-GR" sz="2800" dirty="0"/>
              <a:t>αναφέρεται στην κωδικοποίηση δεδομένων χρησιμοποιώντας λιγότερα </a:t>
            </a:r>
            <a:r>
              <a:rPr lang="en-US" sz="2800" dirty="0"/>
              <a:t>bits</a:t>
            </a:r>
            <a:r>
              <a:rPr lang="el-GR" sz="2800" dirty="0"/>
              <a:t> από την αρχική αναπαράσταση</a:t>
            </a:r>
            <a:endParaRPr lang="en-US" sz="2800" dirty="0"/>
          </a:p>
          <a:p>
            <a:r>
              <a:rPr lang="el-GR" sz="2800" b="1" dirty="0"/>
              <a:t>Οφέλη</a:t>
            </a:r>
            <a:r>
              <a:rPr lang="en-US" sz="2800" b="1" dirty="0"/>
              <a:t>:</a:t>
            </a:r>
          </a:p>
          <a:p>
            <a:pPr lvl="1"/>
            <a:r>
              <a:rPr lang="el-GR" sz="2400" dirty="0"/>
              <a:t>Μετατοπίζει τα σημεία συμφόρησης των πόρων</a:t>
            </a:r>
            <a:r>
              <a:rPr lang="en-US" sz="2400" dirty="0"/>
              <a:t> </a:t>
            </a:r>
            <a:r>
              <a:rPr lang="el-GR" sz="2400" b="1" dirty="0"/>
              <a:t>από</a:t>
            </a:r>
            <a:r>
              <a:rPr lang="en-US" sz="2400" dirty="0"/>
              <a:t> </a:t>
            </a:r>
            <a:r>
              <a:rPr lang="en-US" sz="2400" b="1" dirty="0"/>
              <a:t>storage-</a:t>
            </a:r>
            <a:r>
              <a:rPr lang="en-US" sz="2400" dirty="0"/>
              <a:t> </a:t>
            </a:r>
            <a:r>
              <a:rPr lang="el-GR" sz="2400" dirty="0"/>
              <a:t>και</a:t>
            </a:r>
            <a:r>
              <a:rPr lang="en-US" sz="2400" dirty="0"/>
              <a:t> </a:t>
            </a:r>
            <a:r>
              <a:rPr lang="en-US" sz="2400" b="1" dirty="0"/>
              <a:t>network-I/O</a:t>
            </a:r>
            <a:r>
              <a:rPr lang="en-US" sz="2400" dirty="0"/>
              <a:t> </a:t>
            </a:r>
            <a:r>
              <a:rPr lang="el-GR" sz="2400" dirty="0"/>
              <a:t>σε</a:t>
            </a:r>
            <a:r>
              <a:rPr lang="en-US" sz="2400" dirty="0"/>
              <a:t> </a:t>
            </a:r>
            <a:r>
              <a:rPr lang="en-US" sz="2400" b="1" dirty="0"/>
              <a:t>CPU</a:t>
            </a:r>
            <a:r>
              <a:rPr lang="en-US" sz="2400" dirty="0"/>
              <a:t>.</a:t>
            </a:r>
          </a:p>
          <a:p>
            <a:pPr lvl="1"/>
            <a:r>
              <a:rPr lang="el-GR" sz="2400" dirty="0"/>
              <a:t>Τεράστια εξοικονόμηση σε </a:t>
            </a:r>
            <a:r>
              <a:rPr lang="el-GR" sz="2400" b="1" dirty="0"/>
              <a:t>αποθηκευτικό χώρο </a:t>
            </a:r>
            <a:r>
              <a:rPr lang="el-GR" sz="2400" dirty="0"/>
              <a:t>και </a:t>
            </a:r>
            <a:r>
              <a:rPr lang="el-GR" sz="2400" b="1" dirty="0"/>
              <a:t>Ι/Ο </a:t>
            </a:r>
            <a:r>
              <a:rPr lang="el-GR" sz="2400" dirty="0"/>
              <a:t>σε επόμενες αναλυτικές εργασίες</a:t>
            </a:r>
            <a:r>
              <a:rPr lang="en-US" sz="2400" dirty="0"/>
              <a:t>!</a:t>
            </a:r>
          </a:p>
          <a:p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33412"/>
          </a:xfrm>
        </p:spPr>
        <p:txBody>
          <a:bodyPr/>
          <a:lstStyle/>
          <a:p>
            <a:r>
              <a:rPr lang="el-GR" sz="4000" dirty="0"/>
              <a:t>Επίπεδο Αποθήκευσης: Συμπίεση</a:t>
            </a:r>
            <a:endParaRPr lang="en-US" sz="4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F183F9-353A-48CE-835E-B6D99CFA6510}"/>
              </a:ext>
            </a:extLst>
          </p:cNvPr>
          <p:cNvGrpSpPr/>
          <p:nvPr/>
        </p:nvGrpSpPr>
        <p:grpSpPr>
          <a:xfrm>
            <a:off x="457200" y="2564903"/>
            <a:ext cx="8186766" cy="3096345"/>
            <a:chOff x="457200" y="2132856"/>
            <a:chExt cx="8186766" cy="3096345"/>
          </a:xfrm>
        </p:grpSpPr>
        <p:sp>
          <p:nvSpPr>
            <p:cNvPr id="5" name="Rectangle 4"/>
            <p:cNvSpPr/>
            <p:nvPr/>
          </p:nvSpPr>
          <p:spPr bwMode="auto">
            <a:xfrm>
              <a:off x="457200" y="2132856"/>
              <a:ext cx="8186766" cy="3096345"/>
            </a:xfrm>
            <a:prstGeom prst="rect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44ADAC8-4288-4BFD-A834-2D0458FCDE61}"/>
                </a:ext>
              </a:extLst>
            </p:cNvPr>
            <p:cNvSpPr/>
            <p:nvPr/>
          </p:nvSpPr>
          <p:spPr>
            <a:xfrm>
              <a:off x="457200" y="2132856"/>
              <a:ext cx="8186766" cy="301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 eaLnBrk="0" hangingPunct="0">
                <a:spcBef>
                  <a:spcPct val="20000"/>
                </a:spcBef>
                <a:buFontTx/>
                <a:buChar char="•"/>
              </a:pPr>
              <a:r>
                <a:rPr lang="el-GR" sz="2800" kern="0" dirty="0">
                  <a:solidFill>
                    <a:srgbClr val="007A37"/>
                  </a:solidFill>
                  <a:latin typeface="Arial"/>
                  <a:ea typeface="ＭＳ Ｐゴシック" charset="0"/>
                </a:rPr>
                <a:t>Στόχοι</a:t>
              </a:r>
              <a:r>
                <a:rPr lang="en-US" sz="2800" kern="0" dirty="0">
                  <a:solidFill>
                    <a:srgbClr val="007A37"/>
                  </a:solidFill>
                  <a:latin typeface="Arial"/>
                  <a:ea typeface="ＭＳ Ｐゴシック" charset="0"/>
                </a:rPr>
                <a:t>: </a:t>
              </a:r>
              <a:r>
                <a:rPr lang="el-GR" sz="2800" b="0" kern="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Λαμβάνοντας υπόψη ένα περιβάλλον όπου τα TBD φτάνει </a:t>
              </a:r>
              <a:r>
                <a:rPr lang="el-GR" sz="2800" kern="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περιοδικά</a:t>
              </a:r>
              <a:r>
                <a:rPr lang="el-GR" sz="2800" b="0" kern="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 σε παρτίδες, θέλουμε</a:t>
              </a:r>
              <a:r>
                <a:rPr lang="en-US" sz="2800" b="0" kern="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:</a:t>
              </a:r>
            </a:p>
            <a:p>
              <a:pPr marL="742950" lvl="1" indent="-285750" eaLnBrk="0" hangingPunct="0">
                <a:spcBef>
                  <a:spcPct val="20000"/>
                </a:spcBef>
                <a:buFontTx/>
                <a:buChar char="–"/>
              </a:pPr>
              <a:r>
                <a:rPr lang="el-GR" sz="2400" kern="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Ελαχιστοποίηση</a:t>
              </a:r>
              <a:r>
                <a:rPr lang="el-GR" sz="2400" b="0" kern="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 του </a:t>
              </a:r>
              <a:r>
                <a:rPr lang="el-GR" sz="2400" kern="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χώρου</a:t>
              </a:r>
              <a:r>
                <a:rPr lang="el-GR" sz="2400" b="0" kern="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 που απαιτείται για την αποθήκευση / αρχειοθέτηση δεδομένων</a:t>
              </a:r>
            </a:p>
            <a:p>
              <a:pPr marL="742950" lvl="1" indent="-285750" eaLnBrk="0" hangingPunct="0">
                <a:spcBef>
                  <a:spcPct val="20000"/>
                </a:spcBef>
                <a:buFontTx/>
                <a:buChar char="–"/>
              </a:pPr>
              <a:r>
                <a:rPr lang="el-GR" sz="2400" kern="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Ελαχιστοποίηση</a:t>
              </a:r>
              <a:r>
                <a:rPr lang="el-GR" sz="2400" b="0" kern="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 του </a:t>
              </a:r>
              <a:r>
                <a:rPr lang="el-GR" sz="2400" kern="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χρόνου</a:t>
              </a:r>
              <a:r>
                <a:rPr lang="el-GR" sz="2400" b="0" kern="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 </a:t>
              </a:r>
              <a:r>
                <a:rPr lang="el-GR" sz="2400" kern="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απόκρισης</a:t>
              </a:r>
              <a:r>
                <a:rPr lang="el-GR" sz="2400" b="0" kern="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 για ερωτήματα διερεύνησης χωροχρονικών δεδομένων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5185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/>
              <a:t>Επίπεδο Αποθήκευσης: Συμπίεση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80728"/>
            <a:ext cx="8186767" cy="5073650"/>
          </a:xfrm>
        </p:spPr>
        <p:txBody>
          <a:bodyPr/>
          <a:lstStyle/>
          <a:p>
            <a:r>
              <a:rPr lang="el-GR" sz="2800" dirty="0"/>
              <a:t>Αναλύσαμε ένα </a:t>
            </a:r>
            <a:r>
              <a:rPr lang="el-GR" sz="2800" b="1" dirty="0"/>
              <a:t>ανώνυμο πραγματικό κατάστιχο δεδομένων TBD </a:t>
            </a:r>
            <a:r>
              <a:rPr lang="el-GR" sz="2800" dirty="0"/>
              <a:t>για να κατανοήσουμε τις αναλογίες συμπίεσης που μπορούν να επιτευχθούν.</a:t>
            </a:r>
            <a:endParaRPr lang="en-US" sz="2800" dirty="0"/>
          </a:p>
          <a:p>
            <a:pPr lvl="1"/>
            <a:r>
              <a:rPr lang="en-US" sz="2400" b="1" dirty="0"/>
              <a:t>Dataset: </a:t>
            </a:r>
            <a:r>
              <a:rPr lang="en-US" sz="2400" dirty="0"/>
              <a:t>1 </a:t>
            </a:r>
            <a:r>
              <a:rPr lang="el-GR" sz="2400" dirty="0"/>
              <a:t>εβδομάδα</a:t>
            </a:r>
            <a:r>
              <a:rPr lang="en-US" sz="2400" dirty="0"/>
              <a:t>, 1.7M CDR, 21M NMS, 300K </a:t>
            </a:r>
            <a:r>
              <a:rPr lang="el-GR" sz="2400" dirty="0"/>
              <a:t>χρήστες</a:t>
            </a:r>
            <a:endParaRPr lang="en-US" sz="2400" dirty="0"/>
          </a:p>
          <a:p>
            <a:pPr lvl="1"/>
            <a:r>
              <a:rPr lang="en-US" sz="2400" b="1" dirty="0"/>
              <a:t>Tool: </a:t>
            </a:r>
            <a:r>
              <a:rPr lang="en-US" sz="2400" dirty="0"/>
              <a:t>Shannon’s entropy (</a:t>
            </a:r>
            <a:r>
              <a:rPr lang="el-GR" sz="2400" dirty="0"/>
              <a:t>τυπικό μέτρο για τη μέγιστη εφικτή συμπίεση ενός συνόλου δεδομένων</a:t>
            </a:r>
            <a:r>
              <a:rPr lang="en-US" sz="2400" dirty="0"/>
              <a:t>)</a:t>
            </a:r>
          </a:p>
          <a:p>
            <a:pPr lvl="1"/>
            <a:r>
              <a:rPr lang="en-US" sz="2400" b="1" dirty="0"/>
              <a:t>Observation: </a:t>
            </a:r>
            <a:r>
              <a:rPr lang="el-GR" sz="2400" dirty="0"/>
              <a:t>TBD περιέχει σημαντική επανάληψη (</a:t>
            </a:r>
            <a:r>
              <a:rPr lang="el-GR" sz="2400" dirty="0" err="1"/>
              <a:t>Entropy</a:t>
            </a:r>
            <a:r>
              <a:rPr lang="el-GR" sz="2400" dirty="0"/>
              <a:t> κοντά στο 0)!</a:t>
            </a:r>
            <a:endParaRPr lang="en-US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625" y="4797152"/>
            <a:ext cx="3400708" cy="1800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852" y="4797152"/>
            <a:ext cx="3369411" cy="180020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 bwMode="auto">
          <a:xfrm>
            <a:off x="2642979" y="6146263"/>
            <a:ext cx="447737" cy="24205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ysClr val="windowText" lastClr="000000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7436045" y="6178811"/>
            <a:ext cx="447737" cy="24205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ysClr val="windowText" lastClr="00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/>
              <a:t>Επίπεδο Αποθήκευσης: Συμπίεση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052736"/>
            <a:ext cx="8186766" cy="5007256"/>
          </a:xfrm>
        </p:spPr>
        <p:txBody>
          <a:bodyPr/>
          <a:lstStyle/>
          <a:p>
            <a:r>
              <a:rPr lang="el-GR" sz="2800" dirty="0"/>
              <a:t>Ο </a:t>
            </a:r>
            <a:r>
              <a:rPr lang="el-GR" sz="2800" b="1" dirty="0"/>
              <a:t>επόμενος στόχος </a:t>
            </a:r>
            <a:r>
              <a:rPr lang="el-GR" sz="2800" dirty="0"/>
              <a:t>μας ήταν να </a:t>
            </a:r>
            <a:r>
              <a:rPr lang="el-GR" sz="2800" b="1" dirty="0"/>
              <a:t>προσδιορίσουμε</a:t>
            </a:r>
            <a:r>
              <a:rPr lang="el-GR" sz="2800" dirty="0"/>
              <a:t> εμπειρικά τις </a:t>
            </a:r>
            <a:r>
              <a:rPr lang="el-GR" sz="2800" b="1" dirty="0"/>
              <a:t>κατάλληλες βιβλιοθήκες συμπίεσης </a:t>
            </a:r>
            <a:r>
              <a:rPr lang="el-GR" sz="2800" dirty="0"/>
              <a:t>για το </a:t>
            </a:r>
            <a:r>
              <a:rPr lang="el-GR" sz="2800" b="1" dirty="0"/>
              <a:t>TBD</a:t>
            </a:r>
            <a:r>
              <a:rPr lang="en-US" sz="2800" dirty="0"/>
              <a:t>.</a:t>
            </a:r>
          </a:p>
          <a:p>
            <a:r>
              <a:rPr lang="el-GR" sz="2800" dirty="0"/>
              <a:t>Το </a:t>
            </a:r>
            <a:r>
              <a:rPr lang="en-US" sz="2800" dirty="0"/>
              <a:t>microbenchmark</a:t>
            </a:r>
            <a:r>
              <a:rPr lang="el-GR" sz="2800" dirty="0"/>
              <a:t> μας εκτελέστηκε</a:t>
            </a:r>
            <a:r>
              <a:rPr lang="en-US" sz="2800" dirty="0"/>
              <a:t>:</a:t>
            </a:r>
          </a:p>
          <a:p>
            <a:pPr lvl="1"/>
            <a:r>
              <a:rPr lang="en-US" sz="2400" b="1" dirty="0"/>
              <a:t>Dataset: </a:t>
            </a:r>
            <a:r>
              <a:rPr lang="el-GR" sz="2400" dirty="0"/>
              <a:t>200 στιγμιότυπα από το ανώνυμο και μη συμπιεσμένο σύνολο δεδομένων TBD 5GB που παρουσιάστηκε νωρίτερα</a:t>
            </a:r>
            <a:r>
              <a:rPr lang="en-US" sz="2400" dirty="0"/>
              <a:t>.</a:t>
            </a:r>
          </a:p>
          <a:p>
            <a:pPr lvl="1"/>
            <a:r>
              <a:rPr lang="en-US" sz="2400" b="1" dirty="0"/>
              <a:t>Filesystem: </a:t>
            </a:r>
            <a:r>
              <a:rPr lang="el-GR" sz="2400" dirty="0"/>
              <a:t>Πάνω από </a:t>
            </a:r>
            <a:r>
              <a:rPr lang="en-US" sz="2400" dirty="0"/>
              <a:t>HDFS v2.5.2</a:t>
            </a:r>
          </a:p>
          <a:p>
            <a:r>
              <a:rPr lang="el-GR" sz="2800" dirty="0"/>
              <a:t>Τρεις </a:t>
            </a:r>
            <a:r>
              <a:rPr lang="el-GR" sz="2800" b="1"/>
              <a:t>σημαντικές μετρικές </a:t>
            </a:r>
            <a:r>
              <a:rPr lang="el-GR" sz="2800" dirty="0"/>
              <a:t>στη συμπίεση</a:t>
            </a:r>
            <a:r>
              <a:rPr lang="en-US" sz="2800" dirty="0"/>
              <a:t>:</a:t>
            </a:r>
          </a:p>
          <a:p>
            <a:pPr lvl="1"/>
            <a:r>
              <a:rPr lang="en-US" sz="2400" i="1" dirty="0"/>
              <a:t>compression ratio </a:t>
            </a:r>
            <a:r>
              <a:rPr lang="en-US" sz="2400" b="1" dirty="0" err="1"/>
              <a:t>r</a:t>
            </a:r>
            <a:r>
              <a:rPr lang="en-US" sz="2400" b="1" baseline="-25000" dirty="0" err="1"/>
              <a:t>c</a:t>
            </a:r>
            <a:endParaRPr lang="en-US" sz="2400" dirty="0"/>
          </a:p>
          <a:p>
            <a:pPr lvl="1"/>
            <a:r>
              <a:rPr lang="en-US" sz="2400" i="1" dirty="0"/>
              <a:t>compression time </a:t>
            </a:r>
            <a:r>
              <a:rPr lang="en-US" sz="2400" b="1" dirty="0"/>
              <a:t>T</a:t>
            </a:r>
            <a:r>
              <a:rPr lang="en-US" sz="2400" b="1" baseline="-25000" dirty="0"/>
              <a:t>c1</a:t>
            </a:r>
            <a:r>
              <a:rPr lang="en-US" sz="2400" dirty="0"/>
              <a:t> </a:t>
            </a:r>
          </a:p>
          <a:p>
            <a:pPr lvl="1"/>
            <a:r>
              <a:rPr lang="en-US" sz="2400" i="1" dirty="0"/>
              <a:t>decompression time </a:t>
            </a:r>
            <a:r>
              <a:rPr lang="en-US" sz="2400" b="1" dirty="0"/>
              <a:t>T</a:t>
            </a:r>
            <a:r>
              <a:rPr lang="en-US" sz="2400" b="1" baseline="-25000" dirty="0"/>
              <a:t>c2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6356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/>
              <a:t>Επίπεδο Αποθήκευσης: Συμπίεση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08720"/>
            <a:ext cx="8186766" cy="5073650"/>
          </a:xfrm>
        </p:spPr>
        <p:txBody>
          <a:bodyPr/>
          <a:lstStyle/>
          <a:p>
            <a:r>
              <a:rPr lang="el-GR" sz="3600" b="1" dirty="0"/>
              <a:t>Βιβλιοθήκες </a:t>
            </a:r>
            <a:r>
              <a:rPr lang="el-GR" sz="3600" dirty="0"/>
              <a:t>συμπίεσης</a:t>
            </a:r>
            <a:r>
              <a:rPr lang="el-GR" sz="3600" b="1" dirty="0"/>
              <a:t> χωρίς απώλειες</a:t>
            </a:r>
            <a:r>
              <a:rPr lang="en-US" sz="3600" dirty="0"/>
              <a:t>:</a:t>
            </a:r>
          </a:p>
          <a:p>
            <a:pPr lvl="1"/>
            <a:r>
              <a:rPr lang="en-US" b="1" dirty="0"/>
              <a:t>GZIP</a:t>
            </a:r>
            <a:r>
              <a:rPr lang="en-US" dirty="0"/>
              <a:t> </a:t>
            </a:r>
            <a:r>
              <a:rPr lang="el-GR" dirty="0"/>
              <a:t>με </a:t>
            </a:r>
            <a:r>
              <a:rPr lang="el-GR" dirty="0" err="1"/>
              <a:t>βαση</a:t>
            </a:r>
            <a:r>
              <a:rPr lang="en-US" dirty="0"/>
              <a:t> DEFLATE algorithm (Lempel-Ziv and Huffman)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b="1" dirty="0" err="1">
                <a:solidFill>
                  <a:srgbClr val="007A37"/>
                </a:solidFill>
              </a:rPr>
              <a:t>r</a:t>
            </a:r>
            <a:r>
              <a:rPr lang="en-US" b="1" baseline="-25000" dirty="0" err="1">
                <a:solidFill>
                  <a:srgbClr val="007A37"/>
                </a:solidFill>
              </a:rPr>
              <a:t>c</a:t>
            </a:r>
            <a:r>
              <a:rPr lang="en-US" b="1" dirty="0">
                <a:solidFill>
                  <a:srgbClr val="007A37"/>
                </a:solidFill>
              </a:rPr>
              <a:t>, T</a:t>
            </a:r>
            <a:r>
              <a:rPr lang="en-US" b="1" baseline="-25000" dirty="0">
                <a:solidFill>
                  <a:srgbClr val="007A37"/>
                </a:solidFill>
              </a:rPr>
              <a:t>c1, </a:t>
            </a:r>
            <a:r>
              <a:rPr lang="en-US" b="1" dirty="0">
                <a:solidFill>
                  <a:srgbClr val="FFC000"/>
                </a:solidFill>
              </a:rPr>
              <a:t>T</a:t>
            </a:r>
            <a:r>
              <a:rPr lang="en-US" b="1" baseline="-25000" dirty="0">
                <a:solidFill>
                  <a:srgbClr val="FFC000"/>
                </a:solidFill>
              </a:rPr>
              <a:t>c2</a:t>
            </a:r>
            <a:r>
              <a:rPr lang="en-US" b="1" baseline="-25000" dirty="0">
                <a:solidFill>
                  <a:srgbClr val="007A37"/>
                </a:solidFill>
              </a:rPr>
              <a:t> ,</a:t>
            </a:r>
            <a:r>
              <a:rPr lang="en-US" b="1" dirty="0">
                <a:solidFill>
                  <a:srgbClr val="007A37"/>
                </a:solidFill>
              </a:rPr>
              <a:t> </a:t>
            </a:r>
            <a:r>
              <a:rPr lang="en-US" b="1" dirty="0" err="1">
                <a:solidFill>
                  <a:srgbClr val="007A37"/>
                </a:solidFill>
              </a:rPr>
              <a:t>compat</a:t>
            </a:r>
            <a:r>
              <a:rPr lang="en-US" b="1" dirty="0">
                <a:solidFill>
                  <a:srgbClr val="007A37"/>
                </a:solidFill>
              </a:rPr>
              <a:t>. </a:t>
            </a:r>
            <a:r>
              <a:rPr lang="en-US" b="1" dirty="0">
                <a:solidFill>
                  <a:srgbClr val="007A37"/>
                </a:solidFill>
                <a:sym typeface="Wingdings"/>
              </a:rPr>
              <a:t></a:t>
            </a:r>
            <a:endParaRPr lang="en-US" dirty="0">
              <a:solidFill>
                <a:srgbClr val="007A37"/>
              </a:solidFill>
            </a:endParaRPr>
          </a:p>
          <a:p>
            <a:pPr lvl="1"/>
            <a:r>
              <a:rPr lang="en-US" b="1" dirty="0"/>
              <a:t>7z</a:t>
            </a:r>
            <a:r>
              <a:rPr lang="en-US" dirty="0"/>
              <a:t> </a:t>
            </a:r>
            <a:r>
              <a:rPr lang="el-GR" dirty="0"/>
              <a:t>είναι εργαλείο συμπίεσης με βάση το </a:t>
            </a:r>
            <a:r>
              <a:rPr lang="en-US" dirty="0"/>
              <a:t>LZMA and LZMA2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b="1" dirty="0" err="1">
                <a:solidFill>
                  <a:srgbClr val="007A37"/>
                </a:solidFill>
              </a:rPr>
              <a:t>r</a:t>
            </a:r>
            <a:r>
              <a:rPr lang="en-US" b="1" baseline="-25000" dirty="0" err="1">
                <a:solidFill>
                  <a:srgbClr val="007A37"/>
                </a:solidFill>
              </a:rPr>
              <a:t>c</a:t>
            </a:r>
            <a:r>
              <a:rPr lang="en-US" b="1" dirty="0">
                <a:solidFill>
                  <a:srgbClr val="007A37"/>
                </a:solidFill>
              </a:rPr>
              <a:t>, T</a:t>
            </a:r>
            <a:r>
              <a:rPr lang="en-US" b="1" baseline="-25000" dirty="0">
                <a:solidFill>
                  <a:srgbClr val="007A37"/>
                </a:solidFill>
              </a:rPr>
              <a:t>c1, </a:t>
            </a:r>
            <a:r>
              <a:rPr lang="en-US" b="1" dirty="0">
                <a:solidFill>
                  <a:srgbClr val="FFC000"/>
                </a:solidFill>
              </a:rPr>
              <a:t>T</a:t>
            </a:r>
            <a:r>
              <a:rPr lang="en-US" b="1" baseline="-25000" dirty="0">
                <a:solidFill>
                  <a:srgbClr val="FFC000"/>
                </a:solidFill>
              </a:rPr>
              <a:t>c2 ,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compat</a:t>
            </a:r>
            <a:r>
              <a:rPr lang="en-US" b="1" dirty="0">
                <a:solidFill>
                  <a:srgbClr val="FF0000"/>
                </a:solidFill>
              </a:rPr>
              <a:t>. 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</a:t>
            </a:r>
            <a:endParaRPr lang="en-US" dirty="0">
              <a:solidFill>
                <a:srgbClr val="FFC000"/>
              </a:solidFill>
            </a:endParaRPr>
          </a:p>
          <a:p>
            <a:pPr lvl="1"/>
            <a:r>
              <a:rPr lang="en-US" b="1" dirty="0"/>
              <a:t>SNAPPY</a:t>
            </a:r>
            <a:r>
              <a:rPr lang="en-US" dirty="0"/>
              <a:t>, by Google, </a:t>
            </a:r>
            <a:r>
              <a:rPr lang="el-GR" dirty="0"/>
              <a:t>επιδιώκει τη μέγιστη ταχύτητα συμπίεσης</a:t>
            </a:r>
            <a:r>
              <a:rPr lang="mr-IN" dirty="0"/>
              <a:t> –</a:t>
            </a:r>
            <a:r>
              <a:rPr lang="en-US" dirty="0"/>
              <a:t> </a:t>
            </a:r>
            <a:r>
              <a:rPr lang="en-US" b="1" dirty="0" err="1">
                <a:solidFill>
                  <a:srgbClr val="FF2600"/>
                </a:solidFill>
              </a:rPr>
              <a:t>r</a:t>
            </a:r>
            <a:r>
              <a:rPr lang="en-US" b="1" baseline="-25000" dirty="0" err="1">
                <a:solidFill>
                  <a:srgbClr val="FF2600"/>
                </a:solidFill>
              </a:rPr>
              <a:t>c</a:t>
            </a:r>
            <a:r>
              <a:rPr lang="en-US" b="1" dirty="0">
                <a:solidFill>
                  <a:srgbClr val="FF2600"/>
                </a:solidFill>
              </a:rPr>
              <a:t>, </a:t>
            </a:r>
            <a:r>
              <a:rPr lang="en-US" b="1" dirty="0">
                <a:solidFill>
                  <a:srgbClr val="007A37"/>
                </a:solidFill>
              </a:rPr>
              <a:t>T</a:t>
            </a:r>
            <a:r>
              <a:rPr lang="en-US" b="1" baseline="-25000" dirty="0">
                <a:solidFill>
                  <a:srgbClr val="007A37"/>
                </a:solidFill>
              </a:rPr>
              <a:t>c1, </a:t>
            </a:r>
            <a:r>
              <a:rPr lang="en-US" b="1" dirty="0">
                <a:solidFill>
                  <a:srgbClr val="FFC000"/>
                </a:solidFill>
              </a:rPr>
              <a:t>T</a:t>
            </a:r>
            <a:r>
              <a:rPr lang="en-US" b="1" baseline="-25000" dirty="0">
                <a:solidFill>
                  <a:srgbClr val="FFC000"/>
                </a:solidFill>
              </a:rPr>
              <a:t>c2</a:t>
            </a:r>
            <a:r>
              <a:rPr lang="en-US" b="1" baseline="-25000" dirty="0">
                <a:solidFill>
                  <a:srgbClr val="007A37"/>
                </a:solidFill>
              </a:rPr>
              <a:t> </a:t>
            </a:r>
            <a:r>
              <a:rPr lang="en-US" b="1" baseline="-25000" dirty="0">
                <a:solidFill>
                  <a:srgbClr val="FF0000"/>
                </a:solidFill>
              </a:rPr>
              <a:t>,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compat</a:t>
            </a:r>
            <a:r>
              <a:rPr lang="en-US" b="1" dirty="0">
                <a:solidFill>
                  <a:srgbClr val="FF0000"/>
                </a:solidFill>
              </a:rPr>
              <a:t>. 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</a:t>
            </a:r>
            <a:endParaRPr lang="en-US" dirty="0">
              <a:solidFill>
                <a:srgbClr val="FFC000"/>
              </a:solidFill>
            </a:endParaRPr>
          </a:p>
          <a:p>
            <a:pPr lvl="1"/>
            <a:r>
              <a:rPr lang="en-US" b="1" dirty="0"/>
              <a:t>ZSTD</a:t>
            </a:r>
            <a:r>
              <a:rPr lang="en-US" dirty="0"/>
              <a:t>, by Facebook, </a:t>
            </a:r>
            <a:r>
              <a:rPr lang="el-GR" dirty="0"/>
              <a:t>χρησιμοποιεί νέους  κωδικοποιητές </a:t>
            </a:r>
            <a:r>
              <a:rPr lang="en-US" dirty="0"/>
              <a:t>HUFF0 (Huffman) and FSE (Fine State Entropy)</a:t>
            </a:r>
            <a:r>
              <a:rPr lang="mr-IN" dirty="0"/>
              <a:t> –</a:t>
            </a:r>
            <a:r>
              <a:rPr lang="en-US" dirty="0"/>
              <a:t> </a:t>
            </a:r>
            <a:r>
              <a:rPr lang="en-US" b="1" dirty="0" err="1">
                <a:solidFill>
                  <a:srgbClr val="007A37"/>
                </a:solidFill>
              </a:rPr>
              <a:t>r</a:t>
            </a:r>
            <a:r>
              <a:rPr lang="en-US" b="1" baseline="-25000" dirty="0" err="1">
                <a:solidFill>
                  <a:srgbClr val="007A37"/>
                </a:solidFill>
              </a:rPr>
              <a:t>c</a:t>
            </a:r>
            <a:r>
              <a:rPr lang="en-US" b="1" dirty="0">
                <a:solidFill>
                  <a:srgbClr val="007A37"/>
                </a:solidFill>
              </a:rPr>
              <a:t>, T</a:t>
            </a:r>
            <a:r>
              <a:rPr lang="en-US" b="1" baseline="-25000" dirty="0">
                <a:solidFill>
                  <a:srgbClr val="007A37"/>
                </a:solidFill>
              </a:rPr>
              <a:t>c1,</a:t>
            </a:r>
            <a:r>
              <a:rPr lang="en-US" b="1" baseline="-25000" dirty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T</a:t>
            </a:r>
            <a:r>
              <a:rPr lang="en-US" b="1" baseline="-25000" dirty="0">
                <a:solidFill>
                  <a:srgbClr val="FFC000"/>
                </a:solidFill>
              </a:rPr>
              <a:t>c2</a:t>
            </a:r>
            <a:r>
              <a:rPr lang="en-US" b="1" baseline="-25000" dirty="0">
                <a:solidFill>
                  <a:srgbClr val="FF0000"/>
                </a:solidFill>
              </a:rPr>
              <a:t> ,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compat</a:t>
            </a:r>
            <a:r>
              <a:rPr lang="en-US" b="1" dirty="0">
                <a:solidFill>
                  <a:srgbClr val="FF0000"/>
                </a:solidFill>
              </a:rPr>
              <a:t>. 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</a:t>
            </a:r>
            <a:endParaRPr lang="en-US" dirty="0">
              <a:solidFill>
                <a:srgbClr val="FFC000"/>
              </a:solidFill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76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/>
              <a:t>Επίπεδο Αποθήκευσης: Συμπίεση</a:t>
            </a:r>
            <a:endParaRPr lang="en-US" sz="40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4622336"/>
              </p:ext>
            </p:extLst>
          </p:nvPr>
        </p:nvGraphicFramePr>
        <p:xfrm>
          <a:off x="477788" y="1196752"/>
          <a:ext cx="7992888" cy="4510364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2870076">
                  <a:extLst>
                    <a:ext uri="{9D8B030D-6E8A-4147-A177-3AD203B41FA5}">
                      <a16:colId xmlns:a16="http://schemas.microsoft.com/office/drawing/2014/main" val="4101700076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593502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77476415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4089385225"/>
                    </a:ext>
                  </a:extLst>
                </a:gridCol>
                <a:gridCol w="1378396">
                  <a:extLst>
                    <a:ext uri="{9D8B030D-6E8A-4147-A177-3AD203B41FA5}">
                      <a16:colId xmlns:a16="http://schemas.microsoft.com/office/drawing/2014/main" val="667297759"/>
                    </a:ext>
                  </a:extLst>
                </a:gridCol>
              </a:tblGrid>
              <a:tr h="93610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Libraries\</a:t>
                      </a: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Objectives 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tc>
                  <a:txBody>
                    <a:bodyPr/>
                    <a:lstStyle/>
                    <a:p>
                      <a:pPr marL="7620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GZIP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tc>
                  <a:txBody>
                    <a:bodyPr/>
                    <a:lstStyle/>
                    <a:p>
                      <a:pPr marL="7366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7z</a:t>
                      </a:r>
                      <a:endParaRPr lang="en-US" sz="2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tc>
                  <a:txBody>
                    <a:bodyPr/>
                    <a:lstStyle/>
                    <a:p>
                      <a:pPr marL="7620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SNAPPY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tc>
                  <a:txBody>
                    <a:bodyPr/>
                    <a:lstStyle/>
                    <a:p>
                      <a:pPr marL="7493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ZSTD</a:t>
                      </a:r>
                      <a:endParaRPr lang="en-US" sz="2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extLst>
                  <a:ext uri="{0D108BD9-81ED-4DB2-BD59-A6C34878D82A}">
                    <a16:rowId xmlns:a16="http://schemas.microsoft.com/office/drawing/2014/main" val="3280021301"/>
                  </a:ext>
                </a:extLst>
              </a:tr>
              <a:tr h="119142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Compression Ratio (</a:t>
                      </a:r>
                      <a:r>
                        <a:rPr lang="en-US" sz="2800" dirty="0" err="1">
                          <a:effectLst/>
                        </a:rPr>
                        <a:t>r</a:t>
                      </a:r>
                      <a:r>
                        <a:rPr lang="en-US" sz="2800" baseline="-25000" dirty="0" err="1">
                          <a:effectLst/>
                        </a:rPr>
                        <a:t>c</a:t>
                      </a:r>
                      <a:r>
                        <a:rPr lang="en-US" sz="2800" dirty="0">
                          <a:effectLst/>
                        </a:rPr>
                        <a:t>)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tc>
                  <a:txBody>
                    <a:bodyPr/>
                    <a:lstStyle/>
                    <a:p>
                      <a:pPr marL="0" marR="254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9.06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11.75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tc>
                  <a:txBody>
                    <a:bodyPr/>
                    <a:lstStyle/>
                    <a:p>
                      <a:pPr marL="0" marR="381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4.94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tc>
                  <a:txBody>
                    <a:bodyPr/>
                    <a:lstStyle/>
                    <a:p>
                      <a:pPr marL="0" marR="381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9.72</a:t>
                      </a:r>
                      <a:endParaRPr lang="en-US" sz="2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extLst>
                  <a:ext uri="{0D108BD9-81ED-4DB2-BD59-A6C34878D82A}">
                    <a16:rowId xmlns:a16="http://schemas.microsoft.com/office/drawing/2014/main" val="2969702516"/>
                  </a:ext>
                </a:extLst>
              </a:tr>
              <a:tr h="119142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Compression Time (T</a:t>
                      </a:r>
                      <a:r>
                        <a:rPr lang="en-US" sz="2800" baseline="-25000" dirty="0">
                          <a:effectLst/>
                        </a:rPr>
                        <a:t>c1</a:t>
                      </a:r>
                      <a:r>
                        <a:rPr lang="en-US" sz="2800" dirty="0">
                          <a:effectLst/>
                        </a:rPr>
                        <a:t>) in sec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tc>
                  <a:txBody>
                    <a:bodyPr/>
                    <a:lstStyle/>
                    <a:p>
                      <a:pPr marL="889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21.37</a:t>
                      </a:r>
                      <a:endParaRPr lang="en-US" sz="2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20.99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tc>
                  <a:txBody>
                    <a:bodyPr/>
                    <a:lstStyle/>
                    <a:p>
                      <a:pPr marL="0" marR="571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21.39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tc>
                  <a:txBody>
                    <a:bodyPr/>
                    <a:lstStyle/>
                    <a:p>
                      <a:pPr marL="0" marR="571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21.07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extLst>
                  <a:ext uri="{0D108BD9-81ED-4DB2-BD59-A6C34878D82A}">
                    <a16:rowId xmlns:a16="http://schemas.microsoft.com/office/drawing/2014/main" val="1438263010"/>
                  </a:ext>
                </a:extLst>
              </a:tr>
              <a:tr h="119142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Decompr. Time (T</a:t>
                      </a:r>
                      <a:r>
                        <a:rPr lang="en-US" sz="2800" baseline="-25000">
                          <a:effectLst/>
                        </a:rPr>
                        <a:t>c2</a:t>
                      </a:r>
                      <a:r>
                        <a:rPr lang="en-US" sz="2800">
                          <a:effectLst/>
                        </a:rPr>
                        <a:t>) in sec</a:t>
                      </a:r>
                      <a:endParaRPr lang="en-US" sz="2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tc>
                  <a:txBody>
                    <a:bodyPr/>
                    <a:lstStyle/>
                    <a:p>
                      <a:pPr marL="0" marR="254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0.11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tc>
                  <a:txBody>
                    <a:bodyPr/>
                    <a:lstStyle/>
                    <a:p>
                      <a:pPr marL="0" marR="381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0.12</a:t>
                      </a:r>
                      <a:endParaRPr lang="en-US" sz="2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tc>
                  <a:txBody>
                    <a:bodyPr/>
                    <a:lstStyle/>
                    <a:p>
                      <a:pPr marL="0" marR="381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0.13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tc>
                  <a:txBody>
                    <a:bodyPr/>
                    <a:lstStyle/>
                    <a:p>
                      <a:pPr marL="0" marR="381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0.11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extLst>
                  <a:ext uri="{0D108BD9-81ED-4DB2-BD59-A6C34878D82A}">
                    <a16:rowId xmlns:a16="http://schemas.microsoft.com/office/drawing/2014/main" val="703657035"/>
                  </a:ext>
                </a:extLst>
              </a:tr>
            </a:tbl>
          </a:graphicData>
        </a:graphic>
      </p:graphicFrame>
      <p:sp>
        <p:nvSpPr>
          <p:cNvPr id="3" name="Oval 2"/>
          <p:cNvSpPr/>
          <p:nvPr/>
        </p:nvSpPr>
        <p:spPr bwMode="auto">
          <a:xfrm>
            <a:off x="3275856" y="2407796"/>
            <a:ext cx="1224136" cy="589156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ysClr val="windowText" lastClr="000000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275856" y="3591546"/>
            <a:ext cx="1224136" cy="589156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ysClr val="windowText" lastClr="000000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275856" y="4775296"/>
            <a:ext cx="1224136" cy="589156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ysClr val="windowText" lastClr="000000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7788" y="5804358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/>
              <a:t>* GZIP also readily available by most Stream I/O libraries &amp; application layer (e.g., HIVE, HUE)</a:t>
            </a:r>
          </a:p>
        </p:txBody>
      </p:sp>
    </p:spTree>
    <p:extLst>
      <p:ext uri="{BB962C8B-B14F-4D97-AF65-F5344CB8AC3E}">
        <p14:creationId xmlns:p14="http://schemas.microsoft.com/office/powerpoint/2010/main" val="41965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Επιπέδου Ευρετηρίου: Ενότητες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800" dirty="0"/>
              <a:t>Το </a:t>
            </a:r>
            <a:r>
              <a:rPr lang="el-GR" sz="2800" dirty="0" err="1"/>
              <a:t>χωροχρονικό</a:t>
            </a:r>
            <a:r>
              <a:rPr lang="el-GR" sz="2800" dirty="0"/>
              <a:t> ευρετήριο μας έχει 4 επίπεδα χρονικών αναλύσεων</a:t>
            </a:r>
            <a:endParaRPr lang="en-US" sz="2800" dirty="0"/>
          </a:p>
          <a:p>
            <a:pPr lvl="1"/>
            <a:r>
              <a:rPr lang="el-GR" dirty="0"/>
              <a:t>εποχή (30 λεπτά), ημέρα, μήνα, έτος</a:t>
            </a:r>
            <a:r>
              <a:rPr lang="en-US" dirty="0"/>
              <a:t>.</a:t>
            </a:r>
          </a:p>
          <a:p>
            <a:r>
              <a:rPr lang="en-US" sz="2800" b="1" dirty="0"/>
              <a:t>A) </a:t>
            </a:r>
            <a:r>
              <a:rPr lang="en-US" sz="2800" b="1" dirty="0" err="1"/>
              <a:t>Incremence</a:t>
            </a:r>
            <a:r>
              <a:rPr lang="en-US" sz="2800" b="1" dirty="0"/>
              <a:t> Module</a:t>
            </a:r>
          </a:p>
          <a:p>
            <a:pPr lvl="1"/>
            <a:r>
              <a:rPr lang="el-GR" sz="2000" dirty="0"/>
              <a:t>Προσθέτει συμπιεσμένα στιγμιότυπα στο δεξιό μονοπάτι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3501008"/>
            <a:ext cx="5575118" cy="2633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6588224" y="5519929"/>
            <a:ext cx="432048" cy="432048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33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Επιπέδου Ευρετηρίου: Ενότητες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B) Highlights Module</a:t>
            </a:r>
          </a:p>
          <a:p>
            <a:pPr lvl="1"/>
            <a:r>
              <a:rPr lang="el-GR" sz="2200" dirty="0"/>
              <a:t>υλοποιημένες όψεις</a:t>
            </a:r>
            <a:r>
              <a:rPr lang="en-US" sz="2200" dirty="0"/>
              <a:t> </a:t>
            </a:r>
            <a:r>
              <a:rPr lang="el-GR" sz="2200" dirty="0"/>
              <a:t>σε μακροχρόνιες ερωτήσεις χρηστών (π.χ. μετρητές απώλειας κλήσης, στατιστικά εύρους ζώνης κλπ.</a:t>
            </a:r>
            <a:r>
              <a:rPr lang="en-US" sz="2200" dirty="0"/>
              <a:t>)</a:t>
            </a:r>
          </a:p>
          <a:p>
            <a:pPr lvl="1"/>
            <a:r>
              <a:rPr lang="el-GR" sz="2200" b="1" dirty="0"/>
              <a:t>απαραίτητο για πολλαπλού επιπέδου οπτική ανάλυση!</a:t>
            </a:r>
            <a:endParaRPr lang="en-US" sz="2200" b="1" dirty="0"/>
          </a:p>
          <a:p>
            <a:endParaRPr lang="en-US" sz="24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3603712"/>
            <a:ext cx="5575118" cy="2633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6948264" y="4611824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372200" y="4611824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868144" y="4611824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364088" y="4611824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788024" y="4611824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283968" y="4611824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779912" y="4611824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203848" y="4611824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915816" y="5187888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419872" y="5187888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3995936" y="5187888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804248" y="5115880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300192" y="5187888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724128" y="5187888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148064" y="5187888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572000" y="5187888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6228184" y="4035760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436096" y="4035760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4644008" y="4035760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3851920" y="4035760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54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457200" y="1052736"/>
            <a:ext cx="8219256" cy="2160240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Επιπέδου Ευρετηρίου:</a:t>
            </a:r>
            <a:r>
              <a:rPr lang="en-US" dirty="0"/>
              <a:t> </a:t>
            </a:r>
            <a:r>
              <a:rPr lang="el-GR" dirty="0"/>
              <a:t>Φθορά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8280920" cy="5184576"/>
          </a:xfrm>
        </p:spPr>
        <p:txBody>
          <a:bodyPr/>
          <a:lstStyle/>
          <a:p>
            <a:r>
              <a:rPr lang="el-GR" sz="2800" b="1" dirty="0"/>
              <a:t>Φθορά</a:t>
            </a:r>
            <a:r>
              <a:rPr lang="en-US" sz="2800" dirty="0"/>
              <a:t> </a:t>
            </a:r>
            <a:r>
              <a:rPr lang="el-GR" sz="2800" dirty="0"/>
              <a:t>αναφέρεται στην </a:t>
            </a:r>
            <a:r>
              <a:rPr lang="en-US" sz="2800" i="1" dirty="0"/>
              <a:t>“</a:t>
            </a:r>
            <a:r>
              <a:rPr lang="el-GR" sz="2800" i="1" dirty="0"/>
              <a:t>προοδευτική απώλεια της λεπτομέρειας στις πληροφορίες καθώς τα δεδομένα </a:t>
            </a:r>
            <a:r>
              <a:rPr lang="el-GR" sz="2800" i="1" dirty="0" err="1"/>
              <a:t>γηραίνουν</a:t>
            </a:r>
            <a:r>
              <a:rPr lang="el-GR" sz="2800" i="1" dirty="0"/>
              <a:t> με το χρόνο μέχρι να εξαφανιστούν εντελώς</a:t>
            </a:r>
            <a:r>
              <a:rPr lang="en-US" sz="2800" i="1" dirty="0"/>
              <a:t>”</a:t>
            </a:r>
            <a:r>
              <a:rPr lang="el-GR" sz="2800" i="1" dirty="0"/>
              <a:t>.</a:t>
            </a:r>
            <a:endParaRPr lang="en-US" sz="2800" i="1" dirty="0"/>
          </a:p>
          <a:p>
            <a:pPr lvl="1"/>
            <a:r>
              <a:rPr lang="en-US" sz="2000" dirty="0"/>
              <a:t>M. L. </a:t>
            </a:r>
            <a:r>
              <a:rPr lang="en-US" sz="2000" dirty="0" err="1"/>
              <a:t>Kersten</a:t>
            </a:r>
            <a:r>
              <a:rPr lang="en-US" sz="2000" dirty="0"/>
              <a:t>, “Big data space fungus,” in CIDR’15</a:t>
            </a:r>
          </a:p>
          <a:p>
            <a:r>
              <a:rPr lang="el-GR" sz="2800" b="1" dirty="0"/>
              <a:t>Οφέλη</a:t>
            </a:r>
            <a:r>
              <a:rPr lang="en-US" sz="2800" b="1" dirty="0"/>
              <a:t>:</a:t>
            </a:r>
          </a:p>
          <a:p>
            <a:pPr lvl="1"/>
            <a:r>
              <a:rPr lang="el-GR" sz="2400" dirty="0"/>
              <a:t>Διατηρεί τις ικανότητες συλλογικής διερεύνησης των  δεδομένων</a:t>
            </a:r>
            <a:r>
              <a:rPr lang="en-US" sz="2400" dirty="0"/>
              <a:t>.</a:t>
            </a:r>
          </a:p>
          <a:p>
            <a:pPr lvl="1"/>
            <a:r>
              <a:rPr lang="el-GR" sz="2400" dirty="0"/>
              <a:t>Εξοικονομεί μεγάλα ποσά αποθήκευσης και</a:t>
            </a:r>
            <a:r>
              <a:rPr lang="en-US" sz="2400" dirty="0"/>
              <a:t> I/O.</a:t>
            </a:r>
          </a:p>
          <a:p>
            <a:r>
              <a:rPr lang="el-GR" sz="2800" dirty="0"/>
              <a:t>Υπάρχει εναλλακτικός ορισμός σχετικά με την </a:t>
            </a:r>
            <a:r>
              <a:rPr lang="el-GR" sz="2800" b="1" dirty="0"/>
              <a:t>Φθορά του Σχήματος ΒΔ</a:t>
            </a:r>
            <a:r>
              <a:rPr lang="el-GR" sz="2800" dirty="0"/>
              <a:t>, αλλά δεν ισχύει εδώ.</a:t>
            </a:r>
          </a:p>
          <a:p>
            <a:pPr lvl="1"/>
            <a:r>
              <a:rPr lang="en-US" sz="1600" dirty="0"/>
              <a:t>M. </a:t>
            </a:r>
            <a:r>
              <a:rPr lang="en-US" sz="1600" dirty="0" err="1"/>
              <a:t>Stonebraker</a:t>
            </a:r>
            <a:r>
              <a:rPr lang="en-US" sz="1600" dirty="0"/>
              <a:t>, R. Castro, F. Dong Deng, and M. Brodie, “Database decay and what to do about it.” 2016. [Online]. BLOG@CACM: </a:t>
            </a:r>
            <a:r>
              <a:rPr lang="en-US" sz="1600" dirty="0">
                <a:hlinkClick r:id="rId2"/>
              </a:rPr>
              <a:t>https://goo.gl/tJNa9m</a:t>
            </a:r>
            <a:r>
              <a:rPr lang="en-US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0809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068960"/>
            <a:ext cx="4091414" cy="3213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2636226"/>
            <a:ext cx="2373191" cy="1706070"/>
          </a:xfrm>
          <a:prstGeom prst="rect">
            <a:avLst/>
          </a:prstGeom>
        </p:spPr>
      </p:pic>
      <p:sp>
        <p:nvSpPr>
          <p:cNvPr id="11" name="Can 10"/>
          <p:cNvSpPr/>
          <p:nvPr/>
        </p:nvSpPr>
        <p:spPr bwMode="auto">
          <a:xfrm>
            <a:off x="7470542" y="3284984"/>
            <a:ext cx="1546506" cy="1803778"/>
          </a:xfrm>
          <a:prstGeom prst="can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0" name="Can 9"/>
          <p:cNvSpPr/>
          <p:nvPr/>
        </p:nvSpPr>
        <p:spPr bwMode="auto">
          <a:xfrm>
            <a:off x="6779758" y="3933056"/>
            <a:ext cx="1381569" cy="1456598"/>
          </a:xfrm>
          <a:prstGeom prst="can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9" name="Can 8"/>
          <p:cNvSpPr/>
          <p:nvPr/>
        </p:nvSpPr>
        <p:spPr bwMode="auto">
          <a:xfrm>
            <a:off x="6071923" y="4344207"/>
            <a:ext cx="1203093" cy="1265930"/>
          </a:xfrm>
          <a:prstGeom prst="can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8" name="Can 7"/>
          <p:cNvSpPr/>
          <p:nvPr/>
        </p:nvSpPr>
        <p:spPr bwMode="auto">
          <a:xfrm>
            <a:off x="5364088" y="4777636"/>
            <a:ext cx="1067078" cy="1052984"/>
          </a:xfrm>
          <a:prstGeom prst="can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7" name="Can 6"/>
          <p:cNvSpPr/>
          <p:nvPr/>
        </p:nvSpPr>
        <p:spPr bwMode="auto">
          <a:xfrm>
            <a:off x="4805775" y="5376471"/>
            <a:ext cx="792088" cy="736727"/>
          </a:xfrm>
          <a:prstGeom prst="can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Παρακίνηση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186766" cy="5184576"/>
          </a:xfrm>
        </p:spPr>
        <p:txBody>
          <a:bodyPr/>
          <a:lstStyle/>
          <a:p>
            <a:r>
              <a:rPr lang="el-GR" sz="2800" dirty="0"/>
              <a:t>Η επέκταση των κινητών δικτύων και του </a:t>
            </a:r>
            <a:r>
              <a:rPr lang="el-GR" sz="2800" dirty="0" err="1"/>
              <a:t>IoT</a:t>
            </a:r>
            <a:r>
              <a:rPr lang="el-GR" sz="2800" dirty="0"/>
              <a:t> (υλικό με δυνατότητα IP) συνέβαλε στην έκρηξη δεδομένων εντός των </a:t>
            </a:r>
            <a:r>
              <a:rPr lang="el-GR" sz="2800" b="1" dirty="0"/>
              <a:t>τηλεπικοινωνιακών εταιρειών (</a:t>
            </a:r>
            <a:r>
              <a:rPr lang="el-GR" sz="2800" b="1" dirty="0" err="1"/>
              <a:t>Telcos</a:t>
            </a:r>
            <a:r>
              <a:rPr lang="el-GR" sz="2800" b="1" dirty="0"/>
              <a:t>)</a:t>
            </a:r>
          </a:p>
          <a:p>
            <a:endParaRPr lang="en-US" sz="2800" dirty="0"/>
          </a:p>
        </p:txBody>
      </p:sp>
      <p:sp>
        <p:nvSpPr>
          <p:cNvPr id="6" name="Can 5"/>
          <p:cNvSpPr/>
          <p:nvPr/>
        </p:nvSpPr>
        <p:spPr bwMode="auto">
          <a:xfrm>
            <a:off x="4414942" y="5744835"/>
            <a:ext cx="576064" cy="504056"/>
          </a:xfrm>
          <a:prstGeom prst="can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15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9" grpId="0" animBg="1"/>
      <p:bldP spid="8" grpId="0" animBg="1"/>
      <p:bldP spid="7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Επιπέδου Ευρετηρίου: Ενότητες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C) Decaying Module</a:t>
            </a:r>
          </a:p>
          <a:p>
            <a:pPr lvl="1"/>
            <a:r>
              <a:rPr lang="el-GR" sz="2400" dirty="0">
                <a:latin typeface="Arial" charset="0"/>
                <a:ea typeface="Arial" charset="0"/>
                <a:cs typeface="Arial" charset="0"/>
              </a:rPr>
              <a:t>Μύκητας δεδομένων (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Data Fungus</a:t>
            </a:r>
            <a:r>
              <a:rPr lang="el-GR" sz="2400" dirty="0">
                <a:latin typeface="Arial" charset="0"/>
                <a:ea typeface="Arial" charset="0"/>
                <a:cs typeface="Arial" charset="0"/>
              </a:rPr>
              <a:t>)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: </a:t>
            </a:r>
            <a:endParaRPr lang="el-GR" sz="2400" dirty="0">
              <a:latin typeface="Arial" charset="0"/>
              <a:ea typeface="Arial" charset="0"/>
              <a:cs typeface="Arial" charset="0"/>
            </a:endParaRPr>
          </a:p>
          <a:p>
            <a:pPr lvl="2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“Evict Oldest Individuals”</a:t>
            </a:r>
          </a:p>
          <a:p>
            <a:pPr lvl="1"/>
            <a:r>
              <a:rPr lang="el-GR" sz="2400" dirty="0">
                <a:latin typeface="Arial" charset="0"/>
                <a:ea typeface="Arial" charset="0"/>
                <a:cs typeface="Arial" charset="0"/>
              </a:rPr>
              <a:t>Περισσότερο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Data Fungus </a:t>
            </a:r>
            <a:r>
              <a:rPr lang="el-GR" sz="2400" dirty="0">
                <a:latin typeface="Arial" charset="0"/>
                <a:ea typeface="Arial" charset="0"/>
                <a:cs typeface="Arial" charset="0"/>
              </a:rPr>
              <a:t>θα διερευνηθεί στο μέλλον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3027648"/>
            <a:ext cx="5575118" cy="2633600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2915816" y="3861048"/>
            <a:ext cx="3024336" cy="1872208"/>
            <a:chOff x="827584" y="4365104"/>
            <a:chExt cx="3168352" cy="2016224"/>
          </a:xfrm>
        </p:grpSpPr>
        <p:cxnSp>
          <p:nvCxnSpPr>
            <p:cNvPr id="28" name="Straight Connector 27"/>
            <p:cNvCxnSpPr/>
            <p:nvPr/>
          </p:nvCxnSpPr>
          <p:spPr bwMode="auto">
            <a:xfrm>
              <a:off x="827584" y="4365104"/>
              <a:ext cx="1080120" cy="0"/>
            </a:xfrm>
            <a:prstGeom prst="line">
              <a:avLst/>
            </a:prstGeom>
            <a:noFill/>
            <a:ln w="38100" cap="flat" cmpd="sng" algn="ctr">
              <a:solidFill>
                <a:srgbClr val="00355E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1907704" y="4365104"/>
              <a:ext cx="0" cy="648072"/>
            </a:xfrm>
            <a:prstGeom prst="line">
              <a:avLst/>
            </a:prstGeom>
            <a:noFill/>
            <a:ln w="38100" cap="flat" cmpd="sng" algn="ctr">
              <a:solidFill>
                <a:srgbClr val="00355E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1907704" y="5013176"/>
              <a:ext cx="1008112" cy="0"/>
            </a:xfrm>
            <a:prstGeom prst="line">
              <a:avLst/>
            </a:prstGeom>
            <a:noFill/>
            <a:ln w="38100" cap="flat" cmpd="sng" algn="ctr">
              <a:solidFill>
                <a:srgbClr val="00355E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915816" y="5013176"/>
              <a:ext cx="0" cy="648072"/>
            </a:xfrm>
            <a:prstGeom prst="line">
              <a:avLst/>
            </a:prstGeom>
            <a:noFill/>
            <a:ln w="38100" cap="flat" cmpd="sng" algn="ctr">
              <a:solidFill>
                <a:srgbClr val="00355E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2915816" y="5661248"/>
              <a:ext cx="1080120" cy="0"/>
            </a:xfrm>
            <a:prstGeom prst="line">
              <a:avLst/>
            </a:prstGeom>
            <a:noFill/>
            <a:ln w="38100" cap="flat" cmpd="sng" algn="ctr">
              <a:solidFill>
                <a:srgbClr val="00355E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3995936" y="5661248"/>
              <a:ext cx="0" cy="720080"/>
            </a:xfrm>
            <a:prstGeom prst="line">
              <a:avLst/>
            </a:prstGeom>
            <a:noFill/>
            <a:ln w="38100" cap="flat" cmpd="sng" algn="ctr">
              <a:solidFill>
                <a:srgbClr val="00355E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17571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800" dirty="0"/>
              <a:t>Το</a:t>
            </a:r>
            <a:r>
              <a:rPr lang="en-US" sz="2800" dirty="0"/>
              <a:t> </a:t>
            </a:r>
            <a:r>
              <a:rPr lang="en-US" sz="2800" b="1" dirty="0"/>
              <a:t>SPATE UI </a:t>
            </a:r>
            <a:r>
              <a:rPr lang="el-GR" sz="2800" dirty="0"/>
              <a:t>πάνω από την περιοχή του Σαν </a:t>
            </a:r>
            <a:r>
              <a:rPr lang="el-GR" sz="2800" dirty="0" err="1"/>
              <a:t>Ντιέγκο</a:t>
            </a:r>
            <a:r>
              <a:rPr lang="el-GR" sz="2800" dirty="0"/>
              <a:t> με στοιχεία από</a:t>
            </a:r>
            <a:r>
              <a:rPr lang="en-US" sz="2800" dirty="0"/>
              <a:t> </a:t>
            </a:r>
            <a:r>
              <a:rPr lang="en-US" sz="2800" dirty="0">
                <a:hlinkClick r:id="rId2"/>
              </a:rPr>
              <a:t>https://www.cellmapper.net/map</a:t>
            </a:r>
            <a:r>
              <a:rPr lang="en-US" sz="280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/>
              <a:t>Επίπεδο Εφαρμογής</a:t>
            </a:r>
            <a:r>
              <a:rPr lang="en-US" sz="4000" dirty="0"/>
              <a:t>: SPATE-UI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96" y="2582645"/>
            <a:ext cx="7036709" cy="3582659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563888" y="4797152"/>
            <a:ext cx="8186766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2800" b="0" kern="0" dirty="0"/>
          </a:p>
        </p:txBody>
      </p:sp>
      <p:sp>
        <p:nvSpPr>
          <p:cNvPr id="10" name="TextBox 9"/>
          <p:cNvSpPr txBox="1"/>
          <p:nvPr/>
        </p:nvSpPr>
        <p:spPr>
          <a:xfrm>
            <a:off x="6588224" y="1827967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Video!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59632" y="4797152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Ελπίζω να ήρθατε στο  </a:t>
            </a:r>
            <a:r>
              <a:rPr lang="en-US" dirty="0">
                <a:solidFill>
                  <a:srgbClr val="FF0000"/>
                </a:solidFill>
              </a:rPr>
              <a:t>DEMO!</a:t>
            </a:r>
          </a:p>
        </p:txBody>
      </p:sp>
    </p:spTree>
    <p:extLst>
      <p:ext uri="{BB962C8B-B14F-4D97-AF65-F5344CB8AC3E}">
        <p14:creationId xmlns:p14="http://schemas.microsoft.com/office/powerpoint/2010/main" val="198240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l-GR" dirty="0"/>
              <a:t>Περίληψη Παρουσίασης</a:t>
            </a:r>
            <a:endParaRPr lang="en-US" dirty="0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84775"/>
          </a:xfrm>
        </p:spPr>
        <p:txBody>
          <a:bodyPr/>
          <a:lstStyle/>
          <a:p>
            <a:pPr marL="514350" indent="-514350">
              <a:lnSpc>
                <a:spcPct val="90000"/>
              </a:lnSpc>
            </a:pPr>
            <a:r>
              <a:rPr lang="el-GR" sz="4000" dirty="0">
                <a:solidFill>
                  <a:schemeClr val="bg2"/>
                </a:solidFill>
              </a:rPr>
              <a:t>Εισαγωγή</a:t>
            </a:r>
            <a:r>
              <a:rPr lang="en-US" altLang="en-US" sz="4000" b="1" dirty="0">
                <a:solidFill>
                  <a:srgbClr val="FF0000"/>
                </a:solidFill>
                <a:ea typeface="ＭＳ Ｐゴシック" charset="-128"/>
              </a:rPr>
              <a:t> </a:t>
            </a:r>
          </a:p>
          <a:p>
            <a:pPr marL="514350" indent="-514350">
              <a:lnSpc>
                <a:spcPct val="90000"/>
              </a:lnSpc>
            </a:pPr>
            <a:r>
              <a:rPr lang="el-GR" altLang="en-US" sz="4000" dirty="0">
                <a:solidFill>
                  <a:schemeClr val="bg2"/>
                </a:solidFill>
              </a:rPr>
              <a:t>Υπόβαθρο</a:t>
            </a:r>
            <a:endParaRPr lang="en-US" altLang="en-US" sz="4000" dirty="0">
              <a:solidFill>
                <a:schemeClr val="bg2"/>
              </a:solidFill>
            </a:endParaRPr>
          </a:p>
          <a:p>
            <a:pPr marL="514350" indent="-514350">
              <a:lnSpc>
                <a:spcPct val="90000"/>
              </a:lnSpc>
            </a:pPr>
            <a:r>
              <a:rPr lang="el-GR" sz="4000" dirty="0">
                <a:solidFill>
                  <a:schemeClr val="bg2"/>
                </a:solidFill>
              </a:rPr>
              <a:t>Το Πλαίσιο </a:t>
            </a:r>
            <a:r>
              <a:rPr lang="en-US" sz="4000" dirty="0">
                <a:solidFill>
                  <a:schemeClr val="bg2"/>
                </a:solidFill>
              </a:rPr>
              <a:t>SPATE</a:t>
            </a:r>
          </a:p>
          <a:p>
            <a:pPr marL="914400" lvl="1" indent="-514350">
              <a:lnSpc>
                <a:spcPct val="90000"/>
              </a:lnSpc>
            </a:pPr>
            <a:r>
              <a:rPr lang="el-GR" sz="4000" dirty="0">
                <a:solidFill>
                  <a:schemeClr val="bg2"/>
                </a:solidFill>
              </a:rPr>
              <a:t>Επίπεδο Αποθήκευσης</a:t>
            </a:r>
          </a:p>
          <a:p>
            <a:pPr marL="914400" lvl="1" indent="-514350">
              <a:lnSpc>
                <a:spcPct val="90000"/>
              </a:lnSpc>
            </a:pPr>
            <a:r>
              <a:rPr lang="el-GR" sz="4000" dirty="0">
                <a:solidFill>
                  <a:schemeClr val="bg2"/>
                </a:solidFill>
              </a:rPr>
              <a:t>Επίπεδο Ευρετηρίου</a:t>
            </a:r>
          </a:p>
          <a:p>
            <a:pPr marL="914400" lvl="1" indent="-514350">
              <a:lnSpc>
                <a:spcPct val="90000"/>
              </a:lnSpc>
            </a:pPr>
            <a:r>
              <a:rPr lang="el-GR" sz="4000" dirty="0">
                <a:solidFill>
                  <a:schemeClr val="bg2"/>
                </a:solidFill>
              </a:rPr>
              <a:t>Επίπεδο Εφαρμογής</a:t>
            </a:r>
            <a:endParaRPr lang="en-US" sz="4000" dirty="0">
              <a:solidFill>
                <a:schemeClr val="bg2"/>
              </a:solidFill>
            </a:endParaRPr>
          </a:p>
          <a:p>
            <a:pPr marL="514350" indent="-514350">
              <a:lnSpc>
                <a:spcPct val="90000"/>
              </a:lnSpc>
            </a:pPr>
            <a:r>
              <a:rPr lang="el-GR" sz="4000" b="1" dirty="0">
                <a:solidFill>
                  <a:srgbClr val="FF2600"/>
                </a:solidFill>
                <a:ea typeface="ＭＳ Ｐゴシック" charset="-128"/>
              </a:rPr>
              <a:t>Πειράματα</a:t>
            </a:r>
          </a:p>
          <a:p>
            <a:pPr marL="514350" indent="-514350">
              <a:lnSpc>
                <a:spcPct val="90000"/>
              </a:lnSpc>
            </a:pPr>
            <a:r>
              <a:rPr lang="el-GR" altLang="en-US" sz="4000" dirty="0"/>
              <a:t>Συμπεράσματα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92440209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/>
              <a:t>Πειραματική Μεθοδολογία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8392446" cy="5007256"/>
          </a:xfrm>
        </p:spPr>
        <p:txBody>
          <a:bodyPr/>
          <a:lstStyle/>
          <a:p>
            <a:r>
              <a:rPr lang="el-GR" sz="2400" dirty="0"/>
              <a:t>Για να αξιολογήσουμε το SPATE, εφαρμόσαμε μια </a:t>
            </a:r>
            <a:r>
              <a:rPr lang="el-GR" sz="2400" dirty="0" err="1"/>
              <a:t>ιχνο-οδηγούµενη</a:t>
            </a:r>
            <a:r>
              <a:rPr lang="el-GR" sz="2400" dirty="0"/>
              <a:t> (</a:t>
            </a:r>
            <a:r>
              <a:rPr lang="el-GR" sz="2400" dirty="0" err="1"/>
              <a:t>trace-driven</a:t>
            </a:r>
            <a:r>
              <a:rPr lang="el-GR" sz="2400" dirty="0"/>
              <a:t>) πειραματική προσέγγιση</a:t>
            </a:r>
            <a:r>
              <a:rPr lang="en-US" sz="2400" dirty="0"/>
              <a:t>:</a:t>
            </a:r>
          </a:p>
          <a:p>
            <a:r>
              <a:rPr lang="el-GR" sz="2400" dirty="0"/>
              <a:t>Συγκρινόμενα</a:t>
            </a:r>
            <a:r>
              <a:rPr lang="en-US" sz="2400" dirty="0"/>
              <a:t> </a:t>
            </a:r>
            <a:r>
              <a:rPr lang="el-GR" sz="2400" dirty="0"/>
              <a:t>Πλαίσια</a:t>
            </a:r>
            <a:r>
              <a:rPr lang="en-US" sz="2400" dirty="0"/>
              <a:t>:</a:t>
            </a:r>
          </a:p>
          <a:p>
            <a:pPr lvl="1"/>
            <a:r>
              <a:rPr lang="en-US" sz="1800" b="1" dirty="0"/>
              <a:t>RAW: </a:t>
            </a:r>
            <a:r>
              <a:rPr lang="el-GR" sz="1800" dirty="0"/>
              <a:t>αποθηκεύει το στιγμιότυπο στο δίσκο χωρίς συμπίεση ή ευρετηρίαση</a:t>
            </a:r>
            <a:endParaRPr lang="en-US" sz="1800" dirty="0"/>
          </a:p>
          <a:p>
            <a:pPr lvl="1"/>
            <a:r>
              <a:rPr lang="en-US" sz="1800" b="1" dirty="0"/>
              <a:t>SHAHED: </a:t>
            </a:r>
            <a:r>
              <a:rPr lang="el-GR" sz="1800" dirty="0"/>
              <a:t>αποθηκεύει το στιγμιότυπο χρησιμοποιώντας ένα ευρετήριο </a:t>
            </a:r>
            <a:r>
              <a:rPr lang="en-US" sz="1800" dirty="0"/>
              <a:t>quad-tree (part of </a:t>
            </a:r>
            <a:r>
              <a:rPr lang="en-US" sz="1800" dirty="0" err="1"/>
              <a:t>SpatialHadoop</a:t>
            </a:r>
            <a:r>
              <a:rPr lang="en-US" sz="1800" dirty="0"/>
              <a:t> 2.4 @ ICDE’15) .</a:t>
            </a:r>
          </a:p>
          <a:p>
            <a:pPr lvl="1"/>
            <a:r>
              <a:rPr lang="en-US" sz="1800" b="1" dirty="0"/>
              <a:t>SPATE: </a:t>
            </a:r>
            <a:r>
              <a:rPr lang="el-GR" sz="1800" dirty="0"/>
              <a:t>το προτεινόμενο πλαίσιο σε αυτό το έργο</a:t>
            </a:r>
            <a:r>
              <a:rPr lang="en-US" sz="1800" dirty="0"/>
              <a:t>.</a:t>
            </a:r>
          </a:p>
          <a:p>
            <a:r>
              <a:rPr lang="el-GR" sz="2400" dirty="0"/>
              <a:t>Μετρικές</a:t>
            </a:r>
            <a:r>
              <a:rPr lang="en-US" sz="2400" dirty="0"/>
              <a:t>:</a:t>
            </a:r>
          </a:p>
          <a:p>
            <a:pPr lvl="1"/>
            <a:r>
              <a:rPr lang="en-US" sz="1800" b="1" dirty="0"/>
              <a:t>Ingestion Time (sec): </a:t>
            </a:r>
            <a:r>
              <a:rPr lang="el-GR" sz="1800" dirty="0"/>
              <a:t>κόστος χρόνου να αποθηκεύσει μια 30-λεπτών TBD στιγμιότυπο</a:t>
            </a:r>
            <a:endParaRPr lang="en-US" sz="1800" dirty="0"/>
          </a:p>
          <a:p>
            <a:pPr lvl="1"/>
            <a:r>
              <a:rPr lang="en-US" sz="1800" b="1" dirty="0"/>
              <a:t>Space (MB): </a:t>
            </a:r>
            <a:r>
              <a:rPr lang="el-GR" sz="1800" dirty="0"/>
              <a:t>κόστος χώρου για την αποθήκευση ενός 30-λεπτών TBD στιγμιότυπο</a:t>
            </a:r>
            <a:endParaRPr lang="en-US" sz="1800" dirty="0"/>
          </a:p>
          <a:p>
            <a:pPr lvl="1"/>
            <a:r>
              <a:rPr lang="en-US" sz="1800" b="1" dirty="0"/>
              <a:t>Response Time (sec): </a:t>
            </a:r>
            <a:r>
              <a:rPr lang="el-GR" sz="1800" dirty="0"/>
              <a:t>χρόνο για να απαντηθεί ένα ερώτημα.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9086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Πειραματική δοκιμή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980728"/>
            <a:ext cx="8186766" cy="5073650"/>
          </a:xfrm>
        </p:spPr>
        <p:txBody>
          <a:bodyPr/>
          <a:lstStyle/>
          <a:p>
            <a:r>
              <a:rPr lang="el-GR" sz="2400" b="1" dirty="0"/>
              <a:t>Δομή λειτουργικού συστήματος </a:t>
            </a:r>
            <a:r>
              <a:rPr lang="en-US" sz="2400" b="1" dirty="0"/>
              <a:t>TBD</a:t>
            </a:r>
            <a:endParaRPr lang="el-GR" sz="2400" b="1" dirty="0"/>
          </a:p>
          <a:p>
            <a:pPr lvl="1"/>
            <a:r>
              <a:rPr lang="en-US" sz="1800" b="1" dirty="0"/>
              <a:t>Datacenter: </a:t>
            </a:r>
            <a:r>
              <a:rPr lang="en-US" sz="1800" dirty="0"/>
              <a:t>VMWare </a:t>
            </a:r>
            <a:r>
              <a:rPr lang="en-US" sz="1800" dirty="0" err="1"/>
              <a:t>ESXi</a:t>
            </a:r>
            <a:r>
              <a:rPr lang="en-US" sz="1800" dirty="0"/>
              <a:t> 5.0.0 Hosts</a:t>
            </a:r>
            <a:endParaRPr lang="el-GR" sz="1800" dirty="0"/>
          </a:p>
          <a:p>
            <a:pPr lvl="1"/>
            <a:r>
              <a:rPr lang="en-US" sz="1800" b="1" dirty="0"/>
              <a:t>VMs: </a:t>
            </a:r>
            <a:r>
              <a:rPr lang="en-US" sz="1800" dirty="0"/>
              <a:t>4 Ubuntu 14.04 server images, each featuring: 8GB of RAM with 2 virtual CPUs (2.40GHz) </a:t>
            </a:r>
            <a:endParaRPr lang="el-GR" sz="1800" dirty="0"/>
          </a:p>
          <a:p>
            <a:pPr lvl="1"/>
            <a:r>
              <a:rPr lang="en-US" sz="2200" b="1" dirty="0"/>
              <a:t>Storage Element: </a:t>
            </a:r>
            <a:r>
              <a:rPr lang="en-US" sz="2200" dirty="0"/>
              <a:t>Slow 7.2K RPM RAID-5 SAS, 6 </a:t>
            </a:r>
            <a:r>
              <a:rPr lang="en-US" sz="2200" dirty="0" err="1"/>
              <a:t>Gbps</a:t>
            </a:r>
            <a:r>
              <a:rPr lang="en-US" sz="2200" dirty="0"/>
              <a:t> disks. Each disk formatted in VMFS 5.54 (1MB block)</a:t>
            </a:r>
            <a:endParaRPr lang="en-US" sz="2400" b="1" dirty="0"/>
          </a:p>
        </p:txBody>
      </p:sp>
      <p:grpSp>
        <p:nvGrpSpPr>
          <p:cNvPr id="24" name="Group 23"/>
          <p:cNvGrpSpPr/>
          <p:nvPr/>
        </p:nvGrpSpPr>
        <p:grpSpPr>
          <a:xfrm>
            <a:off x="5877111" y="3630887"/>
            <a:ext cx="3024832" cy="2409354"/>
            <a:chOff x="6156176" y="5157192"/>
            <a:chExt cx="4248472" cy="3120199"/>
          </a:xfrm>
        </p:grpSpPr>
        <p:sp>
          <p:nvSpPr>
            <p:cNvPr id="4" name="Rectangle 3"/>
            <p:cNvSpPr/>
            <p:nvPr/>
          </p:nvSpPr>
          <p:spPr>
            <a:xfrm>
              <a:off x="6320431" y="5341275"/>
              <a:ext cx="1743488" cy="13235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8385526" y="5341275"/>
              <a:ext cx="1743488" cy="13235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302755" y="6822489"/>
              <a:ext cx="1743488" cy="13235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399984" y="6839715"/>
              <a:ext cx="1743488" cy="13235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531486" y="6061415"/>
              <a:ext cx="3448053" cy="142217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400" dirty="0">
                  <a:solidFill>
                    <a:schemeClr val="tx1"/>
                  </a:solidFill>
                </a:rPr>
                <a:t>Apache HIVE Warehouse</a:t>
              </a:r>
            </a:p>
            <a:p>
              <a:pPr algn="ctr"/>
              <a:endParaRPr lang="en-US" sz="1400" dirty="0">
                <a:solidFill>
                  <a:schemeClr val="tx1"/>
                </a:solidFill>
              </a:endParaRPr>
            </a:p>
            <a:p>
              <a:pPr algn="ctr"/>
              <a:endParaRPr lang="en-US" sz="900" dirty="0">
                <a:solidFill>
                  <a:schemeClr val="tx1"/>
                </a:solidFill>
              </a:endParaRPr>
            </a:p>
            <a:p>
              <a:pPr algn="ctr"/>
              <a:endParaRPr lang="en-US" sz="1200" dirty="0">
                <a:solidFill>
                  <a:schemeClr val="tx1"/>
                </a:solidFill>
              </a:endParaRPr>
            </a:p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9" name="Frame 8"/>
            <p:cNvSpPr/>
            <p:nvPr/>
          </p:nvSpPr>
          <p:spPr>
            <a:xfrm>
              <a:off x="6156176" y="5157192"/>
              <a:ext cx="4248472" cy="3120199"/>
            </a:xfrm>
            <a:prstGeom prst="frame">
              <a:avLst>
                <a:gd name="adj1" fmla="val 933"/>
              </a:avLst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950157" y="6515358"/>
              <a:ext cx="2790037" cy="84945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Apache HDFS</a:t>
              </a:r>
            </a:p>
            <a:p>
              <a:pPr algn="ctr"/>
              <a:r>
                <a:rPr lang="en-US" sz="1800" dirty="0" err="1">
                  <a:solidFill>
                    <a:schemeClr val="tx1"/>
                  </a:solidFill>
                </a:rPr>
                <a:t>Filesystem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1" name="Lightning Bolt 10"/>
            <p:cNvSpPr/>
            <p:nvPr/>
          </p:nvSpPr>
          <p:spPr>
            <a:xfrm>
              <a:off x="7517518" y="5365123"/>
              <a:ext cx="348873" cy="600589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2" name="Lightning Bolt 11"/>
            <p:cNvSpPr/>
            <p:nvPr/>
          </p:nvSpPr>
          <p:spPr>
            <a:xfrm>
              <a:off x="9675385" y="5444595"/>
              <a:ext cx="348873" cy="600589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Lightning Bolt 12"/>
            <p:cNvSpPr/>
            <p:nvPr/>
          </p:nvSpPr>
          <p:spPr>
            <a:xfrm>
              <a:off x="6457911" y="5429076"/>
              <a:ext cx="373253" cy="472684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4" name="Lightning Bolt 13"/>
            <p:cNvSpPr/>
            <p:nvPr/>
          </p:nvSpPr>
          <p:spPr>
            <a:xfrm>
              <a:off x="8531433" y="5370100"/>
              <a:ext cx="348873" cy="600589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5" name="Lightning Bolt 14"/>
            <p:cNvSpPr/>
            <p:nvPr/>
          </p:nvSpPr>
          <p:spPr>
            <a:xfrm>
              <a:off x="8798497" y="7591460"/>
              <a:ext cx="269158" cy="545650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6" name="Lightning Bolt 15"/>
            <p:cNvSpPr/>
            <p:nvPr/>
          </p:nvSpPr>
          <p:spPr>
            <a:xfrm>
              <a:off x="9188652" y="7545932"/>
              <a:ext cx="269158" cy="545650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7" name="Lightning Bolt 16"/>
            <p:cNvSpPr/>
            <p:nvPr/>
          </p:nvSpPr>
          <p:spPr>
            <a:xfrm>
              <a:off x="9366841" y="7548333"/>
              <a:ext cx="789297" cy="542459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8" name="Lightning Bolt 17"/>
            <p:cNvSpPr/>
            <p:nvPr/>
          </p:nvSpPr>
          <p:spPr>
            <a:xfrm>
              <a:off x="6375523" y="7603378"/>
              <a:ext cx="789297" cy="542459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9" name="Lightning Bolt 18"/>
            <p:cNvSpPr/>
            <p:nvPr/>
          </p:nvSpPr>
          <p:spPr>
            <a:xfrm>
              <a:off x="7104703" y="7538358"/>
              <a:ext cx="789297" cy="542459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0" name="Lightning Bolt 19"/>
            <p:cNvSpPr/>
            <p:nvPr/>
          </p:nvSpPr>
          <p:spPr>
            <a:xfrm flipH="1">
              <a:off x="6961563" y="5381748"/>
              <a:ext cx="491030" cy="600589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1" name="Lightning Bolt 20"/>
            <p:cNvSpPr/>
            <p:nvPr/>
          </p:nvSpPr>
          <p:spPr>
            <a:xfrm flipH="1">
              <a:off x="9115166" y="5402455"/>
              <a:ext cx="491030" cy="600589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35275" y="5252636"/>
              <a:ext cx="2439150" cy="5181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SPARK Jobs</a:t>
              </a:r>
            </a:p>
          </p:txBody>
        </p:sp>
      </p:grp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340849" y="3361808"/>
            <a:ext cx="5536262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l-GR" sz="2400" kern="0" dirty="0"/>
              <a:t>Δομή πλαισίου </a:t>
            </a:r>
            <a:r>
              <a:rPr lang="en-US" sz="2400" kern="0" dirty="0"/>
              <a:t>TBD</a:t>
            </a:r>
            <a:endParaRPr lang="el-GR" sz="2400" kern="0" dirty="0"/>
          </a:p>
          <a:p>
            <a:pPr lvl="1"/>
            <a:r>
              <a:rPr lang="en-US" sz="2000" b="0" kern="0" dirty="0"/>
              <a:t>Hadoop Distributed File System (HDFS) v2.5.2</a:t>
            </a:r>
            <a:endParaRPr lang="el-GR" sz="2000" b="0" kern="0" dirty="0"/>
          </a:p>
          <a:p>
            <a:pPr lvl="1"/>
            <a:r>
              <a:rPr lang="en-US" sz="2000" b="0" kern="0" dirty="0"/>
              <a:t>Apache Hive 2.0 (online querying)</a:t>
            </a:r>
          </a:p>
          <a:p>
            <a:pPr lvl="1"/>
            <a:r>
              <a:rPr lang="en-US" sz="2000" b="0" kern="0" dirty="0"/>
              <a:t>Apache Spark 1.6.0 (offline data processing)</a:t>
            </a:r>
          </a:p>
          <a:p>
            <a:pPr lvl="2"/>
            <a:r>
              <a:rPr lang="el-GR" sz="1800" b="0" kern="0" dirty="0"/>
              <a:t>Μεμονωμένα προγράμματα </a:t>
            </a:r>
            <a:r>
              <a:rPr lang="el-GR" sz="1800" b="0" kern="0" dirty="0" err="1"/>
              <a:t>Scala</a:t>
            </a:r>
            <a:r>
              <a:rPr lang="el-GR" sz="1800" b="0" kern="0" dirty="0"/>
              <a:t> υποβλήθηκαν απευθείας στον </a:t>
            </a:r>
            <a:r>
              <a:rPr lang="el-GR" sz="1800" b="0" kern="0" dirty="0" err="1"/>
              <a:t>Spark</a:t>
            </a:r>
            <a:r>
              <a:rPr lang="el-GR" sz="1800" b="0" kern="0" dirty="0"/>
              <a:t> </a:t>
            </a:r>
            <a:r>
              <a:rPr lang="en-US" sz="1800" b="0" kern="0" dirty="0"/>
              <a:t>master</a:t>
            </a:r>
          </a:p>
        </p:txBody>
      </p:sp>
    </p:spTree>
    <p:extLst>
      <p:ext uri="{BB962C8B-B14F-4D97-AF65-F5344CB8AC3E}">
        <p14:creationId xmlns:p14="http://schemas.microsoft.com/office/powerpoint/2010/main" val="49311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591" y="1180362"/>
            <a:ext cx="4193579" cy="27226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Ingestion Time and Space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124744"/>
            <a:ext cx="4244063" cy="2768885"/>
          </a:xfrm>
          <a:prstGeom prst="rect">
            <a:avLst/>
          </a:prstGeom>
        </p:spPr>
      </p:pic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438944" y="3789040"/>
            <a:ext cx="8525544" cy="32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/>
              <a:t>Ingestion time (left) </a:t>
            </a:r>
            <a:r>
              <a:rPr lang="en-US" sz="2400" b="0" kern="0" dirty="0"/>
              <a:t>and </a:t>
            </a:r>
            <a:r>
              <a:rPr lang="en-US" sz="2400" kern="0" dirty="0"/>
              <a:t>Space (right) </a:t>
            </a:r>
            <a:r>
              <a:rPr lang="el-GR" sz="2400" b="0" kern="0" dirty="0"/>
              <a:t>των μεθόδων σε διαφορετικά χρονικά παράθυρα εντός μιας ημέρας.</a:t>
            </a:r>
            <a:endParaRPr lang="en-US" sz="2400" b="0" kern="0" dirty="0"/>
          </a:p>
          <a:p>
            <a:r>
              <a:rPr lang="en-US" sz="2400" kern="0" dirty="0"/>
              <a:t>Observation: </a:t>
            </a:r>
            <a:r>
              <a:rPr lang="en-US" sz="2400" b="0" kern="0" dirty="0"/>
              <a:t>SPATE </a:t>
            </a:r>
            <a:r>
              <a:rPr lang="el-GR" sz="2400" kern="0" dirty="0">
                <a:solidFill>
                  <a:srgbClr val="FF0000"/>
                </a:solidFill>
              </a:rPr>
              <a:t>1,25 φορές αργότερα κατά την εισαγωγή </a:t>
            </a:r>
            <a:r>
              <a:rPr lang="el-GR" sz="2400" b="0" kern="0" dirty="0"/>
              <a:t>αλλά χρειάζεται </a:t>
            </a:r>
            <a:r>
              <a:rPr lang="el-GR" sz="2400" kern="0" dirty="0">
                <a:solidFill>
                  <a:srgbClr val="007A37"/>
                </a:solidFill>
              </a:rPr>
              <a:t>1 τάξη </a:t>
            </a:r>
            <a:r>
              <a:rPr lang="el-GR" sz="2400" b="0" kern="0" dirty="0"/>
              <a:t>μεγέθους</a:t>
            </a:r>
            <a:r>
              <a:rPr lang="el-GR" sz="2400" kern="0" dirty="0">
                <a:solidFill>
                  <a:srgbClr val="007A37"/>
                </a:solidFill>
              </a:rPr>
              <a:t> λιγότερο αποθηκευτικό χώρο!</a:t>
            </a:r>
            <a:endParaRPr lang="en-US" sz="2400" b="0" kern="0" dirty="0"/>
          </a:p>
          <a:p>
            <a:pPr lvl="1"/>
            <a:r>
              <a:rPr lang="el-GR" sz="2000" b="0" kern="0" dirty="0"/>
              <a:t>Οι εισαγωγές διαχωρίζονται από παράθυρα 30 λεπτών, επομένως αυτό είναι αποδεκτό</a:t>
            </a:r>
            <a:endParaRPr lang="en-US" sz="2000" b="0" kern="0" dirty="0"/>
          </a:p>
        </p:txBody>
      </p:sp>
      <p:sp>
        <p:nvSpPr>
          <p:cNvPr id="5" name="Oval 4"/>
          <p:cNvSpPr/>
          <p:nvPr/>
        </p:nvSpPr>
        <p:spPr bwMode="auto">
          <a:xfrm>
            <a:off x="3563888" y="2348880"/>
            <a:ext cx="720080" cy="93610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7780050" y="2420888"/>
            <a:ext cx="720080" cy="1068857"/>
          </a:xfrm>
          <a:prstGeom prst="ellipse">
            <a:avLst/>
          </a:prstGeom>
          <a:noFill/>
          <a:ln w="38100" cap="flat" cmpd="sng" algn="ctr">
            <a:solidFill>
              <a:srgbClr val="007A3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3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876300"/>
            <a:ext cx="4562906" cy="35608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(Βασικές) Εργασίες Διερεύνησης Δεδομένων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401"/>
            <a:ext cx="3610744" cy="5073650"/>
          </a:xfrm>
        </p:spPr>
        <p:txBody>
          <a:bodyPr/>
          <a:lstStyle/>
          <a:p>
            <a:r>
              <a:rPr lang="en-US" sz="2800" b="1" dirty="0"/>
              <a:t>T1. Equality</a:t>
            </a:r>
          </a:p>
          <a:p>
            <a:pPr marL="0" indent="0">
              <a:buNone/>
            </a:pP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SELECT </a:t>
            </a:r>
            <a:r>
              <a:rPr lang="en-US" sz="1600" dirty="0" err="1">
                <a:latin typeface="Courier New" charset="0"/>
                <a:ea typeface="Courier New" charset="0"/>
                <a:cs typeface="Courier New" charset="0"/>
              </a:rPr>
              <a:t>upfx,downfx</a:t>
            </a: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 FROM CDR WHERE </a:t>
            </a:r>
            <a:r>
              <a:rPr lang="en-US" sz="1600" dirty="0" err="1">
                <a:latin typeface="Courier New" charset="0"/>
                <a:ea typeface="Courier New" charset="0"/>
                <a:cs typeface="Courier New" charset="0"/>
              </a:rPr>
              <a:t>ts</a:t>
            </a: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=‘‘201601221530’’;</a:t>
            </a:r>
          </a:p>
          <a:p>
            <a:r>
              <a:rPr lang="en-US" sz="2800" b="1" dirty="0"/>
              <a:t>T2. Range</a:t>
            </a:r>
          </a:p>
          <a:p>
            <a:pPr marL="0" indent="0">
              <a:buNone/>
            </a:pP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SELECT </a:t>
            </a:r>
            <a:r>
              <a:rPr lang="en-US" sz="1600" dirty="0" err="1">
                <a:latin typeface="Courier New" charset="0"/>
                <a:ea typeface="Courier New" charset="0"/>
                <a:cs typeface="Courier New" charset="0"/>
              </a:rPr>
              <a:t>upfx</a:t>
            </a: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sz="1600" dirty="0" err="1">
                <a:latin typeface="Courier New" charset="0"/>
                <a:ea typeface="Courier New" charset="0"/>
                <a:cs typeface="Courier New" charset="0"/>
              </a:rPr>
              <a:t>downfx</a:t>
            </a: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 FROM CDR WHERE </a:t>
            </a:r>
            <a:r>
              <a:rPr lang="en-US" sz="1600" dirty="0" err="1">
                <a:latin typeface="Courier New" charset="0"/>
                <a:ea typeface="Courier New" charset="0"/>
                <a:cs typeface="Courier New" charset="0"/>
              </a:rPr>
              <a:t>ts</a:t>
            </a: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&gt;=‘‘2015’’ AND </a:t>
            </a:r>
            <a:r>
              <a:rPr lang="en-US" sz="1600" dirty="0" err="1">
                <a:latin typeface="Courier New" charset="0"/>
                <a:ea typeface="Courier New" charset="0"/>
                <a:cs typeface="Courier New" charset="0"/>
              </a:rPr>
              <a:t>ts</a:t>
            </a: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&lt;=‘‘2016’’; </a:t>
            </a:r>
            <a:endParaRPr lang="en-US" sz="1600" dirty="0"/>
          </a:p>
          <a:p>
            <a:r>
              <a:rPr lang="en-US" sz="2800" b="1" dirty="0"/>
              <a:t>T3. Aggregate</a:t>
            </a:r>
          </a:p>
          <a:p>
            <a:pPr marL="0" indent="0">
              <a:buNone/>
            </a:pP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SELECT </a:t>
            </a:r>
            <a:r>
              <a:rPr lang="en-US" sz="1600" dirty="0" err="1">
                <a:latin typeface="Courier New" charset="0"/>
                <a:ea typeface="Courier New" charset="0"/>
                <a:cs typeface="Courier New" charset="0"/>
              </a:rPr>
              <a:t>cellid</a:t>
            </a: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, SUM(</a:t>
            </a:r>
            <a:r>
              <a:rPr lang="en-US" sz="1600" dirty="0" err="1">
                <a:latin typeface="Courier New" charset="0"/>
                <a:ea typeface="Courier New" charset="0"/>
                <a:cs typeface="Courier New" charset="0"/>
              </a:rPr>
              <a:t>val</a:t>
            </a: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) FROM NMS WHERE </a:t>
            </a:r>
            <a:r>
              <a:rPr lang="mr-IN" sz="1600" dirty="0">
                <a:latin typeface="Courier New" charset="0"/>
                <a:ea typeface="Courier New" charset="0"/>
                <a:cs typeface="Courier New" charset="0"/>
              </a:rPr>
              <a:t>…</a:t>
            </a: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GROUP BY </a:t>
            </a:r>
            <a:r>
              <a:rPr lang="en-US" sz="1600" dirty="0" err="1">
                <a:latin typeface="Courier New" charset="0"/>
                <a:ea typeface="Courier New" charset="0"/>
                <a:cs typeface="Courier New" charset="0"/>
              </a:rPr>
              <a:t>cellid</a:t>
            </a: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; </a:t>
            </a:r>
            <a:endParaRPr lang="en-US" sz="2800" dirty="0"/>
          </a:p>
          <a:p>
            <a:r>
              <a:rPr lang="en-US" sz="2800" b="1" dirty="0"/>
              <a:t>T4. Join</a:t>
            </a:r>
          </a:p>
          <a:p>
            <a:pPr marL="0" indent="0">
              <a:buNone/>
            </a:pP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Self-join on CDR table</a:t>
            </a:r>
            <a:endParaRPr lang="en-US" sz="2800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2800" b="1" dirty="0"/>
              <a:t>T5. Privacy</a:t>
            </a:r>
          </a:p>
          <a:p>
            <a:pPr marL="0" indent="0">
              <a:buNone/>
            </a:pP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K-anonymity obfuscation using the ARX Java library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5148064" y="2318788"/>
            <a:ext cx="2016224" cy="2048644"/>
          </a:xfrm>
          <a:prstGeom prst="rect">
            <a:avLst/>
          </a:prstGeom>
          <a:noFill/>
          <a:ln w="38100" cap="flat" cmpd="sng" algn="ctr">
            <a:solidFill>
              <a:srgbClr val="FF33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009588" y="4294845"/>
            <a:ext cx="5134411" cy="168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l-GR" sz="2000" b="0" kern="0" dirty="0"/>
              <a:t>Παρατηρήσεις</a:t>
            </a:r>
            <a:r>
              <a:rPr lang="en-US" sz="2000" b="0" kern="0" dirty="0"/>
              <a:t>:</a:t>
            </a:r>
          </a:p>
          <a:p>
            <a:r>
              <a:rPr lang="el-GR" sz="1800" kern="0" dirty="0">
                <a:solidFill>
                  <a:srgbClr val="FF0000"/>
                </a:solidFill>
              </a:rPr>
              <a:t>Για τα μοναδικά ερωτήματα σάρωσης T1-T3 &amp; T5 SPATE μόνο ελαφρώς αργότερα από SHAHED (λόγω </a:t>
            </a:r>
            <a:r>
              <a:rPr lang="el-GR" sz="1800" kern="0" dirty="0" err="1">
                <a:solidFill>
                  <a:srgbClr val="FF0000"/>
                </a:solidFill>
              </a:rPr>
              <a:t>αποσυμπίεσης</a:t>
            </a:r>
            <a:r>
              <a:rPr lang="el-GR" sz="1800" kern="0" dirty="0">
                <a:solidFill>
                  <a:srgbClr val="FF0000"/>
                </a:solidFill>
              </a:rPr>
              <a:t>)</a:t>
            </a:r>
          </a:p>
          <a:p>
            <a:r>
              <a:rPr lang="el-GR" sz="1800" kern="0" dirty="0">
                <a:solidFill>
                  <a:srgbClr val="007A37"/>
                </a:solidFill>
              </a:rPr>
              <a:t>Για τον ενσωματωμένο βρόχο T4, το </a:t>
            </a:r>
            <a:r>
              <a:rPr lang="en-US" sz="1800" kern="0" dirty="0">
                <a:solidFill>
                  <a:srgbClr val="007A37"/>
                </a:solidFill>
              </a:rPr>
              <a:t>SPATE </a:t>
            </a:r>
            <a:r>
              <a:rPr lang="el-GR" sz="1800" kern="0" dirty="0">
                <a:solidFill>
                  <a:srgbClr val="007A37"/>
                </a:solidFill>
              </a:rPr>
              <a:t>είναι πιο γρήγορο, καθώς οι ροές εισόδου συμπιέζονται</a:t>
            </a:r>
            <a:endParaRPr lang="en-US" sz="1800" b="0" kern="0" dirty="0"/>
          </a:p>
        </p:txBody>
      </p:sp>
      <p:sp>
        <p:nvSpPr>
          <p:cNvPr id="9" name="Rectangle 8"/>
          <p:cNvSpPr/>
          <p:nvPr/>
        </p:nvSpPr>
        <p:spPr bwMode="auto">
          <a:xfrm>
            <a:off x="7740352" y="2326090"/>
            <a:ext cx="903614" cy="2048644"/>
          </a:xfrm>
          <a:prstGeom prst="rect">
            <a:avLst/>
          </a:prstGeom>
          <a:noFill/>
          <a:ln w="38100" cap="flat" cmpd="sng" algn="ctr">
            <a:solidFill>
              <a:srgbClr val="FF33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164288" y="1352726"/>
            <a:ext cx="611764" cy="3014706"/>
          </a:xfrm>
          <a:prstGeom prst="rect">
            <a:avLst/>
          </a:prstGeom>
          <a:noFill/>
          <a:ln w="38100" cap="flat" cmpd="sng" algn="ctr">
            <a:solidFill>
              <a:srgbClr val="007A37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43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9" grpId="0" animBg="1"/>
      <p:bldP spid="9" grpId="1" animBg="1"/>
      <p:bldP spid="1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80728"/>
            <a:ext cx="5943471" cy="3816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/>
              <a:t>Εργασίες Διερεύνησης Δεδομένων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086968" y="4798893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/>
              <a:t>Kmeans</a:t>
            </a:r>
            <a:r>
              <a:rPr lang="en-US" sz="1800" dirty="0"/>
              <a:t> clustering</a:t>
            </a:r>
          </a:p>
          <a:p>
            <a:pPr algn="ctr"/>
            <a:r>
              <a:rPr lang="en-US" sz="1800" dirty="0"/>
              <a:t>(</a:t>
            </a:r>
            <a:r>
              <a:rPr lang="en-US" sz="1800" dirty="0" err="1"/>
              <a:t>SparkML</a:t>
            </a:r>
            <a:r>
              <a:rPr lang="en-US" sz="1800" dirty="0"/>
              <a:t>)</a:t>
            </a:r>
          </a:p>
          <a:p>
            <a:pPr algn="ctr"/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4455120" y="4798893"/>
            <a:ext cx="1557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Linear Regression</a:t>
            </a:r>
          </a:p>
          <a:p>
            <a:pPr algn="ctr"/>
            <a:r>
              <a:rPr lang="en-US" sz="1800" dirty="0"/>
              <a:t>(</a:t>
            </a:r>
            <a:r>
              <a:rPr lang="en-US" sz="1800" dirty="0" err="1"/>
              <a:t>SparkML</a:t>
            </a:r>
            <a:r>
              <a:rPr lang="en-US" sz="1800" dirty="0"/>
              <a:t>)</a:t>
            </a:r>
          </a:p>
          <a:p>
            <a:pPr algn="ctr"/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1673944" y="4797152"/>
            <a:ext cx="1557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Multivariate Statistics</a:t>
            </a:r>
          </a:p>
          <a:p>
            <a:pPr algn="ctr"/>
            <a:r>
              <a:rPr lang="en-US" sz="1800" dirty="0"/>
              <a:t>(</a:t>
            </a:r>
            <a:r>
              <a:rPr lang="en-US" sz="1800" dirty="0" err="1"/>
              <a:t>SparkML</a:t>
            </a:r>
            <a:r>
              <a:rPr lang="en-US" sz="1800" dirty="0"/>
              <a:t>)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6050975" y="1556792"/>
            <a:ext cx="2985521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l-GR" sz="2800" kern="0" dirty="0"/>
              <a:t>Παρατήρηση</a:t>
            </a:r>
            <a:r>
              <a:rPr lang="en-US" sz="2800" kern="0" dirty="0"/>
              <a:t>:</a:t>
            </a:r>
          </a:p>
          <a:p>
            <a:r>
              <a:rPr lang="el-GR" sz="2400" kern="0" dirty="0">
                <a:solidFill>
                  <a:srgbClr val="007A37"/>
                </a:solidFill>
              </a:rPr>
              <a:t>CPU </a:t>
            </a:r>
            <a:r>
              <a:rPr lang="en-US" sz="2400" kern="0">
                <a:solidFill>
                  <a:srgbClr val="007A37"/>
                </a:solidFill>
              </a:rPr>
              <a:t>intensive </a:t>
            </a:r>
            <a:r>
              <a:rPr lang="el-GR" sz="2400" kern="0">
                <a:solidFill>
                  <a:srgbClr val="007A37"/>
                </a:solidFill>
              </a:rPr>
              <a:t>εργασίες</a:t>
            </a:r>
            <a:r>
              <a:rPr lang="el-GR" sz="2400" kern="0" dirty="0">
                <a:solidFill>
                  <a:srgbClr val="007A37"/>
                </a:solidFill>
              </a:rPr>
              <a:t>: SPATE = RAW = SHAHED ακόμα και αν χρησιμοποιούμε 1 τάξη μεγέθους λιγότερο χώρο στο δίσκο!</a:t>
            </a:r>
            <a:endParaRPr lang="en-US" sz="2400" kern="0" dirty="0">
              <a:solidFill>
                <a:srgbClr val="007A37"/>
              </a:solidFill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230984" y="2132856"/>
            <a:ext cx="2349128" cy="1152128"/>
          </a:xfrm>
          <a:prstGeom prst="ellipse">
            <a:avLst/>
          </a:prstGeom>
          <a:noFill/>
          <a:ln w="38100" cap="flat" cmpd="sng" algn="ctr">
            <a:solidFill>
              <a:srgbClr val="007A3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59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build="allAtOnce"/>
      <p:bldP spid="13" grpId="0" animBg="1"/>
      <p:bldP spid="13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Συμπεράσματα &amp; Μέλλον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200" y="1052736"/>
            <a:ext cx="8203766" cy="5007256"/>
          </a:xfrm>
        </p:spPr>
        <p:txBody>
          <a:bodyPr/>
          <a:lstStyle/>
          <a:p>
            <a:r>
              <a:rPr lang="el-GR" dirty="0"/>
              <a:t>Συμπεράσματα</a:t>
            </a:r>
            <a:r>
              <a:rPr lang="en-US" dirty="0"/>
              <a:t>:</a:t>
            </a:r>
          </a:p>
          <a:p>
            <a:pPr lvl="1"/>
            <a:r>
              <a:rPr lang="el-GR" sz="2400" dirty="0"/>
              <a:t>Το SPATE επιτρέπει τη χρήση 1 τάξης μεγέθους λιγότερο χώρο</a:t>
            </a:r>
            <a:endParaRPr lang="en-US" sz="2400" dirty="0"/>
          </a:p>
          <a:p>
            <a:pPr lvl="1"/>
            <a:r>
              <a:rPr lang="el-GR" sz="2400" dirty="0"/>
              <a:t>Το SPATE διατηρεί τον χρόνο απόκρισης ερωτήματος για μια ποικιλία ερωτημάτων αναζήτησης δεδομένων</a:t>
            </a:r>
          </a:p>
          <a:p>
            <a:r>
              <a:rPr lang="el-GR" dirty="0"/>
              <a:t>Μελλοντική εργασία</a:t>
            </a:r>
            <a:r>
              <a:rPr lang="en-US" dirty="0"/>
              <a:t>:</a:t>
            </a:r>
          </a:p>
          <a:p>
            <a:pPr lvl="1"/>
            <a:r>
              <a:rPr lang="el-GR" sz="2400" dirty="0"/>
              <a:t>Εφαρμογές για έξυπνες πόλεις με το </a:t>
            </a:r>
            <a:r>
              <a:rPr lang="en-US" sz="2400" dirty="0"/>
              <a:t>SPATE:</a:t>
            </a:r>
          </a:p>
          <a:p>
            <a:pPr lvl="2"/>
            <a:r>
              <a:rPr lang="el-GR" dirty="0"/>
              <a:t>αυτοματοποιημένο σύστημα χαρτογράφησης της κυκλοφορίας οχημάτων σε πόλεις.</a:t>
            </a:r>
          </a:p>
          <a:p>
            <a:pPr lvl="2"/>
            <a:r>
              <a:rPr lang="el-GR" dirty="0"/>
              <a:t>σύστημα έκτακτης ανάγκης μετά από φυσικές καταστροφές</a:t>
            </a:r>
            <a:endParaRPr lang="en-US" sz="2000" dirty="0"/>
          </a:p>
          <a:p>
            <a:pPr lvl="1"/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22263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549275"/>
            <a:ext cx="7961312" cy="1670812"/>
          </a:xfrm>
          <a:solidFill>
            <a:srgbClr val="00355E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/>
          <a:lstStyle/>
          <a:p>
            <a:r>
              <a:rPr lang="el-GR" sz="3600" dirty="0">
                <a:solidFill>
                  <a:schemeClr val="bg1"/>
                </a:solidFill>
              </a:rPr>
              <a:t>SPATE: Συμπίεση και Διερεύνηση Μεγάλων Τηλεπικοινωνιακών Δεδομένων</a:t>
            </a:r>
            <a:endParaRPr lang="en-US" altLang="en-US" sz="3600" i="1" dirty="0">
              <a:solidFill>
                <a:schemeClr val="bg1"/>
              </a:solidFill>
              <a:latin typeface="Tahoma" charset="0"/>
              <a:ea typeface="ＭＳ Ｐゴシック" charset="-128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611188" y="2220087"/>
            <a:ext cx="7961312" cy="272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l-GR" dirty="0">
                <a:solidFill>
                  <a:srgbClr val="FF0000"/>
                </a:solidFill>
              </a:rPr>
              <a:t>Ευχαριστώ</a:t>
            </a:r>
            <a:r>
              <a:rPr lang="en-US" dirty="0">
                <a:solidFill>
                  <a:srgbClr val="FF0000"/>
                </a:solidFill>
              </a:rPr>
              <a:t>! </a:t>
            </a:r>
            <a:r>
              <a:rPr lang="el-GR" dirty="0">
                <a:solidFill>
                  <a:srgbClr val="FF0000"/>
                </a:solidFill>
              </a:rPr>
              <a:t>Ερωτήσεις</a:t>
            </a:r>
            <a:r>
              <a:rPr lang="en-US" dirty="0">
                <a:solidFill>
                  <a:srgbClr val="FF0000"/>
                </a:solidFill>
              </a:rPr>
              <a:t>;</a:t>
            </a:r>
            <a:endParaRPr lang="en-US" sz="2400" dirty="0">
              <a:solidFill>
                <a:srgbClr val="FF0000"/>
              </a:solidFill>
            </a:endParaRPr>
          </a:p>
          <a:p>
            <a:pPr algn="ctr"/>
            <a:endParaRPr lang="en-US" sz="1200" dirty="0"/>
          </a:p>
          <a:p>
            <a:pPr lvl="0" algn="ctr" eaLnBrk="1" hangingPunct="1"/>
            <a:r>
              <a:rPr lang="el-GR" sz="2400" dirty="0">
                <a:solidFill>
                  <a:srgbClr val="000000"/>
                </a:solidFill>
              </a:rPr>
              <a:t>Κωνσταντίνος Κώστα</a:t>
            </a:r>
            <a:r>
              <a:rPr lang="el-GR" sz="2400" baseline="30000" dirty="0">
                <a:solidFill>
                  <a:srgbClr val="000000"/>
                </a:solidFill>
              </a:rPr>
              <a:t>*</a:t>
            </a:r>
            <a:r>
              <a:rPr lang="el-GR" sz="2400" b="0" dirty="0">
                <a:solidFill>
                  <a:srgbClr val="000000"/>
                </a:solidFill>
              </a:rPr>
              <a:t>, Γεώργιος </a:t>
            </a:r>
            <a:r>
              <a:rPr lang="el-GR" sz="2400" b="0" dirty="0" err="1">
                <a:solidFill>
                  <a:srgbClr val="000000"/>
                </a:solidFill>
              </a:rPr>
              <a:t>Χατζημηλιούδης</a:t>
            </a:r>
            <a:r>
              <a:rPr lang="en-US" sz="2400" b="0" baseline="30000" dirty="0">
                <a:solidFill>
                  <a:srgbClr val="000000"/>
                </a:solidFill>
              </a:rPr>
              <a:t>*</a:t>
            </a:r>
            <a:r>
              <a:rPr lang="el-GR" sz="2400" b="0" dirty="0">
                <a:solidFill>
                  <a:srgbClr val="000000"/>
                </a:solidFill>
              </a:rPr>
              <a:t>, Δημήτρης Ζεϊναλιπούρ</a:t>
            </a:r>
            <a:r>
              <a:rPr lang="el-GR" sz="2400" baseline="30000" dirty="0">
                <a:solidFill>
                  <a:srgbClr val="000000"/>
                </a:solidFill>
              </a:rPr>
              <a:t>§*</a:t>
            </a:r>
            <a:r>
              <a:rPr lang="el-GR" sz="2400" b="0" dirty="0">
                <a:solidFill>
                  <a:srgbClr val="000000"/>
                </a:solidFill>
              </a:rPr>
              <a:t> και </a:t>
            </a:r>
            <a:r>
              <a:rPr lang="en-US" sz="2400" b="0" dirty="0">
                <a:solidFill>
                  <a:srgbClr val="000000"/>
                </a:solidFill>
              </a:rPr>
              <a:t>Mohamed F. </a:t>
            </a:r>
            <a:r>
              <a:rPr lang="en-US" sz="2400" b="0" dirty="0" err="1">
                <a:solidFill>
                  <a:srgbClr val="000000"/>
                </a:solidFill>
              </a:rPr>
              <a:t>Mokbel</a:t>
            </a:r>
            <a:r>
              <a:rPr lang="en-US" sz="2400" b="0" baseline="30000" dirty="0">
                <a:solidFill>
                  <a:srgbClr val="000000"/>
                </a:solidFill>
              </a:rPr>
              <a:t>‡</a:t>
            </a:r>
          </a:p>
          <a:p>
            <a:pPr lvl="0" algn="ctr" eaLnBrk="1" hangingPunct="1"/>
            <a:endParaRPr lang="el-GR" sz="2400" b="0" baseline="30000" dirty="0">
              <a:solidFill>
                <a:srgbClr val="000000"/>
              </a:solidFill>
            </a:endParaRPr>
          </a:p>
          <a:p>
            <a:pPr lvl="0" algn="ctr" eaLnBrk="1" hangingPunct="1"/>
            <a:r>
              <a:rPr lang="el-GR" sz="1800" b="0" dirty="0">
                <a:solidFill>
                  <a:srgbClr val="000000"/>
                </a:solidFill>
              </a:rPr>
              <a:t>∗ Πανεπιστήμιο Κύπρου, 1678 Λευκωσία, Κύπρος</a:t>
            </a:r>
          </a:p>
          <a:p>
            <a:pPr lvl="0" algn="ctr" eaLnBrk="1" hangingPunct="1"/>
            <a:r>
              <a:rPr lang="el-GR" sz="1800" b="0" dirty="0">
                <a:solidFill>
                  <a:srgbClr val="000000"/>
                </a:solidFill>
              </a:rPr>
              <a:t>§ </a:t>
            </a:r>
            <a:r>
              <a:rPr lang="en-US" sz="1800" b="0" dirty="0">
                <a:solidFill>
                  <a:srgbClr val="000000"/>
                </a:solidFill>
              </a:rPr>
              <a:t>Max Planck Institute for Informatics, 66123 </a:t>
            </a:r>
            <a:r>
              <a:rPr lang="en-US" sz="1800" b="0" dirty="0" err="1">
                <a:solidFill>
                  <a:srgbClr val="000000"/>
                </a:solidFill>
              </a:rPr>
              <a:t>Saarbrücken</a:t>
            </a:r>
            <a:r>
              <a:rPr lang="en-US" sz="1800" b="0" dirty="0">
                <a:solidFill>
                  <a:srgbClr val="000000"/>
                </a:solidFill>
              </a:rPr>
              <a:t>, Germany</a:t>
            </a:r>
          </a:p>
          <a:p>
            <a:pPr lvl="0" algn="ctr" eaLnBrk="1" hangingPunct="1"/>
            <a:r>
              <a:rPr lang="en-US" sz="1800" b="0" dirty="0">
                <a:solidFill>
                  <a:srgbClr val="000000"/>
                </a:solidFill>
              </a:rPr>
              <a:t>‡ University of Minnesota Minneapolis, MN 55455, USA</a:t>
            </a:r>
          </a:p>
          <a:p>
            <a:pPr lvl="0" algn="ctr" eaLnBrk="1" hangingPunct="1"/>
            <a:r>
              <a:rPr lang="en-US" altLang="en-US" sz="1600" b="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{</a:t>
            </a:r>
            <a:r>
              <a:rPr lang="en-US" altLang="en-US" sz="1600" b="0" dirty="0" err="1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costa.c</a:t>
            </a:r>
            <a:r>
              <a:rPr lang="en-US" altLang="en-US" sz="1600" b="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altLang="en-US" sz="1600" b="0" dirty="0" err="1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gchatzim</a:t>
            </a:r>
            <a:r>
              <a:rPr lang="en-US" altLang="en-US" sz="1600" b="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altLang="en-US" sz="1600" b="0" dirty="0" err="1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dzeina</a:t>
            </a:r>
            <a:r>
              <a:rPr lang="en-US" altLang="en-US" sz="1600" b="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}@cs.ucy.ac.cy </a:t>
            </a:r>
          </a:p>
          <a:p>
            <a:pPr lvl="0" algn="ctr" eaLnBrk="1" hangingPunct="1"/>
            <a:r>
              <a:rPr lang="en-US" sz="1600" b="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dzeinali@mpi-inf.mpg.de, mokbel@cs.umn.edu</a:t>
            </a:r>
            <a:r>
              <a:rPr lang="en-US" sz="160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</a:p>
          <a:p>
            <a:pPr lvl="0" algn="ctr" eaLnBrk="1" hangingPunct="1"/>
            <a:endParaRPr lang="en-US" altLang="en-US" sz="1800" b="0" dirty="0">
              <a:solidFill>
                <a:srgbClr val="000000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algn="ctr"/>
            <a:r>
              <a:rPr lang="en-US" altLang="en-US" sz="2400" b="0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en-US" sz="2400" baseline="30000" dirty="0"/>
          </a:p>
          <a:p>
            <a:pPr algn="ctr" eaLnBrk="1" hangingPunct="1">
              <a:spcBef>
                <a:spcPct val="20000"/>
              </a:spcBef>
            </a:pPr>
            <a:endParaRPr lang="en-US" sz="2400" b="0" dirty="0"/>
          </a:p>
          <a:p>
            <a:pPr algn="ctr" eaLnBrk="1" hangingPunct="1">
              <a:spcBef>
                <a:spcPct val="20000"/>
              </a:spcBef>
            </a:pPr>
            <a:endParaRPr lang="en-US" altLang="en-US" sz="20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endParaRPr lang="en-US" altLang="en-US" sz="1800" b="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793" y="6237312"/>
            <a:ext cx="2320457" cy="371838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175" y="6157271"/>
            <a:ext cx="1807940" cy="53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1113" y="6157271"/>
            <a:ext cx="3475682" cy="551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11"/>
          <p:cNvSpPr>
            <a:spLocks noChangeArrowheads="1"/>
          </p:cNvSpPr>
          <p:nvPr/>
        </p:nvSpPr>
        <p:spPr bwMode="auto">
          <a:xfrm>
            <a:off x="611188" y="5437694"/>
            <a:ext cx="7993062" cy="583115"/>
          </a:xfrm>
          <a:prstGeom prst="rect">
            <a:avLst/>
          </a:prstGeom>
          <a:solidFill>
            <a:srgbClr val="00355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l-GR" sz="1800" dirty="0">
                <a:solidFill>
                  <a:schemeClr val="bg1"/>
                </a:solidFill>
              </a:rPr>
              <a:t>1</a:t>
            </a:r>
            <a:r>
              <a:rPr lang="en-US" sz="1800" dirty="0">
                <a:solidFill>
                  <a:schemeClr val="bg1"/>
                </a:solidFill>
              </a:rPr>
              <a:t>5</a:t>
            </a:r>
            <a:r>
              <a:rPr lang="el-GR" sz="1800" dirty="0">
                <a:solidFill>
                  <a:schemeClr val="bg1"/>
                </a:solidFill>
              </a:rPr>
              <a:t>o Ελληνικό Συμπόσιο Διαχείρισης Δεδομένων (ΕΣΔΔ’1</a:t>
            </a:r>
            <a:r>
              <a:rPr lang="en-US" sz="1800" dirty="0">
                <a:solidFill>
                  <a:schemeClr val="bg1"/>
                </a:solidFill>
              </a:rPr>
              <a:t>7</a:t>
            </a:r>
            <a:r>
              <a:rPr lang="el-GR" sz="1800" dirty="0">
                <a:solidFill>
                  <a:schemeClr val="bg1"/>
                </a:solidFill>
              </a:rPr>
              <a:t>)  </a:t>
            </a:r>
          </a:p>
          <a:p>
            <a:pPr algn="ctr" eaLnBrk="1" hangingPunct="1"/>
            <a:r>
              <a:rPr lang="en-US" sz="1800" b="0" dirty="0">
                <a:solidFill>
                  <a:schemeClr val="bg1"/>
                </a:solidFill>
              </a:rPr>
              <a:t>24</a:t>
            </a:r>
            <a:r>
              <a:rPr lang="el-GR" sz="1800" b="0" dirty="0">
                <a:solidFill>
                  <a:schemeClr val="bg1"/>
                </a:solidFill>
              </a:rPr>
              <a:t> Αυγούστου - </a:t>
            </a:r>
            <a:r>
              <a:rPr lang="en-US" sz="1800" b="0" dirty="0">
                <a:solidFill>
                  <a:schemeClr val="bg1"/>
                </a:solidFill>
              </a:rPr>
              <a:t>25</a:t>
            </a:r>
            <a:r>
              <a:rPr lang="el-GR" sz="1800" b="0" dirty="0">
                <a:solidFill>
                  <a:schemeClr val="bg1"/>
                </a:solidFill>
              </a:rPr>
              <a:t> Αυγούστου 201</a:t>
            </a:r>
            <a:r>
              <a:rPr lang="en-US" sz="1800" b="0" dirty="0">
                <a:solidFill>
                  <a:schemeClr val="bg1"/>
                </a:solidFill>
              </a:rPr>
              <a:t>7</a:t>
            </a:r>
            <a:r>
              <a:rPr lang="el-GR" sz="1800" b="0" dirty="0">
                <a:solidFill>
                  <a:schemeClr val="bg1"/>
                </a:solidFill>
              </a:rPr>
              <a:t>, Αθήνα, Ελλάδα</a:t>
            </a:r>
          </a:p>
        </p:txBody>
      </p:sp>
    </p:spTree>
    <p:extLst>
      <p:ext uri="{BB962C8B-B14F-4D97-AF65-F5344CB8AC3E}">
        <p14:creationId xmlns:p14="http://schemas.microsoft.com/office/powerpoint/2010/main" val="1564787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Telco Big Data (TBD)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880" y="908720"/>
            <a:ext cx="8535126" cy="5400600"/>
          </a:xfrm>
        </p:spPr>
        <p:txBody>
          <a:bodyPr/>
          <a:lstStyle/>
          <a:p>
            <a:r>
              <a:rPr lang="en-US" sz="2800" b="1" dirty="0"/>
              <a:t>Telco Data: </a:t>
            </a:r>
            <a:r>
              <a:rPr lang="el-GR" sz="2800" dirty="0"/>
              <a:t>Παραδοσιακή πηγή για</a:t>
            </a:r>
            <a:r>
              <a:rPr lang="en-US" sz="2800" dirty="0"/>
              <a:t> </a:t>
            </a:r>
            <a:r>
              <a:rPr lang="el-GR" sz="2800" dirty="0"/>
              <a:t>αποθήκες δεδομένων OLAP και</a:t>
            </a:r>
            <a:r>
              <a:rPr lang="en-US" sz="2800" dirty="0"/>
              <a:t> </a:t>
            </a:r>
            <a:r>
              <a:rPr lang="el-GR" sz="2800" dirty="0"/>
              <a:t>αναλύσεων.</a:t>
            </a:r>
            <a:endParaRPr lang="en-US" sz="2800" dirty="0"/>
          </a:p>
          <a:p>
            <a:pPr lvl="1"/>
            <a:r>
              <a:rPr lang="el-GR" sz="2400" dirty="0"/>
              <a:t>Π.χ.,</a:t>
            </a:r>
            <a:r>
              <a:rPr lang="en-US" sz="2400" dirty="0"/>
              <a:t> </a:t>
            </a:r>
            <a:r>
              <a:rPr lang="el-GR" sz="2400" dirty="0"/>
              <a:t>λογιστικοί υπολογισμοί για πλάνα πελατών, λήψη αποφάσεων για εγκατάσταση κεραιών, κτλ.</a:t>
            </a:r>
          </a:p>
          <a:p>
            <a:pPr lvl="1"/>
            <a:r>
              <a:rPr lang="el-GR" sz="2400" b="1" dirty="0">
                <a:solidFill>
                  <a:srgbClr val="FF0000"/>
                </a:solidFill>
              </a:rPr>
              <a:t>Πρόβλημα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l-GR" sz="2400" dirty="0"/>
              <a:t>Ανεπαρκής ευκρίνεια δεδομένων για την αντιμετώπιση των μεγαλύτερων προκλήσεων</a:t>
            </a:r>
            <a:r>
              <a:rPr lang="en-US" sz="2400" dirty="0"/>
              <a:t>:</a:t>
            </a:r>
          </a:p>
          <a:p>
            <a:pPr lvl="2"/>
            <a:r>
              <a:rPr lang="el-GR" sz="2000" dirty="0"/>
              <a:t>Π.χ., πρόβλεψη απώλειας πελάτη  (</a:t>
            </a:r>
            <a:r>
              <a:rPr lang="en-US" sz="2000" dirty="0"/>
              <a:t>churn prediction)</a:t>
            </a:r>
            <a:r>
              <a:rPr lang="el-GR" sz="2000" dirty="0"/>
              <a:t>, βελτιστοποίηση δικτύου 5G, αξιολόγηση εμπειρίας χρήστη, χαρτογράφηση κυκλοφορίας</a:t>
            </a:r>
            <a:r>
              <a:rPr lang="en-US" sz="2000" dirty="0"/>
              <a:t>.</a:t>
            </a:r>
          </a:p>
          <a:p>
            <a:r>
              <a:rPr lang="en-US" sz="2800" b="1" dirty="0"/>
              <a:t>Telco Big Data (TBD): </a:t>
            </a:r>
            <a:r>
              <a:rPr lang="el-GR" sz="2800" dirty="0"/>
              <a:t>Δεδομένα ταχύτητας που παράγονται στις κεραίες</a:t>
            </a:r>
            <a:r>
              <a:rPr lang="en-US" sz="2800" dirty="0"/>
              <a:t>.</a:t>
            </a:r>
          </a:p>
          <a:p>
            <a:pPr lvl="1"/>
            <a:r>
              <a:rPr lang="el-GR" sz="2000" dirty="0"/>
              <a:t>Π.χ., ισχύ του σήματος, αποτυχίες κλήσεων, κτλ.</a:t>
            </a:r>
            <a:endParaRPr lang="en-US" sz="2000" dirty="0"/>
          </a:p>
          <a:p>
            <a:pPr lvl="1"/>
            <a:r>
              <a:rPr lang="el-GR" sz="2000" b="1" dirty="0">
                <a:solidFill>
                  <a:srgbClr val="007A37"/>
                </a:solidFill>
              </a:rPr>
              <a:t>Μέγεθος</a:t>
            </a:r>
            <a:r>
              <a:rPr lang="en-US" sz="2000" b="1" dirty="0">
                <a:solidFill>
                  <a:srgbClr val="007A37"/>
                </a:solidFill>
              </a:rPr>
              <a:t>: </a:t>
            </a:r>
            <a:r>
              <a:rPr lang="en-US" sz="2000" dirty="0"/>
              <a:t>5TBs/</a:t>
            </a:r>
            <a:r>
              <a:rPr lang="el-GR" sz="2000" dirty="0"/>
              <a:t>μέρα</a:t>
            </a:r>
            <a:r>
              <a:rPr lang="en-US" sz="2000" dirty="0"/>
              <a:t> </a:t>
            </a:r>
            <a:r>
              <a:rPr lang="el-GR" sz="2000" dirty="0"/>
              <a:t>για</a:t>
            </a:r>
            <a:r>
              <a:rPr lang="en-US" sz="2000" dirty="0"/>
              <a:t> 10M </a:t>
            </a:r>
            <a:r>
              <a:rPr lang="el-GR" sz="2000" dirty="0"/>
              <a:t>πελάτες</a:t>
            </a:r>
            <a:r>
              <a:rPr lang="en-US" sz="2000" dirty="0"/>
              <a:t> (2PB/year).</a:t>
            </a:r>
          </a:p>
          <a:p>
            <a:pPr lvl="1"/>
            <a:endParaRPr lang="en-US" sz="2000" dirty="0"/>
          </a:p>
        </p:txBody>
      </p:sp>
      <p:grpSp>
        <p:nvGrpSpPr>
          <p:cNvPr id="6" name="Group 5"/>
          <p:cNvGrpSpPr/>
          <p:nvPr/>
        </p:nvGrpSpPr>
        <p:grpSpPr>
          <a:xfrm>
            <a:off x="7812360" y="1426230"/>
            <a:ext cx="1191646" cy="1083313"/>
            <a:chOff x="7452320" y="1714262"/>
            <a:chExt cx="1191646" cy="1083313"/>
          </a:xfrm>
        </p:grpSpPr>
        <p:sp>
          <p:nvSpPr>
            <p:cNvPr id="4" name="Can 3"/>
            <p:cNvSpPr/>
            <p:nvPr/>
          </p:nvSpPr>
          <p:spPr bwMode="auto">
            <a:xfrm>
              <a:off x="7668344" y="2060848"/>
              <a:ext cx="79208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7452320" y="1714262"/>
              <a:ext cx="1191646" cy="273907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rPr>
                <a:t>RDBMS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203860" y="4785576"/>
            <a:ext cx="1800146" cy="1595752"/>
            <a:chOff x="6948264" y="3789040"/>
            <a:chExt cx="1800146" cy="1595752"/>
          </a:xfrm>
        </p:grpSpPr>
        <p:sp>
          <p:nvSpPr>
            <p:cNvPr id="9" name="Rectangle 8"/>
            <p:cNvSpPr/>
            <p:nvPr/>
          </p:nvSpPr>
          <p:spPr bwMode="auto">
            <a:xfrm>
              <a:off x="6948264" y="3789040"/>
              <a:ext cx="1609569" cy="36004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/>
                <a:t>Data Store</a:t>
              </a: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Can 16"/>
            <p:cNvSpPr/>
            <p:nvPr/>
          </p:nvSpPr>
          <p:spPr bwMode="auto">
            <a:xfrm>
              <a:off x="6996965" y="4336360"/>
              <a:ext cx="43204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Can 17"/>
            <p:cNvSpPr/>
            <p:nvPr/>
          </p:nvSpPr>
          <p:spPr bwMode="auto">
            <a:xfrm>
              <a:off x="7501021" y="4336360"/>
              <a:ext cx="43204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Can 18"/>
            <p:cNvSpPr/>
            <p:nvPr/>
          </p:nvSpPr>
          <p:spPr bwMode="auto">
            <a:xfrm>
              <a:off x="8011562" y="4343265"/>
              <a:ext cx="43204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Can 20"/>
            <p:cNvSpPr/>
            <p:nvPr/>
          </p:nvSpPr>
          <p:spPr bwMode="auto">
            <a:xfrm>
              <a:off x="7149365" y="4488760"/>
              <a:ext cx="43204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Can 21"/>
            <p:cNvSpPr/>
            <p:nvPr/>
          </p:nvSpPr>
          <p:spPr bwMode="auto">
            <a:xfrm>
              <a:off x="7653421" y="4488760"/>
              <a:ext cx="43204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Can 22"/>
            <p:cNvSpPr/>
            <p:nvPr/>
          </p:nvSpPr>
          <p:spPr bwMode="auto">
            <a:xfrm>
              <a:off x="8163962" y="4495665"/>
              <a:ext cx="43204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Can 24"/>
            <p:cNvSpPr/>
            <p:nvPr/>
          </p:nvSpPr>
          <p:spPr bwMode="auto">
            <a:xfrm>
              <a:off x="7301765" y="4641160"/>
              <a:ext cx="43204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Can 25"/>
            <p:cNvSpPr/>
            <p:nvPr/>
          </p:nvSpPr>
          <p:spPr bwMode="auto">
            <a:xfrm>
              <a:off x="7805821" y="4641160"/>
              <a:ext cx="43204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Can 26"/>
            <p:cNvSpPr/>
            <p:nvPr/>
          </p:nvSpPr>
          <p:spPr bwMode="auto">
            <a:xfrm>
              <a:off x="8316362" y="4648065"/>
              <a:ext cx="43204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440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Telco Big Data Research</a:t>
            </a:r>
          </a:p>
          <a:p>
            <a:pPr lvl="1"/>
            <a:r>
              <a:rPr lang="en-US" dirty="0"/>
              <a:t>Real-time Analytics and Detection</a:t>
            </a:r>
          </a:p>
          <a:p>
            <a:pPr lvl="2"/>
            <a:r>
              <a:rPr lang="en-US" sz="2200" dirty="0" err="1"/>
              <a:t>OceanRT</a:t>
            </a:r>
            <a:r>
              <a:rPr lang="en-US" sz="2200" dirty="0"/>
              <a:t>: Real time telco big data analytic system (Zhang et al. SIGMOD’14)</a:t>
            </a:r>
          </a:p>
          <a:p>
            <a:pPr lvl="2"/>
            <a:r>
              <a:rPr lang="en-US" sz="2200" dirty="0" err="1"/>
              <a:t>OceanST</a:t>
            </a:r>
            <a:r>
              <a:rPr lang="en-US" sz="2200" dirty="0"/>
              <a:t>: Loading mechanism and spatiotemporal index (Yuan et al. VLDB’14, vol. 7)</a:t>
            </a:r>
          </a:p>
          <a:p>
            <a:pPr lvl="2"/>
            <a:r>
              <a:rPr lang="fr-FR" sz="2200" dirty="0" err="1"/>
              <a:t>CellIQ</a:t>
            </a:r>
            <a:r>
              <a:rPr lang="fr-FR" sz="2200" dirty="0"/>
              <a:t>: Cellular network as graphs (</a:t>
            </a:r>
            <a:r>
              <a:rPr lang="fr-FR" sz="2200" dirty="0" err="1"/>
              <a:t>Iyer</a:t>
            </a:r>
            <a:r>
              <a:rPr lang="fr-FR" sz="2200" dirty="0"/>
              <a:t> et al. NSDI’15)</a:t>
            </a:r>
            <a:endParaRPr lang="en-US" sz="2200" dirty="0"/>
          </a:p>
          <a:p>
            <a:pPr lvl="1"/>
            <a:r>
              <a:rPr lang="da-DK" dirty="0"/>
              <a:t>Predicting User Behavior</a:t>
            </a:r>
          </a:p>
          <a:p>
            <a:pPr lvl="2"/>
            <a:r>
              <a:rPr lang="da-DK" sz="2200" dirty="0"/>
              <a:t>Customer churn prediction (Huang et al. SIGMOD’15)</a:t>
            </a:r>
          </a:p>
          <a:p>
            <a:pPr lvl="2"/>
            <a:r>
              <a:rPr lang="en-US" sz="2200" dirty="0"/>
              <a:t>User activity prediction Luo et al. TIST’16, vol. 7</a:t>
            </a:r>
          </a:p>
          <a:p>
            <a:pPr lvl="1"/>
            <a:r>
              <a:rPr lang="en-US" dirty="0"/>
              <a:t>Privacy</a:t>
            </a:r>
          </a:p>
          <a:p>
            <a:pPr lvl="2"/>
            <a:r>
              <a:rPr lang="en-US" sz="2200" dirty="0"/>
              <a:t>Differential privacy Hu et al. VLDB’15, vol. 8 </a:t>
            </a:r>
          </a:p>
          <a:p>
            <a:pPr lvl="2"/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1280089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Compressing Incremental Archives</a:t>
            </a:r>
          </a:p>
          <a:p>
            <a:pPr lvl="1"/>
            <a:r>
              <a:rPr lang="en-US" dirty="0"/>
              <a:t>Domain-specific compression techniques</a:t>
            </a:r>
          </a:p>
          <a:p>
            <a:pPr lvl="2"/>
            <a:r>
              <a:rPr lang="en-US" sz="2200" dirty="0" err="1"/>
              <a:t>Bicer</a:t>
            </a:r>
            <a:r>
              <a:rPr lang="en-US" sz="2200" dirty="0"/>
              <a:t> et al. IPDPS’13, </a:t>
            </a:r>
            <a:r>
              <a:rPr lang="fr-FR" sz="2200" dirty="0"/>
              <a:t>Yan et al. WWW ’09, Ross at al. ECPP’11, </a:t>
            </a:r>
            <a:r>
              <a:rPr lang="fr-FR" sz="2200" dirty="0" err="1"/>
              <a:t>Schendel</a:t>
            </a:r>
            <a:r>
              <a:rPr lang="fr-FR" sz="2200" dirty="0"/>
              <a:t> et al. ICDE’12, </a:t>
            </a:r>
            <a:r>
              <a:rPr lang="en-US" sz="2200" dirty="0" err="1"/>
              <a:t>Jenkis</a:t>
            </a:r>
            <a:r>
              <a:rPr lang="en-US" sz="2200" dirty="0"/>
              <a:t> et al. LNCS’13, </a:t>
            </a:r>
            <a:r>
              <a:rPr lang="en-US" sz="2200" dirty="0" err="1"/>
              <a:t>Soroush</a:t>
            </a:r>
            <a:r>
              <a:rPr lang="en-US" sz="2200" dirty="0"/>
              <a:t> et al. ICDE’13, </a:t>
            </a:r>
            <a:r>
              <a:rPr lang="en-US" sz="2200" dirty="0" err="1"/>
              <a:t>Burscher</a:t>
            </a:r>
            <a:r>
              <a:rPr lang="en-US" sz="2200" dirty="0"/>
              <a:t> et al. ITC’09</a:t>
            </a:r>
          </a:p>
          <a:p>
            <a:pPr lvl="1"/>
            <a:r>
              <a:rPr lang="en-US" dirty="0"/>
              <a:t>Differential compression techniques</a:t>
            </a:r>
          </a:p>
          <a:p>
            <a:pPr lvl="2"/>
            <a:r>
              <a:rPr lang="en-US" sz="2200" dirty="0" err="1"/>
              <a:t>Douglis</a:t>
            </a:r>
            <a:r>
              <a:rPr lang="en-US" sz="2200" dirty="0"/>
              <a:t> et al. ATC’13 </a:t>
            </a:r>
          </a:p>
          <a:p>
            <a:pPr lvl="2"/>
            <a:r>
              <a:rPr lang="en-US" sz="2200" dirty="0"/>
              <a:t>Bhagwat at al. MASCOTS’09</a:t>
            </a:r>
          </a:p>
          <a:p>
            <a:pPr lvl="2"/>
            <a:r>
              <a:rPr lang="en-US" sz="2200" dirty="0"/>
              <a:t>You et al. TOS’11</a:t>
            </a:r>
          </a:p>
          <a:p>
            <a:pPr lvl="2"/>
            <a:r>
              <a:rPr lang="en-US" sz="2200" dirty="0" err="1"/>
              <a:t>Bhattacherjee</a:t>
            </a:r>
            <a:r>
              <a:rPr lang="en-US" sz="2200" dirty="0"/>
              <a:t> et al. VLDB’15, vol. 8 </a:t>
            </a:r>
          </a:p>
        </p:txBody>
      </p:sp>
    </p:spTree>
    <p:extLst>
      <p:ext uri="{BB962C8B-B14F-4D97-AF65-F5344CB8AC3E}">
        <p14:creationId xmlns:p14="http://schemas.microsoft.com/office/powerpoint/2010/main" val="1815476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Βιομηχανική προοπτική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186766" cy="5184576"/>
          </a:xfrm>
        </p:spPr>
        <p:txBody>
          <a:bodyPr/>
          <a:lstStyle/>
          <a:p>
            <a:r>
              <a:rPr lang="el-GR" sz="2800" dirty="0"/>
              <a:t>Οι </a:t>
            </a:r>
            <a:r>
              <a:rPr lang="en-US" sz="2800" dirty="0"/>
              <a:t>TBD</a:t>
            </a:r>
            <a:r>
              <a:rPr lang="el-GR" sz="2800" dirty="0"/>
              <a:t> επενδύσεις </a:t>
            </a:r>
            <a:r>
              <a:rPr lang="el-GR" sz="2800" b="1" dirty="0"/>
              <a:t>αναμένεται να αυξηθούν</a:t>
            </a:r>
            <a:endParaRPr lang="en-US" sz="2800" b="1" dirty="0"/>
          </a:p>
          <a:p>
            <a:pPr lvl="1"/>
            <a:r>
              <a:rPr lang="en-US" sz="2400" dirty="0"/>
              <a:t>50% </a:t>
            </a:r>
            <a:r>
              <a:rPr lang="el-GR" sz="2400" dirty="0"/>
              <a:t>των</a:t>
            </a:r>
            <a:r>
              <a:rPr lang="en-US" sz="2400" dirty="0"/>
              <a:t> </a:t>
            </a:r>
            <a:r>
              <a:rPr lang="en-US" sz="2400" dirty="0" err="1"/>
              <a:t>Telcos</a:t>
            </a:r>
            <a:r>
              <a:rPr lang="en-US" sz="2400" dirty="0"/>
              <a:t> </a:t>
            </a:r>
            <a:r>
              <a:rPr lang="el-GR" sz="2400" dirty="0"/>
              <a:t>θα επενδύσει σε TBD (μόνο το 30% το έχει πράξει μέχρι τα μέσα του 2016</a:t>
            </a:r>
            <a:r>
              <a:rPr lang="en-US" sz="2400" dirty="0"/>
              <a:t>)</a:t>
            </a:r>
          </a:p>
          <a:p>
            <a:pPr lvl="2"/>
            <a:r>
              <a:rPr lang="en-US" sz="2000" dirty="0"/>
              <a:t>Source:</a:t>
            </a:r>
            <a:r>
              <a:rPr lang="en-US" sz="2000" i="1" dirty="0"/>
              <a:t> McKinsey &amp; Company Telecommunications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Telcos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: The untapped promise of big data”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, June 2016, </a:t>
            </a:r>
            <a:r>
              <a:rPr lang="en-US" sz="2000" dirty="0">
                <a:latin typeface="Arial" charset="0"/>
                <a:ea typeface="Arial" charset="0"/>
                <a:cs typeface="Arial" charset="0"/>
                <a:hlinkClick r:id="rId3"/>
              </a:rPr>
              <a:t>https://goo.gl/mAHXib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l-GR" sz="2800" dirty="0">
                <a:latin typeface="Arial" charset="0"/>
                <a:ea typeface="Arial" charset="0"/>
                <a:cs typeface="Arial" charset="0"/>
              </a:rPr>
              <a:t>Η υπόσχεση της </a:t>
            </a:r>
            <a:r>
              <a:rPr lang="el-GR" sz="2800" b="1" dirty="0">
                <a:latin typeface="Arial" charset="0"/>
                <a:ea typeface="Arial" charset="0"/>
                <a:cs typeface="Arial" charset="0"/>
              </a:rPr>
              <a:t>εξαγωγής</a:t>
            </a:r>
            <a:r>
              <a:rPr lang="el-G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l-GR" sz="2800" b="1" dirty="0">
                <a:latin typeface="Arial" charset="0"/>
                <a:ea typeface="Arial" charset="0"/>
                <a:cs typeface="Arial" charset="0"/>
              </a:rPr>
              <a:t>της αξίας </a:t>
            </a:r>
            <a:r>
              <a:rPr lang="el-GR" sz="2800" dirty="0">
                <a:latin typeface="Arial" charset="0"/>
                <a:ea typeface="Arial" charset="0"/>
                <a:cs typeface="Arial" charset="0"/>
              </a:rPr>
              <a:t>των TBD δεν έχει πραγματοποιηθεί μέχρι σήμερα!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l-GR" sz="2000" dirty="0">
                <a:latin typeface="Arial" charset="0"/>
                <a:ea typeface="Arial" charset="0"/>
                <a:cs typeface="Arial" charset="0"/>
              </a:rPr>
              <a:t>Απλώς επικεντρώνεται σε επιχειρηματικές/δικτυακές υποθέσεις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:</a:t>
            </a:r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477289"/>
              </p:ext>
            </p:extLst>
          </p:nvPr>
        </p:nvGraphicFramePr>
        <p:xfrm>
          <a:off x="539552" y="4509120"/>
          <a:ext cx="8104414" cy="1872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/>
          <p:cNvSpPr/>
          <p:nvPr/>
        </p:nvSpPr>
        <p:spPr>
          <a:xfrm>
            <a:off x="457875" y="5945459"/>
            <a:ext cx="454796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b="0" dirty="0">
                <a:solidFill>
                  <a:srgbClr val="000000"/>
                </a:solidFill>
                <a:latin typeface="Calibre Light"/>
              </a:rPr>
              <a:t>Source: Key Big Data Use Cases for </a:t>
            </a:r>
            <a:r>
              <a:rPr lang="en-US" sz="600" b="0" dirty="0" err="1">
                <a:solidFill>
                  <a:srgbClr val="000000"/>
                </a:solidFill>
                <a:latin typeface="Calibre Light"/>
              </a:rPr>
              <a:t>Telcos</a:t>
            </a:r>
            <a:r>
              <a:rPr lang="en-US" sz="600" b="0" dirty="0">
                <a:solidFill>
                  <a:srgbClr val="000000"/>
                </a:solidFill>
                <a:latin typeface="Calibre Light"/>
              </a:rPr>
              <a:t>, Cloudera, 2015</a:t>
            </a:r>
          </a:p>
        </p:txBody>
      </p:sp>
    </p:spTree>
    <p:extLst>
      <p:ext uri="{BB962C8B-B14F-4D97-AF65-F5344CB8AC3E}">
        <p14:creationId xmlns:p14="http://schemas.microsoft.com/office/powerpoint/2010/main" val="156653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186766" cy="5184576"/>
          </a:xfrm>
        </p:spPr>
        <p:txBody>
          <a:bodyPr/>
          <a:lstStyle/>
          <a:p>
            <a:r>
              <a:rPr lang="el-GR" sz="2800" dirty="0"/>
              <a:t>Η εποχή των μεγάλων δεδομένων μας οδηγεί σε ένα σημείο όπου οι οργανισμοί συλλέγουν </a:t>
            </a:r>
            <a:r>
              <a:rPr lang="el-GR" sz="2800" b="1" dirty="0"/>
              <a:t>περισσότερα από όσα μπορούν</a:t>
            </a:r>
            <a:r>
              <a:rPr lang="en-US" sz="2800" dirty="0"/>
              <a:t>!</a:t>
            </a:r>
            <a:endParaRPr lang="en-US" sz="2800" b="1" dirty="0"/>
          </a:p>
          <a:p>
            <a:pPr lvl="1"/>
            <a:r>
              <a:rPr lang="el-GR" sz="2000" dirty="0"/>
              <a:t>Ο συνολικός </a:t>
            </a:r>
            <a:r>
              <a:rPr lang="el-GR" sz="2000" b="1" dirty="0"/>
              <a:t>όγκος</a:t>
            </a:r>
            <a:r>
              <a:rPr lang="el-GR" sz="2000" dirty="0"/>
              <a:t> αποθηκευμένων δεδομένων </a:t>
            </a:r>
            <a:r>
              <a:rPr lang="el-GR" sz="2000" b="1" dirty="0"/>
              <a:t>διπλασιάζεται</a:t>
            </a:r>
            <a:r>
              <a:rPr lang="el-GR" sz="2000" dirty="0"/>
              <a:t> κάθε </a:t>
            </a:r>
            <a:r>
              <a:rPr lang="el-GR" sz="2000" b="1" dirty="0"/>
              <a:t>2 χρόνια</a:t>
            </a:r>
            <a:r>
              <a:rPr lang="el-GR" sz="2000" dirty="0"/>
              <a:t>.</a:t>
            </a:r>
            <a:endParaRPr lang="en-US" sz="2000" dirty="0"/>
          </a:p>
          <a:p>
            <a:pPr lvl="1"/>
            <a:r>
              <a:rPr lang="el-GR" sz="2000" dirty="0"/>
              <a:t>Το </a:t>
            </a:r>
            <a:r>
              <a:rPr lang="el-GR" sz="2000" b="1" dirty="0"/>
              <a:t>κόστος</a:t>
            </a:r>
            <a:r>
              <a:rPr lang="el-GR" sz="2000" dirty="0"/>
              <a:t> αποθήκευσης δεδομένων </a:t>
            </a:r>
            <a:r>
              <a:rPr lang="el-GR" sz="2000" b="1" dirty="0"/>
              <a:t>μειώνεται</a:t>
            </a:r>
            <a:r>
              <a:rPr lang="el-GR" sz="2000" dirty="0"/>
              <a:t> μόνο με ρυθμό μικρότερο από </a:t>
            </a:r>
            <a:r>
              <a:rPr lang="el-GR" sz="2000" b="1" dirty="0"/>
              <a:t>1/5 το χρόνο</a:t>
            </a:r>
            <a:r>
              <a:rPr lang="en-US" sz="2000" dirty="0"/>
              <a:t>. Datacenter Journal,</a:t>
            </a:r>
            <a:r>
              <a:rPr lang="el-GR" sz="2000" dirty="0"/>
              <a:t> </a:t>
            </a:r>
            <a:r>
              <a:rPr lang="en-US" sz="1200" dirty="0">
                <a:hlinkClick r:id="rId2"/>
              </a:rPr>
              <a:t>https://goo.gl/o4MnJp</a:t>
            </a:r>
            <a:r>
              <a:rPr lang="en-US" sz="2000" dirty="0"/>
              <a:t> </a:t>
            </a:r>
          </a:p>
          <a:p>
            <a:r>
              <a:rPr lang="el-GR" sz="2800" dirty="0"/>
              <a:t>Τα TBD τροφοδοτούν τα κέντρα δεδομένων των </a:t>
            </a:r>
            <a:r>
              <a:rPr lang="el-GR" sz="2800" dirty="0" err="1"/>
              <a:t>Telco</a:t>
            </a:r>
            <a:r>
              <a:rPr lang="en-US" sz="2800" dirty="0"/>
              <a:t>s</a:t>
            </a:r>
            <a:r>
              <a:rPr lang="el-GR" sz="2800" dirty="0"/>
              <a:t> που δεν μπορούν να επωφεληθούν από οικονομιών κλίμακας που είναι διαθέσιμες στα δημόσια σύννεφα (λόγω εμπιστευτικότητας / ασφάλειας).</a:t>
            </a:r>
          </a:p>
          <a:p>
            <a:endParaRPr lang="en-US" sz="24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Πρόκληση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592291" y="3830361"/>
            <a:ext cx="8085584" cy="2313348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6" name="Can 5"/>
          <p:cNvSpPr/>
          <p:nvPr/>
        </p:nvSpPr>
        <p:spPr bwMode="auto">
          <a:xfrm>
            <a:off x="2771800" y="5334352"/>
            <a:ext cx="917882" cy="576064"/>
          </a:xfrm>
          <a:prstGeom prst="can">
            <a:avLst>
              <a:gd name="adj" fmla="val 36830"/>
            </a:avLst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3779912" y="5622384"/>
            <a:ext cx="576064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Can 8"/>
          <p:cNvSpPr/>
          <p:nvPr/>
        </p:nvSpPr>
        <p:spPr bwMode="auto">
          <a:xfrm>
            <a:off x="4446206" y="5411586"/>
            <a:ext cx="631712" cy="421595"/>
          </a:xfrm>
          <a:prstGeom prst="can">
            <a:avLst>
              <a:gd name="adj" fmla="val 36830"/>
            </a:avLst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5193972" y="5622384"/>
            <a:ext cx="576064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Can 10"/>
          <p:cNvSpPr/>
          <p:nvPr/>
        </p:nvSpPr>
        <p:spPr bwMode="auto">
          <a:xfrm>
            <a:off x="5860266" y="5550377"/>
            <a:ext cx="367918" cy="216024"/>
          </a:xfrm>
          <a:prstGeom prst="can">
            <a:avLst>
              <a:gd name="adj" fmla="val 51450"/>
            </a:avLst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118959-8E20-420E-BD69-AEDCA0A774B0}"/>
              </a:ext>
            </a:extLst>
          </p:cNvPr>
          <p:cNvSpPr/>
          <p:nvPr/>
        </p:nvSpPr>
        <p:spPr>
          <a:xfrm>
            <a:off x="619438" y="3804671"/>
            <a:ext cx="80855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r>
              <a:rPr lang="el-GR" sz="2800" kern="0" dirty="0">
                <a:solidFill>
                  <a:srgbClr val="007A37"/>
                </a:solidFill>
                <a:latin typeface="Arial"/>
                <a:ea typeface="ＭＳ Ｐゴシック" charset="0"/>
              </a:rPr>
              <a:t>Η δική μας προσέγγιση</a:t>
            </a:r>
            <a:r>
              <a:rPr lang="en-US" sz="2800" kern="0" dirty="0">
                <a:solidFill>
                  <a:srgbClr val="007A37"/>
                </a:solidFill>
                <a:latin typeface="Arial"/>
                <a:ea typeface="ＭＳ Ｐゴシック" charset="0"/>
              </a:rPr>
              <a:t>: </a:t>
            </a:r>
            <a:r>
              <a:rPr lang="el-GR" sz="2800" b="0" kern="0" dirty="0">
                <a:solidFill>
                  <a:srgbClr val="000000"/>
                </a:solidFill>
                <a:latin typeface="Arial"/>
                <a:ea typeface="ＭＳ Ｐゴシック" charset="0"/>
              </a:rPr>
              <a:t>Εισαγωγή μιας πλήρους αναλυτικής στοίβας TBD που έχει προτεραιότητα την </a:t>
            </a:r>
            <a:r>
              <a:rPr lang="el-GR" sz="2800" kern="0" dirty="0">
                <a:solidFill>
                  <a:srgbClr val="000000"/>
                </a:solidFill>
                <a:latin typeface="Arial"/>
                <a:ea typeface="ＭＳ Ｐゴシック" charset="0"/>
              </a:rPr>
              <a:t>Συμπίεση</a:t>
            </a:r>
            <a:r>
              <a:rPr lang="el-GR" sz="2800" b="0" kern="0" dirty="0">
                <a:solidFill>
                  <a:srgbClr val="000000"/>
                </a:solidFill>
                <a:latin typeface="Arial"/>
                <a:ea typeface="ＭＳ Ｐゴシック" charset="0"/>
              </a:rPr>
              <a:t> και τη </a:t>
            </a:r>
            <a:r>
              <a:rPr lang="el-GR" sz="2800" kern="0" dirty="0">
                <a:solidFill>
                  <a:srgbClr val="000000"/>
                </a:solidFill>
                <a:latin typeface="Arial"/>
                <a:ea typeface="ＭＳ Ｐゴシック" charset="0"/>
              </a:rPr>
              <a:t>Φθορά.</a:t>
            </a:r>
            <a:endParaRPr lang="en-US" sz="2000" b="0" kern="0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97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1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l-GR" dirty="0"/>
              <a:t>Περίληψη Παρουσίασης</a:t>
            </a:r>
            <a:endParaRPr lang="en-US" dirty="0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84775"/>
          </a:xfrm>
        </p:spPr>
        <p:txBody>
          <a:bodyPr/>
          <a:lstStyle/>
          <a:p>
            <a:pPr marL="514350" indent="-514350">
              <a:lnSpc>
                <a:spcPct val="90000"/>
              </a:lnSpc>
            </a:pPr>
            <a:r>
              <a:rPr lang="el-GR" sz="4000" dirty="0">
                <a:solidFill>
                  <a:schemeClr val="bg2"/>
                </a:solidFill>
              </a:rPr>
              <a:t>Εισαγωγή</a:t>
            </a:r>
            <a:r>
              <a:rPr lang="en-US" altLang="en-US" sz="4000" b="1" dirty="0">
                <a:solidFill>
                  <a:srgbClr val="FF0000"/>
                </a:solidFill>
                <a:ea typeface="ＭＳ Ｐゴシック" charset="-128"/>
              </a:rPr>
              <a:t> </a:t>
            </a:r>
          </a:p>
          <a:p>
            <a:pPr marL="514350" indent="-514350">
              <a:lnSpc>
                <a:spcPct val="90000"/>
              </a:lnSpc>
            </a:pPr>
            <a:r>
              <a:rPr lang="el-GR" altLang="en-US" sz="4000" b="1" dirty="0">
                <a:solidFill>
                  <a:srgbClr val="FF2600"/>
                </a:solidFill>
                <a:ea typeface="ＭＳ Ｐゴシック" charset="-128"/>
              </a:rPr>
              <a:t>Υπόβαθρο</a:t>
            </a:r>
            <a:endParaRPr lang="en-US" altLang="en-US" sz="4000" b="1" dirty="0">
              <a:solidFill>
                <a:srgbClr val="FF2600"/>
              </a:solidFill>
              <a:ea typeface="ＭＳ Ｐゴシック" charset="-128"/>
            </a:endParaRPr>
          </a:p>
          <a:p>
            <a:pPr marL="514350" indent="-514350">
              <a:lnSpc>
                <a:spcPct val="90000"/>
              </a:lnSpc>
            </a:pPr>
            <a:r>
              <a:rPr lang="el-GR" sz="4000" dirty="0"/>
              <a:t>Το Πλαίσιο </a:t>
            </a:r>
            <a:r>
              <a:rPr lang="en-US" sz="4000" dirty="0"/>
              <a:t>SPATE</a:t>
            </a:r>
          </a:p>
          <a:p>
            <a:pPr marL="914400" lvl="1" indent="-514350">
              <a:lnSpc>
                <a:spcPct val="90000"/>
              </a:lnSpc>
            </a:pPr>
            <a:r>
              <a:rPr lang="el-GR" sz="3200" dirty="0"/>
              <a:t>Επίπεδο Αποθήκευσης</a:t>
            </a:r>
          </a:p>
          <a:p>
            <a:pPr marL="914400" lvl="1" indent="-514350">
              <a:lnSpc>
                <a:spcPct val="90000"/>
              </a:lnSpc>
            </a:pPr>
            <a:r>
              <a:rPr lang="el-GR" sz="3200" dirty="0"/>
              <a:t>Επίπεδο Ευρετηρίου</a:t>
            </a:r>
          </a:p>
          <a:p>
            <a:pPr marL="914400" lvl="1" indent="-514350">
              <a:lnSpc>
                <a:spcPct val="90000"/>
              </a:lnSpc>
            </a:pPr>
            <a:r>
              <a:rPr lang="el-GR" sz="3200" dirty="0"/>
              <a:t>Επίπεδο Εφαρμογής</a:t>
            </a:r>
            <a:endParaRPr lang="en-US" sz="3200" dirty="0"/>
          </a:p>
          <a:p>
            <a:pPr marL="514350" indent="-514350">
              <a:lnSpc>
                <a:spcPct val="90000"/>
              </a:lnSpc>
            </a:pPr>
            <a:r>
              <a:rPr lang="el-GR" sz="4000" dirty="0"/>
              <a:t>Πειράματα</a:t>
            </a:r>
          </a:p>
          <a:p>
            <a:pPr marL="514350" indent="-514350">
              <a:lnSpc>
                <a:spcPct val="90000"/>
              </a:lnSpc>
            </a:pPr>
            <a:r>
              <a:rPr lang="el-GR" altLang="en-US" sz="4000" dirty="0"/>
              <a:t>Συμπεράσματα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84354100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57200" y="4065958"/>
            <a:ext cx="8229600" cy="2000874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</a:rPr>
              <a:t>Radio &amp; Core </a:t>
            </a:r>
            <a:r>
              <a:rPr lang="el-GR" sz="3600" b="1" dirty="0">
                <a:solidFill>
                  <a:srgbClr val="FF0000"/>
                </a:solidFill>
              </a:rPr>
              <a:t>Δίκτυο</a:t>
            </a:r>
            <a:endParaRPr lang="en-US" sz="3600" b="1" dirty="0">
              <a:solidFill>
                <a:srgbClr val="FF0000"/>
              </a:solidFill>
            </a:endParaRPr>
          </a:p>
          <a:p>
            <a:pPr lvl="1"/>
            <a:r>
              <a:rPr lang="el-GR" dirty="0"/>
              <a:t>Δημιουργία ροών πακέτων IP από τις </a:t>
            </a:r>
            <a:r>
              <a:rPr lang="en-US" dirty="0"/>
              <a:t>GSM/GPRS (2G), UMTS (3G), LTE (4G) </a:t>
            </a:r>
            <a:r>
              <a:rPr lang="el-GR" dirty="0"/>
              <a:t>κεραίες</a:t>
            </a:r>
            <a:r>
              <a:rPr lang="en-US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TBD </a:t>
            </a:r>
            <a:r>
              <a:rPr lang="el-GR" dirty="0"/>
              <a:t>Δίκτυο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24744"/>
            <a:ext cx="8186766" cy="26518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395536" y="980728"/>
            <a:ext cx="3816424" cy="301255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640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57200" y="4065958"/>
            <a:ext cx="8229600" cy="2000874"/>
          </a:xfrm>
        </p:spPr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</a:rPr>
              <a:t>Telco Big Data (TBD)</a:t>
            </a:r>
          </a:p>
          <a:p>
            <a:pPr lvl="1"/>
            <a:r>
              <a:rPr lang="en-US" sz="2400" dirty="0"/>
              <a:t>Business Supporting Systems (BSS) </a:t>
            </a:r>
            <a:r>
              <a:rPr lang="el-GR" sz="2400" dirty="0"/>
              <a:t>δεδομένα</a:t>
            </a:r>
            <a:endParaRPr lang="en-US" sz="2400" dirty="0"/>
          </a:p>
          <a:p>
            <a:pPr lvl="2"/>
            <a:r>
              <a:rPr lang="en-US" sz="2000" dirty="0"/>
              <a:t>Tens of </a:t>
            </a:r>
            <a:r>
              <a:rPr lang="en-US" sz="2000" b="1" dirty="0">
                <a:solidFill>
                  <a:srgbClr val="FF6600"/>
                </a:solidFill>
              </a:rPr>
              <a:t>GB/day</a:t>
            </a:r>
            <a:r>
              <a:rPr lang="en-US" sz="2000" dirty="0"/>
              <a:t> for a </a:t>
            </a:r>
            <a:r>
              <a:rPr lang="en-US" sz="2000" dirty="0" err="1"/>
              <a:t>xM</a:t>
            </a:r>
            <a:r>
              <a:rPr lang="en-US" sz="2000" dirty="0"/>
              <a:t>+ city</a:t>
            </a:r>
          </a:p>
          <a:p>
            <a:pPr lvl="1"/>
            <a:r>
              <a:rPr lang="en-US" sz="2400" dirty="0"/>
              <a:t>Operating Supporting Systems (OSS) </a:t>
            </a:r>
            <a:r>
              <a:rPr lang="el-GR" sz="2400" dirty="0"/>
              <a:t>δεδομένα</a:t>
            </a:r>
            <a:endParaRPr lang="en-US" sz="2400" dirty="0"/>
          </a:p>
          <a:p>
            <a:pPr lvl="2"/>
            <a:r>
              <a:rPr lang="en-US" sz="2000" dirty="0"/>
              <a:t>Tens of </a:t>
            </a:r>
            <a:r>
              <a:rPr lang="en-US" sz="2000" b="1" dirty="0">
                <a:solidFill>
                  <a:srgbClr val="FF0000"/>
                </a:solidFill>
              </a:rPr>
              <a:t>TB/day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for a </a:t>
            </a:r>
            <a:r>
              <a:rPr lang="en-US" sz="2000" dirty="0" err="1"/>
              <a:t>xM</a:t>
            </a:r>
            <a:r>
              <a:rPr lang="en-US" sz="2000" dirty="0"/>
              <a:t>+ city</a:t>
            </a:r>
          </a:p>
          <a:p>
            <a:pPr lvl="2"/>
            <a:endParaRPr lang="en-US" sz="2000" dirty="0"/>
          </a:p>
          <a:p>
            <a:pPr lvl="1"/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Ροές </a:t>
            </a:r>
            <a:r>
              <a:rPr lang="en-US" dirty="0"/>
              <a:t>TBD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24744"/>
            <a:ext cx="8186766" cy="26518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4211960" y="1053406"/>
            <a:ext cx="2376264" cy="272318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6228184" y="3501008"/>
            <a:ext cx="504056" cy="648072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6760065" y="3856429"/>
            <a:ext cx="2258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1" dirty="0"/>
              <a:t>Measurement Reports (can be used to localize users with triangulation ~50 meters)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47864" y="3806000"/>
            <a:ext cx="2662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1" dirty="0"/>
              <a:t>Call Quality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3707904" y="3544809"/>
            <a:ext cx="648072" cy="31162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4797151" y="3877029"/>
            <a:ext cx="16307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1" dirty="0"/>
              <a:t>Data quality (web speed, connection success rate)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5413443" y="3552993"/>
            <a:ext cx="54479" cy="32403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2570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7" grpId="0"/>
      <p:bldP spid="9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3"/>
          <p:cNvSpPr>
            <a:spLocks noGrp="1"/>
          </p:cNvSpPr>
          <p:nvPr>
            <p:ph idx="1"/>
          </p:nvPr>
        </p:nvSpPr>
        <p:spPr>
          <a:xfrm>
            <a:off x="457200" y="1052736"/>
            <a:ext cx="8186766" cy="5112568"/>
          </a:xfrm>
        </p:spPr>
        <p:txBody>
          <a:bodyPr/>
          <a:lstStyle/>
          <a:p>
            <a:r>
              <a:rPr lang="en-US" sz="2800" dirty="0"/>
              <a:t>TBD </a:t>
            </a:r>
            <a:r>
              <a:rPr lang="el-GR" sz="2800" dirty="0"/>
              <a:t>μπορούν να αναπαρασταθούν εννοιολογικά από ένα σχεσιακό διάγραμμα</a:t>
            </a:r>
            <a:r>
              <a:rPr lang="en-US" sz="2800" dirty="0"/>
              <a:t>. </a:t>
            </a:r>
          </a:p>
          <a:p>
            <a:pPr lvl="1"/>
            <a:r>
              <a:rPr lang="el-GR" sz="2400" dirty="0"/>
              <a:t>Εκατοντάδες Χαρακτηριστικά </a:t>
            </a:r>
            <a:r>
              <a:rPr lang="en-US" sz="2400" dirty="0"/>
              <a:t>(</a:t>
            </a:r>
            <a:r>
              <a:rPr lang="el-GR" sz="2400" dirty="0"/>
              <a:t>π.χ., </a:t>
            </a:r>
            <a:r>
              <a:rPr lang="en-US" sz="2400" dirty="0"/>
              <a:t>200) &amp; </a:t>
            </a:r>
            <a:r>
              <a:rPr lang="el-GR" sz="2400" dirty="0"/>
              <a:t>Εκατομμύρια εγγραφές</a:t>
            </a:r>
          </a:p>
          <a:p>
            <a:pPr lvl="1"/>
            <a:r>
              <a:rPr lang="el-GR" sz="2400" dirty="0"/>
              <a:t>Τα </a:t>
            </a:r>
            <a:r>
              <a:rPr lang="el-GR" sz="2400" b="1" dirty="0"/>
              <a:t>ξένα κλειδιά </a:t>
            </a:r>
            <a:r>
              <a:rPr lang="el-GR" sz="2400" dirty="0"/>
              <a:t>συνενώνουν τους πίνακες για να δώσουν απαντήσεις σε πιο </a:t>
            </a:r>
            <a:r>
              <a:rPr lang="el-GR" sz="2400" b="1" dirty="0"/>
              <a:t>σύνθετα</a:t>
            </a:r>
            <a:r>
              <a:rPr lang="el-GR" sz="2400" dirty="0"/>
              <a:t> ερωτήματα</a:t>
            </a:r>
          </a:p>
          <a:p>
            <a:pPr lvl="1"/>
            <a:r>
              <a:rPr lang="el-GR" sz="2400" dirty="0"/>
              <a:t>Η </a:t>
            </a:r>
            <a:r>
              <a:rPr lang="el-GR" sz="2400" b="1" dirty="0"/>
              <a:t>τοποθεσία</a:t>
            </a:r>
            <a:r>
              <a:rPr lang="el-GR" sz="2400" dirty="0"/>
              <a:t> των χρηστών </a:t>
            </a:r>
            <a:r>
              <a:rPr lang="el-GR" sz="2400" b="1" dirty="0"/>
              <a:t>δεν</a:t>
            </a:r>
            <a:r>
              <a:rPr lang="el-GR" sz="2400" dirty="0"/>
              <a:t> βρίσκεται στα TBD (αλλά μπορεί να προσδιοριστεί από τα δεδομένα MR ~ περίπου 50 μέτρα ακρίβεια)</a:t>
            </a:r>
            <a:endParaRPr lang="en-US" sz="2400" dirty="0"/>
          </a:p>
          <a:p>
            <a:pPr lvl="1"/>
            <a:r>
              <a:rPr lang="el-GR" sz="2400" b="1" dirty="0"/>
              <a:t>Ιδιόκτητες μορφές δεδομένων </a:t>
            </a:r>
            <a:r>
              <a:rPr lang="el-GR" sz="2400" dirty="0"/>
              <a:t>καθιστούν δύσκολο να επεκταθεί το σχήμα TBD (π.χ., μοντέλα </a:t>
            </a:r>
            <a:r>
              <a:rPr lang="el-GR" sz="2400" dirty="0" err="1"/>
              <a:t>ραδιοδιάδοσης</a:t>
            </a:r>
            <a:r>
              <a:rPr lang="el-GR" sz="2400" dirty="0"/>
              <a:t>)</a:t>
            </a:r>
            <a:endParaRPr lang="en-US" sz="2000" dirty="0"/>
          </a:p>
          <a:p>
            <a:pPr lvl="2"/>
            <a:endParaRPr lang="en-US" sz="2000" dirty="0"/>
          </a:p>
          <a:p>
            <a:pPr lvl="1"/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TBD </a:t>
            </a:r>
            <a:r>
              <a:rPr lang="el-GR" dirty="0"/>
              <a:t>Σχεσιακό Διάγραμμα</a:t>
            </a:r>
            <a:endParaRPr lang="en-US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96529" y="4797152"/>
            <a:ext cx="8150941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114993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Balance</Template>
  <TotalTime>9950</TotalTime>
  <Words>1974</Words>
  <Application>Microsoft Office PowerPoint</Application>
  <PresentationFormat>On-screen Show (4:3)</PresentationFormat>
  <Paragraphs>274</Paragraphs>
  <Slides>31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ＭＳ Ｐゴシック</vt:lpstr>
      <vt:lpstr>Arial</vt:lpstr>
      <vt:lpstr>Calibre Light</vt:lpstr>
      <vt:lpstr>Courier New</vt:lpstr>
      <vt:lpstr>Tahoma</vt:lpstr>
      <vt:lpstr>Times New Roman</vt:lpstr>
      <vt:lpstr>Wingdings</vt:lpstr>
      <vt:lpstr>Default Design</vt:lpstr>
      <vt:lpstr>Αποτελεσματική Διερευνητική Ανάλυση Μεγάλων Τηλεπικοινωνιακών Δεδομένων µε Συμπίεση και Αποσύνθεση</vt:lpstr>
      <vt:lpstr>Παρακίνηση</vt:lpstr>
      <vt:lpstr>Telco Big Data (TBD)</vt:lpstr>
      <vt:lpstr>Βιομηχανική προοπτική</vt:lpstr>
      <vt:lpstr>Πρόκληση</vt:lpstr>
      <vt:lpstr>Περίληψη Παρουσίασης</vt:lpstr>
      <vt:lpstr>TBD Δίκτυο</vt:lpstr>
      <vt:lpstr>Ροές TBD</vt:lpstr>
      <vt:lpstr>TBD Σχεσιακό Διάγραμμα</vt:lpstr>
      <vt:lpstr>Περίληψη Παρουσίασης</vt:lpstr>
      <vt:lpstr>SPATE: Επισκόπηση</vt:lpstr>
      <vt:lpstr>Επίπεδο Αποθήκευσης: Συμπίεση</vt:lpstr>
      <vt:lpstr>Επίπεδο Αποθήκευσης: Συμπίεση</vt:lpstr>
      <vt:lpstr>Επίπεδο Αποθήκευσης: Συμπίεση</vt:lpstr>
      <vt:lpstr>Επίπεδο Αποθήκευσης: Συμπίεση</vt:lpstr>
      <vt:lpstr>Επίπεδο Αποθήκευσης: Συμπίεση</vt:lpstr>
      <vt:lpstr>Επιπέδου Ευρετηρίου: Ενότητες</vt:lpstr>
      <vt:lpstr>Επιπέδου Ευρετηρίου: Ενότητες</vt:lpstr>
      <vt:lpstr>Επιπέδου Ευρετηρίου: Φθορά</vt:lpstr>
      <vt:lpstr>Επιπέδου Ευρετηρίου: Ενότητες</vt:lpstr>
      <vt:lpstr>Επίπεδο Εφαρμογής: SPATE-UI</vt:lpstr>
      <vt:lpstr>Περίληψη Παρουσίασης</vt:lpstr>
      <vt:lpstr>Πειραματική Μεθοδολογία</vt:lpstr>
      <vt:lpstr>Πειραματική δοκιμή</vt:lpstr>
      <vt:lpstr>Ingestion Time and Space </vt:lpstr>
      <vt:lpstr>(Βασικές) Εργασίες Διερεύνησης Δεδομένων</vt:lpstr>
      <vt:lpstr>Εργασίες Διερεύνησης Δεδομένων</vt:lpstr>
      <vt:lpstr>Συμπεράσματα &amp; Μέλλον</vt:lpstr>
      <vt:lpstr>SPATE: Συμπίεση και Διερεύνηση Μεγάλων Τηλεπικοινωνιακών Δεδομένων</vt:lpstr>
      <vt:lpstr>Related Work</vt:lpstr>
      <vt:lpstr>Related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Efficient Exploration of Telco Big Data with Compression and Decaying</dc:title>
  <dc:subject>University of Cyprus</dc:subject>
  <dc:creator>Demetris Zeinalipour; Costantinos Costa</dc:creator>
  <cp:lastModifiedBy>Costantinos Costa</cp:lastModifiedBy>
  <cp:revision>889</cp:revision>
  <cp:lastPrinted>2005-08-16T19:27:47Z</cp:lastPrinted>
  <dcterms:created xsi:type="dcterms:W3CDTF">2016-03-24T13:15:50Z</dcterms:created>
  <dcterms:modified xsi:type="dcterms:W3CDTF">2017-08-25T10:19:22Z</dcterms:modified>
</cp:coreProperties>
</file>