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1846" r:id="rId2"/>
    <p:sldId id="1583" r:id="rId3"/>
    <p:sldId id="1811" r:id="rId4"/>
    <p:sldId id="1716" r:id="rId5"/>
    <p:sldId id="1701" r:id="rId6"/>
    <p:sldId id="1858" r:id="rId7"/>
    <p:sldId id="1882" r:id="rId8"/>
    <p:sldId id="1881" r:id="rId9"/>
    <p:sldId id="1861" r:id="rId10"/>
    <p:sldId id="1855" r:id="rId11"/>
    <p:sldId id="1862" r:id="rId12"/>
    <p:sldId id="1877" r:id="rId13"/>
    <p:sldId id="1864" r:id="rId14"/>
    <p:sldId id="1860" r:id="rId15"/>
    <p:sldId id="1863" r:id="rId16"/>
    <p:sldId id="1865" r:id="rId17"/>
    <p:sldId id="1883" r:id="rId18"/>
    <p:sldId id="1866" r:id="rId19"/>
    <p:sldId id="1880" r:id="rId20"/>
    <p:sldId id="1867" r:id="rId21"/>
    <p:sldId id="1870" r:id="rId22"/>
    <p:sldId id="1875" r:id="rId23"/>
    <p:sldId id="1876" r:id="rId24"/>
    <p:sldId id="1872" r:id="rId25"/>
    <p:sldId id="1873" r:id="rId26"/>
    <p:sldId id="1874" r:id="rId27"/>
    <p:sldId id="1871" r:id="rId28"/>
    <p:sldId id="1878" r:id="rId29"/>
    <p:sldId id="1879" r:id="rId30"/>
  </p:sldIdLst>
  <p:sldSz cx="9144000" cy="6858000" type="screen4x3"/>
  <p:notesSz cx="6797675" cy="9928225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  <a:srgbClr val="FF0000"/>
    <a:srgbClr val="003399"/>
    <a:srgbClr val="FFFFCC"/>
    <a:srgbClr val="FFFFFF"/>
    <a:srgbClr val="CCECFF"/>
    <a:srgbClr val="FF33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9"/>
    <p:restoredTop sz="92226" autoAdjust="0"/>
  </p:normalViewPr>
  <p:slideViewPr>
    <p:cSldViewPr>
      <p:cViewPr varScale="1">
        <p:scale>
          <a:sx n="63" d="100"/>
          <a:sy n="63" d="100"/>
        </p:scale>
        <p:origin x="150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940" y="-12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l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r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l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solidFill>
                  <a:schemeClr val="tx1"/>
                </a:solidFill>
              </a:defRPr>
            </a:lvl1pPr>
          </a:lstStyle>
          <a:p>
            <a:fld id="{FC9F9C9A-CB1D-C747-8B6C-7F1C10D936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905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l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r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7713"/>
            <a:ext cx="4957763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Click to edit Master text styles</a:t>
            </a:r>
          </a:p>
          <a:p>
            <a:pPr lvl="1"/>
            <a:r>
              <a:rPr lang="el-GR" noProof="0"/>
              <a:t>Second level</a:t>
            </a:r>
          </a:p>
          <a:p>
            <a:pPr lvl="2"/>
            <a:r>
              <a:rPr lang="el-GR" noProof="0"/>
              <a:t>Third level</a:t>
            </a:r>
          </a:p>
          <a:p>
            <a:pPr lvl="3"/>
            <a:r>
              <a:rPr lang="el-GR" noProof="0"/>
              <a:t>Fourth level</a:t>
            </a:r>
          </a:p>
          <a:p>
            <a:pPr lvl="4"/>
            <a:r>
              <a:rPr lang="el-GR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l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solidFill>
                  <a:schemeClr val="tx1"/>
                </a:solidFill>
              </a:defRPr>
            </a:lvl1pPr>
          </a:lstStyle>
          <a:p>
            <a:fld id="{C09390A0-FEF1-134F-A2CC-A189D6DFEA3F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957264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29E195-14F3-44E3-A298-3814BF42605B}" type="slidenum">
              <a:rPr lang="el-GR" altLang="en-US"/>
              <a:pPr/>
              <a:t>1</a:t>
            </a:fld>
            <a:endParaRPr lang="el-GR" alt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9300"/>
            <a:ext cx="4954587" cy="3717925"/>
          </a:xfrm>
          <a:ln w="12700"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659" tIns="46829" rIns="93659" bIns="46829"/>
          <a:lstStyle/>
          <a:p>
            <a:pPr eaLnBrk="1" hangingPunct="1"/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8687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FB3BE-2114-4052-8E5B-E9E53A4A1506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8671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6C4714-A5BE-4432-B1CE-A1540D66FF9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3641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6C4714-A5BE-4432-B1CE-A1540D66FF9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4504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29E195-14F3-44E3-A298-3814BF42605B}" type="slidenum">
              <a:rPr lang="el-GR" altLang="en-US"/>
              <a:pPr/>
              <a:t>28</a:t>
            </a:fld>
            <a:endParaRPr lang="el-GR" alt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9300"/>
            <a:ext cx="4954587" cy="3717925"/>
          </a:xfrm>
          <a:ln w="12700"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659" tIns="46829" rIns="93659" bIns="46829"/>
          <a:lstStyle/>
          <a:p>
            <a:pPr eaLnBrk="1" hangingPunct="1"/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8202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393BB8F-5B6A-4F4C-8795-F7D2AE9B7346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2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77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857D551-8ED2-904A-AE37-C698A7C37F3C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3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63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B5694D0-A099-014F-B84E-CF5233232302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4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963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8C9CB39-919E-FB43-B2C4-498416B51117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5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15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B56C603-1A55-C641-A20A-817F4388FAD2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6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98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85F1F2-9459-4779-A7D8-1011BA634FA7}" type="slidenum">
              <a:rPr lang="el-GR" smtClean="0">
                <a:latin typeface="Arial" charset="0"/>
              </a:rPr>
              <a:pPr>
                <a:defRPr/>
              </a:pPr>
              <a:t>7</a:t>
            </a:fld>
            <a:endParaRPr lang="el-G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948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B56C603-1A55-C641-A20A-817F4388FAD2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9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34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6C4714-A5BE-4432-B1CE-A1540D66FF9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50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E16B93EE-FCDA-49C6-AB66-432EE118EC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1163" y="6160088"/>
            <a:ext cx="1791386" cy="53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63473E-3BC0-460B-A8AD-C84478807A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8587" y="6160088"/>
            <a:ext cx="3375060" cy="61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AAU_logo_2012.png (408×377)">
            <a:extLst>
              <a:ext uri="{FF2B5EF4-FFF2-40B4-BE49-F238E27FC236}">
                <a16:creationId xmlns:a16="http://schemas.microsoft.com/office/drawing/2014/main" id="{120312D3-3FDC-470D-B1D3-B19E42888F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304" y="6062518"/>
            <a:ext cx="890528" cy="82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koltech-logo.png (198×73)">
            <a:extLst>
              <a:ext uri="{FF2B5EF4-FFF2-40B4-BE49-F238E27FC236}">
                <a16:creationId xmlns:a16="http://schemas.microsoft.com/office/drawing/2014/main" id="{4BE9FC13-1C8A-4B05-BF43-6F4136F8B5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27547"/>
            <a:ext cx="1715028" cy="63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33412"/>
          </a:xfrm>
          <a:solidFill>
            <a:srgbClr val="002060"/>
          </a:solidFill>
          <a:ln>
            <a:noFill/>
          </a:ln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73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5753415" y="6363501"/>
            <a:ext cx="2664296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de-DE" sz="1100" b="0" dirty="0">
                <a:solidFill>
                  <a:schemeClr val="bg2"/>
                </a:solidFill>
              </a:rPr>
              <a:t>© </a:t>
            </a:r>
            <a:r>
              <a:rPr lang="de-DE" sz="1100" b="0" dirty="0" err="1">
                <a:solidFill>
                  <a:schemeClr val="bg2"/>
                </a:solidFill>
              </a:rPr>
              <a:t>Nikitin</a:t>
            </a:r>
            <a:r>
              <a:rPr lang="de-DE" sz="1100" b="0" dirty="0">
                <a:solidFill>
                  <a:schemeClr val="bg2"/>
                </a:solidFill>
              </a:rPr>
              <a:t>,</a:t>
            </a:r>
            <a:r>
              <a:rPr lang="de-DE" sz="1100" b="0" baseline="0" dirty="0">
                <a:solidFill>
                  <a:schemeClr val="bg2"/>
                </a:solidFill>
              </a:rPr>
              <a:t> </a:t>
            </a:r>
            <a:r>
              <a:rPr lang="de-DE" sz="1100" b="0" baseline="0" dirty="0" err="1">
                <a:solidFill>
                  <a:schemeClr val="bg2"/>
                </a:solidFill>
              </a:rPr>
              <a:t>Laoudias</a:t>
            </a:r>
            <a:r>
              <a:rPr lang="de-DE" sz="1100" b="0" baseline="0" dirty="0">
                <a:solidFill>
                  <a:schemeClr val="bg2"/>
                </a:solidFill>
              </a:rPr>
              <a:t>, </a:t>
            </a:r>
            <a:r>
              <a:rPr lang="de-DE" sz="1100" b="0" baseline="0" dirty="0" err="1">
                <a:solidFill>
                  <a:schemeClr val="bg2"/>
                </a:solidFill>
              </a:rPr>
              <a:t>Chatzimilioudis</a:t>
            </a:r>
            <a:r>
              <a:rPr lang="de-DE" sz="1100" b="0" baseline="0" dirty="0">
                <a:solidFill>
                  <a:schemeClr val="bg2"/>
                </a:solidFill>
              </a:rPr>
              <a:t>,           Karras, Zeinalipour</a:t>
            </a:r>
            <a:endParaRPr lang="en-US" sz="1100" b="0" dirty="0">
              <a:solidFill>
                <a:schemeClr val="bg2"/>
              </a:solidFill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8172400" y="6350092"/>
            <a:ext cx="5144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8EC8355E-476A-734E-A83A-E4393E9CA904}" type="slidenum">
              <a:rPr lang="el-GR" altLang="en-US" sz="1400"/>
              <a:pPr algn="r" eaLnBrk="1" hangingPunct="1"/>
              <a:t>‹#›</a:t>
            </a:fld>
            <a:endParaRPr lang="el-GR" altLang="en-US" sz="1200" dirty="0"/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E16B93EE-FCDA-49C6-AB66-432EE118EC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4301" y="6422041"/>
            <a:ext cx="1111857" cy="32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9663473E-3BC0-460B-A8AD-C84478807A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5984" y="6433041"/>
            <a:ext cx="2098208" cy="37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AAU_logo_2012.png (408×377)">
            <a:extLst>
              <a:ext uri="{FF2B5EF4-FFF2-40B4-BE49-F238E27FC236}">
                <a16:creationId xmlns:a16="http://schemas.microsoft.com/office/drawing/2014/main" id="{120312D3-3FDC-470D-B1D3-B19E42888F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98" y="6368038"/>
            <a:ext cx="551186" cy="50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Skoltech-logo.png (198×73)">
            <a:extLst>
              <a:ext uri="{FF2B5EF4-FFF2-40B4-BE49-F238E27FC236}">
                <a16:creationId xmlns:a16="http://schemas.microsoft.com/office/drawing/2014/main" id="{4BE9FC13-1C8A-4B05-BF43-6F4136F8B5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4" y="6469315"/>
            <a:ext cx="1009737" cy="37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928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3412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dirty="0" err="1"/>
              <a:t>Click</a:t>
            </a:r>
            <a:r>
              <a:rPr lang="el-GR" altLang="en-US" dirty="0"/>
              <a:t> </a:t>
            </a:r>
            <a:r>
              <a:rPr lang="el-GR" altLang="en-US" dirty="0" err="1"/>
              <a:t>to</a:t>
            </a:r>
            <a:r>
              <a:rPr lang="el-GR" altLang="en-US" dirty="0"/>
              <a:t> </a:t>
            </a:r>
            <a:r>
              <a:rPr lang="el-GR" altLang="en-US" dirty="0" err="1"/>
              <a:t>edit</a:t>
            </a:r>
            <a:r>
              <a:rPr lang="el-GR" altLang="en-US" dirty="0"/>
              <a:t> </a:t>
            </a:r>
            <a:r>
              <a:rPr lang="el-GR" altLang="en-US" dirty="0" err="1"/>
              <a:t>Master</a:t>
            </a:r>
            <a:r>
              <a:rPr lang="el-GR" altLang="en-US" dirty="0"/>
              <a:t> </a:t>
            </a:r>
            <a:r>
              <a:rPr lang="el-GR" altLang="en-US" dirty="0" err="1"/>
              <a:t>title</a:t>
            </a:r>
            <a:r>
              <a:rPr lang="el-GR" altLang="en-US" dirty="0"/>
              <a:t> </a:t>
            </a:r>
            <a:r>
              <a:rPr lang="el-GR" altLang="en-US" dirty="0" err="1"/>
              <a:t>style</a:t>
            </a:r>
            <a:endParaRPr lang="el-GR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Click to edit Master text styles</a:t>
            </a:r>
          </a:p>
          <a:p>
            <a:pPr lvl="1"/>
            <a:r>
              <a:rPr lang="el-GR" altLang="en-US"/>
              <a:t>Second level</a:t>
            </a:r>
          </a:p>
          <a:p>
            <a:pPr lvl="2"/>
            <a:r>
              <a:rPr lang="el-GR" altLang="en-US"/>
              <a:t>Third level</a:t>
            </a:r>
          </a:p>
          <a:p>
            <a:pPr lvl="3"/>
            <a:r>
              <a:rPr lang="el-GR" altLang="en-US"/>
              <a:t>Fourth level</a:t>
            </a:r>
          </a:p>
          <a:p>
            <a:pPr lvl="4"/>
            <a:r>
              <a:rPr lang="el-GR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2843213" y="6553200"/>
            <a:ext cx="3529012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357188" y="0"/>
            <a:ext cx="8358187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0" i="1">
                <a:solidFill>
                  <a:schemeClr val="bg1"/>
                </a:solidFill>
              </a:rPr>
              <a:t>Dagstuhl Seminar </a:t>
            </a:r>
            <a:r>
              <a:rPr lang="en-GB" sz="1800" b="0" i="1">
                <a:solidFill>
                  <a:schemeClr val="bg1"/>
                </a:solidFill>
              </a:rPr>
              <a:t>10042, </a:t>
            </a:r>
            <a:r>
              <a:rPr lang="en-US" sz="1800" b="0" i="1">
                <a:solidFill>
                  <a:schemeClr val="bg1"/>
                </a:solidFill>
              </a:rPr>
              <a:t>Demetris Zeinalipour, University of Cyprus, 26/1/2010 </a:t>
            </a:r>
            <a:endParaRPr lang="en-GB" sz="1800" b="0" i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70JV4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t=28&amp;v=8EvioLZ6hv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PZlwKngcGo&amp;feature=youtu.be&amp;t=9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1"/>
          <p:cNvSpPr>
            <a:spLocks noChangeArrowheads="1"/>
          </p:cNvSpPr>
          <p:nvPr/>
        </p:nvSpPr>
        <p:spPr bwMode="auto">
          <a:xfrm>
            <a:off x="635000" y="5305425"/>
            <a:ext cx="7993063" cy="647700"/>
          </a:xfrm>
          <a:prstGeom prst="rect">
            <a:avLst/>
          </a:prstGeom>
          <a:solidFill>
            <a:srgbClr val="0035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l-GR" sz="1800" dirty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5</a:t>
            </a:r>
            <a:r>
              <a:rPr lang="el-GR" sz="1800" dirty="0">
                <a:solidFill>
                  <a:schemeClr val="bg1"/>
                </a:solidFill>
              </a:rPr>
              <a:t>o Ελληνικό Συμπόσιο Διαχείρισης Δεδομένων (ΕΣΔΔ’1</a:t>
            </a:r>
            <a:r>
              <a:rPr lang="en-US" sz="1800" dirty="0">
                <a:solidFill>
                  <a:schemeClr val="bg1"/>
                </a:solidFill>
              </a:rPr>
              <a:t>7</a:t>
            </a:r>
            <a:r>
              <a:rPr lang="el-GR" sz="1800" dirty="0">
                <a:solidFill>
                  <a:schemeClr val="bg1"/>
                </a:solidFill>
              </a:rPr>
              <a:t>)  </a:t>
            </a:r>
          </a:p>
          <a:p>
            <a:pPr algn="ctr" eaLnBrk="1" hangingPunct="1"/>
            <a:r>
              <a:rPr lang="en-US" sz="1800" b="0" dirty="0">
                <a:solidFill>
                  <a:schemeClr val="bg1"/>
                </a:solidFill>
              </a:rPr>
              <a:t>24</a:t>
            </a:r>
            <a:r>
              <a:rPr lang="el-GR" sz="1800" b="0" dirty="0">
                <a:solidFill>
                  <a:schemeClr val="bg1"/>
                </a:solidFill>
              </a:rPr>
              <a:t> Αυγούστου - </a:t>
            </a:r>
            <a:r>
              <a:rPr lang="en-US" sz="1800" b="0" dirty="0">
                <a:solidFill>
                  <a:schemeClr val="bg1"/>
                </a:solidFill>
              </a:rPr>
              <a:t>25</a:t>
            </a:r>
            <a:r>
              <a:rPr lang="el-GR" sz="1800" b="0" dirty="0">
                <a:solidFill>
                  <a:schemeClr val="bg1"/>
                </a:solidFill>
              </a:rPr>
              <a:t> Αυγούστου 201</a:t>
            </a:r>
            <a:r>
              <a:rPr lang="en-US" sz="1800" b="0" dirty="0">
                <a:solidFill>
                  <a:schemeClr val="bg1"/>
                </a:solidFill>
              </a:rPr>
              <a:t>7</a:t>
            </a:r>
            <a:r>
              <a:rPr lang="el-GR" sz="1800" b="0" dirty="0">
                <a:solidFill>
                  <a:schemeClr val="bg1"/>
                </a:solidFill>
              </a:rPr>
              <a:t>, Αθήνα, Ελλάδα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961312" cy="1511300"/>
          </a:xfrm>
          <a:solidFill>
            <a:srgbClr val="00355E"/>
          </a:solidFill>
          <a:ln>
            <a:solidFill>
              <a:schemeClr val="tx1"/>
            </a:solidFill>
          </a:ln>
        </p:spPr>
        <p:txBody>
          <a:bodyPr lIns="92075" tIns="46038" rIns="92075" bIns="46038"/>
          <a:lstStyle/>
          <a:p>
            <a:pPr eaLnBrk="1" hangingPunct="1"/>
            <a:r>
              <a:rPr lang="el-GR" altLang="en-US" sz="3200" dirty="0">
                <a:ea typeface="ＭＳ Ｐゴシック" charset="-128"/>
              </a:rPr>
              <a:t>Εκτίμηση της Ακρίβειας Γεωτοποθέτησης σε Εσωτερικούς Χώρους με Ψηφιακά Αποτυπώματα Σημάτων</a:t>
            </a:r>
            <a:endParaRPr lang="en-US" altLang="en-US" sz="3200" i="1" dirty="0">
              <a:solidFill>
                <a:schemeClr val="bg1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611188" y="2060848"/>
            <a:ext cx="7961312" cy="309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0" dirty="0" err="1">
                <a:solidFill>
                  <a:srgbClr val="000000"/>
                </a:solidFill>
              </a:rPr>
              <a:t>Artyom</a:t>
            </a:r>
            <a:r>
              <a:rPr lang="en-US" sz="2400" b="0" dirty="0">
                <a:solidFill>
                  <a:srgbClr val="000000"/>
                </a:solidFill>
              </a:rPr>
              <a:t> </a:t>
            </a:r>
            <a:r>
              <a:rPr lang="en-US" sz="2400" b="0" dirty="0" err="1">
                <a:solidFill>
                  <a:srgbClr val="000000"/>
                </a:solidFill>
              </a:rPr>
              <a:t>Nikitin</a:t>
            </a:r>
            <a:r>
              <a:rPr lang="el-GR" sz="2400" baseline="30000" dirty="0">
                <a:solidFill>
                  <a:srgbClr val="000000"/>
                </a:solidFill>
              </a:rPr>
              <a:t>*</a:t>
            </a:r>
            <a:r>
              <a:rPr lang="el-GR" sz="2400" b="0" dirty="0">
                <a:solidFill>
                  <a:srgbClr val="000000"/>
                </a:solidFill>
              </a:rPr>
              <a:t>, Χρίστος </a:t>
            </a:r>
            <a:r>
              <a:rPr lang="el-GR" sz="2400" b="0" dirty="0" err="1">
                <a:solidFill>
                  <a:srgbClr val="000000"/>
                </a:solidFill>
              </a:rPr>
              <a:t>Λαουδιάς</a:t>
            </a:r>
            <a:r>
              <a:rPr lang="el-GR" sz="2400" b="0" baseline="30000" dirty="0">
                <a:solidFill>
                  <a:srgbClr val="000000"/>
                </a:solidFill>
              </a:rPr>
              <a:t>†</a:t>
            </a:r>
            <a:r>
              <a:rPr lang="el-GR" sz="2400" b="0" dirty="0">
                <a:solidFill>
                  <a:srgbClr val="000000"/>
                </a:solidFill>
              </a:rPr>
              <a:t>, Γεώργιος </a:t>
            </a:r>
            <a:r>
              <a:rPr lang="el-GR" sz="2400" b="0" dirty="0" err="1">
                <a:solidFill>
                  <a:srgbClr val="000000"/>
                </a:solidFill>
              </a:rPr>
              <a:t>Χατζημηλιούδης</a:t>
            </a:r>
            <a:r>
              <a:rPr lang="el-GR" sz="2400" b="0" baseline="30000" dirty="0">
                <a:solidFill>
                  <a:srgbClr val="000000"/>
                </a:solidFill>
              </a:rPr>
              <a:t>†</a:t>
            </a:r>
            <a:r>
              <a:rPr lang="el-GR" sz="2400" b="0" dirty="0">
                <a:solidFill>
                  <a:srgbClr val="000000"/>
                </a:solidFill>
              </a:rPr>
              <a:t>, Παναγιώτης Καρράς</a:t>
            </a:r>
            <a:r>
              <a:rPr lang="en-US" sz="2400" b="0" baseline="30000" dirty="0">
                <a:solidFill>
                  <a:srgbClr val="000000"/>
                </a:solidFill>
              </a:rPr>
              <a:t>‡ </a:t>
            </a:r>
            <a:r>
              <a:rPr lang="el-GR" sz="2400" b="0" dirty="0">
                <a:solidFill>
                  <a:srgbClr val="000000"/>
                </a:solidFill>
              </a:rPr>
              <a:t>και</a:t>
            </a:r>
            <a:r>
              <a:rPr lang="en-US" sz="2400" b="0" dirty="0">
                <a:solidFill>
                  <a:srgbClr val="000000"/>
                </a:solidFill>
              </a:rPr>
              <a:t> </a:t>
            </a:r>
            <a:r>
              <a:rPr lang="el-GR" sz="2400" b="0" dirty="0">
                <a:solidFill>
                  <a:srgbClr val="000000"/>
                </a:solidFill>
              </a:rPr>
              <a:t>Δημήτρης Ζεϊναλιπούρ</a:t>
            </a:r>
            <a:r>
              <a:rPr lang="el-GR" sz="2400" baseline="30000" dirty="0">
                <a:solidFill>
                  <a:srgbClr val="000000"/>
                </a:solidFill>
              </a:rPr>
              <a:t>§</a:t>
            </a:r>
            <a:r>
              <a:rPr lang="el-GR" sz="2400" b="0" baseline="30000" dirty="0">
                <a:solidFill>
                  <a:srgbClr val="000000"/>
                </a:solidFill>
              </a:rPr>
              <a:t>†</a:t>
            </a:r>
            <a:r>
              <a:rPr lang="el-GR" sz="2400" b="0" dirty="0">
                <a:solidFill>
                  <a:srgbClr val="000000"/>
                </a:solidFill>
              </a:rPr>
              <a:t> </a:t>
            </a:r>
            <a:endParaRPr lang="en-US" sz="2400" b="0" dirty="0">
              <a:solidFill>
                <a:srgbClr val="000000"/>
              </a:solidFill>
            </a:endParaRPr>
          </a:p>
          <a:p>
            <a:pPr algn="ctr"/>
            <a:endParaRPr lang="en-US" sz="800" b="0" dirty="0">
              <a:solidFill>
                <a:srgbClr val="000000"/>
              </a:solidFill>
            </a:endParaRPr>
          </a:p>
          <a:p>
            <a:pPr algn="ctr"/>
            <a:r>
              <a:rPr lang="el-GR" sz="1600" b="0" dirty="0">
                <a:solidFill>
                  <a:srgbClr val="000000"/>
                </a:solidFill>
              </a:rPr>
              <a:t>∗ </a:t>
            </a:r>
            <a:r>
              <a:rPr lang="en-US" sz="1600" b="0" dirty="0" err="1">
                <a:solidFill>
                  <a:srgbClr val="000000"/>
                </a:solidFill>
              </a:rPr>
              <a:t>Skoltech</a:t>
            </a:r>
            <a:r>
              <a:rPr lang="en-US" sz="1600" b="0" dirty="0">
                <a:solidFill>
                  <a:srgbClr val="000000"/>
                </a:solidFill>
              </a:rPr>
              <a:t>, 143026 Moscow, Russia</a:t>
            </a:r>
          </a:p>
          <a:p>
            <a:pPr lvl="0" algn="ctr"/>
            <a:r>
              <a:rPr lang="el-GR" sz="1600" b="0" dirty="0">
                <a:solidFill>
                  <a:srgbClr val="000000"/>
                </a:solidFill>
              </a:rPr>
              <a:t>†Πανεπιστήμιο Κύπρου, 1678 Λευκωσία, Κύπρος</a:t>
            </a:r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‡ </a:t>
            </a:r>
            <a:r>
              <a:rPr lang="nn-NO" sz="1600" b="0" dirty="0">
                <a:solidFill>
                  <a:srgbClr val="000000"/>
                </a:solidFill>
              </a:rPr>
              <a:t>Aalborg University, 9220 Aalborg, Denmark</a:t>
            </a:r>
            <a:endParaRPr lang="en-US" sz="1600" b="0" dirty="0">
              <a:solidFill>
                <a:srgbClr val="000000"/>
              </a:solidFill>
            </a:endParaRPr>
          </a:p>
          <a:p>
            <a:pPr lvl="0" algn="ctr"/>
            <a:r>
              <a:rPr lang="el-GR" sz="1600" b="0" dirty="0">
                <a:solidFill>
                  <a:srgbClr val="000000"/>
                </a:solidFill>
              </a:rPr>
              <a:t>§ </a:t>
            </a:r>
            <a:r>
              <a:rPr lang="en-US" sz="1600" b="0" dirty="0">
                <a:solidFill>
                  <a:srgbClr val="000000"/>
                </a:solidFill>
              </a:rPr>
              <a:t>Max Planck Institute for Informatics, 66123 </a:t>
            </a:r>
            <a:r>
              <a:rPr lang="en-US" sz="1600" b="0" dirty="0" err="1">
                <a:solidFill>
                  <a:srgbClr val="000000"/>
                </a:solidFill>
              </a:rPr>
              <a:t>Saarbrücken</a:t>
            </a:r>
            <a:r>
              <a:rPr lang="en-US" sz="1600" b="0" dirty="0">
                <a:solidFill>
                  <a:srgbClr val="000000"/>
                </a:solidFill>
              </a:rPr>
              <a:t>, Germany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6CB0D5-DF10-4D21-B968-5F365A789477}"/>
              </a:ext>
            </a:extLst>
          </p:cNvPr>
          <p:cNvSpPr/>
          <p:nvPr/>
        </p:nvSpPr>
        <p:spPr>
          <a:xfrm>
            <a:off x="635000" y="4584667"/>
            <a:ext cx="7993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800" dirty="0">
                <a:solidFill>
                  <a:srgbClr val="FF0000"/>
                </a:solidFill>
                <a:ea typeface="Arial" charset="0"/>
                <a:cs typeface="Arial" charset="0"/>
              </a:rPr>
              <a:t>[ Honorable Mention Award </a:t>
            </a:r>
            <a:r>
              <a:rPr lang="el-GR" sz="1800" dirty="0">
                <a:solidFill>
                  <a:srgbClr val="FF0000"/>
                </a:solidFill>
                <a:ea typeface="Arial" charset="0"/>
                <a:cs typeface="Arial" charset="0"/>
              </a:rPr>
              <a:t>στο</a:t>
            </a:r>
            <a:r>
              <a:rPr lang="en-US" sz="1800" dirty="0">
                <a:solidFill>
                  <a:srgbClr val="FF0000"/>
                </a:solidFill>
                <a:ea typeface="Arial" charset="0"/>
                <a:cs typeface="Arial" charset="0"/>
              </a:rPr>
              <a:t> IEEE</a:t>
            </a:r>
            <a:r>
              <a:rPr lang="el-GR" sz="1800" dirty="0">
                <a:solidFill>
                  <a:srgbClr val="FF0000"/>
                </a:solidFill>
                <a:ea typeface="Arial" charset="0"/>
                <a:cs typeface="Arial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ea typeface="Arial" charset="0"/>
                <a:cs typeface="Arial" charset="0"/>
              </a:rPr>
              <a:t>MDM’17, May 29 - June 1, 2017, KAIST, Daejeon, South Korea ]</a:t>
            </a:r>
          </a:p>
        </p:txBody>
      </p:sp>
    </p:spTree>
    <p:extLst>
      <p:ext uri="{BB962C8B-B14F-4D97-AF65-F5344CB8AC3E}">
        <p14:creationId xmlns:p14="http://schemas.microsoft.com/office/powerpoint/2010/main" val="999413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Περίληψη Παρουσίασης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8477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defRPr/>
            </a:pPr>
            <a:r>
              <a:rPr lang="el-GR" sz="4000" dirty="0">
                <a:solidFill>
                  <a:schemeClr val="bg2"/>
                </a:solidFill>
              </a:rPr>
              <a:t>Εισαγωγή</a:t>
            </a:r>
            <a:endParaRPr lang="en-US" sz="4000" dirty="0">
              <a:solidFill>
                <a:schemeClr val="bg2"/>
              </a:solidFill>
            </a:endParaRPr>
          </a:p>
          <a:p>
            <a:pPr marL="514350" indent="-514350">
              <a:defRPr/>
            </a:pPr>
            <a:r>
              <a:rPr lang="el-GR" sz="4000" dirty="0">
                <a:solidFill>
                  <a:srgbClr val="FF0000"/>
                </a:solidFill>
              </a:rPr>
              <a:t>Διατύπωση Προβλήματος</a:t>
            </a:r>
            <a:endParaRPr lang="en-US" sz="4000" dirty="0">
              <a:solidFill>
                <a:srgbClr val="FF0000"/>
              </a:solidFill>
            </a:endParaRPr>
          </a:p>
          <a:p>
            <a:pPr marL="514350" indent="-514350">
              <a:defRPr/>
            </a:pPr>
            <a:r>
              <a:rPr lang="el-GR" sz="4000" dirty="0"/>
              <a:t>Το πλαίσιο </a:t>
            </a:r>
            <a:r>
              <a:rPr lang="en-US" sz="4000" dirty="0"/>
              <a:t>ACCES</a:t>
            </a:r>
          </a:p>
          <a:p>
            <a:pPr marL="914400" lvl="1" indent="-514350">
              <a:defRPr/>
            </a:pPr>
            <a:r>
              <a:rPr lang="el-GR" sz="3600" dirty="0"/>
              <a:t>Παρεμβολής</a:t>
            </a:r>
            <a:endParaRPr lang="en-US" sz="3600" dirty="0"/>
          </a:p>
          <a:p>
            <a:pPr marL="914400" lvl="1" indent="-514350">
              <a:defRPr/>
            </a:pPr>
            <a:r>
              <a:rPr lang="el-GR" sz="3600" dirty="0"/>
              <a:t>Κάτω Όριο</a:t>
            </a:r>
            <a:endParaRPr lang="en-US" sz="3600" dirty="0"/>
          </a:p>
          <a:p>
            <a:pPr marL="914400" lvl="1" indent="-514350">
              <a:defRPr/>
            </a:pPr>
            <a:r>
              <a:rPr lang="el-GR" sz="3600" i="1" dirty="0"/>
              <a:t>Βαθμολογία Πλοήγησης</a:t>
            </a:r>
            <a:endParaRPr lang="en-US" sz="3600" dirty="0"/>
          </a:p>
          <a:p>
            <a:pPr marL="514350" indent="-514350">
              <a:defRPr/>
            </a:pPr>
            <a:r>
              <a:rPr lang="el-GR" sz="4000" dirty="0"/>
              <a:t>Πειραματική Αποτίμηση</a:t>
            </a:r>
          </a:p>
          <a:p>
            <a:pPr marL="514350" indent="-514350">
              <a:defRPr/>
            </a:pPr>
            <a:r>
              <a:rPr lang="el-GR" sz="4000" dirty="0"/>
              <a:t>Συμπεράσματα &amp; Μελλοντικές Κατευθύνσεις</a:t>
            </a:r>
          </a:p>
        </p:txBody>
      </p:sp>
    </p:spTree>
    <p:extLst>
      <p:ext uri="{BB962C8B-B14F-4D97-AF65-F5344CB8AC3E}">
        <p14:creationId xmlns:p14="http://schemas.microsoft.com/office/powerpoint/2010/main" val="75443675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18932" y="4753414"/>
            <a:ext cx="8387179" cy="1055809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l-GR" sz="4000" dirty="0">
                <a:ea typeface="ＭＳ Ｐゴシック" pitchFamily="34" charset="-128"/>
              </a:rPr>
              <a:t>Διατύπωση Προβλήματος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5328592" cy="3312368"/>
          </a:xfrm>
        </p:spPr>
        <p:txBody>
          <a:bodyPr/>
          <a:lstStyle/>
          <a:p>
            <a:r>
              <a:rPr lang="el-GR" sz="2400" dirty="0">
                <a:ea typeface="ＭＳ Ｐゴシック" pitchFamily="34" charset="-128"/>
              </a:rPr>
              <a:t>Ένας </a:t>
            </a:r>
            <a:r>
              <a:rPr lang="el-GR" sz="2400" b="1" dirty="0">
                <a:ea typeface="ＭＳ Ｐゴシック" pitchFamily="34" charset="-128"/>
              </a:rPr>
              <a:t>χρήστης</a:t>
            </a:r>
            <a:r>
              <a:rPr lang="el-GR" sz="2400" dirty="0">
                <a:ea typeface="ＭＳ Ｐゴシック" pitchFamily="34" charset="-128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ea typeface="ＭＳ Ｐゴシック" pitchFamily="34" charset="-128"/>
              </a:rPr>
              <a:t>u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l-GR" sz="2400" dirty="0">
                <a:ea typeface="ＭＳ Ｐゴシック" pitchFamily="34" charset="-128"/>
              </a:rPr>
              <a:t> κινείται μέσα σε ένα κτήριο καταγράφοντας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l-GR" sz="2400" i="1" dirty="0">
                <a:solidFill>
                  <a:srgbClr val="FF0000"/>
                </a:solidFill>
                <a:ea typeface="ＭＳ Ｐゴシック" pitchFamily="34" charset="-128"/>
              </a:rPr>
              <a:t>Μ</a:t>
            </a:r>
            <a:r>
              <a:rPr lang="en-US" sz="2400" dirty="0">
                <a:ea typeface="ＭＳ Ｐゴシック" pitchFamily="34" charset="-128"/>
              </a:rPr>
              <a:t> (</a:t>
            </a:r>
            <a:r>
              <a:rPr lang="el-GR" sz="2400" b="1" dirty="0">
                <a:ea typeface="ＭＳ Ｐゴシック" pitchFamily="34" charset="-128"/>
              </a:rPr>
              <a:t>μαγνητικές</a:t>
            </a:r>
            <a:r>
              <a:rPr lang="en-US" sz="2400" b="1" dirty="0">
                <a:ea typeface="ＭＳ Ｐゴシック" pitchFamily="34" charset="-128"/>
              </a:rPr>
              <a:t>) </a:t>
            </a:r>
            <a:r>
              <a:rPr lang="el-GR" sz="2400" b="1" dirty="0">
                <a:ea typeface="ＭＳ Ｐゴシック" pitchFamily="34" charset="-128"/>
              </a:rPr>
              <a:t>μετρήσεις</a:t>
            </a:r>
            <a:r>
              <a:rPr lang="en-US" sz="2400" b="1" dirty="0">
                <a:ea typeface="ＭＳ Ｐゴシック" pitchFamily="34" charset="-128"/>
              </a:rPr>
              <a:t> </a:t>
            </a:r>
            <a:r>
              <a:rPr lang="en-US" sz="2400" b="1" i="1" dirty="0">
                <a:solidFill>
                  <a:srgbClr val="003399"/>
                </a:solidFill>
                <a:ea typeface="ＭＳ Ｐゴシック" pitchFamily="34" charset="-128"/>
              </a:rPr>
              <a:t>{mr</a:t>
            </a:r>
            <a:r>
              <a:rPr lang="en-US" sz="2400" b="1" i="1" baseline="-25000" dirty="0">
                <a:solidFill>
                  <a:srgbClr val="003399"/>
                </a:solidFill>
                <a:ea typeface="ＭＳ Ｐゴシック" pitchFamily="34" charset="-128"/>
              </a:rPr>
              <a:t>1</a:t>
            </a:r>
            <a:r>
              <a:rPr lang="en-US" sz="2400" b="1" i="1" dirty="0">
                <a:solidFill>
                  <a:srgbClr val="003399"/>
                </a:solidFill>
                <a:ea typeface="ＭＳ Ｐゴシック" pitchFamily="34" charset="-128"/>
              </a:rPr>
              <a:t>,…, </a:t>
            </a:r>
            <a:r>
              <a:rPr lang="en-US" sz="2400" b="1" i="1" dirty="0" err="1">
                <a:solidFill>
                  <a:srgbClr val="003399"/>
                </a:solidFill>
                <a:ea typeface="ＭＳ Ｐゴシック" pitchFamily="34" charset="-128"/>
              </a:rPr>
              <a:t>mr</a:t>
            </a:r>
            <a:r>
              <a:rPr lang="el-GR" sz="2400" b="1" i="1" baseline="-25000" dirty="0">
                <a:solidFill>
                  <a:srgbClr val="003399"/>
                </a:solidFill>
                <a:ea typeface="ＭＳ Ｐゴシック" pitchFamily="34" charset="-128"/>
              </a:rPr>
              <a:t>Μ</a:t>
            </a:r>
            <a:r>
              <a:rPr lang="en-US" sz="2400" b="1" i="1" dirty="0">
                <a:solidFill>
                  <a:srgbClr val="003399"/>
                </a:solidFill>
                <a:ea typeface="ＭＳ Ｐゴシック" pitchFamily="34" charset="-128"/>
              </a:rPr>
              <a:t>} </a:t>
            </a:r>
            <a:r>
              <a:rPr lang="el-GR" sz="2400" dirty="0">
                <a:ea typeface="ＭＳ Ｐゴシック" pitchFamily="34" charset="-128"/>
              </a:rPr>
              <a:t>για κάθε από της </a:t>
            </a:r>
            <a:r>
              <a:rPr lang="en-US" sz="2400" i="1" dirty="0">
                <a:solidFill>
                  <a:srgbClr val="FF0000"/>
                </a:solidFill>
                <a:ea typeface="ＭＳ Ｐゴシック" pitchFamily="34" charset="-128"/>
              </a:rPr>
              <a:t>M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l-GR" sz="2400" b="1" dirty="0">
                <a:ea typeface="ＭＳ Ｐゴシック" pitchFamily="34" charset="-128"/>
              </a:rPr>
              <a:t>τοποθεσίες </a:t>
            </a:r>
            <a:r>
              <a:rPr lang="en-US" sz="2400" b="1" i="1" dirty="0">
                <a:solidFill>
                  <a:srgbClr val="C00000"/>
                </a:solidFill>
                <a:ea typeface="ＭＳ Ｐゴシック" pitchFamily="34" charset="-128"/>
              </a:rPr>
              <a:t>{l</a:t>
            </a:r>
            <a:r>
              <a:rPr lang="en-US" sz="2400" b="1" i="1" baseline="-25000" dirty="0">
                <a:solidFill>
                  <a:srgbClr val="C00000"/>
                </a:solidFill>
                <a:ea typeface="ＭＳ Ｐゴシック" pitchFamily="34" charset="-128"/>
              </a:rPr>
              <a:t>1</a:t>
            </a:r>
            <a:r>
              <a:rPr lang="en-US" sz="2400" b="1" i="1" dirty="0">
                <a:solidFill>
                  <a:srgbClr val="C00000"/>
                </a:solidFill>
                <a:ea typeface="ＭＳ Ｐゴシック" pitchFamily="34" charset="-128"/>
              </a:rPr>
              <a:t>,…, l</a:t>
            </a:r>
            <a:r>
              <a:rPr lang="el-GR" sz="2400" b="1" i="1" baseline="-25000" dirty="0">
                <a:solidFill>
                  <a:srgbClr val="C00000"/>
                </a:solidFill>
                <a:ea typeface="ＭＳ Ｐゴシック" pitchFamily="34" charset="-128"/>
              </a:rPr>
              <a:t>Μ</a:t>
            </a:r>
            <a:r>
              <a:rPr lang="en-US" sz="2400" b="1" i="1" dirty="0">
                <a:solidFill>
                  <a:srgbClr val="C00000"/>
                </a:solidFill>
                <a:ea typeface="ＭＳ Ｐゴシック" pitchFamily="34" charset="-128"/>
              </a:rPr>
              <a:t>}</a:t>
            </a:r>
            <a:r>
              <a:rPr lang="en-US" sz="2400" b="1" i="1" dirty="0">
                <a:solidFill>
                  <a:srgbClr val="FFC000"/>
                </a:solidFill>
                <a:ea typeface="ＭＳ Ｐゴシック" pitchFamily="34" charset="-128"/>
              </a:rPr>
              <a:t> </a:t>
            </a:r>
            <a:endParaRPr lang="en-US" sz="2400" dirty="0">
              <a:solidFill>
                <a:srgbClr val="FFC000"/>
              </a:solidFill>
              <a:ea typeface="ＭＳ Ｐゴシック" pitchFamily="34" charset="-128"/>
            </a:endParaRPr>
          </a:p>
          <a:p>
            <a:pPr>
              <a:buNone/>
            </a:pPr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78" name="Content Placeholder 2"/>
          <p:cNvSpPr txBox="1">
            <a:spLocks/>
          </p:cNvSpPr>
          <p:nvPr/>
        </p:nvSpPr>
        <p:spPr bwMode="auto">
          <a:xfrm>
            <a:off x="0" y="6453336"/>
            <a:ext cx="38989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 bwMode="auto">
          <a:xfrm>
            <a:off x="395536" y="2636912"/>
            <a:ext cx="52565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rgbClr val="FF0000"/>
                </a:solidFill>
                <a:latin typeface="Arial"/>
                <a:ea typeface="ＭＳ Ｐゴシック" pitchFamily="34" charset="-128"/>
              </a:rPr>
              <a:t>u</a:t>
            </a:r>
            <a:r>
              <a:rPr lang="en-US" sz="2400" b="0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 </a:t>
            </a:r>
            <a:r>
              <a:rPr lang="el-GR" sz="2400" b="0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δημιούργει ένα </a:t>
            </a:r>
            <a:r>
              <a:rPr lang="en-US" sz="2400" b="0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 </a:t>
            </a:r>
            <a:r>
              <a:rPr lang="el-GR" sz="2400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Χάρτη Ψηφιακών Αποτυπωμάτων </a:t>
            </a:r>
            <a:r>
              <a:rPr lang="en-US" sz="2400" b="0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(</a:t>
            </a:r>
            <a:r>
              <a:rPr lang="en-US" sz="2400" b="0" i="1" kern="0" dirty="0">
                <a:solidFill>
                  <a:srgbClr val="FF0000"/>
                </a:solidFill>
                <a:latin typeface="Arial"/>
                <a:ea typeface="ＭＳ Ｐゴシック" pitchFamily="34" charset="-128"/>
              </a:rPr>
              <a:t>Fingerprint Map (</a:t>
            </a:r>
            <a:r>
              <a:rPr lang="en-US" sz="2400" i="1" kern="0" dirty="0">
                <a:solidFill>
                  <a:srgbClr val="FF0000"/>
                </a:solidFill>
                <a:latin typeface="Arial"/>
                <a:ea typeface="ＭＳ Ｐゴシック" pitchFamily="34" charset="-128"/>
              </a:rPr>
              <a:t>FM</a:t>
            </a:r>
            <a:r>
              <a:rPr lang="en-US" sz="2400" b="0" i="1" kern="0" dirty="0">
                <a:solidFill>
                  <a:srgbClr val="FF0000"/>
                </a:solidFill>
                <a:latin typeface="Arial"/>
                <a:ea typeface="ＭＳ Ｐゴシック" pitchFamily="34" charset="-128"/>
              </a:rPr>
              <a:t>)</a:t>
            </a:r>
            <a:r>
              <a:rPr lang="en-US" sz="2400" b="0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) </a:t>
            </a:r>
          </a:p>
          <a:p>
            <a:pPr lvl="0" eaLnBrk="0" hangingPunct="0">
              <a:spcBef>
                <a:spcPct val="20000"/>
              </a:spcBef>
            </a:pPr>
            <a:endParaRPr lang="el-GR" sz="1050" i="1" kern="0" dirty="0">
              <a:solidFill>
                <a:srgbClr val="007A37"/>
              </a:solidFill>
              <a:latin typeface="Arial"/>
              <a:ea typeface="ＭＳ Ｐゴシック" charset="0"/>
            </a:endParaRPr>
          </a:p>
          <a:p>
            <a:pPr lvl="0" algn="ctr" eaLnBrk="0" hangingPunct="0">
              <a:spcBef>
                <a:spcPct val="20000"/>
              </a:spcBef>
            </a:pPr>
            <a:r>
              <a:rPr lang="en-US" sz="2400" i="1" kern="0" dirty="0">
                <a:solidFill>
                  <a:srgbClr val="007A37"/>
                </a:solidFill>
                <a:latin typeface="Arial"/>
                <a:ea typeface="ＭＳ Ｐゴシック" charset="0"/>
              </a:rPr>
              <a:t>FM = [{</a:t>
            </a:r>
            <a:r>
              <a:rPr lang="en-US" sz="2400" i="1" kern="0" dirty="0">
                <a:solidFill>
                  <a:srgbClr val="C00000"/>
                </a:solidFill>
                <a:latin typeface="Arial"/>
                <a:ea typeface="ＭＳ Ｐゴシック" charset="0"/>
              </a:rPr>
              <a:t>l</a:t>
            </a:r>
            <a:r>
              <a:rPr lang="en-US" sz="2400" i="1" kern="0" baseline="-25000" dirty="0">
                <a:solidFill>
                  <a:srgbClr val="C00000"/>
                </a:solidFill>
                <a:latin typeface="Arial"/>
                <a:ea typeface="ＭＳ Ｐゴシック" charset="0"/>
              </a:rPr>
              <a:t>1</a:t>
            </a:r>
            <a:r>
              <a:rPr lang="en-US" sz="2400" i="1" kern="0" dirty="0">
                <a:solidFill>
                  <a:srgbClr val="007A37"/>
                </a:solidFill>
                <a:latin typeface="Arial"/>
                <a:ea typeface="ＭＳ Ｐゴシック" charset="0"/>
              </a:rPr>
              <a:t>, </a:t>
            </a:r>
            <a:r>
              <a:rPr lang="en-US" sz="2400" i="1" kern="0" dirty="0">
                <a:solidFill>
                  <a:srgbClr val="003399"/>
                </a:solidFill>
                <a:latin typeface="Arial"/>
                <a:ea typeface="ＭＳ Ｐゴシック" charset="0"/>
              </a:rPr>
              <a:t>mr</a:t>
            </a:r>
            <a:r>
              <a:rPr lang="en-US" sz="2400" i="1" kern="0" baseline="-25000" dirty="0">
                <a:solidFill>
                  <a:srgbClr val="003399"/>
                </a:solidFill>
                <a:latin typeface="Arial"/>
                <a:ea typeface="ＭＳ Ｐゴシック" charset="0"/>
              </a:rPr>
              <a:t>1</a:t>
            </a:r>
            <a:r>
              <a:rPr lang="en-US" sz="2400" i="1" kern="0" dirty="0">
                <a:solidFill>
                  <a:srgbClr val="007A37"/>
                </a:solidFill>
                <a:latin typeface="Arial"/>
                <a:ea typeface="ＭＳ Ｐゴシック" charset="0"/>
              </a:rPr>
              <a:t>}</a:t>
            </a:r>
            <a:r>
              <a:rPr lang="el-GR" sz="2400" i="1" kern="0" baseline="-25000" dirty="0">
                <a:solidFill>
                  <a:srgbClr val="007A37"/>
                </a:solidFill>
                <a:latin typeface="Arial"/>
                <a:ea typeface="ＭＳ Ｐゴシック" charset="0"/>
              </a:rPr>
              <a:t> </a:t>
            </a:r>
            <a:r>
              <a:rPr lang="en-US" sz="2400" i="1" kern="0" dirty="0">
                <a:solidFill>
                  <a:srgbClr val="007A37"/>
                </a:solidFill>
                <a:latin typeface="Arial"/>
                <a:ea typeface="ＭＳ Ｐゴシック" charset="0"/>
              </a:rPr>
              <a:t>,…,{</a:t>
            </a:r>
            <a:r>
              <a:rPr lang="en-US" sz="2400" i="1" kern="0" dirty="0" err="1">
                <a:solidFill>
                  <a:srgbClr val="C00000"/>
                </a:solidFill>
                <a:latin typeface="Arial"/>
                <a:ea typeface="ＭＳ Ｐゴシック" charset="0"/>
              </a:rPr>
              <a:t>l</a:t>
            </a:r>
            <a:r>
              <a:rPr lang="en-US" sz="2400" i="1" kern="0" baseline="-25000" dirty="0" err="1">
                <a:solidFill>
                  <a:srgbClr val="C00000"/>
                </a:solidFill>
                <a:latin typeface="Arial"/>
                <a:ea typeface="ＭＳ Ｐゴシック" charset="0"/>
              </a:rPr>
              <a:t>M</a:t>
            </a:r>
            <a:r>
              <a:rPr lang="en-US" sz="2400" i="1" kern="0" dirty="0">
                <a:solidFill>
                  <a:srgbClr val="007A37"/>
                </a:solidFill>
                <a:latin typeface="Arial"/>
                <a:ea typeface="ＭＳ Ｐゴシック" charset="0"/>
              </a:rPr>
              <a:t>, </a:t>
            </a:r>
            <a:r>
              <a:rPr lang="en-US" sz="2400" i="1" kern="0" dirty="0" err="1">
                <a:solidFill>
                  <a:srgbClr val="003399"/>
                </a:solidFill>
                <a:latin typeface="Arial"/>
                <a:ea typeface="ＭＳ Ｐゴシック" charset="0"/>
              </a:rPr>
              <a:t>mr</a:t>
            </a:r>
            <a:r>
              <a:rPr lang="en-US" sz="2400" i="1" kern="0" baseline="-25000" dirty="0" err="1">
                <a:solidFill>
                  <a:srgbClr val="003399"/>
                </a:solidFill>
                <a:latin typeface="Arial"/>
                <a:ea typeface="ＭＳ Ｐゴシック" charset="0"/>
              </a:rPr>
              <a:t>M</a:t>
            </a:r>
            <a:r>
              <a:rPr lang="en-US" sz="2400" i="1" kern="0" dirty="0">
                <a:solidFill>
                  <a:srgbClr val="007A37"/>
                </a:solidFill>
                <a:latin typeface="Arial"/>
                <a:ea typeface="ＭＳ Ｐゴシック" charset="0"/>
              </a:rPr>
              <a:t>}]</a:t>
            </a:r>
          </a:p>
          <a:p>
            <a:pPr lvl="0" eaLnBrk="0" hangingPunct="0">
              <a:spcBef>
                <a:spcPct val="20000"/>
              </a:spcBef>
            </a:pPr>
            <a:endParaRPr lang="en-US" sz="2400" i="1" kern="0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95536" y="4725144"/>
            <a:ext cx="83871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l-GR" sz="2400" kern="0" dirty="0">
                <a:solidFill>
                  <a:srgbClr val="FF0000"/>
                </a:solidFill>
                <a:ea typeface="ＭＳ Ｐゴシック" pitchFamily="34" charset="-128"/>
                <a:cs typeface="ＭＳ Ｐゴシック" charset="0"/>
              </a:rPr>
              <a:t>Σκοπός</a:t>
            </a:r>
            <a:r>
              <a:rPr lang="en-US" sz="2400" kern="0" dirty="0">
                <a:solidFill>
                  <a:srgbClr val="FF0000"/>
                </a:solidFill>
                <a:cs typeface="ＭＳ Ｐゴシック" charset="0"/>
              </a:rPr>
              <a:t>:</a:t>
            </a:r>
            <a:br>
              <a:rPr lang="en-US" sz="2400" kern="0" dirty="0">
                <a:solidFill>
                  <a:srgbClr val="FF0000"/>
                </a:solidFill>
                <a:cs typeface="ＭＳ Ｐゴシック" charset="0"/>
              </a:rPr>
            </a:br>
            <a:r>
              <a:rPr lang="el-GR" sz="2000" b="0" kern="0" dirty="0">
                <a:solidFill>
                  <a:schemeClr val="tx1"/>
                </a:solidFill>
                <a:cs typeface="ＭＳ Ｐゴシック" charset="0"/>
              </a:rPr>
              <a:t>Βάσει του </a:t>
            </a:r>
            <a:r>
              <a:rPr lang="en-US" sz="2000" b="0" kern="0" dirty="0">
                <a:solidFill>
                  <a:srgbClr val="FF0000"/>
                </a:solidFill>
                <a:cs typeface="ＭＳ Ｐゴシック" charset="0"/>
              </a:rPr>
              <a:t>FM </a:t>
            </a:r>
            <a:r>
              <a:rPr lang="el-GR" sz="2000" b="0" kern="0" dirty="0">
                <a:solidFill>
                  <a:schemeClr val="tx1"/>
                </a:solidFill>
                <a:cs typeface="ＭＳ Ｐゴシック" charset="0"/>
              </a:rPr>
              <a:t>να εκτιμηθεί η </a:t>
            </a:r>
            <a:r>
              <a:rPr lang="el-GR" sz="2000" kern="0" dirty="0">
                <a:solidFill>
                  <a:schemeClr val="tx1"/>
                </a:solidFill>
                <a:cs typeface="ＭＳ Ｐゴシック" charset="0"/>
              </a:rPr>
              <a:t>ακρίβεια γεωτοποθέτησης* </a:t>
            </a:r>
            <a:r>
              <a:rPr lang="el-GR" sz="2000" b="0" kern="0" dirty="0">
                <a:solidFill>
                  <a:schemeClr val="tx1"/>
                </a:solidFill>
                <a:cs typeface="ＭＳ Ｐゴシック" charset="0"/>
              </a:rPr>
              <a:t>του </a:t>
            </a:r>
            <a:r>
              <a:rPr lang="el-GR" sz="2000" kern="0" dirty="0">
                <a:solidFill>
                  <a:srgbClr val="FF0000"/>
                </a:solidFill>
                <a:cs typeface="ＭＳ Ｐゴシック" charset="0"/>
              </a:rPr>
              <a:t>u </a:t>
            </a:r>
            <a:r>
              <a:rPr lang="el-GR" sz="2000" b="0" kern="0" dirty="0">
                <a:solidFill>
                  <a:schemeClr val="tx1"/>
                </a:solidFill>
                <a:cs typeface="ＭＳ Ｐゴシック" charset="0"/>
              </a:rPr>
              <a:t>σε οποιαδήποτε σημείο </a:t>
            </a:r>
            <a:r>
              <a:rPr lang="en-US" sz="2000" kern="0" dirty="0">
                <a:solidFill>
                  <a:srgbClr val="C00000"/>
                </a:solidFill>
                <a:cs typeface="ＭＳ Ｐゴシック" charset="0"/>
              </a:rPr>
              <a:t>l </a:t>
            </a:r>
            <a:r>
              <a:rPr lang="el-GR" sz="2000" b="0" kern="0" dirty="0">
                <a:solidFill>
                  <a:schemeClr val="tx1"/>
                </a:solidFill>
                <a:cs typeface="ＭＳ Ｐゴシック" charset="0"/>
              </a:rPr>
              <a:t>στο χώρο.  </a:t>
            </a:r>
            <a:r>
              <a:rPr lang="el-GR" sz="1400" b="0" kern="0" dirty="0">
                <a:solidFill>
                  <a:schemeClr val="tx1"/>
                </a:solidFill>
                <a:cs typeface="ＭＳ Ｐゴシック" charset="0"/>
              </a:rPr>
              <a:t>*βάσει κοινών αλγορίθμων </a:t>
            </a:r>
            <a:r>
              <a:rPr lang="en-US" sz="1400" b="0" kern="0" dirty="0">
                <a:solidFill>
                  <a:schemeClr val="tx1"/>
                </a:solidFill>
                <a:cs typeface="ＭＳ Ｐゴシック" charset="0"/>
              </a:rPr>
              <a:t>NN, KNN, WKNN, </a:t>
            </a:r>
            <a:r>
              <a:rPr lang="el-GR" sz="1400" b="0" kern="0" dirty="0" err="1">
                <a:solidFill>
                  <a:schemeClr val="tx1"/>
                </a:solidFill>
                <a:cs typeface="ＭＳ Ｐゴシック" charset="0"/>
              </a:rPr>
              <a:t>κτλ</a:t>
            </a:r>
            <a:endParaRPr lang="en-US" sz="1400" b="0" kern="0" dirty="0">
              <a:solidFill>
                <a:schemeClr val="tx1"/>
              </a:solidFill>
              <a:cs typeface="ＭＳ Ｐゴシック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l-GR" sz="2000" kern="0" dirty="0">
                <a:solidFill>
                  <a:schemeClr val="tx1"/>
                </a:solidFill>
                <a:cs typeface="ＭＳ Ｐゴシック" charset="0"/>
                <a:sym typeface="Wingdings"/>
              </a:rPr>
              <a:t>Εφαρμογή</a:t>
            </a:r>
            <a:r>
              <a:rPr lang="en-US" sz="2000" kern="0" dirty="0">
                <a:solidFill>
                  <a:schemeClr val="tx1"/>
                </a:solidFill>
                <a:cs typeface="ＭＳ Ｐゴシック" charset="0"/>
                <a:sym typeface="Wingdings"/>
              </a:rPr>
              <a:t>: </a:t>
            </a:r>
            <a:r>
              <a:rPr lang="en-US" sz="2000" b="0" kern="0" dirty="0">
                <a:solidFill>
                  <a:schemeClr val="tx1"/>
                </a:solidFill>
                <a:cs typeface="ＭＳ Ｐゴシック" charset="0"/>
              </a:rPr>
              <a:t>N</a:t>
            </a:r>
            <a:r>
              <a:rPr lang="el-GR" sz="2000" b="0" kern="0" dirty="0">
                <a:solidFill>
                  <a:schemeClr val="tx1"/>
                </a:solidFill>
                <a:cs typeface="ＭＳ Ｐゴシック" charset="0"/>
              </a:rPr>
              <a:t>α δημιουργηθεί μια βαθμολογία πλοήγησης για όλα τα σημεία στο χώρο (δηλ., ένας χάρτης θερμότητας για τους </a:t>
            </a:r>
            <a:r>
              <a:rPr lang="en-US" sz="2000" b="0" kern="0" dirty="0" err="1">
                <a:solidFill>
                  <a:schemeClr val="tx1"/>
                </a:solidFill>
                <a:cs typeface="ＭＳ Ｐゴシック" charset="0"/>
              </a:rPr>
              <a:t>deployers</a:t>
            </a:r>
            <a:r>
              <a:rPr lang="en-US" sz="2000" b="0" kern="0" dirty="0">
                <a:solidFill>
                  <a:schemeClr val="tx1"/>
                </a:solidFill>
                <a:cs typeface="ＭＳ Ｐゴシック" charset="0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7D2D61-39E2-404B-BCCA-5ED29352C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937063"/>
            <a:ext cx="3024336" cy="19733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3B278-B387-4A72-ACC8-861CDE464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2996952"/>
            <a:ext cx="3024335" cy="20403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CA0975-5355-4A27-975C-7091C1B550B1}"/>
              </a:ext>
            </a:extLst>
          </p:cNvPr>
          <p:cNvSpPr/>
          <p:nvPr/>
        </p:nvSpPr>
        <p:spPr>
          <a:xfrm>
            <a:off x="8209661" y="1294812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ea typeface="ＭＳ Ｐゴシック" pitchFamily="34" charset="-128"/>
              </a:rPr>
              <a:t>u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D620F35-14D8-416F-8BA5-F8857D0B20B1}"/>
              </a:ext>
            </a:extLst>
          </p:cNvPr>
          <p:cNvSpPr/>
          <p:nvPr/>
        </p:nvSpPr>
        <p:spPr bwMode="auto">
          <a:xfrm>
            <a:off x="6463649" y="1711842"/>
            <a:ext cx="1843790" cy="938919"/>
          </a:xfrm>
          <a:custGeom>
            <a:avLst/>
            <a:gdLst>
              <a:gd name="connsiteX0" fmla="*/ 511309 w 1843790"/>
              <a:gd name="connsiteY0" fmla="*/ 0 h 938919"/>
              <a:gd name="connsiteX1" fmla="*/ 946 w 1843790"/>
              <a:gd name="connsiteY1" fmla="*/ 404037 h 938919"/>
              <a:gd name="connsiteX2" fmla="*/ 426249 w 1843790"/>
              <a:gd name="connsiteY2" fmla="*/ 935665 h 938919"/>
              <a:gd name="connsiteX3" fmla="*/ 1765951 w 1843790"/>
              <a:gd name="connsiteY3" fmla="*/ 138223 h 938919"/>
              <a:gd name="connsiteX4" fmla="*/ 1680891 w 1843790"/>
              <a:gd name="connsiteY4" fmla="*/ 191386 h 93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3790" h="938919">
                <a:moveTo>
                  <a:pt x="511309" y="0"/>
                </a:moveTo>
                <a:cubicBezTo>
                  <a:pt x="263216" y="124046"/>
                  <a:pt x="15123" y="248093"/>
                  <a:pt x="946" y="404037"/>
                </a:cubicBezTo>
                <a:cubicBezTo>
                  <a:pt x="-13231" y="559981"/>
                  <a:pt x="132082" y="979967"/>
                  <a:pt x="426249" y="935665"/>
                </a:cubicBezTo>
                <a:cubicBezTo>
                  <a:pt x="720416" y="891363"/>
                  <a:pt x="1556844" y="262270"/>
                  <a:pt x="1765951" y="138223"/>
                </a:cubicBezTo>
                <a:cubicBezTo>
                  <a:pt x="1975058" y="14176"/>
                  <a:pt x="1698612" y="210879"/>
                  <a:pt x="1680891" y="191386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3F1C62-4C5B-4C0C-901E-9EE39BC612BB}"/>
              </a:ext>
            </a:extLst>
          </p:cNvPr>
          <p:cNvSpPr/>
          <p:nvPr/>
        </p:nvSpPr>
        <p:spPr>
          <a:xfrm>
            <a:off x="8244408" y="1700808"/>
            <a:ext cx="383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ea typeface="ＭＳ Ｐゴシック" pitchFamily="34" charset="-128"/>
              </a:rPr>
              <a:t>l</a:t>
            </a:r>
            <a:r>
              <a:rPr lang="en-US" sz="2400" i="1" baseline="-25000" dirty="0">
                <a:solidFill>
                  <a:srgbClr val="C00000"/>
                </a:solidFill>
                <a:ea typeface="ＭＳ Ｐゴシック" pitchFamily="34" charset="-128"/>
              </a:rPr>
              <a:t>1</a:t>
            </a:r>
            <a:endParaRPr lang="en-US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01F7F3-A3B4-44FD-89A9-7A75ABACED08}"/>
              </a:ext>
            </a:extLst>
          </p:cNvPr>
          <p:cNvSpPr/>
          <p:nvPr/>
        </p:nvSpPr>
        <p:spPr>
          <a:xfrm>
            <a:off x="8149002" y="1772816"/>
            <a:ext cx="383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ea typeface="ＭＳ Ｐゴシック" pitchFamily="34" charset="-128"/>
              </a:rPr>
              <a:t>l</a:t>
            </a:r>
            <a:r>
              <a:rPr lang="en-US" sz="2400" i="1" baseline="-25000" dirty="0">
                <a:solidFill>
                  <a:srgbClr val="C00000"/>
                </a:solidFill>
                <a:ea typeface="ＭＳ Ｐゴシック" pitchFamily="34" charset="-128"/>
              </a:rPr>
              <a:t>2</a:t>
            </a:r>
            <a:endParaRPr lang="en-US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4623E1-887F-4CF6-9AC4-3D301FE478AC}"/>
              </a:ext>
            </a:extLst>
          </p:cNvPr>
          <p:cNvSpPr/>
          <p:nvPr/>
        </p:nvSpPr>
        <p:spPr>
          <a:xfrm>
            <a:off x="6589130" y="119675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srgbClr val="C00000"/>
                </a:solidFill>
                <a:ea typeface="ＭＳ Ｐゴシック" pitchFamily="34" charset="-128"/>
              </a:rPr>
              <a:t>l</a:t>
            </a:r>
            <a:r>
              <a:rPr lang="en-US" sz="2400" i="1" baseline="-25000" dirty="0" err="1">
                <a:solidFill>
                  <a:srgbClr val="C00000"/>
                </a:solidFill>
                <a:ea typeface="ＭＳ Ｐゴシック" pitchFamily="34" charset="-128"/>
              </a:rPr>
              <a:t>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487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Περίληψη Παρουσίασης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435280" cy="518477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defRPr/>
            </a:pPr>
            <a:r>
              <a:rPr lang="el-GR" sz="4000" dirty="0">
                <a:solidFill>
                  <a:schemeClr val="bg2"/>
                </a:solidFill>
              </a:rPr>
              <a:t>Εισαγωγή</a:t>
            </a:r>
            <a:endParaRPr lang="en-US" sz="4000" dirty="0">
              <a:solidFill>
                <a:schemeClr val="bg2"/>
              </a:solidFill>
            </a:endParaRPr>
          </a:p>
          <a:p>
            <a:pPr marL="514350" indent="-514350">
              <a:defRPr/>
            </a:pPr>
            <a:r>
              <a:rPr lang="el-GR" sz="4000" dirty="0">
                <a:solidFill>
                  <a:schemeClr val="bg2"/>
                </a:solidFill>
              </a:rPr>
              <a:t>Διατύπωση Προβλήματος</a:t>
            </a:r>
            <a:endParaRPr lang="en-US" sz="4000" dirty="0">
              <a:solidFill>
                <a:schemeClr val="bg2"/>
              </a:solidFill>
            </a:endParaRPr>
          </a:p>
          <a:p>
            <a:pPr marL="514350" indent="-514350">
              <a:defRPr/>
            </a:pPr>
            <a:r>
              <a:rPr lang="el-GR" sz="4000" dirty="0">
                <a:solidFill>
                  <a:srgbClr val="FF0000"/>
                </a:solidFill>
              </a:rPr>
              <a:t>Το πλαίσιο </a:t>
            </a:r>
            <a:r>
              <a:rPr lang="en-US" sz="4000" dirty="0">
                <a:solidFill>
                  <a:srgbClr val="FF0000"/>
                </a:solidFill>
              </a:rPr>
              <a:t>ACCES</a:t>
            </a:r>
          </a:p>
          <a:p>
            <a:pPr marL="914400" lvl="1" indent="-514350">
              <a:defRPr/>
            </a:pPr>
            <a:r>
              <a:rPr lang="el-GR" sz="3600" dirty="0"/>
              <a:t>Παρεμβολή</a:t>
            </a:r>
            <a:endParaRPr lang="en-US" sz="3600" dirty="0"/>
          </a:p>
          <a:p>
            <a:pPr marL="914400" lvl="1" indent="-514350">
              <a:defRPr/>
            </a:pPr>
            <a:r>
              <a:rPr lang="el-GR" sz="3600" dirty="0"/>
              <a:t>Κάτω Όριο</a:t>
            </a:r>
            <a:endParaRPr lang="en-US" sz="3600" dirty="0"/>
          </a:p>
          <a:p>
            <a:pPr marL="914400" lvl="1" indent="-514350">
              <a:defRPr/>
            </a:pPr>
            <a:r>
              <a:rPr lang="el-GR" sz="3600" i="1" dirty="0"/>
              <a:t>Βαθμολογία Πλοήγησης</a:t>
            </a:r>
            <a:endParaRPr lang="en-US" sz="3600" dirty="0"/>
          </a:p>
          <a:p>
            <a:pPr marL="514350" indent="-514350">
              <a:defRPr/>
            </a:pPr>
            <a:r>
              <a:rPr lang="el-GR" sz="4000" dirty="0"/>
              <a:t>Πειραματική Αποτίμηση</a:t>
            </a:r>
          </a:p>
          <a:p>
            <a:pPr marL="514350" indent="-514350">
              <a:defRPr/>
            </a:pPr>
            <a:r>
              <a:rPr lang="el-GR" sz="4000" dirty="0"/>
              <a:t>Συμπεράσματα &amp; Μελλοντικές Κατευθύνσεις</a:t>
            </a:r>
          </a:p>
        </p:txBody>
      </p:sp>
    </p:spTree>
    <p:extLst>
      <p:ext uri="{BB962C8B-B14F-4D97-AF65-F5344CB8AC3E}">
        <p14:creationId xmlns:p14="http://schemas.microsoft.com/office/powerpoint/2010/main" val="213629594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4B9F3-FA41-4D88-AEE2-406DCA7AC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Πλαίσιο </a:t>
            </a:r>
            <a:r>
              <a:rPr lang="en-US" dirty="0"/>
              <a:t>ACCES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42368-B484-47A0-9E43-2B3BE69FF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783" y="927008"/>
            <a:ext cx="8229600" cy="5073650"/>
          </a:xfrm>
        </p:spPr>
        <p:txBody>
          <a:bodyPr/>
          <a:lstStyle/>
          <a:p>
            <a:r>
              <a:rPr lang="en-US" sz="2400" b="1" dirty="0"/>
              <a:t>A) </a:t>
            </a:r>
            <a:r>
              <a:rPr lang="el-GR" sz="2400" b="1" dirty="0"/>
              <a:t>Παρεμβολή</a:t>
            </a:r>
            <a:r>
              <a:rPr lang="en-US" sz="2400" b="1" dirty="0"/>
              <a:t>: </a:t>
            </a:r>
            <a:r>
              <a:rPr lang="el-GR" sz="2400" dirty="0"/>
              <a:t>Μέθοδο παρεμβολής δεδομένων με χρήση </a:t>
            </a:r>
            <a:r>
              <a:rPr lang="el-GR" sz="2400" i="1" dirty="0" err="1"/>
              <a:t>Γκαουσιανών</a:t>
            </a:r>
            <a:r>
              <a:rPr lang="el-GR" sz="2400" i="1" dirty="0"/>
              <a:t> Διεργασιών</a:t>
            </a:r>
            <a:r>
              <a:rPr lang="el-GR" sz="2400" dirty="0"/>
              <a:t> </a:t>
            </a:r>
            <a:r>
              <a:rPr lang="en-GB" sz="2400" dirty="0"/>
              <a:t>(</a:t>
            </a:r>
            <a:r>
              <a:rPr lang="en-US" sz="2400" dirty="0"/>
              <a:t>Interpolation) </a:t>
            </a:r>
            <a:r>
              <a:rPr lang="el-GR" sz="2400" dirty="0"/>
              <a:t>για συμπλήρωση του </a:t>
            </a:r>
            <a:r>
              <a:rPr lang="en-US" sz="2400" dirty="0">
                <a:solidFill>
                  <a:srgbClr val="FF0000"/>
                </a:solidFill>
              </a:rPr>
              <a:t>FM</a:t>
            </a:r>
            <a:r>
              <a:rPr lang="el-GR" sz="2400" dirty="0"/>
              <a:t>.</a:t>
            </a:r>
            <a:endParaRPr lang="en-US" sz="2400" dirty="0"/>
          </a:p>
          <a:p>
            <a:pPr lvl="1"/>
            <a:r>
              <a:rPr lang="en-US" sz="2000" dirty="0"/>
              <a:t>FM + Gaussian Process Regression (GPR) likelihood</a:t>
            </a:r>
          </a:p>
          <a:p>
            <a:r>
              <a:rPr lang="en-US" sz="2400" b="1" dirty="0"/>
              <a:t>B) </a:t>
            </a:r>
            <a:r>
              <a:rPr lang="el-GR" sz="2400" b="1" dirty="0"/>
              <a:t>Κάτω Όριο</a:t>
            </a:r>
            <a:r>
              <a:rPr lang="en-US" sz="2400" b="1" dirty="0"/>
              <a:t>: </a:t>
            </a:r>
            <a:r>
              <a:rPr lang="el-GR" sz="2400" dirty="0"/>
              <a:t>Προσδιορισμός ενός κάτω ορίου στο </a:t>
            </a:r>
            <a:r>
              <a:rPr lang="en-US" sz="2400" dirty="0"/>
              <a:t>localization error </a:t>
            </a:r>
            <a:r>
              <a:rPr lang="el-GR" sz="2400" dirty="0"/>
              <a:t>με το κάτω όριο </a:t>
            </a:r>
            <a:r>
              <a:rPr lang="en-US" sz="2400" dirty="0"/>
              <a:t>Cramer</a:t>
            </a:r>
            <a:r>
              <a:rPr lang="el-GR" sz="2400" dirty="0"/>
              <a:t>-</a:t>
            </a:r>
            <a:r>
              <a:rPr lang="en-US" sz="2400" dirty="0"/>
              <a:t>Rao</a:t>
            </a:r>
            <a:r>
              <a:rPr lang="en-GB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CRLB</a:t>
            </a:r>
            <a:r>
              <a:rPr lang="el-GR" sz="2400" dirty="0"/>
              <a:t>)</a:t>
            </a:r>
            <a:r>
              <a:rPr lang="en-US" sz="2400" dirty="0"/>
              <a:t>:</a:t>
            </a:r>
            <a:endParaRPr lang="el-GR" sz="2400" dirty="0"/>
          </a:p>
          <a:p>
            <a:pPr lvl="1"/>
            <a:r>
              <a:rPr lang="en-US" sz="2000" dirty="0"/>
              <a:t>Likelihood + CRLB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lower bound on localization error</a:t>
            </a:r>
            <a:endParaRPr lang="el-GR" sz="2000" dirty="0"/>
          </a:p>
          <a:p>
            <a:pPr lvl="1"/>
            <a:r>
              <a:rPr lang="el-GR" sz="2000" b="1" dirty="0"/>
              <a:t>Κάτω Όριο (στην Ακρίβεια Γεωτοποθέτησης)</a:t>
            </a:r>
            <a:r>
              <a:rPr lang="en-US" sz="2000" b="1" dirty="0"/>
              <a:t>: </a:t>
            </a:r>
            <a:r>
              <a:rPr lang="el-GR" sz="2000" dirty="0"/>
              <a:t>Σημαντικό εφόσον μας δείχνει τι ποιότητα θα απολαμβάνει ο χρήστης σε ένα σενάριο το οποίο δεν επηρεάζεται από άλλους εξωγενείς / αστάθμητους παράγοντες (π.χ., ακύρωση του </a:t>
            </a:r>
            <a:r>
              <a:rPr lang="en-US" sz="2000" dirty="0"/>
              <a:t>FM </a:t>
            </a:r>
            <a:r>
              <a:rPr lang="el-GR" sz="2000" dirty="0"/>
              <a:t>από αλλαγές)</a:t>
            </a:r>
            <a:endParaRPr lang="en-US" sz="2000" dirty="0"/>
          </a:p>
          <a:p>
            <a:r>
              <a:rPr lang="el-GR" sz="2400" b="1" dirty="0"/>
              <a:t>Γ) Βαθμολογία Πλοήγησης</a:t>
            </a:r>
            <a:r>
              <a:rPr lang="en-US" sz="2400" b="1" dirty="0"/>
              <a:t>: </a:t>
            </a:r>
            <a:r>
              <a:rPr lang="el-GR" sz="2400" dirty="0"/>
              <a:t>Εξαγωγή </a:t>
            </a:r>
            <a:r>
              <a:rPr lang="el-GR" sz="2400" i="1" dirty="0"/>
              <a:t>βαθμολογίας πλοήγησης</a:t>
            </a:r>
            <a:r>
              <a:rPr lang="el-GR" sz="2400" dirty="0"/>
              <a:t> (</a:t>
            </a:r>
            <a:r>
              <a:rPr lang="en-US" sz="2400" dirty="0"/>
              <a:t>navigability score) </a:t>
            </a:r>
            <a:r>
              <a:rPr lang="el-GR" sz="2400" dirty="0"/>
              <a:t>για τα σημεία </a:t>
            </a:r>
            <a:r>
              <a:rPr lang="en-US" sz="2400" dirty="0">
                <a:solidFill>
                  <a:srgbClr val="C00000"/>
                </a:solidFill>
              </a:rPr>
              <a:t>l</a:t>
            </a:r>
            <a:r>
              <a:rPr lang="el-GR" sz="2400" dirty="0"/>
              <a:t> </a:t>
            </a:r>
          </a:p>
          <a:p>
            <a:pPr lvl="1"/>
            <a:r>
              <a:rPr lang="en-US" sz="2000" dirty="0"/>
              <a:t>Lower bound on localization error </a:t>
            </a:r>
            <a:r>
              <a:rPr lang="en-US" sz="2000" dirty="0">
                <a:sym typeface="Wingdings" panose="05000000000000000000" pitchFamily="2" charset="2"/>
              </a:rPr>
              <a:t></a:t>
            </a:r>
            <a:r>
              <a:rPr lang="en-US" sz="2000" dirty="0"/>
              <a:t>  navigability score</a:t>
            </a:r>
            <a:endParaRPr lang="el-GR" sz="2000" dirty="0"/>
          </a:p>
          <a:p>
            <a:pPr lvl="1"/>
            <a:r>
              <a:rPr lang="el-GR" sz="2000" dirty="0"/>
              <a:t>Το όριο ανταποκρίνεται στο </a:t>
            </a:r>
            <a:r>
              <a:rPr lang="en-US" sz="2000" dirty="0"/>
              <a:t>real</a:t>
            </a:r>
            <a:r>
              <a:rPr lang="el-GR" sz="2000" dirty="0"/>
              <a:t> </a:t>
            </a:r>
            <a:r>
              <a:rPr lang="en-US" sz="2000" dirty="0"/>
              <a:t>localization error</a:t>
            </a:r>
            <a:r>
              <a:rPr lang="el-GR" sz="2000" dirty="0"/>
              <a:t> (πειράματα)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516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Βήμα Παρεμβολής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0C2C0-79C8-49D4-BFA0-1A4093D0D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073650"/>
          </a:xfrm>
        </p:spPr>
        <p:txBody>
          <a:bodyPr/>
          <a:lstStyle/>
          <a:p>
            <a:r>
              <a:rPr lang="el-GR" sz="2800" dirty="0"/>
              <a:t>Παρεμβολή δεδομένων με χρήση </a:t>
            </a:r>
            <a:r>
              <a:rPr lang="el-GR" sz="2800" dirty="0" err="1"/>
              <a:t>Γκαουσιανών</a:t>
            </a:r>
            <a:r>
              <a:rPr lang="el-GR" sz="2800" dirty="0"/>
              <a:t> Διεργασιών (</a:t>
            </a:r>
            <a:r>
              <a:rPr lang="en-US" sz="2800" dirty="0"/>
              <a:t>Gaussian Process Regression (GPR)</a:t>
            </a:r>
            <a:r>
              <a:rPr lang="el-GR" sz="2800" dirty="0"/>
              <a:t>)</a:t>
            </a:r>
            <a:r>
              <a:rPr lang="en-US" sz="2800" dirty="0"/>
              <a:t>:</a:t>
            </a:r>
          </a:p>
          <a:p>
            <a:pPr lvl="1"/>
            <a:r>
              <a:rPr lang="el-GR" sz="2400" b="1" dirty="0"/>
              <a:t>Είσοδος</a:t>
            </a:r>
            <a:r>
              <a:rPr lang="en-US" sz="2400" dirty="0"/>
              <a:t>: </a:t>
            </a:r>
            <a:r>
              <a:rPr lang="el-GR" sz="2400" dirty="0"/>
              <a:t>Μετρήσεις του </a:t>
            </a:r>
            <a:r>
              <a:rPr lang="en-US" sz="2400" dirty="0"/>
              <a:t>FM </a:t>
            </a:r>
            <a:endParaRPr lang="el-GR" sz="2400" dirty="0"/>
          </a:p>
          <a:p>
            <a:pPr lvl="1"/>
            <a:r>
              <a:rPr lang="el-GR" sz="2400" b="1" dirty="0"/>
              <a:t>Έξοδος</a:t>
            </a:r>
            <a:r>
              <a:rPr lang="en-US" sz="2400" dirty="0"/>
              <a:t>: </a:t>
            </a:r>
            <a:r>
              <a:rPr lang="el-GR" sz="2400" dirty="0" err="1"/>
              <a:t>Γκαουσιανή</a:t>
            </a:r>
            <a:r>
              <a:rPr lang="el-GR" sz="2400" dirty="0"/>
              <a:t> Πιθανότητα </a:t>
            </a:r>
            <a:r>
              <a:rPr lang="en-US" sz="2400" dirty="0"/>
              <a:t> p(</a:t>
            </a:r>
            <a:r>
              <a:rPr lang="en-US" sz="2400" b="1" dirty="0" err="1">
                <a:solidFill>
                  <a:srgbClr val="FF0000"/>
                </a:solidFill>
              </a:rPr>
              <a:t>m</a:t>
            </a:r>
            <a:r>
              <a:rPr lang="en-US" sz="2400" dirty="0" err="1"/>
              <a:t>|</a:t>
            </a:r>
            <a:r>
              <a:rPr lang="en-US" sz="2400" b="1" dirty="0" err="1">
                <a:solidFill>
                  <a:srgbClr val="007A37"/>
                </a:solidFill>
              </a:rPr>
              <a:t>l</a:t>
            </a:r>
            <a:r>
              <a:rPr lang="en-US" sz="2400" dirty="0"/>
              <a:t>) </a:t>
            </a:r>
            <a:r>
              <a:rPr lang="el-GR" sz="2400" dirty="0"/>
              <a:t>για μέτρηση </a:t>
            </a:r>
            <a:r>
              <a:rPr lang="en-US" sz="2400" b="1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 </a:t>
            </a:r>
            <a:r>
              <a:rPr lang="el-GR" sz="2400" dirty="0"/>
              <a:t>στο</a:t>
            </a:r>
            <a:r>
              <a:rPr lang="en-US" sz="2400" dirty="0"/>
              <a:t> </a:t>
            </a:r>
            <a:r>
              <a:rPr lang="el-GR" sz="2400" dirty="0" err="1"/>
              <a:t>σημειο</a:t>
            </a:r>
            <a:r>
              <a:rPr lang="el-GR" sz="2400" dirty="0"/>
              <a:t> </a:t>
            </a:r>
            <a:r>
              <a:rPr lang="en-US" sz="2400" b="1" dirty="0">
                <a:solidFill>
                  <a:srgbClr val="007A37"/>
                </a:solidFill>
              </a:rPr>
              <a:t>l</a:t>
            </a:r>
            <a:r>
              <a:rPr lang="en-US" sz="2400" dirty="0"/>
              <a:t> (prediction + uncertainty)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444875"/>
            <a:ext cx="3639918" cy="297830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60C2C0-79C8-49D4-BFA0-1A4093D0D6DC}"/>
              </a:ext>
            </a:extLst>
          </p:cNvPr>
          <p:cNvSpPr txBox="1">
            <a:spLocks/>
          </p:cNvSpPr>
          <p:nvPr/>
        </p:nvSpPr>
        <p:spPr bwMode="auto">
          <a:xfrm>
            <a:off x="477483" y="3444875"/>
            <a:ext cx="4670581" cy="495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l-GR" sz="2800" b="0" kern="0" dirty="0"/>
              <a:t>Βασική Ιδέα</a:t>
            </a:r>
            <a:r>
              <a:rPr lang="en-US" sz="2800" b="0" kern="0" dirty="0"/>
              <a:t>:</a:t>
            </a:r>
          </a:p>
          <a:p>
            <a:pPr lvl="1"/>
            <a:r>
              <a:rPr lang="el-GR" sz="2400" b="0" kern="0" dirty="0"/>
              <a:t>Οι μετρήσεις είναι </a:t>
            </a:r>
            <a:r>
              <a:rPr lang="el-GR" sz="2400" b="0" dirty="0" err="1"/>
              <a:t>Γκαουσιανές</a:t>
            </a:r>
            <a:r>
              <a:rPr lang="el-GR" sz="2400" b="0" dirty="0"/>
              <a:t> τυχαίες μεταβλητές</a:t>
            </a:r>
            <a:endParaRPr lang="en-US" sz="2400" b="0" kern="0" dirty="0"/>
          </a:p>
          <a:p>
            <a:pPr lvl="1"/>
            <a:r>
              <a:rPr lang="el-GR" sz="2400" b="0" kern="0" dirty="0"/>
              <a:t>Χωρική συσχέτιση (</a:t>
            </a:r>
            <a:r>
              <a:rPr lang="en-US" sz="2400" b="0" kern="0" dirty="0"/>
              <a:t>spatial correlation</a:t>
            </a:r>
            <a:r>
              <a:rPr lang="el-GR" sz="2400" b="0" kern="0" dirty="0"/>
              <a:t>)</a:t>
            </a:r>
            <a:r>
              <a:rPr lang="en-US" sz="2400" b="0" kern="0" dirty="0"/>
              <a:t>: </a:t>
            </a:r>
            <a:r>
              <a:rPr lang="el-GR" sz="2400" b="0" kern="0" dirty="0"/>
              <a:t>κοντινά σημεία συσχετίζονται, μακρινότερα όχι</a:t>
            </a:r>
            <a:endParaRPr lang="en-US" sz="2400" b="0" kern="0" dirty="0"/>
          </a:p>
        </p:txBody>
      </p:sp>
    </p:spTree>
    <p:extLst>
      <p:ext uri="{BB962C8B-B14F-4D97-AF65-F5344CB8AC3E}">
        <p14:creationId xmlns:p14="http://schemas.microsoft.com/office/powerpoint/2010/main" val="146694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Βήμα Παρεμβολής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0C2C0-79C8-49D4-BFA0-1A4093D0D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Gaussian Process Regression</a:t>
            </a:r>
          </a:p>
          <a:p>
            <a:pPr lvl="1"/>
            <a:r>
              <a:rPr lang="en-US" dirty="0"/>
              <a:t>(1-D example)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B8F810-0738-4D60-A96F-B0BBD65A1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2242145"/>
            <a:ext cx="70199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13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ADF99-9F63-4F75-BE56-31880A2B1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Βήμα Κάτω Ορίου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92936-9C66-4E5F-B13A-4DD853EC6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Γίνεται χρήση ενός έτοιμου στατιστικού εργαλείου (από το </a:t>
            </a:r>
            <a:r>
              <a:rPr lang="en-US" sz="2800" dirty="0"/>
              <a:t>estimation theory</a:t>
            </a:r>
            <a:r>
              <a:rPr lang="el-GR" sz="2800" dirty="0"/>
              <a:t>) το οποίο ονομάζεται </a:t>
            </a:r>
            <a:r>
              <a:rPr lang="en-US" sz="2800" dirty="0"/>
              <a:t>Cramer-Rao Lower Bound</a:t>
            </a:r>
            <a:r>
              <a:rPr lang="el-GR" sz="2800" dirty="0"/>
              <a:t> (</a:t>
            </a:r>
            <a:r>
              <a:rPr lang="en-US" sz="2800" dirty="0"/>
              <a:t>CRLB):</a:t>
            </a:r>
          </a:p>
          <a:p>
            <a:pPr lvl="1"/>
            <a:r>
              <a:rPr lang="el-GR" sz="2400" b="1" dirty="0"/>
              <a:t>Είσοδος</a:t>
            </a:r>
            <a:r>
              <a:rPr lang="en-US" sz="2400" dirty="0"/>
              <a:t>: </a:t>
            </a:r>
            <a:r>
              <a:rPr lang="el-GR" sz="2400" dirty="0" err="1"/>
              <a:t>Γκαουσιανή</a:t>
            </a:r>
            <a:r>
              <a:rPr lang="el-GR" sz="2400" dirty="0"/>
              <a:t> Πιθανότητα </a:t>
            </a:r>
            <a:r>
              <a:rPr lang="en-US" sz="2400" dirty="0"/>
              <a:t> p(</a:t>
            </a:r>
            <a:r>
              <a:rPr lang="en-US" sz="2400" b="1" dirty="0" err="1">
                <a:solidFill>
                  <a:srgbClr val="FF0000"/>
                </a:solidFill>
              </a:rPr>
              <a:t>m</a:t>
            </a:r>
            <a:r>
              <a:rPr lang="en-US" sz="2400" dirty="0" err="1"/>
              <a:t>|</a:t>
            </a:r>
            <a:r>
              <a:rPr lang="en-US" sz="2400" b="1" dirty="0" err="1">
                <a:solidFill>
                  <a:srgbClr val="007A37"/>
                </a:solidFill>
              </a:rPr>
              <a:t>l</a:t>
            </a:r>
            <a:r>
              <a:rPr lang="en-US" sz="2400" dirty="0"/>
              <a:t>) </a:t>
            </a:r>
            <a:r>
              <a:rPr lang="el-GR" sz="2400" dirty="0"/>
              <a:t>για μέτρηση </a:t>
            </a:r>
            <a:r>
              <a:rPr lang="en-US" sz="2400" b="1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 </a:t>
            </a:r>
            <a:r>
              <a:rPr lang="el-GR" sz="2400" dirty="0"/>
              <a:t>στο</a:t>
            </a:r>
            <a:r>
              <a:rPr lang="en-US" sz="2400" dirty="0"/>
              <a:t> </a:t>
            </a:r>
            <a:r>
              <a:rPr lang="el-GR" sz="2400" dirty="0"/>
              <a:t>σημείο </a:t>
            </a:r>
            <a:r>
              <a:rPr lang="en-US" sz="2400" b="1" dirty="0">
                <a:solidFill>
                  <a:srgbClr val="007A37"/>
                </a:solidFill>
              </a:rPr>
              <a:t>l</a:t>
            </a:r>
            <a:r>
              <a:rPr lang="en-US" sz="2400" dirty="0"/>
              <a:t> </a:t>
            </a:r>
          </a:p>
          <a:p>
            <a:pPr lvl="1"/>
            <a:r>
              <a:rPr lang="el-GR" sz="2400" b="1" dirty="0"/>
              <a:t>Έξοδος </a:t>
            </a:r>
            <a:r>
              <a:rPr lang="en-US" sz="2400" dirty="0"/>
              <a:t>: </a:t>
            </a:r>
            <a:r>
              <a:rPr lang="el-GR" sz="2400" dirty="0"/>
              <a:t>το μικρότερο</a:t>
            </a:r>
            <a:r>
              <a:rPr lang="en-US" sz="2400" dirty="0"/>
              <a:t> RMSE </a:t>
            </a:r>
            <a:r>
              <a:rPr lang="el-GR" sz="2400" dirty="0"/>
              <a:t>που μπορεί να επιτευχθεί από οποιοδήποτε </a:t>
            </a:r>
            <a:r>
              <a:rPr lang="en-US" sz="2400" dirty="0"/>
              <a:t>unbiased estimator </a:t>
            </a:r>
            <a:r>
              <a:rPr lang="el-GR" sz="2400" dirty="0"/>
              <a:t>του </a:t>
            </a:r>
            <a:r>
              <a:rPr lang="en-US" sz="2400" b="1" dirty="0">
                <a:solidFill>
                  <a:srgbClr val="007A37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646110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8864" y="1124744"/>
                <a:ext cx="8229600" cy="5073650"/>
              </a:xfrm>
            </p:spPr>
            <p:txBody>
              <a:bodyPr/>
              <a:lstStyle/>
              <a:p>
                <a:r>
                  <a:rPr lang="en-US" dirty="0"/>
                  <a:t>CRLB: error of any unbiased location estimator is bounded as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𝑅𝑀𝑆𝐸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Fisher Information Matrix: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𝒍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l-GR" b="0" dirty="0"/>
              </a:p>
              <a:p>
                <a:r>
                  <a:rPr lang="en-US" dirty="0"/>
                  <a:t>From GPR: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𝝁</m:t>
                    </m:r>
                    <m:d>
                      <m:dPr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𝛴</m:t>
                    </m:r>
                    <m:r>
                      <a:rPr lang="el-GR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𝒍</m:t>
                    </m:r>
                    <m:r>
                      <a:rPr lang="el-GR" b="1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b="1" dirty="0"/>
              </a:p>
              <a:p>
                <a:r>
                  <a:rPr lang="en-US" dirty="0"/>
                  <a:t>Thus,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p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l-GR" sz="16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l-GR" sz="1600" b="0" i="1" smtClean="0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sub>
                              <m:sup>
                                <m:r>
                                  <a:rPr lang="el-G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l-G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l-GR" sz="16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l-GR" sz="1600" i="1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sub>
                              <m:sup>
                                <m:r>
                                  <a:rPr lang="el-G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el-G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𝛨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l-GR" sz="16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l-GR" sz="1600" i="1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sub>
                              <m:sup>
                                <m:r>
                                  <a:rPr lang="el-GR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l-G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el-G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600" b="0" i="1" smtClean="0">
                            <a:latin typeface="Cambria Math" panose="02040503050406030204" pitchFamily="18" charset="0"/>
                          </a:rPr>
                          <m:t>𝛨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l-GR" sz="16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l-GR" sz="1600" i="1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sub>
                              <m:sup>
                                <m:r>
                                  <a:rPr lang="el-G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l-GR" sz="16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l-GR" sz="1600" i="1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sub>
                              <m:sup>
                                <m:r>
                                  <a:rPr lang="el-GR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l-G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el-GR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l-G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6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l-GR" sz="1600" b="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sub>
                        </m:sSub>
                        <m:r>
                          <a:rPr lang="el-GR" sz="1600" b="0" i="1" smtClean="0">
                            <a:latin typeface="Cambria Math" panose="02040503050406030204" pitchFamily="18" charset="0"/>
                          </a:rPr>
                          <m:t>𝛨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l-G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6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l-GR" sz="1600" i="1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sub>
                                </m:sSub>
                                <m:r>
                                  <a:rPr lang="el-GR" sz="16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l-GR" sz="1600" i="1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sub>
                              <m:sup>
                                <m:r>
                                  <a:rPr lang="el-GR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l-G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el-GR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l-GR" sz="1600" b="0" i="1" smtClean="0">
                            <a:latin typeface="Cambria Math" panose="02040503050406030204" pitchFamily="18" charset="0"/>
                          </a:rPr>
                          <m:t>𝛨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16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l-GR" sz="1600" b="0" i="1" smtClean="0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sub>
                            </m:sSub>
                          </m:e>
                        </m:func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/>
              </a:p>
              <a:p>
                <a:pPr lvl="2"/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864" y="1124744"/>
                <a:ext cx="8229600" cy="5073650"/>
              </a:xfrm>
              <a:blipFill>
                <a:blip r:embed="rId2"/>
                <a:stretch>
                  <a:fillRect l="-1704" t="-1563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Βήμα Κάτω Ορίου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96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2D2DA2-4B2E-4CEB-96A5-4F78264E4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219200"/>
            <a:ext cx="6210300" cy="441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5A9DDB-3AA7-403F-9CF9-1CA984F98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228212"/>
            <a:ext cx="7067957" cy="4319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CC27FE-6D9E-458A-966C-D82A7BE05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Βήμα Βαθμολογίας Πλοήγησης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5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Περίληψη Παρουσίασης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8477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defRPr/>
            </a:pPr>
            <a:r>
              <a:rPr lang="el-GR" sz="4000" dirty="0">
                <a:solidFill>
                  <a:schemeClr val="bg2"/>
                </a:solidFill>
              </a:rPr>
              <a:t>Εισαγωγή</a:t>
            </a:r>
            <a:endParaRPr lang="en-US" sz="4000" dirty="0">
              <a:solidFill>
                <a:schemeClr val="bg2"/>
              </a:solidFill>
            </a:endParaRPr>
          </a:p>
          <a:p>
            <a:pPr marL="514350" indent="-514350">
              <a:defRPr/>
            </a:pPr>
            <a:r>
              <a:rPr lang="el-GR" sz="4000" dirty="0">
                <a:solidFill>
                  <a:schemeClr val="bg2"/>
                </a:solidFill>
              </a:rPr>
              <a:t>Διατύπωση Προβλήματος</a:t>
            </a:r>
            <a:endParaRPr lang="en-US" sz="4000" dirty="0">
              <a:solidFill>
                <a:schemeClr val="bg2"/>
              </a:solidFill>
            </a:endParaRPr>
          </a:p>
          <a:p>
            <a:pPr marL="514350" indent="-514350">
              <a:defRPr/>
            </a:pPr>
            <a:r>
              <a:rPr lang="el-GR" sz="4000" dirty="0">
                <a:solidFill>
                  <a:schemeClr val="bg2"/>
                </a:solidFill>
              </a:rPr>
              <a:t>Το πλαίσιο </a:t>
            </a:r>
            <a:r>
              <a:rPr lang="en-US" sz="4000" dirty="0">
                <a:solidFill>
                  <a:schemeClr val="bg2"/>
                </a:solidFill>
              </a:rPr>
              <a:t>ACCES</a:t>
            </a:r>
          </a:p>
          <a:p>
            <a:pPr marL="914400" lvl="1" indent="-514350">
              <a:defRPr/>
            </a:pPr>
            <a:r>
              <a:rPr lang="el-GR" sz="4000" dirty="0">
                <a:solidFill>
                  <a:schemeClr val="bg2"/>
                </a:solidFill>
              </a:rPr>
              <a:t>Παρεμβολή</a:t>
            </a:r>
            <a:endParaRPr lang="en-US" sz="4000" dirty="0">
              <a:solidFill>
                <a:schemeClr val="bg2"/>
              </a:solidFill>
            </a:endParaRPr>
          </a:p>
          <a:p>
            <a:pPr marL="914400" lvl="1" indent="-514350">
              <a:defRPr/>
            </a:pPr>
            <a:r>
              <a:rPr lang="el-GR" sz="4000" dirty="0">
                <a:solidFill>
                  <a:schemeClr val="bg2"/>
                </a:solidFill>
              </a:rPr>
              <a:t>Κάτω Όριο</a:t>
            </a:r>
            <a:endParaRPr lang="en-US" sz="4000" dirty="0">
              <a:solidFill>
                <a:schemeClr val="bg2"/>
              </a:solidFill>
            </a:endParaRPr>
          </a:p>
          <a:p>
            <a:pPr marL="914400" lvl="1" indent="-514350">
              <a:defRPr/>
            </a:pPr>
            <a:r>
              <a:rPr lang="el-GR" sz="4000" dirty="0">
                <a:solidFill>
                  <a:schemeClr val="bg2"/>
                </a:solidFill>
              </a:rPr>
              <a:t>Βαθμολογία Πλοήγησης</a:t>
            </a:r>
            <a:endParaRPr lang="en-US" sz="4000" dirty="0">
              <a:solidFill>
                <a:schemeClr val="bg2"/>
              </a:solidFill>
            </a:endParaRPr>
          </a:p>
          <a:p>
            <a:pPr marL="514350" indent="-514350">
              <a:defRPr/>
            </a:pPr>
            <a:r>
              <a:rPr lang="el-GR" sz="4000" dirty="0">
                <a:solidFill>
                  <a:srgbClr val="FF0000"/>
                </a:solidFill>
              </a:rPr>
              <a:t>Πειραματική Αποτίμηση</a:t>
            </a:r>
          </a:p>
          <a:p>
            <a:pPr marL="514350" indent="-514350">
              <a:defRPr/>
            </a:pPr>
            <a:r>
              <a:rPr lang="el-GR" sz="4000" dirty="0"/>
              <a:t>Συμπεράσματα &amp; Μελλοντικές Κατευθύνσεις</a:t>
            </a:r>
          </a:p>
        </p:txBody>
      </p:sp>
    </p:spTree>
    <p:extLst>
      <p:ext uri="{BB962C8B-B14F-4D97-AF65-F5344CB8AC3E}">
        <p14:creationId xmlns:p14="http://schemas.microsoft.com/office/powerpoint/2010/main" val="197474752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>
                <a:ea typeface="ＭＳ Ｐゴシック" pitchFamily="34" charset="-128"/>
              </a:rPr>
              <a:t>Παρακίνηση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2016125"/>
          </a:xfrm>
        </p:spPr>
        <p:txBody>
          <a:bodyPr/>
          <a:lstStyle/>
          <a:p>
            <a:pPr marL="514350" indent="-514350"/>
            <a:r>
              <a:rPr lang="el-GR" sz="2800" dirty="0">
                <a:ea typeface="ＭＳ Ｐゴシック" pitchFamily="34" charset="-128"/>
              </a:rPr>
              <a:t>Ο σύγχρονος πολίτης περνά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b="1" dirty="0">
                <a:ea typeface="ＭＳ Ｐゴシック" pitchFamily="34" charset="-128"/>
              </a:rPr>
              <a:t>80-90% </a:t>
            </a:r>
            <a:r>
              <a:rPr lang="el-GR" sz="2800" dirty="0">
                <a:ea typeface="ＭＳ Ｐゴシック" pitchFamily="34" charset="-128"/>
              </a:rPr>
              <a:t>του χρόνου του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l-GR" sz="2800" dirty="0">
                <a:ea typeface="ＭＳ Ｐゴシック" pitchFamily="34" charset="-128"/>
              </a:rPr>
              <a:t>σε Εσωτερικούς Χώρους (ΕΧ)</a:t>
            </a:r>
            <a:r>
              <a:rPr lang="en-US" sz="2800" dirty="0">
                <a:ea typeface="ＭＳ Ｐゴシック" pitchFamily="34" charset="-128"/>
              </a:rPr>
              <a:t> – USA </a:t>
            </a:r>
            <a:r>
              <a:rPr lang="en-US" sz="2800" dirty="0" err="1">
                <a:ea typeface="ＭＳ Ｐゴシック" pitchFamily="34" charset="-128"/>
              </a:rPr>
              <a:t>Env</a:t>
            </a:r>
            <a:r>
              <a:rPr lang="en-US" sz="2800" dirty="0">
                <a:ea typeface="ＭＳ Ｐゴシック" pitchFamily="34" charset="-128"/>
              </a:rPr>
              <a:t>. Protection Agency 2011</a:t>
            </a:r>
          </a:p>
          <a:p>
            <a:pPr marL="514350" indent="-514350"/>
            <a:r>
              <a:rPr lang="el-GR" sz="2800" dirty="0">
                <a:ea typeface="ＭＳ Ｐゴシック" pitchFamily="34" charset="-128"/>
              </a:rPr>
              <a:t>Επίσης, </a:t>
            </a:r>
            <a:r>
              <a:rPr lang="en-US" sz="2800" dirty="0">
                <a:ea typeface="ＭＳ Ｐゴシック" pitchFamily="34" charset="-128"/>
              </a:rPr>
              <a:t>&gt;</a:t>
            </a:r>
            <a:r>
              <a:rPr lang="en-US" sz="2800" b="1" dirty="0">
                <a:ea typeface="ＭＳ Ｐゴシック" pitchFamily="34" charset="-128"/>
              </a:rPr>
              <a:t>85%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l-GR" sz="2800" b="1" dirty="0">
                <a:ea typeface="ＭＳ Ｐゴシック" pitchFamily="34" charset="-128"/>
              </a:rPr>
              <a:t>των δεδομένων</a:t>
            </a:r>
            <a:r>
              <a:rPr lang="en-US" sz="2800" b="1" dirty="0">
                <a:ea typeface="ＭＳ Ｐゴシック" pitchFamily="34" charset="-128"/>
              </a:rPr>
              <a:t> </a:t>
            </a:r>
            <a:r>
              <a:rPr lang="el-GR" sz="2800" dirty="0">
                <a:ea typeface="ＭＳ Ｐゴシック" pitchFamily="34" charset="-128"/>
              </a:rPr>
              <a:t>και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b="1" dirty="0">
                <a:ea typeface="ＭＳ Ｐゴシック" pitchFamily="34" charset="-128"/>
              </a:rPr>
              <a:t>70% </a:t>
            </a:r>
            <a:r>
              <a:rPr lang="el-GR" sz="2800" b="1" dirty="0">
                <a:ea typeface="ＭＳ Ｐゴシック" pitchFamily="34" charset="-128"/>
              </a:rPr>
              <a:t>της φωνητικής </a:t>
            </a:r>
            <a:r>
              <a:rPr lang="el-GR" sz="2800" dirty="0">
                <a:ea typeface="ＭＳ Ｐゴシック" pitchFamily="34" charset="-128"/>
              </a:rPr>
              <a:t>επικοινωνίας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l-GR" sz="2800" dirty="0">
                <a:ea typeface="ＭＳ Ｐゴシック" pitchFamily="34" charset="-128"/>
              </a:rPr>
              <a:t>προέρχεται από ΕΧ </a:t>
            </a:r>
            <a:r>
              <a:rPr lang="en-US" sz="2800" dirty="0">
                <a:ea typeface="ＭＳ Ｐゴシック" pitchFamily="34" charset="-128"/>
              </a:rPr>
              <a:t>– Nokia 2012.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403648" y="3645024"/>
            <a:ext cx="6250289" cy="2691314"/>
            <a:chOff x="755650" y="2708275"/>
            <a:chExt cx="7562849" cy="3401088"/>
          </a:xfrm>
        </p:grpSpPr>
        <p:grpSp>
          <p:nvGrpSpPr>
            <p:cNvPr id="8196" name="Group 10"/>
            <p:cNvGrpSpPr>
              <a:grpSpLocks/>
            </p:cNvGrpSpPr>
            <p:nvPr/>
          </p:nvGrpSpPr>
          <p:grpSpPr bwMode="auto">
            <a:xfrm>
              <a:off x="755650" y="2708275"/>
              <a:ext cx="7562849" cy="3400426"/>
              <a:chOff x="611560" y="2564904"/>
              <a:chExt cx="8064896" cy="3615284"/>
            </a:xfrm>
          </p:grpSpPr>
          <p:pic>
            <p:nvPicPr>
              <p:cNvPr id="819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2564904"/>
                <a:ext cx="2592288" cy="1743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99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3" y="2564904"/>
                <a:ext cx="2448272" cy="1743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0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4437112"/>
                <a:ext cx="2619375" cy="1743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1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63438" y="4435618"/>
                <a:ext cx="2534008" cy="1728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2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168" y="2564904"/>
                <a:ext cx="2592288" cy="1775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197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4437113"/>
              <a:ext cx="2376264" cy="167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E4AD10-8460-4D58-BB70-ED0B5CCC4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124744"/>
            <a:ext cx="3672408" cy="42489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A07211-C171-49FB-ABC2-4DAA2C6A0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Πειραματικά Δεδομένα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53102-A281-4CBA-80A8-A63980AEF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5472608" cy="5073650"/>
          </a:xfrm>
        </p:spPr>
        <p:txBody>
          <a:bodyPr/>
          <a:lstStyle/>
          <a:p>
            <a:r>
              <a:rPr lang="en-US" dirty="0" err="1"/>
              <a:t>UJIIndoorLoc</a:t>
            </a:r>
            <a:r>
              <a:rPr lang="en-US" dirty="0"/>
              <a:t>-Mag </a:t>
            </a:r>
            <a:r>
              <a:rPr lang="el-GR" dirty="0"/>
              <a:t>βάση δεδομένων</a:t>
            </a:r>
            <a:endParaRPr lang="en-US" dirty="0"/>
          </a:p>
          <a:p>
            <a:r>
              <a:rPr lang="en-US" dirty="0"/>
              <a:t>8 </a:t>
            </a:r>
            <a:r>
              <a:rPr lang="el-GR" dirty="0"/>
              <a:t>διαδρόμους άνω των</a:t>
            </a:r>
            <a:r>
              <a:rPr lang="en-US" dirty="0"/>
              <a:t> 260 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40,159 </a:t>
            </a:r>
            <a:r>
              <a:rPr lang="el-GR" dirty="0"/>
              <a:t>διακριτές</a:t>
            </a:r>
            <a:r>
              <a:rPr lang="en-US" dirty="0"/>
              <a:t> </a:t>
            </a:r>
            <a:r>
              <a:rPr lang="el-GR" dirty="0"/>
              <a:t>μετρήσεις</a:t>
            </a:r>
            <a:endParaRPr lang="en-US" dirty="0"/>
          </a:p>
          <a:p>
            <a:r>
              <a:rPr lang="el-GR" dirty="0"/>
              <a:t>Μετρήσεις μαγνητόμετρου</a:t>
            </a:r>
          </a:p>
          <a:p>
            <a:r>
              <a:rPr lang="el-GR" dirty="0"/>
              <a:t>Μετρήσεις κατά μήκος των διαδρόμων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1-D </a:t>
            </a:r>
            <a:r>
              <a:rPr lang="el-GR" dirty="0"/>
              <a:t>δεδομένα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0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52C00-F628-43D7-B4CF-C7F65D256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Πειραματικά Σενάρια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43576-A264-4FA4-96E4-BC649C63D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b="1" dirty="0"/>
              <a:t>Σενάριο </a:t>
            </a:r>
            <a:r>
              <a:rPr lang="en-US" sz="2800" b="1" dirty="0"/>
              <a:t>Cut</a:t>
            </a:r>
          </a:p>
          <a:p>
            <a:pPr lvl="1"/>
            <a:r>
              <a:rPr lang="el-GR" sz="2400" dirty="0"/>
              <a:t>Αδυναμία συλλογής ψηφιακών αποτυπωμάτων ισχύος (π.χ., ελλιπούς πληθοπορισμού) </a:t>
            </a:r>
          </a:p>
          <a:p>
            <a:r>
              <a:rPr lang="el-GR" sz="2800" b="1" dirty="0"/>
              <a:t>Σενάριο </a:t>
            </a:r>
            <a:r>
              <a:rPr lang="en-US" sz="2800" b="1" dirty="0"/>
              <a:t>Flat:</a:t>
            </a:r>
          </a:p>
          <a:p>
            <a:pPr lvl="1"/>
            <a:r>
              <a:rPr lang="el-GR" sz="2400" dirty="0"/>
              <a:t>Περιπτώσεις όπου οι παρεμβολές του μαγνητικού σήματος είναι λίγες (π.χ., ελλιπούς εγκατάστασης εξοπλισμού που παράγει ηλεκτρομαγνητικό πεδίο)</a:t>
            </a:r>
          </a:p>
          <a:p>
            <a:r>
              <a:rPr lang="el-GR" sz="2800" b="1" dirty="0"/>
              <a:t>Σενάριο </a:t>
            </a:r>
            <a:r>
              <a:rPr lang="en-US" sz="2800" b="1" dirty="0"/>
              <a:t>Sparse:</a:t>
            </a:r>
          </a:p>
          <a:p>
            <a:pPr lvl="1"/>
            <a:r>
              <a:rPr lang="el-GR" sz="2400" dirty="0"/>
              <a:t>Περιπτώσεις όπου υπάρχει διαφορετική συχνότητα της συλλογής των ψηφιακών αποτυπωμάτων.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08" r="1592"/>
          <a:stretch/>
        </p:blipFill>
        <p:spPr>
          <a:xfrm>
            <a:off x="4499992" y="1124745"/>
            <a:ext cx="3456384" cy="5040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348880"/>
            <a:ext cx="3797300" cy="6260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052" y="5373095"/>
            <a:ext cx="186690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5540602"/>
            <a:ext cx="25527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29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3C048-B951-43C1-94B3-CDC51F5A6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909" y="2636913"/>
            <a:ext cx="4228312" cy="17850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473796-09A5-46F9-9069-62DA9BAE5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988840"/>
            <a:ext cx="3648075" cy="1019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5833D9-BBD8-4F49-9CE3-2D0300A91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Συγκρινόμενοι Αλγόριθμοι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B84AE-5123-42F9-B703-9D45E369E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728192"/>
          </a:xfrm>
        </p:spPr>
        <p:txBody>
          <a:bodyPr/>
          <a:lstStyle/>
          <a:p>
            <a:r>
              <a:rPr lang="en-US" sz="2800" b="1" dirty="0"/>
              <a:t>RMSE</a:t>
            </a:r>
            <a:r>
              <a:rPr lang="en-US" sz="2800" dirty="0"/>
              <a:t>: </a:t>
            </a:r>
            <a:r>
              <a:rPr lang="en-US" sz="2800" dirty="0" err="1"/>
              <a:t>WkNN</a:t>
            </a:r>
            <a:r>
              <a:rPr lang="en-US" sz="2800" dirty="0"/>
              <a:t> (Real accuracy</a:t>
            </a:r>
            <a:r>
              <a:rPr lang="el-GR" sz="2800" dirty="0"/>
              <a:t> / </a:t>
            </a:r>
            <a:r>
              <a:rPr lang="en-US" sz="2800" dirty="0"/>
              <a:t>GOLD)</a:t>
            </a:r>
            <a:endParaRPr lang="el-GR" sz="2800" dirty="0"/>
          </a:p>
          <a:p>
            <a:r>
              <a:rPr lang="en-US" sz="2800" b="1" dirty="0"/>
              <a:t>FSSI</a:t>
            </a:r>
            <a:r>
              <a:rPr lang="en-US" sz="2800" dirty="0"/>
              <a:t>: Fingerprint Spatial Sparsity Indicator</a:t>
            </a:r>
          </a:p>
          <a:p>
            <a:pPr marL="0" indent="0" algn="r">
              <a:buNone/>
            </a:pPr>
            <a:r>
              <a:rPr lang="en-US" sz="2800" dirty="0"/>
              <a:t>(Naive approach)</a:t>
            </a:r>
            <a:endParaRPr lang="el-GR" sz="2800" dirty="0"/>
          </a:p>
          <a:p>
            <a:pPr marL="0" indent="0" algn="r">
              <a:buNone/>
            </a:pPr>
            <a:endParaRPr lang="el-GR" sz="2800" b="1" dirty="0"/>
          </a:p>
          <a:p>
            <a:pPr marL="0" indent="0" algn="r">
              <a:buNone/>
            </a:pPr>
            <a:endParaRPr lang="el-GR" sz="2800" b="1" dirty="0"/>
          </a:p>
          <a:p>
            <a:pPr marL="0" indent="0" algn="r">
              <a:buNone/>
            </a:pPr>
            <a:endParaRPr lang="el-GR" sz="2800" b="1" dirty="0"/>
          </a:p>
          <a:p>
            <a:endParaRPr lang="en-US" sz="1400" b="1" dirty="0"/>
          </a:p>
          <a:p>
            <a:r>
              <a:rPr lang="en-US" sz="2800" b="1" dirty="0"/>
              <a:t>ACCES</a:t>
            </a:r>
            <a:r>
              <a:rPr lang="en-US" sz="2800" dirty="0"/>
              <a:t>: proposed solution</a:t>
            </a:r>
            <a:endParaRPr lang="el-GR" sz="2800" dirty="0"/>
          </a:p>
          <a:p>
            <a:r>
              <a:rPr lang="el-GR" sz="2800" i="1" dirty="0"/>
              <a:t>Θα συγκρίνουμε το </a:t>
            </a:r>
            <a:r>
              <a:rPr lang="en-US" sz="2800" i="1" dirty="0"/>
              <a:t>FSSI </a:t>
            </a:r>
            <a:r>
              <a:rPr lang="el-GR" sz="2800" i="1" dirty="0"/>
              <a:t>και</a:t>
            </a:r>
            <a:r>
              <a:rPr lang="en-US" sz="2800" i="1" dirty="0"/>
              <a:t> ACCES </a:t>
            </a:r>
            <a:r>
              <a:rPr lang="el-GR" sz="2800" i="1" dirty="0"/>
              <a:t>έναντι του </a:t>
            </a:r>
            <a:r>
              <a:rPr lang="en-US" sz="2800" i="1" dirty="0"/>
              <a:t>ground truth (RMSE) </a:t>
            </a:r>
            <a:r>
              <a:rPr lang="el-GR" sz="2800" i="1" dirty="0"/>
              <a:t>με το </a:t>
            </a:r>
            <a:r>
              <a:rPr lang="en-US" sz="2800" i="1" dirty="0"/>
              <a:t>Dynamic Time Warping - DTW (</a:t>
            </a:r>
            <a:r>
              <a:rPr lang="el-GR" sz="2800" i="1" dirty="0"/>
              <a:t>το ονομάζομαι </a:t>
            </a:r>
            <a:r>
              <a:rPr lang="en-US" sz="2800" i="1" dirty="0" err="1"/>
              <a:t>DQRelSim</a:t>
            </a:r>
            <a:r>
              <a:rPr lang="en-US" sz="2800" i="1" dirty="0"/>
              <a:t>)</a:t>
            </a:r>
            <a:endParaRPr lang="en-US" sz="2800" dirty="0"/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650850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3EAB4-467E-4772-A891-BE74D6AB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186766" cy="575394"/>
          </a:xfrm>
        </p:spPr>
        <p:txBody>
          <a:bodyPr/>
          <a:lstStyle/>
          <a:p>
            <a:r>
              <a:rPr lang="el-GR" dirty="0"/>
              <a:t>Πειραματικές Μετρικές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EBAED-D83E-4B53-97DD-EC3A9376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DQRelSim</a:t>
            </a:r>
            <a:r>
              <a:rPr lang="en-US" b="1" dirty="0"/>
              <a:t>(X,Y) - </a:t>
            </a:r>
            <a:r>
              <a:rPr lang="el-GR" dirty="0"/>
              <a:t>συμπεριφορά των ακολουθιών</a:t>
            </a:r>
            <a:r>
              <a:rPr lang="en-US" dirty="0"/>
              <a:t> X = X</a:t>
            </a:r>
            <a:r>
              <a:rPr lang="en-US" baseline="-25000" dirty="0"/>
              <a:t>i</a:t>
            </a:r>
            <a:r>
              <a:rPr lang="en-US" dirty="0"/>
              <a:t>, Y = Y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l-GR" dirty="0"/>
              <a:t>για</a:t>
            </a:r>
            <a:r>
              <a:rPr lang="en-US" dirty="0"/>
              <a:t> 1-D.</a:t>
            </a:r>
          </a:p>
          <a:p>
            <a:r>
              <a:rPr lang="el-GR" dirty="0"/>
              <a:t>Κατασκευή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Difference Quotient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DQ(X) and DQ(Y )</a:t>
            </a:r>
          </a:p>
          <a:p>
            <a:pPr lvl="1"/>
            <a:r>
              <a:rPr lang="en-US" dirty="0"/>
              <a:t>DTW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optimally warped DQ(X)’ and DQ(Y)’</a:t>
            </a:r>
          </a:p>
          <a:p>
            <a:pPr lvl="1"/>
            <a:r>
              <a:rPr lang="en-US" dirty="0"/>
              <a:t>Normalization</a:t>
            </a:r>
          </a:p>
          <a:p>
            <a:r>
              <a:rPr lang="el-GR" dirty="0"/>
              <a:t>Τιμές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Similar: 1, if X = Y + </a:t>
            </a:r>
            <a:r>
              <a:rPr lang="en-US" dirty="0" err="1"/>
              <a:t>const</a:t>
            </a:r>
            <a:endParaRPr lang="en-US" dirty="0"/>
          </a:p>
          <a:p>
            <a:pPr lvl="1"/>
            <a:r>
              <a:rPr lang="en-US" dirty="0"/>
              <a:t>Dissimilar: 0, if either X or Y is constant</a:t>
            </a:r>
          </a:p>
          <a:p>
            <a:pPr lvl="1"/>
            <a:r>
              <a:rPr lang="en-US" dirty="0"/>
              <a:t>Opposite: -1, if X = -Y + </a:t>
            </a:r>
            <a:r>
              <a:rPr lang="en-US" dirty="0" err="1"/>
              <a:t>const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853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295B4-68E2-47DF-94A9-325B66D19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 vs FSSI (Cut Scenario)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84784"/>
            <a:ext cx="7632848" cy="447464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1547664" y="1685113"/>
            <a:ext cx="3168352" cy="241139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51520" y="1038782"/>
            <a:ext cx="705678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Ακρίβεια Γεωτοποθέτησης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97793" y="1668433"/>
            <a:ext cx="12877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A37"/>
                </a:solidFill>
              </a:rPr>
              <a:t>ACCES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5673385" y="2060848"/>
            <a:ext cx="554799" cy="234874"/>
          </a:xfrm>
          <a:prstGeom prst="straightConnector1">
            <a:avLst/>
          </a:prstGeom>
          <a:noFill/>
          <a:ln w="38100" cap="flat" cmpd="sng" algn="ctr">
            <a:solidFill>
              <a:srgbClr val="007A3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863461" y="1805142"/>
            <a:ext cx="12877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FSSI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6664424" y="2060848"/>
            <a:ext cx="440737" cy="20320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038436" y="5878710"/>
            <a:ext cx="7355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7A37"/>
                </a:solidFill>
              </a:rPr>
              <a:t>ACCES captures RMSE more smoothly! 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2987824" y="5277578"/>
            <a:ext cx="432048" cy="679613"/>
          </a:xfrm>
          <a:prstGeom prst="straightConnector1">
            <a:avLst/>
          </a:prstGeom>
          <a:noFill/>
          <a:ln w="38100" cap="flat" cmpd="sng" algn="ctr">
            <a:solidFill>
              <a:srgbClr val="007A37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3611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9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1C2AE-F226-4BEF-9EB2-D2B73D3F9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Flat Scenario: ACCES vs FSSI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19D83D-8FA5-4810-80DA-A0519A7C5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046" y="1125538"/>
            <a:ext cx="8041907" cy="507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26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58C63-882B-46AA-816F-E7A9AB8E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 and RMSE (sparse)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3E552C-A12B-4339-B156-D1216AAD0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902" y="1125538"/>
            <a:ext cx="6982195" cy="507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4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CA8FA-13BB-4DFC-B6FA-5FC1D5F91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Συμπεράσματα &amp; Μέλλον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8924C-1792-4A52-97B2-63C3BA988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Συμπεράσματα</a:t>
            </a:r>
            <a:r>
              <a:rPr lang="en-US" dirty="0"/>
              <a:t>: </a:t>
            </a:r>
            <a:endParaRPr lang="el-GR" dirty="0"/>
          </a:p>
          <a:p>
            <a:pPr lvl="1"/>
            <a:r>
              <a:rPr lang="en-US" sz="2400" dirty="0"/>
              <a:t>To ACCES </a:t>
            </a:r>
            <a:r>
              <a:rPr lang="el-GR" sz="2400" dirty="0"/>
              <a:t>παρέχει εκτιμήσεις ακρίβειας γεωτοποθέτησης προτού χρησιμοποιηθεί το σύστημα από τους πελάτες</a:t>
            </a:r>
            <a:r>
              <a:rPr lang="en-US" sz="2400" dirty="0"/>
              <a:t>.</a:t>
            </a:r>
          </a:p>
          <a:p>
            <a:pPr lvl="1"/>
            <a:r>
              <a:rPr lang="el-GR" sz="2400" dirty="0"/>
              <a:t>Εμφανίζει λογική αντιστοιχία με την πραγματική συμπεριφορά σφάλματος γεωτοποθέτησης.</a:t>
            </a:r>
          </a:p>
          <a:p>
            <a:r>
              <a:rPr lang="el-GR" dirty="0"/>
              <a:t>Μελλοντική Εργασία</a:t>
            </a:r>
          </a:p>
          <a:p>
            <a:pPr lvl="1"/>
            <a:r>
              <a:rPr lang="el-GR" sz="2400" dirty="0"/>
              <a:t>Ενσωμάτωση των τεχνικών στο </a:t>
            </a:r>
            <a:r>
              <a:rPr lang="en-US" sz="2400" dirty="0"/>
              <a:t>Anyplace</a:t>
            </a:r>
          </a:p>
          <a:p>
            <a:pPr lvl="1"/>
            <a:r>
              <a:rPr lang="el-GR" sz="2400" dirty="0"/>
              <a:t>Επέκταση του πειραματισμού και προσδιορισμός αυστηρότερων ορίων (κάτω και άνω)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258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1"/>
          <p:cNvSpPr>
            <a:spLocks noChangeArrowheads="1"/>
          </p:cNvSpPr>
          <p:nvPr/>
        </p:nvSpPr>
        <p:spPr bwMode="auto">
          <a:xfrm>
            <a:off x="635000" y="5305425"/>
            <a:ext cx="7993063" cy="647700"/>
          </a:xfrm>
          <a:prstGeom prst="rect">
            <a:avLst/>
          </a:prstGeom>
          <a:solidFill>
            <a:srgbClr val="00355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l-GR" sz="1800" dirty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5</a:t>
            </a:r>
            <a:r>
              <a:rPr lang="el-GR" sz="1800" dirty="0">
                <a:solidFill>
                  <a:schemeClr val="bg1"/>
                </a:solidFill>
              </a:rPr>
              <a:t>o Ελληνικό Συμπόσιο Διαχείρισης Δεδομένων (ΕΣΔΔ’1</a:t>
            </a:r>
            <a:r>
              <a:rPr lang="en-US" sz="1800" dirty="0">
                <a:solidFill>
                  <a:schemeClr val="bg1"/>
                </a:solidFill>
              </a:rPr>
              <a:t>7</a:t>
            </a:r>
            <a:r>
              <a:rPr lang="el-GR" sz="1800" dirty="0">
                <a:solidFill>
                  <a:schemeClr val="bg1"/>
                </a:solidFill>
              </a:rPr>
              <a:t>)  </a:t>
            </a:r>
          </a:p>
          <a:p>
            <a:pPr algn="ctr" eaLnBrk="1" hangingPunct="1"/>
            <a:r>
              <a:rPr lang="en-US" sz="1800" b="0" dirty="0">
                <a:solidFill>
                  <a:schemeClr val="bg1"/>
                </a:solidFill>
              </a:rPr>
              <a:t>24</a:t>
            </a:r>
            <a:r>
              <a:rPr lang="el-GR" sz="1800" b="0" dirty="0">
                <a:solidFill>
                  <a:schemeClr val="bg1"/>
                </a:solidFill>
              </a:rPr>
              <a:t> Αυγούστου - </a:t>
            </a:r>
            <a:r>
              <a:rPr lang="en-US" sz="1800" b="0" dirty="0">
                <a:solidFill>
                  <a:schemeClr val="bg1"/>
                </a:solidFill>
              </a:rPr>
              <a:t>25</a:t>
            </a:r>
            <a:r>
              <a:rPr lang="el-GR" sz="1800" b="0" dirty="0">
                <a:solidFill>
                  <a:schemeClr val="bg1"/>
                </a:solidFill>
              </a:rPr>
              <a:t> Αυγούστου 201</a:t>
            </a:r>
            <a:r>
              <a:rPr lang="en-US" sz="1800" b="0" dirty="0">
                <a:solidFill>
                  <a:schemeClr val="bg1"/>
                </a:solidFill>
              </a:rPr>
              <a:t>7</a:t>
            </a:r>
            <a:r>
              <a:rPr lang="el-GR" sz="1800" b="0" dirty="0">
                <a:solidFill>
                  <a:schemeClr val="bg1"/>
                </a:solidFill>
              </a:rPr>
              <a:t>, Αθήνα, Ελλάδα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961312" cy="1511300"/>
          </a:xfrm>
          <a:solidFill>
            <a:srgbClr val="00355E"/>
          </a:solidFill>
          <a:ln>
            <a:solidFill>
              <a:schemeClr val="tx1"/>
            </a:solidFill>
          </a:ln>
        </p:spPr>
        <p:txBody>
          <a:bodyPr lIns="92075" tIns="46038" rIns="92075" bIns="46038"/>
          <a:lstStyle/>
          <a:p>
            <a:pPr eaLnBrk="1" hangingPunct="1"/>
            <a:r>
              <a:rPr lang="el-GR" altLang="en-US" sz="3200" dirty="0">
                <a:ea typeface="ＭＳ Ｐゴシック" charset="-128"/>
              </a:rPr>
              <a:t>Εκτίμηση της Ακρίβειας Γεωτοποθέτησης σε Εσωτερικούς Χώρους με Ψηφιακά Αποτυπώματα Σημάτων</a:t>
            </a:r>
            <a:endParaRPr lang="en-US" altLang="en-US" sz="3200" i="1" dirty="0">
              <a:solidFill>
                <a:schemeClr val="bg1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611188" y="2349500"/>
            <a:ext cx="7961312" cy="309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0" dirty="0" err="1">
                <a:solidFill>
                  <a:srgbClr val="000000"/>
                </a:solidFill>
              </a:rPr>
              <a:t>Artyom</a:t>
            </a:r>
            <a:r>
              <a:rPr lang="en-US" sz="2400" b="0" dirty="0">
                <a:solidFill>
                  <a:srgbClr val="000000"/>
                </a:solidFill>
              </a:rPr>
              <a:t> </a:t>
            </a:r>
            <a:r>
              <a:rPr lang="en-US" sz="2400" b="0" dirty="0" err="1">
                <a:solidFill>
                  <a:srgbClr val="000000"/>
                </a:solidFill>
              </a:rPr>
              <a:t>Nikitin</a:t>
            </a:r>
            <a:r>
              <a:rPr lang="el-GR" sz="2400" baseline="30000" dirty="0">
                <a:solidFill>
                  <a:srgbClr val="000000"/>
                </a:solidFill>
              </a:rPr>
              <a:t>*</a:t>
            </a:r>
            <a:r>
              <a:rPr lang="el-GR" sz="2400" b="0" dirty="0">
                <a:solidFill>
                  <a:srgbClr val="000000"/>
                </a:solidFill>
              </a:rPr>
              <a:t>, Χρίστος </a:t>
            </a:r>
            <a:r>
              <a:rPr lang="el-GR" sz="2400" b="0" dirty="0" err="1">
                <a:solidFill>
                  <a:srgbClr val="000000"/>
                </a:solidFill>
              </a:rPr>
              <a:t>Λαουδιάς</a:t>
            </a:r>
            <a:r>
              <a:rPr lang="el-GR" sz="2400" b="0" baseline="30000" dirty="0">
                <a:solidFill>
                  <a:srgbClr val="000000"/>
                </a:solidFill>
              </a:rPr>
              <a:t>†</a:t>
            </a:r>
            <a:r>
              <a:rPr lang="el-GR" sz="2400" b="0" dirty="0">
                <a:solidFill>
                  <a:srgbClr val="000000"/>
                </a:solidFill>
              </a:rPr>
              <a:t>, Γεώργιος Χατζημηλιούδης</a:t>
            </a:r>
            <a:r>
              <a:rPr lang="el-GR" sz="2400" b="0" baseline="30000" dirty="0">
                <a:solidFill>
                  <a:srgbClr val="000000"/>
                </a:solidFill>
              </a:rPr>
              <a:t>†</a:t>
            </a:r>
            <a:r>
              <a:rPr lang="el-GR" sz="2400" b="0" dirty="0">
                <a:solidFill>
                  <a:srgbClr val="000000"/>
                </a:solidFill>
              </a:rPr>
              <a:t>, Παναγιώτης Καρράς</a:t>
            </a:r>
            <a:r>
              <a:rPr lang="en-US" sz="2400" b="0" baseline="30000" dirty="0">
                <a:solidFill>
                  <a:srgbClr val="000000"/>
                </a:solidFill>
              </a:rPr>
              <a:t>‡ </a:t>
            </a:r>
            <a:r>
              <a:rPr lang="el-GR" sz="2400" b="0" dirty="0">
                <a:solidFill>
                  <a:srgbClr val="000000"/>
                </a:solidFill>
              </a:rPr>
              <a:t>και</a:t>
            </a:r>
            <a:r>
              <a:rPr lang="en-US" sz="2400" b="0" dirty="0">
                <a:solidFill>
                  <a:srgbClr val="000000"/>
                </a:solidFill>
              </a:rPr>
              <a:t> </a:t>
            </a:r>
            <a:r>
              <a:rPr lang="el-GR" sz="2400" b="0" dirty="0">
                <a:solidFill>
                  <a:srgbClr val="000000"/>
                </a:solidFill>
              </a:rPr>
              <a:t>Δημήτρης Ζεϊναλιπούρ</a:t>
            </a:r>
            <a:r>
              <a:rPr lang="el-GR" sz="2400" baseline="30000" dirty="0">
                <a:solidFill>
                  <a:srgbClr val="000000"/>
                </a:solidFill>
              </a:rPr>
              <a:t>§</a:t>
            </a:r>
            <a:r>
              <a:rPr lang="el-GR" sz="2400" b="0" baseline="30000" dirty="0">
                <a:solidFill>
                  <a:srgbClr val="000000"/>
                </a:solidFill>
              </a:rPr>
              <a:t>†</a:t>
            </a:r>
            <a:r>
              <a:rPr lang="el-GR" sz="2400" b="0" dirty="0">
                <a:solidFill>
                  <a:srgbClr val="000000"/>
                </a:solidFill>
              </a:rPr>
              <a:t> </a:t>
            </a:r>
            <a:endParaRPr lang="en-US" sz="2400" b="0" dirty="0">
              <a:solidFill>
                <a:srgbClr val="000000"/>
              </a:solidFill>
            </a:endParaRPr>
          </a:p>
          <a:p>
            <a:pPr algn="ctr"/>
            <a:endParaRPr lang="en-US" altLang="en-US" sz="1800" b="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6AA43C-511D-4CAD-A112-A71BC7708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3553275"/>
            <a:ext cx="7993062" cy="214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ct val="20000"/>
              </a:spcBef>
            </a:pPr>
            <a:endParaRPr lang="en-US" sz="500" b="0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rgbClr val="FF0000"/>
                </a:solidFill>
              </a:rPr>
              <a:t>Σας ευχαριστώ!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l-GR" dirty="0">
                <a:solidFill>
                  <a:srgbClr val="FF0000"/>
                </a:solidFill>
              </a:rPr>
              <a:t>Ερωτήσεις</a:t>
            </a:r>
            <a:r>
              <a:rPr lang="en-US" dirty="0">
                <a:solidFill>
                  <a:srgbClr val="FF0000"/>
                </a:solidFill>
              </a:rPr>
              <a:t>;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50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A0C1D-A399-4091-BFB6-79234E34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426170"/>
          </a:xfrm>
        </p:spPr>
        <p:txBody>
          <a:bodyPr/>
          <a:lstStyle/>
          <a:p>
            <a:r>
              <a:rPr lang="en-US" dirty="0"/>
              <a:t>Similarity of RMSE values with FSSI and ACCES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33F5F5-D183-49E4-9662-04450B424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725" y="2019300"/>
            <a:ext cx="744855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99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Εσωτερική Γεωτοποθέτηση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288" y="980728"/>
            <a:ext cx="8280400" cy="5073650"/>
          </a:xfrm>
        </p:spPr>
        <p:txBody>
          <a:bodyPr/>
          <a:lstStyle/>
          <a:p>
            <a:r>
              <a:rPr lang="en-US" sz="2400" b="1" i="1" dirty="0">
                <a:solidFill>
                  <a:schemeClr val="accent2"/>
                </a:solidFill>
                <a:ea typeface="ＭＳ Ｐゴシック" pitchFamily="34" charset="-128"/>
              </a:rPr>
              <a:t>Internet-based Indoor Navigation (IIN)</a:t>
            </a:r>
            <a:r>
              <a:rPr lang="el-GR" sz="2400" b="1" i="1" dirty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l-GR" sz="2400" b="1" dirty="0">
                <a:solidFill>
                  <a:schemeClr val="accent6"/>
                </a:solidFill>
                <a:ea typeface="ＭＳ Ｐゴシック" pitchFamily="34" charset="-128"/>
              </a:rPr>
              <a:t>Υπηρεσίες (</a:t>
            </a:r>
            <a:r>
              <a:rPr lang="en-US" sz="2400" b="1" dirty="0">
                <a:solidFill>
                  <a:schemeClr val="accent6"/>
                </a:solidFill>
                <a:ea typeface="ＭＳ Ｐゴシック" pitchFamily="34" charset="-128"/>
              </a:rPr>
              <a:t>Zeinalipour et. al, </a:t>
            </a:r>
            <a:r>
              <a:rPr lang="el-GR" sz="2400" b="1" dirty="0">
                <a:solidFill>
                  <a:schemeClr val="accent6"/>
                </a:solidFill>
                <a:ea typeface="ＭＳ Ｐゴシック" pitchFamily="34" charset="-128"/>
              </a:rPr>
              <a:t>ΙΕΕΕ </a:t>
            </a:r>
            <a:r>
              <a:rPr lang="en-US" sz="2400" b="1" dirty="0">
                <a:solidFill>
                  <a:schemeClr val="accent6"/>
                </a:solidFill>
                <a:ea typeface="ＭＳ Ｐゴシック" pitchFamily="34" charset="-128"/>
              </a:rPr>
              <a:t>Internet Computing 2017)</a:t>
            </a:r>
            <a:r>
              <a:rPr lang="en-US" sz="2400" dirty="0">
                <a:ea typeface="ＭＳ Ｐゴシック" pitchFamily="34" charset="-128"/>
              </a:rPr>
              <a:t>: </a:t>
            </a:r>
            <a:r>
              <a:rPr lang="el-GR" sz="2400" dirty="0">
                <a:ea typeface="ＭＳ Ｐゴシック" pitchFamily="34" charset="-128"/>
              </a:rPr>
              <a:t>οργανώνουν σε </a:t>
            </a:r>
            <a:r>
              <a:rPr lang="el-GR" sz="2400" b="1" dirty="0">
                <a:ea typeface="ＭＳ Ｐゴシック" pitchFamily="34" charset="-128"/>
              </a:rPr>
              <a:t>βάσεις </a:t>
            </a:r>
            <a:r>
              <a:rPr lang="el-GR" sz="2400" dirty="0">
                <a:ea typeface="ＭＳ Ｐゴシック" pitchFamily="34" charset="-128"/>
              </a:rPr>
              <a:t>σήματα προερχόμενα από </a:t>
            </a:r>
            <a:r>
              <a:rPr lang="el-GR" sz="2400" b="1" dirty="0">
                <a:ea typeface="ＭＳ Ｐゴシック" pitchFamily="34" charset="-128"/>
              </a:rPr>
              <a:t>έξυπνες συσκευές</a:t>
            </a:r>
            <a:r>
              <a:rPr lang="el-GR" sz="2400" dirty="0">
                <a:ea typeface="ＭＳ Ｐゴシック" pitchFamily="34" charset="-128"/>
              </a:rPr>
              <a:t> για σκοπούς γεωτοποθέτησης</a:t>
            </a:r>
            <a:r>
              <a:rPr lang="en-US" sz="2400" dirty="0">
                <a:ea typeface="ＭＳ Ｐゴシック" pitchFamily="34" charset="-128"/>
              </a:rPr>
              <a:t>.</a:t>
            </a:r>
            <a:endParaRPr lang="en-US" sz="2400" b="1" dirty="0">
              <a:ea typeface="ＭＳ Ｐゴシック" pitchFamily="34" charset="-128"/>
            </a:endParaRPr>
          </a:p>
          <a:p>
            <a:r>
              <a:rPr lang="el-GR" sz="2400" b="1" dirty="0">
                <a:ea typeface="ＭＳ Ｐゴシック" pitchFamily="34" charset="-128"/>
              </a:rPr>
              <a:t>Τεχνολογίες</a:t>
            </a:r>
            <a:r>
              <a:rPr lang="en-US" sz="2400" b="1" dirty="0">
                <a:ea typeface="ＭＳ Ｐゴシック" pitchFamily="34" charset="-128"/>
              </a:rPr>
              <a:t>: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457200" y="2924944"/>
            <a:ext cx="4330824" cy="33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l-GR" sz="2000" b="0" kern="0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Σημεία πρόσβασης </a:t>
            </a:r>
            <a:r>
              <a:rPr lang="en-US" sz="2000" b="0" kern="0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Wi-Fi, </a:t>
            </a:r>
            <a:r>
              <a:rPr lang="el-GR" sz="2000" b="0" kern="0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κεραίες κινητής τηλεφωνίας</a:t>
            </a:r>
            <a:r>
              <a:rPr lang="en-US" sz="2000" b="0" kern="0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, </a:t>
            </a:r>
            <a:r>
              <a:rPr lang="el-GR" sz="2000" b="0" kern="0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άλλες σταθερές κεραίες.</a:t>
            </a:r>
            <a:endParaRPr lang="en-US" sz="2000" b="0" kern="0" dirty="0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l-GR" sz="2000" kern="0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Δεδομένα </a:t>
            </a:r>
            <a:r>
              <a:rPr lang="en-US" sz="2000" kern="0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IMU </a:t>
            </a:r>
            <a:r>
              <a:rPr lang="en-US" sz="2000" b="0" kern="0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(</a:t>
            </a:r>
            <a:r>
              <a:rPr lang="el-GR" sz="2000" b="0" kern="0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Γυροσκόπιο</a:t>
            </a:r>
            <a:r>
              <a:rPr lang="en-US" sz="2000" b="0" kern="0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, </a:t>
            </a:r>
            <a:r>
              <a:rPr lang="el-GR" sz="2000" b="0" kern="0" dirty="0" err="1">
                <a:solidFill>
                  <a:schemeClr val="tx1"/>
                </a:solidFill>
                <a:ea typeface="ＭＳ Ｐゴシック" charset="0"/>
                <a:cs typeface="Arial" charset="0"/>
              </a:rPr>
              <a:t>Επιταχυνσιόμετρο</a:t>
            </a:r>
            <a:r>
              <a:rPr lang="en-US" sz="2000" b="0" kern="0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, </a:t>
            </a:r>
            <a:r>
              <a:rPr lang="el-GR" sz="2000" b="0" kern="0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πυξίδα</a:t>
            </a:r>
            <a:r>
              <a:rPr lang="en-US" sz="2000" b="0" kern="0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)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l-GR" sz="2000" b="0" kern="0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Αισθητήρες Μαγνητικού Πεδίου</a:t>
            </a:r>
            <a:endParaRPr lang="en-US" sz="2000" b="0" kern="0" dirty="0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sz="2000" b="0" kern="0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BLE beacons, RFID Active &amp; Passive tags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l-GR" sz="2000" kern="0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Ήχος</a:t>
            </a:r>
            <a:r>
              <a:rPr lang="en-US" sz="2000" b="0" kern="0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 (</a:t>
            </a:r>
            <a:r>
              <a:rPr lang="el-GR" sz="2000" b="0" kern="0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Μικρόφωνο</a:t>
            </a:r>
            <a:r>
              <a:rPr lang="en-US" sz="2000" b="0" kern="0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)</a:t>
            </a:r>
            <a:r>
              <a:rPr lang="en-US" sz="2000" kern="0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, </a:t>
            </a:r>
            <a:r>
              <a:rPr lang="el-GR" sz="2000" kern="0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Φως</a:t>
            </a:r>
            <a:r>
              <a:rPr lang="en-US" sz="2000" b="0" kern="0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 (</a:t>
            </a:r>
            <a:r>
              <a:rPr lang="el-GR" sz="2000" b="0" kern="0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Αισθητήρας φωτεινότητας</a:t>
            </a:r>
            <a:r>
              <a:rPr lang="en-US" sz="2000" b="0" kern="0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),</a:t>
            </a:r>
            <a:r>
              <a:rPr lang="en-US" sz="2000" kern="0" dirty="0">
                <a:solidFill>
                  <a:schemeClr val="tx1"/>
                </a:solidFill>
                <a:ea typeface="ＭＳ Ｐゴシック" charset="0"/>
                <a:cs typeface="Arial" charset="0"/>
              </a:rPr>
              <a:t> …</a:t>
            </a:r>
            <a:endParaRPr lang="en-US" sz="2000" b="0" kern="0" dirty="0">
              <a:solidFill>
                <a:schemeClr val="tx1"/>
              </a:solidFill>
              <a:ea typeface="ＭＳ Ｐゴシック" charset="0"/>
              <a:cs typeface="Arial" charset="0"/>
            </a:endParaRPr>
          </a:p>
        </p:txBody>
      </p:sp>
      <p:pic>
        <p:nvPicPr>
          <p:cNvPr id="15" name="Picture 7" descr="blog_ibeac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471" y="3735171"/>
            <a:ext cx="1116013" cy="115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458783" y="3748438"/>
            <a:ext cx="1223963" cy="1153443"/>
            <a:chOff x="-2263873" y="77499"/>
            <a:chExt cx="13599208" cy="711001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screen">
              <a:extLst/>
            </a:blip>
            <a:srcRect/>
            <a:stretch/>
          </p:blipFill>
          <p:spPr>
            <a:xfrm>
              <a:off x="771793" y="311861"/>
              <a:ext cx="7583749" cy="68756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52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670778">
              <a:off x="8815596" y="77499"/>
              <a:ext cx="2281987" cy="189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71087">
              <a:off x="-2200570" y="415106"/>
              <a:ext cx="2281989" cy="1890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128541">
              <a:off x="9053346" y="5234693"/>
              <a:ext cx="2281989" cy="1890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0026">
              <a:off x="-2263873" y="4697416"/>
              <a:ext cx="2281989" cy="1890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65" y="5006144"/>
            <a:ext cx="4117852" cy="111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linksyswrt54g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096" y="2786953"/>
            <a:ext cx="1187450" cy="92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 descr="cell-tower-47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471" y="2697460"/>
            <a:ext cx="1116013" cy="92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109" y="2690035"/>
            <a:ext cx="1090625" cy="101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70" y="3735170"/>
            <a:ext cx="1212714" cy="115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>
                <a:ea typeface="ＭＳ Ｐゴシック" pitchFamily="34" charset="-128"/>
                <a:cs typeface="Arial" pitchFamily="34" charset="0"/>
              </a:rPr>
              <a:t>Εφαρμογές ΕΧ</a:t>
            </a:r>
            <a:endParaRPr lang="en-GB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979488"/>
            <a:ext cx="8363272" cy="5041900"/>
          </a:xfrm>
        </p:spPr>
        <p:txBody>
          <a:bodyPr/>
          <a:lstStyle/>
          <a:p>
            <a:pPr marL="514350" indent="-514350"/>
            <a:r>
              <a:rPr lang="el-GR" altLang="en-US" sz="2400" b="1" dirty="0">
                <a:ea typeface="ＭＳ Ｐゴシック" charset="-128"/>
              </a:rPr>
              <a:t>Τεράστιο φάσμα εφαρμογών</a:t>
            </a:r>
            <a:r>
              <a:rPr lang="en-US" altLang="en-US" sz="2400" b="1" dirty="0">
                <a:ea typeface="ＭＳ Ｐゴシック" charset="-128"/>
              </a:rPr>
              <a:t> </a:t>
            </a:r>
            <a:r>
              <a:rPr lang="el-GR" altLang="en-US" sz="2400" b="1" dirty="0">
                <a:ea typeface="ＭＳ Ｐゴシック" charset="-128"/>
              </a:rPr>
              <a:t>για ΕΧ</a:t>
            </a:r>
            <a:endParaRPr lang="en-US" altLang="en-US" sz="2400" b="1" dirty="0">
              <a:ea typeface="ＭＳ Ｐゴシック" charset="-128"/>
            </a:endParaRPr>
          </a:p>
          <a:p>
            <a:pPr marL="914400" lvl="1" indent="-514350"/>
            <a:r>
              <a:rPr lang="el-GR" altLang="en-US" sz="1800" dirty="0">
                <a:ea typeface="ＭＳ Ｐゴシック" charset="-128"/>
              </a:rPr>
              <a:t>Πλοήγηση, Βιομηχανοποίηση, Παρακολούθηση περιουσιακών στοιχείων, Διαχείριση απογραφών.</a:t>
            </a:r>
            <a:endParaRPr lang="en-US" altLang="en-US" sz="1800" dirty="0">
              <a:ea typeface="ＭＳ Ｐゴシック" charset="-128"/>
            </a:endParaRPr>
          </a:p>
          <a:p>
            <a:pPr marL="914400" lvl="1" indent="-514350"/>
            <a:r>
              <a:rPr lang="el-GR" altLang="en-US" sz="1800" dirty="0">
                <a:ea typeface="ＭＳ Ｐゴシック" charset="-128"/>
              </a:rPr>
              <a:t>Υγειονομική περίθαλψη, Έξυπνες κατοικίες, Υποστήριξη ηλικιωμένων, Εφαρμογές φυσικής κατάστασης</a:t>
            </a:r>
            <a:endParaRPr lang="en-US" altLang="en-US" sz="1800" dirty="0">
              <a:ea typeface="ＭＳ Ｐゴシック" charset="-128"/>
            </a:endParaRPr>
          </a:p>
          <a:p>
            <a:pPr marL="914400" lvl="1" indent="-514350"/>
            <a:r>
              <a:rPr lang="el-GR" altLang="en-US" sz="1800" dirty="0">
                <a:ea typeface="ＭＳ Ｐゴシック" charset="-128"/>
              </a:rPr>
              <a:t>Επαυξημένη πραγματικότητα και πολλά άλλα.</a:t>
            </a:r>
            <a:endParaRPr lang="en-US" altLang="en-US" sz="1800" dirty="0">
              <a:ea typeface="ＭＳ Ｐゴシック" charset="-128"/>
            </a:endParaRPr>
          </a:p>
          <a:p>
            <a:pPr marL="514350" indent="-514350"/>
            <a:r>
              <a:rPr lang="el-GR" altLang="en-US" sz="2800" b="1" dirty="0">
                <a:ea typeface="ＭＳ Ｐゴシック" charset="-128"/>
              </a:rPr>
              <a:t>Τα έσοδα για ΕΧ που αναμένονται φτάνουν τα 10B USD το 2020</a:t>
            </a:r>
            <a:endParaRPr lang="en-US" altLang="en-US" sz="2800" b="1" dirty="0">
              <a:ea typeface="ＭＳ Ｐゴシック" charset="-128"/>
            </a:endParaRPr>
          </a:p>
          <a:p>
            <a:pPr marL="914400" lvl="1" indent="-514350"/>
            <a:r>
              <a:rPr lang="en-US" altLang="en-US" sz="1800" i="1" dirty="0" err="1">
                <a:ea typeface="ＭＳ Ｐゴシック" charset="-128"/>
              </a:rPr>
              <a:t>ABIresearch</a:t>
            </a:r>
            <a:r>
              <a:rPr lang="en-US" altLang="en-US" sz="1800" i="1" dirty="0">
                <a:ea typeface="ＭＳ Ｐゴシック" charset="-128"/>
              </a:rPr>
              <a:t>, “Retail Indoor Location Market Breaks US$10 Billion in 2020”’ Available at: https://goo.gl/ehPRMn, May 12, 2015.</a:t>
            </a:r>
          </a:p>
          <a:p>
            <a:pPr marL="514350" indent="-514350"/>
            <a:r>
              <a:rPr lang="en-US" altLang="en-US" sz="2400" b="1" dirty="0">
                <a:ea typeface="ＭＳ Ｐゴシック" charset="-128"/>
              </a:rPr>
              <a:t>Tutorial @ IEEE MDM’15 </a:t>
            </a:r>
          </a:p>
          <a:p>
            <a:pPr marL="914400" lvl="1" indent="-514350"/>
            <a:r>
              <a:rPr lang="en-US" altLang="en-US" sz="1800" b="1" i="1" dirty="0">
                <a:ea typeface="ＭＳ Ｐゴシック" charset="-128"/>
              </a:rPr>
              <a:t>“Mobile Data Management in Indoor Spaces”, </a:t>
            </a:r>
            <a:r>
              <a:rPr lang="en-US" altLang="en-US" sz="1800" i="1" dirty="0">
                <a:ea typeface="ＭＳ Ｐゴシック" charset="-128"/>
              </a:rPr>
              <a:t>Christos </a:t>
            </a:r>
            <a:r>
              <a:rPr lang="en-US" altLang="en-US" sz="1800" i="1" dirty="0" err="1">
                <a:ea typeface="ＭＳ Ｐゴシック" charset="-128"/>
              </a:rPr>
              <a:t>Laoudias</a:t>
            </a:r>
            <a:r>
              <a:rPr lang="en-US" altLang="en-US" sz="1800" i="1" dirty="0">
                <a:ea typeface="ＭＳ Ｐゴシック" charset="-128"/>
              </a:rPr>
              <a:t> and </a:t>
            </a:r>
            <a:r>
              <a:rPr lang="en-US" altLang="en-US" sz="1800" i="1" dirty="0" err="1">
                <a:ea typeface="ＭＳ Ｐゴシック" charset="-128"/>
              </a:rPr>
              <a:t>Demetrios</a:t>
            </a:r>
            <a:r>
              <a:rPr lang="en-US" altLang="en-US" sz="1800" i="1" dirty="0">
                <a:ea typeface="ＭＳ Ｐゴシック" charset="-128"/>
              </a:rPr>
              <a:t> Zeinalipour-</a:t>
            </a:r>
            <a:r>
              <a:rPr lang="en-US" altLang="en-US" sz="1800" i="1" dirty="0" err="1">
                <a:ea typeface="ＭＳ Ｐゴシック" charset="-128"/>
              </a:rPr>
              <a:t>Yazti</a:t>
            </a:r>
            <a:endParaRPr lang="en-US" altLang="en-US" sz="1800" i="1" dirty="0">
              <a:ea typeface="ＭＳ Ｐゴシック" charset="-128"/>
            </a:endParaRPr>
          </a:p>
          <a:p>
            <a:pPr marL="914400" lvl="1" indent="-514350"/>
            <a:r>
              <a:rPr lang="en-US" altLang="en-US" sz="1800" i="1" dirty="0">
                <a:ea typeface="ＭＳ Ｐゴシック" charset="-128"/>
              </a:rPr>
              <a:t>Slides available: </a:t>
            </a:r>
            <a:r>
              <a:rPr lang="en-US" altLang="en-US" sz="1800" i="1" dirty="0">
                <a:ea typeface="ＭＳ Ｐゴシック" charset="-128"/>
                <a:hlinkClick r:id="rId3"/>
              </a:rPr>
              <a:t>http://goo.gl/70JV4q</a:t>
            </a:r>
            <a:r>
              <a:rPr lang="en-US" altLang="en-US" sz="1800" i="1" dirty="0">
                <a:ea typeface="ＭＳ Ｐゴシック" charset="-128"/>
              </a:rPr>
              <a:t> 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4797152"/>
            <a:ext cx="1722438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4797152"/>
            <a:ext cx="18034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94" y="3717032"/>
            <a:ext cx="3268662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893" y="1234631"/>
            <a:ext cx="20891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6840538" y="3068960"/>
            <a:ext cx="2195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3399"/>
                </a:solidFill>
              </a:rPr>
              <a:t>http://</a:t>
            </a:r>
            <a:r>
              <a:rPr lang="en-US" altLang="en-US" sz="1200" dirty="0" err="1">
                <a:solidFill>
                  <a:srgbClr val="003399"/>
                </a:solidFill>
              </a:rPr>
              <a:t>anyplace.cs.ucy.ac.cy</a:t>
            </a:r>
            <a:r>
              <a:rPr lang="en-US" altLang="en-US" sz="1200" dirty="0">
                <a:solidFill>
                  <a:srgbClr val="003399"/>
                </a:solidFill>
              </a:rPr>
              <a:t>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Anyplace IIN </a:t>
            </a:r>
            <a:r>
              <a:rPr lang="el-GR" dirty="0">
                <a:ea typeface="ＭＳ Ｐゴシック" pitchFamily="34" charset="-128"/>
                <a:cs typeface="Arial" pitchFamily="34" charset="0"/>
              </a:rPr>
              <a:t>υπηρεσία</a:t>
            </a:r>
            <a:endParaRPr lang="en-GB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944390"/>
            <a:ext cx="8229600" cy="4464719"/>
          </a:xfrm>
        </p:spPr>
        <p:txBody>
          <a:bodyPr/>
          <a:lstStyle/>
          <a:p>
            <a:pPr marL="514350" indent="-514350"/>
            <a:r>
              <a:rPr lang="en-US" altLang="en-US" sz="2800" b="1" dirty="0">
                <a:ea typeface="ＭＳ Ｐゴシック" charset="-128"/>
              </a:rPr>
              <a:t>Anyplace: </a:t>
            </a:r>
            <a:r>
              <a:rPr lang="el-GR" altLang="en-US" sz="2800" b="1" dirty="0">
                <a:ea typeface="ＭＳ Ｐゴシック" charset="-128"/>
              </a:rPr>
              <a:t>Μια ολοκληρωμένη υπηρεσία IIN ανοιχτή για έρευνα και ανάπτυξη</a:t>
            </a:r>
            <a:endParaRPr lang="en-US" altLang="en-US" sz="2800" b="1" dirty="0">
              <a:ea typeface="ＭＳ Ｐゴシック" charset="-128"/>
            </a:endParaRPr>
          </a:p>
          <a:p>
            <a:pPr marL="914400" lvl="1" indent="-514350"/>
            <a:r>
              <a:rPr lang="el-GR" altLang="en-US" sz="2400" dirty="0">
                <a:ea typeface="ＭＳ Ｐゴシック" charset="-128"/>
              </a:rPr>
              <a:t>Ακρίβεια </a:t>
            </a:r>
            <a:r>
              <a:rPr lang="en-US" altLang="en-US" sz="2400" dirty="0">
                <a:ea typeface="ＭＳ Ｐゴシック" charset="-128"/>
              </a:rPr>
              <a:t>(1.96m [ACM IPSN’15])</a:t>
            </a:r>
          </a:p>
          <a:p>
            <a:pPr marL="914400" lvl="1" indent="-514350"/>
            <a:r>
              <a:rPr lang="el-GR" altLang="en-US" sz="2400" dirty="0">
                <a:ea typeface="ＭＳ Ｐゴシック" charset="-128"/>
              </a:rPr>
              <a:t>Πληθοπορισμός</a:t>
            </a:r>
            <a:r>
              <a:rPr lang="en-US" altLang="en-US" sz="2400" dirty="0">
                <a:ea typeface="ＭＳ Ｐゴシック" charset="-128"/>
              </a:rPr>
              <a:t> [IEEE IC’12]</a:t>
            </a:r>
          </a:p>
          <a:p>
            <a:pPr marL="914400" lvl="1" indent="-514350"/>
            <a:r>
              <a:rPr lang="el-GR" altLang="en-US" sz="2400" dirty="0">
                <a:ea typeface="ＭＳ Ｐゴシック" charset="-128"/>
              </a:rPr>
              <a:t>Ιδιωτικότητα</a:t>
            </a:r>
            <a:r>
              <a:rPr lang="en-US" altLang="en-US" sz="2400" dirty="0">
                <a:ea typeface="ＭＳ Ｐゴシック" charset="-128"/>
              </a:rPr>
              <a:t> [IEEE TKDE’15], </a:t>
            </a:r>
          </a:p>
          <a:p>
            <a:pPr marL="914400" lvl="1" indent="-514350"/>
            <a:r>
              <a:rPr lang="el-GR" altLang="en-US" sz="2400" dirty="0">
                <a:ea typeface="ＭＳ Ｐゴシック" charset="-128"/>
              </a:rPr>
              <a:t>Άλλο: </a:t>
            </a:r>
            <a:r>
              <a:rPr lang="el-GR" altLang="en-US" sz="2400" dirty="0" err="1">
                <a:ea typeface="ＭＳ Ｐゴシック" charset="-128"/>
              </a:rPr>
              <a:t>Μοντελοποίηση</a:t>
            </a:r>
            <a:r>
              <a:rPr lang="en-US" altLang="en-US" sz="2400" dirty="0">
                <a:ea typeface="ＭＳ Ｐゴシック" charset="-128"/>
              </a:rPr>
              <a:t> [SIGSPATIAL’17-S]</a:t>
            </a:r>
          </a:p>
          <a:p>
            <a:pPr marL="514350" indent="-514350"/>
            <a:r>
              <a:rPr lang="el-GR" altLang="en-US" sz="2800" b="1" dirty="0" err="1">
                <a:ea typeface="ＭＳ Ｐゴシック" charset="-128"/>
              </a:rPr>
              <a:t>Μοντελοποιήστε</a:t>
            </a:r>
            <a:r>
              <a:rPr lang="el-GR" altLang="en-US" sz="2800" b="1" dirty="0">
                <a:ea typeface="ＭＳ Ｐゴシック" charset="-128"/>
              </a:rPr>
              <a:t> το κτήριο σας!</a:t>
            </a:r>
            <a:endParaRPr lang="en-US" altLang="en-US" sz="2800" b="1" dirty="0">
              <a:ea typeface="ＭＳ Ｐゴシック" charset="-128"/>
            </a:endParaRPr>
          </a:p>
          <a:p>
            <a:pPr marL="914400" lvl="1" indent="-514350"/>
            <a:r>
              <a:rPr lang="el-GR" altLang="en-US" sz="2400" dirty="0">
                <a:ea typeface="ＭＳ Ｐゴシック" charset="-128"/>
              </a:rPr>
              <a:t>Παίρνει </a:t>
            </a:r>
            <a:r>
              <a:rPr lang="el-GR" altLang="en-US" sz="2400" b="1" dirty="0">
                <a:ea typeface="ＭＳ Ｐゴシック" charset="-128"/>
              </a:rPr>
              <a:t>1 λεπτό </a:t>
            </a:r>
            <a:r>
              <a:rPr lang="el-GR" altLang="en-US" sz="2400" dirty="0">
                <a:ea typeface="ＭＳ Ｐゴシック" charset="-128"/>
              </a:rPr>
              <a:t>για να δημιουργήσετε το μοντέλο σας </a:t>
            </a:r>
            <a:r>
              <a:rPr lang="el-GR" altLang="en-US" sz="2400" dirty="0" err="1">
                <a:ea typeface="ＭＳ Ｐゴシック" charset="-128"/>
              </a:rPr>
              <a:t>online</a:t>
            </a:r>
            <a:r>
              <a:rPr lang="el-GR" altLang="en-US" sz="2400" dirty="0">
                <a:ea typeface="ＭＳ Ｐゴシック" charset="-128"/>
              </a:rPr>
              <a:t> - 1 ώρα για να προσφέρει εσωτερική πλοήγηση και αναζήτηση σε κτίριο 2500 </a:t>
            </a:r>
            <a:r>
              <a:rPr lang="el-GR" altLang="en-US" sz="2400" dirty="0" err="1">
                <a:ea typeface="ＭＳ Ｐゴシック" charset="-128"/>
              </a:rPr>
              <a:t>τμ</a:t>
            </a:r>
            <a:r>
              <a:rPr lang="el-GR" altLang="en-US" sz="2400" dirty="0">
                <a:ea typeface="ＭＳ Ｐゴシック" charset="-128"/>
              </a:rPr>
              <a:t>!</a:t>
            </a:r>
            <a:endParaRPr lang="en-US" altLang="en-US" sz="2000" b="1" i="1" dirty="0">
              <a:ea typeface="ＭＳ Ｐゴシック" charset="-128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39750" y="4826000"/>
            <a:ext cx="7777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914400" indent="-5143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lvl="1" eaLnBrk="1" hangingPunct="1"/>
            <a:r>
              <a:rPr lang="en-US" altLang="en-US" sz="1800" b="0"/>
              <a:t>	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18920" y="5280869"/>
            <a:ext cx="84359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914400" indent="-5143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lvl="1" eaLnBrk="1" hangingPunct="1"/>
            <a:r>
              <a:rPr lang="en-US" altLang="en-US" sz="1600" b="0" dirty="0">
                <a:solidFill>
                  <a:schemeClr val="bg2"/>
                </a:solidFill>
              </a:rPr>
              <a:t>	"Internet-based Indoor Navigation Services", </a:t>
            </a:r>
            <a:r>
              <a:rPr lang="en-US" altLang="en-US" sz="1600" b="0" dirty="0" err="1">
                <a:solidFill>
                  <a:schemeClr val="bg2"/>
                </a:solidFill>
              </a:rPr>
              <a:t>Demetrios</a:t>
            </a:r>
            <a:r>
              <a:rPr lang="en-US" altLang="en-US" sz="1600" b="0" dirty="0">
                <a:solidFill>
                  <a:schemeClr val="bg2"/>
                </a:solidFill>
              </a:rPr>
              <a:t> Zeinalipour-</a:t>
            </a:r>
            <a:r>
              <a:rPr lang="en-US" altLang="en-US" sz="1600" b="0" dirty="0" err="1">
                <a:solidFill>
                  <a:schemeClr val="bg2"/>
                </a:solidFill>
              </a:rPr>
              <a:t>Yazti</a:t>
            </a:r>
            <a:r>
              <a:rPr lang="en-US" altLang="en-US" sz="1600" b="0" dirty="0">
                <a:solidFill>
                  <a:schemeClr val="bg2"/>
                </a:solidFill>
              </a:rPr>
              <a:t>, Christos </a:t>
            </a:r>
            <a:r>
              <a:rPr lang="en-US" altLang="en-US" sz="1600" b="0" dirty="0" err="1">
                <a:solidFill>
                  <a:schemeClr val="bg2"/>
                </a:solidFill>
              </a:rPr>
              <a:t>Laoudias</a:t>
            </a:r>
            <a:r>
              <a:rPr lang="en-US" altLang="en-US" sz="1600" b="0" dirty="0">
                <a:solidFill>
                  <a:schemeClr val="bg2"/>
                </a:solidFill>
              </a:rPr>
              <a:t>, Kyriakos Georgiou and Georgios </a:t>
            </a:r>
            <a:r>
              <a:rPr lang="en-US" altLang="en-US" sz="1600" b="0" dirty="0" err="1">
                <a:solidFill>
                  <a:schemeClr val="bg2"/>
                </a:solidFill>
              </a:rPr>
              <a:t>Chatzimiloudis</a:t>
            </a:r>
            <a:r>
              <a:rPr lang="en-US" altLang="en-US" sz="1600" b="0" dirty="0">
                <a:solidFill>
                  <a:schemeClr val="bg2"/>
                </a:solidFill>
              </a:rPr>
              <a:t>, </a:t>
            </a:r>
            <a:r>
              <a:rPr lang="en-US" altLang="en-US" sz="1600" dirty="0">
                <a:solidFill>
                  <a:schemeClr val="bg2"/>
                </a:solidFill>
              </a:rPr>
              <a:t>IEEE Internet Computing </a:t>
            </a:r>
            <a:r>
              <a:rPr lang="en-US" altLang="en-US" sz="1600" b="0" dirty="0">
                <a:solidFill>
                  <a:schemeClr val="bg2"/>
                </a:solidFill>
              </a:rPr>
              <a:t>(IC'17), </a:t>
            </a:r>
            <a:r>
              <a:rPr lang="en-US" sz="1600" b="0" dirty="0">
                <a:solidFill>
                  <a:schemeClr val="bg2"/>
                </a:solidFill>
              </a:rPr>
              <a:t> vol. 21, no. 4, pp. 54-63, July 2017, doi:10.1109/MIC.2017.2911420, IEEE Computer Society, 2017</a:t>
            </a:r>
            <a:r>
              <a:rPr lang="en-US" altLang="en-US" sz="1600" b="0" dirty="0">
                <a:solidFill>
                  <a:schemeClr val="bg2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186738" cy="120238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altLang="en-US" dirty="0">
                <a:ea typeface="ＭＳ Ｐゴシック" charset="-128"/>
              </a:rPr>
              <a:t>Ψηφιακά Αποτυπώματα Σημάτων </a:t>
            </a:r>
            <a:r>
              <a:rPr lang="en-US" altLang="en-US" dirty="0">
                <a:ea typeface="ＭＳ Ｐゴシック" charset="-128"/>
              </a:rPr>
              <a:t>- Fingerprints </a:t>
            </a:r>
            <a:r>
              <a:rPr lang="en-US" dirty="0"/>
              <a:t>(</a:t>
            </a:r>
            <a:r>
              <a:rPr lang="el-GR" dirty="0"/>
              <a:t>στο </a:t>
            </a:r>
            <a:r>
              <a:rPr lang="en-US" dirty="0"/>
              <a:t>Anyplace)</a:t>
            </a:r>
          </a:p>
        </p:txBody>
      </p:sp>
      <p:pic>
        <p:nvPicPr>
          <p:cNvPr id="36867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811822" cy="432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extBox 12"/>
          <p:cNvSpPr txBox="1">
            <a:spLocks noChangeArrowheads="1"/>
          </p:cNvSpPr>
          <p:nvPr/>
        </p:nvSpPr>
        <p:spPr bwMode="auto">
          <a:xfrm>
            <a:off x="5940152" y="2060848"/>
            <a:ext cx="23034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800" u="sng" dirty="0">
                <a:solidFill>
                  <a:srgbClr val="FF0000"/>
                </a:solidFill>
                <a:hlinkClick r:id="rId4"/>
              </a:rPr>
              <a:t>Video</a:t>
            </a:r>
            <a:endParaRPr lang="en-US" alt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038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8157" y="3645025"/>
            <a:ext cx="235743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120888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Γεωτοποθέτηση - </a:t>
            </a:r>
            <a:r>
              <a:rPr lang="en-US" dirty="0"/>
              <a:t>Localization </a:t>
            </a:r>
            <a:br>
              <a:rPr lang="el-GR" dirty="0"/>
            </a:br>
            <a:r>
              <a:rPr lang="en-US" dirty="0"/>
              <a:t>(</a:t>
            </a:r>
            <a:r>
              <a:rPr lang="el-GR" dirty="0"/>
              <a:t>στο </a:t>
            </a:r>
            <a:r>
              <a:rPr lang="en-US" dirty="0"/>
              <a:t>Anyplace) </a:t>
            </a:r>
            <a:endParaRPr lang="en-US" b="1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51520" y="1483522"/>
            <a:ext cx="8640960" cy="2377525"/>
          </a:xfrm>
        </p:spPr>
        <p:txBody>
          <a:bodyPr>
            <a:normAutofit/>
          </a:bodyPr>
          <a:lstStyle/>
          <a:p>
            <a:pPr marL="514350" indent="-514350">
              <a:tabLst>
                <a:tab pos="3367088" algn="l"/>
              </a:tabLst>
              <a:defRPr/>
            </a:pPr>
            <a:r>
              <a:rPr lang="el-GR" sz="2400" dirty="0">
                <a:ea typeface="ＭＳ Ｐゴシック" pitchFamily="34" charset="-128"/>
              </a:rPr>
              <a:t>Ο χρήσης μαζεύει αποτυπώματα </a:t>
            </a:r>
            <a:r>
              <a:rPr lang="en-US" sz="2400" b="1" dirty="0" err="1">
                <a:ea typeface="ＭＳ Ｐゴシック" pitchFamily="34" charset="-128"/>
              </a:rPr>
              <a:t>V</a:t>
            </a:r>
            <a:r>
              <a:rPr lang="en-US" sz="2400" b="1" baseline="-25000" dirty="0" err="1">
                <a:ea typeface="ＭＳ Ｐゴシック" pitchFamily="34" charset="-128"/>
              </a:rPr>
              <a:t>r</a:t>
            </a:r>
            <a:r>
              <a:rPr lang="en-US" sz="2400" b="1" dirty="0">
                <a:ea typeface="ＭＳ Ｐゴシック" pitchFamily="34" charset="-128"/>
              </a:rPr>
              <a:t> = [ ap</a:t>
            </a:r>
            <a:r>
              <a:rPr lang="en-US" sz="2400" b="1" baseline="-25000" dirty="0">
                <a:ea typeface="ＭＳ Ｐゴシック" pitchFamily="34" charset="-128"/>
              </a:rPr>
              <a:t>1</a:t>
            </a:r>
            <a:r>
              <a:rPr lang="en-US" sz="2400" b="1" dirty="0">
                <a:ea typeface="ＭＳ Ｐゴシック" pitchFamily="34" charset="-128"/>
              </a:rPr>
              <a:t>, ap</a:t>
            </a:r>
            <a:r>
              <a:rPr lang="en-US" sz="2400" b="1" baseline="-25000" dirty="0">
                <a:ea typeface="ＭＳ Ｐゴシック" pitchFamily="34" charset="-128"/>
              </a:rPr>
              <a:t>2</a:t>
            </a:r>
            <a:r>
              <a:rPr lang="en-US" sz="2400" b="1" dirty="0">
                <a:ea typeface="ＭＳ Ｐゴシック" pitchFamily="34" charset="-128"/>
              </a:rPr>
              <a:t>, …, ap</a:t>
            </a:r>
            <a:r>
              <a:rPr lang="en-US" sz="2400" b="1" baseline="-25000" dirty="0">
                <a:ea typeface="ＭＳ Ｐゴシック" pitchFamily="34" charset="-128"/>
              </a:rPr>
              <a:t>m </a:t>
            </a:r>
            <a:r>
              <a:rPr lang="en-US" sz="2400" b="1" dirty="0">
                <a:ea typeface="ＭＳ Ｐゴシック" pitchFamily="34" charset="-128"/>
              </a:rPr>
              <a:t>] </a:t>
            </a:r>
            <a:r>
              <a:rPr lang="el-GR" sz="2400" dirty="0">
                <a:ea typeface="ＭＳ Ｐゴシック" pitchFamily="34" charset="-128"/>
              </a:rPr>
              <a:t>και τα συγκρίνει με το Ραδιοχάρτη </a:t>
            </a:r>
            <a:r>
              <a:rPr lang="el-GR" sz="2400" b="1" dirty="0">
                <a:ea typeface="ＭＳ Ｐゴシック" pitchFamily="34" charset="-128"/>
              </a:rPr>
              <a:t>ΡΧ</a:t>
            </a:r>
            <a:r>
              <a:rPr lang="en-US" sz="2400" b="1" dirty="0">
                <a:ea typeface="ＭＳ Ｐゴシック" pitchFamily="34" charset="-128"/>
              </a:rPr>
              <a:t> = {V</a:t>
            </a:r>
            <a:r>
              <a:rPr lang="en-US" sz="2400" b="1" baseline="-25000" dirty="0">
                <a:ea typeface="ＭＳ Ｐゴシック" pitchFamily="34" charset="-128"/>
              </a:rPr>
              <a:t>1</a:t>
            </a:r>
            <a:r>
              <a:rPr lang="en-US" sz="2400" b="1" dirty="0">
                <a:ea typeface="ＭＳ Ｐゴシック" pitchFamily="34" charset="-128"/>
              </a:rPr>
              <a:t>, V</a:t>
            </a:r>
            <a:r>
              <a:rPr lang="en-US" sz="2400" b="1" baseline="-25000" dirty="0">
                <a:ea typeface="ＭＳ Ｐゴシック" pitchFamily="34" charset="-128"/>
              </a:rPr>
              <a:t>2</a:t>
            </a:r>
            <a:r>
              <a:rPr lang="en-US" sz="2400" b="1" dirty="0">
                <a:ea typeface="ＭＳ Ｐゴシック" pitchFamily="34" charset="-128"/>
              </a:rPr>
              <a:t>, …,</a:t>
            </a:r>
            <a:r>
              <a:rPr lang="en-US" sz="2400" b="1" dirty="0" err="1">
                <a:ea typeface="ＭＳ Ｐゴシック" pitchFamily="34" charset="-128"/>
              </a:rPr>
              <a:t>V</a:t>
            </a:r>
            <a:r>
              <a:rPr lang="en-US" sz="2400" b="1" baseline="-25000" dirty="0" err="1">
                <a:ea typeface="ＭＳ Ｐゴシック" pitchFamily="34" charset="-128"/>
              </a:rPr>
              <a:t>n</a:t>
            </a:r>
            <a:r>
              <a:rPr lang="en-US" sz="2400" b="1" dirty="0">
                <a:ea typeface="ＭＳ Ｐゴシック" pitchFamily="34" charset="-128"/>
              </a:rPr>
              <a:t>}</a:t>
            </a:r>
            <a:endParaRPr lang="en-US" sz="2400" b="1" baseline="3000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marL="514350" indent="-514350">
              <a:tabLst>
                <a:tab pos="3367088" algn="l"/>
              </a:tabLst>
              <a:defRPr/>
            </a:pPr>
            <a:r>
              <a:rPr lang="el-GR" sz="2400" dirty="0">
                <a:ea typeface="ＭＳ Ｐゴシック" pitchFamily="34" charset="-128"/>
              </a:rPr>
              <a:t>Εναλλακτικές μέθοδοι υπολογισμού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b="1" dirty="0">
                <a:latin typeface="+mj-lt"/>
                <a:ea typeface="ＭＳ Ｐゴシック" pitchFamily="34" charset="-128"/>
              </a:rPr>
              <a:t>||</a:t>
            </a:r>
            <a:r>
              <a:rPr lang="en-US" sz="2400" b="1" dirty="0">
                <a:ea typeface="ＭＳ Ｐゴシック" pitchFamily="34" charset="-128"/>
              </a:rPr>
              <a:t> V</a:t>
            </a:r>
            <a:r>
              <a:rPr lang="en-US" sz="2400" b="1" baseline="-25000" dirty="0">
                <a:ea typeface="ＭＳ Ｐゴシック" pitchFamily="34" charset="-128"/>
              </a:rPr>
              <a:t>i </a:t>
            </a:r>
            <a:r>
              <a:rPr lang="en-US" sz="2400" b="1" dirty="0">
                <a:ea typeface="ＭＳ Ｐゴシック" pitchFamily="34" charset="-128"/>
              </a:rPr>
              <a:t>- V</a:t>
            </a:r>
            <a:r>
              <a:rPr lang="en-US" sz="2400" b="1" baseline="-25000" dirty="0">
                <a:ea typeface="ＭＳ Ｐゴシック" pitchFamily="34" charset="-128"/>
              </a:rPr>
              <a:t>r</a:t>
            </a:r>
            <a:r>
              <a:rPr lang="en-US" sz="2400" b="1" dirty="0">
                <a:ea typeface="ＭＳ Ｐゴシック" pitchFamily="34" charset="-128"/>
              </a:rPr>
              <a:t> ||</a:t>
            </a:r>
            <a:r>
              <a:rPr lang="en-US" sz="2400" dirty="0">
                <a:ea typeface="ＭＳ Ｐゴシック" pitchFamily="34" charset="-128"/>
              </a:rPr>
              <a:t>:</a:t>
            </a:r>
          </a:p>
          <a:p>
            <a:pPr marL="514350" lvl="1" indent="-282575">
              <a:tabLst>
                <a:tab pos="3367088" algn="l"/>
              </a:tabLst>
              <a:defRPr/>
            </a:pPr>
            <a:r>
              <a:rPr lang="el-GR" sz="2000" b="1" dirty="0">
                <a:ea typeface="ＭＳ Ｐゴシック" pitchFamily="34" charset="-128"/>
              </a:rPr>
              <a:t>Πλησιέστεροι Γείτονες</a:t>
            </a:r>
            <a:r>
              <a:rPr lang="en-US" sz="2000" b="1" dirty="0">
                <a:ea typeface="ＭＳ Ｐゴシック" pitchFamily="34" charset="-128"/>
              </a:rPr>
              <a:t> (NN)</a:t>
            </a:r>
          </a:p>
          <a:p>
            <a:pPr marL="514350" lvl="1" indent="-282575">
              <a:tabLst>
                <a:tab pos="3367088" algn="l"/>
              </a:tabLst>
              <a:defRPr/>
            </a:pPr>
            <a:r>
              <a:rPr lang="en-US" sz="2000" b="1" dirty="0">
                <a:ea typeface="ＭＳ Ｐゴシック" pitchFamily="34" charset="-128"/>
              </a:rPr>
              <a:t>K </a:t>
            </a:r>
            <a:r>
              <a:rPr lang="el-GR" sz="2000" b="1" dirty="0">
                <a:ea typeface="ＭＳ Ｐゴシック" pitchFamily="34" charset="-128"/>
              </a:rPr>
              <a:t>Πλησιέστεροι Γείτονες </a:t>
            </a:r>
            <a:r>
              <a:rPr lang="en-US" sz="2000" dirty="0">
                <a:ea typeface="ＭＳ Ｐゴシック" pitchFamily="34" charset="-128"/>
              </a:rPr>
              <a:t>(w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= 1 / K) – </a:t>
            </a:r>
            <a:r>
              <a:rPr lang="el-GR" sz="2000" dirty="0">
                <a:ea typeface="ＭＳ Ｐゴシック" pitchFamily="34" charset="-128"/>
              </a:rPr>
              <a:t>κυρτός συνδυασμός </a:t>
            </a:r>
            <a:r>
              <a:rPr lang="en-US" sz="2000" dirty="0">
                <a:ea typeface="ＭＳ Ｐゴシック" pitchFamily="34" charset="-128"/>
              </a:rPr>
              <a:t>k </a:t>
            </a:r>
            <a:r>
              <a:rPr lang="el-GR" sz="2000" dirty="0">
                <a:ea typeface="ＭＳ Ｐゴシック" pitchFamily="34" charset="-128"/>
              </a:rPr>
              <a:t>θέσεων</a:t>
            </a:r>
            <a:endParaRPr lang="en-US" sz="1600" dirty="0">
              <a:ea typeface="ＭＳ Ｐゴシック" pitchFamily="34" charset="-128"/>
            </a:endParaRPr>
          </a:p>
          <a:p>
            <a:pPr marL="514350" lvl="1" indent="-282575">
              <a:tabLst>
                <a:tab pos="3367088" algn="l"/>
              </a:tabLst>
              <a:defRPr/>
            </a:pPr>
            <a:r>
              <a:rPr lang="el-GR" sz="2000" b="1" dirty="0">
                <a:solidFill>
                  <a:srgbClr val="FF0000"/>
                </a:solidFill>
                <a:ea typeface="ＭＳ Ｐゴシック" pitchFamily="34" charset="-128"/>
              </a:rPr>
              <a:t>Σταθμισμένοι </a:t>
            </a:r>
            <a:r>
              <a:rPr lang="en-US" sz="2000" b="1" dirty="0">
                <a:solidFill>
                  <a:srgbClr val="FF0000"/>
                </a:solidFill>
                <a:ea typeface="ＭＳ Ｐゴシック" pitchFamily="34" charset="-128"/>
              </a:rPr>
              <a:t>K </a:t>
            </a:r>
            <a:r>
              <a:rPr lang="el-GR" sz="2000" b="1" dirty="0">
                <a:solidFill>
                  <a:srgbClr val="FF0000"/>
                </a:solidFill>
                <a:ea typeface="ＭＳ Ｐゴシック" pitchFamily="34" charset="-128"/>
              </a:rPr>
              <a:t>Πλησιέστεροι Γείτονες</a:t>
            </a:r>
            <a:r>
              <a:rPr lang="en-US" sz="2000" b="1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(w</a:t>
            </a:r>
            <a:r>
              <a:rPr lang="en-US" sz="20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 = 1 / || V</a:t>
            </a:r>
            <a:r>
              <a:rPr lang="en-US" sz="2000" baseline="-25000" dirty="0">
                <a:solidFill>
                  <a:srgbClr val="FF0000"/>
                </a:solidFill>
                <a:ea typeface="ＭＳ Ｐゴシック" pitchFamily="34" charset="-128"/>
              </a:rPr>
              <a:t>i </a:t>
            </a:r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- V</a:t>
            </a:r>
            <a:r>
              <a:rPr lang="en-US" sz="2000" baseline="-25000" dirty="0">
                <a:solidFill>
                  <a:srgbClr val="FF0000"/>
                </a:solidFill>
                <a:ea typeface="ＭＳ Ｐゴシック" pitchFamily="34" charset="-128"/>
              </a:rPr>
              <a:t>r</a:t>
            </a:r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 || )</a:t>
            </a:r>
          </a:p>
          <a:p>
            <a:pPr marL="914400" lvl="1" indent="-514350">
              <a:buFontTx/>
              <a:buNone/>
              <a:tabLst>
                <a:tab pos="3367088" algn="l"/>
              </a:tabLst>
              <a:defRPr/>
            </a:pPr>
            <a:endParaRPr lang="en-US" sz="1600" baseline="3000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868143" y="3931914"/>
            <a:ext cx="2747868" cy="2135252"/>
            <a:chOff x="4355667" y="3356992"/>
            <a:chExt cx="2748546" cy="2135336"/>
          </a:xfrm>
        </p:grpSpPr>
        <p:sp>
          <p:nvSpPr>
            <p:cNvPr id="13321" name="Rectangle 12"/>
            <p:cNvSpPr>
              <a:spLocks noChangeArrowheads="1"/>
            </p:cNvSpPr>
            <p:nvPr/>
          </p:nvSpPr>
          <p:spPr bwMode="auto">
            <a:xfrm>
              <a:off x="5076056" y="3356992"/>
              <a:ext cx="1740133" cy="400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000" dirty="0" err="1"/>
                <a:t>Ραδιοχάρτης</a:t>
              </a:r>
              <a:endParaRPr lang="en-US" sz="2000" dirty="0"/>
            </a:p>
          </p:txBody>
        </p:sp>
        <p:sp>
          <p:nvSpPr>
            <p:cNvPr id="13322" name="Rectangle 13"/>
            <p:cNvSpPr>
              <a:spLocks noChangeArrowheads="1"/>
            </p:cNvSpPr>
            <p:nvPr/>
          </p:nvSpPr>
          <p:spPr bwMode="auto">
            <a:xfrm>
              <a:off x="4355667" y="3861048"/>
              <a:ext cx="2748546" cy="163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 dirty="0"/>
                <a:t>V</a:t>
              </a:r>
              <a:r>
                <a:rPr lang="en-US" sz="2000" b="0" baseline="-25000" dirty="0"/>
                <a:t>1</a:t>
              </a:r>
              <a:r>
                <a:rPr lang="en-US" sz="2000" b="0" dirty="0"/>
                <a:t> = [ -71, -82, (x</a:t>
              </a:r>
              <a:r>
                <a:rPr lang="en-US" sz="2000" b="0" baseline="-25000" dirty="0"/>
                <a:t>1</a:t>
              </a:r>
              <a:r>
                <a:rPr lang="en-US" sz="2000" b="0" dirty="0"/>
                <a:t>,y</a:t>
              </a:r>
              <a:r>
                <a:rPr lang="en-US" sz="2000" b="0" baseline="-25000" dirty="0"/>
                <a:t>1</a:t>
              </a:r>
              <a:r>
                <a:rPr lang="en-US" sz="2000" b="0" dirty="0"/>
                <a:t>)]</a:t>
              </a:r>
            </a:p>
            <a:p>
              <a:r>
                <a:rPr lang="en-US" sz="2000" b="0" dirty="0"/>
                <a:t>V</a:t>
              </a:r>
              <a:r>
                <a:rPr lang="en-US" sz="2000" b="0" baseline="-25000" dirty="0"/>
                <a:t>2</a:t>
              </a:r>
              <a:r>
                <a:rPr lang="en-US" sz="2000" b="0" dirty="0"/>
                <a:t> = [ -65, -80, (x</a:t>
              </a:r>
              <a:r>
                <a:rPr lang="en-US" sz="2000" b="0" baseline="-25000" dirty="0"/>
                <a:t>2</a:t>
              </a:r>
              <a:r>
                <a:rPr lang="en-US" sz="2000" b="0" dirty="0"/>
                <a:t>,y</a:t>
              </a:r>
              <a:r>
                <a:rPr lang="en-US" sz="2000" b="0" baseline="-25000" dirty="0"/>
                <a:t>2</a:t>
              </a:r>
              <a:r>
                <a:rPr lang="en-US" sz="2000" b="0" dirty="0"/>
                <a:t>)]</a:t>
              </a:r>
            </a:p>
            <a:p>
              <a:r>
                <a:rPr lang="en-US" sz="2000" b="0" dirty="0"/>
                <a:t>…	</a:t>
              </a:r>
            </a:p>
            <a:p>
              <a:r>
                <a:rPr lang="en-US" sz="2000" b="0" dirty="0">
                  <a:solidFill>
                    <a:srgbClr val="FF0000"/>
                  </a:solidFill>
                </a:rPr>
                <a:t>V</a:t>
              </a:r>
              <a:r>
                <a:rPr lang="en-US" sz="2000" b="0" baseline="-25000" dirty="0">
                  <a:solidFill>
                    <a:srgbClr val="FF0000"/>
                  </a:solidFill>
                </a:rPr>
                <a:t>N</a:t>
              </a:r>
              <a:r>
                <a:rPr lang="en-US" sz="2000" b="0" dirty="0">
                  <a:solidFill>
                    <a:srgbClr val="FF0000"/>
                  </a:solidFill>
                </a:rPr>
                <a:t> = [ -73, -44, (</a:t>
              </a:r>
              <a:r>
                <a:rPr lang="en-US" sz="2000" b="0" dirty="0" err="1">
                  <a:solidFill>
                    <a:srgbClr val="FF0000"/>
                  </a:solidFill>
                </a:rPr>
                <a:t>x</a:t>
              </a:r>
              <a:r>
                <a:rPr lang="en-US" sz="2000" b="0" baseline="-25000" dirty="0" err="1">
                  <a:solidFill>
                    <a:srgbClr val="FF0000"/>
                  </a:solidFill>
                </a:rPr>
                <a:t>N</a:t>
              </a:r>
              <a:r>
                <a:rPr lang="en-US" sz="2000" b="0" dirty="0" err="1">
                  <a:solidFill>
                    <a:srgbClr val="FF0000"/>
                  </a:solidFill>
                </a:rPr>
                <a:t>,y</a:t>
              </a:r>
              <a:r>
                <a:rPr lang="en-US" sz="2000" b="0" baseline="-25000" dirty="0" err="1">
                  <a:solidFill>
                    <a:srgbClr val="FF0000"/>
                  </a:solidFill>
                </a:rPr>
                <a:t>N</a:t>
              </a:r>
              <a:r>
                <a:rPr lang="en-US" sz="2000" b="0" dirty="0">
                  <a:solidFill>
                    <a:srgbClr val="FF0000"/>
                  </a:solidFill>
                </a:rPr>
                <a:t>)]</a:t>
              </a:r>
            </a:p>
            <a:p>
              <a:endParaRPr lang="en-US" sz="2000" b="0" dirty="0"/>
            </a:p>
          </p:txBody>
        </p:sp>
      </p:grpSp>
      <p:sp>
        <p:nvSpPr>
          <p:cNvPr id="13318" name="Rectangle 11"/>
          <p:cNvSpPr>
            <a:spLocks noChangeArrowheads="1"/>
          </p:cNvSpPr>
          <p:nvPr/>
        </p:nvSpPr>
        <p:spPr bwMode="auto">
          <a:xfrm>
            <a:off x="5868144" y="3860477"/>
            <a:ext cx="2736850" cy="1944687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259632" y="4364161"/>
            <a:ext cx="18536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V</a:t>
            </a:r>
            <a:r>
              <a:rPr lang="en-US" sz="2000" baseline="-25000" dirty="0">
                <a:solidFill>
                  <a:srgbClr val="FF0000"/>
                </a:solidFill>
              </a:rPr>
              <a:t>r</a:t>
            </a:r>
            <a:r>
              <a:rPr lang="en-US" sz="2000" dirty="0">
                <a:solidFill>
                  <a:srgbClr val="FF0000"/>
                </a:solidFill>
              </a:rPr>
              <a:t> = [ -70, -51]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067944" y="4652565"/>
            <a:ext cx="1512168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499992" y="4076501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5" name="5-Point Star 14"/>
          <p:cNvSpPr/>
          <p:nvPr/>
        </p:nvSpPr>
        <p:spPr bwMode="auto">
          <a:xfrm>
            <a:off x="2555776" y="5445224"/>
            <a:ext cx="288032" cy="360040"/>
          </a:xfrm>
          <a:prstGeom prst="star5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5696" y="5245750"/>
            <a:ext cx="7920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dirty="0">
                <a:solidFill>
                  <a:srgbClr val="0000FF"/>
                </a:solidFill>
              </a:rPr>
              <a:t>Τρέχουσα θέση χρήστη</a:t>
            </a:r>
            <a:endParaRPr lang="en-US" sz="9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5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" grpId="0"/>
      <p:bldP spid="14" grpId="0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Πρόβλημα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4109808" cy="4596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266" y="1268760"/>
            <a:ext cx="3972627" cy="43453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3" y="5158933"/>
            <a:ext cx="3781115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LOGGING</a:t>
            </a:r>
          </a:p>
          <a:p>
            <a:pPr algn="ctr"/>
            <a:r>
              <a:rPr lang="el-GR" sz="2000" b="0" i="1" dirty="0"/>
              <a:t>Ψηφιακών Αποτυπωμάτων</a:t>
            </a:r>
            <a:endParaRPr lang="en-US" sz="2000" b="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8064" y="5158932"/>
            <a:ext cx="381642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LOCALIZATION ACCURACY</a:t>
            </a:r>
          </a:p>
        </p:txBody>
      </p:sp>
    </p:spTree>
    <p:extLst>
      <p:ext uri="{BB962C8B-B14F-4D97-AF65-F5344CB8AC3E}">
        <p14:creationId xmlns:p14="http://schemas.microsoft.com/office/powerpoint/2010/main" val="211905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9800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/>
              <a:t>ACCuracy</a:t>
            </a:r>
            <a:r>
              <a:rPr lang="en-US" dirty="0"/>
              <a:t> </a:t>
            </a:r>
            <a:r>
              <a:rPr lang="en-US" dirty="0" err="1"/>
              <a:t>EStimation</a:t>
            </a:r>
            <a:r>
              <a:rPr lang="en-US" dirty="0"/>
              <a:t> (in Anyplace)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909663-F362-4A79-8EC2-ADE9B7797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06" y="1112054"/>
            <a:ext cx="8076588" cy="45941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8038" y="5733256"/>
            <a:ext cx="7078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Ελπίζω να ήρθατε στο </a:t>
            </a:r>
            <a:r>
              <a:rPr lang="en-US" dirty="0">
                <a:solidFill>
                  <a:srgbClr val="FF0000"/>
                </a:solidFill>
              </a:rPr>
              <a:t>DEMO!</a:t>
            </a:r>
          </a:p>
        </p:txBody>
      </p:sp>
      <p:sp>
        <p:nvSpPr>
          <p:cNvPr id="36866" name="TextBox 12"/>
          <p:cNvSpPr txBox="1">
            <a:spLocks noChangeArrowheads="1"/>
          </p:cNvSpPr>
          <p:nvPr/>
        </p:nvSpPr>
        <p:spPr bwMode="auto">
          <a:xfrm>
            <a:off x="683568" y="1916832"/>
            <a:ext cx="23034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800" u="sng" dirty="0">
                <a:solidFill>
                  <a:srgbClr val="FF0000"/>
                </a:solidFill>
                <a:hlinkClick r:id="rId4"/>
              </a:rPr>
              <a:t>Video</a:t>
            </a:r>
            <a:endParaRPr lang="en-US" alt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96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6893</TotalTime>
  <Words>1353</Words>
  <Application>Microsoft Office PowerPoint</Application>
  <PresentationFormat>On-screen Show (4:3)</PresentationFormat>
  <Paragraphs>205</Paragraphs>
  <Slides>29</Slides>
  <Notes>13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ＭＳ Ｐゴシック</vt:lpstr>
      <vt:lpstr>Arial</vt:lpstr>
      <vt:lpstr>Cambria Math</vt:lpstr>
      <vt:lpstr>Courier New</vt:lpstr>
      <vt:lpstr>Tahoma</vt:lpstr>
      <vt:lpstr>Wingdings</vt:lpstr>
      <vt:lpstr>Default Design</vt:lpstr>
      <vt:lpstr>Εκτίμηση της Ακρίβειας Γεωτοποθέτησης σε Εσωτερικούς Χώρους με Ψηφιακά Αποτυπώματα Σημάτων</vt:lpstr>
      <vt:lpstr>Παρακίνηση</vt:lpstr>
      <vt:lpstr>Εσωτερική Γεωτοποθέτηση</vt:lpstr>
      <vt:lpstr>Εφαρμογές ΕΧ</vt:lpstr>
      <vt:lpstr>Anyplace IIN υπηρεσία</vt:lpstr>
      <vt:lpstr>Ψηφιακά Αποτυπώματα Σημάτων - Fingerprints (στο Anyplace)</vt:lpstr>
      <vt:lpstr>Γεωτοποθέτηση - Localization  (στο Anyplace) </vt:lpstr>
      <vt:lpstr>Το Πρόβλημα </vt:lpstr>
      <vt:lpstr>ACCuracy EStimation (in Anyplace)</vt:lpstr>
      <vt:lpstr>Περίληψη Παρουσίασης</vt:lpstr>
      <vt:lpstr>Διατύπωση Προβλήματος</vt:lpstr>
      <vt:lpstr>Περίληψη Παρουσίασης</vt:lpstr>
      <vt:lpstr>Πλαίσιο ACCES</vt:lpstr>
      <vt:lpstr>Βήμα Παρεμβολής</vt:lpstr>
      <vt:lpstr>Βήμα Παρεμβολής</vt:lpstr>
      <vt:lpstr>Βήμα Κάτω Ορίου </vt:lpstr>
      <vt:lpstr>Βήμα Κάτω Ορίου</vt:lpstr>
      <vt:lpstr>Βήμα Βαθμολογίας Πλοήγησης</vt:lpstr>
      <vt:lpstr>Περίληψη Παρουσίασης</vt:lpstr>
      <vt:lpstr>Πειραματικά Δεδομένα</vt:lpstr>
      <vt:lpstr>Πειραματικά Σενάρια</vt:lpstr>
      <vt:lpstr>Συγκρινόμενοι Αλγόριθμοι </vt:lpstr>
      <vt:lpstr>Πειραματικές Μετρικές</vt:lpstr>
      <vt:lpstr>ACCES vs FSSI (Cut Scenario)</vt:lpstr>
      <vt:lpstr>Flat Scenario: ACCES vs FSSI</vt:lpstr>
      <vt:lpstr>ACCES and RMSE (sparse)</vt:lpstr>
      <vt:lpstr>Συμπεράσματα &amp; Μέλλον</vt:lpstr>
      <vt:lpstr>Εκτίμηση της Ακρίβειας Γεωτοποθέτησης σε Εσωτερικούς Χώρους με Ψηφιακά Αποτυπώματα Σημάτων</vt:lpstr>
      <vt:lpstr>Similarity of RMSE values with FSSI and ACCES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Indoor Data Management in Anyplace</dc:title>
  <dc:subject>Indoor Data Management in Anyplace</dc:subject>
  <dc:creator>Demetris Zeinalipour</dc:creator>
  <cp:keywords>Max Planck Institute for Informatics, Saarbruecken, Germany, July 11, 2017</cp:keywords>
  <dc:description/>
  <cp:lastModifiedBy>Costantinos Costa</cp:lastModifiedBy>
  <cp:revision>422</cp:revision>
  <cp:lastPrinted>2005-08-16T19:27:47Z</cp:lastPrinted>
  <dcterms:created xsi:type="dcterms:W3CDTF">2017-05-03T09:29:30Z</dcterms:created>
  <dcterms:modified xsi:type="dcterms:W3CDTF">2017-08-25T08:37:46Z</dcterms:modified>
  <cp:category/>
</cp:coreProperties>
</file>