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698" r:id="rId2"/>
    <p:sldId id="1957" r:id="rId3"/>
    <p:sldId id="1958" r:id="rId4"/>
    <p:sldId id="1960" r:id="rId5"/>
    <p:sldId id="1961" r:id="rId6"/>
    <p:sldId id="1962" r:id="rId7"/>
    <p:sldId id="1964" r:id="rId8"/>
    <p:sldId id="1969" r:id="rId9"/>
    <p:sldId id="1970" r:id="rId10"/>
    <p:sldId id="1973" r:id="rId11"/>
    <p:sldId id="1971" r:id="rId12"/>
    <p:sldId id="2010" r:id="rId13"/>
    <p:sldId id="1979" r:id="rId14"/>
    <p:sldId id="2009" r:id="rId15"/>
    <p:sldId id="2008" r:id="rId16"/>
    <p:sldId id="2016" r:id="rId17"/>
    <p:sldId id="1996" r:id="rId18"/>
    <p:sldId id="2017" r:id="rId19"/>
    <p:sldId id="2018" r:id="rId20"/>
    <p:sldId id="2013" r:id="rId21"/>
    <p:sldId id="2004" r:id="rId22"/>
    <p:sldId id="1997" r:id="rId23"/>
    <p:sldId id="1948" r:id="rId24"/>
    <p:sldId id="1950" r:id="rId25"/>
    <p:sldId id="2003" r:id="rId26"/>
    <p:sldId id="2002" r:id="rId27"/>
    <p:sldId id="2001" r:id="rId28"/>
    <p:sldId id="1999" r:id="rId29"/>
    <p:sldId id="2000" r:id="rId30"/>
    <p:sldId id="1989" r:id="rId31"/>
  </p:sldIdLst>
  <p:sldSz cx="9144000" cy="6858000" type="screen4x3"/>
  <p:notesSz cx="6794500" cy="9906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F0000"/>
    <a:srgbClr val="003399"/>
    <a:srgbClr val="FF3300"/>
    <a:srgbClr val="FFFFCC"/>
    <a:srgbClr val="FFFFFF"/>
    <a:srgbClr val="CCE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1" autoAdjust="0"/>
    <p:restoredTop sz="50000" autoAdjust="0"/>
  </p:normalViewPr>
  <p:slideViewPr>
    <p:cSldViewPr>
      <p:cViewPr varScale="1">
        <p:scale>
          <a:sx n="42" d="100"/>
          <a:sy n="42" d="100"/>
        </p:scale>
        <p:origin x="1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419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C213825-12FA-454B-92AE-BC7EA747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48238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905"/>
            <a:ext cx="5436235" cy="44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A2FEBC-8693-4AC8-BBAA-5D7404A493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1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1</a:t>
            </a:fld>
            <a:endParaRPr lang="el-GR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marL="171450" indent="-171450" eaLnBrk="1" hangingPunct="1">
              <a:buFont typeface="Arial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72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78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414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2494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91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78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700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58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567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62310-F003-428D-970C-95E744A4CBC6}" type="slidenum">
              <a:rPr lang="el-GR" smtClean="0">
                <a:latin typeface="Arial" charset="0"/>
              </a:rPr>
              <a:pPr/>
              <a:t>2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3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85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85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700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2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90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83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973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199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30</a:t>
            </a:fld>
            <a:endParaRPr lang="el-GR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72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9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CFAA-7A35-460F-9592-46D4DBC50793}" type="slidenum">
              <a:rPr lang="el-GR" smtClean="0">
                <a:latin typeface="Arial" charset="0"/>
              </a:rPr>
              <a:pPr/>
              <a:t>4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5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0DBAC2-5DE7-B84A-9CFE-33D2EBF1E4F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l-GR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36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9CBFD1F-521E-3F49-910C-C9A463588EF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l-GR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altLang="en-US" sz="1000" dirty="0"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247A95F-8568-8045-8240-EC05B7313F6B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l-GR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77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1152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E4645F9-98FA-4B46-848D-ACFD9285A0BE}" type="slidenum">
              <a:rPr lang="el-GR" sz="1400">
                <a:latin typeface="Arial" pitchFamily="34" charset="0"/>
              </a:rPr>
              <a:pPr algn="r">
                <a:defRPr/>
              </a:pPr>
              <a:t>‹#›</a:t>
            </a:fld>
            <a:endParaRPr lang="el-GR" sz="120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53336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0" dirty="0">
                <a:solidFill>
                  <a:schemeClr val="bg2"/>
                </a:solidFill>
              </a:rPr>
              <a:t>© </a:t>
            </a:r>
            <a:r>
              <a:rPr lang="en-US" sz="1100" b="0" dirty="0" err="1" smtClean="0">
                <a:solidFill>
                  <a:schemeClr val="bg2"/>
                </a:solidFill>
              </a:rPr>
              <a:t>Konstantinidis</a:t>
            </a:r>
            <a:r>
              <a:rPr lang="en-US" sz="1100" b="0" dirty="0" smtClean="0">
                <a:solidFill>
                  <a:schemeClr val="bg2"/>
                </a:solidFill>
              </a:rPr>
              <a:t>, </a:t>
            </a:r>
            <a:r>
              <a:rPr lang="en-US" sz="1100" b="1" dirty="0" err="1" smtClean="0">
                <a:solidFill>
                  <a:schemeClr val="bg2"/>
                </a:solidFill>
              </a:rPr>
              <a:t>Chatzimilioudis</a:t>
            </a:r>
            <a:r>
              <a:rPr lang="en-US" sz="1100" b="0" dirty="0" smtClean="0">
                <a:solidFill>
                  <a:schemeClr val="bg2"/>
                </a:solidFill>
              </a:rPr>
              <a:t>,</a:t>
            </a:r>
            <a:r>
              <a:rPr lang="en-US" sz="1100" b="0" baseline="0" dirty="0" smtClean="0">
                <a:solidFill>
                  <a:schemeClr val="bg2"/>
                </a:solidFill>
              </a:rPr>
              <a:t> Zeinalipour-Yazti, </a:t>
            </a:r>
            <a:r>
              <a:rPr lang="en-US" sz="1100" b="0" baseline="0" dirty="0" err="1" smtClean="0">
                <a:solidFill>
                  <a:schemeClr val="bg2"/>
                </a:solidFill>
              </a:rPr>
              <a:t>Mpeis</a:t>
            </a:r>
            <a:r>
              <a:rPr lang="en-US" sz="1100" b="0" baseline="0" dirty="0" smtClean="0">
                <a:solidFill>
                  <a:schemeClr val="bg2"/>
                </a:solidFill>
              </a:rPr>
              <a:t>, </a:t>
            </a:r>
            <a:r>
              <a:rPr lang="en-US" sz="1100" b="0" baseline="0" dirty="0" err="1" smtClean="0">
                <a:solidFill>
                  <a:schemeClr val="bg2"/>
                </a:solidFill>
              </a:rPr>
              <a:t>Pelekis</a:t>
            </a:r>
            <a:r>
              <a:rPr lang="en-US" sz="1100" b="0" baseline="0" dirty="0" smtClean="0">
                <a:solidFill>
                  <a:schemeClr val="bg2"/>
                </a:solidFill>
              </a:rPr>
              <a:t>, </a:t>
            </a:r>
            <a:r>
              <a:rPr lang="en-US" sz="1100" b="0" baseline="0" dirty="0" err="1" smtClean="0">
                <a:solidFill>
                  <a:schemeClr val="bg2"/>
                </a:solidFill>
              </a:rPr>
              <a:t>Theodoridis</a:t>
            </a:r>
            <a:r>
              <a:rPr lang="en-US" sz="1100" b="0" baseline="0" dirty="0" smtClean="0">
                <a:solidFill>
                  <a:schemeClr val="bg2"/>
                </a:solidFill>
              </a:rPr>
              <a:t>, </a:t>
            </a:r>
            <a:r>
              <a:rPr lang="en-US" sz="1100" b="0" dirty="0" smtClean="0">
                <a:solidFill>
                  <a:schemeClr val="bg2"/>
                </a:solidFill>
              </a:rPr>
              <a:t>HDMS 2016</a:t>
            </a:r>
            <a:endParaRPr lang="en-US" sz="1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 smtClean="0">
                <a:solidFill>
                  <a:schemeClr val="bg1"/>
                </a:solidFill>
              </a:rPr>
              <a:t>Dagstuhl Seminar </a:t>
            </a:r>
            <a:r>
              <a:rPr lang="en-GB" sz="1800" b="0" i="1" smtClean="0">
                <a:solidFill>
                  <a:schemeClr val="bg1"/>
                </a:solidFill>
              </a:rPr>
              <a:t>10042, </a:t>
            </a:r>
            <a:r>
              <a:rPr lang="en-US" sz="1800" b="0" i="1" smtClean="0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vm.cs.ucy.ac.cy/" TargetMode="External"/><Relationship Id="rId4" Type="http://schemas.openxmlformats.org/officeDocument/2006/relationships/hyperlink" Target="https://github.com/dmsl/tv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l-GR" sz="3200" b="1" dirty="0" smtClean="0"/>
              <a:t>Γεωτοποθέτηση Κινητών Συσκευών σε Εσωτερικούς Χώρους με Διαφύλαξη της Ιδιωτικότητας των Χρηστών</a:t>
            </a:r>
            <a:endParaRPr lang="en-GB" sz="3200" b="1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560" y="5877272"/>
            <a:ext cx="7920037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 smtClean="0"/>
              <a:t>1</a:t>
            </a:r>
            <a:r>
              <a:rPr lang="en-US" sz="2000" dirty="0" smtClean="0"/>
              <a:t>4</a:t>
            </a:r>
            <a:r>
              <a:rPr lang="el-GR" sz="2000" dirty="0" smtClean="0"/>
              <a:t>o Ελληνικό Συμπόσιο Διαχείρισης Δεδομένων (ΕΣΔΔ'16)  </a:t>
            </a:r>
          </a:p>
          <a:p>
            <a:pPr algn="ctr"/>
            <a:r>
              <a:rPr lang="en-US" sz="2000" dirty="0" smtClean="0"/>
              <a:t>28</a:t>
            </a:r>
            <a:r>
              <a:rPr lang="el-GR" sz="2000" dirty="0" smtClean="0"/>
              <a:t> Ιουλίου - </a:t>
            </a:r>
            <a:r>
              <a:rPr lang="en-US" sz="2000" dirty="0" smtClean="0"/>
              <a:t>29</a:t>
            </a:r>
            <a:r>
              <a:rPr lang="el-GR" sz="2000" dirty="0" smtClean="0"/>
              <a:t> Ιουλίου 2016, Αθήνα, Ελλάδα</a:t>
            </a:r>
            <a:endParaRPr lang="en-US" sz="2000" b="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2204864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400" b="0" dirty="0" smtClean="0"/>
              <a:t>Ανδρέας </a:t>
            </a:r>
            <a:r>
              <a:rPr lang="el-GR" sz="2400" b="0" dirty="0" err="1" smtClean="0"/>
              <a:t>Κωνσταντινίδης</a:t>
            </a:r>
            <a:r>
              <a:rPr lang="el-GR" sz="2400" dirty="0" err="1" smtClean="0"/>
              <a:t>∗</a:t>
            </a:r>
            <a:r>
              <a:rPr lang="el-GR" sz="2400" b="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Χατζημηλιούδης∗</a:t>
            </a:r>
            <a:r>
              <a:rPr lang="el-GR" sz="2400" b="0" dirty="0" smtClean="0"/>
              <a:t>, Δημήτρης </a:t>
            </a:r>
            <a:r>
              <a:rPr lang="el-GR" sz="2400" b="0" dirty="0" err="1" smtClean="0"/>
              <a:t>Ζεϊναλιπούρ</a:t>
            </a:r>
            <a:r>
              <a:rPr lang="el-GR" sz="2400" dirty="0" err="1" smtClean="0"/>
              <a:t>∗</a:t>
            </a:r>
            <a:r>
              <a:rPr lang="el-GR" sz="2400" b="0" dirty="0" smtClean="0"/>
              <a:t>,</a:t>
            </a:r>
            <a:r>
              <a:rPr lang="en-US" sz="2400" b="0" dirty="0" smtClean="0"/>
              <a:t> </a:t>
            </a:r>
            <a:r>
              <a:rPr lang="el-GR" sz="2400" b="0" dirty="0" smtClean="0"/>
              <a:t>Πασχάλης Μπέης</a:t>
            </a:r>
            <a:r>
              <a:rPr lang="el-GR" sz="2400" dirty="0" smtClean="0"/>
              <a:t>‡</a:t>
            </a:r>
            <a:r>
              <a:rPr lang="el-GR" sz="2400" b="0" dirty="0" smtClean="0"/>
              <a:t>,</a:t>
            </a:r>
            <a:endParaRPr lang="en-US" sz="2400" b="0" dirty="0" smtClean="0"/>
          </a:p>
          <a:p>
            <a:pPr algn="ctr"/>
            <a:r>
              <a:rPr lang="el-GR" sz="2400" b="0" dirty="0" smtClean="0"/>
              <a:t>Νίκος </a:t>
            </a:r>
            <a:r>
              <a:rPr lang="el-GR" sz="2400" b="0" dirty="0" err="1" smtClean="0"/>
              <a:t>Πελέκης</a:t>
            </a:r>
            <a:r>
              <a:rPr lang="el-GR" sz="2400" dirty="0" smtClean="0"/>
              <a:t>§</a:t>
            </a:r>
            <a:r>
              <a:rPr lang="el-GR" sz="2400" b="0" dirty="0" smtClean="0"/>
              <a:t> και Γιάννης Θεοδωρίδης</a:t>
            </a:r>
            <a:r>
              <a:rPr lang="el-GR" sz="2400" dirty="0" smtClean="0"/>
              <a:t>§</a:t>
            </a:r>
            <a:endParaRPr lang="en-GB" sz="2000" dirty="0" smtClean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2" y="3645024"/>
            <a:ext cx="22997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3" descr="http://www.uhasselt.be/images/datasim/UP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37" y="3645024"/>
            <a:ext cx="30692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930" y="3645024"/>
            <a:ext cx="16042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560" y="4725144"/>
            <a:ext cx="79928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1400" dirty="0" smtClean="0">
                <a:solidFill>
                  <a:schemeClr val="bg1">
                    <a:lumMod val="65000"/>
                  </a:schemeClr>
                </a:solidFill>
              </a:rPr>
              <a:t>Δημοσίευση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: "Privacy-Preserving Indoor Localization on Smartphones"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, Andreas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Konstantinidis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Georgios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Chatzimilioudis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, Demetrios Zeinalipour-Yazti, Paschalis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Mpeis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, Nikos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Pelekis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Yannis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Theodoridis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IEEE Transactions on Knowledge and Data Engineering (TKDE'15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), IEEE Computer Society, Vol. 27, </a:t>
            </a:r>
            <a:r>
              <a:rPr lang="en-US" sz="1400" b="0" dirty="0" err="1" smtClean="0">
                <a:solidFill>
                  <a:schemeClr val="bg1">
                    <a:lumMod val="65000"/>
                  </a:schemeClr>
                </a:solidFill>
              </a:rPr>
              <a:t>Iss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. 11, pp. 3042-3055, Los Alamitos, CA, USA,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2015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+ Poster at IEEE ICDE’16, Helsinki, Finland.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6602" y="3429000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0" dirty="0" smtClean="0"/>
              <a:t>∗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46922" y="350100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/>
              <a:t>‡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5031098" y="3501008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§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8424936" cy="155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23528" y="5013176"/>
            <a:ext cx="828092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384376"/>
          </a:xfrm>
        </p:spPr>
        <p:txBody>
          <a:bodyPr/>
          <a:lstStyle/>
          <a:p>
            <a:r>
              <a:rPr lang="en-US" sz="2800" b="1" dirty="0" smtClean="0"/>
              <a:t>Inaccurate </a:t>
            </a:r>
            <a:r>
              <a:rPr lang="en-US" sz="2800" dirty="0" smtClean="0"/>
              <a:t>Localization Techniques: </a:t>
            </a:r>
          </a:p>
          <a:p>
            <a:pPr lvl="1"/>
            <a:r>
              <a:rPr lang="en-US" sz="2000" b="1" dirty="0" smtClean="0"/>
              <a:t>GPS</a:t>
            </a:r>
            <a:r>
              <a:rPr lang="en-US" sz="2000" dirty="0" smtClean="0"/>
              <a:t> offers privacy (terminal-based) but doesn’t work indoors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en-US" sz="2000" dirty="0" smtClean="0"/>
              <a:t>  </a:t>
            </a:r>
          </a:p>
          <a:p>
            <a:pPr lvl="1"/>
            <a:r>
              <a:rPr lang="en-US" sz="2000" b="1" dirty="0" smtClean="0"/>
              <a:t>Mobile APIs </a:t>
            </a:r>
            <a:r>
              <a:rPr lang="en-US" sz="2000" dirty="0" smtClean="0"/>
              <a:t>(Cell-ID, </a:t>
            </a:r>
            <a:r>
              <a:rPr lang="en-US" sz="2000" dirty="0" err="1" smtClean="0"/>
              <a:t>WiFi</a:t>
            </a:r>
            <a:r>
              <a:rPr lang="en-US" sz="2000" dirty="0" smtClean="0"/>
              <a:t>-ID Geolocation DBs), </a:t>
            </a:r>
            <a:r>
              <a:rPr lang="en-US" sz="2000" b="1" dirty="0" smtClean="0"/>
              <a:t>not</a:t>
            </a:r>
            <a:r>
              <a:rPr lang="en-US" sz="2000" dirty="0" smtClean="0"/>
              <a:t> accurate and </a:t>
            </a:r>
            <a:r>
              <a:rPr lang="en-US" sz="2000" b="1" dirty="0" smtClean="0"/>
              <a:t>no</a:t>
            </a:r>
            <a:r>
              <a:rPr lang="en-US" sz="2000" dirty="0" smtClean="0"/>
              <a:t> privacy (server-based)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en-US" sz="2000" dirty="0" smtClean="0"/>
              <a:t>.</a:t>
            </a:r>
          </a:p>
          <a:p>
            <a:r>
              <a:rPr lang="en-US" sz="2800" b="1" dirty="0" smtClean="0"/>
              <a:t>Accurate </a:t>
            </a:r>
            <a:r>
              <a:rPr lang="en-US" sz="2800" dirty="0" smtClean="0"/>
              <a:t>Localization Techniques:</a:t>
            </a:r>
          </a:p>
          <a:p>
            <a:pPr lvl="1"/>
            <a:r>
              <a:rPr lang="en-US" sz="2000" b="1" dirty="0" err="1" smtClean="0"/>
              <a:t>Radiomap</a:t>
            </a:r>
            <a:r>
              <a:rPr lang="en-US" sz="2000" b="1" dirty="0" smtClean="0"/>
              <a:t>-based</a:t>
            </a:r>
            <a:r>
              <a:rPr lang="en-US" sz="2000" dirty="0" smtClean="0"/>
              <a:t> techniques (explained next) either accurate or offer privacy (but not both)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/>
              <a:t>TVM: </a:t>
            </a:r>
            <a:r>
              <a:rPr lang="en-US" sz="2000" dirty="0" smtClean="0"/>
              <a:t>A </a:t>
            </a:r>
            <a:r>
              <a:rPr lang="en-US" sz="2000" dirty="0" err="1" smtClean="0"/>
              <a:t>radiomap</a:t>
            </a:r>
            <a:r>
              <a:rPr lang="en-US" sz="2000" dirty="0" smtClean="0"/>
              <a:t>-based technique that offers Accuracy, Privacy and Performance </a:t>
            </a:r>
            <a:r>
              <a:rPr lang="en-US" sz="2000" b="1" dirty="0" smtClean="0">
                <a:solidFill>
                  <a:srgbClr val="007A37"/>
                </a:solidFill>
                <a:sym typeface="Wingdings"/>
              </a:rPr>
              <a:t></a:t>
            </a:r>
            <a:endParaRPr lang="en-US" sz="2000" b="1" dirty="0">
              <a:solidFill>
                <a:srgbClr val="007A37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733256"/>
            <a:ext cx="9144000" cy="288032"/>
          </a:xfrm>
          <a:prstGeom prst="rect">
            <a:avLst/>
          </a:prstGeom>
          <a:noFill/>
          <a:ln w="38100" cap="flat" cmpd="sng" algn="ctr">
            <a:solidFill>
              <a:srgbClr val="007A3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165304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A37"/>
                </a:solidFill>
              </a:rPr>
              <a:t>Proposed Algorithm: Temporal Vector Map (TVM)</a:t>
            </a:r>
            <a:endParaRPr lang="en-US" sz="2400" dirty="0">
              <a:solidFill>
                <a:srgbClr val="007A37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5373216"/>
            <a:ext cx="828092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5733256"/>
            <a:ext cx="828092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5" grpId="0" animBg="1"/>
      <p:bldP spid="6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 smtClean="0"/>
              <a:t>Radiomap</a:t>
            </a:r>
            <a:r>
              <a:rPr lang="en-US" sz="4000" dirty="0" smtClean="0"/>
              <a:t>-based Localization</a:t>
            </a:r>
            <a:endParaRPr lang="en-US" sz="40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836712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IIN Service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3457674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39949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268513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276574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1465362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a) Upload Measurements</a:t>
            </a: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1916212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348881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b) Build </a:t>
            </a:r>
            <a:r>
              <a:rPr lang="en-US" sz="2400" dirty="0" smtClean="0">
                <a:solidFill>
                  <a:srgbClr val="FF0000"/>
                </a:solidFill>
              </a:rPr>
              <a:t>RM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(</a:t>
            </a:r>
            <a:r>
              <a:rPr lang="en-US" sz="2400" b="0" dirty="0" err="1" smtClean="0">
                <a:solidFill>
                  <a:schemeClr val="tx2"/>
                </a:solidFill>
              </a:rPr>
              <a:t>Radiomap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404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204071" y="4221088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645024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c) </a:t>
            </a:r>
            <a:r>
              <a:rPr lang="en-US" sz="2400" b="0" dirty="0" smtClean="0">
                <a:solidFill>
                  <a:schemeClr val="tx2"/>
                </a:solidFill>
              </a:rPr>
              <a:t>Localize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1079500" y="836712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Logger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42566" y="5013176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User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1258342" y="5229200"/>
            <a:ext cx="78856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tx2"/>
                </a:solidFill>
              </a:rPr>
              <a:t>d) Localization Alternatives:</a:t>
            </a:r>
          </a:p>
          <a:p>
            <a:pPr algn="ctr"/>
            <a:r>
              <a:rPr lang="en-US" sz="2400" dirty="0" smtClean="0">
                <a:solidFill>
                  <a:srgbClr val="007A37"/>
                </a:solidFill>
              </a:rPr>
              <a:t>C</a:t>
            </a:r>
            <a:r>
              <a:rPr lang="en-US" sz="2400" b="0" dirty="0" smtClean="0">
                <a:solidFill>
                  <a:schemeClr val="tx2"/>
                </a:solidFill>
              </a:rPr>
              <a:t>lient-</a:t>
            </a:r>
            <a:r>
              <a:rPr lang="en-US" sz="2400" dirty="0" smtClean="0">
                <a:solidFill>
                  <a:srgbClr val="007A37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ide-</a:t>
            </a:r>
            <a:r>
              <a:rPr lang="en-US" sz="2400" dirty="0" smtClean="0">
                <a:solidFill>
                  <a:srgbClr val="007A37"/>
                </a:solidFill>
              </a:rPr>
              <a:t>A</a:t>
            </a:r>
            <a:r>
              <a:rPr lang="en-US" sz="2400" b="0" dirty="0" smtClean="0">
                <a:solidFill>
                  <a:schemeClr val="tx2"/>
                </a:solidFill>
              </a:rPr>
              <a:t>pproach (</a:t>
            </a:r>
            <a:r>
              <a:rPr lang="en-US" sz="2400" dirty="0" smtClean="0">
                <a:solidFill>
                  <a:srgbClr val="007A37"/>
                </a:solidFill>
              </a:rPr>
              <a:t>CSA</a:t>
            </a:r>
            <a:r>
              <a:rPr lang="en-US" sz="2400" b="0" dirty="0" smtClean="0">
                <a:solidFill>
                  <a:schemeClr val="tx2"/>
                </a:solidFill>
              </a:rPr>
              <a:t>) – </a:t>
            </a:r>
            <a:r>
              <a:rPr lang="en-US" sz="2400" dirty="0" smtClean="0">
                <a:solidFill>
                  <a:srgbClr val="007A37"/>
                </a:solidFill>
              </a:rPr>
              <a:t>Privacy </a:t>
            </a:r>
            <a:r>
              <a:rPr lang="en-US" sz="2400" u="sng" dirty="0" smtClean="0">
                <a:solidFill>
                  <a:srgbClr val="FF0000"/>
                </a:solidFill>
              </a:rPr>
              <a:t>High Energy</a:t>
            </a:r>
            <a:endParaRPr lang="en-US" sz="2400" u="sng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erver-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2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SSA</a:t>
            </a:r>
            <a:r>
              <a:rPr lang="en-US" sz="2400" b="0" dirty="0" smtClean="0">
                <a:solidFill>
                  <a:schemeClr val="tx2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– </a:t>
            </a:r>
            <a:r>
              <a:rPr lang="en-US" sz="2400" u="sng" dirty="0" smtClean="0">
                <a:solidFill>
                  <a:srgbClr val="FF0000"/>
                </a:solidFill>
              </a:rPr>
              <a:t>No Privacy </a:t>
            </a:r>
            <a:r>
              <a:rPr lang="en-US" sz="2400" dirty="0" smtClean="0">
                <a:solidFill>
                  <a:srgbClr val="007A37"/>
                </a:solidFill>
              </a:rPr>
              <a:t>Low Energy</a:t>
            </a:r>
            <a:endParaRPr lang="en-US" sz="2400" dirty="0">
              <a:solidFill>
                <a:srgbClr val="007A37"/>
              </a:solidFill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14096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284984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0100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-36512" y="54452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A37"/>
                </a:solidFill>
              </a:rPr>
              <a:t>CSA</a:t>
            </a:r>
            <a:endParaRPr lang="en-US" sz="2800" b="1" dirty="0">
              <a:solidFill>
                <a:srgbClr val="007A3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1872" y="458112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SSA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05064"/>
            <a:ext cx="888213" cy="7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3757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208923">
            <a:off x="373274" y="4126737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fingerprint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486 0.230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541 -0.04004 " pathEditMode="relative" ptsTypes="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36" grpId="0"/>
      <p:bldP spid="36" grpId="1"/>
      <p:bldP spid="37" grpId="0"/>
      <p:bldP spid="61" grpId="0"/>
      <p:bldP spid="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5229200"/>
            <a:ext cx="8387179" cy="126188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Problem Formulation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312368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A mobile </a:t>
            </a:r>
            <a:r>
              <a:rPr lang="en-US" sz="2400" b="1" dirty="0" smtClean="0">
                <a:ea typeface="ＭＳ Ｐゴシック" pitchFamily="34" charset="-128"/>
              </a:rPr>
              <a:t>user 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US" sz="2400" dirty="0" smtClean="0">
                <a:ea typeface="ＭＳ Ｐゴシック" pitchFamily="34" charset="-128"/>
              </a:rPr>
              <a:t> moves inside a building with </a:t>
            </a:r>
            <a:r>
              <a:rPr lang="el-GR" sz="2400" i="1" dirty="0" smtClean="0">
                <a:solidFill>
                  <a:srgbClr val="FF0000"/>
                </a:solidFill>
                <a:ea typeface="ＭＳ Ｐゴシック" pitchFamily="34" charset="-128"/>
              </a:rPr>
              <a:t>Μ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Access Points </a:t>
            </a:r>
            <a:r>
              <a:rPr lang="en-US" sz="2400" b="1" i="1" dirty="0" smtClean="0">
                <a:solidFill>
                  <a:srgbClr val="003399"/>
                </a:solidFill>
                <a:ea typeface="ＭＳ Ｐゴシック" pitchFamily="34" charset="-128"/>
              </a:rPr>
              <a:t>AP = {ap</a:t>
            </a:r>
            <a:r>
              <a:rPr lang="en-US" sz="2400" b="1" i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1</a:t>
            </a:r>
            <a:r>
              <a:rPr lang="en-US" sz="2400" b="1" i="1" dirty="0" smtClean="0">
                <a:solidFill>
                  <a:srgbClr val="003399"/>
                </a:solidFill>
                <a:ea typeface="ＭＳ Ｐゴシック" pitchFamily="34" charset="-128"/>
              </a:rPr>
              <a:t>,…, </a:t>
            </a:r>
            <a:r>
              <a:rPr lang="en-US" sz="2400" b="1" i="1" dirty="0" err="1" smtClean="0">
                <a:solidFill>
                  <a:srgbClr val="003399"/>
                </a:solidFill>
                <a:ea typeface="ＭＳ Ｐゴシック" pitchFamily="34" charset="-128"/>
              </a:rPr>
              <a:t>ap</a:t>
            </a:r>
            <a:r>
              <a:rPr lang="el-GR" sz="2400" b="1" i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Μ</a:t>
            </a:r>
            <a:r>
              <a:rPr lang="en-US" sz="2400" b="1" i="1" dirty="0" smtClean="0">
                <a:solidFill>
                  <a:srgbClr val="003399"/>
                </a:solidFill>
                <a:ea typeface="ＭＳ Ｐゴシック" pitchFamily="34" charset="-128"/>
              </a:rPr>
              <a:t>}</a:t>
            </a:r>
          </a:p>
          <a:p>
            <a:r>
              <a:rPr lang="en-US" sz="2400" b="1" dirty="0" err="1" smtClean="0">
                <a:ea typeface="ＭＳ Ｐゴシック" pitchFamily="34" charset="-128"/>
              </a:rPr>
              <a:t>RadioMap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RM</a:t>
            </a:r>
            <a:r>
              <a:rPr lang="en-US" sz="2400" dirty="0" smtClean="0">
                <a:ea typeface="ＭＳ Ｐゴシック" pitchFamily="34" charset="-128"/>
              </a:rPr>
              <a:t>) is available on </a:t>
            </a:r>
            <a:r>
              <a:rPr lang="en-US" sz="2400" b="1" dirty="0" smtClean="0">
                <a:ea typeface="ＭＳ Ｐゴシック" pitchFamily="34" charset="-128"/>
              </a:rPr>
              <a:t>Server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395536" y="2060848"/>
            <a:ext cx="52565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0" dirty="0" smtClean="0"/>
              <a:t>senses </a:t>
            </a:r>
            <a:r>
              <a:rPr lang="en-US" sz="2800" dirty="0" smtClean="0"/>
              <a:t>fingerprint </a:t>
            </a:r>
            <a:r>
              <a:rPr lang="en-US" sz="2800" i="1" dirty="0" smtClean="0">
                <a:solidFill>
                  <a:srgbClr val="007A37"/>
                </a:solidFill>
              </a:rPr>
              <a:t>V</a:t>
            </a:r>
            <a:r>
              <a:rPr lang="en-US" sz="2800" i="1" baseline="-25000" dirty="0" smtClean="0">
                <a:solidFill>
                  <a:srgbClr val="007A37"/>
                </a:solidFill>
              </a:rPr>
              <a:t>r</a:t>
            </a:r>
            <a:r>
              <a:rPr lang="en-US" sz="2800" i="1" dirty="0" smtClean="0">
                <a:solidFill>
                  <a:srgbClr val="007A37"/>
                </a:solidFill>
              </a:rPr>
              <a:t> = [ap</a:t>
            </a:r>
            <a:r>
              <a:rPr lang="en-US" sz="2800" i="1" baseline="-25000" dirty="0" smtClean="0">
                <a:solidFill>
                  <a:srgbClr val="007A37"/>
                </a:solidFill>
              </a:rPr>
              <a:t>1r</a:t>
            </a:r>
            <a:r>
              <a:rPr lang="el-GR" sz="2800" i="1" baseline="-25000" dirty="0" smtClean="0">
                <a:solidFill>
                  <a:srgbClr val="007A37"/>
                </a:solidFill>
              </a:rPr>
              <a:t> </a:t>
            </a:r>
            <a:r>
              <a:rPr lang="en-US" sz="2800" i="1" dirty="0" smtClean="0">
                <a:solidFill>
                  <a:srgbClr val="007A37"/>
                </a:solidFill>
              </a:rPr>
              <a:t>,…, </a:t>
            </a:r>
            <a:r>
              <a:rPr lang="en-US" sz="2800" i="1" dirty="0" err="1" smtClean="0">
                <a:solidFill>
                  <a:srgbClr val="007A37"/>
                </a:solidFill>
              </a:rPr>
              <a:t>ap</a:t>
            </a:r>
            <a:r>
              <a:rPr lang="en-US" sz="2800" i="1" baseline="-25000" dirty="0" err="1" smtClean="0">
                <a:solidFill>
                  <a:srgbClr val="007A37"/>
                </a:solidFill>
              </a:rPr>
              <a:t>Mr</a:t>
            </a:r>
            <a:r>
              <a:rPr lang="en-US" sz="2800" i="1" dirty="0" smtClean="0">
                <a:solidFill>
                  <a:srgbClr val="007A37"/>
                </a:solidFill>
              </a:rPr>
              <a:t>] </a:t>
            </a:r>
            <a:r>
              <a:rPr lang="en-US" sz="2800" b="0" dirty="0" smtClean="0"/>
              <a:t>at its current location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i="1" kern="0" dirty="0" smtClean="0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 sz="2800" i="1" kern="0" baseline="-2500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800" kern="0" baseline="-25000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is</a:t>
            </a:r>
            <a:r>
              <a:rPr lang="en-US" sz="2800" b="0" kern="0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the </a:t>
            </a:r>
            <a:r>
              <a:rPr lang="en-US" sz="2800" kern="0" dirty="0" smtClean="0">
                <a:solidFill>
                  <a:schemeClr val="tx1"/>
                </a:solidFill>
                <a:cs typeface="ＭＳ Ｐゴシック" charset="0"/>
              </a:rPr>
              <a:t>privacy preference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of </a:t>
            </a:r>
            <a:r>
              <a:rPr lang="en-US" sz="2800" i="1" kern="0" dirty="0" smtClean="0">
                <a:solidFill>
                  <a:schemeClr val="tx1"/>
                </a:solidFill>
                <a:cs typeface="ＭＳ Ｐゴシック" charset="0"/>
              </a:rPr>
              <a:t>u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 (</a:t>
            </a:r>
            <a:r>
              <a:rPr lang="en-US" sz="2400" i="1" kern="0" dirty="0" smtClean="0">
                <a:solidFill>
                  <a:schemeClr val="tx1"/>
                </a:solidFill>
                <a:cs typeface="ＭＳ Ｐゴシック" charset="0"/>
              </a:rPr>
              <a:t>s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should not identify the location of </a:t>
            </a:r>
            <a:r>
              <a:rPr lang="en-US" sz="2400" i="1" kern="0" dirty="0" smtClean="0">
                <a:solidFill>
                  <a:schemeClr val="tx1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with a probability higher than </a:t>
            </a:r>
            <a:r>
              <a:rPr lang="en-US" sz="2400" i="1" kern="0" dirty="0" err="1" smtClean="0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400" i="1" kern="0" baseline="-25000" dirty="0" err="1" smtClean="0">
                <a:solidFill>
                  <a:schemeClr val="tx1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)</a:t>
            </a:r>
            <a:endParaRPr lang="en-US" sz="2800" kern="0" dirty="0" smtClean="0">
              <a:solidFill>
                <a:srgbClr val="FF0000"/>
              </a:solidFill>
              <a:cs typeface="ＭＳ Ｐゴシック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3225699" cy="302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395536" y="5229200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Objective:                                                              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Provide continuous localization to </a:t>
            </a:r>
            <a:r>
              <a:rPr lang="en-US" sz="2400" i="1" kern="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with minimum energy consumption on </a:t>
            </a:r>
            <a:r>
              <a:rPr lang="en-US" sz="2400" i="1" kern="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under privacy preference </a:t>
            </a:r>
            <a:r>
              <a:rPr lang="en-US" sz="2400" i="1" kern="0" dirty="0" smtClean="0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 sz="2400" i="1" kern="0" baseline="-2500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.</a:t>
            </a:r>
          </a:p>
        </p:txBody>
      </p:sp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3789040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73016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933056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348880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140968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7584715" y="2505221"/>
            <a:ext cx="843685" cy="987439"/>
          </a:xfrm>
          <a:custGeom>
            <a:avLst/>
            <a:gdLst>
              <a:gd name="connsiteX0" fmla="*/ 134931 w 843685"/>
              <a:gd name="connsiteY0" fmla="*/ 266470 h 987439"/>
              <a:gd name="connsiteX1" fmla="*/ 363531 w 843685"/>
              <a:gd name="connsiteY1" fmla="*/ 37870 h 987439"/>
              <a:gd name="connsiteX2" fmla="*/ 803147 w 843685"/>
              <a:gd name="connsiteY2" fmla="*/ 37870 h 987439"/>
              <a:gd name="connsiteX3" fmla="*/ 750393 w 843685"/>
              <a:gd name="connsiteY3" fmla="*/ 407147 h 987439"/>
              <a:gd name="connsiteX4" fmla="*/ 152516 w 843685"/>
              <a:gd name="connsiteY4" fmla="*/ 495070 h 987439"/>
              <a:gd name="connsiteX5" fmla="*/ 11839 w 843685"/>
              <a:gd name="connsiteY5" fmla="*/ 618162 h 987439"/>
              <a:gd name="connsiteX6" fmla="*/ 381116 w 843685"/>
              <a:gd name="connsiteY6" fmla="*/ 987439 h 9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685" h="987439">
                <a:moveTo>
                  <a:pt x="134931" y="266470"/>
                </a:moveTo>
                <a:cubicBezTo>
                  <a:pt x="193546" y="171220"/>
                  <a:pt x="252162" y="75970"/>
                  <a:pt x="363531" y="37870"/>
                </a:cubicBezTo>
                <a:cubicBezTo>
                  <a:pt x="474900" y="-230"/>
                  <a:pt x="738670" y="-23676"/>
                  <a:pt x="803147" y="37870"/>
                </a:cubicBezTo>
                <a:cubicBezTo>
                  <a:pt x="867624" y="99416"/>
                  <a:pt x="858831" y="330947"/>
                  <a:pt x="750393" y="407147"/>
                </a:cubicBezTo>
                <a:cubicBezTo>
                  <a:pt x="641955" y="483347"/>
                  <a:pt x="275608" y="459901"/>
                  <a:pt x="152516" y="495070"/>
                </a:cubicBezTo>
                <a:cubicBezTo>
                  <a:pt x="29424" y="530239"/>
                  <a:pt x="-26261" y="536101"/>
                  <a:pt x="11839" y="618162"/>
                </a:cubicBezTo>
                <a:cubicBezTo>
                  <a:pt x="49939" y="700224"/>
                  <a:pt x="381116" y="987439"/>
                  <a:pt x="381116" y="98743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Temporal Vector Map (TVM)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Phase 1: Snapshot Localization </a:t>
            </a:r>
          </a:p>
          <a:p>
            <a:pPr lvl="1"/>
            <a:r>
              <a:rPr lang="en-US" sz="3600" dirty="0" smtClean="0"/>
              <a:t>Phase 2: Continuous Localization</a:t>
            </a:r>
          </a:p>
          <a:p>
            <a:r>
              <a:rPr lang="en-US" sz="4000" dirty="0" smtClean="0"/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Phase 1 Outline</a:t>
            </a:r>
            <a:endParaRPr lang="en-US" dirty="0"/>
          </a:p>
        </p:txBody>
      </p:sp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5049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IIN Service</a:t>
            </a:r>
          </a:p>
        </p:txBody>
      </p:sp>
      <p:pic>
        <p:nvPicPr>
          <p:cNvPr id="47109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223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13"/>
          <p:cNvSpPr txBox="1">
            <a:spLocks noChangeArrowheads="1"/>
          </p:cNvSpPr>
          <p:nvPr/>
        </p:nvSpPr>
        <p:spPr bwMode="auto">
          <a:xfrm>
            <a:off x="611188" y="2060575"/>
            <a:ext cx="830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47111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352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611188" y="3687763"/>
            <a:ext cx="830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47113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Box 13"/>
          <p:cNvSpPr txBox="1">
            <a:spLocks noChangeArrowheads="1"/>
          </p:cNvSpPr>
          <p:nvPr/>
        </p:nvSpPr>
        <p:spPr bwMode="auto">
          <a:xfrm>
            <a:off x="539750" y="56610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sp>
        <p:nvSpPr>
          <p:cNvPr id="47115" name="TextBox 13"/>
          <p:cNvSpPr txBox="1">
            <a:spLocks noChangeArrowheads="1"/>
          </p:cNvSpPr>
          <p:nvPr/>
        </p:nvSpPr>
        <p:spPr bwMode="auto">
          <a:xfrm>
            <a:off x="755650" y="4149725"/>
            <a:ext cx="439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...</a:t>
            </a:r>
          </a:p>
        </p:txBody>
      </p:sp>
      <p:cxnSp>
        <p:nvCxnSpPr>
          <p:cNvPr id="47116" name="Straight Arrow Connector 19"/>
          <p:cNvCxnSpPr>
            <a:cxnSpLocks noChangeShapeType="1"/>
          </p:cNvCxnSpPr>
          <p:nvPr/>
        </p:nvCxnSpPr>
        <p:spPr bwMode="auto">
          <a:xfrm>
            <a:off x="4140200" y="2205038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7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9138" indent="-71913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FF0000"/>
                </a:solidFill>
              </a:rPr>
              <a:t>kAB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Filter</a:t>
            </a:r>
            <a:r>
              <a:rPr lang="en-US" altLang="en-US" sz="2400" dirty="0" smtClean="0">
                <a:solidFill>
                  <a:srgbClr val="FF0000"/>
                </a:solidFill>
              </a:rPr>
              <a:t> (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u</a:t>
            </a:r>
            <a:r>
              <a:rPr lang="en-US" altLang="en-US" sz="2400" dirty="0" smtClean="0">
                <a:solidFill>
                  <a:srgbClr val="FF0000"/>
                </a:solidFill>
              </a:rPr>
              <a:t>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140200" y="4348163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00563" y="4491038"/>
            <a:ext cx="215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 dirty="0" smtClean="0">
                <a:solidFill>
                  <a:schemeClr val="tx1"/>
                </a:solidFill>
              </a:rPr>
              <a:t>Partial Radiomap (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pRM</a:t>
            </a:r>
            <a:r>
              <a:rPr lang="en-US" altLang="en-US" sz="2400" b="0" dirty="0">
                <a:solidFill>
                  <a:schemeClr val="tx1"/>
                </a:solidFill>
              </a:rPr>
              <a:t>)</a:t>
            </a:r>
            <a:endParaRPr lang="en-US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7120" name="TextBox 29"/>
          <p:cNvSpPr txBox="1">
            <a:spLocks noChangeArrowheads="1"/>
          </p:cNvSpPr>
          <p:nvPr/>
        </p:nvSpPr>
        <p:spPr bwMode="auto">
          <a:xfrm flipH="1">
            <a:off x="1619672" y="4553376"/>
            <a:ext cx="2447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User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u</a:t>
            </a:r>
          </a:p>
          <a:p>
            <a:pPr algn="ctr" eaLnBrk="1" hangingPunct="1"/>
            <a:r>
              <a:rPr lang="en-US" altLang="en-US" sz="2400" b="0" dirty="0" smtClean="0">
                <a:solidFill>
                  <a:schemeClr val="tx1"/>
                </a:solidFill>
              </a:rPr>
              <a:t>Localizes using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u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on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pRM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471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2519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TextBox 19"/>
          <p:cNvSpPr txBox="1">
            <a:spLocks noChangeArrowheads="1"/>
          </p:cNvSpPr>
          <p:nvPr/>
        </p:nvSpPr>
        <p:spPr bwMode="auto">
          <a:xfrm>
            <a:off x="4067175" y="2924175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Set Membership Queries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63888" y="980728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ＭＳ Ｐゴシック" pitchFamily="34" charset="-128"/>
              </a:rPr>
              <a:t>Temporal Vector Map (TVM)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659563" y="4653136"/>
            <a:ext cx="2448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0" dirty="0" smtClean="0">
                <a:solidFill>
                  <a:schemeClr val="tx1"/>
                </a:solidFill>
              </a:rPr>
              <a:t>Calculate </a:t>
            </a:r>
          </a:p>
          <a:p>
            <a:pPr algn="ctr"/>
            <a:r>
              <a:rPr lang="en-US" altLang="en-US" sz="2400" i="1" dirty="0" err="1" smtClean="0">
                <a:solidFill>
                  <a:srgbClr val="FF0000"/>
                </a:solidFill>
              </a:rPr>
              <a:t>pRM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 based on </a:t>
            </a:r>
            <a:r>
              <a:rPr lang="en-US" altLang="en-US" sz="2400" b="0" i="1" dirty="0" smtClean="0">
                <a:solidFill>
                  <a:schemeClr val="tx1"/>
                </a:solidFill>
              </a:rPr>
              <a:t>k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 matched Access Points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231" y="664698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0446" y="668215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 l="47235" t="2152" r="6597" b="53276"/>
          <a:stretch/>
        </p:blipFill>
        <p:spPr bwMode="auto">
          <a:xfrm>
            <a:off x="1475656" y="2132856"/>
            <a:ext cx="2615495" cy="23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027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117" grpId="0"/>
      <p:bldP spid="26" grpId="0"/>
      <p:bldP spid="47120" grpId="0"/>
      <p:bldP spid="47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k-Anonymity Bloom (</a:t>
            </a:r>
            <a:r>
              <a:rPr lang="en-GB" dirty="0" err="1" smtClean="0">
                <a:solidFill>
                  <a:schemeClr val="tx1"/>
                </a:solidFill>
              </a:rPr>
              <a:t>kAB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124744"/>
            <a:ext cx="842493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b="0" dirty="0"/>
              <a:t>S</a:t>
            </a:r>
            <a:r>
              <a:rPr lang="en-US" sz="2400" b="0" dirty="0" smtClean="0"/>
              <a:t>pace-efficient probabilistic </a:t>
            </a:r>
            <a:r>
              <a:rPr lang="en-US" sz="2400" dirty="0" smtClean="0"/>
              <a:t>Bloom Filters</a:t>
            </a:r>
            <a:endParaRPr lang="en-US" sz="2400" b="0" dirty="0"/>
          </a:p>
          <a:p>
            <a:pPr marL="688975" lvl="1" indent="-350838">
              <a:buFont typeface="Arial" charset="0"/>
              <a:buChar char="-"/>
              <a:defRPr/>
            </a:pPr>
            <a:r>
              <a:rPr lang="en-US" sz="2000" b="0" dirty="0"/>
              <a:t>allocate a vector of </a:t>
            </a:r>
            <a:r>
              <a:rPr lang="en-US" sz="2000" i="1" dirty="0">
                <a:solidFill>
                  <a:srgbClr val="FF0000"/>
                </a:solidFill>
                <a:cs typeface="Courier New" pitchFamily="49" charset="0"/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bits</a:t>
            </a:r>
            <a:r>
              <a:rPr lang="en-US" sz="2000" b="0" dirty="0"/>
              <a:t>, initially </a:t>
            </a:r>
            <a:r>
              <a:rPr lang="en-US" sz="2000" dirty="0"/>
              <a:t>all set to </a:t>
            </a:r>
            <a:r>
              <a:rPr lang="en-US" sz="2000" dirty="0" smtClean="0"/>
              <a:t>0</a:t>
            </a:r>
            <a:r>
              <a:rPr lang="en-US" sz="2000" b="0" dirty="0" smtClean="0"/>
              <a:t>, use 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independent </a:t>
            </a:r>
            <a:r>
              <a:rPr lang="en-US" sz="2000" b="0" dirty="0" smtClean="0"/>
              <a:t>optimal hash </a:t>
            </a:r>
            <a:r>
              <a:rPr lang="en-US" sz="2000" b="0" dirty="0"/>
              <a:t>functions to hash every Access Point seen by a </a:t>
            </a:r>
            <a:r>
              <a:rPr lang="en-US" sz="2000" b="0" dirty="0" smtClean="0"/>
              <a:t>user.</a:t>
            </a:r>
          </a:p>
          <a:p>
            <a:pPr marL="688975" lvl="1" indent="-350838">
              <a:buFont typeface="Arial" charset="0"/>
              <a:buChar char="-"/>
              <a:defRPr/>
            </a:pPr>
            <a:endParaRPr lang="en-US" sz="2000" b="0" dirty="0"/>
          </a:p>
          <a:p>
            <a:pPr marL="688975" lvl="1" indent="-350838">
              <a:buFont typeface="Arial" charset="0"/>
              <a:buChar char="-"/>
              <a:defRPr/>
            </a:pPr>
            <a:endParaRPr lang="en-US" sz="2000" b="0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400" b="0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400" b="0" dirty="0" smtClean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 smtClean="0"/>
              <a:t>Tradeoff</a:t>
            </a:r>
            <a:r>
              <a:rPr lang="en-US" sz="2400" b="0" dirty="0" smtClean="0"/>
              <a:t> </a:t>
            </a:r>
            <a:r>
              <a:rPr lang="en-US" sz="2400" b="0" dirty="0"/>
              <a:t>between </a:t>
            </a:r>
            <a:r>
              <a:rPr lang="en-US" sz="2400" i="1" dirty="0"/>
              <a:t>b</a:t>
            </a:r>
            <a:r>
              <a:rPr lang="en-US" sz="2400" b="0" dirty="0"/>
              <a:t> and </a:t>
            </a:r>
            <a:r>
              <a:rPr lang="en-US" sz="2400" dirty="0" smtClean="0"/>
              <a:t>probability</a:t>
            </a:r>
            <a:r>
              <a:rPr lang="en-US" sz="2400" b="0" dirty="0" smtClean="0"/>
              <a:t> </a:t>
            </a:r>
            <a:r>
              <a:rPr lang="en-US" sz="2400" b="0" dirty="0"/>
              <a:t>of a </a:t>
            </a:r>
            <a:r>
              <a:rPr lang="en-US" sz="2400" dirty="0"/>
              <a:t>false </a:t>
            </a:r>
            <a:r>
              <a:rPr lang="en-US" sz="2400" dirty="0" smtClean="0"/>
              <a:t>positive.</a:t>
            </a:r>
            <a:endParaRPr lang="en-US" sz="2400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b="0" dirty="0"/>
              <a:t>Given </a:t>
            </a:r>
            <a:r>
              <a:rPr lang="en-US" sz="2400" i="1" dirty="0" smtClean="0"/>
              <a:t>b, h</a:t>
            </a:r>
            <a:r>
              <a:rPr lang="en-US" sz="2400" dirty="0" smtClean="0"/>
              <a:t> </a:t>
            </a:r>
            <a:r>
              <a:rPr lang="en-US" sz="2400" b="0" dirty="0" smtClean="0"/>
              <a:t>and the total </a:t>
            </a:r>
            <a:r>
              <a:rPr lang="en-US" sz="2400" dirty="0" smtClean="0"/>
              <a:t>number </a:t>
            </a:r>
            <a:r>
              <a:rPr lang="en-US" sz="2400" i="1" dirty="0"/>
              <a:t>M</a:t>
            </a:r>
            <a:r>
              <a:rPr lang="en-US" sz="2400" b="0" dirty="0"/>
              <a:t> </a:t>
            </a:r>
            <a:r>
              <a:rPr lang="en-US" sz="2400" b="0" dirty="0" smtClean="0"/>
              <a:t>of APs, a user</a:t>
            </a:r>
            <a:r>
              <a:rPr lang="en-US" sz="2400" dirty="0" smtClean="0"/>
              <a:t> </a:t>
            </a:r>
            <a:r>
              <a:rPr lang="en-US" sz="2400" b="0" dirty="0" smtClean="0"/>
              <a:t>can </a:t>
            </a:r>
            <a:r>
              <a:rPr lang="en-US" sz="2400" b="0" dirty="0"/>
              <a:t>calculate the amount of false positives </a:t>
            </a:r>
            <a:r>
              <a:rPr lang="en-US" sz="2400" b="0" dirty="0" smtClean="0"/>
              <a:t>of </a:t>
            </a:r>
            <a:r>
              <a:rPr lang="en-US" sz="2400" b="0" dirty="0"/>
              <a:t>the Bloom filter</a:t>
            </a:r>
            <a:r>
              <a:rPr lang="en-US" sz="2400" b="0" dirty="0" smtClean="0"/>
              <a:t>:</a:t>
            </a:r>
            <a:endParaRPr lang="en-US" sz="2400" b="0" dirty="0"/>
          </a:p>
          <a:p>
            <a:pPr marL="320675" indent="-320675" algn="just">
              <a:defRPr/>
            </a:pPr>
            <a:endParaRPr lang="en-US" sz="2400" b="0" dirty="0" smtClean="0"/>
          </a:p>
          <a:p>
            <a:pPr marL="320675" indent="-320675" algn="just">
              <a:defRPr/>
            </a:pPr>
            <a:r>
              <a:rPr lang="en-US" sz="2400" b="0" dirty="0" smtClean="0"/>
              <a:t>       </a:t>
            </a:r>
            <a:r>
              <a:rPr lang="en-US" sz="2400" b="0" u="sng" dirty="0" smtClean="0"/>
              <a:t>False </a:t>
            </a:r>
            <a:r>
              <a:rPr lang="en-US" sz="2400" b="0" u="sng" dirty="0"/>
              <a:t>Positive </a:t>
            </a:r>
            <a:r>
              <a:rPr lang="en-US" sz="2400" b="0" u="sng" dirty="0" smtClean="0"/>
              <a:t>Ratio</a:t>
            </a:r>
            <a:r>
              <a:rPr lang="en-US" sz="2400" b="0" dirty="0" smtClean="0"/>
              <a:t>             	    </a:t>
            </a:r>
            <a:r>
              <a:rPr lang="en-US" sz="2400" b="0" u="sng" dirty="0" smtClean="0"/>
              <a:t> Size of Bloom Filter</a:t>
            </a:r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400" b="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72050" y="2713384"/>
          <a:ext cx="84719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95"/>
                <a:gridCol w="847195"/>
                <a:gridCol w="847195"/>
                <a:gridCol w="856019"/>
                <a:gridCol w="838371"/>
                <a:gridCol w="847195"/>
                <a:gridCol w="847195"/>
                <a:gridCol w="847195"/>
                <a:gridCol w="847195"/>
                <a:gridCol w="847195"/>
              </a:tblGrid>
              <a:tr h="20093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0661" y="2374830"/>
            <a:ext cx="945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FF0000"/>
                </a:solidFill>
              </a:rPr>
              <a:t>h1(AP)</a:t>
            </a:r>
            <a:endParaRPr lang="en-US" sz="1600" b="0" i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6024" y="2703628"/>
            <a:ext cx="62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b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611560" y="5294289"/>
          <a:ext cx="4176464" cy="74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2" name="Equation" r:id="rId4" imgW="1409356" imgH="228738" progId="Equation.3">
                  <p:embed/>
                </p:oleObj>
              </mc:Choice>
              <mc:Fallback>
                <p:oleObj name="Equation" r:id="rId4" imgW="1409356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294289"/>
                        <a:ext cx="4176464" cy="744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5436096" y="5157192"/>
          <a:ext cx="3360760" cy="101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3" name="Equation" r:id="rId6" imgW="1257231" imgH="482278" progId="Equation.3">
                  <p:embed/>
                </p:oleObj>
              </mc:Choice>
              <mc:Fallback>
                <p:oleObj name="Equation" r:id="rId6" imgW="1257231" imgH="4822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157192"/>
                        <a:ext cx="3360760" cy="1015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07938" y="2374830"/>
            <a:ext cx="945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FF0000"/>
                </a:solidFill>
              </a:rPr>
              <a:t>h2(AP)</a:t>
            </a:r>
            <a:endParaRPr lang="en-US" sz="1600" b="0" i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37420" y="2385832"/>
            <a:ext cx="945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FF0000"/>
                </a:solidFill>
              </a:rPr>
              <a:t>h3(AP)</a:t>
            </a:r>
            <a:endParaRPr lang="en-US" sz="1600" b="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3448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05880"/>
            <a:ext cx="6019800" cy="334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 bwMode="auto">
          <a:xfrm>
            <a:off x="3276600" y="169168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Phase 1 –Example</a:t>
            </a:r>
            <a:endParaRPr lang="en-GB" sz="4000" dirty="0"/>
          </a:p>
        </p:txBody>
      </p:sp>
      <p:sp>
        <p:nvSpPr>
          <p:cNvPr id="21" name="Oval 20"/>
          <p:cNvSpPr/>
          <p:nvPr/>
        </p:nvSpPr>
        <p:spPr bwMode="auto">
          <a:xfrm>
            <a:off x="4800600" y="138688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19800" y="138688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629400" y="138688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572000" y="3749080"/>
            <a:ext cx="1828800" cy="304800"/>
          </a:xfrm>
          <a:prstGeom prst="rect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124200" y="3444280"/>
            <a:ext cx="2959968" cy="304800"/>
          </a:xfrm>
          <a:prstGeom prst="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053880"/>
            <a:ext cx="838200" cy="228600"/>
          </a:xfrm>
          <a:prstGeom prst="rect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152401" y="4365104"/>
            <a:ext cx="8839200" cy="2323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1) User </a:t>
            </a:r>
            <a:r>
              <a:rPr lang="en-GB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knows 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</a:rPr>
              <a:t>M=100,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</a:rPr>
              <a:t>h=3 and selects </a:t>
            </a:r>
            <a:r>
              <a:rPr lang="en-US" sz="2000" b="0" i="1" kern="0" dirty="0" err="1" smtClean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sz="2000" b="0" i="1" kern="0" baseline="-25000" dirty="0" err="1" smtClean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</a:rPr>
              <a:t>=1/3  (i.e., k=3),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sym typeface="Wingdings"/>
              </a:rPr>
              <a:t> this results in </a:t>
            </a:r>
            <a:r>
              <a:rPr lang="en-US" sz="2000" b="0" kern="0" dirty="0">
                <a:solidFill>
                  <a:srgbClr val="0070C0"/>
                </a:solidFill>
                <a:latin typeface="Calibri" pitchFamily="34" charset="0"/>
              </a:rPr>
              <a:t>b = 8 </a:t>
            </a:r>
            <a:endParaRPr lang="en-GB" sz="2000" b="0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2) Randomly select </a:t>
            </a:r>
            <a:r>
              <a:rPr lang="en-GB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 AP from </a:t>
            </a:r>
            <a:r>
              <a:rPr lang="en-GB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GB" sz="2000" b="0" i="1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GB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e.g.,</a:t>
            </a:r>
            <a:r>
              <a:rPr lang="en-GB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ap</a:t>
            </a:r>
            <a:r>
              <a:rPr lang="en-GB" sz="2000" b="0" i="1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3) Use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hash functions on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create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+ send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4)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compares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all APs to find the ones that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match </a:t>
            </a:r>
            <a:r>
              <a:rPr lang="en-US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b="0" i="1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(real &amp; camouflaged APs)</a:t>
            </a:r>
            <a:endParaRPr lang="en-GB" sz="2000" b="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5)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generates </a:t>
            </a:r>
            <a:r>
              <a:rPr lang="en-US" sz="2000" b="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pRM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includes all rows with non-negative entries for matched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APs</a:t>
            </a:r>
          </a:p>
          <a:p>
            <a:pPr>
              <a:spcBef>
                <a:spcPts val="600"/>
              </a:spcBef>
            </a:pP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6) </a:t>
            </a:r>
            <a:r>
              <a:rPr lang="en-US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localizes using </a:t>
            </a:r>
            <a:r>
              <a:rPr lang="en-US" sz="2000" b="0" kern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pRM</a:t>
            </a:r>
            <a:endParaRPr lang="en-US" sz="2000" b="0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479032" y="4053880"/>
            <a:ext cx="381000" cy="228600"/>
          </a:xfrm>
          <a:prstGeom prst="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4038600" y="3977680"/>
            <a:ext cx="457200" cy="381000"/>
          </a:xfrm>
          <a:prstGeom prst="ellipse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76800" y="3977680"/>
            <a:ext cx="1828800" cy="304800"/>
          </a:xfrm>
          <a:prstGeom prst="rect">
            <a:avLst/>
          </a:prstGeom>
          <a:noFill/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705600" y="3977680"/>
            <a:ext cx="1828800" cy="304800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4686301" y="1005880"/>
            <a:ext cx="266699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77" idx="1"/>
          </p:cNvCxnSpPr>
          <p:nvPr/>
        </p:nvCxnSpPr>
        <p:spPr bwMode="auto">
          <a:xfrm flipH="1">
            <a:off x="6248400" y="1005880"/>
            <a:ext cx="7239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6858000" y="1158280"/>
            <a:ext cx="882352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3695701" y="904808"/>
            <a:ext cx="9906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Real </a:t>
            </a:r>
            <a:r>
              <a:rPr lang="en-US" sz="1100" b="0" dirty="0" smtClean="0">
                <a:solidFill>
                  <a:schemeClr val="tx2"/>
                </a:solidFill>
                <a:latin typeface="Arial" charset="0"/>
              </a:rPr>
              <a:t>AP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972300" y="853480"/>
            <a:ext cx="1600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Camouflaged APs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76600" y="222508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76600" y="275848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767064" y="16916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4767064" y="22250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6639272" y="2132856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991200" y="26822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5991200" y="21488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118760" y="3537992"/>
            <a:ext cx="553889" cy="19580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396682" y="3717032"/>
            <a:ext cx="766118" cy="304800"/>
          </a:xfrm>
          <a:prstGeom prst="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06" y="3789040"/>
            <a:ext cx="278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u has fingerprint V</a:t>
            </a:r>
            <a:r>
              <a:rPr lang="en-US" sz="2400" b="0" baseline="-25000" dirty="0" smtClean="0"/>
              <a:t>u</a:t>
            </a:r>
            <a:endParaRPr lang="en-US" sz="2400" b="0" baseline="-25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31840" y="3520480"/>
            <a:ext cx="6012160" cy="8293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21904" y="2226407"/>
            <a:ext cx="144016" cy="152400"/>
          </a:xfrm>
          <a:prstGeom prst="ellipse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515" y="169168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1" grpId="0" animBg="1"/>
      <p:bldP spid="23" grpId="0" animBg="1"/>
      <p:bldP spid="24" grpId="0" animBg="1"/>
      <p:bldP spid="54" grpId="0" animBg="1"/>
      <p:bldP spid="54" grpId="1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7" grpId="0" animBg="1"/>
      <p:bldP spid="70" grpId="0" animBg="1"/>
      <p:bldP spid="76" grpId="0" animBg="1"/>
      <p:bldP spid="77" grpId="0" animBg="1"/>
      <p:bldP spid="83" grpId="0" animBg="1"/>
      <p:bldP spid="84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68" grpId="0" animBg="1"/>
      <p:bldP spid="68" grpId="1" animBg="1"/>
      <p:bldP spid="4" grpId="0"/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73650"/>
          </a:xfrm>
        </p:spPr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Temporal Vector Map (TVM)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Phase 1: Snapshot Localization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Phase 2: Continuous Localization</a:t>
            </a:r>
          </a:p>
          <a:p>
            <a:r>
              <a:rPr lang="en-US" sz="4000" dirty="0" smtClean="0"/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TVM Phase 2 – Continuous Localization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828800"/>
          </a:xfrm>
        </p:spPr>
        <p:txBody>
          <a:bodyPr/>
          <a:lstStyle/>
          <a:p>
            <a:r>
              <a:rPr lang="en-US" sz="2000" dirty="0" err="1" smtClean="0"/>
              <a:t>kAB</a:t>
            </a:r>
            <a:r>
              <a:rPr lang="en-US" sz="2000" dirty="0" smtClean="0"/>
              <a:t> filter of </a:t>
            </a:r>
            <a:r>
              <a:rPr lang="en-US" sz="2000" b="1" dirty="0" smtClean="0"/>
              <a:t>TVM-Phase 1 does not guarantee </a:t>
            </a:r>
            <a:r>
              <a:rPr lang="en-US" sz="2000" b="1" i="1" dirty="0" smtClean="0"/>
              <a:t>u</a:t>
            </a:r>
            <a:r>
              <a:rPr lang="en-US" sz="2000" b="1" dirty="0" smtClean="0"/>
              <a:t>’s privacy when applied in consecutive requests</a:t>
            </a:r>
          </a:p>
          <a:p>
            <a:pPr marL="0" indent="0">
              <a:buNone/>
            </a:pPr>
            <a:r>
              <a:rPr lang="en-US" sz="2000" b="1" dirty="0">
                <a:sym typeface="Wingdings"/>
              </a:rPr>
              <a:t>	</a:t>
            </a:r>
            <a:r>
              <a:rPr lang="en-US" sz="2000" b="1" dirty="0" smtClean="0">
                <a:sym typeface="Wingdings"/>
              </a:rPr>
              <a:t> 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</a:t>
            </a:r>
            <a:r>
              <a:rPr lang="en-US" sz="2000" b="1" dirty="0" smtClean="0"/>
              <a:t> can eliminate camouflaged APs</a:t>
            </a:r>
            <a:endParaRPr lang="en-US" sz="2000" b="1" i="1" baseline="-25000" dirty="0" smtClean="0"/>
          </a:p>
          <a:p>
            <a:r>
              <a:rPr lang="en-US" sz="2000" dirty="0" smtClean="0"/>
              <a:t>Therefore Phase 2 evolves AP set at </a:t>
            </a:r>
            <a:r>
              <a:rPr lang="en-US" sz="2000" i="1" dirty="0" smtClean="0"/>
              <a:t>u</a:t>
            </a:r>
            <a:r>
              <a:rPr lang="en-US" sz="2000" dirty="0" smtClean="0"/>
              <a:t>’s side </a:t>
            </a:r>
            <a:r>
              <a:rPr lang="en-US" sz="2000" b="1" dirty="0" smtClean="0"/>
              <a:t>providing the illusion </a:t>
            </a:r>
            <a:r>
              <a:rPr lang="en-US" sz="2000" dirty="0" smtClean="0"/>
              <a:t>to </a:t>
            </a:r>
            <a:r>
              <a:rPr lang="en-US" sz="2000" i="1" dirty="0" smtClean="0"/>
              <a:t>s</a:t>
            </a:r>
            <a:r>
              <a:rPr lang="en-US" sz="2000" dirty="0" smtClean="0"/>
              <a:t> that there are </a:t>
            </a:r>
            <a:r>
              <a:rPr lang="en-US" sz="2000" b="1" dirty="0" smtClean="0"/>
              <a:t>k natural movement patterns </a:t>
            </a:r>
            <a:r>
              <a:rPr lang="en-US" sz="2000" dirty="0" smtClean="0"/>
              <a:t>at the same time.</a:t>
            </a:r>
            <a:endParaRPr lang="en-GB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08720"/>
            <a:ext cx="2286000" cy="38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08720"/>
            <a:ext cx="2438400" cy="39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84920"/>
            <a:ext cx="2057400" cy="38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2771800" y="836712"/>
            <a:ext cx="2867000" cy="20162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76" y="684875"/>
            <a:ext cx="2982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smtClean="0">
                <a:solidFill>
                  <a:srgbClr val="FF0000"/>
                </a:solidFill>
              </a:rPr>
              <a:t>camouflaged APs</a:t>
            </a:r>
            <a:endParaRPr lang="en-US" sz="2800" b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0112" y="836712"/>
            <a:ext cx="2636421" cy="324036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43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448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86766" cy="633412"/>
          </a:xfrm>
        </p:spPr>
        <p:txBody>
          <a:bodyPr/>
          <a:lstStyle/>
          <a:p>
            <a:r>
              <a:rPr lang="en-US" sz="2800" dirty="0" smtClean="0"/>
              <a:t>TVM Phase 2 – Continuous Localization</a:t>
            </a:r>
            <a:endParaRPr lang="en-GB" sz="2800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19732"/>
            <a:ext cx="5943600" cy="35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4315544"/>
            <a:ext cx="9144000" cy="2209800"/>
          </a:xfrm>
        </p:spPr>
        <p:txBody>
          <a:bodyPr/>
          <a:lstStyle/>
          <a:p>
            <a:pPr>
              <a:buAutoNum type="arabicParenR"/>
            </a:pPr>
            <a:r>
              <a:rPr lang="en-US" sz="1600" i="1" dirty="0" smtClean="0"/>
              <a:t>u</a:t>
            </a:r>
            <a:r>
              <a:rPr lang="en-US" sz="1600" dirty="0" smtClean="0"/>
              <a:t> first </a:t>
            </a:r>
            <a:r>
              <a:rPr lang="en-US" sz="1600" dirty="0" smtClean="0">
                <a:solidFill>
                  <a:srgbClr val="FF0000"/>
                </a:solidFill>
              </a:rPr>
              <a:t>computes a movement pattern </a:t>
            </a:r>
            <a:r>
              <a:rPr lang="el-GR" sz="1600" dirty="0" smtClean="0">
                <a:solidFill>
                  <a:srgbClr val="FF0000"/>
                </a:solidFill>
              </a:rPr>
              <a:t>Δ</a:t>
            </a:r>
            <a:r>
              <a:rPr lang="en-US" sz="1600" baseline="-25000" dirty="0" smtClean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the real movement between the last two locations</a:t>
            </a:r>
            <a:endParaRPr lang="en-US" sz="1600" i="1" dirty="0" smtClean="0"/>
          </a:p>
          <a:p>
            <a:pPr>
              <a:buFontTx/>
              <a:buAutoNum type="arabicParenR"/>
            </a:pPr>
            <a:r>
              <a:rPr lang="en-US" sz="1600" dirty="0" smtClean="0"/>
              <a:t>For each AP in 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u</a:t>
            </a:r>
            <a:r>
              <a:rPr lang="en-US" sz="1600" dirty="0" smtClean="0"/>
              <a:t> find a neighbor that creates the closest pattern to</a:t>
            </a:r>
            <a:r>
              <a:rPr lang="el-GR" sz="1600" dirty="0" smtClean="0"/>
              <a:t> Δ</a:t>
            </a:r>
            <a:r>
              <a:rPr lang="en-US" sz="1600" baseline="-25000" dirty="0" smtClean="0"/>
              <a:t>u</a:t>
            </a:r>
            <a:r>
              <a:rPr lang="en-US" sz="1600" dirty="0" smtClean="0"/>
              <a:t>  - </a:t>
            </a:r>
            <a:r>
              <a:rPr lang="en-US" sz="1600" i="1" dirty="0" smtClean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 creates new </a:t>
            </a:r>
            <a:r>
              <a:rPr lang="en-US" sz="1600" i="1" dirty="0" smtClean="0">
                <a:solidFill>
                  <a:srgbClr val="FF0000"/>
                </a:solidFill>
              </a:rPr>
              <a:t>C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u</a:t>
            </a:r>
            <a:r>
              <a:rPr lang="en-US" sz="1600" i="1" dirty="0" smtClean="0">
                <a:solidFill>
                  <a:srgbClr val="FF0000"/>
                </a:solidFill>
              </a:rPr>
              <a:t>’</a:t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dirty="0"/>
              <a:t>(neighboring APs are known from the received </a:t>
            </a:r>
            <a:r>
              <a:rPr lang="en-US" sz="1600" dirty="0" err="1"/>
              <a:t>pRM</a:t>
            </a:r>
            <a:r>
              <a:rPr lang="en-US" sz="1600" dirty="0" smtClean="0"/>
              <a:t>!)</a:t>
            </a:r>
            <a:endParaRPr lang="en-US" sz="1600" i="1" dirty="0" smtClean="0">
              <a:solidFill>
                <a:srgbClr val="B44A54"/>
              </a:solidFill>
            </a:endParaRPr>
          </a:p>
          <a:p>
            <a:pPr>
              <a:buFontTx/>
              <a:buAutoNum type="arabicParenR"/>
            </a:pPr>
            <a:r>
              <a:rPr lang="en-US" sz="1600" i="1" dirty="0" smtClean="0"/>
              <a:t>u</a:t>
            </a:r>
            <a:r>
              <a:rPr lang="en-US" sz="1600" dirty="0" smtClean="0"/>
              <a:t> sends 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u</a:t>
            </a:r>
            <a:r>
              <a:rPr lang="en-US" sz="1600" i="1" dirty="0" smtClean="0"/>
              <a:t>’ </a:t>
            </a:r>
            <a:r>
              <a:rPr lang="en-US" sz="1600" dirty="0" smtClean="0"/>
              <a:t>to </a:t>
            </a:r>
            <a:r>
              <a:rPr lang="en-US" sz="1600" i="1" dirty="0" smtClean="0"/>
              <a:t>s</a:t>
            </a:r>
            <a:r>
              <a:rPr lang="en-US" sz="1600" dirty="0" smtClean="0"/>
              <a:t> </a:t>
            </a:r>
          </a:p>
          <a:p>
            <a:pPr>
              <a:buFontTx/>
              <a:buAutoNum type="arabicParenR"/>
            </a:pPr>
            <a:r>
              <a:rPr lang="en-US" sz="1600" i="1" dirty="0" smtClean="0"/>
              <a:t>s</a:t>
            </a:r>
            <a:r>
              <a:rPr lang="en-US" sz="1600" dirty="0" smtClean="0"/>
              <a:t> generates new </a:t>
            </a:r>
            <a:r>
              <a:rPr lang="en-US" sz="1600" dirty="0" err="1" smtClean="0"/>
              <a:t>pRM</a:t>
            </a:r>
            <a:r>
              <a:rPr lang="en-US" sz="1600" dirty="0" smtClean="0"/>
              <a:t> based on APs in </a:t>
            </a:r>
            <a:r>
              <a:rPr lang="en-US" sz="1600" i="1" dirty="0"/>
              <a:t>C</a:t>
            </a:r>
            <a:r>
              <a:rPr lang="en-US" sz="1600" i="1" baseline="-25000" dirty="0"/>
              <a:t>u</a:t>
            </a:r>
            <a:r>
              <a:rPr lang="en-US" sz="1600" i="1" dirty="0"/>
              <a:t>’ </a:t>
            </a:r>
            <a:r>
              <a:rPr lang="en-US" sz="1600" dirty="0" smtClean="0"/>
              <a:t>and send it to </a:t>
            </a:r>
            <a:r>
              <a:rPr lang="en-US" sz="1600" i="1" dirty="0" smtClean="0"/>
              <a:t>u </a:t>
            </a:r>
            <a:r>
              <a:rPr lang="en-US" sz="1600" dirty="0" smtClean="0"/>
              <a:t>– </a:t>
            </a:r>
            <a:r>
              <a:rPr lang="en-US" sz="1600" i="1" dirty="0" smtClean="0"/>
              <a:t>u</a:t>
            </a:r>
            <a:r>
              <a:rPr lang="en-US" sz="1600" dirty="0" smtClean="0"/>
              <a:t> is still hidden among </a:t>
            </a:r>
            <a:r>
              <a:rPr lang="en-US" sz="1600" i="1" dirty="0" smtClean="0"/>
              <a:t>k</a:t>
            </a:r>
            <a:r>
              <a:rPr lang="en-US" sz="1600" dirty="0" smtClean="0"/>
              <a:t> areas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Note that </a:t>
            </a:r>
            <a:r>
              <a:rPr lang="en-US" sz="1600" b="1" dirty="0" smtClean="0">
                <a:solidFill>
                  <a:srgbClr val="FF0000"/>
                </a:solidFill>
              </a:rPr>
              <a:t>no</a:t>
            </a:r>
            <a:r>
              <a:rPr lang="en-US" sz="1600" dirty="0" smtClean="0">
                <a:solidFill>
                  <a:srgbClr val="FF0000"/>
                </a:solidFill>
              </a:rPr>
              <a:t> bloom filter is used in this Phase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5496" y="3565469"/>
            <a:ext cx="3188693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exploits prior C</a:t>
            </a:r>
            <a:r>
              <a:rPr lang="en-US" sz="2000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(Phase 1)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generate a new C</a:t>
            </a:r>
            <a:r>
              <a:rPr lang="en-US" sz="2000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648200" y="3733800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83152" y="3710136"/>
            <a:ext cx="1784648" cy="328464"/>
          </a:xfrm>
          <a:prstGeom prst="rect">
            <a:avLst/>
          </a:prstGeom>
          <a:noFill/>
          <a:ln>
            <a:solidFill>
              <a:srgbClr val="B44A54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00200" y="152400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rgbClr val="FF0000"/>
                </a:solidFill>
              </a:rPr>
              <a:t>Δ</a:t>
            </a:r>
            <a:r>
              <a:rPr lang="en-US" sz="1800" baseline="-25000" dirty="0" smtClean="0">
                <a:solidFill>
                  <a:srgbClr val="FF0000"/>
                </a:solidFill>
              </a:rPr>
              <a:t>u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5181600" y="1981200"/>
            <a:ext cx="2743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400800" y="2438400"/>
            <a:ext cx="2057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4114800" y="3962400"/>
            <a:ext cx="1828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352800" y="251460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2800" y="228600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352800" y="1828800"/>
            <a:ext cx="5638800" cy="2286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572000" y="26670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7452320" y="3810001"/>
            <a:ext cx="72008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69592" y="4042792"/>
            <a:ext cx="72008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‘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951" y="776734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u has fingerprint V</a:t>
            </a:r>
            <a:r>
              <a:rPr lang="en-US" sz="2400" b="0" baseline="-25000" dirty="0" smtClean="0"/>
              <a:t>u</a:t>
            </a:r>
            <a:r>
              <a:rPr lang="en-US" sz="2400" b="0" dirty="0" smtClean="0"/>
              <a:t>’</a:t>
            </a:r>
            <a:endParaRPr lang="en-US" sz="2400" b="0" baseline="-25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4860032" y="3789040"/>
            <a:ext cx="72008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‘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92794" y="2340383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rgbClr val="FF0000"/>
                </a:solidFill>
              </a:rPr>
              <a:t>Δ</a:t>
            </a:r>
            <a:r>
              <a:rPr lang="en-US" sz="1800" baseline="-25000" dirty="0" smtClean="0">
                <a:solidFill>
                  <a:srgbClr val="FF0000"/>
                </a:solidFill>
              </a:rPr>
              <a:t>u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76600" y="3242669"/>
            <a:ext cx="5791200" cy="445019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6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31" grpId="0" animBg="1"/>
      <p:bldP spid="33" grpId="0"/>
      <p:bldP spid="40" grpId="0" animBg="1"/>
      <p:bldP spid="4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The Great Indoors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sz="2800" b="1" smtClean="0">
                <a:ea typeface="ＭＳ Ｐゴシック" pitchFamily="34" charset="-128"/>
              </a:rPr>
              <a:t>People</a:t>
            </a:r>
            <a:r>
              <a:rPr lang="en-US" sz="2800" smtClean="0">
                <a:ea typeface="ＭＳ Ｐゴシック" pitchFamily="34" charset="-128"/>
              </a:rPr>
              <a:t> spend </a:t>
            </a:r>
            <a:r>
              <a:rPr lang="en-US" sz="2800" b="1" smtClean="0">
                <a:ea typeface="ＭＳ Ｐゴシック" pitchFamily="34" charset="-128"/>
              </a:rPr>
              <a:t>80-90% </a:t>
            </a:r>
            <a:r>
              <a:rPr lang="en-US" sz="2800" smtClean="0">
                <a:ea typeface="ＭＳ Ｐゴシック" pitchFamily="34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sz="2800" smtClean="0">
                <a:ea typeface="ＭＳ Ｐゴシック" pitchFamily="34" charset="-128"/>
              </a:rPr>
              <a:t>&gt;</a:t>
            </a:r>
            <a:r>
              <a:rPr lang="en-US" sz="2800" b="1" smtClean="0">
                <a:ea typeface="ＭＳ Ｐゴシック" pitchFamily="34" charset="-128"/>
              </a:rPr>
              <a:t>85%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z="2800" b="1" smtClean="0">
                <a:ea typeface="ＭＳ Ｐゴシック" pitchFamily="34" charset="-128"/>
              </a:rPr>
              <a:t>of data </a:t>
            </a:r>
            <a:r>
              <a:rPr lang="en-US" sz="2800" smtClean="0">
                <a:ea typeface="ＭＳ Ｐゴシック" pitchFamily="34" charset="-128"/>
              </a:rPr>
              <a:t>and </a:t>
            </a:r>
            <a:r>
              <a:rPr lang="en-US" sz="2800" b="1" smtClean="0">
                <a:ea typeface="ＭＳ Ｐゴシック" pitchFamily="34" charset="-128"/>
              </a:rPr>
              <a:t>70% of voice </a:t>
            </a:r>
            <a:r>
              <a:rPr lang="en-US" sz="2800" smtClean="0">
                <a:ea typeface="ＭＳ Ｐゴシック" pitchFamily="34" charset="-128"/>
              </a:rPr>
              <a:t>traffic originates from within buildings 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5650" y="2924175"/>
            <a:ext cx="7562850" cy="3402013"/>
            <a:chOff x="755650" y="2708275"/>
            <a:chExt cx="7562849" cy="340108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5"/>
              <a:chOff x="611560" y="2564904"/>
              <a:chExt cx="8064896" cy="3615283"/>
            </a:xfrm>
          </p:grpSpPr>
          <p:pic>
            <p:nvPicPr>
              <p:cNvPr id="92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63438" y="4435617"/>
                <a:ext cx="2534008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7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65313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943200"/>
            <a:ext cx="2456892" cy="16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When it Works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908050"/>
            <a:ext cx="8187590" cy="5568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TVM is sound against a </a:t>
            </a:r>
            <a:r>
              <a:rPr lang="en-US" sz="2800" b="1" u="sng" dirty="0"/>
              <a:t>passive attacker</a:t>
            </a:r>
            <a:r>
              <a:rPr lang="en-US" sz="2800" b="1" dirty="0"/>
              <a:t> </a:t>
            </a:r>
            <a:r>
              <a:rPr lang="en-US" sz="2800" dirty="0"/>
              <a:t>with the following characteristics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No low-level attacks (e.g., breach, man-in-the-middle)</a:t>
            </a:r>
          </a:p>
          <a:p>
            <a:pPr lvl="1"/>
            <a:r>
              <a:rPr lang="en-US" sz="2000" dirty="0" smtClean="0"/>
              <a:t>Can be prevented with secure channels.</a:t>
            </a:r>
          </a:p>
          <a:p>
            <a:r>
              <a:rPr lang="en-US" sz="2400" dirty="0" smtClean="0"/>
              <a:t>No modified responses by service</a:t>
            </a:r>
          </a:p>
          <a:p>
            <a:pPr lvl="1"/>
            <a:r>
              <a:rPr lang="en-US" sz="2000" dirty="0" smtClean="0"/>
              <a:t>The integrity of the responses provided by the service can be verified through some auditing process.</a:t>
            </a:r>
          </a:p>
          <a:p>
            <a:r>
              <a:rPr lang="en-US" sz="2400" dirty="0" smtClean="0"/>
              <a:t>No access to user identifier (e.g., IP, MAC, IMEI)</a:t>
            </a:r>
          </a:p>
          <a:p>
            <a:pPr lvl="1"/>
            <a:r>
              <a:rPr lang="en-US" sz="2000" dirty="0" smtClean="0"/>
              <a:t>Can be obfuscated through anonymizing proxies or changed by the user at any time.</a:t>
            </a:r>
          </a:p>
          <a:p>
            <a:r>
              <a:rPr lang="en-US" sz="2400" dirty="0" smtClean="0"/>
              <a:t>No background knowledge (statistics about buildings, user movements, etc.)</a:t>
            </a:r>
          </a:p>
        </p:txBody>
      </p:sp>
    </p:spTree>
    <p:extLst>
      <p:ext uri="{BB962C8B-B14F-4D97-AF65-F5344CB8AC3E}">
        <p14:creationId xmlns:p14="http://schemas.microsoft.com/office/powerpoint/2010/main" val="2023642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Privacy </a:t>
            </a:r>
            <a:r>
              <a:rPr lang="en-US" sz="4000" dirty="0" smtClean="0"/>
              <a:t>Guarantees and Attacks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0728"/>
            <a:ext cx="8186767" cy="5496272"/>
          </a:xfrm>
        </p:spPr>
        <p:txBody>
          <a:bodyPr/>
          <a:lstStyle/>
          <a:p>
            <a:r>
              <a:rPr lang="en-US" sz="2400" b="1" dirty="0" smtClean="0"/>
              <a:t>Privacy Guarantees of TVM:</a:t>
            </a:r>
            <a:endParaRPr lang="en-US" sz="2400" b="1" dirty="0"/>
          </a:p>
          <a:p>
            <a:pPr lvl="1"/>
            <a:r>
              <a:rPr lang="en-US" sz="2000" b="1" i="1" dirty="0" smtClean="0"/>
              <a:t>k</a:t>
            </a:r>
            <a:r>
              <a:rPr lang="en-US" sz="2000" b="1" dirty="0" smtClean="0"/>
              <a:t>-anonymity: </a:t>
            </a:r>
            <a:r>
              <a:rPr lang="en-US" sz="2000" dirty="0" smtClean="0"/>
              <a:t>a tuple </a:t>
            </a:r>
            <a:r>
              <a:rPr lang="en-US" sz="2000" dirty="0" smtClean="0">
                <a:sym typeface="Wingdings"/>
              </a:rPr>
              <a:t>indistinguishable </a:t>
            </a:r>
            <a:r>
              <a:rPr lang="en-US" sz="2000" dirty="0">
                <a:sym typeface="Wingdings"/>
              </a:rPr>
              <a:t>among </a:t>
            </a:r>
            <a:r>
              <a:rPr lang="en-US" sz="2000" i="1" dirty="0">
                <a:sym typeface="Wingdings"/>
              </a:rPr>
              <a:t>k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other tuples </a:t>
            </a:r>
            <a:r>
              <a:rPr lang="en-US" sz="2000" dirty="0"/>
              <a:t>in the k-anonymous set</a:t>
            </a:r>
            <a:r>
              <a:rPr lang="en-US" sz="2000" dirty="0" smtClean="0">
                <a:sym typeface="Wingdings"/>
              </a:rPr>
              <a:t>. </a:t>
            </a:r>
          </a:p>
          <a:p>
            <a:pPr lvl="2"/>
            <a:r>
              <a:rPr lang="en-US" sz="1800" dirty="0" smtClean="0">
                <a:sym typeface="Wingdings"/>
              </a:rPr>
              <a:t>TVM inherently k-anonymous, due to </a:t>
            </a:r>
            <a:r>
              <a:rPr lang="en-US" sz="1800" dirty="0" err="1" smtClean="0">
                <a:sym typeface="Wingdings"/>
              </a:rPr>
              <a:t>kAB</a:t>
            </a:r>
            <a:r>
              <a:rPr lang="en-US" sz="1800" dirty="0" smtClean="0">
                <a:sym typeface="Wingdings"/>
              </a:rPr>
              <a:t> filter size tuning.</a:t>
            </a:r>
            <a:endParaRPr lang="en-US" sz="1800" dirty="0"/>
          </a:p>
          <a:p>
            <a:pPr lvl="1"/>
            <a:r>
              <a:rPr lang="en-US" sz="2000" b="1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b="1" dirty="0" smtClean="0"/>
              <a:t>-diversity: </a:t>
            </a:r>
            <a:r>
              <a:rPr lang="en-US" sz="2000" dirty="0" smtClean="0"/>
              <a:t>tuples in </a:t>
            </a:r>
            <a:r>
              <a:rPr lang="en-US" sz="2000" dirty="0"/>
              <a:t>k-anonymous set </a:t>
            </a:r>
            <a:r>
              <a:rPr lang="en-US" sz="2000" dirty="0" smtClean="0"/>
              <a:t>are diverse by least </a:t>
            </a:r>
            <a:r>
              <a:rPr lang="en-US" sz="2000" b="1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dirty="0" smtClean="0"/>
              <a:t>.</a:t>
            </a:r>
          </a:p>
          <a:p>
            <a:pPr lvl="2"/>
            <a:r>
              <a:rPr lang="en-US" sz="1800" dirty="0" smtClean="0"/>
              <a:t>TVM inherently </a:t>
            </a:r>
            <a:r>
              <a:rPr lang="en-US" sz="1800" b="1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800" b="1" dirty="0" smtClean="0"/>
              <a:t>-diverse</a:t>
            </a:r>
            <a:r>
              <a:rPr lang="en-US" sz="1800" dirty="0" smtClean="0"/>
              <a:t>, because </a:t>
            </a:r>
            <a:r>
              <a:rPr lang="en-US" sz="1800" dirty="0" err="1" smtClean="0"/>
              <a:t>kAB</a:t>
            </a:r>
            <a:r>
              <a:rPr lang="en-US" sz="1800" dirty="0" smtClean="0"/>
              <a:t> generates camouflage requests that are random (over all APs). </a:t>
            </a:r>
            <a:endParaRPr lang="en-US" sz="1800" dirty="0"/>
          </a:p>
          <a:p>
            <a:pPr lvl="1"/>
            <a:r>
              <a:rPr lang="en-US" sz="2000" b="1" i="1" dirty="0" smtClean="0"/>
              <a:t>t</a:t>
            </a:r>
            <a:r>
              <a:rPr lang="en-US" sz="2000" b="1" dirty="0" smtClean="0"/>
              <a:t>-closeness</a:t>
            </a:r>
            <a:r>
              <a:rPr lang="en-US" sz="2000" dirty="0" smtClean="0"/>
              <a:t>:</a:t>
            </a:r>
            <a:r>
              <a:rPr lang="en-US" sz="2000" dirty="0" smtClean="0">
                <a:sym typeface="Wingdings"/>
              </a:rPr>
              <a:t> a further refinement of l-diversity </a:t>
            </a:r>
          </a:p>
          <a:p>
            <a:pPr lvl="2"/>
            <a:r>
              <a:rPr lang="en-US" sz="1600" dirty="0" smtClean="0">
                <a:sym typeface="Wingdings"/>
              </a:rPr>
              <a:t>Refinement: </a:t>
            </a:r>
            <a:r>
              <a:rPr lang="en-US" sz="1600" dirty="0" smtClean="0"/>
              <a:t>distance </a:t>
            </a:r>
            <a:r>
              <a:rPr lang="en-US" sz="1600" dirty="0"/>
              <a:t>between the distribution of a sensitive attribute </a:t>
            </a:r>
            <a:r>
              <a:rPr lang="en-US" sz="1600" dirty="0" smtClean="0"/>
              <a:t>and </a:t>
            </a:r>
            <a:r>
              <a:rPr lang="en-US" sz="1600" dirty="0"/>
              <a:t>the distribution of the attribute in the whole table is no more than a threshold </a:t>
            </a:r>
            <a:r>
              <a:rPr lang="en-US" sz="1600" i="1" dirty="0"/>
              <a:t>t</a:t>
            </a:r>
            <a:r>
              <a:rPr lang="en-US" sz="1600" dirty="0"/>
              <a:t>. </a:t>
            </a:r>
            <a:endParaRPr lang="en-US" sz="1600" dirty="0" smtClean="0"/>
          </a:p>
          <a:p>
            <a:pPr lvl="2"/>
            <a:r>
              <a:rPr lang="en-US" sz="2000" dirty="0" smtClean="0">
                <a:sym typeface="Wingdings"/>
              </a:rPr>
              <a:t>TVM inherently </a:t>
            </a:r>
            <a:r>
              <a:rPr lang="en-US" sz="2000" b="1" dirty="0" smtClean="0"/>
              <a:t>t-close</a:t>
            </a:r>
            <a:r>
              <a:rPr lang="en-US" sz="2000" dirty="0" smtClean="0"/>
              <a:t> (similarly to l-diversity).</a:t>
            </a:r>
          </a:p>
          <a:p>
            <a:r>
              <a:rPr lang="en-US" sz="2400" b="1" dirty="0" smtClean="0"/>
              <a:t>Attacks on TVM:</a:t>
            </a:r>
          </a:p>
          <a:p>
            <a:pPr marL="628650" lvl="1" indent="-279400"/>
            <a:r>
              <a:rPr lang="en-US" sz="2000" b="1" dirty="0" smtClean="0"/>
              <a:t>Linking attack</a:t>
            </a:r>
            <a:r>
              <a:rPr lang="en-US" sz="2000" dirty="0" smtClean="0"/>
              <a:t>: the k-anonymity drawback solved by l-diversity.</a:t>
            </a:r>
          </a:p>
          <a:p>
            <a:pPr marL="628650" lvl="1" indent="-279400"/>
            <a:r>
              <a:rPr lang="en-US" sz="2000" b="1" dirty="0" smtClean="0"/>
              <a:t>Homogeneity attack</a:t>
            </a:r>
            <a:r>
              <a:rPr lang="en-US" sz="2000" dirty="0" smtClean="0"/>
              <a:t>: the l-diversity drawback solved by the same l-diverse operation of TVM.</a:t>
            </a:r>
            <a:endParaRPr lang="en-US" sz="2000" dirty="0"/>
          </a:p>
          <a:p>
            <a:pPr marL="628650" lvl="1" indent="-27940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60462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73650"/>
          </a:xfrm>
        </p:spPr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Temporal Vector Map (TVM)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Phase 1: Snapshot Localization 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Phase 2: Continuous Localization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US" dirty="0" smtClean="0"/>
              <a:t>TVM Prototype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25650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1509153" cy="299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5816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55892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Built around our open source </a:t>
            </a:r>
            <a:r>
              <a:rPr lang="en-US" sz="2400" dirty="0" err="1" smtClean="0">
                <a:solidFill>
                  <a:srgbClr val="FF0000"/>
                </a:solidFill>
              </a:rPr>
              <a:t>Airplace</a:t>
            </a:r>
            <a:r>
              <a:rPr lang="en-US" sz="2400" dirty="0" smtClean="0">
                <a:solidFill>
                  <a:srgbClr val="FF0000"/>
                </a:solidFill>
              </a:rPr>
              <a:t> + Anyplace systems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933056"/>
            <a:ext cx="2193032" cy="12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3600" dirty="0" smtClean="0"/>
              <a:t>Experimental Evaluation – Datasets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19328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Real Datasets: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Realistic Datasets </a:t>
            </a:r>
            <a:r>
              <a:rPr lang="en-US" sz="2800" dirty="0" smtClean="0"/>
              <a:t>(for generating large-scale RMs):</a:t>
            </a:r>
            <a:endParaRPr lang="en-GB" sz="28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304800" y="1290320"/>
          <a:ext cx="8610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3840480"/>
                <a:gridCol w="1371600"/>
                <a:gridCol w="685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Collected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Fingerprints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CSUCY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</a:t>
                      </a:r>
                      <a:r>
                        <a:rPr lang="en-US" sz="1600" baseline="0" dirty="0" smtClean="0"/>
                        <a:t> building at CS, UCY using 3 Android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2,900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2.6MBs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KIOSUCY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 office environment at KIOS</a:t>
                      </a:r>
                      <a:r>
                        <a:rPr lang="en-US" sz="1600" baseline="0" dirty="0" smtClean="0"/>
                        <a:t> Research center, UCY using 3 Android devices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0.14MBs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CrawDad</a:t>
                      </a:r>
                      <a:r>
                        <a:rPr lang="en-US" sz="1600" dirty="0" smtClean="0"/>
                        <a:t> Data from </a:t>
                      </a:r>
                      <a:r>
                        <a:rPr lang="en-US" sz="1600" dirty="0" err="1" smtClean="0"/>
                        <a:t>Crowdad</a:t>
                      </a:r>
                      <a:r>
                        <a:rPr lang="en-US" sz="1600" dirty="0" smtClean="0"/>
                        <a:t> online archive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four areas in USA,</a:t>
                      </a:r>
                      <a:r>
                        <a:rPr lang="en-US" sz="1600" baseline="0" dirty="0" smtClean="0"/>
                        <a:t> Univ. of Dartmouth, building in Kirkland Washington DC, two buildings in Seattle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6,870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1293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17MBs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304800" y="4419600"/>
          <a:ext cx="8610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277087"/>
                <a:gridCol w="11143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Collected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Combines all real datasets once.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20MB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Town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Replicates real</a:t>
                      </a:r>
                      <a:r>
                        <a:rPr lang="en-US" sz="1600" baseline="0" dirty="0" smtClean="0"/>
                        <a:t> datasets in various areas around a town.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r>
                        <a:rPr lang="en-US" sz="1600" baseline="0" dirty="0" smtClean="0"/>
                        <a:t>M</a:t>
                      </a:r>
                      <a:r>
                        <a:rPr lang="en-US" sz="1600" dirty="0" smtClean="0"/>
                        <a:t>B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Replicates real</a:t>
                      </a:r>
                      <a:r>
                        <a:rPr lang="en-US" sz="1600" baseline="0" dirty="0" smtClean="0"/>
                        <a:t> datasets in various areas around a city.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G</a:t>
                      </a:r>
                      <a:r>
                        <a:rPr lang="en-US" sz="1600" dirty="0" smtClean="0"/>
                        <a:t>B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Replicates real</a:t>
                      </a:r>
                      <a:r>
                        <a:rPr lang="en-US" sz="1600" baseline="0" dirty="0" smtClean="0"/>
                        <a:t> datasets in various areas around a country.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GB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2" y="44624"/>
            <a:ext cx="8186766" cy="633412"/>
          </a:xfrm>
        </p:spPr>
        <p:txBody>
          <a:bodyPr/>
          <a:lstStyle/>
          <a:p>
            <a:r>
              <a:rPr lang="en-US" sz="2800" dirty="0" smtClean="0"/>
              <a:t>Series 1 – Performance Evaluation - Snapshot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24384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CS – affected by dataset size – 100% privacy (</a:t>
            </a:r>
            <a:r>
              <a:rPr lang="en-US" sz="2400" dirty="0" err="1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u</a:t>
            </a:r>
            <a:r>
              <a:rPr lang="en-US" sz="2400" dirty="0" smtClean="0">
                <a:solidFill>
                  <a:srgbClr val="0070C0"/>
                </a:solidFill>
              </a:rPr>
              <a:t>=0)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SS – minimum cost – but NO privacy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TVM – 1.5 - 4 orders of magnitude </a:t>
            </a:r>
            <a:r>
              <a:rPr lang="en-US" sz="2400" b="1" dirty="0" smtClean="0">
                <a:solidFill>
                  <a:srgbClr val="00B050"/>
                </a:solidFill>
              </a:rPr>
              <a:t>better</a:t>
            </a:r>
            <a:r>
              <a:rPr lang="en-US" sz="2400" dirty="0" smtClean="0">
                <a:solidFill>
                  <a:srgbClr val="00B050"/>
                </a:solidFill>
              </a:rPr>
              <a:t> than CS due to localization on smaller </a:t>
            </a:r>
            <a:r>
              <a:rPr lang="en-US" sz="2400" dirty="0" err="1" smtClean="0">
                <a:solidFill>
                  <a:srgbClr val="00B050"/>
                </a:solidFill>
              </a:rPr>
              <a:t>pRM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– privacy </a:t>
            </a:r>
            <a:r>
              <a:rPr lang="en-US" sz="2400" dirty="0">
                <a:solidFill>
                  <a:srgbClr val="00B050"/>
                </a:solidFill>
              </a:rPr>
              <a:t>1-p</a:t>
            </a:r>
            <a:r>
              <a:rPr lang="en-US" sz="2400" baseline="-25000" dirty="0">
                <a:solidFill>
                  <a:srgbClr val="00B050"/>
                </a:solidFill>
              </a:rPr>
              <a:t>u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TVM – energy varies slightly with dataset size due to larger rows in </a:t>
            </a:r>
            <a:r>
              <a:rPr lang="en-US" sz="2400" dirty="0" err="1" smtClean="0">
                <a:solidFill>
                  <a:srgbClr val="00B050"/>
                </a:solidFill>
              </a:rPr>
              <a:t>pRM</a:t>
            </a:r>
            <a:r>
              <a:rPr lang="en-US" sz="2400" dirty="0" smtClean="0">
                <a:solidFill>
                  <a:srgbClr val="00B050"/>
                </a:solidFill>
              </a:rPr>
              <a:t> (more APs)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32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 rot="19908351">
            <a:off x="1280820" y="2010200"/>
            <a:ext cx="291035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20278059">
            <a:off x="5832252" y="1738859"/>
            <a:ext cx="2958480" cy="350576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19138" y="3408838"/>
            <a:ext cx="2419462" cy="207096"/>
          </a:xfrm>
          <a:prstGeom prst="ellipse">
            <a:avLst/>
          </a:prstGeom>
          <a:noFill/>
          <a:ln w="28575" cap="flat" cmpd="sng" algn="ctr">
            <a:solidFill>
              <a:srgbClr val="B44A5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3376866"/>
            <a:ext cx="2514600" cy="196150"/>
          </a:xfrm>
          <a:prstGeom prst="ellipse">
            <a:avLst/>
          </a:prstGeom>
          <a:noFill/>
          <a:ln w="28575" cap="flat" cmpd="sng" algn="ctr">
            <a:solidFill>
              <a:srgbClr val="B44A5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377880" y="2348880"/>
            <a:ext cx="2514600" cy="31869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21010423">
            <a:off x="1623618" y="2934430"/>
            <a:ext cx="2667000" cy="281766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  <p:bldP spid="26" grpId="0" animBg="1"/>
      <p:bldP spid="2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2800" dirty="0" smtClean="0"/>
              <a:t>Series </a:t>
            </a:r>
            <a:r>
              <a:rPr lang="el-GR" sz="2800" dirty="0" smtClean="0"/>
              <a:t>1</a:t>
            </a:r>
            <a:r>
              <a:rPr lang="en-US" sz="2800" dirty="0" smtClean="0"/>
              <a:t> – Performance Evaluation - Continuous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514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CS – more energy consumed since more computations have to take place on the device, but same message cost since the whole RM is transmitted once.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SS – minimum cost – NO privacy – higher values than snapshot due to more requests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TVM – </a:t>
            </a:r>
            <a:r>
              <a:rPr lang="en-US" sz="1800" dirty="0">
                <a:solidFill>
                  <a:srgbClr val="00B050"/>
                </a:solidFill>
              </a:rPr>
              <a:t>e</a:t>
            </a:r>
            <a:r>
              <a:rPr lang="en-US" sz="1800" dirty="0" smtClean="0">
                <a:solidFill>
                  <a:srgbClr val="00B050"/>
                </a:solidFill>
              </a:rPr>
              <a:t>nergy 1.5 - 5 orders of magnitude better than CS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TVM – after a number of requests ends up downloading all needed rows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TVM – may end up downloading the whole RM in 300 consecutive localizations</a:t>
            </a:r>
            <a:endParaRPr lang="en-GB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260"/>
            <a:ext cx="9144000" cy="31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57200" y="908720"/>
            <a:ext cx="457200" cy="268306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19804108">
            <a:off x="900103" y="1858711"/>
            <a:ext cx="3352800" cy="4572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20040025">
            <a:off x="5888788" y="1785106"/>
            <a:ext cx="2734433" cy="2171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228498"/>
            <a:ext cx="2590800" cy="27251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248400" y="312646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229600" y="312646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21368281">
            <a:off x="1463197" y="2875583"/>
            <a:ext cx="2819400" cy="258261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72200" y="2226882"/>
            <a:ext cx="362744" cy="48203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6200000">
            <a:off x="7921710" y="1184104"/>
            <a:ext cx="167222" cy="1918334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3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3200" dirty="0" smtClean="0"/>
              <a:t>Series 3 – Varying Privacy Preference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u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1513"/>
            <a:ext cx="9144000" cy="1066800"/>
          </a:xfrm>
        </p:spPr>
        <p:txBody>
          <a:bodyPr/>
          <a:lstStyle/>
          <a:p>
            <a:r>
              <a:rPr lang="en-GB" sz="2400" dirty="0" smtClean="0">
                <a:solidFill>
                  <a:srgbClr val="00B050"/>
                </a:solidFill>
              </a:rPr>
              <a:t>Clear trade-off between performance (energy) and </a:t>
            </a:r>
            <a:r>
              <a:rPr lang="en-GB" sz="2400" dirty="0" smtClean="0">
                <a:solidFill>
                  <a:srgbClr val="C00000"/>
                </a:solidFill>
              </a:rPr>
              <a:t>privacy guarantees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0513"/>
            <a:ext cx="9144000" cy="315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1219200" y="1453913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172200" y="3282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2139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077200" y="3282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382000" y="2139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514600" y="153011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B44A5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543800" y="153011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B44A5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371600" y="2825513"/>
            <a:ext cx="4572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429000" y="1834913"/>
            <a:ext cx="457200" cy="1143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324600" y="2368313"/>
            <a:ext cx="3048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8229600" y="2444513"/>
            <a:ext cx="3048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471263" y="1453913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solidFill>
                  <a:srgbClr val="C00000"/>
                </a:solidFill>
              </a:rPr>
              <a:t>higher privacy</a:t>
            </a:r>
            <a:endParaRPr lang="en-US" sz="2000" b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2711" y="1412776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solidFill>
                  <a:srgbClr val="C00000"/>
                </a:solidFill>
              </a:rPr>
              <a:t>higher privacy</a:t>
            </a:r>
            <a:endParaRPr lang="en-US" sz="2000" b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2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Temporal Vector Map (TVM)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 Phase 1: Snapshot Localization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 Phase 2: Continuous Localization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Experimentation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Future Work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</p:spPr>
        <p:txBody>
          <a:bodyPr/>
          <a:lstStyle/>
          <a:p>
            <a:r>
              <a:rPr lang="en-US" dirty="0" smtClean="0"/>
              <a:t>Carry out </a:t>
            </a:r>
            <a:r>
              <a:rPr lang="en-US" dirty="0"/>
              <a:t>a field </a:t>
            </a:r>
            <a:r>
              <a:rPr lang="en-US" dirty="0" smtClean="0"/>
              <a:t>study</a:t>
            </a:r>
          </a:p>
          <a:p>
            <a:r>
              <a:rPr lang="en-US" dirty="0"/>
              <a:t>I</a:t>
            </a:r>
            <a:r>
              <a:rPr lang="en-US" dirty="0" smtClean="0"/>
              <a:t>nvestigate </a:t>
            </a:r>
            <a:r>
              <a:rPr lang="en-US" dirty="0"/>
              <a:t>server-side optimizations </a:t>
            </a:r>
            <a:r>
              <a:rPr lang="en-US" dirty="0" smtClean="0"/>
              <a:t>to </a:t>
            </a:r>
            <a:r>
              <a:rPr lang="en-US" dirty="0"/>
              <a:t>boost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Investigate </a:t>
            </a:r>
            <a:r>
              <a:rPr lang="en-US" dirty="0"/>
              <a:t>the applicability </a:t>
            </a:r>
            <a:r>
              <a:rPr lang="en-US" dirty="0" smtClean="0"/>
              <a:t>to </a:t>
            </a:r>
            <a:r>
              <a:rPr lang="en-US" dirty="0"/>
              <a:t>more generalized sensor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Datasets, Videos, Info @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http://tvm.cs.ucy.ac.cy/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Soon release on </a:t>
            </a:r>
            <a:r>
              <a:rPr lang="en-US" dirty="0" err="1" smtClean="0"/>
              <a:t>Github</a:t>
            </a:r>
            <a:r>
              <a:rPr lang="en-US" dirty="0" smtClean="0"/>
              <a:t> as part of </a:t>
            </a:r>
            <a:r>
              <a:rPr lang="en-US" dirty="0"/>
              <a:t>Anyplace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github.com/dmsl/tvm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275040" cy="5073650"/>
          </a:xfrm>
        </p:spPr>
        <p:txBody>
          <a:bodyPr/>
          <a:lstStyle/>
          <a:p>
            <a:r>
              <a:rPr lang="en-US" sz="2800" dirty="0" smtClean="0"/>
              <a:t>Indoor Localization has still </a:t>
            </a:r>
            <a:r>
              <a:rPr lang="en-US" sz="2800" b="1" dirty="0" smtClean="0"/>
              <a:t>not reached its full potential.</a:t>
            </a:r>
          </a:p>
          <a:p>
            <a:r>
              <a:rPr lang="en-US" sz="2800" dirty="0" smtClean="0"/>
              <a:t>Huge </a:t>
            </a:r>
            <a:r>
              <a:rPr lang="en-US" sz="2800" b="1" dirty="0" smtClean="0"/>
              <a:t>spectrum</a:t>
            </a:r>
            <a:r>
              <a:rPr lang="en-US" sz="2800" dirty="0" smtClean="0"/>
              <a:t> of </a:t>
            </a:r>
            <a:r>
              <a:rPr lang="en-US" sz="2800" b="1" dirty="0" smtClean="0"/>
              <a:t>indoor apps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Navigation, Manufacturing, Asset Tracking, Inventory Management</a:t>
            </a:r>
          </a:p>
          <a:p>
            <a:pPr lvl="1"/>
            <a:r>
              <a:rPr lang="en-US" sz="2400" dirty="0" smtClean="0"/>
              <a:t>Healthcare, Smart Houses/Cities, Elderly support, Fitness apps</a:t>
            </a:r>
          </a:p>
          <a:p>
            <a:pPr lvl="1"/>
            <a:r>
              <a:rPr lang="en-US" sz="2400" dirty="0" smtClean="0"/>
              <a:t>Augmented Reality and Indoor Games</a:t>
            </a:r>
          </a:p>
          <a:p>
            <a:r>
              <a:rPr lang="en-US" sz="2800" dirty="0" smtClean="0"/>
              <a:t>Indoor Revenues expected to reach 10B USD in 2020</a:t>
            </a:r>
          </a:p>
          <a:p>
            <a:pPr lvl="1"/>
            <a:r>
              <a:rPr lang="en-US" sz="2400" dirty="0" smtClean="0"/>
              <a:t>ABIresearch, “Retail Indoor Location Market Breaks US$10 Billion in 2020”’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972" y="3933056"/>
            <a:ext cx="2445524" cy="19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268760"/>
            <a:ext cx="2137514" cy="23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l-GR" sz="3200" b="1" dirty="0" smtClean="0"/>
              <a:t>Γεωτοποθέτηση Κινητών Συσκευών σε Εσωτερικούς Χώρους με Διαφύλαξη της Ιδιωτικότητας των Χρηστών</a:t>
            </a:r>
            <a:endParaRPr lang="en-GB" sz="3200" b="1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560" y="5877272"/>
            <a:ext cx="7920037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 smtClean="0"/>
              <a:t>1</a:t>
            </a:r>
            <a:r>
              <a:rPr lang="en-US" sz="2000" dirty="0" smtClean="0"/>
              <a:t>4</a:t>
            </a:r>
            <a:r>
              <a:rPr lang="el-GR" sz="2000" dirty="0" smtClean="0"/>
              <a:t>o Ελληνικό Συμπόσιο Διαχείρισης Δεδομένων (ΕΣΔΔ'16)  </a:t>
            </a:r>
          </a:p>
          <a:p>
            <a:pPr algn="ctr"/>
            <a:r>
              <a:rPr lang="en-US" sz="2000" dirty="0" smtClean="0"/>
              <a:t>28</a:t>
            </a:r>
            <a:r>
              <a:rPr lang="el-GR" sz="2000" dirty="0" smtClean="0"/>
              <a:t> Ιουλίου - </a:t>
            </a:r>
            <a:r>
              <a:rPr lang="en-US" sz="2000" dirty="0" smtClean="0"/>
              <a:t>29</a:t>
            </a:r>
            <a:r>
              <a:rPr lang="el-GR" sz="2000" dirty="0" smtClean="0"/>
              <a:t> Ιουλίου 2016, Αθήνα, Ελλάδα</a:t>
            </a:r>
            <a:endParaRPr lang="en-US" sz="2000" b="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2204864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b="0" dirty="0" smtClean="0"/>
              <a:t>Ανδρέας </a:t>
            </a:r>
            <a:r>
              <a:rPr lang="el-GR" sz="2000" b="0" dirty="0" err="1" smtClean="0"/>
              <a:t>Κωνσταντινίδης</a:t>
            </a:r>
            <a:r>
              <a:rPr lang="el-GR" sz="2000" dirty="0" err="1" smtClean="0"/>
              <a:t>∗</a:t>
            </a:r>
            <a:r>
              <a:rPr lang="el-GR" sz="2000" b="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Χατζημηλιούδης∗</a:t>
            </a:r>
            <a:r>
              <a:rPr lang="el-GR" sz="2000" b="0" dirty="0" smtClean="0"/>
              <a:t>, Δημήτρης </a:t>
            </a:r>
            <a:r>
              <a:rPr lang="el-GR" sz="2000" b="0" dirty="0" err="1" smtClean="0"/>
              <a:t>Ζεϊναλιπούρ</a:t>
            </a:r>
            <a:r>
              <a:rPr lang="el-GR" sz="2000" dirty="0" err="1" smtClean="0"/>
              <a:t>∗</a:t>
            </a:r>
            <a:r>
              <a:rPr lang="el-GR" sz="2000" b="0" dirty="0" smtClean="0"/>
              <a:t>,</a:t>
            </a:r>
            <a:r>
              <a:rPr lang="en-US" sz="2000" b="0" dirty="0" smtClean="0"/>
              <a:t> </a:t>
            </a:r>
            <a:r>
              <a:rPr lang="el-GR" sz="2000" b="0" dirty="0" smtClean="0"/>
              <a:t>Πασχάλης Μπέης</a:t>
            </a:r>
            <a:r>
              <a:rPr lang="el-GR" sz="2000" dirty="0" smtClean="0"/>
              <a:t>‡</a:t>
            </a:r>
            <a:r>
              <a:rPr lang="el-GR" sz="2000" b="0" dirty="0" smtClean="0"/>
              <a:t>,</a:t>
            </a:r>
            <a:endParaRPr lang="en-US" sz="2000" b="0" dirty="0" smtClean="0"/>
          </a:p>
          <a:p>
            <a:pPr algn="ctr"/>
            <a:r>
              <a:rPr lang="el-GR" sz="2000" b="0" dirty="0" smtClean="0"/>
              <a:t>Νίκος </a:t>
            </a:r>
            <a:r>
              <a:rPr lang="el-GR" sz="2000" b="0" dirty="0" err="1" smtClean="0"/>
              <a:t>Πελέκης</a:t>
            </a:r>
            <a:r>
              <a:rPr lang="el-GR" sz="2000" dirty="0" smtClean="0"/>
              <a:t>§</a:t>
            </a:r>
            <a:r>
              <a:rPr lang="el-GR" sz="2000" b="0" dirty="0" smtClean="0"/>
              <a:t> και Γιάννης Θεοδωρίδης</a:t>
            </a:r>
            <a:r>
              <a:rPr lang="el-GR" sz="2000" dirty="0" smtClean="0"/>
              <a:t>§</a:t>
            </a:r>
            <a:endParaRPr lang="en-US" sz="2000" dirty="0" smtClean="0"/>
          </a:p>
          <a:p>
            <a:pPr algn="ctr"/>
            <a:r>
              <a:rPr lang="el-GR" sz="3200" dirty="0" smtClean="0">
                <a:solidFill>
                  <a:srgbClr val="FF0000"/>
                </a:solidFill>
              </a:rPr>
              <a:t>Ευχαριστώ! – Ερωτήσεις</a:t>
            </a:r>
            <a:r>
              <a:rPr lang="en-US" sz="3200" dirty="0" smtClean="0">
                <a:solidFill>
                  <a:srgbClr val="FF0000"/>
                </a:solidFill>
              </a:rPr>
              <a:t>;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2" y="3645024"/>
            <a:ext cx="22997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3" descr="http://www.uhasselt.be/images/datasim/UP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37" y="3645024"/>
            <a:ext cx="30692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930" y="3645024"/>
            <a:ext cx="16042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560" y="4725144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1400" dirty="0" smtClean="0"/>
              <a:t>Δημοσίευση</a:t>
            </a:r>
            <a:r>
              <a:rPr lang="en-US" sz="1400" i="1" dirty="0" smtClean="0"/>
              <a:t>: </a:t>
            </a:r>
            <a:r>
              <a:rPr lang="en-US" sz="1400" i="1" dirty="0" smtClean="0">
                <a:solidFill>
                  <a:schemeClr val="tx1"/>
                </a:solidFill>
              </a:rPr>
              <a:t>"Privacy-Preserving Indoor Localization on Smartphones"</a:t>
            </a:r>
            <a:r>
              <a:rPr lang="en-US" sz="1400" b="0" dirty="0" smtClean="0">
                <a:solidFill>
                  <a:schemeClr val="tx1"/>
                </a:solidFill>
              </a:rPr>
              <a:t>, Andreas </a:t>
            </a:r>
            <a:r>
              <a:rPr lang="en-US" sz="1400" b="0" dirty="0" err="1" smtClean="0">
                <a:solidFill>
                  <a:schemeClr val="tx1"/>
                </a:solidFill>
              </a:rPr>
              <a:t>Konstantinidis</a:t>
            </a:r>
            <a:r>
              <a:rPr lang="en-US" sz="1400" b="0" dirty="0" smtClean="0">
                <a:solidFill>
                  <a:schemeClr val="tx1"/>
                </a:solidFill>
              </a:rPr>
              <a:t>, </a:t>
            </a:r>
            <a:r>
              <a:rPr lang="en-US" sz="1400" b="0" dirty="0" err="1" smtClean="0">
                <a:solidFill>
                  <a:schemeClr val="tx1"/>
                </a:solidFill>
              </a:rPr>
              <a:t>Georgios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Chatzimilioudis</a:t>
            </a:r>
            <a:r>
              <a:rPr lang="en-US" sz="1400" b="0" dirty="0" smtClean="0">
                <a:solidFill>
                  <a:schemeClr val="tx1"/>
                </a:solidFill>
              </a:rPr>
              <a:t>, Demetrios Zeinalipour-Yazti, Paschalis </a:t>
            </a:r>
            <a:r>
              <a:rPr lang="en-US" sz="1400" b="0" dirty="0" err="1" smtClean="0">
                <a:solidFill>
                  <a:schemeClr val="tx1"/>
                </a:solidFill>
              </a:rPr>
              <a:t>Mpeis</a:t>
            </a:r>
            <a:r>
              <a:rPr lang="en-US" sz="1400" b="0" dirty="0" smtClean="0">
                <a:solidFill>
                  <a:schemeClr val="tx1"/>
                </a:solidFill>
              </a:rPr>
              <a:t>, Nikos </a:t>
            </a:r>
            <a:r>
              <a:rPr lang="en-US" sz="1400" b="0" dirty="0" err="1" smtClean="0">
                <a:solidFill>
                  <a:schemeClr val="tx1"/>
                </a:solidFill>
              </a:rPr>
              <a:t>Pelekis</a:t>
            </a:r>
            <a:r>
              <a:rPr lang="en-US" sz="1400" b="0" dirty="0" smtClean="0">
                <a:solidFill>
                  <a:schemeClr val="tx1"/>
                </a:solidFill>
              </a:rPr>
              <a:t>, </a:t>
            </a:r>
            <a:r>
              <a:rPr lang="en-US" sz="1400" b="0" dirty="0" err="1" smtClean="0">
                <a:solidFill>
                  <a:schemeClr val="tx1"/>
                </a:solidFill>
              </a:rPr>
              <a:t>Yannis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Theodoridis</a:t>
            </a:r>
            <a:r>
              <a:rPr lang="en-US" sz="1400" b="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chemeClr val="tx1"/>
                </a:solidFill>
              </a:rPr>
              <a:t> IEEE Transactions on Knowledge and Data Engineering (TKDE'15</a:t>
            </a:r>
            <a:r>
              <a:rPr lang="en-US" sz="1400" b="0" dirty="0" smtClean="0">
                <a:solidFill>
                  <a:schemeClr val="tx1"/>
                </a:solidFill>
              </a:rPr>
              <a:t>), IEEE Computer Society, Vol. 27, </a:t>
            </a:r>
            <a:r>
              <a:rPr lang="en-US" sz="1400" b="0" dirty="0" err="1" smtClean="0">
                <a:solidFill>
                  <a:schemeClr val="tx1"/>
                </a:solidFill>
              </a:rPr>
              <a:t>Iss</a:t>
            </a:r>
            <a:r>
              <a:rPr lang="en-US" sz="1400" b="0" dirty="0" smtClean="0">
                <a:solidFill>
                  <a:schemeClr val="tx1"/>
                </a:solidFill>
              </a:rPr>
              <a:t>. 11, pp. 3042-3055, Los Alamitos, CA, USA, </a:t>
            </a:r>
            <a:r>
              <a:rPr lang="en-US" sz="1400" dirty="0" smtClean="0">
                <a:solidFill>
                  <a:schemeClr val="tx1"/>
                </a:solidFill>
              </a:rPr>
              <a:t>2015</a:t>
            </a:r>
            <a:r>
              <a:rPr lang="en-US" sz="1400" b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6602" y="3429000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0" dirty="0" smtClean="0"/>
              <a:t>∗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46922" y="350100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/>
              <a:t>‡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5031098" y="3501008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§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Internet-based Indoor Navigation</a:t>
            </a:r>
            <a:endParaRPr lang="en-US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73650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>Enablers</a:t>
            </a:r>
            <a:r>
              <a:rPr lang="en-US" sz="2800" dirty="0" smtClean="0">
                <a:ea typeface="ＭＳ Ｐゴシック" pitchFamily="34" charset="-128"/>
              </a:rPr>
              <a:t> for </a:t>
            </a:r>
            <a:r>
              <a:rPr lang="en-US" sz="2800" b="1" dirty="0" smtClean="0">
                <a:ea typeface="ＭＳ Ｐゴシック" pitchFamily="34" charset="-128"/>
              </a:rPr>
              <a:t>Indoor apps</a:t>
            </a:r>
            <a:r>
              <a:rPr lang="en-US" sz="2800" dirty="0" smtClean="0">
                <a:ea typeface="ＭＳ Ｐゴシック" pitchFamily="34" charset="-128"/>
              </a:rPr>
              <a:t> have been </a:t>
            </a:r>
            <a:r>
              <a:rPr lang="en-US" sz="2800" b="1" i="1" dirty="0" smtClean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 </a:t>
            </a:r>
            <a:r>
              <a:rPr lang="en-US" sz="2800" dirty="0" smtClean="0">
                <a:ea typeface="ＭＳ Ｐゴシック" pitchFamily="34" charset="-128"/>
              </a:rPr>
              <a:t>services founded on measurements collected by </a:t>
            </a:r>
            <a:r>
              <a:rPr lang="en-US" sz="2800" b="1" dirty="0" err="1" smtClean="0">
                <a:ea typeface="ＭＳ Ｐゴシック" pitchFamily="34" charset="-128"/>
              </a:rPr>
              <a:t>IoT</a:t>
            </a:r>
            <a:r>
              <a:rPr lang="en-US" sz="2800" b="1" dirty="0" smtClean="0">
                <a:ea typeface="ＭＳ Ｐゴシック" pitchFamily="34" charset="-128"/>
              </a:rPr>
              <a:t> devices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27088" y="2779713"/>
            <a:ext cx="3097212" cy="2808287"/>
            <a:chOff x="4443413" y="2133600"/>
            <a:chExt cx="4700587" cy="4103688"/>
          </a:xfrm>
        </p:grpSpPr>
        <p:pic>
          <p:nvPicPr>
            <p:cNvPr id="13325" name="Picture 7" descr="blog_ibeac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3500438"/>
              <a:ext cx="1397000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7596188" y="3500438"/>
              <a:ext cx="1368425" cy="1395412"/>
              <a:chOff x="-2263873" y="77499"/>
              <a:chExt cx="13599208" cy="711001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screen">
                <a:extLst/>
              </a:blip>
              <a:srcRect/>
              <a:stretch/>
            </p:blipFill>
            <p:spPr>
              <a:xfrm>
                <a:off x="771793" y="311861"/>
                <a:ext cx="7583749" cy="6875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333" name="Picture 9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8670778">
                <a:off x="8815596" y="77499"/>
                <a:ext cx="2281987" cy="189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4" name="Picture 10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71087">
                <a:off x="-2200570" y="41510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11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9128541">
                <a:off x="9053346" y="5234693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12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110026">
                <a:off x="-2263873" y="469741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3413" y="5013325"/>
              <a:ext cx="4521200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8" descr="linksyswrt54g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3" y="2133600"/>
              <a:ext cx="166528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9" descr="cell-tower-470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6325" y="2133600"/>
              <a:ext cx="1514475" cy="125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650" y="2133600"/>
              <a:ext cx="14033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83113" y="3500438"/>
              <a:ext cx="1501775" cy="138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539750" y="5732463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>“Internet-based Indoor Navigation </a:t>
            </a:r>
            <a:r>
              <a:rPr lang="en-US" sz="1600" i="1" dirty="0" smtClean="0"/>
              <a:t>Services”, </a:t>
            </a:r>
            <a:r>
              <a:rPr lang="en-US" sz="1600" b="0" dirty="0" smtClean="0"/>
              <a:t>Demetrios Zeinalipour-Yazti, Christos </a:t>
            </a:r>
            <a:r>
              <a:rPr lang="en-US" sz="1600" b="0" dirty="0" err="1" smtClean="0"/>
              <a:t>Laoudias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Kyriakos</a:t>
            </a:r>
            <a:r>
              <a:rPr lang="en-US" sz="1600" b="0" dirty="0" smtClean="0"/>
              <a:t> Georgiou and </a:t>
            </a:r>
            <a:r>
              <a:rPr lang="en-US" sz="1600" b="0" dirty="0" err="1" smtClean="0"/>
              <a:t>Georgios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Chatzimiloudis</a:t>
            </a:r>
            <a:r>
              <a:rPr lang="en-US" sz="1600" b="0" dirty="0" smtClean="0"/>
              <a:t>, </a:t>
            </a:r>
            <a:r>
              <a:rPr lang="en-US" sz="1600" dirty="0" smtClean="0"/>
              <a:t>IEEE Internet Computing (IC'16), </a:t>
            </a:r>
            <a:r>
              <a:rPr lang="en-US" sz="1600" b="0" dirty="0" smtClean="0"/>
              <a:t>IEEE Computer Society, 2016. (also IEEE MDM’15 tutorial available)</a:t>
            </a:r>
            <a:endParaRPr lang="en-US" sz="1600" b="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48263" y="5208588"/>
            <a:ext cx="271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IIN Service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5219700" y="2544763"/>
            <a:ext cx="2520950" cy="273685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Can 22"/>
          <p:cNvSpPr>
            <a:spLocks noChangeArrowheads="1"/>
          </p:cNvSpPr>
          <p:nvPr/>
        </p:nvSpPr>
        <p:spPr bwMode="auto">
          <a:xfrm>
            <a:off x="5724525" y="3048000"/>
            <a:ext cx="1368425" cy="1657350"/>
          </a:xfrm>
          <a:prstGeom prst="can">
            <a:avLst>
              <a:gd name="adj" fmla="val 25013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4211638" y="3284538"/>
            <a:ext cx="108108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4067175" y="4867275"/>
            <a:ext cx="115252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84663" y="2708275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enrich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995738" y="4219575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navigate</a:t>
            </a:r>
          </a:p>
        </p:txBody>
      </p:sp>
      <p:sp>
        <p:nvSpPr>
          <p:cNvPr id="25" name="TextBox 24"/>
          <p:cNvSpPr txBox="1"/>
          <p:nvPr/>
        </p:nvSpPr>
        <p:spPr>
          <a:xfrm rot="18826672">
            <a:off x="307349" y="25932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IoT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1" grpId="0"/>
      <p:bldP spid="3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6654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1403350" y="551656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pitchFamily="34" charset="-128"/>
                <a:cs typeface="Arial" pitchFamily="34" charset="0"/>
              </a:rPr>
              <a:t>Anyplace IIN Service</a:t>
            </a:r>
            <a:endParaRPr lang="en-GB" sz="400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675688" cy="1008062"/>
          </a:xfrm>
        </p:spPr>
        <p:txBody>
          <a:bodyPr/>
          <a:lstStyle/>
          <a:p>
            <a:pPr marL="514350" indent="-514350" algn="ctr">
              <a:buFontTx/>
              <a:buNone/>
            </a:pPr>
            <a:r>
              <a:rPr lang="en-US" altLang="en-US">
                <a:ea typeface="ＭＳ Ｐゴシック" charset="-128"/>
              </a:rPr>
              <a:t>	A complete open-source IIN Service developed at the University of Cyprus.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187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35150" y="2276475"/>
            <a:ext cx="7058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Aims to become </a:t>
            </a: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the predominant open-source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Indoor </a:t>
            </a:r>
            <a:r>
              <a:rPr lang="en-US" altLang="en-US" sz="2400" b="0" kern="0" dirty="0" smtClean="0">
                <a:solidFill>
                  <a:schemeClr val="tx1"/>
                </a:solidFill>
                <a:latin typeface="+mn-lt"/>
              </a:rPr>
              <a:t>IIN </a:t>
            </a:r>
            <a:r>
              <a:rPr lang="en-US" altLang="en-US" sz="2400" b="0" kern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Service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.</a:t>
            </a:r>
            <a:endParaRPr lang="en-US" altLang="en-US" sz="240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Active community: 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Germany, Russia, </a:t>
            </a:r>
          </a:p>
          <a:p>
            <a:pPr marL="914400" lvl="1" indent="-514350">
              <a:spcBef>
                <a:spcPct val="20000"/>
              </a:spcBef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	</a:t>
            </a:r>
            <a:r>
              <a:rPr lang="en-US" altLang="en-US" sz="2400" b="0" kern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Canada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UK, etc. – Join today!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Android, Windows, </a:t>
            </a:r>
            <a:r>
              <a:rPr lang="en-US" altLang="en-US" sz="2400" b="0" kern="0" dirty="0" err="1">
                <a:solidFill>
                  <a:schemeClr val="tx1"/>
                </a:solidFill>
                <a:ea typeface="ＭＳ Ｐゴシック" pitchFamily="34" charset="-128"/>
              </a:rPr>
              <a:t>iOS</a:t>
            </a: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, JSON API</a:t>
            </a:r>
            <a:endParaRPr lang="en-US" altLang="en-US" sz="2400" b="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  <a:cs typeface="Arial" pitchFamily="34" charset="0"/>
              </a:rPr>
              <a:t>Anyplace IIN Service Accuracy</a:t>
            </a:r>
            <a:endParaRPr lang="en-US" altLang="en-US" sz="3600" dirty="0">
              <a:ea typeface="ＭＳ Ｐゴシック" charset="-128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249872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042988" y="5373688"/>
            <a:ext cx="33845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Before </a:t>
            </a:r>
            <a:r>
              <a:rPr lang="en-US" altLang="en-US">
                <a:solidFill>
                  <a:srgbClr val="FF0000"/>
                </a:solidFill>
                <a:sym typeface="Wingdings" charset="2"/>
              </a:rPr>
              <a:t></a:t>
            </a:r>
            <a:endParaRPr lang="en-US" altLang="en-US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(using Google API Location)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3438" y="5373688"/>
            <a:ext cx="36734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A37"/>
                </a:solidFill>
              </a:rPr>
              <a:t>After </a:t>
            </a:r>
            <a:r>
              <a:rPr lang="en-US" altLang="en-US">
                <a:solidFill>
                  <a:srgbClr val="007A37"/>
                </a:solidFill>
                <a:sym typeface="Wingdings" charset="2"/>
              </a:rPr>
              <a:t></a:t>
            </a:r>
            <a:endParaRPr lang="en-US" altLang="en-US">
              <a:solidFill>
                <a:srgbClr val="007A37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007A37"/>
                </a:solidFill>
              </a:rPr>
              <a:t>(using Anyplace Location &amp; Indoor Models)</a:t>
            </a: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24701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0"/>
          <p:cNvSpPr>
            <a:spLocks noChangeArrowheads="1"/>
          </p:cNvSpPr>
          <p:nvPr/>
        </p:nvSpPr>
        <p:spPr bwMode="auto">
          <a:xfrm rot="-1250407">
            <a:off x="1998663" y="2189163"/>
            <a:ext cx="1420812" cy="15843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9415463" y="8324850"/>
            <a:ext cx="365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  <a:cs typeface="Arial" pitchFamily="34" charset="0"/>
              </a:rPr>
              <a:t>Anyplace IIN Service - Deployment</a:t>
            </a:r>
            <a:endParaRPr lang="en-GB" altLang="en-US" sz="36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067675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Location Tracking Problem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7931224" cy="5400675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</a:pPr>
            <a:r>
              <a:rPr lang="en-US" altLang="en-US" sz="2400" dirty="0">
                <a:ea typeface="ＭＳ Ｐゴシック" charset="-128"/>
              </a:rPr>
              <a:t>An IIN Service can continuously </a:t>
            </a:r>
            <a:r>
              <a:rPr lang="en-US" altLang="en-US" sz="2400" b="1" dirty="0">
                <a:ea typeface="ＭＳ Ｐゴシック" charset="-128"/>
              </a:rPr>
              <a:t>“know” (</a:t>
            </a:r>
            <a:r>
              <a:rPr lang="en-US" altLang="en-US" sz="2400" b="1" dirty="0" err="1">
                <a:solidFill>
                  <a:srgbClr val="FF0000"/>
                </a:solidFill>
                <a:ea typeface="ＭＳ Ｐゴシック" charset="-128"/>
              </a:rPr>
              <a:t>surveil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, track or monitor</a:t>
            </a:r>
            <a:r>
              <a:rPr lang="en-US" altLang="en-US" sz="2400" b="1" dirty="0">
                <a:ea typeface="ＭＳ Ｐゴシック" charset="-128"/>
              </a:rPr>
              <a:t>) </a:t>
            </a:r>
            <a:r>
              <a:rPr lang="en-US" altLang="en-US" sz="2400" dirty="0">
                <a:ea typeface="ＭＳ Ｐゴシック" charset="-128"/>
              </a:rPr>
              <a:t>the location of a user while serving them.</a:t>
            </a: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400" dirty="0" smtClean="0">
                <a:ea typeface="ＭＳ Ｐゴシック" charset="-128"/>
              </a:rPr>
              <a:t>In indoor spaces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l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ocation tracking </a:t>
            </a:r>
            <a:r>
              <a:rPr lang="en-US" altLang="en-US" sz="2400" dirty="0" smtClean="0">
                <a:ea typeface="ＭＳ Ｐゴシック" charset="-128"/>
              </a:rPr>
              <a:t>can occur at a very </a:t>
            </a:r>
            <a:r>
              <a:rPr lang="en-US" altLang="en-US" sz="2400" b="1" dirty="0">
                <a:ea typeface="ＭＳ Ｐゴシック" charset="-128"/>
              </a:rPr>
              <a:t>fine </a:t>
            </a:r>
            <a:r>
              <a:rPr lang="en-US" altLang="en-US" sz="2400" b="1" dirty="0" smtClean="0">
                <a:ea typeface="ＭＳ Ｐゴシック" charset="-128"/>
              </a:rPr>
              <a:t>granularity (cm to few meters)</a:t>
            </a:r>
            <a:endParaRPr lang="en-US" altLang="en-US" sz="2400" dirty="0">
              <a:ea typeface="ＭＳ Ｐゴシック" charset="-128"/>
            </a:endParaRP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400" dirty="0" smtClean="0">
                <a:ea typeface="ＭＳ Ｐゴシック" charset="-128"/>
              </a:rPr>
              <a:t>Imminent threats: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000" dirty="0" smtClean="0">
                <a:ea typeface="ＭＳ Ｐゴシック" charset="-128"/>
              </a:rPr>
              <a:t>The </a:t>
            </a:r>
            <a:r>
              <a:rPr lang="en-US" altLang="en-US" sz="2000" dirty="0">
                <a:ea typeface="ＭＳ Ｐゴシック" charset="-128"/>
              </a:rPr>
              <a:t>stores / products of interest in a mall.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000" dirty="0">
                <a:ea typeface="ＭＳ Ｐゴシック" charset="-128"/>
              </a:rPr>
              <a:t>The book shelves of interest in a library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000" dirty="0">
                <a:ea typeface="ＭＳ Ｐゴシック" charset="-128"/>
              </a:rPr>
              <a:t>Artifacts observed in a museum, </a:t>
            </a:r>
            <a:r>
              <a:rPr lang="en-US" altLang="en-US" sz="2000" dirty="0" smtClean="0">
                <a:ea typeface="ＭＳ Ｐゴシック" charset="-128"/>
              </a:rPr>
              <a:t>etc.</a:t>
            </a:r>
          </a:p>
          <a:p>
            <a:pPr marL="514350" indent="-514350">
              <a:tabLst>
                <a:tab pos="3367088" algn="l"/>
              </a:tabLst>
            </a:pPr>
            <a:endParaRPr lang="en-US" altLang="en-US" sz="2400" b="1" dirty="0" smtClean="0">
              <a:ea typeface="ＭＳ Ｐゴシック" charset="-128"/>
            </a:endParaRP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400" b="1" u="sng" dirty="0" smtClean="0">
                <a:solidFill>
                  <a:srgbClr val="00B050"/>
                </a:solidFill>
                <a:ea typeface="ＭＳ Ｐゴシック" charset="-128"/>
              </a:rPr>
              <a:t>Location </a:t>
            </a:r>
            <a:r>
              <a:rPr lang="en-US" altLang="en-US" sz="2400" b="1" u="sng" dirty="0">
                <a:solidFill>
                  <a:srgbClr val="00B050"/>
                </a:solidFill>
                <a:ea typeface="ＭＳ Ｐゴシック" charset="-128"/>
              </a:rPr>
              <a:t>privacy</a:t>
            </a:r>
            <a:r>
              <a:rPr lang="en-US" altLang="en-US" sz="2400" b="1" dirty="0">
                <a:ea typeface="ＭＳ Ｐゴシック" charset="-128"/>
              </a:rPr>
              <a:t>:</a:t>
            </a:r>
            <a:r>
              <a:rPr lang="en-US" altLang="en-US" sz="2400" dirty="0">
                <a:ea typeface="ＭＳ Ｐゴシック" charset="-128"/>
              </a:rPr>
              <a:t> no one (neither the service nor a hijacker) should be able to associate a specific </a:t>
            </a:r>
            <a:r>
              <a:rPr lang="en-US" altLang="en-US" sz="2400" b="1" dirty="0">
                <a:ea typeface="ＭＳ Ｐゴシック" charset="-128"/>
              </a:rPr>
              <a:t>location</a:t>
            </a:r>
            <a:r>
              <a:rPr lang="en-US" altLang="en-US" sz="2400" dirty="0">
                <a:ea typeface="ＭＳ Ｐゴシック" charset="-128"/>
              </a:rPr>
              <a:t> with the corresponding </a:t>
            </a:r>
            <a:r>
              <a:rPr lang="en-US" altLang="en-US" sz="2400" b="1" dirty="0">
                <a:ea typeface="ＭＳ Ｐゴシック" charset="-128"/>
              </a:rPr>
              <a:t>mobile user</a:t>
            </a:r>
            <a:r>
              <a:rPr lang="en-US" altLang="en-US" sz="2400" b="1" dirty="0" smtClean="0">
                <a:ea typeface="ＭＳ Ｐゴシック" charset="-128"/>
              </a:rPr>
              <a:t>.</a:t>
            </a:r>
            <a:endParaRPr lang="en-US" altLang="en-US" sz="2400" dirty="0" smtClean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80729"/>
            <a:ext cx="709811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en-US" sz="4000" dirty="0" smtClean="0"/>
              <a:t>Temporal Vector Map (TVM)</a:t>
            </a:r>
          </a:p>
          <a:p>
            <a:pPr lvl="1"/>
            <a:r>
              <a:rPr lang="en-US" sz="3600" dirty="0" smtClean="0"/>
              <a:t> Phase 1: Snapshot Localization</a:t>
            </a:r>
          </a:p>
          <a:p>
            <a:pPr lvl="1"/>
            <a:r>
              <a:rPr lang="en-US" sz="3600" dirty="0" smtClean="0"/>
              <a:t> Phase 2: Continuous Localization</a:t>
            </a:r>
          </a:p>
          <a:p>
            <a:r>
              <a:rPr lang="en-US" sz="4000" dirty="0" smtClean="0"/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37370</TotalTime>
  <Words>1801</Words>
  <Application>Microsoft Macintosh PowerPoint</Application>
  <PresentationFormat>On-screen Show (4:3)</PresentationFormat>
  <Paragraphs>312</Paragraphs>
  <Slides>30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ＭＳ Ｐゴシック</vt:lpstr>
      <vt:lpstr>Times New Roman</vt:lpstr>
      <vt:lpstr>Wingdings</vt:lpstr>
      <vt:lpstr>Default Design</vt:lpstr>
      <vt:lpstr>Equation</vt:lpstr>
      <vt:lpstr>Γεωτοποθέτηση Κινητών Συσκευών σε Εσωτερικούς Χώρους με Διαφύλαξη της Ιδιωτικότητας των Χρηστών</vt:lpstr>
      <vt:lpstr>The Great Indoors</vt:lpstr>
      <vt:lpstr>Indoor Localization</vt:lpstr>
      <vt:lpstr>Internet-based Indoor Navigation</vt:lpstr>
      <vt:lpstr>Anyplace IIN Service</vt:lpstr>
      <vt:lpstr>Anyplace IIN Service Accuracy</vt:lpstr>
      <vt:lpstr>Anyplace IIN Service - Deployment</vt:lpstr>
      <vt:lpstr>Location Tracking Problem</vt:lpstr>
      <vt:lpstr>Outline</vt:lpstr>
      <vt:lpstr>Indoor Localization</vt:lpstr>
      <vt:lpstr>Radiomap-based Localization</vt:lpstr>
      <vt:lpstr>Problem Formulation</vt:lpstr>
      <vt:lpstr>Outline</vt:lpstr>
      <vt:lpstr>Phase 1 Outline</vt:lpstr>
      <vt:lpstr>k-Anonymity Bloom (kAB)</vt:lpstr>
      <vt:lpstr>Phase 1 –Example</vt:lpstr>
      <vt:lpstr>Outline</vt:lpstr>
      <vt:lpstr>TVM Phase 2 – Continuous Localization</vt:lpstr>
      <vt:lpstr>TVM Phase 2 – Continuous Localization</vt:lpstr>
      <vt:lpstr>When it Works</vt:lpstr>
      <vt:lpstr>Privacy Guarantees and Attacks </vt:lpstr>
      <vt:lpstr>Outline</vt:lpstr>
      <vt:lpstr>TVM Prototype System</vt:lpstr>
      <vt:lpstr>Experimental Evaluation – Datasets</vt:lpstr>
      <vt:lpstr>Series 1 – Performance Evaluation - Snapshot</vt:lpstr>
      <vt:lpstr>Series 1 – Performance Evaluation - Continuous</vt:lpstr>
      <vt:lpstr>Series 3 – Varying Privacy Preference pu</vt:lpstr>
      <vt:lpstr>Outline</vt:lpstr>
      <vt:lpstr>Future Work</vt:lpstr>
      <vt:lpstr>Γεωτοποθέτηση Κινητών Συσκευών σε Εσωτερικούς Χώρους με Διαφύλαξη της Ιδιωτικότητας των Χρηστών</vt:lpstr>
    </vt:vector>
  </TitlesOfParts>
  <Company>UCR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Microsoft Office User</cp:lastModifiedBy>
  <cp:revision>2649</cp:revision>
  <cp:lastPrinted>2005-08-16T19:27:47Z</cp:lastPrinted>
  <dcterms:created xsi:type="dcterms:W3CDTF">2002-06-13T03:57:29Z</dcterms:created>
  <dcterms:modified xsi:type="dcterms:W3CDTF">2016-07-28T17:22:06Z</dcterms:modified>
</cp:coreProperties>
</file>