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695" r:id="rId2"/>
    <p:sldId id="1583" r:id="rId3"/>
    <p:sldId id="1696" r:id="rId4"/>
    <p:sldId id="1789" r:id="rId5"/>
    <p:sldId id="1798" r:id="rId6"/>
    <p:sldId id="1800" r:id="rId7"/>
    <p:sldId id="1734" r:id="rId8"/>
    <p:sldId id="1698" r:id="rId9"/>
    <p:sldId id="1777" r:id="rId10"/>
    <p:sldId id="1727" r:id="rId11"/>
    <p:sldId id="1728" r:id="rId12"/>
    <p:sldId id="1731" r:id="rId13"/>
    <p:sldId id="1770" r:id="rId14"/>
    <p:sldId id="1739" r:id="rId15"/>
    <p:sldId id="1742" r:id="rId16"/>
    <p:sldId id="1773" r:id="rId17"/>
    <p:sldId id="1799" r:id="rId18"/>
    <p:sldId id="1771" r:id="rId19"/>
    <p:sldId id="1763" r:id="rId20"/>
    <p:sldId id="1762" r:id="rId21"/>
    <p:sldId id="1735" r:id="rId22"/>
    <p:sldId id="1751" r:id="rId23"/>
    <p:sldId id="1740" r:id="rId24"/>
    <p:sldId id="1754" r:id="rId25"/>
    <p:sldId id="1720" r:id="rId26"/>
    <p:sldId id="1765" r:id="rId27"/>
    <p:sldId id="1758" r:id="rId28"/>
    <p:sldId id="1757" r:id="rId29"/>
    <p:sldId id="1726" r:id="rId30"/>
    <p:sldId id="1792" r:id="rId31"/>
    <p:sldId id="1793" r:id="rId32"/>
    <p:sldId id="1796" r:id="rId33"/>
    <p:sldId id="1802" r:id="rId34"/>
    <p:sldId id="1801" r:id="rId35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A37"/>
    <a:srgbClr val="6600CC"/>
    <a:srgbClr val="0000FF"/>
    <a:srgbClr val="FF9900"/>
    <a:srgbClr val="CC0099"/>
    <a:srgbClr val="003399"/>
    <a:srgbClr val="FF7C80"/>
    <a:srgbClr val="FF33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7" autoAdjust="0"/>
    <p:restoredTop sz="67460" autoAdjust="0"/>
  </p:normalViewPr>
  <p:slideViewPr>
    <p:cSldViewPr>
      <p:cViewPr varScale="1">
        <p:scale>
          <a:sx n="58" d="100"/>
          <a:sy n="58" d="100"/>
        </p:scale>
        <p:origin x="-16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26623E-9264-4A9D-AAA6-D97E4043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6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4A8D57-E31C-4CFD-8C03-A19462F074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61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78475-C2D0-4F6D-AB6C-B0DEC1D9F23D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 smtClean="0">
                <a:ea typeface="ＭＳ Ｐゴシック" pitchFamily="34" charset="-128"/>
              </a:rPr>
              <a:t>Η </a:t>
            </a:r>
            <a:r>
              <a:rPr lang="en-US" sz="2000" dirty="0" smtClean="0">
                <a:ea typeface="ＭＳ Ｐゴシック" pitchFamily="34" charset="-128"/>
              </a:rPr>
              <a:t>dist</a:t>
            </a:r>
            <a:r>
              <a:rPr lang="en-US" sz="2000" baseline="-25000" dirty="0" smtClean="0">
                <a:ea typeface="ＭＳ Ｐゴシック" pitchFamily="34" charset="-128"/>
              </a:rPr>
              <a:t>Mah</a:t>
            </a:r>
            <a:r>
              <a:rPr lang="el-GR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είναι η απόσταση μεταξύ ενός σημείου και του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centroid</a:t>
            </a:r>
            <a:r>
              <a:rPr lang="el-GR" sz="2000" dirty="0" smtClean="0">
                <a:ea typeface="ＭＳ Ｐゴシック" pitchFamily="34" charset="-128"/>
              </a:rPr>
              <a:t>, </a:t>
            </a:r>
            <a:r>
              <a:rPr lang="el-GR" sz="2000" dirty="0" err="1" smtClean="0">
                <a:ea typeface="ＭＳ Ｐゴシック" pitchFamily="34" charset="-128"/>
              </a:rPr>
              <a:t>κανονικοποιημένο</a:t>
            </a:r>
            <a:r>
              <a:rPr lang="el-GR" sz="2000" dirty="0" smtClean="0">
                <a:ea typeface="ＭＳ Ｐゴシック" pitchFamily="34" charset="-128"/>
              </a:rPr>
              <a:t> με την τυπική απόσταση της συστάδας.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5F1F2-9459-4779-A7D8-1011BA634FA7}" type="slidenum">
              <a:rPr lang="el-GR" smtClean="0">
                <a:latin typeface="Arial" charset="0"/>
              </a:rPr>
              <a:pPr>
                <a:defRPr/>
              </a:pPr>
              <a:t>21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30ABB-620E-439E-8E92-1BE20C7485FE}" type="slidenum">
              <a:rPr lang="el-GR" smtClean="0">
                <a:latin typeface="Arial" charset="0"/>
              </a:rPr>
              <a:pPr>
                <a:defRPr/>
              </a:pPr>
              <a:t>2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Initial fingerprints were averaged (normalized) at a 2x2m cell granularity.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45A6E36D-ADA3-43D2-AE13-D9A8D0038E36}" type="slidenum">
              <a:rPr lang="el-GR" smtClean="0"/>
              <a:pPr defTabSz="912813">
                <a:defRPr/>
              </a:pPr>
              <a:t>25</a:t>
            </a:fld>
            <a:endParaRPr lang="el-G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45A6E36D-ADA3-43D2-AE13-D9A8D0038E36}" type="slidenum">
              <a:rPr lang="el-GR" smtClean="0"/>
              <a:pPr defTabSz="912813">
                <a:defRPr/>
              </a:pPr>
              <a:t>26</a:t>
            </a:fld>
            <a:endParaRPr lang="el-G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32855-8E22-4428-BE32-D39251A3C7F2}" type="slidenum">
              <a:rPr lang="el-GR" smtClean="0"/>
              <a:pPr>
                <a:defRPr/>
              </a:pPr>
              <a:t>29</a:t>
            </a:fld>
            <a:endParaRPr lang="el-G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40382-9845-4384-ABC7-C9ECBE0EB7C0}" type="slidenum">
              <a:rPr lang="el-GR" smtClean="0">
                <a:latin typeface="Arial" charset="0"/>
              </a:rPr>
              <a:pPr>
                <a:defRPr/>
              </a:pPr>
              <a:t>30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42FA8-790E-4544-BE4B-8E59D0D3571F}" type="slidenum">
              <a:rPr lang="el-GR" smtClean="0">
                <a:latin typeface="Arial" charset="0"/>
              </a:rPr>
              <a:pPr>
                <a:defRPr/>
              </a:pPr>
              <a:t>31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EC445-A742-4A88-A9A8-B4560A91F734}" type="slidenum">
              <a:rPr lang="el-GR" smtClean="0"/>
              <a:pPr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FB24BF3E-EEC5-4F3A-9A31-13EBD8B1633B}" type="slidenum">
              <a:rPr lang="el-GR" smtClean="0"/>
              <a:pPr defTabSz="912813">
                <a:defRPr/>
              </a:pPr>
              <a:t>34</a:t>
            </a:fld>
            <a:endParaRPr lang="el-GR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0A88C-30FF-41CF-9F7A-18784C21699E}" type="slidenum">
              <a:rPr lang="el-GR" smtClean="0">
                <a:latin typeface="Arial" charset="0"/>
              </a:rPr>
              <a:pPr>
                <a:defRPr/>
              </a:pPr>
              <a:t>10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12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87450" y="6567488"/>
            <a:ext cx="67691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HDMS</a:t>
            </a:r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2015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© </a:t>
            </a:r>
            <a:r>
              <a:rPr lang="el-GR" sz="1000" b="0" dirty="0" smtClean="0">
                <a:solidFill>
                  <a:schemeClr val="tx1"/>
                </a:solidFill>
              </a:rPr>
              <a:t>Κωνσταντινίδης, Νικολαΐδης,</a:t>
            </a:r>
            <a:r>
              <a:rPr lang="el-GR" sz="1000" b="0" baseline="0" dirty="0" smtClean="0">
                <a:solidFill>
                  <a:schemeClr val="tx1"/>
                </a:solidFill>
              </a:rPr>
              <a:t> </a:t>
            </a:r>
            <a:r>
              <a:rPr lang="el-GR" sz="1000" b="0" dirty="0" smtClean="0">
                <a:solidFill>
                  <a:schemeClr val="tx1"/>
                </a:solidFill>
              </a:rPr>
              <a:t>Χατζημηλιούδης, Ευαγόρου, </a:t>
            </a:r>
            <a:r>
              <a:rPr lang="el-GR" sz="1000" dirty="0" smtClean="0">
                <a:solidFill>
                  <a:schemeClr val="tx1"/>
                </a:solidFill>
              </a:rPr>
              <a:t>Ζεϊναλιπούρ</a:t>
            </a:r>
            <a:r>
              <a:rPr lang="el-GR" sz="1000" baseline="0" dirty="0" smtClean="0">
                <a:solidFill>
                  <a:schemeClr val="tx1"/>
                </a:solidFill>
              </a:rPr>
              <a:t> </a:t>
            </a:r>
            <a:r>
              <a:rPr lang="el-GR" sz="1000" b="0" dirty="0" smtClean="0">
                <a:solidFill>
                  <a:schemeClr val="tx1"/>
                </a:solidFill>
              </a:rPr>
              <a:t>και Χρυσάνθης </a:t>
            </a:r>
            <a:endParaRPr lang="el-GR" sz="1000" b="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01C7A1D-9A16-4C25-9E23-481CFEFE3744}" type="slidenum">
              <a:rPr lang="el-GR" sz="1400" smtClean="0">
                <a:latin typeface="+mj-lt"/>
              </a:rPr>
              <a:pPr algn="r">
                <a:defRPr/>
              </a:pPr>
              <a:t>‹#›</a:t>
            </a:fld>
            <a:endParaRPr lang="el-GR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8&amp;v=8EvioLZ6hv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=28&amp;v=8EvioLZ6h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l-GR" sz="3200" dirty="0"/>
              <a:t>Προ-ανάκτηση </a:t>
            </a:r>
            <a:r>
              <a:rPr lang="el-GR" sz="3200" dirty="0" err="1"/>
              <a:t>Ραδιοχαρτών</a:t>
            </a:r>
            <a:r>
              <a:rPr lang="el-GR" sz="3200" dirty="0"/>
              <a:t> για Πλοήγηση σε Εσωτερικούς Χώρους επί </a:t>
            </a:r>
            <a:r>
              <a:rPr lang="el-GR" sz="3200" dirty="0" smtClean="0"/>
              <a:t>Δικτύου </a:t>
            </a:r>
            <a:r>
              <a:rPr lang="el-GR" sz="3200" dirty="0"/>
              <a:t>Wi-Fi Διακοπτόμενης Συνδεσιμότητας</a:t>
            </a:r>
            <a:r>
              <a:rPr lang="en-GB" sz="3200" dirty="0"/>
              <a:t> </a:t>
            </a:r>
            <a:r>
              <a:rPr lang="el-GR" sz="3200" dirty="0" smtClean="0"/>
              <a:t>*</a:t>
            </a:r>
            <a:endParaRPr lang="en-US" sz="3200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1188" y="2205038"/>
            <a:ext cx="7993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sz="2000" b="0" dirty="0">
                <a:solidFill>
                  <a:schemeClr val="tx1"/>
                </a:solidFill>
              </a:rPr>
              <a:t>Ανδρέας Κωνσταντινίδης</a:t>
            </a:r>
            <a:r>
              <a:rPr lang="el-GR" sz="2000" b="0" baseline="30000" dirty="0">
                <a:solidFill>
                  <a:schemeClr val="tx1"/>
                </a:solidFill>
              </a:rPr>
              <a:t>∗</a:t>
            </a:r>
            <a:r>
              <a:rPr lang="el-GR" sz="2000" b="0" dirty="0">
                <a:solidFill>
                  <a:schemeClr val="tx1"/>
                </a:solidFill>
              </a:rPr>
              <a:t>, Γιώργος Νικολαΐδης</a:t>
            </a:r>
            <a:r>
              <a:rPr lang="el-GR" sz="2000" b="0" baseline="30000" dirty="0">
                <a:solidFill>
                  <a:schemeClr val="tx1"/>
                </a:solidFill>
              </a:rPr>
              <a:t>∗</a:t>
            </a:r>
            <a:r>
              <a:rPr lang="el-GR" sz="2000" b="0" dirty="0">
                <a:solidFill>
                  <a:schemeClr val="tx1"/>
                </a:solidFill>
              </a:rPr>
              <a:t>, Γεώργιος Χατζημηλιούδης</a:t>
            </a:r>
            <a:r>
              <a:rPr lang="el-GR" sz="2000" b="0" baseline="30000" dirty="0">
                <a:solidFill>
                  <a:schemeClr val="tx1"/>
                </a:solidFill>
              </a:rPr>
              <a:t>∗</a:t>
            </a:r>
            <a:r>
              <a:rPr lang="el-GR" sz="2000" b="0" dirty="0">
                <a:solidFill>
                  <a:schemeClr val="tx1"/>
                </a:solidFill>
              </a:rPr>
              <a:t>, Γιάννης Ευαγόρου</a:t>
            </a:r>
            <a:r>
              <a:rPr lang="el-GR" sz="2000" b="0" baseline="30000" dirty="0">
                <a:solidFill>
                  <a:schemeClr val="tx1"/>
                </a:solidFill>
              </a:rPr>
              <a:t>‡</a:t>
            </a:r>
            <a:r>
              <a:rPr lang="el-GR" sz="2000" b="0" dirty="0">
                <a:solidFill>
                  <a:schemeClr val="tx1"/>
                </a:solidFill>
              </a:rPr>
              <a:t>, </a:t>
            </a:r>
            <a:r>
              <a:rPr lang="el-GR" sz="2000" b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Δημήτρης </a:t>
            </a:r>
            <a:r>
              <a:rPr lang="el-GR" sz="2000" dirty="0" err="1" smtClean="0">
                <a:solidFill>
                  <a:schemeClr val="tx1"/>
                </a:solidFill>
              </a:rPr>
              <a:t>Ζεϊναλιπούρ</a:t>
            </a:r>
            <a:r>
              <a:rPr lang="el-GR" sz="2000" b="0" baseline="30000" dirty="0" err="1" smtClean="0">
                <a:solidFill>
                  <a:schemeClr val="tx1"/>
                </a:solidFill>
              </a:rPr>
              <a:t>∗</a:t>
            </a:r>
            <a:r>
              <a:rPr lang="el-GR" sz="2000" b="0" dirty="0" smtClean="0">
                <a:solidFill>
                  <a:schemeClr val="tx1"/>
                </a:solidFill>
              </a:rPr>
              <a:t> </a:t>
            </a:r>
            <a:r>
              <a:rPr lang="el-GR" sz="2000" b="0" dirty="0">
                <a:solidFill>
                  <a:schemeClr val="tx1"/>
                </a:solidFill>
              </a:rPr>
              <a:t>και Πάνος Κ. Χρυσάνθης </a:t>
            </a:r>
            <a:r>
              <a:rPr lang="el-GR" sz="2000" b="0" baseline="30000" dirty="0" smtClean="0">
                <a:solidFill>
                  <a:schemeClr val="tx1"/>
                </a:solidFill>
              </a:rPr>
              <a:t>§</a:t>
            </a:r>
            <a:endParaRPr lang="el-GR" sz="2000" b="0" baseline="30000" dirty="0">
              <a:solidFill>
                <a:schemeClr val="tx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3568" y="5097378"/>
            <a:ext cx="7777162" cy="70788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0" dirty="0" smtClean="0">
                <a:solidFill>
                  <a:schemeClr val="tx1"/>
                </a:solidFill>
              </a:rPr>
              <a:t>13</a:t>
            </a:r>
            <a:r>
              <a:rPr lang="el-GR" sz="2000" b="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b="0" dirty="0" smtClean="0">
                <a:solidFill>
                  <a:schemeClr val="tx1"/>
                </a:solidFill>
              </a:rPr>
              <a:t> Ελληνικό Συμπόσιο Διαχείρισης Δεδομένων, Οικονομικό Πανεπιστήμιο Αθηνών, 30-31 Ιουλίου 2015. </a:t>
            </a: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717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73016"/>
            <a:ext cx="935484" cy="9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573066"/>
            <a:ext cx="25558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8148"/>
            <a:ext cx="2881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8772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sym typeface="Wingdings" charset="0"/>
              </a:rPr>
              <a:t>* </a:t>
            </a:r>
            <a:r>
              <a:rPr lang="en-US" sz="1600" i="1" dirty="0" err="1" smtClean="0">
                <a:sym typeface="Wingdings" charset="0"/>
              </a:rPr>
              <a:t>Radiomap</a:t>
            </a:r>
            <a:r>
              <a:rPr lang="en-US" sz="1600" i="1" dirty="0" smtClean="0">
                <a:sym typeface="Wingdings" charset="0"/>
              </a:rPr>
              <a:t> </a:t>
            </a:r>
            <a:r>
              <a:rPr lang="en-US" sz="1600" i="1" dirty="0" err="1" smtClean="0">
                <a:sym typeface="Wingdings" charset="0"/>
              </a:rPr>
              <a:t>Prefetching</a:t>
            </a:r>
            <a:r>
              <a:rPr lang="en-US" sz="1600" i="1" dirty="0" smtClean="0">
                <a:sym typeface="Wingdings" charset="0"/>
              </a:rPr>
              <a:t> for Indoor Navigation in Intermittently Connected Wi-Fi Networks</a:t>
            </a:r>
            <a:r>
              <a:rPr lang="el-GR" sz="1600" i="1" dirty="0" smtClean="0">
                <a:sym typeface="Wingdings" charset="0"/>
              </a:rPr>
              <a:t>, </a:t>
            </a:r>
            <a:r>
              <a:rPr lang="en-US" sz="1600" b="0" i="1" dirty="0" smtClean="0">
                <a:sym typeface="Wingdings" charset="0"/>
              </a:rPr>
              <a:t>16th IEEE International Conference on Mobile Data Management" (MDM '15</a:t>
            </a:r>
            <a:r>
              <a:rPr lang="el-GR" sz="1600" b="0" i="1" dirty="0" smtClean="0">
                <a:sym typeface="Wingdings" charset="0"/>
              </a:rPr>
              <a:t>), </a:t>
            </a:r>
            <a:r>
              <a:rPr lang="en-US" sz="1600" b="0" i="1" dirty="0" smtClean="0">
                <a:sym typeface="Wingdings" charset="0"/>
              </a:rPr>
              <a:t>June 15-18, 2015, Pittsburgh, PA, USA.</a:t>
            </a:r>
            <a:r>
              <a:rPr lang="el-GR" sz="1600" b="0" i="1" dirty="0" smtClean="0">
                <a:sym typeface="Wingdings" charset="0"/>
              </a:rPr>
              <a:t> 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CSA </a:t>
            </a:r>
            <a:r>
              <a:rPr lang="el-GR" dirty="0" smtClean="0">
                <a:ea typeface="ＭＳ Ｐゴシック" pitchFamily="34" charset="-128"/>
                <a:cs typeface="Arial" pitchFamily="34" charset="0"/>
              </a:rPr>
              <a:t>Αδυναμίες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52512"/>
            <a:ext cx="8229600" cy="309656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defRPr/>
            </a:pPr>
            <a:r>
              <a:rPr lang="el-GR" sz="2800" b="1" dirty="0" smtClean="0">
                <a:ea typeface="ＭＳ Ｐゴシック" pitchFamily="34" charset="-128"/>
              </a:rPr>
              <a:t>Δεν γνωρίζουμε εκ των προτέρων ποια κτίρια χρειαζόμαστε</a:t>
            </a:r>
            <a:r>
              <a:rPr lang="en-US" sz="2800" b="1" dirty="0" smtClean="0">
                <a:ea typeface="ＭＳ Ｐゴシック" pitchFamily="34" charset="-128"/>
              </a:rPr>
              <a:t>.</a:t>
            </a:r>
          </a:p>
          <a:p>
            <a:pPr marL="914400" lvl="1" indent="-514350">
              <a:defRPr/>
            </a:pPr>
            <a:r>
              <a:rPr lang="el-GR" sz="2400" dirty="0" smtClean="0">
                <a:ea typeface="ＭＳ Ｐゴシック" pitchFamily="34" charset="-128"/>
              </a:rPr>
              <a:t>πχ., ο χρήστης έχει χαθεί στην Πανεπιστημιούπολη</a:t>
            </a:r>
            <a:endParaRPr lang="en-US" sz="24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r>
              <a:rPr lang="el-GR" sz="2800" b="1" dirty="0" smtClean="0">
                <a:ea typeface="ＭＳ Ｐゴシック" pitchFamily="34" charset="-128"/>
              </a:rPr>
              <a:t>Δεν υπάρχει συμβατότητα με την νέα τάση του </a:t>
            </a:r>
            <a:r>
              <a:rPr lang="en-US" sz="2800" b="1" dirty="0" smtClean="0">
                <a:ea typeface="ＭＳ Ｐゴシック" pitchFamily="34" charset="-128"/>
              </a:rPr>
              <a:t>Cloud. </a:t>
            </a:r>
            <a:endParaRPr lang="en-US" sz="28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l-GR" sz="2400" dirty="0" smtClean="0">
                <a:ea typeface="ＭＳ Ｐゴシック" pitchFamily="34" charset="-128"/>
              </a:rPr>
              <a:t>Τα δεδομένα (σημεία αναφοράς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ea typeface="ＭＳ Ｐゴシック" pitchFamily="34" charset="-128"/>
              </a:rPr>
              <a:t>Σημεία Ενδιαφέροντος ΕΧ) είναι αφόρητα για κινητές συσκευές</a:t>
            </a:r>
            <a:endParaRPr lang="en-US" sz="24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r>
              <a:rPr lang="el-GR" sz="2800" b="1" dirty="0" smtClean="0">
                <a:ea typeface="ＭＳ Ｐゴシック" pitchFamily="34" charset="-128"/>
              </a:rPr>
              <a:t>Βασίζεται σε πεπαλαιωμένα δεδομένα</a:t>
            </a:r>
            <a:endParaRPr lang="en-US" sz="2800" b="1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l-GR" sz="2400" dirty="0" smtClean="0">
                <a:ea typeface="ＭＳ Ｐゴシック" pitchFamily="34" charset="-128"/>
              </a:rPr>
              <a:t>Δεν εκμεταλλεύεται τους πιο πρόσφατους </a:t>
            </a:r>
            <a:r>
              <a:rPr lang="el-GR" sz="2400" dirty="0" err="1" smtClean="0">
                <a:ea typeface="ＭＳ Ｐゴシック" pitchFamily="34" charset="-128"/>
              </a:rPr>
              <a:t>Ραδιοχάρτες</a:t>
            </a:r>
            <a:endParaRPr lang="en-US" sz="24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marL="514350" indent="-514350">
              <a:buFontTx/>
              <a:buNone/>
              <a:defRPr/>
            </a:pPr>
            <a:endParaRPr lang="en-US" sz="1100" b="1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endParaRPr lang="en-US" sz="1800" i="1" dirty="0" smtClean="0">
              <a:ea typeface="ＭＳ Ｐゴシック" pitchFamily="34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18705"/>
            <a:ext cx="3672408" cy="255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4766"/>
            <a:ext cx="2856772" cy="23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4288" y="4005064"/>
            <a:ext cx="1979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0" dirty="0" smtClean="0"/>
              <a:t>Τα </a:t>
            </a:r>
            <a:r>
              <a:rPr lang="en-US" sz="1400" dirty="0" smtClean="0"/>
              <a:t>8,900 </a:t>
            </a:r>
            <a:r>
              <a:rPr lang="el-GR" sz="1400" dirty="0"/>
              <a:t>μ</a:t>
            </a:r>
            <a:r>
              <a:rPr lang="en-US" sz="1400" b="0" baseline="30000" dirty="0" smtClean="0"/>
              <a:t>2 </a:t>
            </a:r>
            <a:r>
              <a:rPr lang="el-GR" sz="1400" b="0" dirty="0" smtClean="0"/>
              <a:t>του Τμήματος Πληροφορικής έχουν</a:t>
            </a:r>
            <a:r>
              <a:rPr lang="en-US" sz="1400" b="0" dirty="0" smtClean="0"/>
              <a:t> </a:t>
            </a:r>
            <a:r>
              <a:rPr lang="en-US" sz="1400" dirty="0" smtClean="0"/>
              <a:t>45,000 </a:t>
            </a:r>
            <a:r>
              <a:rPr lang="el-GR" sz="1400" b="0" dirty="0" smtClean="0"/>
              <a:t>σημεία αναφοράς</a:t>
            </a:r>
            <a:r>
              <a:rPr lang="en-US" sz="1400" b="0" dirty="0" smtClean="0"/>
              <a:t>!</a:t>
            </a:r>
          </a:p>
          <a:p>
            <a:pPr algn="ctr"/>
            <a:r>
              <a:rPr lang="en-US" sz="1400" b="0" dirty="0" smtClean="0"/>
              <a:t>(3-6MB) </a:t>
            </a:r>
          </a:p>
          <a:p>
            <a:pPr algn="ctr"/>
            <a:endParaRPr lang="en-US" sz="1400" b="0" dirty="0"/>
          </a:p>
          <a:p>
            <a:pPr algn="ctr"/>
            <a:r>
              <a:rPr lang="el-GR" sz="1400" dirty="0" smtClean="0"/>
              <a:t>Πανεπιστημιούπολη</a:t>
            </a:r>
            <a:endParaRPr lang="en-US" sz="1400" dirty="0" smtClean="0"/>
          </a:p>
          <a:p>
            <a:pPr algn="ctr"/>
            <a:r>
              <a:rPr lang="en-US" sz="1400" b="0" dirty="0" smtClean="0"/>
              <a:t>50-100MB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3309" y="2166573"/>
            <a:ext cx="2035146" cy="25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SSA </a:t>
            </a:r>
            <a:r>
              <a:rPr lang="el-GR" dirty="0" smtClean="0"/>
              <a:t>Πλοήγηση </a:t>
            </a:r>
            <a:r>
              <a:rPr lang="en-US" dirty="0" smtClean="0"/>
              <a:t>(Anyplace)</a:t>
            </a:r>
            <a:endParaRPr lang="en-US" dirty="0"/>
          </a:p>
        </p:txBody>
      </p:sp>
      <p:sp>
        <p:nvSpPr>
          <p:cNvPr id="16387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IIN </a:t>
            </a:r>
            <a:r>
              <a:rPr lang="el-GR" sz="2800" dirty="0" smtClean="0"/>
              <a:t>Υπηρεσία</a:t>
            </a:r>
            <a:endParaRPr lang="en-US" sz="2800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1296541" cy="19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412776"/>
            <a:ext cx="3024187" cy="4968974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0" name="Can 40"/>
          <p:cNvSpPr>
            <a:spLocks noChangeArrowheads="1"/>
          </p:cNvSpPr>
          <p:nvPr/>
        </p:nvSpPr>
        <p:spPr bwMode="auto">
          <a:xfrm>
            <a:off x="6443539" y="2276872"/>
            <a:ext cx="1728861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824" y="2060848"/>
            <a:ext cx="2088232" cy="0"/>
          </a:xfrm>
          <a:prstGeom prst="straightConnector1">
            <a:avLst/>
          </a:prstGeom>
          <a:noFill/>
          <a:ln w="38100" algn="ctr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784" y="148478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07A37"/>
                </a:solidFill>
              </a:rPr>
              <a:t>Που βρίσκομαι;</a:t>
            </a:r>
            <a:endParaRPr lang="en-US" sz="2400" dirty="0">
              <a:solidFill>
                <a:srgbClr val="007A37"/>
              </a:solidFill>
            </a:endParaRPr>
          </a:p>
        </p:txBody>
      </p:sp>
      <p:sp>
        <p:nvSpPr>
          <p:cNvPr id="16393" name="Rectangle 52"/>
          <p:cNvSpPr>
            <a:spLocks noChangeArrowheads="1"/>
          </p:cNvSpPr>
          <p:nvPr/>
        </p:nvSpPr>
        <p:spPr bwMode="auto">
          <a:xfrm>
            <a:off x="6588001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4" name="Rectangle 53"/>
          <p:cNvSpPr>
            <a:spLocks noChangeArrowheads="1"/>
          </p:cNvSpPr>
          <p:nvPr/>
        </p:nvSpPr>
        <p:spPr bwMode="auto">
          <a:xfrm>
            <a:off x="6876926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5" name="Rectangle 54"/>
          <p:cNvSpPr>
            <a:spLocks noChangeArrowheads="1"/>
          </p:cNvSpPr>
          <p:nvPr/>
        </p:nvSpPr>
        <p:spPr bwMode="auto">
          <a:xfrm>
            <a:off x="7164264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ctangle 55"/>
          <p:cNvSpPr>
            <a:spLocks noChangeArrowheads="1"/>
          </p:cNvSpPr>
          <p:nvPr/>
        </p:nvSpPr>
        <p:spPr bwMode="auto">
          <a:xfrm>
            <a:off x="7451601" y="3313510"/>
            <a:ext cx="217488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353121" cy="21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832" y="4869160"/>
            <a:ext cx="2016224" cy="0"/>
          </a:xfrm>
          <a:prstGeom prst="straightConnector1">
            <a:avLst/>
          </a:prstGeom>
          <a:noFill/>
          <a:ln w="38100" algn="ctr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8" name="Rectangle 17"/>
          <p:cNvSpPr/>
          <p:nvPr/>
        </p:nvSpPr>
        <p:spPr>
          <a:xfrm>
            <a:off x="2411760" y="53012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el-GR" dirty="0" smtClean="0">
                <a:solidFill>
                  <a:srgbClr val="FF0000"/>
                </a:solidFill>
              </a:rPr>
              <a:t>Διακοπτόμενη Συνδεσιμότητα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3497"/>
            <a:ext cx="16271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784" y="436510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007A37"/>
                </a:solidFill>
              </a:rPr>
              <a:t>Που Βρίσκομαι;</a:t>
            </a:r>
            <a:endParaRPr lang="en-US" sz="2400" dirty="0">
              <a:solidFill>
                <a:srgbClr val="007A37"/>
              </a:solidFill>
            </a:endParaRP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832" y="3573016"/>
            <a:ext cx="208823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800" y="3068960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0" dirty="0" smtClean="0"/>
              <a:t>Που βρίσκομαι;</a:t>
            </a:r>
            <a:endParaRPr lang="en-US" sz="2400" b="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67544" y="1196752"/>
            <a:ext cx="0" cy="1296144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67544" y="2492896"/>
            <a:ext cx="0" cy="187220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67544" y="4365104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 rot="16200000">
            <a:off x="-269393" y="3003938"/>
            <a:ext cx="216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Ανύπαρκτη πλοήγηση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7A37"/>
                </a:solidFill>
              </a:rPr>
              <a:t>Χρόνος</a:t>
            </a:r>
            <a:endParaRPr lang="en-US" sz="2800" dirty="0">
              <a:solidFill>
                <a:srgbClr val="007A3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3928" y="32849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021" y="1484784"/>
            <a:ext cx="23844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Διακοπτόμενη Συνδεσιμότητα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7380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2"/>
            <a:ext cx="8219256" cy="3528616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l-GR" sz="2400" dirty="0" smtClean="0">
                <a:ea typeface="ＭＳ Ｐゴシック" pitchFamily="34" charset="-128"/>
              </a:rPr>
              <a:t>Η κάλυψη </a:t>
            </a:r>
            <a:r>
              <a:rPr lang="en-US" sz="2400" dirty="0" smtClean="0">
                <a:ea typeface="ＭＳ Ｐゴシック" pitchFamily="34" charset="-128"/>
              </a:rPr>
              <a:t>Wi-Fi </a:t>
            </a:r>
            <a:r>
              <a:rPr lang="el-GR" sz="2400" dirty="0" smtClean="0">
                <a:ea typeface="ＭＳ Ｐゴシック" pitchFamily="34" charset="-128"/>
              </a:rPr>
              <a:t>μπορεί να είναι </a:t>
            </a:r>
            <a:r>
              <a:rPr lang="el-GR" sz="2400" b="1" dirty="0" smtClean="0">
                <a:ea typeface="ＭＳ Ｐゴシック" pitchFamily="34" charset="-128"/>
              </a:rPr>
              <a:t>ανώμαλη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σε ΕΧ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εξαιτίας ελλιπούς σχεδιασμού του δικτύου</a:t>
            </a:r>
            <a:endParaRPr lang="en-US" sz="2400" b="1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l-GR" sz="2000" dirty="0" smtClean="0">
                <a:ea typeface="ＭＳ Ｐゴシック" pitchFamily="34" charset="-128"/>
              </a:rPr>
              <a:t>Ολοκληρωμένος σχεδιασμός απαιτεί</a:t>
            </a:r>
            <a:br>
              <a:rPr lang="el-GR" sz="2000" dirty="0" smtClean="0">
                <a:ea typeface="ＭＳ Ｐゴシック" pitchFamily="34" charset="-128"/>
              </a:rPr>
            </a:br>
            <a:r>
              <a:rPr lang="el-GR" sz="2000" b="1" dirty="0" smtClean="0">
                <a:ea typeface="ＭＳ Ｐゴシック" pitchFamily="34" charset="-128"/>
              </a:rPr>
              <a:t>εργαλείο επιθεώρησης τοποθεσίας</a:t>
            </a:r>
            <a:r>
              <a:rPr lang="el-GR" sz="2000" b="1" dirty="0">
                <a:ea typeface="ＭＳ Ｐゴシック" pitchFamily="34" charset="-128"/>
              </a:rPr>
              <a:t/>
            </a:r>
            <a:br>
              <a:rPr lang="el-GR" sz="2000" b="1" dirty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l-GR" sz="2000" dirty="0" smtClean="0">
                <a:ea typeface="ＭＳ Ｐゴシック" pitchFamily="34" charset="-128"/>
              </a:rPr>
              <a:t>π.χ., </a:t>
            </a:r>
            <a:r>
              <a:rPr lang="en-US" sz="2000" dirty="0" err="1" smtClean="0">
                <a:ea typeface="ＭＳ Ｐゴシック" pitchFamily="34" charset="-128"/>
              </a:rPr>
              <a:t>Ekahau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Tamograph</a:t>
            </a:r>
            <a:r>
              <a:rPr lang="en-US" sz="2000" dirty="0" smtClean="0">
                <a:ea typeface="ＭＳ Ｐゴシック" pitchFamily="34" charset="-128"/>
              </a:rPr>
              <a:t>).</a:t>
            </a:r>
            <a:endParaRPr lang="el-GR" sz="2000" dirty="0">
              <a:ea typeface="ＭＳ Ｐゴシック" pitchFamily="34" charset="-128"/>
            </a:endParaRPr>
          </a:p>
          <a:p>
            <a:pPr marL="914400" lvl="1" indent="-514350"/>
            <a:endParaRPr lang="en-US" sz="1900" dirty="0" smtClean="0">
              <a:ea typeface="ＭＳ Ｐゴシック" pitchFamily="34" charset="-128"/>
            </a:endParaRPr>
          </a:p>
          <a:p>
            <a:pPr marL="514350" indent="-514350"/>
            <a:r>
              <a:rPr lang="el-GR" sz="2400" dirty="0" smtClean="0">
                <a:ea typeface="ＭＳ Ｐゴシック" pitchFamily="34" charset="-128"/>
              </a:rPr>
              <a:t>Καθώς ένας χρήστης κινείται μέσα στο </a:t>
            </a:r>
            <a:r>
              <a:rPr lang="en-US" sz="2400" b="1" dirty="0" smtClean="0">
                <a:ea typeface="ＭＳ Ｐゴシック" pitchFamily="34" charset="-128"/>
              </a:rPr>
              <a:t>Mall </a:t>
            </a:r>
            <a:r>
              <a:rPr lang="el-GR" sz="2400" b="1" dirty="0" smtClean="0">
                <a:ea typeface="ＭＳ Ｐゴシック" pitchFamily="34" charset="-128"/>
              </a:rPr>
              <a:t>της Κύπρου</a:t>
            </a:r>
            <a:endParaRPr lang="en-US" sz="2400" b="1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l-GR" sz="2000" dirty="0" smtClean="0">
                <a:ea typeface="ＭＳ Ｐゴシック" pitchFamily="34" charset="-128"/>
              </a:rPr>
              <a:t>Όποτε </a:t>
            </a:r>
            <a:r>
              <a:rPr lang="el-GR" sz="2000" b="1" dirty="0" smtClean="0">
                <a:ea typeface="ＭＳ Ｐゴシック" pitchFamily="34" charset="-128"/>
              </a:rPr>
              <a:t>εισέρχεται σε κατάστημα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το σήμα του πέφτει </a:t>
            </a:r>
            <a:r>
              <a:rPr lang="el-GR" sz="2000" b="1" dirty="0" smtClean="0">
                <a:ea typeface="ＭＳ Ｐゴシック" pitchFamily="34" charset="-128"/>
              </a:rPr>
              <a:t>κάτω από το όριο συνδεσιμότητας των</a:t>
            </a:r>
            <a:r>
              <a:rPr lang="en-US" sz="2000" dirty="0" smtClean="0">
                <a:ea typeface="ＭＳ Ｐゴシック" pitchFamily="34" charset="-128"/>
              </a:rPr>
              <a:t> -</a:t>
            </a:r>
            <a:r>
              <a:rPr lang="en-US" sz="2000" b="1" dirty="0" smtClean="0">
                <a:ea typeface="ＭＳ Ｐゴシック" pitchFamily="34" charset="-128"/>
              </a:rPr>
              <a:t>85dBm</a:t>
            </a:r>
          </a:p>
          <a:p>
            <a:pPr marL="914400" lvl="1" indent="-514350"/>
            <a:r>
              <a:rPr lang="el-GR" sz="2000" dirty="0" smtClean="0">
                <a:solidFill>
                  <a:srgbClr val="FF0000"/>
                </a:solidFill>
                <a:ea typeface="ＭＳ Ｐゴシック" pitchFamily="34" charset="-128"/>
              </a:rPr>
              <a:t>Όποτε η σύνδεση είναι αδύνατη, η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SSA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a typeface="ＭＳ Ｐゴシック" pitchFamily="34" charset="-128"/>
              </a:rPr>
              <a:t>δεν προσφέρει πλοήγηση</a:t>
            </a:r>
            <a:endParaRPr lang="en-US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3309" y="2028085"/>
            <a:ext cx="2035146" cy="25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</a:t>
            </a:r>
            <a:r>
              <a:rPr lang="el-GR" dirty="0" smtClean="0"/>
              <a:t>Πλοήγηση</a:t>
            </a:r>
            <a:endParaRPr lang="en-US" dirty="0"/>
          </a:p>
        </p:txBody>
      </p:sp>
      <p:sp>
        <p:nvSpPr>
          <p:cNvPr id="16387" name="TextBox 26"/>
          <p:cNvSpPr txBox="1">
            <a:spLocks noChangeArrowheads="1"/>
          </p:cNvSpPr>
          <p:nvPr/>
        </p:nvSpPr>
        <p:spPr bwMode="auto">
          <a:xfrm>
            <a:off x="5651500" y="980728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IIN </a:t>
            </a:r>
            <a:r>
              <a:rPr lang="el-GR" sz="2800" dirty="0" smtClean="0"/>
              <a:t>Υπηρεσία</a:t>
            </a:r>
            <a:endParaRPr lang="en-US" sz="2800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227" y="980728"/>
            <a:ext cx="1296541" cy="19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556792"/>
            <a:ext cx="3024187" cy="4824958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0" name="Can 40"/>
          <p:cNvSpPr>
            <a:spLocks noChangeArrowheads="1"/>
          </p:cNvSpPr>
          <p:nvPr/>
        </p:nvSpPr>
        <p:spPr bwMode="auto">
          <a:xfrm>
            <a:off x="6443539" y="2780928"/>
            <a:ext cx="1728861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808" y="2060848"/>
            <a:ext cx="316835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808" y="1196752"/>
            <a:ext cx="309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0" dirty="0" smtClean="0"/>
              <a:t>Προ-ανάκτηση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l-GR" sz="2400" b="0" dirty="0" smtClean="0"/>
              <a:t>γραμμών του ΡΧ</a:t>
            </a:r>
            <a:endParaRPr lang="en-US" sz="2400" b="0" dirty="0"/>
          </a:p>
        </p:txBody>
      </p:sp>
      <p:sp>
        <p:nvSpPr>
          <p:cNvPr id="16393" name="Rectangle 52"/>
          <p:cNvSpPr>
            <a:spLocks noChangeArrowheads="1"/>
          </p:cNvSpPr>
          <p:nvPr/>
        </p:nvSpPr>
        <p:spPr bwMode="auto">
          <a:xfrm>
            <a:off x="6588001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4" name="Rectangle 53"/>
          <p:cNvSpPr>
            <a:spLocks noChangeArrowheads="1"/>
          </p:cNvSpPr>
          <p:nvPr/>
        </p:nvSpPr>
        <p:spPr bwMode="auto">
          <a:xfrm>
            <a:off x="6876926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5" name="Rectangle 54"/>
          <p:cNvSpPr>
            <a:spLocks noChangeArrowheads="1"/>
          </p:cNvSpPr>
          <p:nvPr/>
        </p:nvSpPr>
        <p:spPr bwMode="auto">
          <a:xfrm>
            <a:off x="7164264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ctangle 55"/>
          <p:cNvSpPr>
            <a:spLocks noChangeArrowheads="1"/>
          </p:cNvSpPr>
          <p:nvPr/>
        </p:nvSpPr>
        <p:spPr bwMode="auto">
          <a:xfrm>
            <a:off x="7451601" y="3817566"/>
            <a:ext cx="217488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353121" cy="21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195736" y="51571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A37"/>
                </a:solidFill>
                <a:sym typeface="Wingdings" pitchFamily="2" charset="2"/>
              </a:rPr>
              <a:t> </a:t>
            </a:r>
            <a:r>
              <a:rPr lang="el-GR" dirty="0" smtClean="0">
                <a:solidFill>
                  <a:srgbClr val="007A37"/>
                </a:solidFill>
              </a:rPr>
              <a:t>Διακοπτόμενη Συνδεσιμότητα</a:t>
            </a:r>
            <a:endParaRPr lang="en-US" dirty="0">
              <a:solidFill>
                <a:srgbClr val="007A37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553"/>
            <a:ext cx="16271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699792" y="5085184"/>
            <a:ext cx="316835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699792" y="4221088"/>
            <a:ext cx="309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0" dirty="0" smtClean="0"/>
              <a:t>Προ-ανάκτηση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l-GR" sz="2400" b="0" dirty="0" smtClean="0"/>
              <a:t>γραμμών του ΡΧ</a:t>
            </a:r>
            <a:endParaRPr lang="en-US" sz="2400" b="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5576" y="980728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7A37"/>
                </a:solidFill>
              </a:rPr>
              <a:t>Χρόνος</a:t>
            </a:r>
            <a:endParaRPr lang="en-US" sz="2800" dirty="0">
              <a:solidFill>
                <a:srgbClr val="007A37"/>
              </a:solidFill>
            </a:endParaRP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3211" y="2636912"/>
            <a:ext cx="504056" cy="432048"/>
          </a:xfrm>
          <a:prstGeom prst="can">
            <a:avLst>
              <a:gd name="adj" fmla="val 43897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3608" y="5733256"/>
            <a:ext cx="504056" cy="432048"/>
          </a:xfrm>
          <a:prstGeom prst="can">
            <a:avLst>
              <a:gd name="adj" fmla="val 43897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808" y="3501008"/>
            <a:ext cx="3024336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843262" y="2564904"/>
            <a:ext cx="309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0" dirty="0" smtClean="0">
                <a:solidFill>
                  <a:schemeClr val="tx1"/>
                </a:solidFill>
              </a:rPr>
              <a:t>Προ-ανάκτηση </a:t>
            </a:r>
            <a:r>
              <a:rPr lang="en-US" sz="2400" dirty="0" smtClean="0">
                <a:solidFill>
                  <a:schemeClr val="tx1"/>
                </a:solidFill>
              </a:rPr>
              <a:t>K </a:t>
            </a:r>
            <a:r>
              <a:rPr lang="el-GR" sz="2400" b="0" dirty="0" smtClean="0">
                <a:solidFill>
                  <a:schemeClr val="tx1"/>
                </a:solidFill>
              </a:rPr>
              <a:t>γραμμών του ΡΧ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31409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755576" y="2708920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55576" y="4509120"/>
            <a:ext cx="0" cy="1368152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5496" y="2996952"/>
            <a:ext cx="2988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dirty="0" smtClean="0">
                <a:solidFill>
                  <a:srgbClr val="FF0000"/>
                </a:solidFill>
              </a:rPr>
              <a:t>Προσδιορισμός θέσης με χρήση αποθηκευμένων δεδομένων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l-GR" sz="4000" dirty="0" smtClean="0">
                <a:ea typeface="ＭＳ Ｐゴシック" pitchFamily="34" charset="-128"/>
              </a:rPr>
              <a:t>Διατύπωση Προβλήματος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18002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ea typeface="ＭＳ Ｐゴシック" pitchFamily="34" charset="-128"/>
              </a:rPr>
              <a:t>Ένας </a:t>
            </a:r>
            <a:r>
              <a:rPr lang="el-GR" b="1" dirty="0" smtClean="0">
                <a:ea typeface="ＭＳ Ｐゴシック" pitchFamily="34" charset="-128"/>
              </a:rPr>
              <a:t>χρήστης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κινείται σε εσωτερικό χώρο (ΕΧ) που έχει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Σημεία Πρόσβασης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AP = {ap</a:t>
            </a:r>
            <a:r>
              <a:rPr lang="en-US" b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1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,…, ap</a:t>
            </a:r>
            <a:r>
              <a:rPr lang="en-US" b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m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}.</a:t>
            </a:r>
          </a:p>
          <a:p>
            <a:r>
              <a:rPr lang="el-GR" b="1" dirty="0" err="1" smtClean="0">
                <a:ea typeface="ＭＳ Ｐゴシック" pitchFamily="34" charset="-128"/>
              </a:rPr>
              <a:t>Ραδιοχάρτης</a:t>
            </a:r>
            <a:r>
              <a:rPr lang="el-GR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l-GR" b="1" dirty="0" smtClean="0">
                <a:solidFill>
                  <a:srgbClr val="FF0000"/>
                </a:solidFill>
                <a:ea typeface="ＭＳ Ｐゴシック" pitchFamily="34" charset="-128"/>
              </a:rPr>
              <a:t>ΡΧ</a:t>
            </a:r>
            <a:r>
              <a:rPr lang="en-US" dirty="0" smtClean="0">
                <a:ea typeface="ＭＳ Ｐゴシック" pitchFamily="34" charset="-128"/>
              </a:rPr>
              <a:t>) </a:t>
            </a:r>
            <a:r>
              <a:rPr lang="el-GR" dirty="0" smtClean="0">
                <a:ea typeface="ＭＳ Ｐゴシック" pitchFamily="34" charset="-128"/>
              </a:rPr>
              <a:t>είναι διαθέσιμος στον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Εξυπηρετητή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95536" y="2636912"/>
            <a:ext cx="54726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u </a:t>
            </a:r>
            <a:r>
              <a:rPr lang="el-GR" sz="2800" b="0" dirty="0" smtClean="0"/>
              <a:t>καταμετρά το </a:t>
            </a:r>
            <a:r>
              <a:rPr lang="el-GR" sz="2800" dirty="0" smtClean="0"/>
              <a:t>αποτύπωμα</a:t>
            </a:r>
            <a:r>
              <a:rPr lang="en-US" sz="2800" dirty="0" smtClean="0"/>
              <a:t>:           </a:t>
            </a:r>
            <a:r>
              <a:rPr lang="en-US" sz="2800" dirty="0" smtClean="0">
                <a:solidFill>
                  <a:srgbClr val="007A37"/>
                </a:solidFill>
              </a:rPr>
              <a:t>V</a:t>
            </a:r>
            <a:r>
              <a:rPr lang="en-US" sz="2800" baseline="-25000" dirty="0" smtClean="0">
                <a:solidFill>
                  <a:srgbClr val="007A37"/>
                </a:solidFill>
              </a:rPr>
              <a:t>r</a:t>
            </a:r>
            <a:r>
              <a:rPr lang="en-US" sz="2800" dirty="0" smtClean="0">
                <a:solidFill>
                  <a:srgbClr val="007A37"/>
                </a:solidFill>
              </a:rPr>
              <a:t> = [ap</a:t>
            </a:r>
            <a:r>
              <a:rPr lang="en-US" sz="2800" baseline="-25000" dirty="0" smtClean="0">
                <a:solidFill>
                  <a:srgbClr val="007A37"/>
                </a:solidFill>
              </a:rPr>
              <a:t>1r</a:t>
            </a:r>
            <a:r>
              <a:rPr lang="en-US" sz="2800" dirty="0" smtClean="0">
                <a:solidFill>
                  <a:srgbClr val="007A37"/>
                </a:solidFill>
              </a:rPr>
              <a:t>,…, </a:t>
            </a:r>
            <a:r>
              <a:rPr lang="en-US" sz="2800" dirty="0" err="1" smtClean="0">
                <a:solidFill>
                  <a:srgbClr val="007A37"/>
                </a:solidFill>
              </a:rPr>
              <a:t>ap</a:t>
            </a:r>
            <a:r>
              <a:rPr lang="en-US" sz="2800" baseline="-25000" dirty="0" err="1" smtClean="0">
                <a:solidFill>
                  <a:srgbClr val="007A37"/>
                </a:solidFill>
              </a:rPr>
              <a:t>mr</a:t>
            </a:r>
            <a:r>
              <a:rPr lang="en-US" sz="2800" dirty="0" smtClean="0">
                <a:solidFill>
                  <a:srgbClr val="007A37"/>
                </a:solidFill>
              </a:rPr>
              <a:t>] </a:t>
            </a:r>
            <a:r>
              <a:rPr lang="el-GR" sz="2800" b="0" dirty="0" smtClean="0"/>
              <a:t>σε κάθε </a:t>
            </a:r>
            <a:r>
              <a:rPr lang="el-GR" sz="2800" dirty="0" smtClean="0"/>
              <a:t>θέση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  <a:r>
              <a:rPr lang="el-GR" sz="2800" b="0" dirty="0" smtClean="0"/>
              <a:t>και στέλνει</a:t>
            </a:r>
            <a:r>
              <a:rPr lang="en-US" sz="2800" b="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b="0" dirty="0" smtClean="0"/>
              <a:t> </a:t>
            </a:r>
            <a:r>
              <a:rPr lang="el-GR" sz="2800" b="0" dirty="0" smtClean="0"/>
              <a:t>στον</a:t>
            </a:r>
            <a:r>
              <a:rPr lang="en-US" sz="2800" b="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="0" dirty="0" smtClean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800" kern="0" baseline="-25000" dirty="0" smtClean="0">
                <a:solidFill>
                  <a:srgbClr val="FF0000"/>
                </a:solidFill>
                <a:cs typeface="ＭＳ Ｐゴシック" charset="0"/>
              </a:rPr>
              <a:t>l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: </a:t>
            </a:r>
            <a:r>
              <a:rPr lang="el-GR" sz="2800" kern="0" dirty="0" smtClean="0">
                <a:solidFill>
                  <a:schemeClr val="tx1"/>
                </a:solidFill>
                <a:cs typeface="ＭＳ Ｐゴシック" charset="0"/>
              </a:rPr>
              <a:t>Πιθανότητα </a:t>
            </a:r>
            <a:r>
              <a:rPr lang="el-GR" sz="2800" kern="0" dirty="0" err="1" smtClean="0">
                <a:solidFill>
                  <a:schemeClr val="tx1"/>
                </a:solidFill>
                <a:cs typeface="ＭＳ Ｐゴシック" charset="0"/>
              </a:rPr>
              <a:t>Συνδεσιμό-τητας</a:t>
            </a:r>
            <a:r>
              <a:rPr lang="el-GR" sz="2800" kern="0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l-GR" sz="2800" b="0" kern="0" dirty="0" smtClean="0">
                <a:solidFill>
                  <a:schemeClr val="tx1"/>
                </a:solidFill>
                <a:cs typeface="ＭＳ Ｐゴシック" charset="0"/>
              </a:rPr>
              <a:t>ενός χρήστη στη θέση 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l.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Σκοπός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Προ-ανάκτηση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K </a:t>
            </a:r>
            <a:r>
              <a:rPr lang="el-GR" sz="2400" b="0" kern="0" dirty="0" err="1" smtClean="0">
                <a:solidFill>
                  <a:schemeClr val="tx1"/>
                </a:solidFill>
                <a:latin typeface="+mn-lt"/>
                <a:cs typeface="ＭＳ Ｐゴシック" charset="0"/>
              </a:rPr>
              <a:t>κατα-χωρήσεων</a:t>
            </a:r>
            <a:r>
              <a:rPr lang="el-GR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του ΡΧ στον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l-GR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,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</a:t>
            </a:r>
            <a:r>
              <a:rPr lang="el-GR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ώστε ο 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</a:t>
            </a:r>
            <a:r>
              <a:rPr lang="el-GR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να μπορεί να προσδιορίσει τη θέση του με </a:t>
            </a:r>
            <a:r>
              <a:rPr lang="el-GR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ακρίβεια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</a:t>
            </a:r>
            <a:r>
              <a:rPr lang="el-GR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και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</a:t>
            </a:r>
            <a:r>
              <a:rPr lang="el-GR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αποδοτικά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177" y="2929778"/>
            <a:ext cx="3081107" cy="30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22065">
            <a:off x="7022494" y="4398791"/>
            <a:ext cx="644701" cy="8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3273" y="2994803"/>
            <a:ext cx="2940315" cy="2985344"/>
            <a:chOff x="9144001" y="2243336"/>
            <a:chExt cx="3877460" cy="4014727"/>
          </a:xfrm>
        </p:grpSpPr>
        <p:sp>
          <p:nvSpPr>
            <p:cNvPr id="25621" name="TextBox 6"/>
            <p:cNvSpPr txBox="1">
              <a:spLocks noChangeArrowheads="1"/>
            </p:cNvSpPr>
            <p:nvPr/>
          </p:nvSpPr>
          <p:spPr bwMode="auto">
            <a:xfrm>
              <a:off x="11952312" y="22433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4" name="TextBox 9"/>
            <p:cNvSpPr txBox="1">
              <a:spLocks noChangeArrowheads="1"/>
            </p:cNvSpPr>
            <p:nvPr/>
          </p:nvSpPr>
          <p:spPr bwMode="auto">
            <a:xfrm>
              <a:off x="12322567" y="263345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5" name="TextBox 10"/>
            <p:cNvSpPr txBox="1">
              <a:spLocks noChangeArrowheads="1"/>
            </p:cNvSpPr>
            <p:nvPr/>
          </p:nvSpPr>
          <p:spPr bwMode="auto">
            <a:xfrm>
              <a:off x="12561912" y="28529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6" name="TextBox 11"/>
            <p:cNvSpPr txBox="1">
              <a:spLocks noChangeArrowheads="1"/>
            </p:cNvSpPr>
            <p:nvPr/>
          </p:nvSpPr>
          <p:spPr bwMode="auto">
            <a:xfrm>
              <a:off x="11952313" y="281940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8" name="TextBox 13"/>
            <p:cNvSpPr txBox="1">
              <a:spLocks noChangeArrowheads="1"/>
            </p:cNvSpPr>
            <p:nvPr/>
          </p:nvSpPr>
          <p:spPr bwMode="auto">
            <a:xfrm>
              <a:off x="12528378" y="33234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9" name="TextBox 14"/>
            <p:cNvSpPr txBox="1">
              <a:spLocks noChangeArrowheads="1"/>
            </p:cNvSpPr>
            <p:nvPr/>
          </p:nvSpPr>
          <p:spPr bwMode="auto">
            <a:xfrm>
              <a:off x="12528378" y="231534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0" name="TextBox 15"/>
            <p:cNvSpPr txBox="1">
              <a:spLocks noChangeArrowheads="1"/>
            </p:cNvSpPr>
            <p:nvPr/>
          </p:nvSpPr>
          <p:spPr bwMode="auto">
            <a:xfrm>
              <a:off x="11952313" y="368349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1" name="TextBox 16"/>
            <p:cNvSpPr txBox="1">
              <a:spLocks noChangeArrowheads="1"/>
            </p:cNvSpPr>
            <p:nvPr/>
          </p:nvSpPr>
          <p:spPr bwMode="auto">
            <a:xfrm>
              <a:off x="12384361" y="382751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2" name="TextBox 17"/>
            <p:cNvSpPr txBox="1">
              <a:spLocks noChangeArrowheads="1"/>
            </p:cNvSpPr>
            <p:nvPr/>
          </p:nvSpPr>
          <p:spPr bwMode="auto">
            <a:xfrm>
              <a:off x="11808298" y="411554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3" name="TextBox 18"/>
            <p:cNvSpPr txBox="1">
              <a:spLocks noChangeArrowheads="1"/>
            </p:cNvSpPr>
            <p:nvPr/>
          </p:nvSpPr>
          <p:spPr bwMode="auto">
            <a:xfrm>
              <a:off x="12024321" y="317943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4" name="TextBox 19"/>
            <p:cNvSpPr txBox="1">
              <a:spLocks noChangeArrowheads="1"/>
            </p:cNvSpPr>
            <p:nvPr/>
          </p:nvSpPr>
          <p:spPr bwMode="auto">
            <a:xfrm>
              <a:off x="9864081" y="41816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5" name="TextBox 20"/>
            <p:cNvSpPr txBox="1">
              <a:spLocks noChangeArrowheads="1"/>
            </p:cNvSpPr>
            <p:nvPr/>
          </p:nvSpPr>
          <p:spPr bwMode="auto">
            <a:xfrm>
              <a:off x="10016482" y="43340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7" name="TextBox 22"/>
            <p:cNvSpPr txBox="1">
              <a:spLocks noChangeArrowheads="1"/>
            </p:cNvSpPr>
            <p:nvPr/>
          </p:nvSpPr>
          <p:spPr bwMode="auto">
            <a:xfrm>
              <a:off x="9986146" y="483392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8" name="TextBox 23"/>
            <p:cNvSpPr txBox="1">
              <a:spLocks noChangeArrowheads="1"/>
            </p:cNvSpPr>
            <p:nvPr/>
          </p:nvSpPr>
          <p:spPr bwMode="auto">
            <a:xfrm>
              <a:off x="10473682" y="47912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0" name="TextBox 25"/>
            <p:cNvSpPr txBox="1">
              <a:spLocks noChangeArrowheads="1"/>
            </p:cNvSpPr>
            <p:nvPr/>
          </p:nvSpPr>
          <p:spPr bwMode="auto">
            <a:xfrm>
              <a:off x="10152114" y="518976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1" name="TextBox 26"/>
            <p:cNvSpPr txBox="1">
              <a:spLocks noChangeArrowheads="1"/>
            </p:cNvSpPr>
            <p:nvPr/>
          </p:nvSpPr>
          <p:spPr bwMode="auto">
            <a:xfrm>
              <a:off x="10440146" y="526177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2" name="TextBox 27"/>
            <p:cNvSpPr txBox="1">
              <a:spLocks noChangeArrowheads="1"/>
            </p:cNvSpPr>
            <p:nvPr/>
          </p:nvSpPr>
          <p:spPr bwMode="auto">
            <a:xfrm>
              <a:off x="10440146" y="4253663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3" name="TextBox 28"/>
            <p:cNvSpPr txBox="1">
              <a:spLocks noChangeArrowheads="1"/>
            </p:cNvSpPr>
            <p:nvPr/>
          </p:nvSpPr>
          <p:spPr bwMode="auto">
            <a:xfrm>
              <a:off x="10944201" y="447558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4" name="TextBox 29"/>
            <p:cNvSpPr txBox="1">
              <a:spLocks noChangeArrowheads="1"/>
            </p:cNvSpPr>
            <p:nvPr/>
          </p:nvSpPr>
          <p:spPr bwMode="auto">
            <a:xfrm>
              <a:off x="11448258" y="440357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5" name="TextBox 30"/>
            <p:cNvSpPr txBox="1">
              <a:spLocks noChangeArrowheads="1"/>
            </p:cNvSpPr>
            <p:nvPr/>
          </p:nvSpPr>
          <p:spPr bwMode="auto">
            <a:xfrm>
              <a:off x="9144001" y="454759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7" name="TextBox 32"/>
            <p:cNvSpPr txBox="1">
              <a:spLocks noChangeArrowheads="1"/>
            </p:cNvSpPr>
            <p:nvPr/>
          </p:nvSpPr>
          <p:spPr bwMode="auto">
            <a:xfrm>
              <a:off x="11664282" y="490763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8" name="TextBox 33"/>
            <p:cNvSpPr txBox="1">
              <a:spLocks noChangeArrowheads="1"/>
            </p:cNvSpPr>
            <p:nvPr/>
          </p:nvSpPr>
          <p:spPr bwMode="auto">
            <a:xfrm>
              <a:off x="11952315" y="454759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9" name="TextBox 34"/>
            <p:cNvSpPr txBox="1">
              <a:spLocks noChangeArrowheads="1"/>
            </p:cNvSpPr>
            <p:nvPr/>
          </p:nvSpPr>
          <p:spPr bwMode="auto">
            <a:xfrm>
              <a:off x="12017819" y="514424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2" name="TextBox 37"/>
            <p:cNvSpPr txBox="1">
              <a:spLocks noChangeArrowheads="1"/>
            </p:cNvSpPr>
            <p:nvPr/>
          </p:nvSpPr>
          <p:spPr bwMode="auto">
            <a:xfrm>
              <a:off x="11664282" y="526767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3" name="TextBox 38"/>
            <p:cNvSpPr txBox="1">
              <a:spLocks noChangeArrowheads="1"/>
            </p:cNvSpPr>
            <p:nvPr/>
          </p:nvSpPr>
          <p:spPr bwMode="auto">
            <a:xfrm>
              <a:off x="11952315" y="569972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4" name="TextBox 39"/>
            <p:cNvSpPr txBox="1">
              <a:spLocks noChangeArrowheads="1"/>
            </p:cNvSpPr>
            <p:nvPr/>
          </p:nvSpPr>
          <p:spPr bwMode="auto">
            <a:xfrm>
              <a:off x="12240347" y="577172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5" name="TextBox 40"/>
            <p:cNvSpPr txBox="1">
              <a:spLocks noChangeArrowheads="1"/>
            </p:cNvSpPr>
            <p:nvPr/>
          </p:nvSpPr>
          <p:spPr bwMode="auto">
            <a:xfrm>
              <a:off x="12312355" y="433156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7" name="TextBox 42"/>
            <p:cNvSpPr txBox="1">
              <a:spLocks noChangeArrowheads="1"/>
            </p:cNvSpPr>
            <p:nvPr/>
          </p:nvSpPr>
          <p:spPr bwMode="auto">
            <a:xfrm>
              <a:off x="10548667" y="2564905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8" name="TextBox 43"/>
            <p:cNvSpPr txBox="1">
              <a:spLocks noChangeArrowheads="1"/>
            </p:cNvSpPr>
            <p:nvPr/>
          </p:nvSpPr>
          <p:spPr bwMode="auto">
            <a:xfrm>
              <a:off x="11088219" y="281940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9" name="TextBox 44"/>
            <p:cNvSpPr txBox="1">
              <a:spLocks noChangeArrowheads="1"/>
            </p:cNvSpPr>
            <p:nvPr/>
          </p:nvSpPr>
          <p:spPr bwMode="auto">
            <a:xfrm>
              <a:off x="12600387" y="418755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1" name="TextBox 46"/>
            <p:cNvSpPr txBox="1">
              <a:spLocks noChangeArrowheads="1"/>
            </p:cNvSpPr>
            <p:nvPr/>
          </p:nvSpPr>
          <p:spPr bwMode="auto">
            <a:xfrm>
              <a:off x="11409788" y="299695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2" name="TextBox 47"/>
            <p:cNvSpPr txBox="1">
              <a:spLocks noChangeArrowheads="1"/>
            </p:cNvSpPr>
            <p:nvPr/>
          </p:nvSpPr>
          <p:spPr bwMode="auto">
            <a:xfrm>
              <a:off x="10800187" y="296341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3" name="TextBox 48"/>
            <p:cNvSpPr txBox="1">
              <a:spLocks noChangeArrowheads="1"/>
            </p:cNvSpPr>
            <p:nvPr/>
          </p:nvSpPr>
          <p:spPr bwMode="auto">
            <a:xfrm>
              <a:off x="11088219" y="339546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5" name="TextBox 50"/>
            <p:cNvSpPr txBox="1">
              <a:spLocks noChangeArrowheads="1"/>
            </p:cNvSpPr>
            <p:nvPr/>
          </p:nvSpPr>
          <p:spPr bwMode="auto">
            <a:xfrm>
              <a:off x="11376250" y="245936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6" name="TextBox 51"/>
            <p:cNvSpPr txBox="1">
              <a:spLocks noChangeArrowheads="1"/>
            </p:cNvSpPr>
            <p:nvPr/>
          </p:nvSpPr>
          <p:spPr bwMode="auto">
            <a:xfrm>
              <a:off x="10872195" y="33234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7" name="TextBox 52"/>
            <p:cNvSpPr txBox="1">
              <a:spLocks noChangeArrowheads="1"/>
            </p:cNvSpPr>
            <p:nvPr/>
          </p:nvSpPr>
          <p:spPr bwMode="auto">
            <a:xfrm>
              <a:off x="9332914" y="481047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8" name="TextBox 53"/>
            <p:cNvSpPr txBox="1">
              <a:spLocks noChangeArrowheads="1"/>
            </p:cNvSpPr>
            <p:nvPr/>
          </p:nvSpPr>
          <p:spPr bwMode="auto">
            <a:xfrm>
              <a:off x="9720067" y="447558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9" name="TextBox 54"/>
            <p:cNvSpPr txBox="1">
              <a:spLocks noChangeArrowheads="1"/>
            </p:cNvSpPr>
            <p:nvPr/>
          </p:nvSpPr>
          <p:spPr bwMode="auto">
            <a:xfrm>
              <a:off x="10944203" y="51236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0" name="TextBox 55"/>
            <p:cNvSpPr txBox="1">
              <a:spLocks noChangeArrowheads="1"/>
            </p:cNvSpPr>
            <p:nvPr/>
          </p:nvSpPr>
          <p:spPr bwMode="auto">
            <a:xfrm>
              <a:off x="9790115" y="5267673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1" name="TextBox 56"/>
            <p:cNvSpPr txBox="1">
              <a:spLocks noChangeArrowheads="1"/>
            </p:cNvSpPr>
            <p:nvPr/>
          </p:nvSpPr>
          <p:spPr bwMode="auto">
            <a:xfrm>
              <a:off x="9180515" y="52341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2" name="TextBox 57"/>
            <p:cNvSpPr txBox="1">
              <a:spLocks noChangeArrowheads="1"/>
            </p:cNvSpPr>
            <p:nvPr/>
          </p:nvSpPr>
          <p:spPr bwMode="auto">
            <a:xfrm>
              <a:off x="9468547" y="5666185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3" name="TextBox 58"/>
            <p:cNvSpPr txBox="1">
              <a:spLocks noChangeArrowheads="1"/>
            </p:cNvSpPr>
            <p:nvPr/>
          </p:nvSpPr>
          <p:spPr bwMode="auto">
            <a:xfrm>
              <a:off x="9756578" y="573819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5" name="TextBox 60"/>
            <p:cNvSpPr txBox="1">
              <a:spLocks noChangeArrowheads="1"/>
            </p:cNvSpPr>
            <p:nvPr/>
          </p:nvSpPr>
          <p:spPr bwMode="auto">
            <a:xfrm>
              <a:off x="10800187" y="569972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6" name="TextBox 61"/>
            <p:cNvSpPr txBox="1">
              <a:spLocks noChangeArrowheads="1"/>
            </p:cNvSpPr>
            <p:nvPr/>
          </p:nvSpPr>
          <p:spPr bwMode="auto">
            <a:xfrm>
              <a:off x="9252523" y="559417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836112" y="3228745"/>
            <a:ext cx="1888157" cy="2397429"/>
            <a:chOff x="1907233" y="2946535"/>
            <a:chExt cx="2489894" cy="3223730"/>
          </a:xfrm>
        </p:grpSpPr>
        <p:pic>
          <p:nvPicPr>
            <p:cNvPr id="2561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2946535"/>
              <a:ext cx="215746" cy="48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509120"/>
              <a:ext cx="2571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233" y="5439340"/>
              <a:ext cx="216043" cy="488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5589240"/>
              <a:ext cx="2571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026" y="3474425"/>
            <a:ext cx="505660" cy="37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8737" y="3272661"/>
            <a:ext cx="556227" cy="6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Freeform 74"/>
          <p:cNvSpPr>
            <a:spLocks/>
          </p:cNvSpPr>
          <p:nvPr/>
        </p:nvSpPr>
        <p:spPr bwMode="auto">
          <a:xfrm>
            <a:off x="6325499" y="3625220"/>
            <a:ext cx="2052741" cy="1345656"/>
          </a:xfrm>
          <a:custGeom>
            <a:avLst/>
            <a:gdLst>
              <a:gd name="T0" fmla="*/ 0 w 2705769"/>
              <a:gd name="T1" fmla="*/ 0 h 1810085"/>
              <a:gd name="T2" fmla="*/ 980900 w 2705769"/>
              <a:gd name="T3" fmla="*/ 1586111 h 1810085"/>
              <a:gd name="T4" fmla="*/ 2572849 w 2705769"/>
              <a:gd name="T5" fmla="*/ 1329773 h 1810085"/>
              <a:gd name="T6" fmla="*/ 1817074 w 2705769"/>
              <a:gd name="T7" fmla="*/ 688917 h 1810085"/>
              <a:gd name="T8" fmla="*/ 1688434 w 2705769"/>
              <a:gd name="T9" fmla="*/ 256343 h 1810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5769"/>
              <a:gd name="T16" fmla="*/ 0 h 1810085"/>
              <a:gd name="T17" fmla="*/ 2705769 w 2705769"/>
              <a:gd name="T18" fmla="*/ 1810085 h 18100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5769" h="1810085">
                <a:moveTo>
                  <a:pt x="0" y="0"/>
                </a:moveTo>
                <a:cubicBezTo>
                  <a:pt x="275390" y="683126"/>
                  <a:pt x="550780" y="1366253"/>
                  <a:pt x="978569" y="1588169"/>
                </a:cubicBezTo>
                <a:cubicBezTo>
                  <a:pt x="1406358" y="1810085"/>
                  <a:pt x="2427705" y="1481221"/>
                  <a:pt x="2566737" y="1331495"/>
                </a:cubicBezTo>
                <a:cubicBezTo>
                  <a:pt x="2705769" y="1181769"/>
                  <a:pt x="1959811" y="868948"/>
                  <a:pt x="1812758" y="689811"/>
                </a:cubicBezTo>
                <a:cubicBezTo>
                  <a:pt x="1665705" y="510674"/>
                  <a:pt x="1675063" y="383674"/>
                  <a:pt x="1684421" y="25667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380" y="3366926"/>
            <a:ext cx="641709" cy="4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71735" flipV="1">
            <a:off x="8381769" y="3850886"/>
            <a:ext cx="307757" cy="72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22065">
            <a:off x="6973984" y="5416762"/>
            <a:ext cx="393073" cy="5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ctangle 85"/>
          <p:cNvSpPr/>
          <p:nvPr/>
        </p:nvSpPr>
        <p:spPr bwMode="auto">
          <a:xfrm>
            <a:off x="5796136" y="2708920"/>
            <a:ext cx="3312368" cy="33843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962856" y="3649682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81475" y="4153738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804248" y="4869160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49627" y="4337824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289587" y="4049792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08303" y="3401720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72400" y="3604295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1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16416" y="5568256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>
                <a:solidFill>
                  <a:srgbClr val="003399"/>
                </a:solidFill>
              </a:rPr>
              <a:t>2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244408" y="4756423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3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44208" y="5136208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4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2454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 smtClean="0">
                <a:solidFill>
                  <a:schemeClr val="bg1">
                    <a:lumMod val="50000"/>
                  </a:schemeClr>
                </a:solidFill>
              </a:rPr>
              <a:t>Εισαγωγή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l-GR" sz="4000" dirty="0" smtClean="0">
                <a:solidFill>
                  <a:schemeClr val="bg1">
                    <a:lumMod val="50000"/>
                  </a:schemeClr>
                </a:solidFill>
              </a:rPr>
              <a:t>Διατύπωση Προβλήματος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l-GR" sz="4000" dirty="0" smtClean="0">
                <a:solidFill>
                  <a:srgbClr val="FF0000"/>
                </a:solidFill>
              </a:rPr>
              <a:t>Το πλαίσιο </a:t>
            </a:r>
            <a:r>
              <a:rPr lang="en-US" sz="4000" dirty="0" err="1" smtClean="0">
                <a:solidFill>
                  <a:srgbClr val="FF0000"/>
                </a:solidFill>
              </a:rPr>
              <a:t>PreLoc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914400" lvl="1" indent="-514350">
              <a:defRPr/>
            </a:pPr>
            <a:r>
              <a:rPr lang="el-GR" sz="3600" i="1" dirty="0">
                <a:solidFill>
                  <a:srgbClr val="FF0000"/>
                </a:solidFill>
              </a:rPr>
              <a:t>Βήμα </a:t>
            </a:r>
            <a:r>
              <a:rPr lang="el-GR" sz="3600" i="1" dirty="0" smtClean="0">
                <a:solidFill>
                  <a:srgbClr val="FF0000"/>
                </a:solidFill>
              </a:rPr>
              <a:t>Συσταδοποιήσης</a:t>
            </a:r>
            <a:endParaRPr lang="el-GR" sz="3600" i="1" dirty="0">
              <a:solidFill>
                <a:srgbClr val="FF0000"/>
              </a:solidFill>
            </a:endParaRPr>
          </a:p>
          <a:p>
            <a:pPr marL="914400" lvl="1" indent="-514350">
              <a:defRPr/>
            </a:pPr>
            <a:r>
              <a:rPr lang="el-GR" sz="3600" i="1" dirty="0">
                <a:solidFill>
                  <a:srgbClr val="FF0000"/>
                </a:solidFill>
              </a:rPr>
              <a:t>Βήμα Επιλογής</a:t>
            </a:r>
          </a:p>
          <a:p>
            <a:pPr marL="914400" lvl="1" indent="-514350">
              <a:defRPr/>
            </a:pPr>
            <a:r>
              <a:rPr lang="el-GR" sz="3600" i="1" dirty="0">
                <a:solidFill>
                  <a:srgbClr val="FF0000"/>
                </a:solidFill>
              </a:rPr>
              <a:t>Βήμα Προσδιορισμού Θέσης</a:t>
            </a:r>
          </a:p>
          <a:p>
            <a:pPr marL="514350" indent="-514350">
              <a:defRPr/>
            </a:pPr>
            <a:r>
              <a:rPr lang="el-GR" sz="4000" dirty="0"/>
              <a:t>Πειραματική </a:t>
            </a:r>
            <a:r>
              <a:rPr lang="el-GR" sz="4000" dirty="0" smtClean="0"/>
              <a:t>Αποτίμηση</a:t>
            </a:r>
            <a:endParaRPr lang="en-US" sz="4000" dirty="0"/>
          </a:p>
          <a:p>
            <a:pPr marL="514350" indent="-514350">
              <a:defRPr/>
            </a:pPr>
            <a:r>
              <a:rPr lang="el-GR" sz="4000" dirty="0"/>
              <a:t>Συμπεράσματα </a:t>
            </a:r>
            <a:r>
              <a:rPr lang="en-US" sz="4000" dirty="0"/>
              <a:t>&amp; </a:t>
            </a:r>
            <a:r>
              <a:rPr lang="el-GR" sz="4000" dirty="0"/>
              <a:t>Μελλοντικές Κατευθύνσεις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- </a:t>
            </a:r>
            <a:r>
              <a:rPr lang="el-GR" sz="4000" dirty="0" smtClean="0">
                <a:ea typeface="ＭＳ Ｐゴシック" pitchFamily="34" charset="-128"/>
              </a:rPr>
              <a:t>Βήμα Συσταδοποιήσης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2664296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 smtClean="0">
                <a:ea typeface="ＭＳ Ｐゴシック" pitchFamily="34" charset="-128"/>
              </a:rPr>
              <a:t>Γιατί;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ΡΧ μπορεί να περιέχει πολλά σημεία</a:t>
            </a:r>
            <a:r>
              <a:rPr lang="el-GR" sz="2400" dirty="0">
                <a:ea typeface="ＭＳ Ｐゴシック" pitchFamily="34" charset="-128"/>
              </a:rPr>
              <a:t/>
            </a:r>
            <a:br>
              <a:rPr lang="el-GR" sz="2400" dirty="0">
                <a:ea typeface="ＭＳ Ｐゴシック" pitchFamily="34" charset="-128"/>
              </a:rPr>
            </a:br>
            <a:r>
              <a:rPr lang="en-US" sz="1600" dirty="0" smtClean="0">
                <a:ea typeface="ＭＳ Ｐゴシック" pitchFamily="34" charset="-128"/>
              </a:rPr>
              <a:t>(</a:t>
            </a:r>
            <a:r>
              <a:rPr lang="el-GR" sz="1600" dirty="0" smtClean="0">
                <a:ea typeface="ＭＳ Ｐゴシック" pitchFamily="34" charset="-128"/>
              </a:rPr>
              <a:t>πχ., </a:t>
            </a:r>
            <a:r>
              <a:rPr lang="en-US" sz="1600" dirty="0" smtClean="0">
                <a:ea typeface="ＭＳ Ｐゴシック" pitchFamily="34" charset="-128"/>
              </a:rPr>
              <a:t>45K </a:t>
            </a:r>
            <a:r>
              <a:rPr lang="el-GR" sz="1600" dirty="0" smtClean="0">
                <a:ea typeface="ＭＳ Ｐゴシック" pitchFamily="34" charset="-128"/>
              </a:rPr>
              <a:t>στο Τμήμα Πληροφορικής </a:t>
            </a:r>
            <a:r>
              <a:rPr lang="en-US" sz="1600" dirty="0" smtClean="0">
                <a:ea typeface="ＭＳ Ｐゴシック" pitchFamily="34" charset="-128"/>
              </a:rPr>
              <a:t>UCY)</a:t>
            </a:r>
          </a:p>
          <a:p>
            <a:r>
              <a:rPr lang="el-GR" sz="2400" b="1" dirty="0" smtClean="0">
                <a:ea typeface="ＭＳ Ｐゴシック" pitchFamily="34" charset="-128"/>
              </a:rPr>
              <a:t>Λειτουργία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l-GR" sz="2400" b="1" dirty="0" err="1" smtClean="0">
                <a:ea typeface="ＭＳ Ｐゴシック" pitchFamily="34" charset="-128"/>
              </a:rPr>
              <a:t>Συσταδοποίηση</a:t>
            </a:r>
            <a:r>
              <a:rPr lang="el-GR" sz="2400" b="1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των σημείων σε </a:t>
            </a:r>
            <a:r>
              <a:rPr lang="el-GR" sz="2400" b="1" dirty="0" smtClean="0">
                <a:ea typeface="ＭＳ Ｐゴシック" pitchFamily="34" charset="-128"/>
              </a:rPr>
              <a:t>ομάδες </a:t>
            </a:r>
            <a:r>
              <a:rPr lang="el-GR" sz="2400" dirty="0" smtClean="0">
                <a:ea typeface="ＭＳ Ｐゴシック" pitchFamily="34" charset="-128"/>
              </a:rPr>
              <a:t>ώστε η προ-ανάκτηση να γίνεται πιο εύκολα.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K-Means</a:t>
            </a:r>
            <a:r>
              <a:rPr lang="el-GR" sz="2400" dirty="0" smtClean="0">
                <a:ea typeface="ＭＳ Ｐゴシック" pitchFamily="34" charset="-128"/>
              </a:rPr>
              <a:t>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απλός καθιερωμένος αλγόριθμος </a:t>
            </a:r>
            <a:r>
              <a:rPr lang="el-GR" sz="2400" dirty="0" err="1" smtClean="0">
                <a:ea typeface="ＭＳ Ｐゴシック" pitchFamily="34" charset="-128"/>
              </a:rPr>
              <a:t>συσταδοποίησης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l-GR" sz="2000" dirty="0" smtClean="0">
                <a:ea typeface="ＭＳ Ｐゴシック" pitchFamily="34" charset="-128"/>
              </a:rPr>
              <a:t>Λειτουργία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smtClean="0">
                <a:ea typeface="ＭＳ Ｐゴシック" pitchFamily="34" charset="-128"/>
              </a:rPr>
              <a:t>τυχαίοι </a:t>
            </a:r>
            <a:r>
              <a:rPr lang="el-GR" sz="2000" dirty="0" err="1" smtClean="0">
                <a:ea typeface="ＭＳ Ｐゴシック" pitchFamily="34" charset="-128"/>
              </a:rPr>
              <a:t>κεντροειδής</a:t>
            </a:r>
            <a:r>
              <a:rPr lang="en-US" sz="2000" dirty="0" smtClean="0">
                <a:ea typeface="ＭＳ Ｐゴシック" pitchFamily="34" charset="-128"/>
              </a:rPr>
              <a:t> (C), </a:t>
            </a:r>
            <a:r>
              <a:rPr lang="el-GR" sz="2000" dirty="0" smtClean="0">
                <a:ea typeface="ＭＳ Ｐゴシック" pitchFamily="34" charset="-128"/>
              </a:rPr>
              <a:t>πρόσθεση σημείων στον κοντινότερο </a:t>
            </a:r>
            <a:r>
              <a:rPr lang="en-US" sz="2000" dirty="0" smtClean="0">
                <a:ea typeface="ＭＳ Ｐゴシック" pitchFamily="34" charset="-128"/>
              </a:rPr>
              <a:t>C, </a:t>
            </a:r>
            <a:r>
              <a:rPr lang="el-GR" sz="2000" dirty="0" smtClean="0">
                <a:ea typeface="ＭＳ Ｐゴシック" pitchFamily="34" charset="-128"/>
              </a:rPr>
              <a:t>αναπροσαρμογή των</a:t>
            </a:r>
            <a:r>
              <a:rPr lang="en-US" sz="2000" dirty="0" smtClean="0">
                <a:ea typeface="ＭＳ Ｐゴシック" pitchFamily="34" charset="-128"/>
              </a:rPr>
              <a:t> C</a:t>
            </a:r>
          </a:p>
          <a:p>
            <a:pPr lvl="1"/>
            <a:r>
              <a:rPr lang="el-GR" sz="2000" b="1" dirty="0" smtClean="0">
                <a:ea typeface="ＭＳ Ｐゴシック" pitchFamily="34" charset="-128"/>
              </a:rPr>
              <a:t>Η αναπροσαρμογή εισάγει επιπλέον πολυπλοκότητα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n-US" sz="2000" b="1" dirty="0" smtClean="0">
                <a:ea typeface="ＭＳ Ｐゴシック" pitchFamily="34" charset="-128"/>
                <a:sym typeface="Wingdings" pitchFamily="2" charset="2"/>
              </a:rPr>
              <a:t></a:t>
            </a:r>
            <a:endParaRPr lang="en-US" sz="2000" b="1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47725"/>
            <a:ext cx="7056784" cy="29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/>
          <p:nvPr/>
        </p:nvGrpSpPr>
        <p:grpSpPr>
          <a:xfrm>
            <a:off x="971600" y="3475717"/>
            <a:ext cx="6984776" cy="2808312"/>
            <a:chOff x="971600" y="3356992"/>
            <a:chExt cx="6984776" cy="2808312"/>
          </a:xfrm>
        </p:grpSpPr>
        <p:sp>
          <p:nvSpPr>
            <p:cNvPr id="280" name="Oval 279"/>
            <p:cNvSpPr/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7308304" y="5517232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971600" y="5661248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- </a:t>
            </a:r>
            <a:r>
              <a:rPr lang="el-GR" sz="4000" dirty="0" smtClean="0">
                <a:ea typeface="ＭＳ Ｐゴシック" pitchFamily="34" charset="-128"/>
              </a:rPr>
              <a:t>Βήμα Συσταδοποιήσης 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528392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>
                <a:ea typeface="ＭＳ Ｐゴシック" pitchFamily="34" charset="-128"/>
              </a:rPr>
              <a:t>Κάνουμε χρήση του </a:t>
            </a:r>
            <a:r>
              <a:rPr lang="el-GR" sz="2400" dirty="0" err="1" smtClean="0">
                <a:ea typeface="ＭＳ Ｐゴシック" pitchFamily="34" charset="-128"/>
              </a:rPr>
              <a:t>αλγ</a:t>
            </a:r>
            <a:r>
              <a:rPr lang="el-GR" sz="2400" dirty="0" smtClean="0">
                <a:ea typeface="ＭＳ Ｐゴシック" pitchFamily="34" charset="-128"/>
              </a:rPr>
              <a:t>.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Bradley-Fayyad-Reina (BFR)*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l-GR" sz="2400" b="1" dirty="0" smtClean="0">
                <a:ea typeface="ＭＳ Ｐゴシック" pitchFamily="34" charset="-128"/>
              </a:rPr>
              <a:t>Παραλλαγή </a:t>
            </a:r>
            <a:r>
              <a:rPr lang="en-US" sz="2400" b="1" dirty="0" smtClean="0">
                <a:ea typeface="ＭＳ Ｐゴシック" pitchFamily="34" charset="-128"/>
              </a:rPr>
              <a:t>k-means </a:t>
            </a:r>
            <a:r>
              <a:rPr lang="el-GR" sz="2400" dirty="0" smtClean="0">
                <a:ea typeface="ＭＳ Ｐゴシック" pitchFamily="34" charset="-128"/>
              </a:rPr>
              <a:t>σχεδιασμένη για </a:t>
            </a:r>
            <a:r>
              <a:rPr lang="el-GR" sz="2400" b="1" dirty="0" smtClean="0">
                <a:ea typeface="ＭＳ Ｐゴシック" pitchFamily="34" charset="-128"/>
              </a:rPr>
              <a:t>μεγάλα δεδομένα</a:t>
            </a:r>
            <a:r>
              <a:rPr lang="en-US" sz="2400" b="1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l-GR" sz="2400" dirty="0" smtClean="0">
                <a:ea typeface="ＭＳ Ｐゴシック" pitchFamily="34" charset="-128"/>
              </a:rPr>
              <a:t>Αντί να </a:t>
            </a:r>
            <a:r>
              <a:rPr lang="el-GR" sz="2400" b="1" dirty="0" smtClean="0">
                <a:ea typeface="ＭＳ Ｐゴシック" pitchFamily="34" charset="-128"/>
              </a:rPr>
              <a:t>υπολογίζει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την </a:t>
            </a:r>
            <a:r>
              <a:rPr lang="en-US" sz="2400" b="1" dirty="0" smtClean="0">
                <a:ea typeface="ＭＳ Ｐゴシック" pitchFamily="34" charset="-128"/>
              </a:rPr>
              <a:t>L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απόσταση ενός σημείου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p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από τον </a:t>
            </a:r>
            <a:r>
              <a:rPr lang="en-US" sz="2400" dirty="0" err="1" smtClean="0">
                <a:ea typeface="ＭＳ Ｐゴシック" pitchFamily="34" charset="-128"/>
              </a:rPr>
              <a:t>centroid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ea typeface="ＭＳ Ｐゴシック" pitchFamily="34" charset="-128"/>
              </a:rPr>
              <a:t>υπολογίζει την απόσταση </a:t>
            </a:r>
            <a:r>
              <a:rPr lang="en-US" sz="2400" b="1" dirty="0" smtClean="0">
                <a:ea typeface="ＭＳ Ｐゴシック" pitchFamily="34" charset="-128"/>
              </a:rPr>
              <a:t>Mahalanobis (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dist</a:t>
            </a:r>
            <a:r>
              <a:rPr lang="en-US" sz="24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Mah</a:t>
            </a:r>
            <a:r>
              <a:rPr lang="en-US" sz="2400" dirty="0" smtClean="0">
                <a:ea typeface="ＭＳ Ｐゴシック" pitchFamily="34" charset="-128"/>
              </a:rPr>
              <a:t>) </a:t>
            </a:r>
            <a:r>
              <a:rPr lang="el-GR" sz="2400" dirty="0" smtClean="0">
                <a:ea typeface="ＭＳ Ｐゴシック" pitchFamily="34" charset="-128"/>
              </a:rPr>
              <a:t>βάσει συγκεκριμένων </a:t>
            </a:r>
            <a:r>
              <a:rPr lang="el-GR" sz="2400" b="1" dirty="0" smtClean="0">
                <a:ea typeface="ＭＳ Ｐゴシック" pitchFamily="34" charset="-128"/>
              </a:rPr>
              <a:t>στατιστικών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(μ, σ)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  <a:endParaRPr lang="el-GR" sz="2400" dirty="0" smtClean="0">
              <a:ea typeface="ＭＳ Ｐゴシック" pitchFamily="34" charset="-128"/>
            </a:endParaRPr>
          </a:p>
          <a:p>
            <a:pPr lvl="1"/>
            <a:r>
              <a:rPr lang="el-GR" sz="2400" dirty="0" smtClean="0">
                <a:ea typeface="ＭＳ Ｐゴシック" pitchFamily="34" charset="-128"/>
              </a:rPr>
              <a:t>Εάν η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dist</a:t>
            </a:r>
            <a:r>
              <a:rPr lang="en-US" sz="2400" b="1" baseline="-25000" dirty="0" err="1" smtClean="0">
                <a:solidFill>
                  <a:srgbClr val="FF0000"/>
                </a:solidFill>
                <a:ea typeface="ＭＳ Ｐゴシック" pitchFamily="34" charset="-128"/>
              </a:rPr>
              <a:t>Mah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είναι μικρότερη ενός </a:t>
            </a:r>
            <a:r>
              <a:rPr lang="el-GR" sz="2400" b="1" dirty="0" smtClean="0">
                <a:ea typeface="ＭＳ Ｐゴシック" pitchFamily="34" charset="-128"/>
              </a:rPr>
              <a:t>ορίου </a:t>
            </a:r>
            <a:r>
              <a:rPr lang="el-GR" sz="2400" dirty="0" smtClean="0">
                <a:ea typeface="ＭＳ Ｐゴシック" pitchFamily="34" charset="-128"/>
              </a:rPr>
              <a:t>τότε το σημείο εισάγεται </a:t>
            </a:r>
            <a:r>
              <a:rPr lang="el-GR" sz="2400" b="1" dirty="0" smtClean="0">
                <a:ea typeface="ＭＳ Ｐゴシック" pitchFamily="34" charset="-128"/>
              </a:rPr>
              <a:t>στο σύνολο</a:t>
            </a:r>
            <a:r>
              <a:rPr lang="en-US" sz="2400" dirty="0" smtClean="0">
                <a:ea typeface="ＭＳ Ｐゴシック" pitchFamily="34" charset="-128"/>
              </a:rPr>
              <a:t>, </a:t>
            </a:r>
            <a:r>
              <a:rPr lang="el-GR" sz="2400" dirty="0" smtClean="0">
                <a:ea typeface="ＭＳ Ｐゴシック" pitchFamily="34" charset="-128"/>
              </a:rPr>
              <a:t>αλλιώς κρατείται για να δημιουργήσει πιθανώς νέα συστάδα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l-GR" sz="2400" b="1" dirty="0" smtClean="0">
                <a:solidFill>
                  <a:srgbClr val="007A37"/>
                </a:solidFill>
                <a:ea typeface="ＭＳ Ｐゴシック" pitchFamily="34" charset="-128"/>
              </a:rPr>
              <a:t>Πλεονέκτημα</a:t>
            </a:r>
            <a:r>
              <a:rPr lang="en-US" sz="2400" b="1" dirty="0" smtClean="0">
                <a:solidFill>
                  <a:srgbClr val="007A37"/>
                </a:solidFill>
                <a:ea typeface="ＭＳ Ｐゴシック" pitchFamily="34" charset="-128"/>
              </a:rPr>
              <a:t>: </a:t>
            </a:r>
            <a:r>
              <a:rPr lang="el-GR" sz="2400" dirty="0" smtClean="0">
                <a:solidFill>
                  <a:srgbClr val="007A37"/>
                </a:solidFill>
                <a:ea typeface="ＭＳ Ｐゴシック" pitchFamily="34" charset="-128"/>
              </a:rPr>
              <a:t>Λιγότεροι υπολογισμοί αναπροσαρμογής</a:t>
            </a:r>
            <a:r>
              <a:rPr lang="en-US" sz="2400" dirty="0" smtClean="0">
                <a:solidFill>
                  <a:srgbClr val="007A37"/>
                </a:solidFill>
                <a:ea typeface="ＭＳ Ｐゴシック" pitchFamily="34" charset="-128"/>
              </a:rPr>
              <a:t>. </a:t>
            </a:r>
            <a:r>
              <a:rPr lang="el-GR" sz="2400" dirty="0" smtClean="0">
                <a:solidFill>
                  <a:srgbClr val="007A37"/>
                </a:solidFill>
                <a:ea typeface="ＭＳ Ｐゴシック" pitchFamily="34" charset="-128"/>
              </a:rPr>
              <a:t>Τα σημεία διασχίζονται μόνο μια φορά</a:t>
            </a:r>
            <a:r>
              <a:rPr lang="en-US" sz="2400" dirty="0" smtClean="0">
                <a:solidFill>
                  <a:srgbClr val="007A37"/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3995936" y="4293096"/>
            <a:ext cx="2592288" cy="20162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Arial" charset="0"/>
              </a:rPr>
              <a:t>μ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08104" y="479715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436096" y="5373216"/>
            <a:ext cx="72008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572000" y="4509120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067944" y="5373216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788024" y="580526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36096" y="479715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292080" y="566124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444208" y="515719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652120" y="602128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508104" y="436510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940152" y="544522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716016" y="508518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043608" y="4911551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7584" y="555962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 (p)</a:t>
            </a:r>
            <a:endParaRPr lang="en-US" sz="2400" dirty="0"/>
          </a:p>
        </p:txBody>
      </p:sp>
      <p:cxnSp>
        <p:nvCxnSpPr>
          <p:cNvPr id="88" name="Straight Arrow Connector 87"/>
          <p:cNvCxnSpPr>
            <a:stCxn id="84" idx="3"/>
          </p:cNvCxnSpPr>
          <p:nvPr/>
        </p:nvCxnSpPr>
        <p:spPr bwMode="auto">
          <a:xfrm>
            <a:off x="1907704" y="5199583"/>
            <a:ext cx="3168352" cy="1016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267744" y="45091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dist</a:t>
            </a:r>
            <a:r>
              <a:rPr lang="en-US" b="0" i="1" baseline="-25000" dirty="0" smtClean="0">
                <a:solidFill>
                  <a:srgbClr val="FF0000"/>
                </a:solidFill>
              </a:rPr>
              <a:t>Mah</a:t>
            </a:r>
            <a:endParaRPr lang="en-US" b="0" i="1" baseline="-25000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9512" y="6309320"/>
            <a:ext cx="838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0" dirty="0" smtClean="0">
                <a:solidFill>
                  <a:schemeClr val="tx1"/>
                </a:solidFill>
              </a:rPr>
              <a:t>* </a:t>
            </a:r>
            <a:r>
              <a:rPr lang="en-US" sz="1400" b="0" dirty="0" smtClean="0">
                <a:solidFill>
                  <a:schemeClr val="tx1"/>
                </a:solidFill>
              </a:rPr>
              <a:t>Scaling Clustering Algorithms to Large Databases.</a:t>
            </a:r>
            <a:r>
              <a:rPr lang="el-GR" sz="1400" b="0" dirty="0" smtClean="0">
                <a:solidFill>
                  <a:schemeClr val="tx1"/>
                </a:solidFill>
              </a:rPr>
              <a:t>. </a:t>
            </a:r>
            <a:r>
              <a:rPr lang="en-US" sz="1400" b="0" dirty="0" smtClean="0">
                <a:solidFill>
                  <a:schemeClr val="tx1"/>
                </a:solidFill>
              </a:rPr>
              <a:t>PS Bradley, UM Fayyad, C Reina - KDD, 1998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pSp>
        <p:nvGrpSpPr>
          <p:cNvPr id="2" name="Group 94"/>
          <p:cNvGrpSpPr/>
          <p:nvPr/>
        </p:nvGrpSpPr>
        <p:grpSpPr>
          <a:xfrm>
            <a:off x="6619875" y="4653136"/>
            <a:ext cx="2495550" cy="1152128"/>
            <a:chOff x="6619875" y="4437112"/>
            <a:chExt cx="2495550" cy="1152128"/>
          </a:xfrm>
        </p:grpSpPr>
        <p:graphicFrame>
          <p:nvGraphicFramePr>
            <p:cNvPr id="90" name="Object 89"/>
            <p:cNvGraphicFramePr>
              <a:graphicFrameLocks noChangeAspect="1"/>
            </p:cNvGraphicFramePr>
            <p:nvPr/>
          </p:nvGraphicFramePr>
          <p:xfrm>
            <a:off x="6619875" y="4508376"/>
            <a:ext cx="2495550" cy="927100"/>
          </p:xfrm>
          <a:graphic>
            <a:graphicData uri="http://schemas.openxmlformats.org/presentationml/2006/ole">
              <p:oleObj spid="_x0000_s237570" name="Equation" r:id="rId4" imgW="1269720" imgH="444240" progId="Equation.3">
                <p:embed/>
              </p:oleObj>
            </a:graphicData>
          </a:graphic>
        </p:graphicFrame>
        <p:sp>
          <p:nvSpPr>
            <p:cNvPr id="94" name="Rectangle 93"/>
            <p:cNvSpPr/>
            <p:nvPr/>
          </p:nvSpPr>
          <p:spPr bwMode="auto">
            <a:xfrm>
              <a:off x="6660232" y="4437112"/>
              <a:ext cx="2376264" cy="115212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8" name="Oval 97"/>
          <p:cNvSpPr/>
          <p:nvPr/>
        </p:nvSpPr>
        <p:spPr bwMode="auto">
          <a:xfrm>
            <a:off x="4499992" y="4653136"/>
            <a:ext cx="165618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988840" y="5013176"/>
            <a:ext cx="2362417" cy="8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/>
      <p:bldP spid="91" grpId="0"/>
      <p:bldP spid="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7056784" cy="29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el-GR" sz="4000" dirty="0" smtClean="0">
                <a:ea typeface="ＭＳ Ｐゴシック" pitchFamily="34" charset="-128"/>
              </a:rPr>
              <a:t>- Βήμα Επιλογής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2808312"/>
          </a:xfrm>
        </p:spPr>
        <p:txBody>
          <a:bodyPr/>
          <a:lstStyle/>
          <a:p>
            <a:r>
              <a:rPr lang="el-GR" sz="2400" dirty="0" smtClean="0">
                <a:ea typeface="ＭＳ Ｐゴシック" pitchFamily="34" charset="-128"/>
              </a:rPr>
              <a:t>Το </a:t>
            </a:r>
            <a:r>
              <a:rPr lang="el-GR" sz="2400" b="1" dirty="0" smtClean="0">
                <a:ea typeface="ＭＳ Ｐゴシック" pitchFamily="34" charset="-128"/>
              </a:rPr>
              <a:t>Βήμα Επιλογής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αποσκοπεί στην </a:t>
            </a:r>
            <a:r>
              <a:rPr lang="el-GR" sz="2400" b="1" dirty="0" smtClean="0">
                <a:ea typeface="ＭＳ Ｐゴシック" pitchFamily="34" charset="-128"/>
              </a:rPr>
              <a:t>ταξινόμηση</a:t>
            </a:r>
            <a:r>
              <a:rPr lang="el-GR" sz="2400" dirty="0" smtClean="0">
                <a:ea typeface="ＭＳ Ｐゴシック" pitchFamily="34" charset="-128"/>
              </a:rPr>
              <a:t> των </a:t>
            </a:r>
            <a:r>
              <a:rPr lang="el-GR" sz="2400" b="1" dirty="0" smtClean="0">
                <a:ea typeface="ＭＳ Ｐゴシック" pitchFamily="34" charset="-128"/>
              </a:rPr>
              <a:t>συστάδων</a:t>
            </a:r>
            <a:r>
              <a:rPr lang="el-GR" sz="2400" dirty="0" smtClean="0">
                <a:ea typeface="ＭＳ Ｐゴシック" pitchFamily="34" charset="-128"/>
              </a:rPr>
              <a:t> που θα </a:t>
            </a:r>
            <a:r>
              <a:rPr lang="el-GR" sz="2400" b="1" dirty="0" smtClean="0">
                <a:ea typeface="ＭＳ Ｐゴシック" pitchFamily="34" charset="-128"/>
              </a:rPr>
              <a:t>ανακτηθούν</a:t>
            </a:r>
            <a:r>
              <a:rPr lang="el-GR" sz="2400" dirty="0" smtClean="0">
                <a:ea typeface="ＭＳ Ｐゴシック" pitchFamily="34" charset="-128"/>
              </a:rPr>
              <a:t>, ώστε οι </a:t>
            </a:r>
            <a:r>
              <a:rPr lang="el-GR" sz="2400" b="1" dirty="0" smtClean="0">
                <a:ea typeface="ＭＳ Ｐゴシック" pitchFamily="34" charset="-128"/>
              </a:rPr>
              <a:t>πιο σημαντικές συστάδες </a:t>
            </a:r>
            <a:r>
              <a:rPr lang="el-GR" sz="2400" dirty="0" smtClean="0">
                <a:ea typeface="ＭＳ Ｐゴシック" pitchFamily="34" charset="-128"/>
              </a:rPr>
              <a:t>να ανακτηθούν πρώτες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r>
              <a:rPr lang="el-GR" sz="2400" b="1" dirty="0" smtClean="0">
                <a:solidFill>
                  <a:srgbClr val="FF0000"/>
                </a:solidFill>
                <a:ea typeface="ＭＳ Ｐゴシック" pitchFamily="34" charset="-128"/>
              </a:rPr>
              <a:t>Ερώτηση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Ποιες </a:t>
            </a:r>
            <a:r>
              <a:rPr lang="el-GR" sz="2400" b="1" dirty="0" smtClean="0">
                <a:ea typeface="ＭＳ Ｐゴシック" pitchFamily="34" charset="-128"/>
              </a:rPr>
              <a:t>συστάδες </a:t>
            </a:r>
            <a:r>
              <a:rPr lang="el-GR" sz="2400" dirty="0" smtClean="0">
                <a:ea typeface="ＭＳ Ｐゴシック" pitchFamily="34" charset="-128"/>
              </a:rPr>
              <a:t>να </a:t>
            </a:r>
            <a:r>
              <a:rPr lang="el-GR" sz="2400" b="1" dirty="0" smtClean="0">
                <a:ea typeface="ＭＳ Ｐゴシック" pitchFamily="34" charset="-128"/>
              </a:rPr>
              <a:t>ανακτήσει</a:t>
            </a:r>
            <a:r>
              <a:rPr lang="el-GR" sz="2400" dirty="0" smtClean="0">
                <a:ea typeface="ＭＳ Ｐゴシック" pitchFamily="34" charset="-128"/>
              </a:rPr>
              <a:t> ένας χρήστης εάν στην επόμενή του θέση </a:t>
            </a:r>
            <a:r>
              <a:rPr lang="el-GR" sz="2400" b="1" dirty="0" smtClean="0">
                <a:ea typeface="ＭＳ Ｐゴシック" pitchFamily="34" charset="-128"/>
              </a:rPr>
              <a:t>δεν έχει διαθέσιμο </a:t>
            </a:r>
            <a:r>
              <a:rPr lang="en-US" sz="2400" dirty="0" smtClean="0">
                <a:ea typeface="ＭＳ Ｐゴシック" pitchFamily="34" charset="-128"/>
              </a:rPr>
              <a:t>Wi-Fi</a:t>
            </a:r>
            <a:r>
              <a:rPr lang="el-GR" sz="2400" dirty="0" smtClean="0">
                <a:ea typeface="ＭＳ Ｐゴシック" pitchFamily="34" charset="-128"/>
              </a:rPr>
              <a:t>;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n-US" sz="2400" dirty="0" err="1" smtClean="0">
                <a:ea typeface="ＭＳ Ｐゴシック" pitchFamily="34" charset="-128"/>
              </a:rPr>
              <a:t>PreLoc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δίνει προτεραιότητα </a:t>
            </a:r>
            <a:r>
              <a:rPr lang="el-GR" sz="2400" dirty="0" smtClean="0">
                <a:ea typeface="ＭＳ Ｐゴシック" pitchFamily="34" charset="-128"/>
              </a:rPr>
              <a:t>στις συστάδες του ΡΧ με βάση </a:t>
            </a:r>
            <a:r>
              <a:rPr lang="el-GR" sz="2400" b="1" dirty="0" smtClean="0">
                <a:ea typeface="ＭＳ Ｐゴシック" pitchFamily="34" charset="-128"/>
              </a:rPr>
              <a:t>ιστορικών κινήσεων </a:t>
            </a:r>
            <a:r>
              <a:rPr lang="el-GR" sz="2400" dirty="0" smtClean="0">
                <a:ea typeface="ＭＳ Ｐゴシック" pitchFamily="34" charset="-128"/>
              </a:rPr>
              <a:t>χρηστών</a:t>
            </a:r>
            <a:r>
              <a:rPr lang="el-GR" sz="2400" b="1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στο κτίριο</a:t>
            </a:r>
            <a:r>
              <a:rPr lang="en-US" sz="2400" dirty="0" smtClean="0">
                <a:ea typeface="ＭＳ Ｐゴシック" pitchFamily="34" charset="-128"/>
              </a:rPr>
              <a:t>!!!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3203848" y="364502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3635896" y="3573016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2915816" y="5589240"/>
            <a:ext cx="576064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3419872" y="5517232"/>
            <a:ext cx="576064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3347864" y="5805264"/>
            <a:ext cx="648072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3347864" y="5013176"/>
            <a:ext cx="720080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3059832" y="4653136"/>
            <a:ext cx="504056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3563888" y="4437112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2987824" y="4077072"/>
            <a:ext cx="504056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4355976" y="3861048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3779912" y="4149080"/>
            <a:ext cx="576064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3419872" y="400506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3131840" y="4293096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292080" y="4077072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6732240" y="3861048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7380312" y="3861048"/>
            <a:ext cx="576064" cy="93610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7524328" y="486916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7668344" y="5301208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7740352" y="5733256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5796136" y="5157192"/>
            <a:ext cx="360040" cy="86409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5652120" y="4725144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6156176" y="486916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6156176" y="5301208"/>
            <a:ext cx="360040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5652120" y="4365104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5" name="Oval 294"/>
          <p:cNvSpPr/>
          <p:nvPr/>
        </p:nvSpPr>
        <p:spPr bwMode="auto">
          <a:xfrm>
            <a:off x="6228184" y="4437112"/>
            <a:ext cx="36004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6" name="Oval 295"/>
          <p:cNvSpPr/>
          <p:nvPr/>
        </p:nvSpPr>
        <p:spPr bwMode="auto">
          <a:xfrm>
            <a:off x="6012160" y="4149080"/>
            <a:ext cx="72008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724128" y="3717032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8" name="Oval 297"/>
          <p:cNvSpPr/>
          <p:nvPr/>
        </p:nvSpPr>
        <p:spPr bwMode="auto">
          <a:xfrm>
            <a:off x="1403648" y="5877272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9" name="Oval 298"/>
          <p:cNvSpPr/>
          <p:nvPr/>
        </p:nvSpPr>
        <p:spPr bwMode="auto">
          <a:xfrm>
            <a:off x="1547664" y="5517232"/>
            <a:ext cx="216024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1619672" y="4797152"/>
            <a:ext cx="21602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1907704" y="4149080"/>
            <a:ext cx="21602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2699792" y="3789040"/>
            <a:ext cx="288032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3" name="Oval 302"/>
          <p:cNvSpPr/>
          <p:nvPr/>
        </p:nvSpPr>
        <p:spPr bwMode="auto">
          <a:xfrm>
            <a:off x="2339752" y="3861048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4" name="Oval 303"/>
          <p:cNvSpPr/>
          <p:nvPr/>
        </p:nvSpPr>
        <p:spPr bwMode="auto">
          <a:xfrm>
            <a:off x="1979712" y="3789040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1619672" y="3861048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36978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00FF"/>
                </a:solidFill>
              </a:rPr>
              <a:t>Τρέχουσα θέση χρήστη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79712" y="3789040"/>
            <a:ext cx="2808312" cy="720080"/>
            <a:chOff x="1979712" y="3789040"/>
            <a:chExt cx="2808312" cy="720080"/>
          </a:xfrm>
        </p:grpSpPr>
        <p:sp>
          <p:nvSpPr>
            <p:cNvPr id="47" name="Oval 46"/>
            <p:cNvSpPr/>
            <p:nvPr/>
          </p:nvSpPr>
          <p:spPr bwMode="auto">
            <a:xfrm>
              <a:off x="2987824" y="4077072"/>
              <a:ext cx="504056" cy="360040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355976" y="3861048"/>
              <a:ext cx="432048" cy="576064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779912" y="4149080"/>
              <a:ext cx="576064" cy="28803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419872" y="400506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99792" y="3789040"/>
              <a:ext cx="288032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339752" y="3861048"/>
              <a:ext cx="432048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79712" y="3789040"/>
              <a:ext cx="432048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3131840" y="4293096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059832" y="4653136"/>
            <a:ext cx="504056" cy="64807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1660525" y="4005064"/>
            <a:ext cx="4664075" cy="2167136"/>
          </a:xfrm>
          <a:custGeom>
            <a:avLst/>
            <a:gdLst>
              <a:gd name="connsiteX0" fmla="*/ 92075 w 4664075"/>
              <a:gd name="connsiteY0" fmla="*/ 2282825 h 2282825"/>
              <a:gd name="connsiteX1" fmla="*/ 644525 w 4664075"/>
              <a:gd name="connsiteY1" fmla="*/ 301625 h 2282825"/>
              <a:gd name="connsiteX2" fmla="*/ 3959225 w 4664075"/>
              <a:gd name="connsiteY2" fmla="*/ 473075 h 2282825"/>
              <a:gd name="connsiteX3" fmla="*/ 4664075 w 4664075"/>
              <a:gd name="connsiteY3" fmla="*/ 2035175 h 22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75" h="2282825">
                <a:moveTo>
                  <a:pt x="92075" y="2282825"/>
                </a:moveTo>
                <a:cubicBezTo>
                  <a:pt x="46037" y="1443037"/>
                  <a:pt x="0" y="603250"/>
                  <a:pt x="644525" y="301625"/>
                </a:cubicBezTo>
                <a:cubicBezTo>
                  <a:pt x="1289050" y="0"/>
                  <a:pt x="3289300" y="184150"/>
                  <a:pt x="3959225" y="473075"/>
                </a:cubicBezTo>
                <a:cubicBezTo>
                  <a:pt x="4629150" y="762000"/>
                  <a:pt x="4422775" y="2105025"/>
                  <a:pt x="4664075" y="20351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4600575" y="3740150"/>
            <a:ext cx="3336925" cy="2968625"/>
          </a:xfrm>
          <a:custGeom>
            <a:avLst/>
            <a:gdLst>
              <a:gd name="connsiteX0" fmla="*/ 276225 w 3336925"/>
              <a:gd name="connsiteY0" fmla="*/ 2355850 h 2968625"/>
              <a:gd name="connsiteX1" fmla="*/ 409575 w 3336925"/>
              <a:gd name="connsiteY1" fmla="*/ 298450 h 2968625"/>
              <a:gd name="connsiteX2" fmla="*/ 2733675 w 3336925"/>
              <a:gd name="connsiteY2" fmla="*/ 565150 h 2968625"/>
              <a:gd name="connsiteX3" fmla="*/ 3305175 w 3336925"/>
              <a:gd name="connsiteY3" fmla="*/ 2279650 h 296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925" h="2968625">
                <a:moveTo>
                  <a:pt x="276225" y="2355850"/>
                </a:moveTo>
                <a:cubicBezTo>
                  <a:pt x="138112" y="1476375"/>
                  <a:pt x="0" y="596900"/>
                  <a:pt x="409575" y="298450"/>
                </a:cubicBezTo>
                <a:cubicBezTo>
                  <a:pt x="819150" y="0"/>
                  <a:pt x="2251075" y="234950"/>
                  <a:pt x="2733675" y="565150"/>
                </a:cubicBezTo>
                <a:cubicBezTo>
                  <a:pt x="3216275" y="895350"/>
                  <a:pt x="3336925" y="2968625"/>
                  <a:pt x="3305175" y="2279650"/>
                </a:cubicBezTo>
              </a:path>
            </a:pathLst>
          </a:cu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1979712" y="4077072"/>
            <a:ext cx="1584176" cy="1296144"/>
          </a:xfrm>
          <a:custGeom>
            <a:avLst/>
            <a:gdLst>
              <a:gd name="connsiteX0" fmla="*/ 1219200 w 1409700"/>
              <a:gd name="connsiteY0" fmla="*/ 2076450 h 2076450"/>
              <a:gd name="connsiteX1" fmla="*/ 1409700 w 1409700"/>
              <a:gd name="connsiteY1" fmla="*/ 38100 h 2076450"/>
              <a:gd name="connsiteX2" fmla="*/ 1409700 w 1409700"/>
              <a:gd name="connsiteY2" fmla="*/ 38100 h 2076450"/>
              <a:gd name="connsiteX3" fmla="*/ 95250 w 1409700"/>
              <a:gd name="connsiteY3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2076450">
                <a:moveTo>
                  <a:pt x="1219200" y="2076450"/>
                </a:moveTo>
                <a:lnTo>
                  <a:pt x="1409700" y="38100"/>
                </a:lnTo>
                <a:lnTo>
                  <a:pt x="1409700" y="38100"/>
                </a:lnTo>
                <a:cubicBezTo>
                  <a:pt x="1190625" y="31750"/>
                  <a:pt x="0" y="171450"/>
                  <a:pt x="95250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56" grpId="0" animBg="1"/>
      <p:bldP spid="57" grpId="0" animBg="1"/>
      <p:bldP spid="55" grpId="0" animBg="1"/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el-GR" sz="4000" dirty="0" smtClean="0">
                <a:ea typeface="ＭＳ Ｐゴシック" pitchFamily="34" charset="-128"/>
              </a:rPr>
              <a:t>- Βήμα Επιλογής</a:t>
            </a:r>
            <a:r>
              <a:rPr lang="en-US" sz="4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err="1" smtClean="0">
                <a:ea typeface="ＭＳ Ｐゴシック" pitchFamily="34" charset="-128"/>
              </a:rPr>
              <a:t>PreLoc</a:t>
            </a:r>
            <a:r>
              <a:rPr lang="en-US" sz="3300" dirty="0" smtClean="0">
                <a:ea typeface="ＭＳ Ｐゴシック" pitchFamily="34" charset="-128"/>
              </a:rPr>
              <a:t> </a:t>
            </a:r>
            <a:r>
              <a:rPr lang="el-GR" sz="3300" dirty="0" smtClean="0">
                <a:ea typeface="ＭＳ Ｐゴシック" pitchFamily="34" charset="-128"/>
              </a:rPr>
              <a:t>στηρίζεται στην </a:t>
            </a:r>
            <a:r>
              <a:rPr lang="el-GR" sz="3300" dirty="0" err="1" smtClean="0">
                <a:ea typeface="ＭＳ Ｐゴシック" pitchFamily="34" charset="-128"/>
              </a:rPr>
              <a:t>ευρετική</a:t>
            </a:r>
            <a:r>
              <a:rPr lang="el-GR" sz="3300" dirty="0" smtClean="0">
                <a:ea typeface="ＭＳ Ｐゴシック" pitchFamily="34" charset="-128"/>
              </a:rPr>
              <a:t> μέθοδο </a:t>
            </a:r>
            <a:r>
              <a:rPr lang="el-GR" sz="3300" b="1" dirty="0" smtClean="0">
                <a:solidFill>
                  <a:schemeClr val="accent2"/>
                </a:solidFill>
                <a:ea typeface="ＭＳ Ｐゴシック" pitchFamily="34" charset="-128"/>
              </a:rPr>
              <a:t>Πιθανολογική Επιλογή Συστάδας </a:t>
            </a:r>
            <a:r>
              <a:rPr lang="en-US" sz="3300" b="1" dirty="0" smtClean="0">
                <a:solidFill>
                  <a:schemeClr val="accent2"/>
                </a:solidFill>
                <a:ea typeface="ＭＳ Ｐゴシック" pitchFamily="34" charset="-128"/>
              </a:rPr>
              <a:t>(Probabilistic Group Selection</a:t>
            </a:r>
            <a:r>
              <a:rPr lang="el-GR" sz="3300" b="1" dirty="0" smtClean="0">
                <a:solidFill>
                  <a:schemeClr val="accent2"/>
                </a:solidFill>
                <a:ea typeface="ＭＳ Ｐゴシック" pitchFamily="34" charset="-128"/>
              </a:rPr>
              <a:t> - </a:t>
            </a:r>
            <a:r>
              <a:rPr lang="en-US" sz="3300" b="1" dirty="0" smtClean="0">
                <a:solidFill>
                  <a:schemeClr val="accent2"/>
                </a:solidFill>
                <a:ea typeface="ＭＳ Ｐゴシック" pitchFamily="34" charset="-128"/>
              </a:rPr>
              <a:t>PGS)</a:t>
            </a:r>
            <a:r>
              <a:rPr lang="en-US" sz="3300" b="1" dirty="0" smtClean="0">
                <a:ea typeface="ＭＳ Ｐゴシック" pitchFamily="34" charset="-128"/>
              </a:rPr>
              <a:t> </a:t>
            </a:r>
            <a:r>
              <a:rPr lang="el-GR" sz="3300" dirty="0" smtClean="0">
                <a:ea typeface="ＭＳ Ｐゴシック" pitchFamily="34" charset="-128"/>
              </a:rPr>
              <a:t>για τον προσδιορισμό </a:t>
            </a:r>
            <a:r>
              <a:rPr lang="el-GR" sz="3300" b="1" dirty="0" smtClean="0">
                <a:ea typeface="ＭＳ Ｐゴシック" pitchFamily="34" charset="-128"/>
              </a:rPr>
              <a:t>προτεραιότητας ανάκτησης</a:t>
            </a:r>
            <a:r>
              <a:rPr lang="en-US" sz="3300" dirty="0" smtClean="0">
                <a:ea typeface="ＭＳ Ｐゴシック" pitchFamily="34" charset="-128"/>
              </a:rPr>
              <a:t>.</a:t>
            </a: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" name="Group 237"/>
          <p:cNvGrpSpPr/>
          <p:nvPr/>
        </p:nvGrpSpPr>
        <p:grpSpPr>
          <a:xfrm>
            <a:off x="539552" y="3481844"/>
            <a:ext cx="2304256" cy="2232248"/>
            <a:chOff x="539552" y="3645024"/>
            <a:chExt cx="2016224" cy="1872208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539552" y="3645024"/>
              <a:ext cx="2016224" cy="187220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3568" y="378904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A</a:t>
              </a:r>
              <a:endParaRPr lang="en-US" sz="1800" dirty="0"/>
            </a:p>
          </p:txBody>
        </p:sp>
        <p:sp>
          <p:nvSpPr>
            <p:cNvPr id="150" name="TextBox 149"/>
            <p:cNvSpPr txBox="1"/>
            <p:nvPr/>
          </p:nvSpPr>
          <p:spPr>
            <a:xfrm flipH="1">
              <a:off x="2051720" y="37890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83568" y="494116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</a:t>
              </a:r>
              <a:endParaRPr lang="en-US" sz="18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051720" y="494116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</a:t>
              </a:r>
              <a:endParaRPr lang="en-US" sz="1800" dirty="0"/>
            </a:p>
          </p:txBody>
        </p:sp>
        <p:cxnSp>
          <p:nvCxnSpPr>
            <p:cNvPr id="161" name="Straight Arrow Connector 160"/>
            <p:cNvCxnSpPr/>
            <p:nvPr/>
          </p:nvCxnSpPr>
          <p:spPr bwMode="auto">
            <a:xfrm flipH="1">
              <a:off x="971600" y="4077072"/>
              <a:ext cx="1152128" cy="93610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1043608" y="3861048"/>
              <a:ext cx="10081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Straight Arrow Connector 174"/>
            <p:cNvCxnSpPr>
              <a:stCxn id="151" idx="3"/>
              <a:endCxn id="152" idx="1"/>
            </p:cNvCxnSpPr>
            <p:nvPr/>
          </p:nvCxnSpPr>
          <p:spPr bwMode="auto">
            <a:xfrm>
              <a:off x="971600" y="5125834"/>
              <a:ext cx="10801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1" name="Straight Arrow Connector 190"/>
            <p:cNvCxnSpPr/>
            <p:nvPr/>
          </p:nvCxnSpPr>
          <p:spPr bwMode="auto">
            <a:xfrm>
              <a:off x="1043608" y="4077072"/>
              <a:ext cx="10081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Straight Arrow Connector 191"/>
            <p:cNvCxnSpPr>
              <a:stCxn id="150" idx="2"/>
            </p:cNvCxnSpPr>
            <p:nvPr/>
          </p:nvCxnSpPr>
          <p:spPr bwMode="auto">
            <a:xfrm>
              <a:off x="2195735" y="4158371"/>
              <a:ext cx="1" cy="84551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 flipH="1">
              <a:off x="899592" y="5267300"/>
              <a:ext cx="10801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>
              <a:endCxn id="150" idx="3"/>
            </p:cNvCxnSpPr>
            <p:nvPr/>
          </p:nvCxnSpPr>
          <p:spPr bwMode="auto">
            <a:xfrm flipV="1">
              <a:off x="1060450" y="3973706"/>
              <a:ext cx="991270" cy="7744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36"/>
          <p:cNvGrpSpPr/>
          <p:nvPr/>
        </p:nvGrpSpPr>
        <p:grpSpPr>
          <a:xfrm>
            <a:off x="3131840" y="3841884"/>
            <a:ext cx="1944216" cy="1944216"/>
            <a:chOff x="3203848" y="2852936"/>
            <a:chExt cx="2672680" cy="2520280"/>
          </a:xfrm>
        </p:grpSpPr>
        <p:sp>
          <p:nvSpPr>
            <p:cNvPr id="106" name="Oval 105"/>
            <p:cNvSpPr/>
            <p:nvPr/>
          </p:nvSpPr>
          <p:spPr bwMode="auto">
            <a:xfrm>
              <a:off x="3203848" y="3717032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110" name="Straight Arrow Connector 109"/>
            <p:cNvCxnSpPr>
              <a:stCxn id="106" idx="5"/>
              <a:endCxn id="118" idx="1"/>
            </p:cNvCxnSpPr>
            <p:nvPr/>
          </p:nvCxnSpPr>
          <p:spPr bwMode="auto">
            <a:xfrm>
              <a:off x="3695549" y="4208733"/>
              <a:ext cx="672782" cy="6727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3491880" y="443711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1.0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355976" y="2852936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283968" y="4797152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Arial" charset="0"/>
                </a:rPr>
                <a:t>B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5292080" y="3645024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Arial" charset="0"/>
                </a:rPr>
                <a:t>C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3" name="Straight Arrow Connector 122"/>
            <p:cNvCxnSpPr>
              <a:endCxn id="119" idx="0"/>
            </p:cNvCxnSpPr>
            <p:nvPr/>
          </p:nvCxnSpPr>
          <p:spPr bwMode="auto">
            <a:xfrm>
              <a:off x="4932040" y="3212976"/>
              <a:ext cx="648072" cy="43204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5" name="TextBox 134"/>
            <p:cNvSpPr txBox="1"/>
            <p:nvPr/>
          </p:nvSpPr>
          <p:spPr>
            <a:xfrm>
              <a:off x="5076056" y="4509120"/>
              <a:ext cx="800472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0.33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733515" y="350634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1.0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 bwMode="auto">
            <a:xfrm flipV="1">
              <a:off x="4644008" y="3429000"/>
              <a:ext cx="72008" cy="136815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5" name="TextBox 214"/>
            <p:cNvSpPr txBox="1"/>
            <p:nvPr/>
          </p:nvSpPr>
          <p:spPr>
            <a:xfrm>
              <a:off x="3995753" y="3789040"/>
              <a:ext cx="890893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0.66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229" name="Straight Arrow Connector 228"/>
            <p:cNvCxnSpPr>
              <a:endCxn id="119" idx="3"/>
            </p:cNvCxnSpPr>
            <p:nvPr/>
          </p:nvCxnSpPr>
          <p:spPr bwMode="auto">
            <a:xfrm flipV="1">
              <a:off x="4796408" y="4136725"/>
              <a:ext cx="580035" cy="81282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2" name="Straight Arrow Connector 231"/>
            <p:cNvCxnSpPr>
              <a:stCxn id="119" idx="1"/>
              <a:endCxn id="117" idx="5"/>
            </p:cNvCxnSpPr>
            <p:nvPr/>
          </p:nvCxnSpPr>
          <p:spPr bwMode="auto">
            <a:xfrm flipH="1" flipV="1">
              <a:off x="4847677" y="3344637"/>
              <a:ext cx="528766" cy="38475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6" name="TextBox 235"/>
            <p:cNvSpPr txBox="1"/>
            <p:nvPr/>
          </p:nvSpPr>
          <p:spPr>
            <a:xfrm>
              <a:off x="5084623" y="3039623"/>
              <a:ext cx="648072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0.5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395536" y="31218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Ιστορικά Δεδομένα</a:t>
            </a:r>
            <a:endParaRPr lang="en-US" sz="20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771800" y="31218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Γράφος Εξάρτησης</a:t>
            </a:r>
            <a:endParaRPr lang="en-US" sz="2000" dirty="0" smtClean="0"/>
          </a:p>
          <a:p>
            <a:pPr algn="ctr"/>
            <a:r>
              <a:rPr lang="en-US" sz="2000" dirty="0" smtClean="0"/>
              <a:t>(DG)</a:t>
            </a:r>
            <a:endParaRPr lang="en-US" sz="2000" dirty="0"/>
          </a:p>
        </p:txBody>
      </p:sp>
      <p:cxnSp>
        <p:nvCxnSpPr>
          <p:cNvPr id="243" name="Straight Arrow Connector 242"/>
          <p:cNvCxnSpPr/>
          <p:nvPr/>
        </p:nvCxnSpPr>
        <p:spPr bwMode="auto">
          <a:xfrm>
            <a:off x="2555776" y="4057908"/>
            <a:ext cx="0" cy="108012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0" name="TextBox 249"/>
          <p:cNvSpPr txBox="1"/>
          <p:nvPr/>
        </p:nvSpPr>
        <p:spPr>
          <a:xfrm>
            <a:off x="5580112" y="243308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Πιθανολογική </a:t>
            </a:r>
            <a:r>
              <a:rPr lang="en-US" sz="2000" dirty="0" smtClean="0">
                <a:solidFill>
                  <a:srgbClr val="FF0000"/>
                </a:solidFill>
              </a:rPr>
              <a:t>k=3 </a:t>
            </a:r>
            <a:r>
              <a:rPr lang="el-GR" sz="2000" dirty="0" smtClean="0">
                <a:solidFill>
                  <a:srgbClr val="FF0000"/>
                </a:solidFill>
              </a:rPr>
              <a:t>Επιλογή Συστάδας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436096" y="3140968"/>
            <a:ext cx="3419872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Αναζήτηση πρώτα στο καλύτερο στον </a:t>
            </a:r>
            <a:r>
              <a:rPr lang="en-US" sz="1800" dirty="0" smtClean="0"/>
              <a:t>DG </a:t>
            </a:r>
            <a:r>
              <a:rPr lang="el-GR" sz="1800" dirty="0" smtClean="0"/>
              <a:t>από</a:t>
            </a:r>
            <a:r>
              <a:rPr lang="en-US" sz="1800" dirty="0" smtClean="0"/>
              <a:t> A:</a:t>
            </a:r>
          </a:p>
          <a:p>
            <a:r>
              <a:rPr lang="el-GR" sz="1800" b="0" dirty="0" smtClean="0"/>
              <a:t>ακολουθεί την πιο ευνοϊκή επιλογή με χρήση ουράς </a:t>
            </a:r>
            <a:r>
              <a:rPr lang="el-GR" sz="1800" b="0" dirty="0" err="1" smtClean="0"/>
              <a:t>προτ</a:t>
            </a:r>
            <a:r>
              <a:rPr lang="el-GR" sz="1800" b="0" dirty="0" smtClean="0"/>
              <a:t>.</a:t>
            </a:r>
            <a:endParaRPr lang="en-US" sz="1800" b="0" dirty="0" smtClean="0"/>
          </a:p>
          <a:p>
            <a:endParaRPr lang="en-US" sz="1800" dirty="0" smtClean="0"/>
          </a:p>
          <a:p>
            <a:r>
              <a:rPr lang="en-US" sz="1800" b="0" dirty="0" smtClean="0"/>
              <a:t>P(A,B)=</a:t>
            </a:r>
            <a:r>
              <a:rPr lang="en-US" sz="1800" dirty="0" smtClean="0"/>
              <a:t>1.0</a:t>
            </a:r>
          </a:p>
          <a:p>
            <a:r>
              <a:rPr lang="en-US" sz="1800" b="0" dirty="0" smtClean="0"/>
              <a:t>P(A,B,D)=</a:t>
            </a:r>
            <a:r>
              <a:rPr lang="en-US" sz="1800" dirty="0" smtClean="0"/>
              <a:t>0.66</a:t>
            </a:r>
          </a:p>
          <a:p>
            <a:r>
              <a:rPr lang="en-US" sz="1800" b="0" dirty="0" smtClean="0"/>
              <a:t>P(A,B,D,C)=0.66*0.5=</a:t>
            </a:r>
            <a:r>
              <a:rPr lang="en-US" sz="1800" dirty="0" smtClean="0"/>
              <a:t>0.33</a:t>
            </a:r>
          </a:p>
          <a:p>
            <a:r>
              <a:rPr lang="en-US" sz="1800" b="0" strike="sngStrike" dirty="0" smtClean="0">
                <a:solidFill>
                  <a:srgbClr val="FF0000"/>
                </a:solidFill>
              </a:rPr>
              <a:t>P(A,B,D,A) =&gt; </a:t>
            </a:r>
            <a:r>
              <a:rPr lang="el-GR" sz="1800" b="0" strike="sngStrike" dirty="0" smtClean="0">
                <a:solidFill>
                  <a:srgbClr val="FF0000"/>
                </a:solidFill>
              </a:rPr>
              <a:t>κύκλος</a:t>
            </a:r>
            <a:endParaRPr lang="en-US" sz="1800" b="0" strike="sngStrike" dirty="0" smtClean="0">
              <a:solidFill>
                <a:srgbClr val="FF0000"/>
              </a:solidFill>
            </a:endParaRPr>
          </a:p>
          <a:p>
            <a:r>
              <a:rPr lang="en-US" sz="1800" b="0" strike="sngStrike" dirty="0" smtClean="0">
                <a:solidFill>
                  <a:srgbClr val="FF0000"/>
                </a:solidFill>
              </a:rPr>
              <a:t>P(A,B,D,C,D)=&gt; </a:t>
            </a:r>
            <a:r>
              <a:rPr lang="el-GR" sz="1800" b="0" strike="sngStrike" dirty="0" smtClean="0">
                <a:solidFill>
                  <a:srgbClr val="FF0000"/>
                </a:solidFill>
              </a:rPr>
              <a:t>κύκλος</a:t>
            </a:r>
            <a:endParaRPr lang="en-US" sz="1800" b="0" strike="sngStrike" dirty="0" smtClean="0">
              <a:solidFill>
                <a:srgbClr val="FF0000"/>
              </a:solidFill>
            </a:endParaRPr>
          </a:p>
          <a:p>
            <a:r>
              <a:rPr lang="en-US" sz="1800" b="0" dirty="0" smtClean="0"/>
              <a:t>P(A,B,C)=</a:t>
            </a:r>
            <a:r>
              <a:rPr lang="en-US" sz="1800" dirty="0" smtClean="0"/>
              <a:t>0.33</a:t>
            </a:r>
          </a:p>
          <a:p>
            <a:r>
              <a:rPr lang="el-GR" sz="1800" b="0" dirty="0" smtClean="0">
                <a:solidFill>
                  <a:schemeClr val="tx1"/>
                </a:solidFill>
              </a:rPr>
              <a:t>Άδεια Ουρά</a:t>
            </a:r>
            <a:r>
              <a:rPr lang="en-US" sz="1800" b="0" dirty="0" smtClean="0">
                <a:solidFill>
                  <a:schemeClr val="tx1"/>
                </a:solidFill>
              </a:rPr>
              <a:t> – </a:t>
            </a:r>
            <a:r>
              <a:rPr lang="el-GR" sz="1800" b="0" dirty="0" smtClean="0">
                <a:solidFill>
                  <a:schemeClr val="tx1"/>
                </a:solidFill>
              </a:rPr>
              <a:t>Τέλος</a:t>
            </a:r>
            <a:r>
              <a:rPr lang="en-US" sz="1800" b="0" dirty="0" smtClean="0">
                <a:solidFill>
                  <a:schemeClr val="tx1"/>
                </a:solidFill>
              </a:rPr>
              <a:t>!</a:t>
            </a:r>
            <a:endParaRPr lang="en-US" sz="1800" b="0" dirty="0" smtClean="0"/>
          </a:p>
        </p:txBody>
      </p:sp>
      <p:cxnSp>
        <p:nvCxnSpPr>
          <p:cNvPr id="257" name="Straight Arrow Connector 256"/>
          <p:cNvCxnSpPr/>
          <p:nvPr/>
        </p:nvCxnSpPr>
        <p:spPr bwMode="auto">
          <a:xfrm flipH="1" flipV="1">
            <a:off x="971600" y="4057908"/>
            <a:ext cx="1296144" cy="108012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3" name="Straight Arrow Connector 262"/>
          <p:cNvCxnSpPr>
            <a:stCxn id="117" idx="2"/>
            <a:endCxn id="106" idx="7"/>
          </p:cNvCxnSpPr>
          <p:nvPr/>
        </p:nvCxnSpPr>
        <p:spPr bwMode="auto">
          <a:xfrm flipH="1">
            <a:off x="3489523" y="4064080"/>
            <a:ext cx="480422" cy="509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6" name="TextBox 265"/>
          <p:cNvSpPr txBox="1"/>
          <p:nvPr/>
        </p:nvSpPr>
        <p:spPr>
          <a:xfrm>
            <a:off x="3203848" y="39859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B050"/>
                </a:solidFill>
              </a:rPr>
              <a:t>0.5</a:t>
            </a:r>
            <a:endParaRPr lang="en-US" sz="1600" b="0" dirty="0">
              <a:solidFill>
                <a:srgbClr val="00B050"/>
              </a:solidFill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467544" y="3573016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08520" y="3373542"/>
            <a:ext cx="68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" dirty="0" smtClean="0">
                <a:solidFill>
                  <a:srgbClr val="0000FF"/>
                </a:solidFill>
              </a:rPr>
              <a:t>Τρέχουσα θέση χρήστη</a:t>
            </a:r>
            <a:endParaRPr lang="en-US" sz="700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64088" y="3140968"/>
            <a:ext cx="3384376" cy="33843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148064" y="5373216"/>
            <a:ext cx="399593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740352" y="5373216"/>
            <a:ext cx="1660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007A37"/>
                </a:solidFill>
              </a:rPr>
              <a:t>Τερματίζει νωρίς!</a:t>
            </a:r>
            <a:endParaRPr lang="en-US" sz="1400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66" grpId="0"/>
      <p:bldP spid="43" grpId="0" animBg="1"/>
      <p:bldP spid="44" grpId="0"/>
      <p:bldP spid="45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ea typeface="ＭＳ Ｐゴシック" pitchFamily="34" charset="-128"/>
              </a:rPr>
              <a:t>Παρακίνηση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981075"/>
            <a:ext cx="8136904" cy="3600053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400" dirty="0" smtClean="0">
                <a:ea typeface="ＭＳ Ｐゴシック" pitchFamily="34" charset="-128"/>
              </a:rPr>
              <a:t>Ο σύγχρονος πολίτης περνά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80-90% </a:t>
            </a:r>
            <a:r>
              <a:rPr lang="el-GR" sz="2400" dirty="0" smtClean="0">
                <a:ea typeface="ＭＳ Ｐゴシック" pitchFamily="34" charset="-128"/>
              </a:rPr>
              <a:t>του χρόνου του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σε </a:t>
            </a:r>
            <a:r>
              <a:rPr lang="el-GR" sz="2400" dirty="0">
                <a:ea typeface="ＭＳ Ｐゴシック" pitchFamily="34" charset="-128"/>
              </a:rPr>
              <a:t>Ε</a:t>
            </a:r>
            <a:r>
              <a:rPr lang="el-GR" sz="2400" dirty="0" smtClean="0">
                <a:ea typeface="ＭＳ Ｐゴシック" pitchFamily="34" charset="-128"/>
              </a:rPr>
              <a:t>σωτερικούς </a:t>
            </a:r>
            <a:r>
              <a:rPr lang="el-GR" sz="2400" dirty="0">
                <a:ea typeface="ＭＳ Ｐゴシック" pitchFamily="34" charset="-128"/>
              </a:rPr>
              <a:t>Χ</a:t>
            </a:r>
            <a:r>
              <a:rPr lang="el-GR" sz="2400" dirty="0" smtClean="0">
                <a:ea typeface="ＭＳ Ｐゴシック" pitchFamily="34" charset="-128"/>
              </a:rPr>
              <a:t>ώρους (ΕΧ)</a:t>
            </a:r>
            <a:r>
              <a:rPr lang="en-US" sz="2400" dirty="0" smtClean="0">
                <a:ea typeface="ＭＳ Ｐゴシック" pitchFamily="34" charset="-128"/>
              </a:rPr>
              <a:t> – USA </a:t>
            </a:r>
            <a:r>
              <a:rPr lang="en-US" sz="2400" dirty="0" err="1" smtClean="0">
                <a:ea typeface="ＭＳ Ｐゴシック" pitchFamily="34" charset="-128"/>
              </a:rPr>
              <a:t>Env</a:t>
            </a:r>
            <a:r>
              <a:rPr lang="en-US" sz="2400" dirty="0" smtClean="0">
                <a:ea typeface="ＭＳ Ｐゴシック" pitchFamily="34" charset="-128"/>
              </a:rPr>
              <a:t>. Protection Agency 2011</a:t>
            </a:r>
          </a:p>
          <a:p>
            <a:pPr marL="514350" indent="-514350"/>
            <a:r>
              <a:rPr lang="en-US" sz="2400" dirty="0" smtClean="0">
                <a:ea typeface="ＭＳ Ｐゴシック" pitchFamily="34" charset="-128"/>
              </a:rPr>
              <a:t>&gt;</a:t>
            </a:r>
            <a:r>
              <a:rPr lang="en-US" sz="2400" b="1" dirty="0" smtClean="0">
                <a:ea typeface="ＭＳ Ｐゴシック" pitchFamily="34" charset="-128"/>
              </a:rPr>
              <a:t>85%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των δεδομένων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και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70% </a:t>
            </a:r>
            <a:r>
              <a:rPr lang="el-GR" sz="2400" b="1" dirty="0" smtClean="0">
                <a:ea typeface="ＭＳ Ｐゴシック" pitchFamily="34" charset="-128"/>
              </a:rPr>
              <a:t>της φωνητικής </a:t>
            </a:r>
            <a:r>
              <a:rPr lang="el-GR" sz="2400" dirty="0" smtClean="0">
                <a:ea typeface="ＭＳ Ｐゴシック" pitchFamily="34" charset="-128"/>
              </a:rPr>
              <a:t>επικοινωνίας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προέρχεται από ΕΧ </a:t>
            </a:r>
            <a:r>
              <a:rPr lang="en-US" sz="2400" dirty="0" smtClean="0">
                <a:ea typeface="ＭＳ Ｐゴシック" pitchFamily="34" charset="-128"/>
              </a:rPr>
              <a:t>– Nokia 2012.</a:t>
            </a:r>
          </a:p>
          <a:p>
            <a:pPr marL="514350" indent="-514350"/>
            <a:r>
              <a:rPr lang="el-GR" sz="2400" dirty="0" smtClean="0">
                <a:ea typeface="ＭＳ Ｐゴシック" pitchFamily="34" charset="-128"/>
              </a:rPr>
              <a:t>Ο ακριβής </a:t>
            </a:r>
            <a:r>
              <a:rPr lang="el-GR" sz="2400" b="1" dirty="0" smtClean="0">
                <a:ea typeface="ＭＳ Ｐゴシック" pitchFamily="34" charset="-128"/>
              </a:rPr>
              <a:t>προσδιορισμός της θέσης ατόμων και αντικειμένων (</a:t>
            </a:r>
            <a:r>
              <a:rPr lang="el-GR" sz="2400" b="1" dirty="0" err="1" smtClean="0">
                <a:ea typeface="ＭＳ Ｐゴシック" pitchFamily="34" charset="-128"/>
              </a:rPr>
              <a:t>γεωτοποθέτηση</a:t>
            </a:r>
            <a:r>
              <a:rPr lang="el-GR" sz="2400" b="1" dirty="0" smtClean="0">
                <a:ea typeface="ＭＳ Ｐゴシック" pitchFamily="34" charset="-128"/>
              </a:rPr>
              <a:t>) </a:t>
            </a:r>
            <a:r>
              <a:rPr lang="el-GR" sz="2400" dirty="0" smtClean="0">
                <a:ea typeface="ＭＳ Ｐゴシック" pitchFamily="34" charset="-128"/>
              </a:rPr>
              <a:t>σε ΕΧ μπορεί να ενεργοποιήσει μια ευρεία κλίμακα εφαρμογών.</a:t>
            </a:r>
          </a:p>
          <a:p>
            <a:pPr marL="914400" lvl="1" indent="-514350"/>
            <a:r>
              <a:rPr lang="el-GR" sz="2000" dirty="0" smtClean="0">
                <a:ea typeface="ＭＳ Ｐゴシック" pitchFamily="34" charset="-128"/>
              </a:rPr>
              <a:t>Πλοήγηση, Εμπόριο, Έξυπνα Σπίτια, Εφ. Υγείας &amp; </a:t>
            </a:r>
            <a:r>
              <a:rPr lang="el-GR" sz="2000" dirty="0" err="1" smtClean="0">
                <a:ea typeface="ＭＳ Ｐゴシック" pitchFamily="34" charset="-128"/>
              </a:rPr>
              <a:t>Βιομηχ</a:t>
            </a:r>
            <a:r>
              <a:rPr lang="el-GR" sz="2000" dirty="0" smtClean="0">
                <a:ea typeface="ＭＳ Ｐゴシック" pitchFamily="34" charset="-128"/>
              </a:rPr>
              <a:t>.</a:t>
            </a:r>
          </a:p>
          <a:p>
            <a:pPr marL="514350" indent="-514350"/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539552" y="4581128"/>
            <a:ext cx="7562850" cy="1670757"/>
            <a:chOff x="611560" y="2564904"/>
            <a:chExt cx="8064896" cy="1775842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564904"/>
              <a:ext cx="2592288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3" y="2564904"/>
              <a:ext cx="2448272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2564904"/>
              <a:ext cx="2592288" cy="177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el-GR" sz="4000" dirty="0" smtClean="0">
                <a:ea typeface="ＭＳ Ｐゴシック" pitchFamily="34" charset="-128"/>
              </a:rPr>
              <a:t>Βήμα Επιλογής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24036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>
                <a:ea typeface="ＭＳ Ｐゴシック" pitchFamily="34" charset="-128"/>
              </a:rPr>
              <a:t>Αντί της </a:t>
            </a:r>
            <a:r>
              <a:rPr lang="el-GR" sz="2800" dirty="0" err="1" smtClean="0">
                <a:ea typeface="ＭＳ Ｐゴシック" pitchFamily="34" charset="-128"/>
              </a:rPr>
              <a:t>ευρετικής</a:t>
            </a:r>
            <a:r>
              <a:rPr lang="el-GR" sz="2800" dirty="0" smtClean="0">
                <a:ea typeface="ＭＳ Ｐゴシック" pitchFamily="34" charset="-128"/>
              </a:rPr>
              <a:t> αναζήτησης </a:t>
            </a:r>
            <a:r>
              <a:rPr lang="en-US" sz="2800" b="1" dirty="0" smtClean="0">
                <a:ea typeface="ＭＳ Ｐゴシック" pitchFamily="34" charset="-128"/>
              </a:rPr>
              <a:t>PGS</a:t>
            </a:r>
            <a:r>
              <a:rPr lang="en-US" sz="2800" dirty="0" smtClean="0">
                <a:ea typeface="ＭＳ Ｐゴシック" pitchFamily="34" charset="-128"/>
              </a:rPr>
              <a:t>, </a:t>
            </a:r>
            <a:r>
              <a:rPr lang="el-GR" sz="2800" dirty="0" smtClean="0">
                <a:ea typeface="ＭＳ Ｐゴシック" pitchFamily="34" charset="-128"/>
              </a:rPr>
              <a:t>θα μπορούσαμε να χρησιμοποιήσουμε τεχνικές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l-GR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Τυφλής Αναζήτησης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2400" b="1" dirty="0" smtClean="0">
                <a:ea typeface="ＭＳ Ｐゴシック" pitchFamily="34" charset="-128"/>
              </a:rPr>
              <a:t>BFS, DFS, Random Walker, etc.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Random Selection (RS),</a:t>
            </a:r>
            <a:endParaRPr lang="en-US" sz="2400" b="1" dirty="0" smtClean="0">
              <a:ea typeface="ＭＳ Ｐゴシック" pitchFamily="34" charset="-128"/>
            </a:endParaRP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Iterative Deepening Selection (IDS)</a:t>
            </a:r>
          </a:p>
          <a:p>
            <a:pPr lvl="2"/>
            <a:r>
              <a:rPr lang="en-US" sz="2000" b="1" dirty="0" smtClean="0">
                <a:latin typeface="Arial" pitchFamily="34" charset="0"/>
                <a:ea typeface="ＭＳ Ｐゴシック" pitchFamily="34" charset="-128"/>
              </a:rPr>
              <a:t>DFS </a:t>
            </a:r>
            <a:r>
              <a:rPr lang="el-GR" sz="2000" b="1" dirty="0" smtClean="0">
                <a:latin typeface="Arial" pitchFamily="34" charset="0"/>
                <a:ea typeface="ＭＳ Ｐゴシック" pitchFamily="34" charset="-128"/>
              </a:rPr>
              <a:t>μέχρι βάθος </a:t>
            </a:r>
            <a:r>
              <a:rPr lang="en-US" sz="2000" b="1" dirty="0" smtClean="0">
                <a:latin typeface="Arial" pitchFamily="34" charset="0"/>
                <a:ea typeface="ＭＳ Ｐゴシック" pitchFamily="34" charset="-128"/>
              </a:rPr>
              <a:t>W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(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παράθυρο 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</a:rPr>
              <a:t>lookahead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),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μετά μέχρι </a:t>
            </a:r>
            <a:r>
              <a:rPr lang="el-GR" sz="2000" b="1" dirty="0" smtClean="0">
                <a:latin typeface="Arial" pitchFamily="34" charset="0"/>
                <a:ea typeface="ＭＳ Ｐゴシック" pitchFamily="34" charset="-128"/>
              </a:rPr>
              <a:t>βάθος </a:t>
            </a:r>
            <a:r>
              <a:rPr lang="en-US" sz="2000" b="1" dirty="0" smtClean="0">
                <a:latin typeface="Arial" pitchFamily="34" charset="0"/>
                <a:ea typeface="ＭＳ Ｐゴシック" pitchFamily="34" charset="-128"/>
              </a:rPr>
              <a:t>W+1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,.. 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Ουσιαστικά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BFS </a:t>
            </a:r>
            <a:r>
              <a:rPr lang="el-GR" sz="2000" dirty="0" smtClean="0">
                <a:latin typeface="Arial" pitchFamily="34" charset="0"/>
                <a:ea typeface="ＭＳ Ｐゴシック" pitchFamily="34" charset="-128"/>
              </a:rPr>
              <a:t>διάσχιση αλλά με βελτιωμένη μνήμη καθώς δεν χρειάζεται να διατηρούμε όλη την ουρά διάσχισης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77" name="Group 42"/>
          <p:cNvGrpSpPr/>
          <p:nvPr/>
        </p:nvGrpSpPr>
        <p:grpSpPr>
          <a:xfrm>
            <a:off x="1187624" y="4077072"/>
            <a:ext cx="6768752" cy="2592288"/>
            <a:chOff x="1115616" y="3356992"/>
            <a:chExt cx="6768752" cy="2592288"/>
          </a:xfrm>
        </p:grpSpPr>
        <p:sp>
          <p:nvSpPr>
            <p:cNvPr id="78" name="Oval 77"/>
            <p:cNvSpPr/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5-Point Star 120"/>
          <p:cNvSpPr/>
          <p:nvPr/>
        </p:nvSpPr>
        <p:spPr bwMode="auto">
          <a:xfrm>
            <a:off x="1223120" y="4132530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1560" y="3933056"/>
            <a:ext cx="68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" dirty="0" smtClean="0">
                <a:solidFill>
                  <a:srgbClr val="0000FF"/>
                </a:solidFill>
              </a:rPr>
              <a:t>Τρέχουσα θέση χρήστη</a:t>
            </a:r>
            <a:endParaRPr lang="en-US" sz="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157" y="3645025"/>
            <a:ext cx="2357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</a:t>
            </a:r>
            <a:r>
              <a:rPr lang="el-GR" dirty="0" smtClean="0"/>
              <a:t>Βήμα Προσδιορισμού Θέσης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51520" y="981074"/>
            <a:ext cx="8640960" cy="2879974"/>
          </a:xfrm>
        </p:spPr>
        <p:txBody>
          <a:bodyPr>
            <a:normAutofit/>
          </a:bodyPr>
          <a:lstStyle/>
          <a:p>
            <a:pPr marL="514350" indent="-514350">
              <a:tabLst>
                <a:tab pos="3367088" algn="l"/>
              </a:tabLst>
              <a:defRPr/>
            </a:pPr>
            <a:r>
              <a:rPr lang="el-GR" sz="2400" dirty="0" smtClean="0">
                <a:ea typeface="ＭＳ Ｐゴシック" pitchFamily="34" charset="-128"/>
              </a:rPr>
              <a:t>Ο χρήσης μαζεύει αποτυπώματα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r</a:t>
            </a:r>
            <a:r>
              <a:rPr lang="en-US" sz="2400" b="1" dirty="0" smtClean="0">
                <a:ea typeface="ＭＳ Ｐゴシック" pitchFamily="34" charset="-128"/>
              </a:rPr>
              <a:t> = [ ap</a:t>
            </a:r>
            <a:r>
              <a:rPr lang="en-US" sz="2400" b="1" baseline="-25000" dirty="0" smtClean="0">
                <a:ea typeface="ＭＳ Ｐゴシック" pitchFamily="34" charset="-128"/>
              </a:rPr>
              <a:t>1</a:t>
            </a:r>
            <a:r>
              <a:rPr lang="en-US" sz="2400" b="1" dirty="0" smtClean="0">
                <a:ea typeface="ＭＳ Ｐゴシック" pitchFamily="34" charset="-128"/>
              </a:rPr>
              <a:t>, ap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b="1" dirty="0" smtClean="0">
                <a:ea typeface="ＭＳ Ｐゴシック" pitchFamily="34" charset="-128"/>
              </a:rPr>
              <a:t>, …, ap</a:t>
            </a:r>
            <a:r>
              <a:rPr lang="en-US" sz="2400" b="1" baseline="-25000" dirty="0" smtClean="0">
                <a:ea typeface="ＭＳ Ｐゴシック" pitchFamily="34" charset="-128"/>
              </a:rPr>
              <a:t>m </a:t>
            </a:r>
            <a:r>
              <a:rPr lang="en-US" sz="2400" b="1" dirty="0" smtClean="0">
                <a:ea typeface="ＭＳ Ｐゴシック" pitchFamily="34" charset="-128"/>
              </a:rPr>
              <a:t>] </a:t>
            </a:r>
            <a:r>
              <a:rPr lang="el-GR" sz="2400" dirty="0" smtClean="0">
                <a:ea typeface="ＭＳ Ｐゴシック" pitchFamily="34" charset="-128"/>
              </a:rPr>
              <a:t>και τα συγκρίνει με το Ραδιοχάρτη </a:t>
            </a:r>
            <a:r>
              <a:rPr lang="el-GR" sz="2400" b="1" dirty="0" smtClean="0">
                <a:ea typeface="ＭＳ Ｐゴシック" pitchFamily="34" charset="-128"/>
              </a:rPr>
              <a:t>ΡΧ</a:t>
            </a:r>
            <a:r>
              <a:rPr lang="en-US" sz="2400" b="1" dirty="0" smtClean="0">
                <a:ea typeface="ＭＳ Ｐゴシック" pitchFamily="34" charset="-128"/>
              </a:rPr>
              <a:t> = {V</a:t>
            </a:r>
            <a:r>
              <a:rPr lang="en-US" sz="2400" b="1" baseline="-25000" dirty="0" smtClean="0">
                <a:ea typeface="ＭＳ Ｐゴシック" pitchFamily="34" charset="-128"/>
              </a:rPr>
              <a:t>1</a:t>
            </a:r>
            <a:r>
              <a:rPr lang="en-US" sz="2400" b="1" dirty="0" smtClean="0">
                <a:ea typeface="ＭＳ Ｐゴシック" pitchFamily="34" charset="-128"/>
              </a:rPr>
              <a:t>, V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b="1" dirty="0" smtClean="0">
                <a:ea typeface="ＭＳ Ｐゴシック" pitchFamily="34" charset="-128"/>
              </a:rPr>
              <a:t>, …,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n</a:t>
            </a:r>
            <a:r>
              <a:rPr lang="en-US" sz="2400" b="1" dirty="0" smtClean="0">
                <a:ea typeface="ＭＳ Ｐゴシック" pitchFamily="34" charset="-128"/>
              </a:rPr>
              <a:t>}</a:t>
            </a:r>
            <a:endParaRPr lang="en-US" sz="2400" b="1" baseline="30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>
              <a:tabLst>
                <a:tab pos="3367088" algn="l"/>
              </a:tabLst>
              <a:defRPr/>
            </a:pPr>
            <a:r>
              <a:rPr lang="el-GR" sz="2400" dirty="0" smtClean="0">
                <a:ea typeface="ＭＳ Ｐゴシック" pitchFamily="34" charset="-128"/>
              </a:rPr>
              <a:t>Εναλλακτικές μέθοδοι υπολογισμού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latin typeface="+mj-lt"/>
                <a:ea typeface="ＭＳ Ｐゴシック" pitchFamily="34" charset="-128"/>
              </a:rPr>
              <a:t>||</a:t>
            </a:r>
            <a:r>
              <a:rPr lang="en-US" sz="2400" b="1" dirty="0" smtClean="0">
                <a:ea typeface="ＭＳ Ｐゴシック" pitchFamily="34" charset="-128"/>
              </a:rPr>
              <a:t> V</a:t>
            </a:r>
            <a:r>
              <a:rPr lang="en-US" sz="2400" b="1" baseline="-25000" dirty="0" smtClean="0">
                <a:ea typeface="ＭＳ Ｐゴシック" pitchFamily="34" charset="-128"/>
              </a:rPr>
              <a:t>i </a:t>
            </a:r>
            <a:r>
              <a:rPr lang="en-US" sz="2400" b="1" dirty="0" smtClean="0">
                <a:ea typeface="ＭＳ Ｐゴシック" pitchFamily="34" charset="-128"/>
              </a:rPr>
              <a:t>- V</a:t>
            </a:r>
            <a:r>
              <a:rPr lang="en-US" sz="2400" b="1" baseline="-25000" dirty="0" smtClean="0">
                <a:ea typeface="ＭＳ Ｐゴシック" pitchFamily="34" charset="-128"/>
              </a:rPr>
              <a:t>r</a:t>
            </a:r>
            <a:r>
              <a:rPr lang="en-US" sz="2400" b="1" dirty="0" smtClean="0">
                <a:ea typeface="ＭＳ Ｐゴシック" pitchFamily="34" charset="-128"/>
              </a:rPr>
              <a:t> ||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</a:p>
          <a:p>
            <a:pPr marL="514350" lvl="1" indent="-282575">
              <a:tabLst>
                <a:tab pos="3367088" algn="l"/>
              </a:tabLst>
              <a:defRPr/>
            </a:pPr>
            <a:r>
              <a:rPr lang="el-GR" sz="2000" b="1" dirty="0" smtClean="0">
                <a:ea typeface="ＭＳ Ｐゴシック" pitchFamily="34" charset="-128"/>
              </a:rPr>
              <a:t>Πλησιέστεροι Γείτονες</a:t>
            </a:r>
            <a:r>
              <a:rPr lang="en-US" sz="2000" b="1" dirty="0" smtClean="0">
                <a:ea typeface="ＭＳ Ｐゴシック" pitchFamily="34" charset="-128"/>
              </a:rPr>
              <a:t> (NN)</a:t>
            </a:r>
          </a:p>
          <a:p>
            <a:pPr marL="514350" lvl="1" indent="-282575">
              <a:tabLst>
                <a:tab pos="3367088" algn="l"/>
              </a:tabLst>
              <a:defRPr/>
            </a:pPr>
            <a:r>
              <a:rPr lang="en-US" sz="2000" b="1" dirty="0" smtClean="0">
                <a:ea typeface="ＭＳ Ｐゴシック" pitchFamily="34" charset="-128"/>
              </a:rPr>
              <a:t>K </a:t>
            </a:r>
            <a:r>
              <a:rPr lang="el-GR" sz="2000" b="1" dirty="0">
                <a:ea typeface="ＭＳ Ｐゴシック" pitchFamily="34" charset="-128"/>
              </a:rPr>
              <a:t>Πλησιέστεροι Γείτονες </a:t>
            </a:r>
            <a:r>
              <a:rPr lang="en-US" sz="2000" dirty="0" smtClean="0">
                <a:ea typeface="ＭＳ Ｐゴシック" pitchFamily="34" charset="-128"/>
              </a:rPr>
              <a:t>(w</a:t>
            </a:r>
            <a:r>
              <a:rPr lang="en-US" sz="2000" baseline="-25000" dirty="0" smtClean="0">
                <a:ea typeface="ＭＳ Ｐゴシック" pitchFamily="34" charset="-128"/>
              </a:rPr>
              <a:t>i</a:t>
            </a:r>
            <a:r>
              <a:rPr lang="en-US" sz="2000" dirty="0" smtClean="0">
                <a:ea typeface="ＭＳ Ｐゴシック" pitchFamily="34" charset="-128"/>
              </a:rPr>
              <a:t> = 1 / K) – </a:t>
            </a:r>
            <a:r>
              <a:rPr lang="el-GR" sz="2000" dirty="0" smtClean="0">
                <a:ea typeface="ＭＳ Ｐゴシック" pitchFamily="34" charset="-128"/>
              </a:rPr>
              <a:t>κυρτός συνδυασμός </a:t>
            </a:r>
            <a:r>
              <a:rPr lang="en-US" sz="2000" dirty="0" smtClean="0">
                <a:ea typeface="ＭＳ Ｐゴシック" pitchFamily="34" charset="-128"/>
              </a:rPr>
              <a:t>k </a:t>
            </a:r>
            <a:r>
              <a:rPr lang="el-GR" sz="2000" dirty="0" smtClean="0">
                <a:ea typeface="ＭＳ Ｐゴシック" pitchFamily="34" charset="-128"/>
              </a:rPr>
              <a:t>θέσεων</a:t>
            </a:r>
            <a:endParaRPr lang="en-US" sz="1600" dirty="0" smtClean="0">
              <a:ea typeface="ＭＳ Ｐゴシック" pitchFamily="34" charset="-128"/>
            </a:endParaRPr>
          </a:p>
          <a:p>
            <a:pPr marL="514350" lvl="1" indent="-282575">
              <a:tabLst>
                <a:tab pos="3367088" algn="l"/>
              </a:tabLst>
              <a:defRPr/>
            </a:pPr>
            <a:r>
              <a:rPr lang="el-G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Σταθμισμένοι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K </a:t>
            </a:r>
            <a:r>
              <a:rPr lang="el-G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Πλησιέστεροι Γείτονες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(w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= 1 / || V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- V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|| )</a:t>
            </a:r>
          </a:p>
          <a:p>
            <a:pPr marL="914400" lvl="1" indent="-514350">
              <a:buFontTx/>
              <a:buNone/>
              <a:tabLst>
                <a:tab pos="3367088" algn="l"/>
              </a:tabLst>
              <a:defRPr/>
            </a:pPr>
            <a:endParaRPr lang="en-US" sz="1600" baseline="30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143" y="3931914"/>
            <a:ext cx="2747868" cy="2135252"/>
            <a:chOff x="4355667" y="3356992"/>
            <a:chExt cx="2748546" cy="2135336"/>
          </a:xfrm>
        </p:grpSpPr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5076056" y="3356992"/>
              <a:ext cx="1740133" cy="40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dirty="0" err="1" smtClean="0"/>
                <a:t>Ραδιοχάρτης</a:t>
              </a:r>
              <a:endParaRPr lang="en-US" sz="2000" dirty="0"/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4355667" y="3861048"/>
              <a:ext cx="2748546" cy="163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V</a:t>
              </a:r>
              <a:r>
                <a:rPr lang="en-US" sz="2000" b="0" baseline="-25000" dirty="0" smtClean="0"/>
                <a:t>1</a:t>
              </a:r>
              <a:r>
                <a:rPr lang="en-US" sz="2000" b="0" dirty="0" smtClean="0"/>
                <a:t> </a:t>
              </a:r>
              <a:r>
                <a:rPr lang="en-US" sz="2000" b="0" dirty="0"/>
                <a:t>= [ -71, -82, (x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 smtClean="0"/>
                <a:t>V</a:t>
              </a:r>
              <a:r>
                <a:rPr lang="en-US" sz="2000" b="0" baseline="-25000" dirty="0" smtClean="0"/>
                <a:t>2</a:t>
              </a:r>
              <a:r>
                <a:rPr lang="en-US" sz="2000" b="0" dirty="0" smtClean="0"/>
                <a:t> </a:t>
              </a:r>
              <a:r>
                <a:rPr lang="en-US" sz="2000" b="0" dirty="0"/>
                <a:t>= [ -65, -80, (x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/>
                <a:t>…	</a:t>
              </a:r>
            </a:p>
            <a:p>
              <a:r>
                <a:rPr lang="en-US" sz="2000" b="0" dirty="0" smtClean="0">
                  <a:solidFill>
                    <a:srgbClr val="FF0000"/>
                  </a:solidFill>
                </a:rPr>
                <a:t>V</a:t>
              </a:r>
              <a:r>
                <a:rPr lang="en-US" sz="2000" b="0" baseline="-25000" dirty="0" smtClean="0">
                  <a:solidFill>
                    <a:srgbClr val="FF0000"/>
                  </a:solidFill>
                </a:rPr>
                <a:t>N</a:t>
              </a:r>
              <a:r>
                <a:rPr lang="en-US" sz="2000" b="0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0" dirty="0">
                  <a:solidFill>
                    <a:srgbClr val="FF0000"/>
                  </a:solidFill>
                </a:rPr>
                <a:t>= [ -73, -44, (</a:t>
              </a:r>
              <a:r>
                <a:rPr lang="en-US" sz="2000" b="0" dirty="0" err="1">
                  <a:solidFill>
                    <a:srgbClr val="FF0000"/>
                  </a:solidFill>
                </a:rPr>
                <a:t>x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 err="1">
                  <a:solidFill>
                    <a:srgbClr val="FF0000"/>
                  </a:solidFill>
                </a:rPr>
                <a:t>,y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>
                  <a:solidFill>
                    <a:srgbClr val="FF0000"/>
                  </a:solidFill>
                </a:rPr>
                <a:t>)]</a:t>
              </a:r>
            </a:p>
            <a:p>
              <a:endParaRPr lang="en-US" sz="2000" b="0" dirty="0"/>
            </a:p>
          </p:txBody>
        </p:sp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5868144" y="3860477"/>
            <a:ext cx="2736850" cy="1944687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9632" y="4364161"/>
            <a:ext cx="1853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[ -70, -51]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67944" y="4652565"/>
            <a:ext cx="151216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9992" y="407650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 bwMode="auto">
          <a:xfrm>
            <a:off x="2555776" y="5445224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5245750"/>
            <a:ext cx="792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 smtClean="0">
                <a:solidFill>
                  <a:srgbClr val="0000FF"/>
                </a:solidFill>
              </a:rPr>
              <a:t>Τρέχουσα θέση χρήστη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" grpId="0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Εισαγωγή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Διατύπωση </a:t>
            </a:r>
            <a:r>
              <a:rPr lang="el-GR" sz="4000" dirty="0" smtClean="0">
                <a:solidFill>
                  <a:schemeClr val="bg1">
                    <a:lumMod val="50000"/>
                  </a:schemeClr>
                </a:solidFill>
              </a:rPr>
              <a:t>Προβλήματος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Το πλαίσιο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PreLoc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>
              <a:defRPr/>
            </a:pPr>
            <a:r>
              <a:rPr lang="el-GR" sz="3600" i="1" dirty="0" smtClean="0">
                <a:solidFill>
                  <a:schemeClr val="bg1">
                    <a:lumMod val="50000"/>
                  </a:schemeClr>
                </a:solidFill>
              </a:rPr>
              <a:t>Βήμα Συσταδοποιήσης</a:t>
            </a:r>
          </a:p>
          <a:p>
            <a:pPr marL="914400" lvl="1" indent="-514350">
              <a:defRPr/>
            </a:pPr>
            <a:r>
              <a:rPr lang="el-GR" sz="3600" i="1" dirty="0" smtClean="0">
                <a:solidFill>
                  <a:schemeClr val="bg1">
                    <a:lumMod val="50000"/>
                  </a:schemeClr>
                </a:solidFill>
              </a:rPr>
              <a:t>Βήμα Επιλογής</a:t>
            </a:r>
          </a:p>
          <a:p>
            <a:pPr marL="914400" lvl="1" indent="-514350">
              <a:defRPr/>
            </a:pPr>
            <a:r>
              <a:rPr lang="el-GR" sz="3600" i="1" dirty="0" smtClean="0">
                <a:solidFill>
                  <a:schemeClr val="bg1">
                    <a:lumMod val="50000"/>
                  </a:schemeClr>
                </a:solidFill>
              </a:rPr>
              <a:t>Βήμα Προσδιορισμού Θέσης</a:t>
            </a:r>
          </a:p>
          <a:p>
            <a:pPr marL="514350" indent="-514350">
              <a:defRPr/>
            </a:pPr>
            <a:r>
              <a:rPr lang="el-GR" sz="4000" dirty="0" smtClean="0">
                <a:solidFill>
                  <a:srgbClr val="FF0000"/>
                </a:solidFill>
              </a:rPr>
              <a:t>Πειραματική Αποτίμηση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l-GR" sz="4000" dirty="0" smtClean="0"/>
              <a:t>Συμπεράσματα </a:t>
            </a:r>
            <a:r>
              <a:rPr lang="en-US" sz="4000" dirty="0" smtClean="0"/>
              <a:t>&amp; </a:t>
            </a:r>
            <a:r>
              <a:rPr lang="el-GR" sz="4000" dirty="0" smtClean="0"/>
              <a:t>Μελλοντικές Κατευθύνσεις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256807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ea typeface="ＭＳ Ｐゴシック" pitchFamily="34" charset="-128"/>
              </a:rPr>
              <a:t>CSUCY </a:t>
            </a:r>
            <a:r>
              <a:rPr lang="el-GR" sz="2800" b="1" dirty="0" smtClean="0">
                <a:ea typeface="ＭＳ Ｐゴシック" pitchFamily="34" charset="-128"/>
              </a:rPr>
              <a:t>Δεδομένα</a:t>
            </a:r>
            <a:endParaRPr lang="en-US" sz="2800" b="1" dirty="0" smtClean="0">
              <a:ea typeface="ＭＳ Ｐゴシック" pitchFamily="34" charset="-128"/>
            </a:endParaRPr>
          </a:p>
          <a:p>
            <a:pPr lvl="1"/>
            <a:r>
              <a:rPr lang="en-US" sz="2400" b="1" dirty="0" smtClean="0"/>
              <a:t>8,900 </a:t>
            </a:r>
            <a:r>
              <a:rPr lang="el-GR" sz="2400" b="1" dirty="0" smtClean="0"/>
              <a:t>μ</a:t>
            </a:r>
            <a:r>
              <a:rPr lang="en-US" sz="2400" b="1" baseline="30000" dirty="0" smtClean="0"/>
              <a:t>2 </a:t>
            </a:r>
            <a:r>
              <a:rPr lang="el-GR" sz="2400" dirty="0" smtClean="0"/>
              <a:t>κτίριο Πληροφορικής με </a:t>
            </a:r>
            <a:r>
              <a:rPr lang="en-US" sz="2400" b="1" dirty="0" smtClean="0"/>
              <a:t>4 </a:t>
            </a:r>
            <a:r>
              <a:rPr lang="el-GR" sz="2400" b="1" dirty="0" smtClean="0"/>
              <a:t>ορόφους</a:t>
            </a:r>
            <a:r>
              <a:rPr lang="en-US" sz="2400" b="1" dirty="0" smtClean="0"/>
              <a:t> </a:t>
            </a:r>
            <a:r>
              <a:rPr lang="en-US" sz="2400" dirty="0" smtClean="0"/>
              <a:t>(2,224 </a:t>
            </a:r>
            <a:r>
              <a:rPr lang="el-GR" sz="2400" dirty="0" smtClean="0"/>
              <a:t>μ</a:t>
            </a:r>
            <a:r>
              <a:rPr lang="en-US" sz="2400" b="0" baseline="30000" dirty="0" smtClean="0"/>
              <a:t>2</a:t>
            </a:r>
            <a:r>
              <a:rPr lang="en-US" sz="2400" dirty="0" smtClean="0"/>
              <a:t>/</a:t>
            </a:r>
            <a:r>
              <a:rPr lang="el-GR" sz="2400" dirty="0" err="1" smtClean="0"/>
              <a:t>όρ</a:t>
            </a:r>
            <a:r>
              <a:rPr lang="el-GR" sz="2400" dirty="0"/>
              <a:t>.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120 Wi-Fi </a:t>
            </a:r>
            <a:r>
              <a:rPr lang="el-GR" sz="2400" b="0" dirty="0" smtClean="0"/>
              <a:t>Σημεία Πρόσβασης</a:t>
            </a:r>
            <a:r>
              <a:rPr lang="en-US" sz="2400" b="0" dirty="0" smtClean="0"/>
              <a:t> (</a:t>
            </a:r>
            <a:r>
              <a:rPr lang="el-GR" sz="2400" b="0" dirty="0" smtClean="0"/>
              <a:t>Τμήματος, έκτακτα, γειτονικά</a:t>
            </a:r>
            <a:r>
              <a:rPr lang="en-US" sz="2400" b="0" dirty="0" smtClean="0"/>
              <a:t>)</a:t>
            </a:r>
          </a:p>
          <a:p>
            <a:pPr lvl="1"/>
            <a:r>
              <a:rPr lang="en-US" sz="2400" b="0" dirty="0" smtClean="0"/>
              <a:t>|</a:t>
            </a:r>
            <a:r>
              <a:rPr lang="el-GR" sz="2400" dirty="0" smtClean="0"/>
              <a:t>ΡΧ</a:t>
            </a:r>
            <a:r>
              <a:rPr lang="en-US" sz="2400" b="0" dirty="0" smtClean="0"/>
              <a:t>|=</a:t>
            </a:r>
            <a:r>
              <a:rPr lang="en-US" sz="2400" b="1" dirty="0" smtClean="0"/>
              <a:t>45,000 </a:t>
            </a:r>
            <a:r>
              <a:rPr lang="el-GR" sz="2400" b="1" dirty="0" smtClean="0"/>
              <a:t>αποτυπώματα </a:t>
            </a:r>
            <a:r>
              <a:rPr lang="el-GR" sz="2400" dirty="0" smtClean="0"/>
              <a:t>από </a:t>
            </a:r>
            <a:r>
              <a:rPr lang="en-US" sz="2400" dirty="0" smtClean="0"/>
              <a:t>2,900 </a:t>
            </a:r>
            <a:r>
              <a:rPr lang="el-GR" sz="2400" dirty="0" smtClean="0"/>
              <a:t>θέσεις</a:t>
            </a:r>
            <a:r>
              <a:rPr lang="en-US" sz="2400" dirty="0" smtClean="0"/>
              <a:t>.</a:t>
            </a:r>
          </a:p>
          <a:p>
            <a:pPr lvl="1"/>
            <a:r>
              <a:rPr lang="el-GR" sz="2400" dirty="0" smtClean="0"/>
              <a:t>Βελτιστοποιημένο ΡΧ έχει μέγεθος</a:t>
            </a:r>
            <a:r>
              <a:rPr lang="en-US" sz="2400" dirty="0" smtClean="0"/>
              <a:t> </a:t>
            </a:r>
            <a:r>
              <a:rPr lang="en-US" sz="2400" b="1" dirty="0" smtClean="0"/>
              <a:t>2.6MB </a:t>
            </a:r>
            <a:r>
              <a:rPr lang="en-US" sz="2400" dirty="0" smtClean="0"/>
              <a:t>(</a:t>
            </a:r>
            <a:r>
              <a:rPr lang="el-GR" sz="2400" dirty="0" smtClean="0"/>
              <a:t>αρχικά πολύ μεγαλύτερο</a:t>
            </a:r>
            <a:r>
              <a:rPr lang="en-US" sz="2400" dirty="0" smtClean="0"/>
              <a:t>).</a:t>
            </a:r>
          </a:p>
          <a:p>
            <a:r>
              <a:rPr lang="el-GR" sz="2800" b="1" dirty="0" smtClean="0">
                <a:ea typeface="ＭＳ Ｐゴシック" pitchFamily="34" charset="-128"/>
              </a:rPr>
              <a:t>Σενάριο</a:t>
            </a:r>
            <a:r>
              <a:rPr lang="en-US" sz="2800" b="1" dirty="0" smtClean="0">
                <a:ea typeface="ＭＳ Ｐゴシック" pitchFamily="34" charset="-128"/>
              </a:rPr>
              <a:t>: </a:t>
            </a:r>
            <a:r>
              <a:rPr lang="el-GR" sz="2800" dirty="0" smtClean="0">
                <a:ea typeface="ＭＳ Ｐゴシック" pitchFamily="34" charset="-128"/>
              </a:rPr>
              <a:t>ρεαλιστικές τροχιές χρηστών στο κτίριο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l-GR" sz="2400" dirty="0" smtClean="0">
                <a:ea typeface="ＭＳ Ｐゴシック" pitchFamily="34" charset="-128"/>
              </a:rPr>
              <a:t>Οι αιτήσεις προσδιορισμού θέσεις γίνονται κάθε </a:t>
            </a:r>
            <a:r>
              <a:rPr lang="el-GR" sz="2400" b="1" dirty="0" smtClean="0">
                <a:ea typeface="ＭＳ Ｐゴシック" pitchFamily="34" charset="-128"/>
              </a:rPr>
              <a:t>5 μέτρα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z="2400" b="1" dirty="0" smtClean="0">
                <a:ea typeface="ＭＳ Ｐゴシック" pitchFamily="34" charset="-128"/>
              </a:rPr>
              <a:t>15-30 </a:t>
            </a:r>
            <a:r>
              <a:rPr lang="el-GR" sz="2400" b="1" dirty="0" smtClean="0">
                <a:ea typeface="ＭＳ Ｐゴシック" pitchFamily="34" charset="-128"/>
              </a:rPr>
              <a:t>αιτήσεις ανά χρήστη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(</a:t>
            </a:r>
            <a:r>
              <a:rPr lang="el-GR" sz="2400" dirty="0" err="1" smtClean="0">
                <a:ea typeface="ＭＳ Ｐゴシック" pitchFamily="34" charset="-128"/>
              </a:rPr>
              <a:t>δηλ</a:t>
            </a:r>
            <a:r>
              <a:rPr lang="el-GR" sz="2400" dirty="0" smtClean="0">
                <a:ea typeface="ＭＳ Ｐゴシック" pitchFamily="34" charset="-128"/>
              </a:rPr>
              <a:t>. ο κάθε χρήστης μετακινείται </a:t>
            </a:r>
            <a:r>
              <a:rPr lang="en-US" sz="2400" b="1" dirty="0" smtClean="0">
                <a:ea typeface="ＭＳ Ｐゴシック" pitchFamily="34" charset="-128"/>
              </a:rPr>
              <a:t>50-150 </a:t>
            </a:r>
            <a:r>
              <a:rPr lang="el-GR" sz="2400" dirty="0" smtClean="0">
                <a:ea typeface="ＭＳ Ｐゴシック" pitchFamily="34" charset="-128"/>
              </a:rPr>
              <a:t>μέτρα στο κτίριο)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r>
              <a:rPr lang="el-GR" sz="2800" b="1" dirty="0" smtClean="0">
                <a:ea typeface="ＭＳ Ｐゴシック" pitchFamily="34" charset="-128"/>
              </a:rPr>
              <a:t>Πλαίσιο</a:t>
            </a:r>
            <a:r>
              <a:rPr lang="en-US" sz="2800" b="1" dirty="0" smtClean="0">
                <a:ea typeface="ＭＳ Ｐゴシック" pitchFamily="34" charset="-128"/>
              </a:rPr>
              <a:t>: </a:t>
            </a:r>
            <a:r>
              <a:rPr lang="en-US" sz="2800" dirty="0" err="1" smtClean="0">
                <a:ea typeface="ＭＳ Ｐゴシック" pitchFamily="34" charset="-128"/>
              </a:rPr>
              <a:t>Airplace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</a:p>
          <a:p>
            <a:pPr>
              <a:buNone/>
            </a:pPr>
            <a:r>
              <a:rPr lang="en-US" sz="2600" dirty="0" smtClean="0">
                <a:ea typeface="ＭＳ Ｐゴシック" pitchFamily="34" charset="-128"/>
              </a:rPr>
              <a:t>	(IEEE MDM’12) – </a:t>
            </a:r>
            <a:r>
              <a:rPr lang="el-GR" sz="2600" dirty="0" smtClean="0">
                <a:ea typeface="ＭＳ Ｐゴシック" pitchFamily="34" charset="-128"/>
              </a:rPr>
              <a:t>ανοικτό λογισμικό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</a:p>
          <a:p>
            <a:endParaRPr lang="en-US" sz="2400" b="1" dirty="0" smtClean="0"/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l-GR" sz="4000" dirty="0" smtClean="0">
                <a:ea typeface="ＭＳ Ｐゴシック" pitchFamily="34" charset="-128"/>
              </a:rPr>
              <a:t>Δεδομένα </a:t>
            </a:r>
            <a:r>
              <a:rPr lang="en-US" sz="4000" dirty="0" smtClean="0">
                <a:ea typeface="ＭＳ Ｐゴシック" pitchFamily="34" charset="-128"/>
              </a:rPr>
              <a:t>&amp; </a:t>
            </a:r>
            <a:r>
              <a:rPr lang="el-GR" sz="4000" dirty="0" smtClean="0">
                <a:ea typeface="ＭＳ Ｐゴシック" pitchFamily="34" charset="-128"/>
              </a:rPr>
              <a:t>Σενάριο</a:t>
            </a:r>
            <a:endParaRPr lang="en-US" sz="4000" dirty="0" smtClean="0">
              <a:ea typeface="ＭＳ Ｐゴシック" pitchFamily="34" charset="-128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664" y="4725144"/>
            <a:ext cx="2555776" cy="18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467543" y="1052513"/>
            <a:ext cx="8208913" cy="4497387"/>
          </a:xfrm>
        </p:spPr>
        <p:txBody>
          <a:bodyPr/>
          <a:lstStyle/>
          <a:p>
            <a:pPr lvl="0">
              <a:defRPr/>
            </a:pPr>
            <a:r>
              <a:rPr lang="el-GR" b="1" dirty="0" smtClean="0">
                <a:ea typeface="ＭＳ Ｐゴシック" pitchFamily="34" charset="-128"/>
              </a:rPr>
              <a:t>Αλγόριθμοι</a:t>
            </a:r>
            <a:endParaRPr lang="en-US" b="1" dirty="0" smtClean="0">
              <a:ea typeface="ＭＳ Ｐゴシック" pitchFamily="34" charset="-128"/>
            </a:endParaRPr>
          </a:p>
          <a:p>
            <a:pPr marL="685800" lvl="1">
              <a:defRPr/>
            </a:pP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Client Side Approach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CSA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) </a:t>
            </a:r>
            <a:r>
              <a:rPr lang="en-US" altLang="en-US" b="1" dirty="0" smtClean="0">
                <a:solidFill>
                  <a:schemeClr val="accent6"/>
                </a:solidFill>
                <a:ea typeface="MS PGothic" panose="020B0600070205080204" pitchFamily="34" charset="-128"/>
                <a:cs typeface="Arial" charset="0"/>
              </a:rPr>
              <a:t>b: </a:t>
            </a:r>
            <a:r>
              <a:rPr lang="el-GR" altLang="en-US" dirty="0" smtClean="0">
                <a:ea typeface="MS PGothic" panose="020B0600070205080204" pitchFamily="34" charset="-128"/>
                <a:cs typeface="Arial" charset="0"/>
              </a:rPr>
              <a:t>κτίριο </a:t>
            </a:r>
            <a:r>
              <a:rPr lang="en-US" altLang="en-US" b="1" dirty="0" smtClean="0">
                <a:solidFill>
                  <a:schemeClr val="accent6"/>
                </a:solidFill>
                <a:ea typeface="MS PGothic" panose="020B0600070205080204" pitchFamily="34" charset="-128"/>
                <a:cs typeface="Arial" charset="0"/>
              </a:rPr>
              <a:t>f: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 </a:t>
            </a:r>
            <a:r>
              <a:rPr lang="el-GR" altLang="en-US" dirty="0" smtClean="0">
                <a:ea typeface="MS PGothic" panose="020B0600070205080204" pitchFamily="34" charset="-128"/>
                <a:cs typeface="Arial" charset="0"/>
              </a:rPr>
              <a:t>όροφο</a:t>
            </a:r>
            <a:endParaRPr lang="en-US" altLang="en-US" dirty="0" smtClean="0">
              <a:ea typeface="MS PGothic" panose="020B0600070205080204" pitchFamily="34" charset="-128"/>
              <a:cs typeface="Arial" charset="0"/>
            </a:endParaRPr>
          </a:p>
          <a:p>
            <a:pPr marL="685800" lvl="1">
              <a:defRPr/>
            </a:pPr>
            <a:r>
              <a:rPr lang="en-US" altLang="en-US" b="1" dirty="0" err="1" smtClean="0">
                <a:ea typeface="MS PGothic" panose="020B0600070205080204" pitchFamily="34" charset="-128"/>
                <a:cs typeface="Arial" charset="0"/>
              </a:rPr>
              <a:t>PreLoc</a:t>
            </a:r>
            <a:r>
              <a:rPr lang="en-US" altLang="en-US" b="1" dirty="0" smtClean="0">
                <a:ea typeface="MS PGothic" panose="020B0600070205080204" pitchFamily="34" charset="-128"/>
                <a:cs typeface="Arial" charset="0"/>
              </a:rPr>
              <a:t>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PGS, IDS, RS</a:t>
            </a:r>
            <a:r>
              <a:rPr lang="en-US" altLang="en-US" b="1" dirty="0" smtClean="0">
                <a:ea typeface="MS PGothic" panose="020B0600070205080204" pitchFamily="34" charset="-128"/>
                <a:cs typeface="Arial" charset="0"/>
              </a:rPr>
              <a:t>) </a:t>
            </a:r>
          </a:p>
          <a:p>
            <a:pPr marL="685800" lvl="1">
              <a:defRPr/>
            </a:pP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Server Side Approach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SSA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)</a:t>
            </a:r>
          </a:p>
          <a:p>
            <a:r>
              <a:rPr lang="el-GR" b="1" dirty="0" smtClean="0">
                <a:ea typeface="ＭＳ Ｐゴシック" pitchFamily="34" charset="-128"/>
              </a:rPr>
              <a:t>Μετρικές</a:t>
            </a:r>
            <a:endParaRPr lang="en-US" b="1" dirty="0" smtClean="0">
              <a:ea typeface="ＭＳ Ｐゴシック" pitchFamily="34" charset="-128"/>
            </a:endParaRPr>
          </a:p>
          <a:p>
            <a:pPr lvl="1"/>
            <a:r>
              <a:rPr lang="el-GR" b="1" dirty="0" smtClean="0">
                <a:ea typeface="ＭＳ Ｐゴシック" pitchFamily="34" charset="-128"/>
              </a:rPr>
              <a:t>Ακρίβεια Σημείου</a:t>
            </a:r>
            <a:r>
              <a:rPr lang="en-US" b="1" dirty="0" smtClean="0">
                <a:ea typeface="ＭＳ Ｐゴシック" pitchFamily="34" charset="-128"/>
              </a:rPr>
              <a:t> (</a:t>
            </a:r>
            <a:r>
              <a:rPr lang="en-US" b="1" dirty="0" err="1" smtClean="0">
                <a:ea typeface="ＭＳ Ｐゴシック" pitchFamily="34" charset="-128"/>
              </a:rPr>
              <a:t>A</a:t>
            </a:r>
            <a:r>
              <a:rPr lang="en-US" b="1" baseline="-25000" dirty="0" err="1" smtClean="0">
                <a:ea typeface="ＭＳ Ｐゴシック" pitchFamily="34" charset="-128"/>
              </a:rPr>
              <a:t>r</a:t>
            </a:r>
            <a:r>
              <a:rPr lang="en-US" b="1" dirty="0" smtClean="0">
                <a:ea typeface="ＭＳ Ｐゴシック" pitchFamily="34" charset="-128"/>
              </a:rPr>
              <a:t>): </a:t>
            </a:r>
            <a:r>
              <a:rPr lang="en-GB" i="1" dirty="0" smtClean="0">
                <a:ea typeface="ＭＳ Ｐゴシック" pitchFamily="34" charset="-128"/>
              </a:rPr>
              <a:t>L</a:t>
            </a:r>
            <a:r>
              <a:rPr lang="en-GB" i="1" baseline="-25000" dirty="0" smtClean="0">
                <a:ea typeface="ＭＳ Ｐゴシック" pitchFamily="34" charset="-128"/>
              </a:rPr>
              <a:t>2</a:t>
            </a:r>
            <a:r>
              <a:rPr lang="en-GB" i="1" dirty="0" smtClean="0">
                <a:ea typeface="ＭＳ Ｐゴシック" pitchFamily="34" charset="-128"/>
              </a:rPr>
              <a:t> </a:t>
            </a:r>
            <a:r>
              <a:rPr lang="el-GR" i="1" dirty="0" smtClean="0">
                <a:ea typeface="ＭＳ Ｐゴシック" pitchFamily="34" charset="-128"/>
              </a:rPr>
              <a:t>απόσταση μεταξύ της </a:t>
            </a:r>
            <a:r>
              <a:rPr lang="el-GR" b="1" i="1" dirty="0" smtClean="0">
                <a:ea typeface="ＭＳ Ｐゴシック" pitchFamily="34" charset="-128"/>
              </a:rPr>
              <a:t>εκτιμημένης</a:t>
            </a:r>
            <a:r>
              <a:rPr lang="el-GR" i="1" dirty="0" smtClean="0">
                <a:ea typeface="ＭＳ Ｐゴシック" pitchFamily="34" charset="-128"/>
              </a:rPr>
              <a:t> </a:t>
            </a:r>
            <a:r>
              <a:rPr lang="en-GB" i="1" dirty="0" smtClean="0">
                <a:ea typeface="ＭＳ Ｐゴシック" pitchFamily="34" charset="-128"/>
              </a:rPr>
              <a:t>(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λ</a:t>
            </a:r>
            <a:r>
              <a:rPr lang="en-US" b="1" i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GB" i="1" dirty="0" smtClean="0">
                <a:ea typeface="ＭＳ Ｐゴシック" pitchFamily="34" charset="-128"/>
              </a:rPr>
              <a:t>) </a:t>
            </a:r>
            <a:r>
              <a:rPr lang="el-GR" i="1" dirty="0" smtClean="0">
                <a:ea typeface="ＭＳ Ｐゴシック" pitchFamily="34" charset="-128"/>
              </a:rPr>
              <a:t>και της </a:t>
            </a:r>
            <a:r>
              <a:rPr lang="el-GR" b="1" i="1" dirty="0" smtClean="0">
                <a:ea typeface="ＭＳ Ｐゴシック" pitchFamily="34" charset="-128"/>
              </a:rPr>
              <a:t>πραγματικής</a:t>
            </a:r>
            <a:r>
              <a:rPr lang="en-GB" b="1" i="1" dirty="0" smtClean="0">
                <a:ea typeface="ＭＳ Ｐゴシック" pitchFamily="34" charset="-128"/>
              </a:rPr>
              <a:t> (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l</a:t>
            </a:r>
            <a:r>
              <a:rPr lang="en-US" b="1" i="1" baseline="30000" dirty="0" err="1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GB" b="1" i="1" dirty="0" smtClean="0">
                <a:ea typeface="ＭＳ Ｐゴシック" pitchFamily="34" charset="-128"/>
              </a:rPr>
              <a:t>) </a:t>
            </a:r>
            <a:r>
              <a:rPr lang="el-GR" i="1" dirty="0" smtClean="0">
                <a:ea typeface="ＭＳ Ｐゴシック" pitchFamily="34" charset="-128"/>
              </a:rPr>
              <a:t>θέσης του </a:t>
            </a:r>
            <a:r>
              <a:rPr lang="en-GB" b="1" i="1" dirty="0" smtClean="0">
                <a:ea typeface="ＭＳ Ｐゴシック" pitchFamily="34" charset="-128"/>
              </a:rPr>
              <a:t>u (</a:t>
            </a:r>
            <a:r>
              <a:rPr lang="el-GR" b="1" i="1" dirty="0" smtClean="0">
                <a:ea typeface="ＭＳ Ｐゴシック" pitchFamily="34" charset="-128"/>
              </a:rPr>
              <a:t>στο </a:t>
            </a:r>
            <a:r>
              <a:rPr lang="en-GB" b="1" i="1" dirty="0" smtClean="0">
                <a:ea typeface="ＭＳ Ｐゴシック" pitchFamily="34" charset="-128"/>
              </a:rPr>
              <a:t>SSA). </a:t>
            </a:r>
            <a:r>
              <a:rPr lang="el-GR" i="1" dirty="0" err="1" smtClean="0">
                <a:ea typeface="ＭＳ Ｐゴシック" pitchFamily="34" charset="-128"/>
              </a:rPr>
              <a:t>δηλ</a:t>
            </a:r>
            <a:r>
              <a:rPr lang="en-GB" i="1" dirty="0" smtClean="0">
                <a:ea typeface="ＭＳ Ｐゴシック" pitchFamily="34" charset="-128"/>
              </a:rPr>
              <a:t>., ||</a:t>
            </a:r>
            <a:r>
              <a:rPr lang="el-GR" i="1" dirty="0" smtClean="0">
                <a:ea typeface="ＭＳ Ｐゴシック" pitchFamily="34" charset="-128"/>
              </a:rPr>
              <a:t>λ</a:t>
            </a:r>
            <a:r>
              <a:rPr lang="en-US" i="1" baseline="30000" dirty="0" smtClean="0">
                <a:ea typeface="ＭＳ Ｐゴシック" pitchFamily="34" charset="-128"/>
              </a:rPr>
              <a:t>u </a:t>
            </a:r>
            <a:r>
              <a:rPr lang="en-US" i="1" dirty="0" smtClean="0">
                <a:ea typeface="ＭＳ Ｐゴシック" pitchFamily="34" charset="-128"/>
              </a:rPr>
              <a:t>-</a:t>
            </a:r>
            <a:r>
              <a:rPr lang="el-GR" i="1" dirty="0" smtClean="0">
                <a:ea typeface="ＭＳ Ｐゴシック" pitchFamily="34" charset="-128"/>
              </a:rPr>
              <a:t> </a:t>
            </a:r>
            <a:r>
              <a:rPr lang="en-US" i="1" dirty="0" err="1" smtClean="0">
                <a:ea typeface="ＭＳ Ｐゴシック" pitchFamily="34" charset="-128"/>
              </a:rPr>
              <a:t>l</a:t>
            </a:r>
            <a:r>
              <a:rPr lang="en-US" i="1" baseline="30000" dirty="0" err="1" smtClean="0">
                <a:ea typeface="ＭＳ Ｐゴシック" pitchFamily="34" charset="-128"/>
              </a:rPr>
              <a:t>u</a:t>
            </a:r>
            <a:r>
              <a:rPr lang="en-GB" i="1" dirty="0" smtClean="0">
                <a:ea typeface="ＭＳ Ｐゴシック" pitchFamily="34" charset="-128"/>
              </a:rPr>
              <a:t>||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b="1" dirty="0" smtClean="0">
                <a:ea typeface="ＭＳ Ｐゴシック" pitchFamily="34" charset="-128"/>
              </a:rPr>
              <a:t>Χρόνος Επεξεργασίας </a:t>
            </a:r>
            <a:r>
              <a:rPr lang="en-US" b="1" dirty="0" smtClean="0">
                <a:ea typeface="ＭＳ Ｐゴシック" pitchFamily="34" charset="-128"/>
              </a:rPr>
              <a:t>(</a:t>
            </a:r>
            <a:r>
              <a:rPr lang="en-US" b="1" dirty="0" err="1" smtClean="0">
                <a:ea typeface="ＭＳ Ｐゴシック" pitchFamily="34" charset="-128"/>
              </a:rPr>
              <a:t>T</a:t>
            </a:r>
            <a:r>
              <a:rPr lang="en-US" b="1" baseline="-25000" dirty="0" err="1" smtClean="0">
                <a:ea typeface="ＭＳ Ｐゴシック" pitchFamily="34" charset="-128"/>
              </a:rPr>
              <a:t>r</a:t>
            </a:r>
            <a:r>
              <a:rPr lang="en-US" b="1" dirty="0" smtClean="0">
                <a:ea typeface="ＭＳ Ｐゴシック" pitchFamily="34" charset="-128"/>
              </a:rPr>
              <a:t>): </a:t>
            </a:r>
            <a:r>
              <a:rPr lang="el-GR" i="1" dirty="0" smtClean="0">
                <a:ea typeface="ＭＳ Ｐゴシック" pitchFamily="34" charset="-128"/>
              </a:rPr>
              <a:t>που χρειάστηκε η συσκευή του </a:t>
            </a:r>
            <a:r>
              <a:rPr lang="en-GB" i="1" dirty="0" smtClean="0">
                <a:ea typeface="ＭＳ Ｐゴシック" pitchFamily="34" charset="-128"/>
              </a:rPr>
              <a:t>u</a:t>
            </a:r>
            <a:r>
              <a:rPr lang="el-GR" i="1" dirty="0" smtClean="0">
                <a:ea typeface="ＭＳ Ｐゴシック" pitchFamily="34" charset="-128"/>
              </a:rPr>
              <a:t> για προσδιορισμό της θέσης του, δεδομένου του αιτήματος </a:t>
            </a:r>
            <a:r>
              <a:rPr lang="en-GB" i="1" dirty="0" smtClean="0">
                <a:ea typeface="ＭＳ Ｐゴシック" pitchFamily="34" charset="-128"/>
              </a:rPr>
              <a:t>r</a:t>
            </a:r>
            <a:r>
              <a:rPr lang="el-GR" i="1" dirty="0" smtClean="0">
                <a:ea typeface="ＭＳ Ｐゴシック" pitchFamily="34" charset="-128"/>
              </a:rPr>
              <a:t>.</a:t>
            </a:r>
            <a:endParaRPr lang="en-GB" i="1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GB" i="1" dirty="0" smtClean="0">
              <a:ea typeface="ＭＳ Ｐゴシック" pitchFamily="34" charset="-128"/>
            </a:endParaRPr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l-GR" sz="4000" dirty="0" smtClean="0">
                <a:ea typeface="ＭＳ Ｐゴシック" pitchFamily="34" charset="-128"/>
              </a:rPr>
              <a:t>Μετρικές Εκτίμησης</a:t>
            </a:r>
            <a:endParaRPr lang="en-US" sz="4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Τεχνικές</a:t>
            </a:r>
            <a:r>
              <a:rPr lang="en-US" sz="3200" dirty="0" smtClean="0"/>
              <a:t>: </a:t>
            </a:r>
            <a:r>
              <a:rPr lang="el-GR" sz="3200" dirty="0" smtClean="0"/>
              <a:t>Ακρίβεια </a:t>
            </a:r>
            <a:r>
              <a:rPr lang="en-US" sz="3200" dirty="0" smtClean="0"/>
              <a:t>(A)</a:t>
            </a:r>
            <a:endParaRPr lang="el-GR" sz="3200" dirty="0"/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336704" cy="3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76872"/>
            <a:ext cx="1835696" cy="12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 bwMode="auto">
          <a:xfrm>
            <a:off x="5580112" y="1988840"/>
            <a:ext cx="216024" cy="432048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79512" y="4680966"/>
            <a:ext cx="8784976" cy="1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Σχόλια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336550" lvl="0" indent="-33655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CSA: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lang="el-GR" sz="2000" b="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καλή ακρίβεια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(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το ΡΧ υπάρχει τοπικά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 – 5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μ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Airplace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SSA</a:t>
            </a:r>
            <a:r>
              <a:rPr lang="el-GR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:</a:t>
            </a: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 </a:t>
            </a:r>
            <a:r>
              <a:rPr lang="el-GR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ακρίβεια επηρεάζεται σοβαρά από αποσυνδέσεις</a:t>
            </a: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 – 17</a:t>
            </a:r>
            <a:r>
              <a:rPr lang="el-GR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μ σε </a:t>
            </a: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P=0.25.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(PGS, IDS) </a:t>
            </a:r>
            <a:r>
              <a:rPr lang="el-GR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μερικές φορές καλύτερη ακρίβεια και από 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CSA!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7030A0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7030A0"/>
                </a:solidFill>
                <a:latin typeface="+mn-lt"/>
                <a:cs typeface="ＭＳ Ｐゴシック" charset="0"/>
              </a:rPr>
              <a:t> (RS) </a:t>
            </a:r>
            <a:r>
              <a:rPr lang="el-GR" sz="2000" kern="0" dirty="0" smtClean="0">
                <a:solidFill>
                  <a:srgbClr val="7030A0"/>
                </a:solidFill>
                <a:latin typeface="+mn-lt"/>
                <a:cs typeface="ＭＳ Ｐゴシック" charset="0"/>
              </a:rPr>
              <a:t>μεγάλη τυπική απόκλιση εξαιτίας </a:t>
            </a:r>
            <a:r>
              <a:rPr lang="el-GR" sz="2000" kern="0" dirty="0" err="1" smtClean="0">
                <a:solidFill>
                  <a:srgbClr val="7030A0"/>
                </a:solidFill>
                <a:latin typeface="+mn-lt"/>
                <a:cs typeface="ＭＳ Ｐゴシック" charset="0"/>
              </a:rPr>
              <a:t>τυχαιότητας</a:t>
            </a:r>
            <a:endParaRPr lang="en-US" sz="2000" kern="0" dirty="0" smtClean="0">
              <a:solidFill>
                <a:srgbClr val="7030A0"/>
              </a:solidFill>
              <a:latin typeface="+mn-lt"/>
              <a:cs typeface="ＭＳ Ｐゴシック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23728" y="3356992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347864" y="3284984"/>
            <a:ext cx="216024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627784" y="2204864"/>
            <a:ext cx="288032" cy="136815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211960" y="3284984"/>
            <a:ext cx="288032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148064" y="3284984"/>
            <a:ext cx="288032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Object 11"/>
          <p:cNvGraphicFramePr>
            <a:graphicFrameLocks noChangeAspect="1"/>
          </p:cNvGraphicFramePr>
          <p:nvPr/>
        </p:nvGraphicFramePr>
        <p:xfrm>
          <a:off x="467544" y="1052736"/>
          <a:ext cx="6473796" cy="3960440"/>
        </p:xfrm>
        <a:graphic>
          <a:graphicData uri="http://schemas.openxmlformats.org/presentationml/2006/ole">
            <p:oleObj spid="_x0000_s168992" name="Image" r:id="rId4" imgW="8078328" imgH="6049219" progId="">
              <p:embed/>
            </p:oleObj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Τεχνικές</a:t>
            </a:r>
            <a:r>
              <a:rPr lang="en-US" sz="4000" dirty="0" smtClean="0"/>
              <a:t>: </a:t>
            </a:r>
            <a:r>
              <a:rPr lang="el-GR" sz="4000" dirty="0" smtClean="0"/>
              <a:t>Χρόνος </a:t>
            </a:r>
            <a:r>
              <a:rPr lang="en-US" sz="4000" dirty="0" smtClean="0"/>
              <a:t>(T)</a:t>
            </a:r>
            <a:endParaRPr lang="el-GR" sz="4000" dirty="0"/>
          </a:p>
        </p:txBody>
      </p:sp>
      <p:pic>
        <p:nvPicPr>
          <p:cNvPr id="1030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76872"/>
            <a:ext cx="1835696" cy="12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79512" y="4653136"/>
            <a:ext cx="8856984" cy="1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Σχόλια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CSA(b):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lang="el-GR" sz="2000" b="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χειρότερος χρόνος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1911ms (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συγκρίνει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V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με όλο το ΡΧ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</a:t>
            </a:r>
          </a:p>
          <a:p>
            <a:pPr marL="336550" indent="-336550" eaLnBrk="0" hangingPunct="0">
              <a:spcBef>
                <a:spcPct val="20000"/>
              </a:spcBef>
              <a:buFontTx/>
              <a:buChar char="•"/>
            </a:pP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CSA(f): </a:t>
            </a:r>
            <a:r>
              <a:rPr lang="el-GR" sz="2000" b="0" kern="0" dirty="0" smtClean="0">
                <a:solidFill>
                  <a:srgbClr val="FF0000"/>
                </a:solidFill>
                <a:cs typeface="ＭＳ Ｐゴシック" charset="0"/>
              </a:rPr>
              <a:t>άσχημος χρόνος </a:t>
            </a: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520ms (</a:t>
            </a:r>
            <a:r>
              <a:rPr lang="el-GR" sz="2000" b="0" kern="0" dirty="0" smtClean="0">
                <a:solidFill>
                  <a:srgbClr val="FF0000"/>
                </a:solidFill>
                <a:cs typeface="ＭＳ Ｐゴシック" charset="0"/>
              </a:rPr>
              <a:t>ο ψ-άξονας είναι λογαριθμικός</a:t>
            </a: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!)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SSA </a:t>
            </a:r>
            <a:r>
              <a:rPr lang="el-GR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καλύτερος χρόνος</a:t>
            </a: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 2.6ms </a:t>
            </a:r>
            <a:r>
              <a:rPr lang="el-GR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αλλά ανακριβής σε αποσυνδέσεις</a:t>
            </a: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 P&lt;1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(PGS, IDS) 274, 230ms!!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483768" y="1772816"/>
            <a:ext cx="432048" cy="12961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796136" y="3861048"/>
            <a:ext cx="216024" cy="432048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124139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(BFR Partitions)</a:t>
            </a:r>
            <a:endParaRPr lang="en-US" sz="1600" b="0" dirty="0"/>
          </a:p>
        </p:txBody>
      </p:sp>
      <p:sp>
        <p:nvSpPr>
          <p:cNvPr id="11" name="Oval 10"/>
          <p:cNvSpPr/>
          <p:nvPr/>
        </p:nvSpPr>
        <p:spPr bwMode="auto">
          <a:xfrm>
            <a:off x="4427984" y="3068960"/>
            <a:ext cx="432048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Εισαγωγή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Διατύπωση Προβλήματος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</a:p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Το πλαίσιο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</a:rPr>
              <a:t>PreLoc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>
              <a:defRPr/>
            </a:pPr>
            <a:r>
              <a:rPr lang="el-GR" sz="3600" i="1" dirty="0">
                <a:solidFill>
                  <a:schemeClr val="bg1">
                    <a:lumMod val="50000"/>
                  </a:schemeClr>
                </a:solidFill>
              </a:rPr>
              <a:t>Βήμα </a:t>
            </a:r>
            <a:r>
              <a:rPr lang="el-GR" sz="3600" i="1" dirty="0" smtClean="0">
                <a:solidFill>
                  <a:schemeClr val="bg1">
                    <a:lumMod val="50000"/>
                  </a:schemeClr>
                </a:solidFill>
              </a:rPr>
              <a:t>Συσταδοποιήσης</a:t>
            </a:r>
            <a:endParaRPr lang="el-GR" sz="3600" i="1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>
              <a:defRPr/>
            </a:pPr>
            <a:r>
              <a:rPr lang="el-GR" sz="3600" i="1" dirty="0">
                <a:solidFill>
                  <a:schemeClr val="bg1">
                    <a:lumMod val="50000"/>
                  </a:schemeClr>
                </a:solidFill>
              </a:rPr>
              <a:t>Βήμα Επιλογής</a:t>
            </a:r>
          </a:p>
          <a:p>
            <a:pPr marL="914400" lvl="1" indent="-514350">
              <a:defRPr/>
            </a:pPr>
            <a:r>
              <a:rPr lang="el-GR" sz="3600" i="1" dirty="0">
                <a:solidFill>
                  <a:schemeClr val="bg1">
                    <a:lumMod val="50000"/>
                  </a:schemeClr>
                </a:solidFill>
              </a:rPr>
              <a:t>Βήμα Προσδιορισμού Θέσης</a:t>
            </a:r>
          </a:p>
          <a:p>
            <a:pPr marL="514350" indent="-514350">
              <a:defRPr/>
            </a:pPr>
            <a:r>
              <a:rPr lang="el-GR" sz="4000" dirty="0">
                <a:solidFill>
                  <a:schemeClr val="bg1">
                    <a:lumMod val="50000"/>
                  </a:schemeClr>
                </a:solidFill>
              </a:rPr>
              <a:t>Πειραματική </a:t>
            </a:r>
            <a:r>
              <a:rPr lang="el-GR" sz="4000" dirty="0" smtClean="0">
                <a:solidFill>
                  <a:schemeClr val="bg1">
                    <a:lumMod val="50000"/>
                  </a:schemeClr>
                </a:solidFill>
              </a:rPr>
              <a:t>Αποτίμηση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rgbClr val="FF0000"/>
                </a:solidFill>
              </a:rPr>
              <a:t>Συμπεράσματα </a:t>
            </a:r>
            <a:r>
              <a:rPr lang="en-US" sz="4000" dirty="0">
                <a:solidFill>
                  <a:srgbClr val="FF0000"/>
                </a:solidFill>
              </a:rPr>
              <a:t>&amp; </a:t>
            </a:r>
            <a:r>
              <a:rPr lang="el-GR" sz="4000" dirty="0">
                <a:solidFill>
                  <a:srgbClr val="FF0000"/>
                </a:solidFill>
              </a:rPr>
              <a:t>Μελλοντικές Κατευθύνσεις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467543" y="1052513"/>
            <a:ext cx="8208913" cy="5472831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ea typeface="ＭＳ Ｐゴシック" pitchFamily="34" charset="-128"/>
              </a:rPr>
              <a:t>PreLoc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l-GR" sz="2800" dirty="0" smtClean="0">
                <a:ea typeface="ＭＳ Ｐゴシック" pitchFamily="34" charset="-128"/>
              </a:rPr>
              <a:t>είναι ένα </a:t>
            </a:r>
            <a:r>
              <a:rPr lang="el-GR" sz="2800" b="1" dirty="0" smtClean="0">
                <a:ea typeface="ＭＳ Ｐゴシック" pitchFamily="34" charset="-128"/>
              </a:rPr>
              <a:t>νέο πλαίσιο</a:t>
            </a:r>
            <a:r>
              <a:rPr lang="el-GR" sz="2800" dirty="0" smtClean="0">
                <a:ea typeface="ＭＳ Ｐゴシック" pitchFamily="34" charset="-128"/>
              </a:rPr>
              <a:t> για υβριδικό προσδιορισμό θέσης μεταξύ </a:t>
            </a:r>
            <a:r>
              <a:rPr lang="el-GR" sz="2800" b="1" dirty="0" smtClean="0">
                <a:ea typeface="ＭＳ Ｐゴシック" pitchFamily="34" charset="-128"/>
              </a:rPr>
              <a:t>Πελάτη/Εξυπηρετητή</a:t>
            </a:r>
            <a:r>
              <a:rPr lang="en-US" sz="2800" dirty="0" smtClean="0">
                <a:ea typeface="ＭＳ Ｐゴシック" pitchFamily="34" charset="-128"/>
              </a:rPr>
              <a:t> se Wi-Fi </a:t>
            </a:r>
            <a:r>
              <a:rPr lang="el-GR" sz="2800" dirty="0" smtClean="0">
                <a:ea typeface="ＭＳ Ｐゴシック" pitchFamily="34" charset="-128"/>
              </a:rPr>
              <a:t>δίκτυα με διακοπτόμενη συνδεσιμότητα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r>
              <a:rPr lang="el-GR" sz="2800" dirty="0" smtClean="0">
                <a:ea typeface="ＭＳ Ｐゴシック" pitchFamily="34" charset="-128"/>
              </a:rPr>
              <a:t>Η </a:t>
            </a:r>
            <a:r>
              <a:rPr lang="el-GR" sz="2800" b="1" dirty="0" smtClean="0">
                <a:ea typeface="ＭＳ Ｐゴシック" pitchFamily="34" charset="-128"/>
              </a:rPr>
              <a:t>πειραματική μας αποτίμηση </a:t>
            </a:r>
            <a:r>
              <a:rPr lang="el-GR" sz="2800" dirty="0" smtClean="0">
                <a:ea typeface="ＭＳ Ｐゴシック" pitchFamily="34" charset="-128"/>
              </a:rPr>
              <a:t>δείχνει ότι </a:t>
            </a:r>
            <a:r>
              <a:rPr lang="el-GR" sz="2800" b="1" dirty="0" smtClean="0">
                <a:ea typeface="ＭＳ Ｐゴシック" pitchFamily="34" charset="-128"/>
              </a:rPr>
              <a:t>τα ιστορικά δεδομένα </a:t>
            </a:r>
            <a:r>
              <a:rPr lang="el-GR" sz="2800" dirty="0" smtClean="0">
                <a:ea typeface="ＭＳ Ｐゴシック" pitchFamily="34" charset="-128"/>
              </a:rPr>
              <a:t>μπορούν να χρησιμοποιηθούν για να </a:t>
            </a:r>
            <a:r>
              <a:rPr lang="el-GR" sz="2800" b="1" dirty="0" smtClean="0">
                <a:ea typeface="ＭＳ Ｐゴシック" pitchFamily="34" charset="-128"/>
              </a:rPr>
              <a:t>προβλεφθούν μελλοντικές μεταβάσεις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r>
              <a:rPr lang="el-GR" sz="2800" dirty="0" smtClean="0">
                <a:ea typeface="ＭＳ Ｐゴシック" pitchFamily="34" charset="-128"/>
              </a:rPr>
              <a:t>Μελλοντικές Κατευθύνσεις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l-GR" sz="2400" dirty="0" smtClean="0">
                <a:ea typeface="ＭＳ Ｐゴシック" pitchFamily="34" charset="-128"/>
              </a:rPr>
              <a:t>Σχεδιασμός </a:t>
            </a:r>
            <a:r>
              <a:rPr lang="el-GR" sz="2400" b="1" dirty="0" smtClean="0">
                <a:ea typeface="ＭＳ Ｐゴシック" pitchFamily="34" charset="-128"/>
              </a:rPr>
              <a:t>εναλλακτικών αλγόριθμων προ-ανάκτησης.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l-GR" sz="2400" b="1" dirty="0" smtClean="0">
                <a:ea typeface="ＭＳ Ｐゴシック" pitchFamily="34" charset="-128"/>
              </a:rPr>
              <a:t>Αναλυτική</a:t>
            </a:r>
            <a:r>
              <a:rPr lang="el-GR" sz="2400" dirty="0" smtClean="0">
                <a:ea typeface="ＭＳ Ｐゴシック" pitchFamily="34" charset="-128"/>
              </a:rPr>
              <a:t> και </a:t>
            </a:r>
            <a:r>
              <a:rPr lang="el-GR" sz="2400" b="1" dirty="0" smtClean="0">
                <a:ea typeface="ＭＳ Ｐゴシック" pitchFamily="34" charset="-128"/>
              </a:rPr>
              <a:t>πειραματική</a:t>
            </a:r>
            <a:r>
              <a:rPr lang="el-GR" sz="2400" dirty="0" smtClean="0">
                <a:ea typeface="ＭＳ Ｐゴシック" pitchFamily="34" charset="-128"/>
              </a:rPr>
              <a:t> μελέτη.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l-GR" sz="2400" dirty="0" smtClean="0">
                <a:ea typeface="ＭＳ Ｐゴシック" pitchFamily="34" charset="-128"/>
              </a:rPr>
              <a:t>Μελέτη θεμάτων </a:t>
            </a:r>
            <a:r>
              <a:rPr lang="el-GR" sz="2400" b="1" dirty="0" smtClean="0">
                <a:ea typeface="ＭＳ Ｐゴシック" pitchFamily="34" charset="-128"/>
              </a:rPr>
              <a:t>Ενσωμάτωσης στο </a:t>
            </a:r>
            <a:r>
              <a:rPr lang="en-US" sz="2400" b="1" dirty="0" smtClean="0">
                <a:ea typeface="ＭＳ Ｐゴシック" pitchFamily="34" charset="-128"/>
              </a:rPr>
              <a:t>Anyplace</a:t>
            </a:r>
            <a:r>
              <a:rPr lang="el-GR" sz="2400" b="1" dirty="0" smtClean="0">
                <a:ea typeface="ＭＳ Ｐゴシック" pitchFamily="34" charset="-128"/>
              </a:rPr>
              <a:t>.</a:t>
            </a: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r>
              <a:rPr lang="el-GR" sz="4000" dirty="0" smtClean="0">
                <a:ea typeface="ＭＳ Ｐゴシック" pitchFamily="34" charset="-128"/>
              </a:rPr>
              <a:t>Συμπεράσματα &amp; Μέλλον</a:t>
            </a:r>
            <a:endParaRPr lang="en-US" sz="4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l-GR" sz="3200" dirty="0"/>
              <a:t>Προ-ανάκτηση </a:t>
            </a:r>
            <a:r>
              <a:rPr lang="el-GR" sz="3200" dirty="0" err="1"/>
              <a:t>Ραδιοχαρτών</a:t>
            </a:r>
            <a:r>
              <a:rPr lang="el-GR" sz="3200" dirty="0"/>
              <a:t> για Πλοήγηση σε Εσωτερικούς Χώρους επί Δικτύου Wi-Fi Διακοπτόμενης </a:t>
            </a:r>
            <a:r>
              <a:rPr lang="el-GR" sz="3200" dirty="0" err="1"/>
              <a:t>Συνδεσιμότητας</a:t>
            </a:r>
            <a:r>
              <a:rPr lang="en-GB" sz="3200" dirty="0"/>
              <a:t> </a:t>
            </a:r>
            <a:endParaRPr lang="en-US" sz="3200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11188" y="2205038"/>
            <a:ext cx="7993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sz="2000" b="0" dirty="0" smtClean="0">
                <a:solidFill>
                  <a:schemeClr val="tx1"/>
                </a:solidFill>
              </a:rPr>
              <a:t>Ανδρέας </a:t>
            </a:r>
            <a:r>
              <a:rPr lang="el-GR" sz="2000" b="0" dirty="0" err="1" smtClean="0">
                <a:solidFill>
                  <a:schemeClr val="tx1"/>
                </a:solidFill>
              </a:rPr>
              <a:t>Κωνσταντινίδης</a:t>
            </a:r>
            <a:r>
              <a:rPr lang="el-GR" sz="2000" b="0" baseline="30000" dirty="0" err="1" smtClean="0">
                <a:solidFill>
                  <a:schemeClr val="tx1"/>
                </a:solidFill>
              </a:rPr>
              <a:t>∗</a:t>
            </a:r>
            <a:r>
              <a:rPr lang="el-GR" sz="2000" b="0" dirty="0" smtClean="0">
                <a:solidFill>
                  <a:schemeClr val="tx1"/>
                </a:solidFill>
              </a:rPr>
              <a:t>, Γιώργος </a:t>
            </a:r>
            <a:r>
              <a:rPr lang="el-GR" sz="2000" b="0" dirty="0" err="1" smtClean="0">
                <a:solidFill>
                  <a:schemeClr val="tx1"/>
                </a:solidFill>
              </a:rPr>
              <a:t>Νικολαΐδης</a:t>
            </a:r>
            <a:r>
              <a:rPr lang="el-GR" sz="2000" b="0" baseline="30000" dirty="0" err="1" smtClean="0">
                <a:solidFill>
                  <a:schemeClr val="tx1"/>
                </a:solidFill>
              </a:rPr>
              <a:t>∗</a:t>
            </a:r>
            <a:r>
              <a:rPr lang="el-GR" sz="2000" b="0" dirty="0" smtClean="0">
                <a:solidFill>
                  <a:schemeClr val="tx1"/>
                </a:solidFill>
              </a:rPr>
              <a:t>, Γεώργιος </a:t>
            </a:r>
            <a:r>
              <a:rPr lang="el-GR" sz="2000" b="0" dirty="0" err="1" smtClean="0">
                <a:solidFill>
                  <a:schemeClr val="tx1"/>
                </a:solidFill>
              </a:rPr>
              <a:t>Χατζημηλιούδης</a:t>
            </a:r>
            <a:r>
              <a:rPr lang="el-GR" sz="2000" b="0" baseline="30000" dirty="0" err="1" smtClean="0">
                <a:solidFill>
                  <a:schemeClr val="tx1"/>
                </a:solidFill>
              </a:rPr>
              <a:t>∗</a:t>
            </a:r>
            <a:r>
              <a:rPr lang="el-GR" sz="2000" b="0" dirty="0" smtClean="0">
                <a:solidFill>
                  <a:schemeClr val="tx1"/>
                </a:solidFill>
              </a:rPr>
              <a:t>, Γιάννης Ευαγόρου</a:t>
            </a:r>
            <a:r>
              <a:rPr lang="el-GR" sz="2000" b="0" baseline="30000" dirty="0" smtClean="0">
                <a:solidFill>
                  <a:schemeClr val="tx1"/>
                </a:solidFill>
              </a:rPr>
              <a:t>‡</a:t>
            </a:r>
            <a:r>
              <a:rPr lang="el-GR" sz="2000" b="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l-GR" sz="2000" dirty="0" smtClean="0">
                <a:solidFill>
                  <a:schemeClr val="tx1"/>
                </a:solidFill>
              </a:rPr>
              <a:t>Δημήτρης </a:t>
            </a:r>
            <a:r>
              <a:rPr lang="el-GR" sz="2000" dirty="0" err="1" smtClean="0">
                <a:solidFill>
                  <a:schemeClr val="tx1"/>
                </a:solidFill>
              </a:rPr>
              <a:t>Ζεϊναλιπούρ</a:t>
            </a:r>
            <a:r>
              <a:rPr lang="el-GR" sz="2000" b="0" baseline="30000" dirty="0" err="1" smtClean="0">
                <a:solidFill>
                  <a:schemeClr val="tx1"/>
                </a:solidFill>
              </a:rPr>
              <a:t>∗</a:t>
            </a:r>
            <a:r>
              <a:rPr lang="el-GR" sz="2000" b="0" dirty="0" smtClean="0">
                <a:solidFill>
                  <a:schemeClr val="tx1"/>
                </a:solidFill>
              </a:rPr>
              <a:t> και Πάνος Κ. Χρυσάνθης </a:t>
            </a:r>
            <a:r>
              <a:rPr lang="el-GR" sz="2000" b="0" baseline="30000" dirty="0" smtClean="0">
                <a:solidFill>
                  <a:schemeClr val="tx1"/>
                </a:solidFill>
              </a:rPr>
              <a:t>§</a:t>
            </a:r>
          </a:p>
          <a:p>
            <a:pPr algn="ctr">
              <a:spcBef>
                <a:spcPct val="20000"/>
              </a:spcBef>
            </a:pPr>
            <a:endParaRPr lang="en-US" sz="500" b="0" dirty="0" smtClean="0">
              <a:solidFill>
                <a:schemeClr val="tx1"/>
              </a:solidFill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Σας ευχαριστώ!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Ερωτήσεις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Επικοινωνία</a:t>
            </a:r>
            <a:r>
              <a:rPr lang="en-US" sz="2000" dirty="0" smtClean="0">
                <a:solidFill>
                  <a:schemeClr val="tx1"/>
                </a:solidFill>
              </a:rPr>
              <a:t>: dzeina@cs.ucy.ac.cy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84213" y="5888781"/>
            <a:ext cx="7777162" cy="70788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0" dirty="0" smtClean="0">
                <a:solidFill>
                  <a:schemeClr val="tx1"/>
                </a:solidFill>
              </a:rPr>
              <a:t>13</a:t>
            </a:r>
            <a:r>
              <a:rPr lang="el-GR" sz="2000" b="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b="0" dirty="0" smtClean="0">
                <a:solidFill>
                  <a:schemeClr val="tx1"/>
                </a:solidFill>
              </a:rPr>
              <a:t> Ελληνικό Συμπόσιο Διαχείρισης Δεδομένων, Οικονομικό Πανεπιστήμιο Αθηνών, 30-31 Ιουλίου 2015. </a:t>
            </a: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409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725144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796581"/>
            <a:ext cx="25558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941044"/>
            <a:ext cx="288131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Σύγχρονη </a:t>
            </a:r>
            <a:r>
              <a:rPr lang="el-GR" dirty="0" err="1" smtClean="0"/>
              <a:t>Γεωτοποθέτηση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sz="2400" b="1" i="1" dirty="0" smtClean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</a:t>
            </a:r>
            <a:r>
              <a:rPr lang="el-GR" sz="2400" b="1" i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Υπηρεσίες</a:t>
            </a:r>
            <a:r>
              <a:rPr lang="en-US" sz="2400" dirty="0" smtClean="0"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οργανώνουν σε </a:t>
            </a:r>
            <a:r>
              <a:rPr lang="el-GR" sz="2400" b="1" dirty="0" smtClean="0">
                <a:ea typeface="ＭＳ Ｐゴシック" pitchFamily="34" charset="-128"/>
              </a:rPr>
              <a:t>βάσεις </a:t>
            </a:r>
            <a:r>
              <a:rPr lang="el-GR" sz="2400" dirty="0" smtClean="0">
                <a:ea typeface="ＭＳ Ｐゴシック" pitchFamily="34" charset="-128"/>
              </a:rPr>
              <a:t>σήματα προερχόμενα από </a:t>
            </a:r>
            <a:r>
              <a:rPr lang="el-GR" sz="2400" b="1" dirty="0" smtClean="0">
                <a:ea typeface="ＭＳ Ｐゴシック" pitchFamily="34" charset="-128"/>
              </a:rPr>
              <a:t>έξυπνες συσκευές</a:t>
            </a:r>
            <a:r>
              <a:rPr lang="el-GR" sz="2400" dirty="0" smtClean="0">
                <a:ea typeface="ＭＳ Ｐゴシック" pitchFamily="34" charset="-128"/>
              </a:rPr>
              <a:t> για σκοπούς γεωτοποθέτησης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  <a:endParaRPr lang="en-US" sz="2400" b="1" dirty="0" smtClean="0">
              <a:ea typeface="ＭＳ Ｐゴシック" pitchFamily="34" charset="-128"/>
            </a:endParaRPr>
          </a:p>
          <a:p>
            <a:r>
              <a:rPr lang="el-GR" sz="2400" b="1" dirty="0" smtClean="0">
                <a:ea typeface="ＭＳ Ｐゴシック" pitchFamily="34" charset="-128"/>
              </a:rPr>
              <a:t>Τεχνολογίες</a:t>
            </a:r>
            <a:r>
              <a:rPr lang="en-US" sz="2400" b="1" dirty="0" smtClean="0">
                <a:ea typeface="ＭＳ Ｐゴシック" pitchFamily="34" charset="-128"/>
              </a:rPr>
              <a:t>: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251520" y="2609751"/>
            <a:ext cx="446563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l-GR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Σημεία πρόσβασης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Wi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-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Fi, </a:t>
            </a:r>
            <a:r>
              <a:rPr lang="el-GR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κ</a:t>
            </a:r>
            <a:r>
              <a:rPr lang="el-GR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εραίες κινητής τηλεφωνίας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, </a:t>
            </a:r>
            <a:r>
              <a:rPr lang="el-GR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άλλες σταθερές κεραίες.</a:t>
            </a:r>
            <a:endParaRPr lang="en-US" sz="2000" kern="0" dirty="0">
              <a:solidFill>
                <a:schemeClr val="tx1"/>
              </a:solidFill>
              <a:latin typeface="+mn-lt"/>
              <a:ea typeface="ＭＳ Ｐゴシック" charset="0"/>
              <a:cs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l-GR" sz="20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Δεδομένα </a:t>
            </a:r>
            <a:r>
              <a:rPr lang="en-US" sz="20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IMU 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l-GR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Γυροσκόπιο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l-GR" sz="2000" b="0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Επιταχυνσιόμετρο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l-GR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Ψηφιακή πυξίδα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US" sz="2000" b="0" kern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l-GR" sz="20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Αισθητήρες Μαγνητικού Πεδίου</a:t>
            </a:r>
            <a:endParaRPr lang="en-US" sz="2000" kern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BLE beacons, 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RFID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Active &amp; Passive tags</a:t>
            </a:r>
            <a:endParaRPr lang="en-US" sz="2000" b="0" kern="0" dirty="0">
              <a:solidFill>
                <a:schemeClr val="tx1"/>
              </a:solidFill>
              <a:latin typeface="+mn-lt"/>
              <a:ea typeface="ＭＳ Ｐゴシック" charset="0"/>
              <a:cs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l-GR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Ήχος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(</a:t>
            </a:r>
            <a:r>
              <a:rPr lang="el-GR" sz="2000" b="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Μικρόφωνο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)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, </a:t>
            </a:r>
            <a:r>
              <a:rPr lang="el-GR" sz="2000" kern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Φως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l-GR" sz="2000" b="0" kern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Αισθητήρας</a:t>
            </a:r>
            <a:r>
              <a:rPr lang="el-GR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φωτεινότητας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sz="2000" b="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…</a:t>
            </a:r>
            <a:endParaRPr lang="en-US" sz="2000" b="0" kern="0" dirty="0">
              <a:solidFill>
                <a:schemeClr val="tx1"/>
              </a:solidFill>
              <a:latin typeface="+mn-lt"/>
              <a:ea typeface="ＭＳ Ｐゴシック" charset="0"/>
              <a:cs typeface="Arial" charset="0"/>
            </a:endParaRPr>
          </a:p>
        </p:txBody>
      </p:sp>
      <p:pic>
        <p:nvPicPr>
          <p:cNvPr id="15" name="Picture 7" descr="blog_ibea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716486"/>
            <a:ext cx="1397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96188" y="3716486"/>
            <a:ext cx="1368425" cy="1395412"/>
            <a:chOff x="-2263873" y="77499"/>
            <a:chExt cx="13599208" cy="7110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/>
            </a:blip>
            <a:srcRect/>
            <a:stretch/>
          </p:blipFill>
          <p:spPr>
            <a:xfrm>
              <a:off x="771793" y="311861"/>
              <a:ext cx="7583749" cy="687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29" name="Pictur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70778">
              <a:off x="8815596" y="77499"/>
              <a:ext cx="2281987" cy="189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71087">
              <a:off x="-2200570" y="41510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9128541">
              <a:off x="9053346" y="5234693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110026">
              <a:off x="-2263873" y="469741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3413" y="5229373"/>
            <a:ext cx="4521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linksyswrt54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349648"/>
            <a:ext cx="1665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cell-tower-47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2349648"/>
            <a:ext cx="15144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2276872"/>
            <a:ext cx="14033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716486"/>
            <a:ext cx="15017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ea typeface="ＭＳ Ｐゴシック" pitchFamily="34" charset="-128"/>
                <a:cs typeface="Arial" pitchFamily="34" charset="0"/>
              </a:rPr>
              <a:t>Εφαρμογές Εσωτερικών Χώρων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393158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l-GR" sz="2400" b="1" dirty="0" smtClean="0">
                <a:ea typeface="ＭＳ Ｐゴシック" pitchFamily="34" charset="-128"/>
              </a:rPr>
              <a:t>Τεράστιο φάσμα εφαρμογών για ΕΧ</a:t>
            </a:r>
            <a:endParaRPr lang="en-US" sz="2400" b="1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l-GR" sz="1600" dirty="0" smtClean="0">
                <a:ea typeface="ＭＳ Ｐゴシック" pitchFamily="34" charset="-128"/>
              </a:rPr>
              <a:t>Επαυξημένης </a:t>
            </a:r>
            <a:r>
              <a:rPr lang="el-GR" sz="1600" dirty="0">
                <a:ea typeface="ＭＳ Ｐゴシック" pitchFamily="34" charset="-128"/>
              </a:rPr>
              <a:t>Πραγματικότητας</a:t>
            </a:r>
            <a:r>
              <a:rPr lang="en-US" sz="1600" dirty="0" smtClean="0">
                <a:ea typeface="ＭＳ Ｐゴシック" pitchFamily="34" charset="-128"/>
              </a:rPr>
              <a:t>	</a:t>
            </a:r>
          </a:p>
          <a:p>
            <a:pPr marL="914400" lvl="1" indent="-514350"/>
            <a:r>
              <a:rPr lang="el-GR" sz="1600" dirty="0">
                <a:ea typeface="ＭＳ Ｐゴシック" pitchFamily="34" charset="-128"/>
              </a:rPr>
              <a:t>Υγειονομική περίθαλψη, Έξυπνα Σπίτια, </a:t>
            </a:r>
            <a:r>
              <a:rPr lang="el-GR" sz="1600" dirty="0" smtClean="0">
                <a:ea typeface="ＭＳ Ｐゴシック" pitchFamily="34" charset="-128"/>
              </a:rPr>
              <a:t>Υποστήριξη Ηλικιωμένων, Εφαρμογές Γυμναστηρίου</a:t>
            </a:r>
          </a:p>
          <a:p>
            <a:pPr marL="914400" lvl="1" indent="-514350"/>
            <a:r>
              <a:rPr lang="el-GR" sz="1600" dirty="0">
                <a:ea typeface="ＭＳ Ｐゴシック" pitchFamily="34" charset="-128"/>
              </a:rPr>
              <a:t>Βιομηχανία, </a:t>
            </a:r>
            <a:r>
              <a:rPr lang="el-GR" sz="1600" dirty="0" smtClean="0">
                <a:ea typeface="ＭＳ Ｐゴシック" pitchFamily="34" charset="-128"/>
              </a:rPr>
              <a:t>Παρακολούθηση Περιουσιακών Στοιχείων </a:t>
            </a:r>
            <a:r>
              <a:rPr lang="el-GR" sz="1600" dirty="0">
                <a:ea typeface="ＭＳ Ｐゴシック" pitchFamily="34" charset="-128"/>
              </a:rPr>
              <a:t>και Διαχείρισης </a:t>
            </a:r>
            <a:r>
              <a:rPr lang="el-GR" sz="1600" dirty="0" smtClean="0">
                <a:ea typeface="ＭＳ Ｐゴシック" pitchFamily="34" charset="-128"/>
              </a:rPr>
              <a:t>Αποθεμάτων</a:t>
            </a:r>
            <a:endParaRPr lang="en-US" sz="1600" dirty="0" smtClean="0">
              <a:ea typeface="ＭＳ Ｐゴシック" pitchFamily="34" charset="-128"/>
            </a:endParaRPr>
          </a:p>
          <a:p>
            <a:pPr marL="514350" indent="-514350"/>
            <a:r>
              <a:rPr lang="el-GR" sz="2400" b="1" dirty="0" smtClean="0">
                <a:ea typeface="ＭＳ Ｐゴシック" pitchFamily="34" charset="-128"/>
              </a:rPr>
              <a:t>Τα έσοδα σε ΕΧ αναμένονται να φτάσουν </a:t>
            </a:r>
            <a:r>
              <a:rPr lang="en-US" sz="2400" b="1" dirty="0" smtClean="0">
                <a:ea typeface="ＭＳ Ｐゴシック" pitchFamily="34" charset="-128"/>
              </a:rPr>
              <a:t>10</a:t>
            </a:r>
            <a:r>
              <a:rPr lang="el-GR" sz="2400" b="1" dirty="0" smtClean="0">
                <a:ea typeface="ＭＳ Ｐゴシック" pitchFamily="34" charset="-128"/>
              </a:rPr>
              <a:t>δις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Δολάρια μέχρι το </a:t>
            </a:r>
            <a:r>
              <a:rPr lang="en-US" sz="2400" b="1" dirty="0" smtClean="0">
                <a:ea typeface="ＭＳ Ｐゴシック" pitchFamily="34" charset="-128"/>
              </a:rPr>
              <a:t> 2020</a:t>
            </a:r>
          </a:p>
          <a:p>
            <a:pPr marL="914400" lvl="1" indent="-514350"/>
            <a:r>
              <a:rPr lang="en-US" sz="1600" i="1" dirty="0" err="1" smtClean="0">
                <a:ea typeface="ＭＳ Ｐゴシック" pitchFamily="34" charset="-128"/>
              </a:rPr>
              <a:t>ABIresearch</a:t>
            </a:r>
            <a:r>
              <a:rPr lang="en-US" sz="1600" i="1" dirty="0" smtClean="0">
                <a:ea typeface="ＭＳ Ｐゴシック" pitchFamily="34" charset="-128"/>
              </a:rPr>
              <a:t>, “Retail Indoor Location Market Breaks US$10 Billion in 2020”’ </a:t>
            </a:r>
            <a:r>
              <a:rPr lang="el-GR" sz="1600" i="1" dirty="0" smtClean="0">
                <a:ea typeface="ＭＳ Ｐゴシック" pitchFamily="34" charset="-128"/>
              </a:rPr>
              <a:t>Διαθέσιμο στο</a:t>
            </a:r>
            <a:r>
              <a:rPr lang="en-US" sz="1600" i="1" dirty="0" smtClean="0">
                <a:ea typeface="ＭＳ Ｐゴシック" pitchFamily="34" charset="-128"/>
              </a:rPr>
              <a:t>: https://goo.gl/ehPRMn, May 12, 2015.</a:t>
            </a:r>
          </a:p>
          <a:p>
            <a:pPr marL="514350" indent="-514350"/>
            <a:r>
              <a:rPr lang="en-US" sz="2400" b="1" dirty="0" smtClean="0">
                <a:ea typeface="ＭＳ Ｐゴシック" pitchFamily="34" charset="-128"/>
              </a:rPr>
              <a:t>Tutorial</a:t>
            </a:r>
            <a:r>
              <a:rPr lang="el-GR" sz="2400" b="1" dirty="0">
                <a:ea typeface="ＭＳ Ｐゴシック" pitchFamily="34" charset="-128"/>
              </a:rPr>
              <a:t> </a:t>
            </a:r>
            <a:r>
              <a:rPr lang="el-GR" sz="2400" b="1" dirty="0" smtClean="0">
                <a:ea typeface="ＭＳ Ｐゴシック" pitchFamily="34" charset="-128"/>
              </a:rPr>
              <a:t>του </a:t>
            </a:r>
            <a:r>
              <a:rPr lang="en-US" sz="2400" b="1" dirty="0" smtClean="0">
                <a:ea typeface="ＭＳ Ｐゴシック" pitchFamily="34" charset="-128"/>
              </a:rPr>
              <a:t>MDM15</a:t>
            </a:r>
          </a:p>
          <a:p>
            <a:pPr marL="914400" lvl="1" indent="-514350"/>
            <a:r>
              <a:rPr lang="en-US" sz="1600" b="1" i="1" dirty="0" smtClean="0">
                <a:ea typeface="ＭＳ Ｐゴシック" pitchFamily="34" charset="-128"/>
              </a:rPr>
              <a:t>“Mobile Data Management in Indoor</a:t>
            </a:r>
            <a:r>
              <a:rPr lang="el-GR" sz="1600" b="1" i="1" dirty="0" smtClean="0">
                <a:ea typeface="ＭＳ Ｐゴシック" pitchFamily="34" charset="-128"/>
              </a:rPr>
              <a:t/>
            </a:r>
            <a:br>
              <a:rPr lang="el-GR" sz="1600" b="1" i="1" dirty="0" smtClean="0">
                <a:ea typeface="ＭＳ Ｐゴシック" pitchFamily="34" charset="-128"/>
              </a:rPr>
            </a:br>
            <a:r>
              <a:rPr lang="en-US" sz="1600" b="1" i="1" dirty="0" smtClean="0">
                <a:ea typeface="ＭＳ Ｐゴシック" pitchFamily="34" charset="-128"/>
              </a:rPr>
              <a:t>Spaces”, </a:t>
            </a:r>
            <a:r>
              <a:rPr lang="el-GR" sz="1600" i="1" dirty="0" err="1" smtClean="0">
                <a:ea typeface="ＭＳ Ｐゴシック" pitchFamily="34" charset="-128"/>
              </a:rPr>
              <a:t>Λαουδιάς</a:t>
            </a:r>
            <a:r>
              <a:rPr lang="en-US" sz="1600" i="1" dirty="0" smtClean="0">
                <a:ea typeface="ＭＳ Ｐゴシック" pitchFamily="34" charset="-128"/>
              </a:rPr>
              <a:t> </a:t>
            </a:r>
            <a:r>
              <a:rPr lang="el-GR" sz="1600" i="1" dirty="0" smtClean="0">
                <a:ea typeface="ＭＳ Ｐゴシック" pitchFamily="34" charset="-128"/>
              </a:rPr>
              <a:t>και </a:t>
            </a:r>
            <a:r>
              <a:rPr lang="el-GR" sz="1600" i="1" dirty="0" err="1" smtClean="0">
                <a:ea typeface="ＭＳ Ｐゴシック" pitchFamily="34" charset="-128"/>
              </a:rPr>
              <a:t>Ζεϊναλιπούρ-Γιαζτί</a:t>
            </a:r>
            <a:endParaRPr lang="en-US" sz="1600" i="1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l-GR" sz="1600" i="1" dirty="0" smtClean="0">
                <a:ea typeface="ＭＳ Ｐゴシック" pitchFamily="34" charset="-128"/>
              </a:rPr>
              <a:t>Ακαδημαϊκή &amp; Βιομηχανική Ανάπτυξη</a:t>
            </a:r>
            <a:endParaRPr lang="en-US" sz="1600" i="1" dirty="0" smtClean="0">
              <a:ea typeface="ＭＳ Ｐゴシック" pitchFamily="34" charset="-12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5205413"/>
            <a:ext cx="172243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425" y="5205413"/>
            <a:ext cx="18034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13176"/>
            <a:ext cx="32686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52512"/>
            <a:ext cx="8291264" cy="5472831"/>
          </a:xfrm>
        </p:spPr>
        <p:txBody>
          <a:bodyPr/>
          <a:lstStyle/>
          <a:p>
            <a:pPr marL="514350" indent="-514350">
              <a:defRPr/>
            </a:pPr>
            <a:r>
              <a:rPr lang="en-US" sz="2400" b="1" dirty="0" smtClean="0">
                <a:ea typeface="ＭＳ Ｐゴシック" pitchFamily="34" charset="-128"/>
              </a:rPr>
              <a:t>Anyplace:</a:t>
            </a:r>
            <a:r>
              <a:rPr lang="el-GR" sz="2400" b="1" dirty="0" smtClean="0">
                <a:ea typeface="ＭＳ Ｐゴシック" pitchFamily="34" charset="-128"/>
              </a:rPr>
              <a:t> Μια ολοκληρωμένη υπηρεσία </a:t>
            </a:r>
            <a:r>
              <a:rPr lang="en-US" sz="2400" b="1" dirty="0" smtClean="0">
                <a:ea typeface="ＭＳ Ｐゴシック" pitchFamily="34" charset="-128"/>
              </a:rPr>
              <a:t>IIN </a:t>
            </a:r>
            <a:r>
              <a:rPr lang="el-GR" sz="2400" b="1" dirty="0" smtClean="0">
                <a:ea typeface="ＭＳ Ｐゴシック" pitchFamily="34" charset="-128"/>
              </a:rPr>
              <a:t>ανοιχτή για έρευνα και ανάπτυξη</a:t>
            </a:r>
            <a:endParaRPr lang="en-US" sz="2400" b="1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l-GR" sz="2000" dirty="0" smtClean="0">
                <a:ea typeface="ＭＳ Ｐゴシック" pitchFamily="34" charset="-128"/>
              </a:rPr>
              <a:t>Ακρίβεια = </a:t>
            </a:r>
            <a:r>
              <a:rPr lang="en-US" sz="2000" dirty="0" smtClean="0">
                <a:ea typeface="ＭＳ Ｐゴシック" pitchFamily="34" charset="-128"/>
              </a:rPr>
              <a:t>1.96m [IPSN15]</a:t>
            </a:r>
          </a:p>
          <a:p>
            <a:pPr marL="914400" lvl="1" indent="-514350">
              <a:defRPr/>
            </a:pPr>
            <a:r>
              <a:rPr lang="el-GR" sz="2000" dirty="0" err="1" smtClean="0">
                <a:ea typeface="ＭＳ Ｐゴシック" pitchFamily="34" charset="-128"/>
              </a:rPr>
              <a:t>Πληθοπορισμός</a:t>
            </a:r>
            <a:r>
              <a:rPr lang="en-US" sz="2000" dirty="0" smtClean="0">
                <a:ea typeface="ＭＳ Ｐゴシック" pitchFamily="34" charset="-128"/>
              </a:rPr>
              <a:t> [IC12]</a:t>
            </a:r>
          </a:p>
          <a:p>
            <a:pPr marL="914400" lvl="1" indent="-514350">
              <a:defRPr/>
            </a:pPr>
            <a:r>
              <a:rPr lang="el-GR" sz="2000" dirty="0" smtClean="0">
                <a:ea typeface="ＭＳ Ｐゴシック" pitchFamily="34" charset="-128"/>
              </a:rPr>
              <a:t>Προστασία Δεδομένων</a:t>
            </a:r>
            <a:r>
              <a:rPr lang="en-US" sz="2000" dirty="0" smtClean="0">
                <a:ea typeface="ＭＳ Ｐゴシック" pitchFamily="34" charset="-128"/>
              </a:rPr>
              <a:t> [TKDE15]</a:t>
            </a:r>
            <a:endParaRPr lang="el-GR" sz="20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l-GR" sz="2000" dirty="0" smtClean="0">
                <a:ea typeface="ＭＳ Ｐゴシック" pitchFamily="34" charset="-128"/>
              </a:rPr>
              <a:t>Ανοικτή Αρχιτεκτονική </a:t>
            </a:r>
            <a:r>
              <a:rPr lang="en-US" sz="2000" dirty="0" smtClean="0">
                <a:ea typeface="ＭＳ Ｐゴシック" pitchFamily="34" charset="-128"/>
              </a:rPr>
              <a:t>[MDM12]</a:t>
            </a:r>
          </a:p>
          <a:p>
            <a:pPr marL="914400" lvl="1" indent="-514350">
              <a:defRPr/>
            </a:pPr>
            <a:r>
              <a:rPr lang="el-GR" sz="2000" dirty="0" smtClean="0">
                <a:ea typeface="ＭＳ Ｐゴシック" pitchFamily="34" charset="-128"/>
              </a:rPr>
              <a:t>Άλλα</a:t>
            </a:r>
            <a:r>
              <a:rPr lang="en-US" sz="2000" dirty="0" smtClean="0">
                <a:ea typeface="ＭＳ Ｐゴシック" pitchFamily="34" charset="-128"/>
              </a:rPr>
              <a:t>: </a:t>
            </a:r>
            <a:r>
              <a:rPr lang="el-GR" sz="2000" dirty="0" smtClean="0">
                <a:ea typeface="ＭＳ Ｐゴシック" pitchFamily="34" charset="-128"/>
              </a:rPr>
              <a:t>Μοντελοποίηση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l-GR" sz="2000" dirty="0" smtClean="0">
                <a:ea typeface="ＭＳ Ｐゴシック" pitchFamily="34" charset="-128"/>
              </a:rPr>
              <a:t>Αρθρωτό</a:t>
            </a:r>
            <a:r>
              <a:rPr lang="en-US" sz="2000" dirty="0" smtClean="0">
                <a:ea typeface="ＭＳ Ｐゴシック" pitchFamily="34" charset="-128"/>
              </a:rPr>
              <a:t>, …</a:t>
            </a:r>
          </a:p>
          <a:p>
            <a:pPr marL="514350" indent="-514350">
              <a:defRPr/>
            </a:pPr>
            <a:r>
              <a:rPr lang="el-GR" sz="2400" b="1" dirty="0" err="1" smtClean="0">
                <a:ea typeface="ＭＳ Ｐゴシック" pitchFamily="34" charset="-128"/>
              </a:rPr>
              <a:t>Μοντελοποιήστε</a:t>
            </a:r>
            <a:r>
              <a:rPr lang="el-GR" sz="2400" b="1" dirty="0" smtClean="0">
                <a:ea typeface="ＭＳ Ｐゴシック" pitchFamily="34" charset="-128"/>
              </a:rPr>
              <a:t> το κτίριό σας</a:t>
            </a:r>
            <a:r>
              <a:rPr lang="en-US" sz="2400" b="1" dirty="0" smtClean="0">
                <a:ea typeface="ＭＳ Ｐゴシック" pitchFamily="34" charset="-128"/>
              </a:rPr>
              <a:t>!</a:t>
            </a:r>
          </a:p>
          <a:p>
            <a:pPr marL="914400" lvl="1" indent="-514350">
              <a:defRPr/>
            </a:pPr>
            <a:r>
              <a:rPr lang="el-GR" sz="2000" dirty="0" smtClean="0">
                <a:ea typeface="ＭＳ Ｐゴシック" pitchFamily="34" charset="-128"/>
              </a:rPr>
              <a:t>Χρειάζεται μόνο </a:t>
            </a:r>
            <a:r>
              <a:rPr lang="en-US" sz="2000" b="1" dirty="0" smtClean="0">
                <a:ea typeface="ＭＳ Ｐゴシック" pitchFamily="34" charset="-128"/>
              </a:rPr>
              <a:t>1</a:t>
            </a:r>
            <a:r>
              <a:rPr lang="el-GR" sz="2000" b="1" dirty="0">
                <a:ea typeface="ＭＳ Ｐゴシック" pitchFamily="34" charset="-128"/>
              </a:rPr>
              <a:t> </a:t>
            </a:r>
            <a:r>
              <a:rPr lang="el-GR" sz="2000" b="1" dirty="0" smtClean="0">
                <a:ea typeface="ＭＳ Ｐゴシック" pitchFamily="34" charset="-128"/>
              </a:rPr>
              <a:t>λεπτό</a:t>
            </a: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l-GR" sz="2000" dirty="0" smtClean="0">
                <a:ea typeface="ＭＳ Ｐゴシック" pitchFamily="34" charset="-128"/>
              </a:rPr>
              <a:t>για να δημιουργήσετε και να ενσωματώσετε το μοντέλο σας </a:t>
            </a:r>
            <a:r>
              <a:rPr lang="en-US" sz="2000" dirty="0" smtClean="0">
                <a:ea typeface="ＭＳ Ｐゴシック" pitchFamily="34" charset="-128"/>
              </a:rPr>
              <a:t>online – 1 </a:t>
            </a:r>
            <a:r>
              <a:rPr lang="el-GR" sz="2000" dirty="0" smtClean="0">
                <a:ea typeface="ＭＳ Ｐゴシック" pitchFamily="34" charset="-128"/>
              </a:rPr>
              <a:t>ώρα για να μπορείτε να προσφέρετε πλοήγηση και δυνατότητα αναζήτησης </a:t>
            </a:r>
            <a:r>
              <a:rPr lang="el-GR" sz="2000" dirty="0">
                <a:ea typeface="ＭＳ Ｐゴシック" pitchFamily="34" charset="-128"/>
              </a:rPr>
              <a:t> στους ΕΧ </a:t>
            </a:r>
            <a:r>
              <a:rPr lang="el-GR" sz="2000" dirty="0" smtClean="0">
                <a:ea typeface="ＭＳ Ｐゴシック" pitchFamily="34" charset="-128"/>
              </a:rPr>
              <a:t>ενός κτιρίου </a:t>
            </a:r>
            <a:r>
              <a:rPr lang="en-US" sz="2000" dirty="0" smtClean="0">
                <a:ea typeface="ＭＳ Ｐゴシック" pitchFamily="34" charset="-128"/>
              </a:rPr>
              <a:t>2500</a:t>
            </a:r>
            <a:r>
              <a:rPr lang="el-GR" sz="2000" dirty="0" smtClean="0">
                <a:ea typeface="ＭＳ Ｐゴシック" pitchFamily="34" charset="-128"/>
              </a:rPr>
              <a:t>μ</a:t>
            </a:r>
            <a:r>
              <a:rPr lang="el-GR" sz="2000" baseline="30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!</a:t>
            </a:r>
          </a:p>
          <a:p>
            <a:pPr marL="514350" indent="-514350">
              <a:defRPr/>
            </a:pPr>
            <a:r>
              <a:rPr lang="el-GR" sz="2000" b="1" dirty="0" smtClean="0">
                <a:ea typeface="ＭＳ Ｐゴシック" pitchFamily="34" charset="-128"/>
              </a:rPr>
              <a:t>Επίδειξη στο </a:t>
            </a:r>
            <a:r>
              <a:rPr lang="en-US" sz="2000" b="1" dirty="0" smtClean="0">
                <a:ea typeface="ＭＳ Ｐゴシック" pitchFamily="34" charset="-128"/>
              </a:rPr>
              <a:t>MDM15!</a:t>
            </a:r>
          </a:p>
          <a:p>
            <a:pPr marL="914400" lvl="1" indent="-514350">
              <a:defRPr/>
            </a:pPr>
            <a:r>
              <a:rPr lang="el-GR" sz="1600" b="1" i="1" dirty="0" smtClean="0">
                <a:ea typeface="ＭＳ Ｐゴシック" pitchFamily="34" charset="-128"/>
              </a:rPr>
              <a:t>"</a:t>
            </a:r>
            <a:r>
              <a:rPr lang="en-US" sz="1600" b="1" i="1" dirty="0" smtClean="0">
                <a:ea typeface="ＭＳ Ｐゴシック" pitchFamily="34" charset="-128"/>
              </a:rPr>
              <a:t>Anyplace: A </a:t>
            </a:r>
            <a:r>
              <a:rPr lang="en-US" sz="1600" b="1" i="1" dirty="0" err="1" smtClean="0">
                <a:ea typeface="ＭＳ Ｐゴシック" pitchFamily="34" charset="-128"/>
              </a:rPr>
              <a:t>Crowdsourced</a:t>
            </a:r>
            <a:r>
              <a:rPr lang="en-US" sz="1600" b="1" i="1" dirty="0" smtClean="0">
                <a:ea typeface="ＭＳ Ｐゴシック" pitchFamily="34" charset="-128"/>
              </a:rPr>
              <a:t> Indoor Information Service</a:t>
            </a:r>
            <a:r>
              <a:rPr lang="el-GR" sz="1600" b="1" i="1" dirty="0" smtClean="0">
                <a:ea typeface="ＭＳ Ｐゴシック" pitchFamily="34" charset="-128"/>
              </a:rPr>
              <a:t>"</a:t>
            </a:r>
            <a:r>
              <a:rPr lang="en-US" sz="1600" i="1" dirty="0" smtClean="0">
                <a:ea typeface="ＭＳ Ｐゴシック" pitchFamily="34" charset="-128"/>
              </a:rPr>
              <a:t>, </a:t>
            </a:r>
            <a:r>
              <a:rPr lang="el-GR" sz="1600" i="1" dirty="0" smtClean="0">
                <a:ea typeface="ＭＳ Ｐゴシック" pitchFamily="34" charset="-128"/>
              </a:rPr>
              <a:t>Γεωργίου, Κωνσταντινίδης, Μπέης, </a:t>
            </a:r>
            <a:r>
              <a:rPr lang="el-GR" sz="1600" i="1" dirty="0" err="1" smtClean="0">
                <a:ea typeface="ＭＳ Ｐゴシック" pitchFamily="34" charset="-128"/>
              </a:rPr>
              <a:t>Λαουδιάς</a:t>
            </a:r>
            <a:r>
              <a:rPr lang="el-GR" sz="1600" i="1" dirty="0" smtClean="0">
                <a:ea typeface="ＭＳ Ｐゴシック" pitchFamily="34" charset="-128"/>
              </a:rPr>
              <a:t>, Πέτρου, Χατζημηλιούδης, </a:t>
            </a:r>
            <a:r>
              <a:rPr lang="el-GR" sz="1600" i="1" dirty="0" err="1" smtClean="0">
                <a:ea typeface="ＭＳ Ｐゴシック" pitchFamily="34" charset="-128"/>
              </a:rPr>
              <a:t>Ζεϊναλιπούρ-Γιαζτί</a:t>
            </a:r>
            <a:endParaRPr lang="en-US" sz="1600" dirty="0" smtClean="0">
              <a:ea typeface="ＭＳ Ｐゴシック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5499682" y="3356992"/>
            <a:ext cx="365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</a:rPr>
              <a:t>http://</a:t>
            </a:r>
            <a:r>
              <a:rPr lang="en-US" sz="2000" dirty="0" err="1">
                <a:solidFill>
                  <a:srgbClr val="003399"/>
                </a:solidFill>
              </a:rPr>
              <a:t>anyplace.cs.ucy.ac.cy</a:t>
            </a:r>
            <a:r>
              <a:rPr lang="en-US" sz="2000" dirty="0">
                <a:solidFill>
                  <a:srgbClr val="003399"/>
                </a:solidFill>
              </a:rPr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Anyplace IIN </a:t>
            </a:r>
            <a:r>
              <a:rPr lang="el-GR" dirty="0" smtClean="0">
                <a:ea typeface="ＭＳ Ｐゴシック" pitchFamily="34" charset="-128"/>
                <a:cs typeface="Arial" pitchFamily="34" charset="0"/>
              </a:rPr>
              <a:t>Εφαρμογή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Καταγραφή στο </a:t>
            </a:r>
            <a:r>
              <a:rPr lang="en-US" dirty="0" smtClean="0"/>
              <a:t>Anyplace</a:t>
            </a:r>
            <a:endParaRPr lang="en-US" dirty="0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5895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3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1552575"/>
            <a:ext cx="6772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Διακοπτόμενη Συνδεσιμότητα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2"/>
            <a:ext cx="8363272" cy="5400823"/>
          </a:xfrm>
        </p:spPr>
        <p:txBody>
          <a:bodyPr/>
          <a:lstStyle/>
          <a:p>
            <a:pPr marL="514350" indent="-514350"/>
            <a:r>
              <a:rPr lang="el-GR" sz="2800" dirty="0" smtClean="0">
                <a:ea typeface="ＭＳ Ｐゴシック" pitchFamily="34" charset="-128"/>
              </a:rPr>
              <a:t>Γιατί να μην γίνει χρήση </a:t>
            </a:r>
            <a:r>
              <a:rPr lang="en-US" sz="2800" b="1" dirty="0" smtClean="0">
                <a:ea typeface="ＭＳ Ｐゴシック" pitchFamily="34" charset="-128"/>
              </a:rPr>
              <a:t>Mobile Internet </a:t>
            </a:r>
            <a:r>
              <a:rPr lang="en-US" sz="2800" dirty="0" smtClean="0">
                <a:ea typeface="ＭＳ Ｐゴシック" pitchFamily="34" charset="-128"/>
              </a:rPr>
              <a:t>(2G-4G) </a:t>
            </a:r>
            <a:r>
              <a:rPr lang="el-GR" sz="2800" dirty="0" smtClean="0">
                <a:ea typeface="ＭＳ Ｐゴシック" pitchFamily="34" charset="-128"/>
              </a:rPr>
              <a:t>όταν το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ea typeface="ＭＳ Ｐゴシック" pitchFamily="34" charset="-128"/>
              </a:rPr>
              <a:t>Wi-Fi </a:t>
            </a:r>
            <a:r>
              <a:rPr lang="el-GR" sz="2800" b="1" dirty="0" smtClean="0">
                <a:ea typeface="ＭＳ Ｐゴシック" pitchFamily="34" charset="-128"/>
              </a:rPr>
              <a:t>δεν είναι διαθέσιμο</a:t>
            </a:r>
            <a:r>
              <a:rPr lang="el-GR" sz="2800" dirty="0" smtClean="0">
                <a:ea typeface="ＭＳ Ｐゴシック" pitchFamily="34" charset="-128"/>
              </a:rPr>
              <a:t>;</a:t>
            </a:r>
            <a:endParaRPr lang="en-US" sz="2800" dirty="0" smtClean="0">
              <a:ea typeface="ＭＳ Ｐゴシック" pitchFamily="34" charset="-128"/>
            </a:endParaRPr>
          </a:p>
          <a:p>
            <a:pPr marL="514350" indent="-514350"/>
            <a:r>
              <a:rPr lang="el-GR" sz="2800" b="1" dirty="0" smtClean="0">
                <a:ea typeface="ＭＳ Ｐゴシック" pitchFamily="34" charset="-128"/>
              </a:rPr>
              <a:t>Περιορισμοί του </a:t>
            </a:r>
            <a:r>
              <a:rPr lang="en-US" sz="2800" b="1" dirty="0" smtClean="0">
                <a:ea typeface="ＭＳ Ｐゴシック" pitchFamily="34" charset="-128"/>
              </a:rPr>
              <a:t>Mobile Internet:</a:t>
            </a:r>
          </a:p>
          <a:p>
            <a:pPr marL="914400" lvl="1" indent="-514350"/>
            <a:r>
              <a:rPr lang="el-GR" sz="2400" b="1" dirty="0" smtClean="0">
                <a:ea typeface="ＭＳ Ｐゴシック" pitchFamily="34" charset="-128"/>
              </a:rPr>
              <a:t>Κάλυψη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παρεμπόδιση και απόσβεση του σήματος σε ΕΧ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pPr marL="914400" lvl="1" indent="-514350"/>
            <a:r>
              <a:rPr lang="el-GR" sz="2400" b="1" dirty="0" smtClean="0">
                <a:ea typeface="ＭＳ Ｐゴシック" pitchFamily="34" charset="-128"/>
              </a:rPr>
              <a:t>Αργή εναλλαγή </a:t>
            </a:r>
            <a:r>
              <a:rPr lang="el-GR" sz="2400" dirty="0" smtClean="0">
                <a:ea typeface="ＭＳ Ｐゴシック" pitchFamily="34" charset="-128"/>
              </a:rPr>
              <a:t>μεταξύ των πεπαλαιωμένων υποδομών του</a:t>
            </a:r>
            <a:r>
              <a:rPr lang="en-US" sz="2400" dirty="0" smtClean="0">
                <a:ea typeface="ＭＳ Ｐゴシック" pitchFamily="34" charset="-128"/>
              </a:rPr>
              <a:t> Mobile Internet </a:t>
            </a:r>
            <a:r>
              <a:rPr lang="el-GR" sz="2400" dirty="0" smtClean="0">
                <a:ea typeface="ＭＳ Ｐゴシック" pitchFamily="34" charset="-128"/>
              </a:rPr>
              <a:t>και του</a:t>
            </a:r>
            <a:r>
              <a:rPr lang="en-US" sz="2400" dirty="0" smtClean="0">
                <a:ea typeface="ＭＳ Ｐゴシック" pitchFamily="34" charset="-128"/>
              </a:rPr>
              <a:t> Wi-Fi.</a:t>
            </a:r>
          </a:p>
          <a:p>
            <a:pPr marL="1030288" lvl="2" indent="-292100"/>
            <a:r>
              <a:rPr lang="el-GR" sz="1800" dirty="0" smtClean="0">
                <a:ea typeface="ＭＳ Ｐゴシック" pitchFamily="34" charset="-128"/>
              </a:rPr>
              <a:t>Έλλειψη υποδομών </a:t>
            </a:r>
            <a:r>
              <a:rPr lang="en-US" sz="1800" b="1" dirty="0" smtClean="0">
                <a:ea typeface="ＭＳ Ｐゴシック" pitchFamily="34" charset="-128"/>
              </a:rPr>
              <a:t>802.11k, 802.11r (</a:t>
            </a:r>
            <a:r>
              <a:rPr lang="el-GR" sz="1800" b="1" dirty="0" smtClean="0">
                <a:ea typeface="ＭＳ Ｐゴシック" pitchFamily="34" charset="-128"/>
              </a:rPr>
              <a:t>γρήγορη περιαγωγή</a:t>
            </a:r>
            <a:r>
              <a:rPr lang="en-US" sz="1800" b="1" dirty="0" smtClean="0">
                <a:ea typeface="ＭＳ Ｐゴシック" pitchFamily="34" charset="-128"/>
              </a:rPr>
              <a:t>) </a:t>
            </a:r>
            <a:r>
              <a:rPr lang="el-GR" sz="1800" dirty="0" smtClean="0">
                <a:ea typeface="ＭＳ Ｐゴシック" pitchFamily="34" charset="-128"/>
              </a:rPr>
              <a:t>και</a:t>
            </a:r>
            <a:r>
              <a:rPr lang="el-GR" sz="1800" b="1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  <a:r>
              <a:rPr lang="en-US" sz="1800" b="1" dirty="0" smtClean="0">
                <a:ea typeface="ＭＳ Ｐゴシック" pitchFamily="34" charset="-128"/>
              </a:rPr>
              <a:t>4G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  <a:endParaRPr lang="en-US" sz="2400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l-GR" sz="2400" b="1" dirty="0" smtClean="0">
                <a:ea typeface="ＭＳ Ｐゴシック" pitchFamily="34" charset="-128"/>
              </a:rPr>
              <a:t>Περιορισμένη χρήση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Κανένας δεν θέλει να καταναλώσει το πλάνο του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l-GR" sz="2400" dirty="0" smtClean="0">
                <a:ea typeface="ＭＳ Ｐゴシック" pitchFamily="34" charset="-128"/>
              </a:rPr>
              <a:t>για πλοήγηση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pPr marL="914400" lvl="1" indent="-514350"/>
            <a:r>
              <a:rPr lang="el-GR" sz="2400" b="1" dirty="0" smtClean="0">
                <a:ea typeface="ＭＳ Ｐゴシック" pitchFamily="34" charset="-128"/>
              </a:rPr>
              <a:t>Μη διαθέσιμο σε περίπτωση περιαγωγής</a:t>
            </a:r>
            <a:r>
              <a:rPr lang="en-US" sz="2400" b="1" dirty="0" smtClean="0">
                <a:ea typeface="ＭＳ Ｐゴシック" pitchFamily="34" charset="-128"/>
              </a:rPr>
              <a:t>: </a:t>
            </a:r>
            <a:r>
              <a:rPr lang="el-GR" sz="2400" dirty="0" smtClean="0">
                <a:ea typeface="ＭＳ Ｐゴシック" pitchFamily="34" charset="-128"/>
              </a:rPr>
              <a:t>όταν ταξιδεύουμε στο εξωτερικό και χρειαζόμαστε την πλοήγηση περισσότερα από κάθε άλλη φορά.</a:t>
            </a:r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Varying Number of </a:t>
            </a:r>
            <a:r>
              <a:rPr lang="en-US" sz="4000" dirty="0" err="1" smtClean="0"/>
              <a:t>Prefetched</a:t>
            </a:r>
            <a:r>
              <a:rPr lang="en-US" sz="4000" dirty="0" smtClean="0"/>
              <a:t> Clusters</a:t>
            </a:r>
            <a:endParaRPr lang="el-GR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202833"/>
            <a:ext cx="8643938" cy="1466527"/>
          </a:xfrm>
          <a:ln>
            <a:noFill/>
          </a:ln>
        </p:spPr>
        <p:txBody>
          <a:bodyPr/>
          <a:lstStyle/>
          <a:p>
            <a:r>
              <a:rPr lang="en-GB" sz="2000" b="1" i="1" dirty="0" smtClean="0">
                <a:solidFill>
                  <a:srgbClr val="007A37"/>
                </a:solidFill>
                <a:ea typeface="ＭＳ Ｐゴシック" pitchFamily="34" charset="-128"/>
              </a:rPr>
              <a:t>A: Under no disconnections =&gt; same accuracy for K=1, 2 and 3.</a:t>
            </a:r>
          </a:p>
          <a:p>
            <a:r>
              <a:rPr lang="en-GB" sz="2000" b="1" dirty="0" smtClean="0">
                <a:solidFill>
                  <a:srgbClr val="FF0000"/>
                </a:solidFill>
                <a:ea typeface="ＭＳ Ｐゴシック" pitchFamily="34" charset="-128"/>
              </a:rPr>
              <a:t>A: With P=0.25 having a larger look-ahead window (K=3) is good </a:t>
            </a:r>
          </a:p>
          <a:p>
            <a:r>
              <a:rPr lang="en-GB" sz="2000" b="1" dirty="0" smtClean="0">
                <a:solidFill>
                  <a:srgbClr val="0000FF"/>
                </a:solidFill>
                <a:ea typeface="ＭＳ Ｐゴシック" pitchFamily="34" charset="-128"/>
              </a:rPr>
              <a:t>T: Larger look-ahead window =&gt; slight increase in CPU time</a:t>
            </a:r>
          </a:p>
          <a:p>
            <a:r>
              <a:rPr lang="en-GB" sz="2000" b="1" dirty="0" smtClean="0">
                <a:solidFill>
                  <a:srgbClr val="6600CC"/>
                </a:solidFill>
                <a:ea typeface="ＭＳ Ｐゴシック" pitchFamily="34" charset="-128"/>
              </a:rPr>
              <a:t>T:</a:t>
            </a:r>
            <a:r>
              <a:rPr lang="en-GB" sz="2000" b="1" dirty="0" smtClean="0">
                <a:solidFill>
                  <a:srgbClr val="7030A0"/>
                </a:solidFill>
                <a:ea typeface="ＭＳ Ｐゴシック" pitchFamily="34" charset="-128"/>
              </a:rPr>
              <a:t>  More failures =&gt; client processes less (for all K values)</a:t>
            </a:r>
            <a:endParaRPr lang="en-US" sz="2000" b="1" dirty="0" smtClean="0">
              <a:ea typeface="ＭＳ Ｐゴシック" pitchFamily="34" charset="-128"/>
            </a:endParaRP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7283"/>
            <a:ext cx="428783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829345"/>
            <a:ext cx="431958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365104"/>
            <a:ext cx="14827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3528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K is the number of clusters </a:t>
            </a:r>
            <a:r>
              <a:rPr lang="en-US" sz="2400" b="0" dirty="0" err="1" smtClean="0"/>
              <a:t>prefetched</a:t>
            </a:r>
            <a:r>
              <a:rPr lang="en-US" sz="2400" b="0" dirty="0" smtClean="0"/>
              <a:t> (look ahead window) 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Results only for PGS</a:t>
            </a:r>
            <a:endParaRPr lang="en-US" sz="2400" b="0" dirty="0"/>
          </a:p>
        </p:txBody>
      </p:sp>
      <p:sp>
        <p:nvSpPr>
          <p:cNvPr id="19" name="Oval 18"/>
          <p:cNvSpPr/>
          <p:nvPr/>
        </p:nvSpPr>
        <p:spPr bwMode="auto">
          <a:xfrm>
            <a:off x="3059832" y="2564904"/>
            <a:ext cx="936104" cy="12241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15616" y="2996952"/>
            <a:ext cx="720080" cy="864096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1929291">
            <a:off x="5662383" y="2800876"/>
            <a:ext cx="491000" cy="144352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804248" y="3356992"/>
            <a:ext cx="1800200" cy="72008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Anyplace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58" y="1916831"/>
            <a:ext cx="2498725" cy="37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611560" y="5661248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Before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(using Google </a:t>
            </a:r>
            <a:r>
              <a:rPr lang="en-US" sz="2000" dirty="0" smtClean="0">
                <a:solidFill>
                  <a:srgbClr val="FF0000"/>
                </a:solidFill>
              </a:rPr>
              <a:t>API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8144" y="5589240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A37"/>
                </a:solidFill>
              </a:rPr>
              <a:t>After </a:t>
            </a:r>
            <a:r>
              <a:rPr lang="en-US" dirty="0">
                <a:solidFill>
                  <a:srgbClr val="007A37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007A37"/>
              </a:solidFill>
            </a:endParaRPr>
          </a:p>
          <a:p>
            <a:pPr algn="ctr"/>
            <a:r>
              <a:rPr lang="en-US" sz="2000" dirty="0">
                <a:solidFill>
                  <a:srgbClr val="007A37"/>
                </a:solidFill>
              </a:rPr>
              <a:t>(using </a:t>
            </a:r>
            <a:r>
              <a:rPr lang="en-US" sz="2000" dirty="0" smtClean="0">
                <a:solidFill>
                  <a:srgbClr val="007A37"/>
                </a:solidFill>
              </a:rPr>
              <a:t>Anyplace</a:t>
            </a:r>
            <a:r>
              <a:rPr lang="el-GR" sz="2000" dirty="0" smtClean="0">
                <a:solidFill>
                  <a:srgbClr val="007A37"/>
                </a:solidFill>
              </a:rPr>
              <a:t>)</a:t>
            </a:r>
            <a:endParaRPr lang="en-US" sz="2000" dirty="0">
              <a:solidFill>
                <a:srgbClr val="007A37"/>
              </a:solidFill>
            </a:endParaRP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470150" cy="37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ChangeArrowheads="1"/>
          </p:cNvSpPr>
          <p:nvPr/>
        </p:nvSpPr>
        <p:spPr bwMode="auto">
          <a:xfrm rot="-1250407">
            <a:off x="1032851" y="2828939"/>
            <a:ext cx="1336950" cy="13998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963" y="1700808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131840" y="3645024"/>
            <a:ext cx="2574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</a:rPr>
              <a:t>http://</a:t>
            </a:r>
            <a:r>
              <a:rPr lang="en-US" sz="1400" dirty="0" smtClean="0">
                <a:solidFill>
                  <a:srgbClr val="003399"/>
                </a:solidFill>
              </a:rPr>
              <a:t>anyplace.cs.ucy.ac.cy</a:t>
            </a:r>
            <a:r>
              <a:rPr lang="en-US" sz="1400" dirty="0">
                <a:solidFill>
                  <a:srgbClr val="003399"/>
                </a:solidFill>
              </a:rPr>
              <a:t>/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203848" y="4024809"/>
            <a:ext cx="2592288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91880" y="400506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Μην χάσετε το </a:t>
            </a:r>
            <a:r>
              <a:rPr lang="en-US" sz="2400" dirty="0" smtClean="0">
                <a:solidFill>
                  <a:srgbClr val="FF0000"/>
                </a:solidFill>
              </a:rPr>
              <a:t>demo!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9087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l-GR" sz="2800" b="0" dirty="0" smtClean="0"/>
              <a:t>Μια ολοκληρωμένη υπηρεσία </a:t>
            </a:r>
            <a:r>
              <a:rPr lang="en-US" sz="2800" b="0" dirty="0" smtClean="0"/>
              <a:t>IIN </a:t>
            </a:r>
            <a:r>
              <a:rPr lang="el-GR" sz="2800" b="0" dirty="0" smtClean="0"/>
              <a:t>ανοικτή για έρευνα και ανάπτυξη</a:t>
            </a:r>
            <a:endParaRPr lang="en-US" sz="2800" b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563888" y="5157192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Δείτε το </a:t>
            </a:r>
            <a:r>
              <a:rPr lang="en-US" sz="2400" dirty="0" smtClean="0">
                <a:solidFill>
                  <a:srgbClr val="FF0000"/>
                </a:solidFill>
              </a:rPr>
              <a:t>Tutorial </a:t>
            </a:r>
            <a:r>
              <a:rPr lang="el-GR" sz="2400" dirty="0" smtClean="0">
                <a:solidFill>
                  <a:srgbClr val="FF0000"/>
                </a:solidFill>
              </a:rPr>
              <a:t>στο </a:t>
            </a:r>
            <a:r>
              <a:rPr lang="en-US" sz="2400" dirty="0" smtClean="0">
                <a:solidFill>
                  <a:srgbClr val="FF0000"/>
                </a:solidFill>
              </a:rPr>
              <a:t>MDM’15!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872208"/>
          </a:xfrm>
        </p:spPr>
        <p:txBody>
          <a:bodyPr>
            <a:normAutofit/>
          </a:bodyPr>
          <a:lstStyle/>
          <a:p>
            <a:r>
              <a:rPr lang="el-GR" dirty="0" smtClean="0"/>
              <a:t>Μοντελοποίηση Κτηρίου</a:t>
            </a:r>
          </a:p>
          <a:p>
            <a:pPr lvl="1"/>
            <a:r>
              <a:rPr lang="el-GR" dirty="0" smtClean="0"/>
              <a:t>Χάρτης </a:t>
            </a:r>
            <a:r>
              <a:rPr lang="en-US" dirty="0" smtClean="0"/>
              <a:t>&amp; </a:t>
            </a:r>
            <a:r>
              <a:rPr lang="el-GR" dirty="0" smtClean="0"/>
              <a:t>Σημεία Ενδιαφέροντος</a:t>
            </a:r>
            <a:endParaRPr lang="en-US" dirty="0" smtClean="0"/>
          </a:p>
          <a:p>
            <a:r>
              <a:rPr lang="el-GR" dirty="0" smtClean="0"/>
              <a:t>Συλλογή Ραδιοχάρτη </a:t>
            </a:r>
            <a:r>
              <a:rPr lang="el-GR" dirty="0" err="1" smtClean="0"/>
              <a:t>Πληθοποριστικά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50612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1988713" cy="353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69070" cy="136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12501"/>
            <a:ext cx="8186738" cy="6334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Anyplace @ HDMS’15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89794" name="Picture 2" descr="C:\Users\dz\AppData\Local\Temp\vmware-dz\VMwareDnD\7ab3c377\Screenshot_2015-07-30-09-39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108833" cy="3749036"/>
          </a:xfrm>
          <a:prstGeom prst="rect">
            <a:avLst/>
          </a:prstGeom>
          <a:noFill/>
        </p:spPr>
      </p:pic>
      <p:pic>
        <p:nvPicPr>
          <p:cNvPr id="289795" name="Picture 3" descr="C:\Users\dz\AppData\Local\Temp\vmware-dz\VMwareDnD\7ab3c377\Screenshot_2015-07-30-10-33-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2156436" cy="3833664"/>
          </a:xfrm>
          <a:prstGeom prst="rect">
            <a:avLst/>
          </a:prstGeom>
          <a:noFill/>
        </p:spPr>
      </p:pic>
      <p:pic>
        <p:nvPicPr>
          <p:cNvPr id="289796" name="Picture 4" descr="C:\Users\dz\AppData\Local\Temp\vmware-dz\VMwareDnD\314e5840\Screenshot_2015-07-30-13-49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2165945" cy="3850569"/>
          </a:xfrm>
          <a:prstGeom prst="rect">
            <a:avLst/>
          </a:prstGeom>
          <a:noFill/>
        </p:spPr>
      </p:pic>
      <p:pic>
        <p:nvPicPr>
          <p:cNvPr id="289797" name="Picture 5" descr="C:\Users\dz\AppData\Local\Temp\vmware-dz\VMwareDnD\314e5840\Screenshot_2015-07-30-13-48-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988839"/>
            <a:ext cx="2160240" cy="38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 smtClean="0">
                <a:solidFill>
                  <a:schemeClr val="bg2"/>
                </a:solidFill>
              </a:rPr>
              <a:t>Εισαγωγή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 smtClean="0">
                <a:solidFill>
                  <a:srgbClr val="FF0000"/>
                </a:solidFill>
              </a:rPr>
              <a:t>Διατύπωση Προβλήματος</a:t>
            </a:r>
            <a:endParaRPr lang="en-US" sz="4000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l-GR" sz="4000" dirty="0" smtClean="0"/>
              <a:t>Το πλαίσιο </a:t>
            </a:r>
            <a:r>
              <a:rPr lang="en-US" sz="4000" dirty="0" err="1" smtClean="0"/>
              <a:t>PreLoc</a:t>
            </a:r>
            <a:endParaRPr lang="en-US" sz="4000" dirty="0" smtClean="0"/>
          </a:p>
          <a:p>
            <a:pPr marL="914400" lvl="1" indent="-514350">
              <a:defRPr/>
            </a:pPr>
            <a:r>
              <a:rPr lang="el-GR" sz="3600" i="1" dirty="0" smtClean="0"/>
              <a:t>Βήμα Συσταδοποιήσης</a:t>
            </a:r>
            <a:endParaRPr lang="en-US" sz="3600" dirty="0" smtClean="0"/>
          </a:p>
          <a:p>
            <a:pPr marL="914400" lvl="1" indent="-514350">
              <a:defRPr/>
            </a:pPr>
            <a:r>
              <a:rPr lang="el-GR" sz="3600" i="1" dirty="0" smtClean="0"/>
              <a:t>Βήμα Επιλογής</a:t>
            </a:r>
            <a:endParaRPr lang="en-US" sz="3600" dirty="0" smtClean="0"/>
          </a:p>
          <a:p>
            <a:pPr marL="914400" lvl="1" indent="-514350">
              <a:defRPr/>
            </a:pPr>
            <a:r>
              <a:rPr lang="el-GR" sz="3600" i="1" dirty="0" smtClean="0"/>
              <a:t>Βήμα Προσδιορισμού Θέσης</a:t>
            </a:r>
            <a:endParaRPr lang="en-US" sz="3600" dirty="0"/>
          </a:p>
          <a:p>
            <a:pPr marL="514350" indent="-514350">
              <a:defRPr/>
            </a:pPr>
            <a:r>
              <a:rPr lang="el-GR" sz="4000" dirty="0" smtClean="0"/>
              <a:t>Πειραματική Αποτίμηση</a:t>
            </a:r>
            <a:endParaRPr lang="en-US" sz="4000" dirty="0"/>
          </a:p>
          <a:p>
            <a:pPr marL="514350" indent="-514350">
              <a:defRPr/>
            </a:pPr>
            <a:r>
              <a:rPr lang="el-GR" sz="4000" dirty="0" smtClean="0"/>
              <a:t>Συμπεράσματα </a:t>
            </a:r>
            <a:r>
              <a:rPr lang="en-US" sz="4000" dirty="0" smtClean="0"/>
              <a:t>&amp; </a:t>
            </a:r>
            <a:r>
              <a:rPr lang="el-GR" sz="4000" dirty="0" smtClean="0"/>
              <a:t>Μελλοντικές Κατευθύνσεις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IIN </a:t>
            </a:r>
            <a:r>
              <a:rPr lang="el-GR" dirty="0" smtClean="0"/>
              <a:t>Ροή Εργασιών</a:t>
            </a:r>
            <a:endParaRPr lang="en-US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IIN </a:t>
            </a:r>
            <a:r>
              <a:rPr lang="el-GR" sz="2800" dirty="0" smtClean="0"/>
              <a:t>Υπηρεσία</a:t>
            </a:r>
            <a:endParaRPr lang="en-US" sz="28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0" dirty="0" smtClean="0"/>
              <a:t>α) Αποστολή Μετρήσεων</a:t>
            </a:r>
            <a:endParaRPr lang="en-US" sz="2400" b="0" dirty="0"/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0" dirty="0" smtClean="0"/>
              <a:t>β) </a:t>
            </a:r>
            <a:r>
              <a:rPr lang="el-GR" sz="2400" b="0" dirty="0" err="1" smtClean="0"/>
              <a:t>Δημιουγία</a:t>
            </a:r>
            <a:r>
              <a:rPr lang="el-GR" sz="2400" b="0" dirty="0" smtClean="0"/>
              <a:t> Ραδιοχάρτη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131840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429000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0" dirty="0" smtClean="0"/>
              <a:t>γ) Προσδιορισμός Θέσης</a:t>
            </a:r>
            <a:endParaRPr lang="en-US" sz="2400" b="0" dirty="0"/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827584" y="836712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Καταγραφή</a:t>
            </a:r>
            <a:endParaRPr lang="en-US" sz="28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71178" y="5300762"/>
            <a:ext cx="2088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Πλοήγηση</a:t>
            </a:r>
            <a:endParaRPr lang="en-US" sz="2800" dirty="0"/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2915816" y="5229200"/>
            <a:ext cx="597666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u="sng" dirty="0" smtClean="0">
                <a:solidFill>
                  <a:schemeClr val="tx1"/>
                </a:solidFill>
              </a:rPr>
              <a:t>δ) Εναλλακτικές προσδιορισμού θέσης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</a:rPr>
              <a:t>lient-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CSA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erver-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SSA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501008"/>
            <a:ext cx="14075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621166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SSA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087307">
            <a:off x="289570" y="4155258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fingerprint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CSA </a:t>
            </a:r>
            <a:r>
              <a:rPr lang="el-GR" dirty="0" smtClean="0"/>
              <a:t>Πλοήγηση </a:t>
            </a:r>
            <a:r>
              <a:rPr lang="en-US" dirty="0" smtClean="0"/>
              <a:t>(Anyplace)</a:t>
            </a:r>
            <a:endParaRPr lang="en-US" dirty="0"/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75048"/>
            <a:ext cx="748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733256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4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38965</TotalTime>
  <Words>1926</Words>
  <Application>Microsoft Office PowerPoint</Application>
  <PresentationFormat>On-screen Show (4:3)</PresentationFormat>
  <Paragraphs>376</Paragraphs>
  <Slides>34</Slides>
  <Notes>31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Equation</vt:lpstr>
      <vt:lpstr>Image</vt:lpstr>
      <vt:lpstr>Προ-ανάκτηση Ραδιοχαρτών για Πλοήγηση σε Εσωτερικούς Χώρους επί Δικτύου Wi-Fi Διακοπτόμενης Συνδεσιμότητας *</vt:lpstr>
      <vt:lpstr>Παρακίνηση</vt:lpstr>
      <vt:lpstr>Σύγχρονη Γεωτοποθέτηση</vt:lpstr>
      <vt:lpstr>Anyplace</vt:lpstr>
      <vt:lpstr>Anyplace</vt:lpstr>
      <vt:lpstr>Anyplace @ HDMS’15</vt:lpstr>
      <vt:lpstr>Περίληψη Παρουσίασης</vt:lpstr>
      <vt:lpstr>IIN Ροή Εργασιών</vt:lpstr>
      <vt:lpstr>CSA Πλοήγηση (Anyplace)</vt:lpstr>
      <vt:lpstr>CSA Αδυναμίες</vt:lpstr>
      <vt:lpstr>SSA Πλοήγηση (Anyplace)</vt:lpstr>
      <vt:lpstr>Διακοπτόμενη Συνδεσιμότητα</vt:lpstr>
      <vt:lpstr>PreLoc Πλοήγηση</vt:lpstr>
      <vt:lpstr>Διατύπωση Προβλήματος</vt:lpstr>
      <vt:lpstr>Περίληψη Παρουσίασης</vt:lpstr>
      <vt:lpstr>PreLoc - Βήμα Συσταδοποιήσης</vt:lpstr>
      <vt:lpstr>PreLoc - Βήμα Συσταδοποιήσης </vt:lpstr>
      <vt:lpstr>PreLoc - Βήμα Επιλογής</vt:lpstr>
      <vt:lpstr>PreLoc - Βήμα Επιλογής </vt:lpstr>
      <vt:lpstr>PreLoc Βήμα Επιλογής</vt:lpstr>
      <vt:lpstr>PreLoc Βήμα Προσδιορισμού Θέσης</vt:lpstr>
      <vt:lpstr>Περίληψη Παρουσίασης</vt:lpstr>
      <vt:lpstr>Δεδομένα &amp; Σενάριο</vt:lpstr>
      <vt:lpstr>Μετρικές Εκτίμησης</vt:lpstr>
      <vt:lpstr>Τεχνικές: Ακρίβεια (A)</vt:lpstr>
      <vt:lpstr>Τεχνικές: Χρόνος (T)</vt:lpstr>
      <vt:lpstr>Περίληψη Παρουσίασης</vt:lpstr>
      <vt:lpstr>Συμπεράσματα &amp; Μέλλον</vt:lpstr>
      <vt:lpstr>Προ-ανάκτηση Ραδιοχαρτών για Πλοήγηση σε Εσωτερικούς Χώρους επί Δικτύου Wi-Fi Διακοπτόμενης Συνδεσιμότητας </vt:lpstr>
      <vt:lpstr>Εφαρμογές Εσωτερικών Χώρων</vt:lpstr>
      <vt:lpstr>Anyplace IIN Εφαρμογή</vt:lpstr>
      <vt:lpstr>Καταγραφή στο Anyplace</vt:lpstr>
      <vt:lpstr>Διακοπτόμενη Συνδεσιμότητα</vt:lpstr>
      <vt:lpstr>Varying Number of Prefetched Clusters</vt:lpstr>
    </vt:vector>
  </TitlesOfParts>
  <Company>UCR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dz</cp:lastModifiedBy>
  <cp:revision>2472</cp:revision>
  <cp:lastPrinted>2005-08-16T19:27:47Z</cp:lastPrinted>
  <dcterms:created xsi:type="dcterms:W3CDTF">2002-06-13T03:57:29Z</dcterms:created>
  <dcterms:modified xsi:type="dcterms:W3CDTF">2015-08-02T07:58:53Z</dcterms:modified>
</cp:coreProperties>
</file>