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81" r:id="rId3"/>
    <p:sldId id="294" r:id="rId4"/>
    <p:sldId id="303" r:id="rId5"/>
    <p:sldId id="302" r:id="rId6"/>
    <p:sldId id="305" r:id="rId7"/>
    <p:sldId id="298" r:id="rId8"/>
    <p:sldId id="295" r:id="rId9"/>
    <p:sldId id="299" r:id="rId10"/>
    <p:sldId id="27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861"/>
    <a:srgbClr val="A81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5646" autoAdjust="0"/>
  </p:normalViewPr>
  <p:slideViewPr>
    <p:cSldViewPr snapToGrid="0">
      <p:cViewPr varScale="1">
        <p:scale>
          <a:sx n="122" d="100"/>
          <a:sy n="122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5E154-FBB9-40CD-9964-CDCD4142BFE9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5965-2503-4F99-9F5B-5575ED133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5965-2503-4F99-9F5B-5575ED133C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Narrow" panose="020B0606020202030204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C5965-2503-4F99-9F5B-5575ED133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Narrow" panose="020B0606020202030204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C5965-2503-4F99-9F5B-5575ED133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Narrow" panose="020B0606020202030204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C5965-2503-4F99-9F5B-5575ED133C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5965-2503-4F99-9F5B-5575ED133C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5965-2503-4F99-9F5B-5575ED133C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513-4F95-D34B-A106-FD6379E69693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6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9B5-B8F4-2B4B-ABA6-8D40A46E9973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5A2-2B14-2442-88B0-C9DF3132A93E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C932-7B91-ED4E-97E4-00D1E2439C0A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50D8D-2382-6346-B3B3-C6752257F980}"/>
              </a:ext>
            </a:extLst>
          </p:cNvPr>
          <p:cNvSpPr/>
          <p:nvPr userDrawn="1"/>
        </p:nvSpPr>
        <p:spPr>
          <a:xfrm>
            <a:off x="0" y="-1"/>
            <a:ext cx="12192000" cy="1331095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0CCB4-4C53-0642-A5E7-C2265AFF7D6D}"/>
              </a:ext>
            </a:extLst>
          </p:cNvPr>
          <p:cNvSpPr/>
          <p:nvPr userDrawn="1"/>
        </p:nvSpPr>
        <p:spPr>
          <a:xfrm>
            <a:off x="0" y="6192208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5B727-73A7-8D48-9585-FEF5743A0AD2}"/>
              </a:ext>
            </a:extLst>
          </p:cNvPr>
          <p:cNvSpPr/>
          <p:nvPr userDrawn="1"/>
        </p:nvSpPr>
        <p:spPr>
          <a:xfrm>
            <a:off x="1797451" y="6322534"/>
            <a:ext cx="859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Welcome Message by General Chairs - EDBT/ICDT 2021, March 23 – 26, 2021, Nicosia, Cyprus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6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5C97-6304-344D-B4E6-D3A7C10D2D2A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67F9-E23C-E748-A51D-43DFA8BCAE8C}" type="datetime1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F73D-1E8F-5A4E-ABC2-5620A9E68EB8}" type="datetime1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072-8015-AD46-BCF1-0FD55F7E6918}" type="datetime1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FB5-F6F9-0C4D-B08C-0B030644D8BD}" type="datetime1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AD24-0802-0647-A354-1EBD43EE4FF1}" type="datetime1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1BFC-54F5-2D43-856E-97D9CACDCCDA}" type="datetime1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580C-A659-7749-B353-4A007A1A3441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DC02-F2B8-434B-8F54-1F343B772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8085D-D819-474C-B287-94168B0D8EE1}"/>
              </a:ext>
            </a:extLst>
          </p:cNvPr>
          <p:cNvSpPr/>
          <p:nvPr userDrawn="1"/>
        </p:nvSpPr>
        <p:spPr>
          <a:xfrm>
            <a:off x="2231091" y="6337742"/>
            <a:ext cx="859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Welcome Message by General Co-Chairs - EDBT/ICDT 2021, March 23 – 26, 2021, Nicosia, Cyprus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bticdt2021.cs.ucy.ac.cy/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vgate.cs.ucy.ac.c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marastenniscup.cs.ucy.ac.cy/" TargetMode="External"/><Relationship Id="rId4" Type="http://schemas.openxmlformats.org/officeDocument/2006/relationships/hyperlink" Target="https://dmd.cs.ucy.ac.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026"/>
            <a:ext cx="12192000" cy="4946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7756" y="16265"/>
            <a:ext cx="950426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000" dirty="0">
                <a:latin typeface="Arial Narrow" panose="020B0606020202030204" pitchFamily="34" charset="0"/>
              </a:rPr>
              <a:t>24th International Conference on Extending Database Technology</a:t>
            </a:r>
          </a:p>
          <a:p>
            <a:pPr algn="ctr"/>
            <a:r>
              <a:rPr lang="en-US" sz="3000" dirty="0">
                <a:latin typeface="Arial Narrow" panose="020B0606020202030204" pitchFamily="34" charset="0"/>
              </a:rPr>
              <a:t>24th International Conference on Database Theory</a:t>
            </a:r>
          </a:p>
          <a:p>
            <a:pPr algn="ctr"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 (</a:t>
            </a:r>
            <a:r>
              <a:rPr lang="en-US" sz="3000" b="1" dirty="0">
                <a:latin typeface="Arial Narrow" panose="020B0606020202030204" pitchFamily="34" charset="0"/>
              </a:rPr>
              <a:t>EDBT/ICDT 2021</a:t>
            </a:r>
            <a:r>
              <a:rPr lang="en-US" sz="3000" dirty="0">
                <a:latin typeface="Arial Narrow" panose="020B0606020202030204" pitchFamily="34" charset="0"/>
              </a:rPr>
              <a:t>), </a:t>
            </a:r>
            <a:r>
              <a:rPr lang="en-US" sz="3000" b="1" dirty="0">
                <a:latin typeface="Arial Narrow" panose="020B0606020202030204" pitchFamily="34" charset="0"/>
              </a:rPr>
              <a:t>March 23 – 26, 2021, Nicosia, Cyprus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7601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33" y="4384513"/>
            <a:ext cx="4565996" cy="162170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065956" y="5330856"/>
            <a:ext cx="454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 Narrow" panose="020B0606020202030204" pitchFamily="34" charset="0"/>
              </a:rPr>
              <a:t>Host Organization: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FAD0A-2C7D-6940-9808-4186F3A6F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0" y="199724"/>
            <a:ext cx="2484606" cy="16186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2F184-A2B7-5C4B-BF09-F9A9C32E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DBB71-D8F3-AD44-9DC5-7F7CF77BCF68}"/>
              </a:ext>
            </a:extLst>
          </p:cNvPr>
          <p:cNvSpPr txBox="1"/>
          <p:nvPr/>
        </p:nvSpPr>
        <p:spPr>
          <a:xfrm>
            <a:off x="691375" y="2364926"/>
            <a:ext cx="10482147" cy="107721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Demetris </a:t>
            </a:r>
            <a:r>
              <a:rPr lang="en-US" sz="3200" b="1" dirty="0" err="1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Zeinalipour</a:t>
            </a:r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 err="1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Panos</a:t>
            </a:r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en-US" sz="3200" b="1" dirty="0" err="1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Chrysanthis</a:t>
            </a:r>
            <a:endParaRPr lang="en-US" sz="3200" b="1" dirty="0">
              <a:solidFill>
                <a:srgbClr val="272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Chairs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E65AD-1811-BC4C-8BF4-0707D39CF6C6}"/>
              </a:ext>
            </a:extLst>
          </p:cNvPr>
          <p:cNvSpPr/>
          <p:nvPr/>
        </p:nvSpPr>
        <p:spPr>
          <a:xfrm>
            <a:off x="4183910" y="6368646"/>
            <a:ext cx="323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https://edbticdt2021.cs.ucy.ac.cy/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85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/>
          <a:stretch/>
        </p:blipFill>
        <p:spPr>
          <a:xfrm>
            <a:off x="0" y="0"/>
            <a:ext cx="1226589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23C551-F7F0-5340-89A3-04D619A4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84F00-333B-4845-B42C-3FCE24F0A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821" y="7849"/>
            <a:ext cx="2345979" cy="1528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522A42-519A-244D-9FE9-89E8B3C927CC}"/>
              </a:ext>
            </a:extLst>
          </p:cNvPr>
          <p:cNvSpPr txBox="1"/>
          <p:nvPr/>
        </p:nvSpPr>
        <p:spPr>
          <a:xfrm>
            <a:off x="414529" y="1536174"/>
            <a:ext cx="10939271" cy="3293209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difficult to thank all the people that have contributed to realizing this event. </a:t>
            </a:r>
          </a:p>
          <a:p>
            <a:pPr algn="ctr"/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each one of you and the audience: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200" b="1" dirty="0">
              <a:solidFill>
                <a:srgbClr val="272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Demetris </a:t>
            </a:r>
            <a:r>
              <a:rPr lang="en-US" sz="3200" b="1" dirty="0" err="1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Zeinalipour</a:t>
            </a:r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 err="1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Panos</a:t>
            </a:r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en-US" sz="3200" b="1" dirty="0" err="1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Chrysanthis</a:t>
            </a:r>
            <a:endParaRPr lang="en-US" sz="3200" b="1" dirty="0">
              <a:solidFill>
                <a:srgbClr val="272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272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Chairs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DF0444D2-59D3-4C44-B86B-A3A5C616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34" y="4946168"/>
            <a:ext cx="5054059" cy="179504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57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632768-A31D-6B4B-892E-A4D873C39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2" y="135324"/>
            <a:ext cx="11146727" cy="65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9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6565"/>
            <a:ext cx="11658600" cy="862542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Kalosorisate</a:t>
            </a:r>
            <a:r>
              <a:rPr lang="en-GB" b="1" dirty="0">
                <a:solidFill>
                  <a:schemeClr val="bg1"/>
                </a:solidFill>
              </a:rPr>
              <a:t> (Welcome) to EDBT/ICDT 2021!</a:t>
            </a:r>
            <a:endParaRPr lang="en-US" sz="4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22868"/>
            <a:ext cx="11582400" cy="0"/>
          </a:xfrm>
          <a:prstGeom prst="line">
            <a:avLst/>
          </a:prstGeom>
          <a:ln w="57150">
            <a:solidFill>
              <a:srgbClr val="272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508961"/>
            <a:ext cx="6536436" cy="4668899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hope you have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memorable online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event, which overcomes in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best possible manner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inherent difficulties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travel restrictions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incurred by the pandemic. </a:t>
            </a:r>
          </a:p>
          <a:p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EDBT/ICDT 2021 started out as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Physical Conference proposal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evolved into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Hybrid Conference proposal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finally transitioned into 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Online Event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complete EDBT/ICDT 2021 organization worked hard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capitalize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on the success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earlier organizations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E25822-8036-E241-91FE-ACEF21D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D5DBE9B-E31E-A44B-804F-06C4A609C7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pic>
        <p:nvPicPr>
          <p:cNvPr id="14" name="Picture 4" descr="Cyprus Map and Satellite Image">
            <a:extLst>
              <a:ext uri="{FF2B5EF4-FFF2-40B4-BE49-F238E27FC236}">
                <a16:creationId xmlns:a16="http://schemas.microsoft.com/office/drawing/2014/main" id="{F1238FFF-1321-3644-B432-5AE62DDF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59172"/>
            <a:ext cx="47625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8D51B3-D623-3445-8CF9-696FC0226E80}"/>
              </a:ext>
            </a:extLst>
          </p:cNvPr>
          <p:cNvSpPr/>
          <p:nvPr/>
        </p:nvSpPr>
        <p:spPr>
          <a:xfrm>
            <a:off x="7572756" y="4457804"/>
            <a:ext cx="4428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Cyprus: 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largest and third most</a:t>
            </a:r>
            <a:br>
              <a:rPr lang="en-GB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populous island in the Mediterranean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European Union since 05/2004</a:t>
            </a:r>
          </a:p>
          <a:p>
            <a:pPr marL="285750" indent="-285750">
              <a:buFontTx/>
              <a:buChar char="-"/>
            </a:pPr>
            <a:r>
              <a:rPr lang="en-CY" dirty="0">
                <a:latin typeface="Arial" panose="020B0604020202020204" pitchFamily="34" charset="0"/>
                <a:cs typeface="Arial" panose="020B0604020202020204" pitchFamily="34" charset="0"/>
              </a:rPr>
              <a:t>Part of Eurozone since 01/2008</a:t>
            </a:r>
          </a:p>
          <a:p>
            <a:endParaRPr lang="en-C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922868"/>
            <a:ext cx="11582400" cy="0"/>
          </a:xfrm>
          <a:prstGeom prst="line">
            <a:avLst/>
          </a:prstGeom>
          <a:ln w="57150">
            <a:solidFill>
              <a:srgbClr val="272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431487"/>
            <a:ext cx="11658600" cy="511429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 Keynotes &amp; 1 ICDT Invited Talk</a:t>
            </a:r>
          </a:p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 Tutorials </a:t>
            </a:r>
          </a:p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Workshops</a:t>
            </a:r>
          </a:p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15 Live Demos</a:t>
            </a:r>
          </a:p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160+ Presentations from ICDT/EDBT +  workshop papers.</a:t>
            </a:r>
          </a:p>
          <a:p>
            <a:pPr>
              <a:spcBef>
                <a:spcPts val="80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~440 Registrants</a:t>
            </a:r>
          </a:p>
          <a:p>
            <a:pPr>
              <a:spcBef>
                <a:spcPts val="80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 talks this year are in Meeting Mode (not Webinar mode), synchronous presentations &amp; synchronous Q/A (few exceptions).</a:t>
            </a:r>
          </a:p>
          <a:p>
            <a:pPr>
              <a:spcBef>
                <a:spcPts val="8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Timezone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DAY1,3: EU-ASIA optimized. DAY2,4: EU-AMERICAS optimized</a:t>
            </a:r>
          </a:p>
          <a:p>
            <a:pPr>
              <a:spcBef>
                <a:spcPts val="8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Social Program &amp; Events (over 30 videos):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the host country Cyprus through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other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enjoyable aspects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about Cyprus.</a:t>
            </a:r>
          </a:p>
          <a:p>
            <a:pPr>
              <a:spcBef>
                <a:spcPts val="8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 Registration Fees (be inclusive and widen participation)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E25822-8036-E241-91FE-ACEF21D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47E217-9383-0B41-9DD0-33D9685C4EA5}"/>
              </a:ext>
            </a:extLst>
          </p:cNvPr>
          <p:cNvSpPr txBox="1">
            <a:spLocks/>
          </p:cNvSpPr>
          <p:nvPr/>
        </p:nvSpPr>
        <p:spPr>
          <a:xfrm>
            <a:off x="342900" y="186565"/>
            <a:ext cx="11658600" cy="862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EDBT/ICDT 2021 by the Numbers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4E0B04-AF02-4C4D-8DF8-3F84529EAC0B}"/>
              </a:ext>
            </a:extLst>
          </p:cNvPr>
          <p:cNvSpPr txBox="1">
            <a:spLocks/>
          </p:cNvSpPr>
          <p:nvPr/>
        </p:nvSpPr>
        <p:spPr>
          <a:xfrm>
            <a:off x="6438900" y="1386344"/>
            <a:ext cx="5715000" cy="501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Y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0229E-64BE-4A48-BC83-7FAD9B5A42A1}"/>
              </a:ext>
            </a:extLst>
          </p:cNvPr>
          <p:cNvSpPr txBox="1"/>
          <p:nvPr/>
        </p:nvSpPr>
        <p:spPr>
          <a:xfrm>
            <a:off x="7878252" y="1049107"/>
            <a:ext cx="428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38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20784-9D1A-A740-9C8B-28CA223F8476}"/>
              </a:ext>
            </a:extLst>
          </p:cNvPr>
          <p:cNvSpPr txBox="1"/>
          <p:nvPr/>
        </p:nvSpPr>
        <p:spPr>
          <a:xfrm>
            <a:off x="8782765" y="1659172"/>
            <a:ext cx="274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2400" dirty="0"/>
              <a:t>Thanks to Track Chairs for their </a:t>
            </a:r>
            <a:r>
              <a:rPr lang="en-GB" sz="2400" dirty="0"/>
              <a:t>meticulous work</a:t>
            </a:r>
            <a:endParaRPr lang="en-CY" sz="2400" dirty="0"/>
          </a:p>
        </p:txBody>
      </p:sp>
    </p:spTree>
    <p:extLst>
      <p:ext uri="{BB962C8B-B14F-4D97-AF65-F5344CB8AC3E}">
        <p14:creationId xmlns:p14="http://schemas.microsoft.com/office/powerpoint/2010/main" val="14773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6565"/>
            <a:ext cx="11658600" cy="862542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bg1"/>
                </a:solidFill>
                <a:latin typeface="Arial Narrow" panose="020B0606020202030204" pitchFamily="34" charset="0"/>
              </a:rPr>
              <a:t>A) VGATE Online Platform </a:t>
            </a:r>
            <a:endParaRPr lang="en-US" sz="4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22868"/>
            <a:ext cx="11582400" cy="0"/>
          </a:xfrm>
          <a:prstGeom prst="line">
            <a:avLst/>
          </a:prstGeom>
          <a:ln w="57150">
            <a:solidFill>
              <a:srgbClr val="272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E25822-8036-E241-91FE-ACEF21D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D5DBE9B-E31E-A44B-804F-06C4A609C7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A0EC2-6600-3D42-94F1-4B2949C6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5788"/>
            <a:ext cx="8030391" cy="4640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Y" sz="2000" dirty="0">
                <a:latin typeface="Arial" panose="020B0604020202020204" pitchFamily="34" charset="0"/>
                <a:cs typeface="Arial" panose="020B0604020202020204" pitchFamily="34" charset="0"/>
              </a:rPr>
              <a:t>In just </a:t>
            </a:r>
            <a:r>
              <a:rPr lang="en-CY" sz="2000" b="1" dirty="0">
                <a:latin typeface="Arial" panose="020B0604020202020204" pitchFamily="34" charset="0"/>
                <a:cs typeface="Arial" panose="020B0604020202020204" pitchFamily="34" charset="0"/>
              </a:rPr>
              <a:t>2 months </a:t>
            </a:r>
            <a:r>
              <a:rPr lang="en-CY" sz="2000" dirty="0">
                <a:latin typeface="Arial" panose="020B0604020202020204" pitchFamily="34" charset="0"/>
                <a:cs typeface="Arial" panose="020B0604020202020204" pitchFamily="34" charset="0"/>
              </a:rPr>
              <a:t>we brought forward a Zoom + Google Sheet Conference Management Platform used for the first time @ EDBT/ICDT 2021</a:t>
            </a:r>
          </a:p>
          <a:p>
            <a:r>
              <a:rPr lang="en-CY" sz="2000" dirty="0">
                <a:latin typeface="Arial" panose="020B0604020202020204" pitchFamily="34" charset="0"/>
                <a:cs typeface="Arial" panose="020B0604020202020204" pitchFamily="34" charset="0"/>
              </a:rPr>
              <a:t>Support Live Section, Social Rooms, Helpdesk, Industry Booths, Global Clock, Social program.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Virtual corridor and hallways discussions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supported by a number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unmoderated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dynamic social rooms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VGATE at all times (50 rooms, rooms with capacities to 1000 participants).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Meet-the-Authors (Demos, ICDT, Keynotes &amp; Invited Speakers)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Central Management of Zoom Licenses, Recordings, Roles (Host,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Superhosts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Alternative Hosts, etc.)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Session Chairs makes organization more interactive and brings more structure.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0CB7A-BA4D-D14C-9C96-2CF78E986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87" y="1531556"/>
            <a:ext cx="3505200" cy="3535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C174EC-BAC3-654D-B1BD-98B8BA4F4BEB}"/>
              </a:ext>
            </a:extLst>
          </p:cNvPr>
          <p:cNvSpPr/>
          <p:nvPr/>
        </p:nvSpPr>
        <p:spPr>
          <a:xfrm>
            <a:off x="3620303" y="5501784"/>
            <a:ext cx="4088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Y" sz="2800" dirty="0">
                <a:hlinkClick r:id="rId4"/>
              </a:rPr>
              <a:t>https://vgate.cs.ucy.ac.cy/</a:t>
            </a:r>
            <a:r>
              <a:rPr lang="en-CY" sz="2800" dirty="0"/>
              <a:t> </a:t>
            </a:r>
          </a:p>
        </p:txBody>
      </p:sp>
      <p:sp>
        <p:nvSpPr>
          <p:cNvPr id="13" name="AutoShape 4" descr="powered by ZOOM">
            <a:extLst>
              <a:ext uri="{FF2B5EF4-FFF2-40B4-BE49-F238E27FC236}">
                <a16:creationId xmlns:a16="http://schemas.microsoft.com/office/drawing/2014/main" id="{03384F70-C36F-B34E-8B96-DDB2AF443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15DB2D-98A2-7E4A-805D-44F197360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366" y="5157217"/>
            <a:ext cx="2248011" cy="10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4C2D98-B392-054E-B8BA-A4FB59627F2A}"/>
              </a:ext>
            </a:extLst>
          </p:cNvPr>
          <p:cNvSpPr/>
          <p:nvPr/>
        </p:nvSpPr>
        <p:spPr>
          <a:xfrm>
            <a:off x="0" y="-1"/>
            <a:ext cx="12192000" cy="1331095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ECF7A-3FFA-2944-AC8A-74EDD5D8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37"/>
            <a:ext cx="10515600" cy="1331094"/>
          </a:xfrm>
        </p:spPr>
        <p:txBody>
          <a:bodyPr>
            <a:noAutofit/>
          </a:bodyPr>
          <a:lstStyle/>
          <a:p>
            <a:r>
              <a:rPr lang="en-CY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Pandemic Greetings from the </a:t>
            </a:r>
            <a:r>
              <a:rPr lang="en-CY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Pioneers and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CY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Y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Data Management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7F86-5DC4-7145-BCAF-4F9EDB38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4A5B7-C5FD-8F4F-B689-CD67971A82FB}"/>
              </a:ext>
            </a:extLst>
          </p:cNvPr>
          <p:cNvSpPr/>
          <p:nvPr/>
        </p:nvSpPr>
        <p:spPr>
          <a:xfrm>
            <a:off x="0" y="6192208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468DD-DA60-6449-B49F-488EF24A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94" y="2630433"/>
            <a:ext cx="2154036" cy="2333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CE46CD-F550-F14A-AE66-3EF80C07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1" y="2621035"/>
            <a:ext cx="2154036" cy="2323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0F3B6A-EEE7-1944-B287-307C38E5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308" y="2625945"/>
            <a:ext cx="2154036" cy="2342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89E029-F4C1-3049-8CC8-2611EC88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360" y="2625945"/>
            <a:ext cx="2154036" cy="23425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32C663-7D16-8E42-97D7-9E87D876F806}"/>
              </a:ext>
            </a:extLst>
          </p:cNvPr>
          <p:cNvSpPr/>
          <p:nvPr/>
        </p:nvSpPr>
        <p:spPr>
          <a:xfrm>
            <a:off x="754280" y="1437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333333"/>
                </a:solidFill>
                <a:latin typeface="Helvetica Neue" panose="02000503000000020004" pitchFamily="2" charset="0"/>
              </a:rPr>
              <a:t>Philip A. Bernstein (Microsoft Research, USA)</a:t>
            </a:r>
            <a:br>
              <a:rPr lang="en-GB" dirty="0"/>
            </a:br>
            <a:endParaRPr lang="en-CY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02BFB4-25F4-F242-B87C-B98129A3B9AD}"/>
              </a:ext>
            </a:extLst>
          </p:cNvPr>
          <p:cNvSpPr/>
          <p:nvPr/>
        </p:nvSpPr>
        <p:spPr>
          <a:xfrm>
            <a:off x="754280" y="17898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333333"/>
                </a:solidFill>
                <a:latin typeface="Helvetica Neue" panose="02000503000000020004" pitchFamily="2" charset="0"/>
              </a:rPr>
              <a:t>Laura M. Haas (University of Massachusetts - Amherst, USA)</a:t>
            </a:r>
            <a:endParaRPr lang="en-CY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C336B-E6EB-E444-B39C-41784944FEF5}"/>
              </a:ext>
            </a:extLst>
          </p:cNvPr>
          <p:cNvSpPr/>
          <p:nvPr/>
        </p:nvSpPr>
        <p:spPr>
          <a:xfrm>
            <a:off x="6303331" y="1435448"/>
            <a:ext cx="530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33333"/>
                </a:solidFill>
                <a:latin typeface="Helvetica Neue" panose="02000503000000020004" pitchFamily="2" charset="0"/>
              </a:rPr>
              <a:t>Yannis Ioannidis (University of Athens, Greece)</a:t>
            </a:r>
            <a:endParaRPr lang="en-CY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2601C-0873-2A4C-B545-382F65BDE690}"/>
              </a:ext>
            </a:extLst>
          </p:cNvPr>
          <p:cNvSpPr/>
          <p:nvPr/>
        </p:nvSpPr>
        <p:spPr>
          <a:xfrm>
            <a:off x="6303331" y="1884154"/>
            <a:ext cx="382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33333"/>
                </a:solidFill>
                <a:latin typeface="Helvetica Neue" panose="02000503000000020004" pitchFamily="2" charset="0"/>
              </a:rPr>
              <a:t>Jeffrey D. Ullman (Stanford, USA)</a:t>
            </a:r>
            <a:endParaRPr lang="en-CY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E39A8-363F-5A44-B8EC-E576FBF1D222}"/>
              </a:ext>
            </a:extLst>
          </p:cNvPr>
          <p:cNvSpPr/>
          <p:nvPr/>
        </p:nvSpPr>
        <p:spPr>
          <a:xfrm>
            <a:off x="838200" y="5055453"/>
            <a:ext cx="10515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Helvetica Neue" panose="02000503000000020004" pitchFamily="2" charset="0"/>
              </a:rPr>
              <a:t>When? Reception II - Day 2 </a:t>
            </a:r>
            <a:r>
              <a:rPr lang="en-GB" sz="2800" b="1" dirty="0">
                <a:solidFill>
                  <a:srgbClr val="333333"/>
                </a:solidFill>
                <a:latin typeface="Helvetica Neue" panose="02000503000000020004" pitchFamily="2" charset="0"/>
              </a:rPr>
              <a:t>(EU-Americas): </a:t>
            </a:r>
          </a:p>
          <a:p>
            <a:r>
              <a:rPr lang="en-GB" sz="2800" dirty="0">
                <a:solidFill>
                  <a:srgbClr val="333333"/>
                </a:solidFill>
                <a:latin typeface="Helvetica Neue" panose="02000503000000020004" pitchFamily="2" charset="0"/>
              </a:rPr>
              <a:t>Wed., Mar. 24, 2021, 19:00-20:00 GMT+1</a:t>
            </a:r>
            <a:endParaRPr lang="en-CY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FA445-1DFD-F24E-B081-7A3C4F4AAFBE}"/>
              </a:ext>
            </a:extLst>
          </p:cNvPr>
          <p:cNvSpPr/>
          <p:nvPr/>
        </p:nvSpPr>
        <p:spPr>
          <a:xfrm>
            <a:off x="2231091" y="6337742"/>
            <a:ext cx="859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Welcome Message by General Chairs - EDBT/ICDT 2021, March 23 – 26, 2021, Nicosia, Cyprus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2E800A6B-56C4-6B4C-B993-AD16F14F06A7}"/>
              </a:ext>
            </a:extLst>
          </p:cNvPr>
          <p:cNvSpPr txBox="1">
            <a:spLocks/>
          </p:cNvSpPr>
          <p:nvPr/>
        </p:nvSpPr>
        <p:spPr>
          <a:xfrm>
            <a:off x="92384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0DC02-F2B8-434B-8F54-1F343B772D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4C2D98-B392-054E-B8BA-A4FB59627F2A}"/>
              </a:ext>
            </a:extLst>
          </p:cNvPr>
          <p:cNvSpPr/>
          <p:nvPr/>
        </p:nvSpPr>
        <p:spPr>
          <a:xfrm>
            <a:off x="0" y="-1"/>
            <a:ext cx="12192000" cy="1331095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ECF7A-3FFA-2944-AC8A-74EDD5D8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28" y="-9737"/>
            <a:ext cx="10939272" cy="1331094"/>
          </a:xfrm>
        </p:spPr>
        <p:txBody>
          <a:bodyPr>
            <a:normAutofit/>
          </a:bodyPr>
          <a:lstStyle/>
          <a:p>
            <a:r>
              <a:rPr lang="en-CY" sz="4800" b="1" dirty="0">
                <a:solidFill>
                  <a:schemeClr val="bg1"/>
                </a:solidFill>
              </a:rPr>
              <a:t>C) Diversity and Inclusion Debrief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7F86-5DC4-7145-BCAF-4F9EDB38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6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2C663-7D16-8E42-97D7-9E87D876F806}"/>
              </a:ext>
            </a:extLst>
          </p:cNvPr>
          <p:cNvSpPr/>
          <p:nvPr/>
        </p:nvSpPr>
        <p:spPr>
          <a:xfrm>
            <a:off x="513810" y="2315305"/>
            <a:ext cx="9682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Debrief,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Sihem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Amer-Yahia (CNRS, Univ. Grenoble Alpes, France)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Panos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Chrysanthis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(University of Pittsburgh, USA)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Avrilia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Floratou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(Microsoft, USA)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Fatma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Ozcan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(Google, USA)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Victor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Zakhary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(Oracle, USA)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F314E898-93B2-EC4A-9258-8F145638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45" y="4195431"/>
            <a:ext cx="1666803" cy="18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0F140860-AE21-684A-A910-D9290767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19" y="4217468"/>
            <a:ext cx="1626274" cy="17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468146D3-FD04-E546-B529-339305C1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7" y="4217468"/>
            <a:ext cx="1652570" cy="17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269D317E-54D6-3645-A4D0-20951F01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4173393"/>
            <a:ext cx="1666803" cy="18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DD280FE0-3836-7C4E-8102-A5712263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15" y="4147202"/>
            <a:ext cx="1666802" cy="18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9DE1B1-4094-9F49-8BE9-FB7C9087619C}"/>
              </a:ext>
            </a:extLst>
          </p:cNvPr>
          <p:cNvSpPr/>
          <p:nvPr/>
        </p:nvSpPr>
        <p:spPr>
          <a:xfrm>
            <a:off x="5208220" y="3144145"/>
            <a:ext cx="65082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</a:rPr>
              <a:t>When?</a:t>
            </a:r>
            <a:r>
              <a:rPr lang="en-GB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 </a:t>
            </a:r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</a:rPr>
              <a:t>Reception I - Day 1 </a:t>
            </a:r>
            <a:r>
              <a:rPr lang="en-GB" sz="2400" dirty="0">
                <a:solidFill>
                  <a:srgbClr val="252762"/>
                </a:solidFill>
                <a:latin typeface="Helvetica Neue" panose="02000503000000020004" pitchFamily="2" charset="0"/>
              </a:rPr>
              <a:t>(EU-Asia):           Tue., Mar. 23, 2021, 13:20-14:20 GMT+1</a:t>
            </a:r>
            <a:endParaRPr lang="en-CY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D52C8-75D6-AA49-B551-892ABB82EA64}"/>
              </a:ext>
            </a:extLst>
          </p:cNvPr>
          <p:cNvSpPr/>
          <p:nvPr/>
        </p:nvSpPr>
        <p:spPr>
          <a:xfrm>
            <a:off x="597408" y="1418462"/>
            <a:ext cx="11119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52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D&amp;I initiative whose mission is to establish best practices for Diversity and Inclusion in Database Conference Venues</a:t>
            </a:r>
            <a:endParaRPr lang="en-C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7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4C2D98-B392-054E-B8BA-A4FB59627F2A}"/>
              </a:ext>
            </a:extLst>
          </p:cNvPr>
          <p:cNvSpPr/>
          <p:nvPr/>
        </p:nvSpPr>
        <p:spPr>
          <a:xfrm>
            <a:off x="0" y="-1"/>
            <a:ext cx="12192000" cy="1331095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ECF7A-3FFA-2944-AC8A-74EDD5D8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37"/>
            <a:ext cx="10515600" cy="1331094"/>
          </a:xfrm>
        </p:spPr>
        <p:txBody>
          <a:bodyPr>
            <a:normAutofit/>
          </a:bodyPr>
          <a:lstStyle/>
          <a:p>
            <a:r>
              <a:rPr lang="en-CY" sz="4800" b="1" dirty="0">
                <a:solidFill>
                  <a:schemeClr val="bg1"/>
                </a:solidFill>
              </a:rPr>
              <a:t>D) Climate C</a:t>
            </a:r>
            <a:r>
              <a:rPr lang="en-GB" sz="4800" b="1" dirty="0">
                <a:solidFill>
                  <a:schemeClr val="bg1"/>
                </a:solidFill>
              </a:rPr>
              <a:t>h</a:t>
            </a:r>
            <a:r>
              <a:rPr lang="en-CY" sz="4800" b="1" dirty="0">
                <a:solidFill>
                  <a:schemeClr val="bg1"/>
                </a:solidFill>
              </a:rPr>
              <a:t>ange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7F86-5DC4-7145-BCAF-4F9EDB38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7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61753-E880-2A41-BAC7-4528BEA1A936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4A5B7-C5FD-8F4F-B689-CD67971A82FB}"/>
              </a:ext>
            </a:extLst>
          </p:cNvPr>
          <p:cNvSpPr/>
          <p:nvPr/>
        </p:nvSpPr>
        <p:spPr>
          <a:xfrm>
            <a:off x="0" y="6197601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2C663-7D16-8E42-97D7-9E87D876F806}"/>
              </a:ext>
            </a:extLst>
          </p:cNvPr>
          <p:cNvSpPr/>
          <p:nvPr/>
        </p:nvSpPr>
        <p:spPr>
          <a:xfrm>
            <a:off x="838200" y="1606549"/>
            <a:ext cx="9682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Chair: Antoine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Amarilli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Télécom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Paris, France). External guest: Benjamin Pierce (University of Pennsylvania, USA)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1" name="Picture 19">
            <a:extLst>
              <a:ext uri="{FF2B5EF4-FFF2-40B4-BE49-F238E27FC236}">
                <a16:creationId xmlns:a16="http://schemas.microsoft.com/office/drawing/2014/main" id="{BE01F438-C03C-2649-B770-C2308495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124951"/>
            <a:ext cx="2157423" cy="23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>
            <a:extLst>
              <a:ext uri="{FF2B5EF4-FFF2-40B4-BE49-F238E27FC236}">
                <a16:creationId xmlns:a16="http://schemas.microsoft.com/office/drawing/2014/main" id="{1EF23516-A14A-434C-B28B-04400FF1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09" y="3124950"/>
            <a:ext cx="2157423" cy="23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F691CCA-C3A2-E940-8C77-88223B3C6A68}"/>
              </a:ext>
            </a:extLst>
          </p:cNvPr>
          <p:cNvSpPr/>
          <p:nvPr/>
        </p:nvSpPr>
        <p:spPr>
          <a:xfrm>
            <a:off x="2231091" y="6337742"/>
            <a:ext cx="859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Welcome Message by General Chairs - EDBT/ICDT 2021, March 23 – 26, 2021, Nicosia, Cyprus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34" name="Slide Number Placeholder 1">
            <a:extLst>
              <a:ext uri="{FF2B5EF4-FFF2-40B4-BE49-F238E27FC236}">
                <a16:creationId xmlns:a16="http://schemas.microsoft.com/office/drawing/2014/main" id="{01D31B76-88B2-8D4C-B11C-D5C6FB3D1234}"/>
              </a:ext>
            </a:extLst>
          </p:cNvPr>
          <p:cNvSpPr txBox="1">
            <a:spLocks/>
          </p:cNvSpPr>
          <p:nvPr/>
        </p:nvSpPr>
        <p:spPr>
          <a:xfrm>
            <a:off x="92384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0DC02-F2B8-434B-8F54-1F343B772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F3D8E9-5668-4D46-9E3E-C21E31D439FA}"/>
              </a:ext>
            </a:extLst>
          </p:cNvPr>
          <p:cNvSpPr/>
          <p:nvPr/>
        </p:nvSpPr>
        <p:spPr>
          <a:xfrm>
            <a:off x="6096000" y="3467051"/>
            <a:ext cx="57450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</a:rPr>
              <a:t>When?</a:t>
            </a:r>
            <a:r>
              <a:rPr lang="en-GB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 </a:t>
            </a:r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</a:rPr>
              <a:t>Day 4 </a:t>
            </a:r>
            <a:r>
              <a:rPr lang="en-GB" sz="2400" dirty="0">
                <a:solidFill>
                  <a:srgbClr val="252762"/>
                </a:solidFill>
                <a:latin typeface="Helvetica Neue" panose="02000503000000020004" pitchFamily="2" charset="0"/>
              </a:rPr>
              <a:t>(Day 4 (EU-Americas): Fri., Mar. 26, 2021, 16:30-17:30 GMT+1</a:t>
            </a:r>
            <a:endParaRPr lang="en-CY" sz="2400" dirty="0"/>
          </a:p>
        </p:txBody>
      </p:sp>
    </p:spTree>
    <p:extLst>
      <p:ext uri="{BB962C8B-B14F-4D97-AF65-F5344CB8AC3E}">
        <p14:creationId xmlns:p14="http://schemas.microsoft.com/office/powerpoint/2010/main" val="151169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4C2D98-B392-054E-B8BA-A4FB59627F2A}"/>
              </a:ext>
            </a:extLst>
          </p:cNvPr>
          <p:cNvSpPr/>
          <p:nvPr/>
        </p:nvSpPr>
        <p:spPr>
          <a:xfrm>
            <a:off x="0" y="-1"/>
            <a:ext cx="12192000" cy="1331095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ECF7A-3FFA-2944-AC8A-74EDD5D8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37"/>
            <a:ext cx="10515600" cy="1331094"/>
          </a:xfrm>
        </p:spPr>
        <p:txBody>
          <a:bodyPr>
            <a:normAutofit/>
          </a:bodyPr>
          <a:lstStyle/>
          <a:p>
            <a:r>
              <a:rPr lang="en-CY" sz="4800" b="1" dirty="0">
                <a:solidFill>
                  <a:schemeClr val="bg1"/>
                </a:solidFill>
              </a:rPr>
              <a:t>Sponsors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7F86-5DC4-7145-BCAF-4F9EDB38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A6F089-9109-EC46-8696-C1D05536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23212"/>
            <a:ext cx="4577298" cy="12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A524BD-05E3-9447-A2A7-7DEAE4CD56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22" y="4523212"/>
            <a:ext cx="3954998" cy="14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B33DD5-D500-1A48-B706-E922C4F5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85054"/>
            <a:ext cx="5916169" cy="13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968E45-A693-6545-9654-57297F0B8C93}"/>
              </a:ext>
            </a:extLst>
          </p:cNvPr>
          <p:cNvSpPr/>
          <p:nvPr/>
        </p:nvSpPr>
        <p:spPr>
          <a:xfrm>
            <a:off x="838199" y="1369958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GB" b="1" dirty="0">
                <a:solidFill>
                  <a:srgbClr val="808080"/>
                </a:solidFill>
                <a:latin typeface="Open Sans"/>
              </a:rPr>
              <a:t>Platinum Sponsor</a:t>
            </a:r>
            <a:endParaRPr lang="en-GB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1CF92-C1A8-B548-B18B-86F45079FE9D}"/>
              </a:ext>
            </a:extLst>
          </p:cNvPr>
          <p:cNvSpPr/>
          <p:nvPr/>
        </p:nvSpPr>
        <p:spPr>
          <a:xfrm>
            <a:off x="838199" y="4070407"/>
            <a:ext cx="199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GB" b="1" dirty="0">
                <a:solidFill>
                  <a:srgbClr val="993300"/>
                </a:solidFill>
                <a:latin typeface="Open Sans"/>
              </a:rPr>
              <a:t>Bronze Sponsors</a:t>
            </a:r>
            <a:endParaRPr lang="en-GB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FA445-1DFD-F24E-B081-7A3C4F4AAFBE}"/>
              </a:ext>
            </a:extLst>
          </p:cNvPr>
          <p:cNvSpPr/>
          <p:nvPr/>
        </p:nvSpPr>
        <p:spPr>
          <a:xfrm>
            <a:off x="2561101" y="6216682"/>
            <a:ext cx="521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b="1" dirty="0">
                <a:latin typeface="Arial Narrow" panose="020B0606020202030204" pitchFamily="34" charset="0"/>
              </a:rPr>
              <a:t>EDBT/ICDT 2021</a:t>
            </a:r>
            <a:r>
              <a:rPr lang="en-US" dirty="0">
                <a:latin typeface="Arial Narrow" panose="020B0606020202030204" pitchFamily="34" charset="0"/>
              </a:rPr>
              <a:t>), </a:t>
            </a:r>
            <a:r>
              <a:rPr lang="en-US" b="1" dirty="0">
                <a:latin typeface="Arial Narrow" panose="020B0606020202030204" pitchFamily="34" charset="0"/>
              </a:rPr>
              <a:t>March 23 – 26, 2021, Nicosia, Cyprus</a:t>
            </a:r>
            <a:endParaRPr lang="en-CY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61753-E880-2A41-BAC7-4528BEA1A936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4A5B7-C5FD-8F4F-B689-CD67971A82FB}"/>
              </a:ext>
            </a:extLst>
          </p:cNvPr>
          <p:cNvSpPr/>
          <p:nvPr/>
        </p:nvSpPr>
        <p:spPr>
          <a:xfrm>
            <a:off x="0" y="6197601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A06EF9-5465-EC4E-9758-F02CBE506AA0}"/>
              </a:ext>
            </a:extLst>
          </p:cNvPr>
          <p:cNvSpPr/>
          <p:nvPr/>
        </p:nvSpPr>
        <p:spPr>
          <a:xfrm>
            <a:off x="7046976" y="1538618"/>
            <a:ext cx="514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Sponsored Industry Talk: Behind the Scenes of Snowflake's new Search Optimization Service,    Ismail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Oukid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(Snowflake, Germany) and Stefan Richter (Snowflake, Germany)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25CC77-6704-6849-8F39-78E821826B8B}"/>
              </a:ext>
            </a:extLst>
          </p:cNvPr>
          <p:cNvSpPr/>
          <p:nvPr/>
        </p:nvSpPr>
        <p:spPr>
          <a:xfrm>
            <a:off x="7641989" y="2828835"/>
            <a:ext cx="39549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</a:rPr>
              <a:t>When?</a:t>
            </a:r>
            <a:r>
              <a:rPr lang="en-GB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 </a:t>
            </a:r>
            <a:r>
              <a:rPr lang="en-GB" sz="2400" b="1" dirty="0">
                <a:solidFill>
                  <a:srgbClr val="FF0000"/>
                </a:solidFill>
                <a:latin typeface="Helvetica Neue" panose="02000503000000020004" pitchFamily="2" charset="0"/>
              </a:rPr>
              <a:t>Dinner - Day 3: </a:t>
            </a:r>
            <a:r>
              <a:rPr lang="en-GB" sz="2400" dirty="0">
                <a:solidFill>
                  <a:srgbClr val="252762"/>
                </a:solidFill>
                <a:latin typeface="Helvetica Neue" panose="02000503000000020004" pitchFamily="2" charset="0"/>
              </a:rPr>
              <a:t>Thu., Mar. 25, 2021, 13:45—14:45 GMT+1</a:t>
            </a:r>
            <a:endParaRPr lang="en-CY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AD642A-6298-FF44-920D-E0884513F461}"/>
              </a:ext>
            </a:extLst>
          </p:cNvPr>
          <p:cNvSpPr/>
          <p:nvPr/>
        </p:nvSpPr>
        <p:spPr>
          <a:xfrm>
            <a:off x="2231091" y="6337742"/>
            <a:ext cx="859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Welcome Message by General Chairs - EDBT/ICDT 2021, March 23 – 26, 2021, Nicosia, Cyprus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39940989-2ADE-A64D-9900-C62CF4968AF6}"/>
              </a:ext>
            </a:extLst>
          </p:cNvPr>
          <p:cNvSpPr txBox="1">
            <a:spLocks/>
          </p:cNvSpPr>
          <p:nvPr/>
        </p:nvSpPr>
        <p:spPr>
          <a:xfrm>
            <a:off x="92384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0DC02-F2B8-434B-8F54-1F343B772D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6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4C2D98-B392-054E-B8BA-A4FB59627F2A}"/>
              </a:ext>
            </a:extLst>
          </p:cNvPr>
          <p:cNvSpPr/>
          <p:nvPr/>
        </p:nvSpPr>
        <p:spPr>
          <a:xfrm>
            <a:off x="0" y="-1"/>
            <a:ext cx="12192000" cy="1331095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ECF7A-3FFA-2944-AC8A-74EDD5D8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37"/>
            <a:ext cx="10515600" cy="1331094"/>
          </a:xfrm>
        </p:spPr>
        <p:txBody>
          <a:bodyPr>
            <a:normAutofit/>
          </a:bodyPr>
          <a:lstStyle/>
          <a:p>
            <a:r>
              <a:rPr lang="en-CY" sz="4800" b="1" dirty="0">
                <a:solidFill>
                  <a:schemeClr val="bg1"/>
                </a:solidFill>
              </a:rPr>
              <a:t>EDBT/ICDT 2021 Dedication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7F86-5DC4-7145-BCAF-4F9EDB38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C02-F2B8-434B-8F54-1F343B772D80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FA445-1DFD-F24E-B081-7A3C4F4AAFBE}"/>
              </a:ext>
            </a:extLst>
          </p:cNvPr>
          <p:cNvSpPr/>
          <p:nvPr/>
        </p:nvSpPr>
        <p:spPr>
          <a:xfrm>
            <a:off x="2561101" y="6216682"/>
            <a:ext cx="521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b="1" dirty="0">
                <a:latin typeface="Arial Narrow" panose="020B0606020202030204" pitchFamily="34" charset="0"/>
              </a:rPr>
              <a:t>EDBT/ICDT 2021</a:t>
            </a:r>
            <a:r>
              <a:rPr lang="en-US" dirty="0">
                <a:latin typeface="Arial Narrow" panose="020B0606020202030204" pitchFamily="34" charset="0"/>
              </a:rPr>
              <a:t>), </a:t>
            </a:r>
            <a:r>
              <a:rPr lang="en-US" b="1" dirty="0">
                <a:latin typeface="Arial Narrow" panose="020B0606020202030204" pitchFamily="34" charset="0"/>
              </a:rPr>
              <a:t>March 23 – 26, 2021, Nicosia, Cyprus</a:t>
            </a:r>
            <a:endParaRPr lang="en-CY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61753-E880-2A41-BAC7-4528BEA1A936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4A5B7-C5FD-8F4F-B689-CD67971A82FB}"/>
              </a:ext>
            </a:extLst>
          </p:cNvPr>
          <p:cNvSpPr/>
          <p:nvPr/>
        </p:nvSpPr>
        <p:spPr>
          <a:xfrm>
            <a:off x="0" y="6197601"/>
            <a:ext cx="12192000" cy="660400"/>
          </a:xfrm>
          <a:prstGeom prst="rect">
            <a:avLst/>
          </a:prstGeom>
          <a:solidFill>
            <a:srgbClr val="27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E39A8-363F-5A44-B8EC-E576FBF1D222}"/>
              </a:ext>
            </a:extLst>
          </p:cNvPr>
          <p:cNvSpPr/>
          <p:nvPr/>
        </p:nvSpPr>
        <p:spPr>
          <a:xfrm>
            <a:off x="685800" y="1508144"/>
            <a:ext cx="9829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dedicate EDBT/ICDT 2021 in honour of the memory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Prof. George Samaras† (1959–2018).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George was the initial General Chair for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EDBT/ICDT 2021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Additional Events: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BFAA86-DD0A-C341-A8CE-21F42FDC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90751"/>
            <a:ext cx="31115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12391D-11B2-FF4C-9C64-734D3B7D30BC}"/>
              </a:ext>
            </a:extLst>
          </p:cNvPr>
          <p:cNvSpPr/>
          <p:nvPr/>
        </p:nvSpPr>
        <p:spPr>
          <a:xfrm>
            <a:off x="2054555" y="4745287"/>
            <a:ext cx="4510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Y" sz="3200" dirty="0">
                <a:hlinkClick r:id="rId4"/>
              </a:rPr>
              <a:t>https://dmd.cs.ucy.ac.cy/</a:t>
            </a:r>
            <a:r>
              <a:rPr lang="en-CY" sz="3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BF0A1D-7825-9747-8A2B-FC3F287324C4}"/>
              </a:ext>
            </a:extLst>
          </p:cNvPr>
          <p:cNvSpPr/>
          <p:nvPr/>
        </p:nvSpPr>
        <p:spPr>
          <a:xfrm>
            <a:off x="838200" y="5302251"/>
            <a:ext cx="674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Y" sz="3200" dirty="0">
                <a:hlinkClick r:id="rId5"/>
              </a:rPr>
              <a:t>https://samarastenniscup.cs.ucy.ac.cy/</a:t>
            </a:r>
            <a:r>
              <a:rPr lang="en-CY" sz="3200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3AD09C-FE08-2D41-8633-E540033ACB32}"/>
              </a:ext>
            </a:extLst>
          </p:cNvPr>
          <p:cNvSpPr/>
          <p:nvPr/>
        </p:nvSpPr>
        <p:spPr>
          <a:xfrm>
            <a:off x="2231091" y="6337742"/>
            <a:ext cx="859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Welcome Message by General Chairs - EDBT/ICDT 2021, March 23 – 26, 2021, Nicosia, Cyprus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999D83BA-6B06-9844-B44F-02CA6E8FD287}"/>
              </a:ext>
            </a:extLst>
          </p:cNvPr>
          <p:cNvSpPr txBox="1">
            <a:spLocks/>
          </p:cNvSpPr>
          <p:nvPr/>
        </p:nvSpPr>
        <p:spPr>
          <a:xfrm>
            <a:off x="92384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0DC02-F2B8-434B-8F54-1F343B772D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21534</TotalTime>
  <Words>935</Words>
  <Application>Microsoft Macintosh PowerPoint</Application>
  <PresentationFormat>Widescreen</PresentationFormat>
  <Paragraphs>104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Helvetica Neue</vt:lpstr>
      <vt:lpstr>Open Sans</vt:lpstr>
      <vt:lpstr>Office Theme</vt:lpstr>
      <vt:lpstr>PowerPoint Presentation</vt:lpstr>
      <vt:lpstr>Kalosorisate (Welcome) to EDBT/ICDT 2021!</vt:lpstr>
      <vt:lpstr>PowerPoint Presentation</vt:lpstr>
      <vt:lpstr>A) VGATE Online Platform </vt:lpstr>
      <vt:lpstr>B) Pandemic Greetings from the Pioneers and     the Next Data Management Challenge</vt:lpstr>
      <vt:lpstr>C) Diversity and Inclusion Debrief</vt:lpstr>
      <vt:lpstr>D) Climate Change Session</vt:lpstr>
      <vt:lpstr>Sponsors</vt:lpstr>
      <vt:lpstr>EDBT/ICDT 2021 Dedication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Demetris Zeinalipour</cp:lastModifiedBy>
  <cp:revision>130</cp:revision>
  <dcterms:created xsi:type="dcterms:W3CDTF">2018-01-22T12:11:29Z</dcterms:created>
  <dcterms:modified xsi:type="dcterms:W3CDTF">2021-04-06T12:14:09Z</dcterms:modified>
</cp:coreProperties>
</file>