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1539" r:id="rId2"/>
    <p:sldId id="2016" r:id="rId3"/>
    <p:sldId id="2008" r:id="rId4"/>
    <p:sldId id="2044" r:id="rId5"/>
    <p:sldId id="2033" r:id="rId6"/>
    <p:sldId id="2021" r:id="rId7"/>
    <p:sldId id="2050" r:id="rId8"/>
    <p:sldId id="2015" r:id="rId9"/>
    <p:sldId id="2005" r:id="rId10"/>
    <p:sldId id="2028" r:id="rId11"/>
    <p:sldId id="2006" r:id="rId12"/>
  </p:sldIdLst>
  <p:sldSz cx="12192000" cy="6858000"/>
  <p:notesSz cx="7010400" cy="9296400"/>
  <p:defaultTextStyle>
    <a:defPPr>
      <a:defRPr lang="el-GR"/>
    </a:defPPr>
    <a:lvl1pPr algn="l" rtl="0" fontAlgn="base">
      <a:spcBef>
        <a:spcPct val="0"/>
      </a:spcBef>
      <a:spcAft>
        <a:spcPct val="0"/>
      </a:spcAft>
      <a:defRPr sz="3600" b="1" kern="1200">
        <a:solidFill>
          <a:schemeClr val="tx2"/>
        </a:solidFill>
        <a:latin typeface="Arial" charset="0"/>
        <a:ea typeface="ＭＳ Ｐゴシック" charset="-128"/>
        <a:cs typeface="+mn-cs"/>
      </a:defRPr>
    </a:lvl1pPr>
    <a:lvl2pPr marL="457200" algn="l" rtl="0" fontAlgn="base">
      <a:spcBef>
        <a:spcPct val="0"/>
      </a:spcBef>
      <a:spcAft>
        <a:spcPct val="0"/>
      </a:spcAft>
      <a:defRPr sz="3600" b="1" kern="1200">
        <a:solidFill>
          <a:schemeClr val="tx2"/>
        </a:solidFill>
        <a:latin typeface="Arial" charset="0"/>
        <a:ea typeface="ＭＳ Ｐゴシック" charset="-128"/>
        <a:cs typeface="+mn-cs"/>
      </a:defRPr>
    </a:lvl2pPr>
    <a:lvl3pPr marL="914400" algn="l" rtl="0" fontAlgn="base">
      <a:spcBef>
        <a:spcPct val="0"/>
      </a:spcBef>
      <a:spcAft>
        <a:spcPct val="0"/>
      </a:spcAft>
      <a:defRPr sz="3600" b="1" kern="1200">
        <a:solidFill>
          <a:schemeClr val="tx2"/>
        </a:solidFill>
        <a:latin typeface="Arial" charset="0"/>
        <a:ea typeface="ＭＳ Ｐゴシック" charset="-128"/>
        <a:cs typeface="+mn-cs"/>
      </a:defRPr>
    </a:lvl3pPr>
    <a:lvl4pPr marL="1371600" algn="l" rtl="0" fontAlgn="base">
      <a:spcBef>
        <a:spcPct val="0"/>
      </a:spcBef>
      <a:spcAft>
        <a:spcPct val="0"/>
      </a:spcAft>
      <a:defRPr sz="3600" b="1" kern="1200">
        <a:solidFill>
          <a:schemeClr val="tx2"/>
        </a:solidFill>
        <a:latin typeface="Arial" charset="0"/>
        <a:ea typeface="ＭＳ Ｐゴシック" charset="-128"/>
        <a:cs typeface="+mn-cs"/>
      </a:defRPr>
    </a:lvl4pPr>
    <a:lvl5pPr marL="1828800" algn="l" rtl="0" fontAlgn="base">
      <a:spcBef>
        <a:spcPct val="0"/>
      </a:spcBef>
      <a:spcAft>
        <a:spcPct val="0"/>
      </a:spcAft>
      <a:defRPr sz="3600" b="1" kern="1200">
        <a:solidFill>
          <a:schemeClr val="tx2"/>
        </a:solidFill>
        <a:latin typeface="Arial" charset="0"/>
        <a:ea typeface="ＭＳ Ｐゴシック" charset="-128"/>
        <a:cs typeface="+mn-cs"/>
      </a:defRPr>
    </a:lvl5pPr>
    <a:lvl6pPr marL="2286000" algn="l" defTabSz="914400" rtl="0" eaLnBrk="1" latinLnBrk="0" hangingPunct="1">
      <a:defRPr sz="3600" b="1" kern="1200">
        <a:solidFill>
          <a:schemeClr val="tx2"/>
        </a:solidFill>
        <a:latin typeface="Arial" charset="0"/>
        <a:ea typeface="ＭＳ Ｐゴシック" charset="-128"/>
        <a:cs typeface="+mn-cs"/>
      </a:defRPr>
    </a:lvl6pPr>
    <a:lvl7pPr marL="2743200" algn="l" defTabSz="914400" rtl="0" eaLnBrk="1" latinLnBrk="0" hangingPunct="1">
      <a:defRPr sz="3600" b="1" kern="1200">
        <a:solidFill>
          <a:schemeClr val="tx2"/>
        </a:solidFill>
        <a:latin typeface="Arial" charset="0"/>
        <a:ea typeface="ＭＳ Ｐゴシック" charset="-128"/>
        <a:cs typeface="+mn-cs"/>
      </a:defRPr>
    </a:lvl7pPr>
    <a:lvl8pPr marL="3200400" algn="l" defTabSz="914400" rtl="0" eaLnBrk="1" latinLnBrk="0" hangingPunct="1">
      <a:defRPr sz="3600" b="1" kern="1200">
        <a:solidFill>
          <a:schemeClr val="tx2"/>
        </a:solidFill>
        <a:latin typeface="Arial" charset="0"/>
        <a:ea typeface="ＭＳ Ｐゴシック" charset="-128"/>
        <a:cs typeface="+mn-cs"/>
      </a:defRPr>
    </a:lvl8pPr>
    <a:lvl9pPr marL="3657600" algn="l" defTabSz="914400" rtl="0" eaLnBrk="1" latinLnBrk="0" hangingPunct="1">
      <a:defRPr sz="3600" b="1" kern="1200">
        <a:solidFill>
          <a:schemeClr val="tx2"/>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C47FC5D8-CFCF-C24A-83AA-1D603BDA5B21}">
          <p14:sldIdLst>
            <p14:sldId id="1539"/>
            <p14:sldId id="2016"/>
            <p14:sldId id="2008"/>
            <p14:sldId id="2044"/>
            <p14:sldId id="2033"/>
            <p14:sldId id="2021"/>
            <p14:sldId id="2050"/>
            <p14:sldId id="2015"/>
            <p14:sldId id="2005"/>
            <p14:sldId id="2028"/>
            <p14:sldId id="20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FF"/>
    <a:srgbClr val="00FF00"/>
    <a:srgbClr val="00355D"/>
    <a:srgbClr val="394D54"/>
    <a:srgbClr val="24B8EB"/>
    <a:srgbClr val="019999"/>
    <a:srgbClr val="FF0000"/>
    <a:srgbClr val="003399"/>
    <a:srgbClr val="007A37"/>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p:restoredTop sz="66259" autoAdjust="0"/>
  </p:normalViewPr>
  <p:slideViewPr>
    <p:cSldViewPr>
      <p:cViewPr varScale="1">
        <p:scale>
          <a:sx n="82" d="100"/>
          <a:sy n="82" d="100"/>
        </p:scale>
        <p:origin x="2048" y="17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33" d="100"/>
        <a:sy n="33" d="100"/>
      </p:scale>
      <p:origin x="0" y="0"/>
    </p:cViewPr>
  </p:sorterViewPr>
  <p:notesViewPr>
    <p:cSldViewPr>
      <p:cViewPr varScale="1">
        <p:scale>
          <a:sx n="119" d="100"/>
          <a:sy n="119" d="100"/>
        </p:scale>
        <p:origin x="5072" y="20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3" name="Rectangle 3"/>
          <p:cNvSpPr>
            <a:spLocks noGrp="1" noChangeArrowheads="1"/>
          </p:cNvSpPr>
          <p:nvPr>
            <p:ph type="dt" sz="quarter"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n-US"/>
          </a:p>
        </p:txBody>
      </p:sp>
      <p:sp>
        <p:nvSpPr>
          <p:cNvPr id="307204" name="Rectangle 4"/>
          <p:cNvSpPr>
            <a:spLocks noGrp="1" noChangeArrowheads="1"/>
          </p:cNvSpPr>
          <p:nvPr>
            <p:ph type="ftr" sz="quarter" idx="2"/>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5" name="Rectangle 5"/>
          <p:cNvSpPr>
            <a:spLocks noGrp="1" noChangeArrowheads="1"/>
          </p:cNvSpPr>
          <p:nvPr>
            <p:ph type="sldNum" sz="quarter" idx="3"/>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51420950-7481-D64B-9C29-D8A6762D15B6}" type="slidenum">
              <a:rPr lang="en-US" altLang="en-US"/>
              <a:pPr/>
              <a:t>‹#›</a:t>
            </a:fld>
            <a:endParaRPr lang="en-US" altLang="en-US"/>
          </a:p>
        </p:txBody>
      </p:sp>
    </p:spTree>
    <p:extLst>
      <p:ext uri="{BB962C8B-B14F-4D97-AF65-F5344CB8AC3E}">
        <p14:creationId xmlns:p14="http://schemas.microsoft.com/office/powerpoint/2010/main" val="74349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87" name="Rectangle 3"/>
          <p:cNvSpPr>
            <a:spLocks noGrp="1" noChangeArrowheads="1"/>
          </p:cNvSpPr>
          <p:nvPr>
            <p:ph type="dt"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l-GR"/>
          </a:p>
        </p:txBody>
      </p:sp>
      <p:sp>
        <p:nvSpPr>
          <p:cNvPr id="54276" name="Rectangle 4"/>
          <p:cNvSpPr>
            <a:spLocks noGrp="1" noRot="1" noChangeAspect="1" noChangeArrowheads="1" noTextEdit="1"/>
          </p:cNvSpPr>
          <p:nvPr>
            <p:ph type="sldImg" idx="2"/>
          </p:nvPr>
        </p:nvSpPr>
        <p:spPr bwMode="auto">
          <a:xfrm>
            <a:off x="411163" y="700088"/>
            <a:ext cx="6189662"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700714" y="4416311"/>
            <a:ext cx="5608975" cy="4179961"/>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16390" name="Rectangle 6"/>
          <p:cNvSpPr>
            <a:spLocks noGrp="1" noChangeArrowheads="1"/>
          </p:cNvSpPr>
          <p:nvPr>
            <p:ph type="ftr" sz="quarter" idx="4"/>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91" name="Rectangle 7"/>
          <p:cNvSpPr>
            <a:spLocks noGrp="1" noChangeArrowheads="1"/>
          </p:cNvSpPr>
          <p:nvPr>
            <p:ph type="sldNum" sz="quarter" idx="5"/>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0028516D-C5DD-0742-8657-90A9C89A8A69}" type="slidenum">
              <a:rPr lang="el-GR" altLang="en-US"/>
              <a:pPr/>
              <a:t>‹#›</a:t>
            </a:fld>
            <a:endParaRPr lang="el-GR" altLang="en-US"/>
          </a:p>
        </p:txBody>
      </p:sp>
    </p:spTree>
    <p:extLst>
      <p:ext uri="{BB962C8B-B14F-4D97-AF65-F5344CB8AC3E}">
        <p14:creationId xmlns:p14="http://schemas.microsoft.com/office/powerpoint/2010/main" val="92678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1</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412750" y="701675"/>
            <a:ext cx="618648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509" tIns="46754" rIns="93509" bIns="46754"/>
          <a:lstStyle/>
          <a:p>
            <a:r>
              <a:rPr lang="en-US" altLang="en-US" dirty="0">
                <a:ea typeface="ＭＳ Ｐゴシック" charset="-128"/>
              </a:rPr>
              <a:t>Hello everyone, I am Sotiris Constantinou from UCY and I welcome you to the </a:t>
            </a:r>
            <a:r>
              <a:rPr lang="en-US" sz="1200" kern="1200" dirty="0">
                <a:solidFill>
                  <a:schemeClr val="tx1"/>
                </a:solidFill>
                <a:effectLst/>
                <a:latin typeface="Arial" charset="0"/>
                <a:ea typeface="ＭＳ Ｐゴシック" charset="0"/>
                <a:cs typeface="ＭＳ Ｐゴシック" charset="0"/>
              </a:rPr>
              <a:t>demo presentation of The IoT Meta-Control Firewall</a:t>
            </a:r>
          </a:p>
          <a:p>
            <a:r>
              <a:rPr lang="en-US" sz="1200" kern="1200" dirty="0">
                <a:solidFill>
                  <a:schemeClr val="tx1"/>
                </a:solidFill>
                <a:effectLst/>
                <a:latin typeface="Arial" charset="0"/>
                <a:ea typeface="ＭＳ Ｐゴシック" charset="0"/>
                <a:cs typeface="ＭＳ Ｐゴシック" charset="0"/>
              </a:rPr>
              <a:t>for Smart Buildings. </a:t>
            </a:r>
            <a:endParaRPr lang="en-US" altLang="en-US" dirty="0">
              <a:ea typeface="ＭＳ Ｐゴシック" charset="-128"/>
            </a:endParaRPr>
          </a:p>
        </p:txBody>
      </p:sp>
    </p:spTree>
    <p:extLst>
      <p:ext uri="{BB962C8B-B14F-4D97-AF65-F5344CB8AC3E}">
        <p14:creationId xmlns:p14="http://schemas.microsoft.com/office/powerpoint/2010/main" val="183571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our demonstration scenario that will follow, attendees will be able to observe the execution and benefits of IMCF on a graphical dashboard using pre-configured Meta-Rule-Table profiles.</a:t>
            </a:r>
          </a:p>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10</a:t>
            </a:fld>
            <a:endParaRPr lang="el-GR" altLang="en-US"/>
          </a:p>
        </p:txBody>
      </p:sp>
    </p:spTree>
    <p:extLst>
      <p:ext uri="{BB962C8B-B14F-4D97-AF65-F5344CB8AC3E}">
        <p14:creationId xmlns:p14="http://schemas.microsoft.com/office/powerpoint/2010/main" val="192175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11</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412750" y="701675"/>
            <a:ext cx="618648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509" tIns="46754" rIns="93509" bIns="46754"/>
          <a:lstStyle/>
          <a:p>
            <a:pPr eaLnBrk="1" hangingPunct="1"/>
            <a:r>
              <a:rPr lang="en-US" altLang="en-US" dirty="0">
                <a:ea typeface="ＭＳ Ｐゴシック" charset="-128"/>
              </a:rPr>
              <a:t>This is the end of the presentation, thank you very much for watching.</a:t>
            </a:r>
          </a:p>
        </p:txBody>
      </p:sp>
    </p:spTree>
    <p:extLst>
      <p:ext uri="{BB962C8B-B14F-4D97-AF65-F5344CB8AC3E}">
        <p14:creationId xmlns:p14="http://schemas.microsoft.com/office/powerpoint/2010/main" val="14305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studies , it is expected that the number of IoT devices per house will drastically increase to more than 500 smart devices by 2022.</a:t>
            </a:r>
          </a:p>
          <a:p>
            <a:r>
              <a:rPr lang="en-US" dirty="0"/>
              <a:t>The EU aims to be climate-neutral by 2050 – an economy with net-zero greenhouse gas emissions. This objective is at the heart of the European Green Deal and in line with the EU’s commitment to global climate action under the Paris Agreement.</a:t>
            </a:r>
          </a:p>
          <a:p>
            <a:r>
              <a:rPr lang="en-US" dirty="0"/>
              <a:t>Unfortunately, the CO2 pollution of Information and communications technology is expected to rise from 4% to 8% by 2025.</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2</a:t>
            </a:fld>
            <a:endParaRPr lang="el-GR" altLang="en-US"/>
          </a:p>
        </p:txBody>
      </p:sp>
    </p:spTree>
    <p:extLst>
      <p:ext uri="{BB962C8B-B14F-4D97-AF65-F5344CB8AC3E}">
        <p14:creationId xmlns:p14="http://schemas.microsoft.com/office/powerpoint/2010/main" val="299014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IoT devices enable the execution of Rule Automation Workflows, which span from simple predicate statements to procedural workflows</a:t>
            </a:r>
          </a:p>
          <a:p>
            <a:r>
              <a:rPr lang="en-US" dirty="0"/>
              <a:t>capturing a smart actuation pipeline in tools like IFTTT, </a:t>
            </a:r>
            <a:r>
              <a:rPr lang="en-US" dirty="0" err="1"/>
              <a:t>Apilio</a:t>
            </a:r>
            <a:r>
              <a:rPr lang="en-US" dirty="0"/>
              <a:t>, or Apple Automation.</a:t>
            </a:r>
          </a:p>
          <a:p>
            <a:r>
              <a:rPr lang="en-US" dirty="0"/>
              <a:t>The Rule Automation Workflows aim to meet the convenience level of users under specific conditions.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3</a:t>
            </a:fld>
            <a:endParaRPr lang="el-GR" altLang="en-US"/>
          </a:p>
        </p:txBody>
      </p:sp>
    </p:spTree>
    <p:extLst>
      <p:ext uri="{BB962C8B-B14F-4D97-AF65-F5344CB8AC3E}">
        <p14:creationId xmlns:p14="http://schemas.microsoft.com/office/powerpoint/2010/main" val="239134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none of the above RAW technologies enables individuals or group of users to express their convenience or comfort preferences while achieving some long-term objectives. </a:t>
            </a:r>
          </a:p>
          <a:p>
            <a:r>
              <a:rPr lang="en-US" dirty="0"/>
              <a:t>Consider for example a family with a yearly budget of 8000 kWh that aims to spend this energy budget through Rule Automation Workflows based on their configured energy consumption preferences.  </a:t>
            </a:r>
          </a:p>
          <a:p>
            <a:r>
              <a:rPr lang="en-US" dirty="0"/>
              <a:t>The family is willing to adapt its desired interior temperature preferences according to production patterns, but has no clue how the RAW pipelines contribute to the target of using only 8000 kWh per year.</a:t>
            </a:r>
          </a:p>
          <a:p>
            <a:r>
              <a:rPr lang="en-US" dirty="0"/>
              <a:t>Our aim is to optimize both , </a:t>
            </a:r>
            <a:r>
              <a:rPr lang="en-US" sz="2800" dirty="0"/>
              <a:t>Convenience and Energy</a:t>
            </a:r>
            <a:r>
              <a:rPr lang="en-US" sz="2800" b="0" dirty="0"/>
              <a:t> </a:t>
            </a:r>
            <a:r>
              <a:rPr lang="en-US" sz="2800" dirty="0"/>
              <a:t>consumption </a:t>
            </a:r>
            <a:r>
              <a:rPr lang="en-US" dirty="0"/>
              <a:t>objectives at the same time.</a:t>
            </a:r>
          </a:p>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4</a:t>
            </a:fld>
            <a:endParaRPr lang="el-GR" altLang="en-US"/>
          </a:p>
        </p:txBody>
      </p:sp>
    </p:spTree>
    <p:extLst>
      <p:ext uri="{BB962C8B-B14F-4D97-AF65-F5344CB8AC3E}">
        <p14:creationId xmlns:p14="http://schemas.microsoft.com/office/powerpoint/2010/main" val="55482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we see a breakdown of our applied algorithms.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No-Rule </a:t>
            </a:r>
            <a:r>
              <a:rPr lang="en-US" sz="1200" dirty="0"/>
              <a:t>approach</a:t>
            </a:r>
            <a:r>
              <a:rPr lang="en-US" dirty="0"/>
              <a:t> does not modify the behavior of the autonomous devices, therefore </a:t>
            </a:r>
            <a:r>
              <a:rPr lang="en-US" sz="1200" b="0" dirty="0"/>
              <a:t>the energy consumption is minimum and the convenience error is maximum.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The Meta-Rule algorithm satisfies all rules set by the user by completely ignoring the energy consumption, therefore the energy consumption is maximum and the convenience error is minimum.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Furthermore, The </a:t>
            </a:r>
            <a:r>
              <a:rPr lang="en-US" sz="1200" dirty="0"/>
              <a:t>IFTTT approach </a:t>
            </a:r>
            <a:r>
              <a:rPr lang="en-US" sz="1200" b="0" dirty="0"/>
              <a:t>executes the IFTTT preferences configured by the users.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..and finally, The Energy Planner algorithm executes rules considering the trade-off between convenience and energy consumption.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endParaRPr lang="en-US" dirty="0"/>
          </a:p>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5</a:t>
            </a:fld>
            <a:endParaRPr lang="el-GR" altLang="en-US"/>
          </a:p>
        </p:txBody>
      </p:sp>
    </p:spTree>
    <p:extLst>
      <p:ext uri="{BB962C8B-B14F-4D97-AF65-F5344CB8AC3E}">
        <p14:creationId xmlns:p14="http://schemas.microsoft.com/office/powerpoint/2010/main" val="142077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The IMCF utilizes IoT data and adopts </a:t>
            </a:r>
            <a:r>
              <a:rPr lang="en-US" dirty="0"/>
              <a:t>the Amortization and the Energy Plan algorithms</a:t>
            </a:r>
            <a:r>
              <a:rPr lang="en-US" sz="1200" kern="1200" dirty="0">
                <a:solidFill>
                  <a:schemeClr val="tx1"/>
                </a:solidFill>
                <a:effectLst/>
                <a:latin typeface="Arial" charset="0"/>
                <a:ea typeface="ＭＳ Ｐゴシック" charset="0"/>
                <a:cs typeface="ＭＳ Ｐゴシック" charset="0"/>
              </a:rPr>
              <a:t> to meet the convenience level of users under specific conditions, and at the same time meet some long-term target also configured by users.</a:t>
            </a:r>
          </a:p>
          <a:p>
            <a:r>
              <a:rPr lang="en-US" sz="1200" kern="1200" dirty="0">
                <a:solidFill>
                  <a:schemeClr val="tx1"/>
                </a:solidFill>
                <a:effectLst/>
                <a:latin typeface="Arial" charset="0"/>
                <a:ea typeface="ＭＳ Ｐゴシック" charset="0"/>
                <a:cs typeface="ＭＳ Ｐゴシック" charset="0"/>
              </a:rPr>
              <a:t>It internally deploys an Artificial intelligent algorithm that exploits domain-specific operators in order to optimize the convenience and energy consumption objectives. </a:t>
            </a:r>
          </a:p>
          <a:p>
            <a:r>
              <a:rPr lang="en-US" sz="1200" kern="1200" dirty="0">
                <a:solidFill>
                  <a:schemeClr val="tx1"/>
                </a:solidFill>
                <a:effectLst/>
                <a:latin typeface="Arial" charset="0"/>
                <a:ea typeface="ＭＳ Ｐゴシック" charset="0"/>
                <a:cs typeface="ＭＳ Ｐゴシック" charset="0"/>
              </a:rPr>
              <a:t>Our framework filters the rules of users in a way that these do not collide with the configured long-term objectives (like an actual network firewall).</a:t>
            </a:r>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6</a:t>
            </a:fld>
            <a:endParaRPr lang="el-GR" altLang="en-US"/>
          </a:p>
        </p:txBody>
      </p:sp>
    </p:spTree>
    <p:extLst>
      <p:ext uri="{BB962C8B-B14F-4D97-AF65-F5344CB8AC3E}">
        <p14:creationId xmlns:p14="http://schemas.microsoft.com/office/powerpoint/2010/main" val="371020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200" b="0" dirty="0"/>
              <a:t>Amortization Plan </a:t>
            </a:r>
            <a:r>
              <a:rPr lang="en-US" dirty="0"/>
              <a:t>is initially executed for calculating the energy budget constraint, subject to a monthly residence Energy Consumption Profile. There are several amortization strategies that can be used, such as the Linear, Balloon Linear and the ECP based amortization formula.</a:t>
            </a:r>
          </a:p>
          <a:p>
            <a:r>
              <a:rPr lang="en-US" sz="2800" dirty="0"/>
              <a:t>The Energy Planner </a:t>
            </a:r>
            <a:r>
              <a:rPr lang="en-US" sz="2800" b="0" dirty="0"/>
              <a:t>Utilizes the well known hill climbing approach, searches the decision space for a solution that will optimize the user’s convenience and satisfy the energy constraint, at the same time. </a:t>
            </a:r>
          </a:p>
          <a:p>
            <a:r>
              <a:rPr lang="en-US" sz="1200" b="0" dirty="0"/>
              <a:t>However, any kind of </a:t>
            </a:r>
            <a:r>
              <a:rPr lang="en-US" dirty="0"/>
              <a:t>heuristic or </a:t>
            </a:r>
            <a:r>
              <a:rPr lang="en-US" sz="1200" b="0" dirty="0"/>
              <a:t>meta-heuristic approach can be </a:t>
            </a:r>
            <a:r>
              <a:rPr lang="en-US" dirty="0"/>
              <a:t>utilized in the EP optimization step.</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7</a:t>
            </a:fld>
            <a:endParaRPr lang="el-GR" altLang="en-US"/>
          </a:p>
        </p:txBody>
      </p:sp>
    </p:spTree>
    <p:extLst>
      <p:ext uri="{BB962C8B-B14F-4D97-AF65-F5344CB8AC3E}">
        <p14:creationId xmlns:p14="http://schemas.microsoft.com/office/powerpoint/2010/main" val="56065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system architecture comprises of a full-fledge local controller implemented inside the </a:t>
            </a:r>
            <a:r>
              <a:rPr lang="en-US" dirty="0" err="1"/>
              <a:t>openHAB</a:t>
            </a:r>
            <a:r>
              <a:rPr lang="en-US" dirty="0"/>
              <a:t> stack, which is a smart home management software; and IMCF, which is the software system that encapsulates the complete application logic of the energy management stack we propose along with the respective user interfaces.</a:t>
            </a:r>
          </a:p>
          <a:p>
            <a:r>
              <a:rPr lang="en-US" dirty="0"/>
              <a:t>The Local Controller is a java-based system installed on a micro device, running on the local network of a user, that will be in direct communication with the IoT devices through the </a:t>
            </a:r>
            <a:r>
              <a:rPr lang="en-US" dirty="0" err="1"/>
              <a:t>Openhab</a:t>
            </a:r>
            <a:r>
              <a:rPr lang="en-US" dirty="0"/>
              <a:t> smartphone Application.</a:t>
            </a:r>
          </a:p>
          <a:p>
            <a:r>
              <a:rPr lang="en-US" dirty="0"/>
              <a:t>The complete picture can tentatively be complemented by a Cloud Meta-Controller, which can enable the user to configure and run various custom rules.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8</a:t>
            </a:fld>
            <a:endParaRPr lang="el-GR" altLang="en-US"/>
          </a:p>
        </p:txBody>
      </p:sp>
    </p:spTree>
    <p:extLst>
      <p:ext uri="{BB962C8B-B14F-4D97-AF65-F5344CB8AC3E}">
        <p14:creationId xmlns:p14="http://schemas.microsoft.com/office/powerpoint/2010/main" val="66330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IMCF has been implemented using the open Home Automation Bus , the Linux crontab daemon, the Anyplace for building modeling, as well as the Laravel PHP web framework following the model–view–controller architectural pattern.</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9</a:t>
            </a:fld>
            <a:endParaRPr lang="el-GR" altLang="en-US"/>
          </a:p>
        </p:txBody>
      </p:sp>
    </p:spTree>
    <p:extLst>
      <p:ext uri="{BB962C8B-B14F-4D97-AF65-F5344CB8AC3E}">
        <p14:creationId xmlns:p14="http://schemas.microsoft.com/office/powerpoint/2010/main" val="130336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l-GR"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91511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C6A82A-A59C-DE45-899E-F0C44C8E6CB2}"/>
              </a:ext>
            </a:extLst>
          </p:cNvPr>
          <p:cNvSpPr/>
          <p:nvPr userDrawn="1"/>
        </p:nvSpPr>
        <p:spPr bwMode="auto">
          <a:xfrm>
            <a:off x="0" y="-11284"/>
            <a:ext cx="12201948" cy="1085648"/>
          </a:xfrm>
          <a:prstGeom prst="rect">
            <a:avLst/>
          </a:prstGeom>
          <a:solidFill>
            <a:srgbClr val="00355D"/>
          </a:solidFill>
          <a:ln w="38100" cap="flat" cmpd="sng" algn="ctr">
            <a:solidFill>
              <a:srgbClr val="00355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Y" sz="3600" b="1" i="0" u="none" strike="noStrike" cap="none" normalizeH="0" baseline="0">
              <a:ln>
                <a:noFill/>
              </a:ln>
              <a:solidFill>
                <a:schemeClr val="tx2"/>
              </a:solidFill>
              <a:effectLst/>
              <a:latin typeface="Arial" charset="0"/>
            </a:endParaRPr>
          </a:p>
        </p:txBody>
      </p:sp>
      <p:sp>
        <p:nvSpPr>
          <p:cNvPr id="6" name="Rectangle 5"/>
          <p:cNvSpPr txBox="1">
            <a:spLocks noChangeArrowheads="1"/>
          </p:cNvSpPr>
          <p:nvPr userDrawn="1"/>
        </p:nvSpPr>
        <p:spPr>
          <a:xfrm>
            <a:off x="11642320" y="6588000"/>
            <a:ext cx="589856" cy="211837"/>
          </a:xfrm>
          <a:prstGeom prst="rect">
            <a:avLst/>
          </a:prstGeom>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r" eaLnBrk="1" hangingPunct="1"/>
            <a:fld id="{8EC8355E-476A-734E-A83A-E4393E9CA904}" type="slidenum">
              <a:rPr lang="el-GR" altLang="en-US" sz="1400">
                <a:solidFill>
                  <a:schemeClr val="tx2">
                    <a:lumMod val="65000"/>
                    <a:lumOff val="35000"/>
                    <a:alpha val="70000"/>
                  </a:schemeClr>
                </a:solidFill>
              </a:rPr>
              <a:pPr algn="r" eaLnBrk="1" hangingPunct="1"/>
              <a:t>‹#›</a:t>
            </a:fld>
            <a:endParaRPr lang="el-GR" altLang="en-US" sz="1200" dirty="0">
              <a:solidFill>
                <a:schemeClr val="tx2">
                  <a:lumMod val="65000"/>
                  <a:lumOff val="35000"/>
                  <a:alpha val="70000"/>
                </a:schemeClr>
              </a:solidFill>
            </a:endParaRPr>
          </a:p>
        </p:txBody>
      </p:sp>
      <p:sp>
        <p:nvSpPr>
          <p:cNvPr id="2" name="Title 1"/>
          <p:cNvSpPr>
            <a:spLocks noGrp="1"/>
          </p:cNvSpPr>
          <p:nvPr>
            <p:ph type="title"/>
          </p:nvPr>
        </p:nvSpPr>
        <p:spPr>
          <a:xfrm>
            <a:off x="616496" y="8347"/>
            <a:ext cx="10915688" cy="1047443"/>
          </a:xfrm>
          <a:noFill/>
          <a:ln w="38100" cap="rnd" cmpd="sng">
            <a:noFill/>
            <a:round/>
          </a:ln>
        </p:spPr>
        <p:txBody>
          <a:bodyPr/>
          <a:lstStyle>
            <a:lvl1pPr>
              <a:defRPr b="1">
                <a:ln>
                  <a:noFill/>
                </a:ln>
                <a:solidFill>
                  <a:schemeClr val="bg1"/>
                </a:solidFill>
              </a:defRPr>
            </a:lvl1pPr>
          </a:lstStyle>
          <a:p>
            <a:r>
              <a:rPr lang="en-US" dirty="0"/>
              <a:t>Click to edit Master title style</a:t>
            </a:r>
            <a:endParaRPr lang="el-GR" dirty="0"/>
          </a:p>
        </p:txBody>
      </p:sp>
      <p:sp>
        <p:nvSpPr>
          <p:cNvPr id="3" name="Content Placeholder 2"/>
          <p:cNvSpPr>
            <a:spLocks noGrp="1"/>
          </p:cNvSpPr>
          <p:nvPr>
            <p:ph idx="1"/>
          </p:nvPr>
        </p:nvSpPr>
        <p:spPr>
          <a:xfrm>
            <a:off x="335360" y="1074364"/>
            <a:ext cx="11521280" cy="5382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TextBox 6">
            <a:extLst>
              <a:ext uri="{FF2B5EF4-FFF2-40B4-BE49-F238E27FC236}">
                <a16:creationId xmlns:a16="http://schemas.microsoft.com/office/drawing/2014/main" id="{F34F9FAD-360C-AC46-B82B-98D6414DC3B1}"/>
              </a:ext>
            </a:extLst>
          </p:cNvPr>
          <p:cNvSpPr txBox="1"/>
          <p:nvPr userDrawn="1"/>
        </p:nvSpPr>
        <p:spPr>
          <a:xfrm>
            <a:off x="6707280" y="6588000"/>
            <a:ext cx="514936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dirty="0">
                <a:solidFill>
                  <a:schemeClr val="bg1">
                    <a:lumMod val="65000"/>
                  </a:schemeClr>
                </a:solidFill>
              </a:rPr>
              <a:t>©</a:t>
            </a:r>
            <a:r>
              <a:rPr lang="el-GR" sz="1200" b="0" dirty="0">
                <a:solidFill>
                  <a:schemeClr val="bg1">
                    <a:lumMod val="65000"/>
                  </a:schemeClr>
                </a:solidFill>
              </a:rPr>
              <a:t> </a:t>
            </a:r>
            <a:r>
              <a:rPr lang="en-GB" sz="1200" b="0" dirty="0">
                <a:solidFill>
                  <a:schemeClr val="bg1">
                    <a:lumMod val="65000"/>
                  </a:schemeClr>
                </a:solidFill>
              </a:rPr>
              <a:t>Constantinou, </a:t>
            </a:r>
            <a:r>
              <a:rPr lang="en-GB" sz="1200" b="0" dirty="0" err="1">
                <a:solidFill>
                  <a:schemeClr val="bg1">
                    <a:lumMod val="65000"/>
                  </a:schemeClr>
                </a:solidFill>
              </a:rPr>
              <a:t>Vasileiou</a:t>
            </a:r>
            <a:r>
              <a:rPr lang="en-GB" sz="1200" b="0" dirty="0">
                <a:solidFill>
                  <a:schemeClr val="bg1">
                    <a:lumMod val="65000"/>
                  </a:schemeClr>
                </a:solidFill>
              </a:rPr>
              <a:t>, </a:t>
            </a:r>
            <a:r>
              <a:rPr lang="en-GB" sz="1200" b="0" dirty="0" err="1">
                <a:solidFill>
                  <a:schemeClr val="bg1">
                    <a:lumMod val="65000"/>
                  </a:schemeClr>
                </a:solidFill>
              </a:rPr>
              <a:t>Konstantinidis</a:t>
            </a:r>
            <a:r>
              <a:rPr lang="en-GB" sz="1200" b="0" dirty="0">
                <a:solidFill>
                  <a:schemeClr val="bg1">
                    <a:lumMod val="65000"/>
                  </a:schemeClr>
                </a:solidFill>
              </a:rPr>
              <a:t>, </a:t>
            </a:r>
            <a:r>
              <a:rPr lang="en-GB" sz="1200" b="0" dirty="0" err="1">
                <a:solidFill>
                  <a:schemeClr val="bg1">
                    <a:lumMod val="65000"/>
                  </a:schemeClr>
                </a:solidFill>
              </a:rPr>
              <a:t>Chrysanthis</a:t>
            </a:r>
            <a:r>
              <a:rPr lang="en-GB" sz="1200" b="0" dirty="0">
                <a:solidFill>
                  <a:schemeClr val="bg1">
                    <a:lumMod val="65000"/>
                  </a:schemeClr>
                </a:solidFill>
              </a:rPr>
              <a:t>, </a:t>
            </a:r>
            <a:r>
              <a:rPr lang="en-GB" sz="1200" b="0" dirty="0" err="1">
                <a:solidFill>
                  <a:schemeClr val="bg1">
                    <a:lumMod val="65000"/>
                  </a:schemeClr>
                </a:solidFill>
              </a:rPr>
              <a:t>Zeinalipour-Yazti</a:t>
            </a:r>
            <a:endParaRPr lang="en-US" sz="1200" b="0" baseline="30000" dirty="0">
              <a:solidFill>
                <a:schemeClr val="bg1">
                  <a:lumMod val="65000"/>
                </a:schemeClr>
              </a:solidFill>
            </a:endParaRPr>
          </a:p>
        </p:txBody>
      </p:sp>
    </p:spTree>
    <p:extLst>
      <p:ext uri="{BB962C8B-B14F-4D97-AF65-F5344CB8AC3E}">
        <p14:creationId xmlns:p14="http://schemas.microsoft.com/office/powerpoint/2010/main" val="890299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1" y="274638"/>
            <a:ext cx="9963151"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5123" name="Rectangle 3"/>
          <p:cNvSpPr>
            <a:spLocks noGrp="1" noChangeArrowheads="1"/>
          </p:cNvSpPr>
          <p:nvPr>
            <p:ph type="body" idx="1"/>
          </p:nvPr>
        </p:nvSpPr>
        <p:spPr bwMode="auto">
          <a:xfrm>
            <a:off x="609600" y="1052513"/>
            <a:ext cx="109728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ea typeface="+mn-ea"/>
                <a:cs typeface="+mn-cs"/>
              </a:defRPr>
            </a:lvl1pPr>
          </a:lstStyle>
          <a:p>
            <a:pPr>
              <a:defRPr/>
            </a:pPr>
            <a:endParaRPr lang="el-GR"/>
          </a:p>
        </p:txBody>
      </p:sp>
      <p:sp>
        <p:nvSpPr>
          <p:cNvPr id="1029" name="Text Box 9"/>
          <p:cNvSpPr txBox="1">
            <a:spLocks noChangeArrowheads="1"/>
          </p:cNvSpPr>
          <p:nvPr/>
        </p:nvSpPr>
        <p:spPr bwMode="auto">
          <a:xfrm>
            <a:off x="3790951" y="6553200"/>
            <a:ext cx="4705349" cy="304800"/>
          </a:xfrm>
          <a:prstGeom prst="rect">
            <a:avLst/>
          </a:prstGeom>
          <a:noFill/>
          <a:ln>
            <a:noFill/>
          </a:ln>
        </p:spPr>
        <p:txBody>
          <a:bodyPr>
            <a:spAutoFit/>
          </a:bodyPr>
          <a:lstStyle>
            <a:lvl1pPr eaLnBrk="0" hangingPunct="0">
              <a:defRPr sz="3600" b="1">
                <a:solidFill>
                  <a:schemeClr val="tx2"/>
                </a:solidFill>
                <a:latin typeface="Arial" charset="0"/>
                <a:ea typeface="ＭＳ Ｐゴシック" charset="0"/>
                <a:cs typeface="ＭＳ Ｐゴシック" charset="0"/>
              </a:defRPr>
            </a:lvl1pPr>
            <a:lvl2pPr marL="742950" indent="-285750" eaLnBrk="0" hangingPunct="0">
              <a:defRPr sz="3600" b="1">
                <a:solidFill>
                  <a:schemeClr val="tx2"/>
                </a:solidFill>
                <a:latin typeface="Arial" charset="0"/>
                <a:ea typeface="ＭＳ Ｐゴシック" charset="0"/>
              </a:defRPr>
            </a:lvl2pPr>
            <a:lvl3pPr marL="1143000" indent="-228600" eaLnBrk="0" hangingPunct="0">
              <a:defRPr sz="3600" b="1">
                <a:solidFill>
                  <a:schemeClr val="tx2"/>
                </a:solidFill>
                <a:latin typeface="Arial" charset="0"/>
                <a:ea typeface="ＭＳ Ｐゴシック" charset="0"/>
              </a:defRPr>
            </a:lvl3pPr>
            <a:lvl4pPr marL="1600200" indent="-228600" eaLnBrk="0" hangingPunct="0">
              <a:defRPr sz="3600" b="1">
                <a:solidFill>
                  <a:schemeClr val="tx2"/>
                </a:solidFill>
                <a:latin typeface="Arial" charset="0"/>
                <a:ea typeface="ＭＳ Ｐゴシック" charset="0"/>
              </a:defRPr>
            </a:lvl4pPr>
            <a:lvl5pPr marL="2057400" indent="-228600" eaLnBrk="0" hangingPunct="0">
              <a:defRPr sz="3600" b="1">
                <a:solidFill>
                  <a:schemeClr val="tx2"/>
                </a:solidFill>
                <a:latin typeface="Arial" charset="0"/>
                <a:ea typeface="ＭＳ Ｐゴシック" charset="0"/>
              </a:defRPr>
            </a:lvl5pPr>
            <a:lvl6pPr marL="2514600" indent="-228600" eaLnBrk="0" fontAlgn="base" hangingPunct="0">
              <a:spcBef>
                <a:spcPct val="0"/>
              </a:spcBef>
              <a:spcAft>
                <a:spcPct val="0"/>
              </a:spcAft>
              <a:defRPr sz="3600" b="1">
                <a:solidFill>
                  <a:schemeClr val="tx2"/>
                </a:solidFill>
                <a:latin typeface="Arial" charset="0"/>
                <a:ea typeface="ＭＳ Ｐゴシック" charset="0"/>
              </a:defRPr>
            </a:lvl6pPr>
            <a:lvl7pPr marL="2971800" indent="-228600" eaLnBrk="0" fontAlgn="base" hangingPunct="0">
              <a:spcBef>
                <a:spcPct val="0"/>
              </a:spcBef>
              <a:spcAft>
                <a:spcPct val="0"/>
              </a:spcAft>
              <a:defRPr sz="3600" b="1">
                <a:solidFill>
                  <a:schemeClr val="tx2"/>
                </a:solidFill>
                <a:latin typeface="Arial" charset="0"/>
                <a:ea typeface="ＭＳ Ｐゴシック" charset="0"/>
              </a:defRPr>
            </a:lvl7pPr>
            <a:lvl8pPr marL="3429000" indent="-228600" eaLnBrk="0" fontAlgn="base" hangingPunct="0">
              <a:spcBef>
                <a:spcPct val="0"/>
              </a:spcBef>
              <a:spcAft>
                <a:spcPct val="0"/>
              </a:spcAft>
              <a:defRPr sz="3600" b="1">
                <a:solidFill>
                  <a:schemeClr val="tx2"/>
                </a:solidFill>
                <a:latin typeface="Arial" charset="0"/>
                <a:ea typeface="ＭＳ Ｐゴシック" charset="0"/>
              </a:defRPr>
            </a:lvl8pPr>
            <a:lvl9pPr marL="3886200" indent="-228600" eaLnBrk="0" fontAlgn="base" hangingPunct="0">
              <a:spcBef>
                <a:spcPct val="0"/>
              </a:spcBef>
              <a:spcAft>
                <a:spcPct val="0"/>
              </a:spcAft>
              <a:defRPr sz="3600" b="1">
                <a:solidFill>
                  <a:schemeClr val="tx2"/>
                </a:solidFill>
                <a:latin typeface="Arial" charset="0"/>
                <a:ea typeface="ＭＳ Ｐゴシック" charset="0"/>
              </a:defRPr>
            </a:lvl9pPr>
          </a:lstStyle>
          <a:p>
            <a:pPr algn="ctr" eaLnBrk="1" hangingPunct="1">
              <a:defRPr/>
            </a:pPr>
            <a:endParaRPr lang="en-US" sz="1400" b="0">
              <a:solidFill>
                <a:schemeClr val="tx1"/>
              </a:solidFill>
            </a:endParaRPr>
          </a:p>
        </p:txBody>
      </p:sp>
      <p:sp>
        <p:nvSpPr>
          <p:cNvPr id="1030" name="TextBox 8"/>
          <p:cNvSpPr txBox="1">
            <a:spLocks noChangeArrowheads="1"/>
          </p:cNvSpPr>
          <p:nvPr/>
        </p:nvSpPr>
        <p:spPr bwMode="auto">
          <a:xfrm>
            <a:off x="476252" y="0"/>
            <a:ext cx="11144249" cy="369888"/>
          </a:xfrm>
          <a:prstGeom prst="rect">
            <a:avLst/>
          </a:prstGeom>
          <a:noFill/>
          <a:ln>
            <a:noFill/>
          </a:ln>
        </p:spPr>
        <p:txBody>
          <a:bodyPr>
            <a:spAutoFit/>
          </a:bodyPr>
          <a:lstStyle>
            <a:lvl1pPr eaLnBrk="0" hangingPunct="0">
              <a:tabLst>
                <a:tab pos="2960688" algn="l"/>
              </a:tabLst>
              <a:defRPr sz="3600" b="1">
                <a:solidFill>
                  <a:schemeClr val="tx2"/>
                </a:solidFill>
                <a:latin typeface="Arial" charset="0"/>
                <a:ea typeface="ＭＳ Ｐゴシック" charset="0"/>
                <a:cs typeface="ＭＳ Ｐゴシック" charset="0"/>
              </a:defRPr>
            </a:lvl1pPr>
            <a:lvl2pPr marL="742950" indent="-285750" eaLnBrk="0" hangingPunct="0">
              <a:tabLst>
                <a:tab pos="2960688" algn="l"/>
              </a:tabLst>
              <a:defRPr sz="3600" b="1">
                <a:solidFill>
                  <a:schemeClr val="tx2"/>
                </a:solidFill>
                <a:latin typeface="Arial" charset="0"/>
                <a:ea typeface="ＭＳ Ｐゴシック" charset="0"/>
              </a:defRPr>
            </a:lvl2pPr>
            <a:lvl3pPr marL="1143000" indent="-228600" eaLnBrk="0" hangingPunct="0">
              <a:tabLst>
                <a:tab pos="2960688" algn="l"/>
              </a:tabLst>
              <a:defRPr sz="3600" b="1">
                <a:solidFill>
                  <a:schemeClr val="tx2"/>
                </a:solidFill>
                <a:latin typeface="Arial" charset="0"/>
                <a:ea typeface="ＭＳ Ｐゴシック" charset="0"/>
              </a:defRPr>
            </a:lvl3pPr>
            <a:lvl4pPr marL="1600200" indent="-228600" eaLnBrk="0" hangingPunct="0">
              <a:tabLst>
                <a:tab pos="2960688" algn="l"/>
              </a:tabLst>
              <a:defRPr sz="3600" b="1">
                <a:solidFill>
                  <a:schemeClr val="tx2"/>
                </a:solidFill>
                <a:latin typeface="Arial" charset="0"/>
                <a:ea typeface="ＭＳ Ｐゴシック" charset="0"/>
              </a:defRPr>
            </a:lvl4pPr>
            <a:lvl5pPr marL="2057400" indent="-228600" eaLnBrk="0" hangingPunct="0">
              <a:tabLst>
                <a:tab pos="2960688" algn="l"/>
              </a:tabLst>
              <a:defRPr sz="3600" b="1">
                <a:solidFill>
                  <a:schemeClr val="tx2"/>
                </a:solidFill>
                <a:latin typeface="Arial" charset="0"/>
                <a:ea typeface="ＭＳ Ｐゴシック" charset="0"/>
              </a:defRPr>
            </a:lvl5pPr>
            <a:lvl6pPr marL="25146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6pPr>
            <a:lvl7pPr marL="29718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7pPr>
            <a:lvl8pPr marL="34290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8pPr>
            <a:lvl9pPr marL="3886200" indent="-228600" eaLnBrk="0" fontAlgn="base" hangingPunct="0">
              <a:spcBef>
                <a:spcPct val="0"/>
              </a:spcBef>
              <a:spcAft>
                <a:spcPct val="0"/>
              </a:spcAft>
              <a:tabLst>
                <a:tab pos="2960688" algn="l"/>
              </a:tabLst>
              <a:defRPr sz="3600" b="1">
                <a:solidFill>
                  <a:schemeClr val="tx2"/>
                </a:solidFill>
                <a:latin typeface="Arial" charset="0"/>
                <a:ea typeface="ＭＳ Ｐゴシック" charset="0"/>
              </a:defRPr>
            </a:lvl9pPr>
          </a:lstStyle>
          <a:p>
            <a:pPr eaLnBrk="1" hangingPunct="1">
              <a:defRPr/>
            </a:pPr>
            <a:r>
              <a:rPr lang="en-US" sz="1800" b="0" i="1">
                <a:solidFill>
                  <a:schemeClr val="bg1"/>
                </a:solidFill>
              </a:rPr>
              <a:t>Dagstuhl Seminar </a:t>
            </a:r>
            <a:r>
              <a:rPr lang="en-GB" sz="1800" b="0" i="1">
                <a:solidFill>
                  <a:schemeClr val="bg1"/>
                </a:solidFill>
              </a:rPr>
              <a:t>10042, </a:t>
            </a:r>
            <a:r>
              <a:rPr lang="en-US" sz="1800" b="0" i="1">
                <a:solidFill>
                  <a:schemeClr val="bg1"/>
                </a:solidFill>
              </a:rPr>
              <a:t>Demetris Zeinalipour, University of Cyprus, 26/1/2010 </a:t>
            </a:r>
            <a:endParaRPr lang="en-GB" sz="1800" b="0" i="1">
              <a:solidFill>
                <a:schemeClr val="bg1"/>
              </a:solidFill>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reativecommons.org/licenses/by/2.0/"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2.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reativecommons.org/licenses/by/2.0/"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anyplace.cs.ucy.ac.cy/" TargetMode="External"/><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jpe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63A298C-5C86-EC46-8431-4F1074E8F463}"/>
              </a:ext>
            </a:extLst>
          </p:cNvPr>
          <p:cNvGrpSpPr/>
          <p:nvPr/>
        </p:nvGrpSpPr>
        <p:grpSpPr>
          <a:xfrm>
            <a:off x="2207568" y="4898153"/>
            <a:ext cx="5276081" cy="979119"/>
            <a:chOff x="2921868" y="4807259"/>
            <a:chExt cx="6153894" cy="1142021"/>
          </a:xfrm>
        </p:grpSpPr>
        <p:pic>
          <p:nvPicPr>
            <p:cNvPr id="23" name="Picture 22" descr="A close up of a logo&#10;&#10;Description automatically generated">
              <a:extLst>
                <a:ext uri="{FF2B5EF4-FFF2-40B4-BE49-F238E27FC236}">
                  <a16:creationId xmlns:a16="http://schemas.microsoft.com/office/drawing/2014/main" id="{9F9F33A2-ABC1-8A48-96CF-57B458817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868" y="4807259"/>
              <a:ext cx="2670076" cy="1142021"/>
            </a:xfrm>
            <a:prstGeom prst="rect">
              <a:avLst/>
            </a:prstGeom>
          </p:spPr>
        </p:pic>
        <p:pic>
          <p:nvPicPr>
            <p:cNvPr id="26" name="Picture 25" descr="A close up of a logo&#10;&#10;Description automatically generated">
              <a:extLst>
                <a:ext uri="{FF2B5EF4-FFF2-40B4-BE49-F238E27FC236}">
                  <a16:creationId xmlns:a16="http://schemas.microsoft.com/office/drawing/2014/main" id="{BC0C7574-470D-8540-9F9D-A86976928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3773" y="4879267"/>
              <a:ext cx="2461989" cy="958701"/>
            </a:xfrm>
            <a:prstGeom prst="rect">
              <a:avLst/>
            </a:prstGeom>
          </p:spPr>
        </p:pic>
      </p:grpSp>
      <p:sp>
        <p:nvSpPr>
          <p:cNvPr id="13" name="Title 14">
            <a:extLst>
              <a:ext uri="{FF2B5EF4-FFF2-40B4-BE49-F238E27FC236}">
                <a16:creationId xmlns:a16="http://schemas.microsoft.com/office/drawing/2014/main" id="{6D2BD038-CD6F-3944-9F7D-059F7B9FF181}"/>
              </a:ext>
            </a:extLst>
          </p:cNvPr>
          <p:cNvSpPr txBox="1">
            <a:spLocks/>
          </p:cNvSpPr>
          <p:nvPr/>
        </p:nvSpPr>
        <p:spPr bwMode="auto">
          <a:xfrm>
            <a:off x="191344" y="274638"/>
            <a:ext cx="11809312" cy="1498178"/>
          </a:xfrm>
          <a:prstGeom prst="rect">
            <a:avLst/>
          </a:prstGeom>
          <a:solidFill>
            <a:srgbClr val="00355E"/>
          </a:solidFill>
          <a:ln>
            <a:solidFill>
              <a:srgbClr val="00355E"/>
            </a:solid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0" hangingPunct="0">
              <a:defRPr sz="4400">
                <a:solidFill>
                  <a:schemeClr val="bg1"/>
                </a:solidFill>
                <a:latin typeface="+mj-lt"/>
                <a:ea typeface="ＭＳ Ｐゴシック" charset="0"/>
                <a:cs typeface="ＭＳ Ｐゴシック" charset="0"/>
              </a:defRPr>
            </a:lvl1pPr>
            <a:lvl2pPr algn="ctr" eaLnBrk="0" hangingPunct="0">
              <a:defRPr sz="4400">
                <a:ea typeface="ＭＳ Ｐゴシック" charset="0"/>
                <a:cs typeface="ＭＳ Ｐゴシック" charset="0"/>
              </a:defRPr>
            </a:lvl2pPr>
            <a:lvl3pPr algn="ctr" eaLnBrk="0" hangingPunct="0">
              <a:defRPr sz="4400">
                <a:ea typeface="ＭＳ Ｐゴシック" charset="0"/>
                <a:cs typeface="ＭＳ Ｐゴシック" charset="0"/>
              </a:defRPr>
            </a:lvl3pPr>
            <a:lvl4pPr algn="ctr" eaLnBrk="0" hangingPunct="0">
              <a:defRPr sz="4400">
                <a:ea typeface="ＭＳ Ｐゴシック" charset="0"/>
                <a:cs typeface="ＭＳ Ｐゴシック" charset="0"/>
              </a:defRPr>
            </a:lvl4pPr>
            <a:lvl5pPr algn="ctr" eaLnBrk="0" hangingPunct="0">
              <a:defRPr sz="4400">
                <a:ea typeface="ＭＳ Ｐゴシック" charset="0"/>
                <a:cs typeface="ＭＳ Ｐゴシック" charset="0"/>
              </a:defRPr>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0" dirty="0"/>
              <a:t>IMCF: The IoT Meta-Control Firewall</a:t>
            </a:r>
          </a:p>
          <a:p>
            <a:r>
              <a:rPr lang="en-US" b="0" dirty="0"/>
              <a:t>for Smart Buildings</a:t>
            </a:r>
            <a:endParaRPr lang="en-CY" b="0" dirty="0"/>
          </a:p>
        </p:txBody>
      </p:sp>
      <p:sp>
        <p:nvSpPr>
          <p:cNvPr id="14" name="Rectangle 13">
            <a:extLst>
              <a:ext uri="{FF2B5EF4-FFF2-40B4-BE49-F238E27FC236}">
                <a16:creationId xmlns:a16="http://schemas.microsoft.com/office/drawing/2014/main" id="{3559C827-A113-C74E-AA8E-25024C54B3DA}"/>
              </a:ext>
            </a:extLst>
          </p:cNvPr>
          <p:cNvSpPr/>
          <p:nvPr/>
        </p:nvSpPr>
        <p:spPr>
          <a:xfrm>
            <a:off x="407368" y="1854282"/>
            <a:ext cx="11254815" cy="1569660"/>
          </a:xfrm>
          <a:prstGeom prst="rect">
            <a:avLst/>
          </a:prstGeom>
        </p:spPr>
        <p:txBody>
          <a:bodyPr wrap="square">
            <a:spAutoFit/>
          </a:bodyPr>
          <a:lstStyle/>
          <a:p>
            <a:pPr algn="ctr"/>
            <a:r>
              <a:rPr lang="en-GB" sz="3200" dirty="0" err="1"/>
              <a:t>Soteris</a:t>
            </a:r>
            <a:r>
              <a:rPr lang="en-GB" sz="3200" dirty="0"/>
              <a:t> Constantinou</a:t>
            </a:r>
            <a:r>
              <a:rPr lang="en-GB" sz="3200" b="0" baseline="30000" dirty="0"/>
              <a:t>∗</a:t>
            </a:r>
            <a:r>
              <a:rPr lang="en-GB" sz="3200" b="0" dirty="0"/>
              <a:t>, </a:t>
            </a:r>
            <a:r>
              <a:rPr lang="en-GB" sz="3200" b="0" dirty="0" err="1"/>
              <a:t>Antonis</a:t>
            </a:r>
            <a:r>
              <a:rPr lang="en-GB" sz="3200" b="0" dirty="0"/>
              <a:t> </a:t>
            </a:r>
            <a:r>
              <a:rPr lang="en-GB" sz="3200" b="0" dirty="0" err="1"/>
              <a:t>Vasileiou</a:t>
            </a:r>
            <a:r>
              <a:rPr lang="en-GB" sz="3200" b="0" baseline="30000" dirty="0"/>
              <a:t>∗</a:t>
            </a:r>
            <a:r>
              <a:rPr lang="en-GB" sz="3200" b="0" dirty="0"/>
              <a:t>, </a:t>
            </a:r>
          </a:p>
          <a:p>
            <a:pPr algn="ctr"/>
            <a:r>
              <a:rPr lang="en-GB" sz="3200" b="0" dirty="0"/>
              <a:t>Andreas </a:t>
            </a:r>
            <a:r>
              <a:rPr lang="en-GB" sz="3200" b="0" dirty="0" err="1"/>
              <a:t>Konstantinidis</a:t>
            </a:r>
            <a:r>
              <a:rPr lang="en-GB" sz="3200" b="0" baseline="30000" dirty="0"/>
              <a:t>∗‡</a:t>
            </a:r>
            <a:r>
              <a:rPr lang="en-GB" sz="3200" b="0" dirty="0"/>
              <a:t>, </a:t>
            </a:r>
            <a:r>
              <a:rPr lang="en-GB" sz="3200" b="0" dirty="0" err="1"/>
              <a:t>Panos</a:t>
            </a:r>
            <a:r>
              <a:rPr lang="en-GB" sz="3200" b="0" dirty="0"/>
              <a:t> K. </a:t>
            </a:r>
            <a:r>
              <a:rPr lang="en-GB" sz="3200" b="0" dirty="0" err="1"/>
              <a:t>Chrysanthis</a:t>
            </a:r>
            <a:r>
              <a:rPr lang="en-GB" sz="3200" b="0" baseline="30000" dirty="0"/>
              <a:t>†∗</a:t>
            </a:r>
            <a:r>
              <a:rPr lang="en-GB" sz="3200" b="0" dirty="0"/>
              <a:t>,</a:t>
            </a:r>
          </a:p>
          <a:p>
            <a:pPr algn="ctr"/>
            <a:r>
              <a:rPr lang="en-GB" sz="3200" b="0" dirty="0"/>
              <a:t>Demetrios </a:t>
            </a:r>
            <a:r>
              <a:rPr lang="en-GB" sz="3200" b="0" dirty="0" err="1"/>
              <a:t>Zeinalipour-Yazti</a:t>
            </a:r>
            <a:r>
              <a:rPr lang="en-GB" sz="3200" b="0" baseline="30000" dirty="0"/>
              <a:t>∗</a:t>
            </a:r>
            <a:endParaRPr lang="en-US" sz="3200" b="0" baseline="30000" dirty="0"/>
          </a:p>
        </p:txBody>
      </p:sp>
      <p:sp>
        <p:nvSpPr>
          <p:cNvPr id="15" name="Rectangle 14">
            <a:extLst>
              <a:ext uri="{FF2B5EF4-FFF2-40B4-BE49-F238E27FC236}">
                <a16:creationId xmlns:a16="http://schemas.microsoft.com/office/drawing/2014/main" id="{9CC44E75-CB95-CE45-B276-F8D1DAB60CA5}"/>
              </a:ext>
            </a:extLst>
          </p:cNvPr>
          <p:cNvSpPr/>
          <p:nvPr/>
        </p:nvSpPr>
        <p:spPr>
          <a:xfrm>
            <a:off x="428934" y="3441774"/>
            <a:ext cx="11449273" cy="923330"/>
          </a:xfrm>
          <a:prstGeom prst="rect">
            <a:avLst/>
          </a:prstGeom>
        </p:spPr>
        <p:txBody>
          <a:bodyPr wrap="square">
            <a:spAutoFit/>
          </a:bodyPr>
          <a:lstStyle/>
          <a:p>
            <a:pPr algn="ctr"/>
            <a:r>
              <a:rPr lang="en-GB" sz="1800" b="0" baseline="30000" dirty="0">
                <a:solidFill>
                  <a:schemeClr val="accent4">
                    <a:lumMod val="75000"/>
                    <a:lumOff val="25000"/>
                  </a:schemeClr>
                </a:solidFill>
              </a:rPr>
              <a:t>∗ </a:t>
            </a:r>
            <a:r>
              <a:rPr lang="en-US" sz="1800" b="0" dirty="0">
                <a:solidFill>
                  <a:schemeClr val="accent4">
                    <a:lumMod val="75000"/>
                    <a:lumOff val="25000"/>
                  </a:schemeClr>
                </a:solidFill>
              </a:rPr>
              <a:t>University of Cyprus, 2109 Nicosia, Cyprus</a:t>
            </a:r>
            <a:r>
              <a:rPr lang="en-GB" sz="1800" b="0" dirty="0">
                <a:solidFill>
                  <a:schemeClr val="accent4">
                    <a:lumMod val="75000"/>
                    <a:lumOff val="25000"/>
                  </a:schemeClr>
                </a:solidFill>
              </a:rPr>
              <a:t>  </a:t>
            </a:r>
          </a:p>
          <a:p>
            <a:pPr algn="ctr"/>
            <a:r>
              <a:rPr lang="en-GB" sz="1800" b="0" baseline="30000" dirty="0"/>
              <a:t>‡ </a:t>
            </a:r>
            <a:r>
              <a:rPr lang="en-GB" sz="1800" b="0" dirty="0">
                <a:solidFill>
                  <a:schemeClr val="accent4">
                    <a:lumMod val="75000"/>
                    <a:lumOff val="25000"/>
                  </a:schemeClr>
                </a:solidFill>
              </a:rPr>
              <a:t>Frederick University, 1036 Nicosia, Cyprus     </a:t>
            </a:r>
          </a:p>
          <a:p>
            <a:pPr algn="ctr"/>
            <a:r>
              <a:rPr lang="en-GB" sz="1800" b="0" baseline="30000" dirty="0">
                <a:solidFill>
                  <a:schemeClr val="accent4">
                    <a:lumMod val="75000"/>
                    <a:lumOff val="25000"/>
                  </a:schemeClr>
                </a:solidFill>
              </a:rPr>
              <a:t>†</a:t>
            </a:r>
            <a:r>
              <a:rPr lang="en-GB" sz="1800" b="0" dirty="0">
                <a:solidFill>
                  <a:schemeClr val="accent4">
                    <a:lumMod val="75000"/>
                    <a:lumOff val="25000"/>
                  </a:schemeClr>
                </a:solidFill>
              </a:rPr>
              <a:t> University of Pittsburgh, Pittsburgh, PA 15260, USA</a:t>
            </a:r>
            <a:endParaRPr lang="en-CY" sz="1800" dirty="0">
              <a:solidFill>
                <a:schemeClr val="accent4">
                  <a:lumMod val="75000"/>
                  <a:lumOff val="25000"/>
                </a:schemeClr>
              </a:solidFill>
            </a:endParaRPr>
          </a:p>
        </p:txBody>
      </p:sp>
      <p:sp>
        <p:nvSpPr>
          <p:cNvPr id="16" name="TextBox 15">
            <a:extLst>
              <a:ext uri="{FF2B5EF4-FFF2-40B4-BE49-F238E27FC236}">
                <a16:creationId xmlns:a16="http://schemas.microsoft.com/office/drawing/2014/main" id="{2F70B759-CEBE-F841-B21D-E9DBBB62A58C}"/>
              </a:ext>
            </a:extLst>
          </p:cNvPr>
          <p:cNvSpPr txBox="1"/>
          <p:nvPr/>
        </p:nvSpPr>
        <p:spPr>
          <a:xfrm>
            <a:off x="528410" y="4365104"/>
            <a:ext cx="11250319" cy="584775"/>
          </a:xfrm>
          <a:prstGeom prst="rect">
            <a:avLst/>
          </a:prstGeom>
          <a:noFill/>
        </p:spPr>
        <p:txBody>
          <a:bodyPr wrap="square" rtlCol="0">
            <a:spAutoFit/>
          </a:bodyPr>
          <a:lstStyle/>
          <a:p>
            <a:pPr algn="ctr"/>
            <a:r>
              <a:rPr lang="en-GB" sz="1600" b="0" dirty="0" err="1">
                <a:solidFill>
                  <a:schemeClr val="accent4">
                    <a:lumMod val="75000"/>
                    <a:lumOff val="25000"/>
                  </a:schemeClr>
                </a:solidFill>
              </a:rPr>
              <a:t>constantinou.sotiris</a:t>
            </a:r>
            <a:r>
              <a:rPr lang="en-GB" sz="1600" b="0" dirty="0">
                <a:solidFill>
                  <a:schemeClr val="accent4">
                    <a:lumMod val="75000"/>
                    <a:lumOff val="25000"/>
                  </a:schemeClr>
                </a:solidFill>
              </a:rPr>
              <a:t> @cs.ucy.ac.cy, avasil06@cs.ucy.ac.cy, </a:t>
            </a:r>
          </a:p>
          <a:p>
            <a:pPr algn="ctr"/>
            <a:r>
              <a:rPr lang="en-GB" sz="1600" b="0" dirty="0">
                <a:solidFill>
                  <a:schemeClr val="accent4">
                    <a:lumMod val="75000"/>
                    <a:lumOff val="25000"/>
                  </a:schemeClr>
                </a:solidFill>
              </a:rPr>
              <a:t>com.ca@frederick.ac.cy, panos@cs.pitt.edu, dzeina@cs.ucy.ac.cy</a:t>
            </a:r>
          </a:p>
        </p:txBody>
      </p:sp>
      <p:sp>
        <p:nvSpPr>
          <p:cNvPr id="17" name="Rectangle 11">
            <a:extLst>
              <a:ext uri="{FF2B5EF4-FFF2-40B4-BE49-F238E27FC236}">
                <a16:creationId xmlns:a16="http://schemas.microsoft.com/office/drawing/2014/main" id="{0DF822BB-8F3F-5443-840B-6269EDBAB401}"/>
              </a:ext>
            </a:extLst>
          </p:cNvPr>
          <p:cNvSpPr>
            <a:spLocks noChangeArrowheads="1"/>
          </p:cNvSpPr>
          <p:nvPr/>
        </p:nvSpPr>
        <p:spPr bwMode="auto">
          <a:xfrm>
            <a:off x="191344" y="5841161"/>
            <a:ext cx="11809312" cy="907259"/>
          </a:xfrm>
          <a:prstGeom prst="rect">
            <a:avLst/>
          </a:prstGeom>
          <a:solidFill>
            <a:srgbClr val="00355E"/>
          </a:solidFill>
          <a:ln w="9525">
            <a:solidFill>
              <a:schemeClr val="tx1"/>
            </a:solid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sz="1800" b="0" dirty="0">
                <a:solidFill>
                  <a:schemeClr val="bg1"/>
                </a:solidFill>
              </a:rPr>
              <a:t>24</a:t>
            </a:r>
            <a:r>
              <a:rPr lang="en-US" sz="1800" b="0" baseline="30000" dirty="0">
                <a:solidFill>
                  <a:schemeClr val="bg1"/>
                </a:solidFill>
              </a:rPr>
              <a:t>th</a:t>
            </a:r>
            <a:r>
              <a:rPr lang="en-US" sz="1800" b="0" dirty="0">
                <a:solidFill>
                  <a:schemeClr val="bg1"/>
                </a:solidFill>
              </a:rPr>
              <a:t> International Conference on Extending Database Technology </a:t>
            </a:r>
          </a:p>
          <a:p>
            <a:pPr algn="ctr" eaLnBrk="1" hangingPunct="1"/>
            <a:r>
              <a:rPr lang="en-US" sz="1800" b="0" dirty="0">
                <a:solidFill>
                  <a:schemeClr val="bg1"/>
                </a:solidFill>
              </a:rPr>
              <a:t>Co-located with 24</a:t>
            </a:r>
            <a:r>
              <a:rPr lang="en-US" sz="1800" b="0" baseline="30000" dirty="0">
                <a:solidFill>
                  <a:schemeClr val="bg1"/>
                </a:solidFill>
              </a:rPr>
              <a:t>th</a:t>
            </a:r>
            <a:r>
              <a:rPr lang="en-US" sz="1800" b="0" dirty="0">
                <a:solidFill>
                  <a:schemeClr val="bg1"/>
                </a:solidFill>
              </a:rPr>
              <a:t> International Conference on Database Theory </a:t>
            </a:r>
          </a:p>
          <a:p>
            <a:pPr algn="ctr" eaLnBrk="1" hangingPunct="1"/>
            <a:r>
              <a:rPr lang="en-US" sz="1800" b="0" dirty="0">
                <a:solidFill>
                  <a:schemeClr val="bg1"/>
                </a:solidFill>
              </a:rPr>
              <a:t>March 23 – 26, 2021 Nicosia, Cyprus</a:t>
            </a:r>
            <a:endParaRPr lang="fr-FR" altLang="en-US" sz="1800" dirty="0">
              <a:solidFill>
                <a:schemeClr val="bg1"/>
              </a:solidFill>
            </a:endParaRPr>
          </a:p>
        </p:txBody>
      </p:sp>
      <p:pic>
        <p:nvPicPr>
          <p:cNvPr id="12" name="Picture 11">
            <a:hlinkClick r:id="rId5"/>
            <a:extLst>
              <a:ext uri="{FF2B5EF4-FFF2-40B4-BE49-F238E27FC236}">
                <a16:creationId xmlns:a16="http://schemas.microsoft.com/office/drawing/2014/main" id="{7CCAD995-535A-024A-982A-8FD731790A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5938" y="6355322"/>
            <a:ext cx="300313" cy="300313"/>
          </a:xfrm>
          <a:prstGeom prst="rect">
            <a:avLst/>
          </a:prstGeom>
        </p:spPr>
      </p:pic>
      <p:pic>
        <p:nvPicPr>
          <p:cNvPr id="18" name="Picture 17">
            <a:hlinkClick r:id="rId5"/>
            <a:extLst>
              <a:ext uri="{FF2B5EF4-FFF2-40B4-BE49-F238E27FC236}">
                <a16:creationId xmlns:a16="http://schemas.microsoft.com/office/drawing/2014/main" id="{53122BED-BB66-744E-8E5F-C4BFE49127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8448" y="6333386"/>
            <a:ext cx="335974" cy="335974"/>
          </a:xfrm>
          <a:prstGeom prst="rect">
            <a:avLst/>
          </a:prstGeom>
        </p:spPr>
      </p:pic>
      <p:pic>
        <p:nvPicPr>
          <p:cNvPr id="4" name="Picture 3" descr="A person posing for the camera&#10;&#10;Description automatically generated">
            <a:extLst>
              <a:ext uri="{FF2B5EF4-FFF2-40B4-BE49-F238E27FC236}">
                <a16:creationId xmlns:a16="http://schemas.microsoft.com/office/drawing/2014/main" id="{758A17F5-5C2D-9044-8369-ECA609A4FAE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600" t="20370" r="7934" b="4003"/>
          <a:stretch/>
        </p:blipFill>
        <p:spPr>
          <a:xfrm>
            <a:off x="10921589" y="409062"/>
            <a:ext cx="956618" cy="1229330"/>
          </a:xfrm>
          <a:prstGeom prst="rect">
            <a:avLst/>
          </a:prstGeom>
          <a:noFill/>
          <a:ln w="25400" cap="rnd">
            <a:solidFill>
              <a:schemeClr val="bg1"/>
            </a:solidFill>
            <a:round/>
            <a:headEnd/>
            <a:tailEnd/>
          </a:ln>
        </p:spPr>
      </p:pic>
      <p:pic>
        <p:nvPicPr>
          <p:cNvPr id="2" name="Picture 1">
            <a:extLst>
              <a:ext uri="{FF2B5EF4-FFF2-40B4-BE49-F238E27FC236}">
                <a16:creationId xmlns:a16="http://schemas.microsoft.com/office/drawing/2014/main" id="{AA3D5FBE-53F9-4C4F-8C0E-12FF318857E3}"/>
              </a:ext>
            </a:extLst>
          </p:cNvPr>
          <p:cNvPicPr>
            <a:picLocks noChangeAspect="1"/>
          </p:cNvPicPr>
          <p:nvPr/>
        </p:nvPicPr>
        <p:blipFill>
          <a:blip r:embed="rId9"/>
          <a:stretch>
            <a:fillRect/>
          </a:stretch>
        </p:blipFill>
        <p:spPr>
          <a:xfrm>
            <a:off x="10921590" y="410689"/>
            <a:ext cx="956618" cy="1219688"/>
          </a:xfrm>
          <a:prstGeom prst="rect">
            <a:avLst/>
          </a:prstGeom>
        </p:spPr>
      </p:pic>
      <p:pic>
        <p:nvPicPr>
          <p:cNvPr id="1030" name="Picture 6" descr="Department of Mechanical - Frederick University - Home">
            <a:extLst>
              <a:ext uri="{FF2B5EF4-FFF2-40B4-BE49-F238E27FC236}">
                <a16:creationId xmlns:a16="http://schemas.microsoft.com/office/drawing/2014/main" id="{D68E6AA3-4CE3-41B6-A3FE-FFDE28D57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4586" y="5060126"/>
            <a:ext cx="2539926" cy="812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IMCF GUI</a:t>
            </a:r>
          </a:p>
        </p:txBody>
      </p:sp>
      <p:pic>
        <p:nvPicPr>
          <p:cNvPr id="4" name="Picture 3">
            <a:extLst>
              <a:ext uri="{FF2B5EF4-FFF2-40B4-BE49-F238E27FC236}">
                <a16:creationId xmlns:a16="http://schemas.microsoft.com/office/drawing/2014/main" id="{9FC337A6-3891-4AF1-B5A2-D7424EF62A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
                    </a14:imgEffect>
                  </a14:imgLayer>
                </a14:imgProps>
              </a:ext>
            </a:extLst>
          </a:blip>
          <a:stretch>
            <a:fillRect/>
          </a:stretch>
        </p:blipFill>
        <p:spPr>
          <a:xfrm>
            <a:off x="731870" y="1124744"/>
            <a:ext cx="10331796" cy="4990621"/>
          </a:xfrm>
          <a:prstGeom prst="rect">
            <a:avLst/>
          </a:prstGeom>
        </p:spPr>
      </p:pic>
      <p:sp>
        <p:nvSpPr>
          <p:cNvPr id="3" name="TextBox 2">
            <a:extLst>
              <a:ext uri="{FF2B5EF4-FFF2-40B4-BE49-F238E27FC236}">
                <a16:creationId xmlns:a16="http://schemas.microsoft.com/office/drawing/2014/main" id="{A94C7C8F-2F87-494F-BBE4-31B06AEDAD51}"/>
              </a:ext>
            </a:extLst>
          </p:cNvPr>
          <p:cNvSpPr txBox="1"/>
          <p:nvPr/>
        </p:nvSpPr>
        <p:spPr>
          <a:xfrm>
            <a:off x="5087888" y="6015616"/>
            <a:ext cx="2016224" cy="707886"/>
          </a:xfrm>
          <a:prstGeom prst="rect">
            <a:avLst/>
          </a:prstGeom>
          <a:noFill/>
        </p:spPr>
        <p:txBody>
          <a:bodyPr wrap="square" rtlCol="0">
            <a:spAutoFit/>
          </a:bodyPr>
          <a:lstStyle/>
          <a:p>
            <a:r>
              <a:rPr lang="en-US" sz="4000" u="sng" dirty="0">
                <a:solidFill>
                  <a:srgbClr val="FF0000"/>
                </a:solidFill>
              </a:rPr>
              <a:t>DEMO</a:t>
            </a:r>
          </a:p>
        </p:txBody>
      </p:sp>
    </p:spTree>
    <p:extLst>
      <p:ext uri="{BB962C8B-B14F-4D97-AF65-F5344CB8AC3E}">
        <p14:creationId xmlns:p14="http://schemas.microsoft.com/office/powerpoint/2010/main" val="235535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63A298C-5C86-EC46-8431-4F1074E8F463}"/>
              </a:ext>
            </a:extLst>
          </p:cNvPr>
          <p:cNvGrpSpPr/>
          <p:nvPr/>
        </p:nvGrpSpPr>
        <p:grpSpPr>
          <a:xfrm>
            <a:off x="2207569" y="5072513"/>
            <a:ext cx="5112568" cy="948775"/>
            <a:chOff x="2921868" y="4807259"/>
            <a:chExt cx="6153894" cy="1142021"/>
          </a:xfrm>
        </p:grpSpPr>
        <p:pic>
          <p:nvPicPr>
            <p:cNvPr id="23" name="Picture 22" descr="A close up of a logo&#10;&#10;Description automatically generated">
              <a:extLst>
                <a:ext uri="{FF2B5EF4-FFF2-40B4-BE49-F238E27FC236}">
                  <a16:creationId xmlns:a16="http://schemas.microsoft.com/office/drawing/2014/main" id="{9F9F33A2-ABC1-8A48-96CF-57B458817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868" y="4807259"/>
              <a:ext cx="2670076" cy="1142021"/>
            </a:xfrm>
            <a:prstGeom prst="rect">
              <a:avLst/>
            </a:prstGeom>
          </p:spPr>
        </p:pic>
        <p:pic>
          <p:nvPicPr>
            <p:cNvPr id="26" name="Picture 25" descr="A close up of a logo&#10;&#10;Description automatically generated">
              <a:extLst>
                <a:ext uri="{FF2B5EF4-FFF2-40B4-BE49-F238E27FC236}">
                  <a16:creationId xmlns:a16="http://schemas.microsoft.com/office/drawing/2014/main" id="{BC0C7574-470D-8540-9F9D-A86976928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3773" y="4807259"/>
              <a:ext cx="2461989" cy="958701"/>
            </a:xfrm>
            <a:prstGeom prst="rect">
              <a:avLst/>
            </a:prstGeom>
          </p:spPr>
        </p:pic>
      </p:grpSp>
      <p:sp>
        <p:nvSpPr>
          <p:cNvPr id="13" name="Title 14">
            <a:extLst>
              <a:ext uri="{FF2B5EF4-FFF2-40B4-BE49-F238E27FC236}">
                <a16:creationId xmlns:a16="http://schemas.microsoft.com/office/drawing/2014/main" id="{6D2BD038-CD6F-3944-9F7D-059F7B9FF181}"/>
              </a:ext>
            </a:extLst>
          </p:cNvPr>
          <p:cNvSpPr txBox="1">
            <a:spLocks/>
          </p:cNvSpPr>
          <p:nvPr/>
        </p:nvSpPr>
        <p:spPr bwMode="auto">
          <a:xfrm>
            <a:off x="191344" y="274638"/>
            <a:ext cx="11809312" cy="1498178"/>
          </a:xfrm>
          <a:prstGeom prst="rect">
            <a:avLst/>
          </a:prstGeom>
          <a:solidFill>
            <a:srgbClr val="00355E"/>
          </a:solidFill>
          <a:ln>
            <a:solidFill>
              <a:srgbClr val="00355E"/>
            </a:solid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0" hangingPunct="0">
              <a:defRPr sz="4400">
                <a:solidFill>
                  <a:schemeClr val="bg1"/>
                </a:solidFill>
                <a:latin typeface="+mj-lt"/>
                <a:ea typeface="ＭＳ Ｐゴシック" charset="0"/>
                <a:cs typeface="ＭＳ Ｐゴシック" charset="0"/>
              </a:defRPr>
            </a:lvl1pPr>
            <a:lvl2pPr algn="ctr" eaLnBrk="0" hangingPunct="0">
              <a:defRPr sz="4400">
                <a:ea typeface="ＭＳ Ｐゴシック" charset="0"/>
                <a:cs typeface="ＭＳ Ｐゴシック" charset="0"/>
              </a:defRPr>
            </a:lvl2pPr>
            <a:lvl3pPr algn="ctr" eaLnBrk="0" hangingPunct="0">
              <a:defRPr sz="4400">
                <a:ea typeface="ＭＳ Ｐゴシック" charset="0"/>
                <a:cs typeface="ＭＳ Ｐゴシック" charset="0"/>
              </a:defRPr>
            </a:lvl3pPr>
            <a:lvl4pPr algn="ctr" eaLnBrk="0" hangingPunct="0">
              <a:defRPr sz="4400">
                <a:ea typeface="ＭＳ Ｐゴシック" charset="0"/>
                <a:cs typeface="ＭＳ Ｐゴシック" charset="0"/>
              </a:defRPr>
            </a:lvl4pPr>
            <a:lvl5pPr algn="ctr" eaLnBrk="0" hangingPunct="0">
              <a:defRPr sz="4400">
                <a:ea typeface="ＭＳ Ｐゴシック" charset="0"/>
                <a:cs typeface="ＭＳ Ｐゴシック" charset="0"/>
              </a:defRPr>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0" dirty="0"/>
              <a:t>IMCF: The IoT Meta-Control Firewall</a:t>
            </a:r>
          </a:p>
          <a:p>
            <a:r>
              <a:rPr lang="en-US" b="0" dirty="0"/>
              <a:t>for Smart Buildings</a:t>
            </a:r>
            <a:endParaRPr lang="en-CY" b="0" dirty="0"/>
          </a:p>
        </p:txBody>
      </p:sp>
      <p:sp>
        <p:nvSpPr>
          <p:cNvPr id="14" name="Rectangle 13">
            <a:extLst>
              <a:ext uri="{FF2B5EF4-FFF2-40B4-BE49-F238E27FC236}">
                <a16:creationId xmlns:a16="http://schemas.microsoft.com/office/drawing/2014/main" id="{3559C827-A113-C74E-AA8E-25024C54B3DA}"/>
              </a:ext>
            </a:extLst>
          </p:cNvPr>
          <p:cNvSpPr/>
          <p:nvPr/>
        </p:nvSpPr>
        <p:spPr>
          <a:xfrm>
            <a:off x="407368" y="2852936"/>
            <a:ext cx="11254815" cy="1200329"/>
          </a:xfrm>
          <a:prstGeom prst="rect">
            <a:avLst/>
          </a:prstGeom>
        </p:spPr>
        <p:txBody>
          <a:bodyPr wrap="square">
            <a:spAutoFit/>
          </a:bodyPr>
          <a:lstStyle/>
          <a:p>
            <a:pPr algn="ctr"/>
            <a:r>
              <a:rPr lang="en-GB" sz="2400" b="0" dirty="0" err="1">
                <a:solidFill>
                  <a:schemeClr val="bg2"/>
                </a:solidFill>
              </a:rPr>
              <a:t>Soteris</a:t>
            </a:r>
            <a:r>
              <a:rPr lang="en-GB" sz="2400" b="0" dirty="0">
                <a:solidFill>
                  <a:schemeClr val="bg2"/>
                </a:solidFill>
              </a:rPr>
              <a:t> Constantinou</a:t>
            </a:r>
            <a:r>
              <a:rPr lang="en-GB" sz="2400" b="0" baseline="30000" dirty="0">
                <a:solidFill>
                  <a:schemeClr val="bg2"/>
                </a:solidFill>
              </a:rPr>
              <a:t>∗</a:t>
            </a:r>
            <a:r>
              <a:rPr lang="en-GB" sz="2400" b="0" dirty="0">
                <a:solidFill>
                  <a:schemeClr val="bg2"/>
                </a:solidFill>
              </a:rPr>
              <a:t>, </a:t>
            </a:r>
            <a:r>
              <a:rPr lang="en-GB" sz="2400" b="0" dirty="0" err="1">
                <a:solidFill>
                  <a:schemeClr val="bg2"/>
                </a:solidFill>
              </a:rPr>
              <a:t>Antonis</a:t>
            </a:r>
            <a:r>
              <a:rPr lang="en-GB" sz="2400" b="0" dirty="0">
                <a:solidFill>
                  <a:schemeClr val="bg2"/>
                </a:solidFill>
              </a:rPr>
              <a:t> </a:t>
            </a:r>
            <a:r>
              <a:rPr lang="en-GB" sz="2400" b="0" dirty="0" err="1">
                <a:solidFill>
                  <a:schemeClr val="bg2"/>
                </a:solidFill>
              </a:rPr>
              <a:t>Vasileiou</a:t>
            </a:r>
            <a:r>
              <a:rPr lang="en-GB" sz="2400" b="0" baseline="30000" dirty="0">
                <a:solidFill>
                  <a:schemeClr val="bg2"/>
                </a:solidFill>
              </a:rPr>
              <a:t>∗</a:t>
            </a:r>
            <a:r>
              <a:rPr lang="en-GB" sz="2400" b="0" dirty="0">
                <a:solidFill>
                  <a:schemeClr val="bg2"/>
                </a:solidFill>
              </a:rPr>
              <a:t>, </a:t>
            </a:r>
          </a:p>
          <a:p>
            <a:pPr algn="ctr"/>
            <a:r>
              <a:rPr lang="en-GB" sz="2400" b="0" dirty="0">
                <a:solidFill>
                  <a:schemeClr val="bg2"/>
                </a:solidFill>
              </a:rPr>
              <a:t>Andreas </a:t>
            </a:r>
            <a:r>
              <a:rPr lang="en-GB" sz="2400" b="0" dirty="0" err="1">
                <a:solidFill>
                  <a:schemeClr val="bg2"/>
                </a:solidFill>
              </a:rPr>
              <a:t>Konstantinidis</a:t>
            </a:r>
            <a:r>
              <a:rPr lang="en-GB" sz="2400" b="0" baseline="30000" dirty="0">
                <a:solidFill>
                  <a:schemeClr val="bg2"/>
                </a:solidFill>
              </a:rPr>
              <a:t>∗‡</a:t>
            </a:r>
            <a:r>
              <a:rPr lang="en-GB" sz="2400" b="0" dirty="0">
                <a:solidFill>
                  <a:schemeClr val="bg2"/>
                </a:solidFill>
              </a:rPr>
              <a:t>, </a:t>
            </a:r>
            <a:r>
              <a:rPr lang="en-GB" sz="2400" b="0" dirty="0" err="1">
                <a:solidFill>
                  <a:schemeClr val="bg2"/>
                </a:solidFill>
              </a:rPr>
              <a:t>Panos</a:t>
            </a:r>
            <a:r>
              <a:rPr lang="en-GB" sz="2400" b="0" dirty="0">
                <a:solidFill>
                  <a:schemeClr val="bg2"/>
                </a:solidFill>
              </a:rPr>
              <a:t> K. </a:t>
            </a:r>
            <a:r>
              <a:rPr lang="en-GB" sz="2400" b="0" dirty="0" err="1">
                <a:solidFill>
                  <a:schemeClr val="bg2"/>
                </a:solidFill>
              </a:rPr>
              <a:t>Chrysanthis</a:t>
            </a:r>
            <a:r>
              <a:rPr lang="en-GB" sz="2400" b="0" dirty="0">
                <a:solidFill>
                  <a:schemeClr val="bg2"/>
                </a:solidFill>
              </a:rPr>
              <a:t>†</a:t>
            </a:r>
            <a:r>
              <a:rPr lang="en-GB" sz="2400" b="0" baseline="30000" dirty="0">
                <a:solidFill>
                  <a:schemeClr val="bg2"/>
                </a:solidFill>
              </a:rPr>
              <a:t>∗</a:t>
            </a:r>
            <a:r>
              <a:rPr lang="en-GB" sz="2400" b="0" dirty="0">
                <a:solidFill>
                  <a:schemeClr val="bg2"/>
                </a:solidFill>
              </a:rPr>
              <a:t>,</a:t>
            </a:r>
          </a:p>
          <a:p>
            <a:pPr algn="ctr"/>
            <a:r>
              <a:rPr lang="en-GB" sz="2400" b="0" dirty="0">
                <a:solidFill>
                  <a:schemeClr val="bg2"/>
                </a:solidFill>
              </a:rPr>
              <a:t>Demetrios </a:t>
            </a:r>
            <a:r>
              <a:rPr lang="en-GB" sz="2400" b="0" dirty="0" err="1">
                <a:solidFill>
                  <a:schemeClr val="bg2"/>
                </a:solidFill>
              </a:rPr>
              <a:t>Zeinalipour-Yazti</a:t>
            </a:r>
            <a:r>
              <a:rPr lang="en-GB" sz="2400" b="0" baseline="30000" dirty="0">
                <a:solidFill>
                  <a:schemeClr val="bg2"/>
                </a:solidFill>
              </a:rPr>
              <a:t>∗</a:t>
            </a:r>
          </a:p>
        </p:txBody>
      </p:sp>
      <p:sp>
        <p:nvSpPr>
          <p:cNvPr id="15" name="Rectangle 14">
            <a:extLst>
              <a:ext uri="{FF2B5EF4-FFF2-40B4-BE49-F238E27FC236}">
                <a16:creationId xmlns:a16="http://schemas.microsoft.com/office/drawing/2014/main" id="{9CC44E75-CB95-CE45-B276-F8D1DAB60CA5}"/>
              </a:ext>
            </a:extLst>
          </p:cNvPr>
          <p:cNvSpPr/>
          <p:nvPr/>
        </p:nvSpPr>
        <p:spPr>
          <a:xfrm>
            <a:off x="428934" y="4077072"/>
            <a:ext cx="11449273" cy="707886"/>
          </a:xfrm>
          <a:prstGeom prst="rect">
            <a:avLst/>
          </a:prstGeom>
        </p:spPr>
        <p:txBody>
          <a:bodyPr wrap="square">
            <a:spAutoFit/>
          </a:bodyPr>
          <a:lstStyle/>
          <a:p>
            <a:pPr algn="ctr"/>
            <a:r>
              <a:rPr lang="en-GB" sz="2000" b="0" baseline="30000" dirty="0">
                <a:solidFill>
                  <a:schemeClr val="bg2"/>
                </a:solidFill>
              </a:rPr>
              <a:t>∗ University of Cyprus, 2109 Nicosia, Cyprus  </a:t>
            </a:r>
          </a:p>
          <a:p>
            <a:pPr algn="ctr"/>
            <a:r>
              <a:rPr lang="en-GB" sz="2000" b="0" baseline="30000" dirty="0">
                <a:solidFill>
                  <a:schemeClr val="bg2"/>
                </a:solidFill>
              </a:rPr>
              <a:t>‡ Frederick University, 1036 Nicosia, Cyprus     </a:t>
            </a:r>
          </a:p>
          <a:p>
            <a:pPr algn="ctr"/>
            <a:r>
              <a:rPr lang="en-GB" sz="2000" b="0" baseline="30000" dirty="0">
                <a:solidFill>
                  <a:schemeClr val="bg2"/>
                </a:solidFill>
              </a:rPr>
              <a:t>† University of Pittsburgh, Pittsburgh, PA 15260, USA</a:t>
            </a:r>
          </a:p>
        </p:txBody>
      </p:sp>
      <p:sp>
        <p:nvSpPr>
          <p:cNvPr id="16" name="TextBox 15">
            <a:extLst>
              <a:ext uri="{FF2B5EF4-FFF2-40B4-BE49-F238E27FC236}">
                <a16:creationId xmlns:a16="http://schemas.microsoft.com/office/drawing/2014/main" id="{2F70B759-CEBE-F841-B21D-E9DBBB62A58C}"/>
              </a:ext>
            </a:extLst>
          </p:cNvPr>
          <p:cNvSpPr txBox="1"/>
          <p:nvPr/>
        </p:nvSpPr>
        <p:spPr>
          <a:xfrm>
            <a:off x="528410" y="4653136"/>
            <a:ext cx="11250319" cy="523220"/>
          </a:xfrm>
          <a:prstGeom prst="rect">
            <a:avLst/>
          </a:prstGeom>
          <a:noFill/>
        </p:spPr>
        <p:txBody>
          <a:bodyPr wrap="square" rtlCol="0">
            <a:spAutoFit/>
          </a:bodyPr>
          <a:lstStyle/>
          <a:p>
            <a:pPr algn="ctr"/>
            <a:r>
              <a:rPr lang="en-GB" sz="1400" b="0" dirty="0" err="1">
                <a:solidFill>
                  <a:schemeClr val="bg2"/>
                </a:solidFill>
              </a:rPr>
              <a:t>constantinou.sotiris</a:t>
            </a:r>
            <a:r>
              <a:rPr lang="en-GB" sz="1400" b="0" dirty="0">
                <a:solidFill>
                  <a:schemeClr val="bg2"/>
                </a:solidFill>
              </a:rPr>
              <a:t> @cs.ucy.ac.cy, avasil06@cs.ucy.ac.cy, </a:t>
            </a:r>
          </a:p>
          <a:p>
            <a:pPr algn="ctr"/>
            <a:r>
              <a:rPr lang="en-GB" sz="1400" b="0" dirty="0">
                <a:solidFill>
                  <a:schemeClr val="bg2"/>
                </a:solidFill>
              </a:rPr>
              <a:t>com.ca@frederick.ac.cy, panos@cs.pitt.edu, dzeina@cs.ucy.ac.cy</a:t>
            </a:r>
          </a:p>
        </p:txBody>
      </p:sp>
      <p:sp>
        <p:nvSpPr>
          <p:cNvPr id="17" name="Rectangle 11">
            <a:extLst>
              <a:ext uri="{FF2B5EF4-FFF2-40B4-BE49-F238E27FC236}">
                <a16:creationId xmlns:a16="http://schemas.microsoft.com/office/drawing/2014/main" id="{0DF822BB-8F3F-5443-840B-6269EDBAB401}"/>
              </a:ext>
            </a:extLst>
          </p:cNvPr>
          <p:cNvSpPr>
            <a:spLocks noChangeArrowheads="1"/>
          </p:cNvSpPr>
          <p:nvPr/>
        </p:nvSpPr>
        <p:spPr bwMode="auto">
          <a:xfrm>
            <a:off x="191344" y="5841161"/>
            <a:ext cx="11809312" cy="907259"/>
          </a:xfrm>
          <a:prstGeom prst="rect">
            <a:avLst/>
          </a:prstGeom>
          <a:solidFill>
            <a:srgbClr val="00355E"/>
          </a:solidFill>
          <a:ln w="9525">
            <a:solidFill>
              <a:schemeClr val="tx1"/>
            </a:solid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sz="1800" b="0" dirty="0">
                <a:solidFill>
                  <a:schemeClr val="bg1"/>
                </a:solidFill>
              </a:rPr>
              <a:t>24</a:t>
            </a:r>
            <a:r>
              <a:rPr lang="en-US" sz="1800" b="0" baseline="30000" dirty="0">
                <a:solidFill>
                  <a:schemeClr val="bg1"/>
                </a:solidFill>
              </a:rPr>
              <a:t>th</a:t>
            </a:r>
            <a:r>
              <a:rPr lang="en-US" sz="1800" b="0" dirty="0">
                <a:solidFill>
                  <a:schemeClr val="bg1"/>
                </a:solidFill>
              </a:rPr>
              <a:t> International Conference on Extending Database Technology </a:t>
            </a:r>
          </a:p>
          <a:p>
            <a:pPr algn="ctr" eaLnBrk="1" hangingPunct="1"/>
            <a:r>
              <a:rPr lang="en-US" sz="1800" b="0" dirty="0">
                <a:solidFill>
                  <a:schemeClr val="bg1"/>
                </a:solidFill>
              </a:rPr>
              <a:t>Co-located with 24</a:t>
            </a:r>
            <a:r>
              <a:rPr lang="en-US" sz="1800" b="0" baseline="30000" dirty="0">
                <a:solidFill>
                  <a:schemeClr val="bg1"/>
                </a:solidFill>
              </a:rPr>
              <a:t>th</a:t>
            </a:r>
            <a:r>
              <a:rPr lang="en-US" sz="1800" b="0" dirty="0">
                <a:solidFill>
                  <a:schemeClr val="bg1"/>
                </a:solidFill>
              </a:rPr>
              <a:t> International Conference on Database Theory </a:t>
            </a:r>
          </a:p>
          <a:p>
            <a:pPr algn="ctr" eaLnBrk="1" hangingPunct="1"/>
            <a:r>
              <a:rPr lang="en-US" sz="1800" b="0" dirty="0">
                <a:solidFill>
                  <a:schemeClr val="bg1"/>
                </a:solidFill>
              </a:rPr>
              <a:t>March 23 – 26, 2021 Nicosia, Cyprus</a:t>
            </a:r>
            <a:endParaRPr lang="fr-FR" altLang="en-US" sz="1800" dirty="0">
              <a:solidFill>
                <a:schemeClr val="bg1"/>
              </a:solidFill>
            </a:endParaRPr>
          </a:p>
        </p:txBody>
      </p:sp>
      <p:pic>
        <p:nvPicPr>
          <p:cNvPr id="12" name="Picture 11">
            <a:hlinkClick r:id="rId5"/>
            <a:extLst>
              <a:ext uri="{FF2B5EF4-FFF2-40B4-BE49-F238E27FC236}">
                <a16:creationId xmlns:a16="http://schemas.microsoft.com/office/drawing/2014/main" id="{7CCAD995-535A-024A-982A-8FD731790A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5938" y="6355322"/>
            <a:ext cx="300313" cy="300313"/>
          </a:xfrm>
          <a:prstGeom prst="rect">
            <a:avLst/>
          </a:prstGeom>
        </p:spPr>
      </p:pic>
      <p:pic>
        <p:nvPicPr>
          <p:cNvPr id="18" name="Picture 17">
            <a:hlinkClick r:id="rId5"/>
            <a:extLst>
              <a:ext uri="{FF2B5EF4-FFF2-40B4-BE49-F238E27FC236}">
                <a16:creationId xmlns:a16="http://schemas.microsoft.com/office/drawing/2014/main" id="{53122BED-BB66-744E-8E5F-C4BFE49127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8448" y="6333386"/>
            <a:ext cx="335974" cy="335974"/>
          </a:xfrm>
          <a:prstGeom prst="rect">
            <a:avLst/>
          </a:prstGeom>
        </p:spPr>
      </p:pic>
      <p:sp>
        <p:nvSpPr>
          <p:cNvPr id="19" name="Rectangle 5">
            <a:extLst>
              <a:ext uri="{FF2B5EF4-FFF2-40B4-BE49-F238E27FC236}">
                <a16:creationId xmlns:a16="http://schemas.microsoft.com/office/drawing/2014/main" id="{2892126A-97FD-443C-AEC8-F047C7424839}"/>
              </a:ext>
            </a:extLst>
          </p:cNvPr>
          <p:cNvSpPr>
            <a:spLocks noChangeArrowheads="1"/>
          </p:cNvSpPr>
          <p:nvPr/>
        </p:nvSpPr>
        <p:spPr bwMode="auto">
          <a:xfrm>
            <a:off x="2104634" y="1772816"/>
            <a:ext cx="7961312" cy="8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a:r>
              <a:rPr lang="en-US" sz="7200" dirty="0">
                <a:solidFill>
                  <a:srgbClr val="00355D"/>
                </a:solidFill>
              </a:rPr>
              <a:t>Thank you!</a:t>
            </a:r>
          </a:p>
        </p:txBody>
      </p:sp>
      <p:pic>
        <p:nvPicPr>
          <p:cNvPr id="20" name="Picture 6" descr="Department of Mechanical - Frederick University - Home">
            <a:extLst>
              <a:ext uri="{FF2B5EF4-FFF2-40B4-BE49-F238E27FC236}">
                <a16:creationId xmlns:a16="http://schemas.microsoft.com/office/drawing/2014/main" id="{49059A51-D3BF-4EDB-9D9B-7FCE37A205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8375" y="5157192"/>
            <a:ext cx="2218261" cy="70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09623F-1F14-4DCB-919E-8FD5A1109D34}"/>
              </a:ext>
            </a:extLst>
          </p:cNvPr>
          <p:cNvPicPr>
            <a:picLocks noChangeAspect="1"/>
          </p:cNvPicPr>
          <p:nvPr/>
        </p:nvPicPr>
        <p:blipFill rotWithShape="1">
          <a:blip r:embed="rId3"/>
          <a:srcRect l="34266" t="11671" b="8952"/>
          <a:stretch/>
        </p:blipFill>
        <p:spPr>
          <a:xfrm>
            <a:off x="3831657" y="4293096"/>
            <a:ext cx="7710976" cy="2232248"/>
          </a:xfrm>
          <a:prstGeom prst="rect">
            <a:avLst/>
          </a:prstGeom>
        </p:spPr>
      </p:pic>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Climate Change</a:t>
            </a:r>
          </a:p>
        </p:txBody>
      </p:sp>
      <p:sp>
        <p:nvSpPr>
          <p:cNvPr id="24" name="Rectangle 23">
            <a:extLst>
              <a:ext uri="{FF2B5EF4-FFF2-40B4-BE49-F238E27FC236}">
                <a16:creationId xmlns:a16="http://schemas.microsoft.com/office/drawing/2014/main" id="{74D33827-BDF8-4722-A8E6-9FAB4C922917}"/>
              </a:ext>
            </a:extLst>
          </p:cNvPr>
          <p:cNvSpPr/>
          <p:nvPr/>
        </p:nvSpPr>
        <p:spPr>
          <a:xfrm>
            <a:off x="277369" y="1340768"/>
            <a:ext cx="11435255" cy="3257302"/>
          </a:xfrm>
          <a:prstGeom prst="rect">
            <a:avLst/>
          </a:prstGeom>
        </p:spPr>
        <p:txBody>
          <a:bodyPr wrap="square">
            <a:spAutoFit/>
          </a:bodyPr>
          <a:lstStyle/>
          <a:p>
            <a:pPr marL="457200" indent="-457200">
              <a:spcAft>
                <a:spcPts val="3000"/>
              </a:spcAft>
              <a:buFont typeface="Arial" panose="020B0604020202020204" pitchFamily="34" charset="0"/>
              <a:buChar char="•"/>
            </a:pPr>
            <a:r>
              <a:rPr lang="en-US" sz="2800" b="0" dirty="0"/>
              <a:t>Internet-connected smart devices will drastically increase to more than </a:t>
            </a:r>
            <a:r>
              <a:rPr lang="en-US" sz="2800" dirty="0"/>
              <a:t>500</a:t>
            </a:r>
            <a:r>
              <a:rPr lang="en-US" sz="2800" b="0" dirty="0"/>
              <a:t> for each typical family in the developed world by </a:t>
            </a:r>
            <a:r>
              <a:rPr lang="en-US" sz="2800" dirty="0"/>
              <a:t>2022</a:t>
            </a:r>
            <a:r>
              <a:rPr lang="en-US" sz="2800" b="0" dirty="0"/>
              <a:t>.</a:t>
            </a:r>
          </a:p>
          <a:p>
            <a:pPr marL="457200" indent="-457200">
              <a:spcAft>
                <a:spcPts val="3000"/>
              </a:spcAft>
              <a:buFont typeface="Arial" panose="020B0604020202020204" pitchFamily="34" charset="0"/>
              <a:buChar char="•"/>
            </a:pPr>
            <a:r>
              <a:rPr lang="en-US" sz="2800" b="0" dirty="0"/>
              <a:t>European’s Commission calls for a climate-neutral Europe by 2050.</a:t>
            </a:r>
          </a:p>
          <a:p>
            <a:pPr marL="457200" indent="-457200">
              <a:spcAft>
                <a:spcPts val="3000"/>
              </a:spcAft>
              <a:buFont typeface="Arial" panose="020B0604020202020204" pitchFamily="34" charset="0"/>
              <a:buChar char="•"/>
            </a:pPr>
            <a:r>
              <a:rPr lang="en-US" sz="2800" b="0" dirty="0"/>
              <a:t>The CO</a:t>
            </a:r>
            <a:r>
              <a:rPr lang="en-US" sz="2800" b="0" baseline="-25000" dirty="0"/>
              <a:t>2</a:t>
            </a:r>
            <a:r>
              <a:rPr lang="en-US" sz="2800" b="0" dirty="0"/>
              <a:t> pollution of ICT is expected to rise from 4% to 8% by 2025.</a:t>
            </a:r>
          </a:p>
          <a:p>
            <a:pPr marL="914400" lvl="1" indent="-457200">
              <a:spcAft>
                <a:spcPts val="600"/>
              </a:spcAft>
              <a:buFont typeface="Wingdings" panose="05000000000000000000" pitchFamily="2" charset="2"/>
              <a:buChar char="Ø"/>
            </a:pPr>
            <a:endParaRPr lang="en-US" sz="2800" b="0" baseline="30000" dirty="0"/>
          </a:p>
        </p:txBody>
      </p:sp>
      <p:pic>
        <p:nvPicPr>
          <p:cNvPr id="7" name="Picture 6">
            <a:extLst>
              <a:ext uri="{FF2B5EF4-FFF2-40B4-BE49-F238E27FC236}">
                <a16:creationId xmlns:a16="http://schemas.microsoft.com/office/drawing/2014/main" id="{8BFE78EA-A852-4820-A08A-B50AEA58F7FD}"/>
              </a:ext>
            </a:extLst>
          </p:cNvPr>
          <p:cNvPicPr>
            <a:picLocks noChangeAspect="1"/>
          </p:cNvPicPr>
          <p:nvPr/>
        </p:nvPicPr>
        <p:blipFill rotWithShape="1">
          <a:blip r:embed="rId3"/>
          <a:srcRect r="65734"/>
          <a:stretch/>
        </p:blipFill>
        <p:spPr>
          <a:xfrm>
            <a:off x="633822" y="4221088"/>
            <a:ext cx="3190544" cy="2232248"/>
          </a:xfrm>
          <a:prstGeom prst="rect">
            <a:avLst/>
          </a:prstGeom>
        </p:spPr>
      </p:pic>
    </p:spTree>
    <p:extLst>
      <p:ext uri="{BB962C8B-B14F-4D97-AF65-F5344CB8AC3E}">
        <p14:creationId xmlns:p14="http://schemas.microsoft.com/office/powerpoint/2010/main" val="326447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Rule Automation Workflows (RAW)</a:t>
            </a:r>
          </a:p>
        </p:txBody>
      </p:sp>
      <p:sp>
        <p:nvSpPr>
          <p:cNvPr id="4" name="Rectangle 3">
            <a:extLst>
              <a:ext uri="{FF2B5EF4-FFF2-40B4-BE49-F238E27FC236}">
                <a16:creationId xmlns:a16="http://schemas.microsoft.com/office/drawing/2014/main" id="{BA7EFF3A-6028-4C35-BC11-6E690B116136}"/>
              </a:ext>
            </a:extLst>
          </p:cNvPr>
          <p:cNvSpPr/>
          <p:nvPr/>
        </p:nvSpPr>
        <p:spPr>
          <a:xfrm>
            <a:off x="274191" y="1340768"/>
            <a:ext cx="11254815" cy="1077218"/>
          </a:xfrm>
          <a:prstGeom prst="rect">
            <a:avLst/>
          </a:prstGeom>
        </p:spPr>
        <p:txBody>
          <a:bodyPr wrap="square">
            <a:spAutoFit/>
          </a:bodyPr>
          <a:lstStyle/>
          <a:p>
            <a:pPr marL="457200" indent="-457200">
              <a:buFont typeface="Arial" panose="020B0604020202020204" pitchFamily="34" charset="0"/>
              <a:buChar char="•"/>
            </a:pPr>
            <a:r>
              <a:rPr lang="en-US" sz="3200" b="0" dirty="0"/>
              <a:t>Span from simple predicate statements to procedural workflows capturing a smart actuation pipeline. </a:t>
            </a:r>
            <a:endParaRPr lang="en-US" sz="3200" b="0" baseline="30000" dirty="0"/>
          </a:p>
        </p:txBody>
      </p:sp>
      <p:pic>
        <p:nvPicPr>
          <p:cNvPr id="3" name="Picture 2">
            <a:extLst>
              <a:ext uri="{FF2B5EF4-FFF2-40B4-BE49-F238E27FC236}">
                <a16:creationId xmlns:a16="http://schemas.microsoft.com/office/drawing/2014/main" id="{4C0FB50F-3BC4-4BC0-BE7F-A076AB58B2D1}"/>
              </a:ext>
            </a:extLst>
          </p:cNvPr>
          <p:cNvPicPr>
            <a:picLocks noChangeAspect="1"/>
          </p:cNvPicPr>
          <p:nvPr/>
        </p:nvPicPr>
        <p:blipFill>
          <a:blip r:embed="rId3"/>
          <a:stretch>
            <a:fillRect/>
          </a:stretch>
        </p:blipFill>
        <p:spPr>
          <a:xfrm>
            <a:off x="695400" y="2583285"/>
            <a:ext cx="7752184" cy="4041737"/>
          </a:xfrm>
          <a:prstGeom prst="rect">
            <a:avLst/>
          </a:prstGeom>
        </p:spPr>
      </p:pic>
      <p:sp>
        <p:nvSpPr>
          <p:cNvPr id="5" name="Speech Bubble: Rectangle 4">
            <a:extLst>
              <a:ext uri="{FF2B5EF4-FFF2-40B4-BE49-F238E27FC236}">
                <a16:creationId xmlns:a16="http://schemas.microsoft.com/office/drawing/2014/main" id="{EB0E6672-237E-43FB-A195-D8EB64E5B481}"/>
              </a:ext>
            </a:extLst>
          </p:cNvPr>
          <p:cNvSpPr/>
          <p:nvPr/>
        </p:nvSpPr>
        <p:spPr bwMode="auto">
          <a:xfrm>
            <a:off x="8797067" y="2702964"/>
            <a:ext cx="3081422" cy="3158578"/>
          </a:xfrm>
          <a:prstGeom prst="wedgeRectCallout">
            <a:avLst>
              <a:gd name="adj1" fmla="val -53817"/>
              <a:gd name="adj2" fmla="val 69506"/>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en-US" sz="2000" b="0" dirty="0"/>
          </a:p>
          <a:p>
            <a:pPr algn="ctr"/>
            <a:r>
              <a:rPr lang="en-US" sz="2000" b="0" dirty="0"/>
              <a:t>None of these supports </a:t>
            </a:r>
          </a:p>
          <a:p>
            <a:pPr algn="ctr"/>
            <a:r>
              <a:rPr lang="en-US" sz="2000" b="0" dirty="0"/>
              <a:t>the expression </a:t>
            </a:r>
          </a:p>
          <a:p>
            <a:pPr algn="ctr"/>
            <a:r>
              <a:rPr lang="en-US" sz="2000" b="0" dirty="0"/>
              <a:t>of long-term objectives</a:t>
            </a:r>
          </a:p>
          <a:p>
            <a:pPr algn="ctr"/>
            <a:r>
              <a:rPr lang="en-US" sz="2000" b="0" dirty="0"/>
              <a:t> (e.g., energy consumption)</a:t>
            </a:r>
            <a:endParaRPr kumimoji="0" lang="en-US" sz="2000" b="0" i="0" u="none" strike="noStrike" cap="none" normalizeH="0" baseline="0" dirty="0">
              <a:ln>
                <a:noFill/>
              </a:ln>
              <a:solidFill>
                <a:schemeClr val="tx2"/>
              </a:solidFill>
              <a:effectLst/>
              <a:latin typeface="Arial" charset="0"/>
            </a:endParaRPr>
          </a:p>
        </p:txBody>
      </p:sp>
      <p:pic>
        <p:nvPicPr>
          <p:cNvPr id="1026" name="Picture 2" descr="5 techniques to lower energy consumption - ELE Times">
            <a:extLst>
              <a:ext uri="{FF2B5EF4-FFF2-40B4-BE49-F238E27FC236}">
                <a16:creationId xmlns:a16="http://schemas.microsoft.com/office/drawing/2014/main" id="{56B76C64-1733-4D5F-BBF7-CF0911B4E8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4534940"/>
            <a:ext cx="1872208" cy="106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9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684D40-ABFC-4921-B769-482E96FABBF6}"/>
              </a:ext>
            </a:extLst>
          </p:cNvPr>
          <p:cNvPicPr>
            <a:picLocks noChangeAspect="1"/>
          </p:cNvPicPr>
          <p:nvPr/>
        </p:nvPicPr>
        <p:blipFill>
          <a:blip r:embed="rId3"/>
          <a:stretch>
            <a:fillRect/>
          </a:stretch>
        </p:blipFill>
        <p:spPr>
          <a:xfrm>
            <a:off x="479375" y="3819974"/>
            <a:ext cx="4968553" cy="3017903"/>
          </a:xfrm>
          <a:prstGeom prst="rect">
            <a:avLst/>
          </a:prstGeom>
        </p:spPr>
      </p:pic>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Problem</a:t>
            </a:r>
            <a:endParaRPr lang="en-US" sz="3600" b="0" dirty="0"/>
          </a:p>
        </p:txBody>
      </p:sp>
      <p:sp>
        <p:nvSpPr>
          <p:cNvPr id="4" name="Rectangle 3">
            <a:extLst>
              <a:ext uri="{FF2B5EF4-FFF2-40B4-BE49-F238E27FC236}">
                <a16:creationId xmlns:a16="http://schemas.microsoft.com/office/drawing/2014/main" id="{09C35E26-97D9-4710-A8EE-A86996E1B41B}"/>
              </a:ext>
            </a:extLst>
          </p:cNvPr>
          <p:cNvSpPr/>
          <p:nvPr/>
        </p:nvSpPr>
        <p:spPr>
          <a:xfrm>
            <a:off x="274191" y="1196752"/>
            <a:ext cx="11254815" cy="4688463"/>
          </a:xfrm>
          <a:prstGeom prst="rect">
            <a:avLst/>
          </a:prstGeom>
        </p:spPr>
        <p:txBody>
          <a:bodyPr wrap="square">
            <a:spAutoFit/>
          </a:bodyPr>
          <a:lstStyle/>
          <a:p>
            <a:pPr marL="457200" indent="-457200">
              <a:buFont typeface="Arial" panose="020B0604020202020204" pitchFamily="34" charset="0"/>
              <a:buChar char="•"/>
            </a:pPr>
            <a:r>
              <a:rPr lang="en-US" sz="2800" b="0" dirty="0"/>
              <a:t>None of the above technologies enable users to achieve some </a:t>
            </a:r>
            <a:r>
              <a:rPr lang="en-US" sz="2800" u="sng" dirty="0"/>
              <a:t>long-term objectives</a:t>
            </a:r>
            <a:r>
              <a:rPr lang="en-US" sz="2800" b="0" u="sng" dirty="0"/>
              <a:t>.</a:t>
            </a:r>
          </a:p>
          <a:p>
            <a:pPr marL="457200" indent="-457200">
              <a:buFont typeface="Arial" panose="020B0604020202020204" pitchFamily="34" charset="0"/>
              <a:buChar char="•"/>
            </a:pPr>
            <a:endParaRPr lang="en-US" sz="2800" b="0" dirty="0"/>
          </a:p>
          <a:p>
            <a:pPr marL="457200" indent="-457200">
              <a:buFont typeface="Arial" panose="020B0604020202020204" pitchFamily="34" charset="0"/>
              <a:buChar char="•"/>
            </a:pPr>
            <a:r>
              <a:rPr lang="en-US" sz="2800" b="0" dirty="0"/>
              <a:t>How to utilize RAW pipelines to meet an annual energy consumption target? </a:t>
            </a:r>
          </a:p>
          <a:p>
            <a:pPr marL="914400" lvl="1" indent="-457200">
              <a:buFont typeface="Arial" panose="020B0604020202020204" pitchFamily="34" charset="0"/>
              <a:buChar char="•"/>
            </a:pPr>
            <a:r>
              <a:rPr lang="en-US" sz="2800" b="0" dirty="0"/>
              <a:t>For example consume </a:t>
            </a:r>
            <a:r>
              <a:rPr lang="en-US" sz="2800" b="0" u="sng" dirty="0"/>
              <a:t>only 8000 kWh per year</a:t>
            </a:r>
            <a:r>
              <a:rPr lang="en-US" sz="2800" b="0" dirty="0"/>
              <a:t>. </a:t>
            </a:r>
          </a:p>
          <a:p>
            <a:pPr marL="457200" indent="-457200">
              <a:buFont typeface="Arial" panose="020B0604020202020204" pitchFamily="34" charset="0"/>
              <a:buChar char="•"/>
            </a:pPr>
            <a:endParaRPr lang="en-US" sz="2800" b="0" dirty="0"/>
          </a:p>
          <a:p>
            <a:pPr marL="457200" indent="-457200">
              <a:buFont typeface="Arial" panose="020B0604020202020204" pitchFamily="34" charset="0"/>
              <a:buChar char="•"/>
            </a:pPr>
            <a:endParaRPr lang="en-US" sz="2800" b="0" dirty="0"/>
          </a:p>
          <a:p>
            <a:pPr marL="457200" indent="-457200">
              <a:buFont typeface="Wingdings" panose="05000000000000000000" pitchFamily="2" charset="2"/>
              <a:buChar char="Ø"/>
            </a:pPr>
            <a:endParaRPr lang="en-US" sz="2800" b="0" dirty="0"/>
          </a:p>
          <a:p>
            <a:pPr marL="457200" indent="-457200">
              <a:buFont typeface="Wingdings" panose="05000000000000000000" pitchFamily="2" charset="2"/>
              <a:buChar char="Ø"/>
            </a:pPr>
            <a:endParaRPr lang="en-US" sz="2800" b="0" dirty="0"/>
          </a:p>
          <a:p>
            <a:pPr marL="457200" indent="-457200">
              <a:buFont typeface="Wingdings" panose="05000000000000000000" pitchFamily="2" charset="2"/>
              <a:buChar char="Ø"/>
            </a:pPr>
            <a:endParaRPr lang="en-US" sz="2800" b="0" baseline="30000" dirty="0"/>
          </a:p>
        </p:txBody>
      </p:sp>
      <p:sp>
        <p:nvSpPr>
          <p:cNvPr id="3" name="Rectangle: Rounded Corners 2">
            <a:extLst>
              <a:ext uri="{FF2B5EF4-FFF2-40B4-BE49-F238E27FC236}">
                <a16:creationId xmlns:a16="http://schemas.microsoft.com/office/drawing/2014/main" id="{324FB6E9-4A89-42CA-B273-D3B46C7B64CC}"/>
              </a:ext>
            </a:extLst>
          </p:cNvPr>
          <p:cNvSpPr/>
          <p:nvPr/>
        </p:nvSpPr>
        <p:spPr bwMode="auto">
          <a:xfrm>
            <a:off x="6348028" y="4149080"/>
            <a:ext cx="5364596" cy="2160240"/>
          </a:xfrm>
          <a:prstGeom prst="round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800" b="0" dirty="0"/>
          </a:p>
          <a:p>
            <a:r>
              <a:rPr lang="en-US" sz="2800" b="0" dirty="0"/>
              <a:t>Optimize various objectives: </a:t>
            </a:r>
          </a:p>
          <a:p>
            <a:pPr marL="914400" lvl="1" indent="-457200">
              <a:buFont typeface="Arial" panose="020B0604020202020204" pitchFamily="34" charset="0"/>
              <a:buChar char="•"/>
            </a:pPr>
            <a:r>
              <a:rPr lang="en-US" sz="2800" dirty="0"/>
              <a:t>Convenience</a:t>
            </a:r>
          </a:p>
          <a:p>
            <a:pPr marL="914400" lvl="1" indent="-457200">
              <a:buFont typeface="Arial" panose="020B0604020202020204" pitchFamily="34" charset="0"/>
              <a:buChar char="•"/>
            </a:pPr>
            <a:r>
              <a:rPr lang="en-US" sz="2800" dirty="0"/>
              <a:t>Energy</a:t>
            </a:r>
            <a:r>
              <a:rPr lang="en-US" sz="2800" b="0" dirty="0"/>
              <a:t> </a:t>
            </a:r>
            <a:r>
              <a:rPr lang="en-US" sz="2800" dirty="0"/>
              <a:t>consumption</a:t>
            </a:r>
          </a:p>
          <a:p>
            <a:pPr lvl="1"/>
            <a:r>
              <a:rPr lang="en-US" sz="2800" b="0" dirty="0"/>
              <a:t>At the same time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353280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a:xfrm>
            <a:off x="263352" y="8347"/>
            <a:ext cx="11268832" cy="1047443"/>
          </a:xfrm>
        </p:spPr>
        <p:txBody>
          <a:bodyPr/>
          <a:lstStyle/>
          <a:p>
            <a:r>
              <a:rPr lang="en-US" sz="4000" b="0" dirty="0"/>
              <a:t>Algorithms</a:t>
            </a:r>
          </a:p>
        </p:txBody>
      </p:sp>
      <p:sp>
        <p:nvSpPr>
          <p:cNvPr id="4" name="Rectangle 3">
            <a:extLst>
              <a:ext uri="{FF2B5EF4-FFF2-40B4-BE49-F238E27FC236}">
                <a16:creationId xmlns:a16="http://schemas.microsoft.com/office/drawing/2014/main" id="{90BE664F-7E68-49C3-9E4F-E9D86776E7C4}"/>
              </a:ext>
            </a:extLst>
          </p:cNvPr>
          <p:cNvSpPr/>
          <p:nvPr/>
        </p:nvSpPr>
        <p:spPr>
          <a:xfrm>
            <a:off x="277369" y="1343665"/>
            <a:ext cx="11254815" cy="4893647"/>
          </a:xfrm>
          <a:prstGeom prst="rect">
            <a:avLst/>
          </a:prstGeom>
        </p:spPr>
        <p:txBody>
          <a:bodyPr wrap="square">
            <a:spAutoFit/>
          </a:bodyPr>
          <a:lstStyle/>
          <a:p>
            <a:pPr lvl="1">
              <a:spcAft>
                <a:spcPts val="0"/>
              </a:spcAft>
            </a:pPr>
            <a:r>
              <a:rPr lang="en-US" sz="2400" dirty="0"/>
              <a:t>No-Rule (NR) [Baseline Approach]</a:t>
            </a:r>
            <a:r>
              <a:rPr lang="en-US" sz="2400" b="0" dirty="0"/>
              <a:t>: </a:t>
            </a:r>
          </a:p>
          <a:p>
            <a:pPr marL="800100" lvl="1" indent="-342900">
              <a:spcAft>
                <a:spcPts val="0"/>
              </a:spcAft>
              <a:buFont typeface="Arial" panose="020B0604020202020204" pitchFamily="34" charset="0"/>
              <a:buChar char="•"/>
            </a:pPr>
            <a:r>
              <a:rPr lang="en-US" sz="2400" b="0" dirty="0"/>
              <a:t>Ignores all rules in the Meta-Rule-Table.</a:t>
            </a:r>
          </a:p>
          <a:p>
            <a:pPr lvl="1">
              <a:spcAft>
                <a:spcPts val="0"/>
              </a:spcAft>
            </a:pPr>
            <a:endParaRPr lang="en-US" sz="2400" b="0" dirty="0"/>
          </a:p>
          <a:p>
            <a:pPr lvl="1">
              <a:spcAft>
                <a:spcPts val="0"/>
              </a:spcAft>
            </a:pPr>
            <a:r>
              <a:rPr lang="en-US" sz="2400" dirty="0"/>
              <a:t>Meta-Rule (MR) [Baseline Approach]</a:t>
            </a:r>
            <a:r>
              <a:rPr lang="en-US" sz="2400" b="0" dirty="0"/>
              <a:t>:  </a:t>
            </a:r>
          </a:p>
          <a:p>
            <a:pPr marL="800100" lvl="1" indent="-342900">
              <a:spcAft>
                <a:spcPts val="0"/>
              </a:spcAft>
              <a:buFont typeface="Arial" panose="020B0604020202020204" pitchFamily="34" charset="0"/>
              <a:buChar char="•"/>
            </a:pPr>
            <a:r>
              <a:rPr lang="en-US" sz="2400" b="0" dirty="0"/>
              <a:t>Ignores the energy consumption and executes all rules (greedily) in </a:t>
            </a:r>
          </a:p>
          <a:p>
            <a:pPr lvl="1">
              <a:spcAft>
                <a:spcPts val="0"/>
              </a:spcAft>
            </a:pPr>
            <a:r>
              <a:rPr lang="en-US" sz="2400" b="0" dirty="0"/>
              <a:t>    the Meta-Rule-Table.</a:t>
            </a:r>
          </a:p>
          <a:p>
            <a:pPr marL="800100" lvl="1" indent="-342900">
              <a:spcAft>
                <a:spcPts val="0"/>
              </a:spcAft>
              <a:buFont typeface="Arial" panose="020B0604020202020204" pitchFamily="34" charset="0"/>
              <a:buChar char="•"/>
            </a:pPr>
            <a:endParaRPr lang="en-US" sz="2400" b="0" dirty="0"/>
          </a:p>
          <a:p>
            <a:pPr lvl="1">
              <a:spcAft>
                <a:spcPts val="0"/>
              </a:spcAft>
            </a:pPr>
            <a:r>
              <a:rPr lang="en-US" sz="2400" dirty="0"/>
              <a:t>If-This-Then-That (IFTTT):</a:t>
            </a:r>
            <a:r>
              <a:rPr lang="en-US" sz="2400" b="0" dirty="0"/>
              <a:t> </a:t>
            </a:r>
          </a:p>
          <a:p>
            <a:pPr marL="800100" lvl="1" indent="-342900">
              <a:spcAft>
                <a:spcPts val="0"/>
              </a:spcAft>
              <a:buFont typeface="Arial" panose="020B0604020202020204" pitchFamily="34" charset="0"/>
              <a:buChar char="•"/>
            </a:pPr>
            <a:r>
              <a:rPr lang="en-US" sz="2400" b="0" dirty="0"/>
              <a:t>Executes the IFTTT preferences configured by the users.</a:t>
            </a:r>
          </a:p>
          <a:p>
            <a:pPr marL="800100" lvl="1" indent="-342900">
              <a:spcAft>
                <a:spcPts val="0"/>
              </a:spcAft>
              <a:buFont typeface="Arial" panose="020B0604020202020204" pitchFamily="34" charset="0"/>
              <a:buChar char="•"/>
            </a:pPr>
            <a:endParaRPr lang="en-US" sz="2400" b="0" dirty="0"/>
          </a:p>
          <a:p>
            <a:pPr lvl="1">
              <a:spcAft>
                <a:spcPts val="0"/>
              </a:spcAft>
            </a:pPr>
            <a:r>
              <a:rPr lang="en-US" sz="2400" dirty="0"/>
              <a:t>Energy Planner (EP)</a:t>
            </a:r>
            <a:r>
              <a:rPr lang="en-US" sz="2400" b="0" dirty="0"/>
              <a:t> : </a:t>
            </a:r>
          </a:p>
          <a:p>
            <a:pPr marL="800100" lvl="1" indent="-342900">
              <a:spcAft>
                <a:spcPts val="0"/>
              </a:spcAft>
              <a:buFont typeface="Arial" panose="020B0604020202020204" pitchFamily="34" charset="0"/>
              <a:buChar char="•"/>
            </a:pPr>
            <a:r>
              <a:rPr lang="en-US" sz="2400" b="0" dirty="0"/>
              <a:t>Executes meta-rules considering the trade-off between convenience and </a:t>
            </a:r>
          </a:p>
          <a:p>
            <a:pPr lvl="1">
              <a:spcAft>
                <a:spcPts val="0"/>
              </a:spcAft>
            </a:pPr>
            <a:r>
              <a:rPr lang="en-US" sz="2400" b="0" dirty="0"/>
              <a:t>    energy consumption.</a:t>
            </a:r>
          </a:p>
        </p:txBody>
      </p:sp>
    </p:spTree>
    <p:extLst>
      <p:ext uri="{BB962C8B-B14F-4D97-AF65-F5344CB8AC3E}">
        <p14:creationId xmlns:p14="http://schemas.microsoft.com/office/powerpoint/2010/main" val="422309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Solution: The IMCF Framework</a:t>
            </a:r>
          </a:p>
        </p:txBody>
      </p:sp>
      <p:sp>
        <p:nvSpPr>
          <p:cNvPr id="4" name="Rectangle 3">
            <a:extLst>
              <a:ext uri="{FF2B5EF4-FFF2-40B4-BE49-F238E27FC236}">
                <a16:creationId xmlns:a16="http://schemas.microsoft.com/office/drawing/2014/main" id="{9B1FC3FC-0905-4F29-BF98-2E5BFBD70CDD}"/>
              </a:ext>
            </a:extLst>
          </p:cNvPr>
          <p:cNvSpPr/>
          <p:nvPr/>
        </p:nvSpPr>
        <p:spPr>
          <a:xfrm>
            <a:off x="479376" y="4525377"/>
            <a:ext cx="11254815" cy="2215991"/>
          </a:xfrm>
          <a:prstGeom prst="rect">
            <a:avLst/>
          </a:prstGeom>
        </p:spPr>
        <p:txBody>
          <a:bodyPr wrap="square">
            <a:spAutoFit/>
          </a:bodyPr>
          <a:lstStyle/>
          <a:p>
            <a:pPr lvl="1"/>
            <a:r>
              <a:rPr lang="en-US" sz="2400" b="0" dirty="0"/>
              <a:t>The </a:t>
            </a:r>
            <a:r>
              <a:rPr lang="en-US" sz="2400" i="1" u="sng" dirty="0"/>
              <a:t>IoT Meta-Control Firewall (IMCF) </a:t>
            </a:r>
            <a:r>
              <a:rPr lang="en-US" sz="2400" b="0" dirty="0"/>
              <a:t>Framework:</a:t>
            </a:r>
          </a:p>
          <a:p>
            <a:pPr marL="1428750" lvl="2" indent="-514350">
              <a:buFont typeface="Arial" panose="020B0604020202020204" pitchFamily="34" charset="0"/>
              <a:buChar char="•"/>
            </a:pPr>
            <a:r>
              <a:rPr lang="en-US" sz="2400" dirty="0"/>
              <a:t>Amortization Plan (AP) algorithm:</a:t>
            </a:r>
          </a:p>
          <a:p>
            <a:pPr marL="1714500" lvl="3" indent="-342900">
              <a:buFont typeface="Arial" panose="020B0604020202020204" pitchFamily="34" charset="0"/>
              <a:buChar char="•"/>
            </a:pPr>
            <a:r>
              <a:rPr lang="en-US" sz="2400" b="0" dirty="0"/>
              <a:t>Calculates the maximum energy budget constraint</a:t>
            </a:r>
          </a:p>
          <a:p>
            <a:pPr marL="1428750" lvl="2" indent="-514350">
              <a:buFont typeface="Arial" panose="020B0604020202020204" pitchFamily="34" charset="0"/>
              <a:buChar char="•"/>
            </a:pPr>
            <a:r>
              <a:rPr lang="en-US" sz="2400" dirty="0"/>
              <a:t>Energy Plan (EP) algorithm:</a:t>
            </a:r>
          </a:p>
          <a:p>
            <a:pPr marL="1714500" lvl="3" indent="-342900">
              <a:buFont typeface="Arial" panose="020B0604020202020204" pitchFamily="34" charset="0"/>
              <a:buChar char="•"/>
            </a:pPr>
            <a:r>
              <a:rPr lang="en-US" sz="2400" b="0" dirty="0"/>
              <a:t>Executed in fixed time slots for generating an energy plan solution. </a:t>
            </a:r>
            <a:endParaRPr lang="en-US" sz="1800" b="0" dirty="0"/>
          </a:p>
          <a:p>
            <a:pPr marL="971550" lvl="1" indent="-514350">
              <a:buFont typeface="Arial" panose="020B0604020202020204" pitchFamily="34" charset="0"/>
              <a:buChar char="•"/>
            </a:pPr>
            <a:endParaRPr lang="en-US" sz="1800" b="0" dirty="0"/>
          </a:p>
        </p:txBody>
      </p:sp>
      <p:pic>
        <p:nvPicPr>
          <p:cNvPr id="7" name="Picture 6">
            <a:extLst>
              <a:ext uri="{FF2B5EF4-FFF2-40B4-BE49-F238E27FC236}">
                <a16:creationId xmlns:a16="http://schemas.microsoft.com/office/drawing/2014/main" id="{77C552F9-AB20-42BE-9476-56AADA0503F6}"/>
              </a:ext>
            </a:extLst>
          </p:cNvPr>
          <p:cNvPicPr>
            <a:picLocks noChangeAspect="1"/>
          </p:cNvPicPr>
          <p:nvPr/>
        </p:nvPicPr>
        <p:blipFill>
          <a:blip r:embed="rId3"/>
          <a:stretch>
            <a:fillRect/>
          </a:stretch>
        </p:blipFill>
        <p:spPr>
          <a:xfrm>
            <a:off x="457810" y="1196752"/>
            <a:ext cx="11254814" cy="3282952"/>
          </a:xfrm>
          <a:prstGeom prst="rect">
            <a:avLst/>
          </a:prstGeom>
        </p:spPr>
      </p:pic>
    </p:spTree>
    <p:extLst>
      <p:ext uri="{BB962C8B-B14F-4D97-AF65-F5344CB8AC3E}">
        <p14:creationId xmlns:p14="http://schemas.microsoft.com/office/powerpoint/2010/main" val="389984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Amortization Plan &amp; Energy Plan Algorithms</a:t>
            </a:r>
          </a:p>
        </p:txBody>
      </p:sp>
      <p:sp>
        <p:nvSpPr>
          <p:cNvPr id="4" name="Rectangle 3">
            <a:extLst>
              <a:ext uri="{FF2B5EF4-FFF2-40B4-BE49-F238E27FC236}">
                <a16:creationId xmlns:a16="http://schemas.microsoft.com/office/drawing/2014/main" id="{A50EBD80-1E2D-4D9D-8ADC-9A735D35CC70}"/>
              </a:ext>
            </a:extLst>
          </p:cNvPr>
          <p:cNvSpPr/>
          <p:nvPr/>
        </p:nvSpPr>
        <p:spPr>
          <a:xfrm>
            <a:off x="551384" y="1379747"/>
            <a:ext cx="11254815" cy="4832092"/>
          </a:xfrm>
          <a:prstGeom prst="rect">
            <a:avLst/>
          </a:prstGeom>
        </p:spPr>
        <p:txBody>
          <a:bodyPr wrap="square">
            <a:spAutoFit/>
          </a:bodyPr>
          <a:lstStyle/>
          <a:p>
            <a:r>
              <a:rPr lang="en-US" sz="2800" dirty="0"/>
              <a:t>AP: </a:t>
            </a:r>
            <a:r>
              <a:rPr lang="en-US" sz="2800" b="0" dirty="0"/>
              <a:t>Calculates the energy budget constraint </a:t>
            </a:r>
            <a:r>
              <a:rPr lang="en-US" sz="2800" b="0" dirty="0">
                <a:sym typeface="Wingdings" panose="05000000000000000000" pitchFamily="2" charset="2"/>
              </a:rPr>
              <a:t> </a:t>
            </a:r>
            <a:r>
              <a:rPr lang="en-US" sz="2800" b="0" dirty="0"/>
              <a:t>subject to a monthly residence Energy Consumption Profile</a:t>
            </a:r>
          </a:p>
          <a:p>
            <a:pPr marL="800100" lvl="1" indent="-342900">
              <a:buFont typeface="Arial" panose="020B0604020202020204" pitchFamily="34" charset="0"/>
              <a:buChar char="•"/>
            </a:pPr>
            <a:r>
              <a:rPr lang="en-US" sz="2800" b="0" dirty="0"/>
              <a:t>Balloon Linear Amortization Formula (BLAF)</a:t>
            </a:r>
          </a:p>
          <a:p>
            <a:pPr marL="800100" lvl="1" indent="-342900">
              <a:buFont typeface="Arial" panose="020B0604020202020204" pitchFamily="34" charset="0"/>
              <a:buChar char="•"/>
            </a:pPr>
            <a:r>
              <a:rPr lang="en-US" sz="2800" b="0" dirty="0"/>
              <a:t>ECP-based Amortization Formula (EAF)</a:t>
            </a:r>
          </a:p>
          <a:p>
            <a:pPr marL="800100" lvl="1" indent="-342900">
              <a:buFont typeface="Arial" panose="020B0604020202020204" pitchFamily="34" charset="0"/>
              <a:buChar char="•"/>
            </a:pPr>
            <a:r>
              <a:rPr lang="en-US" sz="2800" b="0" dirty="0"/>
              <a:t>Linear Amortization Formula (LAF)</a:t>
            </a:r>
          </a:p>
          <a:p>
            <a:pPr lvl="1"/>
            <a:endParaRPr lang="en-US" sz="2800" dirty="0"/>
          </a:p>
          <a:p>
            <a:pPr lvl="1"/>
            <a:endParaRPr lang="en-US" sz="2800" dirty="0"/>
          </a:p>
          <a:p>
            <a:r>
              <a:rPr lang="en-US" sz="2800" dirty="0"/>
              <a:t>EP: </a:t>
            </a:r>
            <a:r>
              <a:rPr lang="en-US" sz="2800" b="0" dirty="0"/>
              <a:t>Utilizes the hill climbing approach </a:t>
            </a:r>
          </a:p>
          <a:p>
            <a:pPr marL="914400" lvl="1" indent="-457200">
              <a:buFont typeface="Arial" panose="020B0604020202020204" pitchFamily="34" charset="0"/>
              <a:buChar char="•"/>
            </a:pPr>
            <a:r>
              <a:rPr lang="en-US" sz="2800" b="0" dirty="0"/>
              <a:t>Searches decision space for a solution</a:t>
            </a:r>
          </a:p>
          <a:p>
            <a:pPr marL="914400" lvl="1" indent="-457200">
              <a:buFont typeface="Arial" panose="020B0604020202020204" pitchFamily="34" charset="0"/>
              <a:buChar char="•"/>
            </a:pPr>
            <a:r>
              <a:rPr lang="en-US" sz="2800" b="0" dirty="0"/>
              <a:t>Optimize users’ convenience </a:t>
            </a:r>
          </a:p>
          <a:p>
            <a:pPr marL="914400" lvl="1" indent="-457200">
              <a:buFont typeface="Arial" panose="020B0604020202020204" pitchFamily="34" charset="0"/>
              <a:buChar char="•"/>
            </a:pPr>
            <a:r>
              <a:rPr lang="en-US" sz="2800" b="0" dirty="0"/>
              <a:t>Satisfy energy constraint</a:t>
            </a:r>
            <a:endParaRPr lang="en-US" sz="2800" dirty="0"/>
          </a:p>
        </p:txBody>
      </p:sp>
      <p:pic>
        <p:nvPicPr>
          <p:cNvPr id="3" name="Picture 2">
            <a:extLst>
              <a:ext uri="{FF2B5EF4-FFF2-40B4-BE49-F238E27FC236}">
                <a16:creationId xmlns:a16="http://schemas.microsoft.com/office/drawing/2014/main" id="{0CB6418B-4DE1-4576-A86D-38F73D1EB557}"/>
              </a:ext>
            </a:extLst>
          </p:cNvPr>
          <p:cNvPicPr>
            <a:picLocks noChangeAspect="1"/>
          </p:cNvPicPr>
          <p:nvPr/>
        </p:nvPicPr>
        <p:blipFill rotWithShape="1">
          <a:blip r:embed="rId3"/>
          <a:srcRect l="1851" r="2327"/>
          <a:stretch/>
        </p:blipFill>
        <p:spPr>
          <a:xfrm>
            <a:off x="7968208" y="2972065"/>
            <a:ext cx="3983088" cy="3337255"/>
          </a:xfrm>
          <a:prstGeom prst="rect">
            <a:avLst/>
          </a:prstGeom>
        </p:spPr>
      </p:pic>
    </p:spTree>
    <p:extLst>
      <p:ext uri="{BB962C8B-B14F-4D97-AF65-F5344CB8AC3E}">
        <p14:creationId xmlns:p14="http://schemas.microsoft.com/office/powerpoint/2010/main" val="187275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IMCF System Architecture</a:t>
            </a:r>
          </a:p>
        </p:txBody>
      </p:sp>
      <p:pic>
        <p:nvPicPr>
          <p:cNvPr id="3" name="Picture 2">
            <a:extLst>
              <a:ext uri="{FF2B5EF4-FFF2-40B4-BE49-F238E27FC236}">
                <a16:creationId xmlns:a16="http://schemas.microsoft.com/office/drawing/2014/main" id="{041BCB8B-3FA5-477D-9046-C41AF88854A4}"/>
              </a:ext>
            </a:extLst>
          </p:cNvPr>
          <p:cNvPicPr>
            <a:picLocks noChangeAspect="1"/>
          </p:cNvPicPr>
          <p:nvPr/>
        </p:nvPicPr>
        <p:blipFill>
          <a:blip r:embed="rId3"/>
          <a:stretch>
            <a:fillRect/>
          </a:stretch>
        </p:blipFill>
        <p:spPr>
          <a:xfrm>
            <a:off x="2557899" y="1425122"/>
            <a:ext cx="7076200" cy="3130779"/>
          </a:xfrm>
          <a:prstGeom prst="rect">
            <a:avLst/>
          </a:prstGeom>
        </p:spPr>
      </p:pic>
      <p:sp>
        <p:nvSpPr>
          <p:cNvPr id="5" name="Rectangle 4">
            <a:extLst>
              <a:ext uri="{FF2B5EF4-FFF2-40B4-BE49-F238E27FC236}">
                <a16:creationId xmlns:a16="http://schemas.microsoft.com/office/drawing/2014/main" id="{6D97D857-E094-4440-97D5-C3AEEEC150EA}"/>
              </a:ext>
            </a:extLst>
          </p:cNvPr>
          <p:cNvSpPr/>
          <p:nvPr/>
        </p:nvSpPr>
        <p:spPr>
          <a:xfrm>
            <a:off x="263352" y="4725144"/>
            <a:ext cx="11809312" cy="1815882"/>
          </a:xfrm>
          <a:prstGeom prst="rect">
            <a:avLst/>
          </a:prstGeom>
        </p:spPr>
        <p:txBody>
          <a:bodyPr wrap="square">
            <a:spAutoFit/>
          </a:bodyPr>
          <a:lstStyle/>
          <a:p>
            <a:pPr marL="457200" indent="-457200">
              <a:buFont typeface="Arial" panose="020B0604020202020204" pitchFamily="34" charset="0"/>
              <a:buChar char="•"/>
            </a:pPr>
            <a:r>
              <a:rPr lang="en-US" sz="2800" dirty="0"/>
              <a:t>Local Controller</a:t>
            </a:r>
            <a:r>
              <a:rPr lang="en-US" sz="2800" b="0" dirty="0"/>
              <a:t> </a:t>
            </a:r>
            <a:r>
              <a:rPr lang="en-US" sz="2800" b="0" dirty="0">
                <a:sym typeface="Wingdings" panose="05000000000000000000" pitchFamily="2" charset="2"/>
              </a:rPr>
              <a:t> </a:t>
            </a:r>
            <a:r>
              <a:rPr lang="en-US" sz="2800" b="0" dirty="0"/>
              <a:t>direct communication with the IoT devices </a:t>
            </a:r>
          </a:p>
          <a:p>
            <a:pPr marL="457200" indent="-457200">
              <a:buFont typeface="Arial" panose="020B0604020202020204" pitchFamily="34" charset="0"/>
              <a:buChar char="•"/>
            </a:pPr>
            <a:r>
              <a:rPr lang="en-US" sz="2800" dirty="0" err="1"/>
              <a:t>OpenHAB</a:t>
            </a:r>
            <a:r>
              <a:rPr lang="en-US" sz="2800" b="0" dirty="0"/>
              <a:t> smartphone application</a:t>
            </a:r>
          </a:p>
          <a:p>
            <a:pPr marL="457200" indent="-457200">
              <a:buFont typeface="Arial" panose="020B0604020202020204" pitchFamily="34" charset="0"/>
              <a:buChar char="•"/>
            </a:pPr>
            <a:r>
              <a:rPr lang="en-US" sz="2800" b="0" dirty="0"/>
              <a:t>APP connects to the </a:t>
            </a:r>
            <a:r>
              <a:rPr lang="en-US" sz="2800" dirty="0"/>
              <a:t>Cloud Controller </a:t>
            </a:r>
          </a:p>
          <a:p>
            <a:pPr marL="457200" indent="-457200">
              <a:buFont typeface="Arial" panose="020B0604020202020204" pitchFamily="34" charset="0"/>
              <a:buChar char="•"/>
            </a:pPr>
            <a:r>
              <a:rPr lang="en-US" sz="2800" dirty="0"/>
              <a:t>Cloud Meta-Controller</a:t>
            </a:r>
            <a:r>
              <a:rPr lang="en-US" sz="2800" b="0" dirty="0"/>
              <a:t> </a:t>
            </a:r>
            <a:r>
              <a:rPr lang="en-US" sz="2800" b="0" dirty="0">
                <a:sym typeface="Wingdings" panose="05000000000000000000" pitchFamily="2" charset="2"/>
              </a:rPr>
              <a:t></a:t>
            </a:r>
            <a:r>
              <a:rPr lang="en-US" sz="2800" b="0" dirty="0"/>
              <a:t> enable users to configure/run custom rules</a:t>
            </a:r>
          </a:p>
        </p:txBody>
      </p:sp>
    </p:spTree>
    <p:extLst>
      <p:ext uri="{BB962C8B-B14F-4D97-AF65-F5344CB8AC3E}">
        <p14:creationId xmlns:p14="http://schemas.microsoft.com/office/powerpoint/2010/main" val="45923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395-7A97-48A7-9A25-498E16B91A69}"/>
              </a:ext>
            </a:extLst>
          </p:cNvPr>
          <p:cNvSpPr>
            <a:spLocks noGrp="1"/>
          </p:cNvSpPr>
          <p:nvPr>
            <p:ph type="title"/>
          </p:nvPr>
        </p:nvSpPr>
        <p:spPr/>
        <p:txBody>
          <a:bodyPr/>
          <a:lstStyle/>
          <a:p>
            <a:r>
              <a:rPr lang="en-US" sz="4000" b="0" dirty="0"/>
              <a:t>IMCF Implementation</a:t>
            </a:r>
          </a:p>
        </p:txBody>
      </p:sp>
      <p:grpSp>
        <p:nvGrpSpPr>
          <p:cNvPr id="8" name="Group 7">
            <a:extLst>
              <a:ext uri="{FF2B5EF4-FFF2-40B4-BE49-F238E27FC236}">
                <a16:creationId xmlns:a16="http://schemas.microsoft.com/office/drawing/2014/main" id="{51B801C7-C785-4D05-B669-204D5F63882B}"/>
              </a:ext>
            </a:extLst>
          </p:cNvPr>
          <p:cNvGrpSpPr/>
          <p:nvPr/>
        </p:nvGrpSpPr>
        <p:grpSpPr>
          <a:xfrm>
            <a:off x="7320136" y="3338310"/>
            <a:ext cx="4612773" cy="3043018"/>
            <a:chOff x="7037547" y="3318903"/>
            <a:chExt cx="4751345" cy="3134433"/>
          </a:xfrm>
        </p:grpSpPr>
        <p:pic>
          <p:nvPicPr>
            <p:cNvPr id="9" name="Picture 2">
              <a:extLst>
                <a:ext uri="{FF2B5EF4-FFF2-40B4-BE49-F238E27FC236}">
                  <a16:creationId xmlns:a16="http://schemas.microsoft.com/office/drawing/2014/main" id="{6D8A16C5-6BAE-413F-A26E-9A97FA0A5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360" y="3918816"/>
              <a:ext cx="3635532" cy="2534520"/>
            </a:xfrm>
            <a:prstGeom prst="rect">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B8AA0491-04BF-4665-A313-1C8F14D51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547" y="3318903"/>
              <a:ext cx="1861321" cy="1861321"/>
            </a:xfrm>
            <a:prstGeom prst="rect">
              <a:avLst/>
            </a:prstGeom>
          </p:spPr>
        </p:pic>
        <p:sp>
          <p:nvSpPr>
            <p:cNvPr id="11" name="Rectangle 10">
              <a:extLst>
                <a:ext uri="{FF2B5EF4-FFF2-40B4-BE49-F238E27FC236}">
                  <a16:creationId xmlns:a16="http://schemas.microsoft.com/office/drawing/2014/main" id="{3367FF5B-6990-43DF-BD2A-F876F3129459}"/>
                </a:ext>
              </a:extLst>
            </p:cNvPr>
            <p:cNvSpPr/>
            <p:nvPr/>
          </p:nvSpPr>
          <p:spPr>
            <a:xfrm>
              <a:off x="8153360" y="6048791"/>
              <a:ext cx="3635532" cy="391991"/>
            </a:xfrm>
            <a:prstGeom prst="rect">
              <a:avLst/>
            </a:prstGeom>
            <a:solidFill>
              <a:schemeClr val="bg1">
                <a:alpha val="40000"/>
              </a:schemeClr>
            </a:solidFill>
            <a:ln>
              <a:noFill/>
            </a:ln>
            <a:effectLst>
              <a:glow>
                <a:schemeClr val="accent2">
                  <a:satMod val="175000"/>
                </a:schemeClr>
              </a:glow>
              <a:softEdge rad="0"/>
            </a:effectLst>
          </p:spPr>
          <p:txBody>
            <a:bodyPr wrap="square" tIns="3600" bIns="3600">
              <a:spAutoFit/>
            </a:bodyPr>
            <a:lstStyle/>
            <a:p>
              <a:pPr algn="ctr"/>
              <a:r>
                <a:rPr lang="en-GB" sz="2500" dirty="0">
                  <a:hlinkClick r:id="rId5"/>
                </a:rPr>
                <a:t>anyplace.cs.ucy.ac.cy</a:t>
              </a:r>
              <a:endParaRPr lang="en-CY" sz="2500" dirty="0"/>
            </a:p>
          </p:txBody>
        </p:sp>
      </p:grpSp>
      <p:pic>
        <p:nvPicPr>
          <p:cNvPr id="12" name="Picture 11">
            <a:extLst>
              <a:ext uri="{FF2B5EF4-FFF2-40B4-BE49-F238E27FC236}">
                <a16:creationId xmlns:a16="http://schemas.microsoft.com/office/drawing/2014/main" id="{2053EBF0-95AF-49EC-951B-93BD0489F0EB}"/>
              </a:ext>
            </a:extLst>
          </p:cNvPr>
          <p:cNvPicPr>
            <a:picLocks noChangeAspect="1"/>
          </p:cNvPicPr>
          <p:nvPr/>
        </p:nvPicPr>
        <p:blipFill>
          <a:blip r:embed="rId6"/>
          <a:stretch>
            <a:fillRect/>
          </a:stretch>
        </p:blipFill>
        <p:spPr>
          <a:xfrm>
            <a:off x="1912727" y="3645024"/>
            <a:ext cx="1416734" cy="1416734"/>
          </a:xfrm>
          <a:prstGeom prst="rect">
            <a:avLst/>
          </a:prstGeom>
        </p:spPr>
      </p:pic>
      <p:pic>
        <p:nvPicPr>
          <p:cNvPr id="13" name="Picture 12" descr="A close up of a logo&#10;&#10;Description automatically generated">
            <a:extLst>
              <a:ext uri="{FF2B5EF4-FFF2-40B4-BE49-F238E27FC236}">
                <a16:creationId xmlns:a16="http://schemas.microsoft.com/office/drawing/2014/main" id="{227D9A0B-4173-4A55-AD94-A1248F30EC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5560" y="2460817"/>
            <a:ext cx="1112199" cy="1112199"/>
          </a:xfrm>
          <a:prstGeom prst="rect">
            <a:avLst/>
          </a:prstGeom>
        </p:spPr>
      </p:pic>
      <p:pic>
        <p:nvPicPr>
          <p:cNvPr id="14" name="Picture 13" descr="A close up of a logo&#10;&#10;Description automatically generated">
            <a:extLst>
              <a:ext uri="{FF2B5EF4-FFF2-40B4-BE49-F238E27FC236}">
                <a16:creationId xmlns:a16="http://schemas.microsoft.com/office/drawing/2014/main" id="{482FAA29-199D-4ED2-9E4C-70F8B04A6F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1940" y="1196752"/>
            <a:ext cx="1109564" cy="1109564"/>
          </a:xfrm>
          <a:prstGeom prst="rect">
            <a:avLst/>
          </a:prstGeom>
        </p:spPr>
      </p:pic>
      <p:pic>
        <p:nvPicPr>
          <p:cNvPr id="15" name="Picture 14" descr="A close up of a logo&#10;&#10;Description automatically generated">
            <a:extLst>
              <a:ext uri="{FF2B5EF4-FFF2-40B4-BE49-F238E27FC236}">
                <a16:creationId xmlns:a16="http://schemas.microsoft.com/office/drawing/2014/main" id="{0D31698A-4923-4F26-AE3A-7212076CDF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400" y="5013176"/>
            <a:ext cx="1440160" cy="1440160"/>
          </a:xfrm>
          <a:prstGeom prst="rect">
            <a:avLst/>
          </a:prstGeom>
        </p:spPr>
      </p:pic>
      <p:pic>
        <p:nvPicPr>
          <p:cNvPr id="1026" name="Picture 2" descr="Official MariaDB Logos | MariaDB">
            <a:extLst>
              <a:ext uri="{FF2B5EF4-FFF2-40B4-BE49-F238E27FC236}">
                <a16:creationId xmlns:a16="http://schemas.microsoft.com/office/drawing/2014/main" id="{03778D4D-DCE7-44EC-853B-0D8784E415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392" y="2578402"/>
            <a:ext cx="1220244" cy="994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con | Jar file format">
            <a:extLst>
              <a:ext uri="{FF2B5EF4-FFF2-40B4-BE49-F238E27FC236}">
                <a16:creationId xmlns:a16="http://schemas.microsoft.com/office/drawing/2014/main" id="{A1862664-3870-4FBD-951E-71DDC2604E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7058" y="4964594"/>
            <a:ext cx="1416734" cy="1416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ravel Framework Logo Vector (.AI) Free Download">
            <a:extLst>
              <a:ext uri="{FF2B5EF4-FFF2-40B4-BE49-F238E27FC236}">
                <a16:creationId xmlns:a16="http://schemas.microsoft.com/office/drawing/2014/main" id="{1439F0C5-0B82-4578-B79B-2B95D86DE7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5840" y="4792890"/>
            <a:ext cx="1781981" cy="154438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wnload Free png PHP Logo PNG Transparent &amp; SVG Vector - Freebie Supply -  DLPNG.com">
            <a:extLst>
              <a:ext uri="{FF2B5EF4-FFF2-40B4-BE49-F238E27FC236}">
                <a16:creationId xmlns:a16="http://schemas.microsoft.com/office/drawing/2014/main" id="{47A5D7AE-136C-4C20-A59E-C02BFA11E54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27044" y="4899079"/>
            <a:ext cx="1416735" cy="141673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penHAB">
            <a:extLst>
              <a:ext uri="{FF2B5EF4-FFF2-40B4-BE49-F238E27FC236}">
                <a16:creationId xmlns:a16="http://schemas.microsoft.com/office/drawing/2014/main" id="{EB84FEDF-91FA-4E9F-B276-E07E52DAE3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5720" y="1262024"/>
            <a:ext cx="4419211" cy="9720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nternet Of Things | eClub Prague">
            <a:extLst>
              <a:ext uri="{FF2B5EF4-FFF2-40B4-BE49-F238E27FC236}">
                <a16:creationId xmlns:a16="http://schemas.microsoft.com/office/drawing/2014/main" id="{9C977656-9F71-4469-A07B-74BDF37714B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18347" y="2417448"/>
            <a:ext cx="1781981" cy="17819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40C3C19E-6DE0-412F-BC82-BACB9AFC8521}"/>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200366" y="2831005"/>
            <a:ext cx="1195992" cy="1195990"/>
          </a:xfrm>
          <a:prstGeom prst="rect">
            <a:avLst/>
          </a:prstGeom>
        </p:spPr>
      </p:pic>
      <p:pic>
        <p:nvPicPr>
          <p:cNvPr id="19" name="Picture 18">
            <a:extLst>
              <a:ext uri="{FF2B5EF4-FFF2-40B4-BE49-F238E27FC236}">
                <a16:creationId xmlns:a16="http://schemas.microsoft.com/office/drawing/2014/main" id="{2665AE97-92A0-4420-8420-49814C0AE638}"/>
              </a:ext>
            </a:extLst>
          </p:cNvPr>
          <p:cNvPicPr>
            <a:picLocks noChangeAspect="1"/>
          </p:cNvPicPr>
          <p:nvPr/>
        </p:nvPicPr>
        <p:blipFill>
          <a:blip r:embed="rId17"/>
          <a:stretch>
            <a:fillRect/>
          </a:stretch>
        </p:blipFill>
        <p:spPr>
          <a:xfrm>
            <a:off x="8403407" y="1844824"/>
            <a:ext cx="3653597" cy="1633230"/>
          </a:xfrm>
          <a:prstGeom prst="rect">
            <a:avLst/>
          </a:prstGeom>
        </p:spPr>
      </p:pic>
      <p:pic>
        <p:nvPicPr>
          <p:cNvPr id="34" name="Picture 33">
            <a:extLst>
              <a:ext uri="{FF2B5EF4-FFF2-40B4-BE49-F238E27FC236}">
                <a16:creationId xmlns:a16="http://schemas.microsoft.com/office/drawing/2014/main" id="{76EA2AB2-13E8-439C-9778-DCC87F7F758B}"/>
              </a:ext>
            </a:extLst>
          </p:cNvPr>
          <p:cNvPicPr>
            <a:picLocks noChangeAspect="1"/>
          </p:cNvPicPr>
          <p:nvPr/>
        </p:nvPicPr>
        <p:blipFill rotWithShape="1">
          <a:blip r:embed="rId18">
            <a:clrChange>
              <a:clrFrom>
                <a:srgbClr val="FFFFFF"/>
              </a:clrFrom>
              <a:clrTo>
                <a:srgbClr val="FFFFFF">
                  <a:alpha val="0"/>
                </a:srgbClr>
              </a:clrTo>
            </a:clrChange>
          </a:blip>
          <a:srcRect b="11992"/>
          <a:stretch/>
        </p:blipFill>
        <p:spPr>
          <a:xfrm>
            <a:off x="10992544" y="980728"/>
            <a:ext cx="948116" cy="837914"/>
          </a:xfrm>
          <a:prstGeom prst="rect">
            <a:avLst/>
          </a:prstGeom>
        </p:spPr>
      </p:pic>
      <p:pic>
        <p:nvPicPr>
          <p:cNvPr id="1048" name="Picture 24" descr="iOS logo and symbol, meaning, history, PNG">
            <a:extLst>
              <a:ext uri="{FF2B5EF4-FFF2-40B4-BE49-F238E27FC236}">
                <a16:creationId xmlns:a16="http://schemas.microsoft.com/office/drawing/2014/main" id="{DE91A0FF-D77D-416E-A71F-5ADCEE1E52F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96400" y="1178464"/>
            <a:ext cx="1224476" cy="56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8433</TotalTime>
  <Words>1406</Words>
  <Application>Microsoft Macintosh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Wingdings</vt:lpstr>
      <vt:lpstr>Default Design</vt:lpstr>
      <vt:lpstr>PowerPoint Presentation</vt:lpstr>
      <vt:lpstr>Climate Change</vt:lpstr>
      <vt:lpstr>Rule Automation Workflows (RAW)</vt:lpstr>
      <vt:lpstr>Problem</vt:lpstr>
      <vt:lpstr>Algorithms</vt:lpstr>
      <vt:lpstr>Solution: The IMCF Framework</vt:lpstr>
      <vt:lpstr>Amortization Plan &amp; Energy Plan Algorithms</vt:lpstr>
      <vt:lpstr>IMCF System Architecture</vt:lpstr>
      <vt:lpstr>IMCF Implementation</vt:lpstr>
      <vt:lpstr>IMCF GUI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Exploration of Telco Big Data with Compression and Decaying</dc:title>
  <dc:subject>University of Cyprus</dc:subject>
  <dc:creator>Demetris Zeinalipour; Costantinos Costa</dc:creator>
  <cp:lastModifiedBy>Demetris Zeinalipour</cp:lastModifiedBy>
  <cp:revision>1350</cp:revision>
  <cp:lastPrinted>2005-08-16T19:27:47Z</cp:lastPrinted>
  <dcterms:created xsi:type="dcterms:W3CDTF">2016-03-24T13:15:50Z</dcterms:created>
  <dcterms:modified xsi:type="dcterms:W3CDTF">2021-04-08T07:03:13Z</dcterms:modified>
</cp:coreProperties>
</file>