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0" r:id="rId7"/>
    <p:sldId id="269" r:id="rId8"/>
    <p:sldId id="261" r:id="rId9"/>
    <p:sldId id="262" r:id="rId10"/>
    <p:sldId id="276" r:id="rId11"/>
    <p:sldId id="264" r:id="rId12"/>
    <p:sldId id="265" r:id="rId13"/>
    <p:sldId id="266" r:id="rId14"/>
    <p:sldId id="267" r:id="rId15"/>
    <p:sldId id="268" r:id="rId16"/>
    <p:sldId id="271" r:id="rId17"/>
    <p:sldId id="272" r:id="rId18"/>
    <p:sldId id="273" r:id="rId19"/>
    <p:sldId id="26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88"/>
    <p:restoredTop sz="89009"/>
  </p:normalViewPr>
  <p:slideViewPr>
    <p:cSldViewPr snapToGrid="0" snapToObjects="1">
      <p:cViewPr varScale="1">
        <p:scale>
          <a:sx n="84" d="100"/>
          <a:sy n="84" d="100"/>
        </p:scale>
        <p:origin x="21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fr-FR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8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fr-FR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86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fr-FR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87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fr-FR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88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3D6D72F2-566C-410E-87A0-92FBC4C08F2A}" type="slidenum">
              <a:rPr lang="fr-FR" sz="1400" b="0" strike="noStrike" spc="-1">
                <a:latin typeface="Times New Roman"/>
              </a:rPr>
              <a:t>‹#›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w.com/en/eu-commission-planning-green-auto-industry-rescue-report/a-53505451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Intergovernmental_Panel_on_Climate_Change#cite_note-2" TargetMode="External"/><Relationship Id="rId13" Type="http://schemas.openxmlformats.org/officeDocument/2006/relationships/hyperlink" Target="https://en.wikipedia.org/wiki/Economic_impacts_of_climate_change" TargetMode="External"/><Relationship Id="rId18" Type="http://schemas.openxmlformats.org/officeDocument/2006/relationships/hyperlink" Target="https://en.wikipedia.org/wiki/Intergovernmental_Panel_on_Climate_Change#cite_note-5" TargetMode="External"/><Relationship Id="rId3" Type="http://schemas.openxmlformats.org/officeDocument/2006/relationships/hyperlink" Target="https://ec.europa.eu/eurostat/statistics-explained/index.php/Renewable_energy_statistics" TargetMode="External"/><Relationship Id="rId21" Type="http://schemas.openxmlformats.org/officeDocument/2006/relationships/hyperlink" Target="https://en.wikipedia.org/wiki/Intergovernmental_Panel_on_Climate_Change#cite_note-Principles-7" TargetMode="External"/><Relationship Id="rId7" Type="http://schemas.openxmlformats.org/officeDocument/2006/relationships/hyperlink" Target="https://en.wikipedia.org/wiki/Intergovernmental_Panel_on_Climate_Change#cite_note-1" TargetMode="External"/><Relationship Id="rId12" Type="http://schemas.openxmlformats.org/officeDocument/2006/relationships/hyperlink" Target="https://en.wikipedia.org/wiki/Politics" TargetMode="External"/><Relationship Id="rId17" Type="http://schemas.openxmlformats.org/officeDocument/2006/relationships/hyperlink" Target="https://en.wikipedia.org/wiki/United_Nations_General_Assembly" TargetMode="External"/><Relationship Id="rId2" Type="http://schemas.openxmlformats.org/officeDocument/2006/relationships/slide" Target="../slides/slide5.xml"/><Relationship Id="rId16" Type="http://schemas.openxmlformats.org/officeDocument/2006/relationships/hyperlink" Target="https://en.wikipedia.org/wiki/United_Nations_Environment_Programme" TargetMode="External"/><Relationship Id="rId20" Type="http://schemas.openxmlformats.org/officeDocument/2006/relationships/hyperlink" Target="https://en.wikipedia.org/wiki/Intergovernmental_Panel_on_Climate_Change#cite_note-unfccc_intro-6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United_Nations" TargetMode="External"/><Relationship Id="rId11" Type="http://schemas.openxmlformats.org/officeDocument/2006/relationships/hyperlink" Target="https://en.wikipedia.org/wiki/Climate_change" TargetMode="External"/><Relationship Id="rId24" Type="http://schemas.openxmlformats.org/officeDocument/2006/relationships/hyperlink" Target="https://en.wikipedia.org/wiki/Intergovernmental_Panel_on_Climate_Change#cite_note-Nature_Schleussner_20160725-8" TargetMode="External"/><Relationship Id="rId5" Type="http://schemas.openxmlformats.org/officeDocument/2006/relationships/hyperlink" Target="https://en.wikipedia.org/wiki/Intergovernmental_organization" TargetMode="External"/><Relationship Id="rId15" Type="http://schemas.openxmlformats.org/officeDocument/2006/relationships/hyperlink" Target="https://en.wikipedia.org/wiki/World_Meteorological_Organization" TargetMode="External"/><Relationship Id="rId23" Type="http://schemas.openxmlformats.org/officeDocument/2006/relationships/hyperlink" Target="https://en.wikipedia.org/wiki/Paris_Agreement" TargetMode="External"/><Relationship Id="rId10" Type="http://schemas.openxmlformats.org/officeDocument/2006/relationships/hyperlink" Target="https://en.wikipedia.org/wiki/Intergovernmental_Panel_on_Climate_Change#cite_note-3" TargetMode="External"/><Relationship Id="rId19" Type="http://schemas.openxmlformats.org/officeDocument/2006/relationships/hyperlink" Target="https://en.wikipedia.org/wiki/United_Nations_Framework_Convention_on_Climate_Change" TargetMode="External"/><Relationship Id="rId4" Type="http://schemas.openxmlformats.org/officeDocument/2006/relationships/hyperlink" Target="https://www.ipcc.ch/sr15/" TargetMode="External"/><Relationship Id="rId9" Type="http://schemas.openxmlformats.org/officeDocument/2006/relationships/hyperlink" Target="https://en.wikipedia.org/wiki/Science" TargetMode="External"/><Relationship Id="rId14" Type="http://schemas.openxmlformats.org/officeDocument/2006/relationships/hyperlink" Target="https://en.wikipedia.org/wiki/Intergovernmental_Panel_on_Climate_Change#cite_note-Weart_international_80s-4" TargetMode="External"/><Relationship Id="rId22" Type="http://schemas.openxmlformats.org/officeDocument/2006/relationships/hyperlink" Target="https://en.wikipedia.org/wiki/Fifth_Assessment_Report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onald_Trump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United_States_withdrawal_from_the_Paris_Agreement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US" sz="2000" b="0" strike="noStrike" spc="-1" dirty="0">
                <a:latin typeface="Arial"/>
              </a:rPr>
              <a:t>Ozone O3 hole a different problem: </a:t>
            </a:r>
            <a:r>
              <a:rPr lang="en-US" sz="2000" b="0" strike="noStrike" spc="-1" dirty="0" err="1">
                <a:latin typeface="Arial"/>
              </a:rPr>
              <a:t>Fluroscent</a:t>
            </a:r>
            <a:r>
              <a:rPr lang="en-US" sz="2000" b="0" strike="noStrike" spc="-1" dirty="0">
                <a:latin typeface="Arial"/>
              </a:rPr>
              <a:t> Gases that created a hole</a:t>
            </a:r>
          </a:p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000" dirty="0">
                <a:hlinkClick r:id="rId3"/>
              </a:rPr>
              <a:t>https://www.dw.com/en/eu-commission-planning-green-auto-industry-rescue-report/a-53505451</a:t>
            </a:r>
            <a:endParaRPr lang="fr-FR" sz="2000" b="0" strike="noStrike" spc="-1" dirty="0">
              <a:latin typeface="Arial"/>
            </a:endParaRPr>
          </a:p>
        </p:txBody>
      </p:sp>
      <p:sp>
        <p:nvSpPr>
          <p:cNvPr id="18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1869AEE-5CCF-4D01-A585-5AADD1BD4BA1}" type="slidenum">
              <a:rPr lang="en-GB" sz="1200" b="0" strike="noStrike" spc="-1">
                <a:latin typeface="Calibri"/>
              </a:rPr>
              <a:t>4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US" sz="2000" b="0" u="sng" strike="noStrike" spc="-1" dirty="0">
                <a:solidFill>
                  <a:srgbClr val="000000"/>
                </a:solidFill>
                <a:uFillTx/>
                <a:latin typeface="Arial"/>
                <a:hlinkClick r:id="rId3"/>
              </a:rPr>
              <a:t>https://ec.europa.eu/eurostat/statistics-explained/index.php/Renewable_energy_statistics</a:t>
            </a:r>
            <a:endParaRPr lang="fr-FR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fr-FR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US" sz="2000" b="0" u="sng" strike="noStrike" spc="-1" dirty="0">
                <a:solidFill>
                  <a:srgbClr val="000000"/>
                </a:solidFill>
                <a:uFillTx/>
                <a:latin typeface="Arial"/>
                <a:hlinkClick r:id="rId4"/>
              </a:rPr>
              <a:t>https://www.ipcc.ch/sr15/</a:t>
            </a:r>
            <a:endParaRPr lang="en-US" sz="2000" b="0" u="sng" strike="noStrike" spc="-1" dirty="0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US" sz="2000" b="0" u="sng" strike="noStrike" spc="-1" dirty="0">
              <a:solidFill>
                <a:srgbClr val="000000"/>
              </a:solidFill>
              <a:uFillTx/>
              <a:latin typeface="Arial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Intergovernmental Panel on Climate Change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IPCC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is an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Intergovernmental organization"/>
              </a:rPr>
              <a:t>intergovernmental body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of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United Nations"/>
              </a:rPr>
              <a:t>United Nations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[1]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[2]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that is dedicated to providing the world with objective,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Science"/>
              </a:rPr>
              <a:t>scientific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information relevant to understanding the scientific basis of the risk of human-induced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[3]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 tooltip="Climate change"/>
              </a:rPr>
              <a:t>climate change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its natural,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 tooltip="Politics"/>
              </a:rPr>
              <a:t>political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 tooltip="Economic impacts of climate change"/>
              </a:rPr>
              <a:t>economic impacts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risks, and possible response options.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4"/>
              </a:rPr>
              <a:t>[4]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IPCC was established in 1988 by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5" tooltip="World Meteorological Organization"/>
              </a:rPr>
              <a:t>World Meteorological Organization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(WMO) and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6" tooltip="United Nations Environment Programme"/>
              </a:rPr>
              <a:t>United Nations Environment Programme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(UNEP) and was later endorsed by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7" tooltip="United Nations General Assembly"/>
              </a:rPr>
              <a:t>United Nations General Assembly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Membership is open to all members of the WMO and UN.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8"/>
              </a:rPr>
              <a:t>[5]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IPCC produces reports that contribute to the work of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9" tooltip="United Nations Framework Convention on Climate Change"/>
              </a:rPr>
              <a:t>United Nations Framework Convention on Climate Change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(UNFCCC), the main international treaty on climate change.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0"/>
              </a:rPr>
              <a:t>[6]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1"/>
              </a:rPr>
              <a:t>[7]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objective of the UNFCCC is to "stabilize greenhouse gas concentrations in the atmosphere at a level that would prevent dangerous anthropogenic (human-induced) interference with the climate system".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0"/>
              </a:rPr>
              <a:t>[6]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IPCC's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2" tooltip="Fifth Assessment Report"/>
              </a:rPr>
              <a:t>Fifth Assessment Report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was a critical scientific input into the UNFCCC's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3" tooltip="Paris Agreement"/>
              </a:rPr>
              <a:t>Paris Agreement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2015.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4"/>
              </a:rPr>
              <a:t>[8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fr-FR" sz="2000" b="0" strike="noStrike" spc="-1" dirty="0">
              <a:latin typeface="Arial"/>
            </a:endParaRPr>
          </a:p>
        </p:txBody>
      </p:sp>
      <p:sp>
        <p:nvSpPr>
          <p:cNvPr id="18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0EA0DBBF-721A-40B5-8B47-CEAF4250B5EF}" type="slidenum">
              <a:rPr lang="en-GB" sz="1200" b="0" strike="noStrike" spc="-1">
                <a:latin typeface="Calibri"/>
              </a:rPr>
              <a:t>5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In June 2017, U.S. President </a:t>
            </a:r>
            <a:r>
              <a:rPr lang="en-US" sz="1200" b="0" strike="noStrike" spc="-1" dirty="0">
                <a:solidFill>
                  <a:srgbClr val="000000"/>
                </a:solidFill>
                <a:latin typeface="+mn-lt"/>
                <a:ea typeface="+mn-ea"/>
                <a:hlinkClick r:id="rId3"/>
              </a:rPr>
              <a:t>Donald Trump</a:t>
            </a:r>
            <a:r>
              <a:rPr lang="en-US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 announced his intention to </a:t>
            </a:r>
            <a:r>
              <a:rPr lang="en-US" sz="1200" b="0" strike="noStrike" spc="-1" dirty="0">
                <a:solidFill>
                  <a:srgbClr val="000000"/>
                </a:solidFill>
                <a:latin typeface="+mn-lt"/>
                <a:ea typeface="+mn-ea"/>
                <a:hlinkClick r:id="rId4"/>
              </a:rPr>
              <a:t>withdraw</a:t>
            </a:r>
            <a:r>
              <a:rPr lang="en-US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 the United States from the agreement. Under the agreement, the earliest effective date of withdrawal for the U.S. is November 2020, shortly before the end of President Trump's 2016 term</a:t>
            </a:r>
            <a:endParaRPr lang="fr-FR" sz="1200" b="0" strike="noStrike" spc="-1" dirty="0">
              <a:latin typeface="Arial"/>
            </a:endParaRPr>
          </a:p>
        </p:txBody>
      </p:sp>
      <p:sp>
        <p:nvSpPr>
          <p:cNvPr id="18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1212E47-D478-40C6-89B4-D71302A1DB47}" type="slidenum">
              <a:rPr lang="el-GR" sz="12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7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Solidaridy</a:t>
            </a:r>
            <a:r>
              <a:rPr lang="en-US" dirty="0"/>
              <a:t>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unity or agreement of feeling or action, especially among individuals with a common interest; mutual support within a group.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3D6D72F2-566C-410E-87A0-92FBC4C08F2A}" type="slidenum">
              <a:rPr lang="fr-FR" sz="1400" b="0" strike="noStrike" spc="-1" smtClean="0">
                <a:latin typeface="Times New Roman"/>
              </a:rPr>
              <a:t>18</a:t>
            </a:fld>
            <a:endParaRPr lang="fr-F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66960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creativecommons.org/licenses/by/2.0/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hyperlink" Target="https://creativecommons.org/licenses/by/2.0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 userDrawn="1"/>
        </p:nvSpPr>
        <p:spPr>
          <a:xfrm>
            <a:off x="0" y="6215040"/>
            <a:ext cx="9143640" cy="6426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FFFFFF"/>
                </a:solidFill>
                <a:latin typeface="Calibri"/>
              </a:rPr>
              <a:t>EDBT/ICDT 2020 Joint Conference, “Climate Change (Online) Session”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FFFFFF"/>
                </a:solidFill>
                <a:latin typeface="Calibri"/>
              </a:rPr>
              <a:t>April 1</a:t>
            </a:r>
            <a:r>
              <a:rPr lang="en-US" sz="1800" b="0" strike="noStrike" spc="-1" baseline="30000" dirty="0">
                <a:solidFill>
                  <a:srgbClr val="FFFFFF"/>
                </a:solidFill>
                <a:latin typeface="Calibri"/>
              </a:rPr>
              <a:t>st</a:t>
            </a:r>
            <a:r>
              <a:rPr lang="en-US" sz="1800" b="0" strike="noStrike" spc="-1" dirty="0">
                <a:solidFill>
                  <a:srgbClr val="FFFFFF"/>
                </a:solidFill>
                <a:latin typeface="Calibri"/>
              </a:rPr>
              <a:t>, 2020, Copenhagen, Denmark – </a:t>
            </a:r>
            <a:r>
              <a:rPr lang="en-US" sz="1800" b="0" strike="noStrike" spc="-1" dirty="0" err="1">
                <a:solidFill>
                  <a:srgbClr val="FFFFFF"/>
                </a:solidFill>
                <a:latin typeface="Calibri"/>
              </a:rPr>
              <a:t>Amarilli</a:t>
            </a:r>
            <a:r>
              <a:rPr lang="en-US" sz="1800" b="0" strike="noStrike" spc="-1" dirty="0">
                <a:solidFill>
                  <a:srgbClr val="FFFFFF"/>
                </a:solidFill>
                <a:latin typeface="Calibri"/>
              </a:rPr>
              <a:t> and </a:t>
            </a:r>
            <a:r>
              <a:rPr lang="en-US" sz="1800" b="0" strike="noStrike" spc="-1" dirty="0" err="1">
                <a:solidFill>
                  <a:srgbClr val="FFFFFF"/>
                </a:solidFill>
                <a:latin typeface="Calibri"/>
              </a:rPr>
              <a:t>Zeinalipour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  <p:sp>
        <p:nvSpPr>
          <p:cNvPr id="5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pic>
        <p:nvPicPr>
          <p:cNvPr id="8" name="Picture 7">
            <a:hlinkClick r:id="rId14"/>
            <a:extLst>
              <a:ext uri="{FF2B5EF4-FFF2-40B4-BE49-F238E27FC236}">
                <a16:creationId xmlns:a16="http://schemas.microsoft.com/office/drawing/2014/main" id="{BBC8A301-0EF0-0B49-895C-212FCBD0EAA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71" y="6474691"/>
            <a:ext cx="300313" cy="300313"/>
          </a:xfrm>
          <a:prstGeom prst="rect">
            <a:avLst/>
          </a:prstGeom>
        </p:spPr>
      </p:pic>
      <p:pic>
        <p:nvPicPr>
          <p:cNvPr id="9" name="Picture 8">
            <a:hlinkClick r:id="rId14"/>
            <a:extLst>
              <a:ext uri="{FF2B5EF4-FFF2-40B4-BE49-F238E27FC236}">
                <a16:creationId xmlns:a16="http://schemas.microsoft.com/office/drawing/2014/main" id="{11A13C31-D96D-F14D-9C1E-5935E675E31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381" y="6452755"/>
            <a:ext cx="335974" cy="33597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0" y="6215040"/>
            <a:ext cx="9143640" cy="6426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FFFFFF"/>
                </a:solidFill>
                <a:latin typeface="Calibri"/>
              </a:rPr>
              <a:t>EDBT/ICDT 2020 Joint Conference, “Climate Change (Online) Session”</a:t>
            </a:r>
            <a:endParaRPr lang="fr-FR" sz="1800" b="0" strike="noStrike" spc="-1" dirty="0">
              <a:latin typeface="+mn-lt"/>
            </a:endParaRPr>
          </a:p>
          <a:p>
            <a:pPr algn="ctr"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FFFFFF"/>
                </a:solidFill>
                <a:latin typeface="Calibri"/>
              </a:rPr>
              <a:t>April 1</a:t>
            </a:r>
            <a:r>
              <a:rPr lang="en-US" sz="1800" b="0" strike="noStrike" spc="-1" baseline="30000" dirty="0">
                <a:solidFill>
                  <a:srgbClr val="FFFFFF"/>
                </a:solidFill>
                <a:latin typeface="Calibri"/>
              </a:rPr>
              <a:t>st</a:t>
            </a:r>
            <a:r>
              <a:rPr lang="en-US" sz="1800" b="0" strike="noStrike" spc="-1" dirty="0">
                <a:solidFill>
                  <a:srgbClr val="FFFFFF"/>
                </a:solidFill>
                <a:latin typeface="Calibri"/>
              </a:rPr>
              <a:t>, 2020, Copenhagen, Denmark – </a:t>
            </a:r>
            <a:r>
              <a:rPr lang="en-US" sz="1800" b="0" strike="noStrike" spc="-1" dirty="0" err="1">
                <a:solidFill>
                  <a:srgbClr val="FFFFFF"/>
                </a:solidFill>
                <a:latin typeface="Calibri"/>
              </a:rPr>
              <a:t>Amarilli</a:t>
            </a:r>
            <a:r>
              <a:rPr lang="en-US" sz="1800" b="0" strike="noStrike" spc="-1" dirty="0">
                <a:solidFill>
                  <a:srgbClr val="FFFFFF"/>
                </a:solidFill>
                <a:latin typeface="Calibri"/>
              </a:rPr>
              <a:t> and </a:t>
            </a:r>
            <a:r>
              <a:rPr lang="en-US" sz="1800" b="0" strike="noStrike" spc="-1" dirty="0" err="1">
                <a:solidFill>
                  <a:srgbClr val="FFFFFF"/>
                </a:solidFill>
                <a:latin typeface="Calibri"/>
              </a:rPr>
              <a:t>Zeinalipour</a:t>
            </a:r>
            <a:endParaRPr lang="fr-FR" sz="1800" b="0" strike="noStrike" spc="-1" dirty="0">
              <a:latin typeface="+mn-lt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Master text styles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level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level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level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level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endParaRPr lang="fr-FR" sz="1200" b="0" strike="noStrike" spc="-1">
              <a:latin typeface="Times New Roman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D648AEDF-19E9-498F-961F-1C83AD80498F}" type="slidenum">
              <a:rPr lang="en-GB" sz="120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fr-FR" sz="1200" b="0" strike="noStrike" spc="-1">
              <a:latin typeface="Times New Roman"/>
            </a:endParaRPr>
          </a:p>
        </p:txBody>
      </p:sp>
      <p:pic>
        <p:nvPicPr>
          <p:cNvPr id="7" name="Picture 6">
            <a:hlinkClick r:id="rId14"/>
            <a:extLst>
              <a:ext uri="{FF2B5EF4-FFF2-40B4-BE49-F238E27FC236}">
                <a16:creationId xmlns:a16="http://schemas.microsoft.com/office/drawing/2014/main" id="{73C8B496-57B6-534C-9705-C5EF7F8C974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71" y="6474691"/>
            <a:ext cx="300313" cy="300313"/>
          </a:xfrm>
          <a:prstGeom prst="rect">
            <a:avLst/>
          </a:prstGeom>
        </p:spPr>
      </p:pic>
      <p:pic>
        <p:nvPicPr>
          <p:cNvPr id="8" name="Picture 7">
            <a:hlinkClick r:id="rId14"/>
            <a:extLst>
              <a:ext uri="{FF2B5EF4-FFF2-40B4-BE49-F238E27FC236}">
                <a16:creationId xmlns:a16="http://schemas.microsoft.com/office/drawing/2014/main" id="{7035BFC8-049A-C14A-8FE2-5E6F9032C92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381" y="6452755"/>
            <a:ext cx="335974" cy="33597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cs.ucy.ac.cy/~dzeina/index.html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s://a3nm.net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hyperlink" Target="https://diku-dk.github.io/edbticdt2020/" TargetMode="External"/><Relationship Id="rId4" Type="http://schemas.openxmlformats.org/officeDocument/2006/relationships/hyperlink" Target="https://www.cs.ucy.ac.cy/~dzeina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hyperlink" Target="http://tcs4f.org/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sigplan.org/Resources/Climate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iku-dk.github.io/edbticdt2020/" TargetMode="Externa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tif"/><Relationship Id="rId7" Type="http://schemas.openxmlformats.org/officeDocument/2006/relationships/image" Target="../media/image10.jpe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tif"/><Relationship Id="rId5" Type="http://schemas.openxmlformats.org/officeDocument/2006/relationships/hyperlink" Target="https://www.epa.gov/ghgemissions/global-greenhouse-gas-emissions-data" TargetMode="External"/><Relationship Id="rId4" Type="http://schemas.openxmlformats.org/officeDocument/2006/relationships/image" Target="../media/image13.t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World_Meteorological_Organization" TargetMode="External"/><Relationship Id="rId3" Type="http://schemas.openxmlformats.org/officeDocument/2006/relationships/image" Target="../media/image15.png"/><Relationship Id="rId7" Type="http://schemas.openxmlformats.org/officeDocument/2006/relationships/hyperlink" Target="https://en.wikipedia.org/wiki/United_Nation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en.wikipedia.org/wiki/Intergovernmental_organization" TargetMode="External"/><Relationship Id="rId5" Type="http://schemas.openxmlformats.org/officeDocument/2006/relationships/image" Target="../media/image17.tiff"/><Relationship Id="rId4" Type="http://schemas.openxmlformats.org/officeDocument/2006/relationships/image" Target="../media/image16.png"/><Relationship Id="rId9" Type="http://schemas.openxmlformats.org/officeDocument/2006/relationships/hyperlink" Target="https://en.wikipedia.org/wiki/United_Nations_Environment_Programme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tif"/><Relationship Id="rId4" Type="http://schemas.openxmlformats.org/officeDocument/2006/relationships/image" Target="../media/image20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leantechnica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ectrive.com/2020/01/28/vw-boss-herbert-diess-gets-frank-about-co2/" TargetMode="External"/><Relationship Id="rId2" Type="http://schemas.openxmlformats.org/officeDocument/2006/relationships/hyperlink" Target="https://markets.businessinsider.com/commodities/co2-european-emission-allowances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685800" y="476280"/>
            <a:ext cx="7772040" cy="1416162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1" strike="noStrike" spc="-1" dirty="0">
                <a:solidFill>
                  <a:srgbClr val="000000"/>
                </a:solidFill>
                <a:latin typeface="Arial"/>
              </a:rPr>
              <a:t>Climate Change Session: </a:t>
            </a:r>
            <a:br>
              <a:rPr dirty="0"/>
            </a:br>
            <a:r>
              <a:rPr lang="en-US" sz="4400" b="0" strike="noStrike" spc="-1" dirty="0">
                <a:solidFill>
                  <a:srgbClr val="000000"/>
                </a:solidFill>
                <a:latin typeface="Arial"/>
              </a:rPr>
              <a:t>An Open Discussion </a:t>
            </a:r>
          </a:p>
        </p:txBody>
      </p:sp>
      <p:sp>
        <p:nvSpPr>
          <p:cNvPr id="91" name="TextShape 2"/>
          <p:cNvSpPr txBox="1"/>
          <p:nvPr/>
        </p:nvSpPr>
        <p:spPr>
          <a:xfrm>
            <a:off x="404854" y="1961836"/>
            <a:ext cx="8095320" cy="1584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en-US" sz="2400" b="0" strike="noStrike" spc="-1" dirty="0">
                <a:latin typeface="Arial"/>
              </a:rPr>
              <a:t>Antoine </a:t>
            </a:r>
            <a:r>
              <a:rPr lang="en-US" sz="2400" b="0" strike="noStrike" spc="-1" dirty="0" err="1">
                <a:latin typeface="Arial"/>
              </a:rPr>
              <a:t>Amarilli</a:t>
            </a:r>
            <a:r>
              <a:rPr lang="en-US" sz="2400" b="0" strike="noStrike" spc="-1" dirty="0">
                <a:latin typeface="Arial"/>
              </a:rPr>
              <a:t> (</a:t>
            </a:r>
            <a:r>
              <a:rPr lang="en-US" sz="2400" b="0" strike="noStrike" spc="-1" dirty="0" err="1">
                <a:latin typeface="Arial"/>
              </a:rPr>
              <a:t>Télécom</a:t>
            </a:r>
            <a:r>
              <a:rPr lang="en-US" sz="2400" b="0" strike="noStrike" spc="-1" dirty="0">
                <a:latin typeface="Arial"/>
              </a:rPr>
              <a:t> Paris)</a:t>
            </a:r>
          </a:p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en-US" sz="2400" b="0" strike="noStrike" spc="-1" dirty="0">
                <a:latin typeface="Arial"/>
              </a:rPr>
              <a:t> </a:t>
            </a:r>
            <a:r>
              <a:rPr lang="en-US" sz="2400" dirty="0">
                <a:hlinkClick r:id="rId2"/>
              </a:rPr>
              <a:t>https://a3nm.net/</a:t>
            </a:r>
            <a:endParaRPr lang="en-US" sz="2400" dirty="0">
              <a:hlinkClick r:id="rId3"/>
            </a:endParaRPr>
          </a:p>
          <a:p>
            <a:pPr algn="ctr">
              <a:spcBef>
                <a:spcPts val="561"/>
              </a:spcBef>
            </a:pPr>
            <a:r>
              <a:rPr lang="en-US" sz="2400" b="0" strike="noStrike" spc="-1" dirty="0">
                <a:latin typeface="Arial"/>
              </a:rPr>
              <a:t> Demetris </a:t>
            </a:r>
            <a:r>
              <a:rPr lang="en-US" sz="2400" b="0" strike="noStrike" spc="-1" dirty="0" err="1">
                <a:latin typeface="Arial"/>
              </a:rPr>
              <a:t>Zeinalipour</a:t>
            </a:r>
            <a:r>
              <a:rPr lang="en-US" sz="2400" b="0" strike="noStrike" spc="-1" dirty="0">
                <a:latin typeface="Arial"/>
              </a:rPr>
              <a:t> (Univ. of Cyprus) </a:t>
            </a:r>
            <a:r>
              <a:rPr lang="en-US" sz="2400" dirty="0">
                <a:hlinkClick r:id="rId4"/>
              </a:rPr>
              <a:t>https://www.cs.ucy.ac.cy/~dzeina/</a:t>
            </a:r>
            <a:endParaRPr lang="en-US" sz="2400" dirty="0"/>
          </a:p>
          <a:p>
            <a:pPr algn="ctr">
              <a:lnSpc>
                <a:spcPct val="100000"/>
              </a:lnSpc>
              <a:spcBef>
                <a:spcPts val="561"/>
              </a:spcBef>
            </a:pPr>
            <a:endParaRPr lang="fr-FR" sz="2400" b="0" strike="noStrike" spc="-1" dirty="0">
              <a:latin typeface="Arial"/>
            </a:endParaRPr>
          </a:p>
        </p:txBody>
      </p:sp>
      <p:sp>
        <p:nvSpPr>
          <p:cNvPr id="92" name="CustomShape 3"/>
          <p:cNvSpPr/>
          <p:nvPr/>
        </p:nvSpPr>
        <p:spPr>
          <a:xfrm>
            <a:off x="2302759" y="5661971"/>
            <a:ext cx="3960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u="sng" strike="noStrike" spc="-1" dirty="0">
                <a:solidFill>
                  <a:srgbClr val="0000FF"/>
                </a:solidFill>
                <a:uFillTx/>
                <a:latin typeface="Arial"/>
                <a:hlinkClick r:id="rId5"/>
              </a:rPr>
              <a:t>https://diku-dk.github.io/edbticdt2020/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84A7D2-0EF6-5B47-95BB-E65BDB141F02}"/>
              </a:ext>
            </a:extLst>
          </p:cNvPr>
          <p:cNvSpPr txBox="1"/>
          <p:nvPr/>
        </p:nvSpPr>
        <p:spPr>
          <a:xfrm>
            <a:off x="8500174" y="6308640"/>
            <a:ext cx="62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FFB6BD-3770-5443-8DA5-B9C9139BFE82}" type="slidenum">
              <a:rPr lang="en-US" dirty="0"/>
              <a:t>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7899AA-4A6B-1449-9E83-871E024B6F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3809999"/>
            <a:ext cx="9126706" cy="1794933"/>
          </a:xfrm>
          <a:prstGeom prst="rect">
            <a:avLst/>
          </a:prstGeom>
        </p:spPr>
      </p:pic>
      <p:pic>
        <p:nvPicPr>
          <p:cNvPr id="93" name="Picture 4"/>
          <p:cNvPicPr/>
          <p:nvPr/>
        </p:nvPicPr>
        <p:blipFill>
          <a:blip r:embed="rId7"/>
          <a:stretch/>
        </p:blipFill>
        <p:spPr>
          <a:xfrm>
            <a:off x="5940000" y="4077453"/>
            <a:ext cx="2841120" cy="139068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1"/>
          <p:cNvSpPr txBox="1"/>
          <p:nvPr/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fr-FR" sz="3200" b="1" strike="noStrike" spc="-1">
                <a:latin typeface="Arial"/>
              </a:rPr>
              <a:t>How is EDBT/ICDT part of the problem?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2128C0-405C-1545-B654-4CAECEED832F}"/>
              </a:ext>
            </a:extLst>
          </p:cNvPr>
          <p:cNvSpPr txBox="1"/>
          <p:nvPr/>
        </p:nvSpPr>
        <p:spPr>
          <a:xfrm>
            <a:off x="8373173" y="6308640"/>
            <a:ext cx="62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FFB6BD-3770-5443-8DA5-B9C9139BFE82}" type="slidenum">
              <a:rPr lang="en-US" dirty="0"/>
              <a:t>10</a:t>
            </a:fld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CO2 Emissions from Air Travel</a:t>
            </a:r>
          </a:p>
        </p:txBody>
      </p:sp>
      <p:sp>
        <p:nvSpPr>
          <p:cNvPr id="141" name="TextShape 2"/>
          <p:cNvSpPr txBox="1"/>
          <p:nvPr/>
        </p:nvSpPr>
        <p:spPr>
          <a:xfrm>
            <a:off x="457200" y="1417320"/>
            <a:ext cx="8229240" cy="278597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travel: currently </a:t>
            </a:r>
            <a:r>
              <a:rPr lang="en-US" sz="2400" b="1" strike="noStrike" spc="-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~2-3%</a:t>
            </a: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emissions, but on the rise</a:t>
            </a:r>
            <a:r>
              <a:rPr lang="en-US" sz="2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because people tend to travel more:</a:t>
            </a: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spc="-1" dirty="0">
                <a:solidFill>
                  <a:srgbClr val="000000"/>
                </a:solidFill>
                <a:latin typeface="Calibri"/>
              </a:rPr>
              <a:t> i.e., 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~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100 gCO2/passenger-km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>
                <a:solidFill>
                  <a:srgbClr val="FFC000"/>
                </a:solidFill>
                <a:latin typeface="Arial"/>
              </a:rPr>
              <a:t>But in fact ~</a:t>
            </a:r>
            <a:r>
              <a:rPr lang="en-US" sz="2400" b="1" strike="noStrike" spc="-1" dirty="0">
                <a:solidFill>
                  <a:srgbClr val="FFC000"/>
                </a:solidFill>
                <a:latin typeface="Arial"/>
              </a:rPr>
              <a:t>250 gCO2eq</a:t>
            </a:r>
            <a:r>
              <a:rPr lang="en-US" sz="2400" b="0" strike="noStrike" spc="-1" dirty="0">
                <a:solidFill>
                  <a:srgbClr val="FFC000"/>
                </a:solidFill>
                <a:latin typeface="Arial"/>
              </a:rPr>
              <a:t> </a:t>
            </a:r>
          </a:p>
          <a:p>
            <a:pPr marL="540000" lvl="1">
              <a:spcBef>
                <a:spcPts val="1134"/>
              </a:spcBef>
              <a:buClr>
                <a:srgbClr val="000000"/>
              </a:buClr>
              <a:buSzPct val="75000"/>
            </a:pPr>
            <a:r>
              <a:rPr lang="en-US" sz="2400" b="0" strike="noStrike" spc="-1" dirty="0">
                <a:solidFill>
                  <a:srgbClr val="FFC000"/>
                </a:solidFill>
                <a:latin typeface="Arial"/>
              </a:rPr>
              <a:t>	because of other pollutants</a:t>
            </a:r>
            <a:endParaRPr lang="en-US" sz="2400" b="0" strike="noStrike" spc="-1" dirty="0">
              <a:solidFill>
                <a:srgbClr val="FFC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Road and rail are 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~60g CO2eq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CustomShape 3"/>
          <p:cNvSpPr/>
          <p:nvPr/>
        </p:nvSpPr>
        <p:spPr>
          <a:xfrm>
            <a:off x="313560" y="3779280"/>
            <a:ext cx="5303160" cy="231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3" name="TextShape 4"/>
          <p:cNvSpPr txBox="1"/>
          <p:nvPr/>
        </p:nvSpPr>
        <p:spPr>
          <a:xfrm>
            <a:off x="5486400" y="5150880"/>
            <a:ext cx="3474720" cy="1158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fr-FR" sz="1100" b="0" strike="noStrike" spc="-1" dirty="0">
                <a:latin typeface="Arial"/>
              </a:rPr>
              <a:t>Trillions of revenue </a:t>
            </a:r>
            <a:r>
              <a:rPr lang="fr-FR" sz="1100" b="0" strike="noStrike" spc="-1" dirty="0" err="1">
                <a:latin typeface="Arial"/>
              </a:rPr>
              <a:t>passenger</a:t>
            </a:r>
            <a:r>
              <a:rPr lang="fr-FR" sz="1100" b="0" strike="noStrike" spc="-1" dirty="0">
                <a:latin typeface="Arial"/>
              </a:rPr>
              <a:t> </a:t>
            </a:r>
            <a:r>
              <a:rPr lang="fr-FR" sz="1100" b="0" strike="noStrike" spc="-1" dirty="0" err="1">
                <a:latin typeface="Arial"/>
              </a:rPr>
              <a:t>kilometres</a:t>
            </a:r>
            <a:r>
              <a:rPr lang="fr-FR" sz="1100" b="0" strike="noStrike" spc="-1" dirty="0">
                <a:latin typeface="Arial"/>
              </a:rPr>
              <a:t> per </a:t>
            </a:r>
            <a:r>
              <a:rPr lang="fr-FR" sz="1100" b="0" strike="noStrike" spc="-1" dirty="0" err="1">
                <a:latin typeface="Arial"/>
              </a:rPr>
              <a:t>year</a:t>
            </a:r>
            <a:r>
              <a:rPr lang="fr-FR" sz="1100" b="0" strike="noStrike" spc="-1" dirty="0">
                <a:latin typeface="Arial"/>
              </a:rPr>
              <a:t>, </a:t>
            </a:r>
            <a:r>
              <a:rPr lang="fr-FR" sz="1100" b="0" strike="noStrike" spc="-1" dirty="0" err="1">
                <a:latin typeface="Arial"/>
              </a:rPr>
              <a:t>from</a:t>
            </a:r>
            <a:r>
              <a:rPr lang="fr-FR" sz="1100" b="0" strike="noStrike" spc="-1" dirty="0">
                <a:latin typeface="Arial"/>
              </a:rPr>
              <a:t> Wild, Baxter, Sabatini, </a:t>
            </a:r>
            <a:r>
              <a:rPr lang="fr-FR" sz="1100" b="0" strike="noStrike" spc="-1" dirty="0" err="1">
                <a:latin typeface="Arial"/>
              </a:rPr>
              <a:t>Sustainable</a:t>
            </a:r>
            <a:r>
              <a:rPr lang="fr-FR" sz="1100" b="0" strike="noStrike" spc="-1" dirty="0">
                <a:latin typeface="Arial"/>
              </a:rPr>
              <a:t> Technologies for Aircraft </a:t>
            </a:r>
            <a:r>
              <a:rPr lang="fr-FR" sz="1100" b="0" strike="noStrike" spc="-1" dirty="0" err="1">
                <a:latin typeface="Arial"/>
              </a:rPr>
              <a:t>Energy</a:t>
            </a:r>
            <a:r>
              <a:rPr lang="fr-FR" sz="1100" b="0" strike="noStrike" spc="-1" dirty="0">
                <a:latin typeface="Arial"/>
              </a:rPr>
              <a:t> </a:t>
            </a:r>
            <a:r>
              <a:rPr lang="fr-FR" sz="1100" b="0" strike="noStrike" spc="-1" dirty="0" err="1">
                <a:latin typeface="Arial"/>
              </a:rPr>
              <a:t>Generation</a:t>
            </a:r>
            <a:r>
              <a:rPr lang="fr-FR" sz="1100" b="0" strike="noStrike" spc="-1" dirty="0">
                <a:latin typeface="Arial"/>
              </a:rPr>
              <a:t>, Storage, and Distribution, PRCC 2014</a:t>
            </a:r>
          </a:p>
        </p:txBody>
      </p:sp>
      <p:pic>
        <p:nvPicPr>
          <p:cNvPr id="144" name="Picture 143"/>
          <p:cNvPicPr/>
          <p:nvPr/>
        </p:nvPicPr>
        <p:blipFill>
          <a:blip r:embed="rId2"/>
          <a:stretch/>
        </p:blipFill>
        <p:spPr>
          <a:xfrm>
            <a:off x="5288517" y="2266380"/>
            <a:ext cx="3672603" cy="2884500"/>
          </a:xfrm>
          <a:prstGeom prst="rect">
            <a:avLst/>
          </a:prstGeom>
          <a:ln>
            <a:noFill/>
          </a:ln>
        </p:spPr>
      </p:pic>
      <p:sp>
        <p:nvSpPr>
          <p:cNvPr id="145" name="TextShape 5"/>
          <p:cNvSpPr txBox="1"/>
          <p:nvPr/>
        </p:nvSpPr>
        <p:spPr>
          <a:xfrm>
            <a:off x="-91080" y="7406640"/>
            <a:ext cx="8229240" cy="13716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479"/>
              </a:spcBef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- test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Flight from Lisbon to Copenhagen: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1 ton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 of CO2eq!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Your lifetime budget: </a:t>
            </a: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200 tons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(for all activities, not just travel)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Road/rail: </a:t>
            </a: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60 gCO2eq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/pax-km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Air travel: currently </a:t>
            </a: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~2%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 of emissions, but on the rise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About </a:t>
            </a: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100 gCO2/passenger-km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, but amounts to about </a:t>
            </a: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250 gCO2eq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 because of other pollutants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TextShape 6"/>
          <p:cNvSpPr txBox="1"/>
          <p:nvPr/>
        </p:nvSpPr>
        <p:spPr>
          <a:xfrm>
            <a:off x="457200" y="4203290"/>
            <a:ext cx="4687677" cy="189475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Fly Lisbon</a:t>
            </a: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 </a:t>
            </a: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Copenhagen:</a:t>
            </a:r>
            <a:r>
              <a:rPr lang="en-US" sz="2400" b="0" strike="noStrike" spc="-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trike="noStrike" spc="-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 ton CO2eq</a:t>
            </a:r>
            <a:r>
              <a:rPr lang="en-US" sz="2400" b="0" strike="noStrike" spc="-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lifetime carbon budget (for everything, not just travel): </a:t>
            </a:r>
            <a:r>
              <a:rPr lang="en-US" sz="2400" b="1" spc="-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tons CO2eq</a:t>
            </a:r>
            <a:endParaRPr lang="en-US" sz="2400" b="1" strike="noStrike" spc="-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6151BF-1E79-A348-B807-CD354028C0FB}"/>
              </a:ext>
            </a:extLst>
          </p:cNvPr>
          <p:cNvSpPr txBox="1"/>
          <p:nvPr/>
        </p:nvSpPr>
        <p:spPr>
          <a:xfrm>
            <a:off x="8373173" y="6308640"/>
            <a:ext cx="62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FFB6BD-3770-5443-8DA5-B9C9139BFE82}" type="slidenum">
              <a:rPr lang="en-US" dirty="0"/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Reducing the Need to Travel</a:t>
            </a:r>
          </a:p>
        </p:txBody>
      </p:sp>
      <p:sp>
        <p:nvSpPr>
          <p:cNvPr id="148" name="TextShape 2"/>
          <p:cNvSpPr txBox="1"/>
          <p:nvPr/>
        </p:nvSpPr>
        <p:spPr>
          <a:xfrm>
            <a:off x="457200" y="1390078"/>
            <a:ext cx="8229240" cy="4693766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To reduce emissions, avoid plane travel, and 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travel more wisely and be more selectiv</a:t>
            </a:r>
            <a:r>
              <a:rPr lang="en-US" sz="2400" b="1" spc="-1" dirty="0">
                <a:solidFill>
                  <a:srgbClr val="000000"/>
                </a:solidFill>
                <a:latin typeface="Arial"/>
              </a:rPr>
              <a:t>e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? Publish less?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First: 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measure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 the total travel footprint of attendees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Analyze the data, 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choose places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 minimizing travel? 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spc="-1" dirty="0">
                <a:solidFill>
                  <a:srgbClr val="000000"/>
                </a:solidFill>
                <a:latin typeface="Arial"/>
              </a:rPr>
              <a:t>Unfair advantage for only a few cities? 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spcBef>
                <a:spcPts val="1417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Colocation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 with other conferences to reduce travel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spcBef>
                <a:spcPts val="1417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Improving 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remote participation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: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Live streaming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 of talks?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Allow 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remote talks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 and questions?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CustomShape 3"/>
          <p:cNvSpPr/>
          <p:nvPr/>
        </p:nvSpPr>
        <p:spPr>
          <a:xfrm>
            <a:off x="313560" y="3779280"/>
            <a:ext cx="5303160" cy="231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0" name="Picture 149"/>
          <p:cNvPicPr/>
          <p:nvPr/>
        </p:nvPicPr>
        <p:blipFill>
          <a:blip r:embed="rId2"/>
          <a:stretch/>
        </p:blipFill>
        <p:spPr>
          <a:xfrm>
            <a:off x="6583680" y="4368800"/>
            <a:ext cx="2404440" cy="173320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69A6E3-FC3B-1A4F-81CA-34BAA44FB6C6}"/>
              </a:ext>
            </a:extLst>
          </p:cNvPr>
          <p:cNvSpPr txBox="1"/>
          <p:nvPr/>
        </p:nvSpPr>
        <p:spPr>
          <a:xfrm>
            <a:off x="8373173" y="6308640"/>
            <a:ext cx="62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FFB6BD-3770-5443-8DA5-B9C9139BFE82}" type="slidenum">
              <a:rPr lang="en-US" dirty="0"/>
              <a:t>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Carbon Offsets</a:t>
            </a:r>
          </a:p>
        </p:txBody>
      </p:sp>
      <p:sp>
        <p:nvSpPr>
          <p:cNvPr id="152" name="TextShape 2"/>
          <p:cNvSpPr txBox="1"/>
          <p:nvPr/>
        </p:nvSpPr>
        <p:spPr>
          <a:xfrm>
            <a:off x="457200" y="1851120"/>
            <a:ext cx="8229240" cy="4641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Idea: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 support projects that reduce CO2 emissions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Measure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 your CO2 footprint, say 1 ton CO2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Finance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 projects whose expected outcome is to reduce CO2 emissions by 1 ton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spcBef>
                <a:spcPts val="1417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Nowadays: around 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25 EUR / ton CO2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spcBef>
                <a:spcPts val="1417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Could be included in the 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registration fee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Make EDBT/ICDT 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carbon neutral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spcBef>
                <a:spcPts val="1417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Not a perfect solution (still better not to travel)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CustomShape 3"/>
          <p:cNvSpPr/>
          <p:nvPr/>
        </p:nvSpPr>
        <p:spPr>
          <a:xfrm>
            <a:off x="313560" y="3779280"/>
            <a:ext cx="5303160" cy="231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4" name="Picture 153"/>
          <p:cNvPicPr/>
          <p:nvPr/>
        </p:nvPicPr>
        <p:blipFill>
          <a:blip r:embed="rId2"/>
          <a:stretch/>
        </p:blipFill>
        <p:spPr>
          <a:xfrm>
            <a:off x="7498080" y="5852160"/>
            <a:ext cx="1554480" cy="186840"/>
          </a:xfrm>
          <a:prstGeom prst="rect">
            <a:avLst/>
          </a:prstGeom>
          <a:ln>
            <a:noFill/>
          </a:ln>
        </p:spPr>
      </p:pic>
      <p:pic>
        <p:nvPicPr>
          <p:cNvPr id="155" name="Picture 154"/>
          <p:cNvPicPr/>
          <p:nvPr/>
        </p:nvPicPr>
        <p:blipFill>
          <a:blip r:embed="rId3"/>
          <a:stretch/>
        </p:blipFill>
        <p:spPr>
          <a:xfrm>
            <a:off x="7529040" y="4754880"/>
            <a:ext cx="1431720" cy="1011600"/>
          </a:xfrm>
          <a:prstGeom prst="rect">
            <a:avLst/>
          </a:prstGeom>
          <a:ln>
            <a:noFill/>
          </a:ln>
        </p:spPr>
      </p:pic>
      <p:pic>
        <p:nvPicPr>
          <p:cNvPr id="156" name="Picture 155"/>
          <p:cNvPicPr/>
          <p:nvPr/>
        </p:nvPicPr>
        <p:blipFill>
          <a:blip r:embed="rId4"/>
          <a:stretch/>
        </p:blipFill>
        <p:spPr>
          <a:xfrm>
            <a:off x="7369560" y="4023360"/>
            <a:ext cx="1638000" cy="731520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5DB8D9-D9C3-6A44-B67F-5C517B36E4B7}"/>
              </a:ext>
            </a:extLst>
          </p:cNvPr>
          <p:cNvSpPr txBox="1"/>
          <p:nvPr/>
        </p:nvSpPr>
        <p:spPr>
          <a:xfrm>
            <a:off x="8373173" y="6308640"/>
            <a:ext cx="62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FFB6BD-3770-5443-8DA5-B9C9139BFE82}" type="slidenum">
              <a:rPr lang="en-US" dirty="0"/>
              <a:t>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Other Ideas to Reduce Impact</a:t>
            </a:r>
          </a:p>
        </p:txBody>
      </p:sp>
      <p:sp>
        <p:nvSpPr>
          <p:cNvPr id="158" name="TextShape 2"/>
          <p:cNvSpPr txBox="1"/>
          <p:nvPr/>
        </p:nvSpPr>
        <p:spPr>
          <a:xfrm>
            <a:off x="457200" y="1851120"/>
            <a:ext cx="8229240" cy="4641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Producing 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food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, especially 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meat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, emits lots of CO2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All-vegetarian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 menus?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Local producers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?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spcBef>
                <a:spcPts val="1417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Avoid 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disposable dishware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spcBef>
                <a:spcPts val="1417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Avoid 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conference bags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 and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 </a:t>
            </a:r>
          </a:p>
          <a:p>
            <a:pPr marL="360">
              <a:spcBef>
                <a:spcPts val="1417"/>
              </a:spcBef>
              <a:buClr>
                <a:srgbClr val="000000"/>
              </a:buClr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other gadgets</a:t>
            </a:r>
            <a:r>
              <a:rPr lang="en-US" sz="2400" spc="-1" dirty="0">
                <a:solidFill>
                  <a:srgbClr val="000000"/>
                </a:solidFill>
                <a:latin typeface="Arial"/>
              </a:rPr>
              <a:t>?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CustomShape 3"/>
          <p:cNvSpPr/>
          <p:nvPr/>
        </p:nvSpPr>
        <p:spPr>
          <a:xfrm>
            <a:off x="313560" y="3779280"/>
            <a:ext cx="5303160" cy="231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0" name="TextShape 4"/>
          <p:cNvSpPr txBox="1"/>
          <p:nvPr/>
        </p:nvSpPr>
        <p:spPr>
          <a:xfrm>
            <a:off x="5212080" y="5760720"/>
            <a:ext cx="3931920" cy="319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fr-FR" sz="800" b="0" strike="noStrike" spc="-1" dirty="0">
                <a:latin typeface="Arial"/>
              </a:rPr>
              <a:t>Source: </a:t>
            </a:r>
            <a:r>
              <a:rPr lang="fr-FR" sz="800" b="0" strike="noStrike" spc="-1" dirty="0" err="1">
                <a:latin typeface="Arial"/>
              </a:rPr>
              <a:t>Tilman</a:t>
            </a:r>
            <a:r>
              <a:rPr lang="fr-FR" sz="800" b="0" strike="noStrike" spc="-1" dirty="0">
                <a:latin typeface="Arial"/>
              </a:rPr>
              <a:t> and Clark, Global </a:t>
            </a:r>
            <a:r>
              <a:rPr lang="fr-FR" sz="800" b="0" strike="noStrike" spc="-1" dirty="0" err="1">
                <a:latin typeface="Arial"/>
              </a:rPr>
              <a:t>diets</a:t>
            </a:r>
            <a:r>
              <a:rPr lang="fr-FR" sz="800" b="0" strike="noStrike" spc="-1" dirty="0">
                <a:latin typeface="Arial"/>
              </a:rPr>
              <a:t> </a:t>
            </a:r>
            <a:r>
              <a:rPr lang="fr-FR" sz="800" b="0" strike="noStrike" spc="-1" dirty="0" err="1">
                <a:latin typeface="Arial"/>
              </a:rPr>
              <a:t>link</a:t>
            </a:r>
            <a:r>
              <a:rPr lang="fr-FR" sz="800" b="0" strike="noStrike" spc="-1" dirty="0">
                <a:latin typeface="Arial"/>
              </a:rPr>
              <a:t> </a:t>
            </a:r>
            <a:r>
              <a:rPr lang="fr-FR" sz="800" b="0" strike="noStrike" spc="-1" dirty="0" err="1">
                <a:latin typeface="Arial"/>
              </a:rPr>
              <a:t>environmental</a:t>
            </a:r>
            <a:r>
              <a:rPr lang="fr-FR" sz="800" b="0" strike="noStrike" spc="-1" dirty="0">
                <a:latin typeface="Arial"/>
              </a:rPr>
              <a:t> </a:t>
            </a:r>
            <a:r>
              <a:rPr lang="fr-FR" sz="800" b="0" strike="noStrike" spc="-1" dirty="0" err="1">
                <a:latin typeface="Arial"/>
              </a:rPr>
              <a:t>sustainability</a:t>
            </a:r>
            <a:r>
              <a:rPr lang="fr-FR" sz="800" b="0" strike="noStrike" spc="-1" dirty="0">
                <a:latin typeface="Arial"/>
              </a:rPr>
              <a:t> and </a:t>
            </a:r>
            <a:r>
              <a:rPr lang="fr-FR" sz="800" b="0" strike="noStrike" spc="-1" dirty="0" err="1">
                <a:latin typeface="Arial"/>
              </a:rPr>
              <a:t>human</a:t>
            </a:r>
            <a:r>
              <a:rPr lang="fr-FR" sz="800" b="0" strike="noStrike" spc="-1" dirty="0">
                <a:latin typeface="Arial"/>
              </a:rPr>
              <a:t> </a:t>
            </a:r>
            <a:r>
              <a:rPr lang="fr-FR" sz="800" b="0" strike="noStrike" spc="-1" dirty="0" err="1">
                <a:latin typeface="Arial"/>
              </a:rPr>
              <a:t>health</a:t>
            </a:r>
            <a:r>
              <a:rPr lang="fr-FR" sz="800" b="0" strike="noStrike" spc="-1" dirty="0">
                <a:latin typeface="Arial"/>
              </a:rPr>
              <a:t>, Nature, 2014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CEF02D-871B-5147-83AA-B8D89CBE0580}"/>
              </a:ext>
            </a:extLst>
          </p:cNvPr>
          <p:cNvSpPr txBox="1"/>
          <p:nvPr/>
        </p:nvSpPr>
        <p:spPr>
          <a:xfrm>
            <a:off x="8373173" y="6308640"/>
            <a:ext cx="62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FFB6BD-3770-5443-8DA5-B9C9139BFE82}" type="slidenum">
              <a:rPr lang="en-US" dirty="0"/>
              <a:t>14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A6F16C-1F13-B748-8F29-06F477BE5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746" y="2515438"/>
            <a:ext cx="3706754" cy="30166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Shape 1"/>
          <p:cNvSpPr txBox="1"/>
          <p:nvPr/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fr-FR" sz="3200" b="1" strike="noStrike" spc="-1">
                <a:latin typeface="Arial"/>
              </a:rPr>
              <a:t>Other initiatives and call to discussion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A1F493-5A58-8645-8FBE-873EFDA61324}"/>
              </a:ext>
            </a:extLst>
          </p:cNvPr>
          <p:cNvSpPr txBox="1"/>
          <p:nvPr/>
        </p:nvSpPr>
        <p:spPr>
          <a:xfrm>
            <a:off x="8373173" y="6308640"/>
            <a:ext cx="62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FFB6BD-3770-5443-8DA5-B9C9139BFE82}" type="slidenum">
              <a:rPr lang="en-US" dirty="0"/>
              <a:t>15</a:t>
            </a:fld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5CAB95B9-F808-E24B-9C3B-C1DF78717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9326" y="5338073"/>
            <a:ext cx="1723878" cy="837554"/>
          </a:xfrm>
          <a:prstGeom prst="rect">
            <a:avLst/>
          </a:prstGeom>
        </p:spPr>
      </p:pic>
      <p:sp>
        <p:nvSpPr>
          <p:cNvPr id="17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Other initiatives in CS</a:t>
            </a:r>
          </a:p>
        </p:txBody>
      </p:sp>
      <p:sp>
        <p:nvSpPr>
          <p:cNvPr id="172" name="CustomShape 2"/>
          <p:cNvSpPr/>
          <p:nvPr/>
        </p:nvSpPr>
        <p:spPr>
          <a:xfrm>
            <a:off x="313560" y="3779280"/>
            <a:ext cx="5303160" cy="231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3" name="TextShape 3"/>
          <p:cNvSpPr txBox="1"/>
          <p:nvPr/>
        </p:nvSpPr>
        <p:spPr>
          <a:xfrm>
            <a:off x="457560" y="1417320"/>
            <a:ext cx="8229240" cy="5074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SIGPLAN Climate Committee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  <a:hlinkClick r:id="rId4"/>
              </a:rPr>
              <a:t>https://www.sigplan.org/Resources/Climate/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Asks ACM to 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charge conferences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 for their footprint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Moshe 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Arial"/>
              </a:rPr>
              <a:t>Vardi’s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 piece in CACM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Asks ACM to 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allow video talks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 in its conferences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1" strike="noStrike" spc="-1" dirty="0" err="1">
                <a:solidFill>
                  <a:srgbClr val="000000"/>
                </a:solidFill>
                <a:latin typeface="Arial"/>
              </a:rPr>
              <a:t>acm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-climate mailing-list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TCS4F.org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 (theoretical computer science group)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Conference manifesto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 to commit to CO2 reductions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947B0D-DCF2-FD4B-A6BD-162CB526A0D5}"/>
              </a:ext>
            </a:extLst>
          </p:cNvPr>
          <p:cNvSpPr txBox="1"/>
          <p:nvPr/>
        </p:nvSpPr>
        <p:spPr>
          <a:xfrm>
            <a:off x="8373173" y="6308640"/>
            <a:ext cx="62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FFB6BD-3770-5443-8DA5-B9C9139BFE82}" type="slidenum">
              <a:rPr lang="en-US" dirty="0"/>
              <a:t>16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64D866-F8F4-FF43-A8B9-B3953076C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06" y="3561620"/>
            <a:ext cx="8877300" cy="2159000"/>
          </a:xfrm>
          <a:prstGeom prst="rect">
            <a:avLst/>
          </a:prstGeom>
        </p:spPr>
      </p:pic>
      <p:sp>
        <p:nvSpPr>
          <p:cNvPr id="175" name="TextShape 1"/>
          <p:cNvSpPr txBox="1"/>
          <p:nvPr/>
        </p:nvSpPr>
        <p:spPr>
          <a:xfrm>
            <a:off x="640080" y="339299"/>
            <a:ext cx="7951320" cy="1807627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1" strike="noStrike" spc="-1">
                <a:solidFill>
                  <a:srgbClr val="000000"/>
                </a:solidFill>
                <a:latin typeface="Arial"/>
              </a:rPr>
              <a:t>Climate Change Session: </a:t>
            </a:r>
            <a:br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An Open Discussion </a:t>
            </a:r>
          </a:p>
        </p:txBody>
      </p:sp>
      <p:sp>
        <p:nvSpPr>
          <p:cNvPr id="176" name="TextShape 2"/>
          <p:cNvSpPr txBox="1"/>
          <p:nvPr/>
        </p:nvSpPr>
        <p:spPr>
          <a:xfrm>
            <a:off x="372533" y="3742553"/>
            <a:ext cx="3302000" cy="715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879"/>
              </a:spcBef>
            </a:pPr>
            <a:r>
              <a:rPr lang="en-US" sz="4400" b="0" strike="noStrike" spc="-1" dirty="0">
                <a:solidFill>
                  <a:srgbClr val="FF0000"/>
                </a:solidFill>
                <a:latin typeface="Arial"/>
              </a:rPr>
              <a:t>Thank You!</a:t>
            </a:r>
            <a:endParaRPr lang="fr-FR" sz="4400" b="0" strike="noStrike" spc="-1" dirty="0">
              <a:latin typeface="Arial"/>
            </a:endParaRPr>
          </a:p>
        </p:txBody>
      </p:sp>
      <p:sp>
        <p:nvSpPr>
          <p:cNvPr id="177" name="CustomShape 3"/>
          <p:cNvSpPr/>
          <p:nvPr/>
        </p:nvSpPr>
        <p:spPr>
          <a:xfrm>
            <a:off x="2505960" y="5761800"/>
            <a:ext cx="3960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u="sng" strike="noStrike" spc="-1">
                <a:solidFill>
                  <a:srgbClr val="0000FF"/>
                </a:solidFill>
                <a:uFillTx/>
                <a:latin typeface="Arial"/>
                <a:hlinkClick r:id="rId3"/>
              </a:rPr>
              <a:t>https://diku-dk.github.io/edbticdt2020/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178" name="Picture 4"/>
          <p:cNvPicPr/>
          <p:nvPr/>
        </p:nvPicPr>
        <p:blipFill>
          <a:blip r:embed="rId4"/>
          <a:stretch/>
        </p:blipFill>
        <p:spPr>
          <a:xfrm>
            <a:off x="6028200" y="3911600"/>
            <a:ext cx="2841120" cy="16567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79" name="TextShape 4"/>
          <p:cNvSpPr txBox="1"/>
          <p:nvPr/>
        </p:nvSpPr>
        <p:spPr>
          <a:xfrm>
            <a:off x="640080" y="2201536"/>
            <a:ext cx="8229240" cy="115315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Should we care 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about contributing to the climate crisis?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Can we help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 with our research?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Should we still do 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in-person conferences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? How?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F24ACF-26A8-4348-987B-8385CB80EF3E}"/>
              </a:ext>
            </a:extLst>
          </p:cNvPr>
          <p:cNvSpPr txBox="1"/>
          <p:nvPr/>
        </p:nvSpPr>
        <p:spPr>
          <a:xfrm>
            <a:off x="8373173" y="6308640"/>
            <a:ext cx="62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FFB6BD-3770-5443-8DA5-B9C9139BFE82}" type="slidenum">
              <a:rPr lang="en-US" dirty="0"/>
              <a:t>17</a:t>
            </a:fld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latin typeface="Arial"/>
              </a:rPr>
              <a:t>Ozone Depletion Halted!</a:t>
            </a:r>
            <a:br>
              <a:rPr dirty="0"/>
            </a:br>
            <a:r>
              <a:rPr lang="en-US" sz="4400" b="0" strike="noStrike" spc="-1" dirty="0">
                <a:solidFill>
                  <a:srgbClr val="000000"/>
                </a:solidFill>
                <a:latin typeface="Arial"/>
              </a:rPr>
              <a:t>(Success Story of Solidarity)</a:t>
            </a:r>
          </a:p>
        </p:txBody>
      </p:sp>
      <p:sp>
        <p:nvSpPr>
          <p:cNvPr id="135" name="TextShape 2"/>
          <p:cNvSpPr txBox="1"/>
          <p:nvPr/>
        </p:nvSpPr>
        <p:spPr>
          <a:xfrm>
            <a:off x="457200" y="1484640"/>
            <a:ext cx="8229240" cy="4641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Caused by </a:t>
            </a: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manufactured chemicals 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(e.g.,  refrigerants, solvents), which catalyze the breakdown of </a:t>
            </a: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ozone (O</a:t>
            </a:r>
            <a:r>
              <a:rPr lang="en-US" sz="2400" b="1" strike="noStrike" spc="-1" baseline="-25000">
                <a:solidFill>
                  <a:srgbClr val="000000"/>
                </a:solidFill>
                <a:latin typeface="Arial"/>
              </a:rPr>
              <a:t>3</a:t>
            </a: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) 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into </a:t>
            </a: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oxygen (O</a:t>
            </a:r>
            <a:r>
              <a:rPr lang="en-US" sz="2400" b="1" strike="noStrike" spc="-1" baseline="-25000">
                <a:solidFill>
                  <a:srgbClr val="000000"/>
                </a:solidFill>
                <a:latin typeface="Arial"/>
              </a:rPr>
              <a:t>2</a:t>
            </a: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).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The </a:t>
            </a: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ozone layer 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prevents the most harmful wavelengths of </a:t>
            </a: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UV light 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from penetrating the </a:t>
            </a: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atmosphere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 (skin cancer, etc.)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6" name="Picture 5"/>
          <p:cNvPicPr/>
          <p:nvPr/>
        </p:nvPicPr>
        <p:blipFill>
          <a:blip r:embed="rId3"/>
          <a:stretch/>
        </p:blipFill>
        <p:spPr>
          <a:xfrm>
            <a:off x="5616720" y="3645000"/>
            <a:ext cx="2931840" cy="2198880"/>
          </a:xfrm>
          <a:prstGeom prst="rect">
            <a:avLst/>
          </a:prstGeom>
          <a:ln>
            <a:noFill/>
          </a:ln>
        </p:spPr>
      </p:pic>
      <p:sp>
        <p:nvSpPr>
          <p:cNvPr id="137" name="CustomShape 3"/>
          <p:cNvSpPr/>
          <p:nvPr/>
        </p:nvSpPr>
        <p:spPr>
          <a:xfrm>
            <a:off x="313560" y="3779280"/>
            <a:ext cx="5303160" cy="231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marL="743040" lvl="1" indent="-2854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1" strike="noStrike" spc="-1">
                <a:solidFill>
                  <a:srgbClr val="000000"/>
                </a:solidFill>
                <a:latin typeface="Arial"/>
              </a:rPr>
              <a:t>1982: 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Ozone Hole discovered</a:t>
            </a:r>
            <a:endParaRPr lang="fr-FR" sz="2000" b="0" strike="noStrike" spc="-1">
              <a:latin typeface="Arial"/>
            </a:endParaRPr>
          </a:p>
          <a:p>
            <a:pPr marL="743040" lvl="1" indent="-2854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1" strike="noStrike" spc="-1">
                <a:solidFill>
                  <a:srgbClr val="000000"/>
                </a:solidFill>
                <a:latin typeface="Arial"/>
              </a:rPr>
              <a:t>1987: Montreal Protocol 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bans the production of CFCs, halons and other ozone-depleting chemicals.</a:t>
            </a:r>
            <a:endParaRPr lang="fr-FR" sz="2000" b="0" strike="noStrike" spc="-1">
              <a:latin typeface="Arial"/>
            </a:endParaRPr>
          </a:p>
          <a:p>
            <a:pPr marL="743040" lvl="1" indent="-2854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1" strike="noStrike" spc="-1">
                <a:solidFill>
                  <a:srgbClr val="000000"/>
                </a:solidFill>
                <a:latin typeface="Arial"/>
              </a:rPr>
              <a:t>2019: 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NASA announced the </a:t>
            </a:r>
            <a:r>
              <a:rPr lang="en-US" sz="2000" b="1" strike="noStrike" spc="-1">
                <a:solidFill>
                  <a:srgbClr val="000000"/>
                </a:solidFill>
                <a:latin typeface="Arial"/>
              </a:rPr>
              <a:t>"ozone hole"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 was the </a:t>
            </a:r>
            <a:r>
              <a:rPr lang="en-US" sz="2000" b="1" strike="noStrike" spc="-1">
                <a:solidFill>
                  <a:srgbClr val="000000"/>
                </a:solidFill>
                <a:latin typeface="Arial"/>
              </a:rPr>
              <a:t>smallest ever.</a:t>
            </a:r>
            <a:endParaRPr lang="fr-FR" sz="2000" b="0" strike="noStrike" spc="-1">
              <a:latin typeface="Arial"/>
            </a:endParaRPr>
          </a:p>
          <a:p>
            <a:pPr marL="743040" lvl="1" indent="-2854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1" strike="noStrike" spc="-1">
                <a:solidFill>
                  <a:srgbClr val="000000"/>
                </a:solidFill>
                <a:latin typeface="Arial"/>
              </a:rPr>
              <a:t>2075: 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pre-1980 levels anticipated.</a:t>
            </a:r>
            <a:endParaRPr lang="fr-FR" sz="2000" b="0" strike="noStrike" spc="-1">
              <a:latin typeface="Arial"/>
            </a:endParaRPr>
          </a:p>
        </p:txBody>
      </p:sp>
      <p:pic>
        <p:nvPicPr>
          <p:cNvPr id="138" name="Picture 8"/>
          <p:cNvPicPr/>
          <p:nvPr/>
        </p:nvPicPr>
        <p:blipFill>
          <a:blip r:embed="rId3"/>
          <a:stretch/>
        </p:blipFill>
        <p:spPr>
          <a:xfrm>
            <a:off x="5648040" y="3873960"/>
            <a:ext cx="2931840" cy="2198880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1F1328-C57B-F146-827F-75F3A8B66508}"/>
              </a:ext>
            </a:extLst>
          </p:cNvPr>
          <p:cNvSpPr txBox="1"/>
          <p:nvPr/>
        </p:nvSpPr>
        <p:spPr>
          <a:xfrm>
            <a:off x="8373173" y="6308640"/>
            <a:ext cx="62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FFB6BD-3770-5443-8DA5-B9C9139BFE82}" type="slidenum">
              <a:rPr lang="en-US" dirty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71940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Goals &amp; Structure</a:t>
            </a:r>
          </a:p>
        </p:txBody>
      </p:sp>
      <p:sp>
        <p:nvSpPr>
          <p:cNvPr id="95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600" b="0" strike="noStrike" spc="-1" dirty="0">
                <a:solidFill>
                  <a:srgbClr val="000000"/>
                </a:solidFill>
                <a:latin typeface="Arial"/>
              </a:rPr>
              <a:t>Discuss the ongoing climate crisis and the role of EBDT/ICDT in this crisis. </a:t>
            </a:r>
            <a:endParaRPr lang="en-US" sz="36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600" b="1" strike="noStrike" spc="-1" dirty="0">
                <a:solidFill>
                  <a:srgbClr val="000000"/>
                </a:solidFill>
                <a:latin typeface="Arial"/>
              </a:rPr>
              <a:t>Session Structure:</a:t>
            </a:r>
            <a:endParaRPr lang="en-US" sz="3600" b="1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Short introductory presentation by the session chairs.</a:t>
            </a:r>
            <a:endParaRPr lang="en-US" sz="32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Open discussion about the carbon footprint of the EBDT/ICDT conference.</a:t>
            </a:r>
            <a:endParaRPr lang="en-US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AFBF81-304E-4444-8566-769BA9B6EA5B}"/>
              </a:ext>
            </a:extLst>
          </p:cNvPr>
          <p:cNvSpPr txBox="1"/>
          <p:nvPr/>
        </p:nvSpPr>
        <p:spPr>
          <a:xfrm>
            <a:off x="8500174" y="6308640"/>
            <a:ext cx="62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FFB6BD-3770-5443-8DA5-B9C9139BFE82}" type="slidenum">
              <a:rPr lang="en-US" dirty="0"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latin typeface="Arial"/>
              </a:rPr>
              <a:t>Global Warming and </a:t>
            </a:r>
            <a:br>
              <a:rPr dirty="0"/>
            </a:br>
            <a:r>
              <a:rPr lang="en-US" sz="4400" b="0" strike="noStrike" spc="-1" dirty="0">
                <a:solidFill>
                  <a:srgbClr val="000000"/>
                </a:solidFill>
                <a:latin typeface="Arial"/>
              </a:rPr>
              <a:t>Climate Change</a:t>
            </a:r>
          </a:p>
        </p:txBody>
      </p:sp>
      <p:pic>
        <p:nvPicPr>
          <p:cNvPr id="97" name="Picture 3"/>
          <p:cNvPicPr/>
          <p:nvPr/>
        </p:nvPicPr>
        <p:blipFill>
          <a:blip r:embed="rId2"/>
          <a:stretch/>
        </p:blipFill>
        <p:spPr>
          <a:xfrm>
            <a:off x="149581" y="1451160"/>
            <a:ext cx="3580200" cy="3096000"/>
          </a:xfrm>
          <a:prstGeom prst="rect">
            <a:avLst/>
          </a:prstGeom>
          <a:ln>
            <a:noFill/>
          </a:ln>
        </p:spPr>
      </p:pic>
      <p:sp>
        <p:nvSpPr>
          <p:cNvPr id="98" name="CustomShape 2"/>
          <p:cNvSpPr/>
          <p:nvPr/>
        </p:nvSpPr>
        <p:spPr>
          <a:xfrm>
            <a:off x="179640" y="4702680"/>
            <a:ext cx="423216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A) Global Warming: 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human-caused increase in global surface temperatures.</a:t>
            </a:r>
            <a:endParaRPr lang="fr-FR" sz="2400" b="0" strike="noStrike" spc="-1" dirty="0">
              <a:latin typeface="Arial"/>
            </a:endParaRPr>
          </a:p>
        </p:txBody>
      </p:sp>
      <p:sp>
        <p:nvSpPr>
          <p:cNvPr id="99" name="CustomShape 3"/>
          <p:cNvSpPr/>
          <p:nvPr/>
        </p:nvSpPr>
        <p:spPr>
          <a:xfrm>
            <a:off x="4412160" y="1446900"/>
            <a:ext cx="4518720" cy="1310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1" strike="noStrike" spc="-1" dirty="0">
                <a:solidFill>
                  <a:srgbClr val="000000"/>
                </a:solidFill>
                <a:latin typeface="Arial"/>
              </a:rPr>
              <a:t>B) Climate Change: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</a:rPr>
              <a:t>new weather patterns that remain for an extended time having an impact on 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</a:rPr>
              <a:t>human health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</a:rPr>
              <a:t>and the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</a:rPr>
              <a:t>environment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US" sz="2000" b="0" strike="noStrike" spc="-1" dirty="0">
                <a:solidFill>
                  <a:srgbClr val="222222"/>
                </a:solidFill>
                <a:latin typeface="Arial"/>
              </a:rPr>
              <a:t> </a:t>
            </a:r>
            <a:endParaRPr lang="fr-FR" sz="2000" b="0" strike="noStrike" spc="-1" dirty="0">
              <a:latin typeface="Arial"/>
            </a:endParaRPr>
          </a:p>
        </p:txBody>
      </p:sp>
      <p:pic>
        <p:nvPicPr>
          <p:cNvPr id="100" name="Picture 7"/>
          <p:cNvPicPr/>
          <p:nvPr/>
        </p:nvPicPr>
        <p:blipFill>
          <a:blip r:embed="rId3"/>
          <a:stretch/>
        </p:blipFill>
        <p:spPr>
          <a:xfrm>
            <a:off x="4500000" y="2746284"/>
            <a:ext cx="1263240" cy="1115280"/>
          </a:xfrm>
          <a:prstGeom prst="rect">
            <a:avLst/>
          </a:prstGeom>
          <a:ln>
            <a:noFill/>
          </a:ln>
        </p:spPr>
      </p:pic>
      <p:pic>
        <p:nvPicPr>
          <p:cNvPr id="101" name="Picture 8"/>
          <p:cNvPicPr/>
          <p:nvPr/>
        </p:nvPicPr>
        <p:blipFill>
          <a:blip r:embed="rId4"/>
          <a:stretch/>
        </p:blipFill>
        <p:spPr>
          <a:xfrm>
            <a:off x="7380720" y="2755644"/>
            <a:ext cx="1161000" cy="1090440"/>
          </a:xfrm>
          <a:prstGeom prst="rect">
            <a:avLst/>
          </a:prstGeom>
          <a:ln>
            <a:noFill/>
          </a:ln>
        </p:spPr>
      </p:pic>
      <p:pic>
        <p:nvPicPr>
          <p:cNvPr id="102" name="Picture 15"/>
          <p:cNvPicPr/>
          <p:nvPr/>
        </p:nvPicPr>
        <p:blipFill>
          <a:blip r:embed="rId5"/>
          <a:stretch/>
        </p:blipFill>
        <p:spPr>
          <a:xfrm>
            <a:off x="5880932" y="3949404"/>
            <a:ext cx="1380628" cy="1132200"/>
          </a:xfrm>
          <a:prstGeom prst="rect">
            <a:avLst/>
          </a:prstGeom>
          <a:ln>
            <a:noFill/>
          </a:ln>
        </p:spPr>
      </p:pic>
      <p:sp>
        <p:nvSpPr>
          <p:cNvPr id="103" name="CustomShape 4"/>
          <p:cNvSpPr/>
          <p:nvPr/>
        </p:nvSpPr>
        <p:spPr>
          <a:xfrm>
            <a:off x="4466160" y="5122644"/>
            <a:ext cx="4139010" cy="10757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1" i="1" strike="noStrike" spc="-1" dirty="0">
                <a:solidFill>
                  <a:srgbClr val="000000"/>
                </a:solidFill>
                <a:latin typeface="Arial"/>
              </a:rPr>
              <a:t>Rising Temperatures:</a:t>
            </a:r>
            <a:r>
              <a:rPr lang="en-US" sz="1600" b="1" i="1" strike="noStrike" spc="-1" dirty="0">
                <a:solidFill>
                  <a:srgbClr val="FF0000"/>
                </a:solidFill>
                <a:latin typeface="Arial"/>
              </a:rPr>
              <a:t> a) </a:t>
            </a:r>
            <a:r>
              <a:rPr lang="en-US" sz="1600" b="0" i="1" strike="noStrike" spc="-1" dirty="0">
                <a:solidFill>
                  <a:srgbClr val="000000"/>
                </a:solidFill>
                <a:latin typeface="Arial"/>
              </a:rPr>
              <a:t>dryness, wildfires</a:t>
            </a:r>
            <a:r>
              <a:rPr lang="en-US" sz="1600" i="1" spc="-1" dirty="0">
                <a:solidFill>
                  <a:srgbClr val="000000"/>
                </a:solidFill>
                <a:latin typeface="Arial"/>
              </a:rPr>
              <a:t>;</a:t>
            </a:r>
            <a:r>
              <a:rPr lang="en-US" sz="1600" b="0" i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b="1" i="1" strike="noStrike" spc="-1" dirty="0">
                <a:solidFill>
                  <a:srgbClr val="FF0000"/>
                </a:solidFill>
                <a:latin typeface="Arial"/>
              </a:rPr>
              <a:t>b)</a:t>
            </a:r>
            <a:r>
              <a:rPr lang="en-US" sz="1600" b="0" i="1" strike="noStrike" spc="-1" dirty="0">
                <a:solidFill>
                  <a:srgbClr val="000000"/>
                </a:solidFill>
                <a:latin typeface="Arial"/>
              </a:rPr>
              <a:t> tornadoes, hurricanes</a:t>
            </a:r>
            <a:r>
              <a:rPr lang="en-US" sz="1600" i="1" spc="-1" dirty="0">
                <a:solidFill>
                  <a:srgbClr val="000000"/>
                </a:solidFill>
              </a:rPr>
              <a:t>, earthquakes, tsunamis</a:t>
            </a:r>
            <a:r>
              <a:rPr lang="en-US" sz="1600" i="1" spc="-1" dirty="0">
                <a:solidFill>
                  <a:srgbClr val="000000"/>
                </a:solidFill>
                <a:latin typeface="Arial"/>
              </a:rPr>
              <a:t>;</a:t>
            </a:r>
            <a:r>
              <a:rPr lang="en-US" sz="1600" b="0" i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b="1" i="1" strike="noStrike" spc="-1" dirty="0">
                <a:solidFill>
                  <a:srgbClr val="FF0000"/>
                </a:solidFill>
                <a:latin typeface="Arial"/>
              </a:rPr>
              <a:t>c) </a:t>
            </a:r>
            <a:r>
              <a:rPr lang="en-US" sz="1600" b="0" i="1" strike="noStrike" spc="-1" dirty="0">
                <a:solidFill>
                  <a:srgbClr val="000000"/>
                </a:solidFill>
                <a:latin typeface="Arial"/>
              </a:rPr>
              <a:t>ice-melting, sea-level risings</a:t>
            </a:r>
            <a:r>
              <a:rPr lang="en-US" sz="1600" i="1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1600" b="0" i="1" strike="noStrike" spc="-1" dirty="0" err="1">
                <a:solidFill>
                  <a:srgbClr val="000000"/>
                </a:solidFill>
                <a:latin typeface="Arial"/>
              </a:rPr>
              <a:t>floodings</a:t>
            </a:r>
            <a:r>
              <a:rPr lang="en-US" sz="1600" b="0" i="1" strike="noStrike" spc="-1" dirty="0">
                <a:solidFill>
                  <a:srgbClr val="000000"/>
                </a:solidFill>
                <a:latin typeface="Arial"/>
              </a:rPr>
              <a:t>, … </a:t>
            </a:r>
            <a:endParaRPr lang="fr-FR" sz="1600" b="0" strike="noStrike" spc="-1" dirty="0">
              <a:latin typeface="Arial"/>
            </a:endParaRPr>
          </a:p>
        </p:txBody>
      </p:sp>
      <p:pic>
        <p:nvPicPr>
          <p:cNvPr id="104" name="Picture 18"/>
          <p:cNvPicPr/>
          <p:nvPr/>
        </p:nvPicPr>
        <p:blipFill>
          <a:blip r:embed="rId6"/>
          <a:stretch/>
        </p:blipFill>
        <p:spPr>
          <a:xfrm>
            <a:off x="5882400" y="2746284"/>
            <a:ext cx="1379160" cy="1115280"/>
          </a:xfrm>
          <a:prstGeom prst="rect">
            <a:avLst/>
          </a:prstGeom>
          <a:ln>
            <a:noFill/>
          </a:ln>
        </p:spPr>
      </p:pic>
      <p:pic>
        <p:nvPicPr>
          <p:cNvPr id="105" name="Picture 2" descr="venice italy sinking sea level rise"/>
          <p:cNvPicPr/>
          <p:nvPr/>
        </p:nvPicPr>
        <p:blipFill>
          <a:blip r:embed="rId7"/>
          <a:stretch/>
        </p:blipFill>
        <p:spPr>
          <a:xfrm>
            <a:off x="7380720" y="3949404"/>
            <a:ext cx="1224450" cy="1132200"/>
          </a:xfrm>
          <a:prstGeom prst="rect">
            <a:avLst/>
          </a:prstGeom>
          <a:ln>
            <a:noFill/>
          </a:ln>
        </p:spPr>
      </p:pic>
      <p:pic>
        <p:nvPicPr>
          <p:cNvPr id="106" name="Picture 22"/>
          <p:cNvPicPr/>
          <p:nvPr/>
        </p:nvPicPr>
        <p:blipFill>
          <a:blip r:embed="rId8"/>
          <a:stretch/>
        </p:blipFill>
        <p:spPr>
          <a:xfrm>
            <a:off x="4530960" y="3954503"/>
            <a:ext cx="1232280" cy="1164960"/>
          </a:xfrm>
          <a:prstGeom prst="rect">
            <a:avLst/>
          </a:prstGeom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6FFE5F-4A53-9A45-B34A-AB6EF1A19F7F}"/>
              </a:ext>
            </a:extLst>
          </p:cNvPr>
          <p:cNvSpPr txBox="1"/>
          <p:nvPr/>
        </p:nvSpPr>
        <p:spPr>
          <a:xfrm>
            <a:off x="8373173" y="6205404"/>
            <a:ext cx="62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FFB6BD-3770-5443-8DA5-B9C9139BFE82}" type="slidenum">
              <a:rPr lang="en-US" dirty="0"/>
              <a:t>3</a:t>
            </a:fld>
            <a:endParaRPr lang="en-US" dirty="0"/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7AAE6189-0D0D-324C-8BE7-6BBFDA9BEE46}"/>
              </a:ext>
            </a:extLst>
          </p:cNvPr>
          <p:cNvSpPr/>
          <p:nvPr/>
        </p:nvSpPr>
        <p:spPr>
          <a:xfrm>
            <a:off x="3377380" y="2669458"/>
            <a:ext cx="1088779" cy="11651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brings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468360" y="1417680"/>
            <a:ext cx="8175240" cy="457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marL="514440" indent="-514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Why do we have Global Warming?</a:t>
            </a:r>
            <a:endParaRPr lang="fr-FR" sz="2400" b="0" strike="noStrike" spc="-1" dirty="0">
              <a:latin typeface="Arial"/>
            </a:endParaRPr>
          </a:p>
          <a:p>
            <a:pPr marL="914400" lvl="1" indent="-514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Current Human activity (coal, oil, gas) generates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Carbon Dioxide (CO</a:t>
            </a:r>
            <a:r>
              <a:rPr lang="en-US" sz="2000" b="1" strike="noStrike" spc="-1" baseline="-25000" dirty="0">
                <a:solidFill>
                  <a:srgbClr val="000000"/>
                </a:solidFill>
                <a:latin typeface="Arial"/>
                <a:ea typeface="ＭＳ Ｐゴシック"/>
              </a:rPr>
              <a:t>2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),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the predominant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Greenhouse Gas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(76%)!</a:t>
            </a:r>
            <a:endParaRPr lang="fr-FR" sz="2000" b="0" strike="noStrike" spc="-1" dirty="0">
              <a:latin typeface="Arial"/>
            </a:endParaRPr>
          </a:p>
          <a:p>
            <a:pPr marL="914400" lvl="1" indent="-514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CO</a:t>
            </a:r>
            <a:r>
              <a:rPr lang="en-US" sz="2000" b="1" strike="noStrike" spc="-1" baseline="-25000" dirty="0">
                <a:solidFill>
                  <a:srgbClr val="000000"/>
                </a:solidFill>
                <a:latin typeface="Arial"/>
                <a:ea typeface="ＭＳ Ｐゴシック"/>
              </a:rPr>
              <a:t>2</a:t>
            </a:r>
            <a:r>
              <a:rPr lang="en-US" sz="2000" b="0" strike="noStrike" spc="-1" baseline="-25000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traps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Solar Radiation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inside the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atmosphere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 that eventually leads to Global Warming.</a:t>
            </a:r>
          </a:p>
          <a:p>
            <a:pPr marL="1371600" lvl="2" indent="-514080"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pc="-1" dirty="0">
                <a:solidFill>
                  <a:srgbClr val="000000"/>
                </a:solidFill>
                <a:latin typeface="Arial"/>
                <a:ea typeface="ＭＳ Ｐゴシック"/>
              </a:rPr>
              <a:t>Oceans clean only ¼  of CO2 pollution while trees another ¼.</a:t>
            </a:r>
            <a:endParaRPr lang="fr-FR" b="0" strike="noStrike" spc="-1" dirty="0">
              <a:latin typeface="Arial"/>
            </a:endParaRPr>
          </a:p>
        </p:txBody>
      </p:sp>
      <p:sp>
        <p:nvSpPr>
          <p:cNvPr id="108" name="TextShape 2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CO2 - Global Warming Culprit</a:t>
            </a:r>
          </a:p>
        </p:txBody>
      </p:sp>
      <p:pic>
        <p:nvPicPr>
          <p:cNvPr id="109" name="Content Placeholder 4"/>
          <p:cNvPicPr/>
          <p:nvPr/>
        </p:nvPicPr>
        <p:blipFill>
          <a:blip r:embed="rId3"/>
          <a:stretch/>
        </p:blipFill>
        <p:spPr>
          <a:xfrm>
            <a:off x="237240" y="3597880"/>
            <a:ext cx="2160000" cy="2186131"/>
          </a:xfrm>
          <a:prstGeom prst="rect">
            <a:avLst/>
          </a:prstGeom>
          <a:ln>
            <a:noFill/>
          </a:ln>
        </p:spPr>
      </p:pic>
      <p:pic>
        <p:nvPicPr>
          <p:cNvPr id="110" name="Picture 12"/>
          <p:cNvPicPr/>
          <p:nvPr/>
        </p:nvPicPr>
        <p:blipFill>
          <a:blip r:embed="rId4"/>
          <a:stretch/>
        </p:blipFill>
        <p:spPr>
          <a:xfrm>
            <a:off x="2517120" y="3597880"/>
            <a:ext cx="3835080" cy="2186131"/>
          </a:xfrm>
          <a:prstGeom prst="rect">
            <a:avLst/>
          </a:prstGeom>
          <a:ln>
            <a:noFill/>
          </a:ln>
        </p:spPr>
      </p:pic>
      <p:sp>
        <p:nvSpPr>
          <p:cNvPr id="111" name="CustomShape 3"/>
          <p:cNvSpPr/>
          <p:nvPr/>
        </p:nvSpPr>
        <p:spPr>
          <a:xfrm>
            <a:off x="552600" y="5891652"/>
            <a:ext cx="82087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US EPA: </a:t>
            </a:r>
            <a:r>
              <a:rPr lang="en-US" sz="1600" b="0" u="sng" strike="noStrike" spc="-1" dirty="0">
                <a:solidFill>
                  <a:srgbClr val="0000FF"/>
                </a:solidFill>
                <a:uFillTx/>
                <a:latin typeface="Arial"/>
                <a:hlinkClick r:id="rId5"/>
              </a:rPr>
              <a:t>https://www.epa.gov/ghgemissions/global-greenhouse-gas-emissions-data</a:t>
            </a:r>
            <a:endParaRPr lang="fr-FR" sz="1600" b="0" strike="noStrike" spc="-1" dirty="0">
              <a:latin typeface="Arial"/>
            </a:endParaRPr>
          </a:p>
        </p:txBody>
      </p:sp>
      <p:sp>
        <p:nvSpPr>
          <p:cNvPr id="112" name="CustomShape 4"/>
          <p:cNvSpPr/>
          <p:nvPr/>
        </p:nvSpPr>
        <p:spPr>
          <a:xfrm flipH="1">
            <a:off x="357840" y="3987222"/>
            <a:ext cx="1872000" cy="1665750"/>
          </a:xfrm>
          <a:prstGeom prst="pie">
            <a:avLst>
              <a:gd name="adj1" fmla="val 21418104"/>
              <a:gd name="adj2" fmla="val 16095511"/>
            </a:avLst>
          </a:prstGeom>
          <a:noFill/>
          <a:ln>
            <a:solidFill>
              <a:srgbClr val="FF0000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800" b="0" strike="noStrike" spc="-1">
                <a:solidFill>
                  <a:srgbClr val="FF0000"/>
                </a:solidFill>
                <a:latin typeface="Calibri"/>
              </a:rPr>
              <a:t>76%</a:t>
            </a:r>
            <a:endParaRPr lang="fr-FR" sz="4800" b="0" strike="noStrike" spc="-1">
              <a:latin typeface="Arial"/>
            </a:endParaRPr>
          </a:p>
        </p:txBody>
      </p:sp>
      <p:pic>
        <p:nvPicPr>
          <p:cNvPr id="113" name="Picture 9"/>
          <p:cNvPicPr/>
          <p:nvPr/>
        </p:nvPicPr>
        <p:blipFill>
          <a:blip r:embed="rId6"/>
          <a:stretch/>
        </p:blipFill>
        <p:spPr>
          <a:xfrm>
            <a:off x="6519600" y="3598606"/>
            <a:ext cx="2372400" cy="2195126"/>
          </a:xfrm>
          <a:prstGeom prst="rect">
            <a:avLst/>
          </a:prstGeom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4BF0B67-06AA-FA4F-8D87-6EEAC5D63F83}"/>
              </a:ext>
            </a:extLst>
          </p:cNvPr>
          <p:cNvCxnSpPr>
            <a:cxnSpLocks/>
          </p:cNvCxnSpPr>
          <p:nvPr/>
        </p:nvCxnSpPr>
        <p:spPr>
          <a:xfrm>
            <a:off x="7073195" y="5440320"/>
            <a:ext cx="436547" cy="4610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2D12413-1E47-B447-A9E0-6C654A25FE9E}"/>
              </a:ext>
            </a:extLst>
          </p:cNvPr>
          <p:cNvSpPr txBox="1"/>
          <p:nvPr/>
        </p:nvSpPr>
        <p:spPr>
          <a:xfrm>
            <a:off x="7485055" y="5681854"/>
            <a:ext cx="21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2.5% Aviation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BAC4CC-AB20-3A49-9D85-CC8F29D0FA17}"/>
              </a:ext>
            </a:extLst>
          </p:cNvPr>
          <p:cNvSpPr/>
          <p:nvPr/>
        </p:nvSpPr>
        <p:spPr>
          <a:xfrm>
            <a:off x="7287492" y="4513446"/>
            <a:ext cx="965878" cy="2051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4% ICT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FF078D-EEBB-1749-AA0D-27D52BC9B06E}"/>
              </a:ext>
            </a:extLst>
          </p:cNvPr>
          <p:cNvSpPr txBox="1"/>
          <p:nvPr/>
        </p:nvSpPr>
        <p:spPr>
          <a:xfrm>
            <a:off x="8373173" y="6308640"/>
            <a:ext cx="62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FFB6BD-3770-5443-8DA5-B9C9139BFE82}" type="slidenum">
              <a:rPr lang="en-US" dirty="0"/>
              <a:t>4</a:t>
            </a:fld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7045FE8-C709-8343-A45A-2F08F02929C4}"/>
              </a:ext>
            </a:extLst>
          </p:cNvPr>
          <p:cNvCxnSpPr>
            <a:cxnSpLocks/>
          </p:cNvCxnSpPr>
          <p:nvPr/>
        </p:nvCxnSpPr>
        <p:spPr>
          <a:xfrm flipH="1">
            <a:off x="6726417" y="5286623"/>
            <a:ext cx="205360" cy="2486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D45F7A2-D143-8544-B2C6-5DA4BA86188B}"/>
              </a:ext>
            </a:extLst>
          </p:cNvPr>
          <p:cNvSpPr txBox="1"/>
          <p:nvPr/>
        </p:nvSpPr>
        <p:spPr>
          <a:xfrm>
            <a:off x="6299070" y="5433620"/>
            <a:ext cx="1143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10.5% ICE Cars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425520" y="1417680"/>
            <a:ext cx="8574186" cy="457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marL="514440" indent="-514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CO</a:t>
            </a:r>
            <a:r>
              <a:rPr lang="en-US" sz="2400" b="0" strike="noStrike" spc="-1" baseline="-25000" dirty="0">
                <a:solidFill>
                  <a:srgbClr val="000000"/>
                </a:solidFill>
                <a:latin typeface="Arial"/>
                <a:ea typeface="ＭＳ Ｐゴシック"/>
              </a:rPr>
              <a:t>2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 emerging in all sectors and rising economies</a:t>
            </a:r>
            <a:endParaRPr lang="fr-FR" sz="2400" b="0" strike="noStrike" spc="-1" dirty="0">
              <a:latin typeface="Arial"/>
            </a:endParaRPr>
          </a:p>
          <a:p>
            <a:pPr marL="514440" indent="-514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We are witnessing a steady increase in CO</a:t>
            </a:r>
            <a:r>
              <a:rPr lang="en-US" sz="2400" b="0" strike="noStrike" spc="-1" baseline="-25000" dirty="0">
                <a:solidFill>
                  <a:srgbClr val="000000"/>
                </a:solidFill>
                <a:latin typeface="Arial"/>
                <a:ea typeface="ＭＳ Ｐゴシック"/>
              </a:rPr>
              <a:t>2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 since the Industrial Revolution (1760 – 1840 AD)</a:t>
            </a:r>
            <a:endParaRPr lang="fr-FR" sz="2400" b="0" strike="noStrike" spc="-1" dirty="0">
              <a:latin typeface="Arial"/>
            </a:endParaRPr>
          </a:p>
          <a:p>
            <a:pPr marL="514440" indent="-514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1" strike="noStrike" spc="-1" dirty="0">
                <a:solidFill>
                  <a:srgbClr val="FF0000"/>
                </a:solidFill>
                <a:latin typeface="Arial"/>
                <a:ea typeface="ＭＳ Ｐゴシック"/>
              </a:rPr>
              <a:t>Global warming will continue if we don’t act promptly!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fr-FR" sz="2400" b="0" strike="noStrike" spc="-1" dirty="0">
              <a:latin typeface="Arial"/>
            </a:endParaRPr>
          </a:p>
        </p:txBody>
      </p:sp>
      <p:sp>
        <p:nvSpPr>
          <p:cNvPr id="115" name="TextShape 2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latin typeface="Arial"/>
              </a:rPr>
              <a:t>CO2 - Global Warming Culprit</a:t>
            </a:r>
          </a:p>
        </p:txBody>
      </p:sp>
      <p:pic>
        <p:nvPicPr>
          <p:cNvPr id="116" name="Picture 4"/>
          <p:cNvPicPr/>
          <p:nvPr/>
        </p:nvPicPr>
        <p:blipFill>
          <a:blip r:embed="rId3"/>
          <a:stretch/>
        </p:blipFill>
        <p:spPr>
          <a:xfrm>
            <a:off x="487980" y="3159360"/>
            <a:ext cx="2621880" cy="2617560"/>
          </a:xfrm>
          <a:prstGeom prst="rect">
            <a:avLst/>
          </a:prstGeom>
          <a:ln>
            <a:noFill/>
          </a:ln>
        </p:spPr>
      </p:pic>
      <p:pic>
        <p:nvPicPr>
          <p:cNvPr id="117" name="Picture 11"/>
          <p:cNvPicPr/>
          <p:nvPr/>
        </p:nvPicPr>
        <p:blipFill>
          <a:blip r:embed="rId4"/>
          <a:stretch/>
        </p:blipFill>
        <p:spPr>
          <a:xfrm>
            <a:off x="3453300" y="3037320"/>
            <a:ext cx="4668840" cy="2433600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702C6B-7E78-CA4F-BB27-10FDBB013C7E}"/>
              </a:ext>
            </a:extLst>
          </p:cNvPr>
          <p:cNvSpPr txBox="1"/>
          <p:nvPr/>
        </p:nvSpPr>
        <p:spPr>
          <a:xfrm>
            <a:off x="8373173" y="6308640"/>
            <a:ext cx="62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FFB6BD-3770-5443-8DA5-B9C9139BFE82}" type="slidenum">
              <a:rPr lang="en-US" dirty="0"/>
              <a:t>5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C17415-8FC0-EF46-848D-109CC0D292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6406" y="5428421"/>
            <a:ext cx="1487120" cy="7419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759AD4-437D-2E45-A5BE-B636355259B1}"/>
              </a:ext>
            </a:extLst>
          </p:cNvPr>
          <p:cNvSpPr/>
          <p:nvPr/>
        </p:nvSpPr>
        <p:spPr>
          <a:xfrm>
            <a:off x="3594696" y="5426648"/>
            <a:ext cx="38403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The </a:t>
            </a:r>
            <a:r>
              <a:rPr lang="en-US" sz="1100" b="1" dirty="0"/>
              <a:t>Intergovernmental Panel on Climate Change</a:t>
            </a:r>
            <a:r>
              <a:rPr lang="en-US" sz="1100" dirty="0"/>
              <a:t> (</a:t>
            </a:r>
            <a:r>
              <a:rPr lang="en-US" sz="1100" b="1" dirty="0"/>
              <a:t>IPCC</a:t>
            </a:r>
            <a:r>
              <a:rPr lang="en-US" sz="1100" dirty="0"/>
              <a:t>) is an </a:t>
            </a:r>
            <a:r>
              <a:rPr lang="en-US" sz="1100" dirty="0">
                <a:hlinkClick r:id="rId6" tooltip="Intergovernmental organization"/>
              </a:rPr>
              <a:t>intergovernmental body</a:t>
            </a:r>
            <a:r>
              <a:rPr lang="en-US" sz="1100" dirty="0"/>
              <a:t> of the </a:t>
            </a:r>
            <a:r>
              <a:rPr lang="en-US" sz="1100" dirty="0">
                <a:hlinkClick r:id="rId7" tooltip="United Nations"/>
              </a:rPr>
              <a:t>United Nations</a:t>
            </a:r>
            <a:r>
              <a:rPr lang="en-US" sz="1100" baseline="30000" dirty="0"/>
              <a:t>: </a:t>
            </a:r>
            <a:r>
              <a:rPr lang="en-US" sz="1100" dirty="0">
                <a:hlinkClick r:id="rId8" tooltip="World Meteorological Organization"/>
              </a:rPr>
              <a:t>World Meteorological Organization</a:t>
            </a:r>
            <a:r>
              <a:rPr lang="en-US" sz="1100" dirty="0"/>
              <a:t> (WMO) </a:t>
            </a:r>
          </a:p>
          <a:p>
            <a:r>
              <a:rPr lang="en-US" sz="1100" dirty="0">
                <a:hlinkClick r:id="rId9" tooltip="United Nations Environment Programme"/>
              </a:rPr>
              <a:t>United Nations Environment Programme</a:t>
            </a:r>
            <a:r>
              <a:rPr lang="en-US" sz="1100" dirty="0"/>
              <a:t> (UNEP)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000" spc="-1" dirty="0">
                <a:solidFill>
                  <a:srgbClr val="000000"/>
                </a:solidFill>
              </a:rPr>
              <a:t>CO2 by Information and Communications Technology (ICT)</a:t>
            </a:r>
          </a:p>
        </p:txBody>
      </p:sp>
      <p:sp>
        <p:nvSpPr>
          <p:cNvPr id="163" name="CustomShape 2"/>
          <p:cNvSpPr/>
          <p:nvPr/>
        </p:nvSpPr>
        <p:spPr>
          <a:xfrm>
            <a:off x="313560" y="3779280"/>
            <a:ext cx="5303160" cy="231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4" name="TextShape 3"/>
          <p:cNvSpPr txBox="1"/>
          <p:nvPr/>
        </p:nvSpPr>
        <p:spPr>
          <a:xfrm>
            <a:off x="457200" y="1455856"/>
            <a:ext cx="8229240" cy="119537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ICT contributes </a:t>
            </a:r>
            <a:r>
              <a:rPr lang="en-US" sz="2800" b="1" strike="noStrike" spc="-1" dirty="0">
                <a:solidFill>
                  <a:srgbClr val="FF0000"/>
                </a:solidFill>
                <a:latin typeface="Arial"/>
              </a:rPr>
              <a:t>~2-4% 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of world CO2 emissions and will increase to </a:t>
            </a:r>
            <a:r>
              <a:rPr lang="en-US" sz="2800" b="1" strike="noStrike" spc="-1" dirty="0">
                <a:solidFill>
                  <a:srgbClr val="FF0000"/>
                </a:solidFill>
                <a:latin typeface="Arial"/>
              </a:rPr>
              <a:t>8%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by 2025!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" name="TextShape 5"/>
          <p:cNvSpPr txBox="1"/>
          <p:nvPr/>
        </p:nvSpPr>
        <p:spPr>
          <a:xfrm>
            <a:off x="4153223" y="2344627"/>
            <a:ext cx="4533217" cy="3048467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→"/>
            </a:pPr>
            <a:r>
              <a:rPr lang="en-US" sz="2800" strike="noStrike" spc="-1" dirty="0">
                <a:latin typeface="Arial"/>
              </a:rPr>
              <a:t> </a:t>
            </a:r>
            <a:r>
              <a:rPr lang="en-US" sz="2000" strike="noStrike" spc="-1" dirty="0">
                <a:latin typeface="Arial"/>
              </a:rPr>
              <a:t>Are we </a:t>
            </a:r>
            <a:r>
              <a:rPr lang="en-US" sz="2000" b="1" strike="noStrike" spc="-1" dirty="0">
                <a:latin typeface="Arial"/>
              </a:rPr>
              <a:t>comfortable doing research </a:t>
            </a:r>
            <a:r>
              <a:rPr lang="en-US" sz="2000" strike="noStrike" spc="-1" dirty="0">
                <a:latin typeface="Arial"/>
              </a:rPr>
              <a:t>that (allegedly) contributes to CO2 increase?</a:t>
            </a: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→"/>
            </a:pPr>
            <a:r>
              <a:rPr lang="en-US" sz="2000" spc="-1" dirty="0">
                <a:latin typeface="Arial"/>
              </a:rPr>
              <a:t>How much CO2 </a:t>
            </a:r>
            <a:r>
              <a:rPr lang="en-US" sz="2000" b="1" spc="-1" dirty="0">
                <a:latin typeface="Arial"/>
              </a:rPr>
              <a:t>is technology saving anyway</a:t>
            </a:r>
            <a:r>
              <a:rPr lang="en-US" sz="2000" spc="-1" dirty="0">
                <a:latin typeface="Arial"/>
              </a:rPr>
              <a:t>? (Teleconferencing vs. Physical Meetings?)</a:t>
            </a:r>
            <a:endParaRPr lang="en-US" sz="200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→"/>
            </a:pPr>
            <a:r>
              <a:rPr lang="en-US" sz="2000" spc="-1" dirty="0">
                <a:latin typeface="Arial"/>
              </a:rPr>
              <a:t> How to make </a:t>
            </a:r>
            <a:r>
              <a:rPr lang="en-US" sz="2000" b="1" spc="-1" dirty="0">
                <a:latin typeface="Arial"/>
              </a:rPr>
              <a:t>impactful research </a:t>
            </a:r>
            <a:r>
              <a:rPr lang="en-US" sz="2000" spc="-1" dirty="0">
                <a:latin typeface="Arial"/>
              </a:rPr>
              <a:t>to reduce this increase from </a:t>
            </a:r>
            <a:r>
              <a:rPr lang="en-US" sz="2000" b="1" spc="-1" dirty="0">
                <a:solidFill>
                  <a:srgbClr val="FF0000"/>
                </a:solidFill>
                <a:latin typeface="Arial"/>
              </a:rPr>
              <a:t>4% to 8%? </a:t>
            </a:r>
            <a:r>
              <a:rPr lang="en-US" sz="2000" spc="-1" dirty="0">
                <a:latin typeface="Arial"/>
              </a:rPr>
              <a:t>(edge computing?, energy efficiency?, reusable systems?, transparency? )</a:t>
            </a:r>
            <a:endParaRPr lang="en-US" sz="2000" strike="noStrike" spc="-1" dirty="0"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B6B437-6508-0943-BEF6-A8FDC9EB1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60" y="2414489"/>
            <a:ext cx="3696023" cy="36889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7730F2-9EB1-E847-94E7-ADEF265DC3ED}"/>
              </a:ext>
            </a:extLst>
          </p:cNvPr>
          <p:cNvSpPr txBox="1"/>
          <p:nvPr/>
        </p:nvSpPr>
        <p:spPr>
          <a:xfrm>
            <a:off x="8373173" y="6240908"/>
            <a:ext cx="62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FFB6BD-3770-5443-8DA5-B9C9139BFE82}" type="slidenum">
              <a:rPr lang="en-US" dirty="0"/>
              <a:t>6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A48D30C-CB42-AE43-A031-66F14F57C6CE}"/>
              </a:ext>
            </a:extLst>
          </p:cNvPr>
          <p:cNvCxnSpPr/>
          <p:nvPr/>
        </p:nvCxnSpPr>
        <p:spPr>
          <a:xfrm flipV="1">
            <a:off x="0" y="3185652"/>
            <a:ext cx="4380271" cy="18582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0F99FE0-AD49-7A4B-B6DC-18507C1D3E31}"/>
              </a:ext>
            </a:extLst>
          </p:cNvPr>
          <p:cNvSpPr txBox="1"/>
          <p:nvPr/>
        </p:nvSpPr>
        <p:spPr>
          <a:xfrm>
            <a:off x="0" y="4258946"/>
            <a:ext cx="1312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55% use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F38C47-9CEF-7547-A8FF-07F32A292881}"/>
              </a:ext>
            </a:extLst>
          </p:cNvPr>
          <p:cNvSpPr txBox="1"/>
          <p:nvPr/>
        </p:nvSpPr>
        <p:spPr>
          <a:xfrm>
            <a:off x="169920" y="5126253"/>
            <a:ext cx="1880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45% manufacturing</a:t>
            </a:r>
          </a:p>
        </p:txBody>
      </p:sp>
    </p:spTree>
    <p:extLst>
      <p:ext uri="{BB962C8B-B14F-4D97-AF65-F5344CB8AC3E}">
        <p14:creationId xmlns:p14="http://schemas.microsoft.com/office/powerpoint/2010/main" val="119262204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457200" y="274680"/>
            <a:ext cx="8186400" cy="63288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The Paris Agreement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TextShape 2"/>
          <p:cNvSpPr txBox="1"/>
          <p:nvPr/>
        </p:nvSpPr>
        <p:spPr>
          <a:xfrm>
            <a:off x="457200" y="981000"/>
            <a:ext cx="8229240" cy="20156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The </a:t>
            </a: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Paris Agreement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 within the </a:t>
            </a: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United Nations Framework Convention on Climate Change (UNFCCC), 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dealing with </a:t>
            </a: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greenhouse-gas-emissions mitigation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, </a:t>
            </a: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adaptation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, and </a:t>
            </a: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finance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, signed in New York City, on April 22, 2016.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2" name="Picture 4"/>
          <p:cNvPicPr/>
          <p:nvPr/>
        </p:nvPicPr>
        <p:blipFill>
          <a:blip r:embed="rId3"/>
          <a:stretch/>
        </p:blipFill>
        <p:spPr>
          <a:xfrm>
            <a:off x="-180360" y="2853720"/>
            <a:ext cx="7833960" cy="3360240"/>
          </a:xfrm>
          <a:prstGeom prst="rect">
            <a:avLst/>
          </a:prstGeom>
          <a:ln>
            <a:noFill/>
          </a:ln>
        </p:spPr>
      </p:pic>
      <p:sp>
        <p:nvSpPr>
          <p:cNvPr id="123" name="CustomShape 3"/>
          <p:cNvSpPr/>
          <p:nvPr/>
        </p:nvSpPr>
        <p:spPr>
          <a:xfrm>
            <a:off x="7380360" y="5558566"/>
            <a:ext cx="19440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808080"/>
                </a:solidFill>
                <a:latin typeface="Arial"/>
              </a:rPr>
              <a:t>Wikipedia</a:t>
            </a:r>
            <a:endParaRPr lang="fr-FR" sz="1800" b="0" strike="noStrike" spc="-1" dirty="0">
              <a:latin typeface="Arial"/>
            </a:endParaRPr>
          </a:p>
        </p:txBody>
      </p:sp>
      <p:pic>
        <p:nvPicPr>
          <p:cNvPr id="124" name="Picture 7"/>
          <p:cNvPicPr/>
          <p:nvPr/>
        </p:nvPicPr>
        <p:blipFill>
          <a:blip r:embed="rId4"/>
          <a:stretch/>
        </p:blipFill>
        <p:spPr>
          <a:xfrm>
            <a:off x="7100640" y="4803840"/>
            <a:ext cx="1872360" cy="824760"/>
          </a:xfrm>
          <a:prstGeom prst="rect">
            <a:avLst/>
          </a:prstGeom>
          <a:ln>
            <a:noFill/>
          </a:ln>
        </p:spPr>
      </p:pic>
      <p:pic>
        <p:nvPicPr>
          <p:cNvPr id="125" name="Picture 2"/>
          <p:cNvPicPr/>
          <p:nvPr/>
        </p:nvPicPr>
        <p:blipFill>
          <a:blip r:embed="rId5"/>
          <a:stretch/>
        </p:blipFill>
        <p:spPr>
          <a:xfrm>
            <a:off x="7563240" y="2629800"/>
            <a:ext cx="1148040" cy="2052360"/>
          </a:xfrm>
          <a:prstGeom prst="rect">
            <a:avLst/>
          </a:prstGeom>
          <a:ln>
            <a:noFill/>
          </a:ln>
        </p:spPr>
      </p:pic>
      <p:sp>
        <p:nvSpPr>
          <p:cNvPr id="126" name="CustomShape 4"/>
          <p:cNvSpPr/>
          <p:nvPr/>
        </p:nvSpPr>
        <p:spPr>
          <a:xfrm>
            <a:off x="164520" y="4644720"/>
            <a:ext cx="8814960" cy="1552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1" strike="noStrike" spc="-1">
                <a:solidFill>
                  <a:srgbClr val="FF0000"/>
                </a:solidFill>
                <a:latin typeface="Arial"/>
              </a:rPr>
              <a:t>Targets: </a:t>
            </a:r>
            <a:endParaRPr lang="fr-FR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3200" b="1" strike="noStrike" spc="-1">
                <a:solidFill>
                  <a:srgbClr val="FF0000"/>
                </a:solidFill>
                <a:latin typeface="Arial"/>
              </a:rPr>
              <a:t>- CO2 neutral by 2050!</a:t>
            </a:r>
            <a:endParaRPr lang="fr-FR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3200" b="1" strike="noStrike" spc="-1">
                <a:solidFill>
                  <a:srgbClr val="FF0000"/>
                </a:solidFill>
                <a:latin typeface="Arial"/>
              </a:rPr>
              <a:t>- Temperature increase below 2° Celsius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27" name="CustomShape 5"/>
          <p:cNvSpPr/>
          <p:nvPr/>
        </p:nvSpPr>
        <p:spPr>
          <a:xfrm>
            <a:off x="1331640" y="3429000"/>
            <a:ext cx="2325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FF0000"/>
                </a:solidFill>
                <a:latin typeface="Arial"/>
              </a:rPr>
              <a:t>?</a:t>
            </a:r>
            <a:endParaRPr lang="fr-FR" sz="2800" b="0" strike="noStrike" spc="-1" dirty="0">
              <a:latin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83091B-6FFB-294A-9906-87A3B5F2893D}"/>
              </a:ext>
            </a:extLst>
          </p:cNvPr>
          <p:cNvSpPr txBox="1"/>
          <p:nvPr/>
        </p:nvSpPr>
        <p:spPr>
          <a:xfrm>
            <a:off x="8373173" y="6308640"/>
            <a:ext cx="62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FFB6BD-3770-5443-8DA5-B9C9139BFE82}" type="slidenum">
              <a:rPr lang="en-US" dirty="0"/>
              <a:t>7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C8D95B-E6FB-AC48-9951-2BDA76762F68}"/>
              </a:ext>
            </a:extLst>
          </p:cNvPr>
          <p:cNvSpPr txBox="1"/>
          <p:nvPr/>
        </p:nvSpPr>
        <p:spPr>
          <a:xfrm>
            <a:off x="8390946" y="4803840"/>
            <a:ext cx="60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RoadMap to 2050! </a:t>
            </a:r>
          </a:p>
        </p:txBody>
      </p:sp>
      <p:pic>
        <p:nvPicPr>
          <p:cNvPr id="129" name="Picture 3"/>
          <p:cNvPicPr/>
          <p:nvPr/>
        </p:nvPicPr>
        <p:blipFill>
          <a:blip r:embed="rId2"/>
          <a:stretch/>
        </p:blipFill>
        <p:spPr>
          <a:xfrm>
            <a:off x="527760" y="1554120"/>
            <a:ext cx="4690440" cy="4599000"/>
          </a:xfrm>
          <a:prstGeom prst="rect">
            <a:avLst/>
          </a:prstGeom>
          <a:ln>
            <a:noFill/>
          </a:ln>
        </p:spPr>
      </p:pic>
      <p:pic>
        <p:nvPicPr>
          <p:cNvPr id="130" name="Picture 6"/>
          <p:cNvPicPr/>
          <p:nvPr/>
        </p:nvPicPr>
        <p:blipFill>
          <a:blip r:embed="rId3"/>
          <a:stretch/>
        </p:blipFill>
        <p:spPr>
          <a:xfrm>
            <a:off x="5804640" y="1706400"/>
            <a:ext cx="2583360" cy="2301480"/>
          </a:xfrm>
          <a:prstGeom prst="rect">
            <a:avLst/>
          </a:prstGeom>
          <a:ln>
            <a:noFill/>
          </a:ln>
        </p:spPr>
      </p:pic>
      <p:sp>
        <p:nvSpPr>
          <p:cNvPr id="131" name="CustomShape 2"/>
          <p:cNvSpPr/>
          <p:nvPr/>
        </p:nvSpPr>
        <p:spPr>
          <a:xfrm>
            <a:off x="5218200" y="4005000"/>
            <a:ext cx="3755880" cy="1198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</a:rPr>
              <a:t>Norway’s large water reservoir capacity is used to store and regulate a fluctuating supply of renewables … a 50 GW</a:t>
            </a:r>
            <a:r>
              <a:rPr lang="en-US" spc="-1" dirty="0">
                <a:solidFill>
                  <a:srgbClr val="000000"/>
                </a:solidFill>
                <a:latin typeface="Arial"/>
              </a:rPr>
              <a:t>h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</a:rPr>
              <a:t> battery!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132" name="CustomShape 3"/>
          <p:cNvSpPr/>
          <p:nvPr/>
        </p:nvSpPr>
        <p:spPr>
          <a:xfrm>
            <a:off x="5446080" y="1360440"/>
            <a:ext cx="3240360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FF0000"/>
                </a:solidFill>
                <a:latin typeface="Arial"/>
              </a:rPr>
              <a:t>Some countries almost already in 2050!</a:t>
            </a:r>
            <a:endParaRPr lang="fr-FR" sz="2000" b="0" strike="noStrike" spc="-1" dirty="0">
              <a:latin typeface="Arial"/>
            </a:endParaRPr>
          </a:p>
        </p:txBody>
      </p:sp>
      <p:sp>
        <p:nvSpPr>
          <p:cNvPr id="133" name="CustomShape 4"/>
          <p:cNvSpPr/>
          <p:nvPr/>
        </p:nvSpPr>
        <p:spPr>
          <a:xfrm>
            <a:off x="5446080" y="5277960"/>
            <a:ext cx="369756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i="1" strike="noStrike" spc="-1">
                <a:solidFill>
                  <a:srgbClr val="000000"/>
                </a:solidFill>
                <a:latin typeface="Arial"/>
              </a:rPr>
              <a:t>Norway Hits 64.4% EV Market Share In January 2020. </a:t>
            </a:r>
            <a:r>
              <a:rPr lang="en-US" sz="1800" b="0" i="1" u="sng" strike="noStrike" spc="-1">
                <a:solidFill>
                  <a:srgbClr val="0000FF"/>
                </a:solidFill>
                <a:uFillTx/>
                <a:latin typeface="Arial"/>
                <a:hlinkClick r:id="rId4"/>
              </a:rPr>
              <a:t>https://cleantechnica.com/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1F11F2-255F-C740-B2D6-232CA6280D0A}"/>
              </a:ext>
            </a:extLst>
          </p:cNvPr>
          <p:cNvSpPr txBox="1"/>
          <p:nvPr/>
        </p:nvSpPr>
        <p:spPr>
          <a:xfrm>
            <a:off x="8373173" y="6308640"/>
            <a:ext cx="62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FFB6BD-3770-5443-8DA5-B9C9139BFE82}" type="slidenum">
              <a:rPr lang="en-US" dirty="0"/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Shape 6"/>
          <p:cNvSpPr txBox="1"/>
          <p:nvPr/>
        </p:nvSpPr>
        <p:spPr>
          <a:xfrm>
            <a:off x="457200" y="1416361"/>
            <a:ext cx="8229240" cy="4818539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60">
              <a:spcBef>
                <a:spcPts val="479"/>
              </a:spcBef>
              <a:buClr>
                <a:srgbClr val="000000"/>
              </a:buClr>
            </a:pPr>
            <a:r>
              <a:rPr lang="en-US" sz="2400" b="1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Offsetting CO2:</a:t>
            </a:r>
          </a:p>
          <a:p>
            <a:pPr marL="343080" indent="-342720"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Residential Photovoltaic System in Sunny country 1 year production (10kWp): </a:t>
            </a:r>
            <a:r>
              <a:rPr lang="en-US" sz="2000" b="1" spc="-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tons CO2 / 4 persons = 6 tons / person!</a:t>
            </a:r>
          </a:p>
          <a:p>
            <a:pPr marL="800280" lvl="1" indent="-342720"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spc="-1" dirty="0">
                <a:latin typeface="Arial" panose="020B0604020202020204" pitchFamily="34" charset="0"/>
                <a:cs typeface="Arial" panose="020B0604020202020204" pitchFamily="34" charset="0"/>
              </a:rPr>
              <a:t>i.e., </a:t>
            </a:r>
            <a:r>
              <a:rPr lang="en-US" sz="2000" b="1" spc="-1" dirty="0">
                <a:latin typeface="Arial" panose="020B0604020202020204" pitchFamily="34" charset="0"/>
                <a:cs typeface="Arial" panose="020B0604020202020204" pitchFamily="34" charset="0"/>
              </a:rPr>
              <a:t>17MWh (~4000</a:t>
            </a:r>
            <a:r>
              <a:rPr lang="en-US" dirty="0"/>
              <a:t>€</a:t>
            </a:r>
            <a:r>
              <a:rPr lang="en-US" sz="2000" b="1" spc="-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spc="-1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000" b="1" spc="-1" dirty="0"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r>
              <a:rPr lang="en-US" sz="2000" spc="-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spc="-1" dirty="0">
                <a:latin typeface="Arial" panose="020B0604020202020204" pitchFamily="34" charset="0"/>
                <a:cs typeface="Arial" panose="020B0604020202020204" pitchFamily="34" charset="0"/>
              </a:rPr>
              <a:t>electricity</a:t>
            </a:r>
            <a:r>
              <a:rPr lang="en-US" sz="2000" spc="-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b="1" spc="-1" dirty="0">
                <a:latin typeface="Arial" panose="020B0604020202020204" pitchFamily="34" charset="0"/>
                <a:cs typeface="Arial" panose="020B0604020202020204" pitchFamily="34" charset="0"/>
              </a:rPr>
              <a:t>mobility</a:t>
            </a:r>
            <a:endParaRPr lang="en-US" sz="200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 PV Prod. (2 years): </a:t>
            </a:r>
            <a:r>
              <a:rPr lang="en-US" sz="2000" b="1" strike="noStrike" spc="-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</a:t>
            </a:r>
            <a:r>
              <a:rPr lang="en-US" sz="2000" b="1" spc="-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tons</a:t>
            </a:r>
            <a:r>
              <a:rPr lang="en-US" sz="2000" b="1" strike="noStrike" spc="-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CO2 (i.e., 150 tons/person)</a:t>
            </a:r>
            <a:endParaRPr lang="en-US" sz="2000" b="1" strike="noStrike" spc="-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</a:pPr>
            <a:endParaRPr lang="en-US" sz="2400" b="1" strike="noStrike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</a:pPr>
            <a:r>
              <a:rPr lang="en-US" sz="2400" b="1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CO2 Penalties:</a:t>
            </a: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1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2020: 25.15 Euros / ton</a:t>
            </a: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00280" lvl="1" indent="-342720"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1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Penalty: </a:t>
            </a:r>
            <a:r>
              <a:rPr lang="en-US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Euros / person /year!</a:t>
            </a:r>
            <a:endParaRPr lang="en-US" sz="2400" b="0" strike="noStrike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280" lvl="1" indent="-342720"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400" dirty="0">
                <a:hlinkClick r:id="rId2"/>
              </a:rPr>
              <a:t>https://markets.businessinsider.com/commodities/co2-european-emission-allowances</a:t>
            </a:r>
            <a:endParaRPr lang="en-US" b="0" strike="noStrike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1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Future: 100 Euros / ton </a:t>
            </a:r>
            <a:r>
              <a:rPr lang="en-US" sz="2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(Herbert </a:t>
            </a:r>
            <a:r>
              <a:rPr lang="en-US" sz="2400" spc="-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Diess</a:t>
            </a:r>
            <a:r>
              <a:rPr lang="en-US" sz="2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VW CEO)</a:t>
            </a:r>
          </a:p>
          <a:p>
            <a:pPr marL="800280" lvl="1" indent="-342720"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b="1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Penalty: </a:t>
            </a:r>
            <a:r>
              <a:rPr lang="en-US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2400 Euros / person / year!</a:t>
            </a:r>
            <a:endParaRPr lang="en-US" sz="2800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280" lvl="1" indent="-342720"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400" dirty="0">
                <a:hlinkClick r:id="rId3"/>
              </a:rPr>
              <a:t>https://www.electrive.com/2020/01/28/vw-boss-herbert-diess-gets-frank-about-co2/</a:t>
            </a:r>
            <a:endParaRPr lang="en-US" sz="1400" dirty="0"/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endParaRPr lang="en-US" sz="2400" b="1" strike="noStrike" spc="-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BB8A15-E93C-EA4E-944F-01BC2308FB32}"/>
              </a:ext>
            </a:extLst>
          </p:cNvPr>
          <p:cNvSpPr/>
          <p:nvPr/>
        </p:nvSpPr>
        <p:spPr>
          <a:xfrm>
            <a:off x="2743200" y="3225465"/>
            <a:ext cx="64008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60" algn="ctr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</a:pPr>
            <a:r>
              <a:rPr lang="en-US" sz="2400" b="1" spc="-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governments shift CO2 costs down to citizens as new taxes? Problem solved?</a:t>
            </a:r>
            <a:endParaRPr lang="en-US" sz="2800" b="1" spc="-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latin typeface="Arial"/>
              </a:rPr>
              <a:t>CO2 Finance Issues</a:t>
            </a:r>
          </a:p>
        </p:txBody>
      </p:sp>
      <p:sp>
        <p:nvSpPr>
          <p:cNvPr id="142" name="CustomShape 3"/>
          <p:cNvSpPr/>
          <p:nvPr/>
        </p:nvSpPr>
        <p:spPr>
          <a:xfrm>
            <a:off x="313560" y="3779280"/>
            <a:ext cx="5303160" cy="231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1C7F44-8471-6142-8D56-7DE5825090C3}"/>
              </a:ext>
            </a:extLst>
          </p:cNvPr>
          <p:cNvSpPr txBox="1"/>
          <p:nvPr/>
        </p:nvSpPr>
        <p:spPr>
          <a:xfrm>
            <a:off x="8373173" y="6308640"/>
            <a:ext cx="62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FFB6BD-3770-5443-8DA5-B9C9139BFE82}" type="slidenum">
              <a:rPr lang="en-US" dirty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82680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622550</TotalTime>
  <Words>1611</Words>
  <Application>Microsoft Macintosh PowerPoint</Application>
  <PresentationFormat>On-screen Show (4:3)</PresentationFormat>
  <Paragraphs>166</Paragraphs>
  <Slides>18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Symbol</vt:lpstr>
      <vt:lpstr>Times New Roman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MDM’10: Program Report</dc:title>
  <dc:subject/>
  <dc:creator>Demetris Zeinalipour</dc:creator>
  <dc:description/>
  <cp:lastModifiedBy>Demetris Zeinalipour</cp:lastModifiedBy>
  <cp:revision>257</cp:revision>
  <cp:lastPrinted>2020-04-01T08:45:20Z</cp:lastPrinted>
  <dcterms:created xsi:type="dcterms:W3CDTF">2010-05-24T14:50:57Z</dcterms:created>
  <dcterms:modified xsi:type="dcterms:W3CDTF">2020-05-21T17:11:57Z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16.0016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3</vt:i4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9</vt:i4>
  </property>
</Properties>
</file>