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21396325" cy="30275213"/>
  <p:notesSz cx="6946900" cy="9271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1pPr>
    <a:lvl2pPr marL="1196035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2pPr>
    <a:lvl3pPr marL="2392070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3pPr>
    <a:lvl4pPr marL="3588106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4pPr>
    <a:lvl5pPr marL="4784141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5pPr>
    <a:lvl6pPr marL="5980176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6pPr>
    <a:lvl7pPr marL="7176211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7pPr>
    <a:lvl8pPr marL="8372246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8pPr>
    <a:lvl9pPr marL="9568282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891"/>
    <a:srgbClr val="00355E"/>
    <a:srgbClr val="00355C"/>
    <a:srgbClr val="FF0000"/>
    <a:srgbClr val="2A3F50"/>
    <a:srgbClr val="008000"/>
    <a:srgbClr val="00BBBB"/>
    <a:srgbClr val="D83C2C"/>
    <a:srgbClr val="222222"/>
    <a:srgbClr val="EE3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3333"/>
    <p:restoredTop sz="84141"/>
  </p:normalViewPr>
  <p:slideViewPr>
    <p:cSldViewPr snapToGrid="0" snapToObjects="1">
      <p:cViewPr>
        <p:scale>
          <a:sx n="55" d="100"/>
          <a:sy n="55" d="100"/>
        </p:scale>
        <p:origin x="2424" y="144"/>
      </p:cViewPr>
      <p:guideLst>
        <p:guide orient="horz" pos="9535"/>
        <p:guide pos="67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51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51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CFE3BF31-0402-1E46-9BA4-897E71BE2F87}" type="datetimeFigureOut">
              <a:rPr lang="en-US" smtClean="0"/>
              <a:pPr/>
              <a:t>6/22/22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8550" y="1158875"/>
            <a:ext cx="220980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61669"/>
            <a:ext cx="5557520" cy="3650456"/>
          </a:xfrm>
          <a:prstGeom prst="rect">
            <a:avLst/>
          </a:prstGeom>
        </p:spPr>
        <p:txBody>
          <a:bodyPr vert="horz" lIns="92665" tIns="46333" rIns="92665" bIns="463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10323" cy="465159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805841"/>
            <a:ext cx="3010323" cy="465159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31A3CC32-5366-4440-9015-FB51328D1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7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8550" y="1158875"/>
            <a:ext cx="2209800" cy="3128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3CC32-5366-4440-9015-FB51328D16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7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4954766"/>
            <a:ext cx="18186876" cy="10540259"/>
          </a:xfrm>
        </p:spPr>
        <p:txBody>
          <a:bodyPr anchor="b"/>
          <a:lstStyle>
            <a:lvl1pPr algn="ctr">
              <a:defRPr sz="128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2" y="15901498"/>
            <a:ext cx="16047244" cy="7309499"/>
          </a:xfrm>
        </p:spPr>
        <p:txBody>
          <a:bodyPr/>
          <a:lstStyle>
            <a:lvl1pPr marL="0" indent="0" algn="ctr">
              <a:buNone/>
              <a:defRPr sz="5134"/>
            </a:lvl1pPr>
            <a:lvl2pPr marL="977997" indent="0" algn="ctr">
              <a:buNone/>
              <a:defRPr sz="4278"/>
            </a:lvl2pPr>
            <a:lvl3pPr marL="1955993" indent="0" algn="ctr">
              <a:buNone/>
              <a:defRPr sz="3850"/>
            </a:lvl3pPr>
            <a:lvl4pPr marL="2933990" indent="0" algn="ctr">
              <a:buNone/>
              <a:defRPr sz="3423"/>
            </a:lvl4pPr>
            <a:lvl5pPr marL="3911986" indent="0" algn="ctr">
              <a:buNone/>
              <a:defRPr sz="3423"/>
            </a:lvl5pPr>
            <a:lvl6pPr marL="4889983" indent="0" algn="ctr">
              <a:buNone/>
              <a:defRPr sz="3423"/>
            </a:lvl6pPr>
            <a:lvl7pPr marL="5867979" indent="0" algn="ctr">
              <a:buNone/>
              <a:defRPr sz="3423"/>
            </a:lvl7pPr>
            <a:lvl8pPr marL="6845976" indent="0" algn="ctr">
              <a:buNone/>
              <a:defRPr sz="3423"/>
            </a:lvl8pPr>
            <a:lvl9pPr marL="7823972" indent="0" algn="ctr">
              <a:buNone/>
              <a:defRPr sz="34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8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8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1611875"/>
            <a:ext cx="4613582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9" y="1611875"/>
            <a:ext cx="13573294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3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4" y="7547789"/>
            <a:ext cx="18454331" cy="12593645"/>
          </a:xfrm>
        </p:spPr>
        <p:txBody>
          <a:bodyPr anchor="b"/>
          <a:lstStyle>
            <a:lvl1pPr>
              <a:defRPr sz="128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4" y="20260575"/>
            <a:ext cx="18454331" cy="6622701"/>
          </a:xfrm>
        </p:spPr>
        <p:txBody>
          <a:bodyPr/>
          <a:lstStyle>
            <a:lvl1pPr marL="0" indent="0">
              <a:buNone/>
              <a:defRPr sz="5134">
                <a:solidFill>
                  <a:schemeClr val="tx1"/>
                </a:solidFill>
              </a:defRPr>
            </a:lvl1pPr>
            <a:lvl2pPr marL="977997" indent="0">
              <a:buNone/>
              <a:defRPr sz="4278">
                <a:solidFill>
                  <a:schemeClr val="tx1">
                    <a:tint val="75000"/>
                  </a:schemeClr>
                </a:solidFill>
              </a:defRPr>
            </a:lvl2pPr>
            <a:lvl3pPr marL="1955993" indent="0">
              <a:buNone/>
              <a:defRPr sz="3850">
                <a:solidFill>
                  <a:schemeClr val="tx1">
                    <a:tint val="75000"/>
                  </a:schemeClr>
                </a:solidFill>
              </a:defRPr>
            </a:lvl3pPr>
            <a:lvl4pPr marL="2933990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4pPr>
            <a:lvl5pPr marL="3911986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5pPr>
            <a:lvl6pPr marL="4889983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6pPr>
            <a:lvl7pPr marL="5867979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7pPr>
            <a:lvl8pPr marL="6845976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8pPr>
            <a:lvl9pPr marL="7823972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3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8" y="8059375"/>
            <a:ext cx="9093438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8059375"/>
            <a:ext cx="9093438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1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611882"/>
            <a:ext cx="18454331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8" y="7421634"/>
            <a:ext cx="9051647" cy="3637228"/>
          </a:xfrm>
        </p:spPr>
        <p:txBody>
          <a:bodyPr anchor="b"/>
          <a:lstStyle>
            <a:lvl1pPr marL="0" indent="0">
              <a:buNone/>
              <a:defRPr sz="5134" b="1"/>
            </a:lvl1pPr>
            <a:lvl2pPr marL="977997" indent="0">
              <a:buNone/>
              <a:defRPr sz="4278" b="1"/>
            </a:lvl2pPr>
            <a:lvl3pPr marL="1955993" indent="0">
              <a:buNone/>
              <a:defRPr sz="3850" b="1"/>
            </a:lvl3pPr>
            <a:lvl4pPr marL="2933990" indent="0">
              <a:buNone/>
              <a:defRPr sz="3423" b="1"/>
            </a:lvl4pPr>
            <a:lvl5pPr marL="3911986" indent="0">
              <a:buNone/>
              <a:defRPr sz="3423" b="1"/>
            </a:lvl5pPr>
            <a:lvl6pPr marL="4889983" indent="0">
              <a:buNone/>
              <a:defRPr sz="3423" b="1"/>
            </a:lvl6pPr>
            <a:lvl7pPr marL="5867979" indent="0">
              <a:buNone/>
              <a:defRPr sz="3423" b="1"/>
            </a:lvl7pPr>
            <a:lvl8pPr marL="6845976" indent="0">
              <a:buNone/>
              <a:defRPr sz="3423" b="1"/>
            </a:lvl8pPr>
            <a:lvl9pPr marL="7823972" indent="0">
              <a:buNone/>
              <a:defRPr sz="34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8" y="11058864"/>
            <a:ext cx="9051647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0" y="7421634"/>
            <a:ext cx="9096226" cy="3637228"/>
          </a:xfrm>
        </p:spPr>
        <p:txBody>
          <a:bodyPr anchor="b"/>
          <a:lstStyle>
            <a:lvl1pPr marL="0" indent="0">
              <a:buNone/>
              <a:defRPr sz="5134" b="1"/>
            </a:lvl1pPr>
            <a:lvl2pPr marL="977997" indent="0">
              <a:buNone/>
              <a:defRPr sz="4278" b="1"/>
            </a:lvl2pPr>
            <a:lvl3pPr marL="1955993" indent="0">
              <a:buNone/>
              <a:defRPr sz="3850" b="1"/>
            </a:lvl3pPr>
            <a:lvl4pPr marL="2933990" indent="0">
              <a:buNone/>
              <a:defRPr sz="3423" b="1"/>
            </a:lvl4pPr>
            <a:lvl5pPr marL="3911986" indent="0">
              <a:buNone/>
              <a:defRPr sz="3423" b="1"/>
            </a:lvl5pPr>
            <a:lvl6pPr marL="4889983" indent="0">
              <a:buNone/>
              <a:defRPr sz="3423" b="1"/>
            </a:lvl6pPr>
            <a:lvl7pPr marL="5867979" indent="0">
              <a:buNone/>
              <a:defRPr sz="3423" b="1"/>
            </a:lvl7pPr>
            <a:lvl8pPr marL="6845976" indent="0">
              <a:buNone/>
              <a:defRPr sz="3423" b="1"/>
            </a:lvl8pPr>
            <a:lvl9pPr marL="7823972" indent="0">
              <a:buNone/>
              <a:defRPr sz="34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0" y="11058864"/>
            <a:ext cx="90962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0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2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8348"/>
            <a:ext cx="6900871" cy="7064216"/>
          </a:xfrm>
        </p:spPr>
        <p:txBody>
          <a:bodyPr anchor="b"/>
          <a:lstStyle>
            <a:lvl1pPr>
              <a:defRPr sz="68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6" y="4359077"/>
            <a:ext cx="10831889" cy="21515024"/>
          </a:xfrm>
        </p:spPr>
        <p:txBody>
          <a:bodyPr/>
          <a:lstStyle>
            <a:lvl1pPr>
              <a:defRPr sz="6845"/>
            </a:lvl1pPr>
            <a:lvl2pPr>
              <a:defRPr sz="5989"/>
            </a:lvl2pPr>
            <a:lvl3pPr>
              <a:defRPr sz="5134"/>
            </a:lvl3pPr>
            <a:lvl4pPr>
              <a:defRPr sz="4278"/>
            </a:lvl4pPr>
            <a:lvl5pPr>
              <a:defRPr sz="4278"/>
            </a:lvl5pPr>
            <a:lvl6pPr>
              <a:defRPr sz="4278"/>
            </a:lvl6pPr>
            <a:lvl7pPr>
              <a:defRPr sz="4278"/>
            </a:lvl7pPr>
            <a:lvl8pPr>
              <a:defRPr sz="4278"/>
            </a:lvl8pPr>
            <a:lvl9pPr>
              <a:defRPr sz="42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2565"/>
            <a:ext cx="6900871" cy="16826573"/>
          </a:xfrm>
        </p:spPr>
        <p:txBody>
          <a:bodyPr/>
          <a:lstStyle>
            <a:lvl1pPr marL="0" indent="0">
              <a:buNone/>
              <a:defRPr sz="3423"/>
            </a:lvl1pPr>
            <a:lvl2pPr marL="977997" indent="0">
              <a:buNone/>
              <a:defRPr sz="2995"/>
            </a:lvl2pPr>
            <a:lvl3pPr marL="1955993" indent="0">
              <a:buNone/>
              <a:defRPr sz="2567"/>
            </a:lvl3pPr>
            <a:lvl4pPr marL="2933990" indent="0">
              <a:buNone/>
              <a:defRPr sz="2139"/>
            </a:lvl4pPr>
            <a:lvl5pPr marL="3911986" indent="0">
              <a:buNone/>
              <a:defRPr sz="2139"/>
            </a:lvl5pPr>
            <a:lvl6pPr marL="4889983" indent="0">
              <a:buNone/>
              <a:defRPr sz="2139"/>
            </a:lvl6pPr>
            <a:lvl7pPr marL="5867979" indent="0">
              <a:buNone/>
              <a:defRPr sz="2139"/>
            </a:lvl7pPr>
            <a:lvl8pPr marL="6845976" indent="0">
              <a:buNone/>
              <a:defRPr sz="2139"/>
            </a:lvl8pPr>
            <a:lvl9pPr marL="7823972" indent="0">
              <a:buNone/>
              <a:defRPr sz="21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9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8348"/>
            <a:ext cx="6900871" cy="7064216"/>
          </a:xfrm>
        </p:spPr>
        <p:txBody>
          <a:bodyPr anchor="b"/>
          <a:lstStyle>
            <a:lvl1pPr>
              <a:defRPr sz="68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6" y="4359077"/>
            <a:ext cx="10831889" cy="21515024"/>
          </a:xfrm>
        </p:spPr>
        <p:txBody>
          <a:bodyPr anchor="t"/>
          <a:lstStyle>
            <a:lvl1pPr marL="0" indent="0">
              <a:buNone/>
              <a:defRPr sz="6845"/>
            </a:lvl1pPr>
            <a:lvl2pPr marL="977997" indent="0">
              <a:buNone/>
              <a:defRPr sz="5989"/>
            </a:lvl2pPr>
            <a:lvl3pPr marL="1955993" indent="0">
              <a:buNone/>
              <a:defRPr sz="5134"/>
            </a:lvl3pPr>
            <a:lvl4pPr marL="2933990" indent="0">
              <a:buNone/>
              <a:defRPr sz="4278"/>
            </a:lvl4pPr>
            <a:lvl5pPr marL="3911986" indent="0">
              <a:buNone/>
              <a:defRPr sz="4278"/>
            </a:lvl5pPr>
            <a:lvl6pPr marL="4889983" indent="0">
              <a:buNone/>
              <a:defRPr sz="4278"/>
            </a:lvl6pPr>
            <a:lvl7pPr marL="5867979" indent="0">
              <a:buNone/>
              <a:defRPr sz="4278"/>
            </a:lvl7pPr>
            <a:lvl8pPr marL="6845976" indent="0">
              <a:buNone/>
              <a:defRPr sz="4278"/>
            </a:lvl8pPr>
            <a:lvl9pPr marL="7823972" indent="0">
              <a:buNone/>
              <a:defRPr sz="427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2565"/>
            <a:ext cx="6900871" cy="16826573"/>
          </a:xfrm>
        </p:spPr>
        <p:txBody>
          <a:bodyPr/>
          <a:lstStyle>
            <a:lvl1pPr marL="0" indent="0">
              <a:buNone/>
              <a:defRPr sz="3423"/>
            </a:lvl1pPr>
            <a:lvl2pPr marL="977997" indent="0">
              <a:buNone/>
              <a:defRPr sz="2995"/>
            </a:lvl2pPr>
            <a:lvl3pPr marL="1955993" indent="0">
              <a:buNone/>
              <a:defRPr sz="2567"/>
            </a:lvl3pPr>
            <a:lvl4pPr marL="2933990" indent="0">
              <a:buNone/>
              <a:defRPr sz="2139"/>
            </a:lvl4pPr>
            <a:lvl5pPr marL="3911986" indent="0">
              <a:buNone/>
              <a:defRPr sz="2139"/>
            </a:lvl5pPr>
            <a:lvl6pPr marL="4889983" indent="0">
              <a:buNone/>
              <a:defRPr sz="2139"/>
            </a:lvl6pPr>
            <a:lvl7pPr marL="5867979" indent="0">
              <a:buNone/>
              <a:defRPr sz="2139"/>
            </a:lvl7pPr>
            <a:lvl8pPr marL="6845976" indent="0">
              <a:buNone/>
              <a:defRPr sz="2139"/>
            </a:lvl8pPr>
            <a:lvl9pPr marL="7823972" indent="0">
              <a:buNone/>
              <a:defRPr sz="21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6/22/22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3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1611882"/>
            <a:ext cx="18454331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8059375"/>
            <a:ext cx="18454331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8" y="28060645"/>
            <a:ext cx="48141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7148-3A46-FB46-8E45-DF98856C4BF2}" type="datetimeFigureOut">
              <a:rPr lang="en-US" smtClean="0"/>
              <a:pPr/>
              <a:t>6/22/22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4" y="28060645"/>
            <a:ext cx="722126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28060645"/>
            <a:ext cx="48141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4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955993" rtl="0" eaLnBrk="1" latinLnBrk="0" hangingPunct="1">
        <a:lnSpc>
          <a:spcPct val="90000"/>
        </a:lnSpc>
        <a:spcBef>
          <a:spcPct val="0"/>
        </a:spcBef>
        <a:buNone/>
        <a:defRPr sz="94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8998" indent="-488998" algn="l" defTabSz="1955993" rtl="0" eaLnBrk="1" latinLnBrk="0" hangingPunct="1">
        <a:lnSpc>
          <a:spcPct val="90000"/>
        </a:lnSpc>
        <a:spcBef>
          <a:spcPts val="2139"/>
        </a:spcBef>
        <a:buFont typeface="Arial" panose="020B0604020202020204" pitchFamily="34" charset="0"/>
        <a:buChar char="•"/>
        <a:defRPr sz="5989" kern="1200">
          <a:solidFill>
            <a:schemeClr val="tx1"/>
          </a:solidFill>
          <a:latin typeface="+mn-lt"/>
          <a:ea typeface="+mn-ea"/>
          <a:cs typeface="+mn-cs"/>
        </a:defRPr>
      </a:lvl1pPr>
      <a:lvl2pPr marL="1466995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5134" kern="1200">
          <a:solidFill>
            <a:schemeClr val="tx1"/>
          </a:solidFill>
          <a:latin typeface="+mn-lt"/>
          <a:ea typeface="+mn-ea"/>
          <a:cs typeface="+mn-cs"/>
        </a:defRPr>
      </a:lvl2pPr>
      <a:lvl3pPr marL="2444991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4278" kern="1200">
          <a:solidFill>
            <a:schemeClr val="tx1"/>
          </a:solidFill>
          <a:latin typeface="+mn-lt"/>
          <a:ea typeface="+mn-ea"/>
          <a:cs typeface="+mn-cs"/>
        </a:defRPr>
      </a:lvl3pPr>
      <a:lvl4pPr marL="3422988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4pPr>
      <a:lvl5pPr marL="4400984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5pPr>
      <a:lvl6pPr marL="5378981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6pPr>
      <a:lvl7pPr marL="6356977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7pPr>
      <a:lvl8pPr marL="7334974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8pPr>
      <a:lvl9pPr marL="8312970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1pPr>
      <a:lvl2pPr marL="977997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2pPr>
      <a:lvl3pPr marL="1955993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3pPr>
      <a:lvl4pPr marL="2933990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4pPr>
      <a:lvl5pPr marL="3911986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5pPr>
      <a:lvl6pPr marL="4889983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6pPr>
      <a:lvl7pPr marL="5867979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7pPr>
      <a:lvl8pPr marL="6845976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8pPr>
      <a:lvl9pPr marL="7823972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9" Type="http://schemas.openxmlformats.org/officeDocument/2006/relationships/image" Target="../media/image34.png"/><Relationship Id="rId21" Type="http://schemas.openxmlformats.org/officeDocument/2006/relationships/image" Target="../media/image17.png"/><Relationship Id="rId34" Type="http://schemas.openxmlformats.org/officeDocument/2006/relationships/image" Target="../media/image29.sv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38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msl.cs.ucy.ac.cy/" TargetMode="External"/><Relationship Id="rId11" Type="http://schemas.openxmlformats.org/officeDocument/2006/relationships/image" Target="../media/image7.png"/><Relationship Id="rId24" Type="http://schemas.openxmlformats.org/officeDocument/2006/relationships/hyperlink" Target="https://2022.debs.org/" TargetMode="External"/><Relationship Id="rId32" Type="http://schemas.openxmlformats.org/officeDocument/2006/relationships/image" Target="../media/image27.png"/><Relationship Id="rId37" Type="http://schemas.openxmlformats.org/officeDocument/2006/relationships/image" Target="../media/image32.png"/><Relationship Id="rId5" Type="http://schemas.openxmlformats.org/officeDocument/2006/relationships/hyperlink" Target="mailto:dmsl@cs.ucy.ac.cy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19.jpeg"/><Relationship Id="rId28" Type="http://schemas.openxmlformats.org/officeDocument/2006/relationships/image" Target="../media/image23.png"/><Relationship Id="rId36" Type="http://schemas.openxmlformats.org/officeDocument/2006/relationships/image" Target="../media/image31.sv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Relationship Id="rId8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ubtitle 2"/>
          <p:cNvSpPr txBox="1">
            <a:spLocks/>
          </p:cNvSpPr>
          <p:nvPr/>
        </p:nvSpPr>
        <p:spPr>
          <a:xfrm>
            <a:off x="10802460" y="21786502"/>
            <a:ext cx="10320529" cy="65799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vert="horz" lIns="59076" tIns="29538" rIns="59076" bIns="29538" rtlCol="0">
            <a:noAutofit/>
          </a:bodyPr>
          <a:lstStyle>
            <a:defPPr>
              <a:defRPr lang="en-US"/>
            </a:defPPr>
            <a:lvl1pPr indent="0" algn="just" defTabSz="2607960">
              <a:lnSpc>
                <a:spcPct val="90000"/>
              </a:lnSpc>
              <a:spcBef>
                <a:spcPts val="1085"/>
              </a:spcBef>
              <a:buFont typeface="Arial" panose="020B0604020202020204" pitchFamily="34" charset="0"/>
              <a:buNone/>
              <a:defRPr sz="2800" kern="0"/>
            </a:lvl1pPr>
            <a:lvl2pPr marL="1303980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/>
            </a:lvl2pPr>
            <a:lvl3pPr marL="2607960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/>
            </a:lvl3pPr>
            <a:lvl4pPr marL="3911940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4pPr>
            <a:lvl5pPr marL="5215920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5pPr>
            <a:lvl6pPr marL="6519901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6pPr>
            <a:lvl7pPr marL="7823881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7pPr>
            <a:lvl8pPr marL="9127861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8pPr>
            <a:lvl9pPr marL="10431841" indent="0" algn="ctr" defTabSz="2607960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110" y="404632"/>
            <a:ext cx="20816877" cy="3478065"/>
          </a:xfrm>
          <a:solidFill>
            <a:srgbClr val="00355C"/>
          </a:solidFill>
          <a:ln>
            <a:solidFill>
              <a:srgbClr val="00355E"/>
            </a:solidFill>
          </a:ln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+mn-lt"/>
              </a:rPr>
              <a:t>SMAS: A Smart Alert System for Localization</a:t>
            </a:r>
            <a:br>
              <a:rPr lang="en-US" sz="6600" b="1" dirty="0">
                <a:solidFill>
                  <a:schemeClr val="bg1"/>
                </a:solidFill>
                <a:latin typeface="+mn-lt"/>
              </a:rPr>
            </a:br>
            <a:r>
              <a:rPr lang="en-US" sz="6600" b="1" dirty="0">
                <a:solidFill>
                  <a:schemeClr val="bg1"/>
                </a:solidFill>
                <a:latin typeface="+mn-lt"/>
              </a:rPr>
              <a:t>and First Response to Fires on Ro-Ro Vessels</a:t>
            </a:r>
            <a:br>
              <a:rPr lang="en-US" sz="66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 </a:t>
            </a:r>
            <a:br>
              <a:rPr lang="en-US" sz="66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Paschalis Mpeis</a:t>
            </a:r>
            <a:r>
              <a:rPr lang="en-US" altLang="en-US" sz="4000" b="1" baseline="30000" dirty="0">
                <a:solidFill>
                  <a:schemeClr val="bg1"/>
                </a:solidFill>
              </a:rPr>
              <a:t>1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err="1">
                <a:solidFill>
                  <a:schemeClr val="bg1"/>
                </a:solidFill>
              </a:rPr>
              <a:t>Athina</a:t>
            </a:r>
            <a:r>
              <a:rPr lang="en-US" sz="4000" b="1" dirty="0">
                <a:solidFill>
                  <a:schemeClr val="bg1"/>
                </a:solidFill>
              </a:rPr>
              <a:t> Hadjichristodoulou</a:t>
            </a:r>
            <a:r>
              <a:rPr lang="en-US" altLang="en-US" sz="4000" b="1" baseline="30000" dirty="0">
                <a:solidFill>
                  <a:schemeClr val="bg1"/>
                </a:solidFill>
              </a:rPr>
              <a:t>1</a:t>
            </a:r>
            <a:r>
              <a:rPr lang="en-US" sz="4000" b="1" dirty="0">
                <a:solidFill>
                  <a:schemeClr val="bg1"/>
                </a:solidFill>
              </a:rPr>
              <a:t>, Jaime </a:t>
            </a:r>
            <a:r>
              <a:rPr lang="en-US" sz="4000" b="1" dirty="0" err="1">
                <a:solidFill>
                  <a:schemeClr val="bg1"/>
                </a:solidFill>
              </a:rPr>
              <a:t>Bleye</a:t>
            </a:r>
            <a:r>
              <a:rPr lang="en-US" sz="4000" b="1" dirty="0">
                <a:solidFill>
                  <a:schemeClr val="bg1"/>
                </a:solidFill>
              </a:rPr>
              <a:t> Vicario</a:t>
            </a:r>
            <a:r>
              <a:rPr lang="en-US" sz="4000" b="1" baseline="30000" dirty="0">
                <a:solidFill>
                  <a:schemeClr val="bg1"/>
                </a:solidFill>
              </a:rPr>
              <a:t>2</a:t>
            </a:r>
            <a:r>
              <a:rPr lang="en-US" sz="4000" b="1" dirty="0">
                <a:solidFill>
                  <a:schemeClr val="bg1"/>
                </a:solidFill>
              </a:rPr>
              <a:t>, Demetrios Zeinalipour-Yazti</a:t>
            </a:r>
            <a:r>
              <a:rPr lang="en-US" altLang="en-US" sz="4000" b="1" baseline="30000" dirty="0">
                <a:solidFill>
                  <a:schemeClr val="bg1"/>
                </a:solidFill>
              </a:rPr>
              <a:t>1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800" b="1" dirty="0">
                <a:solidFill>
                  <a:schemeClr val="bg1"/>
                </a:solidFill>
              </a:rPr>
              <a:t>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altLang="en-US" sz="3600" b="1" dirty="0">
                <a:solidFill>
                  <a:schemeClr val="bg1"/>
                </a:solidFill>
              </a:rPr>
              <a:t>University of Cyprus, Cyprus</a:t>
            </a:r>
            <a:r>
              <a:rPr lang="en-US" altLang="en-US" sz="3600" b="1" baseline="30000" dirty="0">
                <a:solidFill>
                  <a:schemeClr val="bg1"/>
                </a:solidFill>
              </a:rPr>
              <a:t>1                                         </a:t>
            </a:r>
            <a:r>
              <a:rPr lang="en-US" altLang="en-US" sz="3600" b="1" dirty="0">
                <a:solidFill>
                  <a:schemeClr val="bg1"/>
                </a:solidFill>
              </a:rPr>
              <a:t>Integral Maritime Safety, Centre </a:t>
            </a:r>
            <a:r>
              <a:rPr lang="en-US" altLang="en-US" sz="3600" b="1" dirty="0" err="1">
                <a:solidFill>
                  <a:schemeClr val="bg1"/>
                </a:solidFill>
              </a:rPr>
              <a:t>Jovellanos</a:t>
            </a:r>
            <a:r>
              <a:rPr lang="en-US" altLang="en-US" sz="3600" b="1" dirty="0">
                <a:solidFill>
                  <a:schemeClr val="bg1"/>
                </a:solidFill>
              </a:rPr>
              <a:t>, Spain</a:t>
            </a:r>
            <a:r>
              <a:rPr lang="en-US" altLang="en-US" sz="3600" b="1" baseline="30000" dirty="0">
                <a:solidFill>
                  <a:schemeClr val="bg1"/>
                </a:solidFill>
              </a:rPr>
              <a:t>2</a:t>
            </a:r>
            <a:br>
              <a:rPr lang="en-US" altLang="en-US" sz="4000" b="1" baseline="30000" dirty="0">
                <a:solidFill>
                  <a:schemeClr val="bg1"/>
                </a:solidFill>
              </a:rPr>
            </a:br>
            <a:r>
              <a:rPr lang="en-US" altLang="en-US" sz="2400" b="1" baseline="30000" dirty="0">
                <a:solidFill>
                  <a:schemeClr val="bg1"/>
                </a:solidFill>
              </a:rPr>
              <a:t> </a:t>
            </a:r>
            <a:endParaRPr lang="en-US" sz="5400" b="1" baseline="30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914" y="4526458"/>
            <a:ext cx="7801241" cy="9130048"/>
          </a:xfrm>
          <a:ln>
            <a:noFill/>
          </a:ln>
        </p:spPr>
        <p:txBody>
          <a:bodyPr lIns="144000" tIns="72000" rIns="144000" bIns="72000">
            <a:no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en-US" altLang="en-US" sz="2800" dirty="0">
                <a:ea typeface="ＭＳ Ｐゴシック" charset="-128"/>
              </a:rPr>
              <a:t>There is a need for </a:t>
            </a:r>
            <a:r>
              <a:rPr lang="en-US" altLang="en-US" sz="2800" b="1" dirty="0">
                <a:ea typeface="ＭＳ Ｐゴシック" charset="-128"/>
              </a:rPr>
              <a:t>quick &amp; efficient</a:t>
            </a:r>
            <a:r>
              <a:rPr lang="en-US" altLang="en-US" sz="2800" dirty="0">
                <a:ea typeface="ＭＳ Ｐゴシック" charset="-128"/>
              </a:rPr>
              <a:t> first response in Ro-Ro Vessels. This requires: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en-US" sz="2800" dirty="0">
                <a:ea typeface="ＭＳ Ｐゴシック" charset="-128"/>
              </a:rPr>
              <a:t>- indoor localization, and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en-US" sz="2800" dirty="0">
                <a:ea typeface="ＭＳ Ｐゴシック" charset="-128"/>
              </a:rPr>
              <a:t>- a smart communication system</a:t>
            </a:r>
          </a:p>
          <a:p>
            <a:pPr algn="just">
              <a:spcBef>
                <a:spcPts val="0"/>
              </a:spcBef>
              <a:defRPr/>
            </a:pPr>
            <a:endParaRPr lang="en-US" altLang="en-US" sz="2400" dirty="0">
              <a:ea typeface="ＭＳ Ｐゴシック" charset="-128"/>
            </a:endParaRPr>
          </a:p>
          <a:p>
            <a:pPr algn="just">
              <a:spcBef>
                <a:spcPts val="0"/>
              </a:spcBef>
              <a:defRPr/>
            </a:pPr>
            <a:endParaRPr lang="en-US" altLang="en-US" sz="2400" dirty="0">
              <a:ea typeface="ＭＳ Ｐゴシック" charset="-128"/>
            </a:endParaRPr>
          </a:p>
          <a:p>
            <a:pPr algn="just">
              <a:spcBef>
                <a:spcPts val="0"/>
              </a:spcBef>
              <a:defRPr/>
            </a:pPr>
            <a:endParaRPr lang="en-US" altLang="en-US" sz="2400" dirty="0">
              <a:ea typeface="ＭＳ Ｐゴシック" charset="-128"/>
            </a:endParaRPr>
          </a:p>
          <a:p>
            <a:pPr algn="just">
              <a:spcBef>
                <a:spcPts val="0"/>
              </a:spcBef>
              <a:defRPr/>
            </a:pPr>
            <a:endParaRPr lang="en-US" altLang="en-US" sz="2400" dirty="0">
              <a:ea typeface="ＭＳ Ｐゴシック" charset="-128"/>
            </a:endParaRPr>
          </a:p>
          <a:p>
            <a:pPr algn="just">
              <a:spcBef>
                <a:spcPts val="0"/>
              </a:spcBef>
              <a:defRPr/>
            </a:pPr>
            <a:endParaRPr lang="en-US" altLang="en-US" sz="2400" dirty="0">
              <a:ea typeface="ＭＳ Ｐゴシック" charset="-128"/>
            </a:endParaRPr>
          </a:p>
          <a:p>
            <a:pPr algn="just">
              <a:spcBef>
                <a:spcPts val="0"/>
              </a:spcBef>
              <a:defRPr/>
            </a:pPr>
            <a:endParaRPr lang="en-US" altLang="en-US" sz="2400" dirty="0">
              <a:ea typeface="ＭＳ Ｐゴシック" charset="-128"/>
            </a:endParaRPr>
          </a:p>
          <a:p>
            <a:pPr algn="just">
              <a:spcBef>
                <a:spcPts val="0"/>
              </a:spcBef>
              <a:defRPr/>
            </a:pPr>
            <a:endParaRPr lang="en-US" altLang="en-US" sz="2800" b="1" dirty="0">
              <a:ea typeface="ＭＳ Ｐゴシック" charset="-128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altLang="en-US" sz="3200" b="1" dirty="0">
                <a:ea typeface="ＭＳ Ｐゴシック" charset="-128"/>
              </a:rPr>
              <a:t>Indoor Location is challenging:</a:t>
            </a:r>
          </a:p>
          <a:p>
            <a:pPr algn="just">
              <a:spcBef>
                <a:spcPts val="0"/>
              </a:spcBef>
              <a:defRPr/>
            </a:pPr>
            <a:endParaRPr lang="en-US" altLang="en-US" sz="1500" dirty="0">
              <a:ea typeface="ＭＳ Ｐゴシック" charset="-128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altLang="en-US" sz="2800" u="sng" dirty="0">
                <a:ea typeface="ＭＳ Ｐゴシック" charset="-128"/>
              </a:rPr>
              <a:t>Wi-Fi based approaches: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en-US" sz="2400" dirty="0">
                <a:ea typeface="ＭＳ Ｐゴシック" charset="-128"/>
              </a:rPr>
              <a:t>- Vessels have a limited Infrastructure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en-US" sz="2400" dirty="0">
                <a:ea typeface="ＭＳ Ｐゴシック" charset="-128"/>
              </a:rPr>
              <a:t>- Sufficient for communication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en-US" sz="2400" dirty="0">
                <a:ea typeface="ＭＳ Ｐゴシック" charset="-128"/>
              </a:rPr>
              <a:t>- No dense antennas for indoor-localization</a:t>
            </a: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altLang="en-US" sz="1500" dirty="0">
              <a:ea typeface="ＭＳ Ｐゴシック" charset="-128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altLang="en-US" sz="2800" u="sng" dirty="0">
                <a:ea typeface="ＭＳ Ｐゴシック" charset="-128"/>
              </a:rPr>
              <a:t>Magnetic-Based approaches: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en-US" sz="2400" dirty="0">
                <a:ea typeface="ＭＳ Ｐゴシック" charset="-128"/>
              </a:rPr>
              <a:t>- Limited accuracy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en-US" sz="2400" dirty="0">
                <a:ea typeface="ＭＳ Ｐゴシック" charset="-128"/>
              </a:rPr>
              <a:t>- Requires stationary steel structures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en-US" sz="2400" dirty="0">
                <a:ea typeface="ＭＳ Ｐゴシック" charset="-128"/>
              </a:rPr>
              <a:t>- Not applicable: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en-US" sz="2400" dirty="0">
                <a:ea typeface="ＭＳ Ｐゴシック" charset="-128"/>
              </a:rPr>
              <a:t>  + e.g., a vessel is a huge, moving, steel structure!</a:t>
            </a: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altLang="en-US" sz="1500" dirty="0">
              <a:ea typeface="ＭＳ Ｐゴシック" charset="-128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altLang="en-US" sz="2800" u="sng" dirty="0">
                <a:ea typeface="ＭＳ Ｐゴシック" charset="-128"/>
              </a:rPr>
              <a:t>IMU-Based approaches: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en-US" sz="2400" dirty="0">
                <a:ea typeface="ＭＳ Ｐゴシック" charset="-128"/>
              </a:rPr>
              <a:t>- Suffer from drifting &amp; over time the error increases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en-US" sz="2400" dirty="0">
                <a:ea typeface="ＭＳ Ｐゴシック" charset="-128"/>
              </a:rPr>
              <a:t>- Require a periodic signal correction</a:t>
            </a: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altLang="en-US" sz="2800" dirty="0">
              <a:ea typeface="ＭＳ Ｐゴシック" charset="-128"/>
            </a:endParaRP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altLang="en-US" sz="2800" dirty="0">
              <a:ea typeface="ＭＳ Ｐゴシック" charset="-128"/>
            </a:endParaRP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altLang="en-US" sz="2800" dirty="0">
              <a:ea typeface="ＭＳ Ｐゴシック" charset="-128"/>
            </a:endParaRP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altLang="en-US" sz="2800" dirty="0"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10" y="3710850"/>
            <a:ext cx="7805045" cy="81560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/>
              <a:t>Motivation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11156" y="3710850"/>
            <a:ext cx="13011831" cy="81560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/>
              <a:t>Background: Anyplace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11156" y="4526459"/>
            <a:ext cx="13011831" cy="919161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144000" tIns="144000" rIns="144000" bIns="144000" rtlCol="0">
            <a:noAutofit/>
          </a:bodyPr>
          <a:lstStyle/>
          <a:p>
            <a:pPr algn="ctr">
              <a:defRPr/>
            </a:pPr>
            <a:r>
              <a:rPr lang="en-US" altLang="en-US" sz="2600" b="1" dirty="0">
                <a:ea typeface="ＭＳ Ｐゴシック" charset="-128"/>
              </a:rPr>
              <a:t>Anyplace: An open-source Internet-based Indoor Navigation (IIN) Service</a:t>
            </a:r>
          </a:p>
          <a:p>
            <a:pPr algn="ctr">
              <a:defRPr/>
            </a:pPr>
            <a:r>
              <a:rPr lang="en-US" altLang="en-US" sz="2600" b="1" dirty="0">
                <a:ea typeface="ＭＳ Ｐゴシック" charset="-128"/>
              </a:rPr>
              <a:t>developed at the University of Cyprus</a:t>
            </a:r>
            <a:r>
              <a:rPr lang="en-US" sz="2600" b="1" dirty="0"/>
              <a:t>!</a:t>
            </a:r>
          </a:p>
          <a:p>
            <a:pPr algn="ctr">
              <a:defRPr/>
            </a:pPr>
            <a:endParaRPr lang="en-US" sz="1500" dirty="0"/>
          </a:p>
          <a:p>
            <a:pPr algn="just">
              <a:defRPr/>
            </a:pPr>
            <a:r>
              <a:rPr lang="en-US" sz="2600" dirty="0"/>
              <a:t>- Achieves </a:t>
            </a:r>
            <a:r>
              <a:rPr lang="en-US" sz="2600" b="1" dirty="0"/>
              <a:t>highest accuracy </a:t>
            </a:r>
            <a:r>
              <a:rPr lang="en-US" sz="2600" dirty="0"/>
              <a:t>using Wi-Fi and IMU (1.96 meters), in </a:t>
            </a:r>
            <a:r>
              <a:rPr lang="en-US" sz="2600" b="1" dirty="0"/>
              <a:t>real-time</a:t>
            </a:r>
            <a:r>
              <a:rPr lang="en-US" sz="2600" dirty="0"/>
              <a:t>, while being </a:t>
            </a:r>
            <a:r>
              <a:rPr lang="en-US" sz="2600" b="1" dirty="0"/>
              <a:t>energy-efficient </a:t>
            </a:r>
            <a:r>
              <a:rPr lang="en-US" sz="2600" dirty="0"/>
              <a:t>and </a:t>
            </a:r>
            <a:r>
              <a:rPr lang="en-US" sz="2600" b="1" dirty="0"/>
              <a:t>infrastructure-less</a:t>
            </a:r>
            <a:r>
              <a:rPr lang="en-US" sz="2600" dirty="0"/>
              <a:t>. </a:t>
            </a:r>
          </a:p>
          <a:p>
            <a:pPr marL="284163" indent="-284163" algn="just">
              <a:defRPr/>
            </a:pPr>
            <a:r>
              <a:rPr lang="en-US" sz="2600" b="1" dirty="0"/>
              <a:t>	</a:t>
            </a:r>
            <a:r>
              <a:rPr lang="en-US" sz="2600" dirty="0"/>
              <a:t>[ 2</a:t>
            </a:r>
            <a:r>
              <a:rPr lang="en-US" sz="2600" baseline="30000" dirty="0"/>
              <a:t>nd</a:t>
            </a:r>
            <a:r>
              <a:rPr lang="en-US" sz="2600" dirty="0"/>
              <a:t> @ Microsoft Indoor Comp. @ IPSN’14, 1</a:t>
            </a:r>
            <a:r>
              <a:rPr lang="en-US" sz="2600" baseline="30000" dirty="0"/>
              <a:t>st</a:t>
            </a:r>
            <a:r>
              <a:rPr lang="en-US" sz="2600" dirty="0"/>
              <a:t> at EVARILOS by TU Berlin ]</a:t>
            </a:r>
          </a:p>
          <a:p>
            <a:pPr algn="just">
              <a:defRPr/>
            </a:pPr>
            <a:r>
              <a:rPr lang="en-US" sz="2600" dirty="0"/>
              <a:t>- Offers advanced </a:t>
            </a:r>
            <a:r>
              <a:rPr lang="en-US" sz="2600" b="1" dirty="0"/>
              <a:t>search and navigation </a:t>
            </a:r>
            <a:r>
              <a:rPr lang="en-US" sz="2600" dirty="0"/>
              <a:t>to various</a:t>
            </a:r>
            <a:r>
              <a:rPr lang="en-US" sz="2600" b="1" dirty="0"/>
              <a:t> Points-of-Interests (POIs) </a:t>
            </a:r>
            <a:r>
              <a:rPr lang="en-US" sz="2600" dirty="0"/>
              <a:t>in buildings and campus (e.g., 60 buildings at the University of Cyprus).</a:t>
            </a:r>
          </a:p>
          <a:p>
            <a:pPr algn="just">
              <a:defRPr/>
            </a:pPr>
            <a:r>
              <a:rPr lang="en-US" sz="2600" dirty="0"/>
              <a:t>- Enhanced with </a:t>
            </a:r>
            <a:r>
              <a:rPr lang="en-US" sz="2600" b="1" dirty="0"/>
              <a:t>Vessel support</a:t>
            </a:r>
            <a:r>
              <a:rPr lang="en-US" sz="2600" dirty="0"/>
              <a:t>, high-resolution and high-accuracy placement of </a:t>
            </a:r>
            <a:r>
              <a:rPr lang="en-US" sz="2600" dirty="0" err="1"/>
              <a:t>deckplans</a:t>
            </a:r>
            <a:r>
              <a:rPr lang="en-US" sz="2600" dirty="0"/>
              <a:t>, and Computer-Vision fingerprint management and localization.</a:t>
            </a:r>
          </a:p>
          <a:p>
            <a:pPr marL="284163" indent="-284163" algn="just">
              <a:buFont typeface="Arial" charset="0"/>
              <a:buChar char="•"/>
              <a:defRPr/>
            </a:pPr>
            <a:endParaRPr lang="en-US" sz="2800" dirty="0"/>
          </a:p>
          <a:p>
            <a:pPr algn="just">
              <a:spcBef>
                <a:spcPct val="50000"/>
              </a:spcBef>
            </a:pPr>
            <a:endParaRPr lang="en-US" altLang="en-US" sz="2800" b="1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sz="2800" dirty="0"/>
          </a:p>
        </p:txBody>
      </p:sp>
      <p:sp>
        <p:nvSpPr>
          <p:cNvPr id="68" name="Subtitle 2"/>
          <p:cNvSpPr txBox="1">
            <a:spLocks/>
          </p:cNvSpPr>
          <p:nvPr/>
        </p:nvSpPr>
        <p:spPr>
          <a:xfrm>
            <a:off x="306110" y="4524438"/>
            <a:ext cx="7805046" cy="9193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44000" tIns="72000" rIns="144000" bIns="72000" rtlCol="0">
            <a:noAutofit/>
          </a:bodyPr>
          <a:lstStyle>
            <a:lvl1pPr marL="0" indent="0" algn="ctr" defTabSz="1955993" rtl="0" eaLnBrk="1" latinLnBrk="0" hangingPunct="1">
              <a:lnSpc>
                <a:spcPct val="90000"/>
              </a:lnSpc>
              <a:spcBef>
                <a:spcPts val="2139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7997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42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599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3990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1198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8998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7979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597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23972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552" indent="-181552" algn="just">
              <a:spcBef>
                <a:spcPct val="50000"/>
              </a:spcBef>
              <a:buFont typeface="Arial" charset="0"/>
              <a:buChar char="•"/>
            </a:pPr>
            <a:endParaRPr lang="en-US" altLang="en-US" sz="2800" dirty="0"/>
          </a:p>
        </p:txBody>
      </p:sp>
      <p:sp>
        <p:nvSpPr>
          <p:cNvPr id="70" name="Subtitle 2"/>
          <p:cNvSpPr txBox="1">
            <a:spLocks/>
          </p:cNvSpPr>
          <p:nvPr/>
        </p:nvSpPr>
        <p:spPr>
          <a:xfrm>
            <a:off x="306111" y="14533684"/>
            <a:ext cx="20816876" cy="64467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44000" tIns="144000" rIns="144000" bIns="144000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85"/>
              </a:spcBef>
            </a:pPr>
            <a:endParaRPr lang="en-US" alt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303322" y="13737033"/>
            <a:ext cx="7844207" cy="81560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/>
              <a:t>Solution Overview</a:t>
            </a:r>
          </a:p>
        </p:txBody>
      </p:sp>
      <p:sp>
        <p:nvSpPr>
          <p:cNvPr id="73" name="Subtitle 2"/>
          <p:cNvSpPr txBox="1">
            <a:spLocks/>
          </p:cNvSpPr>
          <p:nvPr/>
        </p:nvSpPr>
        <p:spPr>
          <a:xfrm>
            <a:off x="306109" y="21796021"/>
            <a:ext cx="10493565" cy="6570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59076" tIns="29538" rIns="59076" bIns="29538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85"/>
              </a:spcBef>
            </a:pPr>
            <a:endParaRPr lang="en-US" sz="2800" kern="0" dirty="0"/>
          </a:p>
        </p:txBody>
      </p:sp>
      <p:sp>
        <p:nvSpPr>
          <p:cNvPr id="102" name="TextBox 101"/>
          <p:cNvSpPr txBox="1"/>
          <p:nvPr/>
        </p:nvSpPr>
        <p:spPr>
          <a:xfrm>
            <a:off x="37823678" y="24097224"/>
            <a:ext cx="202078" cy="81701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882" y="8554099"/>
            <a:ext cx="1182828" cy="114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65"/>
          <p:cNvSpPr txBox="1"/>
          <p:nvPr/>
        </p:nvSpPr>
        <p:spPr>
          <a:xfrm>
            <a:off x="9344039" y="8765556"/>
            <a:ext cx="4786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283891"/>
                </a:solidFill>
              </a:rPr>
              <a:t> </a:t>
            </a:r>
            <a:r>
              <a:rPr lang="en-US" sz="4000" b="1" dirty="0" err="1">
                <a:solidFill>
                  <a:srgbClr val="283891"/>
                </a:solidFill>
              </a:rPr>
              <a:t>anyplace.cs.ucy.ac.cy</a:t>
            </a:r>
            <a:endParaRPr lang="en-US" sz="4000" b="1" dirty="0">
              <a:solidFill>
                <a:srgbClr val="28389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19970" y="14565651"/>
            <a:ext cx="735982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en-US" altLang="en-US" sz="3200" b="1" dirty="0">
                <a:ea typeface="ＭＳ Ｐゴシック" charset="-128"/>
              </a:rPr>
              <a:t>Computer Vision: </a:t>
            </a:r>
            <a:r>
              <a:rPr lang="en-US" altLang="en-US" sz="2400" dirty="0">
                <a:ea typeface="ＭＳ Ｐゴシック" charset="-128"/>
              </a:rPr>
              <a:t>the scientific field that deals with how computers can gain high-level understanding from digital images or videos.</a:t>
            </a:r>
          </a:p>
          <a:p>
            <a:pPr algn="just">
              <a:defRPr/>
            </a:pPr>
            <a:endParaRPr lang="en-US" altLang="en-US" sz="3200" dirty="0">
              <a:ea typeface="ＭＳ Ｐゴシック" charset="-128"/>
            </a:endParaRPr>
          </a:p>
          <a:p>
            <a:pPr algn="just">
              <a:defRPr/>
            </a:pPr>
            <a:endParaRPr lang="en-US" altLang="en-US" sz="3200" dirty="0">
              <a:ea typeface="ＭＳ Ｐゴシック" charset="-128"/>
            </a:endParaRPr>
          </a:p>
          <a:p>
            <a:pPr algn="just">
              <a:defRPr/>
            </a:pPr>
            <a:endParaRPr lang="en-US" altLang="en-US" sz="3200" dirty="0">
              <a:ea typeface="ＭＳ Ｐゴシック" charset="-128"/>
            </a:endParaRPr>
          </a:p>
          <a:p>
            <a:pPr algn="just">
              <a:defRPr/>
            </a:pPr>
            <a:endParaRPr lang="en-US" altLang="en-US" sz="3200" dirty="0">
              <a:ea typeface="ＭＳ Ｐゴシック" charset="-128"/>
            </a:endParaRPr>
          </a:p>
          <a:p>
            <a:pPr algn="just">
              <a:defRPr/>
            </a:pPr>
            <a:endParaRPr lang="en-US" altLang="en-US" sz="3200" dirty="0">
              <a:ea typeface="ＭＳ Ｐゴシック" charset="-128"/>
            </a:endParaRPr>
          </a:p>
          <a:p>
            <a:pPr algn="just">
              <a:defRPr/>
            </a:pPr>
            <a:endParaRPr lang="en-US" altLang="en-US" sz="3200" dirty="0">
              <a:ea typeface="ＭＳ Ｐゴシック" charset="-128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sz="3200" b="1" dirty="0"/>
              <a:t>Computer-Vision Based Localization: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>
                <a:ea typeface="ＭＳ Ｐゴシック" charset="-128"/>
              </a:rPr>
              <a:t>Video Capture / Annotation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>
                <a:ea typeface="ＭＳ Ｐゴシック" charset="-128"/>
              </a:rPr>
              <a:t>Machine Learning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>
                <a:ea typeface="ＭＳ Ｐゴシック" charset="-128"/>
              </a:rPr>
              <a:t>Localization DB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400" dirty="0">
                <a:ea typeface="ＭＳ Ｐゴシック" charset="-128"/>
              </a:rPr>
              <a:t>=&gt; Use Mobile App to Localize / Track</a:t>
            </a:r>
            <a:endParaRPr lang="en-US" sz="2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8111156" y="13737034"/>
            <a:ext cx="6997035" cy="81560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/>
              <a:t>1: Video / Annotation</a:t>
            </a:r>
          </a:p>
        </p:txBody>
      </p:sp>
      <p:sp>
        <p:nvSpPr>
          <p:cNvPr id="122" name="Subtitle 2"/>
          <p:cNvSpPr txBox="1">
            <a:spLocks/>
          </p:cNvSpPr>
          <p:nvPr/>
        </p:nvSpPr>
        <p:spPr>
          <a:xfrm>
            <a:off x="8111154" y="14547849"/>
            <a:ext cx="13011100" cy="64400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44000" tIns="72000" rIns="144000" bIns="72000" rtlCol="0">
            <a:noAutofit/>
          </a:bodyPr>
          <a:lstStyle>
            <a:lvl1pPr marL="0" indent="0" algn="ctr" defTabSz="1955993" rtl="0" eaLnBrk="1" latinLnBrk="0" hangingPunct="1">
              <a:lnSpc>
                <a:spcPct val="90000"/>
              </a:lnSpc>
              <a:spcBef>
                <a:spcPts val="2139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7997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42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599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3990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1198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8998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7979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597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23972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552" indent="-181552" algn="just">
              <a:spcBef>
                <a:spcPct val="50000"/>
              </a:spcBef>
              <a:buFont typeface="Arial" charset="0"/>
              <a:buChar char="•"/>
            </a:pPr>
            <a:endParaRPr lang="en-US" altLang="en-US" sz="2800" dirty="0"/>
          </a:p>
        </p:txBody>
      </p:sp>
      <p:sp>
        <p:nvSpPr>
          <p:cNvPr id="141" name="TextBox 140"/>
          <p:cNvSpPr txBox="1"/>
          <p:nvPr/>
        </p:nvSpPr>
        <p:spPr>
          <a:xfrm>
            <a:off x="8203415" y="14649937"/>
            <a:ext cx="22798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dirty="0"/>
              <a:t>- users supply video footage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- those are annotated using the CVAT tool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5033840" y="13737034"/>
            <a:ext cx="6086361" cy="81560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/>
              <a:t>3: Localization DB</a:t>
            </a:r>
          </a:p>
        </p:txBody>
      </p:sp>
      <p:sp>
        <p:nvSpPr>
          <p:cNvPr id="144" name="Subtitle 2"/>
          <p:cNvSpPr txBox="1">
            <a:spLocks/>
          </p:cNvSpPr>
          <p:nvPr/>
        </p:nvSpPr>
        <p:spPr>
          <a:xfrm>
            <a:off x="15108191" y="14547850"/>
            <a:ext cx="6014797" cy="64262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44000" tIns="72000" rIns="144000" bIns="72000" rtlCol="0">
            <a:noAutofit/>
          </a:bodyPr>
          <a:lstStyle>
            <a:lvl1pPr marL="0" indent="0" algn="ctr" defTabSz="1955993" rtl="0" eaLnBrk="1" latinLnBrk="0" hangingPunct="1">
              <a:lnSpc>
                <a:spcPct val="90000"/>
              </a:lnSpc>
              <a:spcBef>
                <a:spcPts val="2139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7997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42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599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3990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1198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8998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7979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597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23972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552" indent="-181552" algn="just">
              <a:spcBef>
                <a:spcPct val="50000"/>
              </a:spcBef>
              <a:buFont typeface="Arial" charset="0"/>
              <a:buChar char="•"/>
            </a:pPr>
            <a:endParaRPr lang="en-US" altLang="en-US" sz="2800" dirty="0"/>
          </a:p>
        </p:txBody>
      </p:sp>
      <p:sp>
        <p:nvSpPr>
          <p:cNvPr id="159" name="TextBox 158"/>
          <p:cNvSpPr txBox="1"/>
          <p:nvPr/>
        </p:nvSpPr>
        <p:spPr>
          <a:xfrm>
            <a:off x="15128941" y="14562825"/>
            <a:ext cx="5761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675" indent="-320675" algn="just"/>
            <a:endParaRPr lang="en-US" sz="2800" dirty="0" err="1"/>
          </a:p>
        </p:txBody>
      </p:sp>
      <p:sp>
        <p:nvSpPr>
          <p:cNvPr id="160" name="TextBox 159"/>
          <p:cNvSpPr txBox="1"/>
          <p:nvPr/>
        </p:nvSpPr>
        <p:spPr>
          <a:xfrm>
            <a:off x="17188176" y="21891452"/>
            <a:ext cx="38981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5925" indent="-415925">
              <a:spcBef>
                <a:spcPts val="0"/>
              </a:spcBef>
              <a:defRPr/>
            </a:pPr>
            <a:r>
              <a:rPr lang="en-US" sz="2800" u="sng" dirty="0"/>
              <a:t>Message Reachability</a:t>
            </a:r>
            <a:r>
              <a:rPr lang="en-US" sz="2800" dirty="0"/>
              <a:t>: 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/>
              <a:t>- Restrict messages to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/>
              <a:t>   users on:</a:t>
            </a:r>
            <a:endParaRPr lang="en-US" sz="2400" dirty="0"/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   + Same Vessel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   + Same Deck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   + Within a bounding box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   + K Nearest Neighbors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0905650" y="21844051"/>
            <a:ext cx="640713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Acquire user location:</a:t>
            </a:r>
          </a:p>
          <a:p>
            <a:r>
              <a:rPr lang="en-US" sz="2800" dirty="0"/>
              <a:t>- Without requiring any infrastructure:</a:t>
            </a:r>
          </a:p>
          <a:p>
            <a:r>
              <a:rPr lang="en-US" sz="2800" dirty="0"/>
              <a:t>- Allow multiple user scenarios</a:t>
            </a:r>
          </a:p>
          <a:p>
            <a:r>
              <a:rPr lang="en-US" sz="2800" dirty="0"/>
              <a:t>- Provide location-aware communication</a:t>
            </a:r>
            <a:endParaRPr lang="en-GB" sz="2000" dirty="0"/>
          </a:p>
          <a:p>
            <a:r>
              <a:rPr lang="en-US" sz="2400" dirty="0"/>
              <a:t>  + can exchange text</a:t>
            </a:r>
          </a:p>
          <a:p>
            <a:r>
              <a:rPr lang="en-US" sz="2400" dirty="0"/>
              <a:t>  + images (including thermal ones)</a:t>
            </a:r>
          </a:p>
          <a:p>
            <a:r>
              <a:rPr lang="en-US" sz="2400" dirty="0"/>
              <a:t>  + location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519970" y="21896465"/>
            <a:ext cx="1023142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en-US" sz="3200" b="1" dirty="0"/>
              <a:t>Utilizing an Edge Architecture: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800" dirty="0"/>
              <a:t>- Fingerprints can be stored on low-end single-board devices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800" dirty="0"/>
              <a:t>    + e.g. the Raspberry PI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2800" dirty="0"/>
              <a:t>    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11585826" y="9954477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3323" y="21140832"/>
            <a:ext cx="1049565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CV Fingerprint and Localization Data Management</a:t>
            </a:r>
            <a:endParaRPr lang="en-US" sz="4700" dirty="0"/>
          </a:p>
        </p:txBody>
      </p:sp>
      <p:sp>
        <p:nvSpPr>
          <p:cNvPr id="100" name="TextBox 99"/>
          <p:cNvSpPr txBox="1"/>
          <p:nvPr/>
        </p:nvSpPr>
        <p:spPr>
          <a:xfrm>
            <a:off x="10799673" y="21140832"/>
            <a:ext cx="10320528" cy="64133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tIns="0" rIns="72000" bIns="0" rtlCol="0">
            <a:noAutofit/>
          </a:bodyPr>
          <a:lstStyle/>
          <a:p>
            <a:pPr algn="ctr"/>
            <a:r>
              <a:rPr lang="en-US" sz="3600" b="1" dirty="0"/>
              <a:t>Location-Aware Smart Alert System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F0CEC63-A3D9-0B4C-98A7-3530F594B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672" y="28495195"/>
            <a:ext cx="2408313" cy="161315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E116ACC-DC90-AE4C-A41F-12EAB18EAFE9}"/>
              </a:ext>
            </a:extLst>
          </p:cNvPr>
          <p:cNvSpPr txBox="1"/>
          <p:nvPr/>
        </p:nvSpPr>
        <p:spPr>
          <a:xfrm>
            <a:off x="13591972" y="28832256"/>
            <a:ext cx="4299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Contact: </a:t>
            </a:r>
            <a:r>
              <a:rPr lang="en-US" sz="2800" dirty="0">
                <a:hlinkClick r:id="rId5"/>
              </a:rPr>
              <a:t>dmsl@cs.ucy.ac.cy</a:t>
            </a:r>
            <a:endParaRPr lang="en-US" sz="2800" dirty="0"/>
          </a:p>
          <a:p>
            <a:pPr algn="r"/>
            <a:r>
              <a:rPr lang="en-US" sz="2800" dirty="0">
                <a:hlinkClick r:id="rId6"/>
              </a:rPr>
              <a:t>https://dmsl.cs.ucy.ac.cy/</a:t>
            </a:r>
            <a:r>
              <a:rPr lang="en-US" sz="2800" dirty="0"/>
              <a:t>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A597369-39A7-1143-9265-AB173B4B15CE}"/>
              </a:ext>
            </a:extLst>
          </p:cNvPr>
          <p:cNvCxnSpPr/>
          <p:nvPr/>
        </p:nvCxnSpPr>
        <p:spPr>
          <a:xfrm>
            <a:off x="13203936" y="28891662"/>
            <a:ext cx="0" cy="984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EE136E7D-0903-5ED1-7757-26E305BFDC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538" r="9536" b="19642"/>
          <a:stretch/>
        </p:blipFill>
        <p:spPr>
          <a:xfrm>
            <a:off x="10185790" y="28699080"/>
            <a:ext cx="2730338" cy="1299487"/>
          </a:xfrm>
          <a:prstGeom prst="rect">
            <a:avLst/>
          </a:prstGeom>
        </p:spPr>
      </p:pic>
      <p:pic>
        <p:nvPicPr>
          <p:cNvPr id="72" name="Picture 71" descr="A close up of a logo&#10;&#10;Description automatically generated">
            <a:extLst>
              <a:ext uri="{FF2B5EF4-FFF2-40B4-BE49-F238E27FC236}">
                <a16:creationId xmlns:a16="http://schemas.microsoft.com/office/drawing/2014/main" id="{0312E424-BC58-C898-FA86-E4210AA3FE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7" b="25760"/>
          <a:stretch/>
        </p:blipFill>
        <p:spPr>
          <a:xfrm>
            <a:off x="4113544" y="28808118"/>
            <a:ext cx="4104070" cy="106819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B2CF9DC-15E1-961B-DEFF-62BAFA594D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1008" y="28678730"/>
            <a:ext cx="1454918" cy="13797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DE21DF-78E5-5C3E-5D65-1ADD43443C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28208" y="9804155"/>
            <a:ext cx="5753231" cy="3590847"/>
          </a:xfrm>
          <a:prstGeom prst="rect">
            <a:avLst/>
          </a:prstGeom>
          <a:noFill/>
          <a:ln w="25400" cap="rnd">
            <a:solidFill>
              <a:schemeClr val="tx1">
                <a:alpha val="60000"/>
              </a:schemeClr>
            </a:solidFill>
            <a:round/>
            <a:headEnd/>
            <a:tailEnd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209B5C-C6AC-E57F-9308-6EC77B609E3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8685" b="20147"/>
          <a:stretch/>
        </p:blipFill>
        <p:spPr>
          <a:xfrm>
            <a:off x="8635398" y="9817462"/>
            <a:ext cx="5846024" cy="3629384"/>
          </a:xfrm>
          <a:prstGeom prst="rect">
            <a:avLst/>
          </a:prstGeom>
          <a:noFill/>
          <a:ln w="25400" cap="rnd">
            <a:solidFill>
              <a:schemeClr val="tx1">
                <a:alpha val="60000"/>
              </a:schemeClr>
            </a:solidFill>
            <a:round/>
            <a:headEnd/>
            <a:tailEnd/>
          </a:ln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0C4A521-D66F-0FDB-66AD-913A7B80695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235" r="8584"/>
          <a:stretch/>
        </p:blipFill>
        <p:spPr>
          <a:xfrm>
            <a:off x="4305300" y="6300563"/>
            <a:ext cx="3060898" cy="2034047"/>
          </a:xfrm>
          <a:prstGeom prst="rect">
            <a:avLst/>
          </a:prstGeom>
          <a:noFill/>
          <a:ln w="25400" cap="rnd">
            <a:solidFill>
              <a:schemeClr val="tx1">
                <a:alpha val="60000"/>
              </a:schemeClr>
            </a:solidFill>
            <a:round/>
            <a:headEnd/>
            <a:tailEnd/>
          </a:ln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DBE40E3-E5BC-4CDB-D725-4C9C94E3535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3902" b="1"/>
          <a:stretch/>
        </p:blipFill>
        <p:spPr>
          <a:xfrm>
            <a:off x="955918" y="6300563"/>
            <a:ext cx="3060898" cy="2006816"/>
          </a:xfrm>
          <a:prstGeom prst="rect">
            <a:avLst/>
          </a:prstGeom>
          <a:noFill/>
          <a:ln w="25400" cap="rnd">
            <a:solidFill>
              <a:schemeClr val="tx1">
                <a:alpha val="60000"/>
              </a:schemeClr>
            </a:solidFill>
            <a:round/>
            <a:headEnd/>
            <a:tailEnd/>
          </a:ln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0AB2F5DD-90EA-38AC-8B09-BA5DD23F21AD}"/>
              </a:ext>
            </a:extLst>
          </p:cNvPr>
          <p:cNvSpPr txBox="1"/>
          <p:nvPr/>
        </p:nvSpPr>
        <p:spPr>
          <a:xfrm>
            <a:off x="8240882" y="18429186"/>
            <a:ext cx="66734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dirty="0"/>
              <a:t>- We use the </a:t>
            </a:r>
            <a:r>
              <a:rPr lang="en-US" sz="2400" dirty="0" err="1"/>
              <a:t>DarkNet</a:t>
            </a:r>
            <a:r>
              <a:rPr lang="en-US" sz="2400" dirty="0"/>
              <a:t> DNN of the Yolo project to generate a Machine Learning model in-house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- Then we convert the YOLO model to TensorFlow Light so it can run on mobile devices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E9A6EE2-BDBD-F91D-4E89-572DBB37C14A}"/>
              </a:ext>
            </a:extLst>
          </p:cNvPr>
          <p:cNvSpPr txBox="1"/>
          <p:nvPr/>
        </p:nvSpPr>
        <p:spPr>
          <a:xfrm>
            <a:off x="8111154" y="17584622"/>
            <a:ext cx="6997036" cy="81560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/>
              <a:t>2: Machine Learning 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126A2E81-52E3-EE09-4FA8-500EE65DC5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51" y="15952541"/>
            <a:ext cx="5714264" cy="2603255"/>
          </a:xfrm>
          <a:prstGeom prst="rect">
            <a:avLst/>
          </a:prstGeom>
          <a:noFill/>
          <a:ln w="25400" cap="rnd">
            <a:solidFill>
              <a:schemeClr val="tx1">
                <a:alpha val="60000"/>
              </a:schemeClr>
            </a:solidFill>
            <a:round/>
            <a:headEnd/>
            <a:tailEnd/>
          </a:ln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9E3FA150-8CEA-41D9-FE8C-66EA0F85C7AD}"/>
              </a:ext>
            </a:extLst>
          </p:cNvPr>
          <p:cNvSpPr txBox="1"/>
          <p:nvPr/>
        </p:nvSpPr>
        <p:spPr>
          <a:xfrm>
            <a:off x="15169858" y="14537693"/>
            <a:ext cx="6673414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/>
              <a:t>Anyplace CV Logger: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- Map spatial coordinates to recognized objects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- This creates unique fingerprints per location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- With crowdsourcing we speed up the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  CV Fingerprint Database creation</a:t>
            </a:r>
          </a:p>
          <a:p>
            <a:pPr>
              <a:spcBef>
                <a:spcPts val="0"/>
              </a:spcBef>
              <a:defRPr/>
            </a:pPr>
            <a:r>
              <a:rPr lang="en-US" sz="2700" b="1" dirty="0"/>
              <a:t>Visualize the density of the fingerprints</a:t>
            </a:r>
          </a:p>
          <a:p>
            <a:pPr>
              <a:defRPr/>
            </a:pPr>
            <a:r>
              <a:rPr lang="en-US" sz="2400" dirty="0"/>
              <a:t>- allow users to improve accuracy</a:t>
            </a:r>
          </a:p>
          <a:p>
            <a:pPr>
              <a:defRPr/>
            </a:pPr>
            <a:r>
              <a:rPr lang="en-US" sz="2400" dirty="0"/>
              <a:t>- can use QR Codes in special circumstances</a:t>
            </a:r>
          </a:p>
          <a:p>
            <a:pPr marL="342900" indent="-342900">
              <a:spcBef>
                <a:spcPts val="0"/>
              </a:spcBef>
              <a:buFontTx/>
              <a:buChar char="-"/>
              <a:defRPr/>
            </a:pPr>
            <a:endParaRPr lang="en-US" sz="2400" dirty="0"/>
          </a:p>
          <a:p>
            <a:pPr marL="342900" indent="-342900">
              <a:spcBef>
                <a:spcPts val="0"/>
              </a:spcBef>
              <a:buFontTx/>
              <a:buChar char="-"/>
              <a:defRPr/>
            </a:pPr>
            <a:endParaRPr lang="en-US" sz="2400" dirty="0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3C158B32-4D3A-C665-0118-0708DCCF371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4599" b="20972"/>
          <a:stretch/>
        </p:blipFill>
        <p:spPr>
          <a:xfrm>
            <a:off x="14784384" y="8718421"/>
            <a:ext cx="2561538" cy="7807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9DA2531-1A81-8487-1E50-4039C20E7C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866167" y="8714340"/>
            <a:ext cx="2616200" cy="774700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8C995A4D-4234-F7BC-14C7-C50B094EF15C}"/>
              </a:ext>
            </a:extLst>
          </p:cNvPr>
          <p:cNvSpPr txBox="1"/>
          <p:nvPr/>
        </p:nvSpPr>
        <p:spPr>
          <a:xfrm>
            <a:off x="471691" y="23369833"/>
            <a:ext cx="814596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b="1" dirty="0"/>
              <a:t>Localization And Tracking:</a:t>
            </a:r>
          </a:p>
          <a:p>
            <a:pPr marL="457200" indent="-457200">
              <a:spcBef>
                <a:spcPts val="0"/>
              </a:spcBef>
              <a:buFontTx/>
              <a:buChar char="-"/>
              <a:defRPr/>
            </a:pPr>
            <a:r>
              <a:rPr lang="en-US" sz="2800" dirty="0"/>
              <a:t>No infrastructure needed, just smartphone.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dirty="0"/>
              <a:t>No Video streaming, just object detected resolved to location either on the device or the edge =&gt; Lightweight Solution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dirty="0"/>
              <a:t>Privacy-preserving solution =&gt; Client-side only!</a:t>
            </a:r>
          </a:p>
          <a:p>
            <a:pPr marL="457200" indent="-457200">
              <a:spcBef>
                <a:spcPts val="0"/>
              </a:spcBef>
              <a:buFontTx/>
              <a:buChar char="-"/>
              <a:defRPr/>
            </a:pPr>
            <a:endParaRPr lang="en-US" sz="280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DDF21A-3DE6-38C9-37DD-922B575941EB}"/>
              </a:ext>
            </a:extLst>
          </p:cNvPr>
          <p:cNvSpPr txBox="1"/>
          <p:nvPr/>
        </p:nvSpPr>
        <p:spPr>
          <a:xfrm>
            <a:off x="472897" y="26275867"/>
            <a:ext cx="10090077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b="1" dirty="0"/>
              <a:t>Location Reporting: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/>
              <a:t>- Location events are stored on separate DB instances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/>
              <a:t>- Those are then aggregated to a central DB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/>
              <a:t>- This provides a consistent view of user locations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AD017DE-8F94-309E-F7A7-6CE069D7AE24}"/>
              </a:ext>
            </a:extLst>
          </p:cNvPr>
          <p:cNvGrpSpPr/>
          <p:nvPr/>
        </p:nvGrpSpPr>
        <p:grpSpPr>
          <a:xfrm>
            <a:off x="8686560" y="25302632"/>
            <a:ext cx="2078510" cy="3115000"/>
            <a:chOff x="-4607673" y="5444523"/>
            <a:chExt cx="1723825" cy="2583445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8D9E2E0-0A5F-E87D-30BD-3BA7F124492E}"/>
                </a:ext>
              </a:extLst>
            </p:cNvPr>
            <p:cNvGrpSpPr/>
            <p:nvPr/>
          </p:nvGrpSpPr>
          <p:grpSpPr>
            <a:xfrm>
              <a:off x="-4607673" y="5444523"/>
              <a:ext cx="1723825" cy="1060939"/>
              <a:chOff x="6137042" y="4012000"/>
              <a:chExt cx="1723825" cy="1060939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6C0DE50F-43E2-3B8E-843D-8F1671C99C6D}"/>
                  </a:ext>
                </a:extLst>
              </p:cNvPr>
              <p:cNvGrpSpPr/>
              <p:nvPr/>
            </p:nvGrpSpPr>
            <p:grpSpPr>
              <a:xfrm>
                <a:off x="6158349" y="4012000"/>
                <a:ext cx="1647028" cy="513131"/>
                <a:chOff x="6916613" y="2062649"/>
                <a:chExt cx="1825174" cy="568632"/>
              </a:xfrm>
            </p:grpSpPr>
            <p:pic>
              <p:nvPicPr>
                <p:cNvPr id="140" name="Picture 139">
                  <a:extLst>
                    <a:ext uri="{FF2B5EF4-FFF2-40B4-BE49-F238E27FC236}">
                      <a16:creationId xmlns:a16="http://schemas.microsoft.com/office/drawing/2014/main" id="{67FA32F9-0AFF-8AA9-E88F-A0B9C687F4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16613" y="2072222"/>
                  <a:ext cx="480794" cy="480794"/>
                </a:xfrm>
                <a:prstGeom prst="rect">
                  <a:avLst/>
                </a:prstGeom>
              </p:spPr>
            </p:pic>
            <p:pic>
              <p:nvPicPr>
                <p:cNvPr id="145" name="Picture 144">
                  <a:extLst>
                    <a:ext uri="{FF2B5EF4-FFF2-40B4-BE49-F238E27FC236}">
                      <a16:creationId xmlns:a16="http://schemas.microsoft.com/office/drawing/2014/main" id="{00B2C215-0805-3EB8-46DA-DDE7A6FB2F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69334" y="2062649"/>
                  <a:ext cx="480794" cy="480794"/>
                </a:xfrm>
                <a:prstGeom prst="rect">
                  <a:avLst/>
                </a:prstGeom>
              </p:spPr>
            </p:pic>
            <p:pic>
              <p:nvPicPr>
                <p:cNvPr id="146" name="Picture 145">
                  <a:extLst>
                    <a:ext uri="{FF2B5EF4-FFF2-40B4-BE49-F238E27FC236}">
                      <a16:creationId xmlns:a16="http://schemas.microsoft.com/office/drawing/2014/main" id="{BB617AD4-1166-AC0B-2FF0-76DB9E2AFA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/>
                <a:srcRect r="23060" b="-16279"/>
                <a:stretch/>
              </p:blipFill>
              <p:spPr>
                <a:xfrm>
                  <a:off x="8371866" y="2072221"/>
                  <a:ext cx="369921" cy="559060"/>
                </a:xfrm>
                <a:prstGeom prst="rect">
                  <a:avLst/>
                </a:prstGeom>
              </p:spPr>
            </p:pic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227BA608-AC92-953A-F8FF-53E962D3FC46}"/>
                  </a:ext>
                </a:extLst>
              </p:cNvPr>
              <p:cNvGrpSpPr/>
              <p:nvPr/>
            </p:nvGrpSpPr>
            <p:grpSpPr>
              <a:xfrm>
                <a:off x="6137042" y="4442320"/>
                <a:ext cx="1723825" cy="630619"/>
                <a:chOff x="3277451" y="4067563"/>
                <a:chExt cx="1723825" cy="630619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376BFC0B-2ECE-7D74-4783-FE51BC1B8D5D}"/>
                    </a:ext>
                  </a:extLst>
                </p:cNvPr>
                <p:cNvGrpSpPr/>
                <p:nvPr/>
              </p:nvGrpSpPr>
              <p:grpSpPr>
                <a:xfrm>
                  <a:off x="3277451" y="4076604"/>
                  <a:ext cx="389610" cy="621578"/>
                  <a:chOff x="5559897" y="2813634"/>
                  <a:chExt cx="475847" cy="759158"/>
                </a:xfrm>
              </p:grpSpPr>
              <p:pic>
                <p:nvPicPr>
                  <p:cNvPr id="137" name="Picture 136">
                    <a:extLst>
                      <a:ext uri="{FF2B5EF4-FFF2-40B4-BE49-F238E27FC236}">
                        <a16:creationId xmlns:a16="http://schemas.microsoft.com/office/drawing/2014/main" id="{B4E3297E-204B-04EA-60EB-EEC5807CE8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5559897" y="3113590"/>
                    <a:ext cx="459202" cy="459202"/>
                  </a:xfrm>
                  <a:prstGeom prst="rect">
                    <a:avLst/>
                  </a:prstGeom>
                </p:spPr>
              </p:pic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37D64526-5051-E5E4-D027-FA6586072610}"/>
                      </a:ext>
                    </a:extLst>
                  </p:cNvPr>
                  <p:cNvSpPr txBox="1"/>
                  <p:nvPr/>
                </p:nvSpPr>
                <p:spPr>
                  <a:xfrm>
                    <a:off x="5576965" y="2813634"/>
                    <a:ext cx="458779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db1</a:t>
                    </a:r>
                  </a:p>
                </p:txBody>
              </p: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35982B49-CCF6-28E9-233B-367D314A90C2}"/>
                    </a:ext>
                  </a:extLst>
                </p:cNvPr>
                <p:cNvGrpSpPr/>
                <p:nvPr/>
              </p:nvGrpSpPr>
              <p:grpSpPr>
                <a:xfrm>
                  <a:off x="3968188" y="4076604"/>
                  <a:ext cx="389612" cy="621578"/>
                  <a:chOff x="5467751" y="2813634"/>
                  <a:chExt cx="475849" cy="759158"/>
                </a:xfrm>
              </p:grpSpPr>
              <p:pic>
                <p:nvPicPr>
                  <p:cNvPr id="135" name="Picture 134">
                    <a:extLst>
                      <a:ext uri="{FF2B5EF4-FFF2-40B4-BE49-F238E27FC236}">
                        <a16:creationId xmlns:a16="http://schemas.microsoft.com/office/drawing/2014/main" id="{31EE4638-B80C-3422-C794-3067D08226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5467751" y="3113590"/>
                    <a:ext cx="459202" cy="459202"/>
                  </a:xfrm>
                  <a:prstGeom prst="rect">
                    <a:avLst/>
                  </a:prstGeom>
                </p:spPr>
              </p:pic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553FC4DB-A3EB-EFE6-13BF-D3E24626F92E}"/>
                      </a:ext>
                    </a:extLst>
                  </p:cNvPr>
                  <p:cNvSpPr txBox="1"/>
                  <p:nvPr/>
                </p:nvSpPr>
                <p:spPr>
                  <a:xfrm>
                    <a:off x="5484820" y="2813634"/>
                    <a:ext cx="45878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db2</a:t>
                    </a:r>
                  </a:p>
                </p:txBody>
              </p:sp>
            </p:grp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58123ED5-680A-D7ED-6B90-1EAF2E89C93E}"/>
                    </a:ext>
                  </a:extLst>
                </p:cNvPr>
                <p:cNvGrpSpPr/>
                <p:nvPr/>
              </p:nvGrpSpPr>
              <p:grpSpPr>
                <a:xfrm>
                  <a:off x="4611664" y="4067563"/>
                  <a:ext cx="389612" cy="621577"/>
                  <a:chOff x="5327655" y="2802592"/>
                  <a:chExt cx="475849" cy="759157"/>
                </a:xfrm>
              </p:grpSpPr>
              <p:pic>
                <p:nvPicPr>
                  <p:cNvPr id="133" name="Picture 132">
                    <a:extLst>
                      <a:ext uri="{FF2B5EF4-FFF2-40B4-BE49-F238E27FC236}">
                        <a16:creationId xmlns:a16="http://schemas.microsoft.com/office/drawing/2014/main" id="{0ED2BE06-FAD3-4256-E410-9E2861E3A4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5327655" y="3102547"/>
                    <a:ext cx="459202" cy="459202"/>
                  </a:xfrm>
                  <a:prstGeom prst="rect">
                    <a:avLst/>
                  </a:prstGeom>
                </p:spPr>
              </p:pic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2DE4BE1D-2FF3-8821-7AE2-CD24B5FC34C0}"/>
                      </a:ext>
                    </a:extLst>
                  </p:cNvPr>
                  <p:cNvSpPr txBox="1"/>
                  <p:nvPr/>
                </p:nvSpPr>
                <p:spPr>
                  <a:xfrm>
                    <a:off x="5344724" y="2802592"/>
                    <a:ext cx="45878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db3</a:t>
                    </a:r>
                  </a:p>
                  <a:p>
                    <a:endParaRPr lang="en-US" sz="1200" dirty="0"/>
                  </a:p>
                </p:txBody>
              </p:sp>
            </p:grpSp>
          </p:grp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A4DCF53A-792E-0DBF-54EA-BB36FB24AFAC}"/>
                </a:ext>
              </a:extLst>
            </p:cNvPr>
            <p:cNvGrpSpPr/>
            <p:nvPr/>
          </p:nvGrpSpPr>
          <p:grpSpPr>
            <a:xfrm>
              <a:off x="-4503659" y="6594767"/>
              <a:ext cx="1539433" cy="1433201"/>
              <a:chOff x="3381465" y="4787487"/>
              <a:chExt cx="1539433" cy="1433201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134C1959-7993-211C-D919-9D4D298F95F9}"/>
                  </a:ext>
                </a:extLst>
              </p:cNvPr>
              <p:cNvGrpSpPr/>
              <p:nvPr/>
            </p:nvGrpSpPr>
            <p:grpSpPr>
              <a:xfrm>
                <a:off x="3740562" y="5181846"/>
                <a:ext cx="801293" cy="1038842"/>
                <a:chOff x="5203883" y="2611702"/>
                <a:chExt cx="978652" cy="1268778"/>
              </a:xfrm>
            </p:grpSpPr>
            <p:pic>
              <p:nvPicPr>
                <p:cNvPr id="153" name="Picture 152">
                  <a:extLst>
                    <a:ext uri="{FF2B5EF4-FFF2-40B4-BE49-F238E27FC236}">
                      <a16:creationId xmlns:a16="http://schemas.microsoft.com/office/drawing/2014/main" id="{14DF2D21-71DC-232F-3363-16A7A51DD3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09257" y="2611702"/>
                  <a:ext cx="973278" cy="973277"/>
                </a:xfrm>
                <a:prstGeom prst="rect">
                  <a:avLst/>
                </a:prstGeom>
              </p:spPr>
            </p:pic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FA9F8200-5DA5-1C49-9C21-1CED3E4D60D5}"/>
                    </a:ext>
                  </a:extLst>
                </p:cNvPr>
                <p:cNvSpPr txBox="1"/>
                <p:nvPr/>
              </p:nvSpPr>
              <p:spPr>
                <a:xfrm>
                  <a:off x="5203883" y="3568725"/>
                  <a:ext cx="951308" cy="3117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central DB</a:t>
                  </a:r>
                  <a:endParaRPr lang="en-US" sz="1200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0D92DDBD-12CE-F596-27B5-EB46345D8A17}"/>
                  </a:ext>
                </a:extLst>
              </p:cNvPr>
              <p:cNvGrpSpPr/>
              <p:nvPr/>
            </p:nvGrpSpPr>
            <p:grpSpPr>
              <a:xfrm>
                <a:off x="3381465" y="4787487"/>
                <a:ext cx="1539433" cy="346692"/>
                <a:chOff x="3381465" y="4787487"/>
                <a:chExt cx="1539433" cy="346692"/>
              </a:xfrm>
            </p:grpSpPr>
            <p:cxnSp>
              <p:nvCxnSpPr>
                <p:cNvPr id="150" name="Straight Arrow Connector 149">
                  <a:extLst>
                    <a:ext uri="{FF2B5EF4-FFF2-40B4-BE49-F238E27FC236}">
                      <a16:creationId xmlns:a16="http://schemas.microsoft.com/office/drawing/2014/main" id="{B0BEE6FD-7540-3D6B-E363-A3404AC7975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156175" y="4787487"/>
                  <a:ext cx="0" cy="346692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51" name="Straight Arrow Connector 150">
                  <a:extLst>
                    <a:ext uri="{FF2B5EF4-FFF2-40B4-BE49-F238E27FC236}">
                      <a16:creationId xmlns:a16="http://schemas.microsoft.com/office/drawing/2014/main" id="{D60E768B-3E11-3A2D-F00D-9B84DEE7111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381465" y="4833778"/>
                  <a:ext cx="359098" cy="30040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A2581239-1ED3-A97E-6167-345AB73D7F5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4571788" y="4845353"/>
                  <a:ext cx="349110" cy="28882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69240CC-3A23-5FB6-C17D-58AEE1A7F91E}"/>
              </a:ext>
            </a:extLst>
          </p:cNvPr>
          <p:cNvGrpSpPr/>
          <p:nvPr/>
        </p:nvGrpSpPr>
        <p:grpSpPr>
          <a:xfrm>
            <a:off x="10495723" y="14634073"/>
            <a:ext cx="4344731" cy="2650474"/>
            <a:chOff x="11302704" y="16015896"/>
            <a:chExt cx="3491968" cy="2334170"/>
          </a:xfrm>
        </p:grpSpPr>
        <p:pic>
          <p:nvPicPr>
            <p:cNvPr id="114" name="Picture 11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0638F583-07AD-FDEF-C010-DA38BCA4E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2704" y="16015896"/>
              <a:ext cx="3491968" cy="2334170"/>
            </a:xfrm>
            <a:prstGeom prst="rect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E914BA13-D3AC-4D8D-F8CD-0C6F44988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662744" y="16469193"/>
              <a:ext cx="2611420" cy="71378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C2DF08-2DC3-1716-A80F-8FAF41C35643}"/>
              </a:ext>
            </a:extLst>
          </p:cNvPr>
          <p:cNvGrpSpPr/>
          <p:nvPr/>
        </p:nvGrpSpPr>
        <p:grpSpPr>
          <a:xfrm>
            <a:off x="9264073" y="19702078"/>
            <a:ext cx="4715820" cy="1483041"/>
            <a:chOff x="9264073" y="19702078"/>
            <a:chExt cx="4715820" cy="1483041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6E4336E-EE12-FA72-AF83-FFD48CA38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339465" y="19702078"/>
              <a:ext cx="2640428" cy="1483041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B6C2F201-3FFE-0097-E785-6A944A0A4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264073" y="20108465"/>
              <a:ext cx="1544027" cy="820264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F343CFC-8E01-F4DC-3143-92160C97D46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0034" y="20443598"/>
              <a:ext cx="620783" cy="1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9FE1D5D-E755-DEE2-5B1D-7B0F0E6C107B}"/>
              </a:ext>
            </a:extLst>
          </p:cNvPr>
          <p:cNvSpPr txBox="1"/>
          <p:nvPr/>
        </p:nvSpPr>
        <p:spPr>
          <a:xfrm>
            <a:off x="3443991" y="19471910"/>
            <a:ext cx="405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sz="6600" dirty="0">
                <a:solidFill>
                  <a:srgbClr val="FF0000"/>
                </a:solidFill>
              </a:rPr>
              <a:t>} </a:t>
            </a:r>
            <a:r>
              <a:rPr lang="en-CY" sz="4400" dirty="0">
                <a:solidFill>
                  <a:srgbClr val="FF0000"/>
                </a:solidFill>
              </a:rPr>
              <a:t>lab</a:t>
            </a:r>
            <a:endParaRPr lang="en-CY" sz="6600" dirty="0">
              <a:solidFill>
                <a:srgbClr val="FF0000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CB49B11-A964-A1C4-8A37-6436767C7D2F}"/>
              </a:ext>
            </a:extLst>
          </p:cNvPr>
          <p:cNvSpPr txBox="1"/>
          <p:nvPr/>
        </p:nvSpPr>
        <p:spPr>
          <a:xfrm>
            <a:off x="4525115" y="19056174"/>
            <a:ext cx="405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sz="4000" dirty="0">
                <a:solidFill>
                  <a:srgbClr val="FF0000"/>
                </a:solidFill>
              </a:rPr>
              <a:t>} </a:t>
            </a:r>
            <a:r>
              <a:rPr lang="en-CY" sz="3600" dirty="0">
                <a:solidFill>
                  <a:srgbClr val="FF0000"/>
                </a:solidFill>
              </a:rPr>
              <a:t>user</a:t>
            </a:r>
            <a:endParaRPr lang="en-CY" sz="4000" dirty="0">
              <a:solidFill>
                <a:srgbClr val="FF0000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3FA0C6E-EE70-028D-5A56-24C46119FC14}"/>
              </a:ext>
            </a:extLst>
          </p:cNvPr>
          <p:cNvSpPr txBox="1"/>
          <p:nvPr/>
        </p:nvSpPr>
        <p:spPr>
          <a:xfrm>
            <a:off x="5192204" y="20111863"/>
            <a:ext cx="405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sz="4000" dirty="0">
                <a:solidFill>
                  <a:srgbClr val="FF0000"/>
                </a:solidFill>
              </a:rPr>
              <a:t>} </a:t>
            </a:r>
            <a:r>
              <a:rPr lang="en-CY" sz="3600" dirty="0">
                <a:solidFill>
                  <a:srgbClr val="FF0000"/>
                </a:solidFill>
              </a:rPr>
              <a:t>user</a:t>
            </a:r>
            <a:endParaRPr lang="en-CY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sqlite">
            <a:extLst>
              <a:ext uri="{FF2B5EF4-FFF2-40B4-BE49-F238E27FC236}">
                <a16:creationId xmlns:a16="http://schemas.microsoft.com/office/drawing/2014/main" id="{109C3DFB-C79A-EBBF-4EC1-759360CE1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843" y="22841879"/>
            <a:ext cx="1322659" cy="62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2D0233A7-CD4A-7029-0710-9F3F1CE8E7AD}"/>
              </a:ext>
            </a:extLst>
          </p:cNvPr>
          <p:cNvSpPr txBox="1"/>
          <p:nvPr/>
        </p:nvSpPr>
        <p:spPr>
          <a:xfrm>
            <a:off x="388714" y="28891662"/>
            <a:ext cx="362810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5000" b="1" dirty="0"/>
              <a:t>DEBS 2022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dirty="0">
                <a:hlinkClick r:id="rId24"/>
              </a:rPr>
              <a:t>https://2022.debs.org</a:t>
            </a:r>
            <a:endParaRPr lang="en-US" sz="2000" dirty="0"/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0E2F1995-CA16-DE5A-6758-116FE0205E59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2" r="36665" b="7967"/>
          <a:stretch/>
        </p:blipFill>
        <p:spPr>
          <a:xfrm>
            <a:off x="19211566" y="17994357"/>
            <a:ext cx="1636936" cy="2916783"/>
          </a:xfrm>
          <a:prstGeom prst="rect">
            <a:avLst/>
          </a:prstGeom>
          <a:noFill/>
          <a:ln w="31750" cap="rnd">
            <a:solidFill>
              <a:srgbClr val="E6BB05"/>
            </a:solidFill>
            <a:round/>
            <a:headEnd/>
            <a:tailEnd/>
          </a:ln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31D1198E-CC6A-7596-F52C-3A07FA45175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7364140" y="18010400"/>
            <a:ext cx="1647751" cy="2922596"/>
          </a:xfrm>
          <a:prstGeom prst="rect">
            <a:avLst/>
          </a:prstGeom>
          <a:noFill/>
          <a:ln w="31750" cap="rnd">
            <a:solidFill>
              <a:srgbClr val="E6BB05"/>
            </a:solidFill>
            <a:round/>
            <a:headEnd/>
            <a:tailEnd/>
          </a:ln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5DB0BA27-95C2-70DA-0A59-DB7A580B2AC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5376771" y="17997046"/>
            <a:ext cx="1636936" cy="2935725"/>
          </a:xfrm>
          <a:prstGeom prst="rect">
            <a:avLst/>
          </a:prstGeom>
          <a:noFill/>
          <a:ln w="31750" cap="rnd">
            <a:solidFill>
              <a:srgbClr val="E6BB05"/>
            </a:solidFill>
            <a:round/>
            <a:headEnd/>
            <a:tailEnd/>
          </a:ln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F21075D1-691C-7E16-BF9E-4B778DA43AC6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b="11329"/>
          <a:stretch/>
        </p:blipFill>
        <p:spPr>
          <a:xfrm>
            <a:off x="13103653" y="24890400"/>
            <a:ext cx="1930186" cy="3412800"/>
          </a:xfrm>
          <a:prstGeom prst="rect">
            <a:avLst/>
          </a:prstGeom>
          <a:noFill/>
          <a:ln w="31750" cap="rnd">
            <a:solidFill>
              <a:srgbClr val="233086"/>
            </a:solidFill>
            <a:round/>
            <a:headEnd/>
            <a:tailEnd/>
          </a:ln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0EBB0278-841F-3D02-475A-0E28D47A75D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033037" y="24890400"/>
            <a:ext cx="1954257" cy="3412800"/>
          </a:xfrm>
          <a:prstGeom prst="rect">
            <a:avLst/>
          </a:prstGeom>
          <a:noFill/>
          <a:ln w="31750" cap="rnd">
            <a:solidFill>
              <a:srgbClr val="233086"/>
            </a:solidFill>
            <a:round/>
            <a:headEnd/>
            <a:tailEnd/>
          </a:ln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4E91D328-46BA-53EA-FABF-D3D21A6423A3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b="7718"/>
          <a:stretch/>
        </p:blipFill>
        <p:spPr>
          <a:xfrm>
            <a:off x="15179823" y="24890400"/>
            <a:ext cx="1857263" cy="3412800"/>
          </a:xfrm>
          <a:prstGeom prst="rect">
            <a:avLst/>
          </a:prstGeom>
          <a:noFill/>
          <a:ln w="31750" cap="rnd">
            <a:solidFill>
              <a:srgbClr val="233086"/>
            </a:solidFill>
            <a:round/>
            <a:headEnd/>
            <a:tailEnd/>
          </a:ln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BE492E1F-07A0-DA23-17EA-B26C2A86D246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b="6570"/>
          <a:stretch/>
        </p:blipFill>
        <p:spPr>
          <a:xfrm>
            <a:off x="17173560" y="24889079"/>
            <a:ext cx="1802898" cy="3412800"/>
          </a:xfrm>
          <a:prstGeom prst="rect">
            <a:avLst/>
          </a:prstGeom>
          <a:noFill/>
          <a:ln w="31750" cap="rnd">
            <a:solidFill>
              <a:srgbClr val="233086"/>
            </a:solidFill>
            <a:round/>
            <a:headEnd/>
            <a:tailEnd/>
          </a:ln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6D516085-1F4A-5848-AD78-DFEE99CF5D64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b="6438"/>
          <a:stretch/>
        </p:blipFill>
        <p:spPr>
          <a:xfrm>
            <a:off x="19116000" y="24890400"/>
            <a:ext cx="1816129" cy="3412800"/>
          </a:xfrm>
          <a:prstGeom prst="rect">
            <a:avLst/>
          </a:prstGeom>
          <a:noFill/>
          <a:ln w="31750" cap="rnd">
            <a:solidFill>
              <a:srgbClr val="233086"/>
            </a:solidFill>
            <a:round/>
            <a:headEnd/>
            <a:tailEnd/>
          </a:ln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3F7AC95B-75C0-ABED-106D-BC0D57C3056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5348895" y="17990151"/>
            <a:ext cx="641043" cy="641043"/>
          </a:xfrm>
          <a:prstGeom prst="rect">
            <a:avLst/>
          </a:prstGeom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9D4A1E59-5A96-3105-8D18-FC06C8DF82B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016995" y="24867246"/>
            <a:ext cx="641043" cy="641043"/>
          </a:xfrm>
          <a:prstGeom prst="rect">
            <a:avLst/>
          </a:prstGeom>
        </p:spPr>
      </p:pic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F5618B4-B534-F8DA-904E-057211018A95}"/>
              </a:ext>
            </a:extLst>
          </p:cNvPr>
          <p:cNvGrpSpPr/>
          <p:nvPr/>
        </p:nvGrpSpPr>
        <p:grpSpPr>
          <a:xfrm>
            <a:off x="7745720" y="22766168"/>
            <a:ext cx="3097923" cy="2332834"/>
            <a:chOff x="7745720" y="22766168"/>
            <a:chExt cx="3097923" cy="2332834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39338AA6-B1AC-9A46-71D4-6D16380EA762}"/>
                </a:ext>
              </a:extLst>
            </p:cNvPr>
            <p:cNvGrpSpPr/>
            <p:nvPr/>
          </p:nvGrpSpPr>
          <p:grpSpPr>
            <a:xfrm>
              <a:off x="7745720" y="22766168"/>
              <a:ext cx="3097923" cy="2332834"/>
              <a:chOff x="679189" y="23318376"/>
              <a:chExt cx="3097923" cy="2332834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399C802F-EB58-9ED6-DDC0-467AC739680E}"/>
                  </a:ext>
                </a:extLst>
              </p:cNvPr>
              <p:cNvGrpSpPr/>
              <p:nvPr/>
            </p:nvGrpSpPr>
            <p:grpSpPr>
              <a:xfrm>
                <a:off x="679189" y="23938152"/>
                <a:ext cx="2737586" cy="787864"/>
                <a:chOff x="9048328" y="2369452"/>
                <a:chExt cx="2737586" cy="1081923"/>
              </a:xfrm>
            </p:grpSpPr>
            <p:cxnSp>
              <p:nvCxnSpPr>
                <p:cNvPr id="180" name="Straight Arrow Connector 179">
                  <a:extLst>
                    <a:ext uri="{FF2B5EF4-FFF2-40B4-BE49-F238E27FC236}">
                      <a16:creationId xmlns:a16="http://schemas.microsoft.com/office/drawing/2014/main" id="{87243992-E753-4B3C-A575-B5438E5B030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1338586" y="2369452"/>
                  <a:ext cx="1" cy="504505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81" name="Straight Arrow Connector 180">
                  <a:extLst>
                    <a:ext uri="{FF2B5EF4-FFF2-40B4-BE49-F238E27FC236}">
                      <a16:creationId xmlns:a16="http://schemas.microsoft.com/office/drawing/2014/main" id="{7A009A59-BE21-7794-9FDD-D522BCEFD21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0399953" y="2396506"/>
                  <a:ext cx="1" cy="504505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82" name="Straight Arrow Connector 181">
                  <a:extLst>
                    <a:ext uri="{FF2B5EF4-FFF2-40B4-BE49-F238E27FC236}">
                      <a16:creationId xmlns:a16="http://schemas.microsoft.com/office/drawing/2014/main" id="{97AA1901-DB8F-CBFC-FF6D-C60EACDA251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9431296" y="2396506"/>
                  <a:ext cx="1" cy="504505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3E4A8745-4EAF-32A5-37CE-0E8BA427BCB2}"/>
                    </a:ext>
                  </a:extLst>
                </p:cNvPr>
                <p:cNvSpPr/>
                <p:nvPr/>
              </p:nvSpPr>
              <p:spPr bwMode="auto">
                <a:xfrm>
                  <a:off x="9048328" y="2972347"/>
                  <a:ext cx="2737586" cy="43015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658676A3-6376-0D57-430E-0633607C7123}"/>
                    </a:ext>
                  </a:extLst>
                </p:cNvPr>
                <p:cNvSpPr txBox="1"/>
                <p:nvPr/>
              </p:nvSpPr>
              <p:spPr>
                <a:xfrm>
                  <a:off x="9794611" y="2944195"/>
                  <a:ext cx="1291764" cy="5071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SMAS API</a:t>
                  </a:r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218ADA9F-280B-DF5F-1F45-B110A4C0753F}"/>
                  </a:ext>
                </a:extLst>
              </p:cNvPr>
              <p:cNvGrpSpPr/>
              <p:nvPr/>
            </p:nvGrpSpPr>
            <p:grpSpPr>
              <a:xfrm>
                <a:off x="1455310" y="24606788"/>
                <a:ext cx="2321802" cy="1044422"/>
                <a:chOff x="7095024" y="3720120"/>
                <a:chExt cx="2646192" cy="1190343"/>
              </a:xfrm>
            </p:grpSpPr>
            <p:pic>
              <p:nvPicPr>
                <p:cNvPr id="177" name="Picture 176">
                  <a:extLst>
                    <a:ext uri="{FF2B5EF4-FFF2-40B4-BE49-F238E27FC236}">
                      <a16:creationId xmlns:a16="http://schemas.microsoft.com/office/drawing/2014/main" id="{FA665925-7F8D-9B14-A2AB-567A05620B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7"/>
                <a:srcRect l="11204" t="22967" b="23781"/>
                <a:stretch/>
              </p:blipFill>
              <p:spPr>
                <a:xfrm>
                  <a:off x="8442418" y="3720120"/>
                  <a:ext cx="1298798" cy="778913"/>
                </a:xfrm>
                <a:prstGeom prst="rect">
                  <a:avLst/>
                </a:prstGeom>
              </p:spPr>
            </p:pic>
            <p:pic>
              <p:nvPicPr>
                <p:cNvPr id="178" name="Picture 177">
                  <a:extLst>
                    <a:ext uri="{FF2B5EF4-FFF2-40B4-BE49-F238E27FC236}">
                      <a16:creationId xmlns:a16="http://schemas.microsoft.com/office/drawing/2014/main" id="{956F0F19-F1B2-68EC-BBA1-9719A4C494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8"/>
                <a:srcRect r="12824"/>
                <a:stretch/>
              </p:blipFill>
              <p:spPr>
                <a:xfrm>
                  <a:off x="8199232" y="4111492"/>
                  <a:ext cx="511222" cy="586429"/>
                </a:xfrm>
                <a:prstGeom prst="rect">
                  <a:avLst/>
                </a:prstGeom>
              </p:spPr>
            </p:pic>
            <p:pic>
              <p:nvPicPr>
                <p:cNvPr id="179" name="Picture 178">
                  <a:extLst>
                    <a:ext uri="{FF2B5EF4-FFF2-40B4-BE49-F238E27FC236}">
                      <a16:creationId xmlns:a16="http://schemas.microsoft.com/office/drawing/2014/main" id="{633BFB0B-3566-D258-07D1-7C781635A6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95024" y="4478653"/>
                  <a:ext cx="912269" cy="431810"/>
                </a:xfrm>
                <a:prstGeom prst="rect">
                  <a:avLst/>
                </a:prstGeom>
              </p:spPr>
            </p:pic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6F9CF379-9C4A-9334-2C51-9F95189EC805}"/>
                  </a:ext>
                </a:extLst>
              </p:cNvPr>
              <p:cNvGrpSpPr/>
              <p:nvPr/>
            </p:nvGrpSpPr>
            <p:grpSpPr>
              <a:xfrm>
                <a:off x="725078" y="23318376"/>
                <a:ext cx="2582606" cy="689211"/>
                <a:chOff x="6488787" y="1715000"/>
                <a:chExt cx="2861945" cy="763757"/>
              </a:xfrm>
            </p:grpSpPr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97AC9769-6D2B-B7F4-34F5-427CECF31B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88787" y="1736118"/>
                  <a:ext cx="742639" cy="742639"/>
                </a:xfrm>
                <a:prstGeom prst="rect">
                  <a:avLst/>
                </a:prstGeom>
              </p:spPr>
            </p:pic>
            <p:pic>
              <p:nvPicPr>
                <p:cNvPr id="175" name="Picture 174">
                  <a:extLst>
                    <a:ext uri="{FF2B5EF4-FFF2-40B4-BE49-F238E27FC236}">
                      <a16:creationId xmlns:a16="http://schemas.microsoft.com/office/drawing/2014/main" id="{E399A6EF-01ED-136B-6E99-6937023E3E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67505" y="1736118"/>
                  <a:ext cx="742639" cy="742639"/>
                </a:xfrm>
                <a:prstGeom prst="rect">
                  <a:avLst/>
                </a:prstGeom>
              </p:spPr>
            </p:pic>
            <p:pic>
              <p:nvPicPr>
                <p:cNvPr id="176" name="Picture 175">
                  <a:extLst>
                    <a:ext uri="{FF2B5EF4-FFF2-40B4-BE49-F238E27FC236}">
                      <a16:creationId xmlns:a16="http://schemas.microsoft.com/office/drawing/2014/main" id="{81456896-7101-F58C-DEDC-87D71FDA56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08093" y="1715000"/>
                  <a:ext cx="742639" cy="74263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7C98E3EB-69A1-DA0B-0164-3E616C508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856385" y="24260282"/>
              <a:ext cx="587167" cy="587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084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1452</TotalTime>
  <Words>640</Words>
  <Application>Microsoft Macintosh PowerPoint</Application>
  <PresentationFormat>Custom</PresentationFormat>
  <Paragraphs>111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SMAS: A Smart Alert System for Localization and First Response to Fires on Ro-Ro Vessels    Paschalis Mpeis1, Athina Hadjichristodoulou1, Jaime Bleye Vicario2, Demetrios Zeinalipour-Yazti1   University of Cyprus, Cyprus1                                         Integral Maritime Safety, Centre Jovellanos, Spain2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265</cp:revision>
  <cp:lastPrinted>2018-06-18T14:23:10Z</cp:lastPrinted>
  <dcterms:created xsi:type="dcterms:W3CDTF">2015-11-26T09:21:38Z</dcterms:created>
  <dcterms:modified xsi:type="dcterms:W3CDTF">2022-06-22T15:20:16Z</dcterms:modified>
</cp:coreProperties>
</file>