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76" r:id="rId10"/>
    <p:sldId id="279" r:id="rId11"/>
    <p:sldId id="280" r:id="rId12"/>
    <p:sldId id="285" r:id="rId13"/>
    <p:sldId id="286" r:id="rId14"/>
    <p:sldId id="275" r:id="rId15"/>
    <p:sldId id="288" r:id="rId16"/>
    <p:sldId id="284" r:id="rId17"/>
    <p:sldId id="281" r:id="rId18"/>
    <p:sldId id="291" r:id="rId19"/>
    <p:sldId id="264" r:id="rId20"/>
    <p:sldId id="265" r:id="rId21"/>
    <p:sldId id="266" r:id="rId22"/>
    <p:sldId id="267" r:id="rId23"/>
    <p:sldId id="268" r:id="rId24"/>
    <p:sldId id="272" r:id="rId25"/>
    <p:sldId id="306" r:id="rId26"/>
    <p:sldId id="290" r:id="rId27"/>
    <p:sldId id="293" r:id="rId28"/>
    <p:sldId id="302" r:id="rId29"/>
    <p:sldId id="292" r:id="rId30"/>
    <p:sldId id="296" r:id="rId31"/>
    <p:sldId id="300" r:id="rId32"/>
    <p:sldId id="294" r:id="rId33"/>
    <p:sldId id="303" r:id="rId34"/>
    <p:sldId id="304" r:id="rId35"/>
    <p:sldId id="301" r:id="rId36"/>
    <p:sldId id="309" r:id="rId37"/>
    <p:sldId id="310" r:id="rId38"/>
    <p:sldId id="311" r:id="rId39"/>
    <p:sldId id="312" r:id="rId40"/>
    <p:sldId id="271" r:id="rId41"/>
    <p:sldId id="30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0"/>
    <p:restoredTop sz="88980"/>
  </p:normalViewPr>
  <p:slideViewPr>
    <p:cSldViewPr snapToGrid="0" snapToObjects="1">
      <p:cViewPr varScale="1">
        <p:scale>
          <a:sx n="113" d="100"/>
          <a:sy n="113" d="100"/>
        </p:scale>
        <p:origin x="2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8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D6D72F2-566C-410E-87A0-92FBC4C08F2A}" type="slidenum">
              <a:rPr lang="fr-FR" sz="1400" b="0" strike="noStrike" spc="-1">
                <a:latin typeface="Times New Roman"/>
              </a:rPr>
              <a:t>‹#›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tergovernmental_Panel_on_Climate_Change#cite_note-2" TargetMode="External"/><Relationship Id="rId13" Type="http://schemas.openxmlformats.org/officeDocument/2006/relationships/hyperlink" Target="https://en.wikipedia.org/wiki/Economic_impacts_of_climate_change" TargetMode="External"/><Relationship Id="rId18" Type="http://schemas.openxmlformats.org/officeDocument/2006/relationships/hyperlink" Target="https://en.wikipedia.org/wiki/Intergovernmental_Panel_on_Climate_Change#cite_note-5" TargetMode="External"/><Relationship Id="rId3" Type="http://schemas.openxmlformats.org/officeDocument/2006/relationships/hyperlink" Target="https://ec.europa.eu/eurostat/statistics-explained/index.php/Renewable_energy_statistics" TargetMode="External"/><Relationship Id="rId21" Type="http://schemas.openxmlformats.org/officeDocument/2006/relationships/hyperlink" Target="https://en.wikipedia.org/wiki/Intergovernmental_Panel_on_Climate_Change#cite_note-Principles-7" TargetMode="External"/><Relationship Id="rId7" Type="http://schemas.openxmlformats.org/officeDocument/2006/relationships/hyperlink" Target="https://en.wikipedia.org/wiki/Intergovernmental_Panel_on_Climate_Change#cite_note-1" TargetMode="External"/><Relationship Id="rId12" Type="http://schemas.openxmlformats.org/officeDocument/2006/relationships/hyperlink" Target="https://en.wikipedia.org/wiki/Politics" TargetMode="External"/><Relationship Id="rId17" Type="http://schemas.openxmlformats.org/officeDocument/2006/relationships/hyperlink" Target="https://en.wikipedia.org/wiki/United_Nations_General_Assembly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s://en.wikipedia.org/wiki/United_Nations_Environment_Programme" TargetMode="External"/><Relationship Id="rId20" Type="http://schemas.openxmlformats.org/officeDocument/2006/relationships/hyperlink" Target="https://en.wikipedia.org/wiki/Intergovernmental_Panel_on_Climate_Change#cite_note-unfccc_intro-6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United_Nations" TargetMode="External"/><Relationship Id="rId11" Type="http://schemas.openxmlformats.org/officeDocument/2006/relationships/hyperlink" Target="https://en.wikipedia.org/wiki/Climate_change" TargetMode="External"/><Relationship Id="rId24" Type="http://schemas.openxmlformats.org/officeDocument/2006/relationships/hyperlink" Target="https://en.wikipedia.org/wiki/Intergovernmental_Panel_on_Climate_Change#cite_note-Nature_Schleussner_20160725-8" TargetMode="External"/><Relationship Id="rId5" Type="http://schemas.openxmlformats.org/officeDocument/2006/relationships/hyperlink" Target="https://en.wikipedia.org/wiki/Intergovernmental_organization" TargetMode="External"/><Relationship Id="rId15" Type="http://schemas.openxmlformats.org/officeDocument/2006/relationships/hyperlink" Target="https://en.wikipedia.org/wiki/World_Meteorological_Organization" TargetMode="External"/><Relationship Id="rId23" Type="http://schemas.openxmlformats.org/officeDocument/2006/relationships/hyperlink" Target="https://en.wikipedia.org/wiki/Paris_Agreement" TargetMode="External"/><Relationship Id="rId10" Type="http://schemas.openxmlformats.org/officeDocument/2006/relationships/hyperlink" Target="https://en.wikipedia.org/wiki/Intergovernmental_Panel_on_Climate_Change#cite_note-3" TargetMode="External"/><Relationship Id="rId19" Type="http://schemas.openxmlformats.org/officeDocument/2006/relationships/hyperlink" Target="https://en.wikipedia.org/wiki/United_Nations_Framework_Convention_on_Climate_Change" TargetMode="External"/><Relationship Id="rId4" Type="http://schemas.openxmlformats.org/officeDocument/2006/relationships/hyperlink" Target="https://www.ipcc.ch/sr15/" TargetMode="External"/><Relationship Id="rId9" Type="http://schemas.openxmlformats.org/officeDocument/2006/relationships/hyperlink" Target="https://en.wikipedia.org/wiki/Science" TargetMode="External"/><Relationship Id="rId14" Type="http://schemas.openxmlformats.org/officeDocument/2006/relationships/hyperlink" Target="https://en.wikipedia.org/wiki/Intergovernmental_Panel_on_Climate_Change#cite_note-Weart_international_80s-4" TargetMode="External"/><Relationship Id="rId22" Type="http://schemas.openxmlformats.org/officeDocument/2006/relationships/hyperlink" Target="https://en.wikipedia.org/wiki/Fifth_Assessment_Repor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Ozone O3 hole a different problem: </a:t>
            </a:r>
            <a:r>
              <a:rPr lang="en-US" sz="2000" b="0" strike="noStrike" spc="-1" dirty="0" err="1">
                <a:latin typeface="Arial"/>
              </a:rPr>
              <a:t>Fluroscent</a:t>
            </a:r>
            <a:r>
              <a:rPr lang="en-US" sz="2000" b="0" strike="noStrike" spc="-1" dirty="0">
                <a:latin typeface="Arial"/>
              </a:rPr>
              <a:t> Gases that created a </a:t>
            </a:r>
            <a:r>
              <a:rPr lang="en-US" sz="2000" b="0" strike="noStrike" spc="-1" dirty="0" err="1">
                <a:latin typeface="Arial"/>
              </a:rPr>
              <a:t>holde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1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1869AEE-5CCF-4D01-A585-5AADD1BD4BA1}" type="slidenum">
              <a:rPr lang="en-GB" sz="1200" b="0" strike="noStrike" spc="-1">
                <a:latin typeface="Calibri"/>
              </a:rPr>
              <a:t>4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 dirty="0">
                <a:solidFill>
                  <a:srgbClr val="000000"/>
                </a:solidFill>
                <a:uFillTx/>
                <a:latin typeface="Arial"/>
                <a:hlinkClick r:id="rId3"/>
              </a:rPr>
              <a:t>https://ec.europa.eu/eurostat/statistics-explained/index.php/Renewable_energy_statistics</a:t>
            </a:r>
            <a:endParaRPr lang="fr-FR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 dirty="0">
                <a:solidFill>
                  <a:srgbClr val="000000"/>
                </a:solidFill>
                <a:uFillTx/>
                <a:latin typeface="Arial"/>
                <a:hlinkClick r:id="rId4"/>
              </a:rPr>
              <a:t>https://www.ipcc.ch/sr15/</a:t>
            </a:r>
            <a:endParaRPr lang="en-US" sz="2000" b="0" u="sng" strike="noStrike" spc="-1" dirty="0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u="sng" strike="noStrike" spc="-1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Intergovernmental Panel on Climate Change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IPCC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tergovernmental organization"/>
              </a:rPr>
              <a:t>intergovernmental body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United Nations"/>
              </a:rPr>
              <a:t>United Nations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[1]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[2]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is dedicated to providing the world with objective,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Science"/>
              </a:rPr>
              <a:t>scientific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information relevant to understanding the scientific basis of the risk of human-induced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[3]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Climate change"/>
              </a:rPr>
              <a:t>climate change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its natural,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Politics"/>
              </a:rPr>
              <a:t>political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Economic impacts of climate change"/>
              </a:rPr>
              <a:t>economic impacts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risks, and possible response options.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[4]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IPCC was established in 1988 by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World Meteorological Organization"/>
              </a:rPr>
              <a:t>World Meteorological Organization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(WMO) and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United Nations Environment Programme"/>
              </a:rPr>
              <a:t>United Nations Environment Programme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(UNEP) and was later endorsed by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United Nations General Assembly"/>
              </a:rPr>
              <a:t>United Nations General Assembly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Membership is open to all members of the WMO and UN.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/>
              </a:rPr>
              <a:t>[5]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IPCC produces reports that contribute to the work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United Nations Framework Convention on Climate Change"/>
              </a:rPr>
              <a:t>United Nations Framework Convention on Climate Change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(UNFCCC), the main international treaty on climate change.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[6]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/>
              </a:rPr>
              <a:t>[7]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objective of the UNFCCC is to "stabilize greenhouse gas concentrations in the atmosphere at a level that would prevent dangerous anthropogenic (human-induced) interference with the climate system".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[6]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IPCC's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Fifth Assessment Report"/>
              </a:rPr>
              <a:t>Fifth Assessment Report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 a critical scientific input into the UNFCCC's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Paris Agreement"/>
              </a:rPr>
              <a:t>Paris Agreement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2015.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/>
              </a:rPr>
              <a:t>[8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18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EA0DBBF-721A-40B5-8B47-CEAF4250B5EF}" type="slidenum">
              <a:rPr lang="en-GB" sz="1200" b="0" strike="noStrike" spc="-1">
                <a:latin typeface="Calibri"/>
              </a:rPr>
              <a:t>5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fr-FR" sz="1200" b="0" strike="noStrike" spc="-1" dirty="0"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1212E47-D478-40C6-89B4-D71302A1DB47}" type="slidenum">
              <a:rPr lang="el-GR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6">
            <a:extLst>
              <a:ext uri="{FF2B5EF4-FFF2-40B4-BE49-F238E27FC236}">
                <a16:creationId xmlns:a16="http://schemas.microsoft.com/office/drawing/2014/main" id="{AC0AC2FB-C07E-6251-ADEC-ED3C545F443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25A58E10-C488-42D9-2112-BBE554E45A5F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457200" y="286984"/>
            <a:ext cx="8229240" cy="1182536"/>
          </a:xfrm>
          <a:prstGeom prst="rect">
            <a:avLst/>
          </a:prstGeom>
          <a:ln>
            <a:solidFill>
              <a:srgbClr val="9BBB59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6">
            <a:extLst>
              <a:ext uri="{FF2B5EF4-FFF2-40B4-BE49-F238E27FC236}">
                <a16:creationId xmlns:a16="http://schemas.microsoft.com/office/drawing/2014/main" id="{2EB5A5F6-8761-BEB4-C475-726758ED52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01123C57-C353-5EFA-00D9-319BDA478F45}"/>
              </a:ext>
            </a:extLst>
          </p:cNvPr>
          <p:cNvSpPr>
            <a:spLocks noGrp="1"/>
          </p:cNvSpPr>
          <p:nvPr>
            <p:ph type="title" idx="11"/>
          </p:nvPr>
        </p:nvSpPr>
        <p:spPr>
          <a:xfrm>
            <a:off x="457200" y="286984"/>
            <a:ext cx="8229240" cy="1182536"/>
          </a:xfrm>
          <a:prstGeom prst="rect">
            <a:avLst/>
          </a:prstGeom>
          <a:ln>
            <a:solidFill>
              <a:srgbClr val="9BBB59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6">
            <a:extLst>
              <a:ext uri="{FF2B5EF4-FFF2-40B4-BE49-F238E27FC236}">
                <a16:creationId xmlns:a16="http://schemas.microsoft.com/office/drawing/2014/main" id="{B203EB63-CDD8-EFBB-A011-BC1F19D19A3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375ABFEB-45A4-F03C-5752-9048C146639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457200" y="286984"/>
            <a:ext cx="8229240" cy="1182536"/>
          </a:xfrm>
          <a:prstGeom prst="rect">
            <a:avLst/>
          </a:prstGeom>
          <a:ln>
            <a:solidFill>
              <a:srgbClr val="9BBB59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03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40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 userDrawn="1"/>
        </p:nvSpPr>
        <p:spPr>
          <a:xfrm>
            <a:off x="0" y="6215040"/>
            <a:ext cx="9143640" cy="6426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latin typeface="Calibri"/>
              </a:rPr>
              <a:t>ACM DEBS 2022, 16</a:t>
            </a:r>
            <a:r>
              <a:rPr lang="en-US" sz="1400" b="0" strike="noStrike" spc="-1" baseline="30000" dirty="0">
                <a:solidFill>
                  <a:srgbClr val="FFFFFF"/>
                </a:solidFill>
                <a:latin typeface="Calibri"/>
              </a:rPr>
              <a:t>th</a:t>
            </a:r>
            <a:r>
              <a:rPr lang="en-US" sz="1400" b="0" strike="noStrike" spc="-1" dirty="0">
                <a:solidFill>
                  <a:srgbClr val="FFFFFF"/>
                </a:solidFill>
                <a:latin typeface="Calibri"/>
              </a:rPr>
              <a:t> ACM Intl. Conf. on Distributed and Event-based Systems –</a:t>
            </a: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FFFFFF"/>
                </a:solidFill>
                <a:latin typeface="Calibri"/>
              </a:rPr>
              <a:t> “Climate Change (Online) Session”, June 27, 2022, Copenhagen, Denmark – </a:t>
            </a:r>
            <a:r>
              <a:rPr lang="en-US" sz="1400" b="0" strike="noStrike" spc="-1" dirty="0" err="1">
                <a:solidFill>
                  <a:srgbClr val="FFFFFF"/>
                </a:solidFill>
                <a:latin typeface="Calibri"/>
              </a:rPr>
              <a:t>Amarilli</a:t>
            </a:r>
            <a:r>
              <a:rPr lang="en-US" sz="1400" b="0" strike="noStrike" spc="-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1400" b="0" strike="noStrike" spc="-1" dirty="0" err="1">
                <a:solidFill>
                  <a:srgbClr val="FFFFFF"/>
                </a:solidFill>
                <a:latin typeface="Calibri"/>
              </a:rPr>
              <a:t>Claramunt</a:t>
            </a:r>
            <a:r>
              <a:rPr lang="en-US" sz="1400" b="0" strike="noStrike" spc="-1" dirty="0">
                <a:solidFill>
                  <a:srgbClr val="FFFFFF"/>
                </a:solidFill>
                <a:latin typeface="Calibri"/>
              </a:rPr>
              <a:t> and </a:t>
            </a:r>
            <a:r>
              <a:rPr lang="en-US" sz="1400" b="0" strike="noStrike" spc="-1" dirty="0" err="1">
                <a:solidFill>
                  <a:srgbClr val="FFFFFF"/>
                </a:solidFill>
                <a:latin typeface="Calibri"/>
              </a:rPr>
              <a:t>Zeinalipour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457200" y="286984"/>
            <a:ext cx="8229240" cy="1182536"/>
          </a:xfrm>
          <a:prstGeom prst="rect">
            <a:avLst/>
          </a:prstGeom>
          <a:ln>
            <a:solidFill>
              <a:srgbClr val="9BBB59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BBC8A301-0EF0-0B49-895C-212FCBD0EA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56" y="6256978"/>
            <a:ext cx="300313" cy="300313"/>
          </a:xfrm>
          <a:prstGeom prst="rect">
            <a:avLst/>
          </a:prstGeom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11A13C31-D96D-F14D-9C1E-5935E675E31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66" y="6235042"/>
            <a:ext cx="335974" cy="3359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cy.ac.cy/~dzeina/papers/ic22-green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hyperlink" Target="http://www.computer.org/portal/web/computingnow/internetcomput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cde2021.gr/" TargetMode="External"/><Relationship Id="rId2" Type="http://schemas.openxmlformats.org/officeDocument/2006/relationships/hyperlink" Target="https://www.cs.ucy.ac.cy/~dzeina/papers/icde21-imcf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edbticdt2021.cs.ucy.ac.cy/" TargetMode="External"/><Relationship Id="rId4" Type="http://schemas.openxmlformats.org/officeDocument/2006/relationships/hyperlink" Target="https://www.cs.ucy.ac.cy/~dzeina/papers/edbt21-imcf-demo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cy.ac.cy/~dzeina/papers/tiot22-gp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hyperlink" Target="https://dl.acm.org/journal/tio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://tcs4f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igplan.org/Resources/Climat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://tcs4f.org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tif"/><Relationship Id="rId7" Type="http://schemas.openxmlformats.org/officeDocument/2006/relationships/image" Target="../media/image12.jpe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tif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portal/web/computingnow/internetcomputing" TargetMode="External"/><Relationship Id="rId2" Type="http://schemas.openxmlformats.org/officeDocument/2006/relationships/hyperlink" Target="https://www.cs.ucy.ac.cy/~dzeina/papers/ic22-green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mdm2022.cs.ucy.ac.cy/" TargetMode="External"/><Relationship Id="rId7" Type="http://schemas.openxmlformats.org/officeDocument/2006/relationships/image" Target="../media/image51.png"/><Relationship Id="rId2" Type="http://schemas.openxmlformats.org/officeDocument/2006/relationships/hyperlink" Target="https://www.cs.ucy.ac.cy/~dzeina/papers/mdm22-entercy-demo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tercyprus.com/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doi.org/10.1109/MDM55031.2022.00069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hyperlink" Target="https://vgate.cs.ucy.ac.c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"/><Relationship Id="rId5" Type="http://schemas.openxmlformats.org/officeDocument/2006/relationships/hyperlink" Target="https://www.epa.gov/ghgemissions/global-greenhouse-gas-emissions-data" TargetMode="External"/><Relationship Id="rId4" Type="http://schemas.openxmlformats.org/officeDocument/2006/relationships/image" Target="../media/image15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orld_Meteorological_Organization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en.wikipedia.org/wiki/United_Na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Intergovernmental_organization" TargetMode="External"/><Relationship Id="rId5" Type="http://schemas.openxmlformats.org/officeDocument/2006/relationships/image" Target="../media/image19.tiff"/><Relationship Id="rId10" Type="http://schemas.openxmlformats.org/officeDocument/2006/relationships/image" Target="../media/image6.jpeg"/><Relationship Id="rId4" Type="http://schemas.openxmlformats.org/officeDocument/2006/relationships/image" Target="../media/image18.png"/><Relationship Id="rId9" Type="http://schemas.openxmlformats.org/officeDocument/2006/relationships/hyperlink" Target="https://en.wikipedia.org/wiki/United_Nations_Environment_Programm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hyperlink" Target="https://cleantechnic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ive.com/2020/01/28/vw-boss-herbert-diess-gets-frank-about-co2/" TargetMode="External"/><Relationship Id="rId2" Type="http://schemas.openxmlformats.org/officeDocument/2006/relationships/hyperlink" Target="https://markets.businessinsider.com/commodities/co2-european-emission-allowanc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85800" y="476280"/>
            <a:ext cx="7772040" cy="1416162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200" b="1" dirty="0"/>
              <a:t>Climate Change </a:t>
            </a:r>
            <a:r>
              <a:rPr lang="en-GB" sz="3200" dirty="0"/>
              <a:t>and </a:t>
            </a:r>
            <a:r>
              <a:rPr lang="en-GB" sz="3200" b="1" dirty="0"/>
              <a:t>Computing:</a:t>
            </a:r>
            <a:r>
              <a:rPr lang="en-GB" sz="3200" dirty="0"/>
              <a:t> Facts, Perspectives and an Open Discussion</a:t>
            </a:r>
          </a:p>
        </p:txBody>
      </p:sp>
      <p:sp>
        <p:nvSpPr>
          <p:cNvPr id="91" name="TextShape 2"/>
          <p:cNvSpPr txBox="1"/>
          <p:nvPr/>
        </p:nvSpPr>
        <p:spPr>
          <a:xfrm>
            <a:off x="404854" y="1961836"/>
            <a:ext cx="8095320" cy="158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400" spc="-1" dirty="0"/>
              <a:t>Antoine </a:t>
            </a:r>
            <a:r>
              <a:rPr lang="en-US" sz="2400" b="0" strike="noStrike" spc="-1" dirty="0" err="1">
                <a:latin typeface="Arial"/>
              </a:rPr>
              <a:t>Amarilli</a:t>
            </a:r>
            <a:r>
              <a:rPr lang="en-US" sz="2400" b="0" strike="noStrike" spc="-1" dirty="0">
                <a:latin typeface="Arial"/>
              </a:rPr>
              <a:t> (</a:t>
            </a:r>
            <a:r>
              <a:rPr lang="en-US" sz="2400" b="0" strike="noStrike" spc="-1" dirty="0" err="1">
                <a:latin typeface="Arial"/>
              </a:rPr>
              <a:t>Télécom</a:t>
            </a:r>
            <a:r>
              <a:rPr lang="en-US" sz="2400" b="0" strike="noStrike" spc="-1" dirty="0">
                <a:latin typeface="Arial"/>
              </a:rPr>
              <a:t> Paris, </a:t>
            </a:r>
            <a:r>
              <a:rPr lang="en-US" sz="2400" spc="-1" dirty="0"/>
              <a:t>France), Christophe </a:t>
            </a:r>
            <a:r>
              <a:rPr lang="en-US" sz="2400" spc="-1" dirty="0" err="1"/>
              <a:t>Claramunt</a:t>
            </a:r>
            <a:r>
              <a:rPr lang="en-US" sz="2400" spc="-1" dirty="0"/>
              <a:t> (French Naval Academy Research Institute, France), </a:t>
            </a:r>
            <a:r>
              <a:rPr lang="en-US" sz="2400" b="0" strike="noStrike" spc="-1" dirty="0">
                <a:latin typeface="Arial"/>
              </a:rPr>
              <a:t>Demetris </a:t>
            </a:r>
            <a:r>
              <a:rPr lang="en-US" sz="2400" b="0" strike="noStrike" spc="-1" dirty="0" err="1">
                <a:latin typeface="Arial"/>
              </a:rPr>
              <a:t>Zeinalipour</a:t>
            </a:r>
            <a:r>
              <a:rPr lang="en-US" sz="2400" b="0" strike="noStrike" spc="-1" dirty="0">
                <a:latin typeface="Arial"/>
              </a:rPr>
              <a:t> (Univ. of Cyprus, Cyprus)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7899AA-4A6B-1449-9E83-871E024B6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" y="4357902"/>
            <a:ext cx="9126706" cy="13743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B0A459-7729-895F-EB30-A5F1ECEC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2631" y="3139256"/>
            <a:ext cx="963481" cy="12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72A44A-1C3A-2A2F-542D-1E4F6F16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76" y="3125022"/>
            <a:ext cx="963481" cy="12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CustomShape 3"/>
          <p:cNvSpPr/>
          <p:nvPr/>
        </p:nvSpPr>
        <p:spPr>
          <a:xfrm>
            <a:off x="2245177" y="5763128"/>
            <a:ext cx="404986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u="sng" spc="-1" dirty="0">
                <a:solidFill>
                  <a:srgbClr val="0000FF"/>
                </a:solidFill>
              </a:rPr>
              <a:t>https://2022.debs.org/panel-speakers/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4A7D2-0EF6-5B47-95BB-E65BDB141F02}"/>
              </a:ext>
            </a:extLst>
          </p:cNvPr>
          <p:cNvSpPr txBox="1"/>
          <p:nvPr/>
        </p:nvSpPr>
        <p:spPr>
          <a:xfrm>
            <a:off x="8500174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A22EF98-70C2-894C-1F57-340F24EE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12" y="3117839"/>
            <a:ext cx="963482" cy="122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2800" dirty="0"/>
              <a:t>CO2 Costs: </a:t>
            </a:r>
          </a:p>
          <a:p>
            <a:r>
              <a:rPr lang="en-GB" sz="2800" dirty="0"/>
              <a:t>EU Emissions Trading System (EU ETS)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A88D6-25FD-6CA2-D8B6-11148338829E}"/>
              </a:ext>
            </a:extLst>
          </p:cNvPr>
          <p:cNvSpPr/>
          <p:nvPr/>
        </p:nvSpPr>
        <p:spPr>
          <a:xfrm>
            <a:off x="527965" y="1512169"/>
            <a:ext cx="38957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</a:t>
            </a:r>
            <a:r>
              <a:rPr lang="en-GB" sz="2400" b="1" dirty="0"/>
              <a:t>EU ETS </a:t>
            </a:r>
            <a:r>
              <a:rPr lang="en-GB" sz="2400" dirty="0"/>
              <a:t>is a </a:t>
            </a:r>
            <a:r>
              <a:rPr lang="en-GB" sz="2400" b="1" dirty="0"/>
              <a:t>cornerstone</a:t>
            </a:r>
            <a:r>
              <a:rPr lang="en-GB" sz="2400" dirty="0"/>
              <a:t> of the</a:t>
            </a:r>
            <a:r>
              <a:rPr lang="en-GB" sz="2400" b="1" dirty="0"/>
              <a:t> EU's policy </a:t>
            </a:r>
            <a:r>
              <a:rPr lang="en-GB" sz="2400" dirty="0"/>
              <a:t>to combat climate change and its key tool for </a:t>
            </a:r>
            <a:r>
              <a:rPr lang="en-GB" sz="2400" b="1" dirty="0"/>
              <a:t>reducing greenhouse gas emissions </a:t>
            </a:r>
            <a:r>
              <a:rPr lang="en-GB" sz="2400" dirty="0"/>
              <a:t>cost-effectively. </a:t>
            </a:r>
          </a:p>
          <a:p>
            <a:r>
              <a:rPr lang="en-GB" sz="2400" dirty="0"/>
              <a:t>It is the world's </a:t>
            </a:r>
            <a:r>
              <a:rPr lang="en-GB" sz="2400" b="1" dirty="0"/>
              <a:t>first major carbon market </a:t>
            </a:r>
            <a:r>
              <a:rPr lang="en-GB" sz="2400" dirty="0"/>
              <a:t>and </a:t>
            </a:r>
            <a:r>
              <a:rPr lang="en-GB" sz="2400" b="1" dirty="0"/>
              <a:t>remains</a:t>
            </a:r>
            <a:r>
              <a:rPr lang="en-GB" sz="2400" dirty="0"/>
              <a:t> the</a:t>
            </a:r>
            <a:r>
              <a:rPr lang="en-GB" sz="2400" b="1" dirty="0"/>
              <a:t> biggest one.</a:t>
            </a:r>
            <a:endParaRPr lang="en-CY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3E28E-2EF1-0402-1805-29B05C7BD688}"/>
              </a:ext>
            </a:extLst>
          </p:cNvPr>
          <p:cNvSpPr/>
          <p:nvPr/>
        </p:nvSpPr>
        <p:spPr>
          <a:xfrm>
            <a:off x="3801595" y="5014536"/>
            <a:ext cx="4023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Y" dirty="0"/>
              <a:t>https://tradingeconomics.com/commodity/carbon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B864EB-631D-24AC-0D0E-4361CA5B5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902" y="1512169"/>
            <a:ext cx="4374538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CAD493-45C8-AD67-2471-E769350217A6}"/>
              </a:ext>
            </a:extLst>
          </p:cNvPr>
          <p:cNvSpPr txBox="1"/>
          <p:nvPr/>
        </p:nvSpPr>
        <p:spPr>
          <a:xfrm>
            <a:off x="315030" y="5334993"/>
            <a:ext cx="763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2400" b="1" dirty="0">
                <a:solidFill>
                  <a:srgbClr val="FF0000"/>
                </a:solidFill>
              </a:rPr>
              <a:t>CO2 Costs Going up! </a:t>
            </a:r>
          </a:p>
          <a:p>
            <a:pPr algn="ctr"/>
            <a:r>
              <a:rPr lang="en-CY" sz="2400" b="1" dirty="0">
                <a:solidFill>
                  <a:srgbClr val="FF0000"/>
                </a:solidFill>
              </a:rPr>
              <a:t>Calling for more </a:t>
            </a:r>
            <a:r>
              <a:rPr lang="en-CY" sz="2400" b="1" u="sng" dirty="0">
                <a:solidFill>
                  <a:srgbClr val="FF0000"/>
                </a:solidFill>
              </a:rPr>
              <a:t>self-consumption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6FC1131-DDDC-BFB4-C6F8-3ADB370C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57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 (Renewable) Self-Consumption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6274B-CD97-BF8F-C088-6C6FA4B68044}"/>
              </a:ext>
            </a:extLst>
          </p:cNvPr>
          <p:cNvSpPr/>
          <p:nvPr/>
        </p:nvSpPr>
        <p:spPr>
          <a:xfrm>
            <a:off x="527964" y="1512169"/>
            <a:ext cx="8087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</a:rPr>
              <a:t>Renewable self-consumption is the act of </a:t>
            </a:r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</a:rPr>
              <a:t>using self-produced renewable energy 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</a:rPr>
              <a:t>at the time it is available.</a:t>
            </a:r>
            <a:endParaRPr lang="en-CY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503EC-F5CE-0D87-2837-858FC8BF5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772" y="2561180"/>
            <a:ext cx="4461639" cy="2815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AE25E8-8B80-F660-C29D-E1B90810A037}"/>
              </a:ext>
            </a:extLst>
          </p:cNvPr>
          <p:cNvSpPr/>
          <p:nvPr/>
        </p:nvSpPr>
        <p:spPr>
          <a:xfrm>
            <a:off x="341588" y="2561180"/>
            <a:ext cx="39991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</a:rPr>
              <a:t>Why?</a:t>
            </a: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</a:rPr>
              <a:t>=&gt; Minimize Import of (dirty) Energy </a:t>
            </a:r>
          </a:p>
          <a:p>
            <a:r>
              <a:rPr lang="en-GB" sz="2400" b="1" dirty="0">
                <a:solidFill>
                  <a:srgbClr val="00B050"/>
                </a:solidFill>
                <a:latin typeface="arial" panose="020B0604020202020204" pitchFamily="34" charset="0"/>
              </a:rPr>
              <a:t>=&gt; Minimize CO2 Consumption</a:t>
            </a:r>
          </a:p>
          <a:p>
            <a:endParaRPr lang="en-GB" sz="2400" b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202124"/>
                </a:solidFill>
                <a:latin typeface="arial" panose="020B0604020202020204" pitchFamily="34" charset="0"/>
              </a:rPr>
              <a:t>Problem: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- Alignment of Consumption with Production patterns…</a:t>
            </a:r>
            <a:endParaRPr lang="en-CY" sz="2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48C11-3159-5122-7519-8D54159E8263}"/>
              </a:ext>
            </a:extLst>
          </p:cNvPr>
          <p:cNvSpPr txBox="1"/>
          <p:nvPr/>
        </p:nvSpPr>
        <p:spPr>
          <a:xfrm>
            <a:off x="-1629103" y="1891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B1A95-9C18-9D09-B609-EF22724C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5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A2BB0154-02EF-F39B-5D44-B989C614F3E5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</a:rPr>
              <a:t>Self-Consumption Examples</a:t>
            </a:r>
            <a:endParaRPr lang="en-US" sz="36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44516-FEFC-BA60-EA46-9357BB44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303" y="2471359"/>
            <a:ext cx="2542099" cy="2969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012B40-4395-D1F8-2AA8-AF6DB696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346" y="2471359"/>
            <a:ext cx="2321947" cy="2967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BE161-7C05-5AB5-47A4-2FE83A7878AE}"/>
              </a:ext>
            </a:extLst>
          </p:cNvPr>
          <p:cNvSpPr txBox="1"/>
          <p:nvPr/>
        </p:nvSpPr>
        <p:spPr>
          <a:xfrm>
            <a:off x="6873765" y="5527819"/>
            <a:ext cx="11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200" dirty="0"/>
              <a:t>73%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DC9A2-9069-4B9D-3808-99D2AD69412E}"/>
              </a:ext>
            </a:extLst>
          </p:cNvPr>
          <p:cNvSpPr txBox="1"/>
          <p:nvPr/>
        </p:nvSpPr>
        <p:spPr>
          <a:xfrm>
            <a:off x="4219200" y="5527820"/>
            <a:ext cx="11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200" dirty="0"/>
              <a:t>49%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21EC19-184C-C4AB-5B99-0F74E90DC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10" y="2378400"/>
            <a:ext cx="2690999" cy="3171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7CC26E-E061-E906-2477-DB103D27EF69}"/>
              </a:ext>
            </a:extLst>
          </p:cNvPr>
          <p:cNvSpPr txBox="1"/>
          <p:nvPr/>
        </p:nvSpPr>
        <p:spPr>
          <a:xfrm>
            <a:off x="1207986" y="5548789"/>
            <a:ext cx="11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200" dirty="0"/>
              <a:t>12%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077B2-241D-2CF3-9FD3-EEDA54E14578}"/>
              </a:ext>
            </a:extLst>
          </p:cNvPr>
          <p:cNvSpPr/>
          <p:nvPr/>
        </p:nvSpPr>
        <p:spPr>
          <a:xfrm>
            <a:off x="1084555" y="1590082"/>
            <a:ext cx="6638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</a:rPr>
              <a:t>Alignment of Consumption with Production patterns. 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</a:rPr>
              <a:t>Laborious task that calls for automation and “smartness”!</a:t>
            </a:r>
            <a:endParaRPr lang="en-CY" sz="2000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FD129AF-867D-08A3-DF34-C5C7E7ED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1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</a:rPr>
              <a:t>Self-Consumption Desiderata </a:t>
            </a:r>
            <a:endParaRPr lang="en-US" sz="40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8497D-0132-5771-4318-5532C1F2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277" y="1465850"/>
            <a:ext cx="3773213" cy="3986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E5D7C-34C9-5383-A46B-4519A4E50213}"/>
              </a:ext>
            </a:extLst>
          </p:cNvPr>
          <p:cNvSpPr txBox="1"/>
          <p:nvPr/>
        </p:nvSpPr>
        <p:spPr>
          <a:xfrm>
            <a:off x="1207617" y="1626144"/>
            <a:ext cx="2628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600" b="1" dirty="0">
                <a:solidFill>
                  <a:srgbClr val="FF0000"/>
                </a:solidFill>
              </a:rPr>
              <a:t>Bad Alignment </a:t>
            </a:r>
            <a:r>
              <a:rPr lang="en-CY" sz="3600" b="1" dirty="0">
                <a:solidFill>
                  <a:srgbClr val="FF0000"/>
                </a:solidFill>
                <a:sym typeface="Wingdings" pitchFamily="2" charset="2"/>
              </a:rPr>
              <a:t> </a:t>
            </a:r>
            <a:endParaRPr lang="en-CY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9A4C2-C12F-45F6-BB5E-1D3F7F58316F}"/>
              </a:ext>
            </a:extLst>
          </p:cNvPr>
          <p:cNvSpPr txBox="1"/>
          <p:nvPr/>
        </p:nvSpPr>
        <p:spPr>
          <a:xfrm>
            <a:off x="713628" y="3589295"/>
            <a:ext cx="3247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3600" b="1" dirty="0">
                <a:solidFill>
                  <a:srgbClr val="00B050"/>
                </a:solidFill>
              </a:rPr>
              <a:t>Good Alignment </a:t>
            </a:r>
          </a:p>
          <a:p>
            <a:pPr algn="ctr"/>
            <a:r>
              <a:rPr lang="en-CY" sz="3600" b="1" dirty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en-CY" sz="3600" b="1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B10FE-73C1-52E0-708F-95595E6DBA9B}"/>
              </a:ext>
            </a:extLst>
          </p:cNvPr>
          <p:cNvSpPr/>
          <p:nvPr/>
        </p:nvSpPr>
        <p:spPr>
          <a:xfrm>
            <a:off x="310055" y="5392151"/>
            <a:ext cx="83763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[J28]</a:t>
            </a:r>
            <a:r>
              <a:rPr lang="en-GB" sz="1400" dirty="0"/>
              <a:t> </a:t>
            </a:r>
            <a:r>
              <a:rPr lang="en-GB" sz="1400" b="1" dirty="0"/>
              <a:t>"</a:t>
            </a:r>
            <a:r>
              <a:rPr lang="en-GB" sz="1400" b="1" dirty="0">
                <a:hlinkClick r:id="rId3"/>
              </a:rPr>
              <a:t>Green Planning Systems for Self-Consumption of Renewable Energy</a:t>
            </a:r>
            <a:r>
              <a:rPr lang="en-GB" sz="1400" b="1" dirty="0"/>
              <a:t>"</a:t>
            </a:r>
            <a:r>
              <a:rPr lang="en-GB" sz="1400" dirty="0"/>
              <a:t>, </a:t>
            </a:r>
            <a:r>
              <a:rPr lang="en-GB" sz="1400" dirty="0" err="1"/>
              <a:t>Soteris</a:t>
            </a:r>
            <a:r>
              <a:rPr lang="en-GB" sz="1400" dirty="0"/>
              <a:t> Constantinou, Andreas Konstantinidis and Demetrios </a:t>
            </a:r>
            <a:r>
              <a:rPr lang="en-GB" sz="1400" dirty="0" err="1"/>
              <a:t>Zeinalipour-Yazti</a:t>
            </a:r>
            <a:r>
              <a:rPr lang="en-GB" sz="1400" dirty="0"/>
              <a:t> </a:t>
            </a:r>
            <a:r>
              <a:rPr lang="en-GB" sz="1400" b="1" i="1" dirty="0"/>
              <a:t>IEEE Internet Computing</a:t>
            </a:r>
            <a:r>
              <a:rPr lang="en-GB" sz="1400" dirty="0"/>
              <a:t> (</a:t>
            </a:r>
            <a:r>
              <a:rPr lang="en-GB" sz="1400" b="1" dirty="0">
                <a:hlinkClick r:id="rId4"/>
              </a:rPr>
              <a:t>IC '22</a:t>
            </a:r>
            <a:r>
              <a:rPr lang="en-GB" sz="1400" dirty="0"/>
              <a:t>), IEEE Computer Society, Volume , Pages: 7 pages, Los Alamitos, CA, USA, </a:t>
            </a:r>
            <a:r>
              <a:rPr lang="en-GB" sz="1400" b="1" dirty="0"/>
              <a:t>2022</a:t>
            </a:r>
            <a:r>
              <a:rPr lang="en-GB" sz="1400" dirty="0"/>
              <a:t>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DED60-316A-DC5C-9505-F303637E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5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C57CE0-2556-9308-B531-AE5CF23A0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84" y="1629104"/>
            <a:ext cx="6860263" cy="4135719"/>
          </a:xfrm>
          <a:prstGeom prst="rect">
            <a:avLst/>
          </a:prstGeom>
        </p:spPr>
      </p:pic>
      <p:sp>
        <p:nvSpPr>
          <p:cNvPr id="3" name="TextShape 1">
            <a:extLst>
              <a:ext uri="{FF2B5EF4-FFF2-40B4-BE49-F238E27FC236}">
                <a16:creationId xmlns:a16="http://schemas.microsoft.com/office/drawing/2014/main" id="{5649F87F-D8A8-49FF-8FB4-421B5F226635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US" sz="3200" spc="-1" dirty="0"/>
              <a:t>Self-Consumption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System Model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A02B6FA-1D94-90C4-4209-F4C9D4E0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64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A86C4C-73F5-C370-23BA-92B627E7BFA4}"/>
              </a:ext>
            </a:extLst>
          </p:cNvPr>
          <p:cNvSpPr/>
          <p:nvPr/>
        </p:nvSpPr>
        <p:spPr>
          <a:xfrm>
            <a:off x="352097" y="1701098"/>
            <a:ext cx="808771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</a:rPr>
              <a:t>The Energy Planner Algorithm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1800" b="1" dirty="0"/>
              <a:t>[C85]</a:t>
            </a:r>
            <a:r>
              <a:rPr lang="en-GB" sz="1800" dirty="0"/>
              <a:t> </a:t>
            </a:r>
            <a:r>
              <a:rPr lang="en-GB" sz="1800" b="1" dirty="0"/>
              <a:t>"</a:t>
            </a:r>
            <a:r>
              <a:rPr lang="en-GB" sz="1800" b="1" dirty="0">
                <a:hlinkClick r:id="rId2"/>
              </a:rPr>
              <a:t>The IoT Meta-Control Firewall</a:t>
            </a:r>
            <a:r>
              <a:rPr lang="en-GB" sz="1800" b="1" dirty="0"/>
              <a:t>"</a:t>
            </a:r>
            <a:r>
              <a:rPr lang="en-GB" sz="1800" dirty="0"/>
              <a:t>, </a:t>
            </a:r>
            <a:r>
              <a:rPr lang="en-GB" sz="1800" dirty="0" err="1"/>
              <a:t>Soteris</a:t>
            </a:r>
            <a:r>
              <a:rPr lang="en-GB" sz="1800" dirty="0"/>
              <a:t> Constantinou, Andreas Konstantinidis, Demetrios </a:t>
            </a:r>
            <a:r>
              <a:rPr lang="en-GB" sz="1800" dirty="0" err="1"/>
              <a:t>Zeinalipour-Yazti</a:t>
            </a:r>
            <a:r>
              <a:rPr lang="en-GB" sz="1800" dirty="0"/>
              <a:t>, </a:t>
            </a:r>
            <a:r>
              <a:rPr lang="en-GB" sz="1800" dirty="0" err="1"/>
              <a:t>Panos</a:t>
            </a:r>
            <a:r>
              <a:rPr lang="en-GB" sz="1800" dirty="0"/>
              <a:t> K. </a:t>
            </a:r>
            <a:r>
              <a:rPr lang="en-GB" sz="1800" dirty="0" err="1"/>
              <a:t>Chrysanthis</a:t>
            </a:r>
            <a:r>
              <a:rPr lang="en-GB" sz="1800" dirty="0"/>
              <a:t> </a:t>
            </a:r>
            <a:r>
              <a:rPr lang="en-GB" sz="1800" b="1" dirty="0"/>
              <a:t>"37th IEEE International Conference on Data Engineering"</a:t>
            </a:r>
            <a:r>
              <a:rPr lang="en-GB" sz="1800" dirty="0"/>
              <a:t> (</a:t>
            </a:r>
            <a:r>
              <a:rPr lang="en-GB" sz="1800" b="1" dirty="0">
                <a:hlinkClick r:id="rId3"/>
              </a:rPr>
              <a:t>ICDE '21</a:t>
            </a:r>
            <a:r>
              <a:rPr lang="en-GB" sz="1800" dirty="0"/>
              <a:t>), IEEE Computer Society, ISBN:, Pages: 2523-2534, April 19 - April 22, 2021, Chania, Crete, </a:t>
            </a:r>
            <a:r>
              <a:rPr lang="en-GB" sz="1800" b="1" dirty="0"/>
              <a:t>2021</a:t>
            </a:r>
            <a:r>
              <a:rPr lang="en-GB" sz="1800" dirty="0"/>
              <a:t>. </a:t>
            </a:r>
          </a:p>
          <a:p>
            <a:endParaRPr lang="en-GB" sz="1800" b="1" dirty="0"/>
          </a:p>
          <a:p>
            <a:r>
              <a:rPr lang="en-GB" sz="1800" b="1" dirty="0"/>
              <a:t>[C84]</a:t>
            </a:r>
            <a:r>
              <a:rPr lang="en-GB" sz="1800" dirty="0"/>
              <a:t> </a:t>
            </a:r>
            <a:r>
              <a:rPr lang="en-GB" sz="1800" b="1" dirty="0"/>
              <a:t>"</a:t>
            </a:r>
            <a:r>
              <a:rPr lang="en-GB" sz="1800" b="1" dirty="0">
                <a:hlinkClick r:id="rId4"/>
              </a:rPr>
              <a:t>IMCF: The IoT Meta-Control Firewall for Smart Buildings</a:t>
            </a:r>
            <a:r>
              <a:rPr lang="en-GB" sz="1800" b="1" dirty="0"/>
              <a:t>"</a:t>
            </a:r>
            <a:r>
              <a:rPr lang="en-GB" sz="1800" dirty="0"/>
              <a:t>, </a:t>
            </a:r>
            <a:r>
              <a:rPr lang="en-GB" sz="1800" dirty="0" err="1"/>
              <a:t>Soteris</a:t>
            </a:r>
            <a:r>
              <a:rPr lang="en-GB" sz="1800" dirty="0"/>
              <a:t> Constantinou, Antonis </a:t>
            </a:r>
            <a:r>
              <a:rPr lang="en-GB" sz="1800" dirty="0" err="1"/>
              <a:t>Vasileiou</a:t>
            </a:r>
            <a:r>
              <a:rPr lang="en-GB" sz="1800" dirty="0"/>
              <a:t>, Andreas Konstantinidis, </a:t>
            </a:r>
            <a:r>
              <a:rPr lang="en-GB" sz="1800" dirty="0" err="1"/>
              <a:t>Panos</a:t>
            </a:r>
            <a:r>
              <a:rPr lang="en-GB" sz="1800" dirty="0"/>
              <a:t> K. </a:t>
            </a:r>
            <a:r>
              <a:rPr lang="en-GB" sz="1800" dirty="0" err="1"/>
              <a:t>Chrysanthis</a:t>
            </a:r>
            <a:r>
              <a:rPr lang="en-GB" sz="1800" dirty="0"/>
              <a:t>, Demetrios </a:t>
            </a:r>
            <a:r>
              <a:rPr lang="en-GB" sz="1800" dirty="0" err="1"/>
              <a:t>Zeinalipour-Yazti</a:t>
            </a:r>
            <a:r>
              <a:rPr lang="en-GB" sz="1800" dirty="0"/>
              <a:t> </a:t>
            </a:r>
            <a:r>
              <a:rPr lang="en-GB" sz="1800" b="1" dirty="0"/>
              <a:t>"24th International Conference on Extending Database Technology"</a:t>
            </a:r>
            <a:r>
              <a:rPr lang="en-GB" sz="1800" dirty="0"/>
              <a:t> (</a:t>
            </a:r>
            <a:r>
              <a:rPr lang="en-GB" sz="1800" b="1" dirty="0">
                <a:hlinkClick r:id="rId5"/>
              </a:rPr>
              <a:t>EDBT '21</a:t>
            </a:r>
            <a:r>
              <a:rPr lang="en-GB" sz="1800" dirty="0"/>
              <a:t>), </a:t>
            </a:r>
            <a:r>
              <a:rPr lang="en-GB" sz="1800" dirty="0" err="1"/>
              <a:t>OpenProceedings.org</a:t>
            </a:r>
            <a:r>
              <a:rPr lang="en-GB" sz="1800" dirty="0"/>
              <a:t>, Pages: 658--661, March 23 - March 26, 2021, Nicosia, Cyprus, </a:t>
            </a:r>
            <a:r>
              <a:rPr lang="en-GB" sz="1800" b="1" dirty="0"/>
              <a:t>2021</a:t>
            </a:r>
            <a:r>
              <a:rPr lang="en-GB" sz="1800" dirty="0"/>
              <a:t>.</a:t>
            </a:r>
            <a:endParaRPr lang="en-GB" sz="1800" b="1" dirty="0"/>
          </a:p>
          <a:p>
            <a:endParaRPr lang="en-GB" sz="1800" b="1" dirty="0">
              <a:solidFill>
                <a:srgbClr val="FF0000"/>
              </a:solidFill>
            </a:endParaRPr>
          </a:p>
          <a:p>
            <a:endParaRPr lang="en-GB" sz="1800" b="1" dirty="0"/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74526095-EB63-8DEB-4408-03D3EE7B49CC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US" sz="3600" spc="-1" dirty="0"/>
              <a:t>Self-Consumption </a:t>
            </a: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Published </a:t>
            </a:r>
          </a:p>
          <a:p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Research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F71BABB-9376-1CD9-70ED-FE53DEB55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1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4D54B-4829-1575-963D-D572EB997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441"/>
            <a:ext cx="9144000" cy="32908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1465D9-08C7-1E23-99D0-61137A7F3B91}"/>
              </a:ext>
            </a:extLst>
          </p:cNvPr>
          <p:cNvSpPr/>
          <p:nvPr/>
        </p:nvSpPr>
        <p:spPr>
          <a:xfrm>
            <a:off x="223165" y="5041256"/>
            <a:ext cx="86973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[J29]</a:t>
            </a:r>
            <a:r>
              <a:rPr lang="en-GB" dirty="0"/>
              <a:t> </a:t>
            </a:r>
            <a:r>
              <a:rPr lang="en-GB" b="1" dirty="0"/>
              <a:t>"</a:t>
            </a:r>
            <a:r>
              <a:rPr lang="en-GB" b="1" dirty="0">
                <a:hlinkClick r:id="rId3"/>
              </a:rPr>
              <a:t>Green Planning of IoT Home Automation Workflows in Smart Buildings</a:t>
            </a:r>
            <a:r>
              <a:rPr lang="en-GB" b="1" dirty="0"/>
              <a:t>"</a:t>
            </a:r>
            <a:r>
              <a:rPr lang="en-GB" dirty="0"/>
              <a:t>, </a:t>
            </a:r>
            <a:r>
              <a:rPr lang="en-GB" dirty="0" err="1"/>
              <a:t>Soteris</a:t>
            </a:r>
            <a:r>
              <a:rPr lang="en-GB" dirty="0"/>
              <a:t> Constantinou, Andreas </a:t>
            </a:r>
            <a:r>
              <a:rPr lang="en-GB" dirty="0" err="1"/>
              <a:t>Konstantinides</a:t>
            </a:r>
            <a:r>
              <a:rPr lang="en-GB" dirty="0"/>
              <a:t>, </a:t>
            </a:r>
            <a:r>
              <a:rPr lang="en-GB" dirty="0" err="1"/>
              <a:t>Panos</a:t>
            </a:r>
            <a:r>
              <a:rPr lang="en-GB" dirty="0"/>
              <a:t> K. </a:t>
            </a:r>
            <a:r>
              <a:rPr lang="en-GB" dirty="0" err="1"/>
              <a:t>Chrysanthis</a:t>
            </a:r>
            <a:r>
              <a:rPr lang="en-GB" dirty="0"/>
              <a:t> and Demetrios </a:t>
            </a:r>
            <a:r>
              <a:rPr lang="en-GB" dirty="0" err="1"/>
              <a:t>Zeinalipour-Yazti</a:t>
            </a:r>
            <a:r>
              <a:rPr lang="en-GB" dirty="0"/>
              <a:t> </a:t>
            </a:r>
            <a:r>
              <a:rPr lang="en-GB" b="1" i="1" dirty="0"/>
              <a:t>ACM Transactions on Internet of Things</a:t>
            </a:r>
            <a:r>
              <a:rPr lang="en-GB" dirty="0"/>
              <a:t> (</a:t>
            </a:r>
            <a:r>
              <a:rPr lang="en-GB" b="1" dirty="0">
                <a:hlinkClick r:id="rId4"/>
              </a:rPr>
              <a:t>TIOT '22</a:t>
            </a:r>
            <a:r>
              <a:rPr lang="en-GB" dirty="0"/>
              <a:t>), ACM, Volume , Pages: 28 pages (accepted), New York, NY, USA, </a:t>
            </a:r>
            <a:r>
              <a:rPr lang="en-GB" b="1" dirty="0"/>
              <a:t>2022</a:t>
            </a:r>
            <a:r>
              <a:rPr lang="en-GB" dirty="0"/>
              <a:t>. 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8979ED31-1CB5-17D4-9EBB-371C2801010D}"/>
              </a:ext>
            </a:extLst>
          </p:cNvPr>
          <p:cNvSpPr txBox="1"/>
          <p:nvPr/>
        </p:nvSpPr>
        <p:spPr>
          <a:xfrm>
            <a:off x="457200" y="274680"/>
            <a:ext cx="8229240" cy="681761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2800" dirty="0"/>
              <a:t>How Clean is Energy Around the Globe?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E6DB1-E667-D837-48FB-1B61AEEB92EC}"/>
              </a:ext>
            </a:extLst>
          </p:cNvPr>
          <p:cNvSpPr/>
          <p:nvPr/>
        </p:nvSpPr>
        <p:spPr>
          <a:xfrm>
            <a:off x="223165" y="4100878"/>
            <a:ext cx="8229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Self-consumption is mainly for geographic areas with a dirty energy mix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478051-4356-8403-526E-DB3FFF987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7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Typical Bounds for Self-Consumption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A88D6-25FD-6CA2-D8B6-11148338829E}"/>
              </a:ext>
            </a:extLst>
          </p:cNvPr>
          <p:cNvSpPr/>
          <p:nvPr/>
        </p:nvSpPr>
        <p:spPr>
          <a:xfrm>
            <a:off x="315031" y="1449720"/>
            <a:ext cx="8087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Grid Connected System</a:t>
            </a:r>
          </a:p>
          <a:p>
            <a:r>
              <a:rPr lang="en-GB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~20% No Planning </a:t>
            </a:r>
          </a:p>
          <a:p>
            <a:r>
              <a:rPr lang="en-GB" sz="2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~50% Battery System</a:t>
            </a:r>
          </a:p>
          <a:p>
            <a:r>
              <a:rPr lang="en-GB" sz="2800" dirty="0">
                <a:solidFill>
                  <a:schemeClr val="accent3">
                    <a:lumMod val="75000"/>
                  </a:schemeClr>
                </a:solidFill>
              </a:rPr>
              <a:t>~70% Optimal Self-Consumption</a:t>
            </a:r>
          </a:p>
          <a:p>
            <a:r>
              <a:rPr lang="en-GB" sz="2800" b="1" dirty="0">
                <a:solidFill>
                  <a:schemeClr val="accent3">
                    <a:lumMod val="50000"/>
                  </a:schemeClr>
                </a:solidFill>
              </a:rPr>
              <a:t>~90% Self-Consumption + Battery</a:t>
            </a:r>
          </a:p>
          <a:p>
            <a:r>
              <a:rPr lang="en-GB" sz="2800" b="1" dirty="0">
                <a:solidFill>
                  <a:srgbClr val="00B050"/>
                </a:solidFill>
              </a:rPr>
              <a:t>Island</a:t>
            </a:r>
            <a:endParaRPr lang="en-CY" sz="44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The Role of Battery Energy Stationary Storage in an Increasingly Renewable  Grid - Climate Transformed">
            <a:extLst>
              <a:ext uri="{FF2B5EF4-FFF2-40B4-BE49-F238E27FC236}">
                <a16:creationId xmlns:a16="http://schemas.microsoft.com/office/drawing/2014/main" id="{F6ECC15E-80B9-F64D-AF92-7910CFA3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14" y="1512169"/>
            <a:ext cx="2650997" cy="17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me EV charger grant to be scrapped for house owners in April 2022 | CAR  Magazine">
            <a:extLst>
              <a:ext uri="{FF2B5EF4-FFF2-40B4-BE49-F238E27FC236}">
                <a16:creationId xmlns:a16="http://schemas.microsoft.com/office/drawing/2014/main" id="{1E4593A3-FDC6-4C6D-3736-0885BA863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34" y="3480166"/>
            <a:ext cx="2672735" cy="15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F1D8A-DB07-2680-FBB3-EDF399A1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46DEE9-AFB1-1CD4-027C-1FC672810191}"/>
              </a:ext>
            </a:extLst>
          </p:cNvPr>
          <p:cNvSpPr/>
          <p:nvPr/>
        </p:nvSpPr>
        <p:spPr>
          <a:xfrm>
            <a:off x="224720" y="4059184"/>
            <a:ext cx="80877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Storage Types: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Y" sz="2800" dirty="0"/>
              <a:t>Battery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Y" sz="2800" dirty="0"/>
              <a:t>Pumped Hydro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Y" sz="2800" dirty="0"/>
              <a:t>Hydrogen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Y" sz="2800" dirty="0"/>
              <a:t>Thermal Storage</a:t>
            </a:r>
          </a:p>
        </p:txBody>
      </p:sp>
    </p:spTree>
    <p:extLst>
      <p:ext uri="{BB962C8B-B14F-4D97-AF65-F5344CB8AC3E}">
        <p14:creationId xmlns:p14="http://schemas.microsoft.com/office/powerpoint/2010/main" val="23801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8DC0-5866-C550-188B-DBE9E582FEEA}"/>
              </a:ext>
            </a:extLst>
          </p:cNvPr>
          <p:cNvSpPr>
            <a:spLocks noGrp="1"/>
          </p:cNvSpPr>
          <p:nvPr>
            <p:ph type="title" idx="11"/>
          </p:nvPr>
        </p:nvSpPr>
        <p:spPr>
          <a:xfrm>
            <a:off x="457200" y="272191"/>
            <a:ext cx="8229240" cy="1067635"/>
          </a:xfrm>
        </p:spPr>
        <p:txBody>
          <a:bodyPr/>
          <a:lstStyle/>
          <a:p>
            <a:r>
              <a:rPr lang="en-CY" dirty="0"/>
              <a:t>Antoine’s Slides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9C4E22-E898-26E3-94C7-D524DB44E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78" y="1980894"/>
            <a:ext cx="2167890" cy="27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6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3200" b="1" strike="noStrike" spc="-1">
                <a:latin typeface="Arial"/>
              </a:rPr>
              <a:t>How is EDBT/ICDT part of the problem?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128C0-405C-1545-B654-4CAECEED832F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Goals &amp; Structure</a:t>
            </a:r>
          </a:p>
        </p:txBody>
      </p:sp>
      <p:sp>
        <p:nvSpPr>
          <p:cNvPr id="9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Discuss the ongoing climate crisis and the role of ACM DEBS 2022 in this crisis. 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600" b="1" strike="noStrike" spc="-1" dirty="0">
                <a:solidFill>
                  <a:srgbClr val="000000"/>
                </a:solidFill>
                <a:latin typeface="Arial"/>
              </a:rPr>
              <a:t>Session Structure:</a:t>
            </a:r>
            <a:endParaRPr lang="en-US" sz="3600" b="1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Short introductory presentation by the session chairs.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Open discussion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FBF81-304E-4444-8566-769BA9B6EA5B}"/>
              </a:ext>
            </a:extLst>
          </p:cNvPr>
          <p:cNvSpPr txBox="1"/>
          <p:nvPr/>
        </p:nvSpPr>
        <p:spPr>
          <a:xfrm>
            <a:off x="8500174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7506CDC-AFC6-3BC2-9C7D-E5950B2E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746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CO2 Emissions from Air Travel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457200" y="1417320"/>
            <a:ext cx="8229240" cy="278597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travel: currently </a:t>
            </a:r>
            <a:r>
              <a:rPr lang="en-US" sz="2400" b="1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~2-3%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emissions, but on the rise</a:t>
            </a: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because people tend to travel more: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 i.e.,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~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100 gCO2/passenger-km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C000"/>
                </a:solidFill>
                <a:latin typeface="Arial"/>
              </a:rPr>
              <a:t>But in fact ~</a:t>
            </a:r>
            <a:r>
              <a:rPr lang="en-US" sz="2400" b="1" strike="noStrike" spc="-1" dirty="0">
                <a:solidFill>
                  <a:srgbClr val="FFC000"/>
                </a:solidFill>
                <a:latin typeface="Arial"/>
              </a:rPr>
              <a:t>250 gCO2eq</a:t>
            </a:r>
            <a:r>
              <a:rPr lang="en-US" sz="2400" b="0" strike="noStrike" spc="-1" dirty="0">
                <a:solidFill>
                  <a:srgbClr val="FFC000"/>
                </a:solidFill>
                <a:latin typeface="Arial"/>
              </a:rPr>
              <a:t> </a:t>
            </a:r>
          </a:p>
          <a:p>
            <a:pPr marL="540000" lvl="1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en-US" sz="2400" b="0" strike="noStrike" spc="-1" dirty="0">
                <a:solidFill>
                  <a:srgbClr val="FFC000"/>
                </a:solidFill>
                <a:latin typeface="Arial"/>
              </a:rPr>
              <a:t>	because of other pollutants</a:t>
            </a:r>
            <a:endParaRPr lang="en-US" sz="2400" b="0" strike="noStrike" spc="-1" dirty="0">
              <a:solidFill>
                <a:srgbClr val="FFC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Road and rail are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~60g CO2eq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TextShape 4"/>
          <p:cNvSpPr txBox="1"/>
          <p:nvPr/>
        </p:nvSpPr>
        <p:spPr>
          <a:xfrm>
            <a:off x="5486400" y="5150880"/>
            <a:ext cx="3474720" cy="115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100" b="0" strike="noStrike" spc="-1" dirty="0">
                <a:latin typeface="Arial"/>
              </a:rPr>
              <a:t>Trillions of revenue </a:t>
            </a:r>
            <a:r>
              <a:rPr lang="fr-FR" sz="1100" b="0" strike="noStrike" spc="-1" dirty="0" err="1">
                <a:latin typeface="Arial"/>
              </a:rPr>
              <a:t>passenger</a:t>
            </a:r>
            <a:r>
              <a:rPr lang="fr-FR" sz="1100" b="0" strike="noStrike" spc="-1" dirty="0">
                <a:latin typeface="Arial"/>
              </a:rPr>
              <a:t> </a:t>
            </a:r>
            <a:r>
              <a:rPr lang="fr-FR" sz="1100" b="0" strike="noStrike" spc="-1" dirty="0" err="1">
                <a:latin typeface="Arial"/>
              </a:rPr>
              <a:t>kilometres</a:t>
            </a:r>
            <a:r>
              <a:rPr lang="fr-FR" sz="1100" b="0" strike="noStrike" spc="-1" dirty="0">
                <a:latin typeface="Arial"/>
              </a:rPr>
              <a:t> per </a:t>
            </a:r>
            <a:r>
              <a:rPr lang="fr-FR" sz="1100" b="0" strike="noStrike" spc="-1" dirty="0" err="1">
                <a:latin typeface="Arial"/>
              </a:rPr>
              <a:t>year</a:t>
            </a:r>
            <a:r>
              <a:rPr lang="fr-FR" sz="1100" b="0" strike="noStrike" spc="-1" dirty="0">
                <a:latin typeface="Arial"/>
              </a:rPr>
              <a:t>, </a:t>
            </a:r>
            <a:r>
              <a:rPr lang="fr-FR" sz="1100" b="0" strike="noStrike" spc="-1" dirty="0" err="1">
                <a:latin typeface="Arial"/>
              </a:rPr>
              <a:t>from</a:t>
            </a:r>
            <a:r>
              <a:rPr lang="fr-FR" sz="1100" b="0" strike="noStrike" spc="-1" dirty="0">
                <a:latin typeface="Arial"/>
              </a:rPr>
              <a:t> Wild, Baxter, Sabatini, </a:t>
            </a:r>
            <a:r>
              <a:rPr lang="fr-FR" sz="1100" b="0" strike="noStrike" spc="-1" dirty="0" err="1">
                <a:latin typeface="Arial"/>
              </a:rPr>
              <a:t>Sustainable</a:t>
            </a:r>
            <a:r>
              <a:rPr lang="fr-FR" sz="1100" b="0" strike="noStrike" spc="-1" dirty="0">
                <a:latin typeface="Arial"/>
              </a:rPr>
              <a:t> Technologies for Aircraft </a:t>
            </a:r>
            <a:r>
              <a:rPr lang="fr-FR" sz="1100" b="0" strike="noStrike" spc="-1" dirty="0" err="1">
                <a:latin typeface="Arial"/>
              </a:rPr>
              <a:t>Energy</a:t>
            </a:r>
            <a:r>
              <a:rPr lang="fr-FR" sz="1100" b="0" strike="noStrike" spc="-1" dirty="0">
                <a:latin typeface="Arial"/>
              </a:rPr>
              <a:t> </a:t>
            </a:r>
            <a:r>
              <a:rPr lang="fr-FR" sz="1100" b="0" strike="noStrike" spc="-1" dirty="0" err="1">
                <a:latin typeface="Arial"/>
              </a:rPr>
              <a:t>Generation</a:t>
            </a:r>
            <a:r>
              <a:rPr lang="fr-FR" sz="1100" b="0" strike="noStrike" spc="-1" dirty="0">
                <a:latin typeface="Arial"/>
              </a:rPr>
              <a:t>, Storage, and Distribution, PRCC 2014</a:t>
            </a:r>
          </a:p>
        </p:txBody>
      </p:sp>
      <p:pic>
        <p:nvPicPr>
          <p:cNvPr id="144" name="Picture 143"/>
          <p:cNvPicPr/>
          <p:nvPr/>
        </p:nvPicPr>
        <p:blipFill>
          <a:blip r:embed="rId2"/>
          <a:stretch/>
        </p:blipFill>
        <p:spPr>
          <a:xfrm>
            <a:off x="5288517" y="2266380"/>
            <a:ext cx="3672603" cy="2884500"/>
          </a:xfrm>
          <a:prstGeom prst="rect">
            <a:avLst/>
          </a:prstGeom>
          <a:ln>
            <a:noFill/>
          </a:ln>
        </p:spPr>
      </p:pic>
      <p:sp>
        <p:nvSpPr>
          <p:cNvPr id="145" name="TextShape 5"/>
          <p:cNvSpPr txBox="1"/>
          <p:nvPr/>
        </p:nvSpPr>
        <p:spPr>
          <a:xfrm>
            <a:off x="-91080" y="7406640"/>
            <a:ext cx="8229240" cy="1371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- test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Flight from Lisbon to Copenhagen: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1 ton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of CO2eq!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Your lifetime budget: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200 tons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(for all activities, not just travel)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Road/rail: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60 gCO2eq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/pax-km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Air travel: currently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~2%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of emissions, but on the rise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About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100 gCO2/passenger-km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 but amounts to about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250 gCO2eq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 because of other pollutants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TextShape 6"/>
          <p:cNvSpPr txBox="1"/>
          <p:nvPr/>
        </p:nvSpPr>
        <p:spPr>
          <a:xfrm>
            <a:off x="457200" y="4203290"/>
            <a:ext cx="4687677" cy="189475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Lisbon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 </a:t>
            </a: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Copenhagen:</a:t>
            </a:r>
            <a:r>
              <a:rPr lang="en-US" sz="2400" b="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ton CO2eq</a:t>
            </a:r>
            <a:r>
              <a:rPr lang="en-US" sz="2400" b="0" strike="noStrike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lifetime carbon budget (for everything, not just travel): </a:t>
            </a:r>
            <a:r>
              <a:rPr lang="en-US" sz="24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tons CO2eq</a:t>
            </a:r>
            <a:endParaRPr lang="en-US" sz="2400" b="1" strike="noStrike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151BF-1E79-A348-B807-CD354028C0FB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Reducing the Need to Travel</a:t>
            </a:r>
          </a:p>
        </p:txBody>
      </p:sp>
      <p:sp>
        <p:nvSpPr>
          <p:cNvPr id="148" name="TextShape 2"/>
          <p:cNvSpPr txBox="1"/>
          <p:nvPr/>
        </p:nvSpPr>
        <p:spPr>
          <a:xfrm>
            <a:off x="457200" y="1390078"/>
            <a:ext cx="8229240" cy="469376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To reduce emissions, avoid plane travel, and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travel more wisely and be more selectiv</a:t>
            </a:r>
            <a:r>
              <a:rPr lang="en-US" sz="2400" b="1" spc="-1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? Publish less?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First: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measure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the total travel footprint of attendees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Analyze the data,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choose places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minimizing travel? 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Unfair advantage for only a few cities?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Colocation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with other conferences to reduce travel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Improving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remote participation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: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Live streaming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of talks?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Allow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remote talks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and questions?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0" name="Picture 149"/>
          <p:cNvPicPr/>
          <p:nvPr/>
        </p:nvPicPr>
        <p:blipFill>
          <a:blip r:embed="rId2"/>
          <a:stretch/>
        </p:blipFill>
        <p:spPr>
          <a:xfrm>
            <a:off x="6583680" y="4368800"/>
            <a:ext cx="2404440" cy="17332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9A6E3-FC3B-1A4F-81CA-34BAA44FB6C6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Carbon Offsets</a:t>
            </a:r>
          </a:p>
        </p:txBody>
      </p:sp>
      <p:sp>
        <p:nvSpPr>
          <p:cNvPr id="152" name="TextShape 2"/>
          <p:cNvSpPr txBox="1"/>
          <p:nvPr/>
        </p:nvSpPr>
        <p:spPr>
          <a:xfrm>
            <a:off x="457200" y="1851120"/>
            <a:ext cx="8229240" cy="4641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Idea: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support projects that reduce CO2 emissions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Measure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your CO2 footprint, say 1 ton CO2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Finance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projects whose expected outcome is to reduce CO2 emissions by 1 ton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Nowadays: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around 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80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EUR / ton CO2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Could be included in the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registration fee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Make EDBT/ICDT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carbon neutral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Not a perfect solution (still better not to travel)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4" name="Picture 153"/>
          <p:cNvPicPr/>
          <p:nvPr/>
        </p:nvPicPr>
        <p:blipFill>
          <a:blip r:embed="rId2"/>
          <a:stretch/>
        </p:blipFill>
        <p:spPr>
          <a:xfrm>
            <a:off x="7498080" y="5852160"/>
            <a:ext cx="1554480" cy="18684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3"/>
          <a:stretch/>
        </p:blipFill>
        <p:spPr>
          <a:xfrm>
            <a:off x="7529040" y="4754880"/>
            <a:ext cx="1431720" cy="1011600"/>
          </a:xfrm>
          <a:prstGeom prst="rect">
            <a:avLst/>
          </a:prstGeom>
          <a:ln>
            <a:noFill/>
          </a:ln>
        </p:spPr>
      </p:pic>
      <p:pic>
        <p:nvPicPr>
          <p:cNvPr id="156" name="Picture 155"/>
          <p:cNvPicPr/>
          <p:nvPr/>
        </p:nvPicPr>
        <p:blipFill>
          <a:blip r:embed="rId4"/>
          <a:stretch/>
        </p:blipFill>
        <p:spPr>
          <a:xfrm>
            <a:off x="7369560" y="4023360"/>
            <a:ext cx="1638000" cy="73152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DB8D9-D9C3-6A44-B67F-5C517B36E4B7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Other Ideas to Reduce Impact</a:t>
            </a:r>
          </a:p>
        </p:txBody>
      </p:sp>
      <p:sp>
        <p:nvSpPr>
          <p:cNvPr id="158" name="TextShape 2"/>
          <p:cNvSpPr txBox="1"/>
          <p:nvPr/>
        </p:nvSpPr>
        <p:spPr>
          <a:xfrm>
            <a:off x="457200" y="1851120"/>
            <a:ext cx="8229240" cy="4641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Producing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food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, especially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meat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, emits lots of CO2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All-vegetarian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menus?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Local producers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Avoid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disposable dishware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Avoid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conference bags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and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60">
              <a:spcBef>
                <a:spcPts val="1417"/>
              </a:spcBef>
              <a:buClr>
                <a:srgbClr val="000000"/>
              </a:buClr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other gadgets</a:t>
            </a:r>
            <a:r>
              <a:rPr lang="en-US" sz="2400" spc="-1" dirty="0">
                <a:solidFill>
                  <a:srgbClr val="000000"/>
                </a:solidFill>
                <a:latin typeface="Arial"/>
              </a:rPr>
              <a:t>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TextShape 4"/>
          <p:cNvSpPr txBox="1"/>
          <p:nvPr/>
        </p:nvSpPr>
        <p:spPr>
          <a:xfrm>
            <a:off x="5212080" y="5760720"/>
            <a:ext cx="3931920" cy="3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800" b="0" strike="noStrike" spc="-1" dirty="0">
                <a:latin typeface="Arial"/>
              </a:rPr>
              <a:t>Source: </a:t>
            </a:r>
            <a:r>
              <a:rPr lang="fr-FR" sz="800" b="0" strike="noStrike" spc="-1" dirty="0" err="1">
                <a:latin typeface="Arial"/>
              </a:rPr>
              <a:t>Tilman</a:t>
            </a:r>
            <a:r>
              <a:rPr lang="fr-FR" sz="800" b="0" strike="noStrike" spc="-1" dirty="0">
                <a:latin typeface="Arial"/>
              </a:rPr>
              <a:t> and Clark, Global </a:t>
            </a:r>
            <a:r>
              <a:rPr lang="fr-FR" sz="800" b="0" strike="noStrike" spc="-1" dirty="0" err="1">
                <a:latin typeface="Arial"/>
              </a:rPr>
              <a:t>diets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link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environmental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sustainability</a:t>
            </a:r>
            <a:r>
              <a:rPr lang="fr-FR" sz="800" b="0" strike="noStrike" spc="-1" dirty="0">
                <a:latin typeface="Arial"/>
              </a:rPr>
              <a:t> and </a:t>
            </a:r>
            <a:r>
              <a:rPr lang="fr-FR" sz="800" b="0" strike="noStrike" spc="-1" dirty="0" err="1">
                <a:latin typeface="Arial"/>
              </a:rPr>
              <a:t>human</a:t>
            </a:r>
            <a:r>
              <a:rPr lang="fr-FR" sz="800" b="0" strike="noStrike" spc="-1" dirty="0">
                <a:latin typeface="Arial"/>
              </a:rPr>
              <a:t> </a:t>
            </a:r>
            <a:r>
              <a:rPr lang="fr-FR" sz="800" b="0" strike="noStrike" spc="-1" dirty="0" err="1">
                <a:latin typeface="Arial"/>
              </a:rPr>
              <a:t>health</a:t>
            </a:r>
            <a:r>
              <a:rPr lang="fr-FR" sz="800" b="0" strike="noStrike" spc="-1" dirty="0">
                <a:latin typeface="Arial"/>
              </a:rPr>
              <a:t>, Nature,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EF02D-871B-5147-83AA-B8D89CBE0580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6F16C-1F13-B748-8F29-06F477BE5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746" y="2515438"/>
            <a:ext cx="3706754" cy="3016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5CAB95B9-F808-E24B-9C3B-C1DF78717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326" y="5338073"/>
            <a:ext cx="1723878" cy="837554"/>
          </a:xfrm>
          <a:prstGeom prst="rect">
            <a:avLst/>
          </a:prstGeom>
        </p:spPr>
      </p:pic>
      <p:sp>
        <p:nvSpPr>
          <p:cNvPr id="1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Other initiatives in CS</a:t>
            </a:r>
          </a:p>
        </p:txBody>
      </p:sp>
      <p:sp>
        <p:nvSpPr>
          <p:cNvPr id="172" name="CustomShape 2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TextShape 3"/>
          <p:cNvSpPr txBox="1"/>
          <p:nvPr/>
        </p:nvSpPr>
        <p:spPr>
          <a:xfrm>
            <a:off x="457560" y="1417320"/>
            <a:ext cx="8229240" cy="5074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SIGPLAN Climate Committee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hlinkClick r:id="rId4"/>
              </a:rPr>
              <a:t>https://www.sigplan.org/Resources/Climate/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Asks ACM to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charge conferences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for their footprint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Moshe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Arial"/>
              </a:rPr>
              <a:t>Vardi’s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 piece in CACM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Asks ACM to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allow video talks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in its conferences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 err="1">
                <a:solidFill>
                  <a:srgbClr val="000000"/>
                </a:solidFill>
                <a:latin typeface="Arial"/>
              </a:rPr>
              <a:t>acm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-climate mailing-list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TCS4F.org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(theoretical computer science group)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Conference manifesto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to commit to CO2 reductions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47B0D-DCF2-FD4B-A6BD-162CB526A0D5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5CAB95B9-F808-E24B-9C3B-C1DF78717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326" y="5338073"/>
            <a:ext cx="1723878" cy="837554"/>
          </a:xfrm>
          <a:prstGeom prst="rect">
            <a:avLst/>
          </a:prstGeom>
        </p:spPr>
      </p:pic>
      <p:sp>
        <p:nvSpPr>
          <p:cNvPr id="1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Other initiatives in CS</a:t>
            </a:r>
          </a:p>
        </p:txBody>
      </p:sp>
      <p:sp>
        <p:nvSpPr>
          <p:cNvPr id="172" name="CustomShape 2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TextShape 3"/>
          <p:cNvSpPr txBox="1"/>
          <p:nvPr/>
        </p:nvSpPr>
        <p:spPr>
          <a:xfrm>
            <a:off x="457560" y="1417320"/>
            <a:ext cx="8229240" cy="5074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1" spc="-1" dirty="0">
                <a:solidFill>
                  <a:srgbClr val="000000"/>
                </a:solidFill>
              </a:rPr>
              <a:t>Should we care </a:t>
            </a:r>
            <a:r>
              <a:rPr lang="en-US" sz="4000" spc="-1" dirty="0">
                <a:solidFill>
                  <a:srgbClr val="000000"/>
                </a:solidFill>
              </a:rPr>
              <a:t>about contributing to the climate crisis?</a:t>
            </a:r>
            <a:endParaRPr lang="en-US" sz="4000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1" spc="-1" dirty="0">
                <a:solidFill>
                  <a:srgbClr val="000000"/>
                </a:solidFill>
              </a:rPr>
              <a:t>Can we help</a:t>
            </a:r>
            <a:r>
              <a:rPr lang="en-US" sz="4000" spc="-1" dirty="0">
                <a:solidFill>
                  <a:srgbClr val="000000"/>
                </a:solidFill>
              </a:rPr>
              <a:t> with our research?</a:t>
            </a:r>
            <a:endParaRPr lang="en-US" sz="4000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spc="-1" dirty="0">
                <a:solidFill>
                  <a:srgbClr val="000000"/>
                </a:solidFill>
              </a:rPr>
              <a:t>Should we still do </a:t>
            </a:r>
            <a:r>
              <a:rPr lang="en-US" sz="4000" b="1" spc="-1" dirty="0">
                <a:solidFill>
                  <a:srgbClr val="000000"/>
                </a:solidFill>
              </a:rPr>
              <a:t>in-person conferences</a:t>
            </a:r>
            <a:r>
              <a:rPr lang="en-US" sz="4000" spc="-1" dirty="0">
                <a:solidFill>
                  <a:srgbClr val="000000"/>
                </a:solidFill>
              </a:rPr>
              <a:t>? How?</a:t>
            </a:r>
            <a:endParaRPr lang="en-U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47B0D-DCF2-FD4B-A6BD-162CB526A0D5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47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Hydrogen Future?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Let’s take a closer look…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>
                <a:solidFill>
                  <a:srgbClr val="000000"/>
                </a:solidFill>
                <a:latin typeface="Arial"/>
              </a:rPr>
              <a:t>Hydrogen comes in different colors but the discussion today is about green hydrogen (electrolysis + renewable) 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52" name="Picture 4" descr="this diagram shows that hydrogen can be several different colours">
            <a:extLst>
              <a:ext uri="{FF2B5EF4-FFF2-40B4-BE49-F238E27FC236}">
                <a16:creationId xmlns:a16="http://schemas.microsoft.com/office/drawing/2014/main" id="{13F63E76-DADF-84D4-3574-2B6B5B09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5940845" cy="269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2E2B2-C04A-050D-AC39-20A03493D9E6}"/>
              </a:ext>
            </a:extLst>
          </p:cNvPr>
          <p:cNvSpPr txBox="1"/>
          <p:nvPr/>
        </p:nvSpPr>
        <p:spPr>
          <a:xfrm>
            <a:off x="6732875" y="3658778"/>
            <a:ext cx="1618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b="1" dirty="0"/>
              <a:t>Basic Question: </a:t>
            </a:r>
          </a:p>
          <a:p>
            <a:r>
              <a:rPr lang="en-CY" dirty="0"/>
              <a:t>W</a:t>
            </a:r>
            <a:r>
              <a:rPr lang="en-GB" dirty="0" err="1"/>
              <a:t>i</a:t>
            </a:r>
            <a:r>
              <a:rPr lang="en-CY" dirty="0"/>
              <a:t>ll Green Hydrogen (Fuel Cells) or Li-ion battery prevail?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E98E339-F503-1062-F0A3-FE515436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746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04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200" dirty="0"/>
              <a:t>Hydrogen in Mobility: Different System Model than Self-Consumption Strategies 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500449" y="1426112"/>
            <a:ext cx="3793524" cy="458116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Hydrogen Vehicle Losses: 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66% </a:t>
            </a:r>
            <a:r>
              <a:rPr lang="en-US" b="1" strike="noStrike" spc="-1" dirty="0">
                <a:solidFill>
                  <a:srgbClr val="FF0000"/>
                </a:solidFill>
                <a:latin typeface="Arial"/>
              </a:rPr>
              <a:t>(transformation, shipping, storage)</a:t>
            </a:r>
            <a:endParaRPr lang="en-US" sz="2800" b="1" strike="noStrike" spc="-1" dirty="0">
              <a:solidFill>
                <a:srgbClr val="FF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>
                <a:solidFill>
                  <a:srgbClr val="000000"/>
                </a:solidFill>
                <a:latin typeface="Arial"/>
              </a:rPr>
              <a:t>Battery Vehicle Losses: </a:t>
            </a:r>
            <a:r>
              <a:rPr lang="en-US" sz="2800" b="1" spc="-1" dirty="0">
                <a:solidFill>
                  <a:srgbClr val="00B050"/>
                </a:solidFill>
                <a:latin typeface="Arial"/>
              </a:rPr>
              <a:t>17% </a:t>
            </a:r>
            <a:r>
              <a:rPr lang="en-US" b="1" spc="-1" dirty="0">
                <a:solidFill>
                  <a:srgbClr val="00B050"/>
                </a:solidFill>
                <a:latin typeface="Arial"/>
              </a:rPr>
              <a:t>(transformation)</a:t>
            </a:r>
            <a:endParaRPr lang="en-US" sz="2800" b="1" spc="-1" dirty="0">
              <a:solidFill>
                <a:srgbClr val="00B050"/>
              </a:solidFill>
              <a:latin typeface="Arial"/>
            </a:endParaRP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latin typeface="Arial"/>
              </a:rPr>
              <a:t>PV Grid System: DC-</a:t>
            </a:r>
            <a:r>
              <a:rPr lang="en-US" sz="2000" b="1" spc="-1" dirty="0">
                <a:latin typeface="Arial"/>
              </a:rPr>
              <a:t>AC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latin typeface="Arial"/>
              </a:rPr>
              <a:t>Car Charging: </a:t>
            </a:r>
            <a:r>
              <a:rPr lang="en-US" sz="2000" b="1" spc="-1" dirty="0">
                <a:latin typeface="Arial"/>
              </a:rPr>
              <a:t>AC</a:t>
            </a:r>
            <a:r>
              <a:rPr lang="en-US" sz="2000" spc="-1" dirty="0">
                <a:latin typeface="Arial"/>
              </a:rPr>
              <a:t>-DC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/>
              <a:t>Car </a:t>
            </a:r>
            <a:r>
              <a:rPr lang="en-US" sz="2000" spc="-1" dirty="0">
                <a:latin typeface="Arial"/>
              </a:rPr>
              <a:t>Motor: DC-AC</a:t>
            </a:r>
            <a:endParaRPr lang="en-US" sz="2800" strike="noStrike" spc="-1" dirty="0">
              <a:latin typeface="Arial"/>
            </a:endParaRPr>
          </a:p>
          <a:p>
            <a:pPr marL="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Arial"/>
              </a:rPr>
              <a:t>=&gt; Li-ion is the future here (cars, buses, light trucks, etc.)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98" name="Picture 2" descr="this diagram shows how green hydrogen can be produced, converted and used across the energy system.">
            <a:extLst>
              <a:ext uri="{FF2B5EF4-FFF2-40B4-BE49-F238E27FC236}">
                <a16:creationId xmlns:a16="http://schemas.microsoft.com/office/drawing/2014/main" id="{6A8FA571-D4F6-07E1-ED81-00677CE0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22" y="1426111"/>
            <a:ext cx="4448218" cy="474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53DCF1B-F203-1C59-88A1-67385C356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207" y="274680"/>
            <a:ext cx="963482" cy="11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06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Self-consumption to remain a target for small-medium scale mobility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A1280-7929-08F4-5F2F-B2B91E351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2" y="3064475"/>
            <a:ext cx="7475838" cy="2836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A4A1B-1AF1-D14E-AA17-4ED7E92D5A5D}"/>
              </a:ext>
            </a:extLst>
          </p:cNvPr>
          <p:cNvSpPr txBox="1"/>
          <p:nvPr/>
        </p:nvSpPr>
        <p:spPr>
          <a:xfrm>
            <a:off x="457200" y="1417320"/>
            <a:ext cx="8229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400" dirty="0"/>
              <a:t>Shenzhen: The City With 16,000 Electric Buse &amp; 22,000 Electric Taxis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400" dirty="0"/>
              <a:t>Dashboard and IoT make management of electric mobility project a reality.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B9356-5DEB-64D1-733C-FE8BC484DF87}"/>
              </a:ext>
            </a:extLst>
          </p:cNvPr>
          <p:cNvSpPr/>
          <p:nvPr/>
        </p:nvSpPr>
        <p:spPr>
          <a:xfrm>
            <a:off x="135924" y="5900978"/>
            <a:ext cx="9008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Y" dirty="0"/>
              <a:t>https://insideevs.com/news/487869/shenzhen-city-16000-electric-buse-22000-taxis/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BD079D1-805A-0170-0C09-DF39AF97E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645" y="302726"/>
            <a:ext cx="874795" cy="11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66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Hydrogen Combustion Engines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457200" y="1544595"/>
            <a:ext cx="8229240" cy="458116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Good for places where there is no infrastructure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6" name="Picture 4" descr="30-19E - Electric Forklift | Watling JCB">
            <a:extLst>
              <a:ext uri="{FF2B5EF4-FFF2-40B4-BE49-F238E27FC236}">
                <a16:creationId xmlns:a16="http://schemas.microsoft.com/office/drawing/2014/main" id="{37DB7DF2-FE62-DEFC-7FF3-A3E5229B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5C17F-1444-27B1-F351-3E4FC221AB51}"/>
              </a:ext>
            </a:extLst>
          </p:cNvPr>
          <p:cNvSpPr txBox="1"/>
          <p:nvPr/>
        </p:nvSpPr>
        <p:spPr>
          <a:xfrm>
            <a:off x="457200" y="4324865"/>
            <a:ext cx="19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/>
              <a:t>Li-ion Electric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178D0-CA49-FDE7-06FC-E8E340676FE5}"/>
              </a:ext>
            </a:extLst>
          </p:cNvPr>
          <p:cNvSpPr txBox="1"/>
          <p:nvPr/>
        </p:nvSpPr>
        <p:spPr>
          <a:xfrm>
            <a:off x="5161880" y="4324865"/>
            <a:ext cx="322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/>
              <a:t>Hydrogen Combustion </a:t>
            </a:r>
          </a:p>
        </p:txBody>
      </p:sp>
      <p:pic>
        <p:nvPicPr>
          <p:cNvPr id="3080" name="Picture 8" descr="LAMMA 365 - News - JCB develops hydrogen combustion engine and outlines  plans for the future of propulsion">
            <a:extLst>
              <a:ext uri="{FF2B5EF4-FFF2-40B4-BE49-F238E27FC236}">
                <a16:creationId xmlns:a16="http://schemas.microsoft.com/office/drawing/2014/main" id="{43E8B0D8-0A83-7F70-2EF5-E252A49F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93" y="2221256"/>
            <a:ext cx="2624212" cy="19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CB's First Hydrogen Powered Excavator | News | JCB.com">
            <a:extLst>
              <a:ext uri="{FF2B5EF4-FFF2-40B4-BE49-F238E27FC236}">
                <a16:creationId xmlns:a16="http://schemas.microsoft.com/office/drawing/2014/main" id="{00884228-64E6-AF09-5BD7-B51DA904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0" y="2187810"/>
            <a:ext cx="2139894" cy="195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5AB2292-1DCA-E527-62E2-E298BA9A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746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6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199" y="26322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Global Warming and </a:t>
            </a:r>
            <a:br>
              <a:rPr dirty="0"/>
            </a:b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Climate Change</a:t>
            </a:r>
          </a:p>
        </p:txBody>
      </p:sp>
      <p:pic>
        <p:nvPicPr>
          <p:cNvPr id="97" name="Picture 3"/>
          <p:cNvPicPr/>
          <p:nvPr/>
        </p:nvPicPr>
        <p:blipFill>
          <a:blip r:embed="rId2"/>
          <a:stretch/>
        </p:blipFill>
        <p:spPr>
          <a:xfrm>
            <a:off x="149581" y="1451160"/>
            <a:ext cx="3580200" cy="309600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179640" y="4702680"/>
            <a:ext cx="42321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A) Global Warming: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human-caused increase in global surface temperatures.</a:t>
            </a:r>
            <a:endParaRPr lang="fr-FR" sz="2400" b="0" strike="noStrike" spc="-1" dirty="0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4412160" y="1446900"/>
            <a:ext cx="451872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B) Climate Change: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new weather patterns that remain for an extended time having an impact on 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human health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and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environment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2000" b="0" strike="noStrike" spc="-1" dirty="0">
                <a:solidFill>
                  <a:srgbClr val="222222"/>
                </a:solidFill>
                <a:latin typeface="Arial"/>
              </a:rPr>
              <a:t> </a:t>
            </a:r>
            <a:endParaRPr lang="fr-FR" sz="2000" b="0" strike="noStrike" spc="-1" dirty="0">
              <a:latin typeface="Arial"/>
            </a:endParaRPr>
          </a:p>
        </p:txBody>
      </p:sp>
      <p:pic>
        <p:nvPicPr>
          <p:cNvPr id="100" name="Picture 7"/>
          <p:cNvPicPr/>
          <p:nvPr/>
        </p:nvPicPr>
        <p:blipFill>
          <a:blip r:embed="rId3"/>
          <a:stretch/>
        </p:blipFill>
        <p:spPr>
          <a:xfrm>
            <a:off x="4500000" y="2746284"/>
            <a:ext cx="1263240" cy="1115280"/>
          </a:xfrm>
          <a:prstGeom prst="rect">
            <a:avLst/>
          </a:prstGeom>
          <a:ln>
            <a:noFill/>
          </a:ln>
        </p:spPr>
      </p:pic>
      <p:pic>
        <p:nvPicPr>
          <p:cNvPr id="101" name="Picture 8"/>
          <p:cNvPicPr/>
          <p:nvPr/>
        </p:nvPicPr>
        <p:blipFill>
          <a:blip r:embed="rId4"/>
          <a:stretch/>
        </p:blipFill>
        <p:spPr>
          <a:xfrm>
            <a:off x="7380720" y="2755644"/>
            <a:ext cx="1161000" cy="1090440"/>
          </a:xfrm>
          <a:prstGeom prst="rect">
            <a:avLst/>
          </a:prstGeom>
          <a:ln>
            <a:noFill/>
          </a:ln>
        </p:spPr>
      </p:pic>
      <p:pic>
        <p:nvPicPr>
          <p:cNvPr id="102" name="Picture 15"/>
          <p:cNvPicPr/>
          <p:nvPr/>
        </p:nvPicPr>
        <p:blipFill>
          <a:blip r:embed="rId5"/>
          <a:stretch/>
        </p:blipFill>
        <p:spPr>
          <a:xfrm>
            <a:off x="5880932" y="3949404"/>
            <a:ext cx="1380628" cy="1132200"/>
          </a:xfrm>
          <a:prstGeom prst="rect">
            <a:avLst/>
          </a:prstGeom>
          <a:ln>
            <a:noFill/>
          </a:ln>
        </p:spPr>
      </p:pic>
      <p:sp>
        <p:nvSpPr>
          <p:cNvPr id="103" name="CustomShape 4"/>
          <p:cNvSpPr/>
          <p:nvPr/>
        </p:nvSpPr>
        <p:spPr>
          <a:xfrm>
            <a:off x="4466160" y="5122644"/>
            <a:ext cx="413901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i="1" strike="noStrike" spc="-1" dirty="0">
                <a:solidFill>
                  <a:srgbClr val="000000"/>
                </a:solidFill>
                <a:latin typeface="Arial"/>
              </a:rPr>
              <a:t>Rising Temperatures:</a:t>
            </a:r>
            <a:r>
              <a:rPr lang="en-US" sz="1600" b="1" i="1" strike="noStrike" spc="-1" dirty="0">
                <a:solidFill>
                  <a:srgbClr val="FF0000"/>
                </a:solidFill>
                <a:latin typeface="Arial"/>
              </a:rPr>
              <a:t> a) 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dryness, wildfires</a:t>
            </a:r>
            <a:r>
              <a:rPr lang="en-US" sz="1600" i="1" spc="-1" dirty="0">
                <a:solidFill>
                  <a:srgbClr val="000000"/>
                </a:solidFill>
                <a:latin typeface="Arial"/>
              </a:rPr>
              <a:t>;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i="1" strike="noStrike" spc="-1" dirty="0">
                <a:solidFill>
                  <a:srgbClr val="FF0000"/>
                </a:solidFill>
                <a:latin typeface="Arial"/>
              </a:rPr>
              <a:t>b)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 tornadoes, hurricanes</a:t>
            </a:r>
            <a:r>
              <a:rPr lang="en-US" sz="1600" i="1" spc="-1" dirty="0">
                <a:solidFill>
                  <a:srgbClr val="000000"/>
                </a:solidFill>
              </a:rPr>
              <a:t>, earthquakes, tsunamis</a:t>
            </a:r>
            <a:r>
              <a:rPr lang="en-US" sz="1600" i="1" spc="-1" dirty="0">
                <a:solidFill>
                  <a:srgbClr val="000000"/>
                </a:solidFill>
                <a:latin typeface="Arial"/>
              </a:rPr>
              <a:t>;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i="1" strike="noStrike" spc="-1" dirty="0">
                <a:solidFill>
                  <a:srgbClr val="FF0000"/>
                </a:solidFill>
                <a:latin typeface="Arial"/>
              </a:rPr>
              <a:t>c) 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ice-melting, sea-level risings</a:t>
            </a:r>
            <a:r>
              <a:rPr lang="en-US" sz="1600" i="1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600" b="0" i="1" strike="noStrike" spc="-1" dirty="0" err="1">
                <a:solidFill>
                  <a:srgbClr val="000000"/>
                </a:solidFill>
                <a:latin typeface="Arial"/>
              </a:rPr>
              <a:t>floodings</a:t>
            </a: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, … </a:t>
            </a:r>
            <a:endParaRPr lang="fr-FR" sz="1600" b="0" strike="noStrike" spc="-1" dirty="0">
              <a:latin typeface="Arial"/>
            </a:endParaRPr>
          </a:p>
        </p:txBody>
      </p:sp>
      <p:pic>
        <p:nvPicPr>
          <p:cNvPr id="104" name="Picture 18"/>
          <p:cNvPicPr/>
          <p:nvPr/>
        </p:nvPicPr>
        <p:blipFill>
          <a:blip r:embed="rId6"/>
          <a:stretch/>
        </p:blipFill>
        <p:spPr>
          <a:xfrm>
            <a:off x="5882400" y="2746284"/>
            <a:ext cx="1379160" cy="1115280"/>
          </a:xfrm>
          <a:prstGeom prst="rect">
            <a:avLst/>
          </a:prstGeom>
          <a:ln>
            <a:noFill/>
          </a:ln>
        </p:spPr>
      </p:pic>
      <p:pic>
        <p:nvPicPr>
          <p:cNvPr id="105" name="Picture 2" descr="venice italy sinking sea level rise"/>
          <p:cNvPicPr/>
          <p:nvPr/>
        </p:nvPicPr>
        <p:blipFill>
          <a:blip r:embed="rId7"/>
          <a:stretch/>
        </p:blipFill>
        <p:spPr>
          <a:xfrm>
            <a:off x="7380720" y="3949404"/>
            <a:ext cx="1224450" cy="1132200"/>
          </a:xfrm>
          <a:prstGeom prst="rect">
            <a:avLst/>
          </a:prstGeom>
          <a:ln>
            <a:noFill/>
          </a:ln>
        </p:spPr>
      </p:pic>
      <p:pic>
        <p:nvPicPr>
          <p:cNvPr id="106" name="Picture 22"/>
          <p:cNvPicPr/>
          <p:nvPr/>
        </p:nvPicPr>
        <p:blipFill>
          <a:blip r:embed="rId8"/>
          <a:stretch/>
        </p:blipFill>
        <p:spPr>
          <a:xfrm>
            <a:off x="4530960" y="3954503"/>
            <a:ext cx="1232280" cy="116496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6FFE5F-4A53-9A45-B34A-AB6EF1A19F7F}"/>
              </a:ext>
            </a:extLst>
          </p:cNvPr>
          <p:cNvSpPr txBox="1"/>
          <p:nvPr/>
        </p:nvSpPr>
        <p:spPr>
          <a:xfrm>
            <a:off x="8373173" y="6205404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3</a:t>
            </a:fld>
            <a:endParaRPr lang="en-US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7AAE6189-0D0D-324C-8BE7-6BBFDA9BEE46}"/>
              </a:ext>
            </a:extLst>
          </p:cNvPr>
          <p:cNvSpPr/>
          <p:nvPr/>
        </p:nvSpPr>
        <p:spPr>
          <a:xfrm>
            <a:off x="3377380" y="2669458"/>
            <a:ext cx="1088779" cy="1165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brings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7DEFFF2-F39C-07EB-45F3-590F3122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746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Green Aviation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457200" y="1544595"/>
            <a:ext cx="8229240" cy="458116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Aviation Industry aims to use Green Hydrogen by 2035 … what do we do until then?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2" descr="ZEROe - Zero emission - Airbus">
            <a:extLst>
              <a:ext uri="{FF2B5EF4-FFF2-40B4-BE49-F238E27FC236}">
                <a16:creationId xmlns:a16="http://schemas.microsoft.com/office/drawing/2014/main" id="{5455069C-1FAE-2204-EAD6-0E40F00F8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30" y="2546162"/>
            <a:ext cx="6363729" cy="35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7EE3E4C-ACE1-6243-DD50-3DDBEE48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746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16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Green Maritime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457200" y="1544595"/>
            <a:ext cx="8229240" cy="458116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EU Commission plans to extend the EU Trading System (ETS) into maritime.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>
                <a:solidFill>
                  <a:srgbClr val="000000"/>
                </a:solidFill>
                <a:latin typeface="Arial"/>
              </a:rPr>
              <a:t>EU Strategy: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Monitoring, reporting and verification of CO2 emissions from large ships using EU ports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Greenhouse gas reduction targets for the maritime transport sector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</a:rPr>
              <a:t>Further measures, including market-based measures, in the medium to long term.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spc="-1" dirty="0">
                <a:solidFill>
                  <a:srgbClr val="000000"/>
                </a:solidFill>
              </a:rPr>
              <a:t>Strategy might provide ideas how to tackle the problem in the computing sphere.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67D6879-3F56-5DDF-D5F0-4D4A65B1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746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35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How can Computing Help?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457200" y="1544595"/>
            <a:ext cx="8229240" cy="458116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Green Planning 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200" b="1" dirty="0"/>
              <a:t>"</a:t>
            </a:r>
            <a:r>
              <a:rPr lang="en-GB" sz="1200" b="1" dirty="0">
                <a:hlinkClick r:id="rId2"/>
              </a:rPr>
              <a:t>Green Planning Systems for Self-Consumption of Renewable Energy</a:t>
            </a:r>
            <a:r>
              <a:rPr lang="en-GB" sz="1200" b="1" dirty="0"/>
              <a:t>"</a:t>
            </a:r>
            <a:r>
              <a:rPr lang="en-GB" sz="1200" dirty="0"/>
              <a:t>, </a:t>
            </a:r>
            <a:r>
              <a:rPr lang="en-GB" sz="1200" dirty="0" err="1"/>
              <a:t>Soteris</a:t>
            </a:r>
            <a:r>
              <a:rPr lang="en-GB" sz="1200" dirty="0"/>
              <a:t> Constantinou, Andreas Konstantinidis and Demetrios </a:t>
            </a:r>
            <a:r>
              <a:rPr lang="en-GB" sz="1200" dirty="0" err="1"/>
              <a:t>Zeinalipour-Yazti</a:t>
            </a:r>
            <a:r>
              <a:rPr lang="en-GB" sz="1200" dirty="0"/>
              <a:t> </a:t>
            </a:r>
            <a:r>
              <a:rPr lang="en-GB" sz="1200" b="1" i="1" dirty="0"/>
              <a:t>IEEE Internet Computing</a:t>
            </a:r>
            <a:r>
              <a:rPr lang="en-GB" sz="1200" dirty="0"/>
              <a:t> (</a:t>
            </a:r>
            <a:r>
              <a:rPr lang="en-GB" sz="1200" b="1" dirty="0">
                <a:hlinkClick r:id="rId3"/>
              </a:rPr>
              <a:t>IC '22</a:t>
            </a:r>
            <a:r>
              <a:rPr lang="en-GB" sz="1200" dirty="0"/>
              <a:t>), IEEE Computer Society, Volume , Pages: 7 pages, Los Alamitos, CA, USA, </a:t>
            </a:r>
            <a:r>
              <a:rPr lang="en-GB" sz="1200" b="1" dirty="0"/>
              <a:t>2022</a:t>
            </a:r>
            <a:r>
              <a:rPr lang="en-GB" sz="1200" dirty="0"/>
              <a:t>.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Green Routing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200" dirty="0"/>
              <a:t>O. Andersen, C. S. Jensen, K. Torp and B. Yang, "</a:t>
            </a:r>
            <a:r>
              <a:rPr lang="en-GB" sz="1200" dirty="0" err="1"/>
              <a:t>EcoTour</a:t>
            </a:r>
            <a:r>
              <a:rPr lang="en-GB" sz="1200" dirty="0"/>
              <a:t>: Reducing the Environmental Footprint of Vehicles Using Eco-routes," </a:t>
            </a:r>
            <a:r>
              <a:rPr lang="en-GB" sz="1200" i="1" dirty="0"/>
              <a:t>2013 IEEE 14th International Conference on Mobile Data Management</a:t>
            </a:r>
            <a:r>
              <a:rPr lang="en-GB" sz="1200" dirty="0"/>
              <a:t>, 2013, pp. 338-340, </a:t>
            </a:r>
            <a:r>
              <a:rPr lang="en-GB" sz="1200" dirty="0" err="1"/>
              <a:t>doi</a:t>
            </a:r>
            <a:r>
              <a:rPr lang="en-GB" sz="1200" dirty="0"/>
              <a:t>: 10.1109/MDM.2013.5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V2G Syste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ms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E.g., OVO Energy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3F36AE-1A6D-135F-5E5E-A065AE28EB0B}"/>
              </a:ext>
            </a:extLst>
          </p:cNvPr>
          <p:cNvSpPr/>
          <p:nvPr/>
        </p:nvSpPr>
        <p:spPr>
          <a:xfrm>
            <a:off x="457200" y="4377451"/>
            <a:ext cx="8118389" cy="16466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3260" indent="-3429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anything … require algorithms to optimally monitor and enable workloads with low CO2 output.</a:t>
            </a:r>
          </a:p>
          <a:p>
            <a:pPr marL="343260" indent="-3429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System Model, Metrics, Desiderata gives room for New Ideas!</a:t>
            </a:r>
            <a:endParaRPr lang="en-US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F640489-BDAE-57D3-F0C2-87A18D60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53366"/>
            <a:ext cx="963482" cy="116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150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Other Ideas: Virtual Tourism 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457200" y="1544595"/>
            <a:ext cx="8229240" cy="458116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en-GB" sz="1400" b="1" dirty="0"/>
              <a:t>"</a:t>
            </a:r>
            <a:r>
              <a:rPr lang="en-GB" sz="1400" b="1" dirty="0">
                <a:hlinkClick r:id="rId2"/>
              </a:rPr>
              <a:t>EnterCY: A Virtual and Augmented Reality Tourism Platform for Cyprus</a:t>
            </a:r>
            <a:r>
              <a:rPr lang="en-GB" sz="1400" b="1" dirty="0"/>
              <a:t>"</a:t>
            </a:r>
            <a:r>
              <a:rPr lang="en-GB" sz="1400" dirty="0"/>
              <a:t>, </a:t>
            </a:r>
            <a:r>
              <a:rPr lang="en-GB" sz="1400" dirty="0" err="1"/>
              <a:t>Soteris</a:t>
            </a:r>
            <a:r>
              <a:rPr lang="en-GB" sz="1400" dirty="0"/>
              <a:t> Constantinou, Andreas </a:t>
            </a:r>
            <a:r>
              <a:rPr lang="en-GB" sz="1400" dirty="0" err="1"/>
              <a:t>Pamboris</a:t>
            </a:r>
            <a:r>
              <a:rPr lang="en-GB" sz="1400" dirty="0"/>
              <a:t>, Rafael </a:t>
            </a:r>
            <a:r>
              <a:rPr lang="en-GB" sz="1400" dirty="0" err="1"/>
              <a:t>Alexandrou</a:t>
            </a:r>
            <a:r>
              <a:rPr lang="en-GB" sz="1400" dirty="0"/>
              <a:t>, </a:t>
            </a:r>
            <a:r>
              <a:rPr lang="en-GB" sz="1400" dirty="0" err="1"/>
              <a:t>Christophoros</a:t>
            </a:r>
            <a:r>
              <a:rPr lang="en-GB" sz="1400" dirty="0"/>
              <a:t> </a:t>
            </a:r>
            <a:r>
              <a:rPr lang="en-GB" sz="1400" dirty="0" err="1"/>
              <a:t>Kronis</a:t>
            </a:r>
            <a:r>
              <a:rPr lang="en-GB" sz="1400" dirty="0"/>
              <a:t>, Demetrios </a:t>
            </a:r>
            <a:r>
              <a:rPr lang="en-GB" sz="1400" dirty="0" err="1"/>
              <a:t>Zeinalipour-Yazti</a:t>
            </a:r>
            <a:r>
              <a:rPr lang="en-GB" sz="1400" dirty="0"/>
              <a:t>, Harris Papadopoulos, and Andreas Konstantinidis, </a:t>
            </a:r>
            <a:r>
              <a:rPr lang="en-GB" sz="1400" b="1" dirty="0"/>
              <a:t>The 23rd IEEE International Conference on Mobile Data Management</a:t>
            </a:r>
            <a:r>
              <a:rPr lang="en-GB" sz="1400" dirty="0"/>
              <a:t> (</a:t>
            </a:r>
            <a:r>
              <a:rPr lang="en-GB" sz="1400" b="1" dirty="0">
                <a:hlinkClick r:id="rId3"/>
              </a:rPr>
              <a:t>MDM '22</a:t>
            </a:r>
            <a:r>
              <a:rPr lang="en-GB" sz="1400" dirty="0"/>
              <a:t>), IEEE Press, pp. 314-317, June 6 - June 9, 2022, </a:t>
            </a:r>
            <a:r>
              <a:rPr lang="en-GB" sz="1400" dirty="0" err="1"/>
              <a:t>Paphos</a:t>
            </a:r>
            <a:r>
              <a:rPr lang="en-GB" sz="1400" dirty="0"/>
              <a:t>, Cyprus, DOI: </a:t>
            </a:r>
            <a:r>
              <a:rPr lang="en-GB" sz="1400" dirty="0">
                <a:hlinkClick r:id="rId4"/>
              </a:rPr>
              <a:t>10.1109/MDM55031.2022.00069</a:t>
            </a:r>
            <a:r>
              <a:rPr lang="en-GB" sz="1400" dirty="0"/>
              <a:t>, </a:t>
            </a:r>
            <a:r>
              <a:rPr lang="en-GB" sz="1400" b="1" dirty="0"/>
              <a:t>2022</a:t>
            </a:r>
            <a:r>
              <a:rPr lang="en-GB" sz="1400" dirty="0"/>
              <a:t>.</a:t>
            </a:r>
          </a:p>
          <a:p>
            <a:pPr marL="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GB" sz="1400" dirty="0"/>
          </a:p>
          <a:p>
            <a:pPr marL="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03D94-AEC3-1D31-6F74-AEC511756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185" y="3047295"/>
            <a:ext cx="4460789" cy="2532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7ED03-50FB-07DE-C38C-389F251CA184}"/>
              </a:ext>
            </a:extLst>
          </p:cNvPr>
          <p:cNvSpPr/>
          <p:nvPr/>
        </p:nvSpPr>
        <p:spPr>
          <a:xfrm>
            <a:off x="5256315" y="5668132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Y" dirty="0">
                <a:hlinkClick r:id="rId6"/>
              </a:rPr>
              <a:t>https://entercyprus.com/</a:t>
            </a:r>
            <a:r>
              <a:rPr lang="en-CY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44257-55FA-EEA2-9DCD-462989BFE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47" y="3546388"/>
            <a:ext cx="1956792" cy="222892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949C541-49C2-9259-7B14-C816A657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53366"/>
            <a:ext cx="963482" cy="116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236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02C49C8-6B50-CF4C-F53C-56844A0AF05F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Other Ideas: Virtual Conferences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C2933680-09B4-4A49-5E51-521FB2C8B649}"/>
              </a:ext>
            </a:extLst>
          </p:cNvPr>
          <p:cNvSpPr txBox="1"/>
          <p:nvPr/>
        </p:nvSpPr>
        <p:spPr>
          <a:xfrm>
            <a:off x="457200" y="1544595"/>
            <a:ext cx="8229240" cy="458116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dirty="0"/>
              <a:t>The DEBS online platform runs on our home-made VGATE system.</a:t>
            </a:r>
          </a:p>
          <a:p>
            <a:pPr marL="800280" lvl="1" indent="-34272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dirty="0"/>
              <a:t>Facilitated thousands of colleagues and allowed them to participate in community events in the best possible manner during COVID-crisis and beyond (e.g., upcoming Energy-crisis).</a:t>
            </a: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GB" sz="2000" b="1" dirty="0"/>
          </a:p>
          <a:p>
            <a:pPr marL="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GB" sz="1200" dirty="0"/>
          </a:p>
          <a:p>
            <a:pPr marL="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US" sz="105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ED03-50FB-07DE-C38C-389F251CA184}"/>
              </a:ext>
            </a:extLst>
          </p:cNvPr>
          <p:cNvSpPr/>
          <p:nvPr/>
        </p:nvSpPr>
        <p:spPr>
          <a:xfrm>
            <a:off x="5680459" y="5726203"/>
            <a:ext cx="2873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Y" dirty="0">
                <a:hlinkClick r:id="rId2"/>
              </a:rPr>
              <a:t>https://vgate.cs.ucy.ac.cy/</a:t>
            </a:r>
            <a:r>
              <a:rPr lang="en-CY" dirty="0"/>
              <a:t>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E0C216E-FB89-653B-5A8B-3CAA4F6D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7" y="3058592"/>
            <a:ext cx="2380465" cy="155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82797BA7-9C5A-D561-8CAD-268DEC71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28" y="3101614"/>
            <a:ext cx="2493412" cy="8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59B773B5-E855-3002-767D-D6199BD3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3" y="4741104"/>
            <a:ext cx="2557849" cy="131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FA51B25F-3385-B1ED-EB74-7E445C87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20" y="4013266"/>
            <a:ext cx="2472350" cy="19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3629DA0D-B090-5376-EE01-BE90C5E57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56" y="4846146"/>
            <a:ext cx="15113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>
            <a:extLst>
              <a:ext uri="{FF2B5EF4-FFF2-40B4-BE49-F238E27FC236}">
                <a16:creationId xmlns:a16="http://schemas.microsoft.com/office/drawing/2014/main" id="{0FE0058C-E236-1D10-3513-85877E5F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38" y="4680910"/>
            <a:ext cx="1033952" cy="10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346E855-98B3-6B62-654D-892AE86F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8" y="253366"/>
            <a:ext cx="963482" cy="116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E2FB2E-D45D-B0CE-75B9-1EB167BFF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2317" y="3082730"/>
            <a:ext cx="3159760" cy="1657433"/>
          </a:xfrm>
          <a:prstGeom prst="rect">
            <a:avLst/>
          </a:prstGeom>
        </p:spPr>
      </p:pic>
      <p:pic>
        <p:nvPicPr>
          <p:cNvPr id="13322" name="Picture 10" descr="DEBS 2022 Logo">
            <a:extLst>
              <a:ext uri="{FF2B5EF4-FFF2-40B4-BE49-F238E27FC236}">
                <a16:creationId xmlns:a16="http://schemas.microsoft.com/office/drawing/2014/main" id="{BE4C2D0F-D418-6FAD-6963-752954D7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56" y="3184605"/>
            <a:ext cx="1349727" cy="24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73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CFE930A9-F686-C70A-57DD-8DF14633407D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Green Urban Mobility</a:t>
            </a:r>
          </a:p>
        </p:txBody>
      </p:sp>
      <p:pic>
        <p:nvPicPr>
          <p:cNvPr id="3" name="Google Shape;67;g1319040392b_0_10">
            <a:extLst>
              <a:ext uri="{FF2B5EF4-FFF2-40B4-BE49-F238E27FC236}">
                <a16:creationId xmlns:a16="http://schemas.microsoft.com/office/drawing/2014/main" id="{D9CB29E1-29FD-FE56-E3AA-D86088F540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689500"/>
            <a:ext cx="2386050" cy="44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8;g1319040392b_0_10">
            <a:extLst>
              <a:ext uri="{FF2B5EF4-FFF2-40B4-BE49-F238E27FC236}">
                <a16:creationId xmlns:a16="http://schemas.microsoft.com/office/drawing/2014/main" id="{E651B462-EDBA-A6DB-E3AE-4D85D0B2EAC5}"/>
              </a:ext>
            </a:extLst>
          </p:cNvPr>
          <p:cNvSpPr txBox="1"/>
          <p:nvPr/>
        </p:nvSpPr>
        <p:spPr>
          <a:xfrm>
            <a:off x="2289450" y="1872300"/>
            <a:ext cx="68547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Communication and information technologies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Quality of life, efficiency and competitiveness of services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Ensuring the need of present and future generations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Preserving the urban environment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70;g1319040392b_0_10">
            <a:extLst>
              <a:ext uri="{FF2B5EF4-FFF2-40B4-BE49-F238E27FC236}">
                <a16:creationId xmlns:a16="http://schemas.microsoft.com/office/drawing/2014/main" id="{0AEC0588-DD4B-7AB0-8327-9CEC730FE5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950" y="2386250"/>
            <a:ext cx="304800" cy="3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1;g1319040392b_0_10">
            <a:extLst>
              <a:ext uri="{FF2B5EF4-FFF2-40B4-BE49-F238E27FC236}">
                <a16:creationId xmlns:a16="http://schemas.microsoft.com/office/drawing/2014/main" id="{29B5479D-050E-B8AC-47A7-435AC68C41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950" y="3529250"/>
            <a:ext cx="304800" cy="3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2;g1319040392b_0_10">
            <a:extLst>
              <a:ext uri="{FF2B5EF4-FFF2-40B4-BE49-F238E27FC236}">
                <a16:creationId xmlns:a16="http://schemas.microsoft.com/office/drawing/2014/main" id="{33609739-4162-6A5B-DB52-B1C80535B1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950" y="4977050"/>
            <a:ext cx="304800" cy="3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C2BC5CE-9CAF-C837-FB56-32539267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55" y="274680"/>
            <a:ext cx="902085" cy="11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24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E2B8FBF0-6C10-B188-A8F6-5EA7EE0D9CE6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Green Urban Mobility</a:t>
            </a:r>
          </a:p>
        </p:txBody>
      </p:sp>
      <p:sp>
        <p:nvSpPr>
          <p:cNvPr id="5" name="Google Shape;101;p5">
            <a:extLst>
              <a:ext uri="{FF2B5EF4-FFF2-40B4-BE49-F238E27FC236}">
                <a16:creationId xmlns:a16="http://schemas.microsoft.com/office/drawing/2014/main" id="{28536AA5-7C8E-7F8D-3A43-F58AB60CAB89}"/>
              </a:ext>
            </a:extLst>
          </p:cNvPr>
          <p:cNvSpPr/>
          <p:nvPr/>
        </p:nvSpPr>
        <p:spPr>
          <a:xfrm>
            <a:off x="794121" y="1640335"/>
            <a:ext cx="80649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fr-FR" sz="2000" b="1" dirty="0">
                <a:solidFill>
                  <a:schemeClr val="dk1"/>
                </a:solidFill>
              </a:rPr>
              <a:t>How can </a:t>
            </a:r>
            <a:r>
              <a:rPr lang="fr-FR" sz="2000" b="1" dirty="0" err="1">
                <a:solidFill>
                  <a:schemeClr val="dk1"/>
                </a:solidFill>
              </a:rPr>
              <a:t>we</a:t>
            </a:r>
            <a:r>
              <a:rPr lang="fr-FR" sz="2000" b="1" dirty="0">
                <a:solidFill>
                  <a:schemeClr val="dk1"/>
                </a:solidFill>
              </a:rPr>
              <a:t> </a:t>
            </a:r>
            <a:r>
              <a:rPr lang="fr-FR" sz="2000" b="1" dirty="0" err="1">
                <a:solidFill>
                  <a:schemeClr val="dk1"/>
                </a:solidFill>
              </a:rPr>
              <a:t>improve</a:t>
            </a:r>
            <a:r>
              <a:rPr lang="fr-FR" sz="2000" b="1" dirty="0">
                <a:solidFill>
                  <a:schemeClr val="dk1"/>
                </a:solidFill>
              </a:rPr>
              <a:t> the </a:t>
            </a:r>
            <a:r>
              <a:rPr lang="fr-FR" sz="2000" b="1" dirty="0" err="1">
                <a:solidFill>
                  <a:schemeClr val="dk1"/>
                </a:solidFill>
              </a:rPr>
              <a:t>quality</a:t>
            </a:r>
            <a:r>
              <a:rPr lang="fr-FR" sz="2000" b="1" dirty="0">
                <a:solidFill>
                  <a:schemeClr val="dk1"/>
                </a:solidFill>
              </a:rPr>
              <a:t> of green </a:t>
            </a:r>
            <a:r>
              <a:rPr lang="fr-FR" sz="2000" b="1" dirty="0" err="1">
                <a:solidFill>
                  <a:schemeClr val="dk1"/>
                </a:solidFill>
              </a:rPr>
              <a:t>mobility</a:t>
            </a:r>
            <a:r>
              <a:rPr lang="fr-FR" sz="2000" b="1" dirty="0">
                <a:solidFill>
                  <a:schemeClr val="dk1"/>
                </a:solidFill>
              </a:rPr>
              <a:t> applications? </a:t>
            </a:r>
            <a:endParaRPr sz="2000" b="1" dirty="0">
              <a:solidFill>
                <a:schemeClr val="dk1"/>
              </a:solidFill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◆"/>
            </a:pPr>
            <a:r>
              <a:rPr lang="fr-FR" sz="2000" dirty="0">
                <a:solidFill>
                  <a:schemeClr val="dk1"/>
                </a:solidFill>
              </a:rPr>
              <a:t>For the </a:t>
            </a:r>
            <a:r>
              <a:rPr lang="fr-FR" sz="2000" dirty="0" err="1">
                <a:solidFill>
                  <a:schemeClr val="dk1"/>
                </a:solidFill>
              </a:rPr>
              <a:t>environment</a:t>
            </a:r>
            <a:endParaRPr sz="2000" dirty="0">
              <a:solidFill>
                <a:schemeClr val="dk1"/>
              </a:solidFill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◆"/>
            </a:pPr>
            <a:r>
              <a:rPr lang="fr-FR" sz="2000" dirty="0">
                <a:solidFill>
                  <a:schemeClr val="dk1"/>
                </a:solidFill>
              </a:rPr>
              <a:t>For the people</a:t>
            </a:r>
            <a:endParaRPr sz="2000" dirty="0">
              <a:solidFill>
                <a:schemeClr val="dk1"/>
              </a:solidFill>
            </a:endParaRPr>
          </a:p>
          <a:p>
            <a: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◆"/>
            </a:pPr>
            <a:r>
              <a:rPr lang="fr-FR" sz="2000" dirty="0">
                <a:solidFill>
                  <a:schemeClr val="dk1"/>
                </a:solidFill>
              </a:rPr>
              <a:t>For the platform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fr-FR" sz="2000" dirty="0" err="1">
                <a:solidFill>
                  <a:schemeClr val="dk1"/>
                </a:solidFill>
              </a:rPr>
              <a:t>Being</a:t>
            </a:r>
            <a:r>
              <a:rPr lang="fr-FR" sz="2000" dirty="0">
                <a:solidFill>
                  <a:schemeClr val="dk1"/>
                </a:solidFill>
              </a:rPr>
              <a:t> innovative, new platforms to help drivers and </a:t>
            </a:r>
            <a:r>
              <a:rPr lang="fr-FR" sz="2000" dirty="0" err="1">
                <a:solidFill>
                  <a:schemeClr val="dk1"/>
                </a:solidFill>
              </a:rPr>
              <a:t>interact</a:t>
            </a:r>
            <a:r>
              <a:rPr lang="fr-FR" sz="2000" dirty="0">
                <a:solidFill>
                  <a:schemeClr val="dk1"/>
                </a:solidFill>
              </a:rPr>
              <a:t> </a:t>
            </a:r>
            <a:r>
              <a:rPr lang="fr-FR" sz="2000" dirty="0" err="1">
                <a:solidFill>
                  <a:schemeClr val="dk1"/>
                </a:solidFill>
              </a:rPr>
              <a:t>with</a:t>
            </a:r>
            <a:r>
              <a:rPr lang="fr-FR" sz="2000" dirty="0">
                <a:solidFill>
                  <a:schemeClr val="dk1"/>
                </a:solidFill>
              </a:rPr>
              <a:t> </a:t>
            </a:r>
            <a:r>
              <a:rPr lang="fr-FR" sz="2000" dirty="0" err="1">
                <a:solidFill>
                  <a:schemeClr val="dk1"/>
                </a:solidFill>
              </a:rPr>
              <a:t>such</a:t>
            </a:r>
            <a:r>
              <a:rPr lang="fr-FR" sz="2000" dirty="0">
                <a:solidFill>
                  <a:schemeClr val="dk1"/>
                </a:solidFill>
              </a:rPr>
              <a:t> apps.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fr-FR" sz="2000" b="1" dirty="0">
                <a:solidFill>
                  <a:schemeClr val="dk1"/>
                </a:solidFill>
              </a:rPr>
              <a:t>Design issues, </a:t>
            </a:r>
            <a:r>
              <a:rPr lang="fr-FR" sz="2000" dirty="0" err="1">
                <a:solidFill>
                  <a:schemeClr val="dk1"/>
                </a:solidFill>
              </a:rPr>
              <a:t>what</a:t>
            </a:r>
            <a:r>
              <a:rPr lang="fr-FR" sz="2000" dirty="0">
                <a:solidFill>
                  <a:schemeClr val="dk1"/>
                </a:solidFill>
              </a:rPr>
              <a:t> can </a:t>
            </a:r>
            <a:r>
              <a:rPr lang="fr-FR" sz="2000" dirty="0" err="1">
                <a:solidFill>
                  <a:schemeClr val="dk1"/>
                </a:solidFill>
              </a:rPr>
              <a:t>we</a:t>
            </a:r>
            <a:r>
              <a:rPr lang="fr-FR" sz="2000" dirty="0">
                <a:solidFill>
                  <a:schemeClr val="dk1"/>
                </a:solidFill>
              </a:rPr>
              <a:t> do right </a:t>
            </a:r>
            <a:r>
              <a:rPr lang="fr-FR" sz="2000" dirty="0" err="1">
                <a:solidFill>
                  <a:schemeClr val="dk1"/>
                </a:solidFill>
              </a:rPr>
              <a:t>now</a:t>
            </a:r>
            <a:r>
              <a:rPr lang="fr-FR" sz="2000" dirty="0">
                <a:solidFill>
                  <a:schemeClr val="dk1"/>
                </a:solidFill>
              </a:rPr>
              <a:t> </a:t>
            </a:r>
            <a:r>
              <a:rPr lang="fr-FR" sz="2000" dirty="0" err="1">
                <a:solidFill>
                  <a:schemeClr val="dk1"/>
                </a:solidFill>
              </a:rPr>
              <a:t>with</a:t>
            </a:r>
            <a:r>
              <a:rPr lang="fr-FR" sz="2000" dirty="0">
                <a:solidFill>
                  <a:schemeClr val="dk1"/>
                </a:solidFill>
              </a:rPr>
              <a:t> the </a:t>
            </a:r>
            <a:r>
              <a:rPr lang="fr-FR" sz="2000" dirty="0" err="1">
                <a:solidFill>
                  <a:schemeClr val="dk1"/>
                </a:solidFill>
              </a:rPr>
              <a:t>resources</a:t>
            </a:r>
            <a:r>
              <a:rPr lang="fr-FR" sz="2000" dirty="0">
                <a:solidFill>
                  <a:schemeClr val="dk1"/>
                </a:solidFill>
              </a:rPr>
              <a:t> </a:t>
            </a:r>
            <a:r>
              <a:rPr lang="fr-FR" sz="2000" dirty="0" err="1">
                <a:solidFill>
                  <a:schemeClr val="dk1"/>
                </a:solidFill>
              </a:rPr>
              <a:t>available</a:t>
            </a:r>
            <a:r>
              <a:rPr lang="fr-FR" sz="2000" dirty="0">
                <a:solidFill>
                  <a:schemeClr val="dk1"/>
                </a:solidFill>
              </a:rPr>
              <a:t> for us?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fr-FR" sz="2000" b="1" dirty="0">
                <a:solidFill>
                  <a:schemeClr val="dk1"/>
                </a:solidFill>
              </a:rPr>
              <a:t>Performance issues,</a:t>
            </a:r>
            <a:r>
              <a:rPr lang="fr-FR" sz="2000" dirty="0">
                <a:solidFill>
                  <a:schemeClr val="dk1"/>
                </a:solidFill>
              </a:rPr>
              <a:t> how can </a:t>
            </a:r>
            <a:r>
              <a:rPr lang="fr-FR" sz="2000" dirty="0" err="1">
                <a:solidFill>
                  <a:schemeClr val="dk1"/>
                </a:solidFill>
              </a:rPr>
              <a:t>we</a:t>
            </a:r>
            <a:r>
              <a:rPr lang="fr-FR" sz="2000" dirty="0">
                <a:solidFill>
                  <a:schemeClr val="dk1"/>
                </a:solidFill>
              </a:rPr>
              <a:t> </a:t>
            </a:r>
            <a:r>
              <a:rPr lang="fr-FR" sz="2000" dirty="0" err="1">
                <a:solidFill>
                  <a:schemeClr val="dk1"/>
                </a:solidFill>
              </a:rPr>
              <a:t>evaluate</a:t>
            </a:r>
            <a:r>
              <a:rPr lang="fr-FR" sz="2000" dirty="0">
                <a:solidFill>
                  <a:schemeClr val="dk1"/>
                </a:solidFill>
              </a:rPr>
              <a:t> new </a:t>
            </a:r>
            <a:r>
              <a:rPr lang="fr-FR" sz="2000" dirty="0" err="1">
                <a:solidFill>
                  <a:schemeClr val="dk1"/>
                </a:solidFill>
              </a:rPr>
              <a:t>models</a:t>
            </a:r>
            <a:r>
              <a:rPr lang="fr-FR" sz="2000" dirty="0">
                <a:solidFill>
                  <a:schemeClr val="dk1"/>
                </a:solidFill>
              </a:rPr>
              <a:t> at </a:t>
            </a:r>
            <a:r>
              <a:rPr lang="fr-FR" sz="2000" dirty="0" err="1">
                <a:solidFill>
                  <a:schemeClr val="dk1"/>
                </a:solidFill>
              </a:rPr>
              <a:t>scale</a:t>
            </a:r>
            <a:r>
              <a:rPr lang="fr-FR" sz="2000" dirty="0">
                <a:solidFill>
                  <a:schemeClr val="dk1"/>
                </a:solidFill>
              </a:rPr>
              <a:t>?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➔"/>
            </a:pPr>
            <a:r>
              <a:rPr lang="fr-FR" sz="2000" b="1" dirty="0" err="1">
                <a:solidFill>
                  <a:schemeClr val="dk1"/>
                </a:solidFill>
              </a:rPr>
              <a:t>Privacy</a:t>
            </a:r>
            <a:r>
              <a:rPr lang="fr-FR" sz="2000" b="1" dirty="0">
                <a:solidFill>
                  <a:schemeClr val="dk1"/>
                </a:solidFill>
              </a:rPr>
              <a:t> issues, </a:t>
            </a:r>
            <a:r>
              <a:rPr lang="fr-FR" sz="2000" b="1" dirty="0" err="1">
                <a:solidFill>
                  <a:schemeClr val="dk1"/>
                </a:solidFill>
              </a:rPr>
              <a:t>ethical</a:t>
            </a:r>
            <a:r>
              <a:rPr lang="fr-FR" sz="2000" b="1" dirty="0">
                <a:solidFill>
                  <a:schemeClr val="dk1"/>
                </a:solidFill>
              </a:rPr>
              <a:t> issues, … 	</a:t>
            </a:r>
            <a:endParaRPr sz="2000" b="1" dirty="0">
              <a:solidFill>
                <a:schemeClr val="dk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620BB83-C808-DB0A-C410-AFD9B53F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55" y="274680"/>
            <a:ext cx="902085" cy="11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45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426ABB5-CFE0-AE46-05E8-EF9B06B8904A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Green Urban Mobility</a:t>
            </a: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B4BCD129-6B7D-326B-4953-F57A1ACEA116}"/>
              </a:ext>
            </a:extLst>
          </p:cNvPr>
          <p:cNvSpPr/>
          <p:nvPr/>
        </p:nvSpPr>
        <p:spPr>
          <a:xfrm>
            <a:off x="404230" y="1801543"/>
            <a:ext cx="631570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consumption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autonomous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vehicles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 dirty="0">
                <a:solidFill>
                  <a:schemeClr val="dk1"/>
                </a:solidFill>
              </a:rPr>
              <a:t>HD </a:t>
            </a:r>
            <a:r>
              <a:rPr lang="fr-FR" sz="2400" dirty="0" err="1">
                <a:solidFill>
                  <a:schemeClr val="dk1"/>
                </a:solidFill>
              </a:rPr>
              <a:t>maps</a:t>
            </a:r>
            <a:r>
              <a:rPr lang="fr-FR" sz="2400" dirty="0">
                <a:solidFill>
                  <a:schemeClr val="dk1"/>
                </a:solidFill>
              </a:rPr>
              <a:t>; </a:t>
            </a:r>
            <a:r>
              <a:rPr lang="fr-FR" sz="2400" dirty="0" err="1">
                <a:solidFill>
                  <a:schemeClr val="dk1"/>
                </a:solidFill>
              </a:rPr>
              <a:t>sensors</a:t>
            </a:r>
            <a:r>
              <a:rPr lang="fr-FR" sz="2400" dirty="0">
                <a:solidFill>
                  <a:schemeClr val="dk1"/>
                </a:solidFill>
              </a:rPr>
              <a:t>; cameras; GPS...</a:t>
            </a: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 dirty="0">
                <a:solidFill>
                  <a:schemeClr val="dk1"/>
                </a:solidFill>
              </a:rPr>
              <a:t>On-</a:t>
            </a:r>
            <a:r>
              <a:rPr lang="fr-FR" sz="2400" dirty="0" err="1">
                <a:solidFill>
                  <a:schemeClr val="dk1"/>
                </a:solidFill>
              </a:rPr>
              <a:t>board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processing</a:t>
            </a:r>
            <a:r>
              <a:rPr lang="fr-FR" sz="2400" dirty="0">
                <a:solidFill>
                  <a:schemeClr val="dk1"/>
                </a:solidFill>
              </a:rPr>
              <a:t> vs. “simple </a:t>
            </a:r>
            <a:r>
              <a:rPr lang="fr-FR" sz="2400" dirty="0" err="1">
                <a:solidFill>
                  <a:schemeClr val="dk1"/>
                </a:solidFill>
              </a:rPr>
              <a:t>download</a:t>
            </a:r>
            <a:r>
              <a:rPr lang="fr-FR" sz="2400" dirty="0">
                <a:solidFill>
                  <a:schemeClr val="dk1"/>
                </a:solidFill>
              </a:rPr>
              <a:t>”.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</a:t>
            </a:r>
            <a:r>
              <a:rPr lang="fr-FR" sz="2400" b="1" dirty="0" err="1">
                <a:solidFill>
                  <a:schemeClr val="dk1"/>
                </a:solidFill>
              </a:rPr>
              <a:t>ion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dirty="0">
                <a:solidFill>
                  <a:schemeClr val="dk1"/>
                </a:solidFill>
              </a:rPr>
              <a:t>and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context-awareness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dirty="0" err="1">
                <a:solidFill>
                  <a:schemeClr val="dk1"/>
                </a:solidFill>
              </a:rPr>
              <a:t>when</a:t>
            </a:r>
            <a:r>
              <a:rPr lang="fr-FR" sz="2400" b="1" dirty="0">
                <a:solidFill>
                  <a:schemeClr val="dk1"/>
                </a:solidFill>
              </a:rPr>
              <a:t> </a:t>
            </a:r>
            <a:r>
              <a:rPr lang="fr-FR" sz="2400" b="1" dirty="0" err="1">
                <a:solidFill>
                  <a:schemeClr val="dk1"/>
                </a:solidFill>
              </a:rPr>
              <a:t>managing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for </a:t>
            </a:r>
            <a:r>
              <a:rPr lang="fr-FR" sz="2400" b="1" dirty="0" err="1">
                <a:solidFill>
                  <a:schemeClr val="dk1"/>
                </a:solidFill>
              </a:rPr>
              <a:t>autonomous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vehicles</a:t>
            </a:r>
            <a:r>
              <a:rPr lang="fr-FR" sz="2400" b="1" dirty="0">
                <a:solidFill>
                  <a:schemeClr val="dk1"/>
                </a:solidFill>
              </a:rPr>
              <a:t>:</a:t>
            </a:r>
            <a:endParaRPr sz="2400" b="1" dirty="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 dirty="0">
                <a:solidFill>
                  <a:schemeClr val="dk1"/>
                </a:solidFill>
              </a:rPr>
              <a:t>Data </a:t>
            </a:r>
            <a:r>
              <a:rPr lang="fr-FR" sz="2400" dirty="0" err="1">
                <a:solidFill>
                  <a:schemeClr val="dk1"/>
                </a:solidFill>
              </a:rPr>
              <a:t>preservation</a:t>
            </a:r>
            <a:r>
              <a:rPr lang="fr-FR" sz="2400" dirty="0">
                <a:solidFill>
                  <a:schemeClr val="dk1"/>
                </a:solidFill>
              </a:rPr>
              <a:t>, data compression and </a:t>
            </a:r>
            <a:r>
              <a:rPr lang="fr-FR" sz="2400" dirty="0" err="1">
                <a:solidFill>
                  <a:schemeClr val="dk1"/>
                </a:solidFill>
              </a:rPr>
              <a:t>generalisation</a:t>
            </a:r>
            <a:r>
              <a:rPr lang="fr-FR" sz="2400" dirty="0">
                <a:solidFill>
                  <a:schemeClr val="dk1"/>
                </a:solidFill>
              </a:rPr>
              <a:t> (</a:t>
            </a:r>
            <a:r>
              <a:rPr lang="fr-FR" sz="2400" dirty="0" err="1">
                <a:solidFill>
                  <a:schemeClr val="dk1"/>
                </a:solidFill>
              </a:rPr>
              <a:t>when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is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less</a:t>
            </a:r>
            <a:r>
              <a:rPr lang="fr-FR" sz="2400" dirty="0">
                <a:solidFill>
                  <a:schemeClr val="dk1"/>
                </a:solidFill>
              </a:rPr>
              <a:t> data </a:t>
            </a:r>
            <a:r>
              <a:rPr lang="fr-FR" sz="2400" dirty="0" err="1">
                <a:solidFill>
                  <a:schemeClr val="dk1"/>
                </a:solidFill>
              </a:rPr>
              <a:t>better</a:t>
            </a:r>
            <a:r>
              <a:rPr lang="fr-FR" sz="2400" dirty="0">
                <a:solidFill>
                  <a:schemeClr val="dk1"/>
                </a:solidFill>
              </a:rPr>
              <a:t>)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4" descr="A picture containing text, transport, old&#10;&#10;Description automatically generated">
            <a:extLst>
              <a:ext uri="{FF2B5EF4-FFF2-40B4-BE49-F238E27FC236}">
                <a16:creationId xmlns:a16="http://schemas.microsoft.com/office/drawing/2014/main" id="{7752CD33-020A-F7F6-486F-EF2F7A66E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64" y="1523782"/>
            <a:ext cx="1957382" cy="1202789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4F2DE39A-385A-6DC4-81AC-EFAA01C6DA10}"/>
              </a:ext>
            </a:extLst>
          </p:cNvPr>
          <p:cNvGrpSpPr/>
          <p:nvPr/>
        </p:nvGrpSpPr>
        <p:grpSpPr>
          <a:xfrm>
            <a:off x="6798893" y="2724309"/>
            <a:ext cx="2263756" cy="3128220"/>
            <a:chOff x="2709647" y="481989"/>
            <a:chExt cx="3233955" cy="4468911"/>
          </a:xfrm>
        </p:grpSpPr>
        <p:sp>
          <p:nvSpPr>
            <p:cNvPr id="6" name="Flowchart: Data 6">
              <a:extLst>
                <a:ext uri="{FF2B5EF4-FFF2-40B4-BE49-F238E27FC236}">
                  <a16:creationId xmlns:a16="http://schemas.microsoft.com/office/drawing/2014/main" id="{A4497CCA-7BBE-40FF-9880-49172679E60F}"/>
                </a:ext>
              </a:extLst>
            </p:cNvPr>
            <p:cNvSpPr/>
            <p:nvPr/>
          </p:nvSpPr>
          <p:spPr>
            <a:xfrm>
              <a:off x="3263321" y="1138103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Data 7">
              <a:extLst>
                <a:ext uri="{FF2B5EF4-FFF2-40B4-BE49-F238E27FC236}">
                  <a16:creationId xmlns:a16="http://schemas.microsoft.com/office/drawing/2014/main" id="{C8F84976-D97D-82BE-495A-2D236D3E019C}"/>
                </a:ext>
              </a:extLst>
            </p:cNvPr>
            <p:cNvSpPr/>
            <p:nvPr/>
          </p:nvSpPr>
          <p:spPr>
            <a:xfrm>
              <a:off x="3893893" y="1138102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Data 8">
              <a:extLst>
                <a:ext uri="{FF2B5EF4-FFF2-40B4-BE49-F238E27FC236}">
                  <a16:creationId xmlns:a16="http://schemas.microsoft.com/office/drawing/2014/main" id="{C9101B84-2857-C6E9-D6BB-35342ACE0CF5}"/>
                </a:ext>
              </a:extLst>
            </p:cNvPr>
            <p:cNvSpPr/>
            <p:nvPr/>
          </p:nvSpPr>
          <p:spPr>
            <a:xfrm>
              <a:off x="4524465" y="1138101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Data 9">
              <a:extLst>
                <a:ext uri="{FF2B5EF4-FFF2-40B4-BE49-F238E27FC236}">
                  <a16:creationId xmlns:a16="http://schemas.microsoft.com/office/drawing/2014/main" id="{64A2263B-2559-12D2-0159-79FB3F89D542}"/>
                </a:ext>
              </a:extLst>
            </p:cNvPr>
            <p:cNvSpPr/>
            <p:nvPr/>
          </p:nvSpPr>
          <p:spPr>
            <a:xfrm>
              <a:off x="5155037" y="1138101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Data 10">
              <a:extLst>
                <a:ext uri="{FF2B5EF4-FFF2-40B4-BE49-F238E27FC236}">
                  <a16:creationId xmlns:a16="http://schemas.microsoft.com/office/drawing/2014/main" id="{1083216A-9AF9-4BD7-2CF6-BB8741E202C7}"/>
                </a:ext>
              </a:extLst>
            </p:cNvPr>
            <p:cNvSpPr/>
            <p:nvPr/>
          </p:nvSpPr>
          <p:spPr>
            <a:xfrm>
              <a:off x="3105328" y="1354120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Data 11">
              <a:extLst>
                <a:ext uri="{FF2B5EF4-FFF2-40B4-BE49-F238E27FC236}">
                  <a16:creationId xmlns:a16="http://schemas.microsoft.com/office/drawing/2014/main" id="{B2940B06-1D3D-5E5B-D70A-7958C418DDDA}"/>
                </a:ext>
              </a:extLst>
            </p:cNvPr>
            <p:cNvSpPr/>
            <p:nvPr/>
          </p:nvSpPr>
          <p:spPr>
            <a:xfrm>
              <a:off x="3735900" y="1354119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Data 12">
              <a:extLst>
                <a:ext uri="{FF2B5EF4-FFF2-40B4-BE49-F238E27FC236}">
                  <a16:creationId xmlns:a16="http://schemas.microsoft.com/office/drawing/2014/main" id="{8D126DA5-C630-EE73-A592-64C234BB34A1}"/>
                </a:ext>
              </a:extLst>
            </p:cNvPr>
            <p:cNvSpPr/>
            <p:nvPr/>
          </p:nvSpPr>
          <p:spPr>
            <a:xfrm>
              <a:off x="4366472" y="1354118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ata 13">
              <a:extLst>
                <a:ext uri="{FF2B5EF4-FFF2-40B4-BE49-F238E27FC236}">
                  <a16:creationId xmlns:a16="http://schemas.microsoft.com/office/drawing/2014/main" id="{B64B1109-1D03-4989-2063-2A0B78E66E25}"/>
                </a:ext>
              </a:extLst>
            </p:cNvPr>
            <p:cNvSpPr/>
            <p:nvPr/>
          </p:nvSpPr>
          <p:spPr>
            <a:xfrm>
              <a:off x="4997044" y="1354118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ata 14">
              <a:extLst>
                <a:ext uri="{FF2B5EF4-FFF2-40B4-BE49-F238E27FC236}">
                  <a16:creationId xmlns:a16="http://schemas.microsoft.com/office/drawing/2014/main" id="{9F3C2864-102E-D572-AFE1-30A6E6B3A33D}"/>
                </a:ext>
              </a:extLst>
            </p:cNvPr>
            <p:cNvSpPr/>
            <p:nvPr/>
          </p:nvSpPr>
          <p:spPr>
            <a:xfrm>
              <a:off x="2947335" y="1570137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Data 15">
              <a:extLst>
                <a:ext uri="{FF2B5EF4-FFF2-40B4-BE49-F238E27FC236}">
                  <a16:creationId xmlns:a16="http://schemas.microsoft.com/office/drawing/2014/main" id="{9FF05ABB-7F6A-59ED-F995-0B3A0D49A8D8}"/>
                </a:ext>
              </a:extLst>
            </p:cNvPr>
            <p:cNvSpPr/>
            <p:nvPr/>
          </p:nvSpPr>
          <p:spPr>
            <a:xfrm>
              <a:off x="3577907" y="1570136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ata 16">
              <a:extLst>
                <a:ext uri="{FF2B5EF4-FFF2-40B4-BE49-F238E27FC236}">
                  <a16:creationId xmlns:a16="http://schemas.microsoft.com/office/drawing/2014/main" id="{57D7D861-7CBB-E08B-3FBD-438BA059D41D}"/>
                </a:ext>
              </a:extLst>
            </p:cNvPr>
            <p:cNvSpPr/>
            <p:nvPr/>
          </p:nvSpPr>
          <p:spPr>
            <a:xfrm>
              <a:off x="4208479" y="1570135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Data 17">
              <a:extLst>
                <a:ext uri="{FF2B5EF4-FFF2-40B4-BE49-F238E27FC236}">
                  <a16:creationId xmlns:a16="http://schemas.microsoft.com/office/drawing/2014/main" id="{74193EC8-8661-F0DF-3694-3058C3D0990E}"/>
                </a:ext>
              </a:extLst>
            </p:cNvPr>
            <p:cNvSpPr/>
            <p:nvPr/>
          </p:nvSpPr>
          <p:spPr>
            <a:xfrm>
              <a:off x="4839051" y="1570135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Data 18">
              <a:extLst>
                <a:ext uri="{FF2B5EF4-FFF2-40B4-BE49-F238E27FC236}">
                  <a16:creationId xmlns:a16="http://schemas.microsoft.com/office/drawing/2014/main" id="{E1BC43CB-F6E0-1C28-42C1-68EC57482816}"/>
                </a:ext>
              </a:extLst>
            </p:cNvPr>
            <p:cNvSpPr/>
            <p:nvPr/>
          </p:nvSpPr>
          <p:spPr>
            <a:xfrm>
              <a:off x="2789342" y="1786153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Data 19">
              <a:extLst>
                <a:ext uri="{FF2B5EF4-FFF2-40B4-BE49-F238E27FC236}">
                  <a16:creationId xmlns:a16="http://schemas.microsoft.com/office/drawing/2014/main" id="{A5DF8526-FDC0-DDE1-CAA3-7F380A2DAFEC}"/>
                </a:ext>
              </a:extLst>
            </p:cNvPr>
            <p:cNvSpPr/>
            <p:nvPr/>
          </p:nvSpPr>
          <p:spPr>
            <a:xfrm>
              <a:off x="3419914" y="1786152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Data 20">
              <a:extLst>
                <a:ext uri="{FF2B5EF4-FFF2-40B4-BE49-F238E27FC236}">
                  <a16:creationId xmlns:a16="http://schemas.microsoft.com/office/drawing/2014/main" id="{B7280D85-75DC-D0B0-4D70-329C5632DB97}"/>
                </a:ext>
              </a:extLst>
            </p:cNvPr>
            <p:cNvSpPr/>
            <p:nvPr/>
          </p:nvSpPr>
          <p:spPr>
            <a:xfrm>
              <a:off x="4050486" y="1786151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Data 21">
              <a:extLst>
                <a:ext uri="{FF2B5EF4-FFF2-40B4-BE49-F238E27FC236}">
                  <a16:creationId xmlns:a16="http://schemas.microsoft.com/office/drawing/2014/main" id="{158DF13A-10F3-1B63-4C48-EDEFF5DBBC8A}"/>
                </a:ext>
              </a:extLst>
            </p:cNvPr>
            <p:cNvSpPr/>
            <p:nvPr/>
          </p:nvSpPr>
          <p:spPr>
            <a:xfrm>
              <a:off x="4681058" y="1786151"/>
              <a:ext cx="788565" cy="21601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Data 22">
              <a:extLst>
                <a:ext uri="{FF2B5EF4-FFF2-40B4-BE49-F238E27FC236}">
                  <a16:creationId xmlns:a16="http://schemas.microsoft.com/office/drawing/2014/main" id="{DC0D6BDA-1D80-6138-FE61-81DF4E4E39BB}"/>
                </a:ext>
              </a:extLst>
            </p:cNvPr>
            <p:cNvSpPr/>
            <p:nvPr/>
          </p:nvSpPr>
          <p:spPr>
            <a:xfrm>
              <a:off x="2789341" y="2121013"/>
              <a:ext cx="3154256" cy="86406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Data 23">
              <a:extLst>
                <a:ext uri="{FF2B5EF4-FFF2-40B4-BE49-F238E27FC236}">
                  <a16:creationId xmlns:a16="http://schemas.microsoft.com/office/drawing/2014/main" id="{EEAD225E-45EB-630E-CFB9-03DB4CDD2A46}"/>
                </a:ext>
              </a:extLst>
            </p:cNvPr>
            <p:cNvSpPr/>
            <p:nvPr/>
          </p:nvSpPr>
          <p:spPr>
            <a:xfrm>
              <a:off x="2789341" y="3103923"/>
              <a:ext cx="3154256" cy="86406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Data 24">
              <a:extLst>
                <a:ext uri="{FF2B5EF4-FFF2-40B4-BE49-F238E27FC236}">
                  <a16:creationId xmlns:a16="http://schemas.microsoft.com/office/drawing/2014/main" id="{677AE5B0-E77D-DB19-9BCD-C895AFD5291E}"/>
                </a:ext>
              </a:extLst>
            </p:cNvPr>
            <p:cNvSpPr/>
            <p:nvPr/>
          </p:nvSpPr>
          <p:spPr>
            <a:xfrm>
              <a:off x="2709647" y="4086833"/>
              <a:ext cx="3154256" cy="864067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AE1D3B6B-5B52-B39D-3B7E-5E1F89BCE3C8}"/>
                </a:ext>
              </a:extLst>
            </p:cNvPr>
            <p:cNvGrpSpPr/>
            <p:nvPr/>
          </p:nvGrpSpPr>
          <p:grpSpPr>
            <a:xfrm>
              <a:off x="2921108" y="4165130"/>
              <a:ext cx="2276932" cy="725652"/>
              <a:chOff x="1701908" y="4165130"/>
              <a:chExt cx="2276932" cy="725652"/>
            </a:xfrm>
          </p:grpSpPr>
          <p:sp>
            <p:nvSpPr>
              <p:cNvPr id="69" name="Oval 69">
                <a:extLst>
                  <a:ext uri="{FF2B5EF4-FFF2-40B4-BE49-F238E27FC236}">
                    <a16:creationId xmlns:a16="http://schemas.microsoft.com/office/drawing/2014/main" id="{145330BA-3812-6A5E-2293-EC9D535A7989}"/>
                  </a:ext>
                </a:extLst>
              </p:cNvPr>
              <p:cNvSpPr/>
              <p:nvPr/>
            </p:nvSpPr>
            <p:spPr>
              <a:xfrm>
                <a:off x="3673320" y="4165130"/>
                <a:ext cx="240145" cy="12164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70">
                <a:extLst>
                  <a:ext uri="{FF2B5EF4-FFF2-40B4-BE49-F238E27FC236}">
                    <a16:creationId xmlns:a16="http://schemas.microsoft.com/office/drawing/2014/main" id="{C730273C-B638-F720-C372-0BC758FAD597}"/>
                  </a:ext>
                </a:extLst>
              </p:cNvPr>
              <p:cNvSpPr/>
              <p:nvPr/>
            </p:nvSpPr>
            <p:spPr>
              <a:xfrm>
                <a:off x="2989278" y="4458043"/>
                <a:ext cx="240145" cy="12164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1">
                <a:extLst>
                  <a:ext uri="{FF2B5EF4-FFF2-40B4-BE49-F238E27FC236}">
                    <a16:creationId xmlns:a16="http://schemas.microsoft.com/office/drawing/2014/main" id="{F9CE0230-8602-6021-E653-FCCD39B82844}"/>
                  </a:ext>
                </a:extLst>
              </p:cNvPr>
              <p:cNvSpPr/>
              <p:nvPr/>
            </p:nvSpPr>
            <p:spPr>
              <a:xfrm>
                <a:off x="1701908" y="4769138"/>
                <a:ext cx="240145" cy="12164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2">
                <a:extLst>
                  <a:ext uri="{FF2B5EF4-FFF2-40B4-BE49-F238E27FC236}">
                    <a16:creationId xmlns:a16="http://schemas.microsoft.com/office/drawing/2014/main" id="{8A8C7C74-6460-DD46-C18F-4F522A249D45}"/>
                  </a:ext>
                </a:extLst>
              </p:cNvPr>
              <p:cNvSpPr/>
              <p:nvPr/>
            </p:nvSpPr>
            <p:spPr>
              <a:xfrm>
                <a:off x="3738695" y="4725094"/>
                <a:ext cx="240145" cy="12164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3" name="Straight Connector 73">
                <a:extLst>
                  <a:ext uri="{FF2B5EF4-FFF2-40B4-BE49-F238E27FC236}">
                    <a16:creationId xmlns:a16="http://schemas.microsoft.com/office/drawing/2014/main" id="{BFEF5CC1-0373-255F-DDAA-A5013BA3634E}"/>
                  </a:ext>
                </a:extLst>
              </p:cNvPr>
              <p:cNvCxnSpPr>
                <a:cxnSpLocks/>
                <a:stCxn id="70" idx="2"/>
                <a:endCxn id="71" idx="6"/>
              </p:cNvCxnSpPr>
              <p:nvPr/>
            </p:nvCxnSpPr>
            <p:spPr>
              <a:xfrm flipH="1">
                <a:off x="1942053" y="4518865"/>
                <a:ext cx="1047225" cy="31109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4">
                <a:extLst>
                  <a:ext uri="{FF2B5EF4-FFF2-40B4-BE49-F238E27FC236}">
                    <a16:creationId xmlns:a16="http://schemas.microsoft.com/office/drawing/2014/main" id="{C3FB255E-2A34-3461-4CD4-796161609059}"/>
                  </a:ext>
                </a:extLst>
              </p:cNvPr>
              <p:cNvCxnSpPr>
                <a:cxnSpLocks/>
                <a:stCxn id="70" idx="5"/>
                <a:endCxn id="72" idx="2"/>
              </p:cNvCxnSpPr>
              <p:nvPr/>
            </p:nvCxnSpPr>
            <p:spPr>
              <a:xfrm>
                <a:off x="3194255" y="4561873"/>
                <a:ext cx="544440" cy="224043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5">
                <a:extLst>
                  <a:ext uri="{FF2B5EF4-FFF2-40B4-BE49-F238E27FC236}">
                    <a16:creationId xmlns:a16="http://schemas.microsoft.com/office/drawing/2014/main" id="{3FFBAD79-9F67-2293-E52D-58671782FFDC}"/>
                  </a:ext>
                </a:extLst>
              </p:cNvPr>
              <p:cNvCxnSpPr>
                <a:cxnSpLocks/>
                <a:stCxn id="70" idx="6"/>
                <a:endCxn id="69" idx="3"/>
              </p:cNvCxnSpPr>
              <p:nvPr/>
            </p:nvCxnSpPr>
            <p:spPr>
              <a:xfrm flipV="1">
                <a:off x="3229423" y="4268960"/>
                <a:ext cx="479065" cy="24990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4623CD85-4FC2-7E2C-2EB7-9CBDDA610B6E}"/>
                </a:ext>
              </a:extLst>
            </p:cNvPr>
            <p:cNvGrpSpPr/>
            <p:nvPr/>
          </p:nvGrpSpPr>
          <p:grpSpPr>
            <a:xfrm>
              <a:off x="2927398" y="2203516"/>
              <a:ext cx="2276932" cy="725652"/>
              <a:chOff x="1701908" y="4165130"/>
              <a:chExt cx="2276932" cy="725652"/>
            </a:xfrm>
            <a:solidFill>
              <a:srgbClr val="0070C0"/>
            </a:solidFill>
          </p:grpSpPr>
          <p:sp>
            <p:nvSpPr>
              <p:cNvPr id="62" name="Oval 62">
                <a:extLst>
                  <a:ext uri="{FF2B5EF4-FFF2-40B4-BE49-F238E27FC236}">
                    <a16:creationId xmlns:a16="http://schemas.microsoft.com/office/drawing/2014/main" id="{CCEF27C9-97F0-810F-63EA-C31F0F0CF549}"/>
                  </a:ext>
                </a:extLst>
              </p:cNvPr>
              <p:cNvSpPr/>
              <p:nvPr/>
            </p:nvSpPr>
            <p:spPr>
              <a:xfrm>
                <a:off x="3673320" y="4165130"/>
                <a:ext cx="240145" cy="121644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3">
                <a:extLst>
                  <a:ext uri="{FF2B5EF4-FFF2-40B4-BE49-F238E27FC236}">
                    <a16:creationId xmlns:a16="http://schemas.microsoft.com/office/drawing/2014/main" id="{BC4FB3C5-2CE0-308D-5B5B-78031646BDB6}"/>
                  </a:ext>
                </a:extLst>
              </p:cNvPr>
              <p:cNvSpPr/>
              <p:nvPr/>
            </p:nvSpPr>
            <p:spPr>
              <a:xfrm>
                <a:off x="2989278" y="4458043"/>
                <a:ext cx="240145" cy="121644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4">
                <a:extLst>
                  <a:ext uri="{FF2B5EF4-FFF2-40B4-BE49-F238E27FC236}">
                    <a16:creationId xmlns:a16="http://schemas.microsoft.com/office/drawing/2014/main" id="{C3D29C60-C154-5E6E-05E9-FB294D7C9220}"/>
                  </a:ext>
                </a:extLst>
              </p:cNvPr>
              <p:cNvSpPr/>
              <p:nvPr/>
            </p:nvSpPr>
            <p:spPr>
              <a:xfrm>
                <a:off x="1701908" y="4769138"/>
                <a:ext cx="240145" cy="121644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5">
                <a:extLst>
                  <a:ext uri="{FF2B5EF4-FFF2-40B4-BE49-F238E27FC236}">
                    <a16:creationId xmlns:a16="http://schemas.microsoft.com/office/drawing/2014/main" id="{53ED570F-6A98-0D70-58F0-F1E181D89818}"/>
                  </a:ext>
                </a:extLst>
              </p:cNvPr>
              <p:cNvSpPr/>
              <p:nvPr/>
            </p:nvSpPr>
            <p:spPr>
              <a:xfrm>
                <a:off x="3738695" y="4725094"/>
                <a:ext cx="240145" cy="121644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Connector 66">
                <a:extLst>
                  <a:ext uri="{FF2B5EF4-FFF2-40B4-BE49-F238E27FC236}">
                    <a16:creationId xmlns:a16="http://schemas.microsoft.com/office/drawing/2014/main" id="{66251DDA-DC71-B599-52FF-1BE34D4DF55B}"/>
                  </a:ext>
                </a:extLst>
              </p:cNvPr>
              <p:cNvCxnSpPr>
                <a:cxnSpLocks/>
                <a:stCxn id="63" idx="2"/>
                <a:endCxn id="64" idx="6"/>
              </p:cNvCxnSpPr>
              <p:nvPr/>
            </p:nvCxnSpPr>
            <p:spPr>
              <a:xfrm flipH="1">
                <a:off x="1942053" y="4518865"/>
                <a:ext cx="1047225" cy="311095"/>
              </a:xfrm>
              <a:prstGeom prst="line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7">
                <a:extLst>
                  <a:ext uri="{FF2B5EF4-FFF2-40B4-BE49-F238E27FC236}">
                    <a16:creationId xmlns:a16="http://schemas.microsoft.com/office/drawing/2014/main" id="{ED1266AB-5A2C-2A00-F034-723F2FAE8D27}"/>
                  </a:ext>
                </a:extLst>
              </p:cNvPr>
              <p:cNvCxnSpPr>
                <a:cxnSpLocks/>
                <a:stCxn id="63" idx="5"/>
                <a:endCxn id="65" idx="2"/>
              </p:cNvCxnSpPr>
              <p:nvPr/>
            </p:nvCxnSpPr>
            <p:spPr>
              <a:xfrm>
                <a:off x="3194255" y="4561873"/>
                <a:ext cx="544440" cy="224043"/>
              </a:xfrm>
              <a:prstGeom prst="line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8">
                <a:extLst>
                  <a:ext uri="{FF2B5EF4-FFF2-40B4-BE49-F238E27FC236}">
                    <a16:creationId xmlns:a16="http://schemas.microsoft.com/office/drawing/2014/main" id="{14227CEE-016B-6D81-A7AD-C09C6B0BED1F}"/>
                  </a:ext>
                </a:extLst>
              </p:cNvPr>
              <p:cNvCxnSpPr>
                <a:cxnSpLocks/>
                <a:stCxn id="63" idx="6"/>
                <a:endCxn id="62" idx="3"/>
              </p:cNvCxnSpPr>
              <p:nvPr/>
            </p:nvCxnSpPr>
            <p:spPr>
              <a:xfrm flipV="1">
                <a:off x="3229423" y="4268960"/>
                <a:ext cx="479065" cy="249905"/>
              </a:xfrm>
              <a:prstGeom prst="line">
                <a:avLst/>
              </a:prstGeom>
              <a:grp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FFFFA535-9E83-CCB9-73E4-D5F58BE00F09}"/>
                </a:ext>
              </a:extLst>
            </p:cNvPr>
            <p:cNvSpPr/>
            <p:nvPr/>
          </p:nvSpPr>
          <p:spPr>
            <a:xfrm>
              <a:off x="3254356" y="3664587"/>
              <a:ext cx="240145" cy="12164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139D3B18-180A-DF54-2671-176512AE7E7B}"/>
                </a:ext>
              </a:extLst>
            </p:cNvPr>
            <p:cNvSpPr/>
            <p:nvPr/>
          </p:nvSpPr>
          <p:spPr>
            <a:xfrm>
              <a:off x="3977693" y="3659688"/>
              <a:ext cx="240145" cy="12164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E16F1483-4526-0E9B-6063-348846CD4AD9}"/>
                </a:ext>
              </a:extLst>
            </p:cNvPr>
            <p:cNvSpPr/>
            <p:nvPr/>
          </p:nvSpPr>
          <p:spPr>
            <a:xfrm>
              <a:off x="4328551" y="3411523"/>
              <a:ext cx="240145" cy="12164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5E193B38-AC5B-07EC-281C-8F7D791A7702}"/>
                </a:ext>
              </a:extLst>
            </p:cNvPr>
            <p:cNvSpPr/>
            <p:nvPr/>
          </p:nvSpPr>
          <p:spPr>
            <a:xfrm>
              <a:off x="4964185" y="3263668"/>
              <a:ext cx="240145" cy="12164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Connector: Curved 215">
              <a:extLst>
                <a:ext uri="{FF2B5EF4-FFF2-40B4-BE49-F238E27FC236}">
                  <a16:creationId xmlns:a16="http://schemas.microsoft.com/office/drawing/2014/main" id="{2AE3E2D2-2B98-C60C-771C-91DC4B590F01}"/>
                </a:ext>
              </a:extLst>
            </p:cNvPr>
            <p:cNvCxnSpPr>
              <a:stCxn id="27" idx="6"/>
              <a:endCxn id="28" idx="2"/>
            </p:cNvCxnSpPr>
            <p:nvPr/>
          </p:nvCxnSpPr>
          <p:spPr>
            <a:xfrm flipV="1">
              <a:off x="3494500" y="3720511"/>
              <a:ext cx="483192" cy="4899"/>
            </a:xfrm>
            <a:prstGeom prst="curvedConnector3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Curved 216">
              <a:extLst>
                <a:ext uri="{FF2B5EF4-FFF2-40B4-BE49-F238E27FC236}">
                  <a16:creationId xmlns:a16="http://schemas.microsoft.com/office/drawing/2014/main" id="{95935360-93BA-F05E-A7EF-8DB04D740B5F}"/>
                </a:ext>
              </a:extLst>
            </p:cNvPr>
            <p:cNvCxnSpPr>
              <a:cxnSpLocks/>
              <a:stCxn id="28" idx="6"/>
              <a:endCxn id="29" idx="4"/>
            </p:cNvCxnSpPr>
            <p:nvPr/>
          </p:nvCxnSpPr>
          <p:spPr>
            <a:xfrm flipV="1">
              <a:off x="4217837" y="3533168"/>
              <a:ext cx="230786" cy="187343"/>
            </a:xfrm>
            <a:prstGeom prst="curvedConnector2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Curved 217">
              <a:extLst>
                <a:ext uri="{FF2B5EF4-FFF2-40B4-BE49-F238E27FC236}">
                  <a16:creationId xmlns:a16="http://schemas.microsoft.com/office/drawing/2014/main" id="{9D070FCF-A087-0D91-9CB9-BE2CAA3CBF64}"/>
                </a:ext>
              </a:extLst>
            </p:cNvPr>
            <p:cNvCxnSpPr>
              <a:cxnSpLocks/>
              <a:stCxn id="29" idx="0"/>
              <a:endCxn id="30" idx="2"/>
            </p:cNvCxnSpPr>
            <p:nvPr/>
          </p:nvCxnSpPr>
          <p:spPr>
            <a:xfrm rot="5400000" flipH="1" flipV="1">
              <a:off x="4662888" y="3110228"/>
              <a:ext cx="87033" cy="515561"/>
            </a:xfrm>
            <a:prstGeom prst="curvedConnector2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31F6DBF3-72DD-8272-5762-49E5AC18F927}"/>
                </a:ext>
              </a:extLst>
            </p:cNvPr>
            <p:cNvGrpSpPr/>
            <p:nvPr/>
          </p:nvGrpSpPr>
          <p:grpSpPr>
            <a:xfrm>
              <a:off x="4463637" y="481989"/>
              <a:ext cx="658645" cy="886640"/>
              <a:chOff x="5536734" y="493543"/>
              <a:chExt cx="799751" cy="1076590"/>
            </a:xfrm>
            <a:solidFill>
              <a:schemeClr val="bg1">
                <a:lumMod val="95000"/>
                <a:alpha val="73000"/>
              </a:schemeClr>
            </a:solidFill>
          </p:grpSpPr>
          <p:sp>
            <p:nvSpPr>
              <p:cNvPr id="59" name="Flowchart: Data 59">
                <a:extLst>
                  <a:ext uri="{FF2B5EF4-FFF2-40B4-BE49-F238E27FC236}">
                    <a16:creationId xmlns:a16="http://schemas.microsoft.com/office/drawing/2014/main" id="{4BADC731-CCEE-1D35-DD00-DF08B2F7EE01}"/>
                  </a:ext>
                </a:extLst>
              </p:cNvPr>
              <p:cNvSpPr/>
              <p:nvPr/>
            </p:nvSpPr>
            <p:spPr>
              <a:xfrm>
                <a:off x="5547920" y="493545"/>
                <a:ext cx="788565" cy="216017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BEDAA75-DE7E-2161-0880-D71B9F5FBE88}"/>
                  </a:ext>
                </a:extLst>
              </p:cNvPr>
              <p:cNvSpPr/>
              <p:nvPr/>
            </p:nvSpPr>
            <p:spPr>
              <a:xfrm>
                <a:off x="5536734" y="709561"/>
                <a:ext cx="645952" cy="8605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Flowchart: Data 61">
                <a:extLst>
                  <a:ext uri="{FF2B5EF4-FFF2-40B4-BE49-F238E27FC236}">
                    <a16:creationId xmlns:a16="http://schemas.microsoft.com/office/drawing/2014/main" id="{333701A1-3B3D-1204-AB1E-004B0C50B5EE}"/>
                  </a:ext>
                </a:extLst>
              </p:cNvPr>
              <p:cNvSpPr/>
              <p:nvPr/>
            </p:nvSpPr>
            <p:spPr>
              <a:xfrm rot="16200000" flipV="1">
                <a:off x="5721290" y="954938"/>
                <a:ext cx="1076590" cy="153799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CD7FF9AA-0597-1B30-5621-713C1C1ED006}"/>
                </a:ext>
              </a:extLst>
            </p:cNvPr>
            <p:cNvGrpSpPr/>
            <p:nvPr/>
          </p:nvGrpSpPr>
          <p:grpSpPr>
            <a:xfrm>
              <a:off x="3718780" y="536238"/>
              <a:ext cx="873373" cy="1175698"/>
              <a:chOff x="5536734" y="493543"/>
              <a:chExt cx="799751" cy="1076590"/>
            </a:xfrm>
            <a:solidFill>
              <a:schemeClr val="bg1">
                <a:lumMod val="95000"/>
                <a:alpha val="73000"/>
              </a:schemeClr>
            </a:solidFill>
          </p:grpSpPr>
          <p:sp>
            <p:nvSpPr>
              <p:cNvPr id="56" name="Flowchart: Data 56">
                <a:extLst>
                  <a:ext uri="{FF2B5EF4-FFF2-40B4-BE49-F238E27FC236}">
                    <a16:creationId xmlns:a16="http://schemas.microsoft.com/office/drawing/2014/main" id="{74D052BB-B3DA-9376-FFD1-C138CC7CBECB}"/>
                  </a:ext>
                </a:extLst>
              </p:cNvPr>
              <p:cNvSpPr/>
              <p:nvPr/>
            </p:nvSpPr>
            <p:spPr>
              <a:xfrm>
                <a:off x="5547920" y="493545"/>
                <a:ext cx="788565" cy="216017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104F33B-FF3C-0FA1-4142-83C39BBE8B42}"/>
                  </a:ext>
                </a:extLst>
              </p:cNvPr>
              <p:cNvSpPr/>
              <p:nvPr/>
            </p:nvSpPr>
            <p:spPr>
              <a:xfrm>
                <a:off x="5536734" y="709561"/>
                <a:ext cx="645952" cy="8605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Flowchart: Data 58">
                <a:extLst>
                  <a:ext uri="{FF2B5EF4-FFF2-40B4-BE49-F238E27FC236}">
                    <a16:creationId xmlns:a16="http://schemas.microsoft.com/office/drawing/2014/main" id="{B78A3420-4C46-A02E-0046-2AE663E73C37}"/>
                  </a:ext>
                </a:extLst>
              </p:cNvPr>
              <p:cNvSpPr/>
              <p:nvPr/>
            </p:nvSpPr>
            <p:spPr>
              <a:xfrm rot="16200000" flipV="1">
                <a:off x="5721290" y="954938"/>
                <a:ext cx="1076590" cy="153799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29564695-E39D-E16D-64C5-223743655D15}"/>
                </a:ext>
              </a:extLst>
            </p:cNvPr>
            <p:cNvGrpSpPr/>
            <p:nvPr/>
          </p:nvGrpSpPr>
          <p:grpSpPr>
            <a:xfrm>
              <a:off x="4613369" y="934995"/>
              <a:ext cx="563076" cy="757989"/>
              <a:chOff x="5536734" y="493543"/>
              <a:chExt cx="799751" cy="1076590"/>
            </a:xfrm>
            <a:solidFill>
              <a:schemeClr val="bg1">
                <a:lumMod val="95000"/>
                <a:alpha val="73000"/>
              </a:schemeClr>
            </a:solidFill>
          </p:grpSpPr>
          <p:sp>
            <p:nvSpPr>
              <p:cNvPr id="53" name="Flowchart: Data 53">
                <a:extLst>
                  <a:ext uri="{FF2B5EF4-FFF2-40B4-BE49-F238E27FC236}">
                    <a16:creationId xmlns:a16="http://schemas.microsoft.com/office/drawing/2014/main" id="{7D448A3F-B5A8-761C-8CA6-2DD98BA32482}"/>
                  </a:ext>
                </a:extLst>
              </p:cNvPr>
              <p:cNvSpPr/>
              <p:nvPr/>
            </p:nvSpPr>
            <p:spPr>
              <a:xfrm>
                <a:off x="5547920" y="493545"/>
                <a:ext cx="788565" cy="216017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372D8F9-28AE-35D7-5C06-083379366A7B}"/>
                  </a:ext>
                </a:extLst>
              </p:cNvPr>
              <p:cNvSpPr/>
              <p:nvPr/>
            </p:nvSpPr>
            <p:spPr>
              <a:xfrm>
                <a:off x="5536734" y="709561"/>
                <a:ext cx="645952" cy="8605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Flowchart: Data 55">
                <a:extLst>
                  <a:ext uri="{FF2B5EF4-FFF2-40B4-BE49-F238E27FC236}">
                    <a16:creationId xmlns:a16="http://schemas.microsoft.com/office/drawing/2014/main" id="{C9530092-007A-B0B2-BDEE-36A6900FD890}"/>
                  </a:ext>
                </a:extLst>
              </p:cNvPr>
              <p:cNvSpPr/>
              <p:nvPr/>
            </p:nvSpPr>
            <p:spPr>
              <a:xfrm rot="16200000" flipV="1">
                <a:off x="5721290" y="954938"/>
                <a:ext cx="1076590" cy="153799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5FB96C78-4F0D-63CE-B3DA-3547B6BB5F92}"/>
                </a:ext>
              </a:extLst>
            </p:cNvPr>
            <p:cNvGrpSpPr/>
            <p:nvPr/>
          </p:nvGrpSpPr>
          <p:grpSpPr>
            <a:xfrm>
              <a:off x="5351910" y="631015"/>
              <a:ext cx="493018" cy="663680"/>
              <a:chOff x="5536734" y="493543"/>
              <a:chExt cx="799751" cy="1076590"/>
            </a:xfrm>
            <a:solidFill>
              <a:schemeClr val="bg1">
                <a:lumMod val="95000"/>
                <a:alpha val="73000"/>
              </a:schemeClr>
            </a:solidFill>
          </p:grpSpPr>
          <p:sp>
            <p:nvSpPr>
              <p:cNvPr id="50" name="Flowchart: Data 50">
                <a:extLst>
                  <a:ext uri="{FF2B5EF4-FFF2-40B4-BE49-F238E27FC236}">
                    <a16:creationId xmlns:a16="http://schemas.microsoft.com/office/drawing/2014/main" id="{A2FE2045-635F-39ED-DD4C-0D3E32551C76}"/>
                  </a:ext>
                </a:extLst>
              </p:cNvPr>
              <p:cNvSpPr/>
              <p:nvPr/>
            </p:nvSpPr>
            <p:spPr>
              <a:xfrm>
                <a:off x="5547920" y="493545"/>
                <a:ext cx="788565" cy="216017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6F78008-8931-88D7-480A-ACFCC84FB800}"/>
                  </a:ext>
                </a:extLst>
              </p:cNvPr>
              <p:cNvSpPr/>
              <p:nvPr/>
            </p:nvSpPr>
            <p:spPr>
              <a:xfrm>
                <a:off x="5536734" y="709561"/>
                <a:ext cx="645952" cy="8605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Flowchart: Data 52">
                <a:extLst>
                  <a:ext uri="{FF2B5EF4-FFF2-40B4-BE49-F238E27FC236}">
                    <a16:creationId xmlns:a16="http://schemas.microsoft.com/office/drawing/2014/main" id="{C5D4F95E-FD88-4CFD-53B2-68EFC84F9ECA}"/>
                  </a:ext>
                </a:extLst>
              </p:cNvPr>
              <p:cNvSpPr/>
              <p:nvPr/>
            </p:nvSpPr>
            <p:spPr>
              <a:xfrm rot="16200000" flipV="1">
                <a:off x="5721290" y="954938"/>
                <a:ext cx="1076590" cy="153799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04CF8B48-0FF5-9AB4-67DC-906507C171A8}"/>
                </a:ext>
              </a:extLst>
            </p:cNvPr>
            <p:cNvGrpSpPr/>
            <p:nvPr/>
          </p:nvGrpSpPr>
          <p:grpSpPr>
            <a:xfrm>
              <a:off x="2975319" y="1294695"/>
              <a:ext cx="494731" cy="665986"/>
              <a:chOff x="5536734" y="493543"/>
              <a:chExt cx="799751" cy="1076590"/>
            </a:xfrm>
            <a:solidFill>
              <a:schemeClr val="bg1">
                <a:lumMod val="95000"/>
                <a:alpha val="73000"/>
              </a:schemeClr>
            </a:solidFill>
          </p:grpSpPr>
          <p:sp>
            <p:nvSpPr>
              <p:cNvPr id="47" name="Flowchart: Data 47">
                <a:extLst>
                  <a:ext uri="{FF2B5EF4-FFF2-40B4-BE49-F238E27FC236}">
                    <a16:creationId xmlns:a16="http://schemas.microsoft.com/office/drawing/2014/main" id="{C8EAF904-864A-29C3-2906-A0BD1C17365F}"/>
                  </a:ext>
                </a:extLst>
              </p:cNvPr>
              <p:cNvSpPr/>
              <p:nvPr/>
            </p:nvSpPr>
            <p:spPr>
              <a:xfrm>
                <a:off x="5547920" y="493545"/>
                <a:ext cx="788565" cy="216017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FEA7294-F8DB-100A-02DC-BA8FD63C4878}"/>
                  </a:ext>
                </a:extLst>
              </p:cNvPr>
              <p:cNvSpPr/>
              <p:nvPr/>
            </p:nvSpPr>
            <p:spPr>
              <a:xfrm>
                <a:off x="5536734" y="709561"/>
                <a:ext cx="645952" cy="8605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Flowchart: Data 49">
                <a:extLst>
                  <a:ext uri="{FF2B5EF4-FFF2-40B4-BE49-F238E27FC236}">
                    <a16:creationId xmlns:a16="http://schemas.microsoft.com/office/drawing/2014/main" id="{6CE0FCE5-04D8-97A4-BBB1-A92E981FF68A}"/>
                  </a:ext>
                </a:extLst>
              </p:cNvPr>
              <p:cNvSpPr/>
              <p:nvPr/>
            </p:nvSpPr>
            <p:spPr>
              <a:xfrm rot="16200000" flipV="1">
                <a:off x="5721290" y="954938"/>
                <a:ext cx="1076590" cy="153799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6212F999-44C6-30CD-2686-B27CCC61B735}"/>
                </a:ext>
              </a:extLst>
            </p:cNvPr>
            <p:cNvGrpSpPr/>
            <p:nvPr/>
          </p:nvGrpSpPr>
          <p:grpSpPr>
            <a:xfrm>
              <a:off x="4299337" y="1474133"/>
              <a:ext cx="353305" cy="475605"/>
              <a:chOff x="5536734" y="493543"/>
              <a:chExt cx="799751" cy="1076590"/>
            </a:xfrm>
            <a:solidFill>
              <a:schemeClr val="bg1">
                <a:lumMod val="95000"/>
                <a:alpha val="73000"/>
              </a:schemeClr>
            </a:solidFill>
          </p:grpSpPr>
          <p:sp>
            <p:nvSpPr>
              <p:cNvPr id="44" name="Flowchart: Data 44">
                <a:extLst>
                  <a:ext uri="{FF2B5EF4-FFF2-40B4-BE49-F238E27FC236}">
                    <a16:creationId xmlns:a16="http://schemas.microsoft.com/office/drawing/2014/main" id="{514CADA3-6EDF-6338-E690-8FCC9BBE59BF}"/>
                  </a:ext>
                </a:extLst>
              </p:cNvPr>
              <p:cNvSpPr/>
              <p:nvPr/>
            </p:nvSpPr>
            <p:spPr>
              <a:xfrm>
                <a:off x="5547920" y="493545"/>
                <a:ext cx="788565" cy="216017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72EC81-7A8D-D064-2DF9-092B40A14686}"/>
                  </a:ext>
                </a:extLst>
              </p:cNvPr>
              <p:cNvSpPr/>
              <p:nvPr/>
            </p:nvSpPr>
            <p:spPr>
              <a:xfrm>
                <a:off x="5536734" y="709561"/>
                <a:ext cx="645952" cy="8605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lowchart: Data 46">
                <a:extLst>
                  <a:ext uri="{FF2B5EF4-FFF2-40B4-BE49-F238E27FC236}">
                    <a16:creationId xmlns:a16="http://schemas.microsoft.com/office/drawing/2014/main" id="{BF871E69-E832-7373-7572-3BCC1C90BDD6}"/>
                  </a:ext>
                </a:extLst>
              </p:cNvPr>
              <p:cNvSpPr/>
              <p:nvPr/>
            </p:nvSpPr>
            <p:spPr>
              <a:xfrm rot="16200000" flipV="1">
                <a:off x="5721290" y="954938"/>
                <a:ext cx="1076590" cy="153799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40">
              <a:extLst>
                <a:ext uri="{FF2B5EF4-FFF2-40B4-BE49-F238E27FC236}">
                  <a16:creationId xmlns:a16="http://schemas.microsoft.com/office/drawing/2014/main" id="{8AAD86FF-15A1-5DC6-E2EB-FE108D786556}"/>
                </a:ext>
              </a:extLst>
            </p:cNvPr>
            <p:cNvGrpSpPr/>
            <p:nvPr/>
          </p:nvGrpSpPr>
          <p:grpSpPr>
            <a:xfrm>
              <a:off x="5025460" y="1446786"/>
              <a:ext cx="353305" cy="475605"/>
              <a:chOff x="5536734" y="493543"/>
              <a:chExt cx="799751" cy="1076590"/>
            </a:xfrm>
            <a:solidFill>
              <a:schemeClr val="bg1">
                <a:lumMod val="95000"/>
                <a:alpha val="73000"/>
              </a:schemeClr>
            </a:solidFill>
          </p:grpSpPr>
          <p:sp>
            <p:nvSpPr>
              <p:cNvPr id="41" name="Flowchart: Data 41">
                <a:extLst>
                  <a:ext uri="{FF2B5EF4-FFF2-40B4-BE49-F238E27FC236}">
                    <a16:creationId xmlns:a16="http://schemas.microsoft.com/office/drawing/2014/main" id="{87583E55-A2B5-7918-79A7-557A9E08E305}"/>
                  </a:ext>
                </a:extLst>
              </p:cNvPr>
              <p:cNvSpPr/>
              <p:nvPr/>
            </p:nvSpPr>
            <p:spPr>
              <a:xfrm>
                <a:off x="5547920" y="493545"/>
                <a:ext cx="788565" cy="216017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A2A1018-1E84-33DB-A464-1214B5BE129A}"/>
                  </a:ext>
                </a:extLst>
              </p:cNvPr>
              <p:cNvSpPr/>
              <p:nvPr/>
            </p:nvSpPr>
            <p:spPr>
              <a:xfrm>
                <a:off x="5536734" y="709561"/>
                <a:ext cx="645952" cy="8605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lowchart: Data 43">
                <a:extLst>
                  <a:ext uri="{FF2B5EF4-FFF2-40B4-BE49-F238E27FC236}">
                    <a16:creationId xmlns:a16="http://schemas.microsoft.com/office/drawing/2014/main" id="{3A1780C5-55EA-D0EF-15E6-8FC2219F98B1}"/>
                  </a:ext>
                </a:extLst>
              </p:cNvPr>
              <p:cNvSpPr/>
              <p:nvPr/>
            </p:nvSpPr>
            <p:spPr>
              <a:xfrm rot="16200000" flipV="1">
                <a:off x="5721290" y="954938"/>
                <a:ext cx="1076590" cy="153799"/>
              </a:xfrm>
              <a:prstGeom prst="flowChartInputOutpu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6" name="Picture 4">
            <a:extLst>
              <a:ext uri="{FF2B5EF4-FFF2-40B4-BE49-F238E27FC236}">
                <a16:creationId xmlns:a16="http://schemas.microsoft.com/office/drawing/2014/main" id="{DED12630-6D1B-6945-0D2F-43F24096F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55" y="274680"/>
            <a:ext cx="902085" cy="11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7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ED27B2E-7886-DDF5-483C-757F59420CC0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Green Urban Mobility</a:t>
            </a:r>
          </a:p>
        </p:txBody>
      </p:sp>
      <p:sp>
        <p:nvSpPr>
          <p:cNvPr id="3" name="Google Shape;108;p6">
            <a:extLst>
              <a:ext uri="{FF2B5EF4-FFF2-40B4-BE49-F238E27FC236}">
                <a16:creationId xmlns:a16="http://schemas.microsoft.com/office/drawing/2014/main" id="{E1492E52-70BC-A2CE-978A-B68AB747A62C}"/>
              </a:ext>
            </a:extLst>
          </p:cNvPr>
          <p:cNvSpPr/>
          <p:nvPr/>
        </p:nvSpPr>
        <p:spPr>
          <a:xfrm>
            <a:off x="666570" y="1698404"/>
            <a:ext cx="78105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dirty="0">
                <a:solidFill>
                  <a:schemeClr val="dk1"/>
                </a:solidFill>
              </a:rPr>
              <a:t>Sharing the data and the ‘green impact’</a:t>
            </a:r>
            <a:endParaRPr sz="2400" b="1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 dirty="0">
                <a:solidFill>
                  <a:schemeClr val="dk1"/>
                </a:solidFill>
              </a:rPr>
              <a:t>Road networks; Traffic; </a:t>
            </a:r>
            <a:r>
              <a:rPr lang="fr-FR" sz="2400" dirty="0" err="1">
                <a:solidFill>
                  <a:schemeClr val="dk1"/>
                </a:solidFill>
              </a:rPr>
              <a:t>PoIs</a:t>
            </a:r>
            <a:r>
              <a:rPr lang="fr-FR" sz="2400" dirty="0">
                <a:solidFill>
                  <a:schemeClr val="dk1"/>
                </a:solidFill>
              </a:rPr>
              <a:t> (</a:t>
            </a:r>
            <a:r>
              <a:rPr lang="fr-FR" sz="2400" dirty="0" err="1">
                <a:solidFill>
                  <a:schemeClr val="dk1"/>
                </a:solidFill>
              </a:rPr>
              <a:t>e.g</a:t>
            </a:r>
            <a:r>
              <a:rPr lang="fr-FR" sz="2400" dirty="0">
                <a:solidFill>
                  <a:schemeClr val="dk1"/>
                </a:solidFill>
              </a:rPr>
              <a:t>., NYC vs. Chicago)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 dirty="0" err="1">
                <a:solidFill>
                  <a:schemeClr val="dk1"/>
                </a:solidFill>
              </a:rPr>
              <a:t>Query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processing</a:t>
            </a:r>
            <a:r>
              <a:rPr lang="fr-FR" sz="2400" dirty="0">
                <a:solidFill>
                  <a:schemeClr val="dk1"/>
                </a:solidFill>
              </a:rPr>
              <a:t> vs. </a:t>
            </a:r>
            <a:r>
              <a:rPr lang="fr-FR" sz="2400" dirty="0" err="1">
                <a:solidFill>
                  <a:schemeClr val="dk1"/>
                </a:solidFill>
              </a:rPr>
              <a:t>Learned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Models</a:t>
            </a:r>
            <a:endParaRPr lang="fr-FR" sz="2400" dirty="0">
              <a:solidFill>
                <a:schemeClr val="dk1"/>
              </a:solidFill>
            </a:endParaRPr>
          </a:p>
          <a:p>
            <a:pPr marL="76200" lvl="3">
              <a:buClr>
                <a:schemeClr val="dk1"/>
              </a:buClr>
              <a:buSzPts val="2400"/>
            </a:pPr>
            <a:r>
              <a:rPr lang="fr-FR" sz="2400" dirty="0">
                <a:solidFill>
                  <a:schemeClr val="dk1"/>
                </a:solidFill>
              </a:rPr>
              <a:t>                      * </a:t>
            </a:r>
            <a:r>
              <a:rPr lang="fr-FR" sz="2400" dirty="0" err="1">
                <a:solidFill>
                  <a:schemeClr val="dk1"/>
                </a:solidFill>
              </a:rPr>
              <a:t>Federated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learning</a:t>
            </a:r>
            <a:endParaRPr lang="fr-FR" sz="2400" dirty="0">
              <a:solidFill>
                <a:schemeClr val="dk1"/>
              </a:solidFill>
            </a:endParaRPr>
          </a:p>
          <a:p>
            <a:pPr marL="76200" lvl="3">
              <a:buClr>
                <a:schemeClr val="dk1"/>
              </a:buClr>
              <a:buSzPts val="2400"/>
            </a:pPr>
            <a:r>
              <a:rPr lang="fr-FR" sz="2400" dirty="0">
                <a:solidFill>
                  <a:schemeClr val="dk1"/>
                </a:solidFill>
              </a:rPr>
              <a:t>                      * Transfer </a:t>
            </a:r>
            <a:r>
              <a:rPr lang="fr-FR" sz="2400" dirty="0" err="1">
                <a:solidFill>
                  <a:schemeClr val="dk1"/>
                </a:solidFill>
              </a:rPr>
              <a:t>learning</a:t>
            </a:r>
            <a:endParaRPr lang="fr-FR"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24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</a:t>
            </a:r>
            <a:r>
              <a:rPr lang="fr-FR" sz="2400" b="1" dirty="0" err="1">
                <a:solidFill>
                  <a:schemeClr val="dk1"/>
                </a:solidFill>
              </a:rPr>
              <a:t>at</a:t>
            </a:r>
            <a:r>
              <a:rPr lang="fr-FR" sz="2400" b="1" dirty="0">
                <a:solidFill>
                  <a:schemeClr val="dk1"/>
                </a:solidFill>
              </a:rPr>
              <a:t> </a:t>
            </a:r>
            <a:r>
              <a:rPr lang="fr-FR" sz="2400" b="1" dirty="0" err="1">
                <a:solidFill>
                  <a:schemeClr val="dk1"/>
                </a:solidFill>
              </a:rPr>
              <a:t>is</a:t>
            </a:r>
            <a:r>
              <a:rPr lang="fr-FR" sz="2400" b="1" dirty="0">
                <a:solidFill>
                  <a:schemeClr val="dk1"/>
                </a:solidFill>
              </a:rPr>
              <a:t> the </a:t>
            </a:r>
            <a:r>
              <a:rPr lang="fr-FR" sz="2400" b="1" dirty="0" err="1">
                <a:solidFill>
                  <a:schemeClr val="dk1"/>
                </a:solidFill>
              </a:rPr>
              <a:t>trade</a:t>
            </a:r>
            <a:r>
              <a:rPr lang="fr-FR" sz="2400" b="1" dirty="0">
                <a:solidFill>
                  <a:schemeClr val="dk1"/>
                </a:solidFill>
              </a:rPr>
              <a:t>-off </a:t>
            </a:r>
            <a:r>
              <a:rPr lang="fr-FR" sz="2400" b="1" dirty="0" err="1">
                <a:solidFill>
                  <a:schemeClr val="dk1"/>
                </a:solidFill>
              </a:rPr>
              <a:t>between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boundary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dirty="0">
                <a:solidFill>
                  <a:schemeClr val="dk1"/>
                </a:solidFill>
              </a:rPr>
              <a:t>of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privacy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the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r>
              <a:rPr lang="fr-F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effective </a:t>
            </a:r>
            <a:r>
              <a:rPr lang="fr-F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 dirty="0">
                <a:solidFill>
                  <a:schemeClr val="dk1"/>
                </a:solidFill>
              </a:rPr>
              <a:t>Businesses vs. </a:t>
            </a:r>
            <a:r>
              <a:rPr lang="fr-FR" sz="2400" dirty="0" err="1">
                <a:solidFill>
                  <a:schemeClr val="dk1"/>
                </a:solidFill>
              </a:rPr>
              <a:t>individual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users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4D7723-1006-A3D1-29D7-855AD5A4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55" y="274680"/>
            <a:ext cx="902085" cy="11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15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43731E2F-4184-5349-29AC-6B61051ED1ED}"/>
              </a:ext>
            </a:extLst>
          </p:cNvPr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600" dirty="0"/>
              <a:t>Green Urban Mobility</a:t>
            </a:r>
          </a:p>
        </p:txBody>
      </p:sp>
      <p:sp>
        <p:nvSpPr>
          <p:cNvPr id="3" name="Google Shape;122;g11d0fbd9ed0_1_8">
            <a:extLst>
              <a:ext uri="{FF2B5EF4-FFF2-40B4-BE49-F238E27FC236}">
                <a16:creationId xmlns:a16="http://schemas.microsoft.com/office/drawing/2014/main" id="{7405A7F7-27BC-F492-A051-C41A421DFC2A}"/>
              </a:ext>
            </a:extLst>
          </p:cNvPr>
          <p:cNvSpPr/>
          <p:nvPr/>
        </p:nvSpPr>
        <p:spPr>
          <a:xfrm>
            <a:off x="467549" y="1859343"/>
            <a:ext cx="8391300" cy="41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-FR" sz="2400" dirty="0">
                <a:solidFill>
                  <a:schemeClr val="dk1"/>
                </a:solidFill>
              </a:rPr>
              <a:t>EU goal 70% </a:t>
            </a:r>
            <a:r>
              <a:rPr lang="fr-FR" sz="2400" dirty="0" err="1">
                <a:solidFill>
                  <a:schemeClr val="dk1"/>
                </a:solidFill>
              </a:rPr>
              <a:t>reduction</a:t>
            </a:r>
            <a:r>
              <a:rPr lang="fr-FR" sz="2400" dirty="0">
                <a:solidFill>
                  <a:schemeClr val="dk1"/>
                </a:solidFill>
              </a:rPr>
              <a:t> in CO2 </a:t>
            </a:r>
            <a:r>
              <a:rPr lang="fr-FR" sz="2400" dirty="0" err="1">
                <a:solidFill>
                  <a:schemeClr val="dk1"/>
                </a:solidFill>
              </a:rPr>
              <a:t>emissions</a:t>
            </a:r>
            <a:r>
              <a:rPr lang="fr-FR" sz="2400" dirty="0">
                <a:solidFill>
                  <a:schemeClr val="dk1"/>
                </a:solidFill>
              </a:rPr>
              <a:t> by 2030 </a:t>
            </a:r>
            <a:endParaRPr sz="2400" dirty="0">
              <a:solidFill>
                <a:schemeClr val="dk1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fr-FR" sz="2400" dirty="0">
                <a:solidFill>
                  <a:schemeClr val="dk1"/>
                </a:solidFill>
              </a:rPr>
              <a:t>Transportation </a:t>
            </a:r>
            <a:r>
              <a:rPr lang="fr-FR" sz="2400" dirty="0" err="1">
                <a:solidFill>
                  <a:schemeClr val="dk1"/>
                </a:solidFill>
              </a:rPr>
              <a:t>is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going</a:t>
            </a:r>
            <a:r>
              <a:rPr lang="fr-FR" sz="2400" dirty="0">
                <a:solidFill>
                  <a:schemeClr val="dk1"/>
                </a:solidFill>
              </a:rPr>
              <a:t> in the </a:t>
            </a:r>
            <a:r>
              <a:rPr lang="fr-FR" sz="2400" dirty="0" err="1">
                <a:solidFill>
                  <a:schemeClr val="dk1"/>
                </a:solidFill>
              </a:rPr>
              <a:t>wrong</a:t>
            </a:r>
            <a:r>
              <a:rPr lang="fr-FR" sz="2400" dirty="0">
                <a:solidFill>
                  <a:schemeClr val="dk1"/>
                </a:solidFill>
              </a:rPr>
              <a:t> direction!</a:t>
            </a:r>
            <a:endParaRPr sz="2400" dirty="0">
              <a:solidFill>
                <a:schemeClr val="dk1"/>
              </a:solidFill>
            </a:endParaRPr>
          </a:p>
          <a:p>
            <a:pPr marL="1371600" marR="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</a:pPr>
            <a:r>
              <a:rPr lang="fr-FR" sz="2400" dirty="0" err="1">
                <a:solidFill>
                  <a:schemeClr val="dk1"/>
                </a:solidFill>
              </a:rPr>
              <a:t>We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need</a:t>
            </a:r>
            <a:r>
              <a:rPr lang="fr-FR" sz="2400" dirty="0">
                <a:solidFill>
                  <a:schemeClr val="dk1"/>
                </a:solidFill>
              </a:rPr>
              <a:t> to </a:t>
            </a:r>
            <a:r>
              <a:rPr lang="fr-FR" sz="2400" dirty="0" err="1">
                <a:solidFill>
                  <a:schemeClr val="dk1"/>
                </a:solidFill>
              </a:rPr>
              <a:t>get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started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today</a:t>
            </a:r>
            <a:r>
              <a:rPr lang="fr-FR" sz="2400" dirty="0">
                <a:solidFill>
                  <a:schemeClr val="dk1"/>
                </a:solidFill>
              </a:rPr>
              <a:t>, </a:t>
            </a:r>
            <a:r>
              <a:rPr lang="fr-FR" sz="2400" dirty="0" err="1">
                <a:solidFill>
                  <a:schemeClr val="dk1"/>
                </a:solidFill>
              </a:rPr>
              <a:t>our</a:t>
            </a:r>
            <a:r>
              <a:rPr lang="fr-FR" sz="2400" dirty="0">
                <a:solidFill>
                  <a:schemeClr val="dk1"/>
                </a:solidFill>
              </a:rPr>
              <a:t> help </a:t>
            </a:r>
            <a:r>
              <a:rPr lang="fr-FR" sz="2400" dirty="0" err="1">
                <a:solidFill>
                  <a:schemeClr val="dk1"/>
                </a:solidFill>
              </a:rPr>
              <a:t>is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needed</a:t>
            </a:r>
            <a:endParaRPr sz="2400" dirty="0">
              <a:solidFill>
                <a:schemeClr val="dk1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fr-FR" sz="2400" dirty="0">
                <a:solidFill>
                  <a:schemeClr val="dk1"/>
                </a:solidFill>
              </a:rPr>
              <a:t>“Low-</a:t>
            </a:r>
            <a:r>
              <a:rPr lang="fr-FR" sz="2400" dirty="0" err="1">
                <a:solidFill>
                  <a:schemeClr val="dk1"/>
                </a:solidFill>
              </a:rPr>
              <a:t>hanging</a:t>
            </a:r>
            <a:r>
              <a:rPr lang="fr-FR" sz="2400" dirty="0">
                <a:solidFill>
                  <a:schemeClr val="dk1"/>
                </a:solidFill>
              </a:rPr>
              <a:t>” fruits </a:t>
            </a:r>
            <a:r>
              <a:rPr lang="fr-FR" sz="2400" dirty="0" err="1">
                <a:solidFill>
                  <a:schemeClr val="dk1"/>
                </a:solidFill>
              </a:rPr>
              <a:t>should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be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encouraged</a:t>
            </a:r>
            <a:endParaRPr sz="2400" dirty="0">
              <a:solidFill>
                <a:schemeClr val="dk1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fr-FR" sz="2400" dirty="0">
                <a:solidFill>
                  <a:schemeClr val="dk1"/>
                </a:solidFill>
              </a:rPr>
              <a:t>Electrification = </a:t>
            </a:r>
            <a:r>
              <a:rPr lang="fr-FR" sz="2400" dirty="0" err="1">
                <a:solidFill>
                  <a:schemeClr val="dk1"/>
                </a:solidFill>
              </a:rPr>
              <a:t>collaborate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with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other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domains</a:t>
            </a:r>
            <a:endParaRPr sz="2400" dirty="0">
              <a:solidFill>
                <a:schemeClr val="dk1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fr-FR" sz="2400" dirty="0">
                <a:solidFill>
                  <a:schemeClr val="dk1"/>
                </a:solidFill>
              </a:rPr>
              <a:t>MDM </a:t>
            </a:r>
            <a:r>
              <a:rPr lang="fr-FR" sz="2400" dirty="0" err="1">
                <a:solidFill>
                  <a:schemeClr val="dk1"/>
                </a:solidFill>
              </a:rPr>
              <a:t>community</a:t>
            </a:r>
            <a:r>
              <a:rPr lang="fr-FR" sz="2400" dirty="0">
                <a:solidFill>
                  <a:schemeClr val="dk1"/>
                </a:solidFill>
              </a:rPr>
              <a:t> good at </a:t>
            </a:r>
            <a:r>
              <a:rPr lang="fr-FR" sz="2400" dirty="0" err="1">
                <a:solidFill>
                  <a:schemeClr val="dk1"/>
                </a:solidFill>
              </a:rPr>
              <a:t>predictions</a:t>
            </a:r>
            <a:r>
              <a:rPr lang="fr-FR" sz="2400" dirty="0">
                <a:solidFill>
                  <a:schemeClr val="dk1"/>
                </a:solidFill>
              </a:rPr>
              <a:t>!</a:t>
            </a: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-FR" sz="2400" dirty="0">
                <a:solidFill>
                  <a:schemeClr val="dk1"/>
                </a:solidFill>
              </a:rPr>
              <a:t>“A </a:t>
            </a:r>
            <a:r>
              <a:rPr lang="fr-FR" sz="2400" dirty="0" err="1">
                <a:solidFill>
                  <a:schemeClr val="dk1"/>
                </a:solidFill>
              </a:rPr>
              <a:t>European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Strategy</a:t>
            </a:r>
            <a:r>
              <a:rPr lang="fr-FR" sz="2400" dirty="0">
                <a:solidFill>
                  <a:schemeClr val="dk1"/>
                </a:solidFill>
              </a:rPr>
              <a:t> for data” aka </a:t>
            </a:r>
            <a:r>
              <a:rPr lang="fr-FR" sz="2400" b="1" dirty="0">
                <a:solidFill>
                  <a:schemeClr val="dk1"/>
                </a:solidFill>
              </a:rPr>
              <a:t>Data </a:t>
            </a:r>
            <a:r>
              <a:rPr lang="fr-FR" sz="2400" b="1" dirty="0" err="1">
                <a:solidFill>
                  <a:schemeClr val="dk1"/>
                </a:solidFill>
              </a:rPr>
              <a:t>Spaces</a:t>
            </a:r>
            <a:endParaRPr sz="2400" b="1" dirty="0">
              <a:solidFill>
                <a:schemeClr val="dk1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fr-FR" sz="2400" dirty="0">
                <a:solidFill>
                  <a:schemeClr val="dk1"/>
                </a:solidFill>
              </a:rPr>
              <a:t>“</a:t>
            </a:r>
            <a:r>
              <a:rPr lang="fr-FR" sz="2400" dirty="0" err="1">
                <a:solidFill>
                  <a:schemeClr val="dk1"/>
                </a:solidFill>
              </a:rPr>
              <a:t>make</a:t>
            </a:r>
            <a:r>
              <a:rPr lang="fr-FR" sz="2400" dirty="0">
                <a:solidFill>
                  <a:schemeClr val="dk1"/>
                </a:solidFill>
              </a:rPr>
              <a:t> data more </a:t>
            </a:r>
            <a:r>
              <a:rPr lang="fr-FR" sz="2400" dirty="0" err="1">
                <a:solidFill>
                  <a:schemeClr val="dk1"/>
                </a:solidFill>
              </a:rPr>
              <a:t>widely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available</a:t>
            </a:r>
            <a:r>
              <a:rPr lang="fr-FR" sz="2400" dirty="0">
                <a:solidFill>
                  <a:schemeClr val="dk1"/>
                </a:solidFill>
              </a:rPr>
              <a:t>”</a:t>
            </a:r>
            <a:endParaRPr sz="2400" dirty="0">
              <a:solidFill>
                <a:schemeClr val="dk1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fr-FR" sz="2400" dirty="0">
                <a:solidFill>
                  <a:schemeClr val="dk1"/>
                </a:solidFill>
              </a:rPr>
              <a:t>“</a:t>
            </a:r>
            <a:r>
              <a:rPr lang="fr-FR" sz="2400" dirty="0" err="1">
                <a:solidFill>
                  <a:schemeClr val="dk1"/>
                </a:solidFill>
              </a:rPr>
              <a:t>invest</a:t>
            </a:r>
            <a:r>
              <a:rPr lang="fr-FR" sz="2400" dirty="0">
                <a:solidFill>
                  <a:schemeClr val="dk1"/>
                </a:solidFill>
              </a:rPr>
              <a:t> €2 billion”</a:t>
            </a:r>
            <a:endParaRPr sz="2400" dirty="0">
              <a:solidFill>
                <a:schemeClr val="dk1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-FR" sz="2400" dirty="0">
                <a:solidFill>
                  <a:schemeClr val="dk1"/>
                </a:solidFill>
              </a:rPr>
              <a:t>MDM </a:t>
            </a:r>
            <a:r>
              <a:rPr lang="fr-FR" sz="2400" dirty="0" err="1">
                <a:solidFill>
                  <a:schemeClr val="dk1"/>
                </a:solidFill>
              </a:rPr>
              <a:t>community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should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be</a:t>
            </a:r>
            <a:r>
              <a:rPr lang="fr-FR" sz="2400" dirty="0">
                <a:solidFill>
                  <a:schemeClr val="dk1"/>
                </a:solidFill>
              </a:rPr>
              <a:t> a </a:t>
            </a:r>
            <a:r>
              <a:rPr lang="fr-FR" sz="2400" dirty="0" err="1">
                <a:solidFill>
                  <a:schemeClr val="dk1"/>
                </a:solidFill>
              </a:rPr>
              <a:t>pioneer</a:t>
            </a:r>
            <a:r>
              <a:rPr lang="fr-FR" sz="2400" dirty="0">
                <a:solidFill>
                  <a:schemeClr val="dk1"/>
                </a:solidFill>
              </a:rPr>
              <a:t> in data </a:t>
            </a:r>
            <a:r>
              <a:rPr lang="fr-FR" sz="2400" dirty="0" err="1">
                <a:solidFill>
                  <a:schemeClr val="dk1"/>
                </a:solidFill>
              </a:rPr>
              <a:t>spaces</a:t>
            </a:r>
            <a:endParaRPr sz="2400" dirty="0">
              <a:solidFill>
                <a:schemeClr val="dk1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fr-FR" sz="2400" dirty="0">
                <a:solidFill>
                  <a:schemeClr val="dk1"/>
                </a:solidFill>
              </a:rPr>
              <a:t>Share data (</a:t>
            </a:r>
            <a:r>
              <a:rPr lang="fr-FR" sz="2400" dirty="0" err="1">
                <a:solidFill>
                  <a:schemeClr val="dk1"/>
                </a:solidFill>
              </a:rPr>
              <a:t>resource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paper</a:t>
            </a:r>
            <a:r>
              <a:rPr lang="fr-FR" sz="2400" dirty="0">
                <a:solidFill>
                  <a:schemeClr val="dk1"/>
                </a:solidFill>
              </a:rPr>
              <a:t> </a:t>
            </a:r>
            <a:r>
              <a:rPr lang="fr-FR" sz="2400" dirty="0" err="1">
                <a:solidFill>
                  <a:schemeClr val="dk1"/>
                </a:solidFill>
              </a:rPr>
              <a:t>track</a:t>
            </a:r>
            <a:r>
              <a:rPr lang="fr-FR" sz="2400" dirty="0">
                <a:solidFill>
                  <a:schemeClr val="dk1"/>
                </a:solidFill>
              </a:rPr>
              <a:t> as MDM?)</a:t>
            </a:r>
            <a:endParaRPr sz="2400" dirty="0">
              <a:solidFill>
                <a:schemeClr val="dk1"/>
              </a:solidFill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5479D-FB73-A710-40ED-565DD0AC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55" y="274680"/>
            <a:ext cx="902085" cy="11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1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68360" y="1417680"/>
            <a:ext cx="8175240" cy="45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Why do we have Global Warming?</a:t>
            </a:r>
            <a:endParaRPr lang="fr-FR" sz="2400" b="0" strike="noStrike" spc="-1" dirty="0">
              <a:latin typeface="Arial"/>
            </a:endParaRPr>
          </a:p>
          <a:p>
            <a:pPr marL="914400" lvl="1" indent="-514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Current Human activity (coal, oil, gas) generates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Carbon Dioxide (CO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),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the predominant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Greenhouse Gas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(76%)!</a:t>
            </a:r>
            <a:endParaRPr lang="fr-FR" sz="2000" b="0" strike="noStrike" spc="-1" dirty="0">
              <a:latin typeface="Arial"/>
            </a:endParaRPr>
          </a:p>
          <a:p>
            <a:pPr marL="914400" lvl="1" indent="-514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CO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0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traps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Solar Radiation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inside the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atmosphere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that eventually leads to Global Warming.</a:t>
            </a:r>
          </a:p>
          <a:p>
            <a:pPr marL="1371600" lvl="2" indent="-514080"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pc="-1" dirty="0">
                <a:solidFill>
                  <a:srgbClr val="000000"/>
                </a:solidFill>
                <a:latin typeface="Arial"/>
                <a:ea typeface="ＭＳ Ｐゴシック"/>
              </a:rPr>
              <a:t>Oceans clean only ¼  of CO2 pollution while trees another ¼.</a:t>
            </a:r>
            <a:endParaRPr lang="fr-FR" b="0" strike="noStrike" spc="-1" dirty="0"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CO2 - Global Warming Culprit</a:t>
            </a:r>
          </a:p>
        </p:txBody>
      </p:sp>
      <p:pic>
        <p:nvPicPr>
          <p:cNvPr id="109" name="Content Placeholder 4"/>
          <p:cNvPicPr/>
          <p:nvPr/>
        </p:nvPicPr>
        <p:blipFill>
          <a:blip r:embed="rId3"/>
          <a:stretch/>
        </p:blipFill>
        <p:spPr>
          <a:xfrm>
            <a:off x="237240" y="3597880"/>
            <a:ext cx="2160000" cy="2186131"/>
          </a:xfrm>
          <a:prstGeom prst="rect">
            <a:avLst/>
          </a:prstGeom>
          <a:ln>
            <a:noFill/>
          </a:ln>
        </p:spPr>
      </p:pic>
      <p:pic>
        <p:nvPicPr>
          <p:cNvPr id="110" name="Picture 12"/>
          <p:cNvPicPr/>
          <p:nvPr/>
        </p:nvPicPr>
        <p:blipFill>
          <a:blip r:embed="rId4"/>
          <a:stretch/>
        </p:blipFill>
        <p:spPr>
          <a:xfrm>
            <a:off x="2517120" y="3597880"/>
            <a:ext cx="3835080" cy="2186131"/>
          </a:xfrm>
          <a:prstGeom prst="rect">
            <a:avLst/>
          </a:prstGeom>
          <a:ln>
            <a:noFill/>
          </a:ln>
        </p:spPr>
      </p:pic>
      <p:sp>
        <p:nvSpPr>
          <p:cNvPr id="111" name="CustomShape 3"/>
          <p:cNvSpPr/>
          <p:nvPr/>
        </p:nvSpPr>
        <p:spPr>
          <a:xfrm>
            <a:off x="552600" y="5891652"/>
            <a:ext cx="82087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US EPA: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Arial"/>
                <a:hlinkClick r:id="rId5"/>
              </a:rPr>
              <a:t>https://www.epa.gov/ghgemissions/global-greenhouse-gas-emissions-data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 flipH="1">
            <a:off x="357840" y="3987222"/>
            <a:ext cx="1872000" cy="1665750"/>
          </a:xfrm>
          <a:prstGeom prst="pie">
            <a:avLst>
              <a:gd name="adj1" fmla="val 21418104"/>
              <a:gd name="adj2" fmla="val 16095511"/>
            </a:avLst>
          </a:prstGeom>
          <a:noFill/>
          <a:ln>
            <a:solidFill>
              <a:srgbClr val="FF0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FF0000"/>
                </a:solidFill>
                <a:latin typeface="Calibri"/>
              </a:rPr>
              <a:t>76%</a:t>
            </a:r>
            <a:endParaRPr lang="fr-FR" sz="4800" b="0" strike="noStrike" spc="-1">
              <a:latin typeface="Arial"/>
            </a:endParaRPr>
          </a:p>
        </p:txBody>
      </p:sp>
      <p:pic>
        <p:nvPicPr>
          <p:cNvPr id="113" name="Picture 9"/>
          <p:cNvPicPr/>
          <p:nvPr/>
        </p:nvPicPr>
        <p:blipFill>
          <a:blip r:embed="rId6"/>
          <a:stretch/>
        </p:blipFill>
        <p:spPr>
          <a:xfrm>
            <a:off x="6519600" y="3598606"/>
            <a:ext cx="2372400" cy="2195126"/>
          </a:xfrm>
          <a:prstGeom prst="rect">
            <a:avLst/>
          </a:prstGeom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BF0B67-06AA-FA4F-8D87-6EEAC5D63F83}"/>
              </a:ext>
            </a:extLst>
          </p:cNvPr>
          <p:cNvCxnSpPr>
            <a:cxnSpLocks/>
          </p:cNvCxnSpPr>
          <p:nvPr/>
        </p:nvCxnSpPr>
        <p:spPr>
          <a:xfrm>
            <a:off x="7073195" y="5440320"/>
            <a:ext cx="436547" cy="461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2D12413-1E47-B447-A9E0-6C654A25FE9E}"/>
              </a:ext>
            </a:extLst>
          </p:cNvPr>
          <p:cNvSpPr txBox="1"/>
          <p:nvPr/>
        </p:nvSpPr>
        <p:spPr>
          <a:xfrm>
            <a:off x="7485055" y="5681854"/>
            <a:ext cx="21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2.5% Aviation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BAC4CC-AB20-3A49-9D85-CC8F29D0FA17}"/>
              </a:ext>
            </a:extLst>
          </p:cNvPr>
          <p:cNvSpPr/>
          <p:nvPr/>
        </p:nvSpPr>
        <p:spPr>
          <a:xfrm>
            <a:off x="7287492" y="4513446"/>
            <a:ext cx="965878" cy="205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4% ICT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FF078D-EEBB-1749-AA0D-27D52BC9B06E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4</a:t>
            </a:fld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045FE8-C709-8343-A45A-2F08F02929C4}"/>
              </a:ext>
            </a:extLst>
          </p:cNvPr>
          <p:cNvCxnSpPr>
            <a:cxnSpLocks/>
          </p:cNvCxnSpPr>
          <p:nvPr/>
        </p:nvCxnSpPr>
        <p:spPr>
          <a:xfrm flipH="1">
            <a:off x="6726417" y="5286623"/>
            <a:ext cx="205360" cy="248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45F7A2-D143-8544-B2C6-5DA4BA86188B}"/>
              </a:ext>
            </a:extLst>
          </p:cNvPr>
          <p:cNvSpPr txBox="1"/>
          <p:nvPr/>
        </p:nvSpPr>
        <p:spPr>
          <a:xfrm>
            <a:off x="6299070" y="5433620"/>
            <a:ext cx="1143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10.5% ICE Cars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8DB2DB3-DC25-3260-FD1B-A2A5AB8A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3200" b="1" strike="noStrike" spc="-1">
                <a:latin typeface="Arial"/>
              </a:rPr>
              <a:t>Other initiatives and call to 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1F493-5A58-8645-8FBE-873EFDA61324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64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85800" y="476280"/>
            <a:ext cx="7772040" cy="1416162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r>
              <a:rPr lang="en-GB" sz="3200" b="1" dirty="0"/>
              <a:t>Climate Change </a:t>
            </a:r>
            <a:r>
              <a:rPr lang="en-GB" sz="3200" dirty="0"/>
              <a:t>and </a:t>
            </a:r>
            <a:r>
              <a:rPr lang="en-GB" sz="3200" b="1" dirty="0"/>
              <a:t>Computing:</a:t>
            </a:r>
            <a:r>
              <a:rPr lang="en-GB" sz="3200" dirty="0"/>
              <a:t> Facts, Perspectives and an Open Discussion</a:t>
            </a:r>
          </a:p>
        </p:txBody>
      </p:sp>
      <p:sp>
        <p:nvSpPr>
          <p:cNvPr id="91" name="TextShape 2"/>
          <p:cNvSpPr txBox="1"/>
          <p:nvPr/>
        </p:nvSpPr>
        <p:spPr>
          <a:xfrm>
            <a:off x="404854" y="1961836"/>
            <a:ext cx="8095320" cy="158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400" spc="-1" dirty="0"/>
              <a:t>Antoine </a:t>
            </a:r>
            <a:r>
              <a:rPr lang="en-US" sz="2400" b="0" strike="noStrike" spc="-1" dirty="0" err="1">
                <a:latin typeface="Arial"/>
              </a:rPr>
              <a:t>Amarilli</a:t>
            </a:r>
            <a:r>
              <a:rPr lang="en-US" sz="2400" b="0" strike="noStrike" spc="-1" dirty="0">
                <a:latin typeface="Arial"/>
              </a:rPr>
              <a:t> (</a:t>
            </a:r>
            <a:r>
              <a:rPr lang="en-US" sz="2400" b="0" strike="noStrike" spc="-1" dirty="0" err="1">
                <a:latin typeface="Arial"/>
              </a:rPr>
              <a:t>Télécom</a:t>
            </a:r>
            <a:r>
              <a:rPr lang="en-US" sz="2400" b="0" strike="noStrike" spc="-1" dirty="0">
                <a:latin typeface="Arial"/>
              </a:rPr>
              <a:t> Paris, </a:t>
            </a:r>
            <a:r>
              <a:rPr lang="en-US" sz="2400" spc="-1" dirty="0"/>
              <a:t>France), Christophe </a:t>
            </a:r>
            <a:r>
              <a:rPr lang="en-US" sz="2400" spc="-1" dirty="0" err="1"/>
              <a:t>Claramunt</a:t>
            </a:r>
            <a:r>
              <a:rPr lang="en-US" sz="2400" spc="-1" dirty="0"/>
              <a:t> (French Naval Academy Research Institute, France), </a:t>
            </a:r>
            <a:r>
              <a:rPr lang="en-US" sz="2400" b="0" strike="noStrike" spc="-1" dirty="0">
                <a:latin typeface="Arial"/>
              </a:rPr>
              <a:t>Demetris </a:t>
            </a:r>
            <a:r>
              <a:rPr lang="en-US" sz="2400" b="0" strike="noStrike" spc="-1" dirty="0" err="1">
                <a:latin typeface="Arial"/>
              </a:rPr>
              <a:t>Zeinalipour</a:t>
            </a:r>
            <a:r>
              <a:rPr lang="en-US" sz="2400" b="0" strike="noStrike" spc="-1" dirty="0">
                <a:latin typeface="Arial"/>
              </a:rPr>
              <a:t> (Univ. of Cyprus, Cyprus)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7899AA-4A6B-1449-9E83-871E024B6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" y="4357902"/>
            <a:ext cx="9126706" cy="13743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B0A459-7729-895F-EB30-A5F1ECEC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2631" y="3139256"/>
            <a:ext cx="963481" cy="12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72A44A-1C3A-2A2F-542D-1E4F6F16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76" y="3125022"/>
            <a:ext cx="963481" cy="12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CustomShape 3"/>
          <p:cNvSpPr/>
          <p:nvPr/>
        </p:nvSpPr>
        <p:spPr>
          <a:xfrm>
            <a:off x="2245177" y="5763128"/>
            <a:ext cx="404986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u="sng" spc="-1" dirty="0">
                <a:solidFill>
                  <a:srgbClr val="0000FF"/>
                </a:solidFill>
              </a:rPr>
              <a:t>https://2022.debs.org/panel-speakers/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4A7D2-0EF6-5B47-95BB-E65BDB141F02}"/>
              </a:ext>
            </a:extLst>
          </p:cNvPr>
          <p:cNvSpPr txBox="1"/>
          <p:nvPr/>
        </p:nvSpPr>
        <p:spPr>
          <a:xfrm>
            <a:off x="8500174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41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A22EF98-70C2-894C-1F57-340F24EE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12" y="3117839"/>
            <a:ext cx="963482" cy="122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Shape 2">
            <a:extLst>
              <a:ext uri="{FF2B5EF4-FFF2-40B4-BE49-F238E27FC236}">
                <a16:creationId xmlns:a16="http://schemas.microsoft.com/office/drawing/2014/main" id="{46C78D2F-A971-7884-215C-CD306C4861AD}"/>
              </a:ext>
            </a:extLst>
          </p:cNvPr>
          <p:cNvSpPr txBox="1"/>
          <p:nvPr/>
        </p:nvSpPr>
        <p:spPr>
          <a:xfrm>
            <a:off x="5824707" y="3257383"/>
            <a:ext cx="3302000" cy="71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879"/>
              </a:spcBef>
            </a:pPr>
            <a:r>
              <a:rPr lang="en-US" sz="4400" b="0" strike="noStrike" spc="-1" dirty="0">
                <a:solidFill>
                  <a:srgbClr val="FF0000"/>
                </a:solidFill>
                <a:latin typeface="Arial"/>
              </a:rPr>
              <a:t>Thank You!</a:t>
            </a:r>
            <a:endParaRPr lang="fr-FR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30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25520" y="1417680"/>
            <a:ext cx="8574186" cy="45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CO</a:t>
            </a:r>
            <a:r>
              <a:rPr lang="en-US" sz="24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emerging in all sectors and rising economies</a:t>
            </a:r>
            <a:endParaRPr lang="fr-FR" sz="2400" b="0" strike="noStrike" spc="-1" dirty="0"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We are witnessing a steady increase in CO</a:t>
            </a:r>
            <a:r>
              <a:rPr lang="en-US" sz="2400" b="0" strike="noStrike" spc="-1" baseline="-25000" dirty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since the Industrial Revolution (1760 – 1840 AD)</a:t>
            </a:r>
            <a:endParaRPr lang="fr-FR" sz="2400" b="0" strike="noStrike" spc="-1" dirty="0">
              <a:latin typeface="Arial"/>
            </a:endParaRPr>
          </a:p>
          <a:p>
            <a:pPr marL="514440" indent="-514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FF0000"/>
                </a:solidFill>
                <a:latin typeface="Arial"/>
                <a:ea typeface="ＭＳ Ｐゴシック"/>
              </a:rPr>
              <a:t>Global warming will continue if we don’t act promptly!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CO2 - Global Warming Culprit</a:t>
            </a:r>
          </a:p>
        </p:txBody>
      </p:sp>
      <p:pic>
        <p:nvPicPr>
          <p:cNvPr id="116" name="Picture 4"/>
          <p:cNvPicPr/>
          <p:nvPr/>
        </p:nvPicPr>
        <p:blipFill>
          <a:blip r:embed="rId3"/>
          <a:stretch/>
        </p:blipFill>
        <p:spPr>
          <a:xfrm>
            <a:off x="487980" y="3159360"/>
            <a:ext cx="2621880" cy="2617560"/>
          </a:xfrm>
          <a:prstGeom prst="rect">
            <a:avLst/>
          </a:prstGeom>
          <a:ln>
            <a:noFill/>
          </a:ln>
        </p:spPr>
      </p:pic>
      <p:pic>
        <p:nvPicPr>
          <p:cNvPr id="117" name="Picture 11"/>
          <p:cNvPicPr/>
          <p:nvPr/>
        </p:nvPicPr>
        <p:blipFill>
          <a:blip r:embed="rId4"/>
          <a:stretch/>
        </p:blipFill>
        <p:spPr>
          <a:xfrm>
            <a:off x="3453300" y="3037320"/>
            <a:ext cx="4668840" cy="243360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02C6B-7E78-CA4F-BB27-10FDBB013C7E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17415-8FC0-EF46-848D-109CC0D29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406" y="5428421"/>
            <a:ext cx="1487120" cy="7419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759AD4-437D-2E45-A5BE-B636355259B1}"/>
              </a:ext>
            </a:extLst>
          </p:cNvPr>
          <p:cNvSpPr/>
          <p:nvPr/>
        </p:nvSpPr>
        <p:spPr>
          <a:xfrm>
            <a:off x="3594696" y="5426648"/>
            <a:ext cx="38403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The </a:t>
            </a:r>
            <a:r>
              <a:rPr lang="en-US" sz="1100" b="1" dirty="0"/>
              <a:t>Intergovernmental Panel on Climate Change</a:t>
            </a:r>
            <a:r>
              <a:rPr lang="en-US" sz="1100" dirty="0"/>
              <a:t> (</a:t>
            </a:r>
            <a:r>
              <a:rPr lang="en-US" sz="1100" b="1" dirty="0"/>
              <a:t>IPCC</a:t>
            </a:r>
            <a:r>
              <a:rPr lang="en-US" sz="1100" dirty="0"/>
              <a:t>) is an </a:t>
            </a:r>
            <a:r>
              <a:rPr lang="en-US" sz="1100" dirty="0">
                <a:hlinkClick r:id="rId6" tooltip="Intergovernmental organization"/>
              </a:rPr>
              <a:t>intergovernmental body</a:t>
            </a:r>
            <a:r>
              <a:rPr lang="en-US" sz="1100" dirty="0"/>
              <a:t> of the </a:t>
            </a:r>
            <a:r>
              <a:rPr lang="en-US" sz="1100" dirty="0">
                <a:hlinkClick r:id="rId7" tooltip="United Nations"/>
              </a:rPr>
              <a:t>United Nations</a:t>
            </a:r>
            <a:r>
              <a:rPr lang="en-US" sz="1100" baseline="30000" dirty="0"/>
              <a:t>: </a:t>
            </a:r>
            <a:r>
              <a:rPr lang="en-US" sz="1100" dirty="0">
                <a:hlinkClick r:id="rId8" tooltip="World Meteorological Organization"/>
              </a:rPr>
              <a:t>World Meteorological Organization</a:t>
            </a:r>
            <a:r>
              <a:rPr lang="en-US" sz="1100" dirty="0"/>
              <a:t> (WMO) </a:t>
            </a:r>
          </a:p>
          <a:p>
            <a:r>
              <a:rPr lang="en-US" sz="1100" dirty="0">
                <a:hlinkClick r:id="rId9" tooltip="United Nations Environment Programme"/>
              </a:rPr>
              <a:t>United Nations Environment Programme</a:t>
            </a:r>
            <a:r>
              <a:rPr lang="en-US" sz="1100" dirty="0"/>
              <a:t> (UNEP)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2B65FA1-B706-4735-7F2D-6ED2BA19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</a:rPr>
              <a:t>CO2 by Information and </a:t>
            </a:r>
            <a:r>
              <a:rPr lang="en-US" sz="3200" spc="-1" dirty="0" err="1">
                <a:solidFill>
                  <a:srgbClr val="000000"/>
                </a:solidFill>
              </a:rPr>
              <a:t>Communic</a:t>
            </a:r>
            <a:r>
              <a:rPr lang="en-US" sz="3200" spc="-1" dirty="0">
                <a:solidFill>
                  <a:srgbClr val="000000"/>
                </a:solidFill>
              </a:rPr>
              <a:t>. Technology (ICT)</a:t>
            </a:r>
          </a:p>
        </p:txBody>
      </p:sp>
      <p:sp>
        <p:nvSpPr>
          <p:cNvPr id="163" name="CustomShape 2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TextShape 3"/>
          <p:cNvSpPr txBox="1"/>
          <p:nvPr/>
        </p:nvSpPr>
        <p:spPr>
          <a:xfrm>
            <a:off x="457200" y="1455856"/>
            <a:ext cx="8229240" cy="119537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ICT contributes 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~2-4%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of world CO2 emissions and will increase to </a:t>
            </a:r>
            <a:r>
              <a:rPr lang="en-US" sz="2800" b="1" strike="noStrike" spc="-1" dirty="0">
                <a:solidFill>
                  <a:srgbClr val="FF0000"/>
                </a:solidFill>
                <a:latin typeface="Arial"/>
              </a:rPr>
              <a:t>8%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by 2025!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TextShape 5"/>
          <p:cNvSpPr txBox="1"/>
          <p:nvPr/>
        </p:nvSpPr>
        <p:spPr>
          <a:xfrm>
            <a:off x="4153223" y="2344627"/>
            <a:ext cx="4533217" cy="304846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800" strike="noStrike" spc="-1" dirty="0">
                <a:latin typeface="Arial"/>
              </a:rPr>
              <a:t> </a:t>
            </a:r>
            <a:r>
              <a:rPr lang="en-US" sz="2000" strike="noStrike" spc="-1" dirty="0">
                <a:latin typeface="Arial"/>
              </a:rPr>
              <a:t>Are we </a:t>
            </a:r>
            <a:r>
              <a:rPr lang="en-US" sz="2000" b="1" strike="noStrike" spc="-1" dirty="0">
                <a:latin typeface="Arial"/>
              </a:rPr>
              <a:t>comfortable doing research </a:t>
            </a:r>
            <a:r>
              <a:rPr lang="en-US" sz="2000" strike="noStrike" spc="-1" dirty="0">
                <a:latin typeface="Arial"/>
              </a:rPr>
              <a:t>that (allegedly) contributes to CO2 increase?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000" spc="-1" dirty="0">
                <a:latin typeface="Arial"/>
              </a:rPr>
              <a:t>How much CO2 </a:t>
            </a:r>
            <a:r>
              <a:rPr lang="en-US" sz="2000" b="1" spc="-1" dirty="0">
                <a:latin typeface="Arial"/>
              </a:rPr>
              <a:t>is technology saving anyway</a:t>
            </a:r>
            <a:r>
              <a:rPr lang="en-US" sz="2000" spc="-1" dirty="0">
                <a:latin typeface="Arial"/>
              </a:rPr>
              <a:t>? (Teleconferencing vs. Physical Meetings?)</a:t>
            </a:r>
            <a:endParaRPr lang="en-US" sz="200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→"/>
            </a:pPr>
            <a:r>
              <a:rPr lang="en-US" sz="2000" spc="-1" dirty="0">
                <a:latin typeface="Arial"/>
              </a:rPr>
              <a:t> How to make </a:t>
            </a:r>
            <a:r>
              <a:rPr lang="en-US" sz="2000" b="1" spc="-1" dirty="0">
                <a:latin typeface="Arial"/>
              </a:rPr>
              <a:t>impactful research </a:t>
            </a:r>
            <a:r>
              <a:rPr lang="en-US" sz="2000" spc="-1" dirty="0">
                <a:latin typeface="Arial"/>
              </a:rPr>
              <a:t>to reduce this increase from </a:t>
            </a:r>
            <a:r>
              <a:rPr lang="en-US" sz="2000" b="1" spc="-1" dirty="0">
                <a:solidFill>
                  <a:srgbClr val="FF0000"/>
                </a:solidFill>
                <a:latin typeface="Arial"/>
              </a:rPr>
              <a:t>4% to 8%? </a:t>
            </a:r>
            <a:r>
              <a:rPr lang="en-US" sz="2000" spc="-1" dirty="0">
                <a:latin typeface="Arial"/>
              </a:rPr>
              <a:t>(edge computing?, energy efficiency?, reusable systems?, transparency? )</a:t>
            </a:r>
            <a:endParaRPr lang="en-US" sz="2000" strike="noStrike" spc="-1" dirty="0"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6B437-6508-0943-BEF6-A8FDC9EB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60" y="2414489"/>
            <a:ext cx="3696023" cy="3688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7730F2-9EB1-E847-94E7-ADEF265DC3ED}"/>
              </a:ext>
            </a:extLst>
          </p:cNvPr>
          <p:cNvSpPr txBox="1"/>
          <p:nvPr/>
        </p:nvSpPr>
        <p:spPr>
          <a:xfrm>
            <a:off x="8373173" y="6240908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6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48D30C-CB42-AE43-A031-66F14F57C6CE}"/>
              </a:ext>
            </a:extLst>
          </p:cNvPr>
          <p:cNvCxnSpPr/>
          <p:nvPr/>
        </p:nvCxnSpPr>
        <p:spPr>
          <a:xfrm flipV="1">
            <a:off x="0" y="3185652"/>
            <a:ext cx="4380271" cy="1858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F99FE0-AD49-7A4B-B6DC-18507C1D3E31}"/>
              </a:ext>
            </a:extLst>
          </p:cNvPr>
          <p:cNvSpPr txBox="1"/>
          <p:nvPr/>
        </p:nvSpPr>
        <p:spPr>
          <a:xfrm>
            <a:off x="0" y="4258946"/>
            <a:ext cx="131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55%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8C47-9CEF-7547-A8FF-07F32A292881}"/>
              </a:ext>
            </a:extLst>
          </p:cNvPr>
          <p:cNvSpPr txBox="1"/>
          <p:nvPr/>
        </p:nvSpPr>
        <p:spPr>
          <a:xfrm>
            <a:off x="169920" y="5126253"/>
            <a:ext cx="188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45% manufacturing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CE8E7AB-3827-7FC5-4AE6-601CB3131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220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4680"/>
            <a:ext cx="8186400" cy="63288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The Paris Agreement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457200" y="981000"/>
            <a:ext cx="8229240" cy="2015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The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Paris Agreement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 within the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United Nations Framework Convention on Climate Change (UNFCCC), 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dealing with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greenhouse-gas-emissions mitigation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adaptation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 and 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</a:rPr>
              <a:t>finance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, signed in New York City, on April 22, 2016.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2" name="Picture 4"/>
          <p:cNvPicPr/>
          <p:nvPr/>
        </p:nvPicPr>
        <p:blipFill>
          <a:blip r:embed="rId3"/>
          <a:stretch/>
        </p:blipFill>
        <p:spPr>
          <a:xfrm>
            <a:off x="-180360" y="2853720"/>
            <a:ext cx="7833960" cy="3360240"/>
          </a:xfrm>
          <a:prstGeom prst="rect">
            <a:avLst/>
          </a:prstGeom>
          <a:ln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7380360" y="5558566"/>
            <a:ext cx="1944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808080"/>
                </a:solidFill>
                <a:latin typeface="Arial"/>
              </a:rPr>
              <a:t>Wikipedia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24" name="Picture 7"/>
          <p:cNvPicPr/>
          <p:nvPr/>
        </p:nvPicPr>
        <p:blipFill>
          <a:blip r:embed="rId4"/>
          <a:stretch/>
        </p:blipFill>
        <p:spPr>
          <a:xfrm>
            <a:off x="7100640" y="4803840"/>
            <a:ext cx="1872360" cy="824760"/>
          </a:xfrm>
          <a:prstGeom prst="rect">
            <a:avLst/>
          </a:prstGeom>
          <a:ln>
            <a:noFill/>
          </a:ln>
        </p:spPr>
      </p:pic>
      <p:pic>
        <p:nvPicPr>
          <p:cNvPr id="125" name="Picture 2"/>
          <p:cNvPicPr/>
          <p:nvPr/>
        </p:nvPicPr>
        <p:blipFill>
          <a:blip r:embed="rId5"/>
          <a:stretch/>
        </p:blipFill>
        <p:spPr>
          <a:xfrm>
            <a:off x="7563240" y="2629800"/>
            <a:ext cx="1148040" cy="2052360"/>
          </a:xfrm>
          <a:prstGeom prst="rect">
            <a:avLst/>
          </a:prstGeom>
          <a:ln>
            <a:noFill/>
          </a:ln>
        </p:spPr>
      </p:pic>
      <p:sp>
        <p:nvSpPr>
          <p:cNvPr id="126" name="CustomShape 4"/>
          <p:cNvSpPr/>
          <p:nvPr/>
        </p:nvSpPr>
        <p:spPr>
          <a:xfrm>
            <a:off x="164520" y="4644720"/>
            <a:ext cx="881496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Arial"/>
              </a:rPr>
              <a:t>Targets: </a:t>
            </a: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Arial"/>
              </a:rPr>
              <a:t>- CO2 neutral by 2050!</a:t>
            </a: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Arial"/>
              </a:rPr>
              <a:t>- Temperature increase below 2° Celsius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3091B-6FFB-294A-9906-87A3B5F2893D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8D95B-E6FB-AC48-9951-2BDA76762F68}"/>
              </a:ext>
            </a:extLst>
          </p:cNvPr>
          <p:cNvSpPr txBox="1"/>
          <p:nvPr/>
        </p:nvSpPr>
        <p:spPr>
          <a:xfrm>
            <a:off x="8390946" y="4803840"/>
            <a:ext cx="6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194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479C7EB-6458-0B52-FA8F-CE3C9F1E7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RoadMap to 2050! </a:t>
            </a:r>
          </a:p>
        </p:txBody>
      </p:sp>
      <p:pic>
        <p:nvPicPr>
          <p:cNvPr id="129" name="Picture 3"/>
          <p:cNvPicPr/>
          <p:nvPr/>
        </p:nvPicPr>
        <p:blipFill>
          <a:blip r:embed="rId2"/>
          <a:stretch/>
        </p:blipFill>
        <p:spPr>
          <a:xfrm>
            <a:off x="527760" y="1554120"/>
            <a:ext cx="4690440" cy="4599000"/>
          </a:xfrm>
          <a:prstGeom prst="rect">
            <a:avLst/>
          </a:prstGeom>
          <a:ln>
            <a:noFill/>
          </a:ln>
        </p:spPr>
      </p:pic>
      <p:pic>
        <p:nvPicPr>
          <p:cNvPr id="130" name="Picture 6"/>
          <p:cNvPicPr/>
          <p:nvPr/>
        </p:nvPicPr>
        <p:blipFill>
          <a:blip r:embed="rId3"/>
          <a:stretch/>
        </p:blipFill>
        <p:spPr>
          <a:xfrm>
            <a:off x="5804640" y="1706400"/>
            <a:ext cx="2583360" cy="230148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5218200" y="4005000"/>
            <a:ext cx="375588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Norway’s large water reservoir capacity is used to store and regulate a fluctuating supply of renewables … a 50 GW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battery!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5446080" y="1360440"/>
            <a:ext cx="324036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</a:rPr>
              <a:t>Some countries almost already in 2050!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5446080" y="5277960"/>
            <a:ext cx="36975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Norway Hits 64.4% EV Market Share In January 2020. </a:t>
            </a:r>
            <a:r>
              <a:rPr lang="en-US" sz="1800" b="0" i="1" u="sng" strike="noStrike" spc="-1">
                <a:solidFill>
                  <a:srgbClr val="0000FF"/>
                </a:solidFill>
                <a:uFillTx/>
                <a:latin typeface="Arial"/>
                <a:hlinkClick r:id="rId4"/>
              </a:rPr>
              <a:t>https://cleantechnica.com/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F11F2-255F-C740-B2D6-232CA6280D0A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8</a:t>
            </a:fld>
            <a:endParaRPr lang="en-US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E735764-6693-86B1-929B-B63D3AEDC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6"/>
          <p:cNvSpPr txBox="1"/>
          <p:nvPr/>
        </p:nvSpPr>
        <p:spPr>
          <a:xfrm>
            <a:off x="457200" y="1416361"/>
            <a:ext cx="8229240" cy="48185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spcBef>
                <a:spcPts val="479"/>
              </a:spcBef>
              <a:buClr>
                <a:srgbClr val="000000"/>
              </a:buClr>
            </a:pPr>
            <a:r>
              <a:rPr lang="en-US" sz="2400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Offsetting CO2:</a:t>
            </a:r>
          </a:p>
          <a:p>
            <a:pPr marL="343080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 Photovoltaic System in Sunny country 1 year production (10kWp): </a:t>
            </a:r>
            <a:r>
              <a:rPr lang="en-US" sz="2000" b="1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tons CO2 / 4 persons = 6 tons / person!</a:t>
            </a: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i.e.,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17MWh (~4000</a:t>
            </a:r>
            <a:r>
              <a:rPr lang="en-US" dirty="0"/>
              <a:t>€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n-US" sz="2000" spc="-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en-US" sz="20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PV Prod. (25 years): </a:t>
            </a:r>
            <a:r>
              <a:rPr lang="en-US" sz="2000" b="1" strike="noStrike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en-US" sz="2000" b="1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en-US" sz="2000" b="1" strike="noStrike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(i.e., 150 tons/person)</a:t>
            </a:r>
            <a:endParaRPr lang="en-US" sz="2000" b="1" strike="noStrike" spc="-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</a:pPr>
            <a:endParaRPr lang="en-US" sz="2400" b="1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</a:pPr>
            <a:r>
              <a:rPr lang="en-US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Penalties: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25.15 Euros / ton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Penalty: </a:t>
            </a:r>
            <a:r>
              <a:rPr lang="en-US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Euros / person /year!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dirty="0">
                <a:hlinkClick r:id="rId2"/>
              </a:rPr>
              <a:t>https://markets.businessinsider.com/commodities/co2-european-emission-allowances</a:t>
            </a:r>
            <a:endParaRPr lang="en-US" sz="16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Forecast: 100 Euros / ton 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(Herbert </a:t>
            </a:r>
            <a:r>
              <a:rPr lang="en-US" sz="2000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Diess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VW CEO)</a:t>
            </a: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Penalty: </a:t>
            </a:r>
            <a:r>
              <a:rPr lang="en-US" sz="16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ton/person*100 Euro/ton = 600 Euros / person =&gt; 2400 Euros/family</a:t>
            </a:r>
            <a:endParaRPr lang="en-US" sz="24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280" lvl="1" indent="-342720"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dirty="0">
                <a:hlinkClick r:id="rId3"/>
              </a:rPr>
              <a:t>https://www.electrive.com/2020/01/28/vw-boss-herbert-diess-gets-frank-about-co2/</a:t>
            </a:r>
            <a:endParaRPr lang="en-US" sz="1200" dirty="0"/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endParaRPr lang="en-US" sz="2400" b="1" strike="noStrike" spc="-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BB8A15-E93C-EA4E-944F-01BC2308FB32}"/>
              </a:ext>
            </a:extLst>
          </p:cNvPr>
          <p:cNvSpPr/>
          <p:nvPr/>
        </p:nvSpPr>
        <p:spPr>
          <a:xfrm>
            <a:off x="2743200" y="3225465"/>
            <a:ext cx="64008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60" algn="ctr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</a:pPr>
            <a:r>
              <a:rPr lang="en-US" sz="24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governments shift CO2 costs down to citizens as new taxes? Problem solved?</a:t>
            </a:r>
            <a:endParaRPr lang="en-US" sz="2800" b="1" spc="-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solidFill>
              <a:srgbClr val="9BBB59"/>
            </a:solidFill>
            <a:miter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CO2 Finance Issues</a:t>
            </a:r>
          </a:p>
        </p:txBody>
      </p:sp>
      <p:sp>
        <p:nvSpPr>
          <p:cNvPr id="142" name="CustomShape 3"/>
          <p:cNvSpPr/>
          <p:nvPr/>
        </p:nvSpPr>
        <p:spPr>
          <a:xfrm>
            <a:off x="313560" y="3779280"/>
            <a:ext cx="5303160" cy="23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C7F44-8471-6142-8D56-7DE5825090C3}"/>
              </a:ext>
            </a:extLst>
          </p:cNvPr>
          <p:cNvSpPr txBox="1"/>
          <p:nvPr/>
        </p:nvSpPr>
        <p:spPr>
          <a:xfrm>
            <a:off x="8373173" y="6308640"/>
            <a:ext cx="62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FFB6BD-3770-5443-8DA5-B9C9139BFE82}" type="slidenum">
              <a:rPr lang="en-US" dirty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5667F-F2A8-7E3B-B2BB-45523405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57" y="290880"/>
            <a:ext cx="963482" cy="11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268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622029</TotalTime>
  <Words>2751</Words>
  <Application>Microsoft Macintosh PowerPoint</Application>
  <PresentationFormat>On-screen Show (4:3)</PresentationFormat>
  <Paragraphs>297</Paragraphs>
  <Slides>41</Slides>
  <Notes>3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Antoine’s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MDM’10: Program Report</dc:title>
  <dc:subject/>
  <dc:creator>Demetris Zeinalipour</dc:creator>
  <dc:description/>
  <cp:lastModifiedBy>Demetris Zeinalipour</cp:lastModifiedBy>
  <cp:revision>259</cp:revision>
  <cp:lastPrinted>2020-04-01T08:45:20Z</cp:lastPrinted>
  <dcterms:created xsi:type="dcterms:W3CDTF">2010-05-24T14:50:57Z</dcterms:created>
  <dcterms:modified xsi:type="dcterms:W3CDTF">2022-06-29T09:30:03Z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</vt:i4>
  </property>
</Properties>
</file>