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539" r:id="rId2"/>
    <p:sldId id="2071" r:id="rId3"/>
    <p:sldId id="2080" r:id="rId4"/>
    <p:sldId id="2016" r:id="rId5"/>
    <p:sldId id="2079" r:id="rId6"/>
    <p:sldId id="2073" r:id="rId7"/>
    <p:sldId id="2081" r:id="rId8"/>
    <p:sldId id="2077" r:id="rId9"/>
    <p:sldId id="2059" r:id="rId10"/>
    <p:sldId id="2061" r:id="rId11"/>
    <p:sldId id="2082" r:id="rId12"/>
    <p:sldId id="2069" r:id="rId13"/>
    <p:sldId id="2076" r:id="rId14"/>
    <p:sldId id="2006" r:id="rId15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0FF"/>
    <a:srgbClr val="24B8EB"/>
    <a:srgbClr val="00FF00"/>
    <a:srgbClr val="00355D"/>
    <a:srgbClr val="394D54"/>
    <a:srgbClr val="019999"/>
    <a:srgbClr val="003399"/>
    <a:srgbClr val="007A37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1" autoAdjust="0"/>
    <p:restoredTop sz="79320" autoAdjust="0"/>
  </p:normalViewPr>
  <p:slideViewPr>
    <p:cSldViewPr>
      <p:cViewPr varScale="1">
        <p:scale>
          <a:sx n="100" d="100"/>
          <a:sy n="100" d="100"/>
        </p:scale>
        <p:origin x="118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5072" y="20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08262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9014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497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96980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52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568608" y="6597352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tx2">
                    <a:lumMod val="65000"/>
                    <a:lumOff val="35000"/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tx2">
                  <a:lumMod val="65000"/>
                  <a:lumOff val="35000"/>
                  <a:alpha val="7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  <a:noFill/>
          <a:ln w="38100" cap="rnd" cmpd="sng">
            <a:noFill/>
            <a:round/>
          </a:ln>
        </p:spPr>
        <p:txBody>
          <a:bodyPr/>
          <a:lstStyle>
            <a:lvl1pPr>
              <a:defRPr b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96" y="1340768"/>
            <a:ext cx="10952112" cy="51163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E2C810-38EC-F742-8A51-67AE8A925DDE}"/>
              </a:ext>
            </a:extLst>
          </p:cNvPr>
          <p:cNvSpPr/>
          <p:nvPr userDrawn="1"/>
        </p:nvSpPr>
        <p:spPr bwMode="auto">
          <a:xfrm>
            <a:off x="23444" y="3937"/>
            <a:ext cx="12135019" cy="1085648"/>
          </a:xfrm>
          <a:prstGeom prst="rect">
            <a:avLst/>
          </a:prstGeom>
          <a:solidFill>
            <a:srgbClr val="00355D"/>
          </a:solidFill>
          <a:ln w="38100" cap="flat" cmpd="sng" algn="ctr">
            <a:solidFill>
              <a:srgbClr val="00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0285"/>
            <a:ext cx="10972800" cy="476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text</a:t>
            </a:r>
            <a:r>
              <a:rPr lang="el-GR" altLang="en-US" dirty="0"/>
              <a:t> </a:t>
            </a:r>
            <a:r>
              <a:rPr lang="el-GR" altLang="en-US" dirty="0" err="1"/>
              <a:t>styles</a:t>
            </a:r>
            <a:endParaRPr lang="el-GR" altLang="en-US" dirty="0"/>
          </a:p>
          <a:p>
            <a:pPr lvl="1"/>
            <a:r>
              <a:rPr lang="el-GR" altLang="en-US" dirty="0" err="1"/>
              <a:t>Second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2"/>
            <a:r>
              <a:rPr lang="el-GR" altLang="en-US" dirty="0" err="1"/>
              <a:t>Third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3"/>
            <a:r>
              <a:rPr lang="el-GR" altLang="en-US" dirty="0" err="1"/>
              <a:t>Fourth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4"/>
            <a:r>
              <a:rPr lang="el-GR" altLang="en-US" dirty="0" err="1"/>
              <a:t>Fifth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FC4DC-C666-C84E-8103-8FB1F228B37D}"/>
              </a:ext>
            </a:extLst>
          </p:cNvPr>
          <p:cNvSpPr txBox="1"/>
          <p:nvPr userDrawn="1"/>
        </p:nvSpPr>
        <p:spPr>
          <a:xfrm>
            <a:off x="6744073" y="6433383"/>
            <a:ext cx="5005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© 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Drakatos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Erodotou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Koumou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Konstantinidis,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endParaRPr lang="en-US" sz="12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C9AEA53-2986-5343-9C0F-6F513A668C3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178424" y="6360045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bg1"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blockdb.cs.ucy.ac.cy/" TargetMode="External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hyperlink" Target="http://mdmconferences.org/mdm2018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blockdb.cs.ucy.ac.cy/" TargetMode="External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msl.cs.ucy.ac.cy/tutorials/icde19/" TargetMode="External"/><Relationship Id="rId5" Type="http://schemas.openxmlformats.org/officeDocument/2006/relationships/hyperlink" Target="http://www2.cs.ucy.ac.cy/~dzeina/papers/icde19-tutorial.pdf" TargetMode="External"/><Relationship Id="rId4" Type="http://schemas.openxmlformats.org/officeDocument/2006/relationships/hyperlink" Target="https://tbd.cs.ucy.ac.cy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tif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cy.ac.cy/~dzeina/papers/mdm18-dp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dmconferences.org/mdm201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1" y="4695636"/>
            <a:ext cx="2740268" cy="1172041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648823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/>
              <a:t>Towards a Blockchain Database</a:t>
            </a:r>
            <a:br>
              <a:rPr lang="en-US" b="0" dirty="0"/>
            </a:br>
            <a:r>
              <a:rPr lang="en-US" b="0" dirty="0"/>
              <a:t>for Massive IoT Workloads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28934" y="1813616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Panagiotis Drakatos</a:t>
            </a:r>
            <a:r>
              <a:rPr lang="en-GB" sz="3200" b="0" baseline="30000" dirty="0"/>
              <a:t>∗</a:t>
            </a:r>
            <a:r>
              <a:rPr lang="en-GB" sz="3200" b="0" dirty="0"/>
              <a:t>, Erodotos Demetriou</a:t>
            </a:r>
            <a:r>
              <a:rPr lang="en-GB" sz="3200" b="0" baseline="30000" dirty="0"/>
              <a:t>∗</a:t>
            </a:r>
            <a:r>
              <a:rPr lang="en-GB" sz="3200" b="0" dirty="0"/>
              <a:t>, </a:t>
            </a:r>
          </a:p>
          <a:p>
            <a:pPr algn="ctr"/>
            <a:r>
              <a:rPr lang="en-GB" sz="3200" b="0" dirty="0" err="1"/>
              <a:t>Stavroulla</a:t>
            </a:r>
            <a:r>
              <a:rPr lang="en-GB" sz="3200" b="0" dirty="0"/>
              <a:t> Koumou</a:t>
            </a:r>
            <a:r>
              <a:rPr lang="en-GB" sz="3200" b="0" baseline="30000" dirty="0"/>
              <a:t>∗</a:t>
            </a:r>
            <a:r>
              <a:rPr lang="en-GB" sz="3200" b="0" dirty="0"/>
              <a:t>, Andreas Konstantinidis</a:t>
            </a:r>
            <a:r>
              <a:rPr lang="en-GB" sz="3200" b="0" baseline="30000" dirty="0"/>
              <a:t>∗‡</a:t>
            </a:r>
            <a:r>
              <a:rPr lang="en-GB" sz="3200" b="0" dirty="0"/>
              <a:t>, </a:t>
            </a:r>
          </a:p>
          <a:p>
            <a:pPr algn="ctr"/>
            <a:r>
              <a:rPr lang="en-GB" sz="3200" b="0" dirty="0"/>
              <a:t> Demetrios Zeinalipour-Yazti</a:t>
            </a:r>
            <a:r>
              <a:rPr lang="en-GB" sz="3200" b="0" baseline="30000" dirty="0"/>
              <a:t>∗</a:t>
            </a:r>
            <a:endParaRPr lang="en-US" sz="32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357350"/>
            <a:ext cx="11449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2400" b="0" baseline="30000" dirty="0"/>
              <a:t>‡ </a:t>
            </a:r>
            <a:r>
              <a:rPr lang="en-GB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Frederick University, 1036 Nicosia, Cyprus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077072"/>
            <a:ext cx="11250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{pdraka01, edemet01, skoumo01, akonstan, dzeina}@cs.ucy.ac.cy</a:t>
            </a:r>
            <a:b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https://blockdb.cs.ucy.ac.cy/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The 3</a:t>
            </a:r>
            <a:r>
              <a:rPr lang="en-US" sz="1800" b="0" baseline="30000" dirty="0">
                <a:solidFill>
                  <a:schemeClr val="bg1"/>
                </a:solidFill>
              </a:rPr>
              <a:t>rd</a:t>
            </a:r>
            <a:r>
              <a:rPr lang="en-US" sz="1800" b="0" dirty="0">
                <a:solidFill>
                  <a:schemeClr val="bg1"/>
                </a:solidFill>
              </a:rPr>
              <a:t>  Intl. Workshop on Blockchain and Data Management, collocated with the 37th IEEE International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Conference on Data Engineering, April 19, 2021 Chania | Crete | Greece (online)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84" y="6283314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94" y="6261378"/>
            <a:ext cx="335974" cy="335974"/>
          </a:xfrm>
          <a:prstGeom prst="rect">
            <a:avLst/>
          </a:prstGeom>
        </p:spPr>
      </p:pic>
      <p:pic>
        <p:nvPicPr>
          <p:cNvPr id="1030" name="Picture 6" descr="Department of Mechanical - Frederick University - Home">
            <a:extLst>
              <a:ext uri="{FF2B5EF4-FFF2-40B4-BE49-F238E27FC236}">
                <a16:creationId xmlns:a16="http://schemas.microsoft.com/office/drawing/2014/main" id="{D68E6AA3-4CE3-41B6-A3FE-FFDE28D5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49" y="4814596"/>
            <a:ext cx="2836781" cy="9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266AF-4374-4142-AEF8-84EC93D1F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536" y="188640"/>
            <a:ext cx="1103751" cy="12592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06D522-3C86-8C4B-861F-D99753FF8F09}"/>
              </a:ext>
            </a:extLst>
          </p:cNvPr>
          <p:cNvSpPr/>
          <p:nvPr/>
        </p:nvSpPr>
        <p:spPr>
          <a:xfrm>
            <a:off x="9091792" y="5150410"/>
            <a:ext cx="310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(Vision Paper)</a:t>
            </a:r>
            <a:endParaRPr lang="en-CY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E15C57-C915-6644-97A8-6889DF3D74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10" y="3050392"/>
            <a:ext cx="2218262" cy="15712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0F96A3-2077-BC46-9665-8DF18DE3B971}"/>
              </a:ext>
            </a:extLst>
          </p:cNvPr>
          <p:cNvSpPr/>
          <p:nvPr/>
        </p:nvSpPr>
        <p:spPr>
          <a:xfrm>
            <a:off x="616494" y="1196752"/>
            <a:ext cx="1091568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04EF097-0CF4-4E26-949E-7B23514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Triabase: Federated Learning approach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75B066-CA1E-470F-B53D-180FC772A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en-US" b="1" i="1" dirty="0"/>
              <a:t>Federated Learning (FL)</a:t>
            </a:r>
            <a:r>
              <a:rPr lang="en-US" altLang="en-US" b="1" dirty="0"/>
              <a:t>: </a:t>
            </a:r>
            <a:r>
              <a:rPr lang="en-US" altLang="en-US" dirty="0"/>
              <a:t>a machine learning </a:t>
            </a:r>
            <a:r>
              <a:rPr lang="en-US" b="1" dirty="0"/>
              <a:t>technique</a:t>
            </a:r>
            <a:r>
              <a:rPr lang="en-US" dirty="0"/>
              <a:t>, which trains models across </a:t>
            </a:r>
            <a:r>
              <a:rPr lang="en-US" b="1" dirty="0"/>
              <a:t>multiple decentralized edge devices or</a:t>
            </a:r>
            <a:r>
              <a:rPr lang="en-US" dirty="0"/>
              <a:t> </a:t>
            </a:r>
            <a:r>
              <a:rPr lang="en-US" b="1" dirty="0"/>
              <a:t>servers</a:t>
            </a:r>
            <a:r>
              <a:rPr lang="en-US" dirty="0"/>
              <a:t>. Each edge device is holding a different dataset.</a:t>
            </a:r>
          </a:p>
          <a:p>
            <a:r>
              <a:rPr lang="en-US" dirty="0"/>
              <a:t>Advantages of</a:t>
            </a:r>
            <a:r>
              <a:rPr lang="en-US" b="1" dirty="0"/>
              <a:t> FL </a:t>
            </a:r>
            <a:r>
              <a:rPr lang="en-US" dirty="0"/>
              <a:t>with blockchain?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Reduces data transmission load in the learning process;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achieve local training across multiple decentralized edge devices  holding local data, without exchanging them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Protect Data privacy</a:t>
            </a:r>
            <a:r>
              <a:rPr lang="el-GR" dirty="0"/>
              <a:t>, </a:t>
            </a:r>
            <a:r>
              <a:rPr lang="en-US" dirty="0"/>
              <a:t>because distributed nodes don’t have the complete data space;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18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051FA99-8251-B549-A935-3FA398366251}"/>
              </a:ext>
            </a:extLst>
          </p:cNvPr>
          <p:cNvGrpSpPr/>
          <p:nvPr/>
        </p:nvGrpSpPr>
        <p:grpSpPr>
          <a:xfrm>
            <a:off x="479376" y="1268760"/>
            <a:ext cx="2226262" cy="3676334"/>
            <a:chOff x="479376" y="1434344"/>
            <a:chExt cx="2226262" cy="36763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5F1E-3FA1-4442-AB63-25B6489EFD54}"/>
                </a:ext>
              </a:extLst>
            </p:cNvPr>
            <p:cNvSpPr/>
            <p:nvPr/>
          </p:nvSpPr>
          <p:spPr>
            <a:xfrm>
              <a:off x="1206973" y="2088190"/>
              <a:ext cx="808408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57CD87-9E9B-A84E-BBE3-B45391EC6BC1}"/>
                </a:ext>
              </a:extLst>
            </p:cNvPr>
            <p:cNvSpPr/>
            <p:nvPr/>
          </p:nvSpPr>
          <p:spPr>
            <a:xfrm>
              <a:off x="1333582" y="3361240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33F331-DE5B-AE48-BE44-E05CCE934C99}"/>
                </a:ext>
              </a:extLst>
            </p:cNvPr>
            <p:cNvSpPr/>
            <p:nvPr/>
          </p:nvSpPr>
          <p:spPr>
            <a:xfrm>
              <a:off x="559448" y="3361239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D46DC1-C75F-EF4B-8A3A-E3E4652E95F1}"/>
                </a:ext>
              </a:extLst>
            </p:cNvPr>
            <p:cNvSpPr/>
            <p:nvPr/>
          </p:nvSpPr>
          <p:spPr>
            <a:xfrm>
              <a:off x="2075340" y="3373331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245899-2343-4347-AFFF-9FA36F78B2C7}"/>
                </a:ext>
              </a:extLst>
            </p:cNvPr>
            <p:cNvSpPr txBox="1"/>
            <p:nvPr/>
          </p:nvSpPr>
          <p:spPr>
            <a:xfrm>
              <a:off x="784635" y="1434344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dirty="0"/>
                <a:t>Step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DA6E5A-F345-2745-A9FB-80FD5CA0DD7D}"/>
                </a:ext>
              </a:extLst>
            </p:cNvPr>
            <p:cNvSpPr txBox="1"/>
            <p:nvPr/>
          </p:nvSpPr>
          <p:spPr>
            <a:xfrm>
              <a:off x="479376" y="4187348"/>
              <a:ext cx="2226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/>
                <a:t>S</a:t>
              </a:r>
              <a:r>
                <a:rPr lang="en-CY" sz="1800" b="0" dirty="0"/>
                <a:t> (server) chooses  statistical model to be trained</a:t>
              </a:r>
            </a:p>
          </p:txBody>
        </p:sp>
      </p:grpSp>
      <p:sp>
        <p:nvSpPr>
          <p:cNvPr id="43" name="Τίτλος 1">
            <a:extLst>
              <a:ext uri="{FF2B5EF4-FFF2-40B4-BE49-F238E27FC236}">
                <a16:creationId xmlns:a16="http://schemas.microsoft.com/office/drawing/2014/main" id="{4F76EB56-5F6E-564C-A6E1-F64BDB303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6" y="8347"/>
            <a:ext cx="11240144" cy="1047443"/>
          </a:xfrm>
        </p:spPr>
        <p:txBody>
          <a:bodyPr/>
          <a:lstStyle/>
          <a:p>
            <a:r>
              <a:rPr lang="en-US" dirty="0"/>
              <a:t>Triabase: Federated Learning (Background)</a:t>
            </a:r>
            <a:endParaRPr lang="el-GR" dirty="0"/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95205DF8-499F-FD4B-8D5A-D06800FB9F01}"/>
              </a:ext>
            </a:extLst>
          </p:cNvPr>
          <p:cNvGrpSpPr/>
          <p:nvPr/>
        </p:nvGrpSpPr>
        <p:grpSpPr>
          <a:xfrm>
            <a:off x="3132443" y="1268760"/>
            <a:ext cx="2232305" cy="3676334"/>
            <a:chOff x="3132443" y="1434344"/>
            <a:chExt cx="2232305" cy="367633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A6B9297-17F8-E441-BF0F-20284FC4DBC1}"/>
                </a:ext>
              </a:extLst>
            </p:cNvPr>
            <p:cNvGrpSpPr/>
            <p:nvPr/>
          </p:nvGrpSpPr>
          <p:grpSpPr>
            <a:xfrm>
              <a:off x="3132443" y="1434344"/>
              <a:ext cx="2232305" cy="3676334"/>
              <a:chOff x="3132443" y="1434344"/>
              <a:chExt cx="2232305" cy="367633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2E1F3AF-34A3-FA47-A799-10139D266130}"/>
                  </a:ext>
                </a:extLst>
              </p:cNvPr>
              <p:cNvGrpSpPr/>
              <p:nvPr/>
            </p:nvGrpSpPr>
            <p:grpSpPr>
              <a:xfrm>
                <a:off x="3132443" y="1434344"/>
                <a:ext cx="2232305" cy="3676334"/>
                <a:chOff x="3132443" y="1434344"/>
                <a:chExt cx="2232305" cy="3676334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D3168-95FA-024A-B2EB-B3A6C4BEE55E}"/>
                    </a:ext>
                  </a:extLst>
                </p:cNvPr>
                <p:cNvSpPr/>
                <p:nvPr/>
              </p:nvSpPr>
              <p:spPr>
                <a:xfrm>
                  <a:off x="3860040" y="2088190"/>
                  <a:ext cx="808408" cy="6480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dirty="0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2DB4A00-1BFF-6342-89B0-6719C30F7FD9}"/>
                    </a:ext>
                  </a:extLst>
                </p:cNvPr>
                <p:cNvSpPr/>
                <p:nvPr/>
              </p:nvSpPr>
              <p:spPr>
                <a:xfrm>
                  <a:off x="3986649" y="3361240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085B2F0-3368-2F45-8B9D-FA61A4036DCD}"/>
                    </a:ext>
                  </a:extLst>
                </p:cNvPr>
                <p:cNvSpPr/>
                <p:nvPr/>
              </p:nvSpPr>
              <p:spPr>
                <a:xfrm>
                  <a:off x="3212515" y="3361239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w1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BACAD30-4F05-4B4C-B1C8-43305D789BEB}"/>
                    </a:ext>
                  </a:extLst>
                </p:cNvPr>
                <p:cNvSpPr/>
                <p:nvPr/>
              </p:nvSpPr>
              <p:spPr>
                <a:xfrm>
                  <a:off x="4734450" y="3353978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75BB8D7-E596-384A-B8F0-6597FE4427B9}"/>
                    </a:ext>
                  </a:extLst>
                </p:cNvPr>
                <p:cNvSpPr txBox="1"/>
                <p:nvPr/>
              </p:nvSpPr>
              <p:spPr>
                <a:xfrm>
                  <a:off x="3437702" y="1434344"/>
                  <a:ext cx="172819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dirty="0"/>
                    <a:t>Step 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2FD584-9A0B-F34A-92F8-32375E518C3D}"/>
                    </a:ext>
                  </a:extLst>
                </p:cNvPr>
                <p:cNvSpPr txBox="1"/>
                <p:nvPr/>
              </p:nvSpPr>
              <p:spPr>
                <a:xfrm>
                  <a:off x="3132443" y="4187348"/>
                  <a:ext cx="222626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0" dirty="0"/>
                    <a:t>S transmits the initial model to several nodes</a:t>
                  </a:r>
                  <a:endParaRPr lang="en-CY" sz="1800" b="0" dirty="0"/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60AD37-F286-2D4D-AD37-45B2D41C54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42631" y="3361239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B0268A6-C1E2-A348-9FB0-69833DCDDE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985519" y="3336236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443807E-2452-9E42-84B0-187AD5BDF1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40238" y="3350290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3657B15-4C9B-9643-BD51-4DEDFC76D2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60040" y="2136699"/>
                <a:ext cx="808408" cy="59593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EC8E347-E6C4-464C-AC81-4A77072EAEA7}"/>
                </a:ext>
              </a:extLst>
            </p:cNvPr>
            <p:cNvCxnSpPr/>
            <p:nvPr/>
          </p:nvCxnSpPr>
          <p:spPr bwMode="auto">
            <a:xfrm>
              <a:off x="3542722" y="3045560"/>
              <a:ext cx="1497607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33659E9-9D1C-054B-9883-0FB76EBE67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75720" y="3061710"/>
              <a:ext cx="0" cy="28122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CDEB36B-60E7-7342-906C-B1A8290EBE65}"/>
                </a:ext>
              </a:extLst>
            </p:cNvPr>
            <p:cNvCxnSpPr>
              <a:cxnSpLocks/>
              <a:stCxn id="18" idx="2"/>
            </p:cNvCxnSpPr>
            <p:nvPr/>
          </p:nvCxnSpPr>
          <p:spPr bwMode="auto">
            <a:xfrm flipH="1">
              <a:off x="4253248" y="2736262"/>
              <a:ext cx="10996" cy="61224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944CF9B-B153-4047-8AEE-1BEFD9D778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15880" y="3069069"/>
              <a:ext cx="0" cy="28122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988B7F-CC39-1643-8BD3-1262BCD83FC3}"/>
              </a:ext>
            </a:extLst>
          </p:cNvPr>
          <p:cNvGrpSpPr/>
          <p:nvPr/>
        </p:nvGrpSpPr>
        <p:grpSpPr>
          <a:xfrm>
            <a:off x="5842246" y="1268760"/>
            <a:ext cx="2236140" cy="3953333"/>
            <a:chOff x="5842246" y="1434344"/>
            <a:chExt cx="2236140" cy="3953333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C962F057-3BA1-5E48-9FCD-E9D1817BA87E}"/>
                </a:ext>
              </a:extLst>
            </p:cNvPr>
            <p:cNvGrpSpPr/>
            <p:nvPr/>
          </p:nvGrpSpPr>
          <p:grpSpPr>
            <a:xfrm>
              <a:off x="5842246" y="1434344"/>
              <a:ext cx="2226262" cy="3953333"/>
              <a:chOff x="5842246" y="1434344"/>
              <a:chExt cx="2226262" cy="395333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5CEA09-D4D8-0749-A2AC-9090EE76DA89}"/>
                  </a:ext>
                </a:extLst>
              </p:cNvPr>
              <p:cNvSpPr/>
              <p:nvPr/>
            </p:nvSpPr>
            <p:spPr>
              <a:xfrm>
                <a:off x="6569843" y="2088190"/>
                <a:ext cx="808408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EFC17C5-FE2D-2441-B51A-9A22DC109A29}"/>
                  </a:ext>
                </a:extLst>
              </p:cNvPr>
              <p:cNvSpPr/>
              <p:nvPr/>
            </p:nvSpPr>
            <p:spPr>
              <a:xfrm>
                <a:off x="6696452" y="3361240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w2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531A7C-8A40-7F42-840D-A29CECB8387A}"/>
                  </a:ext>
                </a:extLst>
              </p:cNvPr>
              <p:cNvSpPr/>
              <p:nvPr/>
            </p:nvSpPr>
            <p:spPr>
              <a:xfrm>
                <a:off x="5922318" y="3361239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0E5E61-4DB2-3F49-AF14-0AB2C73C555F}"/>
                  </a:ext>
                </a:extLst>
              </p:cNvPr>
              <p:cNvSpPr/>
              <p:nvPr/>
            </p:nvSpPr>
            <p:spPr>
              <a:xfrm>
                <a:off x="7438210" y="3373331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w3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365435-FDF5-9248-B481-DD6A21F5BB3B}"/>
                  </a:ext>
                </a:extLst>
              </p:cNvPr>
              <p:cNvSpPr txBox="1"/>
              <p:nvPr/>
            </p:nvSpPr>
            <p:spPr>
              <a:xfrm>
                <a:off x="6147505" y="1434344"/>
                <a:ext cx="17281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dirty="0"/>
                  <a:t>Step 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7F6156-84A6-AC43-8468-7CC668EB2CFB}"/>
                  </a:ext>
                </a:extLst>
              </p:cNvPr>
              <p:cNvSpPr txBox="1"/>
              <p:nvPr/>
            </p:nvSpPr>
            <p:spPr>
              <a:xfrm>
                <a:off x="5842246" y="4187348"/>
                <a:ext cx="22262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/>
                  <a:t>Nodes train the model locally with their own (edge) data</a:t>
                </a:r>
                <a:endParaRPr lang="en-CY" sz="1800" b="0" dirty="0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1B9001B-0398-7E40-9E3C-810E926D61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569843" y="2088190"/>
                <a:ext cx="808408" cy="638813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31261A-ECF2-EB44-87FD-72E6AADD62AD}"/>
                </a:ext>
              </a:extLst>
            </p:cNvPr>
            <p:cNvCxnSpPr>
              <a:cxnSpLocks/>
              <a:stCxn id="27" idx="1"/>
            </p:cNvCxnSpPr>
            <p:nvPr/>
          </p:nvCxnSpPr>
          <p:spPr bwMode="auto">
            <a:xfrm>
              <a:off x="5922318" y="3660236"/>
              <a:ext cx="647525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6024233-6461-964E-82DC-744698C23F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99328" y="3526697"/>
              <a:ext cx="652740" cy="27756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76CA842-FC61-904A-877F-4E0E8B1FD3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5190" y="3636567"/>
              <a:ext cx="593196" cy="20862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037B5452-2209-294B-9A74-C84F33788A5E}"/>
                </a:ext>
              </a:extLst>
            </p:cNvPr>
            <p:cNvSpPr/>
            <p:nvPr/>
          </p:nvSpPr>
          <p:spPr bwMode="auto">
            <a:xfrm>
              <a:off x="6062523" y="383407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78B99C7-D498-654B-98AE-5DFAF02A3A6F}"/>
                </a:ext>
              </a:extLst>
            </p:cNvPr>
            <p:cNvSpPr/>
            <p:nvPr/>
          </p:nvSpPr>
          <p:spPr bwMode="auto">
            <a:xfrm flipH="1" flipV="1">
              <a:off x="6307569" y="385369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EE65959-6BA9-874D-837D-0421F82FEF30}"/>
                </a:ext>
              </a:extLst>
            </p:cNvPr>
            <p:cNvSpPr/>
            <p:nvPr/>
          </p:nvSpPr>
          <p:spPr bwMode="auto">
            <a:xfrm>
              <a:off x="6442658" y="345344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1DA278F-5158-9846-BFA6-1485666F288F}"/>
                </a:ext>
              </a:extLst>
            </p:cNvPr>
            <p:cNvSpPr/>
            <p:nvPr/>
          </p:nvSpPr>
          <p:spPr bwMode="auto">
            <a:xfrm>
              <a:off x="6269726" y="346470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ADB8685-6A1C-0646-BDA2-3543AAC17D93}"/>
                </a:ext>
              </a:extLst>
            </p:cNvPr>
            <p:cNvSpPr/>
            <p:nvPr/>
          </p:nvSpPr>
          <p:spPr bwMode="auto">
            <a:xfrm>
              <a:off x="7789132" y="381212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B39BBDD-C975-714A-91C3-AD09D57D3E1B}"/>
                </a:ext>
              </a:extLst>
            </p:cNvPr>
            <p:cNvSpPr/>
            <p:nvPr/>
          </p:nvSpPr>
          <p:spPr bwMode="auto">
            <a:xfrm flipH="1" flipV="1">
              <a:off x="7968208" y="3559256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631E00-4E7D-1F46-97AD-54D7DEFAEDE4}"/>
                </a:ext>
              </a:extLst>
            </p:cNvPr>
            <p:cNvSpPr/>
            <p:nvPr/>
          </p:nvSpPr>
          <p:spPr bwMode="auto">
            <a:xfrm>
              <a:off x="7918355" y="343058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8967152-ED9E-6C44-8E08-791AFA97179E}"/>
                </a:ext>
              </a:extLst>
            </p:cNvPr>
            <p:cNvSpPr/>
            <p:nvPr/>
          </p:nvSpPr>
          <p:spPr bwMode="auto">
            <a:xfrm>
              <a:off x="7789131" y="3495301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A0EC119-1087-854F-9230-450D591E8094}"/>
                </a:ext>
              </a:extLst>
            </p:cNvPr>
            <p:cNvSpPr/>
            <p:nvPr/>
          </p:nvSpPr>
          <p:spPr bwMode="auto">
            <a:xfrm rot="16486922">
              <a:off x="6893908" y="383083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5DBA483-FCFA-394A-9B8C-F4C358A770A8}"/>
                </a:ext>
              </a:extLst>
            </p:cNvPr>
            <p:cNvSpPr/>
            <p:nvPr/>
          </p:nvSpPr>
          <p:spPr bwMode="auto">
            <a:xfrm rot="16486922" flipH="1" flipV="1">
              <a:off x="7111242" y="3835901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E5636E5-465E-E74C-9944-DC3F5F3256B2}"/>
                </a:ext>
              </a:extLst>
            </p:cNvPr>
            <p:cNvSpPr/>
            <p:nvPr/>
          </p:nvSpPr>
          <p:spPr bwMode="auto">
            <a:xfrm rot="16486922">
              <a:off x="7240276" y="368539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97C071-F13F-8642-A2BD-673E3CA6E551}"/>
                </a:ext>
              </a:extLst>
            </p:cNvPr>
            <p:cNvSpPr/>
            <p:nvPr/>
          </p:nvSpPr>
          <p:spPr bwMode="auto">
            <a:xfrm rot="16486922">
              <a:off x="7161783" y="344067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BF74B3A-5B5B-A54C-82E2-7A1BF24ADC5E}"/>
                </a:ext>
              </a:extLst>
            </p:cNvPr>
            <p:cNvSpPr/>
            <p:nvPr/>
          </p:nvSpPr>
          <p:spPr bwMode="auto">
            <a:xfrm>
              <a:off x="6005031" y="352317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15041E8-6950-6243-AA5A-3880705BD0C7}"/>
                </a:ext>
              </a:extLst>
            </p:cNvPr>
            <p:cNvSpPr/>
            <p:nvPr/>
          </p:nvSpPr>
          <p:spPr bwMode="auto">
            <a:xfrm>
              <a:off x="6089019" y="343202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7A5B8AC-A758-5545-8B77-155A1A06ABAB}"/>
                </a:ext>
              </a:extLst>
            </p:cNvPr>
            <p:cNvSpPr/>
            <p:nvPr/>
          </p:nvSpPr>
          <p:spPr bwMode="auto">
            <a:xfrm>
              <a:off x="6758034" y="352173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D353899-9B77-1F43-B9D8-77C0C9E45445}"/>
                </a:ext>
              </a:extLst>
            </p:cNvPr>
            <p:cNvSpPr/>
            <p:nvPr/>
          </p:nvSpPr>
          <p:spPr bwMode="auto">
            <a:xfrm>
              <a:off x="6955377" y="344184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C21143F-7006-3044-BBFC-95C433D8BEE8}"/>
                </a:ext>
              </a:extLst>
            </p:cNvPr>
            <p:cNvSpPr/>
            <p:nvPr/>
          </p:nvSpPr>
          <p:spPr bwMode="auto">
            <a:xfrm>
              <a:off x="7559640" y="352766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322B52F-2D36-974D-AB03-CAB6BC8BE484}"/>
                </a:ext>
              </a:extLst>
            </p:cNvPr>
            <p:cNvSpPr/>
            <p:nvPr/>
          </p:nvSpPr>
          <p:spPr bwMode="auto">
            <a:xfrm>
              <a:off x="7681480" y="342054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705710F-028E-BD49-813C-955D0E420144}"/>
                </a:ext>
              </a:extLst>
            </p:cNvPr>
            <p:cNvSpPr/>
            <p:nvPr/>
          </p:nvSpPr>
          <p:spPr bwMode="auto">
            <a:xfrm>
              <a:off x="6464424" y="368539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915FA0-36D9-EC45-BEE9-78454CD7B0F7}"/>
                </a:ext>
              </a:extLst>
            </p:cNvPr>
            <p:cNvSpPr/>
            <p:nvPr/>
          </p:nvSpPr>
          <p:spPr bwMode="auto">
            <a:xfrm>
              <a:off x="7536780" y="3845187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2415A18-14B3-0049-ABC3-5AC1847B4223}"/>
              </a:ext>
            </a:extLst>
          </p:cNvPr>
          <p:cNvSpPr txBox="1"/>
          <p:nvPr/>
        </p:nvSpPr>
        <p:spPr>
          <a:xfrm>
            <a:off x="307889" y="5640769"/>
            <a:ext cx="1106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2800" i="1" dirty="0">
                <a:solidFill>
                  <a:srgbClr val="FF0000"/>
                </a:solidFill>
              </a:rPr>
              <a:t>Problem: Applying FL on Blockchain would result in expensive PoW (Proof-of-Work) compution </a:t>
            </a:r>
            <a:r>
              <a:rPr lang="en-CY" sz="2800" i="1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CY" sz="2800" i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0A949-5B15-3E43-B789-4F489E2A40C2}"/>
              </a:ext>
            </a:extLst>
          </p:cNvPr>
          <p:cNvGrpSpPr/>
          <p:nvPr/>
        </p:nvGrpSpPr>
        <p:grpSpPr>
          <a:xfrm>
            <a:off x="8775992" y="1268760"/>
            <a:ext cx="2465496" cy="4507330"/>
            <a:chOff x="8775992" y="1268760"/>
            <a:chExt cx="2465496" cy="4507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537771-207E-3B46-850C-8ACC0992FAB3}"/>
                </a:ext>
              </a:extLst>
            </p:cNvPr>
            <p:cNvGrpSpPr/>
            <p:nvPr/>
          </p:nvGrpSpPr>
          <p:grpSpPr>
            <a:xfrm>
              <a:off x="8775992" y="1268760"/>
              <a:ext cx="2465496" cy="4507330"/>
              <a:chOff x="8775992" y="1434344"/>
              <a:chExt cx="2465496" cy="4507330"/>
            </a:xfrm>
          </p:grpSpPr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29B47D0-54F5-9E46-9C9A-4EA547A4596E}"/>
                  </a:ext>
                </a:extLst>
              </p:cNvPr>
              <p:cNvGrpSpPr/>
              <p:nvPr/>
            </p:nvGrpSpPr>
            <p:grpSpPr>
              <a:xfrm>
                <a:off x="8775992" y="1434344"/>
                <a:ext cx="2465496" cy="4507330"/>
                <a:chOff x="8775992" y="1434344"/>
                <a:chExt cx="2465496" cy="450733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C8B5865-224E-3544-888F-C47B814BB0C4}"/>
                    </a:ext>
                  </a:extLst>
                </p:cNvPr>
                <p:cNvGrpSpPr/>
                <p:nvPr/>
              </p:nvGrpSpPr>
              <p:grpSpPr>
                <a:xfrm>
                  <a:off x="8775992" y="1434344"/>
                  <a:ext cx="2226262" cy="4507330"/>
                  <a:chOff x="8775992" y="1434344"/>
                  <a:chExt cx="2226262" cy="4507330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CF10ACC-E82E-604A-BA7C-6271A4427726}"/>
                      </a:ext>
                    </a:extLst>
                  </p:cNvPr>
                  <p:cNvSpPr/>
                  <p:nvPr/>
                </p:nvSpPr>
                <p:spPr>
                  <a:xfrm>
                    <a:off x="9552384" y="2088190"/>
                    <a:ext cx="808408" cy="64807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D0B6677F-A7D2-A848-987B-E7680A719D3F}"/>
                      </a:ext>
                    </a:extLst>
                  </p:cNvPr>
                  <p:cNvSpPr/>
                  <p:nvPr/>
                </p:nvSpPr>
                <p:spPr>
                  <a:xfrm>
                    <a:off x="9630198" y="3361240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w2</a:t>
                    </a: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E2E7D521-F285-B448-B1BD-3DCE1AF93E47}"/>
                      </a:ext>
                    </a:extLst>
                  </p:cNvPr>
                  <p:cNvSpPr/>
                  <p:nvPr/>
                </p:nvSpPr>
                <p:spPr>
                  <a:xfrm>
                    <a:off x="8856064" y="3361239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w1</a:t>
                    </a: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9F3AD11-09BA-0D44-92DE-E2C9D7958655}"/>
                      </a:ext>
                    </a:extLst>
                  </p:cNvPr>
                  <p:cNvSpPr/>
                  <p:nvPr/>
                </p:nvSpPr>
                <p:spPr>
                  <a:xfrm>
                    <a:off x="10371956" y="3373331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w3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5411F819-0EEF-554B-9E90-2210A5C3FDD8}"/>
                      </a:ext>
                    </a:extLst>
                  </p:cNvPr>
                  <p:cNvSpPr txBox="1"/>
                  <p:nvPr/>
                </p:nvSpPr>
                <p:spPr>
                  <a:xfrm>
                    <a:off x="9081251" y="1434344"/>
                    <a:ext cx="172819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Y" dirty="0"/>
                      <a:t>Step 4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1255188-3AE7-2848-892E-00E4C51674E8}"/>
                      </a:ext>
                    </a:extLst>
                  </p:cNvPr>
                  <p:cNvSpPr txBox="1"/>
                  <p:nvPr/>
                </p:nvSpPr>
                <p:spPr>
                  <a:xfrm>
                    <a:off x="8775992" y="4187348"/>
                    <a:ext cx="2226262" cy="17543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0" dirty="0"/>
                      <a:t>Central server pools model results and generate one global mode with ought accessing any data</a:t>
                    </a:r>
                    <a:endParaRPr lang="en-CY" sz="1800" b="0" dirty="0"/>
                  </a:p>
                </p:txBody>
              </p:sp>
            </p:grp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34C2FDB-E973-DC44-BF8A-3BEEB2461E26}"/>
                    </a:ext>
                  </a:extLst>
                </p:cNvPr>
                <p:cNvCxnSpPr>
                  <a:cxnSpLocks/>
                  <a:stCxn id="32" idx="1"/>
                  <a:endCxn id="32" idx="3"/>
                </p:cNvCxnSpPr>
                <p:nvPr/>
              </p:nvCxnSpPr>
              <p:spPr bwMode="auto">
                <a:xfrm>
                  <a:off x="9552384" y="2412226"/>
                  <a:ext cx="808408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9A802B19-2141-234B-90A1-6B47367FDDE8}"/>
                    </a:ext>
                  </a:extLst>
                </p:cNvPr>
                <p:cNvSpPr txBox="1"/>
                <p:nvPr/>
              </p:nvSpPr>
              <p:spPr>
                <a:xfrm>
                  <a:off x="10377397" y="2250209"/>
                  <a:ext cx="8640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1400" b="0" i="1" dirty="0"/>
                    <a:t>average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3662738-99AA-1841-ABD4-2A524167C333}"/>
                    </a:ext>
                  </a:extLst>
                </p:cNvPr>
                <p:cNvCxnSpPr/>
                <p:nvPr/>
              </p:nvCxnSpPr>
              <p:spPr bwMode="auto">
                <a:xfrm>
                  <a:off x="9192344" y="3029251"/>
                  <a:ext cx="149760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398B5EE-FAA2-1D46-BB90-A6DEF61BD3C4}"/>
                    </a:ext>
                  </a:extLst>
                </p:cNvPr>
                <p:cNvSpPr txBox="1"/>
                <p:nvPr/>
              </p:nvSpPr>
              <p:spPr>
                <a:xfrm>
                  <a:off x="10080253" y="2750047"/>
                  <a:ext cx="8640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0" i="1" dirty="0"/>
                    <a:t>U</a:t>
                  </a:r>
                  <a:r>
                    <a:rPr lang="en-CY" sz="1400" b="0" i="1" dirty="0"/>
                    <a:t>pload</a:t>
                  </a:r>
                </a:p>
              </p:txBody>
            </p:sp>
          </p:grpSp>
          <p:cxnSp>
            <p:nvCxnSpPr>
              <p:cNvPr id="3" name="Ευθεία γραμμή σύνδεσης 2">
                <a:extLst>
                  <a:ext uri="{FF2B5EF4-FFF2-40B4-BE49-F238E27FC236}">
                    <a16:creationId xmlns:a16="http://schemas.microsoft.com/office/drawing/2014/main" id="{82256DDA-AD90-4DEE-BED3-7F9F27CFE4B6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 bwMode="auto">
              <a:xfrm>
                <a:off x="8856064" y="3660236"/>
                <a:ext cx="630298" cy="18495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Ευθεία γραμμή σύνδεσης 71">
                <a:extLst>
                  <a:ext uri="{FF2B5EF4-FFF2-40B4-BE49-F238E27FC236}">
                    <a16:creationId xmlns:a16="http://schemas.microsoft.com/office/drawing/2014/main" id="{47BEA387-E5A2-4C12-9982-6BB97D6DE6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40076" y="3464702"/>
                <a:ext cx="620420" cy="33698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Ευθεία γραμμή σύνδεσης 73">
                <a:extLst>
                  <a:ext uri="{FF2B5EF4-FFF2-40B4-BE49-F238E27FC236}">
                    <a16:creationId xmlns:a16="http://schemas.microsoft.com/office/drawing/2014/main" id="{E6FAE481-C15A-4448-BA1D-409CD8B5C7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85378" y="3567454"/>
                <a:ext cx="630298" cy="18495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Ευθύγραμμο βέλος σύνδεσης 23">
                <a:extLst>
                  <a:ext uri="{FF2B5EF4-FFF2-40B4-BE49-F238E27FC236}">
                    <a16:creationId xmlns:a16="http://schemas.microsoft.com/office/drawing/2014/main" id="{EF4EE5D0-046F-4AB3-9295-4D74EBD0F806}"/>
                  </a:ext>
                </a:extLst>
              </p:cNvPr>
              <p:cNvCxnSpPr>
                <a:cxnSpLocks/>
                <a:stCxn id="33" idx="0"/>
              </p:cNvCxnSpPr>
              <p:nvPr/>
            </p:nvCxnSpPr>
            <p:spPr bwMode="auto">
              <a:xfrm flipV="1">
                <a:off x="9945347" y="2750047"/>
                <a:ext cx="0" cy="6111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01E5EE-214E-1245-8E7F-942970473A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97546" y="2855431"/>
              <a:ext cx="1" cy="33582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1BDD418-133F-2346-8F1D-C8363F1543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687285" y="2857906"/>
              <a:ext cx="1" cy="33582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592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EDADF-CF8B-0043-824F-62E15D47F5EA}"/>
              </a:ext>
            </a:extLst>
          </p:cNvPr>
          <p:cNvSpPr/>
          <p:nvPr/>
        </p:nvSpPr>
        <p:spPr>
          <a:xfrm>
            <a:off x="616494" y="1196752"/>
            <a:ext cx="1091568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E3273-2C4B-8B4A-B7B7-8768B78660CF}"/>
              </a:ext>
            </a:extLst>
          </p:cNvPr>
          <p:cNvSpPr/>
          <p:nvPr/>
        </p:nvSpPr>
        <p:spPr>
          <a:xfrm>
            <a:off x="616495" y="1218802"/>
            <a:ext cx="1091568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A52879D-2EC7-476E-8846-BBA5E5E3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PoFL</a:t>
            </a:r>
            <a:r>
              <a:rPr lang="en-US" dirty="0"/>
              <a:t> Consensus Algorithm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946FED-68DE-4CB3-B5C3-03D4E5F4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6" y="1218801"/>
            <a:ext cx="10872368" cy="5162527"/>
          </a:xfrm>
        </p:spPr>
        <p:txBody>
          <a:bodyPr/>
          <a:lstStyle/>
          <a:p>
            <a:r>
              <a:rPr lang="en-GB" b="1" dirty="0" err="1"/>
              <a:t>PoFL</a:t>
            </a:r>
            <a:r>
              <a:rPr lang="en-GB" b="1" dirty="0"/>
              <a:t> (Proof of Federated Learning) consensus protocol: </a:t>
            </a:r>
            <a:r>
              <a:rPr lang="en-GB" dirty="0"/>
              <a:t>aims to minimize the expensive </a:t>
            </a:r>
            <a:r>
              <a:rPr lang="en-GB" dirty="0" err="1"/>
              <a:t>PoW</a:t>
            </a:r>
            <a:r>
              <a:rPr lang="en-GB" dirty="0"/>
              <a:t> computation by providing training coins to users that participate in the training process.</a:t>
            </a:r>
            <a:br>
              <a:rPr lang="en-GB" sz="2800" dirty="0"/>
            </a:b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C8A56-167A-7C4F-97A8-F29B7C7D1CD2}"/>
              </a:ext>
            </a:extLst>
          </p:cNvPr>
          <p:cNvGrpSpPr/>
          <p:nvPr/>
        </p:nvGrpSpPr>
        <p:grpSpPr>
          <a:xfrm>
            <a:off x="9259481" y="3353938"/>
            <a:ext cx="2385424" cy="2536980"/>
            <a:chOff x="8856064" y="1434344"/>
            <a:chExt cx="2385424" cy="253698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63ABD5-EB47-4141-B5E1-0892AB1C631A}"/>
                </a:ext>
              </a:extLst>
            </p:cNvPr>
            <p:cNvGrpSpPr/>
            <p:nvPr/>
          </p:nvGrpSpPr>
          <p:grpSpPr>
            <a:xfrm>
              <a:off x="8856064" y="1434344"/>
              <a:ext cx="2385424" cy="2536980"/>
              <a:chOff x="8856064" y="1434344"/>
              <a:chExt cx="2385424" cy="25369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EB7B37F-4ADA-074B-98EF-F8DE4A1C7A04}"/>
                  </a:ext>
                </a:extLst>
              </p:cNvPr>
              <p:cNvGrpSpPr/>
              <p:nvPr/>
            </p:nvGrpSpPr>
            <p:grpSpPr>
              <a:xfrm>
                <a:off x="8856064" y="1434344"/>
                <a:ext cx="2146190" cy="2536980"/>
                <a:chOff x="8856064" y="1434344"/>
                <a:chExt cx="2146190" cy="253698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E32853C-20C4-5841-83CD-AA4DFA514972}"/>
                    </a:ext>
                  </a:extLst>
                </p:cNvPr>
                <p:cNvSpPr/>
                <p:nvPr/>
              </p:nvSpPr>
              <p:spPr>
                <a:xfrm>
                  <a:off x="9552384" y="2088190"/>
                  <a:ext cx="808408" cy="6480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dirty="0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72C33C2-1597-CD44-B01D-551FDA009905}"/>
                    </a:ext>
                  </a:extLst>
                </p:cNvPr>
                <p:cNvSpPr/>
                <p:nvPr/>
              </p:nvSpPr>
              <p:spPr>
                <a:xfrm>
                  <a:off x="9630198" y="3361240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6BA43927-3FAB-714C-B5F9-26684DFE4C03}"/>
                    </a:ext>
                  </a:extLst>
                </p:cNvPr>
                <p:cNvSpPr/>
                <p:nvPr/>
              </p:nvSpPr>
              <p:spPr>
                <a:xfrm>
                  <a:off x="8856064" y="3361239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w1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CF46210-E9B7-8A46-A48D-39B9B5B6C3D1}"/>
                    </a:ext>
                  </a:extLst>
                </p:cNvPr>
                <p:cNvSpPr/>
                <p:nvPr/>
              </p:nvSpPr>
              <p:spPr>
                <a:xfrm>
                  <a:off x="10371956" y="3373331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w3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427A02C-1AE8-844F-8C80-6FC8BEFA35B0}"/>
                    </a:ext>
                  </a:extLst>
                </p:cNvPr>
                <p:cNvSpPr txBox="1"/>
                <p:nvPr/>
              </p:nvSpPr>
              <p:spPr>
                <a:xfrm>
                  <a:off x="9081251" y="1434344"/>
                  <a:ext cx="172819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dirty="0"/>
                    <a:t>Step 4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2E342C2-64C2-8A43-ADAA-72811EC46BDD}"/>
                  </a:ext>
                </a:extLst>
              </p:cNvPr>
              <p:cNvCxnSpPr>
                <a:cxnSpLocks/>
                <a:stCxn id="38" idx="1"/>
                <a:endCxn id="38" idx="3"/>
              </p:cNvCxnSpPr>
              <p:nvPr/>
            </p:nvCxnSpPr>
            <p:spPr bwMode="auto">
              <a:xfrm>
                <a:off x="9552384" y="2412226"/>
                <a:ext cx="808408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E852911-1010-DF44-AB3C-FFB4F6ABB580}"/>
                  </a:ext>
                </a:extLst>
              </p:cNvPr>
              <p:cNvSpPr txBox="1"/>
              <p:nvPr/>
            </p:nvSpPr>
            <p:spPr>
              <a:xfrm>
                <a:off x="10377397" y="2250209"/>
                <a:ext cx="8640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1400" b="0" i="1" dirty="0"/>
                  <a:t>average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DB3A6F2-2EAD-0A43-A20C-70F9F169B5F6}"/>
                  </a:ext>
                </a:extLst>
              </p:cNvPr>
              <p:cNvCxnSpPr/>
              <p:nvPr/>
            </p:nvCxnSpPr>
            <p:spPr bwMode="auto">
              <a:xfrm>
                <a:off x="9192344" y="3029251"/>
                <a:ext cx="149760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FBBAD66-9809-8344-9A1D-E5D74D06231E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 bwMode="auto">
              <a:xfrm flipV="1">
                <a:off x="10687105" y="3037503"/>
                <a:ext cx="1" cy="33582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961E9-808C-504D-BBA7-2DDF0B75184D}"/>
                  </a:ext>
                </a:extLst>
              </p:cNvPr>
              <p:cNvSpPr txBox="1"/>
              <p:nvPr/>
            </p:nvSpPr>
            <p:spPr>
              <a:xfrm>
                <a:off x="10080253" y="2750047"/>
                <a:ext cx="8640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0" i="1" dirty="0"/>
                  <a:t>U</a:t>
                </a:r>
                <a:r>
                  <a:rPr lang="en-CY" sz="1400" b="0" i="1" dirty="0"/>
                  <a:t>pload</a:t>
                </a:r>
              </a:p>
            </p:txBody>
          </p:sp>
        </p:grpSp>
        <p:cxnSp>
          <p:nvCxnSpPr>
            <p:cNvPr id="27" name="Ευθεία γραμμή σύνδεσης 2">
              <a:extLst>
                <a:ext uri="{FF2B5EF4-FFF2-40B4-BE49-F238E27FC236}">
                  <a16:creationId xmlns:a16="http://schemas.microsoft.com/office/drawing/2014/main" id="{25EB4744-E5F4-3C4C-892E-311356595BB5}"/>
                </a:ext>
              </a:extLst>
            </p:cNvPr>
            <p:cNvCxnSpPr>
              <a:cxnSpLocks/>
              <a:stCxn id="40" idx="1"/>
            </p:cNvCxnSpPr>
            <p:nvPr/>
          </p:nvCxnSpPr>
          <p:spPr bwMode="auto">
            <a:xfrm>
              <a:off x="8856064" y="3660236"/>
              <a:ext cx="630298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Ευθεία γραμμή σύνδεσης 71">
              <a:extLst>
                <a:ext uri="{FF2B5EF4-FFF2-40B4-BE49-F238E27FC236}">
                  <a16:creationId xmlns:a16="http://schemas.microsoft.com/office/drawing/2014/main" id="{67B78635-D297-164E-B39F-4C225D642FE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40076" y="3464702"/>
              <a:ext cx="620420" cy="33698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Ευθεία γραμμή σύνδεσης 73">
              <a:extLst>
                <a:ext uri="{FF2B5EF4-FFF2-40B4-BE49-F238E27FC236}">
                  <a16:creationId xmlns:a16="http://schemas.microsoft.com/office/drawing/2014/main" id="{9F351265-3800-034F-B9D3-9D09D51BBF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385378" y="3567454"/>
              <a:ext cx="630298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Ευθύγραμμο βέλος σύνδεσης 23">
              <a:extLst>
                <a:ext uri="{FF2B5EF4-FFF2-40B4-BE49-F238E27FC236}">
                  <a16:creationId xmlns:a16="http://schemas.microsoft.com/office/drawing/2014/main" id="{1000D227-5A2E-D946-AD46-5D6F659C09F1}"/>
                </a:ext>
              </a:extLst>
            </p:cNvPr>
            <p:cNvCxnSpPr>
              <a:cxnSpLocks/>
              <a:stCxn id="39" idx="0"/>
            </p:cNvCxnSpPr>
            <p:nvPr/>
          </p:nvCxnSpPr>
          <p:spPr bwMode="auto">
            <a:xfrm flipV="1">
              <a:off x="9945347" y="2750047"/>
              <a:ext cx="0" cy="61119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4" name="Θέση περιεχομένου 2">
            <a:extLst>
              <a:ext uri="{FF2B5EF4-FFF2-40B4-BE49-F238E27FC236}">
                <a16:creationId xmlns:a16="http://schemas.microsoft.com/office/drawing/2014/main" id="{222AAAF8-1B5F-EE40-8BBE-8B5B56F92FE0}"/>
              </a:ext>
            </a:extLst>
          </p:cNvPr>
          <p:cNvSpPr txBox="1">
            <a:spLocks/>
          </p:cNvSpPr>
          <p:nvPr/>
        </p:nvSpPr>
        <p:spPr bwMode="auto">
          <a:xfrm>
            <a:off x="385983" y="3343999"/>
            <a:ext cx="9123571" cy="27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GB" b="0" kern="0" dirty="0"/>
              <a:t>Nodes receiving the most </a:t>
            </a:r>
            <a:r>
              <a:rPr lang="en-GB" kern="0" dirty="0"/>
              <a:t>accuracy</a:t>
            </a:r>
            <a:r>
              <a:rPr lang="en-GB" b="0" kern="0" dirty="0"/>
              <a:t> coupled with the difficulty of the block are </a:t>
            </a:r>
            <a:r>
              <a:rPr lang="en-GB" kern="0" dirty="0"/>
              <a:t>recognized as the winner of the given round.</a:t>
            </a:r>
            <a:endParaRPr lang="en-GB" sz="2400" kern="0" dirty="0"/>
          </a:p>
          <a:p>
            <a:pPr lvl="1"/>
            <a:r>
              <a:rPr lang="en-GB" b="0" kern="0" dirty="0"/>
              <a:t>In </a:t>
            </a:r>
            <a:r>
              <a:rPr lang="en-GB" kern="0" dirty="0"/>
              <a:t>every training round </a:t>
            </a:r>
            <a:r>
              <a:rPr lang="en-GB" b="0" kern="0" dirty="0"/>
              <a:t>the </a:t>
            </a:r>
            <a:r>
              <a:rPr lang="en-GB" kern="0" dirty="0"/>
              <a:t>coins</a:t>
            </a:r>
            <a:r>
              <a:rPr lang="en-GB" b="0" kern="0" dirty="0"/>
              <a:t> will be </a:t>
            </a:r>
            <a:r>
              <a:rPr lang="en-GB" kern="0" dirty="0"/>
              <a:t>adjusted</a:t>
            </a:r>
            <a:r>
              <a:rPr lang="en-GB" b="0" kern="0" dirty="0"/>
              <a:t> to the users </a:t>
            </a:r>
            <a:r>
              <a:rPr lang="en-GB" kern="0" dirty="0"/>
              <a:t>depending</a:t>
            </a:r>
            <a:r>
              <a:rPr lang="en-GB" b="0" kern="0" dirty="0"/>
              <a:t> on their work.</a:t>
            </a:r>
          </a:p>
          <a:p>
            <a:pPr lvl="2"/>
            <a:r>
              <a:rPr lang="en-GB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Coins are mapped to physical application scenario semantics (e.g., Telco or Video Scenario coins are owned by Participating parties)</a:t>
            </a:r>
            <a:endParaRPr lang="el-GR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593F09-D6ED-0140-83BE-58B263B26BC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02565" y="4945004"/>
            <a:ext cx="1" cy="33582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0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478A8-6B5D-47F6-A1AB-B8D8EC0C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ED2151-CC9F-4CB7-97A3-183ECDCA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66" y="1268760"/>
            <a:ext cx="7505880" cy="5169755"/>
          </a:xfrm>
        </p:spPr>
        <p:txBody>
          <a:bodyPr/>
          <a:lstStyle/>
          <a:p>
            <a:pPr algn="just"/>
            <a:r>
              <a:rPr lang="en-US" sz="2400" b="1" dirty="0"/>
              <a:t>Current Status: </a:t>
            </a:r>
          </a:p>
          <a:p>
            <a:pPr lvl="1" algn="just"/>
            <a:r>
              <a:rPr lang="en-US" sz="2000" dirty="0"/>
              <a:t>We have implemented </a:t>
            </a:r>
            <a:r>
              <a:rPr lang="en-US" sz="2000" b="1" dirty="0" err="1"/>
              <a:t>Triastore</a:t>
            </a:r>
            <a:r>
              <a:rPr lang="en-US" sz="2000" b="1" dirty="0"/>
              <a:t>, </a:t>
            </a:r>
            <a:r>
              <a:rPr lang="en-US" sz="2000" dirty="0"/>
              <a:t>which is the </a:t>
            </a:r>
            <a:r>
              <a:rPr lang="en-US" sz="2000" b="1" dirty="0"/>
              <a:t>storage/blockchain </a:t>
            </a:r>
            <a:r>
              <a:rPr lang="en-US" sz="2000" dirty="0"/>
              <a:t>sub-system of </a:t>
            </a:r>
            <a:r>
              <a:rPr lang="en-US" sz="2000" dirty="0" err="1"/>
              <a:t>Triabase</a:t>
            </a:r>
            <a:r>
              <a:rPr lang="en-US" sz="2000" dirty="0"/>
              <a:t>.</a:t>
            </a:r>
          </a:p>
          <a:p>
            <a:pPr lvl="1" algn="just"/>
            <a:r>
              <a:rPr lang="en-US" sz="2000" dirty="0"/>
              <a:t>Preliminary Accuracy Performance with MNIST (image) dataset are very encouraging. [MDM21-Triastore paper]</a:t>
            </a:r>
          </a:p>
          <a:p>
            <a:pPr lvl="2" algn="just"/>
            <a:r>
              <a:rPr lang="en-US" sz="1600" dirty="0"/>
              <a:t>Additional Fabric Deployments on 9-node configuration are in the works. </a:t>
            </a:r>
          </a:p>
          <a:p>
            <a:pPr algn="just"/>
            <a:r>
              <a:rPr lang="en-US" sz="2400" b="1" dirty="0"/>
              <a:t>Future Work:</a:t>
            </a:r>
          </a:p>
          <a:p>
            <a:pPr lvl="1" algn="just"/>
            <a:r>
              <a:rPr lang="en-US" sz="2000" b="1" dirty="0"/>
              <a:t>Privacy</a:t>
            </a:r>
            <a:r>
              <a:rPr lang="en-US" sz="2000" dirty="0"/>
              <a:t> needs to be carefully handled in IoT environments. (</a:t>
            </a:r>
            <a:r>
              <a:rPr lang="el-GR" sz="2000" dirty="0"/>
              <a:t>ε-</a:t>
            </a:r>
            <a:r>
              <a:rPr lang="en-US" sz="2000" dirty="0"/>
              <a:t>differential, k-anonymity, l-diversity, etc.)</a:t>
            </a:r>
          </a:p>
          <a:p>
            <a:pPr lvl="1" algn="just"/>
            <a:r>
              <a:rPr lang="en-US" sz="2000" dirty="0"/>
              <a:t>Open-source and application-specific deployment of </a:t>
            </a:r>
            <a:r>
              <a:rPr lang="en-US" sz="2000" dirty="0" err="1"/>
              <a:t>Triabase</a:t>
            </a:r>
            <a:r>
              <a:rPr lang="en-US" sz="2000" dirty="0"/>
              <a:t> to some Web 3.0 scenario.</a:t>
            </a:r>
            <a:endParaRPr lang="el-G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26982-AC9A-C84F-9E9A-2691D1F7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37" y="1126544"/>
            <a:ext cx="3930989" cy="35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B33A-9A3E-A74E-BF0E-0A293F691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45" y="3502161"/>
            <a:ext cx="4291303" cy="2229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41B532-19AF-9143-ACAD-099BB7AC6BF9}"/>
              </a:ext>
            </a:extLst>
          </p:cNvPr>
          <p:cNvSpPr/>
          <p:nvPr/>
        </p:nvSpPr>
        <p:spPr>
          <a:xfrm>
            <a:off x="186990" y="5731456"/>
            <a:ext cx="117650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[MDM21-Triastore]: 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dirty="0" err="1">
                <a:solidFill>
                  <a:srgbClr val="428BCA"/>
                </a:solidFill>
                <a:latin typeface="Helvetica Neue" panose="02000503000000020004" pitchFamily="2" charset="0"/>
              </a:rPr>
              <a:t>Triastore</a:t>
            </a:r>
            <a:r>
              <a:rPr lang="en-GB" sz="1400" dirty="0">
                <a:solidFill>
                  <a:srgbClr val="428BCA"/>
                </a:solidFill>
                <a:latin typeface="Helvetica Neue" panose="02000503000000020004" pitchFamily="2" charset="0"/>
              </a:rPr>
              <a:t>: A Web 3.0 Blockchain Datastore for Massive IoT Workloads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, </a:t>
            </a:r>
            <a:r>
              <a:rPr lang="en-GB" sz="1400" dirty="0"/>
              <a:t>Panagiotis </a:t>
            </a:r>
            <a:r>
              <a:rPr lang="en-GB" sz="1400" dirty="0" err="1"/>
              <a:t>Drakatos</a:t>
            </a:r>
            <a:r>
              <a:rPr lang="en-GB" sz="1400" b="0" dirty="0"/>
              <a:t>, </a:t>
            </a:r>
            <a:r>
              <a:rPr lang="en-GB" sz="1400" b="0" dirty="0" err="1"/>
              <a:t>Erodotos</a:t>
            </a:r>
            <a:r>
              <a:rPr lang="en-GB" sz="1400" b="0" dirty="0"/>
              <a:t> Demetriou, </a:t>
            </a:r>
          </a:p>
          <a:p>
            <a:r>
              <a:rPr lang="en-GB" sz="1400" b="0" dirty="0" err="1"/>
              <a:t>Stavroulla</a:t>
            </a:r>
            <a:r>
              <a:rPr lang="en-GB" sz="1400" b="0" dirty="0"/>
              <a:t> </a:t>
            </a:r>
            <a:r>
              <a:rPr lang="en-GB" sz="1400" b="0" dirty="0" err="1"/>
              <a:t>Koumou</a:t>
            </a:r>
            <a:r>
              <a:rPr lang="en-GB" sz="1400" b="0" dirty="0"/>
              <a:t>, Andreas Konstantinidis, Demetrios </a:t>
            </a:r>
            <a:r>
              <a:rPr lang="en-GB" sz="1400" b="0" dirty="0" err="1"/>
              <a:t>Zeinalipour-Yazti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, 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Proceedings of the 19th IEEE International Conference on Mobile Data Management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 (</a:t>
            </a:r>
            <a:r>
              <a:rPr lang="en-GB" sz="1400" dirty="0">
                <a:solidFill>
                  <a:srgbClr val="428BCA"/>
                </a:solidFill>
                <a:latin typeface="Helvetica Neue" panose="02000503000000020004" pitchFamily="2" charset="0"/>
                <a:hlinkClick r:id="rId4"/>
              </a:rPr>
              <a:t>MDM ‘21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), June 15 - June 18, 2021, Toronto, Canada, 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2021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 </a:t>
            </a:r>
            <a:r>
              <a:rPr lang="en-GB" sz="1400" dirty="0">
                <a:solidFill>
                  <a:srgbClr val="FF0000"/>
                </a:solidFill>
                <a:latin typeface="Helvetica Neue" panose="02000503000000020004" pitchFamily="2" charset="0"/>
              </a:rPr>
              <a:t>(accepted)</a:t>
            </a:r>
            <a:endParaRPr lang="en-CY" sz="1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2EEDB-D6F9-F84D-82ED-DD655E95E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224" y="1740179"/>
            <a:ext cx="2268967" cy="16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50" y="5072990"/>
            <a:ext cx="2218262" cy="948775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0" y="-26647"/>
            <a:ext cx="12192000" cy="1573091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/>
              <a:t>Towards a Blockchain Database</a:t>
            </a:r>
            <a:br>
              <a:rPr lang="en-US" b="0" dirty="0"/>
            </a:br>
            <a:r>
              <a:rPr lang="en-US" b="0" dirty="0"/>
              <a:t>for Massive IoT Workloads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28934" y="2771035"/>
            <a:ext cx="11254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Panagiotis Drakatos</a:t>
            </a:r>
            <a:r>
              <a:rPr lang="en-GB" sz="2400" b="0" baseline="30000" dirty="0"/>
              <a:t>∗</a:t>
            </a:r>
            <a:r>
              <a:rPr lang="en-GB" sz="2400" b="0" dirty="0"/>
              <a:t>, </a:t>
            </a:r>
            <a:r>
              <a:rPr lang="en-GB" sz="2400" b="0" dirty="0" err="1"/>
              <a:t>Erodotos</a:t>
            </a:r>
            <a:r>
              <a:rPr lang="en-GB" sz="2400" b="0" dirty="0"/>
              <a:t> Demetriou</a:t>
            </a:r>
            <a:r>
              <a:rPr lang="en-GB" sz="2400" b="0" baseline="30000" dirty="0"/>
              <a:t>∗</a:t>
            </a:r>
            <a:r>
              <a:rPr lang="en-GB" sz="2400" b="0" dirty="0"/>
              <a:t>, </a:t>
            </a:r>
            <a:r>
              <a:rPr lang="en-GB" sz="2400" b="0" dirty="0" err="1"/>
              <a:t>Stavroulla</a:t>
            </a:r>
            <a:r>
              <a:rPr lang="en-GB" sz="2400" b="0" dirty="0"/>
              <a:t> </a:t>
            </a:r>
            <a:r>
              <a:rPr lang="en-GB" sz="2400" b="0" dirty="0" err="1"/>
              <a:t>Koumou</a:t>
            </a:r>
            <a:r>
              <a:rPr lang="en-GB" sz="2400" b="0" baseline="30000" dirty="0"/>
              <a:t>∗</a:t>
            </a:r>
            <a:r>
              <a:rPr lang="en-GB" sz="2400" b="0" dirty="0"/>
              <a:t>, Andreas Konstantinidis</a:t>
            </a:r>
            <a:r>
              <a:rPr lang="en-GB" sz="2400" b="0" baseline="30000" dirty="0"/>
              <a:t>∗‡</a:t>
            </a:r>
            <a:r>
              <a:rPr lang="en-GB" sz="2400" b="0" dirty="0"/>
              <a:t>, </a:t>
            </a:r>
          </a:p>
          <a:p>
            <a:pPr algn="ctr"/>
            <a:r>
              <a:rPr lang="en-GB" sz="2400" b="0" dirty="0"/>
              <a:t> Demetrios </a:t>
            </a:r>
            <a:r>
              <a:rPr lang="en-GB" sz="2400" b="0" dirty="0" err="1"/>
              <a:t>Zeinalipour-Yazti</a:t>
            </a:r>
            <a:r>
              <a:rPr lang="en-GB" sz="2400" b="0" baseline="30000" dirty="0"/>
              <a:t>∗</a:t>
            </a:r>
            <a:endParaRPr lang="en-US" sz="24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13269" y="3908685"/>
            <a:ext cx="114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2000" b="0" baseline="30000" dirty="0"/>
              <a:t>‡ 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Frederick University, 1036 Nicosia, Cyprus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12747" y="4573932"/>
            <a:ext cx="1125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{pdraka01, edemet01, skoumo01, akonstan, dzeina}@cs.ucy.ac.cy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https://blockdb.cs.ucy.ac.cy/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The 3</a:t>
            </a:r>
            <a:r>
              <a:rPr lang="en-US" sz="1800" b="0" baseline="30000" dirty="0">
                <a:solidFill>
                  <a:schemeClr val="bg1"/>
                </a:solidFill>
              </a:rPr>
              <a:t>rd</a:t>
            </a:r>
            <a:r>
              <a:rPr lang="en-US" sz="1800" b="0" dirty="0">
                <a:solidFill>
                  <a:schemeClr val="bg1"/>
                </a:solidFill>
              </a:rPr>
              <a:t> Intl. Workshop on Blockchain and Data Management, collocated with the 37th IEEE International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Conference on Data Engineering, April 19, 2021 Chania | Crete | Greece (online)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49" y="6322268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286607"/>
            <a:ext cx="335974" cy="33597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2892126A-97FD-443C-AEC8-F047C7424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34" y="1772816"/>
            <a:ext cx="7961312" cy="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7200" dirty="0">
                <a:solidFill>
                  <a:srgbClr val="00355D"/>
                </a:solidFill>
              </a:rPr>
              <a:t>Thank you!</a:t>
            </a:r>
          </a:p>
        </p:txBody>
      </p:sp>
      <p:pic>
        <p:nvPicPr>
          <p:cNvPr id="20" name="Picture 6" descr="Department of Mechanical - Frederick University - Home">
            <a:extLst>
              <a:ext uri="{FF2B5EF4-FFF2-40B4-BE49-F238E27FC236}">
                <a16:creationId xmlns:a16="http://schemas.microsoft.com/office/drawing/2014/main" id="{49059A51-D3BF-4EDB-9D9B-7FCE37A20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160209"/>
            <a:ext cx="2218261" cy="7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FDA134-9B96-C742-9F42-C8FB8CD47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536" y="188640"/>
            <a:ext cx="1103751" cy="1259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17EC93-1DEC-8541-A1E7-265B3D1AE7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503" y="3292376"/>
            <a:ext cx="2218262" cy="15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6D2F67-C5C1-4075-BC90-65D67169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The IoT Revolution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3902F5-DC00-49BF-86DB-07A5DEF0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24" y="1196752"/>
            <a:ext cx="10106687" cy="5125619"/>
          </a:xfrm>
        </p:spPr>
        <p:txBody>
          <a:bodyPr/>
          <a:lstStyle/>
          <a:p>
            <a:pPr algn="just"/>
            <a:r>
              <a:rPr lang="en-US" sz="2800" b="0" dirty="0"/>
              <a:t>Internet-connected smart devices will drastically increase to more than </a:t>
            </a:r>
            <a:r>
              <a:rPr lang="en-US" sz="2800" dirty="0"/>
              <a:t>500</a:t>
            </a:r>
            <a:r>
              <a:rPr lang="en-US" sz="2800" b="0" dirty="0"/>
              <a:t> for each typical family in the developed world by </a:t>
            </a:r>
            <a:r>
              <a:rPr lang="en-US" sz="2800" dirty="0"/>
              <a:t>2022.</a:t>
            </a:r>
          </a:p>
        </p:txBody>
      </p:sp>
      <p:pic>
        <p:nvPicPr>
          <p:cNvPr id="4" name="Picture 2" descr="4 Edge Computing Technologies Enabling IoT-Ready Network Infrastructure |  Lanner">
            <a:extLst>
              <a:ext uri="{FF2B5EF4-FFF2-40B4-BE49-F238E27FC236}">
                <a16:creationId xmlns:a16="http://schemas.microsoft.com/office/drawing/2014/main" id="{9764D60A-5E24-D64A-8086-C4B52C90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69" y="2366053"/>
            <a:ext cx="4855587" cy="35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B629FDE7-79D6-D14A-85A4-6F7B48BC4575}"/>
              </a:ext>
            </a:extLst>
          </p:cNvPr>
          <p:cNvSpPr txBox="1">
            <a:spLocks/>
          </p:cNvSpPr>
          <p:nvPr/>
        </p:nvSpPr>
        <p:spPr bwMode="auto">
          <a:xfrm>
            <a:off x="514524" y="2492896"/>
            <a:ext cx="6479175" cy="37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2400" b="0" dirty="0"/>
              <a:t>The </a:t>
            </a:r>
            <a:r>
              <a:rPr lang="en-US" sz="2400" dirty="0"/>
              <a:t>IoT revolution </a:t>
            </a:r>
            <a:r>
              <a:rPr lang="en-US" sz="2400" b="0" dirty="0"/>
              <a:t>is expected to bring the number of such devices close to a </a:t>
            </a:r>
            <a:r>
              <a:rPr lang="en-US" sz="2400" dirty="0"/>
              <a:t>staggering 40 billion in 2022, more than double from 2021.</a:t>
            </a:r>
          </a:p>
          <a:p>
            <a:pPr algn="just"/>
            <a:r>
              <a:rPr lang="en-US" sz="2800" b="0" dirty="0"/>
              <a:t>Massive IoT Workloads on the edge generate come with new business requirements (e.g., transparency)</a:t>
            </a:r>
          </a:p>
          <a:p>
            <a:pPr lvl="1" algn="just"/>
            <a:r>
              <a:rPr lang="en-US" sz="2400" b="0" dirty="0"/>
              <a:t>Relational (sequel), Document (</a:t>
            </a:r>
            <a:r>
              <a:rPr lang="en-US" sz="2400" b="0" dirty="0" err="1"/>
              <a:t>mongodb</a:t>
            </a:r>
            <a:r>
              <a:rPr lang="en-US" sz="2400" b="0" dirty="0"/>
              <a:t>), Temporal (</a:t>
            </a:r>
            <a:r>
              <a:rPr lang="en-US" sz="2400" b="0" dirty="0" err="1"/>
              <a:t>influxdb</a:t>
            </a:r>
            <a:r>
              <a:rPr lang="en-US" sz="2400" b="0" dirty="0"/>
              <a:t>), not ready for these type of workloads. </a:t>
            </a:r>
            <a:r>
              <a:rPr lang="en-US" sz="2400" b="0" dirty="0">
                <a:sym typeface="Wingdings" pitchFamily="2" charset="2"/>
              </a:rPr>
              <a:t>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9360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8F12-DA7B-1D47-94C7-E1380442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Blockchain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5469-0EC3-9848-8D1D-1B5B7F5D2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84" y="1196752"/>
            <a:ext cx="10952112" cy="5116321"/>
          </a:xfrm>
        </p:spPr>
        <p:txBody>
          <a:bodyPr/>
          <a:lstStyle/>
          <a:p>
            <a:pPr algn="just"/>
            <a:r>
              <a:rPr lang="en-US" b="1" dirty="0"/>
              <a:t>Blockchain: </a:t>
            </a:r>
            <a:r>
              <a:rPr lang="en-US" dirty="0"/>
              <a:t>technology for </a:t>
            </a:r>
            <a:r>
              <a:rPr lang="en-US" b="1" dirty="0"/>
              <a:t>storing</a:t>
            </a:r>
            <a:r>
              <a:rPr lang="en-US" dirty="0"/>
              <a:t> </a:t>
            </a:r>
            <a:r>
              <a:rPr lang="en-US" b="1" dirty="0"/>
              <a:t>transactional records </a:t>
            </a:r>
            <a:r>
              <a:rPr lang="en-US" dirty="0"/>
              <a:t>in a distributed “database” / chain. </a:t>
            </a:r>
          </a:p>
          <a:p>
            <a:pPr lvl="1" algn="just"/>
            <a:r>
              <a:rPr lang="en-US" dirty="0"/>
              <a:t>This technology is characterized by </a:t>
            </a:r>
            <a:r>
              <a:rPr lang="en-US" b="1" dirty="0"/>
              <a:t>decentralization</a:t>
            </a:r>
            <a:r>
              <a:rPr lang="en-US" dirty="0"/>
              <a:t> and </a:t>
            </a:r>
            <a:r>
              <a:rPr lang="en-US" b="1" dirty="0"/>
              <a:t>transparency</a:t>
            </a:r>
            <a:r>
              <a:rPr lang="en-US" dirty="0"/>
              <a:t>. </a:t>
            </a:r>
          </a:p>
          <a:p>
            <a:pPr lvl="1" algn="just"/>
            <a:r>
              <a:rPr lang="en-US" dirty="0"/>
              <a:t>Blockchain is principally used in </a:t>
            </a:r>
            <a:r>
              <a:rPr lang="en-US" b="1" dirty="0"/>
              <a:t>Cryptocurrencies</a:t>
            </a:r>
            <a:r>
              <a:rPr lang="en-US" dirty="0"/>
              <a:t>, but potentially it can be used in the </a:t>
            </a:r>
            <a:r>
              <a:rPr lang="en-US" b="1" dirty="0"/>
              <a:t>IoT industry </a:t>
            </a:r>
            <a:r>
              <a:rPr lang="en-US" dirty="0"/>
              <a:t>as well.</a:t>
            </a:r>
            <a:endParaRPr lang="en-US" sz="2400" dirty="0"/>
          </a:p>
          <a:p>
            <a:endParaRPr lang="en-US" dirty="0"/>
          </a:p>
          <a:p>
            <a:endParaRPr lang="en-CY" dirty="0"/>
          </a:p>
        </p:txBody>
      </p:sp>
      <p:pic>
        <p:nvPicPr>
          <p:cNvPr id="4" name="Picture 4" descr="Towards Blockchain Networks Tailored to IoT Devices - IEEE Blockchain  Initiative">
            <a:extLst>
              <a:ext uri="{FF2B5EF4-FFF2-40B4-BE49-F238E27FC236}">
                <a16:creationId xmlns:a16="http://schemas.microsoft.com/office/drawing/2014/main" id="{97EE7397-7134-7C43-B262-2F888011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4" y="4162164"/>
            <a:ext cx="5760640" cy="21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86F42-9989-9B4D-A7AA-004E6BFFF3BD}"/>
              </a:ext>
            </a:extLst>
          </p:cNvPr>
          <p:cNvSpPr txBox="1"/>
          <p:nvPr/>
        </p:nvSpPr>
        <p:spPr>
          <a:xfrm>
            <a:off x="6096000" y="4106358"/>
            <a:ext cx="5760640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Y" sz="2400" i="1" dirty="0">
                <a:solidFill>
                  <a:srgbClr val="FF0000"/>
                </a:solidFill>
              </a:rPr>
              <a:t>Problem: </a:t>
            </a:r>
            <a:r>
              <a:rPr lang="en-CY" sz="2400" b="0" i="1" dirty="0">
                <a:solidFill>
                  <a:schemeClr val="tx1"/>
                </a:solidFill>
              </a:rPr>
              <a:t>Transaction verification expensive (e.g., bitcoin: 10 min / TX)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Y" sz="2400" b="0" i="1" dirty="0">
                <a:solidFill>
                  <a:schemeClr val="tx1"/>
                </a:solidFill>
              </a:rPr>
              <a:t>Hyperledger Fabric: 3000 TX/sec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Y" sz="2400" b="0" i="1" dirty="0">
                <a:solidFill>
                  <a:schemeClr val="tx1"/>
                </a:solidFill>
              </a:rPr>
              <a:t>Bitcoin Satoshi Vision (SV): 9000 TX/sec</a:t>
            </a:r>
          </a:p>
          <a:p>
            <a:r>
              <a:rPr lang="en-CY" sz="2400" i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CY" sz="2400" i="1" dirty="0">
                <a:solidFill>
                  <a:srgbClr val="FF0000"/>
                </a:solidFill>
              </a:rPr>
              <a:t>IoT ingestion still suffers with these throughputs </a:t>
            </a:r>
            <a:r>
              <a:rPr lang="en-CY" sz="2400" i="1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CY" sz="24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BD126-3A27-1545-AB67-A047AFFF7481}"/>
              </a:ext>
            </a:extLst>
          </p:cNvPr>
          <p:cNvSpPr txBox="1"/>
          <p:nvPr/>
        </p:nvSpPr>
        <p:spPr>
          <a:xfrm>
            <a:off x="191344" y="616530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2800" dirty="0">
                <a:solidFill>
                  <a:srgbClr val="0090FF"/>
                </a:solidFill>
              </a:rPr>
              <a:t>Let’s see some examples …</a:t>
            </a:r>
          </a:p>
        </p:txBody>
      </p:sp>
    </p:spTree>
    <p:extLst>
      <p:ext uri="{BB962C8B-B14F-4D97-AF65-F5344CB8AC3E}">
        <p14:creationId xmlns:p14="http://schemas.microsoft.com/office/powerpoint/2010/main" val="28004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Scenario I: Telco Big Data Auditing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BB3DC-93AF-474D-BD3E-A7B718FA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74" y="1130358"/>
            <a:ext cx="3953056" cy="3396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97767A-AC17-CC4B-9001-AA2A456861C4}"/>
              </a:ext>
            </a:extLst>
          </p:cNvPr>
          <p:cNvSpPr/>
          <p:nvPr/>
        </p:nvSpPr>
        <p:spPr>
          <a:xfrm>
            <a:off x="8453671" y="5439960"/>
            <a:ext cx="3068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sz="2000" dirty="0">
                <a:hlinkClick r:id="rId4"/>
              </a:rPr>
              <a:t>https://tbd.cs.ucy.ac.cy/</a:t>
            </a:r>
            <a:endParaRPr lang="en-CY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DE5E9F-41FD-D644-A8BA-DB7B6D81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77522"/>
            <a:ext cx="7408949" cy="5400600"/>
          </a:xfrm>
        </p:spPr>
        <p:txBody>
          <a:bodyPr/>
          <a:lstStyle/>
          <a:p>
            <a:r>
              <a:rPr lang="en-US" sz="2400" b="1" dirty="0"/>
              <a:t>Telco Big Data (TBD): </a:t>
            </a:r>
            <a:r>
              <a:rPr lang="en-US" sz="2400" dirty="0"/>
              <a:t>Velocity data generated at the cell towers.</a:t>
            </a:r>
          </a:p>
          <a:p>
            <a:pPr lvl="1"/>
            <a:r>
              <a:rPr lang="en-US" sz="2000" dirty="0"/>
              <a:t>e.g., signal strength, call drops, bandwidth measurements.</a:t>
            </a:r>
          </a:p>
          <a:p>
            <a:pPr lvl="1"/>
            <a:r>
              <a:rPr lang="en-US" sz="2000" b="1" dirty="0">
                <a:solidFill>
                  <a:srgbClr val="007A37"/>
                </a:solidFill>
              </a:rPr>
              <a:t>Size: </a:t>
            </a:r>
            <a:r>
              <a:rPr lang="en-US" sz="2000" dirty="0"/>
              <a:t>Huawei reports 5TBs/day for 10M clients (i.e., 2PB/year) for Shenzhen, China.</a:t>
            </a:r>
          </a:p>
          <a:p>
            <a:r>
              <a:rPr lang="en-US" sz="2400" b="1" dirty="0"/>
              <a:t>Web 3.0 TBD Auditing Scenario: </a:t>
            </a:r>
          </a:p>
          <a:p>
            <a:pPr lvl="1"/>
            <a:r>
              <a:rPr lang="en-US" sz="2000" dirty="0" err="1"/>
              <a:t>Telcos</a:t>
            </a:r>
            <a:r>
              <a:rPr lang="en-US" sz="2000" dirty="0"/>
              <a:t> report the signal strength of their antennas to authorities (for EMF-compliance). </a:t>
            </a:r>
          </a:p>
          <a:p>
            <a:pPr lvl="1"/>
            <a:r>
              <a:rPr lang="en-US" sz="2000" dirty="0"/>
              <a:t>All </a:t>
            </a:r>
            <a:r>
              <a:rPr lang="en-US" sz="2000" dirty="0" err="1"/>
              <a:t>telcos</a:t>
            </a:r>
            <a:r>
              <a:rPr lang="en-US" sz="2000" dirty="0"/>
              <a:t> need to have access to measurements reported by other </a:t>
            </a:r>
            <a:r>
              <a:rPr lang="en-US" sz="2000" dirty="0" err="1"/>
              <a:t>telcos</a:t>
            </a:r>
            <a:r>
              <a:rPr lang="en-US" sz="2000" dirty="0"/>
              <a:t>.</a:t>
            </a:r>
          </a:p>
          <a:p>
            <a:r>
              <a:rPr lang="en-US" sz="2400" b="1" dirty="0"/>
              <a:t>Problem: </a:t>
            </a:r>
            <a:r>
              <a:rPr lang="en-US" sz="2400" dirty="0"/>
              <a:t>How/Where to store this large velocity data ?</a:t>
            </a:r>
          </a:p>
          <a:p>
            <a:pPr lvl="1"/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82D94-94F4-8844-A934-A005806DE809}"/>
              </a:ext>
            </a:extLst>
          </p:cNvPr>
          <p:cNvSpPr/>
          <p:nvPr/>
        </p:nvSpPr>
        <p:spPr>
          <a:xfrm>
            <a:off x="628813" y="6000090"/>
            <a:ext cx="10927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i="1" dirty="0">
                <a:solidFill>
                  <a:srgbClr val="428BCA"/>
                </a:solidFill>
                <a:latin typeface="Helvetica Neue" panose="02000503000000020004" pitchFamily="2" charset="0"/>
                <a:hlinkClick r:id="rId5"/>
              </a:rPr>
              <a:t>Telco Big Data Research and Open Problems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, </a:t>
            </a:r>
            <a:r>
              <a:rPr lang="en-GB" sz="1400" b="0" i="1" dirty="0" err="1">
                <a:solidFill>
                  <a:srgbClr val="333333"/>
                </a:solidFill>
                <a:latin typeface="Helvetica Neue" panose="02000503000000020004" pitchFamily="2" charset="0"/>
              </a:rPr>
              <a:t>Constantinos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 Costa and Demetrios </a:t>
            </a:r>
            <a:r>
              <a:rPr lang="en-GB" sz="1400" b="0" i="1" dirty="0" err="1">
                <a:solidFill>
                  <a:srgbClr val="333333"/>
                </a:solidFill>
                <a:latin typeface="Helvetica Neue" panose="02000503000000020004" pitchFamily="2" charset="0"/>
              </a:rPr>
              <a:t>Zeinalipour-Yazti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 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"Proceedings of the 35th IEEE International Conference on Data Engineering"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 (</a:t>
            </a:r>
            <a:r>
              <a:rPr lang="en-GB" sz="1400" i="1" dirty="0">
                <a:solidFill>
                  <a:srgbClr val="428BCA"/>
                </a:solidFill>
                <a:latin typeface="Helvetica Neue" panose="02000503000000020004" pitchFamily="2" charset="0"/>
                <a:hlinkClick r:id="rId6"/>
              </a:rPr>
              <a:t>ICDE '19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), IEEE Computer Society, Pages: 2056--2059, 8-12 April 2019, Macau SAR, China, 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2019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.</a:t>
            </a:r>
            <a:endParaRPr lang="en-CY" sz="1400" i="1" dirty="0"/>
          </a:p>
        </p:txBody>
      </p:sp>
      <p:pic>
        <p:nvPicPr>
          <p:cNvPr id="1026" name="Picture 2" descr="Electromagnetic Field measurements">
            <a:extLst>
              <a:ext uri="{FF2B5EF4-FFF2-40B4-BE49-F238E27FC236}">
                <a16:creationId xmlns:a16="http://schemas.microsoft.com/office/drawing/2014/main" id="{39C85399-7616-F049-A6F2-099EBAE4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103" y="4032232"/>
            <a:ext cx="1748236" cy="13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n 9">
            <a:extLst>
              <a:ext uri="{FF2B5EF4-FFF2-40B4-BE49-F238E27FC236}">
                <a16:creationId xmlns:a16="http://schemas.microsoft.com/office/drawing/2014/main" id="{567D3AB4-4C87-7942-9105-4BA1D4CCDD40}"/>
              </a:ext>
            </a:extLst>
          </p:cNvPr>
          <p:cNvSpPr/>
          <p:nvPr/>
        </p:nvSpPr>
        <p:spPr bwMode="auto">
          <a:xfrm>
            <a:off x="8639967" y="1549011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D6037041-958A-2946-A713-A003FE4158C3}"/>
              </a:ext>
            </a:extLst>
          </p:cNvPr>
          <p:cNvSpPr/>
          <p:nvPr/>
        </p:nvSpPr>
        <p:spPr bwMode="auto">
          <a:xfrm>
            <a:off x="10845012" y="1475990"/>
            <a:ext cx="45212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EC42216A-B638-B54C-8220-CF84AC933757}"/>
              </a:ext>
            </a:extLst>
          </p:cNvPr>
          <p:cNvSpPr/>
          <p:nvPr/>
        </p:nvSpPr>
        <p:spPr bwMode="auto">
          <a:xfrm>
            <a:off x="11361220" y="3493683"/>
            <a:ext cx="502953" cy="43937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922D59C0-149D-2640-9339-124213070E0C}"/>
              </a:ext>
            </a:extLst>
          </p:cNvPr>
          <p:cNvSpPr/>
          <p:nvPr/>
        </p:nvSpPr>
        <p:spPr bwMode="auto">
          <a:xfrm>
            <a:off x="9362065" y="3899111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Scenario II: Edge Camera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DE5E9F-41FD-D644-A8BA-DB7B6D81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77522"/>
            <a:ext cx="7408949" cy="5400600"/>
          </a:xfrm>
        </p:spPr>
        <p:txBody>
          <a:bodyPr/>
          <a:lstStyle/>
          <a:p>
            <a:r>
              <a:rPr lang="en-US" sz="2400" b="1" dirty="0"/>
              <a:t>Edge Camera Network (ECN): </a:t>
            </a:r>
            <a:r>
              <a:rPr lang="en-US" sz="2400" dirty="0"/>
              <a:t>Cameras carrying out deep learning on the edge of the network.</a:t>
            </a:r>
          </a:p>
          <a:p>
            <a:pPr lvl="1"/>
            <a:r>
              <a:rPr lang="en-US" sz="2000" dirty="0"/>
              <a:t>Feature extraction and vector generation using tools like YOLO Darknet, </a:t>
            </a:r>
            <a:r>
              <a:rPr lang="en-US" sz="2000" dirty="0" err="1"/>
              <a:t>Tensorflow</a:t>
            </a:r>
            <a:r>
              <a:rPr lang="en-US" sz="2000" dirty="0"/>
              <a:t>, Spark, CVAT.</a:t>
            </a:r>
          </a:p>
          <a:p>
            <a:pPr lvl="1"/>
            <a:r>
              <a:rPr lang="en-US" sz="2000" dirty="0"/>
              <a:t>Industrial Examples: deep learning, NVIDIA EGX Edge Server, Huawei </a:t>
            </a:r>
            <a:r>
              <a:rPr lang="en-US" sz="2000" dirty="0" err="1"/>
              <a:t>Smartcity</a:t>
            </a:r>
            <a:r>
              <a:rPr lang="en-US" sz="2000" dirty="0"/>
              <a:t> Appliances</a:t>
            </a:r>
          </a:p>
          <a:p>
            <a:r>
              <a:rPr lang="en-US" sz="2400" b="1" dirty="0"/>
              <a:t>Web 3.0 Camera Scenario: </a:t>
            </a:r>
          </a:p>
          <a:p>
            <a:pPr lvl="1"/>
            <a:r>
              <a:rPr lang="en-US" sz="2000" dirty="0"/>
              <a:t>Authorities want accurate city traffic models </a:t>
            </a:r>
          </a:p>
          <a:p>
            <a:pPr lvl="2"/>
            <a:r>
              <a:rPr lang="en-US" sz="1600" dirty="0"/>
              <a:t>INRIX reports that congestion costs U.S. drivers nearly </a:t>
            </a:r>
            <a:r>
              <a:rPr lang="en-US" sz="1600" b="1" dirty="0"/>
              <a:t>$300</a:t>
            </a:r>
            <a:r>
              <a:rPr lang="en-US" sz="1600" dirty="0"/>
              <a:t> </a:t>
            </a:r>
            <a:r>
              <a:rPr lang="en-US" sz="1600" b="1" dirty="0"/>
              <a:t>Billion </a:t>
            </a:r>
            <a:r>
              <a:rPr lang="en-US" sz="1600" dirty="0"/>
              <a:t>in 2016,which is an average of </a:t>
            </a:r>
            <a:r>
              <a:rPr lang="en-US" sz="1600" b="1" dirty="0"/>
              <a:t>$1400 </a:t>
            </a:r>
            <a:r>
              <a:rPr lang="en-US" sz="1600" dirty="0"/>
              <a:t>per driver per year.</a:t>
            </a:r>
            <a:endParaRPr lang="en-US" sz="2000" dirty="0"/>
          </a:p>
          <a:p>
            <a:pPr lvl="1"/>
            <a:r>
              <a:rPr lang="en-US" sz="2000" b="1" dirty="0"/>
              <a:t>Current solutions (e.g., Google Traffic): </a:t>
            </a:r>
            <a:r>
              <a:rPr lang="en-US" sz="2000" dirty="0"/>
              <a:t>using crowdsourcing with smartphones that has privacy issues.</a:t>
            </a:r>
          </a:p>
          <a:p>
            <a:r>
              <a:rPr lang="en-US" sz="2400" b="1" dirty="0"/>
              <a:t>Problem: </a:t>
            </a:r>
            <a:r>
              <a:rPr lang="en-US" sz="2400" dirty="0"/>
              <a:t>How/Where to store this large velocity data on the edge?</a:t>
            </a:r>
          </a:p>
          <a:p>
            <a:pPr lvl="1"/>
            <a:endParaRPr lang="en-US" sz="2000" dirty="0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567D3AB4-4C87-7942-9105-4BA1D4CCDD40}"/>
              </a:ext>
            </a:extLst>
          </p:cNvPr>
          <p:cNvSpPr/>
          <p:nvPr/>
        </p:nvSpPr>
        <p:spPr bwMode="auto">
          <a:xfrm>
            <a:off x="11505897" y="6225295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D6037041-958A-2946-A713-A003FE4158C3}"/>
              </a:ext>
            </a:extLst>
          </p:cNvPr>
          <p:cNvSpPr/>
          <p:nvPr/>
        </p:nvSpPr>
        <p:spPr bwMode="auto">
          <a:xfrm>
            <a:off x="8509854" y="4115181"/>
            <a:ext cx="45212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EC42216A-B638-B54C-8220-CF84AC933757}"/>
              </a:ext>
            </a:extLst>
          </p:cNvPr>
          <p:cNvSpPr/>
          <p:nvPr/>
        </p:nvSpPr>
        <p:spPr bwMode="auto">
          <a:xfrm>
            <a:off x="11002944" y="4312327"/>
            <a:ext cx="502953" cy="43937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D93A3C-6664-3245-80ED-5701931E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577" y="3076947"/>
            <a:ext cx="1490426" cy="1032258"/>
          </a:xfrm>
          <a:prstGeom prst="rect">
            <a:avLst/>
          </a:prstGeom>
        </p:spPr>
      </p:pic>
      <p:pic>
        <p:nvPicPr>
          <p:cNvPr id="3073" name="Picture 1" descr="page1image2471855008">
            <a:extLst>
              <a:ext uri="{FF2B5EF4-FFF2-40B4-BE49-F238E27FC236}">
                <a16:creationId xmlns:a16="http://schemas.microsoft.com/office/drawing/2014/main" id="{FF783CC5-8968-744E-83ED-F98734F5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82" y="1696549"/>
            <a:ext cx="174417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bject Detection and Person Detection in Computer Vision">
            <a:extLst>
              <a:ext uri="{FF2B5EF4-FFF2-40B4-BE49-F238E27FC236}">
                <a16:creationId xmlns:a16="http://schemas.microsoft.com/office/drawing/2014/main" id="{DB349E7C-4F69-5C45-A879-3F70F2DC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70" y="1687628"/>
            <a:ext cx="2088077" cy="13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Traffic Cameras | Custom Lens Design | Universe Optics">
            <a:extLst>
              <a:ext uri="{FF2B5EF4-FFF2-40B4-BE49-F238E27FC236}">
                <a16:creationId xmlns:a16="http://schemas.microsoft.com/office/drawing/2014/main" id="{24D9363A-834E-1F45-A8D0-18D6CA71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87" y="3073273"/>
            <a:ext cx="1574792" cy="104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yprus Profile - 5 bids for traffic camera tender">
            <a:extLst>
              <a:ext uri="{FF2B5EF4-FFF2-40B4-BE49-F238E27FC236}">
                <a16:creationId xmlns:a16="http://schemas.microsoft.com/office/drawing/2014/main" id="{277C4261-D2CB-8D4A-91A0-A77D1292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40" y="5046662"/>
            <a:ext cx="1871398" cy="11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NVIDIA Egx (Page 1) - Line.17QQ.com">
            <a:extLst>
              <a:ext uri="{FF2B5EF4-FFF2-40B4-BE49-F238E27FC236}">
                <a16:creationId xmlns:a16="http://schemas.microsoft.com/office/drawing/2014/main" id="{2A23FA22-7E7B-E04B-AB05-18B65A54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25" y="4958195"/>
            <a:ext cx="2163047" cy="12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F73F3F-C7CE-4B1D-824D-995C0CA4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Presentation 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CF7F93-9426-41CE-91B5-0FBFA69A2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bg1">
                    <a:lumMod val="65000"/>
                  </a:schemeClr>
                </a:solidFill>
              </a:rPr>
              <a:t>Motivation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0" dirty="0" err="1">
                <a:solidFill>
                  <a:srgbClr val="FF0000"/>
                </a:solidFill>
              </a:rPr>
              <a:t>Triabase</a:t>
            </a:r>
            <a:endParaRPr lang="en-US" sz="4000" b="0" dirty="0">
              <a:solidFill>
                <a:srgbClr val="FF0000"/>
              </a:solidFill>
            </a:endParaRP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Algorithms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System Architecture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0000"/>
                </a:solidFill>
              </a:rPr>
              <a:t>Federated Learning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tx1"/>
                </a:solidFill>
              </a:rPr>
              <a:t>Future Work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/>
              <a:t>Conclusions</a:t>
            </a:r>
            <a:endParaRPr lang="el-GR" dirty="0"/>
          </a:p>
          <a:p>
            <a:endParaRPr lang="el-GR" dirty="0"/>
          </a:p>
        </p:txBody>
      </p:sp>
      <p:pic>
        <p:nvPicPr>
          <p:cNvPr id="4" name="Picture 2" descr="Blockchain Iot Stock Illustrations – 655 Blockchain Iot Stock  Illustrations, Vectors &amp; Clipart - Dreamstime">
            <a:extLst>
              <a:ext uri="{FF2B5EF4-FFF2-40B4-BE49-F238E27FC236}">
                <a16:creationId xmlns:a16="http://schemas.microsoft.com/office/drawing/2014/main" id="{89A7B823-530B-564C-8809-74C1602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54" y="1712527"/>
            <a:ext cx="5361483" cy="408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6698B5-D37A-B64D-875D-349450D4C1D1}"/>
              </a:ext>
            </a:extLst>
          </p:cNvPr>
          <p:cNvSpPr/>
          <p:nvPr/>
        </p:nvSpPr>
        <p:spPr>
          <a:xfrm>
            <a:off x="616494" y="1196752"/>
            <a:ext cx="11328474" cy="100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EE984-2BCC-4E47-91D6-8E400475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Triabase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4AA9-79EC-DE47-9267-798179E4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96" y="1196752"/>
            <a:ext cx="11433612" cy="5116321"/>
          </a:xfrm>
        </p:spPr>
        <p:txBody>
          <a:bodyPr/>
          <a:lstStyle/>
          <a:p>
            <a:r>
              <a:rPr lang="en-GB" sz="2800" b="1" i="1" dirty="0" err="1"/>
              <a:t>Triabase</a:t>
            </a:r>
            <a:r>
              <a:rPr lang="en-GB" sz="2800" b="1" i="1" dirty="0"/>
              <a:t>  </a:t>
            </a:r>
            <a:r>
              <a:rPr lang="en-GB" sz="2800" dirty="0"/>
              <a:t>(inspired from Greek “</a:t>
            </a:r>
            <a:r>
              <a:rPr lang="en-GB" sz="2800" dirty="0" err="1"/>
              <a:t>Tria</a:t>
            </a:r>
            <a:r>
              <a:rPr lang="en-GB" sz="2800" dirty="0"/>
              <a:t>”, meaning “three”, being a Database for the Web 3.0 era)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C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9EB90-8ECE-6747-B321-B71BBF2E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86" y="2271902"/>
            <a:ext cx="5615582" cy="39274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2754F3-BC1D-2349-A96E-FBF55BE1E8F4}"/>
              </a:ext>
            </a:extLst>
          </p:cNvPr>
          <p:cNvSpPr/>
          <p:nvPr/>
        </p:nvSpPr>
        <p:spPr>
          <a:xfrm>
            <a:off x="233442" y="2231418"/>
            <a:ext cx="6099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0" dirty="0"/>
              <a:t>a </a:t>
            </a:r>
            <a:r>
              <a:rPr lang="en-GB" sz="2400" dirty="0"/>
              <a:t>permissioned</a:t>
            </a:r>
            <a:r>
              <a:rPr lang="en-GB" sz="2400" b="0" dirty="0"/>
              <a:t>* blockchain database system that: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GB" sz="2400" b="0" dirty="0"/>
              <a:t>carries out machine learning at </a:t>
            </a:r>
            <a:r>
              <a:rPr lang="en-GB" sz="2400" b="0"/>
              <a:t>the edge;</a:t>
            </a:r>
            <a:endParaRPr lang="en-GB" sz="2400" b="0" dirty="0"/>
          </a:p>
          <a:p>
            <a:pPr marL="914400" lvl="1" indent="-457200">
              <a:buFont typeface="+mj-lt"/>
              <a:buAutoNum type="romanUcPeriod"/>
            </a:pPr>
            <a:r>
              <a:rPr lang="en-GB" sz="2400" b="0" dirty="0"/>
              <a:t>abstracts machine learning in primitive blocks;</a:t>
            </a:r>
          </a:p>
          <a:p>
            <a:pPr marL="914400" lvl="1" indent="-457200">
              <a:buFont typeface="+mj-lt"/>
              <a:buAutoNum type="romanUcPeriod"/>
            </a:pPr>
            <a:r>
              <a:rPr lang="en-GB" sz="2400" b="0" dirty="0"/>
              <a:t>blocks are subsequently stored and retrieved from the blockchain.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4A2B2-8C41-6E48-8D3B-9D3BB3CD7717}"/>
              </a:ext>
            </a:extLst>
          </p:cNvPr>
          <p:cNvSpPr/>
          <p:nvPr/>
        </p:nvSpPr>
        <p:spPr>
          <a:xfrm>
            <a:off x="711188" y="5614703"/>
            <a:ext cx="5540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dirty="0"/>
              <a:t>* Envisioning a </a:t>
            </a:r>
            <a:r>
              <a:rPr lang="en-US" sz="1600" i="1" dirty="0"/>
              <a:t>permissioned</a:t>
            </a:r>
            <a:r>
              <a:rPr lang="en-US" sz="1600" b="0" i="1" dirty="0"/>
              <a:t> architecture is somehow more straightforward (from a security standpoint) than a permission-less architecture, so this is our initial focus.</a:t>
            </a:r>
            <a:endParaRPr lang="en-CY" sz="1600" b="0" i="1" dirty="0"/>
          </a:p>
        </p:txBody>
      </p:sp>
    </p:spTree>
    <p:extLst>
      <p:ext uri="{BB962C8B-B14F-4D97-AF65-F5344CB8AC3E}">
        <p14:creationId xmlns:p14="http://schemas.microsoft.com/office/powerpoint/2010/main" val="29113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7EB5-1497-334B-9BF4-C91D7DEE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0" dirty="0"/>
              <a:t>Triabase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4E4E-C928-ED4E-A67A-53567AFB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80" y="1340768"/>
            <a:ext cx="6552728" cy="4831343"/>
          </a:xfrm>
        </p:spPr>
        <p:txBody>
          <a:bodyPr/>
          <a:lstStyle/>
          <a:p>
            <a:r>
              <a:rPr lang="en-GB" dirty="0" err="1"/>
              <a:t>Triabase</a:t>
            </a:r>
            <a:r>
              <a:rPr lang="en-GB" dirty="0"/>
              <a:t> Desiderata:</a:t>
            </a:r>
          </a:p>
          <a:p>
            <a:pPr lvl="1"/>
            <a:r>
              <a:rPr lang="en-GB" dirty="0"/>
              <a:t>Immutability</a:t>
            </a:r>
          </a:p>
          <a:p>
            <a:pPr lvl="2"/>
            <a:r>
              <a:rPr lang="en-GB" sz="2000" dirty="0"/>
              <a:t>No tampering of committed data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Transparency</a:t>
            </a:r>
          </a:p>
          <a:p>
            <a:pPr lvl="2"/>
            <a:r>
              <a:rPr lang="en-GB" sz="2000" dirty="0"/>
              <a:t>historical data of committed transactions</a:t>
            </a:r>
            <a:endParaRPr lang="en-GB" dirty="0"/>
          </a:p>
          <a:p>
            <a:pPr lvl="1"/>
            <a:r>
              <a:rPr lang="en-GB" dirty="0"/>
              <a:t>Correctness</a:t>
            </a:r>
          </a:p>
          <a:p>
            <a:pPr lvl="2"/>
            <a:r>
              <a:rPr lang="en-GB" sz="2000" dirty="0"/>
              <a:t>Support variety of Exact Queries &amp; Indexes</a:t>
            </a:r>
          </a:p>
          <a:p>
            <a:pPr lvl="1"/>
            <a:r>
              <a:rPr lang="en-GB" dirty="0"/>
              <a:t>Performance</a:t>
            </a:r>
          </a:p>
          <a:p>
            <a:pPr lvl="2"/>
            <a:r>
              <a:rPr lang="en-GB" sz="2000" dirty="0"/>
              <a:t>performance to scale &gt;3000 </a:t>
            </a:r>
            <a:r>
              <a:rPr lang="en-GB" sz="2000" dirty="0" err="1"/>
              <a:t>tx</a:t>
            </a:r>
            <a:r>
              <a:rPr lang="en-GB" sz="2000" dirty="0"/>
              <a:t> / min on Fabric</a:t>
            </a:r>
          </a:p>
          <a:p>
            <a:pPr lvl="1"/>
            <a:r>
              <a:rPr lang="en-GB" dirty="0"/>
              <a:t>Privacy</a:t>
            </a:r>
          </a:p>
          <a:p>
            <a:pPr lvl="2"/>
            <a:r>
              <a:rPr lang="en-GB" sz="2000" dirty="0"/>
              <a:t>Minimize data leakage risks</a:t>
            </a:r>
          </a:p>
          <a:p>
            <a:endParaRPr lang="en-GB" dirty="0"/>
          </a:p>
          <a:p>
            <a:pPr lvl="3"/>
            <a:endParaRPr lang="en-CY" dirty="0"/>
          </a:p>
        </p:txBody>
      </p:sp>
      <p:pic>
        <p:nvPicPr>
          <p:cNvPr id="4" name="Εικόνα 4">
            <a:extLst>
              <a:ext uri="{FF2B5EF4-FFF2-40B4-BE49-F238E27FC236}">
                <a16:creationId xmlns:a16="http://schemas.microsoft.com/office/drawing/2014/main" id="{1DB3ED22-54BE-AE44-A309-2C017BB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530" y="1340768"/>
            <a:ext cx="5076144" cy="50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BA0384-2808-4FBD-A16B-894ADF45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Triabase</a:t>
            </a:r>
            <a:r>
              <a:rPr lang="en-US" dirty="0"/>
              <a:t> Architecture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E3763-C2C0-5347-A590-39EDC750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140" y="1484784"/>
            <a:ext cx="4328536" cy="23238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04CE0C-77FF-7840-A214-260C4EF5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90" y="1340768"/>
            <a:ext cx="11006094" cy="5073650"/>
          </a:xfrm>
        </p:spPr>
        <p:txBody>
          <a:bodyPr/>
          <a:lstStyle/>
          <a:p>
            <a:r>
              <a:rPr lang="en-US" dirty="0" err="1"/>
              <a:t>Triabase</a:t>
            </a:r>
            <a:r>
              <a:rPr lang="en-US" dirty="0"/>
              <a:t> has </a:t>
            </a:r>
            <a:r>
              <a:rPr lang="en-US" b="1" dirty="0"/>
              <a:t>3</a:t>
            </a:r>
            <a:r>
              <a:rPr lang="en-US" dirty="0"/>
              <a:t> layers:</a:t>
            </a:r>
          </a:p>
          <a:p>
            <a:pPr lvl="1"/>
            <a:r>
              <a:rPr lang="en-US" sz="2400" dirty="0"/>
              <a:t>Blockchain Layer</a:t>
            </a:r>
          </a:p>
          <a:p>
            <a:pPr lvl="2"/>
            <a:r>
              <a:rPr lang="en-US" sz="2000" dirty="0"/>
              <a:t>Implemented in Fabric </a:t>
            </a:r>
            <a:r>
              <a:rPr lang="en-US" sz="2000" dirty="0" err="1"/>
              <a:t>Chaincodes</a:t>
            </a:r>
            <a:r>
              <a:rPr lang="en-US" sz="2000" dirty="0"/>
              <a:t> </a:t>
            </a:r>
          </a:p>
          <a:p>
            <a:pPr marL="914400" lvl="2" indent="0">
              <a:buNone/>
            </a:pPr>
            <a:r>
              <a:rPr lang="en-US" sz="2000" dirty="0"/>
              <a:t>(i.e., storing ML models on the blockchain not the data itself)</a:t>
            </a:r>
          </a:p>
          <a:p>
            <a:pPr lvl="2"/>
            <a:r>
              <a:rPr lang="en-US" sz="2000" dirty="0"/>
              <a:t>IoT vs. training models</a:t>
            </a:r>
          </a:p>
          <a:p>
            <a:pPr lvl="1"/>
            <a:r>
              <a:rPr lang="en-US" sz="2400" dirty="0"/>
              <a:t>Storage Layer</a:t>
            </a:r>
          </a:p>
          <a:p>
            <a:pPr lvl="2"/>
            <a:r>
              <a:rPr lang="en-US" sz="2000" dirty="0"/>
              <a:t>Apply Federated Learning using similar concepts to Data </a:t>
            </a:r>
            <a:r>
              <a:rPr lang="en-US" sz="2000" dirty="0" err="1"/>
              <a:t>Postdiction</a:t>
            </a:r>
            <a:r>
              <a:rPr lang="en-US" sz="2000" dirty="0"/>
              <a:t> [MDM18-DP]</a:t>
            </a:r>
          </a:p>
          <a:p>
            <a:pPr lvl="1"/>
            <a:r>
              <a:rPr lang="en-US" sz="2400" dirty="0"/>
              <a:t>Query/Indexing Layer</a:t>
            </a:r>
          </a:p>
          <a:p>
            <a:pPr lvl="2"/>
            <a:r>
              <a:rPr lang="en-US" sz="2000" dirty="0"/>
              <a:t>minimizing the query </a:t>
            </a:r>
            <a:r>
              <a:rPr lang="en-US" sz="2000" b="1" dirty="0"/>
              <a:t>response time </a:t>
            </a:r>
            <a:r>
              <a:rPr lang="en-US" sz="2000" dirty="0"/>
              <a:t>for operational and exploration queries</a:t>
            </a:r>
          </a:p>
          <a:p>
            <a:pPr lvl="2"/>
            <a:r>
              <a:rPr lang="en-US" sz="2000" dirty="0"/>
              <a:t>We aim to support an API for Queries</a:t>
            </a:r>
          </a:p>
          <a:p>
            <a:pPr marL="457200" lvl="1" indent="0">
              <a:buNone/>
            </a:pP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4288-7E5B-2449-AA91-334478616745}"/>
              </a:ext>
            </a:extLst>
          </p:cNvPr>
          <p:cNvSpPr/>
          <p:nvPr/>
        </p:nvSpPr>
        <p:spPr>
          <a:xfrm>
            <a:off x="659816" y="5460311"/>
            <a:ext cx="11006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[MDM18-DP]: 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dirty="0">
                <a:solidFill>
                  <a:srgbClr val="428BCA"/>
                </a:solidFill>
                <a:latin typeface="Helvetica Neue" panose="02000503000000020004" pitchFamily="2" charset="0"/>
                <a:hlinkClick r:id="rId3"/>
              </a:rPr>
              <a:t>Decaying Telco Big Data with Data Postdiction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, </a:t>
            </a:r>
            <a:r>
              <a:rPr lang="en-GB" sz="14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Constantinos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Costa, Andreas </a:t>
            </a:r>
            <a:r>
              <a:rPr lang="en-GB" sz="14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Charalampous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, Andreas Konstantinidis, Demetrios </a:t>
            </a:r>
            <a:r>
              <a:rPr lang="en-GB" sz="14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Zeinalipour-Yazti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and Mohamed F. Mokbel, 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Proceedings of the 19th IEEE International Conference on Mobile Data Management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 (</a:t>
            </a:r>
            <a:r>
              <a:rPr lang="en-GB" sz="1400" dirty="0">
                <a:solidFill>
                  <a:srgbClr val="428BCA"/>
                </a:solidFill>
                <a:latin typeface="Helvetica Neue" panose="02000503000000020004" pitchFamily="2" charset="0"/>
                <a:hlinkClick r:id="rId4"/>
              </a:rPr>
              <a:t>MDM '18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), IEEE Computer Society, ISBN: 978-1-5386-4133-0, pp. 106--115, June 25 - June 28, 2018, AAU, Aalborg, Denmark, </a:t>
            </a:r>
            <a:r>
              <a:rPr lang="en-GB" sz="1400" dirty="0">
                <a:solidFill>
                  <a:srgbClr val="333333"/>
                </a:solidFill>
                <a:latin typeface="Helvetica Neue" panose="02000503000000020004" pitchFamily="2" charset="0"/>
              </a:rPr>
              <a:t>2018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. </a:t>
            </a:r>
            <a:r>
              <a:rPr lang="en-GB" sz="1400" dirty="0">
                <a:latin typeface="Helvetica Neue" panose="02000503000000020004" pitchFamily="2" charset="0"/>
              </a:rPr>
              <a:t>[ Best of MDM 2018! ]</a:t>
            </a:r>
            <a:r>
              <a:rPr lang="en-GB" sz="1400" b="0" dirty="0">
                <a:solidFill>
                  <a:srgbClr val="333333"/>
                </a:solidFill>
                <a:latin typeface="Helvetica Neue" panose="02000503000000020004" pitchFamily="2" charset="0"/>
              </a:rPr>
              <a:t> </a:t>
            </a:r>
            <a:endParaRPr lang="en-CY" sz="1400" dirty="0"/>
          </a:p>
        </p:txBody>
      </p:sp>
    </p:spTree>
    <p:extLst>
      <p:ext uri="{BB962C8B-B14F-4D97-AF65-F5344CB8AC3E}">
        <p14:creationId xmlns:p14="http://schemas.microsoft.com/office/powerpoint/2010/main" val="3530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10334</TotalTime>
  <Words>1434</Words>
  <Application>Microsoft Macintosh PowerPoint</Application>
  <PresentationFormat>Widescreen</PresentationFormat>
  <Paragraphs>161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Helvetica Neue</vt:lpstr>
      <vt:lpstr>Default Design</vt:lpstr>
      <vt:lpstr>PowerPoint Presentation</vt:lpstr>
      <vt:lpstr>The IoT Revolution</vt:lpstr>
      <vt:lpstr>Blockchain Architectures</vt:lpstr>
      <vt:lpstr>Scenario I: Telco Big Data Auditing System</vt:lpstr>
      <vt:lpstr>Scenario II: Edge Camera Network</vt:lpstr>
      <vt:lpstr>Presentation Outline</vt:lpstr>
      <vt:lpstr>Triabase Vision</vt:lpstr>
      <vt:lpstr>Triabase Desiderata</vt:lpstr>
      <vt:lpstr>Triabase Architecture</vt:lpstr>
      <vt:lpstr>Triabase: Federated Learning approach</vt:lpstr>
      <vt:lpstr>Triabase: Federated Learning (Background)</vt:lpstr>
      <vt:lpstr>Our PoFL Consensus Algorithm</vt:lpstr>
      <vt:lpstr>Conclusions and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Demetris Zeinalipour</cp:lastModifiedBy>
  <cp:revision>1529</cp:revision>
  <cp:lastPrinted>2005-08-16T19:27:47Z</cp:lastPrinted>
  <dcterms:created xsi:type="dcterms:W3CDTF">2016-03-24T13:15:50Z</dcterms:created>
  <dcterms:modified xsi:type="dcterms:W3CDTF">2021-04-15T09:55:23Z</dcterms:modified>
</cp:coreProperties>
</file>