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539" r:id="rId2"/>
    <p:sldId id="1944" r:id="rId3"/>
    <p:sldId id="1970" r:id="rId4"/>
    <p:sldId id="1943" r:id="rId5"/>
    <p:sldId id="1940" r:id="rId6"/>
    <p:sldId id="1927" r:id="rId7"/>
    <p:sldId id="1971" r:id="rId8"/>
    <p:sldId id="1972" r:id="rId9"/>
    <p:sldId id="1973" r:id="rId10"/>
    <p:sldId id="1974" r:id="rId11"/>
    <p:sldId id="1975" r:id="rId12"/>
    <p:sldId id="1966" r:id="rId13"/>
    <p:sldId id="1976" r:id="rId14"/>
    <p:sldId id="1963" r:id="rId15"/>
    <p:sldId id="1964" r:id="rId16"/>
    <p:sldId id="1915" r:id="rId17"/>
    <p:sldId id="1917" r:id="rId18"/>
    <p:sldId id="1967" r:id="rId19"/>
    <p:sldId id="1977" r:id="rId20"/>
    <p:sldId id="1979" r:id="rId21"/>
    <p:sldId id="1980" r:id="rId22"/>
    <p:sldId id="1981" r:id="rId23"/>
    <p:sldId id="1978" r:id="rId24"/>
    <p:sldId id="1899" r:id="rId25"/>
    <p:sldId id="1957" r:id="rId26"/>
    <p:sldId id="1933" r:id="rId27"/>
    <p:sldId id="1932" r:id="rId28"/>
    <p:sldId id="1904" r:id="rId29"/>
    <p:sldId id="1937" r:id="rId30"/>
  </p:sldIdLst>
  <p:sldSz cx="9144000" cy="6858000" type="screen4x3"/>
  <p:notesSz cx="7010400" cy="9296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F2600"/>
    <a:srgbClr val="00355E"/>
    <a:srgbClr val="FF3300"/>
    <a:srgbClr val="FF6600"/>
    <a:srgbClr val="003399"/>
    <a:srgbClr val="FF0000"/>
    <a:srgbClr val="FFFFCC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147" autoAdjust="0"/>
  </p:normalViewPr>
  <p:slideViewPr>
    <p:cSldViewPr>
      <p:cViewPr varScale="1">
        <p:scale>
          <a:sx n="60" d="100"/>
          <a:sy n="60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96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96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</a:defRPr>
            </a:lvl1pPr>
          </a:lstStyle>
          <a:p>
            <a:fld id="{51420950-7481-D64B-9C29-D8A6762D1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9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96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416311"/>
            <a:ext cx="5608975" cy="417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96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</a:defRPr>
            </a:lvl1pPr>
          </a:lstStyle>
          <a:p>
            <a:fld id="{0028516D-C5DD-0742-8657-90A9C89A8A6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2678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76066D-C2CC-A244-84BB-1A871204EAC8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43438" cy="3481388"/>
          </a:xfrm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509" tIns="46754" rIns="93509" bIns="46754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1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01883F-5C26-B948-8D05-0F9D75343C90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3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01883F-5C26-B948-8D05-0F9D75343C90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4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15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8785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01883F-5C26-B948-8D05-0F9D75343C90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2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76066D-C2CC-A244-84BB-1A871204EAC8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43438" cy="3481388"/>
          </a:xfrm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509" tIns="46754" rIns="93509" bIns="46754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15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11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953655" y="6346640"/>
            <a:ext cx="3434769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100" b="0" dirty="0"/>
              <a:t>© Costa, </a:t>
            </a:r>
            <a:r>
              <a:rPr lang="de-DE" sz="1100" b="0" dirty="0" err="1"/>
              <a:t>Chatzimilioudis</a:t>
            </a:r>
            <a:r>
              <a:rPr lang="de-DE" sz="1100" b="0" dirty="0"/>
              <a:t>,</a:t>
            </a:r>
            <a:r>
              <a:rPr lang="de-DE" sz="1100" b="0" baseline="0" dirty="0"/>
              <a:t> Zeinalipour-</a:t>
            </a:r>
            <a:r>
              <a:rPr lang="de-DE" sz="1100" b="0" baseline="0" dirty="0" err="1"/>
              <a:t>Yazti</a:t>
            </a:r>
            <a:r>
              <a:rPr lang="de-DE" sz="1100" b="0" baseline="0" dirty="0"/>
              <a:t>, </a:t>
            </a:r>
            <a:r>
              <a:rPr lang="de-DE" sz="1100" b="0" baseline="0" dirty="0" err="1"/>
              <a:t>Mokbel</a:t>
            </a:r>
            <a:endParaRPr lang="en-US" sz="1100" b="0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8172400" y="6238875"/>
            <a:ext cx="5144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EC8355E-476A-734E-A83A-E4393E9CA904}" type="slidenum">
              <a:rPr lang="el-GR" altLang="en-US" sz="1400"/>
              <a:pPr algn="r" eaLnBrk="1" hangingPunct="1"/>
              <a:t>‹#›</a:t>
            </a:fld>
            <a:endParaRPr lang="el-GR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solidFill>
            <a:srgbClr val="00355E"/>
          </a:solidFill>
          <a:ln>
            <a:solidFill>
              <a:srgbClr val="00355E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186766" cy="5007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370384"/>
            <a:ext cx="1212145" cy="251122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6296041"/>
            <a:ext cx="990960" cy="3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267" y="6321577"/>
            <a:ext cx="2065015" cy="3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00355E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600" dirty="0">
                <a:solidFill>
                  <a:schemeClr val="bg1"/>
                </a:solidFill>
              </a:rPr>
              <a:t>Towards Real-Time Road Traffic Analytics using Telco Big Data</a:t>
            </a:r>
            <a:endParaRPr lang="en-US" altLang="en-US" sz="3600" i="1" dirty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2349500"/>
            <a:ext cx="79613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400" dirty="0"/>
              <a:t>Constantinos Costa∗, </a:t>
            </a:r>
            <a:r>
              <a:rPr lang="en-US" sz="2400" b="0" dirty="0"/>
              <a:t>Georgios </a:t>
            </a:r>
            <a:r>
              <a:rPr lang="en-US" sz="2400" b="0" dirty="0" err="1"/>
              <a:t>Chatzimilioudis</a:t>
            </a:r>
            <a:r>
              <a:rPr lang="en-US" sz="2400" b="0" dirty="0"/>
              <a:t>∗, </a:t>
            </a:r>
            <a:r>
              <a:rPr lang="en-US" sz="2400" b="0" dirty="0" err="1"/>
              <a:t>Demetrios</a:t>
            </a:r>
            <a:r>
              <a:rPr lang="en-US" sz="2400" b="0" dirty="0"/>
              <a:t> Zeinalipour-</a:t>
            </a:r>
            <a:r>
              <a:rPr lang="en-US" sz="2400" b="0" dirty="0" err="1"/>
              <a:t>Yazti</a:t>
            </a:r>
            <a:r>
              <a:rPr lang="en-US" sz="2400" b="0" dirty="0"/>
              <a:t>‡∗ and Mohamed F. </a:t>
            </a:r>
            <a:r>
              <a:rPr lang="en-US" sz="2400" b="0" dirty="0" err="1"/>
              <a:t>Mokbel</a:t>
            </a:r>
            <a:r>
              <a:rPr lang="el-GR" sz="2400" baseline="30000" dirty="0"/>
              <a:t>§</a:t>
            </a:r>
            <a:endParaRPr lang="en-US" sz="2400" baseline="30000" dirty="0"/>
          </a:p>
          <a:p>
            <a:pPr algn="ctr"/>
            <a:endParaRPr lang="en-US" sz="2400" baseline="30000" dirty="0"/>
          </a:p>
          <a:p>
            <a:pPr algn="ctr"/>
            <a:r>
              <a:rPr lang="en-US" sz="1800" b="0" dirty="0"/>
              <a:t>∗</a:t>
            </a:r>
            <a:r>
              <a:rPr lang="en-US" altLang="en-US" sz="1800" b="0" dirty="0">
                <a:solidFill>
                  <a:schemeClr val="tx1"/>
                </a:solidFill>
              </a:rPr>
              <a:t> University of Cyprus, Cyprus </a:t>
            </a:r>
          </a:p>
          <a:p>
            <a:pPr algn="ctr"/>
            <a:r>
              <a:rPr lang="en-US" sz="1800" b="0" dirty="0"/>
              <a:t>‡ </a:t>
            </a:r>
            <a:r>
              <a:rPr lang="en-US" altLang="en-US" sz="1800" b="0" dirty="0">
                <a:solidFill>
                  <a:schemeClr val="tx1"/>
                </a:solidFill>
              </a:rPr>
              <a:t>Max Planck Institute for Informatics, Germany</a:t>
            </a:r>
          </a:p>
          <a:p>
            <a:pPr algn="ctr"/>
            <a:r>
              <a:rPr lang="el-GR" sz="1800" baseline="30000" dirty="0"/>
              <a:t>§ </a:t>
            </a:r>
            <a:r>
              <a:rPr lang="en-US" altLang="en-US" sz="1800" b="0" dirty="0">
                <a:solidFill>
                  <a:schemeClr val="tx1"/>
                </a:solidFill>
              </a:rPr>
              <a:t>University of Minnesota, MN, USA</a:t>
            </a:r>
          </a:p>
          <a:p>
            <a:pPr algn="ctr"/>
            <a:r>
              <a:rPr lang="en-US" altLang="en-US" sz="16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altLang="en-US" sz="16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costa.c</a:t>
            </a:r>
            <a:r>
              <a:rPr lang="en-US" altLang="en-US" sz="16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en-US" sz="16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gchatzim</a:t>
            </a:r>
            <a:r>
              <a:rPr lang="en-US" altLang="en-US" sz="16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en-US" sz="16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dzeina</a:t>
            </a:r>
            <a:r>
              <a:rPr lang="en-US" altLang="en-US" sz="16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}@</a:t>
            </a:r>
            <a:r>
              <a:rPr lang="en-US" altLang="en-US" sz="16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cs.ucy.ac.cy</a:t>
            </a:r>
            <a:r>
              <a:rPr lang="en-US" altLang="en-US" sz="16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algn="ctr"/>
            <a:r>
              <a:rPr lang="en-US" sz="1600" b="0" dirty="0" err="1">
                <a:latin typeface="Courier New" charset="0"/>
                <a:ea typeface="Courier New" charset="0"/>
                <a:cs typeface="Courier New" charset="0"/>
              </a:rPr>
              <a:t>dzeinali@mpi-inf.mpg.de</a:t>
            </a:r>
            <a:r>
              <a:rPr lang="en-US" sz="1600" b="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600" b="0" dirty="0" err="1">
                <a:latin typeface="Courier New" charset="0"/>
                <a:ea typeface="Courier New" charset="0"/>
                <a:cs typeface="Courier New" charset="0"/>
              </a:rPr>
              <a:t>mokbel@cs.umn.edu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algn="ctr"/>
            <a:endParaRPr lang="en-US" altLang="en-US" sz="1800" b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ctr"/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400" baseline="30000" dirty="0"/>
          </a:p>
          <a:p>
            <a:pPr algn="ctr" eaLnBrk="1" hangingPunct="1">
              <a:spcBef>
                <a:spcPct val="20000"/>
              </a:spcBef>
            </a:pPr>
            <a:endParaRPr lang="en-US" sz="2400" b="0" dirty="0"/>
          </a:p>
          <a:p>
            <a:pPr algn="ctr" eaLnBrk="1" hangingPunct="1">
              <a:spcBef>
                <a:spcPct val="20000"/>
              </a:spcBef>
            </a:pPr>
            <a:endParaRPr lang="en-US" altLang="en-US" sz="20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38" y="6237312"/>
            <a:ext cx="2303512" cy="391588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75" y="6157271"/>
            <a:ext cx="1807940" cy="53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1113" y="6157271"/>
            <a:ext cx="3475682" cy="5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11188" y="5230813"/>
            <a:ext cx="7993062" cy="789997"/>
          </a:xfrm>
          <a:prstGeom prst="rect">
            <a:avLst/>
          </a:prstGeom>
          <a:solidFill>
            <a:srgbClr val="0035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b="0" dirty="0">
                <a:solidFill>
                  <a:schemeClr val="bg1"/>
                </a:solidFill>
              </a:rPr>
              <a:t>11</a:t>
            </a:r>
            <a:r>
              <a:rPr lang="en-US" sz="1800" b="0" baseline="30000" dirty="0">
                <a:solidFill>
                  <a:schemeClr val="bg1"/>
                </a:solidFill>
              </a:rPr>
              <a:t>th</a:t>
            </a:r>
            <a:r>
              <a:rPr lang="en-US" sz="1800" b="0" dirty="0">
                <a:solidFill>
                  <a:schemeClr val="bg1"/>
                </a:solidFill>
              </a:rPr>
              <a:t> International Workshop on  Real-Time Business Intelligence and Analytics,</a:t>
            </a:r>
          </a:p>
          <a:p>
            <a:pPr algn="ctr" eaLnBrk="1" hangingPunct="1"/>
            <a:r>
              <a:rPr lang="en-US" sz="1800" b="0">
                <a:solidFill>
                  <a:schemeClr val="bg1"/>
                </a:solidFill>
              </a:rPr>
              <a:t> collocated with </a:t>
            </a:r>
            <a:r>
              <a:rPr lang="en-US" sz="1800" b="0" dirty="0">
                <a:solidFill>
                  <a:schemeClr val="bg1"/>
                </a:solidFill>
              </a:rPr>
              <a:t>VLDB 2017, </a:t>
            </a:r>
            <a:r>
              <a:rPr lang="en-US" altLang="en-US" sz="1800" b="0" dirty="0">
                <a:solidFill>
                  <a:schemeClr val="bg1"/>
                </a:solidFill>
              </a:rPr>
              <a:t>Munich, Germany, August  28, 2017</a:t>
            </a:r>
            <a:endParaRPr lang="fr-FR" alt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065958"/>
            <a:ext cx="8229600" cy="2000874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Telco Big Data (TBD)</a:t>
            </a:r>
          </a:p>
          <a:p>
            <a:pPr lvl="1"/>
            <a:r>
              <a:rPr lang="en-US" sz="2400" dirty="0"/>
              <a:t>Business Supporting Systems (BSS) data</a:t>
            </a:r>
          </a:p>
          <a:p>
            <a:pPr lvl="2"/>
            <a:r>
              <a:rPr lang="en-US" sz="2000" dirty="0"/>
              <a:t>Tens of </a:t>
            </a:r>
            <a:r>
              <a:rPr lang="en-US" sz="2000" b="1" dirty="0">
                <a:solidFill>
                  <a:srgbClr val="FF6600"/>
                </a:solidFill>
              </a:rPr>
              <a:t>GB/day</a:t>
            </a:r>
            <a:r>
              <a:rPr lang="en-US" sz="2000" dirty="0"/>
              <a:t> for a </a:t>
            </a:r>
            <a:r>
              <a:rPr lang="en-US" sz="2000" dirty="0" err="1"/>
              <a:t>xM</a:t>
            </a:r>
            <a:r>
              <a:rPr lang="en-US" sz="2000" dirty="0"/>
              <a:t>+ city</a:t>
            </a:r>
          </a:p>
          <a:p>
            <a:pPr lvl="1"/>
            <a:r>
              <a:rPr lang="en-US" sz="2400" dirty="0"/>
              <a:t>Operating Supporting Systems (OSS) data</a:t>
            </a:r>
          </a:p>
          <a:p>
            <a:pPr lvl="2"/>
            <a:r>
              <a:rPr lang="en-US" sz="2000" dirty="0"/>
              <a:t>Tens of </a:t>
            </a:r>
            <a:r>
              <a:rPr lang="en-US" sz="2000" b="1" dirty="0">
                <a:solidFill>
                  <a:srgbClr val="FF0000"/>
                </a:solidFill>
              </a:rPr>
              <a:t>TB/day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 a </a:t>
            </a:r>
            <a:r>
              <a:rPr lang="en-US" sz="2000" dirty="0" err="1"/>
              <a:t>xM</a:t>
            </a:r>
            <a:r>
              <a:rPr lang="en-US" sz="2000" dirty="0"/>
              <a:t>+ city</a:t>
            </a:r>
          </a:p>
          <a:p>
            <a:pPr lvl="2"/>
            <a:endParaRPr lang="en-US" sz="2000" dirty="0"/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TBD Streams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4744"/>
            <a:ext cx="8186766" cy="2651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211960" y="1053406"/>
            <a:ext cx="2376264" cy="27231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228184" y="3501008"/>
            <a:ext cx="504056" cy="6480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760065" y="3856429"/>
            <a:ext cx="2258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/>
              <a:t>Measurement Reports (can be used to localize users with triangulation ~50 meters)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806000"/>
            <a:ext cx="266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/>
              <a:t>Call Quality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707904" y="3544809"/>
            <a:ext cx="648072" cy="31162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797151" y="3877029"/>
            <a:ext cx="16307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/>
              <a:t>Data quality (web speed, connection success rate)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413443" y="3552993"/>
            <a:ext cx="54479" cy="32403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5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Presentation Outline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  <a:r>
              <a:rPr lang="en-US" altLang="en-US" sz="4000" b="1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Background</a:t>
            </a:r>
          </a:p>
          <a:p>
            <a:pPr marL="514350" indent="-514350">
              <a:lnSpc>
                <a:spcPct val="90000"/>
              </a:lnSpc>
            </a:pPr>
            <a:r>
              <a:rPr lang="en-US" sz="4000" b="1" dirty="0">
                <a:solidFill>
                  <a:srgbClr val="FF2600"/>
                </a:solidFill>
                <a:ea typeface="ＭＳ Ｐゴシック" charset="-128"/>
              </a:rPr>
              <a:t>Traffic-TBD Architecture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3200" dirty="0"/>
              <a:t>Data Layer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3200" dirty="0"/>
              <a:t>Processing Layer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3200" dirty="0"/>
              <a:t>Application Layer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/>
              <a:t>Experiments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/>
              <a:t>Conclusions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413328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5D2D2E-24F1-4FCD-8A30-E2139FC3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59" y="1515708"/>
            <a:ext cx="3747545" cy="4147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dirty="0"/>
              <a:t>Traffic-TBD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508104" cy="5073650"/>
          </a:xfrm>
        </p:spPr>
        <p:txBody>
          <a:bodyPr/>
          <a:lstStyle/>
          <a:p>
            <a:r>
              <a:rPr lang="en-US" dirty="0"/>
              <a:t>The Traffic-TBD architecture is based on </a:t>
            </a:r>
            <a:r>
              <a:rPr lang="en-US" b="1" dirty="0"/>
              <a:t>SPATE*</a:t>
            </a:r>
            <a:r>
              <a:rPr lang="en-US" dirty="0"/>
              <a:t> and has </a:t>
            </a:r>
            <a:r>
              <a:rPr lang="en-US" b="1" dirty="0"/>
              <a:t>3</a:t>
            </a:r>
            <a:r>
              <a:rPr lang="en-US" dirty="0"/>
              <a:t> layers:</a:t>
            </a:r>
          </a:p>
          <a:p>
            <a:pPr lvl="1"/>
            <a:r>
              <a:rPr lang="en-US" sz="2400" dirty="0"/>
              <a:t>Data layer</a:t>
            </a:r>
          </a:p>
          <a:p>
            <a:pPr lvl="2"/>
            <a:r>
              <a:rPr lang="en-US" sz="2000" b="1" dirty="0"/>
              <a:t>aggregate </a:t>
            </a:r>
            <a:r>
              <a:rPr lang="en-US" sz="2000" dirty="0"/>
              <a:t>and</a:t>
            </a:r>
            <a:r>
              <a:rPr lang="en-US" sz="2000" b="1" dirty="0"/>
              <a:t> store data</a:t>
            </a:r>
          </a:p>
          <a:p>
            <a:pPr lvl="2"/>
            <a:r>
              <a:rPr lang="en-US" sz="2000" dirty="0"/>
              <a:t>provide</a:t>
            </a:r>
            <a:r>
              <a:rPr lang="en-US" sz="2000" b="1" dirty="0"/>
              <a:t> </a:t>
            </a:r>
            <a:r>
              <a:rPr lang="en-US" sz="2000" dirty="0"/>
              <a:t>the</a:t>
            </a:r>
            <a:r>
              <a:rPr lang="en-US" sz="2000" b="1" dirty="0"/>
              <a:t> access methods</a:t>
            </a:r>
            <a:endParaRPr lang="en-US" sz="2000" dirty="0"/>
          </a:p>
          <a:p>
            <a:pPr lvl="1"/>
            <a:r>
              <a:rPr lang="en-US" sz="2400" dirty="0"/>
              <a:t>Processing layer</a:t>
            </a:r>
          </a:p>
          <a:p>
            <a:pPr lvl="2"/>
            <a:r>
              <a:rPr lang="en-US" sz="2000" dirty="0"/>
              <a:t>minimizing the query </a:t>
            </a:r>
            <a:r>
              <a:rPr lang="en-US" sz="2000" b="1" dirty="0"/>
              <a:t>response time </a:t>
            </a:r>
            <a:r>
              <a:rPr lang="en-US" sz="2000" dirty="0"/>
              <a:t>for data analytic queries</a:t>
            </a:r>
          </a:p>
          <a:p>
            <a:pPr lvl="1"/>
            <a:r>
              <a:rPr lang="en-US" sz="2400" dirty="0"/>
              <a:t>Application layer</a:t>
            </a:r>
          </a:p>
          <a:p>
            <a:pPr lvl="2"/>
            <a:r>
              <a:rPr lang="en-US" sz="2000" dirty="0"/>
              <a:t>enhance</a:t>
            </a:r>
            <a:r>
              <a:rPr lang="en-US" sz="2000" b="1" dirty="0"/>
              <a:t> user experience</a:t>
            </a:r>
          </a:p>
          <a:p>
            <a:endParaRPr lang="en-US" sz="28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60960" y="4221088"/>
            <a:ext cx="3672408" cy="1399073"/>
          </a:xfrm>
          <a:prstGeom prst="rect">
            <a:avLst/>
          </a:prstGeom>
          <a:noFill/>
          <a:ln w="38100" cap="flat" cmpd="sng" algn="ctr">
            <a:solidFill>
              <a:srgbClr val="FF2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60960" y="2420888"/>
            <a:ext cx="3672408" cy="1759113"/>
          </a:xfrm>
          <a:prstGeom prst="rect">
            <a:avLst/>
          </a:prstGeom>
          <a:noFill/>
          <a:ln w="38100" cap="flat" cmpd="sng" algn="ctr">
            <a:solidFill>
              <a:srgbClr val="FF2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60960" y="1576665"/>
            <a:ext cx="3672408" cy="844223"/>
          </a:xfrm>
          <a:prstGeom prst="rect">
            <a:avLst/>
          </a:prstGeom>
          <a:noFill/>
          <a:ln w="38100" cap="flat" cmpd="sng" algn="ctr">
            <a:solidFill>
              <a:srgbClr val="FF2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848FD8-5F92-4159-A16A-22AC6F789589}"/>
              </a:ext>
            </a:extLst>
          </p:cNvPr>
          <p:cNvSpPr/>
          <p:nvPr/>
        </p:nvSpPr>
        <p:spPr>
          <a:xfrm>
            <a:off x="518852" y="5724370"/>
            <a:ext cx="81867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* Constantinos Costa, Georgios Chatzimilioudis, Demetrios Zeinalipour-</a:t>
            </a:r>
            <a:r>
              <a:rPr lang="en-US" sz="1050" dirty="0" err="1"/>
              <a:t>Yazti</a:t>
            </a:r>
            <a:r>
              <a:rPr lang="en-US" sz="1050" dirty="0"/>
              <a:t>, and Mohamed F. </a:t>
            </a:r>
            <a:r>
              <a:rPr lang="en-US" sz="1050" dirty="0" err="1"/>
              <a:t>Mokbel</a:t>
            </a:r>
            <a:r>
              <a:rPr lang="en-US" sz="1050" dirty="0"/>
              <a:t>. 2017. Efficient Exploration of Telco Big Data with Compression and Decaying. In Proceedings of the 33rd International Conference on Data Engineering (ICDE’17). IEEE,</a:t>
            </a:r>
          </a:p>
        </p:txBody>
      </p:sp>
    </p:spTree>
    <p:extLst>
      <p:ext uri="{BB962C8B-B14F-4D97-AF65-F5344CB8AC3E}">
        <p14:creationId xmlns:p14="http://schemas.microsoft.com/office/powerpoint/2010/main" val="9096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A9778-934B-4C16-BE0A-FDBA9602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Layer: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F5389A-930C-4819-914E-10F954A5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186766" cy="2232248"/>
          </a:xfrm>
        </p:spPr>
        <p:txBody>
          <a:bodyPr/>
          <a:lstStyle/>
          <a:p>
            <a:r>
              <a:rPr lang="en-US" dirty="0"/>
              <a:t>Storage component:</a:t>
            </a:r>
          </a:p>
          <a:p>
            <a:pPr lvl="1"/>
            <a:r>
              <a:rPr lang="en-US" dirty="0"/>
              <a:t>minimizes storage </a:t>
            </a:r>
          </a:p>
          <a:p>
            <a:r>
              <a:rPr lang="en-US" dirty="0"/>
              <a:t>Indexing component:</a:t>
            </a:r>
          </a:p>
          <a:p>
            <a:pPr lvl="1"/>
            <a:r>
              <a:rPr lang="en-US" dirty="0"/>
              <a:t>maintains and uses a multi-resolution spatiotemporal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2F31F6-5D0B-43E6-B5F0-0EF9DFB6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45" y="3737438"/>
            <a:ext cx="70008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40364" y="4149080"/>
            <a:ext cx="8186766" cy="216024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052736"/>
            <a:ext cx="8186766" cy="100811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Storage Component: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186766" cy="5184576"/>
          </a:xfrm>
        </p:spPr>
        <p:txBody>
          <a:bodyPr/>
          <a:lstStyle/>
          <a:p>
            <a:r>
              <a:rPr lang="en-US" sz="2800" b="1" dirty="0"/>
              <a:t>Compression</a:t>
            </a:r>
            <a:r>
              <a:rPr lang="en-US" sz="2800" dirty="0"/>
              <a:t> refers to the encoding of data using fewer bits than the original representation </a:t>
            </a:r>
          </a:p>
          <a:p>
            <a:r>
              <a:rPr lang="en-US" sz="2800" b="1" dirty="0"/>
              <a:t>Benefits:</a:t>
            </a:r>
          </a:p>
          <a:p>
            <a:pPr lvl="1"/>
            <a:r>
              <a:rPr lang="en-US" sz="2400" dirty="0"/>
              <a:t>Shifts the resource bottlenecks </a:t>
            </a:r>
            <a:r>
              <a:rPr lang="en-US" sz="2400" b="1" dirty="0"/>
              <a:t>from</a:t>
            </a:r>
            <a:r>
              <a:rPr lang="en-US" sz="2400" dirty="0"/>
              <a:t> </a:t>
            </a:r>
            <a:r>
              <a:rPr lang="en-US" sz="2400" b="1" dirty="0"/>
              <a:t>storage-</a:t>
            </a:r>
            <a:r>
              <a:rPr lang="en-US" sz="2400" dirty="0"/>
              <a:t> and </a:t>
            </a:r>
            <a:r>
              <a:rPr lang="en-US" sz="2400" b="1" dirty="0"/>
              <a:t>network-I/O</a:t>
            </a:r>
            <a:r>
              <a:rPr lang="en-US" sz="2400" dirty="0"/>
              <a:t> to </a:t>
            </a:r>
            <a:r>
              <a:rPr lang="en-US" sz="2400" b="1" dirty="0"/>
              <a:t>CPU</a:t>
            </a:r>
            <a:r>
              <a:rPr lang="en-US" sz="2400" dirty="0"/>
              <a:t> (cycles increasing faster).</a:t>
            </a:r>
          </a:p>
          <a:p>
            <a:pPr lvl="1"/>
            <a:r>
              <a:rPr lang="en-US" sz="2400" dirty="0"/>
              <a:t>Save enormous </a:t>
            </a:r>
            <a:r>
              <a:rPr lang="en-US" sz="2400" b="1" dirty="0"/>
              <a:t>amounts of storage </a:t>
            </a:r>
            <a:r>
              <a:rPr lang="en-US" sz="2400" dirty="0"/>
              <a:t>and </a:t>
            </a:r>
            <a:r>
              <a:rPr lang="en-US" sz="2400" b="1" dirty="0"/>
              <a:t>I/O</a:t>
            </a:r>
            <a:r>
              <a:rPr lang="en-US" sz="2400" dirty="0"/>
              <a:t> on subsequent analytic tasks!</a:t>
            </a:r>
          </a:p>
          <a:p>
            <a:r>
              <a:rPr lang="en-US" sz="2800" b="1" dirty="0">
                <a:solidFill>
                  <a:srgbClr val="007A37"/>
                </a:solidFill>
              </a:rPr>
              <a:t>Desiderata: </a:t>
            </a:r>
            <a:r>
              <a:rPr lang="en-US" sz="2800" dirty="0"/>
              <a:t>Given a setting where TBD arrives </a:t>
            </a:r>
            <a:r>
              <a:rPr lang="en-US" sz="2800" b="1" dirty="0"/>
              <a:t>periodically</a:t>
            </a:r>
            <a:r>
              <a:rPr lang="en-US" sz="2800" dirty="0"/>
              <a:t> in batches, we want to:</a:t>
            </a:r>
          </a:p>
          <a:p>
            <a:pPr lvl="1"/>
            <a:r>
              <a:rPr lang="en-US" sz="2400" b="1" dirty="0"/>
              <a:t>minimize</a:t>
            </a:r>
            <a:r>
              <a:rPr lang="en-US" sz="2400" dirty="0"/>
              <a:t> the </a:t>
            </a:r>
            <a:r>
              <a:rPr lang="en-US" sz="2400" b="1" dirty="0"/>
              <a:t>space</a:t>
            </a:r>
            <a:r>
              <a:rPr lang="en-US" sz="2400" dirty="0"/>
              <a:t> needed to store/archive data</a:t>
            </a:r>
          </a:p>
          <a:p>
            <a:pPr lvl="1"/>
            <a:r>
              <a:rPr lang="en-US" sz="2400" b="1" dirty="0"/>
              <a:t>minimize</a:t>
            </a:r>
            <a:r>
              <a:rPr lang="en-US" sz="2400" dirty="0"/>
              <a:t> </a:t>
            </a:r>
            <a:r>
              <a:rPr lang="en-US" sz="2400" b="1" dirty="0"/>
              <a:t>response time </a:t>
            </a:r>
            <a:r>
              <a:rPr lang="en-US" sz="2400" dirty="0"/>
              <a:t>for spatiotemporal data exploration queries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8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Storage Component: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186767" cy="5073650"/>
          </a:xfrm>
        </p:spPr>
        <p:txBody>
          <a:bodyPr/>
          <a:lstStyle/>
          <a:p>
            <a:r>
              <a:rPr lang="en-US" sz="2800" dirty="0"/>
              <a:t>We analyzed an </a:t>
            </a:r>
            <a:r>
              <a:rPr lang="en-US" sz="2800" b="1" dirty="0"/>
              <a:t>anonymized real TBD dataset </a:t>
            </a:r>
            <a:r>
              <a:rPr lang="en-US" sz="2800" dirty="0"/>
              <a:t>to understand </a:t>
            </a:r>
            <a:r>
              <a:rPr lang="en-US" sz="2800" b="1" dirty="0"/>
              <a:t>what compression ratios </a:t>
            </a:r>
            <a:r>
              <a:rPr lang="en-US" sz="2800" dirty="0"/>
              <a:t>can be achieved?</a:t>
            </a:r>
          </a:p>
          <a:p>
            <a:pPr lvl="1"/>
            <a:r>
              <a:rPr lang="en-US" sz="2400" b="1" dirty="0"/>
              <a:t>Dataset: </a:t>
            </a:r>
            <a:r>
              <a:rPr lang="en-US" sz="2400" dirty="0"/>
              <a:t>1 week, 1.7M CDR, 21M NMS, 300K users</a:t>
            </a:r>
          </a:p>
          <a:p>
            <a:pPr lvl="1"/>
            <a:r>
              <a:rPr lang="en-US" sz="2400" b="1" dirty="0"/>
              <a:t>Tool: </a:t>
            </a:r>
            <a:r>
              <a:rPr lang="en-US" sz="2400" dirty="0"/>
              <a:t>Shannon’s entropy (typical measure for the maximum compressibility of a dataset)</a:t>
            </a:r>
          </a:p>
          <a:p>
            <a:pPr lvl="1"/>
            <a:r>
              <a:rPr lang="en-US" sz="2400" b="1" dirty="0"/>
              <a:t>Observation: </a:t>
            </a:r>
            <a:r>
              <a:rPr lang="en-US" sz="2400" dirty="0"/>
              <a:t>TBD contains significant redundancy (Entropy close to 0)!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25" y="4365104"/>
            <a:ext cx="3400708" cy="18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852" y="4365104"/>
            <a:ext cx="3369411" cy="1800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2642979" y="5714215"/>
            <a:ext cx="447737" cy="24205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436045" y="5746763"/>
            <a:ext cx="447737" cy="24205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Storage Component : Compression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622336"/>
              </p:ext>
            </p:extLst>
          </p:nvPr>
        </p:nvGraphicFramePr>
        <p:xfrm>
          <a:off x="477788" y="1196752"/>
          <a:ext cx="7992888" cy="451036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870076">
                  <a:extLst>
                    <a:ext uri="{9D8B030D-6E8A-4147-A177-3AD203B41FA5}">
                      <a16:colId xmlns:a16="http://schemas.microsoft.com/office/drawing/2014/main" xmlns="" val="410170007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93502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77476415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4089385225"/>
                    </a:ext>
                  </a:extLst>
                </a:gridCol>
                <a:gridCol w="1378396">
                  <a:extLst>
                    <a:ext uri="{9D8B030D-6E8A-4147-A177-3AD203B41FA5}">
                      <a16:colId xmlns:a16="http://schemas.microsoft.com/office/drawing/2014/main" xmlns="" val="66729775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Libraries\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Objectives 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620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GZIP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36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7z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620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SNAPPY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493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ZSTD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xmlns="" val="3280021301"/>
                  </a:ext>
                </a:extLst>
              </a:tr>
              <a:tr h="11914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Compression Ratio (</a:t>
                      </a:r>
                      <a:r>
                        <a:rPr lang="en-US" sz="2800" dirty="0" err="1">
                          <a:effectLst/>
                        </a:rPr>
                        <a:t>r</a:t>
                      </a:r>
                      <a:r>
                        <a:rPr lang="en-US" sz="2800" baseline="-25000" dirty="0" err="1">
                          <a:effectLst/>
                        </a:rPr>
                        <a:t>c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9.06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11.75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4.94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9.72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xmlns="" val="2969702516"/>
                  </a:ext>
                </a:extLst>
              </a:tr>
              <a:tr h="11914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Compression Time (T</a:t>
                      </a:r>
                      <a:r>
                        <a:rPr lang="en-US" sz="2800" baseline="-25000" dirty="0">
                          <a:effectLst/>
                        </a:rPr>
                        <a:t>c1</a:t>
                      </a:r>
                      <a:r>
                        <a:rPr lang="en-US" sz="2800" dirty="0">
                          <a:effectLst/>
                        </a:rPr>
                        <a:t>) in sec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889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21.37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20.99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571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21.39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571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21.07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xmlns="" val="1438263010"/>
                  </a:ext>
                </a:extLst>
              </a:tr>
              <a:tr h="11914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Decompr. Time (T</a:t>
                      </a:r>
                      <a:r>
                        <a:rPr lang="en-US" sz="2800" baseline="-25000">
                          <a:effectLst/>
                        </a:rPr>
                        <a:t>c2</a:t>
                      </a:r>
                      <a:r>
                        <a:rPr lang="en-US" sz="2800">
                          <a:effectLst/>
                        </a:rPr>
                        <a:t>) in sec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0.11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0.12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0.13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0.11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xmlns="" val="70365703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5856" y="2407796"/>
            <a:ext cx="1224136" cy="5891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5856" y="3591546"/>
            <a:ext cx="1224136" cy="5891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75856" y="4775296"/>
            <a:ext cx="1224136" cy="5891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88" y="580435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* GZIP also readily available by most Stream I/O libraries &amp; </a:t>
            </a:r>
            <a:r>
              <a:rPr lang="en-US" sz="1600" b="0"/>
              <a:t>application layer (e.g., HIVE, HUE)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196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Component: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Our </a:t>
            </a:r>
            <a:r>
              <a:rPr lang="en-US" sz="2800" dirty="0" err="1"/>
              <a:t>spatio</a:t>
            </a:r>
            <a:r>
              <a:rPr lang="en-US" sz="2800" dirty="0"/>
              <a:t>-temporal index has 4 levels of temporal resolutions</a:t>
            </a:r>
          </a:p>
          <a:p>
            <a:pPr lvl="1"/>
            <a:r>
              <a:rPr lang="en-US" dirty="0"/>
              <a:t>epoch (30 minutes), day, month, year.</a:t>
            </a:r>
          </a:p>
          <a:p>
            <a:r>
              <a:rPr lang="en-US" sz="2800" b="1" dirty="0"/>
              <a:t>A) </a:t>
            </a:r>
            <a:r>
              <a:rPr lang="en-US" sz="2800" b="1" dirty="0" err="1"/>
              <a:t>Incremence</a:t>
            </a:r>
            <a:r>
              <a:rPr lang="en-US" sz="2800" b="1" dirty="0"/>
              <a:t> Module</a:t>
            </a:r>
          </a:p>
          <a:p>
            <a:pPr lvl="1"/>
            <a:r>
              <a:rPr lang="en-US" sz="2000" dirty="0"/>
              <a:t>Add compressed snapshots on the right-most path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501008"/>
            <a:ext cx="5575118" cy="26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588224" y="5519929"/>
            <a:ext cx="432048" cy="43204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Component: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B) Highlights Module</a:t>
            </a:r>
          </a:p>
          <a:p>
            <a:pPr lvl="1"/>
            <a:r>
              <a:rPr lang="en-US" sz="2200" dirty="0"/>
              <a:t>materialized views to long-standing queries of users (e.g., the drop-call counters, bandwidth statistics, etc.)</a:t>
            </a:r>
          </a:p>
          <a:p>
            <a:pPr lvl="1"/>
            <a:r>
              <a:rPr lang="en-US" sz="2200" b="1" dirty="0"/>
              <a:t>essential for multi-granular visual analytics!</a:t>
            </a:r>
          </a:p>
          <a:p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11624"/>
            <a:ext cx="5575118" cy="26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948264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72200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68144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64088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88024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83968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79912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3848" y="3819736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15816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19872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995936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04248" y="4323792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00192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724128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148064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4395800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28184" y="3243672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36096" y="3243672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644008" y="3243672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51920" y="3243672"/>
            <a:ext cx="144016" cy="144016"/>
          </a:xfrm>
          <a:prstGeom prst="rect">
            <a:avLst/>
          </a:prstGeom>
          <a:solidFill>
            <a:srgbClr val="007A3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87713-D513-4736-B849-2018DB4C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Layer: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BCDE3-B790-41CA-AB71-5C7308C38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Matching:</a:t>
            </a:r>
          </a:p>
          <a:p>
            <a:pPr lvl="1"/>
            <a:r>
              <a:rPr lang="en-US" dirty="0"/>
              <a:t>generate traffic points</a:t>
            </a:r>
          </a:p>
          <a:p>
            <a:pPr lvl="2"/>
            <a:r>
              <a:rPr lang="en-US" dirty="0"/>
              <a:t>match them to the road network</a:t>
            </a:r>
          </a:p>
          <a:p>
            <a:r>
              <a:rPr lang="en-US" dirty="0"/>
              <a:t>Privacy: </a:t>
            </a:r>
          </a:p>
          <a:p>
            <a:pPr lvl="1"/>
            <a:r>
              <a:rPr lang="en-US" dirty="0"/>
              <a:t>Location data has high privacy requirement</a:t>
            </a:r>
          </a:p>
          <a:p>
            <a:pPr lvl="2"/>
            <a:r>
              <a:rPr lang="en-US" dirty="0"/>
              <a:t>it is easy to infer user activity from trajectories</a:t>
            </a:r>
          </a:p>
          <a:p>
            <a:r>
              <a:rPr lang="en-US" dirty="0"/>
              <a:t>Visualization:</a:t>
            </a:r>
          </a:p>
          <a:p>
            <a:pPr lvl="1"/>
            <a:r>
              <a:rPr lang="en-US" dirty="0"/>
              <a:t>efficiently pack and ship data to the UI</a:t>
            </a:r>
          </a:p>
          <a:p>
            <a:r>
              <a:rPr lang="en-US" dirty="0"/>
              <a:t>Mining:</a:t>
            </a:r>
          </a:p>
          <a:p>
            <a:pPr lvl="1"/>
            <a:r>
              <a:rPr lang="en-US" dirty="0"/>
              <a:t>interesting incidents through </a:t>
            </a:r>
            <a:r>
              <a:rPr lang="en-US" dirty="0" err="1"/>
              <a:t>theTBD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3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68960"/>
            <a:ext cx="4091414" cy="3213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636226"/>
            <a:ext cx="2373191" cy="1706070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 bwMode="auto">
          <a:xfrm>
            <a:off x="7470542" y="3284984"/>
            <a:ext cx="1546506" cy="1803778"/>
          </a:xfrm>
          <a:prstGeom prst="can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6779758" y="3933056"/>
            <a:ext cx="1381569" cy="1456598"/>
          </a:xfrm>
          <a:prstGeom prst="can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6071923" y="4344207"/>
            <a:ext cx="1203093" cy="1265930"/>
          </a:xfrm>
          <a:prstGeom prst="can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5364088" y="4777636"/>
            <a:ext cx="1067078" cy="1052984"/>
          </a:xfrm>
          <a:prstGeom prst="can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4805775" y="5376471"/>
            <a:ext cx="792088" cy="736727"/>
          </a:xfrm>
          <a:prstGeom prst="can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186766" cy="5184576"/>
          </a:xfrm>
        </p:spPr>
        <p:txBody>
          <a:bodyPr/>
          <a:lstStyle/>
          <a:p>
            <a:r>
              <a:rPr lang="en-US" sz="2800" dirty="0"/>
              <a:t>The expansion of mobile networks and </a:t>
            </a:r>
            <a:r>
              <a:rPr lang="en-US" sz="2800" dirty="0" err="1"/>
              <a:t>IoT</a:t>
            </a:r>
            <a:r>
              <a:rPr lang="en-US" sz="2800" dirty="0"/>
              <a:t> (IP-enabled hardware) have contributed to an explosion of data inside </a:t>
            </a:r>
            <a:r>
              <a:rPr lang="en-US" sz="2800" b="1" dirty="0"/>
              <a:t>Telecommunication Companies (</a:t>
            </a:r>
            <a:r>
              <a:rPr lang="en-US" sz="2800" b="1" dirty="0" err="1"/>
              <a:t>Telcos</a:t>
            </a:r>
            <a:r>
              <a:rPr lang="en-US" sz="2800" b="1" dirty="0"/>
              <a:t>)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6" name="Can 5"/>
          <p:cNvSpPr/>
          <p:nvPr/>
        </p:nvSpPr>
        <p:spPr bwMode="auto">
          <a:xfrm>
            <a:off x="4414942" y="5744835"/>
            <a:ext cx="576064" cy="504056"/>
          </a:xfrm>
          <a:prstGeom prst="can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ABF25-2E9E-422B-BE3D-5AA2E78D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1508EB-A50F-4EE9-811A-265A2CBC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A1. Hot Spot Analysis:</a:t>
            </a:r>
          </a:p>
          <a:p>
            <a:pPr lvl="1"/>
            <a:r>
              <a:rPr lang="en-US" sz="2400" dirty="0"/>
              <a:t>Detect and visualize the most congested areas around a location.</a:t>
            </a:r>
          </a:p>
          <a:p>
            <a:r>
              <a:rPr lang="en-US" sz="2800" b="1" dirty="0"/>
              <a:t>A2. Navigation Monitoring:</a:t>
            </a:r>
          </a:p>
          <a:p>
            <a:pPr lvl="1"/>
            <a:r>
              <a:rPr lang="en-US" sz="2400" dirty="0"/>
              <a:t>Calculate and visualize the best route based on the travel time and traffic queue length.</a:t>
            </a:r>
          </a:p>
          <a:p>
            <a:r>
              <a:rPr lang="en-US" sz="2800" b="1" dirty="0"/>
              <a:t>A3. Travel time:</a:t>
            </a:r>
          </a:p>
          <a:p>
            <a:pPr lvl="1"/>
            <a:r>
              <a:rPr lang="en-US" sz="2400" dirty="0"/>
              <a:t>Calculate aggregated time loss due to congestion.</a:t>
            </a:r>
          </a:p>
          <a:p>
            <a:r>
              <a:rPr lang="en-US" sz="2800" b="1" dirty="0"/>
              <a:t>A4. Travel speed:</a:t>
            </a:r>
          </a:p>
          <a:p>
            <a:pPr lvl="1"/>
            <a:r>
              <a:rPr lang="en-US" sz="2400" dirty="0"/>
              <a:t>Determine average speed based on the traffic flow.</a:t>
            </a:r>
          </a:p>
        </p:txBody>
      </p:sp>
    </p:spTree>
    <p:extLst>
      <p:ext uri="{BB962C8B-B14F-4D97-AF65-F5344CB8AC3E}">
        <p14:creationId xmlns:p14="http://schemas.microsoft.com/office/powerpoint/2010/main" val="77174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ABF25-2E9E-422B-BE3D-5AA2E78D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1508EB-A50F-4EE9-811A-265A2CBC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A5. Accessibility analysis:</a:t>
            </a:r>
          </a:p>
          <a:p>
            <a:pPr lvl="1"/>
            <a:r>
              <a:rPr lang="en-US" sz="2400" dirty="0"/>
              <a:t>Compute the time that is needed to reach a specific location at a specific time slot considering the road traffic.</a:t>
            </a:r>
          </a:p>
          <a:p>
            <a:r>
              <a:rPr lang="en-US" sz="2800" b="1" dirty="0"/>
              <a:t>A6. Incident detection: </a:t>
            </a:r>
          </a:p>
          <a:p>
            <a:pPr lvl="1"/>
            <a:r>
              <a:rPr lang="en-US" sz="2400" dirty="0"/>
              <a:t>Detects any incidents due to traffic.</a:t>
            </a:r>
          </a:p>
          <a:p>
            <a:r>
              <a:rPr lang="en-US" sz="2800" b="1" dirty="0"/>
              <a:t>A7. Before-after analysis:</a:t>
            </a:r>
          </a:p>
          <a:p>
            <a:pPr lvl="1"/>
            <a:r>
              <a:rPr lang="en-US" sz="2400" dirty="0"/>
              <a:t>Measure the traffic flow after a change in the road network in order to be evaluated from the traffic administration.</a:t>
            </a:r>
          </a:p>
          <a:p>
            <a:r>
              <a:rPr lang="en-US" sz="2800" b="1" dirty="0"/>
              <a:t>A8. Travel behaviors: </a:t>
            </a:r>
          </a:p>
          <a:p>
            <a:pPr lvl="1"/>
            <a:r>
              <a:rPr lang="en-US" sz="2400" dirty="0"/>
              <a:t>Identify travel behaviors throughout a region.</a:t>
            </a:r>
          </a:p>
        </p:txBody>
      </p:sp>
    </p:spTree>
    <p:extLst>
      <p:ext uri="{BB962C8B-B14F-4D97-AF65-F5344CB8AC3E}">
        <p14:creationId xmlns:p14="http://schemas.microsoft.com/office/powerpoint/2010/main" val="122789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02874-B4E3-4A8C-9476-68C95592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552BE1-BAFC-420D-A810-530CF0FF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Interactive Traffic Analytics:</a:t>
            </a:r>
          </a:p>
          <a:p>
            <a:pPr lvl="1"/>
            <a:r>
              <a:rPr lang="en-US" dirty="0"/>
              <a:t>receives a data analytic query and uses the index to combine the needed highlights to answer the query</a:t>
            </a:r>
          </a:p>
          <a:p>
            <a:r>
              <a:rPr lang="en-US" b="1" dirty="0"/>
              <a:t>Alert Service:</a:t>
            </a:r>
          </a:p>
          <a:p>
            <a:pPr lvl="1"/>
            <a:r>
              <a:rPr lang="en-US" dirty="0"/>
              <a:t>is a background service that can provide real-time and predicted traffic alerts combining public APIs with the TBD</a:t>
            </a:r>
          </a:p>
          <a:p>
            <a:r>
              <a:rPr lang="en-US" b="1" dirty="0"/>
              <a:t>API:</a:t>
            </a:r>
          </a:p>
          <a:p>
            <a:pPr lvl="1"/>
            <a:r>
              <a:rPr lang="en-US" dirty="0"/>
              <a:t>makes the generated traffic insights available for public 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67A02F-8AE5-4400-AF6B-45E8DC3E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72" y="2775205"/>
            <a:ext cx="2559593" cy="13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Presentation Outline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  <a:r>
              <a:rPr lang="en-US" altLang="en-US" sz="4000" b="1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Background</a:t>
            </a:r>
          </a:p>
          <a:p>
            <a:pPr marL="514350" indent="-514350">
              <a:lnSpc>
                <a:spcPct val="9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Traffic-TBD Architecture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Data Layer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Processing Layer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Application Layer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b="1" dirty="0">
                <a:solidFill>
                  <a:srgbClr val="FF0000"/>
                </a:solidFill>
              </a:rPr>
              <a:t>Experiments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/>
              <a:t>Conclusions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15655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Experimental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007256"/>
          </a:xfrm>
        </p:spPr>
        <p:txBody>
          <a:bodyPr/>
          <a:lstStyle/>
          <a:p>
            <a:r>
              <a:rPr lang="en-US" sz="2800" dirty="0"/>
              <a:t>To evaluate the </a:t>
            </a:r>
            <a:r>
              <a:rPr lang="en-US" sz="2800" i="1" dirty="0"/>
              <a:t>DATA layer</a:t>
            </a:r>
            <a:r>
              <a:rPr lang="en-US" sz="2800" dirty="0"/>
              <a:t>, we have implemented a </a:t>
            </a:r>
            <a:r>
              <a:rPr lang="en-US" sz="2800" b="1" dirty="0"/>
              <a:t>trace-driven</a:t>
            </a:r>
            <a:r>
              <a:rPr lang="en-US" sz="2800" dirty="0"/>
              <a:t> testbed:</a:t>
            </a:r>
          </a:p>
          <a:p>
            <a:r>
              <a:rPr lang="en-US" sz="2800" dirty="0"/>
              <a:t>Compared Frameworks:</a:t>
            </a:r>
          </a:p>
          <a:p>
            <a:pPr lvl="1"/>
            <a:r>
              <a:rPr lang="en-US" sz="2000" b="1" dirty="0"/>
              <a:t>RAW: </a:t>
            </a:r>
            <a:r>
              <a:rPr lang="en-US" sz="2000" dirty="0"/>
              <a:t>stores the snapshot on disk without compression or indexing</a:t>
            </a:r>
          </a:p>
          <a:p>
            <a:pPr lvl="1"/>
            <a:r>
              <a:rPr lang="en-US" sz="2000" b="1" dirty="0"/>
              <a:t>SHAHED: </a:t>
            </a:r>
            <a:r>
              <a:rPr lang="en-US" sz="2000" dirty="0"/>
              <a:t>stores the snapshot using a quad-tree index (part of the offline analytic </a:t>
            </a:r>
            <a:r>
              <a:rPr lang="en-US" sz="2000" dirty="0" err="1"/>
              <a:t>SpatialHadoop</a:t>
            </a:r>
            <a:r>
              <a:rPr lang="en-US" sz="2000" dirty="0"/>
              <a:t> 2.4 framework @ ICDE’15) .</a:t>
            </a:r>
          </a:p>
          <a:p>
            <a:pPr lvl="1"/>
            <a:r>
              <a:rPr lang="en-US" sz="2000" b="1" dirty="0"/>
              <a:t>SPATE: </a:t>
            </a:r>
            <a:r>
              <a:rPr lang="en-US" sz="2000" dirty="0"/>
              <a:t>the underlying framework used in this work.</a:t>
            </a:r>
          </a:p>
          <a:p>
            <a:r>
              <a:rPr lang="en-US" sz="2800" dirty="0"/>
              <a:t>Metrics:</a:t>
            </a:r>
          </a:p>
          <a:p>
            <a:pPr lvl="1"/>
            <a:r>
              <a:rPr lang="en-US" sz="2000" b="1" dirty="0"/>
              <a:t>Ingestion Time (sec): </a:t>
            </a:r>
            <a:r>
              <a:rPr lang="en-US" sz="2000" dirty="0"/>
              <a:t>time</a:t>
            </a:r>
            <a:r>
              <a:rPr lang="en-US" sz="2000" b="1" dirty="0"/>
              <a:t> </a:t>
            </a:r>
            <a:r>
              <a:rPr lang="en-US" sz="2000" dirty="0"/>
              <a:t>cost to store a 30-min TBD snapshot</a:t>
            </a:r>
          </a:p>
          <a:p>
            <a:pPr lvl="1"/>
            <a:r>
              <a:rPr lang="en-US" sz="2000" b="1" dirty="0"/>
              <a:t>Space (MB): </a:t>
            </a:r>
            <a:r>
              <a:rPr lang="en-US" sz="2000" dirty="0"/>
              <a:t>space</a:t>
            </a:r>
            <a:r>
              <a:rPr lang="en-US" sz="2000" b="1" dirty="0"/>
              <a:t> </a:t>
            </a:r>
            <a:r>
              <a:rPr lang="en-US" sz="2000" dirty="0"/>
              <a:t>cost to store a 30-min TBD snapshot </a:t>
            </a:r>
          </a:p>
          <a:p>
            <a:pPr lvl="1"/>
            <a:r>
              <a:rPr lang="en-US" sz="2000" b="1" dirty="0"/>
              <a:t>Response Time (sec): </a:t>
            </a:r>
            <a:r>
              <a:rPr lang="en-US" sz="2000" dirty="0"/>
              <a:t>time</a:t>
            </a:r>
            <a:r>
              <a:rPr lang="en-US" sz="2000" b="1" dirty="0"/>
              <a:t> </a:t>
            </a:r>
            <a:r>
              <a:rPr lang="en-US" sz="2000" dirty="0"/>
              <a:t>to answer a query.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08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Testbed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80728"/>
            <a:ext cx="8186766" cy="5073650"/>
          </a:xfrm>
        </p:spPr>
        <p:txBody>
          <a:bodyPr/>
          <a:lstStyle/>
          <a:p>
            <a:r>
              <a:rPr lang="en-US" sz="2400" b="1" dirty="0"/>
              <a:t>TBD Operating System Stack</a:t>
            </a:r>
          </a:p>
          <a:p>
            <a:pPr lvl="1"/>
            <a:r>
              <a:rPr lang="en-US" sz="2200" b="1" dirty="0"/>
              <a:t>Datacenter: </a:t>
            </a:r>
            <a:r>
              <a:rPr lang="en-US" sz="2200" dirty="0"/>
              <a:t>VMWare </a:t>
            </a:r>
            <a:r>
              <a:rPr lang="en-US" sz="2200" dirty="0" err="1"/>
              <a:t>ESXi</a:t>
            </a:r>
            <a:r>
              <a:rPr lang="en-US" sz="2200" dirty="0"/>
              <a:t> 5.0.0 Hosts</a:t>
            </a:r>
          </a:p>
          <a:p>
            <a:pPr lvl="1"/>
            <a:r>
              <a:rPr lang="en-US" sz="2200" b="1" dirty="0"/>
              <a:t>VMs: </a:t>
            </a:r>
            <a:r>
              <a:rPr lang="en-US" sz="2200" dirty="0"/>
              <a:t>4 Ubuntu 14.04 server images, each featuring: 8GB of RAM with 2 virtual CPUs (2.40GHz) </a:t>
            </a:r>
          </a:p>
          <a:p>
            <a:pPr lvl="1"/>
            <a:r>
              <a:rPr lang="en-US" sz="2200" b="1" dirty="0"/>
              <a:t>Storage Element: </a:t>
            </a:r>
            <a:r>
              <a:rPr lang="en-US" sz="2200" dirty="0"/>
              <a:t>Slow 7.2K RPM RAID-5 SAS, 6 </a:t>
            </a:r>
            <a:r>
              <a:rPr lang="en-US" sz="2200" dirty="0" err="1"/>
              <a:t>Gbps</a:t>
            </a:r>
            <a:r>
              <a:rPr lang="en-US" sz="2200" dirty="0"/>
              <a:t> disks. Each disk formatted in VMFS 5.54 (1MB block)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77111" y="3630887"/>
            <a:ext cx="3024832" cy="2409354"/>
            <a:chOff x="6156176" y="5157192"/>
            <a:chExt cx="4248472" cy="3120199"/>
          </a:xfrm>
        </p:grpSpPr>
        <p:sp>
          <p:nvSpPr>
            <p:cNvPr id="4" name="Rectangle 3"/>
            <p:cNvSpPr/>
            <p:nvPr/>
          </p:nvSpPr>
          <p:spPr>
            <a:xfrm>
              <a:off x="6320431" y="5341275"/>
              <a:ext cx="1743488" cy="13235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5526" y="5341275"/>
              <a:ext cx="1743488" cy="13235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2755" y="6822489"/>
              <a:ext cx="1743488" cy="13235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99984" y="6839715"/>
              <a:ext cx="1743488" cy="13235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31486" y="6061415"/>
              <a:ext cx="3448053" cy="14221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Apache HIVE Warehouse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156176" y="5157192"/>
              <a:ext cx="4248472" cy="3120199"/>
            </a:xfrm>
            <a:prstGeom prst="frame">
              <a:avLst>
                <a:gd name="adj1" fmla="val 93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50157" y="6515358"/>
              <a:ext cx="2790037" cy="8494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Apache HDFS</a:t>
              </a:r>
            </a:p>
            <a:p>
              <a:pPr algn="ctr"/>
              <a:r>
                <a:rPr lang="en-US" sz="1800" dirty="0" err="1">
                  <a:solidFill>
                    <a:schemeClr val="tx1"/>
                  </a:solidFill>
                </a:rPr>
                <a:t>Filesystem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Lightning Bolt 10"/>
            <p:cNvSpPr/>
            <p:nvPr/>
          </p:nvSpPr>
          <p:spPr>
            <a:xfrm>
              <a:off x="7517518" y="5365123"/>
              <a:ext cx="348873" cy="60058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Lightning Bolt 11"/>
            <p:cNvSpPr/>
            <p:nvPr/>
          </p:nvSpPr>
          <p:spPr>
            <a:xfrm>
              <a:off x="9675385" y="5444595"/>
              <a:ext cx="348873" cy="60058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Lightning Bolt 12"/>
            <p:cNvSpPr/>
            <p:nvPr/>
          </p:nvSpPr>
          <p:spPr>
            <a:xfrm>
              <a:off x="6457911" y="5429076"/>
              <a:ext cx="373253" cy="472684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Lightning Bolt 13"/>
            <p:cNvSpPr/>
            <p:nvPr/>
          </p:nvSpPr>
          <p:spPr>
            <a:xfrm>
              <a:off x="8531433" y="5370100"/>
              <a:ext cx="348873" cy="60058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Lightning Bolt 14"/>
            <p:cNvSpPr/>
            <p:nvPr/>
          </p:nvSpPr>
          <p:spPr>
            <a:xfrm>
              <a:off x="8798497" y="7591460"/>
              <a:ext cx="269158" cy="5456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Lightning Bolt 15"/>
            <p:cNvSpPr/>
            <p:nvPr/>
          </p:nvSpPr>
          <p:spPr>
            <a:xfrm>
              <a:off x="9188652" y="7545932"/>
              <a:ext cx="269158" cy="5456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" name="Lightning Bolt 16"/>
            <p:cNvSpPr/>
            <p:nvPr/>
          </p:nvSpPr>
          <p:spPr>
            <a:xfrm>
              <a:off x="9366841" y="7548333"/>
              <a:ext cx="789297" cy="54245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Lightning Bolt 17"/>
            <p:cNvSpPr/>
            <p:nvPr/>
          </p:nvSpPr>
          <p:spPr>
            <a:xfrm>
              <a:off x="6375523" y="7603378"/>
              <a:ext cx="789297" cy="54245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Lightning Bolt 18"/>
            <p:cNvSpPr/>
            <p:nvPr/>
          </p:nvSpPr>
          <p:spPr>
            <a:xfrm>
              <a:off x="7104703" y="7538358"/>
              <a:ext cx="789297" cy="54245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" name="Lightning Bolt 19"/>
            <p:cNvSpPr/>
            <p:nvPr/>
          </p:nvSpPr>
          <p:spPr>
            <a:xfrm flipH="1">
              <a:off x="6961563" y="5381748"/>
              <a:ext cx="491030" cy="60058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Lightning Bolt 20"/>
            <p:cNvSpPr/>
            <p:nvPr/>
          </p:nvSpPr>
          <p:spPr>
            <a:xfrm flipH="1">
              <a:off x="9115166" y="5402455"/>
              <a:ext cx="491030" cy="60058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35275" y="5252636"/>
              <a:ext cx="2439150" cy="518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SPARK Jobs</a:t>
              </a: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40849" y="3361808"/>
            <a:ext cx="553626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TBD Framework Stack</a:t>
            </a:r>
          </a:p>
          <a:p>
            <a:pPr lvl="1"/>
            <a:r>
              <a:rPr lang="en-US" sz="2000" b="0" kern="0" dirty="0"/>
              <a:t>Hadoop Distributed File System (HDFS) v2.5.2 	</a:t>
            </a:r>
          </a:p>
          <a:p>
            <a:pPr lvl="1"/>
            <a:r>
              <a:rPr lang="en-US" sz="2000" b="0" kern="0" dirty="0"/>
              <a:t>Apache Hive 2.0 (online querying)</a:t>
            </a:r>
          </a:p>
          <a:p>
            <a:pPr lvl="1"/>
            <a:r>
              <a:rPr lang="en-US" sz="2000" b="0" kern="0" dirty="0"/>
              <a:t>Apache Spark 1.6.0 (offline data processing)</a:t>
            </a:r>
          </a:p>
          <a:p>
            <a:pPr lvl="2"/>
            <a:r>
              <a:rPr lang="en-US" sz="1800" b="0" kern="0" dirty="0"/>
              <a:t>Individual Scala programs submitted directly to the Spark computation master</a:t>
            </a:r>
          </a:p>
        </p:txBody>
      </p:sp>
    </p:spTree>
    <p:extLst>
      <p:ext uri="{BB962C8B-B14F-4D97-AF65-F5344CB8AC3E}">
        <p14:creationId xmlns:p14="http://schemas.microsoft.com/office/powerpoint/2010/main" val="4931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91" y="1180362"/>
            <a:ext cx="4193579" cy="2722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Ingestion Time and Space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4244063" cy="276888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38944" y="3946712"/>
            <a:ext cx="8322226" cy="32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Ingestion time (left) </a:t>
            </a:r>
            <a:r>
              <a:rPr lang="en-US" sz="2400" b="0" kern="0" dirty="0"/>
              <a:t>and </a:t>
            </a:r>
            <a:r>
              <a:rPr lang="en-US" sz="2400" kern="0" dirty="0"/>
              <a:t>Space (right) </a:t>
            </a:r>
            <a:r>
              <a:rPr lang="en-US" sz="2400" b="0" kern="0" dirty="0"/>
              <a:t>of methods over different time windows within a day.</a:t>
            </a:r>
          </a:p>
          <a:p>
            <a:r>
              <a:rPr lang="en-US" sz="2400" kern="0" dirty="0"/>
              <a:t>Observation: </a:t>
            </a:r>
            <a:r>
              <a:rPr lang="en-US" sz="2400" b="0" kern="0" dirty="0"/>
              <a:t>SPATE </a:t>
            </a:r>
            <a:r>
              <a:rPr lang="en-US" sz="2400" kern="0" dirty="0">
                <a:solidFill>
                  <a:srgbClr val="FF0000"/>
                </a:solidFill>
              </a:rPr>
              <a:t>1.25x slower in ingestion </a:t>
            </a:r>
            <a:r>
              <a:rPr lang="en-US" sz="2400" b="0" kern="0" dirty="0"/>
              <a:t>but needs </a:t>
            </a:r>
            <a:r>
              <a:rPr lang="en-US" sz="2400" kern="0" dirty="0">
                <a:solidFill>
                  <a:srgbClr val="007A37"/>
                </a:solidFill>
              </a:rPr>
              <a:t>1 order </a:t>
            </a:r>
            <a:r>
              <a:rPr lang="en-US" sz="2400" b="0" kern="0" dirty="0"/>
              <a:t>of magnitude </a:t>
            </a:r>
            <a:r>
              <a:rPr lang="en-US" sz="2400" kern="0" dirty="0">
                <a:solidFill>
                  <a:srgbClr val="007A37"/>
                </a:solidFill>
              </a:rPr>
              <a:t>less storage space!</a:t>
            </a:r>
            <a:endParaRPr lang="en-US" sz="2400" b="0" kern="0" dirty="0"/>
          </a:p>
          <a:p>
            <a:pPr lvl="1"/>
            <a:r>
              <a:rPr lang="en-US" sz="2000" b="0" kern="0" dirty="0"/>
              <a:t>Ingestions are separated by 30 minute windows, so this is acceptable.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563888" y="2348880"/>
            <a:ext cx="720080" cy="9361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780050" y="2420888"/>
            <a:ext cx="720080" cy="1068857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5943471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6968" y="479889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Kmeans</a:t>
            </a:r>
            <a:r>
              <a:rPr lang="en-US" sz="1800" dirty="0"/>
              <a:t> clustering</a:t>
            </a:r>
          </a:p>
          <a:p>
            <a:pPr algn="ctr"/>
            <a:r>
              <a:rPr lang="en-US" sz="1800" dirty="0"/>
              <a:t>(</a:t>
            </a:r>
            <a:r>
              <a:rPr lang="en-US" sz="1800" dirty="0" err="1"/>
              <a:t>SparkML</a:t>
            </a:r>
            <a:r>
              <a:rPr lang="en-US" sz="1800" dirty="0"/>
              <a:t>)</a:t>
            </a:r>
          </a:p>
          <a:p>
            <a:pPr algn="ctr"/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455120" y="4798893"/>
            <a:ext cx="155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Linear Regression</a:t>
            </a:r>
          </a:p>
          <a:p>
            <a:pPr algn="ctr"/>
            <a:r>
              <a:rPr lang="en-US" sz="1800" dirty="0"/>
              <a:t>(</a:t>
            </a:r>
            <a:r>
              <a:rPr lang="en-US" sz="1800" dirty="0" err="1"/>
              <a:t>SparkML</a:t>
            </a:r>
            <a:r>
              <a:rPr lang="en-US" sz="1800" dirty="0"/>
              <a:t>)</a:t>
            </a:r>
          </a:p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673944" y="4797152"/>
            <a:ext cx="155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Multivariate Statistics</a:t>
            </a:r>
          </a:p>
          <a:p>
            <a:pPr algn="ctr"/>
            <a:r>
              <a:rPr lang="en-US" sz="1800" dirty="0"/>
              <a:t>(</a:t>
            </a:r>
            <a:r>
              <a:rPr lang="en-US" sz="1800" dirty="0" err="1"/>
              <a:t>SparkML</a:t>
            </a:r>
            <a:r>
              <a:rPr lang="en-US" sz="1800" dirty="0"/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56176" y="1556792"/>
            <a:ext cx="28803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Observation:</a:t>
            </a:r>
          </a:p>
          <a:p>
            <a:r>
              <a:rPr lang="en-US" sz="2400" kern="0" dirty="0">
                <a:solidFill>
                  <a:srgbClr val="007A37"/>
                </a:solidFill>
              </a:rPr>
              <a:t>CPU intensive tasks: </a:t>
            </a:r>
            <a:r>
              <a:rPr lang="en-US" sz="2400" b="0" kern="0" dirty="0">
                <a:solidFill>
                  <a:srgbClr val="007A37"/>
                </a:solidFill>
              </a:rPr>
              <a:t>SPATE = RAW = SHAHED even though we use 1 order of magnitude </a:t>
            </a:r>
            <a:r>
              <a:rPr lang="en-US" sz="2400" kern="0" dirty="0">
                <a:solidFill>
                  <a:srgbClr val="007A37"/>
                </a:solidFill>
              </a:rPr>
              <a:t>less disk space!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230984" y="2132856"/>
            <a:ext cx="2349128" cy="1152128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allAtOnce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Conclusions:</a:t>
            </a:r>
          </a:p>
          <a:p>
            <a:pPr lvl="1"/>
            <a:r>
              <a:rPr lang="en-US" dirty="0"/>
              <a:t>Traffic-TBD architecture aims to provide:</a:t>
            </a:r>
          </a:p>
          <a:p>
            <a:pPr lvl="2"/>
            <a:r>
              <a:rPr lang="en-US" dirty="0"/>
              <a:t>micro-level traffic modeling and prediction</a:t>
            </a:r>
          </a:p>
          <a:p>
            <a:pPr lvl="2"/>
            <a:r>
              <a:rPr lang="en-US" dirty="0"/>
              <a:t>location privacy boundaries of users inside their mobile network</a:t>
            </a:r>
          </a:p>
          <a:p>
            <a:pPr lvl="2"/>
            <a:r>
              <a:rPr lang="en-US" dirty="0"/>
              <a:t>availability with minimal costs and using existing infrastructure</a:t>
            </a:r>
          </a:p>
          <a:p>
            <a:r>
              <a:rPr lang="en-US" sz="4000" dirty="0"/>
              <a:t>Future Work:</a:t>
            </a:r>
          </a:p>
          <a:p>
            <a:pPr lvl="1"/>
            <a:r>
              <a:rPr lang="en-US" dirty="0"/>
              <a:t>map-matching of trajectories</a:t>
            </a:r>
          </a:p>
          <a:p>
            <a:pPr lvl="1"/>
            <a:r>
              <a:rPr lang="en-US" dirty="0"/>
              <a:t>privacy-preserving trajectory processing</a:t>
            </a:r>
            <a:endParaRPr lang="en-US" sz="8400" dirty="0"/>
          </a:p>
        </p:txBody>
      </p:sp>
    </p:spTree>
    <p:extLst>
      <p:ext uri="{BB962C8B-B14F-4D97-AF65-F5344CB8AC3E}">
        <p14:creationId xmlns:p14="http://schemas.microsoft.com/office/powerpoint/2010/main" val="32226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00355E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600" dirty="0">
                <a:solidFill>
                  <a:schemeClr val="bg1"/>
                </a:solidFill>
              </a:rPr>
              <a:t>Towards Real-Time Road Traffic Analytics using Telco Big Data</a:t>
            </a:r>
            <a:endParaRPr lang="en-US" altLang="en-US" sz="3600" i="1" dirty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2220087"/>
            <a:ext cx="7961312" cy="27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Thanks! Questions?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1200" dirty="0"/>
          </a:p>
          <a:p>
            <a:pPr algn="ctr"/>
            <a:r>
              <a:rPr lang="en-US" sz="2400" dirty="0"/>
              <a:t>Constantinos Costa∗, </a:t>
            </a:r>
            <a:r>
              <a:rPr lang="en-US" sz="2400" b="0" dirty="0"/>
              <a:t>Georgios </a:t>
            </a:r>
            <a:r>
              <a:rPr lang="en-US" sz="2400" b="0" dirty="0" err="1"/>
              <a:t>Chatzimilioudis</a:t>
            </a:r>
            <a:r>
              <a:rPr lang="en-US" sz="2400" b="0" dirty="0"/>
              <a:t>∗, </a:t>
            </a:r>
            <a:r>
              <a:rPr lang="en-US" sz="2400" b="0" dirty="0" err="1"/>
              <a:t>Demetrios</a:t>
            </a:r>
            <a:r>
              <a:rPr lang="en-US" sz="2400" b="0" dirty="0"/>
              <a:t> Zeinalipour-</a:t>
            </a:r>
            <a:r>
              <a:rPr lang="en-US" sz="2400" b="0" dirty="0" err="1"/>
              <a:t>Yazti</a:t>
            </a:r>
            <a:r>
              <a:rPr lang="en-US" sz="2400" b="0" dirty="0"/>
              <a:t>‡∗ and Mohamed F. </a:t>
            </a:r>
            <a:r>
              <a:rPr lang="en-US" sz="2400" b="0" dirty="0" err="1"/>
              <a:t>Mokbel</a:t>
            </a:r>
            <a:r>
              <a:rPr lang="el-GR" sz="2400" baseline="30000" dirty="0"/>
              <a:t>§</a:t>
            </a:r>
            <a:endParaRPr lang="en-US" sz="2400" baseline="30000" dirty="0"/>
          </a:p>
          <a:p>
            <a:pPr algn="ctr"/>
            <a:endParaRPr lang="en-US" sz="2400" baseline="30000" dirty="0"/>
          </a:p>
          <a:p>
            <a:pPr algn="ctr"/>
            <a:r>
              <a:rPr lang="en-US" sz="1600" b="0" dirty="0"/>
              <a:t>∗</a:t>
            </a:r>
            <a:r>
              <a:rPr lang="en-US" altLang="en-US" sz="1600" b="0" dirty="0">
                <a:solidFill>
                  <a:schemeClr val="tx1"/>
                </a:solidFill>
              </a:rPr>
              <a:t> University of Cyprus, Cyprus </a:t>
            </a:r>
          </a:p>
          <a:p>
            <a:pPr algn="ctr"/>
            <a:r>
              <a:rPr lang="en-US" sz="1600" b="0" dirty="0"/>
              <a:t>‡ </a:t>
            </a:r>
            <a:r>
              <a:rPr lang="en-US" altLang="en-US" sz="1600" b="0" dirty="0">
                <a:solidFill>
                  <a:schemeClr val="tx1"/>
                </a:solidFill>
              </a:rPr>
              <a:t>Max Planck Institute for Informatics, Germany</a:t>
            </a:r>
          </a:p>
          <a:p>
            <a:pPr algn="ctr"/>
            <a:r>
              <a:rPr lang="el-GR" sz="1600" baseline="30000" dirty="0"/>
              <a:t>§ </a:t>
            </a:r>
            <a:r>
              <a:rPr lang="en-US" altLang="en-US" sz="1600" b="0" dirty="0">
                <a:solidFill>
                  <a:schemeClr val="tx1"/>
                </a:solidFill>
              </a:rPr>
              <a:t>University of Minnesota, MN, USA</a:t>
            </a:r>
          </a:p>
          <a:p>
            <a:pPr algn="ctr"/>
            <a:r>
              <a:rPr lang="en-US" altLang="en-US" sz="14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altLang="en-US" sz="14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costa.c</a:t>
            </a:r>
            <a:r>
              <a:rPr lang="en-US" altLang="en-US" sz="14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en-US" sz="14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gchatzim</a:t>
            </a:r>
            <a:r>
              <a:rPr lang="en-US" altLang="en-US" sz="14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en-US" sz="14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dzeina</a:t>
            </a:r>
            <a:r>
              <a:rPr lang="en-US" altLang="en-US" sz="14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}@</a:t>
            </a:r>
            <a:r>
              <a:rPr lang="en-US" altLang="en-US" sz="1400" b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cs.ucy.ac.cy</a:t>
            </a:r>
            <a:r>
              <a:rPr lang="en-US" altLang="en-US" sz="1400" b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algn="ctr"/>
            <a:r>
              <a:rPr lang="en-US" sz="1400" b="0" dirty="0" err="1">
                <a:latin typeface="Courier New" charset="0"/>
                <a:ea typeface="Courier New" charset="0"/>
                <a:cs typeface="Courier New" charset="0"/>
              </a:rPr>
              <a:t>dzeinali@mpi-inf.mpg.de</a:t>
            </a:r>
            <a:r>
              <a:rPr lang="en-US" sz="1400" b="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0" dirty="0" err="1">
                <a:latin typeface="Courier New" charset="0"/>
                <a:ea typeface="Courier New" charset="0"/>
                <a:cs typeface="Courier New" charset="0"/>
              </a:rPr>
              <a:t>mokbel@cs.umn.edu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algn="ctr"/>
            <a:endParaRPr lang="en-US" altLang="en-US" sz="1800" b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ctr"/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400" baseline="30000" dirty="0"/>
          </a:p>
          <a:p>
            <a:pPr algn="ctr" eaLnBrk="1" hangingPunct="1">
              <a:spcBef>
                <a:spcPct val="20000"/>
              </a:spcBef>
            </a:pPr>
            <a:endParaRPr lang="en-US" sz="2400" b="0" dirty="0"/>
          </a:p>
          <a:p>
            <a:pPr algn="ctr" eaLnBrk="1" hangingPunct="1">
              <a:spcBef>
                <a:spcPct val="20000"/>
              </a:spcBef>
            </a:pPr>
            <a:endParaRPr lang="en-US" altLang="en-US" sz="20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93" y="6237312"/>
            <a:ext cx="2320457" cy="371838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75" y="6157271"/>
            <a:ext cx="1807940" cy="53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1113" y="6157271"/>
            <a:ext cx="3475682" cy="5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11188" y="5229200"/>
            <a:ext cx="7993062" cy="791609"/>
          </a:xfrm>
          <a:prstGeom prst="rect">
            <a:avLst/>
          </a:prstGeom>
          <a:solidFill>
            <a:srgbClr val="0035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Eleventh International Workshop on 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Real-Time Business Intelligence and Analytics</a:t>
            </a:r>
          </a:p>
          <a:p>
            <a:pPr algn="ctr" eaLnBrk="1" hangingPunct="1"/>
            <a:r>
              <a:rPr lang="en-US" altLang="en-US" sz="1800" b="0" dirty="0">
                <a:solidFill>
                  <a:schemeClr val="bg1"/>
                </a:solidFill>
              </a:rPr>
              <a:t>Munich, Germany, August  28, 2017</a:t>
            </a:r>
            <a:endParaRPr lang="fr-FR" alt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8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186766" cy="5184576"/>
          </a:xfrm>
        </p:spPr>
        <p:txBody>
          <a:bodyPr/>
          <a:lstStyle/>
          <a:p>
            <a:r>
              <a:rPr lang="en-US" sz="2800" dirty="0"/>
              <a:t>INRIX reports that congestion costs U.S. drivers nearly </a:t>
            </a:r>
            <a:r>
              <a:rPr lang="en-US" sz="2800" b="1" dirty="0"/>
              <a:t>$300</a:t>
            </a:r>
            <a:r>
              <a:rPr lang="en-US" sz="2800" dirty="0"/>
              <a:t> </a:t>
            </a:r>
            <a:r>
              <a:rPr lang="en-US" sz="2800" b="1" dirty="0"/>
              <a:t>Billion </a:t>
            </a:r>
            <a:r>
              <a:rPr lang="en-US" sz="2800" dirty="0"/>
              <a:t>in 2016,which is an average of </a:t>
            </a:r>
            <a:r>
              <a:rPr lang="en-US" sz="2800" b="1" dirty="0"/>
              <a:t>$1400 </a:t>
            </a:r>
            <a:r>
              <a:rPr lang="en-US" sz="2800" dirty="0"/>
              <a:t>per driver per year (both direct and indirect costs)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050" dirty="0"/>
          </a:p>
          <a:p>
            <a:r>
              <a:rPr lang="en-US" sz="2000" dirty="0"/>
              <a:t>INRIX Inc. 2017. Los Angeles Tops INRIX Global Congestion Ranking. (2017). https://goo.gl/c2K3E1 Accessed 7-Aug-2017.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6B1CC1-BCC1-47F1-847F-D87DFABA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6" y="3048155"/>
            <a:ext cx="3787920" cy="2453154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FECEDE6-5C57-4A26-A6CA-34A616E27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9280"/>
              </p:ext>
            </p:extLst>
          </p:nvPr>
        </p:nvGraphicFramePr>
        <p:xfrm>
          <a:off x="3635896" y="3034361"/>
          <a:ext cx="5508106" cy="2466948"/>
        </p:xfrm>
        <a:graphic>
          <a:graphicData uri="http://schemas.openxmlformats.org/drawingml/2006/table">
            <a:tbl>
              <a:tblPr/>
              <a:tblGrid>
                <a:gridCol w="547650">
                  <a:extLst>
                    <a:ext uri="{9D8B030D-6E8A-4147-A177-3AD203B41FA5}">
                      <a16:colId xmlns:a16="http://schemas.microsoft.com/office/drawing/2014/main" xmlns="" val="4194679210"/>
                    </a:ext>
                  </a:extLst>
                </a:gridCol>
                <a:gridCol w="1537636">
                  <a:extLst>
                    <a:ext uri="{9D8B030D-6E8A-4147-A177-3AD203B41FA5}">
                      <a16:colId xmlns:a16="http://schemas.microsoft.com/office/drawing/2014/main" xmlns="" val="2108357799"/>
                    </a:ext>
                  </a:extLst>
                </a:gridCol>
                <a:gridCol w="895199">
                  <a:extLst>
                    <a:ext uri="{9D8B030D-6E8A-4147-A177-3AD203B41FA5}">
                      <a16:colId xmlns:a16="http://schemas.microsoft.com/office/drawing/2014/main" xmlns="" val="4109338989"/>
                    </a:ext>
                  </a:extLst>
                </a:gridCol>
                <a:gridCol w="1137431">
                  <a:extLst>
                    <a:ext uri="{9D8B030D-6E8A-4147-A177-3AD203B41FA5}">
                      <a16:colId xmlns:a16="http://schemas.microsoft.com/office/drawing/2014/main" xmlns="" val="1845747014"/>
                    </a:ext>
                  </a:extLst>
                </a:gridCol>
                <a:gridCol w="1390190">
                  <a:extLst>
                    <a:ext uri="{9D8B030D-6E8A-4147-A177-3AD203B41FA5}">
                      <a16:colId xmlns:a16="http://schemas.microsoft.com/office/drawing/2014/main" xmlns="" val="2486457026"/>
                    </a:ext>
                  </a:extLst>
                </a:gridCol>
              </a:tblGrid>
              <a:tr h="1015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>
                          <a:effectLst/>
                        </a:rPr>
                        <a:t>Rank</a:t>
                      </a:r>
                      <a:endParaRPr lang="en-US" sz="1300">
                        <a:effectLst/>
                      </a:endParaRP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dirty="0">
                          <a:effectLst/>
                        </a:rPr>
                        <a:t>City / Large Urban Area</a:t>
                      </a:r>
                      <a:endParaRPr lang="en-US" sz="1300" dirty="0">
                        <a:effectLst/>
                      </a:endParaRP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dirty="0">
                          <a:effectLst/>
                        </a:rPr>
                        <a:t>2016 Peak Hours Spent</a:t>
                      </a:r>
                      <a:endParaRPr lang="en-US" sz="1300" dirty="0">
                        <a:effectLst/>
                      </a:endParaRP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dirty="0">
                          <a:effectLst/>
                        </a:rPr>
                        <a:t>Total Cost Per Driver in 2016</a:t>
                      </a:r>
                      <a:endParaRPr lang="en-US" sz="1300" dirty="0">
                        <a:effectLst/>
                      </a:endParaRP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dirty="0">
                          <a:effectLst/>
                        </a:rPr>
                        <a:t>Total Cost to the City in 2016 </a:t>
                      </a:r>
                      <a:r>
                        <a:rPr lang="en-US" sz="1300" dirty="0">
                          <a:effectLst/>
                        </a:rPr>
                        <a:t>(based on city population size)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242557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</a:rPr>
                        <a:t>Los Angeles, CA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104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    2,408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$9.7bn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493069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2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</a:rPr>
                        <a:t>New York, NY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89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    2,533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$16.9bn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817701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3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San Francisco, CA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83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    1,996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$2.5bn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4454590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4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Atlanta, GA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71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    1,861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$3.1bn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980572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5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Miami, FL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65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>
                          <a:effectLst/>
                        </a:rPr>
                        <a:t> $    1,762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</a:rPr>
                        <a:t> $3.6bn</a:t>
                      </a:r>
                    </a:p>
                  </a:txBody>
                  <a:tcPr marL="68563" marR="68563" marT="34281" marB="3428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63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5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Telco Big Data (TBD)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80" y="980728"/>
            <a:ext cx="7408949" cy="5400600"/>
          </a:xfrm>
        </p:spPr>
        <p:txBody>
          <a:bodyPr/>
          <a:lstStyle/>
          <a:p>
            <a:r>
              <a:rPr lang="en-US" sz="2800" b="1" dirty="0"/>
              <a:t>Telco Data: </a:t>
            </a:r>
            <a:r>
              <a:rPr lang="en-US" sz="2800" dirty="0"/>
              <a:t>Traditional source for OLAP Data Warehouses and Analytics.</a:t>
            </a:r>
          </a:p>
          <a:p>
            <a:pPr lvl="1"/>
            <a:r>
              <a:rPr lang="en-US" sz="2400" dirty="0"/>
              <a:t>e.g., Accounting, Billing, Session data.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Problem: </a:t>
            </a:r>
            <a:r>
              <a:rPr lang="en-US" sz="2400" dirty="0"/>
              <a:t>Inadequate data resolution to address biggest challenges:</a:t>
            </a:r>
          </a:p>
          <a:p>
            <a:pPr lvl="2"/>
            <a:r>
              <a:rPr lang="en-US" sz="2000" dirty="0"/>
              <a:t>e.g., churn prediction, 5G network optimization, user-experience assessment, traffic mapping.</a:t>
            </a:r>
          </a:p>
          <a:p>
            <a:r>
              <a:rPr lang="en-US" sz="2800" b="1" dirty="0"/>
              <a:t>Telco Big Data (TBD): </a:t>
            </a:r>
            <a:r>
              <a:rPr lang="en-US" sz="2800" dirty="0"/>
              <a:t>Velocity data generated at the cell towers.</a:t>
            </a:r>
          </a:p>
          <a:p>
            <a:pPr lvl="1"/>
            <a:r>
              <a:rPr lang="en-US" sz="2400" dirty="0"/>
              <a:t>e.g., signal strength, call drops, bandwidth measurements.</a:t>
            </a:r>
          </a:p>
          <a:p>
            <a:pPr lvl="1"/>
            <a:r>
              <a:rPr lang="en-US" sz="2400" b="1" dirty="0">
                <a:solidFill>
                  <a:srgbClr val="007A37"/>
                </a:solidFill>
              </a:rPr>
              <a:t>Size: </a:t>
            </a:r>
            <a:r>
              <a:rPr lang="en-US" sz="2400" dirty="0"/>
              <a:t>5TBs/day for 10M clients (i.e., 2PB/year).</a:t>
            </a: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452320" y="1484784"/>
            <a:ext cx="1191646" cy="1312791"/>
            <a:chOff x="7452320" y="1484784"/>
            <a:chExt cx="1191646" cy="1312791"/>
          </a:xfrm>
        </p:grpSpPr>
        <p:sp>
          <p:nvSpPr>
            <p:cNvPr id="4" name="Can 3"/>
            <p:cNvSpPr/>
            <p:nvPr/>
          </p:nvSpPr>
          <p:spPr bwMode="auto">
            <a:xfrm>
              <a:off x="7668344" y="2060848"/>
              <a:ext cx="79208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452320" y="1484784"/>
              <a:ext cx="1191646" cy="36004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RDBMS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2280" y="4137504"/>
            <a:ext cx="1800146" cy="1595752"/>
            <a:chOff x="6948264" y="3789040"/>
            <a:chExt cx="1800146" cy="1595752"/>
          </a:xfrm>
        </p:grpSpPr>
        <p:sp>
          <p:nvSpPr>
            <p:cNvPr id="9" name="Rectangle 8"/>
            <p:cNvSpPr/>
            <p:nvPr/>
          </p:nvSpPr>
          <p:spPr bwMode="auto">
            <a:xfrm>
              <a:off x="6948264" y="3789040"/>
              <a:ext cx="1609569" cy="36004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/>
                <a:t>Data Store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6996965" y="4336360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7501021" y="4336360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Can 18"/>
            <p:cNvSpPr/>
            <p:nvPr/>
          </p:nvSpPr>
          <p:spPr bwMode="auto">
            <a:xfrm>
              <a:off x="8011562" y="4343265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Can 20"/>
            <p:cNvSpPr/>
            <p:nvPr/>
          </p:nvSpPr>
          <p:spPr bwMode="auto">
            <a:xfrm>
              <a:off x="7149365" y="4488760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Can 21"/>
            <p:cNvSpPr/>
            <p:nvPr/>
          </p:nvSpPr>
          <p:spPr bwMode="auto">
            <a:xfrm>
              <a:off x="7653421" y="4488760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Can 22"/>
            <p:cNvSpPr/>
            <p:nvPr/>
          </p:nvSpPr>
          <p:spPr bwMode="auto">
            <a:xfrm>
              <a:off x="8163962" y="4495665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an 24"/>
            <p:cNvSpPr/>
            <p:nvPr/>
          </p:nvSpPr>
          <p:spPr bwMode="auto">
            <a:xfrm>
              <a:off x="7301765" y="4641160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 bwMode="auto">
            <a:xfrm>
              <a:off x="7805821" y="4641160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Can 26"/>
            <p:cNvSpPr/>
            <p:nvPr/>
          </p:nvSpPr>
          <p:spPr bwMode="auto">
            <a:xfrm>
              <a:off x="8316362" y="4648065"/>
              <a:ext cx="43204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7200" y="4437112"/>
            <a:ext cx="8186766" cy="172819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186766" cy="5184576"/>
          </a:xfrm>
        </p:spPr>
        <p:txBody>
          <a:bodyPr/>
          <a:lstStyle/>
          <a:p>
            <a:r>
              <a:rPr lang="en-US" sz="2800" dirty="0"/>
              <a:t>Road traffic analytic and prediction systems are not sufficient.</a:t>
            </a:r>
          </a:p>
          <a:p>
            <a:pPr lvl="1"/>
            <a:r>
              <a:rPr lang="en-US" sz="2400" dirty="0"/>
              <a:t>traffic modeling and prediction is limited to navigation enterprises utilizing </a:t>
            </a:r>
            <a:r>
              <a:rPr lang="en-US" sz="2400" b="1" dirty="0"/>
              <a:t>crowdsourcing</a:t>
            </a:r>
          </a:p>
          <a:p>
            <a:pPr lvl="1"/>
            <a:r>
              <a:rPr lang="en-US" sz="2400" dirty="0"/>
              <a:t>the location </a:t>
            </a:r>
            <a:r>
              <a:rPr lang="en-US" sz="2400" b="1" dirty="0"/>
              <a:t>privacy</a:t>
            </a:r>
            <a:r>
              <a:rPr lang="en-US" sz="2400" dirty="0"/>
              <a:t> boundaries of users could be compromise by third-party mobile applications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cost</a:t>
            </a:r>
            <a:r>
              <a:rPr lang="en-US" sz="2400" dirty="0"/>
              <a:t> of continuously monitoring the traffic is very high</a:t>
            </a:r>
            <a:endParaRPr lang="en-US" sz="2800" b="1" dirty="0">
              <a:solidFill>
                <a:srgbClr val="007A37"/>
              </a:solidFill>
            </a:endParaRPr>
          </a:p>
          <a:p>
            <a:r>
              <a:rPr lang="en-US" sz="2800" b="1" dirty="0">
                <a:solidFill>
                  <a:srgbClr val="007A37"/>
                </a:solidFill>
              </a:rPr>
              <a:t>Our Approach: </a:t>
            </a:r>
            <a:r>
              <a:rPr lang="en-US" sz="2800" dirty="0"/>
              <a:t>Introduce a </a:t>
            </a:r>
            <a:r>
              <a:rPr lang="en-US" sz="2800" b="1" dirty="0"/>
              <a:t>Traffic-TBD</a:t>
            </a:r>
            <a:r>
              <a:rPr lang="en-US" sz="2800" dirty="0"/>
              <a:t> (Traffic Telco Big Data) architecture that goes beyond crowdsourcing retaining the user privacy and minimizing the cost using existing resources.</a:t>
            </a:r>
            <a:endParaRPr lang="en-US" sz="2000" dirty="0"/>
          </a:p>
          <a:p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3169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Presentation Outline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  <a:r>
              <a:rPr lang="en-US" altLang="en-US" sz="4000" b="1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b="1" dirty="0">
                <a:solidFill>
                  <a:srgbClr val="FF2600"/>
                </a:solidFill>
                <a:ea typeface="ＭＳ Ｐゴシック" charset="-128"/>
              </a:rPr>
              <a:t>Background</a:t>
            </a:r>
          </a:p>
          <a:p>
            <a:pPr marL="514350" indent="-514350">
              <a:lnSpc>
                <a:spcPct val="90000"/>
              </a:lnSpc>
            </a:pPr>
            <a:r>
              <a:rPr lang="en-US" sz="4000" dirty="0"/>
              <a:t>Traffic-TBD Architecture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3200" dirty="0"/>
              <a:t>Data Layer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3200" dirty="0"/>
              <a:t>Processing Layer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3200" dirty="0"/>
              <a:t>Application Layer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/>
              <a:t>Experiments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dirty="0"/>
              <a:t>Conclusions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435410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50A5D-6861-40ED-A2FC-176E272D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Traffic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83C4E5-D586-4134-A024-D90D70EA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186766" cy="5007256"/>
          </a:xfrm>
        </p:spPr>
        <p:txBody>
          <a:bodyPr/>
          <a:lstStyle/>
          <a:p>
            <a:r>
              <a:rPr lang="en-US" dirty="0"/>
              <a:t>First Era (1E) traffic mapping</a:t>
            </a:r>
          </a:p>
          <a:p>
            <a:pPr lvl="1"/>
            <a:r>
              <a:rPr lang="en-US" dirty="0"/>
              <a:t>dedicated hardware</a:t>
            </a:r>
          </a:p>
          <a:p>
            <a:pPr lvl="2"/>
            <a:r>
              <a:rPr lang="en-US" dirty="0"/>
              <a:t>magnetic loop detectors or traffic cameras mounted on traffic lamps or road-sides </a:t>
            </a:r>
          </a:p>
          <a:p>
            <a:r>
              <a:rPr lang="en-US" dirty="0"/>
              <a:t>Second Era (2E) traffic mapping</a:t>
            </a:r>
          </a:p>
          <a:p>
            <a:pPr lvl="1"/>
            <a:r>
              <a:rPr lang="en-US" dirty="0"/>
              <a:t>handheld-based and probe vehicles</a:t>
            </a:r>
          </a:p>
          <a:p>
            <a:pPr lvl="2"/>
            <a:r>
              <a:rPr lang="en-US" dirty="0"/>
              <a:t>Taxis or Buses were equipped with a smartphone and a dedicated app for location updates</a:t>
            </a:r>
          </a:p>
          <a:p>
            <a:pPr lvl="2"/>
            <a:r>
              <a:rPr lang="en-US" dirty="0"/>
              <a:t>MIT Cartel (http://</a:t>
            </a:r>
            <a:r>
              <a:rPr lang="en-US" dirty="0" err="1"/>
              <a:t>cartel.csail.mit.edu</a:t>
            </a:r>
            <a:r>
              <a:rPr lang="en-US" dirty="0"/>
              <a:t>/</a:t>
            </a:r>
            <a:r>
              <a:rPr lang="en-US" dirty="0" err="1"/>
              <a:t>doku.php</a:t>
            </a:r>
            <a:r>
              <a:rPr lang="en-US" dirty="0"/>
              <a:t>)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020752"/>
            <a:ext cx="1645928" cy="1234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661" y="2539069"/>
            <a:ext cx="1490426" cy="1032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661" y="5265002"/>
            <a:ext cx="929350" cy="9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50A5D-6861-40ED-A2FC-176E272D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Traffic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83C4E5-D586-4134-A024-D90D70EA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Second+ Era (2.5E) traffic mapping</a:t>
            </a:r>
          </a:p>
          <a:p>
            <a:pPr lvl="1"/>
            <a:r>
              <a:rPr lang="en-US" dirty="0"/>
              <a:t>opportunistic crowdsourcing</a:t>
            </a:r>
          </a:p>
          <a:p>
            <a:endParaRPr lang="it-IT" dirty="0"/>
          </a:p>
          <a:p>
            <a:r>
              <a:rPr lang="it-IT" dirty="0"/>
              <a:t>Third Era (3E) traffic mapping</a:t>
            </a:r>
          </a:p>
          <a:p>
            <a:pPr lvl="1"/>
            <a:r>
              <a:rPr lang="en-US" b="1" dirty="0"/>
              <a:t>Traffic-TBD:</a:t>
            </a:r>
            <a:r>
              <a:rPr lang="en-US" dirty="0"/>
              <a:t> TBD data to generate the traffic mapping both accurately, without additional hardware and additional costs.</a:t>
            </a:r>
          </a:p>
          <a:p>
            <a:pPr lvl="1"/>
            <a:r>
              <a:rPr lang="en-US" dirty="0"/>
              <a:t>E.g., TomTom </a:t>
            </a:r>
            <a:r>
              <a:rPr lang="en-US" dirty="0" err="1"/>
              <a:t>MyDrive</a:t>
            </a:r>
            <a:r>
              <a:rPr lang="en-US" dirty="0"/>
              <a:t> </a:t>
            </a:r>
          </a:p>
          <a:p>
            <a:pPr lvl="1"/>
            <a:endParaRPr lang="it-IT" b="1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94009-04C7-430C-AABF-F71D666D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09" y="2183589"/>
            <a:ext cx="750949" cy="737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1B6508-3B0F-4811-9221-87D30445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69" y="2240888"/>
            <a:ext cx="679376" cy="683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AEAC8-D054-40CB-97BA-E9804A55F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58" y="2136930"/>
            <a:ext cx="850484" cy="78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62A637-91D5-43B5-943F-21276832C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768" y="2244708"/>
            <a:ext cx="708735" cy="679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5BC797-3579-4D89-AB4C-228FBBA23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624" y="2233175"/>
            <a:ext cx="690393" cy="690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DCCE-DC05-461A-9267-2B3594A8A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797" y="4301854"/>
            <a:ext cx="2648691" cy="1917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474" y="325356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8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065958"/>
            <a:ext cx="8229600" cy="2000874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Radio &amp; Core Network</a:t>
            </a:r>
          </a:p>
          <a:p>
            <a:pPr lvl="1"/>
            <a:r>
              <a:rPr lang="en-US" dirty="0"/>
              <a:t>Generate Streams of IP packets from the GSM/GPRS (2G), UMTS (3G), LTE (4G) antennas.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TBD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4744"/>
            <a:ext cx="8186766" cy="2651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5536" y="980728"/>
            <a:ext cx="3816424" cy="30125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404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6465</TotalTime>
  <Words>1651</Words>
  <Application>Microsoft Macintosh PowerPoint</Application>
  <PresentationFormat>On-screen Show (4:3)</PresentationFormat>
  <Paragraphs>293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ＭＳ Ｐゴシック</vt:lpstr>
      <vt:lpstr>Tahoma</vt:lpstr>
      <vt:lpstr>Times New Roman</vt:lpstr>
      <vt:lpstr>Default Design</vt:lpstr>
      <vt:lpstr>Towards Real-Time Road Traffic Analytics using Telco Big Data</vt:lpstr>
      <vt:lpstr>Motivation</vt:lpstr>
      <vt:lpstr>Motivation</vt:lpstr>
      <vt:lpstr>Telco Big Data (TBD)</vt:lpstr>
      <vt:lpstr>Challenge</vt:lpstr>
      <vt:lpstr>Presentation Outline</vt:lpstr>
      <vt:lpstr>Background: Traffic analytics</vt:lpstr>
      <vt:lpstr>Background: Traffic analytics</vt:lpstr>
      <vt:lpstr>TBD Network</vt:lpstr>
      <vt:lpstr>TBD Streams</vt:lpstr>
      <vt:lpstr>Presentation Outline</vt:lpstr>
      <vt:lpstr>Traffic-TBD Architecture</vt:lpstr>
      <vt:lpstr>Data Layer: Components</vt:lpstr>
      <vt:lpstr>Storage Component: Compression</vt:lpstr>
      <vt:lpstr>Storage Component: Compression</vt:lpstr>
      <vt:lpstr>Storage Component : Compression</vt:lpstr>
      <vt:lpstr>Indexing Component: Modules</vt:lpstr>
      <vt:lpstr>Indexing Component: Modules</vt:lpstr>
      <vt:lpstr>Processing Layer: Components</vt:lpstr>
      <vt:lpstr>Application Layer: Queries</vt:lpstr>
      <vt:lpstr>Application Layer: Queries</vt:lpstr>
      <vt:lpstr>Application Layer: Components</vt:lpstr>
      <vt:lpstr>Presentation Outline</vt:lpstr>
      <vt:lpstr>Experimental Methodology</vt:lpstr>
      <vt:lpstr>Experimental Testbed</vt:lpstr>
      <vt:lpstr>Ingestion Time and Space </vt:lpstr>
      <vt:lpstr>Data Exploration Tasks</vt:lpstr>
      <vt:lpstr>Conclusions</vt:lpstr>
      <vt:lpstr>Towards Real-Time Road Traffic Analytics using Telco Big Data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Exploration of Telco Big Data with Compression and Decaying</dc:title>
  <dc:subject>University of Cyprus</dc:subject>
  <dc:creator>Demetris Zeinalipour; Costantinos Costa</dc:creator>
  <cp:lastModifiedBy>Demetris Zeinalipour</cp:lastModifiedBy>
  <cp:revision>829</cp:revision>
  <cp:lastPrinted>2005-08-16T19:27:47Z</cp:lastPrinted>
  <dcterms:created xsi:type="dcterms:W3CDTF">2016-03-24T13:15:50Z</dcterms:created>
  <dcterms:modified xsi:type="dcterms:W3CDTF">2017-08-30T10:06:45Z</dcterms:modified>
</cp:coreProperties>
</file>