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1539" r:id="rId2"/>
    <p:sldId id="1583" r:id="rId3"/>
    <p:sldId id="1811" r:id="rId4"/>
    <p:sldId id="1846" r:id="rId5"/>
    <p:sldId id="1851" r:id="rId6"/>
    <p:sldId id="1703" r:id="rId7"/>
    <p:sldId id="1704" r:id="rId8"/>
    <p:sldId id="1848" r:id="rId9"/>
    <p:sldId id="1849" r:id="rId10"/>
    <p:sldId id="1847" r:id="rId11"/>
    <p:sldId id="1855" r:id="rId12"/>
    <p:sldId id="1741" r:id="rId13"/>
    <p:sldId id="1742" r:id="rId14"/>
    <p:sldId id="1745" r:id="rId15"/>
    <p:sldId id="1747" r:id="rId16"/>
    <p:sldId id="1748" r:id="rId17"/>
    <p:sldId id="1749" r:id="rId18"/>
    <p:sldId id="1750" r:id="rId19"/>
    <p:sldId id="1751" r:id="rId20"/>
    <p:sldId id="1752" r:id="rId21"/>
    <p:sldId id="1753" r:id="rId22"/>
    <p:sldId id="1757" r:id="rId23"/>
    <p:sldId id="1864" r:id="rId24"/>
    <p:sldId id="1778" r:id="rId25"/>
    <p:sldId id="1771" r:id="rId26"/>
    <p:sldId id="1772" r:id="rId27"/>
    <p:sldId id="1779" r:id="rId28"/>
    <p:sldId id="1725" r:id="rId29"/>
    <p:sldId id="1726" r:id="rId30"/>
    <p:sldId id="1727" r:id="rId31"/>
    <p:sldId id="1728" r:id="rId32"/>
    <p:sldId id="1863" r:id="rId33"/>
    <p:sldId id="1859" r:id="rId34"/>
    <p:sldId id="1860" r:id="rId35"/>
    <p:sldId id="1861" r:id="rId36"/>
    <p:sldId id="1862" r:id="rId37"/>
    <p:sldId id="1874" r:id="rId38"/>
    <p:sldId id="1814" r:id="rId39"/>
    <p:sldId id="1815" r:id="rId40"/>
    <p:sldId id="1841" r:id="rId41"/>
    <p:sldId id="1876" r:id="rId42"/>
    <p:sldId id="1878" r:id="rId43"/>
    <p:sldId id="1879" r:id="rId44"/>
    <p:sldId id="1883" r:id="rId45"/>
    <p:sldId id="1888" r:id="rId46"/>
    <p:sldId id="1875" r:id="rId47"/>
    <p:sldId id="1884" r:id="rId48"/>
    <p:sldId id="1885" r:id="rId49"/>
    <p:sldId id="1886" r:id="rId50"/>
    <p:sldId id="1887" r:id="rId51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99"/>
    <a:srgbClr val="FFFFCC"/>
    <a:srgbClr val="007A37"/>
    <a:srgbClr val="FFFFFF"/>
    <a:srgbClr val="CCECFF"/>
    <a:srgbClr val="FF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83944" autoAdjust="0"/>
  </p:normalViewPr>
  <p:slideViewPr>
    <p:cSldViewPr>
      <p:cViewPr>
        <p:scale>
          <a:sx n="66" d="100"/>
          <a:sy n="66" d="100"/>
        </p:scale>
        <p:origin x="156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59" tIns="46829" rIns="93659" bIns="46829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7AA24A-0B86-9542-BA40-3273F135EF71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20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40FE42-53DD-2248-A8D6-09D6633198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0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6914BA6-E928-CE46-A97B-DFA4DEB0DD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43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1E96532-E649-434C-8FA5-555E37073AD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1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0407D91-2E6A-224A-B68D-25999291BD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6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38E4A8B-9DC9-0B42-B130-8EC7701441F4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8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C418E48-2B1B-CE4C-A31F-9F4229EDFA6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5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F65C44-C5E3-9542-B287-773CF41EE51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2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3D6F508-74E6-4448-BC79-56EB9A78ED6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93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4684395-99A3-D642-ABE8-EC7B0F21D1FA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2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596DF4-36DC-D344-BCD1-D9B11EADA70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97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03490A-8083-814D-878A-A81E467C5FE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11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E9838CE-0E97-384D-9F75-7A82571590E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63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79E1732-3BD7-A642-8DC8-70B64BDDD254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95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8E7EF5-D9D5-1A40-87CC-CAC51F30B29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95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17A3729-B564-5C42-B078-B13BBE8275A1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20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B5C7893-0BE5-2441-8817-DCC248835E1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4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0FF50D6-48D9-8A48-A1F2-F7C27B654D9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9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1B2EED2-7C18-F043-AE1A-200E009C919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06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2"/>
            <a:r>
              <a:rPr lang="en-US" altLang="en-US" sz="2000">
                <a:ea typeface="ＭＳ Ｐゴシック" charset="-128"/>
              </a:rPr>
              <a:t>Initial fingerprints were averaged (normalized) at a 2x2m cell granularity.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3F82D5C-CDD1-F845-AC56-8D8443F3199B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0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AAB7183-253E-D643-BF46-40EAEFEBD00D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4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5F78394-1FC5-B041-AC21-8DE9DA5058F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64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15CED28-BF8D-5A4E-9E8C-94105BD5FF0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249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2E6EBE-8062-544D-BBFA-0D5941902BAE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770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1883F-5C26-B948-8D05-0F9D75343C9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35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DFF589F-3727-E043-BE0D-C2B8BFCD79AC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43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0A39BB9-7F4D-1D48-A7F0-5B44F0C30399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62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2B63C3-51BF-2448-AED0-7734F1CBC191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02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47A95F-8568-8045-8240-EC05B7313F6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12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71D8EE-6DB7-D248-9871-95B3A8EA8DC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59" tIns="46829" rIns="93659" bIns="46829"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99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FA90A81-F8B5-674F-9E92-E66AE3EC82C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B4614D8-3084-6146-82F6-42C58EE9FB34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4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963EC74-D0C8-234F-862C-B2714BA9B20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527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5749A2-588E-F444-B356-4E82A3B190A5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16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7269C6-096F-0241-B478-D1C3DDCFFAB7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50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0DBAC2-5DE7-B84A-9CFE-33D2EBF1E4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5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CBFD1F-521E-3F49-910C-C9A463588E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47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C3CB1DD-91BA-5546-8A5F-DDB2818660F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69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B219508-D25B-544C-B88F-84BC8B20732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57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539385C-F829-904F-92D4-167356D9566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0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042988" y="6454775"/>
            <a:ext cx="676910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b="0" dirty="0" err="1" smtClean="0"/>
              <a:t>Demetris</a:t>
            </a:r>
            <a:r>
              <a:rPr lang="en-US" sz="1100" b="0" dirty="0" smtClean="0"/>
              <a:t> </a:t>
            </a:r>
            <a:r>
              <a:rPr lang="en-US" sz="1100" b="0" dirty="0" err="1" smtClean="0"/>
              <a:t>Zeinalipour</a:t>
            </a:r>
            <a:r>
              <a:rPr lang="en-US" sz="1100" b="0" dirty="0" smtClean="0"/>
              <a:t> - http://www.cs.ucy.ac.cy/~dzeina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381750"/>
            <a:ext cx="1152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6572250" y="6238875"/>
            <a:ext cx="22479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dmsl.cs.ucy.ac.cy/" TargetMode="Externa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DyvQLSuI00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hyperlink" Target="https://youtu.be/MO-473oWSf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2.wmf"/><Relationship Id="rId6" Type="http://schemas.openxmlformats.org/officeDocument/2006/relationships/image" Target="../media/image6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7.png"/><Relationship Id="rId6" Type="http://schemas.openxmlformats.org/officeDocument/2006/relationships/image" Target="../media/image6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VJjMRH" TargetMode="External"/><Relationship Id="rId4" Type="http://schemas.openxmlformats.org/officeDocument/2006/relationships/hyperlink" Target="http://goo.gl/70JV4q" TargetMode="External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dmsl.cs.ucy.ac.cy/" TargetMode="Externa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Airplace_Demo.mp4" TargetMode="External"/><Relationship Id="rId4" Type="http://schemas.openxmlformats.org/officeDocument/2006/relationships/image" Target="../media/image83.png"/><Relationship Id="rId5" Type="http://schemas.openxmlformats.org/officeDocument/2006/relationships/hyperlink" Target="http://youtu.be/slos5mlG1X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4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8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goo.gl/ns3lq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23034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5157788"/>
            <a:ext cx="7993062" cy="1060450"/>
          </a:xfrm>
          <a:prstGeom prst="rect">
            <a:avLst/>
          </a:prstGeom>
          <a:solidFill>
            <a:srgbClr val="CCECFF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0"/>
              <a:t>Department of Computer Science, University of Nicosia,</a:t>
            </a:r>
          </a:p>
          <a:p>
            <a:pPr algn="ctr" eaLnBrk="1" hangingPunct="1"/>
            <a:r>
              <a:rPr lang="en-US" altLang="en-US" sz="1800" b="0"/>
              <a:t> Wednesday, March 23, 2016, 18:00 – 19:00, B220 Main Bldg</a:t>
            </a:r>
            <a:endParaRPr lang="fr-FR" altLang="en-US" sz="1800" b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CCEC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ea typeface="ＭＳ Ｐゴシック" charset="-128"/>
              </a:rPr>
              <a:t>Prefetching Indoor Navigation Structures in Anyplace</a:t>
            </a:r>
            <a:endParaRPr lang="en-US" altLang="en-US" i="1">
              <a:solidFill>
                <a:schemeClr val="tx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349500"/>
            <a:ext cx="57610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chemeClr val="tx1"/>
                </a:solidFill>
              </a:rPr>
              <a:t>Demetris 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>
                <a:solidFill>
                  <a:schemeClr val="tx1"/>
                </a:solidFill>
              </a:rPr>
              <a:t>Data Management Systems Laboratory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>
                <a:solidFill>
                  <a:schemeClr val="tx1"/>
                </a:solidFill>
              </a:rPr>
              <a:t>Department of Computer Science</a:t>
            </a:r>
            <a:endParaRPr lang="el-GR" altLang="en-US" sz="20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>
                <a:solidFill>
                  <a:schemeClr val="tx1"/>
                </a:solidFill>
              </a:rPr>
              <a:t>University of Cyprus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>
                <a:hlinkClick r:id="rId4"/>
              </a:rPr>
              <a:t>http://www.cs.ucy.ac.cy/~dzeina/</a:t>
            </a:r>
            <a:endParaRPr lang="en-US" altLang="en-US" sz="2000"/>
          </a:p>
          <a:p>
            <a:pPr algn="ctr" eaLnBrk="1" hangingPunct="1">
              <a:spcBef>
                <a:spcPct val="20000"/>
              </a:spcBef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5542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9415463" y="8324850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Anyplace Open Maps</a:t>
            </a:r>
            <a:endParaRPr lang="en-GB" altLang="en-US" sz="360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0676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4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 b="1">
                <a:solidFill>
                  <a:srgbClr val="FF0000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b="1">
                <a:solidFill>
                  <a:srgbClr val="FF0000"/>
                </a:solidFill>
                <a:ea typeface="ＭＳ Ｐゴシック" charset="-128"/>
              </a:rPr>
              <a:t>IEEE MDM’12, ACM IPSN’14, ACM IPSN’15, IEEE IC’16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>
                <a:ea typeface="ＭＳ Ｐゴシック" charset="-128"/>
              </a:rPr>
              <a:t>Location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>
                <a:ea typeface="ＭＳ Ｐゴシック" charset="-128"/>
              </a:rPr>
              <a:t>IEEE MDM’15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>
                <a:ea typeface="ＭＳ Ｐゴシック" charset="-128"/>
              </a:rPr>
              <a:t>Future Challenges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ea typeface="ＭＳ Ｐゴシック" charset="-128"/>
              </a:rPr>
              <a:t>IEEE TKDE’15</a:t>
            </a:r>
            <a:endParaRPr lang="en-US" altLang="en-US" sz="400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Location Accuracy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 baseline="30000"/>
              <a:t>Rainer Mautz, ETH Zurich, 2011</a:t>
            </a:r>
            <a:endParaRPr lang="en-US" altLang="en-US" sz="2000" b="0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64163" y="1666875"/>
            <a:ext cx="1439862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3800" y="1268413"/>
            <a:ext cx="4824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Room Level Accuracy</a:t>
            </a:r>
          </a:p>
        </p:txBody>
      </p:sp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Ultrasound:</a:t>
            </a:r>
          </a:p>
        </p:txBody>
      </p:sp>
      <p:sp>
        <p:nvSpPr>
          <p:cNvPr id="18444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aseline="30000"/>
              <a:t>AOA, TOA, TDOA, signal reflection</a:t>
            </a:r>
            <a:endParaRPr lang="en-US" altLang="en-US"/>
          </a:p>
        </p:txBody>
      </p:sp>
      <p:pic>
        <p:nvPicPr>
          <p:cNvPr id="184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Infrared (IR)</a:t>
            </a:r>
            <a:endParaRPr lang="en-US" altLang="en-US"/>
          </a:p>
        </p:txBody>
      </p:sp>
      <p:pic>
        <p:nvPicPr>
          <p:cNvPr id="1844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Firefly delivers 3mm accuracy</a:t>
            </a:r>
            <a:endParaRPr lang="en-US" altLang="en-US"/>
          </a:p>
        </p:txBody>
      </p:sp>
      <p:sp>
        <p:nvSpPr>
          <p:cNvPr id="18449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Ultra Wide Band (UWB)</a:t>
            </a:r>
            <a:endParaRPr lang="en-US" altLang="en-US"/>
          </a:p>
        </p:txBody>
      </p:sp>
      <p:sp>
        <p:nvSpPr>
          <p:cNvPr id="18450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TOA, TDOA</a:t>
            </a:r>
            <a:endParaRPr lang="en-US" altLang="en-US"/>
          </a:p>
        </p:txBody>
      </p:sp>
      <p:pic>
        <p:nvPicPr>
          <p:cNvPr id="1845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aseline="30000"/>
              <a:t>Radio Frequency IDentification (RFID)</a:t>
            </a:r>
            <a:endParaRPr lang="en-US" altLang="en-US"/>
          </a:p>
        </p:txBody>
      </p:sp>
      <p:sp>
        <p:nvSpPr>
          <p:cNvPr id="18453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Cell of Origin, Signal Strength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Accuracy</a:t>
            </a:r>
            <a:endParaRPr lang="en-US" dirty="0"/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Infrastructure-free systems: </a:t>
            </a:r>
            <a:r>
              <a:rPr lang="en-US" altLang="en-US" sz="2800" b="1">
                <a:solidFill>
                  <a:srgbClr val="FF0000"/>
                </a:solidFill>
                <a:ea typeface="ＭＳ Ｐゴシック" charset="-128"/>
              </a:rPr>
              <a:t>don’t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 </a:t>
            </a:r>
            <a:r>
              <a:rPr lang="en-US" altLang="en-US" sz="2800">
                <a:ea typeface="ＭＳ Ｐゴシック" charset="-128"/>
              </a:rPr>
              <a:t>for the provisioning of </a:t>
            </a:r>
            <a:r>
              <a:rPr lang="en-US" altLang="en-US" sz="2800" b="1">
                <a:ea typeface="ＭＳ Ｐゴシック" charset="-128"/>
              </a:rPr>
              <a:t>location signals </a:t>
            </a:r>
            <a:r>
              <a:rPr lang="en-US" altLang="en-US" sz="2800">
                <a:ea typeface="ＭＳ Ｐゴシック" charset="-128"/>
              </a:rPr>
              <a:t>(e.g., GPS, Wi-Fi, Cellular, Magnetic, IMU)</a:t>
            </a:r>
          </a:p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Infrastructure-based systems: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</a:t>
            </a:r>
            <a:r>
              <a:rPr lang="en-US" altLang="en-US" sz="2800">
                <a:ea typeface="ＭＳ Ｐゴシック" charset="-128"/>
              </a:rPr>
              <a:t> (e.g., proprietary transmitters, beacons, antennas and cabling)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Bluetooth Low Energy (BLE) beacons: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>
                <a:ea typeface="ＭＳ Ｐゴシック" charset="-128"/>
                <a:sym typeface="Wingdings" charset="2"/>
              </a:rPr>
              <a:t>iBeacons (Apple)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Ultrasound: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ALPS (CMU)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Visible Light</a:t>
            </a:r>
            <a:r>
              <a:rPr lang="en-US" altLang="en-US" sz="2400">
                <a:ea typeface="ＭＳ Ｐゴシック" charset="-128"/>
                <a:sym typeface="Wingdings" charset="2"/>
              </a:rPr>
              <a:t>: EPSILON (Microsoft Research)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 Wide Band (UWB):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Decawave</a:t>
            </a:r>
            <a:endParaRPr lang="en-US" altLang="en-US" sz="2400"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Anyplace 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Cell ID: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Cell ID is the Unique Identifier of Cellular Towers.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Cell ID Databases</a:t>
            </a:r>
          </a:p>
          <a:p>
            <a:pPr marL="914400" lvl="1" indent="-514350"/>
            <a:r>
              <a:rPr lang="en-US" altLang="en-US" sz="1800" b="1">
                <a:ea typeface="ＭＳ Ｐゴシック" charset="-128"/>
              </a:rPr>
              <a:t>Skyhook Wireless (2003), MA, USA (Apple, Samsung): 30 million+ cell towers, 1 Billion Wi-Fi APs, 1 billion+ geolocated IPs, </a:t>
            </a:r>
            <a:r>
              <a:rPr lang="en-US" altLang="en-US" sz="1800">
                <a:ea typeface="ＭＳ Ｐゴシック" charset="-128"/>
              </a:rPr>
              <a:t>7 billion+ monthly location requests and 2.5 million geofencable POIs.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Google Geolocation “Big” Database (similar)</a:t>
            </a: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1200" b="1">
              <a:ea typeface="ＭＳ Ｐゴシック" charset="-128"/>
            </a:endParaRPr>
          </a:p>
          <a:p>
            <a:pPr marL="514350" indent="-514350"/>
            <a:endParaRPr lang="en-US" altLang="en-US" sz="1800">
              <a:ea typeface="ＭＳ Ｐゴシック" charset="-128"/>
            </a:endParaRPr>
          </a:p>
          <a:p>
            <a:pPr marL="914400" lvl="1" indent="-514350"/>
            <a:endParaRPr lang="en-US" altLang="en-US" sz="1600">
              <a:ea typeface="ＭＳ Ｐゴシック" charset="-128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4946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Serving cell is not always the nearest. </a:t>
            </a:r>
            <a:endParaRPr lang="en-US" sz="4000" b="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Inertial Measurement Units (IMU)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Disadvantages</a:t>
            </a:r>
          </a:p>
          <a:p>
            <a:pPr marL="914400" lvl="1" indent="-514350"/>
            <a:r>
              <a:rPr lang="en-US" altLang="en-US" sz="2000" b="1">
                <a:ea typeface="ＭＳ Ｐゴシック" charset="-128"/>
              </a:rPr>
              <a:t>Suffers from drift </a:t>
            </a:r>
            <a:r>
              <a:rPr lang="en-US" altLang="en-US" sz="2000">
                <a:ea typeface="ＭＳ Ｐゴシック" charset="-128"/>
              </a:rPr>
              <a:t>(difference between where the system thinks it is located, and the actual location</a:t>
            </a:r>
            <a:r>
              <a:rPr lang="en-US" altLang="en-US" sz="1800">
                <a:ea typeface="ＭＳ Ｐゴシック" charset="-128"/>
              </a:rPr>
              <a:t>)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Advantages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Sensors are available on smartphones.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Newer smartphones (iphone 5s) have motion co-processors always-on </a:t>
            </a:r>
            <a:r>
              <a:rPr lang="en-US" altLang="en-US" sz="2000" b="1">
                <a:ea typeface="ＭＳ Ｐゴシック" charset="-128"/>
              </a:rPr>
              <a:t>reading sensors </a:t>
            </a:r>
            <a:r>
              <a:rPr lang="en-US" altLang="en-US" sz="2000">
                <a:ea typeface="ＭＳ Ｐゴシック" charset="-128"/>
              </a:rPr>
              <a:t>and even providing </a:t>
            </a:r>
            <a:r>
              <a:rPr lang="en-US" altLang="en-US" sz="2000" b="1">
                <a:ea typeface="ＭＳ Ｐゴシック" charset="-128"/>
              </a:rPr>
              <a:t>activitity classifiers </a:t>
            </a:r>
            <a:r>
              <a:rPr lang="en-US" altLang="en-US" sz="2000">
                <a:ea typeface="ＭＳ Ｐゴシック" charset="-128"/>
              </a:rPr>
              <a:t>(driving, walking, running, etc.)</a:t>
            </a: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1400" b="1">
              <a:ea typeface="ＭＳ Ｐゴシック" charset="-128"/>
            </a:endParaRPr>
          </a:p>
          <a:p>
            <a:pPr marL="514350" indent="-514350"/>
            <a:endParaRPr lang="en-US" altLang="en-US" sz="2000">
              <a:ea typeface="ＭＳ Ｐゴシック" charset="-128"/>
            </a:endParaRPr>
          </a:p>
          <a:p>
            <a:pPr marL="914400" lvl="1" indent="-514350"/>
            <a:endParaRPr lang="en-US" altLang="en-US" sz="1800">
              <a:ea typeface="ＭＳ Ｐゴシック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altLang="en-US" sz="2600">
                <a:ea typeface="ＭＳ Ｐゴシック" charset="-128"/>
              </a:rPr>
              <a:t>References</a:t>
            </a:r>
            <a:endParaRPr lang="en-US" altLang="en-US" sz="30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[Airplace] </a:t>
            </a:r>
            <a:r>
              <a:rPr lang="en-US" altLang="en-US" sz="1700">
                <a:ea typeface="ＭＳ Ｐゴシック" charset="-128"/>
              </a:rPr>
              <a:t>"The Airplace Indoor Positioning Platform for Android Smartphones", C. Laoudias et. al.,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Best Demo Award at IEEE MDM'12. (Open Source!)</a:t>
            </a: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[HybridCywee] </a:t>
            </a:r>
            <a:r>
              <a:rPr lang="en-US" altLang="en-US" sz="1700">
                <a:ea typeface="ＭＳ Ｐゴシック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altLang="en-US" sz="1700" b="1">
                <a:ea typeface="ＭＳ Ｐゴシック" charset="-128"/>
              </a:rPr>
              <a:t>ACM Mobisys'13. </a:t>
            </a:r>
            <a:r>
              <a:rPr lang="en-US" altLang="en-US" sz="1700">
                <a:ea typeface="ＭＳ Ｐゴシック" charset="-128"/>
              </a:rPr>
              <a:t>Video at: </a:t>
            </a:r>
            <a:r>
              <a:rPr lang="en-US" altLang="en-US" sz="1700">
                <a:ea typeface="ＭＳ Ｐゴシック" charset="-128"/>
                <a:hlinkClick r:id="rId2"/>
              </a:rPr>
              <a:t>http://youtu.be/DyvQLSuI00I</a:t>
            </a:r>
            <a:endParaRPr lang="en-US" altLang="en-US" sz="17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[UcyCywee] </a:t>
            </a:r>
            <a:r>
              <a:rPr lang="en-US" altLang="en-US" sz="1700">
                <a:ea typeface="ＭＳ Ｐゴシック" charset="-128"/>
              </a:rPr>
              <a:t>IPSN’14 Indoor Localization Competition (Microsoft Research),  Berlin, Germany, April 13-14, 2014.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2nd Position with 1.96m! </a:t>
            </a:r>
            <a:r>
              <a:rPr lang="en-US" altLang="en-US" sz="1700">
                <a:solidFill>
                  <a:srgbClr val="FF0000"/>
                </a:solidFill>
                <a:ea typeface="ＭＳ Ｐゴシック" charset="-128"/>
                <a:hlinkClick r:id="rId3"/>
              </a:rPr>
              <a:t>http://youtu.be/gQBSRw6qGn4</a:t>
            </a:r>
            <a:endParaRPr lang="en-US" altLang="en-US" sz="1700">
              <a:solidFill>
                <a:srgbClr val="FF0000"/>
              </a:solidFill>
              <a:ea typeface="ＭＳ Ｐゴシック" charset="-128"/>
            </a:endParaRPr>
          </a:p>
          <a:p>
            <a:pPr lvl="2"/>
            <a:r>
              <a:rPr lang="en-US" altLang="en-US" sz="1200" i="1">
                <a:ea typeface="ＭＳ Ｐゴシック" charset="-128"/>
              </a:rPr>
              <a:t>D. Lymberopoulos, J. Liu, X. Yang, R. R. Choudhury, </a:t>
            </a:r>
            <a:r>
              <a:rPr lang="en-US" altLang="en-US" sz="1200" b="1" i="1">
                <a:ea typeface="ＭＳ Ｐゴシック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altLang="en-US" sz="1800" b="1" i="1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en-US" sz="1700" b="1" baseline="30000">
                <a:solidFill>
                  <a:srgbClr val="FF0000"/>
                </a:solidFill>
                <a:ea typeface="ＭＳ Ｐゴシック" charset="-128"/>
              </a:rPr>
              <a:t>st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  </a:t>
            </a:r>
            <a:r>
              <a:rPr lang="en-US" altLang="en-US" sz="1700">
                <a:ea typeface="ＭＳ Ｐゴシック" charset="-128"/>
              </a:rPr>
              <a:t>Position at EVARILOS Open Challenge, European Union (TU Berlin, Germany), </a:t>
            </a:r>
            <a:r>
              <a:rPr lang="en-US" altLang="en-US" sz="1700" b="1">
                <a:ea typeface="ＭＳ Ｐゴシック" charset="-128"/>
              </a:rPr>
              <a:t>2014</a:t>
            </a:r>
            <a:r>
              <a:rPr lang="en-US" altLang="en-US" sz="1700">
                <a:ea typeface="ＭＳ Ｐゴシック" charset="-128"/>
              </a:rPr>
              <a:t>.</a:t>
            </a:r>
          </a:p>
          <a:p>
            <a:pPr marL="914400" lvl="1" indent="-514350"/>
            <a:endParaRPr lang="en-US" altLang="en-US" sz="26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514350" indent="-514350"/>
            <a:endParaRPr lang="en-US" altLang="en-US" sz="1900">
              <a:ea typeface="ＭＳ Ｐゴシック" charset="-128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Received Signal Strength indicator (RSSI)</a:t>
            </a:r>
            <a:endParaRPr lang="en-US" altLang="en-US" sz="2000">
              <a:ea typeface="ＭＳ Ｐゴシック" charset="-128"/>
            </a:endParaRP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Power measurement present in a received radio signal measured in dBm (Decibel-milliwatts)</a:t>
            </a:r>
          </a:p>
          <a:p>
            <a:pPr marL="1146175" lvl="2" indent="-346075"/>
            <a:r>
              <a:rPr lang="en-US" altLang="en-US" sz="2000" b="1">
                <a:ea typeface="ＭＳ Ｐゴシック" charset="-128"/>
              </a:rPr>
              <a:t>Max RSSI (-30dBm) to Min RSSI: (−90 dBm)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2636838"/>
            <a:ext cx="68405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Readily provided by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smartphone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APIs 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L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ow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power 125mW (RSSI) vs. 400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Unpredictable factors (people moving, doors, humidity)</a:t>
            </a: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8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606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8172450" y="2349500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’00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Fingerprints r</a:t>
            </a:r>
            <a:r>
              <a:rPr lang="en-US" altLang="en-US" baseline="-25000">
                <a:ea typeface="ＭＳ Ｐゴシック" charset="-128"/>
              </a:rPr>
              <a:t>i</a:t>
            </a:r>
            <a:r>
              <a:rPr lang="en-US" altLang="en-US">
                <a:ea typeface="ＭＳ Ｐゴシック" charset="-128"/>
              </a:rPr>
              <a:t> = [ r</a:t>
            </a:r>
            <a:r>
              <a:rPr lang="en-US" altLang="en-US" baseline="-25000">
                <a:ea typeface="ＭＳ Ｐゴシック" charset="-128"/>
              </a:rPr>
              <a:t>i1</a:t>
            </a:r>
            <a:r>
              <a:rPr lang="en-US" altLang="en-US">
                <a:ea typeface="ＭＳ Ｐゴシック" charset="-128"/>
              </a:rPr>
              <a:t>, r</a:t>
            </a:r>
            <a:r>
              <a:rPr lang="en-US" altLang="en-US" baseline="-25000">
                <a:ea typeface="ＭＳ Ｐゴシック" charset="-128"/>
              </a:rPr>
              <a:t>i2</a:t>
            </a:r>
            <a:r>
              <a:rPr lang="en-US" altLang="en-US">
                <a:ea typeface="ＭＳ Ｐゴシック" charset="-128"/>
              </a:rPr>
              <a:t>, …, r</a:t>
            </a:r>
            <a:r>
              <a:rPr lang="en-US" altLang="en-US" baseline="-25000">
                <a:ea typeface="ＭＳ Ｐゴシック" charset="-128"/>
              </a:rPr>
              <a:t>in</a:t>
            </a:r>
            <a:r>
              <a:rPr lang="en-US" altLang="en-US">
                <a:ea typeface="ＭＳ Ｐゴシック" charset="-128"/>
              </a:rPr>
              <a:t>]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Averaging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1079201" imgH="292123" progId="Equation.3">
                  <p:embed/>
                </p:oleObj>
              </mc:Choice>
              <mc:Fallback>
                <p:oleObj name="Equation" r:id="rId6" imgW="1079201" imgH="292123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375"/>
                        <a:ext cx="2393950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84538"/>
            <a:ext cx="3816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Repeat process for rest points in building. (IEEE MDM’12)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Use 4 </a:t>
            </a:r>
            <a:r>
              <a:rPr lang="en-US" altLang="en-US" sz="2000" b="1">
                <a:ea typeface="ＭＳ Ｐゴシック" charset="-128"/>
              </a:rPr>
              <a:t>direction mapping (NSWE)</a:t>
            </a:r>
            <a:r>
              <a:rPr lang="en-US" altLang="en-US" sz="2000">
                <a:ea typeface="ＭＳ Ｐゴシック" charset="-128"/>
              </a:rPr>
              <a:t> to overcome body blocking or reflecting the wireless signals. 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Collect measurements while </a:t>
            </a:r>
            <a:r>
              <a:rPr lang="en-US" altLang="en-US" sz="2000" b="1">
                <a:ea typeface="ＭＳ Ｐゴシック" charset="-128"/>
              </a:rPr>
              <a:t>walking</a:t>
            </a:r>
            <a:r>
              <a:rPr lang="en-US" altLang="en-US" sz="2000">
                <a:ea typeface="ＭＳ Ｐゴシック" charset="-128"/>
              </a:rPr>
              <a:t> in </a:t>
            </a:r>
            <a:r>
              <a:rPr lang="en-US" altLang="en-US" sz="2000" b="1">
                <a:ea typeface="ＭＳ Ｐゴシック" charset="-128"/>
              </a:rPr>
              <a:t>straight lines </a:t>
            </a:r>
            <a:r>
              <a:rPr lang="en-US" altLang="en-US" sz="2000">
                <a:ea typeface="ＭＳ Ｐゴシック" charset="-128"/>
              </a:rPr>
              <a:t>(IPIN’14)</a:t>
            </a: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57563"/>
            <a:ext cx="27193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People</a:t>
            </a:r>
            <a:r>
              <a:rPr lang="en-US" altLang="en-US" sz="2800">
                <a:ea typeface="ＭＳ Ｐゴシック" charset="-128"/>
              </a:rPr>
              <a:t> spend </a:t>
            </a:r>
            <a:r>
              <a:rPr lang="en-US" altLang="en-US" sz="2800" b="1">
                <a:ea typeface="ＭＳ Ｐゴシック" charset="-128"/>
              </a:rPr>
              <a:t>80-90% </a:t>
            </a:r>
            <a:r>
              <a:rPr lang="en-US" altLang="en-US" sz="2800">
                <a:ea typeface="ＭＳ Ｐゴシック" charset="-128"/>
              </a:rPr>
              <a:t>of their time indoors – USA Environmental Protection Agency 2011.</a:t>
            </a:r>
          </a:p>
          <a:p>
            <a:pPr marL="514350" indent="-514350"/>
            <a:r>
              <a:rPr lang="en-US" altLang="en-US" sz="2800">
                <a:ea typeface="ＭＳ Ｐゴシック" charset="-128"/>
              </a:rPr>
              <a:t>&gt;</a:t>
            </a:r>
            <a:r>
              <a:rPr lang="en-US" altLang="en-US" sz="2800" b="1">
                <a:ea typeface="ＭＳ Ｐゴシック" charset="-128"/>
              </a:rPr>
              <a:t>85%</a:t>
            </a:r>
            <a:r>
              <a:rPr lang="en-US" altLang="en-US" sz="2800">
                <a:ea typeface="ＭＳ Ｐゴシック" charset="-128"/>
              </a:rPr>
              <a:t> </a:t>
            </a:r>
            <a:r>
              <a:rPr lang="en-US" altLang="en-US" sz="2800" b="1">
                <a:ea typeface="ＭＳ Ｐゴシック" charset="-128"/>
              </a:rPr>
              <a:t>of data </a:t>
            </a:r>
            <a:r>
              <a:rPr lang="en-US" altLang="en-US" sz="2800">
                <a:ea typeface="ＭＳ Ｐゴシック" charset="-128"/>
              </a:rPr>
              <a:t>and </a:t>
            </a:r>
            <a:r>
              <a:rPr lang="en-US" altLang="en-US" sz="2800" b="1">
                <a:ea typeface="ＭＳ Ｐゴシック" charset="-128"/>
              </a:rPr>
              <a:t>70% of voice </a:t>
            </a:r>
            <a:r>
              <a:rPr lang="en-US" altLang="en-US" sz="2800">
                <a:ea typeface="ＭＳ Ｐゴシック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5650" y="2924175"/>
            <a:ext cx="7562850" cy="3402013"/>
            <a:chOff x="755650" y="2708275"/>
            <a:chExt cx="7562849" cy="3401088"/>
          </a:xfrm>
        </p:grpSpPr>
        <p:grpSp>
          <p:nvGrpSpPr>
            <p:cNvPr id="8197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819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0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1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2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8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25603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pic>
        <p:nvPicPr>
          <p:cNvPr id="2560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35975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Positioning with WiFi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Collect Fingerprint s = [ s</a:t>
            </a:r>
            <a:r>
              <a:rPr lang="en-US" altLang="en-US" sz="2000" baseline="-25000">
                <a:ea typeface="ＭＳ Ｐゴシック" charset="-128"/>
              </a:rPr>
              <a:t>1</a:t>
            </a:r>
            <a:r>
              <a:rPr lang="en-US" altLang="en-US" sz="2000">
                <a:ea typeface="ＭＳ Ｐゴシック" charset="-128"/>
              </a:rPr>
              <a:t>, s</a:t>
            </a:r>
            <a:r>
              <a:rPr lang="en-US" altLang="en-US" sz="2000" baseline="-25000">
                <a:ea typeface="ＭＳ Ｐゴシック" charset="-128"/>
              </a:rPr>
              <a:t>2</a:t>
            </a:r>
            <a:r>
              <a:rPr lang="en-US" altLang="en-US" sz="2000">
                <a:ea typeface="ＭＳ Ｐゴシック" charset="-128"/>
              </a:rPr>
              <a:t>, …, s</a:t>
            </a:r>
            <a:r>
              <a:rPr lang="en-US" altLang="en-US" sz="2000" baseline="-25000">
                <a:ea typeface="ＭＳ Ｐゴシック" charset="-128"/>
              </a:rPr>
              <a:t>n</a:t>
            </a:r>
            <a:r>
              <a:rPr lang="en-US" altLang="en-US" sz="2000">
                <a:ea typeface="ＭＳ Ｐゴシック" charset="-128"/>
              </a:rPr>
              <a:t>]</a:t>
            </a: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Compute distance || r</a:t>
            </a:r>
            <a:r>
              <a:rPr lang="en-US" altLang="en-US" sz="2000" baseline="-25000">
                <a:ea typeface="ＭＳ Ｐゴシック" charset="-128"/>
              </a:rPr>
              <a:t>i </a:t>
            </a:r>
            <a:r>
              <a:rPr lang="en-US" altLang="en-US" sz="2000">
                <a:ea typeface="ＭＳ Ｐゴシック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K Nearest Neighbors (w</a:t>
            </a:r>
            <a:r>
              <a:rPr lang="en-US" altLang="en-US" sz="2000" baseline="-25000">
                <a:ea typeface="ＭＳ Ｐゴシック" charset="-128"/>
              </a:rPr>
              <a:t>i</a:t>
            </a:r>
            <a:r>
              <a:rPr lang="en-US" altLang="en-US" sz="2000">
                <a:ea typeface="ＭＳ Ｐゴシック" charset="-128"/>
              </a:rPr>
              <a:t> = 1 / K) -convex combination of k loc</a:t>
            </a:r>
            <a:endParaRPr lang="en-US" altLang="en-US" sz="1600">
              <a:ea typeface="ＭＳ Ｐゴシック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Weighted K Nearest Neighbors (w</a:t>
            </a:r>
            <a:r>
              <a:rPr lang="en-US" altLang="en-US" sz="2000" baseline="-25000">
                <a:ea typeface="ＭＳ Ｐゴシック" charset="-128"/>
              </a:rPr>
              <a:t>i</a:t>
            </a:r>
            <a:r>
              <a:rPr lang="en-US" altLang="en-US" sz="2000">
                <a:ea typeface="ＭＳ Ｐゴシック" charset="-128"/>
              </a:rPr>
              <a:t> = 1 / || r</a:t>
            </a:r>
            <a:r>
              <a:rPr lang="en-US" altLang="en-US" sz="2000" baseline="-25000">
                <a:ea typeface="ＭＳ Ｐゴシック" charset="-128"/>
              </a:rPr>
              <a:t>i </a:t>
            </a:r>
            <a:r>
              <a:rPr lang="en-US" altLang="en-US" sz="2000">
                <a:ea typeface="ＭＳ Ｐゴシック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26634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/>
                <a:t>RadioMap</a:t>
              </a:r>
            </a:p>
          </p:txBody>
        </p:sp>
        <p:sp>
          <p:nvSpPr>
            <p:cNvPr id="26635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 = [ -71, -82, (x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 = [ -65, -80, (x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…	</a:t>
              </a:r>
            </a:p>
            <a:p>
              <a:pPr eaLnBrk="1" hangingPunct="1"/>
              <a:r>
                <a:rPr lang="en-US" altLang="en-US" sz="2000" b="0">
                  <a:solidFill>
                    <a:srgbClr val="FF0000"/>
                  </a:solidFill>
                </a:rPr>
                <a:t>r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,y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)]</a:t>
              </a:r>
            </a:p>
            <a:p>
              <a:pPr eaLnBrk="1" hangingPunct="1"/>
              <a:endParaRPr lang="en-US" alt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b="0"/>
              <a:t>NN, KNN, WKNN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Hybrid Wi-Fi/IMU/Outdoor Anyplace</a:t>
            </a:r>
          </a:p>
        </p:txBody>
      </p:sp>
      <p:pic>
        <p:nvPicPr>
          <p:cNvPr id="2765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sp>
        <p:nvSpPr>
          <p:cNvPr id="27653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</a:t>
            </a:r>
            <a:r>
              <a:rPr lang="en-US" altLang="en-US" sz="1200"/>
              <a:t>(MDM '15)</a:t>
            </a:r>
            <a:r>
              <a:rPr lang="en-US" altLang="en-US" sz="1200" b="0"/>
              <a:t>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defRPr/>
            </a:pPr>
            <a:r>
              <a:rPr lang="en-US" sz="4800" dirty="0" smtClean="0">
                <a:solidFill>
                  <a:schemeClr val="bg2"/>
                </a:solidFill>
                <a:ea typeface="ＭＳ Ｐゴシック" pitchFamily="34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  <a:defRPr/>
            </a:pPr>
            <a:r>
              <a:rPr lang="en-US" sz="4800" dirty="0" smtClean="0">
                <a:solidFill>
                  <a:schemeClr val="bg2"/>
                </a:solidFill>
                <a:ea typeface="ＭＳ Ｐゴシック" pitchFamily="34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IEEE MDM</a:t>
            </a:r>
            <a:r>
              <a:rPr lang="en-US" alt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’</a:t>
            </a:r>
            <a:r>
              <a:rPr 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12, ACM IPSN</a:t>
            </a:r>
            <a:r>
              <a:rPr lang="en-US" alt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’</a:t>
            </a:r>
            <a:r>
              <a:rPr 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14, ACM IPSN</a:t>
            </a:r>
            <a:r>
              <a:rPr lang="en-US" alt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’</a:t>
            </a:r>
            <a:r>
              <a:rPr lang="en-US" sz="3600" dirty="0" smtClean="0">
                <a:solidFill>
                  <a:schemeClr val="bg2"/>
                </a:solidFill>
                <a:ea typeface="ＭＳ Ｐゴシック" pitchFamily="34" charset="-128"/>
              </a:rPr>
              <a:t>15, IEEE IC’16</a:t>
            </a:r>
          </a:p>
          <a:p>
            <a:pPr marL="514350" indent="-514350">
              <a:lnSpc>
                <a:spcPct val="90000"/>
              </a:lnSpc>
              <a:defRPr/>
            </a:pPr>
            <a:r>
              <a:rPr lang="en-US" sz="4800" b="1" dirty="0" smtClean="0">
                <a:solidFill>
                  <a:srgbClr val="FF0000"/>
                </a:solidFill>
                <a:ea typeface="ＭＳ Ｐゴシック" pitchFamily="34" charset="-128"/>
              </a:rPr>
              <a:t>Location Prefetching 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  <a:t>IEEE MDM</a:t>
            </a:r>
            <a:r>
              <a:rPr lang="en-US" alt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  <a:t>’</a:t>
            </a:r>
            <a:r>
              <a:rPr 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  <a:t>15</a:t>
            </a:r>
          </a:p>
          <a:p>
            <a:pPr marL="514350" indent="-514350">
              <a:lnSpc>
                <a:spcPct val="90000"/>
              </a:lnSpc>
              <a:defRPr/>
            </a:pPr>
            <a:r>
              <a:rPr lang="en-US" sz="4800" dirty="0" smtClean="0">
                <a:ea typeface="ＭＳ Ｐゴシック" pitchFamily="34" charset="-128"/>
              </a:rPr>
              <a:t>Future Challenges</a:t>
            </a:r>
          </a:p>
          <a:p>
            <a:pPr marL="920750" lvl="1" indent="-514350">
              <a:lnSpc>
                <a:spcPct val="90000"/>
              </a:lnSpc>
              <a:defRPr/>
            </a:pPr>
            <a:r>
              <a:rPr lang="en-US" sz="3600" dirty="0" smtClean="0">
                <a:ea typeface="ＭＳ Ｐゴシック" pitchFamily="34" charset="-128"/>
              </a:rPr>
              <a:t>IEEE TKDE’15</a:t>
            </a:r>
            <a:r>
              <a:rPr 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</a:p>
          <a:p>
            <a:pPr marL="514350" indent="-514350">
              <a:lnSpc>
                <a:spcPct val="90000"/>
              </a:lnSpc>
              <a:buFontTx/>
              <a:buNone/>
              <a:defRPr/>
            </a:pPr>
            <a:endParaRPr lang="en-US" sz="4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844675"/>
            <a:ext cx="1952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21163"/>
            <a:ext cx="7380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18488" cy="3168650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Problem: </a:t>
            </a:r>
            <a:r>
              <a:rPr lang="en-US" altLang="en-US" sz="2400">
                <a:ea typeface="ＭＳ Ｐゴシック" charset="-128"/>
              </a:rPr>
              <a:t>Wi-Fi coverage might be </a:t>
            </a:r>
            <a:r>
              <a:rPr lang="en-US" altLang="en-US" sz="2400" b="1">
                <a:ea typeface="ＭＳ Ｐゴシック" charset="-128"/>
              </a:rPr>
              <a:t>irregularly available </a:t>
            </a:r>
            <a:r>
              <a:rPr lang="en-US" altLang="en-US" sz="2400">
                <a:ea typeface="ＭＳ Ｐゴシック" charset="-128"/>
              </a:rPr>
              <a:t>inside buildings </a:t>
            </a:r>
            <a:r>
              <a:rPr lang="en-US" altLang="en-US" sz="2400" b="1">
                <a:ea typeface="ＭＳ Ｐゴシック" charset="-128"/>
              </a:rPr>
              <a:t>due to poor WLAN planning </a:t>
            </a:r>
            <a:r>
              <a:rPr lang="en-US" altLang="en-US" sz="2400">
                <a:ea typeface="ＭＳ Ｐゴシック" charset="-128"/>
              </a:rPr>
              <a:t>or due to </a:t>
            </a:r>
            <a:r>
              <a:rPr lang="en-US" altLang="en-US" sz="2400" b="1">
                <a:ea typeface="ＭＳ Ｐゴシック" charset="-128"/>
              </a:rPr>
              <a:t>budget constraints.</a:t>
            </a:r>
          </a:p>
          <a:p>
            <a:pPr marL="514350" indent="-514350"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marL="514350" indent="-514350"/>
            <a:r>
              <a:rPr lang="en-US" altLang="en-US" sz="2400">
                <a:ea typeface="ＭＳ Ｐゴシック" charset="-128"/>
              </a:rPr>
              <a:t>A user </a:t>
            </a:r>
            <a:r>
              <a:rPr lang="en-US" altLang="en-US" sz="2400" b="1">
                <a:ea typeface="ＭＳ Ｐゴシック" charset="-128"/>
              </a:rPr>
              <a:t>walking inside </a:t>
            </a:r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Mall in Cyprus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Whenever the user </a:t>
            </a:r>
            <a:r>
              <a:rPr lang="en-US" altLang="en-US" sz="2000" b="1">
                <a:ea typeface="ＭＳ Ｐゴシック" charset="-128"/>
              </a:rPr>
              <a:t>enters a store</a:t>
            </a:r>
            <a:r>
              <a:rPr lang="en-US" altLang="en-US" sz="2000">
                <a:ea typeface="ＭＳ Ｐゴシック" charset="-128"/>
              </a:rPr>
              <a:t> the RSSI indicator falls </a:t>
            </a:r>
            <a:r>
              <a:rPr lang="en-US" altLang="en-US" sz="2000" b="1">
                <a:ea typeface="ＭＳ Ｐゴシック" charset="-128"/>
              </a:rPr>
              <a:t>below a connectivity </a:t>
            </a:r>
            <a:r>
              <a:rPr lang="en-US" altLang="en-US" sz="2000">
                <a:ea typeface="ＭＳ Ｐゴシック" charset="-128"/>
              </a:rPr>
              <a:t>threshold -</a:t>
            </a:r>
            <a:r>
              <a:rPr lang="en-US" altLang="en-US" sz="2000" b="1">
                <a:ea typeface="ＭＳ Ｐゴシック" charset="-128"/>
              </a:rPr>
              <a:t>85dBm. (-30dbM to -90dbM)</a:t>
            </a:r>
          </a:p>
          <a:p>
            <a:pPr marL="914400" lvl="1" indent="-514350"/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When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disconnected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IIN can’t 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offer navigation anymore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166938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30724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412875"/>
            <a:ext cx="3024187" cy="4968875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30727" name="Can 40"/>
          <p:cNvSpPr>
            <a:spLocks noChangeArrowheads="1"/>
          </p:cNvSpPr>
          <p:nvPr/>
        </p:nvSpPr>
        <p:spPr bwMode="auto">
          <a:xfrm>
            <a:off x="6443663" y="2276475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>
            <a:off x="2987675" y="2060575"/>
            <a:ext cx="2089150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6273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sp>
        <p:nvSpPr>
          <p:cNvPr id="30730" name="Rectangle 52"/>
          <p:cNvSpPr>
            <a:spLocks noChangeArrowheads="1"/>
          </p:cNvSpPr>
          <p:nvPr/>
        </p:nvSpPr>
        <p:spPr bwMode="auto">
          <a:xfrm>
            <a:off x="6588125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0731" name="Rectangle 53"/>
          <p:cNvSpPr>
            <a:spLocks noChangeArrowheads="1"/>
          </p:cNvSpPr>
          <p:nvPr/>
        </p:nvSpPr>
        <p:spPr bwMode="auto">
          <a:xfrm>
            <a:off x="6877050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0732" name="Rectangle 54"/>
          <p:cNvSpPr>
            <a:spLocks noChangeArrowheads="1"/>
          </p:cNvSpPr>
          <p:nvPr/>
        </p:nvSpPr>
        <p:spPr bwMode="auto">
          <a:xfrm>
            <a:off x="7164388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0733" name="Rectangle 55"/>
          <p:cNvSpPr>
            <a:spLocks noChangeArrowheads="1"/>
          </p:cNvSpPr>
          <p:nvPr/>
        </p:nvSpPr>
        <p:spPr bwMode="auto">
          <a:xfrm>
            <a:off x="7451725" y="3313113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3059113" y="4868863"/>
            <a:ext cx="2017712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11413" y="5300663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sym typeface="Wingdings" charset="2"/>
              </a:rPr>
              <a:t> </a:t>
            </a:r>
            <a:r>
              <a:rPr lang="en-US" altLang="en-US">
                <a:solidFill>
                  <a:srgbClr val="FF0000"/>
                </a:solidFill>
              </a:rPr>
              <a:t>Intermittent Connectivity</a:t>
            </a:r>
          </a:p>
        </p:txBody>
      </p:sp>
      <p:pic>
        <p:nvPicPr>
          <p:cNvPr id="3073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627313" y="4365625"/>
            <a:ext cx="309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cxnSp>
        <p:nvCxnSpPr>
          <p:cNvPr id="24" name="Straight Arrow Connector 47"/>
          <p:cNvCxnSpPr>
            <a:cxnSpLocks noChangeShapeType="1"/>
          </p:cNvCxnSpPr>
          <p:nvPr/>
        </p:nvCxnSpPr>
        <p:spPr bwMode="auto">
          <a:xfrm>
            <a:off x="3059113" y="3573463"/>
            <a:ext cx="2089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50"/>
          <p:cNvSpPr txBox="1">
            <a:spLocks noChangeArrowheads="1"/>
          </p:cNvSpPr>
          <p:nvPr/>
        </p:nvSpPr>
        <p:spPr bwMode="auto">
          <a:xfrm>
            <a:off x="2771775" y="3068638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Where-am-I?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468313" y="1196975"/>
            <a:ext cx="0" cy="1295400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68313" y="2492375"/>
            <a:ext cx="0" cy="1873250"/>
          </a:xfrm>
          <a:prstGeom prst="straightConnector1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468313" y="436562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-5400000">
            <a:off x="-269875" y="3157538"/>
            <a:ext cx="216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No Navigation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24300" y="3284538"/>
            <a:ext cx="503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8" grpId="0"/>
      <p:bldP spid="21" grpId="0"/>
      <p:bldP spid="25" grpId="0"/>
      <p:bldP spid="35" grpId="0"/>
      <p:bldP spid="37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028826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PreLoc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31748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12969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557338"/>
            <a:ext cx="3024187" cy="4824412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31751" name="Can 40"/>
          <p:cNvSpPr>
            <a:spLocks noChangeArrowheads="1"/>
          </p:cNvSpPr>
          <p:nvPr/>
        </p:nvSpPr>
        <p:spPr bwMode="auto">
          <a:xfrm>
            <a:off x="6443663" y="2781300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 flipH="1">
            <a:off x="2843213" y="2060575"/>
            <a:ext cx="316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8432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sp>
        <p:nvSpPr>
          <p:cNvPr id="31754" name="Rectangle 52"/>
          <p:cNvSpPr>
            <a:spLocks noChangeArrowheads="1"/>
          </p:cNvSpPr>
          <p:nvPr/>
        </p:nvSpPr>
        <p:spPr bwMode="auto">
          <a:xfrm>
            <a:off x="6588125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1755" name="Rectangle 53"/>
          <p:cNvSpPr>
            <a:spLocks noChangeArrowheads="1"/>
          </p:cNvSpPr>
          <p:nvPr/>
        </p:nvSpPr>
        <p:spPr bwMode="auto">
          <a:xfrm>
            <a:off x="6877050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1756" name="Rectangle 54"/>
          <p:cNvSpPr>
            <a:spLocks noChangeArrowheads="1"/>
          </p:cNvSpPr>
          <p:nvPr/>
        </p:nvSpPr>
        <p:spPr bwMode="auto">
          <a:xfrm>
            <a:off x="7164388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1757" name="Rectangle 55"/>
          <p:cNvSpPr>
            <a:spLocks noChangeArrowheads="1"/>
          </p:cNvSpPr>
          <p:nvPr/>
        </p:nvSpPr>
        <p:spPr bwMode="auto">
          <a:xfrm>
            <a:off x="7451725" y="3817938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84438" y="5157788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  <a:sym typeface="Wingdings" charset="2"/>
              </a:rPr>
              <a:t> </a:t>
            </a:r>
            <a:r>
              <a:rPr lang="en-US" altLang="en-US">
                <a:solidFill>
                  <a:srgbClr val="007A37"/>
                </a:solidFill>
              </a:rPr>
              <a:t>Intermittent Connectivity</a:t>
            </a:r>
          </a:p>
        </p:txBody>
      </p:sp>
      <p:pic>
        <p:nvPicPr>
          <p:cNvPr id="3176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7925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H="1">
            <a:off x="2700338" y="5084763"/>
            <a:ext cx="31670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2700338" y="45085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cxnSp>
        <p:nvCxnSpPr>
          <p:cNvPr id="31763" name="Straight Arrow Connector 24"/>
          <p:cNvCxnSpPr>
            <a:cxnSpLocks noChangeShapeType="1"/>
          </p:cNvCxnSpPr>
          <p:nvPr/>
        </p:nvCxnSpPr>
        <p:spPr bwMode="auto">
          <a:xfrm>
            <a:off x="755650" y="141287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4" name="TextBox 25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27" name="Can 40"/>
          <p:cNvSpPr>
            <a:spLocks noChangeArrowheads="1"/>
          </p:cNvSpPr>
          <p:nvPr/>
        </p:nvSpPr>
        <p:spPr bwMode="auto">
          <a:xfrm>
            <a:off x="1042988" y="2997200"/>
            <a:ext cx="504825" cy="431800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8" name="Can 40"/>
          <p:cNvSpPr>
            <a:spLocks noChangeArrowheads="1"/>
          </p:cNvSpPr>
          <p:nvPr/>
        </p:nvSpPr>
        <p:spPr bwMode="auto">
          <a:xfrm>
            <a:off x="1042988" y="5732463"/>
            <a:ext cx="504825" cy="433387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31" name="Straight Arrow Connector 47"/>
          <p:cNvCxnSpPr>
            <a:cxnSpLocks noChangeShapeType="1"/>
          </p:cNvCxnSpPr>
          <p:nvPr/>
        </p:nvCxnSpPr>
        <p:spPr bwMode="auto">
          <a:xfrm flipH="1">
            <a:off x="2843213" y="3500438"/>
            <a:ext cx="30241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2987675" y="2924175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chemeClr val="tx1"/>
                </a:solidFill>
              </a:rPr>
              <a:t>Prefetch </a:t>
            </a:r>
            <a:r>
              <a:rPr lang="en-US" altLang="en-US" sz="2400">
                <a:solidFill>
                  <a:schemeClr val="tx1"/>
                </a:solidFill>
              </a:rPr>
              <a:t>K </a:t>
            </a:r>
            <a:r>
              <a:rPr lang="en-US" altLang="en-US" sz="2400" b="0">
                <a:solidFill>
                  <a:schemeClr val="tx1"/>
                </a:solidFill>
              </a:rPr>
              <a:t>RM rows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067175" y="3141663"/>
            <a:ext cx="504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55650" y="3141663"/>
            <a:ext cx="0" cy="1366837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755650" y="4508500"/>
            <a:ext cx="0" cy="13684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395288" y="3500438"/>
            <a:ext cx="262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0000"/>
                </a:solidFill>
              </a:rPr>
              <a:t>Localize from Cache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3" grpId="0"/>
      <p:bldP spid="27" grpId="0" animBg="1"/>
      <p:bldP spid="28" grpId="0" animBg="1"/>
      <p:bldP spid="32" grpId="0"/>
      <p:bldP spid="34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362950" cy="3168650"/>
          </a:xfrm>
        </p:spPr>
        <p:txBody>
          <a:bodyPr/>
          <a:lstStyle/>
          <a:p>
            <a:pPr marL="514350" indent="-514350"/>
            <a:r>
              <a:rPr lang="en-US" altLang="en-US" sz="2800">
                <a:ea typeface="ＭＳ Ｐゴシック" charset="-128"/>
              </a:rPr>
              <a:t>Why not </a:t>
            </a:r>
            <a:r>
              <a:rPr lang="en-US" altLang="en-US" sz="2800" b="1">
                <a:ea typeface="ＭＳ Ｐゴシック" charset="-128"/>
              </a:rPr>
              <a:t>fallback</a:t>
            </a:r>
            <a:r>
              <a:rPr lang="en-US" altLang="en-US" sz="2800">
                <a:ea typeface="ＭＳ Ｐゴシック" charset="-128"/>
              </a:rPr>
              <a:t> from </a:t>
            </a:r>
            <a:r>
              <a:rPr lang="en-US" altLang="en-US" sz="2800" b="1">
                <a:ea typeface="ＭＳ Ｐゴシック" charset="-128"/>
              </a:rPr>
              <a:t>Wi-Fi</a:t>
            </a:r>
            <a:r>
              <a:rPr lang="en-US" altLang="en-US" sz="2800">
                <a:ea typeface="ＭＳ Ｐゴシック" charset="-128"/>
              </a:rPr>
              <a:t> to </a:t>
            </a:r>
            <a:r>
              <a:rPr lang="en-US" altLang="en-US" sz="2800" b="1">
                <a:ea typeface="ＭＳ Ｐゴシック" charset="-128"/>
              </a:rPr>
              <a:t>Mobile Internet </a:t>
            </a:r>
            <a:r>
              <a:rPr lang="en-US" altLang="en-US" sz="2800">
                <a:ea typeface="ＭＳ Ｐゴシック" charset="-128"/>
              </a:rPr>
              <a:t>(2G-4G) when Wi-Fi is not </a:t>
            </a:r>
            <a:r>
              <a:rPr lang="en-US" altLang="en-US" sz="2800" b="1">
                <a:ea typeface="ＭＳ Ｐゴシック" charset="-128"/>
              </a:rPr>
              <a:t>available</a:t>
            </a:r>
            <a:r>
              <a:rPr lang="en-US" altLang="en-US" sz="2800">
                <a:ea typeface="ＭＳ Ｐゴシック" charset="-128"/>
              </a:rPr>
              <a:t>?</a:t>
            </a:r>
          </a:p>
          <a:p>
            <a:pPr marL="514350" indent="-514350"/>
            <a:r>
              <a:rPr lang="en-US" altLang="en-US" sz="2800" b="1">
                <a:ea typeface="ＭＳ Ｐゴシック" charset="-128"/>
              </a:rPr>
              <a:t>Mobile Internet Limitations: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Coverage: </a:t>
            </a:r>
            <a:r>
              <a:rPr lang="en-US" altLang="en-US" sz="2400">
                <a:ea typeface="ＭＳ Ｐゴシック" charset="-128"/>
              </a:rPr>
              <a:t>blockage or attenuation of signals in indoor spaces.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Slow fallback </a:t>
            </a:r>
            <a:r>
              <a:rPr lang="en-US" altLang="en-US" sz="2400">
                <a:ea typeface="ＭＳ Ｐゴシック" charset="-128"/>
              </a:rPr>
              <a:t>between outdated Mobile Internet and Wi-Fi infrastructures.</a:t>
            </a:r>
          </a:p>
          <a:p>
            <a:pPr marL="1314450" lvl="2" indent="-514350"/>
            <a:r>
              <a:rPr lang="en-US" altLang="en-US" sz="1800">
                <a:ea typeface="ＭＳ Ｐゴシック" charset="-128"/>
              </a:rPr>
              <a:t>Lack of ubiquitous </a:t>
            </a:r>
            <a:r>
              <a:rPr lang="en-US" altLang="en-US" sz="1800" b="1">
                <a:ea typeface="ＭＳ Ｐゴシック" charset="-128"/>
              </a:rPr>
              <a:t>802.11k, 802.11r (fast roaming) </a:t>
            </a:r>
            <a:r>
              <a:rPr lang="en-US" altLang="en-US" sz="1800">
                <a:ea typeface="ＭＳ Ｐゴシック" charset="-128"/>
              </a:rPr>
              <a:t>and 4G infrastructure.</a:t>
            </a:r>
            <a:endParaRPr lang="en-US" altLang="en-US">
              <a:ea typeface="ＭＳ Ｐゴシック" charset="-128"/>
            </a:endParaRP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Limited Quota: </a:t>
            </a:r>
            <a:r>
              <a:rPr lang="en-US" altLang="en-US" sz="2400">
                <a:ea typeface="ＭＳ Ｐゴシック" charset="-128"/>
              </a:rPr>
              <a:t>Nobody ones to waste a mobile Internet plan for navigation purposes.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Unavailability due to Roaming: </a:t>
            </a:r>
            <a:r>
              <a:rPr lang="en-US" altLang="en-US" sz="2400">
                <a:ea typeface="ＭＳ Ｐゴシック" charset="-128"/>
              </a:rPr>
              <a:t>when traveling and needing indoor navigation at most.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b="1">
                <a:ea typeface="ＭＳ Ｐゴシック" charset="-128"/>
              </a:rPr>
              <a:t>Why?</a:t>
            </a:r>
            <a:r>
              <a:rPr lang="en-US" altLang="en-US" sz="2400">
                <a:ea typeface="ＭＳ Ｐゴシック" charset="-128"/>
              </a:rPr>
              <a:t> RM might contain many points (45K in CSUCY!).</a:t>
            </a:r>
          </a:p>
          <a:p>
            <a:r>
              <a:rPr lang="en-US" altLang="en-US" sz="2400" b="1">
                <a:ea typeface="ＭＳ Ｐゴシック" charset="-128"/>
              </a:rPr>
              <a:t>Action: </a:t>
            </a:r>
            <a:r>
              <a:rPr lang="en-US" altLang="en-US" sz="2400">
                <a:ea typeface="ＭＳ Ｐゴシック" charset="-128"/>
              </a:rPr>
              <a:t>The objective of this step is to </a:t>
            </a:r>
            <a:r>
              <a:rPr lang="en-US" altLang="en-US" sz="2400" b="1">
                <a:ea typeface="ＭＳ Ｐゴシック" charset="-128"/>
              </a:rPr>
              <a:t>cluster</a:t>
            </a:r>
            <a:r>
              <a:rPr lang="en-US" altLang="en-US" sz="2400">
                <a:ea typeface="ＭＳ Ｐゴシック" charset="-128"/>
              </a:rPr>
              <a:t> these into </a:t>
            </a:r>
            <a:r>
              <a:rPr lang="en-US" altLang="en-US" sz="2400" b="1">
                <a:ea typeface="ＭＳ Ｐゴシック" charset="-128"/>
              </a:rPr>
              <a:t>groups </a:t>
            </a:r>
            <a:r>
              <a:rPr lang="en-US" altLang="en-US" sz="2400">
                <a:ea typeface="ＭＳ Ｐゴシック" charset="-128"/>
              </a:rPr>
              <a:t>so that they are </a:t>
            </a:r>
            <a:r>
              <a:rPr lang="en-US" altLang="en-US" sz="2400" b="1">
                <a:ea typeface="ＭＳ Ｐゴシック" charset="-128"/>
              </a:rPr>
              <a:t>easier to prefetch</a:t>
            </a:r>
            <a:r>
              <a:rPr lang="en-US" altLang="en-US" sz="2400">
                <a:ea typeface="ＭＳ Ｐゴシック" charset="-128"/>
              </a:rPr>
              <a:t>.</a:t>
            </a:r>
          </a:p>
          <a:p>
            <a:r>
              <a:rPr lang="en-US" altLang="en-US" sz="2400">
                <a:ea typeface="ＭＳ Ｐゴシック" charset="-128"/>
              </a:rPr>
              <a:t>K-Means simple well-established clustering algorithm.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Operation: Random Centroids (C), Add to Closest C, Re-adjust C</a:t>
            </a:r>
          </a:p>
          <a:p>
            <a:pPr lvl="1"/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Re-adjusting Centroids expensive quadratic complexity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en-US" sz="2000">
              <a:ea typeface="ＭＳ Ｐゴシック" charset="-128"/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48063"/>
            <a:ext cx="7056437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71550" y="3475038"/>
            <a:ext cx="6985000" cy="2808287"/>
            <a:chOff x="971600" y="3356992"/>
            <a:chExt cx="6984776" cy="2808312"/>
          </a:xfrm>
        </p:grpSpPr>
        <p:sp>
          <p:nvSpPr>
            <p:cNvPr id="33799" name="Oval 279"/>
            <p:cNvSpPr>
              <a:spLocks noChangeArrowheads="1"/>
            </p:cNvSpPr>
            <p:nvPr/>
          </p:nvSpPr>
          <p:spPr bwMode="auto">
            <a:xfrm>
              <a:off x="2771800" y="342900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0" name="Oval 280"/>
            <p:cNvSpPr>
              <a:spLocks noChangeArrowheads="1"/>
            </p:cNvSpPr>
            <p:nvPr/>
          </p:nvSpPr>
          <p:spPr bwMode="auto">
            <a:xfrm>
              <a:off x="3203848" y="335699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1" name="Oval 268"/>
            <p:cNvSpPr>
              <a:spLocks noChangeArrowheads="1"/>
            </p:cNvSpPr>
            <p:nvPr/>
          </p:nvSpPr>
          <p:spPr bwMode="auto">
            <a:xfrm>
              <a:off x="2483768" y="5373216"/>
              <a:ext cx="576064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2" name="Oval 269"/>
            <p:cNvSpPr>
              <a:spLocks noChangeArrowheads="1"/>
            </p:cNvSpPr>
            <p:nvPr/>
          </p:nvSpPr>
          <p:spPr bwMode="auto">
            <a:xfrm>
              <a:off x="2987824" y="5301208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3" name="Oval 270"/>
            <p:cNvSpPr>
              <a:spLocks noChangeArrowheads="1"/>
            </p:cNvSpPr>
            <p:nvPr/>
          </p:nvSpPr>
          <p:spPr bwMode="auto">
            <a:xfrm>
              <a:off x="2915816" y="5589240"/>
              <a:ext cx="648072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4" name="Oval 271"/>
            <p:cNvSpPr>
              <a:spLocks noChangeArrowheads="1"/>
            </p:cNvSpPr>
            <p:nvPr/>
          </p:nvSpPr>
          <p:spPr bwMode="auto">
            <a:xfrm>
              <a:off x="2915816" y="4797152"/>
              <a:ext cx="720080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5" name="Oval 273"/>
            <p:cNvSpPr>
              <a:spLocks noChangeArrowheads="1"/>
            </p:cNvSpPr>
            <p:nvPr/>
          </p:nvSpPr>
          <p:spPr bwMode="auto">
            <a:xfrm>
              <a:off x="2627784" y="4437112"/>
              <a:ext cx="504056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6" name="Oval 275"/>
            <p:cNvSpPr>
              <a:spLocks noChangeArrowheads="1"/>
            </p:cNvSpPr>
            <p:nvPr/>
          </p:nvSpPr>
          <p:spPr bwMode="auto">
            <a:xfrm>
              <a:off x="3131840" y="4221088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7" name="Oval 276"/>
            <p:cNvSpPr>
              <a:spLocks noChangeArrowheads="1"/>
            </p:cNvSpPr>
            <p:nvPr/>
          </p:nvSpPr>
          <p:spPr bwMode="auto">
            <a:xfrm>
              <a:off x="2555776" y="3861048"/>
              <a:ext cx="504056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8" name="Oval 277"/>
            <p:cNvSpPr>
              <a:spLocks noChangeArrowheads="1"/>
            </p:cNvSpPr>
            <p:nvPr/>
          </p:nvSpPr>
          <p:spPr bwMode="auto">
            <a:xfrm>
              <a:off x="3923928" y="3645024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09" name="Oval 278"/>
            <p:cNvSpPr>
              <a:spLocks noChangeArrowheads="1"/>
            </p:cNvSpPr>
            <p:nvPr/>
          </p:nvSpPr>
          <p:spPr bwMode="auto">
            <a:xfrm>
              <a:off x="3347864" y="3933056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0" name="Oval 281"/>
            <p:cNvSpPr>
              <a:spLocks noChangeArrowheads="1"/>
            </p:cNvSpPr>
            <p:nvPr/>
          </p:nvSpPr>
          <p:spPr bwMode="auto">
            <a:xfrm>
              <a:off x="2987824" y="378904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1" name="Oval 282"/>
            <p:cNvSpPr>
              <a:spLocks noChangeArrowheads="1"/>
            </p:cNvSpPr>
            <p:nvPr/>
          </p:nvSpPr>
          <p:spPr bwMode="auto">
            <a:xfrm>
              <a:off x="2699792" y="407707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2" name="Oval 283"/>
            <p:cNvSpPr>
              <a:spLocks noChangeArrowheads="1"/>
            </p:cNvSpPr>
            <p:nvPr/>
          </p:nvSpPr>
          <p:spPr bwMode="auto">
            <a:xfrm>
              <a:off x="4860032" y="3861048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3" name="Oval 284"/>
            <p:cNvSpPr>
              <a:spLocks noChangeArrowheads="1"/>
            </p:cNvSpPr>
            <p:nvPr/>
          </p:nvSpPr>
          <p:spPr bwMode="auto">
            <a:xfrm>
              <a:off x="6300192" y="3645024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4" name="Oval 285"/>
            <p:cNvSpPr>
              <a:spLocks noChangeArrowheads="1"/>
            </p:cNvSpPr>
            <p:nvPr/>
          </p:nvSpPr>
          <p:spPr bwMode="auto">
            <a:xfrm>
              <a:off x="6948264" y="3645024"/>
              <a:ext cx="576064" cy="9361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5" name="Oval 286"/>
            <p:cNvSpPr>
              <a:spLocks noChangeArrowheads="1"/>
            </p:cNvSpPr>
            <p:nvPr/>
          </p:nvSpPr>
          <p:spPr bwMode="auto">
            <a:xfrm>
              <a:off x="7092280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6" name="Oval 287"/>
            <p:cNvSpPr>
              <a:spLocks noChangeArrowheads="1"/>
            </p:cNvSpPr>
            <p:nvPr/>
          </p:nvSpPr>
          <p:spPr bwMode="auto">
            <a:xfrm>
              <a:off x="7236296" y="5085184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7" name="Oval 288"/>
            <p:cNvSpPr>
              <a:spLocks noChangeArrowheads="1"/>
            </p:cNvSpPr>
            <p:nvPr/>
          </p:nvSpPr>
          <p:spPr bwMode="auto">
            <a:xfrm>
              <a:off x="7308304" y="5517232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8" name="Oval 289"/>
            <p:cNvSpPr>
              <a:spLocks noChangeArrowheads="1"/>
            </p:cNvSpPr>
            <p:nvPr/>
          </p:nvSpPr>
          <p:spPr bwMode="auto">
            <a:xfrm>
              <a:off x="5364088" y="4941168"/>
              <a:ext cx="360040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19" name="Oval 290"/>
            <p:cNvSpPr>
              <a:spLocks noChangeArrowheads="1"/>
            </p:cNvSpPr>
            <p:nvPr/>
          </p:nvSpPr>
          <p:spPr bwMode="auto">
            <a:xfrm>
              <a:off x="5220072" y="450912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0" name="Oval 291"/>
            <p:cNvSpPr>
              <a:spLocks noChangeArrowheads="1"/>
            </p:cNvSpPr>
            <p:nvPr/>
          </p:nvSpPr>
          <p:spPr bwMode="auto">
            <a:xfrm>
              <a:off x="5724128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1" name="Oval 292"/>
            <p:cNvSpPr>
              <a:spLocks noChangeArrowheads="1"/>
            </p:cNvSpPr>
            <p:nvPr/>
          </p:nvSpPr>
          <p:spPr bwMode="auto">
            <a:xfrm>
              <a:off x="5724128" y="5085184"/>
              <a:ext cx="360040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2" name="Oval 293"/>
            <p:cNvSpPr>
              <a:spLocks noChangeArrowheads="1"/>
            </p:cNvSpPr>
            <p:nvPr/>
          </p:nvSpPr>
          <p:spPr bwMode="auto">
            <a:xfrm>
              <a:off x="5220072" y="414908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3" name="Oval 294"/>
            <p:cNvSpPr>
              <a:spLocks noChangeArrowheads="1"/>
            </p:cNvSpPr>
            <p:nvPr/>
          </p:nvSpPr>
          <p:spPr bwMode="auto">
            <a:xfrm>
              <a:off x="5796136" y="4221088"/>
              <a:ext cx="36004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4" name="Oval 295"/>
            <p:cNvSpPr>
              <a:spLocks noChangeArrowheads="1"/>
            </p:cNvSpPr>
            <p:nvPr/>
          </p:nvSpPr>
          <p:spPr bwMode="auto">
            <a:xfrm>
              <a:off x="5580112" y="3933056"/>
              <a:ext cx="72008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5" name="Oval 296"/>
            <p:cNvSpPr>
              <a:spLocks noChangeArrowheads="1"/>
            </p:cNvSpPr>
            <p:nvPr/>
          </p:nvSpPr>
          <p:spPr bwMode="auto">
            <a:xfrm>
              <a:off x="5292080" y="3501008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6" name="Oval 297"/>
            <p:cNvSpPr>
              <a:spLocks noChangeArrowheads="1"/>
            </p:cNvSpPr>
            <p:nvPr/>
          </p:nvSpPr>
          <p:spPr bwMode="auto">
            <a:xfrm>
              <a:off x="971600" y="5661248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7" name="Oval 298"/>
            <p:cNvSpPr>
              <a:spLocks noChangeArrowheads="1"/>
            </p:cNvSpPr>
            <p:nvPr/>
          </p:nvSpPr>
          <p:spPr bwMode="auto">
            <a:xfrm>
              <a:off x="1115616" y="5301208"/>
              <a:ext cx="21602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8" name="Oval 299"/>
            <p:cNvSpPr>
              <a:spLocks noChangeArrowheads="1"/>
            </p:cNvSpPr>
            <p:nvPr/>
          </p:nvSpPr>
          <p:spPr bwMode="auto">
            <a:xfrm>
              <a:off x="1187624" y="4581128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29" name="Oval 300"/>
            <p:cNvSpPr>
              <a:spLocks noChangeArrowheads="1"/>
            </p:cNvSpPr>
            <p:nvPr/>
          </p:nvSpPr>
          <p:spPr bwMode="auto">
            <a:xfrm>
              <a:off x="1475656" y="3933056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30" name="Oval 301"/>
            <p:cNvSpPr>
              <a:spLocks noChangeArrowheads="1"/>
            </p:cNvSpPr>
            <p:nvPr/>
          </p:nvSpPr>
          <p:spPr bwMode="auto">
            <a:xfrm>
              <a:off x="2267744" y="3573016"/>
              <a:ext cx="288032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31" name="Oval 302"/>
            <p:cNvSpPr>
              <a:spLocks noChangeArrowheads="1"/>
            </p:cNvSpPr>
            <p:nvPr/>
          </p:nvSpPr>
          <p:spPr bwMode="auto">
            <a:xfrm>
              <a:off x="1907704" y="3645024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3832" name="Oval 303"/>
            <p:cNvSpPr>
              <a:spLocks noChangeArrowheads="1"/>
            </p:cNvSpPr>
            <p:nvPr/>
          </p:nvSpPr>
          <p:spPr bwMode="auto">
            <a:xfrm>
              <a:off x="1547664" y="3573016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2052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We use the </a:t>
            </a:r>
            <a:r>
              <a:rPr lang="en-US" altLang="en-US" sz="2400" b="1">
                <a:solidFill>
                  <a:schemeClr val="accent2"/>
                </a:solidFill>
                <a:ea typeface="ＭＳ Ｐゴシック" charset="-128"/>
              </a:rPr>
              <a:t>Bradley-Fayyad-Reina (BFR)* </a:t>
            </a:r>
            <a:r>
              <a:rPr lang="en-US" altLang="en-US" sz="2400">
                <a:ea typeface="ＭＳ Ｐゴシック" charset="-128"/>
              </a:rPr>
              <a:t>algorithm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variant of k-means </a:t>
            </a:r>
            <a:r>
              <a:rPr lang="en-US" altLang="en-US" sz="2400">
                <a:ea typeface="ＭＳ Ｐゴシック" charset="-128"/>
              </a:rPr>
              <a:t>designated for </a:t>
            </a:r>
            <a:r>
              <a:rPr lang="en-US" altLang="en-US" sz="2400" b="1">
                <a:ea typeface="ＭＳ Ｐゴシック" charset="-128"/>
              </a:rPr>
              <a:t>large datasets.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Instead of </a:t>
            </a:r>
            <a:r>
              <a:rPr lang="en-US" altLang="en-US" sz="2400" b="1">
                <a:ea typeface="ＭＳ Ｐゴシック" charset="-128"/>
              </a:rPr>
              <a:t>computing L</a:t>
            </a:r>
            <a:r>
              <a:rPr lang="en-US" altLang="en-US" sz="2400" b="1" baseline="-25000">
                <a:ea typeface="ＭＳ Ｐゴシック" charset="-128"/>
              </a:rPr>
              <a:t>2</a:t>
            </a:r>
            <a:r>
              <a:rPr lang="en-US" altLang="en-US" sz="2400">
                <a:ea typeface="ＭＳ Ｐゴシック" charset="-128"/>
              </a:rPr>
              <a:t> distance of point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p</a:t>
            </a:r>
            <a:r>
              <a:rPr lang="en-US" altLang="en-US" sz="2400">
                <a:ea typeface="ＭＳ Ｐゴシック" charset="-128"/>
              </a:rPr>
              <a:t> against centroid, as in k-means, it computes the </a:t>
            </a:r>
            <a:r>
              <a:rPr lang="en-US" altLang="en-US" sz="2400" b="1">
                <a:ea typeface="ＭＳ Ｐゴシック" charset="-128"/>
              </a:rPr>
              <a:t>Mahalanobis distance (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) against some </a:t>
            </a:r>
            <a:r>
              <a:rPr lang="en-US" altLang="en-US" sz="2400" b="1">
                <a:ea typeface="ＭＳ Ｐゴシック" charset="-128"/>
              </a:rPr>
              <a:t>set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statistics </a:t>
            </a:r>
            <a:r>
              <a:rPr lang="el-GR" altLang="en-US" sz="2400" b="1">
                <a:ea typeface="ＭＳ Ｐゴシック" charset="-128"/>
              </a:rPr>
              <a:t>(μ, σ)</a:t>
            </a:r>
            <a:r>
              <a:rPr lang="en-US" altLang="en-US" sz="2400">
                <a:ea typeface="ＭＳ Ｐゴシック" charset="-128"/>
              </a:rPr>
              <a:t>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 BFR if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 is less than a </a:t>
            </a:r>
            <a:r>
              <a:rPr lang="en-US" altLang="en-US" sz="2400" b="1">
                <a:ea typeface="ＭＳ Ｐゴシック" charset="-128"/>
              </a:rPr>
              <a:t>threshold</a:t>
            </a:r>
            <a:r>
              <a:rPr lang="en-US" altLang="en-US" sz="2400">
                <a:ea typeface="ＭＳ Ｐゴシック" charset="-128"/>
              </a:rPr>
              <a:t> add </a:t>
            </a:r>
            <a:r>
              <a:rPr lang="en-US" altLang="en-US" sz="2400" b="1">
                <a:ea typeface="ＭＳ Ｐゴシック" charset="-128"/>
              </a:rPr>
              <a:t>to set</a:t>
            </a:r>
            <a:r>
              <a:rPr lang="en-US" altLang="en-US" sz="2400">
                <a:ea typeface="ＭＳ Ｐゴシック" charset="-128"/>
              </a:rPr>
              <a:t>, else retain to possibly shape new clusters.</a:t>
            </a:r>
          </a:p>
          <a:p>
            <a:pPr lvl="1"/>
            <a:r>
              <a:rPr lang="en-US" altLang="en-US" sz="2400" b="1">
                <a:solidFill>
                  <a:srgbClr val="007A37"/>
                </a:solidFill>
                <a:ea typeface="ＭＳ Ｐゴシック" charset="-128"/>
              </a:rPr>
              <a:t>Advantage: </a:t>
            </a:r>
            <a:r>
              <a:rPr lang="en-US" altLang="en-US" sz="2400">
                <a:solidFill>
                  <a:srgbClr val="007A37"/>
                </a:solidFill>
                <a:ea typeface="ＭＳ Ｐゴシック" charset="-128"/>
              </a:rPr>
              <a:t>Less centroid computations! Points are traversed only once which is fast for big data!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3995738" y="4508500"/>
            <a:ext cx="2592387" cy="20161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>
                <a:solidFill>
                  <a:srgbClr val="FF0000"/>
                </a:solidFill>
              </a:rPr>
              <a:t>μ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508625" y="5013325"/>
            <a:ext cx="358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</a:rPr>
              <a:t>σ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71" name="Straight Arrow Connector 70"/>
          <p:cNvCxnSpPr>
            <a:cxnSpLocks noChangeShapeType="1"/>
          </p:cNvCxnSpPr>
          <p:nvPr/>
        </p:nvCxnSpPr>
        <p:spPr bwMode="auto">
          <a:xfrm>
            <a:off x="5435600" y="5589588"/>
            <a:ext cx="7207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4572000" y="4724400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4067175" y="5589588"/>
            <a:ext cx="144463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4787900" y="60213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5435600" y="50133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5292725" y="5876925"/>
            <a:ext cx="142875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6443663" y="5373688"/>
            <a:ext cx="144462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5651500" y="62372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5508625" y="4581525"/>
            <a:ext cx="142875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5940425" y="56610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4716463" y="5300663"/>
            <a:ext cx="142875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1042988" y="5127625"/>
            <a:ext cx="865187" cy="576263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827088" y="5775325"/>
            <a:ext cx="144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Point (p)</a:t>
            </a:r>
          </a:p>
        </p:txBody>
      </p:sp>
      <p:cxnSp>
        <p:nvCxnSpPr>
          <p:cNvPr id="88" name="Straight Arrow Connector 87"/>
          <p:cNvCxnSpPr>
            <a:cxnSpLocks noChangeShapeType="1"/>
            <a:stCxn id="84" idx="3"/>
          </p:cNvCxnSpPr>
          <p:nvPr/>
        </p:nvCxnSpPr>
        <p:spPr bwMode="auto">
          <a:xfrm>
            <a:off x="1908175" y="5414963"/>
            <a:ext cx="3168650" cy="1016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268538" y="4724400"/>
            <a:ext cx="1798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0" i="1">
                <a:solidFill>
                  <a:srgbClr val="FF0000"/>
                </a:solidFill>
              </a:rPr>
              <a:t>dist</a:t>
            </a:r>
            <a:r>
              <a:rPr lang="en-US" altLang="en-US" b="0" i="1" baseline="-25000">
                <a:solidFill>
                  <a:srgbClr val="FF0000"/>
                </a:solidFill>
              </a:rPr>
              <a:t>Mah</a:t>
            </a:r>
          </a:p>
        </p:txBody>
      </p:sp>
      <p:sp>
        <p:nvSpPr>
          <p:cNvPr id="2071" name="Rectangle 91"/>
          <p:cNvSpPr>
            <a:spLocks noChangeArrowheads="1"/>
          </p:cNvSpPr>
          <p:nvPr/>
        </p:nvSpPr>
        <p:spPr bwMode="auto">
          <a:xfrm>
            <a:off x="684213" y="6237288"/>
            <a:ext cx="788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chemeClr val="tx1"/>
                </a:solidFill>
              </a:rPr>
              <a:t>Scaling Clustering Algorithms to Large Databases.</a:t>
            </a:r>
            <a:r>
              <a:rPr lang="el-GR" altLang="en-US" sz="1400" b="0">
                <a:solidFill>
                  <a:schemeClr val="tx1"/>
                </a:solidFill>
              </a:rPr>
              <a:t>. </a:t>
            </a:r>
            <a:r>
              <a:rPr lang="en-US" altLang="en-US" sz="1400" b="0">
                <a:solidFill>
                  <a:schemeClr val="tx1"/>
                </a:solidFill>
              </a:rPr>
              <a:t>PS Bradley, UM Fayyad, C Reina - KDD, 1998</a:t>
            </a: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804025" y="4868863"/>
            <a:ext cx="2232025" cy="1152525"/>
            <a:chOff x="6804248" y="4437112"/>
            <a:chExt cx="2232248" cy="1152128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6804248" y="4509120"/>
            <a:ext cx="2158082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6" name="Equation" r:id="rId4" imgW="1091878" imgH="444247" progId="Equation.3">
                    <p:embed/>
                  </p:oleObj>
                </mc:Choice>
                <mc:Fallback>
                  <p:oleObj name="Equation" r:id="rId4" imgW="1091878" imgH="444247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4248" y="4509120"/>
                          <a:ext cx="2158082" cy="936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5" name="Rectangle 93"/>
            <p:cNvSpPr>
              <a:spLocks noChangeArrowheads="1"/>
            </p:cNvSpPr>
            <p:nvPr/>
          </p:nvSpPr>
          <p:spPr bwMode="auto">
            <a:xfrm>
              <a:off x="6804248" y="4437112"/>
              <a:ext cx="2232248" cy="11521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4500563" y="4868863"/>
            <a:ext cx="1655762" cy="12239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20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63" y="5013325"/>
            <a:ext cx="2362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/>
      <p:bldP spid="91" grpId="0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Localization Technologies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Modern trend in Localization are </a:t>
            </a:r>
            <a:r>
              <a:rPr lang="en-US" altLang="en-US" sz="2400" b="1" i="1">
                <a:solidFill>
                  <a:schemeClr val="accent2"/>
                </a:solidFill>
                <a:ea typeface="ＭＳ Ｐゴシック" charset="-128"/>
              </a:rPr>
              <a:t>Internet-based Indoor Navigation (IIN) </a:t>
            </a:r>
            <a:r>
              <a:rPr lang="en-US" altLang="en-US" sz="2400">
                <a:ea typeface="ＭＳ Ｐゴシック" charset="-128"/>
              </a:rPr>
              <a:t>services founded on </a:t>
            </a:r>
            <a:r>
              <a:rPr lang="en-US" altLang="en-US" sz="2400" b="1">
                <a:ea typeface="ＭＳ Ｐゴシック" charset="-128"/>
              </a:rPr>
              <a:t>measurements</a:t>
            </a:r>
            <a:r>
              <a:rPr lang="en-US" altLang="en-US" sz="2400">
                <a:ea typeface="ＭＳ Ｐゴシック" charset="-128"/>
              </a:rPr>
              <a:t> collected by </a:t>
            </a:r>
            <a:r>
              <a:rPr lang="en-US" altLang="en-US" sz="2400" b="1">
                <a:ea typeface="ＭＳ Ｐゴシック" charset="-128"/>
              </a:rPr>
              <a:t>smart devices.</a:t>
            </a:r>
          </a:p>
          <a:p>
            <a:r>
              <a:rPr lang="en-US" altLang="en-US" sz="2400" b="1">
                <a:ea typeface="ＭＳ Ｐゴシック" charset="-128"/>
              </a:rPr>
              <a:t>Technologies: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50825" y="2681288"/>
            <a:ext cx="446563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Wi-Fi APs, Cellular Towers, other stationary antennas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IMU Data </a:t>
            </a:r>
            <a:r>
              <a:rPr lang="en-US" altLang="en-US" sz="2000" b="0">
                <a:solidFill>
                  <a:schemeClr val="tx1"/>
                </a:solidFill>
              </a:rPr>
              <a:t>(Gyroscope, Accelerometers, Digital Compass)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Magnetic Field Sensors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Beacons</a:t>
            </a:r>
            <a:r>
              <a:rPr lang="en-US" altLang="en-US" sz="2000" b="0">
                <a:solidFill>
                  <a:schemeClr val="tx1"/>
                </a:solidFill>
              </a:rPr>
              <a:t> (BLE Beacons, RFID Active &amp; Passive Beacons)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Sound</a:t>
            </a:r>
            <a:r>
              <a:rPr lang="en-US" altLang="en-US" sz="2000" b="0">
                <a:solidFill>
                  <a:schemeClr val="tx1"/>
                </a:solidFill>
              </a:rPr>
              <a:t> (Microphone)</a:t>
            </a:r>
            <a:r>
              <a:rPr lang="en-US" altLang="en-US" sz="2000">
                <a:solidFill>
                  <a:schemeClr val="tx1"/>
                </a:solidFill>
              </a:rPr>
              <a:t>, Light</a:t>
            </a:r>
            <a:r>
              <a:rPr lang="en-US" altLang="en-US" sz="2000" b="0">
                <a:solidFill>
                  <a:schemeClr val="tx1"/>
                </a:solidFill>
              </a:rPr>
              <a:t> (Light Sensor),</a:t>
            </a:r>
            <a:r>
              <a:rPr lang="en-US" altLang="en-US" sz="2000">
                <a:solidFill>
                  <a:schemeClr val="tx1"/>
                </a:solidFill>
              </a:rPr>
              <a:t> …</a:t>
            </a:r>
            <a:endParaRPr lang="en-US" altLang="en-US" sz="2000" b="0">
              <a:solidFill>
                <a:schemeClr val="tx1"/>
              </a:solidFill>
            </a:endParaRPr>
          </a:p>
        </p:txBody>
      </p:sp>
      <p:pic>
        <p:nvPicPr>
          <p:cNvPr id="15" name="Picture 7" descr="blog_ibeac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500438"/>
            <a:ext cx="1397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596188" y="3500438"/>
            <a:ext cx="1368425" cy="1395412"/>
            <a:chOff x="-2263873" y="77499"/>
            <a:chExt cx="13599208" cy="71100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2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5013325"/>
            <a:ext cx="4521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linksyswrt54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16652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ell-tower-47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1514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14033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500438"/>
            <a:ext cx="15017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70564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</a:t>
            </a:r>
          </a:p>
        </p:txBody>
      </p:sp>
      <p:sp>
        <p:nvSpPr>
          <p:cNvPr id="34820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The </a:t>
            </a:r>
            <a:r>
              <a:rPr lang="en-US" altLang="en-US" sz="2400" b="1">
                <a:ea typeface="ＭＳ Ｐゴシック" charset="-128"/>
              </a:rPr>
              <a:t>Selection Step </a:t>
            </a:r>
            <a:r>
              <a:rPr lang="en-US" altLang="en-US" sz="2400">
                <a:ea typeface="ＭＳ Ｐゴシック" charset="-128"/>
              </a:rPr>
              <a:t>aims to </a:t>
            </a:r>
            <a:r>
              <a:rPr lang="en-US" altLang="en-US" sz="2400" b="1">
                <a:ea typeface="ＭＳ Ｐゴシック" charset="-128"/>
              </a:rPr>
              <a:t>sequence</a:t>
            </a:r>
            <a:r>
              <a:rPr lang="en-US" altLang="en-US" sz="2400">
                <a:ea typeface="ＭＳ Ｐゴシック" charset="-128"/>
              </a:rPr>
              <a:t> the </a:t>
            </a:r>
            <a:r>
              <a:rPr lang="en-US" altLang="en-US" sz="2400" b="1">
                <a:ea typeface="ＭＳ Ｐゴシック" charset="-128"/>
              </a:rPr>
              <a:t>retrieval</a:t>
            </a:r>
            <a:r>
              <a:rPr lang="en-US" altLang="en-US" sz="2400">
                <a:ea typeface="ＭＳ Ｐゴシック" charset="-128"/>
              </a:rPr>
              <a:t> of </a:t>
            </a:r>
            <a:r>
              <a:rPr lang="en-US" altLang="en-US" sz="2400" b="1">
                <a:ea typeface="ＭＳ Ｐゴシック" charset="-128"/>
              </a:rPr>
              <a:t>clusters</a:t>
            </a:r>
            <a:r>
              <a:rPr lang="en-US" altLang="en-US" sz="2400">
                <a:ea typeface="ＭＳ Ｐゴシック" charset="-128"/>
              </a:rPr>
              <a:t>, such that the </a:t>
            </a:r>
            <a:r>
              <a:rPr lang="en-US" altLang="en-US" sz="2400" b="1">
                <a:ea typeface="ＭＳ Ｐゴシック" charset="-128"/>
              </a:rPr>
              <a:t>most important clusters </a:t>
            </a:r>
            <a:r>
              <a:rPr lang="en-US" altLang="en-US" sz="2400">
                <a:ea typeface="ＭＳ Ｐゴシック" charset="-128"/>
              </a:rPr>
              <a:t>are downloaded first.</a:t>
            </a:r>
          </a:p>
          <a:p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Question: </a:t>
            </a:r>
            <a:r>
              <a:rPr lang="en-US" altLang="en-US" sz="2400">
                <a:ea typeface="ＭＳ Ｐゴシック" charset="-128"/>
              </a:rPr>
              <a:t>Which </a:t>
            </a:r>
            <a:r>
              <a:rPr lang="en-US" altLang="en-US" sz="2400" b="1">
                <a:ea typeface="ＭＳ Ｐゴシック" charset="-128"/>
              </a:rPr>
              <a:t>clusters</a:t>
            </a:r>
            <a:r>
              <a:rPr lang="en-US" altLang="en-US" sz="2400">
                <a:ea typeface="ＭＳ Ｐゴシック" charset="-128"/>
              </a:rPr>
              <a:t> should a user </a:t>
            </a:r>
            <a:r>
              <a:rPr lang="en-US" altLang="en-US" sz="2400" b="1">
                <a:ea typeface="ＭＳ Ｐゴシック" charset="-128"/>
              </a:rPr>
              <a:t>download</a:t>
            </a:r>
            <a:r>
              <a:rPr lang="en-US" altLang="en-US" sz="2400">
                <a:ea typeface="ＭＳ Ｐゴシック" charset="-128"/>
              </a:rPr>
              <a:t> at a </a:t>
            </a:r>
            <a:r>
              <a:rPr lang="en-US" altLang="en-US" sz="2400" b="1">
                <a:ea typeface="ＭＳ Ｐゴシック" charset="-128"/>
              </a:rPr>
              <a:t>certain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position</a:t>
            </a:r>
            <a:r>
              <a:rPr lang="en-US" altLang="en-US" sz="2400">
                <a:ea typeface="ＭＳ Ｐゴシック" charset="-128"/>
              </a:rPr>
              <a:t> if Wi-Fi </a:t>
            </a:r>
            <a:r>
              <a:rPr lang="en-US" altLang="en-US" sz="2400" b="1">
                <a:ea typeface="ＭＳ Ｐゴシック" charset="-128"/>
              </a:rPr>
              <a:t>not available </a:t>
            </a:r>
            <a:r>
              <a:rPr lang="en-US" altLang="en-US" sz="2400">
                <a:ea typeface="ＭＳ Ｐゴシック" charset="-128"/>
              </a:rPr>
              <a:t>next?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PreLoc </a:t>
            </a:r>
            <a:r>
              <a:rPr lang="en-US" altLang="en-US" sz="2400" b="1">
                <a:ea typeface="ＭＳ Ｐゴシック" charset="-128"/>
              </a:rPr>
              <a:t>prioritizes </a:t>
            </a:r>
            <a:r>
              <a:rPr lang="en-US" altLang="en-US" sz="2400">
                <a:ea typeface="ＭＳ Ｐゴシック" charset="-128"/>
              </a:rPr>
              <a:t> the download of </a:t>
            </a:r>
            <a:r>
              <a:rPr lang="en-US" altLang="en-US" sz="2400" b="1">
                <a:ea typeface="ＭＳ Ｐゴシック" charset="-128"/>
              </a:rPr>
              <a:t>RM</a:t>
            </a:r>
            <a:r>
              <a:rPr lang="en-US" altLang="en-US" sz="2400">
                <a:ea typeface="ＭＳ Ｐゴシック" charset="-128"/>
              </a:rPr>
              <a:t> entries using </a:t>
            </a:r>
            <a:r>
              <a:rPr lang="en-US" altLang="en-US" sz="2400" b="1">
                <a:ea typeface="ＭＳ Ｐゴシック" charset="-128"/>
              </a:rPr>
              <a:t>historic traces </a:t>
            </a:r>
            <a:r>
              <a:rPr lang="en-US" altLang="en-US" sz="2400">
                <a:ea typeface="ＭＳ Ｐゴシック" charset="-128"/>
              </a:rPr>
              <a:t>of user inside the building !!!</a:t>
            </a:r>
          </a:p>
          <a:p>
            <a:pPr lvl="1"/>
            <a:endParaRPr lang="en-US" altLang="en-US" sz="2000">
              <a:ea typeface="ＭＳ Ｐゴシック" charset="-128"/>
            </a:endParaRPr>
          </a:p>
        </p:txBody>
      </p:sp>
      <p:sp>
        <p:nvSpPr>
          <p:cNvPr id="34822" name="Oval 279"/>
          <p:cNvSpPr>
            <a:spLocks noChangeArrowheads="1"/>
          </p:cNvSpPr>
          <p:nvPr/>
        </p:nvSpPr>
        <p:spPr bwMode="auto">
          <a:xfrm>
            <a:off x="3203575" y="36449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3" name="Oval 280"/>
          <p:cNvSpPr>
            <a:spLocks noChangeArrowheads="1"/>
          </p:cNvSpPr>
          <p:nvPr/>
        </p:nvSpPr>
        <p:spPr bwMode="auto">
          <a:xfrm>
            <a:off x="3635375" y="35734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4" name="Oval 268"/>
          <p:cNvSpPr>
            <a:spLocks noChangeArrowheads="1"/>
          </p:cNvSpPr>
          <p:nvPr/>
        </p:nvSpPr>
        <p:spPr bwMode="auto">
          <a:xfrm>
            <a:off x="2916238" y="5589588"/>
            <a:ext cx="576262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5" name="Oval 269"/>
          <p:cNvSpPr>
            <a:spLocks noChangeArrowheads="1"/>
          </p:cNvSpPr>
          <p:nvPr/>
        </p:nvSpPr>
        <p:spPr bwMode="auto">
          <a:xfrm>
            <a:off x="3419475" y="5516563"/>
            <a:ext cx="576263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6" name="Oval 270"/>
          <p:cNvSpPr>
            <a:spLocks noChangeArrowheads="1"/>
          </p:cNvSpPr>
          <p:nvPr/>
        </p:nvSpPr>
        <p:spPr bwMode="auto">
          <a:xfrm>
            <a:off x="3348038" y="5805488"/>
            <a:ext cx="647700" cy="3603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7" name="Oval 271"/>
          <p:cNvSpPr>
            <a:spLocks noChangeArrowheads="1"/>
          </p:cNvSpPr>
          <p:nvPr/>
        </p:nvSpPr>
        <p:spPr bwMode="auto">
          <a:xfrm>
            <a:off x="3348038" y="5013325"/>
            <a:ext cx="719137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8" name="Oval 273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29" name="Oval 275"/>
          <p:cNvSpPr>
            <a:spLocks noChangeArrowheads="1"/>
          </p:cNvSpPr>
          <p:nvPr/>
        </p:nvSpPr>
        <p:spPr bwMode="auto">
          <a:xfrm>
            <a:off x="3563938" y="4437063"/>
            <a:ext cx="4318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0" name="Oval 276"/>
          <p:cNvSpPr>
            <a:spLocks noChangeArrowheads="1"/>
          </p:cNvSpPr>
          <p:nvPr/>
        </p:nvSpPr>
        <p:spPr bwMode="auto">
          <a:xfrm>
            <a:off x="2987675" y="4076700"/>
            <a:ext cx="5048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1" name="Oval 277"/>
          <p:cNvSpPr>
            <a:spLocks noChangeArrowheads="1"/>
          </p:cNvSpPr>
          <p:nvPr/>
        </p:nvSpPr>
        <p:spPr bwMode="auto">
          <a:xfrm>
            <a:off x="4356100" y="3860800"/>
            <a:ext cx="431800" cy="5762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2" name="Oval 278"/>
          <p:cNvSpPr>
            <a:spLocks noChangeArrowheads="1"/>
          </p:cNvSpPr>
          <p:nvPr/>
        </p:nvSpPr>
        <p:spPr bwMode="auto">
          <a:xfrm>
            <a:off x="3779838" y="4149725"/>
            <a:ext cx="576262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3" name="Oval 281"/>
          <p:cNvSpPr>
            <a:spLocks noChangeArrowheads="1"/>
          </p:cNvSpPr>
          <p:nvPr/>
        </p:nvSpPr>
        <p:spPr bwMode="auto">
          <a:xfrm>
            <a:off x="3419475" y="40052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4" name="Oval 282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5" name="Oval 283"/>
          <p:cNvSpPr>
            <a:spLocks noChangeArrowheads="1"/>
          </p:cNvSpPr>
          <p:nvPr/>
        </p:nvSpPr>
        <p:spPr bwMode="auto">
          <a:xfrm>
            <a:off x="5292725" y="4076700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6" name="Oval 284"/>
          <p:cNvSpPr>
            <a:spLocks noChangeArrowheads="1"/>
          </p:cNvSpPr>
          <p:nvPr/>
        </p:nvSpPr>
        <p:spPr bwMode="auto">
          <a:xfrm>
            <a:off x="6732588" y="3860800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7" name="Oval 285"/>
          <p:cNvSpPr>
            <a:spLocks noChangeArrowheads="1"/>
          </p:cNvSpPr>
          <p:nvPr/>
        </p:nvSpPr>
        <p:spPr bwMode="auto">
          <a:xfrm>
            <a:off x="7380288" y="3860800"/>
            <a:ext cx="576262" cy="9366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8" name="Oval 286"/>
          <p:cNvSpPr>
            <a:spLocks noChangeArrowheads="1"/>
          </p:cNvSpPr>
          <p:nvPr/>
        </p:nvSpPr>
        <p:spPr bwMode="auto">
          <a:xfrm>
            <a:off x="7524750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39" name="Oval 287"/>
          <p:cNvSpPr>
            <a:spLocks noChangeArrowheads="1"/>
          </p:cNvSpPr>
          <p:nvPr/>
        </p:nvSpPr>
        <p:spPr bwMode="auto">
          <a:xfrm>
            <a:off x="7667625" y="5300663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0" name="Oval 288"/>
          <p:cNvSpPr>
            <a:spLocks noChangeArrowheads="1"/>
          </p:cNvSpPr>
          <p:nvPr/>
        </p:nvSpPr>
        <p:spPr bwMode="auto">
          <a:xfrm>
            <a:off x="7740650" y="5732463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1" name="Oval 289"/>
          <p:cNvSpPr>
            <a:spLocks noChangeArrowheads="1"/>
          </p:cNvSpPr>
          <p:nvPr/>
        </p:nvSpPr>
        <p:spPr bwMode="auto">
          <a:xfrm>
            <a:off x="5795963" y="5157788"/>
            <a:ext cx="360362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2" name="Oval 290"/>
          <p:cNvSpPr>
            <a:spLocks noChangeArrowheads="1"/>
          </p:cNvSpPr>
          <p:nvPr/>
        </p:nvSpPr>
        <p:spPr bwMode="auto">
          <a:xfrm>
            <a:off x="5651500" y="4724400"/>
            <a:ext cx="649288" cy="4333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3" name="Oval 291"/>
          <p:cNvSpPr>
            <a:spLocks noChangeArrowheads="1"/>
          </p:cNvSpPr>
          <p:nvPr/>
        </p:nvSpPr>
        <p:spPr bwMode="auto">
          <a:xfrm>
            <a:off x="6156325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4" name="Oval 292"/>
          <p:cNvSpPr>
            <a:spLocks noChangeArrowheads="1"/>
          </p:cNvSpPr>
          <p:nvPr/>
        </p:nvSpPr>
        <p:spPr bwMode="auto">
          <a:xfrm>
            <a:off x="6156325" y="5300663"/>
            <a:ext cx="360363" cy="7921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5" name="Oval 293"/>
          <p:cNvSpPr>
            <a:spLocks noChangeArrowheads="1"/>
          </p:cNvSpPr>
          <p:nvPr/>
        </p:nvSpPr>
        <p:spPr bwMode="auto">
          <a:xfrm>
            <a:off x="5651500" y="4365625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6" name="Oval 294"/>
          <p:cNvSpPr>
            <a:spLocks noChangeArrowheads="1"/>
          </p:cNvSpPr>
          <p:nvPr/>
        </p:nvSpPr>
        <p:spPr bwMode="auto">
          <a:xfrm>
            <a:off x="6227763" y="4437063"/>
            <a:ext cx="3603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7" name="Oval 295"/>
          <p:cNvSpPr>
            <a:spLocks noChangeArrowheads="1"/>
          </p:cNvSpPr>
          <p:nvPr/>
        </p:nvSpPr>
        <p:spPr bwMode="auto">
          <a:xfrm>
            <a:off x="6011863" y="4149725"/>
            <a:ext cx="720725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8" name="Oval 296"/>
          <p:cNvSpPr>
            <a:spLocks noChangeArrowheads="1"/>
          </p:cNvSpPr>
          <p:nvPr/>
        </p:nvSpPr>
        <p:spPr bwMode="auto">
          <a:xfrm>
            <a:off x="5724525" y="3716338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49" name="Oval 297"/>
          <p:cNvSpPr>
            <a:spLocks noChangeArrowheads="1"/>
          </p:cNvSpPr>
          <p:nvPr/>
        </p:nvSpPr>
        <p:spPr bwMode="auto">
          <a:xfrm>
            <a:off x="1403350" y="5876925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50" name="Oval 298"/>
          <p:cNvSpPr>
            <a:spLocks noChangeArrowheads="1"/>
          </p:cNvSpPr>
          <p:nvPr/>
        </p:nvSpPr>
        <p:spPr bwMode="auto">
          <a:xfrm>
            <a:off x="1547813" y="5516563"/>
            <a:ext cx="215900" cy="4333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51" name="Oval 299"/>
          <p:cNvSpPr>
            <a:spLocks noChangeArrowheads="1"/>
          </p:cNvSpPr>
          <p:nvPr/>
        </p:nvSpPr>
        <p:spPr bwMode="auto">
          <a:xfrm>
            <a:off x="1619250" y="47974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52" name="Oval 300"/>
          <p:cNvSpPr>
            <a:spLocks noChangeArrowheads="1"/>
          </p:cNvSpPr>
          <p:nvPr/>
        </p:nvSpPr>
        <p:spPr bwMode="auto">
          <a:xfrm>
            <a:off x="1908175" y="41497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53" name="Oval 301"/>
          <p:cNvSpPr>
            <a:spLocks noChangeArrowheads="1"/>
          </p:cNvSpPr>
          <p:nvPr/>
        </p:nvSpPr>
        <p:spPr bwMode="auto">
          <a:xfrm>
            <a:off x="2700338" y="3789363"/>
            <a:ext cx="287337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54" name="Oval 302"/>
          <p:cNvSpPr>
            <a:spLocks noChangeArrowheads="1"/>
          </p:cNvSpPr>
          <p:nvPr/>
        </p:nvSpPr>
        <p:spPr bwMode="auto">
          <a:xfrm>
            <a:off x="2339975" y="3860800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4855" name="Oval 303"/>
          <p:cNvSpPr>
            <a:spLocks noChangeArrowheads="1"/>
          </p:cNvSpPr>
          <p:nvPr/>
        </p:nvSpPr>
        <p:spPr bwMode="auto">
          <a:xfrm>
            <a:off x="1979613" y="3789363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2" name="5-Point Star 41"/>
          <p:cNvSpPr/>
          <p:nvPr/>
        </p:nvSpPr>
        <p:spPr bwMode="auto">
          <a:xfrm>
            <a:off x="1619250" y="3860800"/>
            <a:ext cx="288925" cy="360363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5288" y="3697288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FF"/>
                </a:solidFill>
              </a:rPr>
              <a:t>User Current Location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979613" y="3789363"/>
            <a:ext cx="2808287" cy="719137"/>
            <a:chOff x="1979712" y="3789040"/>
            <a:chExt cx="2808312" cy="720080"/>
          </a:xfrm>
        </p:grpSpPr>
        <p:sp>
          <p:nvSpPr>
            <p:cNvPr id="34864" name="Oval 46"/>
            <p:cNvSpPr>
              <a:spLocks noChangeArrowheads="1"/>
            </p:cNvSpPr>
            <p:nvPr/>
          </p:nvSpPr>
          <p:spPr bwMode="auto">
            <a:xfrm>
              <a:off x="2987824" y="4077072"/>
              <a:ext cx="504056" cy="360040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4865" name="Oval 47"/>
            <p:cNvSpPr>
              <a:spLocks noChangeArrowheads="1"/>
            </p:cNvSpPr>
            <p:nvPr/>
          </p:nvSpPr>
          <p:spPr bwMode="auto">
            <a:xfrm>
              <a:off x="4355976" y="3861048"/>
              <a:ext cx="432048" cy="576064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4866" name="Oval 48"/>
            <p:cNvSpPr>
              <a:spLocks noChangeArrowheads="1"/>
            </p:cNvSpPr>
            <p:nvPr/>
          </p:nvSpPr>
          <p:spPr bwMode="auto">
            <a:xfrm>
              <a:off x="3779912" y="4149080"/>
              <a:ext cx="576064" cy="28803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4867" name="Oval 49"/>
            <p:cNvSpPr>
              <a:spLocks noChangeArrowheads="1"/>
            </p:cNvSpPr>
            <p:nvPr/>
          </p:nvSpPr>
          <p:spPr bwMode="auto">
            <a:xfrm>
              <a:off x="3419872" y="4005064"/>
              <a:ext cx="432048" cy="432048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4868" name="Oval 50"/>
            <p:cNvSpPr>
              <a:spLocks noChangeArrowheads="1"/>
            </p:cNvSpPr>
            <p:nvPr/>
          </p:nvSpPr>
          <p:spPr bwMode="auto">
            <a:xfrm>
              <a:off x="2699792" y="3789040"/>
              <a:ext cx="288032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4869" name="Oval 51"/>
            <p:cNvSpPr>
              <a:spLocks noChangeArrowheads="1"/>
            </p:cNvSpPr>
            <p:nvPr/>
          </p:nvSpPr>
          <p:spPr bwMode="auto">
            <a:xfrm>
              <a:off x="2339752" y="3861048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4870" name="Oval 52"/>
            <p:cNvSpPr>
              <a:spLocks noChangeArrowheads="1"/>
            </p:cNvSpPr>
            <p:nvPr/>
          </p:nvSpPr>
          <p:spPr bwMode="auto">
            <a:xfrm>
              <a:off x="1979712" y="3789040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660525" y="4005263"/>
            <a:ext cx="4664075" cy="2166937"/>
          </a:xfrm>
          <a:custGeom>
            <a:avLst/>
            <a:gdLst>
              <a:gd name="T0" fmla="*/ 92075 w 4664075"/>
              <a:gd name="T1" fmla="*/ 1585363 h 2282825"/>
              <a:gd name="T2" fmla="*/ 644525 w 4664075"/>
              <a:gd name="T3" fmla="*/ 209470 h 2282825"/>
              <a:gd name="T4" fmla="*/ 3959236 w 4664075"/>
              <a:gd name="T5" fmla="*/ 328538 h 2282825"/>
              <a:gd name="T6" fmla="*/ 4664075 w 4664075"/>
              <a:gd name="T7" fmla="*/ 1413377 h 2282825"/>
              <a:gd name="T8" fmla="*/ 0 60000 65536"/>
              <a:gd name="T9" fmla="*/ 0 60000 65536"/>
              <a:gd name="T10" fmla="*/ 0 60000 65536"/>
              <a:gd name="T11" fmla="*/ 0 60000 65536"/>
              <a:gd name="T12" fmla="*/ 0 w 4664075"/>
              <a:gd name="T13" fmla="*/ 0 h 2282825"/>
              <a:gd name="T14" fmla="*/ 4664075 w 4664075"/>
              <a:gd name="T15" fmla="*/ 2282825 h 22828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64075" h="2282825">
                <a:moveTo>
                  <a:pt x="92075" y="2282825"/>
                </a:moveTo>
                <a:cubicBezTo>
                  <a:pt x="46037" y="1443037"/>
                  <a:pt x="0" y="603250"/>
                  <a:pt x="644525" y="301625"/>
                </a:cubicBezTo>
                <a:cubicBezTo>
                  <a:pt x="1289050" y="0"/>
                  <a:pt x="3289300" y="184150"/>
                  <a:pt x="3959225" y="473075"/>
                </a:cubicBezTo>
                <a:cubicBezTo>
                  <a:pt x="4629150" y="762000"/>
                  <a:pt x="4422775" y="2105025"/>
                  <a:pt x="4664075" y="203517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600575" y="3740150"/>
            <a:ext cx="3336925" cy="2968625"/>
          </a:xfrm>
          <a:custGeom>
            <a:avLst/>
            <a:gdLst>
              <a:gd name="T0" fmla="*/ 276225 w 3336925"/>
              <a:gd name="T1" fmla="*/ 2355851 h 2968625"/>
              <a:gd name="T2" fmla="*/ 409575 w 3336925"/>
              <a:gd name="T3" fmla="*/ 298450 h 2968625"/>
              <a:gd name="T4" fmla="*/ 2733675 w 3336925"/>
              <a:gd name="T5" fmla="*/ 565150 h 2968625"/>
              <a:gd name="T6" fmla="*/ 3305175 w 3336925"/>
              <a:gd name="T7" fmla="*/ 2279651 h 2968625"/>
              <a:gd name="T8" fmla="*/ 0 60000 65536"/>
              <a:gd name="T9" fmla="*/ 0 60000 65536"/>
              <a:gd name="T10" fmla="*/ 0 60000 65536"/>
              <a:gd name="T11" fmla="*/ 0 60000 65536"/>
              <a:gd name="T12" fmla="*/ 0 w 3336925"/>
              <a:gd name="T13" fmla="*/ 0 h 2968625"/>
              <a:gd name="T14" fmla="*/ 3336925 w 3336925"/>
              <a:gd name="T15" fmla="*/ 2968625 h 29686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36925" h="2968625">
                <a:moveTo>
                  <a:pt x="276225" y="2355850"/>
                </a:moveTo>
                <a:cubicBezTo>
                  <a:pt x="138112" y="1476375"/>
                  <a:pt x="0" y="596900"/>
                  <a:pt x="409575" y="298450"/>
                </a:cubicBezTo>
                <a:cubicBezTo>
                  <a:pt x="819150" y="0"/>
                  <a:pt x="2251075" y="234950"/>
                  <a:pt x="2733675" y="565150"/>
                </a:cubicBezTo>
                <a:cubicBezTo>
                  <a:pt x="3216275" y="895350"/>
                  <a:pt x="3336925" y="2968625"/>
                  <a:pt x="3305175" y="2279650"/>
                </a:cubicBezTo>
              </a:path>
            </a:pathLst>
          </a:custGeom>
          <a:noFill/>
          <a:ln w="38100" cap="flat" cmpd="sng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1979613" y="4076700"/>
            <a:ext cx="1584325" cy="1296988"/>
          </a:xfrm>
          <a:custGeom>
            <a:avLst/>
            <a:gdLst>
              <a:gd name="T0" fmla="*/ 2760938 w 1409700"/>
              <a:gd name="T1" fmla="*/ 76974 h 2076450"/>
              <a:gd name="T2" fmla="*/ 3192337 w 1409700"/>
              <a:gd name="T3" fmla="*/ 1412 h 2076450"/>
              <a:gd name="T4" fmla="*/ 3192337 w 1409700"/>
              <a:gd name="T5" fmla="*/ 1412 h 2076450"/>
              <a:gd name="T6" fmla="*/ 215698 w 1409700"/>
              <a:gd name="T7" fmla="*/ 0 h 2076450"/>
              <a:gd name="T8" fmla="*/ 0 60000 65536"/>
              <a:gd name="T9" fmla="*/ 0 60000 65536"/>
              <a:gd name="T10" fmla="*/ 0 60000 65536"/>
              <a:gd name="T11" fmla="*/ 0 60000 65536"/>
              <a:gd name="T12" fmla="*/ 0 w 1409700"/>
              <a:gd name="T13" fmla="*/ 0 h 2076450"/>
              <a:gd name="T14" fmla="*/ 1409700 w 1409700"/>
              <a:gd name="T15" fmla="*/ 2076450 h 2076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9700" h="2076450">
                <a:moveTo>
                  <a:pt x="1219200" y="2076450"/>
                </a:moveTo>
                <a:lnTo>
                  <a:pt x="1409700" y="38100"/>
                </a:lnTo>
                <a:cubicBezTo>
                  <a:pt x="1190625" y="31750"/>
                  <a:pt x="0" y="171450"/>
                  <a:pt x="95250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5" grpId="0" animBg="1"/>
      <p:bldP spid="58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 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PreLoc relies on the </a:t>
            </a:r>
            <a:r>
              <a:rPr lang="en-US" altLang="en-US" b="1">
                <a:solidFill>
                  <a:schemeClr val="accent2"/>
                </a:solidFill>
                <a:ea typeface="ＭＳ Ｐゴシック" charset="-128"/>
              </a:rPr>
              <a:t>Probabilistic Group Selection (PGS)</a:t>
            </a:r>
            <a:r>
              <a:rPr lang="en-US" altLang="en-US" b="1">
                <a:ea typeface="ＭＳ Ｐゴシック" charset="-128"/>
              </a:rPr>
              <a:t> </a:t>
            </a:r>
            <a:r>
              <a:rPr lang="en-US" altLang="en-US">
                <a:ea typeface="ＭＳ Ｐゴシック" charset="-128"/>
              </a:rPr>
              <a:t>Heuristic to determine the </a:t>
            </a:r>
            <a:r>
              <a:rPr lang="en-US" altLang="en-US" b="1">
                <a:ea typeface="ＭＳ Ｐゴシック" charset="-128"/>
              </a:rPr>
              <a:t>RM entries </a:t>
            </a:r>
            <a:r>
              <a:rPr lang="en-US" altLang="en-US">
                <a:ea typeface="ＭＳ Ｐゴシック" charset="-128"/>
              </a:rPr>
              <a:t>to </a:t>
            </a:r>
            <a:r>
              <a:rPr lang="en-US" altLang="en-US" b="1">
                <a:ea typeface="ＭＳ Ｐゴシック" charset="-128"/>
              </a:rPr>
              <a:t>prefetch</a:t>
            </a:r>
            <a:r>
              <a:rPr lang="en-US" altLang="en-US">
                <a:ea typeface="ＭＳ Ｐゴシック" charset="-128"/>
              </a:rPr>
              <a:t> next.</a:t>
            </a:r>
          </a:p>
          <a:p>
            <a:pPr lvl="1">
              <a:buFontTx/>
              <a:buNone/>
            </a:pPr>
            <a:endParaRPr lang="en-US" altLang="en-US">
              <a:ea typeface="ＭＳ Ｐゴシック" charset="-128"/>
            </a:endParaRP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539750" y="3481388"/>
            <a:ext cx="2303463" cy="2232025"/>
            <a:chOff x="539552" y="3645024"/>
            <a:chExt cx="2016224" cy="1872208"/>
          </a:xfrm>
        </p:grpSpPr>
        <p:sp>
          <p:nvSpPr>
            <p:cNvPr id="35874" name="Rectangle 100"/>
            <p:cNvSpPr>
              <a:spLocks noChangeArrowheads="1"/>
            </p:cNvSpPr>
            <p:nvPr/>
          </p:nvSpPr>
          <p:spPr bwMode="auto">
            <a:xfrm>
              <a:off x="539552" y="3645024"/>
              <a:ext cx="2016224" cy="18722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5875" name="TextBox 148"/>
            <p:cNvSpPr txBox="1">
              <a:spLocks noChangeArrowheads="1"/>
            </p:cNvSpPr>
            <p:nvPr/>
          </p:nvSpPr>
          <p:spPr bwMode="auto">
            <a:xfrm>
              <a:off x="683568" y="3789040"/>
              <a:ext cx="216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A</a:t>
              </a:r>
            </a:p>
          </p:txBody>
        </p:sp>
        <p:sp>
          <p:nvSpPr>
            <p:cNvPr id="35876" name="TextBox 149"/>
            <p:cNvSpPr txBox="1">
              <a:spLocks noChangeArrowheads="1"/>
            </p:cNvSpPr>
            <p:nvPr/>
          </p:nvSpPr>
          <p:spPr bwMode="auto">
            <a:xfrm flipH="1">
              <a:off x="2051720" y="3789040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B</a:t>
              </a:r>
            </a:p>
          </p:txBody>
        </p:sp>
        <p:sp>
          <p:nvSpPr>
            <p:cNvPr id="35877" name="TextBox 150"/>
            <p:cNvSpPr txBox="1">
              <a:spLocks noChangeArrowheads="1"/>
            </p:cNvSpPr>
            <p:nvPr/>
          </p:nvSpPr>
          <p:spPr bwMode="auto">
            <a:xfrm>
              <a:off x="683568" y="4941168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</a:p>
          </p:txBody>
        </p:sp>
        <p:sp>
          <p:nvSpPr>
            <p:cNvPr id="35878" name="TextBox 151"/>
            <p:cNvSpPr txBox="1">
              <a:spLocks noChangeArrowheads="1"/>
            </p:cNvSpPr>
            <p:nvPr/>
          </p:nvSpPr>
          <p:spPr bwMode="auto">
            <a:xfrm>
              <a:off x="2051720" y="4941168"/>
              <a:ext cx="351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D</a:t>
              </a:r>
            </a:p>
          </p:txBody>
        </p:sp>
        <p:cxnSp>
          <p:nvCxnSpPr>
            <p:cNvPr id="35879" name="Straight Arrow Connector 160"/>
            <p:cNvCxnSpPr>
              <a:cxnSpLocks noChangeShapeType="1"/>
            </p:cNvCxnSpPr>
            <p:nvPr/>
          </p:nvCxnSpPr>
          <p:spPr bwMode="auto">
            <a:xfrm flipH="1">
              <a:off x="971600" y="4077072"/>
              <a:ext cx="1152128" cy="936104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0" name="Straight Arrow Connector 164"/>
            <p:cNvCxnSpPr>
              <a:cxnSpLocks noChangeShapeType="1"/>
            </p:cNvCxnSpPr>
            <p:nvPr/>
          </p:nvCxnSpPr>
          <p:spPr bwMode="auto">
            <a:xfrm>
              <a:off x="1043608" y="3861048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1" name="Straight Arrow Connector 174"/>
            <p:cNvCxnSpPr>
              <a:cxnSpLocks noChangeShapeType="1"/>
              <a:stCxn id="35877" idx="3"/>
              <a:endCxn id="35878" idx="1"/>
            </p:cNvCxnSpPr>
            <p:nvPr/>
          </p:nvCxnSpPr>
          <p:spPr bwMode="auto">
            <a:xfrm>
              <a:off x="971600" y="5125834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2" name="Straight Arrow Connector 190"/>
            <p:cNvCxnSpPr>
              <a:cxnSpLocks noChangeShapeType="1"/>
            </p:cNvCxnSpPr>
            <p:nvPr/>
          </p:nvCxnSpPr>
          <p:spPr bwMode="auto">
            <a:xfrm>
              <a:off x="1043608" y="4077072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3" name="Straight Arrow Connector 191"/>
            <p:cNvCxnSpPr>
              <a:cxnSpLocks noChangeShapeType="1"/>
              <a:stCxn id="35876" idx="2"/>
            </p:cNvCxnSpPr>
            <p:nvPr/>
          </p:nvCxnSpPr>
          <p:spPr bwMode="auto">
            <a:xfrm>
              <a:off x="2195735" y="4158371"/>
              <a:ext cx="1" cy="84551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4" name="Straight Arrow Connector 197"/>
            <p:cNvCxnSpPr>
              <a:cxnSpLocks noChangeShapeType="1"/>
            </p:cNvCxnSpPr>
            <p:nvPr/>
          </p:nvCxnSpPr>
          <p:spPr bwMode="auto">
            <a:xfrm flipH="1">
              <a:off x="899592" y="5267300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5" name="Straight Arrow Connector 203"/>
            <p:cNvCxnSpPr>
              <a:cxnSpLocks noChangeShapeType="1"/>
              <a:endCxn id="35876" idx="3"/>
            </p:cNvCxnSpPr>
            <p:nvPr/>
          </p:nvCxnSpPr>
          <p:spPr bwMode="auto">
            <a:xfrm flipV="1">
              <a:off x="1060450" y="3973706"/>
              <a:ext cx="991270" cy="7744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3132138" y="3841750"/>
            <a:ext cx="1944687" cy="1944688"/>
            <a:chOff x="3203848" y="2852936"/>
            <a:chExt cx="2672680" cy="2520280"/>
          </a:xfrm>
        </p:grpSpPr>
        <p:sp>
          <p:nvSpPr>
            <p:cNvPr id="35860" name="Oval 105"/>
            <p:cNvSpPr>
              <a:spLocks noChangeArrowheads="1"/>
            </p:cNvSpPr>
            <p:nvPr/>
          </p:nvSpPr>
          <p:spPr bwMode="auto">
            <a:xfrm>
              <a:off x="3203848" y="371703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A</a:t>
              </a:r>
            </a:p>
          </p:txBody>
        </p:sp>
        <p:cxnSp>
          <p:nvCxnSpPr>
            <p:cNvPr id="35861" name="Straight Arrow Connector 109"/>
            <p:cNvCxnSpPr>
              <a:cxnSpLocks noChangeShapeType="1"/>
              <a:stCxn id="35860" idx="5"/>
              <a:endCxn id="35864" idx="1"/>
            </p:cNvCxnSpPr>
            <p:nvPr/>
          </p:nvCxnSpPr>
          <p:spPr bwMode="auto">
            <a:xfrm>
              <a:off x="3695549" y="4208733"/>
              <a:ext cx="672782" cy="67278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62" name="TextBox 111"/>
            <p:cNvSpPr txBox="1">
              <a:spLocks noChangeArrowheads="1"/>
            </p:cNvSpPr>
            <p:nvPr/>
          </p:nvSpPr>
          <p:spPr bwMode="auto">
            <a:xfrm>
              <a:off x="3491880" y="443711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sp>
          <p:nvSpPr>
            <p:cNvPr id="35863" name="Oval 116"/>
            <p:cNvSpPr>
              <a:spLocks noChangeArrowheads="1"/>
            </p:cNvSpPr>
            <p:nvPr/>
          </p:nvSpPr>
          <p:spPr bwMode="auto">
            <a:xfrm>
              <a:off x="4355976" y="2852936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D</a:t>
              </a:r>
            </a:p>
          </p:txBody>
        </p:sp>
        <p:sp>
          <p:nvSpPr>
            <p:cNvPr id="35864" name="Oval 117"/>
            <p:cNvSpPr>
              <a:spLocks noChangeArrowheads="1"/>
            </p:cNvSpPr>
            <p:nvPr/>
          </p:nvSpPr>
          <p:spPr bwMode="auto">
            <a:xfrm>
              <a:off x="4283968" y="479715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B</a:t>
              </a:r>
            </a:p>
          </p:txBody>
        </p:sp>
        <p:sp>
          <p:nvSpPr>
            <p:cNvPr id="35865" name="Oval 118"/>
            <p:cNvSpPr>
              <a:spLocks noChangeArrowheads="1"/>
            </p:cNvSpPr>
            <p:nvPr/>
          </p:nvSpPr>
          <p:spPr bwMode="auto">
            <a:xfrm>
              <a:off x="5292080" y="3645024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C</a:t>
              </a:r>
            </a:p>
          </p:txBody>
        </p:sp>
        <p:cxnSp>
          <p:nvCxnSpPr>
            <p:cNvPr id="35866" name="Straight Arrow Connector 122"/>
            <p:cNvCxnSpPr>
              <a:cxnSpLocks noChangeShapeType="1"/>
              <a:endCxn id="35865" idx="0"/>
            </p:cNvCxnSpPr>
            <p:nvPr/>
          </p:nvCxnSpPr>
          <p:spPr bwMode="auto">
            <a:xfrm>
              <a:off x="4932040" y="3212976"/>
              <a:ext cx="648072" cy="43204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67" name="TextBox 134"/>
            <p:cNvSpPr txBox="1">
              <a:spLocks noChangeArrowheads="1"/>
            </p:cNvSpPr>
            <p:nvPr/>
          </p:nvSpPr>
          <p:spPr bwMode="auto">
            <a:xfrm>
              <a:off x="5076056" y="4509120"/>
              <a:ext cx="8004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0.33</a:t>
              </a:r>
            </a:p>
          </p:txBody>
        </p:sp>
        <p:sp>
          <p:nvSpPr>
            <p:cNvPr id="35868" name="TextBox 135"/>
            <p:cNvSpPr txBox="1">
              <a:spLocks noChangeArrowheads="1"/>
            </p:cNvSpPr>
            <p:nvPr/>
          </p:nvSpPr>
          <p:spPr bwMode="auto">
            <a:xfrm>
              <a:off x="4733515" y="350634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cxnSp>
          <p:nvCxnSpPr>
            <p:cNvPr id="35869" name="Straight Arrow Connector 212"/>
            <p:cNvCxnSpPr>
              <a:cxnSpLocks noChangeShapeType="1"/>
            </p:cNvCxnSpPr>
            <p:nvPr/>
          </p:nvCxnSpPr>
          <p:spPr bwMode="auto">
            <a:xfrm flipV="1">
              <a:off x="4644008" y="3429000"/>
              <a:ext cx="72008" cy="136815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70" name="TextBox 214"/>
            <p:cNvSpPr txBox="1">
              <a:spLocks noChangeArrowheads="1"/>
            </p:cNvSpPr>
            <p:nvPr/>
          </p:nvSpPr>
          <p:spPr bwMode="auto">
            <a:xfrm>
              <a:off x="3995753" y="3789040"/>
              <a:ext cx="890893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0.66</a:t>
              </a:r>
            </a:p>
          </p:txBody>
        </p:sp>
        <p:cxnSp>
          <p:nvCxnSpPr>
            <p:cNvPr id="35871" name="Straight Arrow Connector 228"/>
            <p:cNvCxnSpPr>
              <a:cxnSpLocks noChangeShapeType="1"/>
              <a:endCxn id="35865" idx="3"/>
            </p:cNvCxnSpPr>
            <p:nvPr/>
          </p:nvCxnSpPr>
          <p:spPr bwMode="auto">
            <a:xfrm flipV="1">
              <a:off x="4796408" y="4136725"/>
              <a:ext cx="580035" cy="8128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2" name="Straight Arrow Connector 231"/>
            <p:cNvCxnSpPr>
              <a:cxnSpLocks noChangeShapeType="1"/>
              <a:stCxn id="35865" idx="1"/>
              <a:endCxn id="35863" idx="5"/>
            </p:cNvCxnSpPr>
            <p:nvPr/>
          </p:nvCxnSpPr>
          <p:spPr bwMode="auto">
            <a:xfrm flipH="1" flipV="1">
              <a:off x="4847677" y="3344637"/>
              <a:ext cx="528766" cy="3847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73" name="TextBox 235"/>
            <p:cNvSpPr txBox="1">
              <a:spLocks noChangeArrowheads="1"/>
            </p:cNvSpPr>
            <p:nvPr/>
          </p:nvSpPr>
          <p:spPr bwMode="auto">
            <a:xfrm>
              <a:off x="5084623" y="3039623"/>
              <a:ext cx="6480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0.5</a:t>
              </a:r>
            </a:p>
          </p:txBody>
        </p:sp>
      </p:grp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539750" y="3121025"/>
            <a:ext cx="22320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Historic Traces</a:t>
            </a: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2771775" y="3121025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Dependency Graph</a:t>
            </a:r>
          </a:p>
          <a:p>
            <a:pPr algn="ctr" eaLnBrk="1" hangingPunct="1"/>
            <a:r>
              <a:rPr lang="en-US" altLang="en-US" sz="2000"/>
              <a:t>(DG)</a:t>
            </a:r>
          </a:p>
        </p:txBody>
      </p:sp>
      <p:sp>
        <p:nvSpPr>
          <p:cNvPr id="241" name="TextBox 240"/>
          <p:cNvSpPr txBox="1">
            <a:spLocks noChangeArrowheads="1"/>
          </p:cNvSpPr>
          <p:nvPr/>
        </p:nvSpPr>
        <p:spPr bwMode="auto">
          <a:xfrm>
            <a:off x="395288" y="5732463"/>
            <a:ext cx="2663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/>
              <a:t>(statistically independent transitions between vertices + no stationary transitions in historic traces)</a:t>
            </a:r>
          </a:p>
        </p:txBody>
      </p:sp>
      <p:cxnSp>
        <p:nvCxnSpPr>
          <p:cNvPr id="243" name="Straight Arrow Connector 242"/>
          <p:cNvCxnSpPr>
            <a:cxnSpLocks noChangeShapeType="1"/>
          </p:cNvCxnSpPr>
          <p:nvPr/>
        </p:nvCxnSpPr>
        <p:spPr bwMode="auto">
          <a:xfrm>
            <a:off x="2555875" y="4057650"/>
            <a:ext cx="0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0" name="TextBox 249"/>
          <p:cNvSpPr txBox="1">
            <a:spLocks noChangeArrowheads="1"/>
          </p:cNvSpPr>
          <p:nvPr/>
        </p:nvSpPr>
        <p:spPr bwMode="auto">
          <a:xfrm>
            <a:off x="5580063" y="2433638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Probabilistic k=3 Group Selection 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5580112" y="3140968"/>
            <a:ext cx="3275856" cy="34163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Do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Best First Search  Traversal of DG from A: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follow the most promising option using priority queue.</a:t>
            </a:r>
          </a:p>
          <a:p>
            <a:pPr>
              <a:defRPr/>
            </a:pPr>
            <a:endParaRPr lang="en-US" sz="1800" dirty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A,B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1.0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0.66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P(A,B,D,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C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)=0.66*0.5=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P(A,B,D,A) =&gt; cycle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P(A,B,D,C,D)=&gt; cycle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P(A,B,C)=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Empty queue – finished!</a:t>
            </a:r>
            <a:endParaRPr lang="en-US" sz="1800" b="0" dirty="0"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57" name="Straight Arrow Connector 256"/>
          <p:cNvCxnSpPr>
            <a:cxnSpLocks noChangeShapeType="1"/>
          </p:cNvCxnSpPr>
          <p:nvPr/>
        </p:nvCxnSpPr>
        <p:spPr bwMode="auto">
          <a:xfrm flipH="1" flipV="1">
            <a:off x="971550" y="4057650"/>
            <a:ext cx="1296988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3" name="Straight Arrow Connector 262"/>
          <p:cNvCxnSpPr>
            <a:cxnSpLocks noChangeShapeType="1"/>
            <a:stCxn id="35863" idx="2"/>
            <a:endCxn id="35860" idx="7"/>
          </p:cNvCxnSpPr>
          <p:nvPr/>
        </p:nvCxnSpPr>
        <p:spPr bwMode="auto">
          <a:xfrm flipH="1">
            <a:off x="3489325" y="4064000"/>
            <a:ext cx="481013" cy="509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3203575" y="398621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B050"/>
                </a:solidFill>
              </a:rPr>
              <a:t>0.5</a:t>
            </a:r>
          </a:p>
        </p:txBody>
      </p:sp>
      <p:sp>
        <p:nvSpPr>
          <p:cNvPr id="43" name="5-Point Star 42"/>
          <p:cNvSpPr/>
          <p:nvPr/>
        </p:nvSpPr>
        <p:spPr bwMode="auto">
          <a:xfrm>
            <a:off x="468313" y="3573463"/>
            <a:ext cx="287337" cy="360362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-144463" y="3373438"/>
            <a:ext cx="6842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700">
                <a:solidFill>
                  <a:srgbClr val="0000FF"/>
                </a:solidFill>
              </a:rPr>
              <a:t>User Current Location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364163" y="3141663"/>
            <a:ext cx="3384550" cy="33829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5148263" y="5084763"/>
            <a:ext cx="399573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7596188" y="4797425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7A37"/>
                </a:solidFill>
              </a:rPr>
              <a:t>Early stop!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0" grpId="0"/>
      <p:bldP spid="241" grpId="0"/>
      <p:bldP spid="266" grpId="0"/>
      <p:bldP spid="44" grpId="0"/>
      <p:bldP spid="45" grpId="0" animBg="1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</a:t>
            </a: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ＭＳ Ｐゴシック" pitchFamily="34" charset="-128"/>
              </a:rPr>
              <a:t>Instead of the </a:t>
            </a:r>
            <a:r>
              <a:rPr lang="en-US" sz="2800" b="1" dirty="0" smtClean="0">
                <a:ea typeface="ＭＳ Ｐゴシック" pitchFamily="34" charset="-128"/>
              </a:rPr>
              <a:t>PGS</a:t>
            </a:r>
            <a:r>
              <a:rPr lang="en-US" sz="2800" dirty="0" smtClean="0">
                <a:ea typeface="ＭＳ Ｐゴシック" pitchFamily="34" charset="-128"/>
              </a:rPr>
              <a:t> greedy search, we could have used other </a:t>
            </a: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Blind Search techniques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</a:p>
          <a:p>
            <a:pPr lvl="1">
              <a:defRPr/>
            </a:pPr>
            <a:r>
              <a:rPr lang="en-US" sz="2400" b="1" dirty="0" smtClean="0">
                <a:ea typeface="ＭＳ Ｐゴシック" pitchFamily="34" charset="-128"/>
              </a:rPr>
              <a:t>BFS, DFS, Random Walker, etc.</a:t>
            </a:r>
          </a:p>
          <a:p>
            <a:pPr lvl="1">
              <a:defRPr/>
            </a:pPr>
            <a:r>
              <a:rPr lang="en-US" sz="2400" b="1" dirty="0" smtClean="0">
                <a:solidFill>
                  <a:schemeClr val="accent6"/>
                </a:solidFill>
                <a:ea typeface="ＭＳ Ｐゴシック" pitchFamily="34" charset="-128"/>
              </a:rPr>
              <a:t>Random Selection (RS),</a:t>
            </a:r>
            <a:endParaRPr lang="en-US" sz="2400" b="1" dirty="0" smtClean="0">
              <a:ea typeface="ＭＳ Ｐゴシック" pitchFamily="34" charset="-128"/>
            </a:endParaRPr>
          </a:p>
          <a:p>
            <a:pPr lvl="1">
              <a:defRPr/>
            </a:pPr>
            <a:r>
              <a:rPr lang="en-US" sz="2400" b="1" dirty="0" smtClean="0">
                <a:solidFill>
                  <a:schemeClr val="accent6"/>
                </a:solidFill>
                <a:ea typeface="ＭＳ Ｐゴシック" pitchFamily="34" charset="-128"/>
              </a:rPr>
              <a:t>Iterative Deepening Selection (IDS)</a:t>
            </a:r>
          </a:p>
          <a:p>
            <a:pPr lvl="2">
              <a:defRPr/>
            </a:pPr>
            <a:r>
              <a:rPr lang="en-US" sz="2000" dirty="0" smtClean="0">
                <a:ea typeface="ＭＳ Ｐゴシック" pitchFamily="34" charset="-128"/>
              </a:rPr>
              <a:t>BFS or DFS down depth W (</a:t>
            </a:r>
            <a:r>
              <a:rPr lang="en-US" sz="2000" dirty="0" err="1" smtClean="0">
                <a:ea typeface="ＭＳ Ｐゴシック" pitchFamily="34" charset="-128"/>
              </a:rPr>
              <a:t>lookahead</a:t>
            </a:r>
            <a:r>
              <a:rPr lang="en-US" sz="2000" dirty="0" smtClean="0">
                <a:ea typeface="ＭＳ Ｐゴシック" pitchFamily="34" charset="-128"/>
              </a:rPr>
              <a:t> window), then down to depth W+1,..  So essentially BFS traversal but with improved memory as we don’t need to maintain the traversal queue.</a:t>
            </a:r>
          </a:p>
          <a:p>
            <a:pPr lvl="1">
              <a:buFontTx/>
              <a:buNone/>
              <a:defRPr/>
            </a:pPr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36868" name="Group 42"/>
          <p:cNvGrpSpPr>
            <a:grpSpLocks/>
          </p:cNvGrpSpPr>
          <p:nvPr/>
        </p:nvGrpSpPr>
        <p:grpSpPr bwMode="auto">
          <a:xfrm>
            <a:off x="1187450" y="4076700"/>
            <a:ext cx="6769100" cy="2592388"/>
            <a:chOff x="1115616" y="3356992"/>
            <a:chExt cx="6768752" cy="2592288"/>
          </a:xfrm>
        </p:grpSpPr>
        <p:sp>
          <p:nvSpPr>
            <p:cNvPr id="36871" name="Oval 77"/>
            <p:cNvSpPr>
              <a:spLocks noChangeArrowheads="1"/>
            </p:cNvSpPr>
            <p:nvPr/>
          </p:nvSpPr>
          <p:spPr bwMode="auto">
            <a:xfrm>
              <a:off x="2771800" y="342900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2" name="Oval 78"/>
            <p:cNvSpPr>
              <a:spLocks noChangeArrowheads="1"/>
            </p:cNvSpPr>
            <p:nvPr/>
          </p:nvSpPr>
          <p:spPr bwMode="auto">
            <a:xfrm>
              <a:off x="3203848" y="335699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3" name="Oval 79"/>
            <p:cNvSpPr>
              <a:spLocks noChangeArrowheads="1"/>
            </p:cNvSpPr>
            <p:nvPr/>
          </p:nvSpPr>
          <p:spPr bwMode="auto">
            <a:xfrm>
              <a:off x="2483768" y="5373216"/>
              <a:ext cx="576064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4" name="Oval 80"/>
            <p:cNvSpPr>
              <a:spLocks noChangeArrowheads="1"/>
            </p:cNvSpPr>
            <p:nvPr/>
          </p:nvSpPr>
          <p:spPr bwMode="auto">
            <a:xfrm>
              <a:off x="2987824" y="5301208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5" name="Oval 81"/>
            <p:cNvSpPr>
              <a:spLocks noChangeArrowheads="1"/>
            </p:cNvSpPr>
            <p:nvPr/>
          </p:nvSpPr>
          <p:spPr bwMode="auto">
            <a:xfrm>
              <a:off x="2915816" y="5589240"/>
              <a:ext cx="648072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6" name="Oval 82"/>
            <p:cNvSpPr>
              <a:spLocks noChangeArrowheads="1"/>
            </p:cNvSpPr>
            <p:nvPr/>
          </p:nvSpPr>
          <p:spPr bwMode="auto">
            <a:xfrm>
              <a:off x="2915816" y="4797152"/>
              <a:ext cx="720080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7" name="Oval 83"/>
            <p:cNvSpPr>
              <a:spLocks noChangeArrowheads="1"/>
            </p:cNvSpPr>
            <p:nvPr/>
          </p:nvSpPr>
          <p:spPr bwMode="auto">
            <a:xfrm>
              <a:off x="2627784" y="4437112"/>
              <a:ext cx="504056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8" name="Oval 84"/>
            <p:cNvSpPr>
              <a:spLocks noChangeArrowheads="1"/>
            </p:cNvSpPr>
            <p:nvPr/>
          </p:nvSpPr>
          <p:spPr bwMode="auto">
            <a:xfrm>
              <a:off x="3131840" y="4221088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79" name="Oval 85"/>
            <p:cNvSpPr>
              <a:spLocks noChangeArrowheads="1"/>
            </p:cNvSpPr>
            <p:nvPr/>
          </p:nvSpPr>
          <p:spPr bwMode="auto">
            <a:xfrm>
              <a:off x="2555776" y="3861048"/>
              <a:ext cx="504056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0" name="Oval 86"/>
            <p:cNvSpPr>
              <a:spLocks noChangeArrowheads="1"/>
            </p:cNvSpPr>
            <p:nvPr/>
          </p:nvSpPr>
          <p:spPr bwMode="auto">
            <a:xfrm>
              <a:off x="3923928" y="3645024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1" name="Oval 87"/>
            <p:cNvSpPr>
              <a:spLocks noChangeArrowheads="1"/>
            </p:cNvSpPr>
            <p:nvPr/>
          </p:nvSpPr>
          <p:spPr bwMode="auto">
            <a:xfrm>
              <a:off x="3347864" y="3933056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2" name="Oval 88"/>
            <p:cNvSpPr>
              <a:spLocks noChangeArrowheads="1"/>
            </p:cNvSpPr>
            <p:nvPr/>
          </p:nvSpPr>
          <p:spPr bwMode="auto">
            <a:xfrm>
              <a:off x="2987824" y="378904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3" name="Oval 89"/>
            <p:cNvSpPr>
              <a:spLocks noChangeArrowheads="1"/>
            </p:cNvSpPr>
            <p:nvPr/>
          </p:nvSpPr>
          <p:spPr bwMode="auto">
            <a:xfrm>
              <a:off x="2699792" y="407707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4" name="Oval 92"/>
            <p:cNvSpPr>
              <a:spLocks noChangeArrowheads="1"/>
            </p:cNvSpPr>
            <p:nvPr/>
          </p:nvSpPr>
          <p:spPr bwMode="auto">
            <a:xfrm>
              <a:off x="4860032" y="3861048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5" name="Oval 93"/>
            <p:cNvSpPr>
              <a:spLocks noChangeArrowheads="1"/>
            </p:cNvSpPr>
            <p:nvPr/>
          </p:nvSpPr>
          <p:spPr bwMode="auto">
            <a:xfrm>
              <a:off x="6300192" y="3645024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6" name="Oval 94"/>
            <p:cNvSpPr>
              <a:spLocks noChangeArrowheads="1"/>
            </p:cNvSpPr>
            <p:nvPr/>
          </p:nvSpPr>
          <p:spPr bwMode="auto">
            <a:xfrm>
              <a:off x="6948264" y="3645024"/>
              <a:ext cx="576064" cy="9361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7" name="Oval 95"/>
            <p:cNvSpPr>
              <a:spLocks noChangeArrowheads="1"/>
            </p:cNvSpPr>
            <p:nvPr/>
          </p:nvSpPr>
          <p:spPr bwMode="auto">
            <a:xfrm>
              <a:off x="7092280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8" name="Oval 96"/>
            <p:cNvSpPr>
              <a:spLocks noChangeArrowheads="1"/>
            </p:cNvSpPr>
            <p:nvPr/>
          </p:nvSpPr>
          <p:spPr bwMode="auto">
            <a:xfrm>
              <a:off x="7236296" y="5085184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89" name="Oval 99"/>
            <p:cNvSpPr>
              <a:spLocks noChangeArrowheads="1"/>
            </p:cNvSpPr>
            <p:nvPr/>
          </p:nvSpPr>
          <p:spPr bwMode="auto">
            <a:xfrm>
              <a:off x="5364088" y="4941168"/>
              <a:ext cx="360040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0" name="Oval 100"/>
            <p:cNvSpPr>
              <a:spLocks noChangeArrowheads="1"/>
            </p:cNvSpPr>
            <p:nvPr/>
          </p:nvSpPr>
          <p:spPr bwMode="auto">
            <a:xfrm>
              <a:off x="5220072" y="450912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1" name="Oval 101"/>
            <p:cNvSpPr>
              <a:spLocks noChangeArrowheads="1"/>
            </p:cNvSpPr>
            <p:nvPr/>
          </p:nvSpPr>
          <p:spPr bwMode="auto">
            <a:xfrm>
              <a:off x="5724128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2" name="Oval 102"/>
            <p:cNvSpPr>
              <a:spLocks noChangeArrowheads="1"/>
            </p:cNvSpPr>
            <p:nvPr/>
          </p:nvSpPr>
          <p:spPr bwMode="auto">
            <a:xfrm>
              <a:off x="5724128" y="5085184"/>
              <a:ext cx="360040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3" name="Oval 103"/>
            <p:cNvSpPr>
              <a:spLocks noChangeArrowheads="1"/>
            </p:cNvSpPr>
            <p:nvPr/>
          </p:nvSpPr>
          <p:spPr bwMode="auto">
            <a:xfrm>
              <a:off x="5220072" y="414908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4" name="Oval 104"/>
            <p:cNvSpPr>
              <a:spLocks noChangeArrowheads="1"/>
            </p:cNvSpPr>
            <p:nvPr/>
          </p:nvSpPr>
          <p:spPr bwMode="auto">
            <a:xfrm>
              <a:off x="5796136" y="4221088"/>
              <a:ext cx="36004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5" name="Oval 106"/>
            <p:cNvSpPr>
              <a:spLocks noChangeArrowheads="1"/>
            </p:cNvSpPr>
            <p:nvPr/>
          </p:nvSpPr>
          <p:spPr bwMode="auto">
            <a:xfrm>
              <a:off x="5580112" y="3933056"/>
              <a:ext cx="72008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6" name="Oval 107"/>
            <p:cNvSpPr>
              <a:spLocks noChangeArrowheads="1"/>
            </p:cNvSpPr>
            <p:nvPr/>
          </p:nvSpPr>
          <p:spPr bwMode="auto">
            <a:xfrm>
              <a:off x="5292080" y="3501008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7" name="Oval 110"/>
            <p:cNvSpPr>
              <a:spLocks noChangeArrowheads="1"/>
            </p:cNvSpPr>
            <p:nvPr/>
          </p:nvSpPr>
          <p:spPr bwMode="auto">
            <a:xfrm>
              <a:off x="1115616" y="5301208"/>
              <a:ext cx="21602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8" name="Oval 112"/>
            <p:cNvSpPr>
              <a:spLocks noChangeArrowheads="1"/>
            </p:cNvSpPr>
            <p:nvPr/>
          </p:nvSpPr>
          <p:spPr bwMode="auto">
            <a:xfrm>
              <a:off x="1187624" y="4581128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899" name="Oval 113"/>
            <p:cNvSpPr>
              <a:spLocks noChangeArrowheads="1"/>
            </p:cNvSpPr>
            <p:nvPr/>
          </p:nvSpPr>
          <p:spPr bwMode="auto">
            <a:xfrm>
              <a:off x="1475656" y="3933056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900" name="Oval 114"/>
            <p:cNvSpPr>
              <a:spLocks noChangeArrowheads="1"/>
            </p:cNvSpPr>
            <p:nvPr/>
          </p:nvSpPr>
          <p:spPr bwMode="auto">
            <a:xfrm>
              <a:off x="2267744" y="3573016"/>
              <a:ext cx="288032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901" name="Oval 115"/>
            <p:cNvSpPr>
              <a:spLocks noChangeArrowheads="1"/>
            </p:cNvSpPr>
            <p:nvPr/>
          </p:nvSpPr>
          <p:spPr bwMode="auto">
            <a:xfrm>
              <a:off x="1907704" y="3645024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6902" name="Oval 119"/>
            <p:cNvSpPr>
              <a:spLocks noChangeArrowheads="1"/>
            </p:cNvSpPr>
            <p:nvPr/>
          </p:nvSpPr>
          <p:spPr bwMode="auto">
            <a:xfrm>
              <a:off x="1547664" y="3573016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121" name="5-Point Star 120"/>
          <p:cNvSpPr/>
          <p:nvPr/>
        </p:nvSpPr>
        <p:spPr bwMode="auto">
          <a:xfrm>
            <a:off x="1222375" y="4132263"/>
            <a:ext cx="288925" cy="360362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36870" name="TextBox 121"/>
          <p:cNvSpPr txBox="1">
            <a:spLocks noChangeArrowheads="1"/>
          </p:cNvSpPr>
          <p:nvPr/>
        </p:nvSpPr>
        <p:spPr bwMode="auto">
          <a:xfrm>
            <a:off x="611188" y="3933825"/>
            <a:ext cx="68421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700">
                <a:solidFill>
                  <a:srgbClr val="0000FF"/>
                </a:solidFill>
              </a:rPr>
              <a:t>User Current 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Content Placeholder 1"/>
          <p:cNvSpPr>
            <a:spLocks noGrp="1"/>
          </p:cNvSpPr>
          <p:nvPr>
            <p:ph idx="1"/>
          </p:nvPr>
        </p:nvSpPr>
        <p:spPr>
          <a:xfrm>
            <a:off x="323850" y="1052513"/>
            <a:ext cx="8569325" cy="4497387"/>
          </a:xfrm>
        </p:spPr>
        <p:txBody>
          <a:bodyPr/>
          <a:lstStyle/>
          <a:p>
            <a:r>
              <a:rPr lang="en-US" altLang="en-US" sz="2800" b="1">
                <a:ea typeface="ＭＳ Ｐゴシック" charset="-128"/>
              </a:rPr>
              <a:t>CSUCY Dataset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8,900 m</a:t>
            </a:r>
            <a:r>
              <a:rPr lang="en-US" altLang="en-US" sz="2400" b="1" baseline="30000">
                <a:ea typeface="ＭＳ Ｐゴシック" charset="-128"/>
              </a:rPr>
              <a:t>2 </a:t>
            </a:r>
            <a:r>
              <a:rPr lang="en-US" altLang="en-US" sz="2400">
                <a:ea typeface="ＭＳ Ｐゴシック" charset="-128"/>
              </a:rPr>
              <a:t>CS building with </a:t>
            </a:r>
            <a:r>
              <a:rPr lang="en-US" altLang="en-US" sz="2400" b="1">
                <a:ea typeface="ＭＳ Ｐゴシック" charset="-128"/>
              </a:rPr>
              <a:t>4 floors </a:t>
            </a:r>
            <a:r>
              <a:rPr lang="en-US" altLang="en-US" sz="2400">
                <a:ea typeface="ＭＳ Ｐゴシック" charset="-128"/>
              </a:rPr>
              <a:t>(2,224 m</a:t>
            </a:r>
            <a:r>
              <a:rPr lang="en-US" altLang="en-US" sz="2400" baseline="30000">
                <a:ea typeface="ＭＳ Ｐゴシック" charset="-128"/>
              </a:rPr>
              <a:t>2  </a:t>
            </a:r>
            <a:r>
              <a:rPr lang="en-US" altLang="en-US" sz="2400">
                <a:ea typeface="ＭＳ Ｐゴシック" charset="-128"/>
              </a:rPr>
              <a:t>/ floor)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120 Wi-Fi </a:t>
            </a:r>
            <a:r>
              <a:rPr lang="en-US" altLang="en-US" sz="2400">
                <a:ea typeface="ＭＳ Ｐゴシック" charset="-128"/>
              </a:rPr>
              <a:t>Access Points (CS, adhoc and neighboring)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|RM|=</a:t>
            </a:r>
            <a:r>
              <a:rPr lang="en-US" altLang="en-US" sz="2400" b="1">
                <a:ea typeface="ＭＳ Ｐゴシック" charset="-128"/>
              </a:rPr>
              <a:t>45,000 fingerprints </a:t>
            </a:r>
            <a:r>
              <a:rPr lang="en-US" altLang="en-US" sz="2400">
                <a:ea typeface="ＭＳ Ｐゴシック" charset="-128"/>
              </a:rPr>
              <a:t>on 2,900 locations.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Optimized RM size is </a:t>
            </a:r>
            <a:r>
              <a:rPr lang="en-US" altLang="en-US" sz="2400" b="1">
                <a:ea typeface="ＭＳ Ｐゴシック" charset="-128"/>
              </a:rPr>
              <a:t>2.6MB </a:t>
            </a:r>
            <a:r>
              <a:rPr lang="en-US" altLang="en-US" sz="2400">
                <a:ea typeface="ＭＳ Ｐゴシック" charset="-128"/>
              </a:rPr>
              <a:t>(initial much larger).</a:t>
            </a:r>
          </a:p>
          <a:p>
            <a:r>
              <a:rPr lang="en-US" altLang="en-US" sz="2800" b="1">
                <a:ea typeface="ＭＳ Ｐゴシック" charset="-128"/>
              </a:rPr>
              <a:t>Scenario: </a:t>
            </a:r>
            <a:r>
              <a:rPr lang="en-US" altLang="en-US" sz="2800">
                <a:ea typeface="ＭＳ Ｐゴシック" charset="-128"/>
              </a:rPr>
              <a:t>realistic user routes inside the building.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The localization requests are </a:t>
            </a:r>
            <a:r>
              <a:rPr lang="en-US" altLang="en-US" sz="2400" b="1">
                <a:ea typeface="ＭＳ Ｐゴシック" charset="-128"/>
              </a:rPr>
              <a:t>5 meters </a:t>
            </a:r>
            <a:r>
              <a:rPr lang="en-US" altLang="en-US" sz="2400">
                <a:ea typeface="ＭＳ Ｐゴシック" charset="-128"/>
              </a:rPr>
              <a:t>apart 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We repeat the requests </a:t>
            </a:r>
            <a:r>
              <a:rPr lang="en-US" altLang="en-US" sz="2400" b="1">
                <a:ea typeface="ＭＳ Ｐゴシック" charset="-128"/>
              </a:rPr>
              <a:t>15-30 times </a:t>
            </a:r>
            <a:r>
              <a:rPr lang="en-US" altLang="en-US" sz="2400">
                <a:ea typeface="ＭＳ Ｐゴシック" charset="-128"/>
              </a:rPr>
              <a:t>(i.e., a user moves </a:t>
            </a:r>
            <a:r>
              <a:rPr lang="en-US" altLang="en-US" sz="2400" b="1">
                <a:ea typeface="ＭＳ Ｐゴシック" charset="-128"/>
              </a:rPr>
              <a:t>50-150 </a:t>
            </a:r>
            <a:r>
              <a:rPr lang="en-US" altLang="en-US" sz="2400">
                <a:ea typeface="ＭＳ Ｐゴシック" charset="-128"/>
              </a:rPr>
              <a:t>meters inside the building).</a:t>
            </a:r>
          </a:p>
          <a:p>
            <a:r>
              <a:rPr lang="en-US" altLang="en-US" sz="2800" b="1">
                <a:ea typeface="ＭＳ Ｐゴシック" charset="-128"/>
              </a:rPr>
              <a:t>Platform: </a:t>
            </a:r>
            <a:r>
              <a:rPr lang="en-US" altLang="en-US" sz="2800">
                <a:ea typeface="ＭＳ Ｐゴシック" charset="-128"/>
              </a:rPr>
              <a:t>Airplace </a:t>
            </a:r>
          </a:p>
          <a:p>
            <a:pPr>
              <a:buFontTx/>
              <a:buNone/>
            </a:pPr>
            <a:r>
              <a:rPr lang="en-US" altLang="en-US" sz="2800">
                <a:ea typeface="ＭＳ Ｐゴシック" charset="-128"/>
              </a:rPr>
              <a:t>	(IEEE MDM’12) - open source </a:t>
            </a:r>
          </a:p>
          <a:p>
            <a:endParaRPr lang="en-US" altLang="en-US" sz="2400" b="1">
              <a:ea typeface="ＭＳ Ｐゴシック" charset="-128"/>
            </a:endParaRPr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Datasets &amp; Scenario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52963"/>
            <a:ext cx="25558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6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Content Placeholder 1"/>
          <p:cNvSpPr>
            <a:spLocks noGrp="1"/>
          </p:cNvSpPr>
          <p:nvPr>
            <p:ph idx="1"/>
          </p:nvPr>
        </p:nvSpPr>
        <p:spPr>
          <a:xfrm>
            <a:off x="468313" y="1052513"/>
            <a:ext cx="8207375" cy="4497387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a typeface="ＭＳ Ｐゴシック" pitchFamily="34" charset="-128"/>
              </a:rPr>
              <a:t>Algorithms</a:t>
            </a:r>
          </a:p>
          <a:p>
            <a:pPr marL="685800" lvl="1">
              <a:defRPr/>
            </a:pPr>
            <a:r>
              <a:rPr lang="en-US" altLang="en-US" dirty="0" smtClean="0">
                <a:ea typeface="MS PGothic" panose="020B0600070205080204" pitchFamily="34" charset="-128"/>
                <a:cs typeface="Arial" charset="0"/>
              </a:rPr>
              <a:t>Client Side Approach (</a:t>
            </a:r>
            <a:r>
              <a:rPr lang="en-US" altLang="en-US" b="1" dirty="0" smtClean="0">
                <a:solidFill>
                  <a:srgbClr val="007A37"/>
                </a:solidFill>
                <a:ea typeface="MS PGothic" panose="020B0600070205080204" pitchFamily="34" charset="-128"/>
                <a:cs typeface="Arial" charset="0"/>
              </a:rPr>
              <a:t>CSA</a:t>
            </a:r>
            <a:r>
              <a:rPr lang="en-US" altLang="en-US" dirty="0" smtClean="0">
                <a:ea typeface="MS PGothic" panose="020B0600070205080204" pitchFamily="34" charset="-128"/>
                <a:cs typeface="Arial" charset="0"/>
              </a:rPr>
              <a:t>) </a:t>
            </a:r>
            <a:r>
              <a:rPr lang="en-US" altLang="en-US" b="1" dirty="0" smtClean="0">
                <a:solidFill>
                  <a:schemeClr val="accent6"/>
                </a:solidFill>
                <a:ea typeface="MS PGothic" panose="020B0600070205080204" pitchFamily="34" charset="-128"/>
                <a:cs typeface="Arial" charset="0"/>
              </a:rPr>
              <a:t>b: </a:t>
            </a:r>
            <a:r>
              <a:rPr lang="en-US" altLang="en-US" dirty="0" smtClean="0">
                <a:ea typeface="MS PGothic" panose="020B0600070205080204" pitchFamily="34" charset="-128"/>
                <a:cs typeface="Arial" charset="0"/>
              </a:rPr>
              <a:t>building </a:t>
            </a:r>
            <a:r>
              <a:rPr lang="en-US" altLang="en-US" b="1" dirty="0" smtClean="0">
                <a:solidFill>
                  <a:schemeClr val="accent6"/>
                </a:solidFill>
                <a:ea typeface="MS PGothic" panose="020B0600070205080204" pitchFamily="34" charset="-128"/>
                <a:cs typeface="Arial" charset="0"/>
              </a:rPr>
              <a:t>f:</a:t>
            </a:r>
            <a:r>
              <a:rPr lang="en-US" altLang="en-US" dirty="0" smtClean="0">
                <a:ea typeface="MS PGothic" panose="020B0600070205080204" pitchFamily="34" charset="-128"/>
                <a:cs typeface="Arial" charset="0"/>
              </a:rPr>
              <a:t> floor</a:t>
            </a:r>
          </a:p>
          <a:p>
            <a:pPr marL="685800" lvl="1">
              <a:defRPr/>
            </a:pPr>
            <a:r>
              <a:rPr lang="en-US" altLang="en-US" b="1" dirty="0" err="1" smtClean="0">
                <a:ea typeface="MS PGothic" panose="020B0600070205080204" pitchFamily="34" charset="-128"/>
                <a:cs typeface="Arial" charset="0"/>
              </a:rPr>
              <a:t>PreLoc</a:t>
            </a:r>
            <a:r>
              <a:rPr lang="en-US" altLang="en-US" b="1" dirty="0" smtClean="0">
                <a:ea typeface="MS PGothic" panose="020B0600070205080204" pitchFamily="34" charset="-128"/>
                <a:cs typeface="Arial" charset="0"/>
              </a:rPr>
              <a:t> (</a:t>
            </a:r>
            <a:r>
              <a:rPr lang="en-US" altLang="en-US" b="1" dirty="0" smtClean="0">
                <a:solidFill>
                  <a:srgbClr val="007A37"/>
                </a:solidFill>
                <a:ea typeface="MS PGothic" panose="020B0600070205080204" pitchFamily="34" charset="-128"/>
                <a:cs typeface="Arial" charset="0"/>
              </a:rPr>
              <a:t>PGS, IDS, RS</a:t>
            </a:r>
            <a:r>
              <a:rPr lang="en-US" altLang="en-US" b="1" dirty="0" smtClean="0">
                <a:ea typeface="MS PGothic" panose="020B0600070205080204" pitchFamily="34" charset="-128"/>
                <a:cs typeface="Arial" charset="0"/>
              </a:rPr>
              <a:t>) </a:t>
            </a:r>
          </a:p>
          <a:p>
            <a:pPr marL="685800" lvl="1">
              <a:defRPr/>
            </a:pPr>
            <a:r>
              <a:rPr lang="en-US" altLang="en-US" dirty="0" smtClean="0">
                <a:ea typeface="MS PGothic" panose="020B0600070205080204" pitchFamily="34" charset="-128"/>
                <a:cs typeface="Arial" charset="0"/>
              </a:rPr>
              <a:t>Server Side Approach (</a:t>
            </a:r>
            <a:r>
              <a:rPr lang="en-US" altLang="en-US" b="1" dirty="0" smtClean="0">
                <a:solidFill>
                  <a:srgbClr val="007A37"/>
                </a:solidFill>
                <a:ea typeface="MS PGothic" panose="020B0600070205080204" pitchFamily="34" charset="-128"/>
                <a:cs typeface="Arial" charset="0"/>
              </a:rPr>
              <a:t>SSA</a:t>
            </a:r>
            <a:r>
              <a:rPr lang="en-US" altLang="en-US" dirty="0" smtClean="0">
                <a:ea typeface="MS PGothic" panose="020B0600070205080204" pitchFamily="34" charset="-128"/>
                <a:cs typeface="Arial" charset="0"/>
              </a:rPr>
              <a:t>)</a:t>
            </a:r>
          </a:p>
          <a:p>
            <a:pPr>
              <a:defRPr/>
            </a:pPr>
            <a:r>
              <a:rPr lang="en-US" b="1" dirty="0" smtClean="0">
                <a:ea typeface="ＭＳ Ｐゴシック" pitchFamily="34" charset="-128"/>
              </a:rPr>
              <a:t>Metrics</a:t>
            </a:r>
          </a:p>
          <a:p>
            <a:pPr lvl="1">
              <a:defRPr/>
            </a:pPr>
            <a:r>
              <a:rPr lang="en-US" b="1" dirty="0" smtClean="0">
                <a:ea typeface="ＭＳ Ｐゴシック" pitchFamily="34" charset="-128"/>
              </a:rPr>
              <a:t>Point Accuracy (</a:t>
            </a:r>
            <a:r>
              <a:rPr lang="en-US" b="1" dirty="0" err="1" smtClean="0">
                <a:ea typeface="ＭＳ Ｐゴシック" pitchFamily="34" charset="-128"/>
              </a:rPr>
              <a:t>A</a:t>
            </a:r>
            <a:r>
              <a:rPr lang="en-US" b="1" baseline="-25000" dirty="0" err="1" smtClean="0">
                <a:ea typeface="ＭＳ Ｐゴシック" pitchFamily="34" charset="-128"/>
              </a:rPr>
              <a:t>r</a:t>
            </a:r>
            <a:r>
              <a:rPr lang="en-US" b="1" dirty="0" smtClean="0">
                <a:ea typeface="ＭＳ Ｐゴシック" pitchFamily="34" charset="-128"/>
              </a:rPr>
              <a:t>): </a:t>
            </a:r>
            <a:r>
              <a:rPr lang="en-GB" i="1" dirty="0" smtClean="0">
                <a:ea typeface="ＭＳ Ｐゴシック" pitchFamily="34" charset="-128"/>
              </a:rPr>
              <a:t>L</a:t>
            </a:r>
            <a:r>
              <a:rPr lang="en-GB" i="1" baseline="-25000" dirty="0" smtClean="0">
                <a:ea typeface="ＭＳ Ｐゴシック" pitchFamily="34" charset="-128"/>
              </a:rPr>
              <a:t>2</a:t>
            </a:r>
            <a:r>
              <a:rPr lang="en-GB" i="1" dirty="0" smtClean="0">
                <a:ea typeface="ＭＳ Ｐゴシック" pitchFamily="34" charset="-128"/>
              </a:rPr>
              <a:t> distance between the </a:t>
            </a:r>
            <a:r>
              <a:rPr lang="en-GB" b="1" i="1" dirty="0" smtClean="0">
                <a:ea typeface="ＭＳ Ｐゴシック" pitchFamily="34" charset="-128"/>
              </a:rPr>
              <a:t>estimated</a:t>
            </a:r>
            <a:r>
              <a:rPr lang="en-GB" i="1" dirty="0" smtClean="0">
                <a:ea typeface="ＭＳ Ｐゴシック" pitchFamily="34" charset="-128"/>
              </a:rPr>
              <a:t> (</a:t>
            </a:r>
            <a:r>
              <a:rPr lang="el-GR" b="1" i="1" dirty="0" smtClean="0">
                <a:solidFill>
                  <a:srgbClr val="FF0000"/>
                </a:solidFill>
                <a:ea typeface="ＭＳ Ｐゴシック" pitchFamily="34" charset="-128"/>
              </a:rPr>
              <a:t>λ</a:t>
            </a:r>
            <a:r>
              <a:rPr lang="en-US" b="1" i="1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u</a:t>
            </a:r>
            <a:r>
              <a:rPr lang="en-GB" i="1" dirty="0" smtClean="0">
                <a:ea typeface="ＭＳ Ｐゴシック" pitchFamily="34" charset="-128"/>
              </a:rPr>
              <a:t>) and the </a:t>
            </a:r>
            <a:r>
              <a:rPr lang="en-GB" b="1" i="1" dirty="0" smtClean="0">
                <a:ea typeface="ＭＳ Ｐゴシック" pitchFamily="34" charset="-128"/>
              </a:rPr>
              <a:t>actual (</a:t>
            </a:r>
            <a:r>
              <a:rPr lang="en-US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l</a:t>
            </a:r>
            <a:r>
              <a:rPr lang="en-US" b="1" i="1" baseline="30000" dirty="0" err="1" smtClean="0">
                <a:solidFill>
                  <a:srgbClr val="FF0000"/>
                </a:solidFill>
                <a:ea typeface="ＭＳ Ｐゴシック" pitchFamily="34" charset="-128"/>
              </a:rPr>
              <a:t>u</a:t>
            </a:r>
            <a:r>
              <a:rPr lang="en-GB" b="1" i="1" dirty="0" smtClean="0">
                <a:ea typeface="ＭＳ Ｐゴシック" pitchFamily="34" charset="-128"/>
              </a:rPr>
              <a:t>) </a:t>
            </a:r>
            <a:r>
              <a:rPr lang="en-GB" i="1" dirty="0" smtClean="0">
                <a:ea typeface="ＭＳ Ｐゴシック" pitchFamily="34" charset="-128"/>
              </a:rPr>
              <a:t>location</a:t>
            </a:r>
            <a:r>
              <a:rPr lang="en-GB" b="1" i="1" dirty="0" smtClean="0">
                <a:ea typeface="ＭＳ Ｐゴシック" pitchFamily="34" charset="-128"/>
              </a:rPr>
              <a:t> </a:t>
            </a:r>
            <a:r>
              <a:rPr lang="en-GB" i="1" dirty="0" smtClean="0">
                <a:ea typeface="ＭＳ Ｐゴシック" pitchFamily="34" charset="-128"/>
              </a:rPr>
              <a:t>of </a:t>
            </a:r>
            <a:r>
              <a:rPr lang="en-GB" b="1" i="1" dirty="0" smtClean="0">
                <a:ea typeface="ＭＳ Ｐゴシック" pitchFamily="34" charset="-128"/>
              </a:rPr>
              <a:t>u (in SSA). </a:t>
            </a:r>
            <a:r>
              <a:rPr lang="en-GB" i="1" dirty="0" smtClean="0">
                <a:ea typeface="ＭＳ Ｐゴシック" pitchFamily="34" charset="-128"/>
              </a:rPr>
              <a:t>i.e., ||</a:t>
            </a:r>
            <a:r>
              <a:rPr lang="el-GR" i="1" dirty="0" smtClean="0">
                <a:ea typeface="ＭＳ Ｐゴシック" pitchFamily="34" charset="-128"/>
              </a:rPr>
              <a:t>λ</a:t>
            </a:r>
            <a:r>
              <a:rPr lang="en-US" i="1" baseline="30000" dirty="0" smtClean="0">
                <a:ea typeface="ＭＳ Ｐゴシック" pitchFamily="34" charset="-128"/>
              </a:rPr>
              <a:t>u </a:t>
            </a:r>
            <a:r>
              <a:rPr lang="en-US" i="1" dirty="0" smtClean="0">
                <a:ea typeface="ＭＳ Ｐゴシック" pitchFamily="34" charset="-128"/>
              </a:rPr>
              <a:t>-</a:t>
            </a:r>
            <a:r>
              <a:rPr lang="el-GR" i="1" dirty="0" smtClean="0">
                <a:ea typeface="ＭＳ Ｐゴシック" pitchFamily="34" charset="-128"/>
              </a:rPr>
              <a:t> </a:t>
            </a:r>
            <a:r>
              <a:rPr lang="en-US" i="1" dirty="0" err="1" smtClean="0">
                <a:ea typeface="ＭＳ Ｐゴシック" pitchFamily="34" charset="-128"/>
              </a:rPr>
              <a:t>l</a:t>
            </a:r>
            <a:r>
              <a:rPr lang="en-US" i="1" baseline="30000" dirty="0" err="1" smtClean="0">
                <a:ea typeface="ＭＳ Ｐゴシック" pitchFamily="34" charset="-128"/>
              </a:rPr>
              <a:t>u</a:t>
            </a:r>
            <a:r>
              <a:rPr lang="en-GB" i="1" dirty="0" smtClean="0">
                <a:ea typeface="ＭＳ Ｐゴシック" pitchFamily="34" charset="-128"/>
              </a:rPr>
              <a:t>||</a:t>
            </a:r>
            <a:endParaRPr lang="en-US" dirty="0" smtClean="0">
              <a:ea typeface="ＭＳ Ｐゴシック" pitchFamily="34" charset="-128"/>
            </a:endParaRPr>
          </a:p>
          <a:p>
            <a:pPr lvl="1">
              <a:defRPr/>
            </a:pPr>
            <a:r>
              <a:rPr lang="en-US" b="1" dirty="0" smtClean="0">
                <a:ea typeface="ＭＳ Ｐゴシック" pitchFamily="34" charset="-128"/>
              </a:rPr>
              <a:t>CPU Time (</a:t>
            </a:r>
            <a:r>
              <a:rPr lang="en-US" b="1" dirty="0" err="1" smtClean="0">
                <a:ea typeface="ＭＳ Ｐゴシック" pitchFamily="34" charset="-128"/>
              </a:rPr>
              <a:t>T</a:t>
            </a:r>
            <a:r>
              <a:rPr lang="en-US" b="1" baseline="-25000" dirty="0" err="1" smtClean="0">
                <a:ea typeface="ＭＳ Ｐゴシック" pitchFamily="34" charset="-128"/>
              </a:rPr>
              <a:t>r</a:t>
            </a:r>
            <a:r>
              <a:rPr lang="en-US" b="1" dirty="0" smtClean="0">
                <a:ea typeface="ＭＳ Ｐゴシック" pitchFamily="34" charset="-128"/>
              </a:rPr>
              <a:t>): </a:t>
            </a:r>
            <a:r>
              <a:rPr lang="en-GB" i="1" dirty="0" smtClean="0">
                <a:ea typeface="ＭＳ Ｐゴシック" pitchFamily="34" charset="-128"/>
              </a:rPr>
              <a:t>processing time used on </a:t>
            </a:r>
            <a:r>
              <a:rPr lang="en-GB" b="1" i="1" dirty="0" err="1" smtClean="0">
                <a:ea typeface="ＭＳ Ｐゴシック" pitchFamily="34" charset="-128"/>
              </a:rPr>
              <a:t>u</a:t>
            </a:r>
            <a:r>
              <a:rPr lang="en-GB" altLang="en-US" b="1" i="1" dirty="0" err="1" smtClean="0">
                <a:ea typeface="ＭＳ Ｐゴシック" pitchFamily="34" charset="-128"/>
              </a:rPr>
              <a:t>’</a:t>
            </a:r>
            <a:r>
              <a:rPr lang="en-GB" b="1" i="1" dirty="0" err="1" smtClean="0">
                <a:ea typeface="ＭＳ Ｐゴシック" pitchFamily="34" charset="-128"/>
              </a:rPr>
              <a:t>s</a:t>
            </a:r>
            <a:r>
              <a:rPr lang="en-GB" b="1" i="1" dirty="0" smtClean="0">
                <a:ea typeface="ＭＳ Ｐゴシック" pitchFamily="34" charset="-128"/>
              </a:rPr>
              <a:t> </a:t>
            </a:r>
            <a:r>
              <a:rPr lang="en-GB" i="1" dirty="0" smtClean="0">
                <a:ea typeface="ＭＳ Ｐゴシック" pitchFamily="34" charset="-128"/>
              </a:rPr>
              <a:t>device for localizing given request </a:t>
            </a:r>
            <a:r>
              <a:rPr lang="en-GB" b="1" i="1" dirty="0" smtClean="0">
                <a:ea typeface="ＭＳ Ｐゴシック" pitchFamily="34" charset="-128"/>
              </a:rPr>
              <a:t>r</a:t>
            </a:r>
          </a:p>
          <a:p>
            <a:pPr lvl="1">
              <a:buFontTx/>
              <a:buNone/>
              <a:defRPr/>
            </a:pPr>
            <a:endParaRPr lang="en-GB" i="1" dirty="0" smtClean="0">
              <a:ea typeface="ＭＳ Ｐゴシック" pitchFamily="34" charset="-128"/>
            </a:endParaRP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Evaluation Metrics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569325" cy="633412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>
                <a:ea typeface="ＭＳ Ｐゴシック" charset="-128"/>
              </a:rPr>
              <a:t>Techniques: Localization Accuracy (A)</a:t>
            </a:r>
            <a:endParaRPr lang="el-GR" altLang="en-US" sz="3200">
              <a:ea typeface="ＭＳ Ｐゴシック" charset="-128"/>
            </a:endParaRPr>
          </a:p>
        </p:txBody>
      </p:sp>
      <p:pic>
        <p:nvPicPr>
          <p:cNvPr id="399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63373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76475"/>
            <a:ext cx="18351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5580063" y="1989138"/>
            <a:ext cx="215900" cy="431800"/>
          </a:xfrm>
          <a:prstGeom prst="ellipse">
            <a:avLst/>
          </a:prstGeom>
          <a:noFill/>
          <a:ln w="28575">
            <a:solidFill>
              <a:srgbClr val="007A37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500063" y="4581525"/>
            <a:ext cx="81756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36550" indent="-336550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Remarks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CSA: good accuracy (as RM is already </a:t>
            </a:r>
            <a:r>
              <a:rPr lang="en-US" sz="2000" b="0" kern="0" dirty="0">
                <a:solidFill>
                  <a:srgbClr val="FF0000"/>
                </a:solidFill>
                <a:ea typeface="ＭＳ Ｐゴシック" pitchFamily="34" charset="-128"/>
                <a:cs typeface="ＭＳ Ｐゴシック" charset="0"/>
              </a:rPr>
              <a:t>local</a:t>
            </a:r>
            <a:r>
              <a:rPr lang="en-US" sz="2000" b="0" kern="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) – 5 meters (</a:t>
            </a:r>
            <a:r>
              <a:rPr lang="en-US" sz="2000" b="0" kern="0" dirty="0" err="1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Airplace</a:t>
            </a:r>
            <a:r>
              <a:rPr lang="en-US" sz="2000" b="0" kern="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)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>
                <a:solidFill>
                  <a:srgbClr val="007A37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SSA accuracy severely affected by failures – 17 meters  for P=0.25.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>
                <a:solidFill>
                  <a:srgbClr val="0000FF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PreLoc</a:t>
            </a:r>
            <a:r>
              <a:rPr lang="en-US" sz="2000" kern="0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(PGS, IDS) sometimes better accuracy than CSA!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>
                <a:solidFill>
                  <a:srgbClr val="7030A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PreLoc</a:t>
            </a:r>
            <a:r>
              <a:rPr lang="en-US" sz="2000" kern="0" dirty="0">
                <a:solidFill>
                  <a:srgbClr val="7030A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(RS) has high standard deviation due to randomness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2124075" y="3357563"/>
            <a:ext cx="360363" cy="3587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3348038" y="3284538"/>
            <a:ext cx="215900" cy="504825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2627313" y="2205038"/>
            <a:ext cx="288925" cy="1368425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4211638" y="3284538"/>
            <a:ext cx="288925" cy="504825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5148263" y="3284538"/>
            <a:ext cx="287337" cy="504825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8313" y="1052513"/>
          <a:ext cx="6472237" cy="396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Image" r:id="rId4" imgW="8078328" imgH="6049219" progId="">
                  <p:embed/>
                </p:oleObj>
              </mc:Choice>
              <mc:Fallback>
                <p:oleObj name="Image" r:id="rId4" imgW="8078328" imgH="60492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6472237" cy="3960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569325" cy="6334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Techniques: CPU Time (T)</a:t>
            </a:r>
            <a:endParaRPr lang="el-GR" sz="4000" dirty="0"/>
          </a:p>
        </p:txBody>
      </p:sp>
      <p:pic>
        <p:nvPicPr>
          <p:cNvPr id="3076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76475"/>
            <a:ext cx="18351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500063" y="4652963"/>
            <a:ext cx="8320087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36550" indent="-336550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Remarks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CSA(b): worse time 1911ms (needs to compare V</a:t>
            </a:r>
            <a:r>
              <a:rPr lang="en-US" sz="2000" b="0" kern="0" baseline="-2500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r</a:t>
            </a:r>
            <a:r>
              <a:rPr lang="en-US" sz="2000" b="0" kern="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vs. complete RM)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>
                <a:solidFill>
                  <a:srgbClr val="FF0000"/>
                </a:solidFill>
                <a:ea typeface="ＭＳ Ｐゴシック" pitchFamily="34" charset="-128"/>
                <a:cs typeface="ＭＳ Ｐゴシック" charset="0"/>
              </a:rPr>
              <a:t>CSA(f): still bad time 520ms (graph is log-scale!)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>
                <a:solidFill>
                  <a:srgbClr val="007A37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SSA best CPU time 2.6ms but is not accurate under failures P&lt;1</a:t>
            </a:r>
          </a:p>
          <a:p>
            <a:pPr marL="336550" indent="-3365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>
                <a:solidFill>
                  <a:srgbClr val="0000FF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PreLoc</a:t>
            </a:r>
            <a:r>
              <a:rPr lang="en-US" sz="2000" kern="0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 (PGS, IDS</a:t>
            </a:r>
            <a:r>
              <a:rPr lang="en-US" sz="2000" kern="0">
                <a:solidFill>
                  <a:srgbClr val="0000FF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) 274, 230ms </a:t>
            </a:r>
            <a:r>
              <a:rPr lang="en-US" sz="2000" kern="0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milliseconds for execution!!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2484438" y="1773238"/>
            <a:ext cx="431800" cy="1295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5795963" y="3860800"/>
            <a:ext cx="215900" cy="431800"/>
          </a:xfrm>
          <a:prstGeom prst="ellipse">
            <a:avLst/>
          </a:prstGeom>
          <a:noFill/>
          <a:ln w="28575">
            <a:solidFill>
              <a:srgbClr val="007A37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6804025" y="1241425"/>
            <a:ext cx="194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 b="0"/>
              <a:t>(BFR Partitions)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427538" y="3068638"/>
            <a:ext cx="431800" cy="504825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4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>
                <a:solidFill>
                  <a:schemeClr val="bg2"/>
                </a:solidFill>
                <a:ea typeface="ＭＳ Ｐゴシック" charset="-128"/>
              </a:rPr>
              <a:t>IEEE MDM’12, ACM IPSN’14, ACM IPSN’15, IEEE IC’16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>
                <a:solidFill>
                  <a:schemeClr val="bg2"/>
                </a:solidFill>
                <a:ea typeface="ＭＳ Ｐゴシック" charset="-128"/>
              </a:rPr>
              <a:t>Location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>
                <a:solidFill>
                  <a:schemeClr val="bg2"/>
                </a:solidFill>
                <a:ea typeface="ＭＳ Ｐゴシック" charset="-128"/>
              </a:rPr>
              <a:t>IEEE MDM’15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400" b="1">
                <a:solidFill>
                  <a:srgbClr val="FF0000"/>
                </a:solidFill>
                <a:ea typeface="ＭＳ Ｐゴシック" charset="-128"/>
              </a:rPr>
              <a:t>Future Challenges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IEEE TKDE’15</a:t>
            </a:r>
          </a:p>
          <a:p>
            <a:pPr marL="914400" lvl="1" indent="-514350">
              <a:lnSpc>
                <a:spcPct val="90000"/>
              </a:lnSpc>
            </a:pPr>
            <a:endParaRPr lang="en-US" altLang="en-US" sz="4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4978400" cy="5073650"/>
          </a:xfrm>
        </p:spPr>
        <p:txBody>
          <a:bodyPr/>
          <a:lstStyle/>
          <a:p>
            <a:pPr marL="347663" indent="-347663"/>
            <a:r>
              <a:rPr lang="en-US" altLang="en-US" sz="2400">
                <a:ea typeface="ＭＳ Ｐゴシック" charset="-128"/>
              </a:rPr>
              <a:t>Massively </a:t>
            </a:r>
            <a:r>
              <a:rPr lang="en-US" altLang="en-US" sz="2400" b="1">
                <a:ea typeface="ＭＳ Ｐゴシック" charset="-128"/>
              </a:rPr>
              <a:t>process </a:t>
            </a:r>
            <a:r>
              <a:rPr lang="en-US" altLang="en-US" sz="2400">
                <a:ea typeface="ＭＳ Ｐゴシック" charset="-128"/>
              </a:rPr>
              <a:t>RSS log  traces to generate a valuable Radiomap</a:t>
            </a:r>
            <a:endParaRPr lang="en-US" altLang="en-US" sz="2000">
              <a:ea typeface="ＭＳ Ｐゴシック" charset="-128"/>
            </a:endParaRP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Processing current logs in Anyplace for a single building takes </a:t>
            </a:r>
            <a:r>
              <a:rPr lang="en-US" altLang="en-US" sz="2400" b="1">
                <a:ea typeface="ＭＳ Ｐゴシック" charset="-128"/>
              </a:rPr>
              <a:t>several minutes</a:t>
            </a:r>
            <a:r>
              <a:rPr lang="en-US" altLang="en-US" sz="2400">
                <a:ea typeface="ＭＳ Ｐゴシック" charset="-128"/>
              </a:rPr>
              <a:t>!</a:t>
            </a: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Challenges in MapReduce: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Collect Statistics (count, RSSI mean and standard deviation)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Remove Outlier Values.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Handle Diversity Issues 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5290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6004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6" name="Straight Arrow Connector 10"/>
          <p:cNvCxnSpPr>
            <a:cxnSpLocks noChangeShapeType="1"/>
          </p:cNvCxnSpPr>
          <p:nvPr/>
        </p:nvCxnSpPr>
        <p:spPr bwMode="auto">
          <a:xfrm>
            <a:off x="7019925" y="3644900"/>
            <a:ext cx="0" cy="5048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5538"/>
            <a:ext cx="35845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smtClean="0">
                <a:ea typeface="ＭＳ Ｐゴシック" pitchFamily="34" charset="-128"/>
              </a:rPr>
              <a:t>Big-Data Challenges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4402138" cy="5073650"/>
          </a:xfrm>
        </p:spPr>
        <p:txBody>
          <a:bodyPr/>
          <a:lstStyle/>
          <a:p>
            <a:pPr marL="347663" indent="-347663"/>
            <a:r>
              <a:rPr lang="en-US" altLang="en-US" sz="2800" b="1">
                <a:ea typeface="ＭＳ Ｐゴシック" charset="-128"/>
              </a:rPr>
              <a:t>Quality: </a:t>
            </a:r>
            <a:r>
              <a:rPr lang="en-US" altLang="en-US" sz="2800">
                <a:ea typeface="ＭＳ Ｐゴシック" charset="-128"/>
              </a:rPr>
              <a:t>Unreliable Crowdsourcers, Multi-device Issues, Hardware Outliers, Temporal Decay, etc.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Remark: </a:t>
            </a:r>
            <a:r>
              <a:rPr lang="en-US" altLang="en-US" sz="2400" i="1">
                <a:ea typeface="ＭＳ Ｐゴシック" charset="-128"/>
              </a:rPr>
              <a:t>There is a Linear Relation between RSS values of devices.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Challenge: </a:t>
            </a:r>
            <a:r>
              <a:rPr lang="en-US" altLang="en-US" sz="2400" i="1">
                <a:ea typeface="ＭＳ Ｐゴシック" charset="-128"/>
              </a:rPr>
              <a:t>Can we exploit this to align reported RSS values?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04900"/>
            <a:ext cx="40322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/>
              <a:t>"Crowdsourced Indoor Localization for Diverse Devices through Radiomap Fusion", C. Laoudias, D. Zeinalipour-Yazti and C. G. Panayiotou, "Proceedings of the 4th Intl. Conference on Indoor Positioning and Indoor Navigation" (IPIN '13), Montbeliard-Belfort France, 2013. </a:t>
            </a:r>
            <a:endParaRPr lang="en-US" altLang="en-US" sz="2400" b="0"/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020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0" dirty="0" err="1" smtClean="0">
                <a:ea typeface="ＭＳ Ｐゴシック" pitchFamily="34" charset="-128"/>
              </a:rPr>
              <a:t>Crowdsourcing</a:t>
            </a:r>
            <a:r>
              <a:rPr lang="en-US" sz="3600" b="0" dirty="0" smtClean="0">
                <a:ea typeface="ＭＳ Ｐゴシック" pitchFamily="34" charset="-128"/>
              </a:rPr>
              <a:t> Challenges</a:t>
            </a:r>
            <a:endParaRPr lang="en-GB" sz="36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pitchFamily="34" charset="-128"/>
                <a:cs typeface="Arial" pitchFamily="34" charset="0"/>
              </a:rPr>
              <a:t>Indoor Applications</a:t>
            </a:r>
            <a:endParaRPr lang="en-GB" sz="4000" dirty="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79488"/>
            <a:ext cx="8362950" cy="5041900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Huge spectrum of indoor apps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Navigation, Manufacturing, Asset Tracking, Inventory Management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Healthcare, Smart Houses, Elderly support, Fitness apps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Augmented Reality and many more.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Indoor Revenues expected reach 10B USD in 2020</a:t>
            </a:r>
          </a:p>
          <a:p>
            <a:pPr marL="914400" lvl="1" indent="-514350"/>
            <a:r>
              <a:rPr lang="en-US" altLang="en-US" sz="1800" i="1">
                <a:ea typeface="ＭＳ Ｐゴシック" charset="-128"/>
              </a:rPr>
              <a:t>ABIresearch, “Retail Indoor Location Market Breaks US$10 Billion in 2020”’ Available at: https://goo.gl/ehPRMn, May 12, 2015.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Overview Publication / Tutorial: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 "Internet-based Indoor Navigation Services", </a:t>
            </a:r>
            <a:r>
              <a:rPr lang="en-US" altLang="en-US" sz="1800" b="1">
                <a:ea typeface="ＭＳ Ｐゴシック" charset="-128"/>
              </a:rPr>
              <a:t>IEEE Internet Computing </a:t>
            </a:r>
            <a:r>
              <a:rPr lang="en-US" altLang="en-US" sz="1800">
                <a:ea typeface="ＭＳ Ｐゴシック" charset="-128"/>
              </a:rPr>
              <a:t>(IC'16), </a:t>
            </a:r>
            <a:r>
              <a:rPr lang="en-US" altLang="en-US" sz="1800">
                <a:ea typeface="ＭＳ Ｐゴシック" charset="-128"/>
                <a:hlinkClick r:id="rId3"/>
              </a:rPr>
              <a:t>http://goo.gl/VJjMRH</a:t>
            </a:r>
            <a:endParaRPr lang="en-US" altLang="en-US" sz="1800">
              <a:ea typeface="ＭＳ Ｐゴシック" charset="-128"/>
            </a:endParaRPr>
          </a:p>
          <a:p>
            <a:pPr marL="914400" lvl="1" indent="-514350"/>
            <a:r>
              <a:rPr lang="en-US" altLang="en-US" sz="1800" i="1">
                <a:ea typeface="ＭＳ Ｐゴシック" charset="-128"/>
              </a:rPr>
              <a:t>Tutorial at </a:t>
            </a:r>
            <a:r>
              <a:rPr lang="en-US" altLang="en-US" sz="1800" b="1" i="1">
                <a:ea typeface="ＭＳ Ｐゴシック" charset="-128"/>
              </a:rPr>
              <a:t>IEEE MDM’15 (slides):</a:t>
            </a:r>
          </a:p>
          <a:p>
            <a:pPr marL="914400" lvl="1" indent="-514350">
              <a:buFontTx/>
              <a:buNone/>
            </a:pPr>
            <a:r>
              <a:rPr lang="en-US" altLang="en-US" sz="1800" i="1">
                <a:ea typeface="ＭＳ Ｐゴシック" charset="-128"/>
              </a:rPr>
              <a:t>	</a:t>
            </a:r>
            <a:r>
              <a:rPr lang="en-US" altLang="en-US" sz="1800" i="1">
                <a:ea typeface="ＭＳ Ｐゴシック" charset="-128"/>
                <a:hlinkClick r:id="rId4"/>
              </a:rPr>
              <a:t>http://goo.gl/70JV4q</a:t>
            </a:r>
            <a:r>
              <a:rPr lang="en-US" altLang="en-US" sz="1800" i="1">
                <a:ea typeface="ＭＳ Ｐゴシック" charset="-128"/>
              </a:rPr>
              <a:t> 	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205413"/>
            <a:ext cx="172243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205413"/>
            <a:ext cx="1803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52913"/>
            <a:ext cx="31242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 Challenges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400">
                <a:ea typeface="ＭＳ Ｐゴシック" charset="-128"/>
              </a:rPr>
              <a:t>Indoor spaces exhibit </a:t>
            </a:r>
            <a:r>
              <a:rPr lang="en-US" altLang="en-US" sz="2400" b="1">
                <a:ea typeface="ＭＳ Ｐゴシック" charset="-128"/>
              </a:rPr>
              <a:t>complex topologies</a:t>
            </a:r>
            <a:r>
              <a:rPr lang="en-US" altLang="en-US" sz="2400">
                <a:ea typeface="ＭＳ Ｐゴシック" charset="-128"/>
              </a:rPr>
              <a:t>. They are composed of entities that are unique to indoor settings: 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e.g., </a:t>
            </a:r>
            <a:r>
              <a:rPr lang="en-US" altLang="en-US" sz="2000" b="1">
                <a:ea typeface="ＭＳ Ｐゴシック" charset="-128"/>
              </a:rPr>
              <a:t>rooms</a:t>
            </a:r>
            <a:r>
              <a:rPr lang="en-US" altLang="en-US" sz="2000">
                <a:ea typeface="ＭＳ Ｐゴシック" charset="-128"/>
              </a:rPr>
              <a:t> and </a:t>
            </a:r>
            <a:r>
              <a:rPr lang="en-US" altLang="en-US" sz="2000" b="1">
                <a:ea typeface="ＭＳ Ｐゴシック" charset="-128"/>
              </a:rPr>
              <a:t>hallways</a:t>
            </a:r>
            <a:r>
              <a:rPr lang="en-US" altLang="en-US" sz="2000">
                <a:ea typeface="ＭＳ Ｐゴシック" charset="-128"/>
              </a:rPr>
              <a:t> that are connected by doors.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Conventional Euclidean distances are inapplicable in indoor space, e.g., </a:t>
            </a:r>
            <a:r>
              <a:rPr lang="en-US" altLang="en-US" sz="2000" i="1">
                <a:ea typeface="ＭＳ Ｐゴシック" charset="-128"/>
              </a:rPr>
              <a:t>NN of p1 is p2 not p3.</a:t>
            </a:r>
          </a:p>
          <a:p>
            <a:pPr marL="914400" lvl="1" indent="-514350"/>
            <a:endParaRPr lang="en-US" altLang="en-US" sz="2000">
              <a:ea typeface="ＭＳ Ｐゴシック" charset="-128"/>
            </a:endParaRPr>
          </a:p>
          <a:p>
            <a:pPr marL="514350" indent="-514350"/>
            <a:endParaRPr lang="en-US" altLang="en-US" sz="2400">
              <a:ea typeface="ＭＳ Ｐゴシック" charset="-128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41894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1547813" y="6021388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0"/>
              <a:t>Jensen et. al. 2010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427538" y="3787775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" name="Picture 7" descr="indoorGM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1863" y="5516563"/>
            <a:ext cx="259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/>
              <a:t>IndoorGML by OGC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 Challenges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An IIN Service can continuously </a:t>
            </a:r>
            <a:r>
              <a:rPr lang="en-US" altLang="en-US" sz="2800" b="1">
                <a:ea typeface="ＭＳ Ｐゴシック" charset="-128"/>
              </a:rPr>
              <a:t>“know” (surveil, track or monitor) </a:t>
            </a:r>
            <a:r>
              <a:rPr lang="en-US" altLang="en-US" sz="2800">
                <a:ea typeface="ＭＳ Ｐゴシック" charset="-128"/>
              </a:rPr>
              <a:t>the location of a user while serving them.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Location tracking</a:t>
            </a:r>
            <a:r>
              <a:rPr lang="en-US" altLang="en-US" sz="2800">
                <a:ea typeface="ＭＳ Ｐゴシック" charset="-128"/>
              </a:rPr>
              <a:t> is unethical and can even be illegal if it is carried out without the explicit user consent. 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Imminent privacy threat</a:t>
            </a:r>
            <a:r>
              <a:rPr lang="en-US" altLang="en-US" sz="2800">
                <a:ea typeface="ＭＳ Ｐゴシック" charset="-128"/>
              </a:rPr>
              <a:t>, with greater impact that other </a:t>
            </a:r>
            <a:r>
              <a:rPr lang="en-US" altLang="en-US" sz="2800" b="1">
                <a:ea typeface="ＭＳ Ｐゴシック" charset="-128"/>
              </a:rPr>
              <a:t>privacy </a:t>
            </a:r>
            <a:r>
              <a:rPr lang="en-US" altLang="en-US" sz="2800">
                <a:ea typeface="ＭＳ Ｐゴシック" charset="-128"/>
              </a:rPr>
              <a:t>concerns, as it can occur at a very </a:t>
            </a:r>
            <a:r>
              <a:rPr lang="en-US" altLang="en-US" sz="2800" b="1">
                <a:ea typeface="ＭＳ Ｐゴシック" charset="-128"/>
              </a:rPr>
              <a:t>fine granularity</a:t>
            </a:r>
            <a:r>
              <a:rPr lang="en-US" altLang="en-US" sz="2800">
                <a:ea typeface="ＭＳ Ｐゴシック" charset="-128"/>
              </a:rPr>
              <a:t>. It reveals: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>
                <a:ea typeface="ＭＳ Ｐゴシック" charset="-128"/>
              </a:rPr>
              <a:t>The stores / products of interest in a mall.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>
                <a:ea typeface="ＭＳ Ｐゴシック" charset="-128"/>
              </a:rPr>
              <a:t>The book shelves of interest in a library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>
                <a:ea typeface="ＭＳ Ｐゴシック" charset="-128"/>
              </a:rPr>
              <a:t>Artifacts observed in a museum, etc.</a:t>
            </a: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18319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IIN Service</a:t>
            </a:r>
          </a:p>
        </p:txBody>
      </p:sp>
      <p:pic>
        <p:nvPicPr>
          <p:cNvPr id="46086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2239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602038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13"/>
          <p:cNvSpPr txBox="1">
            <a:spLocks noChangeArrowheads="1"/>
          </p:cNvSpPr>
          <p:nvPr/>
        </p:nvSpPr>
        <p:spPr bwMode="auto">
          <a:xfrm>
            <a:off x="898525" y="3243263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211638" y="27813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2879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 can see these Reference Points, where am I?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211638" y="36449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1285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27538" y="3789363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(x,y)!</a:t>
            </a:r>
          </a:p>
        </p:txBody>
      </p:sp>
      <p:sp>
        <p:nvSpPr>
          <p:cNvPr id="46095" name="TextBox 28"/>
          <p:cNvSpPr txBox="1">
            <a:spLocks noChangeArrowheads="1"/>
          </p:cNvSpPr>
          <p:nvPr/>
        </p:nvSpPr>
        <p:spPr bwMode="auto">
          <a:xfrm>
            <a:off x="1835150" y="1052513"/>
            <a:ext cx="1944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/>
              <a:t> </a:t>
            </a:r>
          </a:p>
        </p:txBody>
      </p:sp>
      <p:sp>
        <p:nvSpPr>
          <p:cNvPr id="46096" name="TextBox 30"/>
          <p:cNvSpPr txBox="1">
            <a:spLocks noChangeArrowheads="1"/>
          </p:cNvSpPr>
          <p:nvPr/>
        </p:nvSpPr>
        <p:spPr bwMode="auto">
          <a:xfrm flipH="1">
            <a:off x="900113" y="4797425"/>
            <a:ext cx="424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User u</a:t>
            </a:r>
          </a:p>
        </p:txBody>
      </p:sp>
      <p:sp>
        <p:nvSpPr>
          <p:cNvPr id="32" name="Smiley Face 31"/>
          <p:cNvSpPr>
            <a:spLocks noChangeArrowheads="1"/>
          </p:cNvSpPr>
          <p:nvPr/>
        </p:nvSpPr>
        <p:spPr bwMode="auto">
          <a:xfrm>
            <a:off x="2484438" y="1052513"/>
            <a:ext cx="574675" cy="57626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098" name="Rectangle 22"/>
          <p:cNvSpPr>
            <a:spLocks noChangeArrowheads="1"/>
          </p:cNvSpPr>
          <p:nvPr/>
        </p:nvSpPr>
        <p:spPr bwMode="auto">
          <a:xfrm>
            <a:off x="611188" y="5300663"/>
            <a:ext cx="81010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400" b="0" i="1"/>
              <a:t>Towards planet-scale localization on smartphones with a partial radiomap"</a:t>
            </a:r>
            <a:r>
              <a:rPr lang="en-US" altLang="en-US" sz="1400" b="0"/>
              <a:t>, A. Konstantinidis, G. Chatzimilioudis, C. Laoudias, S. Nicolaou and D. Zeinalipour-Yazti. In ACM HotPlanet'12, in conjunction with </a:t>
            </a:r>
            <a:r>
              <a:rPr lang="en-US" altLang="en-US" sz="1400"/>
              <a:t>ACM MobiSys '12, </a:t>
            </a:r>
            <a:r>
              <a:rPr lang="en-US" altLang="en-US" sz="1400" b="0"/>
              <a:t>ACM, Pages: 9--14, 2012.</a:t>
            </a:r>
          </a:p>
          <a:p>
            <a:pPr eaLnBrk="1" hangingPunct="1">
              <a:buFontTx/>
              <a:buChar char="-"/>
            </a:pPr>
            <a:r>
              <a:rPr lang="en-US" altLang="en-US" sz="1400" b="0" i="1"/>
              <a:t> Privacy-Preserving Indoor Localization on Smartphones</a:t>
            </a:r>
            <a:r>
              <a:rPr lang="en-US" altLang="en-US" sz="1400" b="0"/>
              <a:t>, Andreas Konstantinidis, Paschalis Mpeis, Demetrios Zeinalipour-Yazti and Yannis Theodoridis, in </a:t>
            </a:r>
            <a:r>
              <a:rPr lang="en-US" altLang="en-US" sz="1400"/>
              <a:t>IEEE TKDE’15.</a:t>
            </a:r>
          </a:p>
          <a:p>
            <a:pPr eaLnBrk="1" hangingPunct="1">
              <a:buFontTx/>
              <a:buChar char="-"/>
            </a:pPr>
            <a:endParaRPr lang="en-US" altLang="en-US" sz="1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Temporal Vector Map (TVM)</a:t>
            </a:r>
            <a:endParaRPr lang="en-US" dirty="0"/>
          </a:p>
        </p:txBody>
      </p:sp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IIN Service</a:t>
            </a:r>
          </a:p>
        </p:txBody>
      </p:sp>
      <p:pic>
        <p:nvPicPr>
          <p:cNvPr id="47109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23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13"/>
          <p:cNvSpPr txBox="1">
            <a:spLocks noChangeArrowheads="1"/>
          </p:cNvSpPr>
          <p:nvPr/>
        </p:nvSpPr>
        <p:spPr bwMode="auto">
          <a:xfrm>
            <a:off x="611188" y="2060575"/>
            <a:ext cx="83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47111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352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Box 13"/>
          <p:cNvSpPr txBox="1">
            <a:spLocks noChangeArrowheads="1"/>
          </p:cNvSpPr>
          <p:nvPr/>
        </p:nvSpPr>
        <p:spPr bwMode="auto">
          <a:xfrm>
            <a:off x="611188" y="3687763"/>
            <a:ext cx="830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47113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Box 13"/>
          <p:cNvSpPr txBox="1">
            <a:spLocks noChangeArrowheads="1"/>
          </p:cNvSpPr>
          <p:nvPr/>
        </p:nvSpPr>
        <p:spPr bwMode="auto">
          <a:xfrm>
            <a:off x="539750" y="5661025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sp>
        <p:nvSpPr>
          <p:cNvPr id="47115" name="TextBox 13"/>
          <p:cNvSpPr txBox="1">
            <a:spLocks noChangeArrowheads="1"/>
          </p:cNvSpPr>
          <p:nvPr/>
        </p:nvSpPr>
        <p:spPr bwMode="auto">
          <a:xfrm>
            <a:off x="755650" y="4149725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47116" name="Straight Arrow Connector 19"/>
          <p:cNvCxnSpPr>
            <a:cxnSpLocks noChangeShapeType="1"/>
          </p:cNvCxnSpPr>
          <p:nvPr/>
        </p:nvCxnSpPr>
        <p:spPr bwMode="auto">
          <a:xfrm>
            <a:off x="4140200" y="2205038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7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Bloom Filter (u's APs)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140200" y="4348163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00563" y="4491038"/>
            <a:ext cx="215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A37"/>
                </a:solidFill>
              </a:rPr>
              <a:t>K=3 Positions</a:t>
            </a:r>
          </a:p>
        </p:txBody>
      </p:sp>
      <p:sp>
        <p:nvSpPr>
          <p:cNvPr id="47120" name="TextBox 29"/>
          <p:cNvSpPr txBox="1">
            <a:spLocks noChangeArrowheads="1"/>
          </p:cNvSpPr>
          <p:nvPr/>
        </p:nvSpPr>
        <p:spPr bwMode="auto">
          <a:xfrm flipH="1">
            <a:off x="900113" y="558958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User u</a:t>
            </a:r>
          </a:p>
        </p:txBody>
      </p:sp>
      <p:sp>
        <p:nvSpPr>
          <p:cNvPr id="47121" name="Smiley Face 26"/>
          <p:cNvSpPr>
            <a:spLocks noChangeArrowheads="1"/>
          </p:cNvSpPr>
          <p:nvPr/>
        </p:nvSpPr>
        <p:spPr bwMode="auto">
          <a:xfrm>
            <a:off x="2484438" y="981075"/>
            <a:ext cx="792162" cy="64770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471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25193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92275"/>
            <a:ext cx="24653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TextBox 19"/>
          <p:cNvSpPr txBox="1">
            <a:spLocks noChangeArrowheads="1"/>
          </p:cNvSpPr>
          <p:nvPr/>
        </p:nvSpPr>
        <p:spPr bwMode="auto">
          <a:xfrm>
            <a:off x="4067175" y="2924175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Set Membership Queries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TVM Continuous</a:t>
            </a:r>
            <a:endParaRPr lang="en-US" dirty="0"/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7273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1075"/>
            <a:ext cx="29098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0908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692150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003399"/>
                </a:solidFill>
              </a:rPr>
              <a:t>Camouflage trajectories</a:t>
            </a:r>
          </a:p>
        </p:txBody>
      </p:sp>
      <p:sp>
        <p:nvSpPr>
          <p:cNvPr id="7" name="Smiley Face 6"/>
          <p:cNvSpPr>
            <a:spLocks noChangeArrowheads="1"/>
          </p:cNvSpPr>
          <p:nvPr/>
        </p:nvSpPr>
        <p:spPr bwMode="auto">
          <a:xfrm>
            <a:off x="2843213" y="5876925"/>
            <a:ext cx="574675" cy="576263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896" name="Smiley Face 26"/>
          <p:cNvSpPr>
            <a:spLocks noChangeArrowheads="1"/>
          </p:cNvSpPr>
          <p:nvPr/>
        </p:nvSpPr>
        <p:spPr bwMode="auto">
          <a:xfrm>
            <a:off x="7308850" y="5876925"/>
            <a:ext cx="503238" cy="576263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19475" y="595153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IIN determnines u’s location by exclusion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7896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23034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1"/>
          <p:cNvSpPr>
            <a:spLocks noChangeArrowheads="1"/>
          </p:cNvSpPr>
          <p:nvPr/>
        </p:nvSpPr>
        <p:spPr bwMode="auto">
          <a:xfrm>
            <a:off x="611188" y="5157788"/>
            <a:ext cx="7993062" cy="1060450"/>
          </a:xfrm>
          <a:prstGeom prst="rect">
            <a:avLst/>
          </a:prstGeom>
          <a:solidFill>
            <a:srgbClr val="CCECFF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0"/>
              <a:t>Department of Computer Science, University of Nicosia,</a:t>
            </a:r>
          </a:p>
          <a:p>
            <a:pPr algn="ctr" eaLnBrk="1" hangingPunct="1"/>
            <a:r>
              <a:rPr lang="en-US" altLang="en-US" sz="1800" b="0"/>
              <a:t> Wednesday, March 23, 2016, 18:00 – 19:00, B220 Main Bldg</a:t>
            </a:r>
            <a:endParaRPr lang="fr-FR" altLang="en-US" sz="1800" b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CCEC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ea typeface="ＭＳ Ｐゴシック" charset="-128"/>
              </a:rPr>
              <a:t>Prefetching Indoor Navigation Structures in Anyplace</a:t>
            </a:r>
            <a:endParaRPr lang="en-US" altLang="en-US" i="1">
              <a:solidFill>
                <a:schemeClr val="tx1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11188" y="2349500"/>
            <a:ext cx="57610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chemeClr val="tx1"/>
                </a:solidFill>
              </a:rPr>
              <a:t>Demetris 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Thanks – Questions?</a:t>
            </a:r>
            <a:endParaRPr lang="en-US" altLang="en-US" sz="28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>
                <a:solidFill>
                  <a:schemeClr val="tx1"/>
                </a:solidFill>
              </a:rPr>
              <a:t>Data Management Systems Laboratory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>
                <a:solidFill>
                  <a:schemeClr val="tx1"/>
                </a:solidFill>
              </a:rPr>
              <a:t>Department of Computer Science</a:t>
            </a:r>
            <a:endParaRPr lang="el-GR" altLang="en-US" sz="20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>
                <a:solidFill>
                  <a:schemeClr val="tx1"/>
                </a:solidFill>
              </a:rPr>
              <a:t>University of Cyprus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3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>
                <a:hlinkClick r:id="rId4"/>
              </a:rPr>
              <a:t>http://www.cs.ucy.ac.cy/~dzeina/</a:t>
            </a:r>
            <a:endParaRPr lang="en-US" altLang="en-US" sz="2000"/>
          </a:p>
          <a:p>
            <a:pPr algn="ctr" eaLnBrk="1" hangingPunct="1">
              <a:spcBef>
                <a:spcPct val="20000"/>
              </a:spcBef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pic>
        <p:nvPicPr>
          <p:cNvPr id="4915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5542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 Demo</a:t>
            </a:r>
            <a:endParaRPr lang="en-US" dirty="0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50180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tx1"/>
                </a:solidFill>
              </a:rPr>
              <a:t>	"The Airplace Indoor Positioning Platform for Android Smartphones", C. Laoudias, G. Constantinou, M. Constantinides, S. Nicolaou, D. Zeinalipour-Yazti, C. G. Panayiotou, Best Demo Award at IEEE MDM'12. (Open Source!)</a:t>
            </a:r>
          </a:p>
        </p:txBody>
      </p:sp>
      <p:pic>
        <p:nvPicPr>
          <p:cNvPr id="50181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79500"/>
            <a:ext cx="732313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2627313" y="4964113"/>
            <a:ext cx="3457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u="sng">
                <a:solidFill>
                  <a:srgbClr val="FF0000"/>
                </a:solidFill>
                <a:hlinkClick r:id="rId5"/>
              </a:rPr>
              <a:t>Video</a:t>
            </a:r>
            <a:endParaRPr lang="en-US" altLang="en-US" sz="4400" u="sng">
              <a:solidFill>
                <a:srgbClr val="FF0000"/>
              </a:solidFill>
            </a:endParaRPr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5435600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Works best in confined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691197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91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ea typeface="ＭＳ Ｐゴシック" charset="-128"/>
              </a:rPr>
              <a:t>Bloom filters – basic idea: 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allocate a vector of </a:t>
            </a:r>
            <a:r>
              <a:rPr lang="en-US" altLang="en-US" sz="2400" b="1"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</a:t>
            </a:r>
            <a:r>
              <a:rPr lang="en-US" altLang="en-US" sz="2400">
                <a:ea typeface="ＭＳ Ｐゴシック" charset="-128"/>
              </a:rPr>
              <a:t>, initially all set to 0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use </a:t>
            </a:r>
            <a:r>
              <a:rPr lang="en-US" altLang="en-US" sz="2400" b="1">
                <a:ea typeface="ＭＳ Ｐゴシック" charset="-128"/>
              </a:rPr>
              <a:t>h </a:t>
            </a:r>
            <a:r>
              <a:rPr lang="en-US" altLang="en-US" sz="2400">
                <a:ea typeface="ＭＳ Ｐゴシック" charset="-128"/>
              </a:rPr>
              <a:t>independent </a:t>
            </a:r>
            <a:r>
              <a:rPr lang="en-US" altLang="en-US" sz="2400" b="1">
                <a:ea typeface="ＭＳ Ｐゴシック" charset="-128"/>
              </a:rPr>
              <a:t>hash functions </a:t>
            </a:r>
            <a:r>
              <a:rPr lang="en-US" altLang="en-US" sz="2400">
                <a:ea typeface="ＭＳ Ｐゴシック" charset="-128"/>
              </a:rPr>
              <a:t>to hash every Access Point seen by a user to the vector.</a:t>
            </a:r>
          </a:p>
          <a:p>
            <a:pPr marL="688975" lvl="1" indent="-350838">
              <a:buFont typeface="Arial" charset="0"/>
              <a:buChar char="-"/>
            </a:pPr>
            <a:endParaRPr lang="en-US" altLang="en-US" sz="2400">
              <a:ea typeface="ＭＳ Ｐゴシック" charset="-128"/>
            </a:endParaRPr>
          </a:p>
          <a:p>
            <a:pPr marL="0" indent="0">
              <a:buFontTx/>
              <a:buNone/>
            </a:pPr>
            <a:endParaRPr lang="en-US" altLang="en-US" sz="1400" b="1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charset="-128"/>
              </a:rPr>
              <a:t>The </a:t>
            </a:r>
            <a:r>
              <a:rPr lang="en-US" altLang="en-US" sz="2800" b="1">
                <a:ea typeface="ＭＳ Ｐゴシック" charset="-128"/>
              </a:rPr>
              <a:t>IIN Service</a:t>
            </a:r>
            <a:r>
              <a:rPr lang="en-US" altLang="en-US" sz="2800">
                <a:ea typeface="ＭＳ Ｐゴシック" charset="-128"/>
              </a:rPr>
              <a:t> selects any </a:t>
            </a:r>
            <a:r>
              <a:rPr lang="en-US" altLang="en-US" sz="2800" b="1">
                <a:ea typeface="ＭＳ Ｐゴシック" charset="-128"/>
              </a:rPr>
              <a:t>RadioMap row </a:t>
            </a:r>
            <a:r>
              <a:rPr lang="en-US" altLang="en-US" sz="2800">
                <a:ea typeface="ＭＳ Ｐゴシック" charset="-128"/>
              </a:rPr>
              <a:t>that has an AP belonging to </a:t>
            </a:r>
            <a:r>
              <a:rPr lang="en-US" altLang="en-US" sz="2800" b="1">
                <a:ea typeface="ＭＳ Ｐゴシック" charset="-128"/>
              </a:rPr>
              <a:t>the query bloom filter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800">
                <a:ea typeface="ＭＳ Ｐゴシック" charset="-128"/>
              </a:rPr>
              <a:t>and send it to the user.</a:t>
            </a:r>
            <a:endParaRPr lang="en-US" altLang="en-US" sz="2400">
              <a:ea typeface="ＭＳ Ｐゴシック" charset="-128"/>
            </a:endParaRPr>
          </a:p>
          <a:p>
            <a:pPr marL="688975" lvl="1" indent="-350838">
              <a:buFont typeface="Arial" charset="0"/>
              <a:buChar char="-"/>
            </a:pPr>
            <a:endParaRPr lang="en-US" altLang="zh-CN" sz="2400">
              <a:ea typeface="SimSun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63713" y="3057525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2708275"/>
            <a:ext cx="504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2576513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84663" y="2781300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2781300"/>
            <a:ext cx="57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85113" y="29972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The most significant feature of Bloom filters is that there is a clear </a:t>
            </a:r>
            <a:r>
              <a:rPr lang="en-US" altLang="en-US" sz="2400" b="1">
                <a:ea typeface="ＭＳ Ｐゴシック" charset="-128"/>
              </a:rPr>
              <a:t>tradeoff between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b </a:t>
            </a:r>
            <a:r>
              <a:rPr lang="en-US" altLang="en-US" sz="2400">
                <a:ea typeface="ＭＳ Ｐゴシック" charset="-128"/>
              </a:rPr>
              <a:t>and the </a:t>
            </a:r>
            <a:r>
              <a:rPr lang="en-US" altLang="en-US" sz="2400" b="1">
                <a:ea typeface="ＭＳ Ｐゴシック" charset="-128"/>
              </a:rPr>
              <a:t>probability of a false positive.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Small b: Too many false positives (too much hiding &amp; cost)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Large b: “No” false positives (no hiding &amp; no cost)</a:t>
            </a:r>
          </a:p>
          <a:p>
            <a:r>
              <a:rPr lang="en-US" altLang="en-US" sz="2400">
                <a:ea typeface="ＭＳ Ｐゴシック" charset="-128"/>
              </a:rPr>
              <a:t>Given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h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optimal hash functions</a:t>
            </a:r>
            <a:r>
              <a:rPr lang="en-US" altLang="en-US" sz="2400">
                <a:ea typeface="ＭＳ Ｐゴシック" charset="-128"/>
              </a:rPr>
              <a:t>,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 </a:t>
            </a:r>
            <a:r>
              <a:rPr lang="en-US" altLang="en-US" sz="2400">
                <a:ea typeface="ＭＳ Ｐゴシック" charset="-128"/>
              </a:rPr>
              <a:t>for the Bloom filter we can estimate the amount of </a:t>
            </a:r>
            <a:r>
              <a:rPr lang="en-US" altLang="en-US" sz="2400" b="1">
                <a:ea typeface="ＭＳ Ｐゴシック" charset="-128"/>
              </a:rPr>
              <a:t>false positives </a:t>
            </a:r>
            <a:r>
              <a:rPr lang="en-US" altLang="en-US" sz="2400">
                <a:ea typeface="ＭＳ Ｐゴシック" charset="-128"/>
              </a:rPr>
              <a:t>produced by the </a:t>
            </a:r>
            <a:r>
              <a:rPr lang="en-US" altLang="en-US" sz="2400" b="1">
                <a:ea typeface="ＭＳ Ｐゴシック" charset="-128"/>
              </a:rPr>
              <a:t>Bloom filter:</a:t>
            </a:r>
          </a:p>
          <a:p>
            <a:endParaRPr lang="en-US" altLang="en-US" sz="16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False Positive Ratio: </a:t>
            </a:r>
          </a:p>
          <a:p>
            <a:pPr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Size of vector:</a:t>
            </a:r>
          </a:p>
          <a:p>
            <a:endParaRPr lang="en-US" altLang="en-US" sz="2800">
              <a:ea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0200" y="4365625"/>
          <a:ext cx="21177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4" imgW="927100" imgH="228600" progId="Equation.3">
                  <p:embed/>
                </p:oleObj>
              </mc:Choice>
              <mc:Fallback>
                <p:oleObj name="Equation" r:id="rId4" imgW="9271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365625"/>
                        <a:ext cx="211772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27538" y="5157788"/>
          <a:ext cx="1871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6" imgW="1015559" imgH="444307" progId="Equation.3">
                  <p:embed/>
                </p:oleObj>
              </mc:Choice>
              <mc:Fallback>
                <p:oleObj name="Equation" r:id="rId6" imgW="1015559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157788"/>
                        <a:ext cx="1871662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97150"/>
            <a:ext cx="5459413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TVM Evaluation</a:t>
            </a:r>
          </a:p>
        </p:txBody>
      </p:sp>
      <p:sp>
        <p:nvSpPr>
          <p:cNvPr id="52228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244792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Energy required for 300 localization tasks (CPU+Wi-Fi) using PowerTutor on Android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Campus (20MB)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Town (100MB)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City (1GB)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Country (20GB)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6654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1403350" y="5516563"/>
            <a:ext cx="6335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smtClean="0">
                <a:ea typeface="ＭＳ Ｐゴシック" pitchFamily="34" charset="-128"/>
                <a:cs typeface="Arial" pitchFamily="34" charset="0"/>
              </a:rPr>
              <a:t>Anyplace IIN Service</a:t>
            </a:r>
            <a:endParaRPr lang="en-GB" sz="400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0" y="1052513"/>
            <a:ext cx="8675688" cy="1008062"/>
          </a:xfrm>
        </p:spPr>
        <p:txBody>
          <a:bodyPr/>
          <a:lstStyle/>
          <a:p>
            <a:pPr marL="514350" indent="-514350" algn="ctr">
              <a:buFontTx/>
              <a:buNone/>
            </a:pPr>
            <a:r>
              <a:rPr lang="en-US" altLang="en-US">
                <a:ea typeface="ＭＳ Ｐゴシック" charset="-128"/>
              </a:rPr>
              <a:t>	A complete open-source IIN Service developed at the University of Cyprus.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652963"/>
            <a:ext cx="2187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35150" y="2276475"/>
            <a:ext cx="7058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Aims to become </a:t>
            </a:r>
            <a:r>
              <a:rPr lang="en-US" altLang="en-US" sz="24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the predominant open-source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Indoor Localization Service.</a:t>
            </a:r>
            <a:endParaRPr lang="en-US" altLang="en-US" sz="240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Active community: 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Germany, Russia, </a:t>
            </a:r>
          </a:p>
          <a:p>
            <a:pPr marL="914400" lvl="1" indent="-514350">
              <a:spcBef>
                <a:spcPct val="20000"/>
              </a:spcBef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	Australia, Canada, UK, etc. – Join today!</a:t>
            </a:r>
          </a:p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b="0" kern="0" dirty="0">
                <a:solidFill>
                  <a:schemeClr val="tx1"/>
                </a:solidFill>
                <a:ea typeface="ＭＳ Ｐゴシック" pitchFamily="34" charset="-128"/>
              </a:rPr>
              <a:t>Android, Windows, </a:t>
            </a:r>
            <a:r>
              <a:rPr lang="en-US" altLang="en-US" sz="2400" b="0" kern="0" dirty="0" err="1">
                <a:solidFill>
                  <a:schemeClr val="tx1"/>
                </a:solidFill>
                <a:ea typeface="ＭＳ Ｐゴシック" pitchFamily="34" charset="-128"/>
              </a:rPr>
              <a:t>iOS</a:t>
            </a:r>
            <a:r>
              <a:rPr lang="en-US" altLang="en-US" sz="2400" b="0" kern="0" dirty="0">
                <a:solidFill>
                  <a:schemeClr val="tx1"/>
                </a:solidFill>
                <a:ea typeface="ＭＳ Ｐゴシック" pitchFamily="34" charset="-128"/>
              </a:rPr>
              <a:t>, JSON API</a:t>
            </a:r>
            <a:endParaRPr lang="en-US" alt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 services might become </a:t>
            </a:r>
            <a:r>
              <a:rPr lang="en-US" altLang="en-US" sz="2800" b="1">
                <a:ea typeface="ＭＳ Ｐゴシック" charset="-128"/>
              </a:rPr>
              <a:t>attractive targets </a:t>
            </a:r>
            <a:r>
              <a:rPr lang="en-US" altLang="en-US" sz="2800">
                <a:ea typeface="ＭＳ Ｐゴシック" charset="-128"/>
              </a:rPr>
              <a:t>for </a:t>
            </a:r>
            <a:r>
              <a:rPr lang="en-US" altLang="en-US" sz="2800" b="1">
                <a:ea typeface="ＭＳ Ｐゴシック" charset="-128"/>
              </a:rPr>
              <a:t>hackers</a:t>
            </a:r>
            <a:r>
              <a:rPr lang="en-US" altLang="en-US" sz="2800">
                <a:ea typeface="ＭＳ Ｐゴシック" charset="-128"/>
              </a:rPr>
              <a:t>, aiming to </a:t>
            </a:r>
            <a:r>
              <a:rPr lang="en-US" altLang="en-US" sz="2800" b="1">
                <a:ea typeface="ＭＳ Ｐゴシック" charset="-128"/>
              </a:rPr>
              <a:t>steal location </a:t>
            </a:r>
            <a:r>
              <a:rPr lang="en-US" altLang="en-US" sz="2800">
                <a:ea typeface="ＭＳ Ｐゴシック" charset="-128"/>
              </a:rPr>
              <a:t>data and carry out </a:t>
            </a:r>
            <a:r>
              <a:rPr lang="en-US" altLang="en-US" sz="2800" b="1">
                <a:ea typeface="ＭＳ Ｐゴシック" charset="-128"/>
              </a:rPr>
              <a:t>illegal acts </a:t>
            </a:r>
            <a:r>
              <a:rPr lang="en-US" altLang="en-US" sz="2800">
                <a:ea typeface="ＭＳ Ｐゴシック" charset="-128"/>
              </a:rPr>
              <a:t>(e.g., break into houses).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should be considered as </a:t>
            </a:r>
            <a:r>
              <a:rPr lang="en-US" altLang="en-US" sz="2800" b="1">
                <a:ea typeface="ＭＳ Ｐゴシック" charset="-128"/>
              </a:rPr>
              <a:t>fundamentally untrusted </a:t>
            </a:r>
            <a:r>
              <a:rPr lang="en-US" altLang="en-US" sz="2800">
                <a:ea typeface="ＭＳ Ｐゴシック" charset="-128"/>
              </a:rPr>
              <a:t>entities, so we aim to devise techniques that allow the </a:t>
            </a:r>
            <a:r>
              <a:rPr lang="en-US" altLang="en-US" sz="2800" b="1">
                <a:ea typeface="ＭＳ Ｐゴシック" charset="-128"/>
              </a:rPr>
              <a:t>exploitation of IIN </a:t>
            </a:r>
            <a:r>
              <a:rPr lang="en-US" altLang="en-US" sz="2800">
                <a:ea typeface="ＭＳ Ｐゴシック" charset="-128"/>
              </a:rPr>
              <a:t>utility with </a:t>
            </a:r>
            <a:r>
              <a:rPr lang="en-US" altLang="en-US" sz="2800" b="1">
                <a:ea typeface="ＭＳ Ｐゴシック" charset="-128"/>
              </a:rPr>
              <a:t>controllable privacy </a:t>
            </a:r>
            <a:r>
              <a:rPr lang="en-US" altLang="en-US" sz="2800">
                <a:ea typeface="ＭＳ Ｐゴシック" charset="-128"/>
              </a:rPr>
              <a:t>to the user.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Privacy vs. No Privacy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Location Privacy: </a:t>
            </a:r>
            <a:r>
              <a:rPr lang="en-US" altLang="en-US" sz="2400">
                <a:ea typeface="ＭＳ Ｐゴシック" charset="-128"/>
              </a:rPr>
              <a:t>when location estimated by user’s device (current Anyplace) –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data outdated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400" b="1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No Location Privacy: </a:t>
            </a:r>
            <a:r>
              <a:rPr lang="en-US" altLang="en-US" sz="2400">
                <a:ea typeface="ＭＳ Ｐゴシック" charset="-128"/>
              </a:rPr>
              <a:t>when the location is derived continuously by the IIN (most IIN services)</a:t>
            </a:r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Showcase I: Hotel in Pittsburgh, USA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Showcase I: Hotel in Pittsburgh, USA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300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21097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5732463"/>
            <a:ext cx="6335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Modeling +  Crowdsourcing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Showcase: Univ. of Cyprus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Office Navigation @ Univ. of Cyprus</a:t>
            </a:r>
          </a:p>
          <a:p>
            <a:pPr lvl="1"/>
            <a:r>
              <a:rPr lang="en-US" altLang="en-US">
                <a:ea typeface="ＭＳ Ｐゴシック" charset="-128"/>
              </a:rPr>
              <a:t>Outdoor-to-Indoor Navigation through URL.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>
                <a:ea typeface="ＭＳ Ｐゴシック" charset="-128"/>
              </a:rPr>
              <a:t>mapped, Thousands of POIs (stairways, WC, elevators, equipment, etc.)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39243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64163" y="4221163"/>
            <a:ext cx="3382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0">
                <a:hlinkClick r:id="rId3"/>
              </a:rPr>
              <a:t>http://goo.gl/ns3lqN</a:t>
            </a:r>
            <a:endParaRPr lang="en-US" altLang="en-US" sz="2800" b="0"/>
          </a:p>
          <a:p>
            <a:pPr eaLnBrk="1" hangingPunct="1"/>
            <a:endParaRPr lang="en-US" altLang="en-US" sz="2800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508625" y="35734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Example: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Other Showcases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Univ. of Würzburg, Institut für Informatik</a:t>
            </a:r>
          </a:p>
          <a:p>
            <a:pPr lvl="1"/>
            <a:r>
              <a:rPr lang="en-US" altLang="en-US">
                <a:ea typeface="ＭＳ Ｐゴシック" charset="-128"/>
              </a:rPr>
              <a:t>Mapped in about 1 hour</a:t>
            </a:r>
          </a:p>
          <a:p>
            <a:r>
              <a:rPr lang="en-US" altLang="en-US">
                <a:ea typeface="ＭＳ Ｐゴシック" charset="-128"/>
              </a:rPr>
              <a:t>Universidad de Jaén, Spain</a:t>
            </a:r>
          </a:p>
          <a:p>
            <a:pPr lvl="1"/>
            <a:r>
              <a:rPr lang="en-US" altLang="en-US">
                <a:ea typeface="ＭＳ Ｐゴシック" charset="-128"/>
              </a:rPr>
              <a:t>Campus Navigation (9 Buildings)</a:t>
            </a:r>
          </a:p>
          <a:p>
            <a:r>
              <a:rPr lang="en-US" altLang="en-US">
                <a:ea typeface="ＭＳ Ｐゴシック" charset="-128"/>
              </a:rPr>
              <a:t>Univ. of Mannheim, Library </a:t>
            </a:r>
          </a:p>
          <a:p>
            <a:pPr lvl="1"/>
            <a:r>
              <a:rPr lang="en-US" altLang="en-US">
                <a:ea typeface="ＭＳ Ｐゴシック" charset="-128"/>
              </a:rPr>
              <a:t>Aims to offer Navigation-to-Shelf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1525"/>
            <a:ext cx="3530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44900"/>
            <a:ext cx="14176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37063"/>
            <a:ext cx="20859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0</TotalTime>
  <Words>3117</Words>
  <Application>Microsoft Macintosh PowerPoint</Application>
  <PresentationFormat>On-screen Show (4:3)</PresentationFormat>
  <Paragraphs>471</Paragraphs>
  <Slides>50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ＭＳ Ｐゴシック</vt:lpstr>
      <vt:lpstr>Tahoma</vt:lpstr>
      <vt:lpstr>Wingdings</vt:lpstr>
      <vt:lpstr>Courier New</vt:lpstr>
      <vt:lpstr>SimSun</vt:lpstr>
      <vt:lpstr>Calibri</vt:lpstr>
      <vt:lpstr>Default Design</vt:lpstr>
      <vt:lpstr>Equation</vt:lpstr>
      <vt:lpstr>Image</vt:lpstr>
      <vt:lpstr>Prefetching Indoor Navigation Structures in Anyplace</vt:lpstr>
      <vt:lpstr>Motivation</vt:lpstr>
      <vt:lpstr>Localization Technologies</vt:lpstr>
      <vt:lpstr>Indoor Applications</vt:lpstr>
      <vt:lpstr>Anyplace IIN Service</vt:lpstr>
      <vt:lpstr>Showcase I: Hotel in Pittsburgh, USA</vt:lpstr>
      <vt:lpstr>Showcase I: Hotel in Pittsburgh, USA</vt:lpstr>
      <vt:lpstr>Showcase: Univ. of Cyprus</vt:lpstr>
      <vt:lpstr>Other Showcases</vt:lpstr>
      <vt:lpstr>Anyplace Open Maps</vt:lpstr>
      <vt:lpstr>Presentation Outline</vt:lpstr>
      <vt:lpstr>Location Accuracy</vt:lpstr>
      <vt:lpstr>Location Accuracy</vt:lpstr>
      <vt:lpstr>Location (Outdoor/Indoor)</vt:lpstr>
      <vt:lpstr>Location (Indoor)</vt:lpstr>
      <vt:lpstr>PowerPoint Presentation</vt:lpstr>
      <vt:lpstr>WiFi Fingerprinting</vt:lpstr>
      <vt:lpstr>WiFi Fingerprinting</vt:lpstr>
      <vt:lpstr>WiFi Fingerprinting</vt:lpstr>
      <vt:lpstr>Logging in Anyplace</vt:lpstr>
      <vt:lpstr>WiFi Positioning</vt:lpstr>
      <vt:lpstr>Hybrid Wi-Fi/IMU/Outdoor Anyplace</vt:lpstr>
      <vt:lpstr>Presentation Outline</vt:lpstr>
      <vt:lpstr>Intermittent Connectivity</vt:lpstr>
      <vt:lpstr>Intermittent Connectivity</vt:lpstr>
      <vt:lpstr>PreLoc Navigation</vt:lpstr>
      <vt:lpstr>Intermittent Connectivity</vt:lpstr>
      <vt:lpstr>PreLoc Partitioning Step</vt:lpstr>
      <vt:lpstr>PreLoc Partitioning Step</vt:lpstr>
      <vt:lpstr>PreLoc Selection Step</vt:lpstr>
      <vt:lpstr>PreLoc Selection Step </vt:lpstr>
      <vt:lpstr>PreLoc Selection Step</vt:lpstr>
      <vt:lpstr>Datasets &amp; Scenario</vt:lpstr>
      <vt:lpstr>Evaluation Metrics</vt:lpstr>
      <vt:lpstr>Techniques: Localization Accuracy (A)</vt:lpstr>
      <vt:lpstr>Techniques: CPU Time (T)</vt:lpstr>
      <vt:lpstr>Presentation Outline</vt:lpstr>
      <vt:lpstr>PowerPoint Presentation</vt:lpstr>
      <vt:lpstr>PowerPoint Presentation</vt:lpstr>
      <vt:lpstr>Modeling Challenges</vt:lpstr>
      <vt:lpstr>Location Privacy Challenges</vt:lpstr>
      <vt:lpstr>Location Privacy</vt:lpstr>
      <vt:lpstr>Temporal Vector Map (TVM)</vt:lpstr>
      <vt:lpstr>TVM Continuous</vt:lpstr>
      <vt:lpstr>Prefetching Indoor Navigation Structures in Anyplace</vt:lpstr>
      <vt:lpstr>WiFi Positioning Demo</vt:lpstr>
      <vt:lpstr>TVM – Bloom Filters</vt:lpstr>
      <vt:lpstr>TVM – Bloom Filters</vt:lpstr>
      <vt:lpstr>TVM Evaluation</vt:lpstr>
      <vt:lpstr>Location Privacy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Prefetching Indoor Navigation Structures in Anyplace</dc:title>
  <dc:subject>University of Cyprus</dc:subject>
  <dc:creator>Demetris Zeinalipour</dc:creator>
  <cp:lastModifiedBy>Demetris Zeinalipour</cp:lastModifiedBy>
  <cp:revision>1</cp:revision>
  <cp:lastPrinted>2005-08-16T19:27:47Z</cp:lastPrinted>
  <dcterms:created xsi:type="dcterms:W3CDTF">2016-03-24T13:15:50Z</dcterms:created>
  <dcterms:modified xsi:type="dcterms:W3CDTF">2016-03-24T13:16:16Z</dcterms:modified>
</cp:coreProperties>
</file>