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1846" r:id="rId2"/>
    <p:sldId id="1583" r:id="rId3"/>
    <p:sldId id="1811" r:id="rId4"/>
    <p:sldId id="1716" r:id="rId5"/>
    <p:sldId id="1701" r:id="rId6"/>
    <p:sldId id="1703" r:id="rId7"/>
    <p:sldId id="1704" r:id="rId8"/>
    <p:sldId id="1849" r:id="rId9"/>
    <p:sldId id="1850" r:id="rId10"/>
    <p:sldId id="1851" r:id="rId11"/>
    <p:sldId id="1717" r:id="rId12"/>
    <p:sldId id="1741" r:id="rId13"/>
    <p:sldId id="1742" r:id="rId14"/>
    <p:sldId id="1745" r:id="rId15"/>
    <p:sldId id="1747" r:id="rId16"/>
    <p:sldId id="1748" r:id="rId17"/>
    <p:sldId id="1749" r:id="rId18"/>
    <p:sldId id="1750" r:id="rId19"/>
    <p:sldId id="1751" r:id="rId20"/>
    <p:sldId id="1752" r:id="rId21"/>
    <p:sldId id="1753" r:id="rId22"/>
    <p:sldId id="1754" r:id="rId23"/>
    <p:sldId id="1757" r:id="rId24"/>
    <p:sldId id="1759" r:id="rId25"/>
    <p:sldId id="1761" r:id="rId26"/>
    <p:sldId id="1762" r:id="rId27"/>
    <p:sldId id="1764" r:id="rId28"/>
    <p:sldId id="1765" r:id="rId29"/>
    <p:sldId id="1766" r:id="rId30"/>
    <p:sldId id="1767" r:id="rId31"/>
    <p:sldId id="1838" r:id="rId32"/>
    <p:sldId id="1768" r:id="rId33"/>
    <p:sldId id="1760" r:id="rId34"/>
    <p:sldId id="1778" r:id="rId35"/>
    <p:sldId id="1771" r:id="rId36"/>
    <p:sldId id="1772" r:id="rId37"/>
    <p:sldId id="1779" r:id="rId38"/>
    <p:sldId id="1725" r:id="rId39"/>
    <p:sldId id="1726" r:id="rId40"/>
    <p:sldId id="1727" r:id="rId41"/>
    <p:sldId id="1728" r:id="rId42"/>
    <p:sldId id="1786" r:id="rId43"/>
    <p:sldId id="1814" r:id="rId44"/>
    <p:sldId id="1815" r:id="rId45"/>
    <p:sldId id="1848" r:id="rId46"/>
    <p:sldId id="1841" r:id="rId47"/>
    <p:sldId id="1852" r:id="rId48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0000"/>
    <a:srgbClr val="FFFFCC"/>
    <a:srgbClr val="007A37"/>
    <a:srgbClr val="FFFFFF"/>
    <a:srgbClr val="CCECFF"/>
    <a:srgbClr val="FF3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228"/>
  </p:normalViewPr>
  <p:slideViewPr>
    <p:cSldViewPr>
      <p:cViewPr>
        <p:scale>
          <a:sx n="100" d="100"/>
          <a:sy n="100" d="100"/>
        </p:scale>
        <p:origin x="1960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FC9F9C9A-CB1D-C747-8B6C-7F1C10D93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0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C09390A0-FEF1-134F-A2CC-A189D6DFEA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572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1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68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40314E-610F-7A4C-A59D-5C1093C9A33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0D249D-C2A8-6240-B504-FD22DAB8323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91E775-4164-F04E-8F3F-E699D8EFAB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9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C84533-3259-124C-A96A-F2CBFFEB4E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43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C308D9-368A-7446-80AF-97AB8E9F57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98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56C603-1A55-C641-A20A-817F4388FAD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7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11AE7F-8033-284B-BAE4-7E1EB0CB5BC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6288ED2-2000-4942-890B-65CA6FED5A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88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23D719-EDB1-9C40-AEA1-D974919ECD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36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3EE2FC0-C7D7-7E44-AF50-D934644EA723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93BB8F-5B6A-4F4C-8795-F7D2AE9B734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7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328A74A-27D4-9145-829C-7E53A473DCC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9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AEDC2A-FCCD-194D-9FE3-817ED291D8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4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8518CEE-9992-8241-A2D8-EAD4C92D3FA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3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0327A7B-190E-4C41-B36A-00A15422723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8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67BF37C-39E3-C443-A0A9-E1AB9E62DB5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4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84D4A1-5C74-1543-916B-CCD9BCE0512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83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3693450-299E-4445-80E0-CA6A0F0BB61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67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B72CD0-8AE6-3542-8403-74F69427C16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55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56B84CC-0D93-0F48-A422-28557E77A54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19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8C4CA77-75BC-B44C-BC76-3D5081E8E4E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2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857D551-8ED2-904A-AE37-C698A7C37F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63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CE3840F-4E59-E342-8A23-3B0DB72EFD2E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5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GB" altLang="en-US"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799C9F-216F-5C4C-AAC5-5D83E6860EB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5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GB" altLang="en-US" dirty="0" smtClean="0">
                <a:ea typeface="ＭＳ Ｐゴシック" charset="-128"/>
              </a:rPr>
              <a:t>Historic Traces</a:t>
            </a:r>
            <a:r>
              <a:rPr lang="en-GB" altLang="en-US" baseline="0" dirty="0" smtClean="0">
                <a:ea typeface="ＭＳ Ｐゴシック" charset="-128"/>
              </a:rPr>
              <a:t> example: four state random process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F78B31B-DE85-1243-865C-8DD5B3D9B11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9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A86427F-521D-A84D-BDE8-4E86C638275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92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929E64-5F39-D442-8141-6266F7734C72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66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44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98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45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56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F745DEA-4E18-434D-8F1A-28D1BB1CA77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641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47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6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5694D0-A099-014F-B84E-CF523323230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6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C9CB39-919E-FB43-B2C4-498416B51117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1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CBFD1F-521E-3F49-910C-C9A463588E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8F2B33-C700-FB4D-919A-5C8C324EBB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8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B26E0D2-60BE-BB4C-ACE1-E997DCF8EF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2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E25389-BAC4-0C48-A4CF-16594144409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2060"/>
          </a:solidFill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700338" y="6415088"/>
            <a:ext cx="49672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b="0" dirty="0" smtClean="0"/>
              <a:t>Demetris Zeinalipour, Univ. of Mannheim., Germany, May 4, 2017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513" y="6386513"/>
            <a:ext cx="98583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 userDrawn="1"/>
        </p:nvSpPr>
        <p:spPr>
          <a:xfrm>
            <a:off x="6572250" y="6386513"/>
            <a:ext cx="2247900" cy="328612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4F2512DF-8C6E-47D3-903C-DE80C0E5A6A3}" type="slidenum">
              <a:rPr lang="el-GR" altLang="en-US" sz="1400"/>
              <a:pPr algn="r" eaLnBrk="1" hangingPunct="1"/>
              <a:t>‹#›</a:t>
            </a:fld>
            <a:endParaRPr lang="el-GR" altLang="en-US" sz="1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324600"/>
            <a:ext cx="269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92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 smtClean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 smtClean="0">
                <a:solidFill>
                  <a:schemeClr val="bg1"/>
                </a:solidFill>
              </a:rPr>
              <a:t>Dagstuhl Seminar </a:t>
            </a:r>
            <a:r>
              <a:rPr lang="en-GB" sz="1800" b="0" i="1" smtClean="0">
                <a:solidFill>
                  <a:schemeClr val="bg1"/>
                </a:solidFill>
              </a:rPr>
              <a:t>10042, </a:t>
            </a:r>
            <a:r>
              <a:rPr lang="en-US" sz="1800" b="0" i="1" smtClean="0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DyvQLSuI00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28&amp;v=8EvioLZ6hvg" TargetMode="External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Airplace_Demo.mp4" TargetMode="External"/><Relationship Id="rId4" Type="http://schemas.openxmlformats.org/officeDocument/2006/relationships/image" Target="../media/image52.png"/><Relationship Id="rId5" Type="http://schemas.openxmlformats.org/officeDocument/2006/relationships/hyperlink" Target="http://youtu.be/slos5mlG1X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hyperlink" Target="https://youtu.be/MO-473oWSf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1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2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4.wmf"/><Relationship Id="rId6" Type="http://schemas.openxmlformats.org/officeDocument/2006/relationships/image" Target="../media/image7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70JV4q" TargetMode="Externa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goo.gl/ns3lq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University of Mannheim, Chair of Information Systems </a:t>
            </a:r>
            <a:r>
              <a:rPr lang="en-US" altLang="en-US" sz="1800" b="0" dirty="0" smtClean="0">
                <a:solidFill>
                  <a:schemeClr val="bg1"/>
                </a:solidFill>
              </a:rPr>
              <a:t>II,  </a:t>
            </a:r>
            <a:r>
              <a:rPr lang="en-US" altLang="en-US" sz="1800" b="0" dirty="0">
                <a:solidFill>
                  <a:schemeClr val="bg1"/>
                </a:solidFill>
              </a:rPr>
              <a:t/>
            </a:r>
            <a:br>
              <a:rPr lang="en-US" altLang="en-US" sz="1800" b="0" dirty="0">
                <a:solidFill>
                  <a:schemeClr val="bg1"/>
                </a:solidFill>
              </a:rPr>
            </a:br>
            <a:r>
              <a:rPr lang="en-US" altLang="en-US" sz="1800" b="0" dirty="0" smtClean="0">
                <a:solidFill>
                  <a:schemeClr val="bg1"/>
                </a:solidFill>
              </a:rPr>
              <a:t>Mannheim, Germany, May 4, </a:t>
            </a:r>
            <a:r>
              <a:rPr lang="en-US" altLang="en-US" sz="1800" b="0" dirty="0">
                <a:solidFill>
                  <a:schemeClr val="bg1"/>
                </a:solidFill>
              </a:rPr>
              <a:t>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a typeface="ＭＳ Ｐゴシック" charset="-128"/>
              </a:rPr>
              <a:t>Indoor Data Management in Anyplace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Demetris 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Assistant Professor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Department of Computer Science, University of Cyprus, Cyprus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Humboldt Fellow @ Max </a:t>
            </a:r>
            <a:r>
              <a:rPr lang="en-US" altLang="en-US" sz="2000" b="0" dirty="0">
                <a:solidFill>
                  <a:schemeClr val="tx1"/>
                </a:solidFill>
              </a:rPr>
              <a:t>Planck Institute for Informatics, Germany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latin typeface="Courier New" pitchFamily="49" charset="0"/>
              </a:rPr>
              <a:t>http://</a:t>
            </a:r>
            <a:r>
              <a:rPr lang="en-US" altLang="en-US" sz="2000" b="0" dirty="0" err="1">
                <a:latin typeface="Courier New" pitchFamily="49" charset="0"/>
              </a:rPr>
              <a:t>www.cs.ucy.ac.cy</a:t>
            </a:r>
            <a:r>
              <a:rPr lang="en-US" altLang="en-US" sz="2000" b="0" dirty="0">
                <a:latin typeface="Courier New" pitchFamily="49" charset="0"/>
              </a:rPr>
              <a:t>/~</a:t>
            </a:r>
            <a:r>
              <a:rPr lang="en-US" altLang="en-US" sz="2000" b="0" dirty="0" err="1">
                <a:latin typeface="Courier New" pitchFamily="49" charset="0"/>
              </a:rPr>
              <a:t>dzeina</a:t>
            </a:r>
            <a:r>
              <a:rPr lang="en-US" altLang="en-US" sz="2000" b="0" dirty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>
                <a:latin typeface="Courier New" pitchFamily="49" charset="0"/>
              </a:rPr>
              <a:t>dzeina@cs.ucy.ac.cy</a:t>
            </a:r>
            <a:r>
              <a:rPr lang="en-US" altLang="en-US" sz="2000" b="0" dirty="0">
                <a:latin typeface="Courier New" pitchFamily="49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6010275"/>
            <a:ext cx="43402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4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9415463" y="8324850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Anyplace Open Maps</a:t>
            </a:r>
            <a:endParaRPr lang="en-GB" altLang="en-US" sz="360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0676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263" y="3863396"/>
            <a:ext cx="8067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~1,000 mapping attempts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~100,000 user interactions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dirty="0" smtClean="0">
                <a:solidFill>
                  <a:srgbClr val="FF0000"/>
                </a:solidFill>
              </a:rPr>
              <a:t>20,000 users visited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More than 80 forks on </a:t>
            </a:r>
            <a:r>
              <a:rPr lang="en-US" dirty="0" err="1" smtClean="0">
                <a:solidFill>
                  <a:srgbClr val="FF0000"/>
                </a:solidFill>
              </a:rPr>
              <a:t>Github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11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 err="1">
                <a:ea typeface="ＭＳ Ｐゴシック" charset="-128"/>
              </a:rPr>
              <a:t>Radiomap</a:t>
            </a:r>
            <a:r>
              <a:rPr lang="en-US" altLang="en-US" sz="4000" dirty="0"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 smtClean="0">
                <a:ea typeface="ＭＳ Ｐゴシック" charset="-128"/>
              </a:rPr>
              <a:t>MDM’15</a:t>
            </a:r>
            <a:endParaRPr lang="en-US" altLang="en-US" dirty="0" smtClean="0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 smtClean="0">
                <a:ea typeface="ＭＳ Ｐゴシック" charset="-128"/>
              </a:rPr>
              <a:t>Future Challenges</a:t>
            </a:r>
            <a:endParaRPr lang="en-US" altLang="en-US" sz="4000" dirty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Location Accuracy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 baseline="30000"/>
              <a:t>Rainer Mautz, ETH Zurich, 2011</a:t>
            </a:r>
            <a:endParaRPr lang="en-US" altLang="en-US" sz="2000" b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64163" y="1666875"/>
            <a:ext cx="1439862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03800" y="1268413"/>
            <a:ext cx="4824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Room Level Accuracy</a:t>
            </a:r>
          </a:p>
        </p:txBody>
      </p:sp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Ultrasound:</a:t>
            </a:r>
          </a:p>
        </p:txBody>
      </p: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aseline="30000"/>
              <a:t>AOA, TOA, TDOA, signal reflection</a:t>
            </a:r>
            <a:endParaRPr lang="en-US" altLang="en-US"/>
          </a:p>
        </p:txBody>
      </p:sp>
      <p:pic>
        <p:nvPicPr>
          <p:cNvPr id="21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Infrared (IR)</a:t>
            </a:r>
            <a:endParaRPr lang="en-US" altLang="en-US"/>
          </a:p>
        </p:txBody>
      </p:sp>
      <p:pic>
        <p:nvPicPr>
          <p:cNvPr id="215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Firefly delivers 3mm accuracy</a:t>
            </a:r>
            <a:endParaRPr lang="en-US" altLang="en-US"/>
          </a:p>
        </p:txBody>
      </p:sp>
      <p:sp>
        <p:nvSpPr>
          <p:cNvPr id="21520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Ultra Wide Band (UWB)</a:t>
            </a:r>
            <a:endParaRPr lang="en-US" altLang="en-US"/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TOA, TDOA</a:t>
            </a:r>
            <a:endParaRPr lang="en-US" altLang="en-US"/>
          </a:p>
        </p:txBody>
      </p:sp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aseline="30000"/>
              <a:t>Radio Frequency IDentification (RFID)</a:t>
            </a:r>
            <a:endParaRPr lang="en-US" altLang="en-US"/>
          </a:p>
        </p:txBody>
      </p:sp>
      <p:sp>
        <p:nvSpPr>
          <p:cNvPr id="21524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Cell of Origin, Signal Strength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Accuracy</a:t>
            </a:r>
            <a:endParaRPr lang="en-US" dirty="0"/>
          </a:p>
        </p:txBody>
      </p:sp>
      <p:sp>
        <p:nvSpPr>
          <p:cNvPr id="2355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Infrastructure-free systems: </a:t>
            </a:r>
            <a:r>
              <a:rPr lang="en-US" altLang="en-US" sz="2800" b="1">
                <a:solidFill>
                  <a:srgbClr val="FF0000"/>
                </a:solidFill>
                <a:ea typeface="ＭＳ Ｐゴシック" charset="-128"/>
              </a:rPr>
              <a:t>don’t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 </a:t>
            </a:r>
            <a:r>
              <a:rPr lang="en-US" altLang="en-US" sz="2800">
                <a:ea typeface="ＭＳ Ｐゴシック" charset="-128"/>
              </a:rPr>
              <a:t>for the provisioning of </a:t>
            </a:r>
            <a:r>
              <a:rPr lang="en-US" altLang="en-US" sz="2800" b="1">
                <a:ea typeface="ＭＳ Ｐゴシック" charset="-128"/>
              </a:rPr>
              <a:t>location signals </a:t>
            </a:r>
            <a:r>
              <a:rPr lang="en-US" altLang="en-US" sz="2800">
                <a:ea typeface="ＭＳ Ｐゴシック" charset="-128"/>
              </a:rPr>
              <a:t>(e.g., GPS, Wi-Fi, Cellular, Magnetic, IMU)</a:t>
            </a:r>
          </a:p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Infrastructure-based systems: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</a:t>
            </a:r>
            <a:r>
              <a:rPr lang="en-US" altLang="en-US" sz="2800">
                <a:ea typeface="ＭＳ Ｐゴシック" charset="-128"/>
              </a:rPr>
              <a:t> (e.g., proprietary transmitters, beacons, antennas and cabling)</a:t>
            </a:r>
          </a:p>
          <a:p>
            <a:pPr lvl="1"/>
            <a:r>
              <a:rPr lang="en-US" altLang="en-US" sz="2400" b="1">
                <a:ea typeface="ＭＳ Ｐゴシック" charset="-128"/>
              </a:rPr>
              <a:t>Bluetooth Low Energy (BLE) beacons: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>
                <a:ea typeface="ＭＳ Ｐゴシック" charset="-128"/>
                <a:sym typeface="Wingdings" charset="2"/>
              </a:rPr>
              <a:t>iBeacons (Apple)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Ultrasound: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ALPS (CMU)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Visible Light</a:t>
            </a:r>
            <a:r>
              <a:rPr lang="en-US" altLang="en-US" sz="2400">
                <a:ea typeface="ＭＳ Ｐゴシック" charset="-128"/>
                <a:sym typeface="Wingdings" charset="2"/>
              </a:rPr>
              <a:t>: EPSILON (Microsoft Research)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 Wide Band (UWB):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Decawave</a:t>
            </a:r>
            <a:endParaRPr lang="en-US" altLang="en-US" sz="2400"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3850" y="1196975"/>
            <a:ext cx="8424863" cy="18002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Anyplace 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17351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(Outdoor/Indoor)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Cell ID: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Cell ID is the Unique Identifier of Cellular Towers.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Cell ID Databases</a:t>
            </a:r>
          </a:p>
          <a:p>
            <a:pPr marL="914400" lvl="1" indent="-514350"/>
            <a:r>
              <a:rPr lang="en-US" altLang="en-US" sz="1800" b="1">
                <a:ea typeface="ＭＳ Ｐゴシック" charset="-128"/>
              </a:rPr>
              <a:t>Skyhook Wireless (2003), MA, USA (Apple, Samsung): 30 million+ cell towers, 1 Billion Wi-Fi APs, 1 billion+ geolocated IPs, </a:t>
            </a:r>
            <a:r>
              <a:rPr lang="en-US" altLang="en-US" sz="1800">
                <a:ea typeface="ＭＳ Ｐゴシック" charset="-128"/>
              </a:rPr>
              <a:t>7 billion+ monthly location requests and 2.5 million geofencable POIs.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Google Geolocation “Big” Database (similar)</a:t>
            </a: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1200" b="1">
              <a:ea typeface="ＭＳ Ｐゴシック" charset="-128"/>
            </a:endParaRPr>
          </a:p>
          <a:p>
            <a:pPr marL="514350" indent="-514350"/>
            <a:endParaRPr lang="en-US" altLang="en-US" sz="1800">
              <a:ea typeface="ＭＳ Ｐゴシック" charset="-128"/>
            </a:endParaRPr>
          </a:p>
          <a:p>
            <a:pPr marL="914400" lvl="1" indent="-514350"/>
            <a:endParaRPr lang="en-US" altLang="en-US" sz="1600">
              <a:ea typeface="ＭＳ Ｐゴシック" charset="-128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96975"/>
            <a:ext cx="86518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4946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03800" y="4811713"/>
            <a:ext cx="36718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Disadvantages: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Low accuracy: 30-50m (indoor) to 1-30km (outdoor).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Serving cell is not always the nearest. </a:t>
            </a:r>
            <a:endParaRPr lang="en-US" sz="4000" b="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205038"/>
            <a:ext cx="17176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(Indoor)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Inertial Measurement Units (IMU)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3D acceleration, 3D gyroscope, digital compass using dead reckoning (calculate next position based on prior).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Disadvantages</a:t>
            </a:r>
          </a:p>
          <a:p>
            <a:pPr marL="914400" lvl="1" indent="-514350"/>
            <a:r>
              <a:rPr lang="en-US" altLang="en-US" sz="2000" b="1">
                <a:ea typeface="ＭＳ Ｐゴシック" charset="-128"/>
              </a:rPr>
              <a:t>Suffers from drift </a:t>
            </a:r>
            <a:r>
              <a:rPr lang="en-US" altLang="en-US" sz="2000">
                <a:ea typeface="ＭＳ Ｐゴシック" charset="-128"/>
              </a:rPr>
              <a:t>(difference between where the system thinks it is located, and the actual location</a:t>
            </a:r>
            <a:r>
              <a:rPr lang="en-US" altLang="en-US" sz="1800">
                <a:ea typeface="ＭＳ Ｐゴシック" charset="-128"/>
              </a:rPr>
              <a:t>)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Advantages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Sensors are available on smartphones.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Newer smartphones (iphone 5s) have motion co-processors always-on </a:t>
            </a:r>
            <a:r>
              <a:rPr lang="en-US" altLang="en-US" sz="2000" b="1">
                <a:ea typeface="ＭＳ Ｐゴシック" charset="-128"/>
              </a:rPr>
              <a:t>reading sensors </a:t>
            </a:r>
            <a:r>
              <a:rPr lang="en-US" altLang="en-US" sz="2000">
                <a:ea typeface="ＭＳ Ｐゴシック" charset="-128"/>
              </a:rPr>
              <a:t>and even providing </a:t>
            </a:r>
            <a:r>
              <a:rPr lang="en-US" altLang="en-US" sz="2000" b="1">
                <a:ea typeface="ＭＳ Ｐゴシック" charset="-128"/>
              </a:rPr>
              <a:t>activitity classifiers </a:t>
            </a:r>
            <a:r>
              <a:rPr lang="en-US" altLang="en-US" sz="2000">
                <a:ea typeface="ＭＳ Ｐゴシック" charset="-128"/>
              </a:rPr>
              <a:t>(driving, walking, running, etc.)</a:t>
            </a: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1400" b="1">
              <a:ea typeface="ＭＳ Ｐゴシック" charset="-128"/>
            </a:endParaRPr>
          </a:p>
          <a:p>
            <a:pPr marL="514350" indent="-514350"/>
            <a:endParaRPr lang="en-US" altLang="en-US" sz="2000">
              <a:ea typeface="ＭＳ Ｐゴシック" charset="-128"/>
            </a:endParaRPr>
          </a:p>
          <a:p>
            <a:pPr marL="914400" lvl="1" indent="-514350"/>
            <a:endParaRPr lang="en-US" altLang="en-US" sz="1800">
              <a:ea typeface="ＭＳ Ｐゴシック" charset="-128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25538"/>
            <a:ext cx="12398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24400"/>
            <a:ext cx="12112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7256463" y="2849563"/>
            <a:ext cx="36036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7740650" y="1268413"/>
            <a:ext cx="287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8067675" y="2794000"/>
            <a:ext cx="35877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8608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25538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450"/>
          </a:xfrm>
        </p:spPr>
        <p:txBody>
          <a:bodyPr/>
          <a:lstStyle/>
          <a:p>
            <a:pPr marL="514350" indent="-514350"/>
            <a:r>
              <a:rPr lang="en-US" altLang="en-US" sz="2600">
                <a:ea typeface="ＭＳ Ｐゴシック" charset="-128"/>
              </a:rPr>
              <a:t>References</a:t>
            </a:r>
            <a:endParaRPr lang="en-US" altLang="en-US" sz="30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[Airplace] </a:t>
            </a:r>
            <a:r>
              <a:rPr lang="en-US" altLang="en-US" sz="1700">
                <a:ea typeface="ＭＳ Ｐゴシック" charset="-128"/>
              </a:rPr>
              <a:t>"The Airplace Indoor Positioning Platform for Android Smartphones", C. Laoudias et. al.,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Best Demo Award at IEEE MDM'12. (Open Source!)</a:t>
            </a: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[HybridCywee] </a:t>
            </a:r>
            <a:r>
              <a:rPr lang="en-US" altLang="en-US" sz="1700">
                <a:ea typeface="ＭＳ Ｐゴシック" charset="-128"/>
              </a:rPr>
              <a:t> "Indoor Geolocation on Multi-Sensor Smartphones", C.-L. Li, C. Laoudias, G. Larkou, Y.-K. Tsai, D. Zeinalipour-Yazti and C. G. Panayiotou, in </a:t>
            </a:r>
            <a:r>
              <a:rPr lang="en-US" altLang="en-US" sz="1700" b="1">
                <a:ea typeface="ＭＳ Ｐゴシック" charset="-128"/>
              </a:rPr>
              <a:t>ACM Mobisys'13. </a:t>
            </a:r>
            <a:r>
              <a:rPr lang="en-US" altLang="en-US" sz="1700">
                <a:ea typeface="ＭＳ Ｐゴシック" charset="-128"/>
              </a:rPr>
              <a:t>Video at: </a:t>
            </a:r>
            <a:r>
              <a:rPr lang="en-US" altLang="en-US" sz="1700">
                <a:ea typeface="ＭＳ Ｐゴシック" charset="-128"/>
                <a:hlinkClick r:id="rId2"/>
              </a:rPr>
              <a:t>http://youtu.be/DyvQLSuI00I</a:t>
            </a:r>
            <a:endParaRPr lang="en-US" altLang="en-US" sz="17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[UcyCywee] </a:t>
            </a:r>
            <a:r>
              <a:rPr lang="en-US" altLang="en-US" sz="1700">
                <a:ea typeface="ＭＳ Ｐゴシック" charset="-128"/>
              </a:rPr>
              <a:t>IPSN’14 Indoor Localization Competition (Microsoft Research),  Berlin, Germany, April 13-14, 2014.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2nd Position with 1.96m! </a:t>
            </a:r>
            <a:r>
              <a:rPr lang="en-US" altLang="en-US" sz="1700">
                <a:solidFill>
                  <a:srgbClr val="FF0000"/>
                </a:solidFill>
                <a:ea typeface="ＭＳ Ｐゴシック" charset="-128"/>
                <a:hlinkClick r:id="rId3"/>
              </a:rPr>
              <a:t>http://youtu.be/gQBSRw6qGn4</a:t>
            </a:r>
            <a:endParaRPr lang="en-US" altLang="en-US" sz="1700">
              <a:solidFill>
                <a:srgbClr val="FF0000"/>
              </a:solidFill>
              <a:ea typeface="ＭＳ Ｐゴシック" charset="-128"/>
            </a:endParaRPr>
          </a:p>
          <a:p>
            <a:pPr lvl="2"/>
            <a:r>
              <a:rPr lang="en-US" altLang="en-US" sz="1200" i="1">
                <a:ea typeface="ＭＳ Ｐゴシック" charset="-128"/>
              </a:rPr>
              <a:t>D. Lymberopoulos, J. Liu, X. Yang, R. R. Choudhury, </a:t>
            </a:r>
            <a:r>
              <a:rPr lang="en-US" altLang="en-US" sz="1200" b="1" i="1">
                <a:ea typeface="ＭＳ Ｐゴシック" charset="-128"/>
              </a:rPr>
              <a:t>..., C. Laoudias, D. Zeinalipour-Yazti, Y.-K. Tsai, and et. al., “A realistic evaluation and comparison of indoor location technologies: Experiences and lessons learned”, In IEEE/ACM IPSN 2015.</a:t>
            </a:r>
            <a:endParaRPr lang="en-US" altLang="en-US" sz="1800" b="1" i="1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en-US" sz="1700" b="1" baseline="30000">
                <a:solidFill>
                  <a:srgbClr val="FF0000"/>
                </a:solidFill>
                <a:ea typeface="ＭＳ Ｐゴシック" charset="-128"/>
              </a:rPr>
              <a:t>st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  </a:t>
            </a:r>
            <a:r>
              <a:rPr lang="en-US" altLang="en-US" sz="1700">
                <a:ea typeface="ＭＳ Ｐゴシック" charset="-128"/>
              </a:rPr>
              <a:t>Position at EVARILOS Open Challenge, European Union (TU Berlin, Germany), </a:t>
            </a:r>
            <a:r>
              <a:rPr lang="en-US" altLang="en-US" sz="1700" b="1">
                <a:ea typeface="ＭＳ Ｐゴシック" charset="-128"/>
              </a:rPr>
              <a:t>2014</a:t>
            </a:r>
            <a:r>
              <a:rPr lang="en-US" altLang="en-US" sz="1700">
                <a:ea typeface="ＭＳ Ｐゴシック" charset="-128"/>
              </a:rPr>
              <a:t>.</a:t>
            </a:r>
          </a:p>
          <a:p>
            <a:pPr marL="914400" lvl="1" indent="-514350"/>
            <a:endParaRPr lang="en-US" altLang="en-US" sz="26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514350" indent="-514350"/>
            <a:endParaRPr lang="en-US" altLang="en-US" sz="1900">
              <a:ea typeface="ＭＳ Ｐゴシック" charset="-12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95375"/>
            <a:ext cx="24098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6084888" y="5630863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solidFill>
                  <a:schemeClr val="tx1"/>
                </a:solidFill>
                <a:cs typeface="Arial" pitchFamily="34" charset="0"/>
              </a:rPr>
              <a:t>WiFi</a:t>
            </a: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 Fingerprinting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b="1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Received Signal Strength indicator (RSSI)</a:t>
            </a:r>
            <a:endParaRPr lang="en-US" altLang="en-US" sz="2000">
              <a:ea typeface="ＭＳ Ｐゴシック" charset="-128"/>
            </a:endParaRP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Power measurement present in a received radio signal measured in dBm (Decibel-milliwatts)</a:t>
            </a:r>
          </a:p>
          <a:p>
            <a:pPr marL="1146175" lvl="2" indent="-346075"/>
            <a:r>
              <a:rPr lang="en-US" altLang="en-US" sz="2000" b="1">
                <a:ea typeface="ＭＳ Ｐゴシック" charset="-128"/>
              </a:rPr>
              <a:t>Max RSSI (-30dBm) to Min RSSI: (−90 dBm)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84538"/>
            <a:ext cx="15144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288" y="2636838"/>
            <a:ext cx="68405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Readily provided by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smartphone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APIs 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L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ow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power 125mW (RSSI) vs. 400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(transmit)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Disadvantages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Complex propagation conditions (multipath, shadowing) due to wall, ceilings.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RSS fluctuates over time at a given location (especially in open spaces).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Unpredictable factors (people moving, doors, humidity)</a:t>
            </a: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8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606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8172450" y="2349500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’00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0938"/>
            <a:ext cx="545782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5372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WiFi Fingerprinting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n APs deployed in the area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Fingerprints r</a:t>
            </a:r>
            <a:r>
              <a:rPr lang="en-US" altLang="en-US" baseline="-25000">
                <a:ea typeface="ＭＳ Ｐゴシック" charset="-128"/>
              </a:rPr>
              <a:t>i</a:t>
            </a:r>
            <a:r>
              <a:rPr lang="en-US" altLang="en-US">
                <a:ea typeface="ＭＳ Ｐゴシック" charset="-128"/>
              </a:rPr>
              <a:t> = [ r</a:t>
            </a:r>
            <a:r>
              <a:rPr lang="en-US" altLang="en-US" baseline="-25000">
                <a:ea typeface="ＭＳ Ｐゴシック" charset="-128"/>
              </a:rPr>
              <a:t>i1</a:t>
            </a:r>
            <a:r>
              <a:rPr lang="en-US" altLang="en-US">
                <a:ea typeface="ＭＳ Ｐゴシック" charset="-128"/>
              </a:rPr>
              <a:t>, r</a:t>
            </a:r>
            <a:r>
              <a:rPr lang="en-US" altLang="en-US" baseline="-25000">
                <a:ea typeface="ＭＳ Ｐゴシック" charset="-128"/>
              </a:rPr>
              <a:t>i2</a:t>
            </a:r>
            <a:r>
              <a:rPr lang="en-US" altLang="en-US">
                <a:ea typeface="ＭＳ Ｐゴシック" charset="-128"/>
              </a:rPr>
              <a:t>, …, r</a:t>
            </a:r>
            <a:r>
              <a:rPr lang="en-US" altLang="en-US" baseline="-25000">
                <a:ea typeface="ＭＳ Ｐゴシック" charset="-128"/>
              </a:rPr>
              <a:t>in</a:t>
            </a:r>
            <a:r>
              <a:rPr lang="en-US" altLang="en-US">
                <a:ea typeface="ＭＳ Ｐゴシック" charset="-128"/>
              </a:rPr>
              <a:t>]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Averaging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276600" y="2492375"/>
          <a:ext cx="23939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9" name="Equation" r:id="rId6" imgW="1079201" imgH="292123" progId="Equation.3">
                  <p:embed/>
                </p:oleObj>
              </mc:Choice>
              <mc:Fallback>
                <p:oleObj name="Equation" r:id="rId6" imgW="1079201" imgH="292123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375"/>
                        <a:ext cx="239395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84538"/>
            <a:ext cx="3816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Repeat process for rest points in building. (IEEE MDM’12)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Use 4 </a:t>
            </a:r>
            <a:r>
              <a:rPr lang="en-US" altLang="en-US" sz="2000" b="1">
                <a:ea typeface="ＭＳ Ｐゴシック" charset="-128"/>
              </a:rPr>
              <a:t>direction mapping (NSWE)</a:t>
            </a:r>
            <a:r>
              <a:rPr lang="en-US" altLang="en-US" sz="2000">
                <a:ea typeface="ＭＳ Ｐゴシック" charset="-128"/>
              </a:rPr>
              <a:t> to overcome body blocking or reflecting the wireless signals. 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Collect measurements while </a:t>
            </a:r>
            <a:r>
              <a:rPr lang="en-US" altLang="en-US" sz="2000" b="1">
                <a:ea typeface="ＭＳ Ｐゴシック" charset="-128"/>
              </a:rPr>
              <a:t>walking</a:t>
            </a:r>
            <a:r>
              <a:rPr lang="en-US" altLang="en-US" sz="2000">
                <a:ea typeface="ＭＳ Ｐゴシック" charset="-128"/>
              </a:rPr>
              <a:t> in </a:t>
            </a:r>
            <a:r>
              <a:rPr lang="en-US" altLang="en-US" sz="2000" b="1">
                <a:ea typeface="ＭＳ Ｐゴシック" charset="-128"/>
              </a:rPr>
              <a:t>straight lines </a:t>
            </a:r>
            <a:r>
              <a:rPr lang="en-US" altLang="en-US" sz="2000">
                <a:ea typeface="ＭＳ Ｐゴシック" charset="-128"/>
              </a:rPr>
              <a:t>(IPIN’14)</a:t>
            </a: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16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57563"/>
            <a:ext cx="27193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Motivation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People</a:t>
            </a:r>
            <a:r>
              <a:rPr lang="en-US" altLang="en-US" sz="2800">
                <a:ea typeface="ＭＳ Ｐゴシック" charset="-128"/>
              </a:rPr>
              <a:t> spend </a:t>
            </a:r>
            <a:r>
              <a:rPr lang="en-US" altLang="en-US" sz="2800" b="1">
                <a:ea typeface="ＭＳ Ｐゴシック" charset="-128"/>
              </a:rPr>
              <a:t>80-90% </a:t>
            </a:r>
            <a:r>
              <a:rPr lang="en-US" altLang="en-US" sz="2800">
                <a:ea typeface="ＭＳ Ｐゴシック" charset="-128"/>
              </a:rPr>
              <a:t>of their time indoors – USA Environmental Protection Agency 2011.</a:t>
            </a:r>
          </a:p>
          <a:p>
            <a:pPr marL="514350" indent="-514350"/>
            <a:r>
              <a:rPr lang="en-US" altLang="en-US" sz="2800">
                <a:ea typeface="ＭＳ Ｐゴシック" charset="-128"/>
              </a:rPr>
              <a:t>&gt;</a:t>
            </a:r>
            <a:r>
              <a:rPr lang="en-US" altLang="en-US" sz="2800" b="1">
                <a:ea typeface="ＭＳ Ｐゴシック" charset="-128"/>
              </a:rPr>
              <a:t>85%</a:t>
            </a:r>
            <a:r>
              <a:rPr lang="en-US" altLang="en-US" sz="2800">
                <a:ea typeface="ＭＳ Ｐゴシック" charset="-128"/>
              </a:rPr>
              <a:t> </a:t>
            </a:r>
            <a:r>
              <a:rPr lang="en-US" altLang="en-US" sz="2800" b="1">
                <a:ea typeface="ＭＳ Ｐゴシック" charset="-128"/>
              </a:rPr>
              <a:t>of data </a:t>
            </a:r>
            <a:r>
              <a:rPr lang="en-US" altLang="en-US" sz="2800">
                <a:ea typeface="ＭＳ Ｐゴシック" charset="-128"/>
              </a:rPr>
              <a:t>and </a:t>
            </a:r>
            <a:r>
              <a:rPr lang="en-US" altLang="en-US" sz="2800" b="1">
                <a:ea typeface="ＭＳ Ｐゴシック" charset="-128"/>
              </a:rPr>
              <a:t>70% of voice </a:t>
            </a:r>
            <a:r>
              <a:rPr lang="en-US" altLang="en-US" sz="2800">
                <a:ea typeface="ＭＳ Ｐゴシック" charset="-128"/>
              </a:rPr>
              <a:t>traffic originates from within buildings – Nokia 2012.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55650" y="2924175"/>
            <a:ext cx="7562850" cy="3402013"/>
            <a:chOff x="755650" y="2708275"/>
            <a:chExt cx="7562849" cy="3401088"/>
          </a:xfrm>
        </p:grpSpPr>
        <p:grpSp>
          <p:nvGrpSpPr>
            <p:cNvPr id="8196" name="Group 10"/>
            <p:cNvGrpSpPr>
              <a:grpSpLocks/>
            </p:cNvGrpSpPr>
            <p:nvPr/>
          </p:nvGrpSpPr>
          <p:grpSpPr bwMode="auto">
            <a:xfrm>
              <a:off x="755650" y="2708275"/>
              <a:ext cx="7562849" cy="3400425"/>
              <a:chOff x="611560" y="2564904"/>
              <a:chExt cx="8064896" cy="3615283"/>
            </a:xfrm>
          </p:grpSpPr>
          <p:pic>
            <p:nvPicPr>
              <p:cNvPr id="81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2564904"/>
                <a:ext cx="2592288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3" y="2564904"/>
                <a:ext cx="2448272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437112"/>
                <a:ext cx="2619375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1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3438" y="4435617"/>
                <a:ext cx="2534008" cy="1728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2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564904"/>
                <a:ext cx="2592288" cy="1775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437113"/>
              <a:ext cx="2376264" cy="167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36866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3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pic>
        <p:nvPicPr>
          <p:cNvPr id="3686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552575"/>
            <a:ext cx="67722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68313" y="55165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357563"/>
            <a:ext cx="23574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472488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Positioning with </a:t>
            </a:r>
            <a:r>
              <a:rPr lang="en-US" altLang="en-US" sz="2800" b="1" dirty="0" err="1">
                <a:ea typeface="ＭＳ Ｐゴシック" charset="-128"/>
              </a:rPr>
              <a:t>WiFi</a:t>
            </a:r>
            <a:r>
              <a:rPr lang="en-US" altLang="en-US" sz="2800" b="1" dirty="0">
                <a:ea typeface="ＭＳ Ｐゴシック" charset="-128"/>
              </a:rPr>
              <a:t> Fingerprint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Collect Fingerprint s = [ s</a:t>
            </a:r>
            <a:r>
              <a:rPr lang="en-US" altLang="en-US" sz="2000" baseline="-25000" dirty="0">
                <a:ea typeface="ＭＳ Ｐゴシック" charset="-128"/>
              </a:rPr>
              <a:t>1</a:t>
            </a:r>
            <a:r>
              <a:rPr lang="en-US" altLang="en-US" sz="2000" dirty="0">
                <a:ea typeface="ＭＳ Ｐゴシック" charset="-128"/>
              </a:rPr>
              <a:t>, s</a:t>
            </a:r>
            <a:r>
              <a:rPr lang="en-US" altLang="en-US" sz="2000" baseline="-25000" dirty="0">
                <a:ea typeface="ＭＳ Ｐゴシック" charset="-128"/>
              </a:rPr>
              <a:t>2</a:t>
            </a:r>
            <a:r>
              <a:rPr lang="en-US" altLang="en-US" sz="2000" dirty="0">
                <a:ea typeface="ＭＳ Ｐゴシック" charset="-128"/>
              </a:rPr>
              <a:t>, …, </a:t>
            </a:r>
            <a:r>
              <a:rPr lang="en-US" altLang="en-US" sz="2000" dirty="0" err="1">
                <a:ea typeface="ＭＳ Ｐゴシック" charset="-128"/>
              </a:rPr>
              <a:t>s</a:t>
            </a:r>
            <a:r>
              <a:rPr lang="en-US" altLang="en-US" sz="2000" baseline="-25000" dirty="0" err="1">
                <a:ea typeface="ＭＳ Ｐゴシック" charset="-128"/>
              </a:rPr>
              <a:t>n</a:t>
            </a:r>
            <a:r>
              <a:rPr lang="en-US" altLang="en-US" sz="2000" dirty="0">
                <a:ea typeface="ＭＳ Ｐゴシック" charset="-128"/>
              </a:rPr>
              <a:t>]</a:t>
            </a:r>
            <a:endParaRPr lang="en-US" altLang="en-US" sz="2000" baseline="30000" dirty="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Compute distance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and position user at: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Nearest Neighbor (NN)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K) </a:t>
            </a:r>
            <a:r>
              <a:rPr lang="en-US" altLang="en-US" sz="2000" dirty="0" smtClean="0">
                <a:ea typeface="ＭＳ Ｐゴシック" charset="-128"/>
              </a:rPr>
              <a:t>[convex </a:t>
            </a:r>
            <a:r>
              <a:rPr lang="en-US" altLang="en-US" sz="2000" dirty="0">
                <a:ea typeface="ＭＳ Ｐゴシック" charset="-128"/>
              </a:rPr>
              <a:t>combination of k </a:t>
            </a:r>
            <a:r>
              <a:rPr lang="en-US" altLang="en-US" sz="2000" dirty="0" err="1" smtClean="0">
                <a:ea typeface="ＭＳ Ｐゴシック" charset="-128"/>
              </a:rPr>
              <a:t>loc</a:t>
            </a:r>
            <a:r>
              <a:rPr lang="en-US" altLang="en-US" sz="2000" dirty="0" smtClean="0">
                <a:ea typeface="ＭＳ Ｐゴシック" charset="-128"/>
              </a:rPr>
              <a:t>]</a:t>
            </a:r>
            <a:endParaRPr lang="en-US" altLang="en-US" sz="1600" dirty="0">
              <a:ea typeface="ＭＳ Ｐゴシック" charset="-128"/>
            </a:endParaRP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Weighted 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altLang="en-US" sz="1600" baseline="30000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5878513"/>
            <a:ext cx="89296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2051050" y="4221163"/>
            <a:ext cx="173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>
                <a:solidFill>
                  <a:srgbClr val="FF0000"/>
                </a:solidFill>
              </a:rPr>
              <a:t>s = [ -70, -51]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0425" y="3644900"/>
            <a:ext cx="2660650" cy="2135188"/>
            <a:chOff x="4499992" y="3356992"/>
            <a:chExt cx="2661306" cy="2135272"/>
          </a:xfrm>
        </p:grpSpPr>
        <p:sp>
          <p:nvSpPr>
            <p:cNvPr id="38921" name="Rectangle 12"/>
            <p:cNvSpPr>
              <a:spLocks noChangeArrowheads="1"/>
            </p:cNvSpPr>
            <p:nvPr/>
          </p:nvSpPr>
          <p:spPr bwMode="auto">
            <a:xfrm>
              <a:off x="5076056" y="3356992"/>
              <a:ext cx="14109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/>
                <a:t>RadioMap</a:t>
              </a:r>
            </a:p>
          </p:txBody>
        </p:sp>
        <p:sp>
          <p:nvSpPr>
            <p:cNvPr id="38922" name="Rectangle 13"/>
            <p:cNvSpPr>
              <a:spLocks noChangeArrowheads="1"/>
            </p:cNvSpPr>
            <p:nvPr/>
          </p:nvSpPr>
          <p:spPr bwMode="auto">
            <a:xfrm>
              <a:off x="4499992" y="3861048"/>
              <a:ext cx="2661306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 = [ -71, -82, (x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 = [ -65, -80, (x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…	</a:t>
              </a:r>
            </a:p>
            <a:p>
              <a:pPr eaLnBrk="1" hangingPunct="1"/>
              <a:r>
                <a:rPr lang="en-US" altLang="en-US" sz="2000" b="0">
                  <a:solidFill>
                    <a:srgbClr val="FF0000"/>
                  </a:solidFill>
                </a:rPr>
                <a:t>r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 = [ -73, -44, (x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,y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)]</a:t>
              </a:r>
            </a:p>
            <a:p>
              <a:pPr eaLnBrk="1" hangingPunct="1"/>
              <a:endParaRPr lang="en-US" altLang="en-US" sz="2000" b="0"/>
            </a:p>
          </p:txBody>
        </p:sp>
      </p:grpSp>
      <p:cxnSp>
        <p:nvCxnSpPr>
          <p:cNvPr id="24584" name="Straight Arrow Connector 17"/>
          <p:cNvCxnSpPr>
            <a:cxnSpLocks noChangeShapeType="1"/>
          </p:cNvCxnSpPr>
          <p:nvPr/>
        </p:nvCxnSpPr>
        <p:spPr bwMode="auto">
          <a:xfrm>
            <a:off x="2916238" y="4870450"/>
            <a:ext cx="25923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2843213" y="4941888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b="0"/>
              <a:t>NN, KNN, WKNN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 Demo</a:t>
            </a:r>
            <a:endParaRPr lang="en-US" dirty="0"/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0" y="5949950"/>
            <a:ext cx="89296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40963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tx1"/>
                </a:solidFill>
              </a:rPr>
              <a:t>	"The Airplace Indoor Positioning Platform for Android Smartphones", C. Laoudias, G. Constantinou, M. Constantinides, S. Nicolaou, D. Zeinalipour-Yazti, C. G. Panayiotou, Best Demo Award at IEEE MDM'12. (Open Source!)</a:t>
            </a:r>
          </a:p>
        </p:txBody>
      </p:sp>
      <p:pic>
        <p:nvPicPr>
          <p:cNvPr id="4096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79500"/>
            <a:ext cx="7323137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627313" y="4964113"/>
            <a:ext cx="3457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u="sng" dirty="0">
                <a:solidFill>
                  <a:srgbClr val="FF0000"/>
                </a:solidFill>
                <a:hlinkClick r:id="rId5"/>
              </a:rPr>
              <a:t>Video</a:t>
            </a:r>
            <a:endParaRPr lang="en-US" altLang="en-US" sz="4400" u="sng" dirty="0">
              <a:solidFill>
                <a:srgbClr val="FF0000"/>
              </a:solidFill>
            </a:endParaRP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5435600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Works best in confined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Hybrid Wi-Fi/IMU/Outdoor Anyplace</a:t>
            </a:r>
          </a:p>
        </p:txBody>
      </p:sp>
      <p:pic>
        <p:nvPicPr>
          <p:cNvPr id="430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4775"/>
            <a:ext cx="7489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2"/>
          <p:cNvSpPr txBox="1">
            <a:spLocks noChangeArrowheads="1"/>
          </p:cNvSpPr>
          <p:nvPr/>
        </p:nvSpPr>
        <p:spPr bwMode="auto">
          <a:xfrm>
            <a:off x="3348038" y="4941888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4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</a:t>
            </a:r>
            <a:r>
              <a:rPr lang="en-US" altLang="en-US" sz="1200"/>
              <a:t>(MDM '15)</a:t>
            </a:r>
            <a:r>
              <a:rPr lang="en-US" altLang="en-US" sz="1200" b="0"/>
              <a:t>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>
                <a:solidFill>
                  <a:srgbClr val="FF0000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ea typeface="ＭＳ Ｐゴシック" charset="-128"/>
              </a:rPr>
              <a:t>MDM’15</a:t>
            </a:r>
            <a:endParaRPr lang="en-US" altLang="en-US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dirty="0">
                <a:ea typeface="ＭＳ Ｐゴシック" charset="-128"/>
              </a:rPr>
              <a:t>An IIN Service can continuously </a:t>
            </a:r>
            <a:r>
              <a:rPr lang="en-US" altLang="en-US" sz="2800" b="1" dirty="0">
                <a:ea typeface="ＭＳ Ｐゴシック" charset="-128"/>
              </a:rPr>
              <a:t>“know” (</a:t>
            </a:r>
            <a:r>
              <a:rPr lang="en-US" altLang="en-US" sz="2800" b="1" dirty="0" err="1">
                <a:ea typeface="ＭＳ Ｐゴシック" charset="-128"/>
              </a:rPr>
              <a:t>surveil</a:t>
            </a:r>
            <a:r>
              <a:rPr lang="en-US" altLang="en-US" sz="2800" b="1" dirty="0">
                <a:ea typeface="ＭＳ Ｐゴシック" charset="-128"/>
              </a:rPr>
              <a:t>, track or monitor) </a:t>
            </a:r>
            <a:r>
              <a:rPr lang="en-US" altLang="en-US" sz="2800" dirty="0">
                <a:ea typeface="ＭＳ Ｐゴシック" charset="-128"/>
              </a:rPr>
              <a:t>the location of a user while serving them.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Location tracking</a:t>
            </a:r>
            <a:r>
              <a:rPr lang="en-US" altLang="en-US" sz="2800" dirty="0">
                <a:ea typeface="ＭＳ Ｐゴシック" charset="-128"/>
              </a:rPr>
              <a:t> </a:t>
            </a:r>
            <a:r>
              <a:rPr lang="en-US" altLang="en-US" sz="2800" dirty="0" smtClean="0">
                <a:ea typeface="ＭＳ Ｐゴシック" charset="-128"/>
              </a:rPr>
              <a:t>of known individuals is </a:t>
            </a:r>
            <a:r>
              <a:rPr lang="en-US" altLang="en-US" sz="2800" dirty="0">
                <a:ea typeface="ＭＳ Ｐゴシック" charset="-128"/>
              </a:rPr>
              <a:t>unethical and can even be illegal if it is carried out without the explicit user consent. 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Imminent privacy threat</a:t>
            </a:r>
            <a:r>
              <a:rPr lang="en-US" altLang="en-US" sz="2800" dirty="0">
                <a:ea typeface="ＭＳ Ｐゴシック" charset="-128"/>
              </a:rPr>
              <a:t>, with greater impact that other </a:t>
            </a:r>
            <a:r>
              <a:rPr lang="en-US" altLang="en-US" sz="2800" b="1" dirty="0">
                <a:ea typeface="ＭＳ Ｐゴシック" charset="-128"/>
              </a:rPr>
              <a:t>privacy </a:t>
            </a:r>
            <a:r>
              <a:rPr lang="en-US" altLang="en-US" sz="2800" dirty="0">
                <a:ea typeface="ＭＳ Ｐゴシック" charset="-128"/>
              </a:rPr>
              <a:t>concerns, as it can occur at a very </a:t>
            </a:r>
            <a:r>
              <a:rPr lang="en-US" altLang="en-US" sz="2800" b="1" dirty="0">
                <a:ea typeface="ＭＳ Ｐゴシック" charset="-128"/>
              </a:rPr>
              <a:t>fine granularity</a:t>
            </a:r>
            <a:r>
              <a:rPr lang="en-US" altLang="en-US" sz="2800" dirty="0">
                <a:ea typeface="ＭＳ Ｐゴシック" charset="-128"/>
              </a:rPr>
              <a:t>. It reveals: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The stores / products of interest in a mall.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The book shelves of interest in a library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dirty="0">
                <a:ea typeface="ＭＳ Ｐゴシック" charset="-128"/>
              </a:rPr>
              <a:t>Artifacts observed in a museum, etc.</a:t>
            </a:r>
            <a:endParaRPr lang="en-US" altLang="en-US" sz="1600" baseline="30000" dirty="0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 services might become </a:t>
            </a:r>
            <a:r>
              <a:rPr lang="en-US" altLang="en-US" sz="2800" b="1">
                <a:ea typeface="ＭＳ Ｐゴシック" charset="-128"/>
              </a:rPr>
              <a:t>attractive targets </a:t>
            </a:r>
            <a:r>
              <a:rPr lang="en-US" altLang="en-US" sz="2800">
                <a:ea typeface="ＭＳ Ｐゴシック" charset="-128"/>
              </a:rPr>
              <a:t>for </a:t>
            </a:r>
            <a:r>
              <a:rPr lang="en-US" altLang="en-US" sz="2800" b="1">
                <a:ea typeface="ＭＳ Ｐゴシック" charset="-128"/>
              </a:rPr>
              <a:t>hackers</a:t>
            </a:r>
            <a:r>
              <a:rPr lang="en-US" altLang="en-US" sz="2800">
                <a:ea typeface="ＭＳ Ｐゴシック" charset="-128"/>
              </a:rPr>
              <a:t>, aiming to </a:t>
            </a:r>
            <a:r>
              <a:rPr lang="en-US" altLang="en-US" sz="2800" b="1">
                <a:ea typeface="ＭＳ Ｐゴシック" charset="-128"/>
              </a:rPr>
              <a:t>steal location </a:t>
            </a:r>
            <a:r>
              <a:rPr lang="en-US" altLang="en-US" sz="2800">
                <a:ea typeface="ＭＳ Ｐゴシック" charset="-128"/>
              </a:rPr>
              <a:t>data and carry out </a:t>
            </a:r>
            <a:r>
              <a:rPr lang="en-US" altLang="en-US" sz="2800" b="1">
                <a:ea typeface="ＭＳ Ｐゴシック" charset="-128"/>
              </a:rPr>
              <a:t>illegal acts </a:t>
            </a:r>
            <a:r>
              <a:rPr lang="en-US" altLang="en-US" sz="2800">
                <a:ea typeface="ＭＳ Ｐゴシック" charset="-128"/>
              </a:rPr>
              <a:t>(e.g., break into houses).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should be considered as </a:t>
            </a:r>
            <a:r>
              <a:rPr lang="en-US" altLang="en-US" sz="2800" b="1">
                <a:ea typeface="ＭＳ Ｐゴシック" charset="-128"/>
              </a:rPr>
              <a:t>fundamentally untrusted </a:t>
            </a:r>
            <a:r>
              <a:rPr lang="en-US" altLang="en-US" sz="2800">
                <a:ea typeface="ＭＳ Ｐゴシック" charset="-128"/>
              </a:rPr>
              <a:t>entities, so we aim to devise techniques that allow the </a:t>
            </a:r>
            <a:r>
              <a:rPr lang="en-US" altLang="en-US" sz="2800" b="1">
                <a:ea typeface="ＭＳ Ｐゴシック" charset="-128"/>
              </a:rPr>
              <a:t>exploitation of IIN </a:t>
            </a:r>
            <a:r>
              <a:rPr lang="en-US" altLang="en-US" sz="2800">
                <a:ea typeface="ＭＳ Ｐゴシック" charset="-128"/>
              </a:rPr>
              <a:t>utility with </a:t>
            </a:r>
            <a:r>
              <a:rPr lang="en-US" altLang="en-US" sz="2800" b="1">
                <a:ea typeface="ＭＳ Ｐゴシック" charset="-128"/>
              </a:rPr>
              <a:t>controllable privacy </a:t>
            </a:r>
            <a:r>
              <a:rPr lang="en-US" altLang="en-US" sz="2800">
                <a:ea typeface="ＭＳ Ｐゴシック" charset="-128"/>
              </a:rPr>
              <a:t>to the user.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Privacy vs. No Privacy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Location Privacy: </a:t>
            </a:r>
            <a:r>
              <a:rPr lang="en-US" altLang="en-US" sz="2400">
                <a:ea typeface="ＭＳ Ｐゴシック" charset="-128"/>
              </a:rPr>
              <a:t>when location estimated by user device (current Anyplace) –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data is outdated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400" b="1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No Location Privacy: </a:t>
            </a:r>
            <a:r>
              <a:rPr lang="en-US" altLang="en-US" sz="2400">
                <a:ea typeface="ＭＳ Ｐゴシック" charset="-128"/>
              </a:rPr>
              <a:t>when the location is derived continuously by the IIN (most IIN services)</a:t>
            </a:r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18319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IIN Service</a:t>
            </a:r>
          </a:p>
        </p:txBody>
      </p:sp>
      <p:pic>
        <p:nvPicPr>
          <p:cNvPr id="51205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12239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602038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3"/>
          <p:cNvSpPr txBox="1">
            <a:spLocks noChangeArrowheads="1"/>
          </p:cNvSpPr>
          <p:nvPr/>
        </p:nvSpPr>
        <p:spPr bwMode="auto">
          <a:xfrm>
            <a:off x="898525" y="3243263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4211638" y="27813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2879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I can see these Reference Points, where am I?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211638" y="36449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96975"/>
            <a:ext cx="1285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27538" y="3789363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(x,y)!</a:t>
            </a:r>
          </a:p>
        </p:txBody>
      </p:sp>
      <p:sp>
        <p:nvSpPr>
          <p:cNvPr id="51214" name="TextBox 28"/>
          <p:cNvSpPr txBox="1">
            <a:spLocks noChangeArrowheads="1"/>
          </p:cNvSpPr>
          <p:nvPr/>
        </p:nvSpPr>
        <p:spPr bwMode="auto">
          <a:xfrm>
            <a:off x="1835150" y="1052513"/>
            <a:ext cx="1944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/>
              <a:t> </a:t>
            </a:r>
          </a:p>
        </p:txBody>
      </p:sp>
      <p:sp>
        <p:nvSpPr>
          <p:cNvPr id="51215" name="TextBox 30"/>
          <p:cNvSpPr txBox="1">
            <a:spLocks noChangeArrowheads="1"/>
          </p:cNvSpPr>
          <p:nvPr/>
        </p:nvSpPr>
        <p:spPr bwMode="auto">
          <a:xfrm flipH="1">
            <a:off x="900113" y="4797425"/>
            <a:ext cx="4248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User u</a:t>
            </a:r>
          </a:p>
        </p:txBody>
      </p:sp>
      <p:sp>
        <p:nvSpPr>
          <p:cNvPr id="32" name="Smiley Face 31"/>
          <p:cNvSpPr>
            <a:spLocks noChangeArrowheads="1"/>
          </p:cNvSpPr>
          <p:nvPr/>
        </p:nvSpPr>
        <p:spPr bwMode="auto">
          <a:xfrm>
            <a:off x="2484438" y="1052513"/>
            <a:ext cx="574675" cy="576262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1217" name="Rectangle 22"/>
          <p:cNvSpPr>
            <a:spLocks noChangeArrowheads="1"/>
          </p:cNvSpPr>
          <p:nvPr/>
        </p:nvSpPr>
        <p:spPr bwMode="auto">
          <a:xfrm>
            <a:off x="611188" y="5300663"/>
            <a:ext cx="81010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400" b="0" i="1"/>
              <a:t>Towards planet-scale localization on smartphones with a partial radiomap"</a:t>
            </a:r>
            <a:r>
              <a:rPr lang="en-US" altLang="en-US" sz="1400" b="0"/>
              <a:t>, A. Konstantinidis, G. Chatzimilioudis, C. Laoudias, S. Nicolaou and D. Zeinalipour-Yazti. In ACM HotPlanet'12, in conjunction with </a:t>
            </a:r>
            <a:r>
              <a:rPr lang="en-US" altLang="en-US" sz="1400"/>
              <a:t>ACM MobiSys '12, </a:t>
            </a:r>
            <a:r>
              <a:rPr lang="en-US" altLang="en-US" sz="1400" b="0"/>
              <a:t>ACM, Pages: 9--14, 2012.</a:t>
            </a:r>
          </a:p>
          <a:p>
            <a:pPr eaLnBrk="1" hangingPunct="1">
              <a:buFontTx/>
              <a:buChar char="-"/>
            </a:pPr>
            <a:r>
              <a:rPr lang="en-US" altLang="en-US" sz="1400" b="0" i="1"/>
              <a:t> Privacy-Preserving Indoor Localization on Smartphones</a:t>
            </a:r>
            <a:r>
              <a:rPr lang="en-US" altLang="en-US" sz="1400" b="0"/>
              <a:t>, Andreas Konstantinidis, Paschalis Mpeis, Demetrios Zeinalipour-Yazti and Yannis Theodoridis, in </a:t>
            </a:r>
            <a:r>
              <a:rPr lang="en-US" altLang="en-US" sz="1400"/>
              <a:t>IEEE TKDE’15.</a:t>
            </a:r>
          </a:p>
          <a:p>
            <a:pPr eaLnBrk="1" hangingPunct="1">
              <a:buFontTx/>
              <a:buChar char="-"/>
            </a:pPr>
            <a:endParaRPr lang="en-US" altLang="en-US" sz="14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6" grpId="0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Temporal Vector Map (TVM)</a:t>
            </a:r>
            <a:endParaRPr lang="en-US" dirty="0"/>
          </a:p>
        </p:txBody>
      </p:sp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IIN Service</a:t>
            </a:r>
          </a:p>
        </p:txBody>
      </p:sp>
      <p:pic>
        <p:nvPicPr>
          <p:cNvPr id="52228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23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611188" y="2060575"/>
            <a:ext cx="830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0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352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611188" y="3687763"/>
            <a:ext cx="830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2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539750" y="5661025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sp>
        <p:nvSpPr>
          <p:cNvPr id="52234" name="TextBox 13"/>
          <p:cNvSpPr txBox="1">
            <a:spLocks noChangeArrowheads="1"/>
          </p:cNvSpPr>
          <p:nvPr/>
        </p:nvSpPr>
        <p:spPr bwMode="auto">
          <a:xfrm>
            <a:off x="755650" y="4149725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52235" name="Straight Arrow Connector 19"/>
          <p:cNvCxnSpPr>
            <a:cxnSpLocks noChangeShapeType="1"/>
          </p:cNvCxnSpPr>
          <p:nvPr/>
        </p:nvCxnSpPr>
        <p:spPr bwMode="auto">
          <a:xfrm>
            <a:off x="4140200" y="2205038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6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Bloom Filter (u's APs)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140200" y="4348163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00563" y="4491038"/>
            <a:ext cx="215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A37"/>
                </a:solidFill>
              </a:rPr>
              <a:t>K=3 Positions</a:t>
            </a:r>
          </a:p>
        </p:txBody>
      </p:sp>
      <p:sp>
        <p:nvSpPr>
          <p:cNvPr id="52239" name="TextBox 29"/>
          <p:cNvSpPr txBox="1">
            <a:spLocks noChangeArrowheads="1"/>
          </p:cNvSpPr>
          <p:nvPr/>
        </p:nvSpPr>
        <p:spPr bwMode="auto">
          <a:xfrm flipH="1">
            <a:off x="900113" y="558958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User u</a:t>
            </a:r>
          </a:p>
        </p:txBody>
      </p:sp>
      <p:sp>
        <p:nvSpPr>
          <p:cNvPr id="52240" name="Smiley Face 26"/>
          <p:cNvSpPr>
            <a:spLocks noChangeArrowheads="1"/>
          </p:cNvSpPr>
          <p:nvPr/>
        </p:nvSpPr>
        <p:spPr bwMode="auto">
          <a:xfrm>
            <a:off x="2484438" y="981075"/>
            <a:ext cx="792162" cy="647700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522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9500"/>
            <a:ext cx="25193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92275"/>
            <a:ext cx="24653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TextBox 19"/>
          <p:cNvSpPr txBox="1">
            <a:spLocks noChangeArrowheads="1"/>
          </p:cNvSpPr>
          <p:nvPr/>
        </p:nvSpPr>
        <p:spPr bwMode="auto">
          <a:xfrm>
            <a:off x="4067175" y="2924175"/>
            <a:ext cx="367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Set Membership Queries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691197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911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ea typeface="ＭＳ Ｐゴシック" charset="-128"/>
              </a:rPr>
              <a:t>Bloom filters – basic idea: 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allocate a vector of </a:t>
            </a:r>
            <a:r>
              <a:rPr lang="en-US" altLang="en-US" sz="2400" b="1"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</a:t>
            </a:r>
            <a:r>
              <a:rPr lang="en-US" altLang="en-US" sz="2400">
                <a:ea typeface="ＭＳ Ｐゴシック" charset="-128"/>
              </a:rPr>
              <a:t>, initially all set to 0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use </a:t>
            </a:r>
            <a:r>
              <a:rPr lang="en-US" altLang="en-US" sz="2400" b="1">
                <a:ea typeface="ＭＳ Ｐゴシック" charset="-128"/>
              </a:rPr>
              <a:t>h </a:t>
            </a:r>
            <a:r>
              <a:rPr lang="en-US" altLang="en-US" sz="2400">
                <a:ea typeface="ＭＳ Ｐゴシック" charset="-128"/>
              </a:rPr>
              <a:t>independent </a:t>
            </a:r>
            <a:r>
              <a:rPr lang="en-US" altLang="en-US" sz="2400" b="1">
                <a:ea typeface="ＭＳ Ｐゴシック" charset="-128"/>
              </a:rPr>
              <a:t>hash functions </a:t>
            </a:r>
            <a:r>
              <a:rPr lang="en-US" altLang="en-US" sz="2400">
                <a:ea typeface="ＭＳ Ｐゴシック" charset="-128"/>
              </a:rPr>
              <a:t>to hash every Access Point seen by a user to the vector.</a:t>
            </a:r>
          </a:p>
          <a:p>
            <a:pPr marL="688975" lvl="1" indent="-350838">
              <a:buFont typeface="Arial" charset="0"/>
              <a:buChar char="-"/>
            </a:pPr>
            <a:endParaRPr lang="en-US" altLang="en-US" sz="2400">
              <a:ea typeface="ＭＳ Ｐゴシック" charset="-128"/>
            </a:endParaRPr>
          </a:p>
          <a:p>
            <a:pPr marL="0" indent="0">
              <a:buFontTx/>
              <a:buNone/>
            </a:pPr>
            <a:endParaRPr lang="en-US" altLang="en-US" sz="1400" b="1"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charset="-128"/>
              </a:rPr>
              <a:t>The </a:t>
            </a:r>
            <a:r>
              <a:rPr lang="en-US" altLang="en-US" sz="2800" b="1">
                <a:ea typeface="ＭＳ Ｐゴシック" charset="-128"/>
              </a:rPr>
              <a:t>IIN Service</a:t>
            </a:r>
            <a:r>
              <a:rPr lang="en-US" altLang="en-US" sz="2800">
                <a:ea typeface="ＭＳ Ｐゴシック" charset="-128"/>
              </a:rPr>
              <a:t> selects any </a:t>
            </a:r>
            <a:r>
              <a:rPr lang="en-US" altLang="en-US" sz="2800" b="1">
                <a:ea typeface="ＭＳ Ｐゴシック" charset="-128"/>
              </a:rPr>
              <a:t>RadioMap row </a:t>
            </a:r>
            <a:r>
              <a:rPr lang="en-US" altLang="en-US" sz="2800">
                <a:ea typeface="ＭＳ Ｐゴシック" charset="-128"/>
              </a:rPr>
              <a:t>that has an AP belonging to </a:t>
            </a:r>
            <a:r>
              <a:rPr lang="en-US" altLang="en-US" sz="2800" b="1">
                <a:ea typeface="ＭＳ Ｐゴシック" charset="-128"/>
              </a:rPr>
              <a:t>the query bloom filter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800">
                <a:ea typeface="ＭＳ Ｐゴシック" charset="-128"/>
              </a:rPr>
              <a:t>and send it to the user.</a:t>
            </a:r>
            <a:endParaRPr lang="en-US" altLang="en-US" sz="2400">
              <a:ea typeface="ＭＳ Ｐゴシック" charset="-128"/>
            </a:endParaRPr>
          </a:p>
          <a:p>
            <a:pPr marL="688975" lvl="1" indent="-350838">
              <a:buFont typeface="Arial" charset="0"/>
              <a:buChar char="-"/>
            </a:pPr>
            <a:endParaRPr lang="en-US" altLang="zh-CN" sz="2400">
              <a:ea typeface="SimSun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63713" y="3057525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2708275"/>
            <a:ext cx="504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4663" y="2576513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84663" y="2781300"/>
            <a:ext cx="50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84888" y="2781300"/>
            <a:ext cx="57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85113" y="29972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Localization Technologies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5288" y="1125538"/>
            <a:ext cx="82804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Modern trend in Localization are </a:t>
            </a:r>
            <a:r>
              <a:rPr lang="en-US" altLang="en-US" sz="2400" b="1" i="1">
                <a:solidFill>
                  <a:schemeClr val="accent2"/>
                </a:solidFill>
                <a:ea typeface="ＭＳ Ｐゴシック" charset="-128"/>
              </a:rPr>
              <a:t>Internet-based Indoor Navigation (IIN) </a:t>
            </a:r>
            <a:r>
              <a:rPr lang="en-US" altLang="en-US" sz="2400">
                <a:ea typeface="ＭＳ Ｐゴシック" charset="-128"/>
              </a:rPr>
              <a:t>services founded on </a:t>
            </a:r>
            <a:r>
              <a:rPr lang="en-US" altLang="en-US" sz="2400" b="1">
                <a:ea typeface="ＭＳ Ｐゴシック" charset="-128"/>
              </a:rPr>
              <a:t>measurements</a:t>
            </a:r>
            <a:r>
              <a:rPr lang="en-US" altLang="en-US" sz="2400">
                <a:ea typeface="ＭＳ Ｐゴシック" charset="-128"/>
              </a:rPr>
              <a:t> collected by </a:t>
            </a:r>
            <a:r>
              <a:rPr lang="en-US" altLang="en-US" sz="2400" b="1">
                <a:ea typeface="ＭＳ Ｐゴシック" charset="-128"/>
              </a:rPr>
              <a:t>smart devices.</a:t>
            </a:r>
          </a:p>
          <a:p>
            <a:r>
              <a:rPr lang="en-US" altLang="en-US" sz="2400" b="1">
                <a:ea typeface="ＭＳ Ｐゴシック" charset="-128"/>
              </a:rPr>
              <a:t>Technologies: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250825" y="2681288"/>
            <a:ext cx="4465638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Wi-Fi APs, Cellular Towers, other stationary antennas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IMU Data </a:t>
            </a:r>
            <a:r>
              <a:rPr lang="en-US" altLang="en-US" sz="2000" b="0">
                <a:solidFill>
                  <a:schemeClr val="tx1"/>
                </a:solidFill>
              </a:rPr>
              <a:t>(Gyroscope, Accelerometers, Digital Compass)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Magnetic Field Sensors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Beacons</a:t>
            </a:r>
            <a:r>
              <a:rPr lang="en-US" altLang="en-US" sz="2000" b="0">
                <a:solidFill>
                  <a:schemeClr val="tx1"/>
                </a:solidFill>
              </a:rPr>
              <a:t> (BLE Beacons, RFID Active &amp; Passive Beacons)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Sound</a:t>
            </a:r>
            <a:r>
              <a:rPr lang="en-US" altLang="en-US" sz="2000" b="0">
                <a:solidFill>
                  <a:schemeClr val="tx1"/>
                </a:solidFill>
              </a:rPr>
              <a:t> (Microphone)</a:t>
            </a:r>
            <a:r>
              <a:rPr lang="en-US" altLang="en-US" sz="2000">
                <a:solidFill>
                  <a:schemeClr val="tx1"/>
                </a:solidFill>
              </a:rPr>
              <a:t>, Light</a:t>
            </a:r>
            <a:r>
              <a:rPr lang="en-US" altLang="en-US" sz="2000" b="0">
                <a:solidFill>
                  <a:schemeClr val="tx1"/>
                </a:solidFill>
              </a:rPr>
              <a:t> (Light Sensor),</a:t>
            </a:r>
            <a:r>
              <a:rPr lang="en-US" altLang="en-US" sz="2000">
                <a:solidFill>
                  <a:schemeClr val="tx1"/>
                </a:solidFill>
              </a:rPr>
              <a:t> …</a:t>
            </a:r>
            <a:endParaRPr lang="en-US" altLang="en-US" sz="2000" b="0">
              <a:solidFill>
                <a:schemeClr val="tx1"/>
              </a:solidFill>
            </a:endParaRPr>
          </a:p>
        </p:txBody>
      </p:sp>
      <p:pic>
        <p:nvPicPr>
          <p:cNvPr id="15" name="Picture 7" descr="blog_ibeac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500438"/>
            <a:ext cx="1397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596188" y="3500438"/>
            <a:ext cx="1368425" cy="1395412"/>
            <a:chOff x="-2263873" y="77499"/>
            <a:chExt cx="13599208" cy="71100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/>
            </a:blip>
            <a:srcRect/>
            <a:stretch/>
          </p:blipFill>
          <p:spPr>
            <a:xfrm>
              <a:off x="771793" y="311861"/>
              <a:ext cx="7583749" cy="6875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52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70778">
              <a:off x="8815596" y="77499"/>
              <a:ext cx="2281987" cy="189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1087">
              <a:off x="-2200570" y="41510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28541">
              <a:off x="9053346" y="5234693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10026">
              <a:off x="-2263873" y="469741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5013325"/>
            <a:ext cx="4521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linksyswrt54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16652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ell-tower-47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3600"/>
            <a:ext cx="1514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33600"/>
            <a:ext cx="14033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500438"/>
            <a:ext cx="150177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The most significant feature of Bloom filters is that there is a clear </a:t>
            </a:r>
            <a:r>
              <a:rPr lang="en-US" altLang="en-US" sz="2400" b="1">
                <a:ea typeface="ＭＳ Ｐゴシック" charset="-128"/>
              </a:rPr>
              <a:t>tradeoff between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b </a:t>
            </a:r>
            <a:r>
              <a:rPr lang="en-US" altLang="en-US" sz="2400">
                <a:ea typeface="ＭＳ Ｐゴシック" charset="-128"/>
              </a:rPr>
              <a:t>and the </a:t>
            </a:r>
            <a:r>
              <a:rPr lang="en-US" altLang="en-US" sz="2400" b="1">
                <a:ea typeface="ＭＳ Ｐゴシック" charset="-128"/>
              </a:rPr>
              <a:t>probability of a false positive.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Small b: Too many false positives (too much hiding &amp; cost)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Large b: “No” false positives (no hiding &amp; no cost)</a:t>
            </a:r>
          </a:p>
          <a:p>
            <a:r>
              <a:rPr lang="en-US" altLang="en-US" sz="2400">
                <a:ea typeface="ＭＳ Ｐゴシック" charset="-128"/>
              </a:rPr>
              <a:t>Given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h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optimal hash functions</a:t>
            </a:r>
            <a:r>
              <a:rPr lang="en-US" altLang="en-US" sz="2400">
                <a:ea typeface="ＭＳ Ｐゴシック" charset="-128"/>
              </a:rPr>
              <a:t>,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 </a:t>
            </a:r>
            <a:r>
              <a:rPr lang="en-US" altLang="en-US" sz="2400">
                <a:ea typeface="ＭＳ Ｐゴシック" charset="-128"/>
              </a:rPr>
              <a:t>for the Bloom filter we can estimate the amount of </a:t>
            </a:r>
            <a:r>
              <a:rPr lang="en-US" altLang="en-US" sz="2400" b="1">
                <a:ea typeface="ＭＳ Ｐゴシック" charset="-128"/>
              </a:rPr>
              <a:t>false positives </a:t>
            </a:r>
            <a:r>
              <a:rPr lang="en-US" altLang="en-US" sz="2400">
                <a:ea typeface="ＭＳ Ｐゴシック" charset="-128"/>
              </a:rPr>
              <a:t>produced by the </a:t>
            </a:r>
            <a:r>
              <a:rPr lang="en-US" altLang="en-US" sz="2400" b="1">
                <a:ea typeface="ＭＳ Ｐゴシック" charset="-128"/>
              </a:rPr>
              <a:t>Bloom filter:</a:t>
            </a:r>
          </a:p>
          <a:p>
            <a:endParaRPr lang="en-US" altLang="en-US" sz="16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False Positive Ratio: </a:t>
            </a:r>
          </a:p>
          <a:p>
            <a:pPr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Size of vector:</a:t>
            </a:r>
          </a:p>
          <a:p>
            <a:endParaRPr lang="en-US" altLang="en-US" sz="2800">
              <a:ea typeface="ＭＳ Ｐゴシック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0200" y="4365625"/>
          <a:ext cx="21177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7" name="Equation" r:id="rId4" imgW="927100" imgH="228600" progId="Equation.3">
                  <p:embed/>
                </p:oleObj>
              </mc:Choice>
              <mc:Fallback>
                <p:oleObj name="Equation" r:id="rId4" imgW="9271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365625"/>
                        <a:ext cx="21177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427538" y="5157788"/>
          <a:ext cx="1871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8" name="Equation" r:id="rId6" imgW="1015559" imgH="444307" progId="Equation.3">
                  <p:embed/>
                </p:oleObj>
              </mc:Choice>
              <mc:Fallback>
                <p:oleObj name="Equation" r:id="rId6" imgW="1015559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157788"/>
                        <a:ext cx="1871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97150"/>
            <a:ext cx="5459413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TVM Evaluation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2447925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Energy required for </a:t>
            </a:r>
            <a:r>
              <a:rPr lang="en-US" altLang="en-US" dirty="0" smtClean="0">
                <a:ea typeface="ＭＳ Ｐゴシック" charset="-128"/>
              </a:rPr>
              <a:t>300 localization tasks (</a:t>
            </a:r>
            <a:r>
              <a:rPr lang="en-US" altLang="en-US" dirty="0" err="1">
                <a:ea typeface="ＭＳ Ｐゴシック" charset="-128"/>
              </a:rPr>
              <a:t>CPU+Wi-Fi</a:t>
            </a:r>
            <a:r>
              <a:rPr lang="en-US" altLang="en-US" dirty="0">
                <a:ea typeface="ＭＳ Ｐゴシック" charset="-128"/>
              </a:rPr>
              <a:t>) using </a:t>
            </a:r>
            <a:r>
              <a:rPr lang="en-US" altLang="en-US" dirty="0" err="1">
                <a:ea typeface="ＭＳ Ｐゴシック" charset="-128"/>
              </a:rPr>
              <a:t>PowerTutor</a:t>
            </a:r>
            <a:r>
              <a:rPr lang="en-US" altLang="en-US" dirty="0">
                <a:ea typeface="ＭＳ Ｐゴシック" charset="-128"/>
              </a:rPr>
              <a:t> on Android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Campus (20MB)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Town (100MB)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City (1GB)</a:t>
            </a:r>
          </a:p>
          <a:p>
            <a:pPr lvl="1"/>
            <a:r>
              <a:rPr lang="en-US" altLang="en-US" sz="2400" dirty="0">
                <a:ea typeface="ＭＳ Ｐゴシック" charset="-128"/>
              </a:rPr>
              <a:t>Country (20GB)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TVM Continuous</a:t>
            </a:r>
            <a:endParaRPr lang="en-US" dirty="0"/>
          </a:p>
        </p:txBody>
      </p:sp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7273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81075"/>
            <a:ext cx="29098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309086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692150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rgbClr val="003399"/>
                </a:solidFill>
              </a:rPr>
              <a:t>Camouflage trajectories</a:t>
            </a:r>
          </a:p>
        </p:txBody>
      </p:sp>
      <p:sp>
        <p:nvSpPr>
          <p:cNvPr id="7" name="Smiley Face 6"/>
          <p:cNvSpPr>
            <a:spLocks noChangeArrowheads="1"/>
          </p:cNvSpPr>
          <p:nvPr/>
        </p:nvSpPr>
        <p:spPr bwMode="auto">
          <a:xfrm>
            <a:off x="2843213" y="5876925"/>
            <a:ext cx="574675" cy="576263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7896" name="Smiley Face 26"/>
          <p:cNvSpPr>
            <a:spLocks noChangeArrowheads="1"/>
          </p:cNvSpPr>
          <p:nvPr/>
        </p:nvSpPr>
        <p:spPr bwMode="auto">
          <a:xfrm>
            <a:off x="7308850" y="5876925"/>
            <a:ext cx="503238" cy="576263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19475" y="595153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IIN determnines u’s location by exclusion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7896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>
                <a:solidFill>
                  <a:srgbClr val="FF0000"/>
                </a:solidFill>
                <a:ea typeface="ＭＳ Ｐゴシック" charset="-128"/>
              </a:rPr>
              <a:t>MDM’15</a:t>
            </a:r>
            <a:endParaRPr lang="en-US" altLang="en-US" b="1">
              <a:solidFill>
                <a:srgbClr val="FF0000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844675"/>
            <a:ext cx="19526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21163"/>
            <a:ext cx="7380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18488" cy="3168650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Problem: </a:t>
            </a:r>
            <a:r>
              <a:rPr lang="en-US" altLang="en-US" sz="2400">
                <a:ea typeface="ＭＳ Ｐゴシック" charset="-128"/>
              </a:rPr>
              <a:t>Wi-Fi coverage might be </a:t>
            </a:r>
            <a:r>
              <a:rPr lang="en-US" altLang="en-US" sz="2400" b="1">
                <a:ea typeface="ＭＳ Ｐゴシック" charset="-128"/>
              </a:rPr>
              <a:t>irregularly available </a:t>
            </a:r>
            <a:r>
              <a:rPr lang="en-US" altLang="en-US" sz="2400">
                <a:ea typeface="ＭＳ Ｐゴシック" charset="-128"/>
              </a:rPr>
              <a:t>inside buildings </a:t>
            </a:r>
            <a:r>
              <a:rPr lang="en-US" altLang="en-US" sz="2400" b="1">
                <a:ea typeface="ＭＳ Ｐゴシック" charset="-128"/>
              </a:rPr>
              <a:t>due to poor WLAN planning </a:t>
            </a:r>
            <a:r>
              <a:rPr lang="en-US" altLang="en-US" sz="2400">
                <a:ea typeface="ＭＳ Ｐゴシック" charset="-128"/>
              </a:rPr>
              <a:t>or due to </a:t>
            </a:r>
            <a:r>
              <a:rPr lang="en-US" altLang="en-US" sz="2400" b="1">
                <a:ea typeface="ＭＳ Ｐゴシック" charset="-128"/>
              </a:rPr>
              <a:t>budget constraints.</a:t>
            </a:r>
          </a:p>
          <a:p>
            <a:pPr marL="514350" indent="-514350"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marL="514350" indent="-514350"/>
            <a:r>
              <a:rPr lang="en-US" altLang="en-US" sz="2400">
                <a:ea typeface="ＭＳ Ｐゴシック" charset="-128"/>
              </a:rPr>
              <a:t>A user </a:t>
            </a:r>
            <a:r>
              <a:rPr lang="en-US" altLang="en-US" sz="2400" b="1">
                <a:ea typeface="ＭＳ Ｐゴシック" charset="-128"/>
              </a:rPr>
              <a:t>walking inside </a:t>
            </a:r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Mall in Cyprus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Whenever the user </a:t>
            </a:r>
            <a:r>
              <a:rPr lang="en-US" altLang="en-US" sz="2000" b="1">
                <a:ea typeface="ＭＳ Ｐゴシック" charset="-128"/>
              </a:rPr>
              <a:t>enters a store</a:t>
            </a:r>
            <a:r>
              <a:rPr lang="en-US" altLang="en-US" sz="2000">
                <a:ea typeface="ＭＳ Ｐゴシック" charset="-128"/>
              </a:rPr>
              <a:t> the RSSI indicator falls </a:t>
            </a:r>
            <a:r>
              <a:rPr lang="en-US" altLang="en-US" sz="2000" b="1">
                <a:ea typeface="ＭＳ Ｐゴシック" charset="-128"/>
              </a:rPr>
              <a:t>below a connectivity </a:t>
            </a:r>
            <a:r>
              <a:rPr lang="en-US" altLang="en-US" sz="2000">
                <a:ea typeface="ＭＳ Ｐゴシック" charset="-128"/>
              </a:rPr>
              <a:t>threshold -</a:t>
            </a:r>
            <a:r>
              <a:rPr lang="en-US" altLang="en-US" sz="2000" b="1">
                <a:ea typeface="ＭＳ Ｐゴシック" charset="-128"/>
              </a:rPr>
              <a:t>85dBm. (-30dbM to -90dbM)</a:t>
            </a:r>
          </a:p>
          <a:p>
            <a:pPr marL="914400" lvl="1" indent="-514350"/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When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disconnected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IIN can’t 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offer navigation anymore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166938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63491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412875"/>
            <a:ext cx="3024187" cy="4968875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3494" name="Can 40"/>
          <p:cNvSpPr>
            <a:spLocks noChangeArrowheads="1"/>
          </p:cNvSpPr>
          <p:nvPr/>
        </p:nvSpPr>
        <p:spPr bwMode="auto">
          <a:xfrm>
            <a:off x="6443663" y="2276475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>
            <a:off x="2987675" y="2060575"/>
            <a:ext cx="2089150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6273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sp>
        <p:nvSpPr>
          <p:cNvPr id="63497" name="Rectangle 52"/>
          <p:cNvSpPr>
            <a:spLocks noChangeArrowheads="1"/>
          </p:cNvSpPr>
          <p:nvPr/>
        </p:nvSpPr>
        <p:spPr bwMode="auto">
          <a:xfrm>
            <a:off x="6588125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8" name="Rectangle 53"/>
          <p:cNvSpPr>
            <a:spLocks noChangeArrowheads="1"/>
          </p:cNvSpPr>
          <p:nvPr/>
        </p:nvSpPr>
        <p:spPr bwMode="auto">
          <a:xfrm>
            <a:off x="6877050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9" name="Rectangle 54"/>
          <p:cNvSpPr>
            <a:spLocks noChangeArrowheads="1"/>
          </p:cNvSpPr>
          <p:nvPr/>
        </p:nvSpPr>
        <p:spPr bwMode="auto">
          <a:xfrm>
            <a:off x="7164388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500" name="Rectangle 55"/>
          <p:cNvSpPr>
            <a:spLocks noChangeArrowheads="1"/>
          </p:cNvSpPr>
          <p:nvPr/>
        </p:nvSpPr>
        <p:spPr bwMode="auto">
          <a:xfrm>
            <a:off x="7451725" y="3313113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3059113" y="4868863"/>
            <a:ext cx="2017712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11413" y="5300663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sym typeface="Wingdings" charset="2"/>
              </a:rPr>
              <a:t> </a:t>
            </a:r>
            <a:r>
              <a:rPr lang="en-US" altLang="en-US">
                <a:solidFill>
                  <a:srgbClr val="FF0000"/>
                </a:solidFill>
              </a:rPr>
              <a:t>Intermittent Connectivity</a:t>
            </a:r>
          </a:p>
        </p:txBody>
      </p:sp>
      <p:pic>
        <p:nvPicPr>
          <p:cNvPr id="6350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0"/>
          <p:cNvSpPr txBox="1">
            <a:spLocks noChangeArrowheads="1"/>
          </p:cNvSpPr>
          <p:nvPr/>
        </p:nvSpPr>
        <p:spPr bwMode="auto">
          <a:xfrm>
            <a:off x="2627313" y="4365625"/>
            <a:ext cx="3097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cxnSp>
        <p:nvCxnSpPr>
          <p:cNvPr id="24" name="Straight Arrow Connector 47"/>
          <p:cNvCxnSpPr>
            <a:cxnSpLocks noChangeShapeType="1"/>
          </p:cNvCxnSpPr>
          <p:nvPr/>
        </p:nvCxnSpPr>
        <p:spPr bwMode="auto">
          <a:xfrm>
            <a:off x="3059113" y="3573463"/>
            <a:ext cx="2089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50"/>
          <p:cNvSpPr txBox="1">
            <a:spLocks noChangeArrowheads="1"/>
          </p:cNvSpPr>
          <p:nvPr/>
        </p:nvSpPr>
        <p:spPr bwMode="auto">
          <a:xfrm>
            <a:off x="2771775" y="3068638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Where-am-I?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468313" y="1196975"/>
            <a:ext cx="0" cy="1295400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68313" y="2492375"/>
            <a:ext cx="0" cy="1873250"/>
          </a:xfrm>
          <a:prstGeom prst="straightConnector1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468313" y="436562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-5400000">
            <a:off x="-269875" y="3157538"/>
            <a:ext cx="216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No Navigation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924300" y="3284538"/>
            <a:ext cx="503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8" grpId="0"/>
      <p:bldP spid="21" grpId="0"/>
      <p:bldP spid="25" grpId="0"/>
      <p:bldP spid="35" grpId="0"/>
      <p:bldP spid="37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028826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PreLoc</a:t>
            </a:r>
            <a:r>
              <a:rPr lang="en-US" dirty="0" smtClean="0"/>
              <a:t> Navigation</a:t>
            </a:r>
            <a:endParaRPr lang="en-US" dirty="0"/>
          </a:p>
        </p:txBody>
      </p:sp>
      <p:sp>
        <p:nvSpPr>
          <p:cNvPr id="65539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12969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557338"/>
            <a:ext cx="3024187" cy="4824412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5542" name="Can 40"/>
          <p:cNvSpPr>
            <a:spLocks noChangeArrowheads="1"/>
          </p:cNvSpPr>
          <p:nvPr/>
        </p:nvSpPr>
        <p:spPr bwMode="auto">
          <a:xfrm>
            <a:off x="6443663" y="2781300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 flipH="1">
            <a:off x="2843213" y="2060575"/>
            <a:ext cx="3168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8432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sp>
        <p:nvSpPr>
          <p:cNvPr id="65545" name="Rectangle 52"/>
          <p:cNvSpPr>
            <a:spLocks noChangeArrowheads="1"/>
          </p:cNvSpPr>
          <p:nvPr/>
        </p:nvSpPr>
        <p:spPr bwMode="auto">
          <a:xfrm>
            <a:off x="6588125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6" name="Rectangle 53"/>
          <p:cNvSpPr>
            <a:spLocks noChangeArrowheads="1"/>
          </p:cNvSpPr>
          <p:nvPr/>
        </p:nvSpPr>
        <p:spPr bwMode="auto">
          <a:xfrm>
            <a:off x="6877050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7" name="Rectangle 54"/>
          <p:cNvSpPr>
            <a:spLocks noChangeArrowheads="1"/>
          </p:cNvSpPr>
          <p:nvPr/>
        </p:nvSpPr>
        <p:spPr bwMode="auto">
          <a:xfrm>
            <a:off x="7164388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8" name="Rectangle 55"/>
          <p:cNvSpPr>
            <a:spLocks noChangeArrowheads="1"/>
          </p:cNvSpPr>
          <p:nvPr/>
        </p:nvSpPr>
        <p:spPr bwMode="auto">
          <a:xfrm>
            <a:off x="7451725" y="3817938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84438" y="5157788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  <a:sym typeface="Wingdings" charset="2"/>
              </a:rPr>
              <a:t> </a:t>
            </a:r>
            <a:r>
              <a:rPr lang="en-US" altLang="en-US">
                <a:solidFill>
                  <a:srgbClr val="007A37"/>
                </a:solidFill>
              </a:rPr>
              <a:t>Intermittent Connectivity</a:t>
            </a:r>
          </a:p>
        </p:txBody>
      </p:sp>
      <p:pic>
        <p:nvPicPr>
          <p:cNvPr id="655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7925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47"/>
          <p:cNvCxnSpPr>
            <a:cxnSpLocks noChangeShapeType="1"/>
          </p:cNvCxnSpPr>
          <p:nvPr/>
        </p:nvCxnSpPr>
        <p:spPr bwMode="auto">
          <a:xfrm flipH="1">
            <a:off x="2700338" y="5084763"/>
            <a:ext cx="31670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2700338" y="450850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cxnSp>
        <p:nvCxnSpPr>
          <p:cNvPr id="65554" name="Straight Arrow Connector 24"/>
          <p:cNvCxnSpPr>
            <a:cxnSpLocks noChangeShapeType="1"/>
          </p:cNvCxnSpPr>
          <p:nvPr/>
        </p:nvCxnSpPr>
        <p:spPr bwMode="auto">
          <a:xfrm>
            <a:off x="755650" y="141287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5" name="TextBox 25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27" name="Can 40"/>
          <p:cNvSpPr>
            <a:spLocks noChangeArrowheads="1"/>
          </p:cNvSpPr>
          <p:nvPr/>
        </p:nvSpPr>
        <p:spPr bwMode="auto">
          <a:xfrm>
            <a:off x="1042988" y="2997200"/>
            <a:ext cx="504825" cy="431800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8" name="Can 40"/>
          <p:cNvSpPr>
            <a:spLocks noChangeArrowheads="1"/>
          </p:cNvSpPr>
          <p:nvPr/>
        </p:nvSpPr>
        <p:spPr bwMode="auto">
          <a:xfrm>
            <a:off x="1042988" y="5732463"/>
            <a:ext cx="504825" cy="433387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31" name="Straight Arrow Connector 47"/>
          <p:cNvCxnSpPr>
            <a:cxnSpLocks noChangeShapeType="1"/>
          </p:cNvCxnSpPr>
          <p:nvPr/>
        </p:nvCxnSpPr>
        <p:spPr bwMode="auto">
          <a:xfrm flipH="1">
            <a:off x="2843213" y="3500438"/>
            <a:ext cx="30241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50"/>
          <p:cNvSpPr txBox="1">
            <a:spLocks noChangeArrowheads="1"/>
          </p:cNvSpPr>
          <p:nvPr/>
        </p:nvSpPr>
        <p:spPr bwMode="auto">
          <a:xfrm>
            <a:off x="2987675" y="2924175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chemeClr val="tx1"/>
                </a:solidFill>
              </a:rPr>
              <a:t>Prefetch </a:t>
            </a:r>
            <a:r>
              <a:rPr lang="en-US" altLang="en-US" sz="2400">
                <a:solidFill>
                  <a:schemeClr val="tx1"/>
                </a:solidFill>
              </a:rPr>
              <a:t>K </a:t>
            </a:r>
            <a:r>
              <a:rPr lang="en-US" altLang="en-US" sz="2400" b="0">
                <a:solidFill>
                  <a:schemeClr val="tx1"/>
                </a:solidFill>
              </a:rPr>
              <a:t>RM rows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067175" y="3141663"/>
            <a:ext cx="504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55650" y="3141663"/>
            <a:ext cx="0" cy="1366837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755650" y="4508500"/>
            <a:ext cx="0" cy="13684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395288" y="3500438"/>
            <a:ext cx="262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0000"/>
                </a:solidFill>
              </a:rPr>
              <a:t>Localize from Cache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23" grpId="0"/>
      <p:bldP spid="27" grpId="0" animBg="1"/>
      <p:bldP spid="28" grpId="0" animBg="1"/>
      <p:bldP spid="32" grpId="0"/>
      <p:bldP spid="34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362950" cy="3168650"/>
          </a:xfrm>
        </p:spPr>
        <p:txBody>
          <a:bodyPr/>
          <a:lstStyle/>
          <a:p>
            <a:pPr marL="514350" indent="-514350"/>
            <a:r>
              <a:rPr lang="en-US" altLang="en-US" sz="2800">
                <a:ea typeface="ＭＳ Ｐゴシック" charset="-128"/>
              </a:rPr>
              <a:t>Why not </a:t>
            </a:r>
            <a:r>
              <a:rPr lang="en-US" altLang="en-US" sz="2800" b="1">
                <a:ea typeface="ＭＳ Ｐゴシック" charset="-128"/>
              </a:rPr>
              <a:t>fallback</a:t>
            </a:r>
            <a:r>
              <a:rPr lang="en-US" altLang="en-US" sz="2800">
                <a:ea typeface="ＭＳ Ｐゴシック" charset="-128"/>
              </a:rPr>
              <a:t> from </a:t>
            </a:r>
            <a:r>
              <a:rPr lang="en-US" altLang="en-US" sz="2800" b="1">
                <a:ea typeface="ＭＳ Ｐゴシック" charset="-128"/>
              </a:rPr>
              <a:t>Wi-Fi</a:t>
            </a:r>
            <a:r>
              <a:rPr lang="en-US" altLang="en-US" sz="2800">
                <a:ea typeface="ＭＳ Ｐゴシック" charset="-128"/>
              </a:rPr>
              <a:t> to </a:t>
            </a:r>
            <a:r>
              <a:rPr lang="en-US" altLang="en-US" sz="2800" b="1">
                <a:ea typeface="ＭＳ Ｐゴシック" charset="-128"/>
              </a:rPr>
              <a:t>Mobile Internet </a:t>
            </a:r>
            <a:r>
              <a:rPr lang="en-US" altLang="en-US" sz="2800">
                <a:ea typeface="ＭＳ Ｐゴシック" charset="-128"/>
              </a:rPr>
              <a:t>(2G-4G) when Wi-Fi is not </a:t>
            </a:r>
            <a:r>
              <a:rPr lang="en-US" altLang="en-US" sz="2800" b="1">
                <a:ea typeface="ＭＳ Ｐゴシック" charset="-128"/>
              </a:rPr>
              <a:t>available</a:t>
            </a:r>
            <a:r>
              <a:rPr lang="en-US" altLang="en-US" sz="2800">
                <a:ea typeface="ＭＳ Ｐゴシック" charset="-128"/>
              </a:rPr>
              <a:t>?</a:t>
            </a:r>
          </a:p>
          <a:p>
            <a:pPr marL="514350" indent="-514350"/>
            <a:r>
              <a:rPr lang="en-US" altLang="en-US" sz="2800" b="1">
                <a:ea typeface="ＭＳ Ｐゴシック" charset="-128"/>
              </a:rPr>
              <a:t>Mobile Internet Limitations: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Coverage: </a:t>
            </a:r>
            <a:r>
              <a:rPr lang="en-US" altLang="en-US" sz="2400">
                <a:ea typeface="ＭＳ Ｐゴシック" charset="-128"/>
              </a:rPr>
              <a:t>blockage or attenuation of signals in indoor spaces.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Slow fallback </a:t>
            </a:r>
            <a:r>
              <a:rPr lang="en-US" altLang="en-US" sz="2400">
                <a:ea typeface="ＭＳ Ｐゴシック" charset="-128"/>
              </a:rPr>
              <a:t>between outdated Mobile Internet and Wi-Fi infrastructures.</a:t>
            </a:r>
          </a:p>
          <a:p>
            <a:pPr marL="1314450" lvl="2" indent="-514350"/>
            <a:r>
              <a:rPr lang="en-US" altLang="en-US" sz="1800">
                <a:ea typeface="ＭＳ Ｐゴシック" charset="-128"/>
              </a:rPr>
              <a:t>Lack of ubiquitous </a:t>
            </a:r>
            <a:r>
              <a:rPr lang="en-US" altLang="en-US" sz="1800" b="1">
                <a:ea typeface="ＭＳ Ｐゴシック" charset="-128"/>
              </a:rPr>
              <a:t>802.11k, 802.11r (fast roaming) </a:t>
            </a:r>
            <a:r>
              <a:rPr lang="en-US" altLang="en-US" sz="1800">
                <a:ea typeface="ＭＳ Ｐゴシック" charset="-128"/>
              </a:rPr>
              <a:t>and 4G infrastructure.</a:t>
            </a:r>
            <a:endParaRPr lang="en-US" altLang="en-US">
              <a:ea typeface="ＭＳ Ｐゴシック" charset="-128"/>
            </a:endParaRP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Limited Quota: </a:t>
            </a:r>
            <a:r>
              <a:rPr lang="en-US" altLang="en-US" sz="2400">
                <a:ea typeface="ＭＳ Ｐゴシック" charset="-128"/>
              </a:rPr>
              <a:t>Nobody ones to waste a mobile Internet plan for navigation purposes.</a:t>
            </a:r>
          </a:p>
          <a:p>
            <a:pPr marL="914400" lvl="1" indent="-514350"/>
            <a:r>
              <a:rPr lang="en-US" altLang="en-US" sz="2400" b="1">
                <a:ea typeface="ＭＳ Ｐゴシック" charset="-128"/>
              </a:rPr>
              <a:t>Unavailability due to Roaming: </a:t>
            </a:r>
            <a:r>
              <a:rPr lang="en-US" altLang="en-US" sz="2400">
                <a:ea typeface="ＭＳ Ｐゴシック" charset="-128"/>
              </a:rPr>
              <a:t>when traveling and needing indoor navigation at most.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69634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b="1">
                <a:ea typeface="ＭＳ Ｐゴシック" charset="-128"/>
              </a:rPr>
              <a:t>Why?</a:t>
            </a:r>
            <a:r>
              <a:rPr lang="en-US" altLang="en-US" sz="2400">
                <a:ea typeface="ＭＳ Ｐゴシック" charset="-128"/>
              </a:rPr>
              <a:t> RM might contain many points (45K in CSUCY!).</a:t>
            </a:r>
          </a:p>
          <a:p>
            <a:r>
              <a:rPr lang="en-US" altLang="en-US" sz="2400" b="1">
                <a:ea typeface="ＭＳ Ｐゴシック" charset="-128"/>
              </a:rPr>
              <a:t>Action: </a:t>
            </a:r>
            <a:r>
              <a:rPr lang="en-US" altLang="en-US" sz="2400">
                <a:ea typeface="ＭＳ Ｐゴシック" charset="-128"/>
              </a:rPr>
              <a:t>The objective of this step is to </a:t>
            </a:r>
            <a:r>
              <a:rPr lang="en-US" altLang="en-US" sz="2400" b="1">
                <a:ea typeface="ＭＳ Ｐゴシック" charset="-128"/>
              </a:rPr>
              <a:t>cluster</a:t>
            </a:r>
            <a:r>
              <a:rPr lang="en-US" altLang="en-US" sz="2400">
                <a:ea typeface="ＭＳ Ｐゴシック" charset="-128"/>
              </a:rPr>
              <a:t> these into </a:t>
            </a:r>
            <a:r>
              <a:rPr lang="en-US" altLang="en-US" sz="2400" b="1">
                <a:ea typeface="ＭＳ Ｐゴシック" charset="-128"/>
              </a:rPr>
              <a:t>groups </a:t>
            </a:r>
            <a:r>
              <a:rPr lang="en-US" altLang="en-US" sz="2400">
                <a:ea typeface="ＭＳ Ｐゴシック" charset="-128"/>
              </a:rPr>
              <a:t>so that they are </a:t>
            </a:r>
            <a:r>
              <a:rPr lang="en-US" altLang="en-US" sz="2400" b="1">
                <a:ea typeface="ＭＳ Ｐゴシック" charset="-128"/>
              </a:rPr>
              <a:t>easier to prefetch</a:t>
            </a:r>
            <a:r>
              <a:rPr lang="en-US" altLang="en-US" sz="2400">
                <a:ea typeface="ＭＳ Ｐゴシック" charset="-128"/>
              </a:rPr>
              <a:t>.</a:t>
            </a:r>
          </a:p>
          <a:p>
            <a:r>
              <a:rPr lang="en-US" altLang="en-US" sz="2400">
                <a:ea typeface="ＭＳ Ｐゴシック" charset="-128"/>
              </a:rPr>
              <a:t>K-Means simple well-established clustering algorithm.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Operation: Random Centroids (C), Add to Closest C, Re-adjust C</a:t>
            </a:r>
          </a:p>
          <a:p>
            <a:pPr lvl="1"/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Re-adjusting Centroids expensive quadratic complexity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>
              <a:solidFill>
                <a:srgbClr val="FF0000"/>
              </a:solidFill>
              <a:ea typeface="ＭＳ Ｐゴシック" charset="-128"/>
            </a:endParaRPr>
          </a:p>
          <a:p>
            <a:pPr lvl="1">
              <a:buFontTx/>
              <a:buNone/>
            </a:pPr>
            <a:endParaRPr lang="en-US" altLang="en-US" sz="2000">
              <a:ea typeface="ＭＳ Ｐゴシック" charset="-128"/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48063"/>
            <a:ext cx="7056437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71550" y="3475038"/>
            <a:ext cx="6985000" cy="2808287"/>
            <a:chOff x="971600" y="3356992"/>
            <a:chExt cx="6984776" cy="2808312"/>
          </a:xfrm>
        </p:grpSpPr>
        <p:sp>
          <p:nvSpPr>
            <p:cNvPr id="69638" name="Oval 279"/>
            <p:cNvSpPr>
              <a:spLocks noChangeArrowheads="1"/>
            </p:cNvSpPr>
            <p:nvPr/>
          </p:nvSpPr>
          <p:spPr bwMode="auto">
            <a:xfrm>
              <a:off x="2771800" y="342900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39" name="Oval 280"/>
            <p:cNvSpPr>
              <a:spLocks noChangeArrowheads="1"/>
            </p:cNvSpPr>
            <p:nvPr/>
          </p:nvSpPr>
          <p:spPr bwMode="auto">
            <a:xfrm>
              <a:off x="3203848" y="335699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0" name="Oval 268"/>
            <p:cNvSpPr>
              <a:spLocks noChangeArrowheads="1"/>
            </p:cNvSpPr>
            <p:nvPr/>
          </p:nvSpPr>
          <p:spPr bwMode="auto">
            <a:xfrm>
              <a:off x="2483768" y="5373216"/>
              <a:ext cx="576064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1" name="Oval 269"/>
            <p:cNvSpPr>
              <a:spLocks noChangeArrowheads="1"/>
            </p:cNvSpPr>
            <p:nvPr/>
          </p:nvSpPr>
          <p:spPr bwMode="auto">
            <a:xfrm>
              <a:off x="2987824" y="5301208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2" name="Oval 270"/>
            <p:cNvSpPr>
              <a:spLocks noChangeArrowheads="1"/>
            </p:cNvSpPr>
            <p:nvPr/>
          </p:nvSpPr>
          <p:spPr bwMode="auto">
            <a:xfrm>
              <a:off x="2915816" y="5589240"/>
              <a:ext cx="648072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3" name="Oval 271"/>
            <p:cNvSpPr>
              <a:spLocks noChangeArrowheads="1"/>
            </p:cNvSpPr>
            <p:nvPr/>
          </p:nvSpPr>
          <p:spPr bwMode="auto">
            <a:xfrm>
              <a:off x="2915816" y="4797152"/>
              <a:ext cx="720080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4" name="Oval 273"/>
            <p:cNvSpPr>
              <a:spLocks noChangeArrowheads="1"/>
            </p:cNvSpPr>
            <p:nvPr/>
          </p:nvSpPr>
          <p:spPr bwMode="auto">
            <a:xfrm>
              <a:off x="2627784" y="4437112"/>
              <a:ext cx="504056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5" name="Oval 275"/>
            <p:cNvSpPr>
              <a:spLocks noChangeArrowheads="1"/>
            </p:cNvSpPr>
            <p:nvPr/>
          </p:nvSpPr>
          <p:spPr bwMode="auto">
            <a:xfrm>
              <a:off x="3131840" y="4221088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6" name="Oval 276"/>
            <p:cNvSpPr>
              <a:spLocks noChangeArrowheads="1"/>
            </p:cNvSpPr>
            <p:nvPr/>
          </p:nvSpPr>
          <p:spPr bwMode="auto">
            <a:xfrm>
              <a:off x="2555776" y="3861048"/>
              <a:ext cx="504056" cy="3600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7" name="Oval 277"/>
            <p:cNvSpPr>
              <a:spLocks noChangeArrowheads="1"/>
            </p:cNvSpPr>
            <p:nvPr/>
          </p:nvSpPr>
          <p:spPr bwMode="auto">
            <a:xfrm>
              <a:off x="3923928" y="3645024"/>
              <a:ext cx="432048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8" name="Oval 278"/>
            <p:cNvSpPr>
              <a:spLocks noChangeArrowheads="1"/>
            </p:cNvSpPr>
            <p:nvPr/>
          </p:nvSpPr>
          <p:spPr bwMode="auto">
            <a:xfrm>
              <a:off x="3347864" y="3933056"/>
              <a:ext cx="576064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49" name="Oval 281"/>
            <p:cNvSpPr>
              <a:spLocks noChangeArrowheads="1"/>
            </p:cNvSpPr>
            <p:nvPr/>
          </p:nvSpPr>
          <p:spPr bwMode="auto">
            <a:xfrm>
              <a:off x="2987824" y="378904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0" name="Oval 282"/>
            <p:cNvSpPr>
              <a:spLocks noChangeArrowheads="1"/>
            </p:cNvSpPr>
            <p:nvPr/>
          </p:nvSpPr>
          <p:spPr bwMode="auto">
            <a:xfrm>
              <a:off x="2699792" y="4077072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1" name="Oval 283"/>
            <p:cNvSpPr>
              <a:spLocks noChangeArrowheads="1"/>
            </p:cNvSpPr>
            <p:nvPr/>
          </p:nvSpPr>
          <p:spPr bwMode="auto">
            <a:xfrm>
              <a:off x="4860032" y="3861048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2" name="Oval 284"/>
            <p:cNvSpPr>
              <a:spLocks noChangeArrowheads="1"/>
            </p:cNvSpPr>
            <p:nvPr/>
          </p:nvSpPr>
          <p:spPr bwMode="auto">
            <a:xfrm>
              <a:off x="6300192" y="3645024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3" name="Oval 285"/>
            <p:cNvSpPr>
              <a:spLocks noChangeArrowheads="1"/>
            </p:cNvSpPr>
            <p:nvPr/>
          </p:nvSpPr>
          <p:spPr bwMode="auto">
            <a:xfrm>
              <a:off x="6948264" y="3645024"/>
              <a:ext cx="576064" cy="93610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4" name="Oval 286"/>
            <p:cNvSpPr>
              <a:spLocks noChangeArrowheads="1"/>
            </p:cNvSpPr>
            <p:nvPr/>
          </p:nvSpPr>
          <p:spPr bwMode="auto">
            <a:xfrm>
              <a:off x="7092280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5" name="Oval 287"/>
            <p:cNvSpPr>
              <a:spLocks noChangeArrowheads="1"/>
            </p:cNvSpPr>
            <p:nvPr/>
          </p:nvSpPr>
          <p:spPr bwMode="auto">
            <a:xfrm>
              <a:off x="7236296" y="5085184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6" name="Oval 288"/>
            <p:cNvSpPr>
              <a:spLocks noChangeArrowheads="1"/>
            </p:cNvSpPr>
            <p:nvPr/>
          </p:nvSpPr>
          <p:spPr bwMode="auto">
            <a:xfrm>
              <a:off x="7308304" y="5517232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7" name="Oval 289"/>
            <p:cNvSpPr>
              <a:spLocks noChangeArrowheads="1"/>
            </p:cNvSpPr>
            <p:nvPr/>
          </p:nvSpPr>
          <p:spPr bwMode="auto">
            <a:xfrm>
              <a:off x="5364088" y="4941168"/>
              <a:ext cx="360040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8" name="Oval 290"/>
            <p:cNvSpPr>
              <a:spLocks noChangeArrowheads="1"/>
            </p:cNvSpPr>
            <p:nvPr/>
          </p:nvSpPr>
          <p:spPr bwMode="auto">
            <a:xfrm>
              <a:off x="5220072" y="450912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59" name="Oval 291"/>
            <p:cNvSpPr>
              <a:spLocks noChangeArrowheads="1"/>
            </p:cNvSpPr>
            <p:nvPr/>
          </p:nvSpPr>
          <p:spPr bwMode="auto">
            <a:xfrm>
              <a:off x="5724128" y="4653136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0" name="Oval 292"/>
            <p:cNvSpPr>
              <a:spLocks noChangeArrowheads="1"/>
            </p:cNvSpPr>
            <p:nvPr/>
          </p:nvSpPr>
          <p:spPr bwMode="auto">
            <a:xfrm>
              <a:off x="5724128" y="5085184"/>
              <a:ext cx="360040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1" name="Oval 293"/>
            <p:cNvSpPr>
              <a:spLocks noChangeArrowheads="1"/>
            </p:cNvSpPr>
            <p:nvPr/>
          </p:nvSpPr>
          <p:spPr bwMode="auto">
            <a:xfrm>
              <a:off x="5220072" y="4149080"/>
              <a:ext cx="648072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2" name="Oval 294"/>
            <p:cNvSpPr>
              <a:spLocks noChangeArrowheads="1"/>
            </p:cNvSpPr>
            <p:nvPr/>
          </p:nvSpPr>
          <p:spPr bwMode="auto">
            <a:xfrm>
              <a:off x="5796136" y="4221088"/>
              <a:ext cx="36004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3" name="Oval 295"/>
            <p:cNvSpPr>
              <a:spLocks noChangeArrowheads="1"/>
            </p:cNvSpPr>
            <p:nvPr/>
          </p:nvSpPr>
          <p:spPr bwMode="auto">
            <a:xfrm>
              <a:off x="5580112" y="3933056"/>
              <a:ext cx="720080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4" name="Oval 296"/>
            <p:cNvSpPr>
              <a:spLocks noChangeArrowheads="1"/>
            </p:cNvSpPr>
            <p:nvPr/>
          </p:nvSpPr>
          <p:spPr bwMode="auto">
            <a:xfrm>
              <a:off x="5292080" y="3501008"/>
              <a:ext cx="648072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5" name="Oval 297"/>
            <p:cNvSpPr>
              <a:spLocks noChangeArrowheads="1"/>
            </p:cNvSpPr>
            <p:nvPr/>
          </p:nvSpPr>
          <p:spPr bwMode="auto">
            <a:xfrm>
              <a:off x="971600" y="5661248"/>
              <a:ext cx="648072" cy="5040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6" name="Oval 298"/>
            <p:cNvSpPr>
              <a:spLocks noChangeArrowheads="1"/>
            </p:cNvSpPr>
            <p:nvPr/>
          </p:nvSpPr>
          <p:spPr bwMode="auto">
            <a:xfrm>
              <a:off x="1115616" y="5301208"/>
              <a:ext cx="216024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7" name="Oval 299"/>
            <p:cNvSpPr>
              <a:spLocks noChangeArrowheads="1"/>
            </p:cNvSpPr>
            <p:nvPr/>
          </p:nvSpPr>
          <p:spPr bwMode="auto">
            <a:xfrm>
              <a:off x="1187624" y="4581128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8" name="Oval 300"/>
            <p:cNvSpPr>
              <a:spLocks noChangeArrowheads="1"/>
            </p:cNvSpPr>
            <p:nvPr/>
          </p:nvSpPr>
          <p:spPr bwMode="auto">
            <a:xfrm>
              <a:off x="1475656" y="3933056"/>
              <a:ext cx="216024" cy="7920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69" name="Oval 301"/>
            <p:cNvSpPr>
              <a:spLocks noChangeArrowheads="1"/>
            </p:cNvSpPr>
            <p:nvPr/>
          </p:nvSpPr>
          <p:spPr bwMode="auto">
            <a:xfrm>
              <a:off x="2267744" y="3573016"/>
              <a:ext cx="288032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70" name="Oval 302"/>
            <p:cNvSpPr>
              <a:spLocks noChangeArrowheads="1"/>
            </p:cNvSpPr>
            <p:nvPr/>
          </p:nvSpPr>
          <p:spPr bwMode="auto">
            <a:xfrm>
              <a:off x="1907704" y="3645024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69671" name="Oval 303"/>
            <p:cNvSpPr>
              <a:spLocks noChangeArrowheads="1"/>
            </p:cNvSpPr>
            <p:nvPr/>
          </p:nvSpPr>
          <p:spPr bwMode="auto">
            <a:xfrm>
              <a:off x="1547664" y="3573016"/>
              <a:ext cx="432048" cy="6480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Partitioning Step</a:t>
            </a:r>
          </a:p>
        </p:txBody>
      </p:sp>
      <p:sp>
        <p:nvSpPr>
          <p:cNvPr id="71682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We use the </a:t>
            </a:r>
            <a:r>
              <a:rPr lang="en-US" altLang="en-US" sz="2400" b="1">
                <a:solidFill>
                  <a:schemeClr val="accent2"/>
                </a:solidFill>
                <a:ea typeface="ＭＳ Ｐゴシック" charset="-128"/>
              </a:rPr>
              <a:t>Bradley-Fayyad-Reina (BFR)* </a:t>
            </a:r>
            <a:r>
              <a:rPr lang="en-US" altLang="en-US" sz="2400">
                <a:ea typeface="ＭＳ Ｐゴシック" charset="-128"/>
              </a:rPr>
              <a:t>algorithm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variant of k-means </a:t>
            </a:r>
            <a:r>
              <a:rPr lang="en-US" altLang="en-US" sz="2400">
                <a:ea typeface="ＭＳ Ｐゴシック" charset="-128"/>
              </a:rPr>
              <a:t>designated for </a:t>
            </a:r>
            <a:r>
              <a:rPr lang="en-US" altLang="en-US" sz="2400" b="1">
                <a:ea typeface="ＭＳ Ｐゴシック" charset="-128"/>
              </a:rPr>
              <a:t>large datasets.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Instead of </a:t>
            </a:r>
            <a:r>
              <a:rPr lang="en-US" altLang="en-US" sz="2400" b="1">
                <a:ea typeface="ＭＳ Ｐゴシック" charset="-128"/>
              </a:rPr>
              <a:t>computing L</a:t>
            </a:r>
            <a:r>
              <a:rPr lang="en-US" altLang="en-US" sz="2400" b="1" baseline="-25000">
                <a:ea typeface="ＭＳ Ｐゴシック" charset="-128"/>
              </a:rPr>
              <a:t>2</a:t>
            </a:r>
            <a:r>
              <a:rPr lang="en-US" altLang="en-US" sz="2400">
                <a:ea typeface="ＭＳ Ｐゴシック" charset="-128"/>
              </a:rPr>
              <a:t> distance of point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p</a:t>
            </a:r>
            <a:r>
              <a:rPr lang="en-US" altLang="en-US" sz="2400">
                <a:ea typeface="ＭＳ Ｐゴシック" charset="-128"/>
              </a:rPr>
              <a:t> against centroid, as in k-means, it computes the </a:t>
            </a:r>
            <a:r>
              <a:rPr lang="en-US" altLang="en-US" sz="2400" b="1">
                <a:ea typeface="ＭＳ Ｐゴシック" charset="-128"/>
              </a:rPr>
              <a:t>Mahalanobis distance (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) against some </a:t>
            </a:r>
            <a:r>
              <a:rPr lang="en-US" altLang="en-US" sz="2400" b="1">
                <a:ea typeface="ＭＳ Ｐゴシック" charset="-128"/>
              </a:rPr>
              <a:t>set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statistics </a:t>
            </a:r>
            <a:r>
              <a:rPr lang="el-GR" altLang="en-US" sz="2400" b="1">
                <a:ea typeface="ＭＳ Ｐゴシック" charset="-128"/>
              </a:rPr>
              <a:t>(μ, σ)</a:t>
            </a:r>
            <a:r>
              <a:rPr lang="en-US" altLang="en-US" sz="2400">
                <a:ea typeface="ＭＳ Ｐゴシック" charset="-128"/>
              </a:rPr>
              <a:t>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In BFR if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dist</a:t>
            </a:r>
            <a:r>
              <a:rPr lang="en-US" altLang="en-US" sz="2400" b="1" baseline="-25000">
                <a:solidFill>
                  <a:srgbClr val="FF0000"/>
                </a:solidFill>
                <a:ea typeface="ＭＳ Ｐゴシック" charset="-128"/>
              </a:rPr>
              <a:t>Mah</a:t>
            </a:r>
            <a:r>
              <a:rPr lang="en-US" altLang="en-US" sz="2400">
                <a:ea typeface="ＭＳ Ｐゴシック" charset="-128"/>
              </a:rPr>
              <a:t> is less than a </a:t>
            </a:r>
            <a:r>
              <a:rPr lang="en-US" altLang="en-US" sz="2400" b="1">
                <a:ea typeface="ＭＳ Ｐゴシック" charset="-128"/>
              </a:rPr>
              <a:t>threshold</a:t>
            </a:r>
            <a:r>
              <a:rPr lang="en-US" altLang="en-US" sz="2400">
                <a:ea typeface="ＭＳ Ｐゴシック" charset="-128"/>
              </a:rPr>
              <a:t> add </a:t>
            </a:r>
            <a:r>
              <a:rPr lang="en-US" altLang="en-US" sz="2400" b="1">
                <a:ea typeface="ＭＳ Ｐゴシック" charset="-128"/>
              </a:rPr>
              <a:t>to set</a:t>
            </a:r>
            <a:r>
              <a:rPr lang="en-US" altLang="en-US" sz="2400">
                <a:ea typeface="ＭＳ Ｐゴシック" charset="-128"/>
              </a:rPr>
              <a:t>, else retain to possibly shape new clusters.</a:t>
            </a:r>
          </a:p>
          <a:p>
            <a:pPr lvl="1"/>
            <a:r>
              <a:rPr lang="en-US" altLang="en-US" sz="2400" b="1">
                <a:solidFill>
                  <a:srgbClr val="007A37"/>
                </a:solidFill>
                <a:ea typeface="ＭＳ Ｐゴシック" charset="-128"/>
              </a:rPr>
              <a:t>Advantage: </a:t>
            </a:r>
            <a:r>
              <a:rPr lang="en-US" altLang="en-US" sz="2400">
                <a:solidFill>
                  <a:srgbClr val="007A37"/>
                </a:solidFill>
                <a:ea typeface="ＭＳ Ｐゴシック" charset="-128"/>
              </a:rPr>
              <a:t>Less centroid computations! Points are traversed only once which is fast for big data!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3995738" y="4508500"/>
            <a:ext cx="2592387" cy="20161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>
                <a:solidFill>
                  <a:srgbClr val="FF0000"/>
                </a:solidFill>
              </a:rPr>
              <a:t>μ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508625" y="5013325"/>
            <a:ext cx="358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</a:rPr>
              <a:t>σ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71" name="Straight Arrow Connector 70"/>
          <p:cNvCxnSpPr>
            <a:cxnSpLocks noChangeShapeType="1"/>
          </p:cNvCxnSpPr>
          <p:nvPr/>
        </p:nvCxnSpPr>
        <p:spPr bwMode="auto">
          <a:xfrm>
            <a:off x="5435600" y="5589588"/>
            <a:ext cx="72072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4572000" y="4724400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4067175" y="5589588"/>
            <a:ext cx="144463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4787900" y="60213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5435600" y="50133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5292725" y="5876925"/>
            <a:ext cx="142875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6443663" y="5373688"/>
            <a:ext cx="144462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5651500" y="6237288"/>
            <a:ext cx="144463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5508625" y="4581525"/>
            <a:ext cx="142875" cy="1428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5940425" y="5661025"/>
            <a:ext cx="144463" cy="1444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4716463" y="5300663"/>
            <a:ext cx="142875" cy="144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1042988" y="5127625"/>
            <a:ext cx="865187" cy="576263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827088" y="5775325"/>
            <a:ext cx="144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Point (p)</a:t>
            </a:r>
          </a:p>
        </p:txBody>
      </p:sp>
      <p:cxnSp>
        <p:nvCxnSpPr>
          <p:cNvPr id="88" name="Straight Arrow Connector 87"/>
          <p:cNvCxnSpPr>
            <a:cxnSpLocks noChangeShapeType="1"/>
            <a:stCxn id="84" idx="3"/>
          </p:cNvCxnSpPr>
          <p:nvPr/>
        </p:nvCxnSpPr>
        <p:spPr bwMode="auto">
          <a:xfrm>
            <a:off x="1908175" y="5414963"/>
            <a:ext cx="3168650" cy="1016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268538" y="4724400"/>
            <a:ext cx="1798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0" i="1">
                <a:solidFill>
                  <a:srgbClr val="FF0000"/>
                </a:solidFill>
              </a:rPr>
              <a:t>dist</a:t>
            </a:r>
            <a:r>
              <a:rPr lang="en-US" altLang="en-US" b="0" i="1" baseline="-25000">
                <a:solidFill>
                  <a:srgbClr val="FF0000"/>
                </a:solidFill>
              </a:rPr>
              <a:t>Mah</a:t>
            </a:r>
          </a:p>
        </p:txBody>
      </p:sp>
      <p:sp>
        <p:nvSpPr>
          <p:cNvPr id="71701" name="Rectangle 91"/>
          <p:cNvSpPr>
            <a:spLocks noChangeArrowheads="1"/>
          </p:cNvSpPr>
          <p:nvPr/>
        </p:nvSpPr>
        <p:spPr bwMode="auto">
          <a:xfrm>
            <a:off x="684213" y="6237288"/>
            <a:ext cx="788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>
                <a:solidFill>
                  <a:schemeClr val="tx1"/>
                </a:solidFill>
              </a:rPr>
              <a:t>Scaling Clustering Algorithms to Large Databases.</a:t>
            </a:r>
            <a:r>
              <a:rPr lang="el-GR" altLang="en-US" sz="1400" b="0">
                <a:solidFill>
                  <a:schemeClr val="tx1"/>
                </a:solidFill>
              </a:rPr>
              <a:t>. </a:t>
            </a:r>
            <a:r>
              <a:rPr lang="en-US" altLang="en-US" sz="1400" b="0">
                <a:solidFill>
                  <a:schemeClr val="tx1"/>
                </a:solidFill>
              </a:rPr>
              <a:t>PS Bradley, UM Fayyad, C Reina - KDD, 1998</a:t>
            </a: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6804025" y="4868863"/>
            <a:ext cx="2232025" cy="1152525"/>
            <a:chOff x="6804248" y="4437112"/>
            <a:chExt cx="2232248" cy="1152128"/>
          </a:xfrm>
        </p:grpSpPr>
        <p:graphicFrame>
          <p:nvGraphicFramePr>
            <p:cNvPr id="71705" name="Object 2"/>
            <p:cNvGraphicFramePr>
              <a:graphicFrameLocks noChangeAspect="1"/>
            </p:cNvGraphicFramePr>
            <p:nvPr/>
          </p:nvGraphicFramePr>
          <p:xfrm>
            <a:off x="6804248" y="4509120"/>
            <a:ext cx="2158082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2" name="Equation" r:id="rId4" imgW="1091878" imgH="444247" progId="Equation.3">
                    <p:embed/>
                  </p:oleObj>
                </mc:Choice>
                <mc:Fallback>
                  <p:oleObj name="Equation" r:id="rId4" imgW="1091878" imgH="444247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4248" y="4509120"/>
                          <a:ext cx="2158082" cy="936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06" name="Rectangle 93"/>
            <p:cNvSpPr>
              <a:spLocks noChangeArrowheads="1"/>
            </p:cNvSpPr>
            <p:nvPr/>
          </p:nvSpPr>
          <p:spPr bwMode="auto">
            <a:xfrm>
              <a:off x="6804248" y="4437112"/>
              <a:ext cx="2232248" cy="11521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98" name="Oval 97"/>
          <p:cNvSpPr>
            <a:spLocks noChangeArrowheads="1"/>
          </p:cNvSpPr>
          <p:nvPr/>
        </p:nvSpPr>
        <p:spPr bwMode="auto">
          <a:xfrm>
            <a:off x="4500563" y="4868863"/>
            <a:ext cx="1655762" cy="12239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170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63" y="5013325"/>
            <a:ext cx="2362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6" grpId="0"/>
      <p:bldP spid="91" grpId="0"/>
      <p:bldP spid="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Indoor Applications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979488"/>
            <a:ext cx="8363272" cy="5041900"/>
          </a:xfrm>
        </p:spPr>
        <p:txBody>
          <a:bodyPr/>
          <a:lstStyle/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Huge spectrum of indoor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Navigation, Manufacturing, Asset Tracking, Inventory </a:t>
            </a:r>
            <a:r>
              <a:rPr lang="en-US" altLang="en-US" sz="1800" dirty="0" err="1" smtClean="0">
                <a:ea typeface="ＭＳ Ｐゴシック" charset="-128"/>
              </a:rPr>
              <a:t>Manag</a:t>
            </a:r>
            <a:r>
              <a:rPr lang="en-US" altLang="en-US" sz="1800" dirty="0" smtClean="0">
                <a:ea typeface="ＭＳ Ｐゴシック" charset="-128"/>
              </a:rPr>
              <a:t>.</a:t>
            </a:r>
            <a:r>
              <a:rPr lang="en-US" altLang="en-US" sz="1800" dirty="0">
                <a:ea typeface="ＭＳ Ｐゴシック" charset="-128"/>
              </a:rPr>
              <a:t>	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Healthcare, Smart Houses, Elderly support, Fitness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Augmented Reality and many more.</a:t>
            </a:r>
          </a:p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Indoor Revenues expected reach 10B USD in 2020</a:t>
            </a:r>
          </a:p>
          <a:p>
            <a:pPr marL="914400" lvl="1" indent="-514350"/>
            <a:r>
              <a:rPr lang="en-US" altLang="en-US" sz="1800" i="1" dirty="0" err="1">
                <a:ea typeface="ＭＳ Ｐゴシック" charset="-128"/>
              </a:rPr>
              <a:t>ABIresearch</a:t>
            </a:r>
            <a:r>
              <a:rPr lang="en-US" altLang="en-US" sz="1800" i="1" dirty="0">
                <a:ea typeface="ＭＳ Ｐゴシック" charset="-128"/>
              </a:rPr>
              <a:t>, “Retail Indoor Location Market Breaks US$10 Billion in 2020”’ Available at: https://</a:t>
            </a:r>
            <a:r>
              <a:rPr lang="en-US" altLang="en-US" sz="1800" i="1" dirty="0" err="1">
                <a:ea typeface="ＭＳ Ｐゴシック" charset="-128"/>
              </a:rPr>
              <a:t>goo.gl</a:t>
            </a:r>
            <a:r>
              <a:rPr lang="en-US" altLang="en-US" sz="1800" i="1" dirty="0">
                <a:ea typeface="ＭＳ Ｐゴシック" charset="-128"/>
              </a:rPr>
              <a:t>/</a:t>
            </a:r>
            <a:r>
              <a:rPr lang="en-US" altLang="en-US" sz="1800" i="1" dirty="0" err="1">
                <a:ea typeface="ＭＳ Ｐゴシック" charset="-128"/>
              </a:rPr>
              <a:t>ehPRMn</a:t>
            </a:r>
            <a:r>
              <a:rPr lang="en-US" altLang="en-US" sz="1800" i="1" dirty="0">
                <a:ea typeface="ＭＳ Ｐゴシック" charset="-128"/>
              </a:rPr>
              <a:t>, May 12, 2015.</a:t>
            </a:r>
          </a:p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Tutorial @ IEEE MDM’15 </a:t>
            </a:r>
          </a:p>
          <a:p>
            <a:pPr marL="914400" lvl="1" indent="-514350"/>
            <a:r>
              <a:rPr lang="en-US" altLang="en-US" sz="1800" b="1" i="1" dirty="0">
                <a:ea typeface="ＭＳ Ｐゴシック" charset="-128"/>
              </a:rPr>
              <a:t>“Mobile Data Management in Indoor Spaces”, </a:t>
            </a:r>
            <a:r>
              <a:rPr lang="en-US" altLang="en-US" sz="1800" i="1" dirty="0">
                <a:ea typeface="ＭＳ Ｐゴシック" charset="-128"/>
              </a:rPr>
              <a:t>Christos </a:t>
            </a:r>
            <a:r>
              <a:rPr lang="en-US" altLang="en-US" sz="1800" i="1" dirty="0" err="1">
                <a:ea typeface="ＭＳ Ｐゴシック" charset="-128"/>
              </a:rPr>
              <a:t>Laoudias</a:t>
            </a:r>
            <a:r>
              <a:rPr lang="en-US" altLang="en-US" sz="1800" i="1" dirty="0">
                <a:ea typeface="ＭＳ Ｐゴシック" charset="-128"/>
              </a:rPr>
              <a:t> and </a:t>
            </a:r>
            <a:r>
              <a:rPr lang="en-US" altLang="en-US" sz="1800" i="1" dirty="0" err="1">
                <a:ea typeface="ＭＳ Ｐゴシック" charset="-128"/>
              </a:rPr>
              <a:t>Demetrios</a:t>
            </a:r>
            <a:r>
              <a:rPr lang="en-US" altLang="en-US" sz="1800" i="1" dirty="0">
                <a:ea typeface="ＭＳ Ｐゴシック" charset="-128"/>
              </a:rPr>
              <a:t> Zeinalipour-</a:t>
            </a:r>
            <a:r>
              <a:rPr lang="en-US" altLang="en-US" sz="1800" i="1" dirty="0" err="1">
                <a:ea typeface="ＭＳ Ｐゴシック" charset="-128"/>
              </a:rPr>
              <a:t>Yazti</a:t>
            </a:r>
            <a:endParaRPr lang="en-US" altLang="en-US" sz="1800" i="1" dirty="0">
              <a:ea typeface="ＭＳ Ｐゴシック" charset="-128"/>
            </a:endParaRPr>
          </a:p>
          <a:p>
            <a:pPr marL="914400" lvl="1" indent="-514350"/>
            <a:r>
              <a:rPr lang="en-US" altLang="en-US" sz="1800" i="1" dirty="0">
                <a:ea typeface="ＭＳ Ｐゴシック" charset="-128"/>
              </a:rPr>
              <a:t>Slides available: </a:t>
            </a:r>
            <a:r>
              <a:rPr lang="en-US" altLang="en-US" sz="1800" i="1" dirty="0">
                <a:ea typeface="ＭＳ Ｐゴシック" charset="-128"/>
                <a:hlinkClick r:id="rId3"/>
              </a:rPr>
              <a:t>http://goo.gl/70JV4q</a:t>
            </a:r>
            <a:r>
              <a:rPr lang="en-US" altLang="en-US" sz="1800" i="1" dirty="0">
                <a:ea typeface="ＭＳ Ｐゴシック" charset="-128"/>
              </a:rPr>
              <a:t> 	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5205413"/>
            <a:ext cx="172243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5205413"/>
            <a:ext cx="1803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49725"/>
            <a:ext cx="326866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7056437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</a:t>
            </a:r>
          </a:p>
        </p:txBody>
      </p:sp>
      <p:sp>
        <p:nvSpPr>
          <p:cNvPr id="73731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dirty="0">
                <a:ea typeface="ＭＳ Ｐゴシック" charset="-128"/>
              </a:rPr>
              <a:t>The </a:t>
            </a:r>
            <a:r>
              <a:rPr lang="en-US" altLang="en-US" sz="2400" b="1" dirty="0">
                <a:ea typeface="ＭＳ Ｐゴシック" charset="-128"/>
              </a:rPr>
              <a:t>Selection Step </a:t>
            </a:r>
            <a:r>
              <a:rPr lang="en-US" altLang="en-US" sz="2400" dirty="0">
                <a:ea typeface="ＭＳ Ｐゴシック" charset="-128"/>
              </a:rPr>
              <a:t>aims to </a:t>
            </a:r>
            <a:r>
              <a:rPr lang="en-US" altLang="en-US" sz="2400" b="1" dirty="0">
                <a:ea typeface="ＭＳ Ｐゴシック" charset="-128"/>
              </a:rPr>
              <a:t>sequence</a:t>
            </a:r>
            <a:r>
              <a:rPr lang="en-US" altLang="en-US" sz="2400" dirty="0">
                <a:ea typeface="ＭＳ Ｐゴシック" charset="-128"/>
              </a:rPr>
              <a:t> the </a:t>
            </a:r>
            <a:r>
              <a:rPr lang="en-US" altLang="en-US" sz="2400" b="1" dirty="0">
                <a:ea typeface="ＭＳ Ｐゴシック" charset="-128"/>
              </a:rPr>
              <a:t>retrieval</a:t>
            </a:r>
            <a:r>
              <a:rPr lang="en-US" altLang="en-US" sz="2400" dirty="0">
                <a:ea typeface="ＭＳ Ｐゴシック" charset="-128"/>
              </a:rPr>
              <a:t> of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, such that the </a:t>
            </a:r>
            <a:r>
              <a:rPr lang="en-US" altLang="en-US" sz="2400" b="1" dirty="0">
                <a:ea typeface="ＭＳ Ｐゴシック" charset="-128"/>
              </a:rPr>
              <a:t>most important clusters </a:t>
            </a:r>
            <a:r>
              <a:rPr lang="en-US" altLang="en-US" sz="2400" dirty="0">
                <a:ea typeface="ＭＳ Ｐゴシック" charset="-128"/>
              </a:rPr>
              <a:t>are downloaded first.</a:t>
            </a:r>
          </a:p>
          <a:p>
            <a:r>
              <a:rPr lang="en-US" altLang="en-US" sz="2400" b="1" dirty="0">
                <a:solidFill>
                  <a:srgbClr val="FF0000"/>
                </a:solidFill>
                <a:ea typeface="ＭＳ Ｐゴシック" charset="-128"/>
              </a:rPr>
              <a:t>Question: </a:t>
            </a:r>
            <a:r>
              <a:rPr lang="en-US" altLang="en-US" sz="2400" dirty="0">
                <a:ea typeface="ＭＳ Ｐゴシック" charset="-128"/>
              </a:rPr>
              <a:t>Which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 should a user </a:t>
            </a:r>
            <a:r>
              <a:rPr lang="en-US" altLang="en-US" sz="2400" b="1" dirty="0">
                <a:ea typeface="ＭＳ Ｐゴシック" charset="-128"/>
              </a:rPr>
              <a:t>download</a:t>
            </a:r>
            <a:r>
              <a:rPr lang="en-US" altLang="en-US" sz="2400" dirty="0">
                <a:ea typeface="ＭＳ Ｐゴシック" charset="-128"/>
              </a:rPr>
              <a:t> at a </a:t>
            </a:r>
            <a:r>
              <a:rPr lang="en-US" altLang="en-US" sz="2400" b="1" dirty="0">
                <a:ea typeface="ＭＳ Ｐゴシック" charset="-128"/>
              </a:rPr>
              <a:t>certain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position</a:t>
            </a:r>
            <a:r>
              <a:rPr lang="en-US" altLang="en-US" sz="2400" dirty="0">
                <a:ea typeface="ＭＳ Ｐゴシック" charset="-128"/>
              </a:rPr>
              <a:t> if Wi-Fi </a:t>
            </a:r>
            <a:r>
              <a:rPr lang="en-US" altLang="en-US" sz="2400" b="1" dirty="0">
                <a:ea typeface="ＭＳ Ｐゴシック" charset="-128"/>
              </a:rPr>
              <a:t>not available </a:t>
            </a:r>
            <a:r>
              <a:rPr lang="en-US" altLang="en-US" sz="2400" dirty="0">
                <a:ea typeface="ＭＳ Ｐゴシック" charset="-128"/>
              </a:rPr>
              <a:t>next?</a:t>
            </a:r>
          </a:p>
          <a:p>
            <a:pPr lvl="1"/>
            <a:r>
              <a:rPr lang="en-US" altLang="en-US" sz="2400" dirty="0" err="1">
                <a:ea typeface="ＭＳ Ｐゴシック" charset="-128"/>
              </a:rPr>
              <a:t>PreLoc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prioritizes </a:t>
            </a:r>
            <a:r>
              <a:rPr lang="en-US" altLang="en-US" sz="2400" dirty="0">
                <a:ea typeface="ＭＳ Ｐゴシック" charset="-128"/>
              </a:rPr>
              <a:t> the download of </a:t>
            </a:r>
            <a:r>
              <a:rPr lang="en-US" altLang="en-US" sz="2400" b="1" dirty="0">
                <a:ea typeface="ＭＳ Ｐゴシック" charset="-128"/>
              </a:rPr>
              <a:t>RM</a:t>
            </a:r>
            <a:r>
              <a:rPr lang="en-US" altLang="en-US" sz="2400" dirty="0">
                <a:ea typeface="ＭＳ Ｐゴシック" charset="-128"/>
              </a:rPr>
              <a:t> entries using </a:t>
            </a:r>
            <a:r>
              <a:rPr lang="en-US" altLang="en-US" sz="2400" b="1" dirty="0">
                <a:ea typeface="ＭＳ Ｐゴシック" charset="-128"/>
              </a:rPr>
              <a:t>historic traces </a:t>
            </a:r>
            <a:r>
              <a:rPr lang="en-US" altLang="en-US" sz="2400" dirty="0">
                <a:ea typeface="ＭＳ Ｐゴシック" charset="-128"/>
              </a:rPr>
              <a:t>of </a:t>
            </a:r>
            <a:r>
              <a:rPr lang="en-US" altLang="en-US" sz="2400" dirty="0" smtClean="0">
                <a:ea typeface="ＭＳ Ｐゴシック" charset="-128"/>
              </a:rPr>
              <a:t>users </a:t>
            </a:r>
            <a:r>
              <a:rPr lang="en-US" altLang="en-US" sz="2400" dirty="0">
                <a:ea typeface="ＭＳ Ｐゴシック" charset="-128"/>
              </a:rPr>
              <a:t>inside the building !!!</a:t>
            </a:r>
          </a:p>
          <a:p>
            <a:pPr lvl="1"/>
            <a:endParaRPr lang="en-US" altLang="en-US" sz="2000" dirty="0">
              <a:ea typeface="ＭＳ Ｐゴシック" charset="-128"/>
            </a:endParaRPr>
          </a:p>
        </p:txBody>
      </p:sp>
      <p:sp>
        <p:nvSpPr>
          <p:cNvPr id="73733" name="Oval 279"/>
          <p:cNvSpPr>
            <a:spLocks noChangeArrowheads="1"/>
          </p:cNvSpPr>
          <p:nvPr/>
        </p:nvSpPr>
        <p:spPr bwMode="auto">
          <a:xfrm>
            <a:off x="3203575" y="36449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4" name="Oval 280"/>
          <p:cNvSpPr>
            <a:spLocks noChangeArrowheads="1"/>
          </p:cNvSpPr>
          <p:nvPr/>
        </p:nvSpPr>
        <p:spPr bwMode="auto">
          <a:xfrm>
            <a:off x="3635375" y="35734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5" name="Oval 268"/>
          <p:cNvSpPr>
            <a:spLocks noChangeArrowheads="1"/>
          </p:cNvSpPr>
          <p:nvPr/>
        </p:nvSpPr>
        <p:spPr bwMode="auto">
          <a:xfrm>
            <a:off x="2916238" y="5589588"/>
            <a:ext cx="576262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6" name="Oval 269"/>
          <p:cNvSpPr>
            <a:spLocks noChangeArrowheads="1"/>
          </p:cNvSpPr>
          <p:nvPr/>
        </p:nvSpPr>
        <p:spPr bwMode="auto">
          <a:xfrm>
            <a:off x="3419475" y="5516563"/>
            <a:ext cx="576263" cy="2889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7" name="Oval 270"/>
          <p:cNvSpPr>
            <a:spLocks noChangeArrowheads="1"/>
          </p:cNvSpPr>
          <p:nvPr/>
        </p:nvSpPr>
        <p:spPr bwMode="auto">
          <a:xfrm>
            <a:off x="3348038" y="5805488"/>
            <a:ext cx="647700" cy="3603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8" name="Oval 271"/>
          <p:cNvSpPr>
            <a:spLocks noChangeArrowheads="1"/>
          </p:cNvSpPr>
          <p:nvPr/>
        </p:nvSpPr>
        <p:spPr bwMode="auto">
          <a:xfrm>
            <a:off x="3348038" y="5013325"/>
            <a:ext cx="719137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9" name="Oval 273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0" name="Oval 275"/>
          <p:cNvSpPr>
            <a:spLocks noChangeArrowheads="1"/>
          </p:cNvSpPr>
          <p:nvPr/>
        </p:nvSpPr>
        <p:spPr bwMode="auto">
          <a:xfrm>
            <a:off x="3563938" y="4437063"/>
            <a:ext cx="4318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1" name="Oval 276"/>
          <p:cNvSpPr>
            <a:spLocks noChangeArrowheads="1"/>
          </p:cNvSpPr>
          <p:nvPr/>
        </p:nvSpPr>
        <p:spPr bwMode="auto">
          <a:xfrm>
            <a:off x="2987675" y="4076700"/>
            <a:ext cx="5048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2" name="Oval 277"/>
          <p:cNvSpPr>
            <a:spLocks noChangeArrowheads="1"/>
          </p:cNvSpPr>
          <p:nvPr/>
        </p:nvSpPr>
        <p:spPr bwMode="auto">
          <a:xfrm>
            <a:off x="4356100" y="3860800"/>
            <a:ext cx="431800" cy="5762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3" name="Oval 278"/>
          <p:cNvSpPr>
            <a:spLocks noChangeArrowheads="1"/>
          </p:cNvSpPr>
          <p:nvPr/>
        </p:nvSpPr>
        <p:spPr bwMode="auto">
          <a:xfrm>
            <a:off x="3779838" y="4149725"/>
            <a:ext cx="576262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4" name="Oval 281"/>
          <p:cNvSpPr>
            <a:spLocks noChangeArrowheads="1"/>
          </p:cNvSpPr>
          <p:nvPr/>
        </p:nvSpPr>
        <p:spPr bwMode="auto">
          <a:xfrm>
            <a:off x="3419475" y="40052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5" name="Oval 282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6" name="Oval 283"/>
          <p:cNvSpPr>
            <a:spLocks noChangeArrowheads="1"/>
          </p:cNvSpPr>
          <p:nvPr/>
        </p:nvSpPr>
        <p:spPr bwMode="auto">
          <a:xfrm>
            <a:off x="5292725" y="4076700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7" name="Oval 284"/>
          <p:cNvSpPr>
            <a:spLocks noChangeArrowheads="1"/>
          </p:cNvSpPr>
          <p:nvPr/>
        </p:nvSpPr>
        <p:spPr bwMode="auto">
          <a:xfrm>
            <a:off x="6732588" y="3860800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8" name="Oval 285"/>
          <p:cNvSpPr>
            <a:spLocks noChangeArrowheads="1"/>
          </p:cNvSpPr>
          <p:nvPr/>
        </p:nvSpPr>
        <p:spPr bwMode="auto">
          <a:xfrm>
            <a:off x="7380288" y="3860800"/>
            <a:ext cx="576262" cy="9366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9" name="Oval 286"/>
          <p:cNvSpPr>
            <a:spLocks noChangeArrowheads="1"/>
          </p:cNvSpPr>
          <p:nvPr/>
        </p:nvSpPr>
        <p:spPr bwMode="auto">
          <a:xfrm>
            <a:off x="7524750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0" name="Oval 287"/>
          <p:cNvSpPr>
            <a:spLocks noChangeArrowheads="1"/>
          </p:cNvSpPr>
          <p:nvPr/>
        </p:nvSpPr>
        <p:spPr bwMode="auto">
          <a:xfrm>
            <a:off x="7667625" y="5300663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1" name="Oval 288"/>
          <p:cNvSpPr>
            <a:spLocks noChangeArrowheads="1"/>
          </p:cNvSpPr>
          <p:nvPr/>
        </p:nvSpPr>
        <p:spPr bwMode="auto">
          <a:xfrm>
            <a:off x="7740650" y="5732463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2" name="Oval 289"/>
          <p:cNvSpPr>
            <a:spLocks noChangeArrowheads="1"/>
          </p:cNvSpPr>
          <p:nvPr/>
        </p:nvSpPr>
        <p:spPr bwMode="auto">
          <a:xfrm>
            <a:off x="5795963" y="5157788"/>
            <a:ext cx="360362" cy="863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3" name="Oval 290"/>
          <p:cNvSpPr>
            <a:spLocks noChangeArrowheads="1"/>
          </p:cNvSpPr>
          <p:nvPr/>
        </p:nvSpPr>
        <p:spPr bwMode="auto">
          <a:xfrm>
            <a:off x="5651500" y="4724400"/>
            <a:ext cx="649288" cy="4333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4" name="Oval 291"/>
          <p:cNvSpPr>
            <a:spLocks noChangeArrowheads="1"/>
          </p:cNvSpPr>
          <p:nvPr/>
        </p:nvSpPr>
        <p:spPr bwMode="auto">
          <a:xfrm>
            <a:off x="6156325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5" name="Oval 292"/>
          <p:cNvSpPr>
            <a:spLocks noChangeArrowheads="1"/>
          </p:cNvSpPr>
          <p:nvPr/>
        </p:nvSpPr>
        <p:spPr bwMode="auto">
          <a:xfrm>
            <a:off x="6156325" y="5300663"/>
            <a:ext cx="360363" cy="7921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6" name="Oval 293"/>
          <p:cNvSpPr>
            <a:spLocks noChangeArrowheads="1"/>
          </p:cNvSpPr>
          <p:nvPr/>
        </p:nvSpPr>
        <p:spPr bwMode="auto">
          <a:xfrm>
            <a:off x="5651500" y="4365625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7" name="Oval 294"/>
          <p:cNvSpPr>
            <a:spLocks noChangeArrowheads="1"/>
          </p:cNvSpPr>
          <p:nvPr/>
        </p:nvSpPr>
        <p:spPr bwMode="auto">
          <a:xfrm>
            <a:off x="6227763" y="4437063"/>
            <a:ext cx="360362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8" name="Oval 295"/>
          <p:cNvSpPr>
            <a:spLocks noChangeArrowheads="1"/>
          </p:cNvSpPr>
          <p:nvPr/>
        </p:nvSpPr>
        <p:spPr bwMode="auto">
          <a:xfrm>
            <a:off x="6011863" y="4149725"/>
            <a:ext cx="720725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9" name="Oval 296"/>
          <p:cNvSpPr>
            <a:spLocks noChangeArrowheads="1"/>
          </p:cNvSpPr>
          <p:nvPr/>
        </p:nvSpPr>
        <p:spPr bwMode="auto">
          <a:xfrm>
            <a:off x="5724525" y="3716338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0" name="Oval 297"/>
          <p:cNvSpPr>
            <a:spLocks noChangeArrowheads="1"/>
          </p:cNvSpPr>
          <p:nvPr/>
        </p:nvSpPr>
        <p:spPr bwMode="auto">
          <a:xfrm>
            <a:off x="1403350" y="5876925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1" name="Oval 298"/>
          <p:cNvSpPr>
            <a:spLocks noChangeArrowheads="1"/>
          </p:cNvSpPr>
          <p:nvPr/>
        </p:nvSpPr>
        <p:spPr bwMode="auto">
          <a:xfrm>
            <a:off x="1547813" y="5516563"/>
            <a:ext cx="215900" cy="43338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2" name="Oval 299"/>
          <p:cNvSpPr>
            <a:spLocks noChangeArrowheads="1"/>
          </p:cNvSpPr>
          <p:nvPr/>
        </p:nvSpPr>
        <p:spPr bwMode="auto">
          <a:xfrm>
            <a:off x="1619250" y="47974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3" name="Oval 300"/>
          <p:cNvSpPr>
            <a:spLocks noChangeArrowheads="1"/>
          </p:cNvSpPr>
          <p:nvPr/>
        </p:nvSpPr>
        <p:spPr bwMode="auto">
          <a:xfrm>
            <a:off x="1908175" y="41497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4" name="Oval 301"/>
          <p:cNvSpPr>
            <a:spLocks noChangeArrowheads="1"/>
          </p:cNvSpPr>
          <p:nvPr/>
        </p:nvSpPr>
        <p:spPr bwMode="auto">
          <a:xfrm>
            <a:off x="2700338" y="3789363"/>
            <a:ext cx="287337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5" name="Oval 302"/>
          <p:cNvSpPr>
            <a:spLocks noChangeArrowheads="1"/>
          </p:cNvSpPr>
          <p:nvPr/>
        </p:nvSpPr>
        <p:spPr bwMode="auto">
          <a:xfrm>
            <a:off x="2339975" y="3860800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6" name="Oval 303"/>
          <p:cNvSpPr>
            <a:spLocks noChangeArrowheads="1"/>
          </p:cNvSpPr>
          <p:nvPr/>
        </p:nvSpPr>
        <p:spPr bwMode="auto">
          <a:xfrm>
            <a:off x="1979613" y="3789363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2" name="5-Point Star 41"/>
          <p:cNvSpPr/>
          <p:nvPr/>
        </p:nvSpPr>
        <p:spPr bwMode="auto">
          <a:xfrm>
            <a:off x="1619250" y="3860800"/>
            <a:ext cx="288925" cy="360363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95288" y="3697288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FF"/>
                </a:solidFill>
              </a:rPr>
              <a:t>User Current Location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979613" y="3789363"/>
            <a:ext cx="2808287" cy="719137"/>
            <a:chOff x="1979712" y="3789040"/>
            <a:chExt cx="2808312" cy="720080"/>
          </a:xfrm>
        </p:grpSpPr>
        <p:sp>
          <p:nvSpPr>
            <p:cNvPr id="73775" name="Oval 46"/>
            <p:cNvSpPr>
              <a:spLocks noChangeArrowheads="1"/>
            </p:cNvSpPr>
            <p:nvPr/>
          </p:nvSpPr>
          <p:spPr bwMode="auto">
            <a:xfrm>
              <a:off x="2987824" y="4077072"/>
              <a:ext cx="504056" cy="360040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6" name="Oval 47"/>
            <p:cNvSpPr>
              <a:spLocks noChangeArrowheads="1"/>
            </p:cNvSpPr>
            <p:nvPr/>
          </p:nvSpPr>
          <p:spPr bwMode="auto">
            <a:xfrm>
              <a:off x="4355976" y="3861048"/>
              <a:ext cx="432048" cy="576064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7" name="Oval 48"/>
            <p:cNvSpPr>
              <a:spLocks noChangeArrowheads="1"/>
            </p:cNvSpPr>
            <p:nvPr/>
          </p:nvSpPr>
          <p:spPr bwMode="auto">
            <a:xfrm>
              <a:off x="3779912" y="4149080"/>
              <a:ext cx="576064" cy="28803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8" name="Oval 49"/>
            <p:cNvSpPr>
              <a:spLocks noChangeArrowheads="1"/>
            </p:cNvSpPr>
            <p:nvPr/>
          </p:nvSpPr>
          <p:spPr bwMode="auto">
            <a:xfrm>
              <a:off x="3419872" y="4005064"/>
              <a:ext cx="432048" cy="432048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9" name="Oval 50"/>
            <p:cNvSpPr>
              <a:spLocks noChangeArrowheads="1"/>
            </p:cNvSpPr>
            <p:nvPr/>
          </p:nvSpPr>
          <p:spPr bwMode="auto">
            <a:xfrm>
              <a:off x="2699792" y="3789040"/>
              <a:ext cx="288032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0" name="Oval 51"/>
            <p:cNvSpPr>
              <a:spLocks noChangeArrowheads="1"/>
            </p:cNvSpPr>
            <p:nvPr/>
          </p:nvSpPr>
          <p:spPr bwMode="auto">
            <a:xfrm>
              <a:off x="2339752" y="3861048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1" name="Oval 52"/>
            <p:cNvSpPr>
              <a:spLocks noChangeArrowheads="1"/>
            </p:cNvSpPr>
            <p:nvPr/>
          </p:nvSpPr>
          <p:spPr bwMode="auto">
            <a:xfrm>
              <a:off x="1979712" y="3789040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660525" y="4005263"/>
            <a:ext cx="4664075" cy="2166937"/>
          </a:xfrm>
          <a:custGeom>
            <a:avLst/>
            <a:gdLst>
              <a:gd name="T0" fmla="*/ 92075 w 4664075"/>
              <a:gd name="T1" fmla="*/ 1853563 h 2282825"/>
              <a:gd name="T2" fmla="*/ 644525 w 4664075"/>
              <a:gd name="T3" fmla="*/ 244907 h 2282825"/>
              <a:gd name="T4" fmla="*/ 3959230 w 4664075"/>
              <a:gd name="T5" fmla="*/ 384118 h 2282825"/>
              <a:gd name="T6" fmla="*/ 4664075 w 4664075"/>
              <a:gd name="T7" fmla="*/ 1652481 h 2282825"/>
              <a:gd name="T8" fmla="*/ 0 60000 65536"/>
              <a:gd name="T9" fmla="*/ 0 60000 65536"/>
              <a:gd name="T10" fmla="*/ 0 60000 65536"/>
              <a:gd name="T11" fmla="*/ 0 60000 65536"/>
              <a:gd name="T12" fmla="*/ 0 w 4664075"/>
              <a:gd name="T13" fmla="*/ 0 h 2282825"/>
              <a:gd name="T14" fmla="*/ 4664075 w 4664075"/>
              <a:gd name="T15" fmla="*/ 2282825 h 22828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64075" h="2282825">
                <a:moveTo>
                  <a:pt x="92075" y="2282825"/>
                </a:moveTo>
                <a:cubicBezTo>
                  <a:pt x="46037" y="1443037"/>
                  <a:pt x="0" y="603250"/>
                  <a:pt x="644525" y="301625"/>
                </a:cubicBezTo>
                <a:cubicBezTo>
                  <a:pt x="1289050" y="0"/>
                  <a:pt x="3289300" y="184150"/>
                  <a:pt x="3959225" y="473075"/>
                </a:cubicBezTo>
                <a:cubicBezTo>
                  <a:pt x="4629150" y="762000"/>
                  <a:pt x="4422775" y="2105025"/>
                  <a:pt x="4664075" y="203517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4600575" y="3740150"/>
            <a:ext cx="3336925" cy="2968625"/>
          </a:xfrm>
          <a:custGeom>
            <a:avLst/>
            <a:gdLst>
              <a:gd name="T0" fmla="*/ 276225 w 3336925"/>
              <a:gd name="T1" fmla="*/ 2355851 h 2968625"/>
              <a:gd name="T2" fmla="*/ 409575 w 3336925"/>
              <a:gd name="T3" fmla="*/ 298450 h 2968625"/>
              <a:gd name="T4" fmla="*/ 2733675 w 3336925"/>
              <a:gd name="T5" fmla="*/ 565150 h 2968625"/>
              <a:gd name="T6" fmla="*/ 3305175 w 3336925"/>
              <a:gd name="T7" fmla="*/ 2279651 h 2968625"/>
              <a:gd name="T8" fmla="*/ 0 60000 65536"/>
              <a:gd name="T9" fmla="*/ 0 60000 65536"/>
              <a:gd name="T10" fmla="*/ 0 60000 65536"/>
              <a:gd name="T11" fmla="*/ 0 60000 65536"/>
              <a:gd name="T12" fmla="*/ 0 w 3336925"/>
              <a:gd name="T13" fmla="*/ 0 h 2968625"/>
              <a:gd name="T14" fmla="*/ 3336925 w 3336925"/>
              <a:gd name="T15" fmla="*/ 2968625 h 29686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36925" h="2968625">
                <a:moveTo>
                  <a:pt x="276225" y="2355850"/>
                </a:moveTo>
                <a:cubicBezTo>
                  <a:pt x="138112" y="1476375"/>
                  <a:pt x="0" y="596900"/>
                  <a:pt x="409575" y="298450"/>
                </a:cubicBezTo>
                <a:cubicBezTo>
                  <a:pt x="819150" y="0"/>
                  <a:pt x="2251075" y="234950"/>
                  <a:pt x="2733675" y="565150"/>
                </a:cubicBezTo>
                <a:cubicBezTo>
                  <a:pt x="3216275" y="895350"/>
                  <a:pt x="3336925" y="2968625"/>
                  <a:pt x="3305175" y="2279650"/>
                </a:cubicBezTo>
              </a:path>
            </a:pathLst>
          </a:custGeom>
          <a:noFill/>
          <a:ln w="38100" cap="flat" cmpd="sng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1979613" y="4076700"/>
            <a:ext cx="1584325" cy="1296988"/>
          </a:xfrm>
          <a:custGeom>
            <a:avLst/>
            <a:gdLst>
              <a:gd name="T0" fmla="*/ 1944931 w 1409700"/>
              <a:gd name="T1" fmla="*/ 315862 h 2076450"/>
              <a:gd name="T2" fmla="*/ 2248828 w 1409700"/>
              <a:gd name="T3" fmla="*/ 5796 h 2076450"/>
              <a:gd name="T4" fmla="*/ 2248828 w 1409700"/>
              <a:gd name="T5" fmla="*/ 5796 h 2076450"/>
              <a:gd name="T6" fmla="*/ 151948 w 1409700"/>
              <a:gd name="T7" fmla="*/ 0 h 2076450"/>
              <a:gd name="T8" fmla="*/ 0 60000 65536"/>
              <a:gd name="T9" fmla="*/ 0 60000 65536"/>
              <a:gd name="T10" fmla="*/ 0 60000 65536"/>
              <a:gd name="T11" fmla="*/ 0 60000 65536"/>
              <a:gd name="T12" fmla="*/ 0 w 1409700"/>
              <a:gd name="T13" fmla="*/ 0 h 2076450"/>
              <a:gd name="T14" fmla="*/ 1409700 w 1409700"/>
              <a:gd name="T15" fmla="*/ 2076450 h 2076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9700" h="2076450">
                <a:moveTo>
                  <a:pt x="1219200" y="2076450"/>
                </a:moveTo>
                <a:lnTo>
                  <a:pt x="1409700" y="38100"/>
                </a:lnTo>
                <a:cubicBezTo>
                  <a:pt x="1190625" y="31750"/>
                  <a:pt x="0" y="171450"/>
                  <a:pt x="95250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5" grpId="0" animBg="1"/>
      <p:bldP spid="58" grpId="0" animBg="1"/>
      <p:bldP spid="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PreLoc Selection Step 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PreLoc relies on the </a:t>
            </a:r>
            <a:r>
              <a:rPr lang="en-US" altLang="en-US" b="1">
                <a:solidFill>
                  <a:schemeClr val="accent2"/>
                </a:solidFill>
                <a:ea typeface="ＭＳ Ｐゴシック" charset="-128"/>
              </a:rPr>
              <a:t>Probabilistic Group Selection (PGS)</a:t>
            </a:r>
            <a:r>
              <a:rPr lang="en-US" altLang="en-US" b="1">
                <a:ea typeface="ＭＳ Ｐゴシック" charset="-128"/>
              </a:rPr>
              <a:t> </a:t>
            </a:r>
            <a:r>
              <a:rPr lang="en-US" altLang="en-US">
                <a:ea typeface="ＭＳ Ｐゴシック" charset="-128"/>
              </a:rPr>
              <a:t>Heuristic to determine the </a:t>
            </a:r>
            <a:r>
              <a:rPr lang="en-US" altLang="en-US" b="1">
                <a:ea typeface="ＭＳ Ｐゴシック" charset="-128"/>
              </a:rPr>
              <a:t>RM entries </a:t>
            </a:r>
            <a:r>
              <a:rPr lang="en-US" altLang="en-US">
                <a:ea typeface="ＭＳ Ｐゴシック" charset="-128"/>
              </a:rPr>
              <a:t>to </a:t>
            </a:r>
            <a:r>
              <a:rPr lang="en-US" altLang="en-US" b="1">
                <a:ea typeface="ＭＳ Ｐゴシック" charset="-128"/>
              </a:rPr>
              <a:t>prefetch</a:t>
            </a:r>
            <a:r>
              <a:rPr lang="en-US" altLang="en-US">
                <a:ea typeface="ＭＳ Ｐゴシック" charset="-128"/>
              </a:rPr>
              <a:t> next.</a:t>
            </a:r>
          </a:p>
          <a:p>
            <a:pPr lvl="1">
              <a:buFontTx/>
              <a:buNone/>
            </a:pPr>
            <a:endParaRPr lang="en-US" altLang="en-US">
              <a:ea typeface="ＭＳ Ｐゴシック" charset="-128"/>
            </a:endParaRP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539750" y="3481388"/>
            <a:ext cx="2303463" cy="2232025"/>
            <a:chOff x="539552" y="3645024"/>
            <a:chExt cx="2016224" cy="1872208"/>
          </a:xfrm>
        </p:grpSpPr>
        <p:sp>
          <p:nvSpPr>
            <p:cNvPr id="75809" name="Rectangle 100"/>
            <p:cNvSpPr>
              <a:spLocks noChangeArrowheads="1"/>
            </p:cNvSpPr>
            <p:nvPr/>
          </p:nvSpPr>
          <p:spPr bwMode="auto">
            <a:xfrm>
              <a:off x="539552" y="3645024"/>
              <a:ext cx="2016224" cy="18722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5810" name="TextBox 148"/>
            <p:cNvSpPr txBox="1">
              <a:spLocks noChangeArrowheads="1"/>
            </p:cNvSpPr>
            <p:nvPr/>
          </p:nvSpPr>
          <p:spPr bwMode="auto">
            <a:xfrm>
              <a:off x="683568" y="3789040"/>
              <a:ext cx="216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A</a:t>
              </a:r>
            </a:p>
          </p:txBody>
        </p:sp>
        <p:sp>
          <p:nvSpPr>
            <p:cNvPr id="75811" name="TextBox 149"/>
            <p:cNvSpPr txBox="1">
              <a:spLocks noChangeArrowheads="1"/>
            </p:cNvSpPr>
            <p:nvPr/>
          </p:nvSpPr>
          <p:spPr bwMode="auto">
            <a:xfrm flipH="1">
              <a:off x="2051720" y="3789040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B</a:t>
              </a:r>
            </a:p>
          </p:txBody>
        </p:sp>
        <p:sp>
          <p:nvSpPr>
            <p:cNvPr id="75812" name="TextBox 150"/>
            <p:cNvSpPr txBox="1">
              <a:spLocks noChangeArrowheads="1"/>
            </p:cNvSpPr>
            <p:nvPr/>
          </p:nvSpPr>
          <p:spPr bwMode="auto">
            <a:xfrm>
              <a:off x="683568" y="4941168"/>
              <a:ext cx="28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C</a:t>
              </a:r>
            </a:p>
          </p:txBody>
        </p:sp>
        <p:sp>
          <p:nvSpPr>
            <p:cNvPr id="75813" name="TextBox 151"/>
            <p:cNvSpPr txBox="1">
              <a:spLocks noChangeArrowheads="1"/>
            </p:cNvSpPr>
            <p:nvPr/>
          </p:nvSpPr>
          <p:spPr bwMode="auto">
            <a:xfrm>
              <a:off x="2051720" y="4941168"/>
              <a:ext cx="351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/>
                <a:t>D</a:t>
              </a:r>
            </a:p>
          </p:txBody>
        </p:sp>
        <p:cxnSp>
          <p:nvCxnSpPr>
            <p:cNvPr id="75814" name="Straight Arrow Connector 160"/>
            <p:cNvCxnSpPr>
              <a:cxnSpLocks noChangeShapeType="1"/>
            </p:cNvCxnSpPr>
            <p:nvPr/>
          </p:nvCxnSpPr>
          <p:spPr bwMode="auto">
            <a:xfrm flipH="1">
              <a:off x="971600" y="4077072"/>
              <a:ext cx="1152128" cy="936104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5" name="Straight Arrow Connector 164"/>
            <p:cNvCxnSpPr>
              <a:cxnSpLocks noChangeShapeType="1"/>
            </p:cNvCxnSpPr>
            <p:nvPr/>
          </p:nvCxnSpPr>
          <p:spPr bwMode="auto">
            <a:xfrm>
              <a:off x="1043608" y="3861048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6" name="Straight Arrow Connector 174"/>
            <p:cNvCxnSpPr>
              <a:cxnSpLocks noChangeShapeType="1"/>
              <a:stCxn id="75812" idx="3"/>
              <a:endCxn id="75813" idx="1"/>
            </p:cNvCxnSpPr>
            <p:nvPr/>
          </p:nvCxnSpPr>
          <p:spPr bwMode="auto">
            <a:xfrm>
              <a:off x="971600" y="5125834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7" name="Straight Arrow Connector 190"/>
            <p:cNvCxnSpPr>
              <a:cxnSpLocks noChangeShapeType="1"/>
            </p:cNvCxnSpPr>
            <p:nvPr/>
          </p:nvCxnSpPr>
          <p:spPr bwMode="auto">
            <a:xfrm>
              <a:off x="1043608" y="4077072"/>
              <a:ext cx="1008112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8" name="Straight Arrow Connector 191"/>
            <p:cNvCxnSpPr>
              <a:cxnSpLocks noChangeShapeType="1"/>
              <a:stCxn id="75811" idx="2"/>
            </p:cNvCxnSpPr>
            <p:nvPr/>
          </p:nvCxnSpPr>
          <p:spPr bwMode="auto">
            <a:xfrm>
              <a:off x="2195735" y="4158371"/>
              <a:ext cx="1" cy="84551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9" name="Straight Arrow Connector 197"/>
            <p:cNvCxnSpPr>
              <a:cxnSpLocks noChangeShapeType="1"/>
            </p:cNvCxnSpPr>
            <p:nvPr/>
          </p:nvCxnSpPr>
          <p:spPr bwMode="auto">
            <a:xfrm flipH="1">
              <a:off x="899592" y="5267300"/>
              <a:ext cx="1080120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20" name="Straight Arrow Connector 203"/>
            <p:cNvCxnSpPr>
              <a:cxnSpLocks noChangeShapeType="1"/>
              <a:endCxn id="75811" idx="3"/>
            </p:cNvCxnSpPr>
            <p:nvPr/>
          </p:nvCxnSpPr>
          <p:spPr bwMode="auto">
            <a:xfrm flipV="1">
              <a:off x="1060450" y="3973706"/>
              <a:ext cx="991270" cy="7744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3132138" y="3841750"/>
            <a:ext cx="1944687" cy="1944688"/>
            <a:chOff x="3203848" y="2852936"/>
            <a:chExt cx="2672680" cy="2520280"/>
          </a:xfrm>
        </p:grpSpPr>
        <p:sp>
          <p:nvSpPr>
            <p:cNvPr id="75795" name="Oval 105"/>
            <p:cNvSpPr>
              <a:spLocks noChangeArrowheads="1"/>
            </p:cNvSpPr>
            <p:nvPr/>
          </p:nvSpPr>
          <p:spPr bwMode="auto">
            <a:xfrm>
              <a:off x="3203848" y="371703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A</a:t>
              </a:r>
            </a:p>
          </p:txBody>
        </p:sp>
        <p:cxnSp>
          <p:nvCxnSpPr>
            <p:cNvPr id="75796" name="Straight Arrow Connector 109"/>
            <p:cNvCxnSpPr>
              <a:cxnSpLocks noChangeShapeType="1"/>
              <a:stCxn id="75795" idx="5"/>
              <a:endCxn id="75799" idx="1"/>
            </p:cNvCxnSpPr>
            <p:nvPr/>
          </p:nvCxnSpPr>
          <p:spPr bwMode="auto">
            <a:xfrm>
              <a:off x="3695549" y="4208733"/>
              <a:ext cx="672782" cy="67278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797" name="TextBox 111"/>
            <p:cNvSpPr txBox="1">
              <a:spLocks noChangeArrowheads="1"/>
            </p:cNvSpPr>
            <p:nvPr/>
          </p:nvSpPr>
          <p:spPr bwMode="auto">
            <a:xfrm>
              <a:off x="3491880" y="443711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sp>
          <p:nvSpPr>
            <p:cNvPr id="75798" name="Oval 116"/>
            <p:cNvSpPr>
              <a:spLocks noChangeArrowheads="1"/>
            </p:cNvSpPr>
            <p:nvPr/>
          </p:nvSpPr>
          <p:spPr bwMode="auto">
            <a:xfrm>
              <a:off x="4355976" y="2852936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D</a:t>
              </a:r>
            </a:p>
          </p:txBody>
        </p:sp>
        <p:sp>
          <p:nvSpPr>
            <p:cNvPr id="75799" name="Oval 117"/>
            <p:cNvSpPr>
              <a:spLocks noChangeArrowheads="1"/>
            </p:cNvSpPr>
            <p:nvPr/>
          </p:nvSpPr>
          <p:spPr bwMode="auto">
            <a:xfrm>
              <a:off x="4283968" y="4797152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B</a:t>
              </a:r>
            </a:p>
          </p:txBody>
        </p:sp>
        <p:sp>
          <p:nvSpPr>
            <p:cNvPr id="75800" name="Oval 118"/>
            <p:cNvSpPr>
              <a:spLocks noChangeArrowheads="1"/>
            </p:cNvSpPr>
            <p:nvPr/>
          </p:nvSpPr>
          <p:spPr bwMode="auto">
            <a:xfrm>
              <a:off x="5292080" y="3645024"/>
              <a:ext cx="576064" cy="5760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C</a:t>
              </a:r>
            </a:p>
          </p:txBody>
        </p:sp>
        <p:cxnSp>
          <p:nvCxnSpPr>
            <p:cNvPr id="75801" name="Straight Arrow Connector 122"/>
            <p:cNvCxnSpPr>
              <a:cxnSpLocks noChangeShapeType="1"/>
              <a:endCxn id="75800" idx="0"/>
            </p:cNvCxnSpPr>
            <p:nvPr/>
          </p:nvCxnSpPr>
          <p:spPr bwMode="auto">
            <a:xfrm>
              <a:off x="4932040" y="3212976"/>
              <a:ext cx="648072" cy="43204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2" name="TextBox 134"/>
            <p:cNvSpPr txBox="1">
              <a:spLocks noChangeArrowheads="1"/>
            </p:cNvSpPr>
            <p:nvPr/>
          </p:nvSpPr>
          <p:spPr bwMode="auto">
            <a:xfrm>
              <a:off x="5076056" y="4509120"/>
              <a:ext cx="8004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0.33</a:t>
              </a:r>
            </a:p>
          </p:txBody>
        </p:sp>
        <p:sp>
          <p:nvSpPr>
            <p:cNvPr id="75803" name="TextBox 135"/>
            <p:cNvSpPr txBox="1">
              <a:spLocks noChangeArrowheads="1"/>
            </p:cNvSpPr>
            <p:nvPr/>
          </p:nvSpPr>
          <p:spPr bwMode="auto">
            <a:xfrm>
              <a:off x="4733515" y="3506342"/>
              <a:ext cx="648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1.0</a:t>
              </a:r>
            </a:p>
          </p:txBody>
        </p:sp>
        <p:cxnSp>
          <p:nvCxnSpPr>
            <p:cNvPr id="75804" name="Straight Arrow Connector 212"/>
            <p:cNvCxnSpPr>
              <a:cxnSpLocks noChangeShapeType="1"/>
            </p:cNvCxnSpPr>
            <p:nvPr/>
          </p:nvCxnSpPr>
          <p:spPr bwMode="auto">
            <a:xfrm flipV="1">
              <a:off x="4644008" y="3429000"/>
              <a:ext cx="72008" cy="136815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5" name="TextBox 214"/>
            <p:cNvSpPr txBox="1">
              <a:spLocks noChangeArrowheads="1"/>
            </p:cNvSpPr>
            <p:nvPr/>
          </p:nvSpPr>
          <p:spPr bwMode="auto">
            <a:xfrm>
              <a:off x="3995753" y="3789040"/>
              <a:ext cx="890893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0.66</a:t>
              </a:r>
            </a:p>
          </p:txBody>
        </p:sp>
        <p:cxnSp>
          <p:nvCxnSpPr>
            <p:cNvPr id="75806" name="Straight Arrow Connector 228"/>
            <p:cNvCxnSpPr>
              <a:cxnSpLocks noChangeShapeType="1"/>
              <a:endCxn id="75800" idx="3"/>
            </p:cNvCxnSpPr>
            <p:nvPr/>
          </p:nvCxnSpPr>
          <p:spPr bwMode="auto">
            <a:xfrm flipV="1">
              <a:off x="4796408" y="4136725"/>
              <a:ext cx="580035" cy="81282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07" name="Straight Arrow Connector 231"/>
            <p:cNvCxnSpPr>
              <a:cxnSpLocks noChangeShapeType="1"/>
              <a:stCxn id="75800" idx="1"/>
              <a:endCxn id="75798" idx="5"/>
            </p:cNvCxnSpPr>
            <p:nvPr/>
          </p:nvCxnSpPr>
          <p:spPr bwMode="auto">
            <a:xfrm flipH="1" flipV="1">
              <a:off x="4847677" y="3344637"/>
              <a:ext cx="528766" cy="3847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8" name="TextBox 235"/>
            <p:cNvSpPr txBox="1">
              <a:spLocks noChangeArrowheads="1"/>
            </p:cNvSpPr>
            <p:nvPr/>
          </p:nvSpPr>
          <p:spPr bwMode="auto">
            <a:xfrm>
              <a:off x="5084623" y="3039623"/>
              <a:ext cx="648072" cy="43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B050"/>
                  </a:solidFill>
                </a:rPr>
                <a:t>0.5</a:t>
              </a:r>
            </a:p>
          </p:txBody>
        </p:sp>
      </p:grpSp>
      <p:sp>
        <p:nvSpPr>
          <p:cNvPr id="239" name="TextBox 238"/>
          <p:cNvSpPr txBox="1">
            <a:spLocks noChangeArrowheads="1"/>
          </p:cNvSpPr>
          <p:nvPr/>
        </p:nvSpPr>
        <p:spPr bwMode="auto">
          <a:xfrm>
            <a:off x="539750" y="3121025"/>
            <a:ext cx="22320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Historic Traces</a:t>
            </a:r>
          </a:p>
        </p:txBody>
      </p:sp>
      <p:sp>
        <p:nvSpPr>
          <p:cNvPr id="240" name="TextBox 239"/>
          <p:cNvSpPr txBox="1">
            <a:spLocks noChangeArrowheads="1"/>
          </p:cNvSpPr>
          <p:nvPr/>
        </p:nvSpPr>
        <p:spPr bwMode="auto">
          <a:xfrm>
            <a:off x="2771775" y="3121025"/>
            <a:ext cx="259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Dependency Graph</a:t>
            </a:r>
          </a:p>
          <a:p>
            <a:pPr algn="ctr" eaLnBrk="1" hangingPunct="1"/>
            <a:r>
              <a:rPr lang="en-US" altLang="en-US" sz="2000"/>
              <a:t>(DG)</a:t>
            </a:r>
          </a:p>
        </p:txBody>
      </p:sp>
      <p:sp>
        <p:nvSpPr>
          <p:cNvPr id="241" name="TextBox 240"/>
          <p:cNvSpPr txBox="1">
            <a:spLocks noChangeArrowheads="1"/>
          </p:cNvSpPr>
          <p:nvPr/>
        </p:nvSpPr>
        <p:spPr bwMode="auto">
          <a:xfrm>
            <a:off x="395288" y="5732463"/>
            <a:ext cx="26638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/>
              <a:t>(statistically independent transitions between vertices + no stationary transitions in historic traces)</a:t>
            </a:r>
          </a:p>
        </p:txBody>
      </p:sp>
      <p:cxnSp>
        <p:nvCxnSpPr>
          <p:cNvPr id="243" name="Straight Arrow Connector 242"/>
          <p:cNvCxnSpPr>
            <a:cxnSpLocks noChangeShapeType="1"/>
          </p:cNvCxnSpPr>
          <p:nvPr/>
        </p:nvCxnSpPr>
        <p:spPr bwMode="auto">
          <a:xfrm>
            <a:off x="2555875" y="4057650"/>
            <a:ext cx="0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0" name="TextBox 249"/>
          <p:cNvSpPr txBox="1">
            <a:spLocks noChangeArrowheads="1"/>
          </p:cNvSpPr>
          <p:nvPr/>
        </p:nvSpPr>
        <p:spPr bwMode="auto">
          <a:xfrm>
            <a:off x="5580063" y="2433638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Probabilistic k=3 Group Selection 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5580112" y="3140968"/>
            <a:ext cx="3275856" cy="34163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Do 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Best First Search  Traversal of DG from A: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follow the most promising option using priority queue.</a:t>
            </a:r>
          </a:p>
          <a:p>
            <a:pPr>
              <a:defRPr/>
            </a:pPr>
            <a:endParaRPr lang="en-US" sz="1800" dirty="0"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A,B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1.0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0.66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P(A,B,D,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C</a:t>
            </a: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)=0.66*0.5=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P(A,B,D,A) =&gt; cycle</a:t>
            </a:r>
          </a:p>
          <a:p>
            <a:pPr>
              <a:defRPr/>
            </a:pPr>
            <a:r>
              <a:rPr lang="en-US" sz="1800" b="0" strike="sngStrike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P(A,B,D,C,D)=&gt; cycle</a:t>
            </a:r>
          </a:p>
          <a:p>
            <a:pPr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P(A,B,C)=</a:t>
            </a:r>
            <a:r>
              <a:rPr lang="en-US" sz="1800" dirty="0">
                <a:latin typeface="Arial" pitchFamily="34" charset="0"/>
                <a:ea typeface="ＭＳ Ｐゴシック" pitchFamily="34" charset="-128"/>
              </a:rPr>
              <a:t>0.33</a:t>
            </a:r>
          </a:p>
          <a:p>
            <a:pPr>
              <a:defRPr/>
            </a:pPr>
            <a:r>
              <a:rPr lang="en-US" sz="1800" b="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Empty queue – finished!</a:t>
            </a:r>
            <a:endParaRPr lang="en-US" sz="1800" b="0" dirty="0"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57" name="Straight Arrow Connector 256"/>
          <p:cNvCxnSpPr>
            <a:cxnSpLocks noChangeShapeType="1"/>
          </p:cNvCxnSpPr>
          <p:nvPr/>
        </p:nvCxnSpPr>
        <p:spPr bwMode="auto">
          <a:xfrm flipH="1" flipV="1">
            <a:off x="971550" y="4057650"/>
            <a:ext cx="1296988" cy="10810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3" name="Straight Arrow Connector 262"/>
          <p:cNvCxnSpPr>
            <a:cxnSpLocks noChangeShapeType="1"/>
            <a:stCxn id="75798" idx="2"/>
            <a:endCxn id="75795" idx="7"/>
          </p:cNvCxnSpPr>
          <p:nvPr/>
        </p:nvCxnSpPr>
        <p:spPr bwMode="auto">
          <a:xfrm flipH="1">
            <a:off x="3489325" y="4064000"/>
            <a:ext cx="481013" cy="509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" name="TextBox 265"/>
          <p:cNvSpPr txBox="1">
            <a:spLocks noChangeArrowheads="1"/>
          </p:cNvSpPr>
          <p:nvPr/>
        </p:nvSpPr>
        <p:spPr bwMode="auto">
          <a:xfrm>
            <a:off x="3203575" y="3986213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b="0">
                <a:solidFill>
                  <a:srgbClr val="00B050"/>
                </a:solidFill>
              </a:rPr>
              <a:t>0.5</a:t>
            </a:r>
          </a:p>
        </p:txBody>
      </p:sp>
      <p:sp>
        <p:nvSpPr>
          <p:cNvPr id="43" name="5-Point Star 42"/>
          <p:cNvSpPr/>
          <p:nvPr/>
        </p:nvSpPr>
        <p:spPr bwMode="auto">
          <a:xfrm>
            <a:off x="468313" y="3573463"/>
            <a:ext cx="287337" cy="360362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-144463" y="3373438"/>
            <a:ext cx="6842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700">
                <a:solidFill>
                  <a:srgbClr val="0000FF"/>
                </a:solidFill>
              </a:rPr>
              <a:t>User Current Location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364163" y="3141663"/>
            <a:ext cx="3384550" cy="33829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5148263" y="5084763"/>
            <a:ext cx="399573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7596188" y="4797425"/>
            <a:ext cx="110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7A37"/>
                </a:solidFill>
              </a:rPr>
              <a:t>Early stop!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0" grpId="0"/>
      <p:bldP spid="241" grpId="0"/>
      <p:bldP spid="255" grpId="0"/>
      <p:bldP spid="266" grpId="0"/>
      <p:bldP spid="44" grpId="0"/>
      <p:bldP spid="45" grpId="0" animBg="1"/>
      <p:bldP spid="4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IPSN’15.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MDM’15</a:t>
            </a:r>
            <a:endParaRPr lang="en-US" altLang="en-US">
              <a:solidFill>
                <a:schemeClr val="bg2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4978400" cy="5073650"/>
          </a:xfrm>
        </p:spPr>
        <p:txBody>
          <a:bodyPr/>
          <a:lstStyle/>
          <a:p>
            <a:pPr marL="347663" indent="-347663"/>
            <a:r>
              <a:rPr lang="en-US" altLang="en-US" sz="2400">
                <a:ea typeface="ＭＳ Ｐゴシック" charset="-128"/>
              </a:rPr>
              <a:t>Massively </a:t>
            </a:r>
            <a:r>
              <a:rPr lang="en-US" altLang="en-US" sz="2400" b="1">
                <a:ea typeface="ＭＳ Ｐゴシック" charset="-128"/>
              </a:rPr>
              <a:t>process </a:t>
            </a:r>
            <a:r>
              <a:rPr lang="en-US" altLang="en-US" sz="2400">
                <a:ea typeface="ＭＳ Ｐゴシック" charset="-128"/>
              </a:rPr>
              <a:t>RSS log  traces to generate a valuable Radiomap</a:t>
            </a:r>
            <a:endParaRPr lang="en-US" altLang="en-US" sz="2000">
              <a:ea typeface="ＭＳ Ｐゴシック" charset="-128"/>
            </a:endParaRP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Processing current logs in Anyplace for a single building takes </a:t>
            </a:r>
            <a:r>
              <a:rPr lang="en-US" altLang="en-US" sz="2400" b="1">
                <a:ea typeface="ＭＳ Ｐゴシック" charset="-128"/>
              </a:rPr>
              <a:t>several minutes</a:t>
            </a:r>
            <a:r>
              <a:rPr lang="en-US" altLang="en-US" sz="2400">
                <a:ea typeface="ＭＳ Ｐゴシック" charset="-128"/>
              </a:rPr>
              <a:t>!</a:t>
            </a: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Challenges in MapReduce: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Collect Statistics (count, RSSI mean and standard deviation)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Remove Outlier Values.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Handle Diversity Issues </a:t>
            </a:r>
          </a:p>
        </p:txBody>
      </p:sp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5290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6004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6" name="Straight Arrow Connector 10"/>
          <p:cNvCxnSpPr>
            <a:cxnSpLocks noChangeShapeType="1"/>
          </p:cNvCxnSpPr>
          <p:nvPr/>
        </p:nvCxnSpPr>
        <p:spPr bwMode="auto">
          <a:xfrm>
            <a:off x="7019925" y="3644900"/>
            <a:ext cx="0" cy="5048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25538"/>
            <a:ext cx="35845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Big-Data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4402138" cy="5073650"/>
          </a:xfrm>
        </p:spPr>
        <p:txBody>
          <a:bodyPr/>
          <a:lstStyle/>
          <a:p>
            <a:pPr marL="347663" indent="-347663"/>
            <a:r>
              <a:rPr lang="en-US" altLang="en-US" sz="2800" b="1">
                <a:ea typeface="ＭＳ Ｐゴシック" charset="-128"/>
              </a:rPr>
              <a:t>Quality: </a:t>
            </a:r>
            <a:r>
              <a:rPr lang="en-US" altLang="en-US" sz="2800">
                <a:ea typeface="ＭＳ Ｐゴシック" charset="-128"/>
              </a:rPr>
              <a:t>Unreliable Crowdsourcers, Multi-device Issues, Hardware Outliers, Temporal Decay, etc.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Remark: </a:t>
            </a:r>
            <a:r>
              <a:rPr lang="en-US" altLang="en-US" sz="2400" i="1">
                <a:ea typeface="ＭＳ Ｐゴシック" charset="-128"/>
              </a:rPr>
              <a:t>There is a Linear Relation between RSS values of devices.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Challenge: </a:t>
            </a:r>
            <a:r>
              <a:rPr lang="en-US" altLang="en-US" sz="2400" i="1">
                <a:ea typeface="ＭＳ Ｐゴシック" charset="-128"/>
              </a:rPr>
              <a:t>Can we exploit this to align reported RSS values?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04900"/>
            <a:ext cx="40322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/>
              <a:t>"Crowdsourced Indoor Localization for Diverse Devices through Radiomap Fusion", C. Laoudias, D. Zeinalipour-Yazti and C. G. Panayiotou, "Proceedings of the 4th Intl. Conference on Indoor Positioning and Indoor Navigation" (IPIN '13), Montbeliard-Belfort France, 2013. </a:t>
            </a:r>
            <a:endParaRPr lang="en-US" altLang="en-US" sz="2400" b="0"/>
          </a:p>
        </p:txBody>
      </p:sp>
      <p:pic>
        <p:nvPicPr>
          <p:cNvPr id="819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9020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8458200" cy="5073650"/>
          </a:xfrm>
        </p:spPr>
        <p:txBody>
          <a:bodyPr/>
          <a:lstStyle/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Problem: </a:t>
            </a:r>
            <a:r>
              <a:rPr lang="en-US" altLang="en-US" sz="2800" dirty="0" smtClean="0">
                <a:ea typeface="ＭＳ Ｐゴシック" charset="-128"/>
              </a:rPr>
              <a:t>There is a mismatch between density of fingerprints and accuracy of the </a:t>
            </a:r>
            <a:r>
              <a:rPr lang="en-US" altLang="en-US" sz="2800" dirty="0" err="1" smtClean="0">
                <a:ea typeface="ＭＳ Ｐゴシック" charset="-128"/>
              </a:rPr>
              <a:t>RadioMap</a:t>
            </a:r>
            <a:r>
              <a:rPr lang="en-US" altLang="en-US" sz="2800" dirty="0" smtClean="0">
                <a:ea typeface="ＭＳ Ｐゴシック" charset="-128"/>
              </a:rPr>
              <a:t> (RM).</a:t>
            </a:r>
          </a:p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Solution: </a:t>
            </a:r>
            <a:r>
              <a:rPr lang="en-US" altLang="en-US" sz="2800" dirty="0" smtClean="0">
                <a:ea typeface="ＭＳ Ｐゴシック" charset="-128"/>
              </a:rPr>
              <a:t>We use generic interpolation and a tool from estimation statistics to identify an accuracy estimator (lower bound)</a:t>
            </a:r>
            <a:endParaRPr lang="en-US" altLang="en-US" sz="2800" dirty="0">
              <a:ea typeface="ＭＳ Ｐゴシック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dirty="0" smtClean="0"/>
              <a:t>	"</a:t>
            </a:r>
            <a:r>
              <a:rPr lang="en-US" altLang="en-US" sz="1400" b="0" dirty="0"/>
              <a:t>Indoor Localization Accuracy Estimation from Fingerprint Data", </a:t>
            </a:r>
            <a:r>
              <a:rPr lang="en-US" altLang="en-US" sz="1400" b="0" dirty="0" err="1"/>
              <a:t>Artyom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Nikitin</a:t>
            </a:r>
            <a:r>
              <a:rPr lang="en-US" altLang="en-US" sz="1400" b="0" dirty="0"/>
              <a:t>, Georgios </a:t>
            </a:r>
            <a:r>
              <a:rPr lang="en-US" altLang="en-US" sz="1400" b="0" dirty="0" err="1"/>
              <a:t>Chatzimilioudis</a:t>
            </a:r>
            <a:r>
              <a:rPr lang="en-US" altLang="en-US" sz="1400" b="0" dirty="0"/>
              <a:t>, Christos </a:t>
            </a:r>
            <a:r>
              <a:rPr lang="en-US" altLang="en-US" sz="1400" b="0" dirty="0" err="1"/>
              <a:t>Laoudias</a:t>
            </a:r>
            <a:r>
              <a:rPr lang="en-US" altLang="en-US" sz="1400" b="0" dirty="0"/>
              <a:t>, </a:t>
            </a:r>
            <a:r>
              <a:rPr lang="en-US" altLang="en-US" sz="1400" b="0" dirty="0" err="1"/>
              <a:t>Panagiotis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Karras</a:t>
            </a:r>
            <a:r>
              <a:rPr lang="en-US" altLang="en-US" sz="1400" b="0" dirty="0"/>
              <a:t> and </a:t>
            </a:r>
            <a:r>
              <a:rPr lang="en-US" altLang="en-US" sz="1400" b="0" dirty="0" err="1"/>
              <a:t>Demetrios</a:t>
            </a:r>
            <a:r>
              <a:rPr lang="en-US" altLang="en-US" sz="1400" b="0" dirty="0"/>
              <a:t> Zeinalipour-</a:t>
            </a:r>
            <a:r>
              <a:rPr lang="en-US" altLang="en-US" sz="1400" b="0" dirty="0" err="1"/>
              <a:t>Yazti</a:t>
            </a:r>
            <a:r>
              <a:rPr lang="en-US" altLang="en-US" sz="1400" b="0" dirty="0" smtClean="0"/>
              <a:t>, </a:t>
            </a:r>
          </a:p>
          <a:p>
            <a:pPr eaLnBrk="1" hangingPunct="1"/>
            <a:r>
              <a:rPr lang="en-US" altLang="en-US" sz="1400" b="0" dirty="0"/>
              <a:t>	</a:t>
            </a:r>
            <a:r>
              <a:rPr lang="en-US" altLang="en-US" sz="1400" b="0" dirty="0" smtClean="0"/>
              <a:t>In IEEE MDM’17,  </a:t>
            </a:r>
            <a:r>
              <a:rPr lang="en-US" altLang="en-US" sz="1400" b="0" dirty="0"/>
              <a:t>Daejeon, South </a:t>
            </a:r>
            <a:r>
              <a:rPr lang="en-US" altLang="en-US" sz="1400" b="0" dirty="0" smtClean="0"/>
              <a:t>Korea, 2017</a:t>
            </a:r>
            <a:endParaRPr lang="en-US" altLang="en-US" sz="2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0" y="3452590"/>
            <a:ext cx="2109019" cy="220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88" y="3540221"/>
            <a:ext cx="2132492" cy="2121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382" y="3181809"/>
            <a:ext cx="197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RM Density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5283" y="3181808"/>
            <a:ext cx="2119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RM Accuracy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95" y="3820304"/>
            <a:ext cx="2747854" cy="171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385" y="2906617"/>
            <a:ext cx="1766543" cy="12516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82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 Challenges</a:t>
            </a:r>
            <a:endParaRPr lang="en-US" dirty="0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400">
                <a:ea typeface="ＭＳ Ｐゴシック" charset="-128"/>
              </a:rPr>
              <a:t>Indoor spaces exhibit </a:t>
            </a:r>
            <a:r>
              <a:rPr lang="en-US" altLang="en-US" sz="2400" b="1">
                <a:ea typeface="ＭＳ Ｐゴシック" charset="-128"/>
              </a:rPr>
              <a:t>complex topologies</a:t>
            </a:r>
            <a:r>
              <a:rPr lang="en-US" altLang="en-US" sz="2400">
                <a:ea typeface="ＭＳ Ｐゴシック" charset="-128"/>
              </a:rPr>
              <a:t>. They are composed of entities that are unique to indoor settings: 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e.g., </a:t>
            </a:r>
            <a:r>
              <a:rPr lang="en-US" altLang="en-US" sz="2000" b="1">
                <a:ea typeface="ＭＳ Ｐゴシック" charset="-128"/>
              </a:rPr>
              <a:t>rooms</a:t>
            </a:r>
            <a:r>
              <a:rPr lang="en-US" altLang="en-US" sz="2000">
                <a:ea typeface="ＭＳ Ｐゴシック" charset="-128"/>
              </a:rPr>
              <a:t> and </a:t>
            </a:r>
            <a:r>
              <a:rPr lang="en-US" altLang="en-US" sz="2000" b="1">
                <a:ea typeface="ＭＳ Ｐゴシック" charset="-128"/>
              </a:rPr>
              <a:t>hallways</a:t>
            </a:r>
            <a:r>
              <a:rPr lang="en-US" altLang="en-US" sz="2000">
                <a:ea typeface="ＭＳ Ｐゴシック" charset="-128"/>
              </a:rPr>
              <a:t> that are connected by doors.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Conventional Euclidean distances are inapplicable in indoor space, e.g., </a:t>
            </a:r>
            <a:r>
              <a:rPr lang="en-US" altLang="en-US" sz="2000" i="1">
                <a:ea typeface="ＭＳ Ｐゴシック" charset="-128"/>
              </a:rPr>
              <a:t>NN of p1 is p2 not p3.</a:t>
            </a:r>
          </a:p>
          <a:p>
            <a:pPr marL="914400" lvl="1" indent="-514350"/>
            <a:endParaRPr lang="en-US" altLang="en-US" sz="2000">
              <a:ea typeface="ＭＳ Ｐゴシック" charset="-128"/>
            </a:endParaRPr>
          </a:p>
          <a:p>
            <a:pPr marL="514350" indent="-514350"/>
            <a:endParaRPr lang="en-US" altLang="en-US" sz="2400">
              <a:ea typeface="ＭＳ Ｐゴシック" charset="-128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41894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184383" y="5940426"/>
            <a:ext cx="5855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b="0" dirty="0"/>
              <a:t>Christian Becker, Frank </a:t>
            </a:r>
            <a:r>
              <a:rPr lang="en-US" sz="1800" b="0" dirty="0" err="1" smtClean="0"/>
              <a:t>Dürr</a:t>
            </a:r>
            <a:r>
              <a:rPr lang="en-US" sz="1800" b="0" dirty="0"/>
              <a:t>, Personal and Ubiquitous Computing, </a:t>
            </a:r>
            <a:r>
              <a:rPr lang="en-US" sz="1800" b="0" dirty="0" smtClean="0"/>
              <a:t>2005 =&gt; Jensen (2010)</a:t>
            </a:r>
            <a:endParaRPr lang="en-US" sz="1800" b="0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427538" y="3787775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" name="Picture 7" descr="indoorGM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3886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1863" y="5516563"/>
            <a:ext cx="2592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/>
              <a:t>IndoorGML by OGC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University of Mannheim, Chair of Information Systems </a:t>
            </a:r>
            <a:r>
              <a:rPr lang="en-US" altLang="en-US" sz="1800" b="0" dirty="0" smtClean="0">
                <a:solidFill>
                  <a:schemeClr val="bg1"/>
                </a:solidFill>
              </a:rPr>
              <a:t>II,  </a:t>
            </a:r>
            <a:r>
              <a:rPr lang="en-US" altLang="en-US" sz="1800" b="0" dirty="0">
                <a:solidFill>
                  <a:schemeClr val="bg1"/>
                </a:solidFill>
              </a:rPr>
              <a:t/>
            </a:r>
            <a:br>
              <a:rPr lang="en-US" altLang="en-US" sz="1800" b="0" dirty="0">
                <a:solidFill>
                  <a:schemeClr val="bg1"/>
                </a:solidFill>
              </a:rPr>
            </a:br>
            <a:r>
              <a:rPr lang="en-US" altLang="en-US" sz="1800" b="0" dirty="0" smtClean="0">
                <a:solidFill>
                  <a:schemeClr val="bg1"/>
                </a:solidFill>
              </a:rPr>
              <a:t>Mannheim, Germany, May 4, </a:t>
            </a:r>
            <a:r>
              <a:rPr lang="en-US" altLang="en-US" sz="1800" b="0" dirty="0">
                <a:solidFill>
                  <a:schemeClr val="bg1"/>
                </a:solidFill>
              </a:rPr>
              <a:t>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a typeface="ＭＳ Ｐゴシック" charset="-128"/>
              </a:rPr>
              <a:t>Indoor Data Management in Anyplace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dirty="0" smtClean="0">
                <a:solidFill>
                  <a:srgbClr val="FF0000"/>
                </a:solidFill>
              </a:rPr>
              <a:t>Thanks! Questions?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 dirty="0" smtClean="0">
                <a:solidFill>
                  <a:schemeClr val="tx1"/>
                </a:solidFill>
              </a:rPr>
              <a:t>Demetris </a:t>
            </a:r>
            <a:r>
              <a:rPr lang="en-US" altLang="en-US" sz="2800" dirty="0">
                <a:solidFill>
                  <a:schemeClr val="tx1"/>
                </a:solidFill>
              </a:rPr>
              <a:t>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Department </a:t>
            </a:r>
            <a:r>
              <a:rPr lang="en-US" altLang="en-US" sz="2000" b="0" dirty="0">
                <a:solidFill>
                  <a:schemeClr val="tx1"/>
                </a:solidFill>
              </a:rPr>
              <a:t>of Computer Science, University of Cyprus, Cyprus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Humboldt Fellow @ Max </a:t>
            </a:r>
            <a:r>
              <a:rPr lang="en-US" altLang="en-US" sz="2000" b="0" dirty="0">
                <a:solidFill>
                  <a:schemeClr val="tx1"/>
                </a:solidFill>
              </a:rPr>
              <a:t>Planck Institute for Informatics, Germany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latin typeface="Courier New" pitchFamily="49" charset="0"/>
              </a:rPr>
              <a:t>http://</a:t>
            </a:r>
            <a:r>
              <a:rPr lang="en-US" altLang="en-US" sz="2000" b="0" dirty="0" err="1">
                <a:latin typeface="Courier New" pitchFamily="49" charset="0"/>
              </a:rPr>
              <a:t>www.cs.ucy.ac.cy</a:t>
            </a:r>
            <a:r>
              <a:rPr lang="en-US" altLang="en-US" sz="2000" b="0" dirty="0">
                <a:latin typeface="Courier New" pitchFamily="49" charset="0"/>
              </a:rPr>
              <a:t>/~</a:t>
            </a:r>
            <a:r>
              <a:rPr lang="en-US" altLang="en-US" sz="2000" b="0" dirty="0" err="1">
                <a:latin typeface="Courier New" pitchFamily="49" charset="0"/>
              </a:rPr>
              <a:t>dzeina</a:t>
            </a:r>
            <a:r>
              <a:rPr lang="en-US" altLang="en-US" sz="2000" b="0" dirty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>
                <a:latin typeface="Courier New" pitchFamily="49" charset="0"/>
              </a:rPr>
              <a:t>dzeina@cs.ucy.ac.cy</a:t>
            </a:r>
            <a:r>
              <a:rPr lang="en-US" altLang="en-US" sz="2000" b="0" dirty="0">
                <a:latin typeface="Courier New" pitchFamily="49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6010275"/>
            <a:ext cx="43402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9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58908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597525" y="3605213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Anyplace IIN Service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2520950"/>
          </a:xfrm>
        </p:spPr>
        <p:txBody>
          <a:bodyPr/>
          <a:lstStyle/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Anyplace: A complete IIN Service open for research and development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Accuracy (1.96m </a:t>
            </a:r>
            <a:r>
              <a:rPr lang="en-US" altLang="en-US" sz="2400" dirty="0" smtClean="0">
                <a:ea typeface="ＭＳ Ｐゴシック" charset="-128"/>
              </a:rPr>
              <a:t>[ACM IPSN’15</a:t>
            </a:r>
            <a:r>
              <a:rPr lang="en-US" altLang="en-US" sz="2400" dirty="0">
                <a:ea typeface="ＭＳ Ｐゴシック" charset="-128"/>
              </a:rPr>
              <a:t>])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Crowdsourcing </a:t>
            </a:r>
            <a:r>
              <a:rPr lang="en-US" altLang="en-US" sz="2400" dirty="0" smtClean="0">
                <a:ea typeface="ＭＳ Ｐゴシック" charset="-128"/>
              </a:rPr>
              <a:t>[IEEE IC’12</a:t>
            </a:r>
            <a:r>
              <a:rPr lang="en-US" altLang="en-US" sz="2400" dirty="0">
                <a:ea typeface="ＭＳ Ｐゴシック" charset="-128"/>
              </a:rPr>
              <a:t>]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Privacy </a:t>
            </a:r>
            <a:r>
              <a:rPr lang="en-US" altLang="en-US" sz="2400" dirty="0" smtClean="0">
                <a:ea typeface="ＭＳ Ｐゴシック" charset="-128"/>
              </a:rPr>
              <a:t>[IEEE TKDE’15</a:t>
            </a:r>
            <a:r>
              <a:rPr lang="en-US" altLang="en-US" sz="2400" dirty="0">
                <a:ea typeface="ＭＳ Ｐゴシック" charset="-128"/>
              </a:rPr>
              <a:t>], 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Other: </a:t>
            </a:r>
            <a:r>
              <a:rPr lang="en-US" altLang="en-US" sz="2400" dirty="0" smtClean="0">
                <a:ea typeface="ＭＳ Ｐゴシック" charset="-128"/>
              </a:rPr>
              <a:t>Modeling [SIGSPATIAL’17-S]</a:t>
            </a:r>
            <a:endParaRPr lang="en-US" altLang="en-US" sz="2400" dirty="0">
              <a:ea typeface="ＭＳ Ｐゴシック" charset="-128"/>
            </a:endParaRPr>
          </a:p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Model Your Building!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It takes </a:t>
            </a:r>
            <a:r>
              <a:rPr lang="en-US" altLang="en-US" sz="2400" b="1" dirty="0">
                <a:ea typeface="ＭＳ Ｐゴシック" charset="-128"/>
              </a:rPr>
              <a:t>1 minute </a:t>
            </a:r>
            <a:r>
              <a:rPr lang="en-US" altLang="en-US" sz="2400" dirty="0">
                <a:ea typeface="ＭＳ Ｐゴシック" charset="-128"/>
              </a:rPr>
              <a:t>to get your model online – 1 hour to offer indoor navigation and search in a 2500 </a:t>
            </a:r>
            <a:r>
              <a:rPr lang="en-US" altLang="en-US" sz="2400" dirty="0" err="1">
                <a:ea typeface="ＭＳ Ｐゴシック" charset="-128"/>
              </a:rPr>
              <a:t>sq</a:t>
            </a:r>
            <a:r>
              <a:rPr lang="en-US" altLang="en-US" sz="2400" dirty="0">
                <a:ea typeface="ＭＳ Ｐゴシック" charset="-128"/>
              </a:rPr>
              <a:t> meter building!</a:t>
            </a:r>
          </a:p>
          <a:p>
            <a:pPr marL="914400" lvl="1" indent="-514350"/>
            <a:endParaRPr lang="en-US" altLang="en-US" sz="2000" b="1" i="1" dirty="0">
              <a:ea typeface="ＭＳ Ｐゴシック" charset="-128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39750" y="4826000"/>
            <a:ext cx="7777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800" b="0"/>
              <a:t>	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0" y="5445224"/>
            <a:ext cx="843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600" b="0" dirty="0" smtClean="0"/>
              <a:t>	"</a:t>
            </a:r>
            <a:r>
              <a:rPr lang="en-US" altLang="en-US" sz="1600" b="0" dirty="0"/>
              <a:t>Internet-based Indoor Navigation Services", </a:t>
            </a:r>
            <a:r>
              <a:rPr lang="en-US" altLang="en-US" sz="1600" b="0" dirty="0" err="1"/>
              <a:t>Demetrios</a:t>
            </a:r>
            <a:r>
              <a:rPr lang="en-US" altLang="en-US" sz="1600" b="0" dirty="0"/>
              <a:t> Zeinalipour-</a:t>
            </a:r>
            <a:r>
              <a:rPr lang="en-US" altLang="en-US" sz="1600" b="0" dirty="0" err="1"/>
              <a:t>Yazti</a:t>
            </a:r>
            <a:r>
              <a:rPr lang="en-US" altLang="en-US" sz="1600" b="0" dirty="0"/>
              <a:t>, Christos </a:t>
            </a:r>
            <a:r>
              <a:rPr lang="en-US" altLang="en-US" sz="1600" b="0" dirty="0" err="1"/>
              <a:t>Laoudias</a:t>
            </a:r>
            <a:r>
              <a:rPr lang="en-US" altLang="en-US" sz="1600" b="0" dirty="0"/>
              <a:t>, </a:t>
            </a:r>
            <a:r>
              <a:rPr lang="en-US" altLang="en-US" sz="1600" b="0" dirty="0" err="1"/>
              <a:t>Kyriakos</a:t>
            </a:r>
            <a:r>
              <a:rPr lang="en-US" altLang="en-US" sz="1600" b="0" dirty="0"/>
              <a:t> Georgiou and Georgios </a:t>
            </a:r>
            <a:r>
              <a:rPr lang="en-US" altLang="en-US" sz="1600" b="0" dirty="0" err="1"/>
              <a:t>Chatzimiloudis</a:t>
            </a:r>
            <a:r>
              <a:rPr lang="en-US" altLang="en-US" sz="1600" b="0" dirty="0"/>
              <a:t>, </a:t>
            </a:r>
            <a:r>
              <a:rPr lang="en-US" altLang="en-US" sz="1600" dirty="0"/>
              <a:t>IEEE Internet Computing </a:t>
            </a:r>
            <a:r>
              <a:rPr lang="en-US" altLang="en-US" sz="1600" b="0" dirty="0"/>
              <a:t>(IC'17), IEEE Computer Society, 2017.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Anyplace @ MDM’15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24987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042988" y="5373688"/>
            <a:ext cx="33845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Before </a:t>
            </a:r>
            <a:r>
              <a:rPr lang="en-US" altLang="en-US">
                <a:solidFill>
                  <a:srgbClr val="FF0000"/>
                </a:solidFill>
                <a:sym typeface="Wingdings" charset="2"/>
              </a:rPr>
              <a:t></a:t>
            </a:r>
            <a:endParaRPr lang="en-US" altLang="en-US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(using Google API Location)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373688"/>
            <a:ext cx="367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After </a:t>
            </a:r>
            <a:r>
              <a:rPr lang="en-US" altLang="en-US">
                <a:solidFill>
                  <a:srgbClr val="007A37"/>
                </a:solidFill>
                <a:sym typeface="Wingdings" charset="2"/>
              </a:rPr>
              <a:t></a:t>
            </a:r>
            <a:endParaRPr lang="en-US" altLang="en-US">
              <a:solidFill>
                <a:srgbClr val="007A37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007A37"/>
                </a:solidFill>
              </a:rPr>
              <a:t>(using Anyplace Location &amp; Indoor Models)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2470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 rot="-1250407">
            <a:off x="1998663" y="2189163"/>
            <a:ext cx="1420812" cy="1584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Anyplace @ MDM’15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3007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21097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2275" y="5732463"/>
            <a:ext cx="6335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Modeling +  Crowdsourcing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Showcase: Univ. of Cyprus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Office Navigation @ Univ. of Cyprus</a:t>
            </a:r>
          </a:p>
          <a:p>
            <a:pPr lvl="1"/>
            <a:r>
              <a:rPr lang="en-US" altLang="en-US">
                <a:ea typeface="ＭＳ Ｐゴシック" charset="-128"/>
              </a:rPr>
              <a:t>Outdoor-to-Indoor Navigation through URL.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60 Buildings </a:t>
            </a:r>
            <a:r>
              <a:rPr lang="en-US" altLang="en-US">
                <a:ea typeface="ＭＳ Ｐゴシック" charset="-128"/>
              </a:rPr>
              <a:t>mapped, Thousands of POIs (stairways, WC, elevators, equipment, etc.)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39243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64163" y="4221163"/>
            <a:ext cx="3382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0" dirty="0">
                <a:hlinkClick r:id="rId3"/>
              </a:rPr>
              <a:t>http://goo.gl/ns3lqN</a:t>
            </a:r>
            <a:endParaRPr lang="en-US" altLang="en-US" sz="2800" b="0" dirty="0"/>
          </a:p>
          <a:p>
            <a:pPr eaLnBrk="1" hangingPunct="1"/>
            <a:endParaRPr lang="en-US" altLang="en-US" sz="2800" dirty="0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508625" y="3573463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1098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Campus and Library Navigation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Univ. of </a:t>
            </a:r>
            <a:r>
              <a:rPr lang="en-US" altLang="en-US" dirty="0" err="1">
                <a:ea typeface="ＭＳ Ｐゴシック" charset="-128"/>
              </a:rPr>
              <a:t>Würzburg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err="1">
                <a:ea typeface="ＭＳ Ｐゴシック" charset="-128"/>
              </a:rPr>
              <a:t>Institut</a:t>
            </a:r>
            <a:r>
              <a:rPr lang="en-US" altLang="en-US" dirty="0">
                <a:ea typeface="ＭＳ Ｐゴシック" charset="-128"/>
              </a:rPr>
              <a:t> für Informatik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Mapped in about 1 hour</a:t>
            </a:r>
          </a:p>
          <a:p>
            <a:r>
              <a:rPr lang="en-US" altLang="en-US" dirty="0">
                <a:ea typeface="ＭＳ Ｐゴシック" charset="-128"/>
              </a:rPr>
              <a:t>Universidad de </a:t>
            </a:r>
            <a:r>
              <a:rPr lang="en-US" altLang="en-US" dirty="0" err="1">
                <a:ea typeface="ＭＳ Ｐゴシック" charset="-128"/>
              </a:rPr>
              <a:t>Jaén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smtClean="0">
                <a:ea typeface="ＭＳ Ｐゴシック" charset="-128"/>
              </a:rPr>
              <a:t>Spain - </a:t>
            </a:r>
            <a:r>
              <a:rPr lang="en-US" altLang="en-US" b="1" dirty="0" smtClean="0">
                <a:ea typeface="ＭＳ Ｐゴシック" charset="-128"/>
              </a:rPr>
              <a:t>Campus</a:t>
            </a:r>
            <a:endParaRPr lang="en-US" altLang="en-US" b="1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Campus Navigation (9 Buildings)</a:t>
            </a:r>
          </a:p>
          <a:p>
            <a:r>
              <a:rPr lang="en-US" altLang="en-US" dirty="0">
                <a:ea typeface="ＭＳ Ｐゴシック" charset="-128"/>
              </a:rPr>
              <a:t>Univ. of Mannheim, </a:t>
            </a:r>
            <a:r>
              <a:rPr lang="en-US" altLang="en-US" b="1" dirty="0">
                <a:ea typeface="ＭＳ Ｐゴシック" charset="-128"/>
              </a:rPr>
              <a:t>Library </a:t>
            </a:r>
          </a:p>
          <a:p>
            <a:pPr lvl="1"/>
            <a:r>
              <a:rPr lang="en-US" altLang="en-US" dirty="0" smtClean="0">
                <a:ea typeface="ＭＳ Ｐゴシック" charset="-128"/>
              </a:rPr>
              <a:t>Aim: book navigation in </a:t>
            </a:r>
            <a:r>
              <a:rPr lang="en-US" dirty="0" err="1"/>
              <a:t>Westflügel</a:t>
            </a:r>
            <a:endParaRPr lang="en-US" altLang="en-US" dirty="0">
              <a:ea typeface="ＭＳ Ｐゴシック" charset="-128"/>
            </a:endParaRP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394663"/>
            <a:ext cx="3912568" cy="191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99" y="3823448"/>
            <a:ext cx="141763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201" y="4390624"/>
            <a:ext cx="3129478" cy="19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778</TotalTime>
  <Words>2791</Words>
  <Application>Microsoft Macintosh PowerPoint</Application>
  <PresentationFormat>On-screen Show (4:3)</PresentationFormat>
  <Paragraphs>453</Paragraphs>
  <Slides>47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Calibri</vt:lpstr>
      <vt:lpstr>Courier New</vt:lpstr>
      <vt:lpstr>ＭＳ Ｐゴシック</vt:lpstr>
      <vt:lpstr>SimSun</vt:lpstr>
      <vt:lpstr>Tahoma</vt:lpstr>
      <vt:lpstr>Wingdings</vt:lpstr>
      <vt:lpstr>Arial</vt:lpstr>
      <vt:lpstr>Default Design</vt:lpstr>
      <vt:lpstr>Equation</vt:lpstr>
      <vt:lpstr>Indoor Data Management in Anyplace</vt:lpstr>
      <vt:lpstr>Motivation</vt:lpstr>
      <vt:lpstr>Localization Technologies</vt:lpstr>
      <vt:lpstr>Indoor Applications</vt:lpstr>
      <vt:lpstr>Anyplace IIN Service</vt:lpstr>
      <vt:lpstr>Anyplace @ MDM’15</vt:lpstr>
      <vt:lpstr>Anyplace @ MDM’15</vt:lpstr>
      <vt:lpstr>Showcase: Univ. of Cyprus</vt:lpstr>
      <vt:lpstr>Campus and Library Navigation</vt:lpstr>
      <vt:lpstr>Anyplace Open Maps</vt:lpstr>
      <vt:lpstr>Presentation Outline</vt:lpstr>
      <vt:lpstr>Location Accuracy</vt:lpstr>
      <vt:lpstr>Location Accuracy</vt:lpstr>
      <vt:lpstr>Location (Outdoor/Indoor)</vt:lpstr>
      <vt:lpstr>Location (Indoor)</vt:lpstr>
      <vt:lpstr>PowerPoint Presentation</vt:lpstr>
      <vt:lpstr>WiFi Fingerprinting</vt:lpstr>
      <vt:lpstr>WiFi Fingerprinting</vt:lpstr>
      <vt:lpstr>WiFi Fingerprinting</vt:lpstr>
      <vt:lpstr>Logging in Anyplace</vt:lpstr>
      <vt:lpstr>WiFi Positioning</vt:lpstr>
      <vt:lpstr>WiFi Positioning Demo</vt:lpstr>
      <vt:lpstr>Hybrid Wi-Fi/IMU/Outdoor Anyplace</vt:lpstr>
      <vt:lpstr>Presentation Outline</vt:lpstr>
      <vt:lpstr>Location Privacy</vt:lpstr>
      <vt:lpstr>Location Privacy</vt:lpstr>
      <vt:lpstr>Location Privacy</vt:lpstr>
      <vt:lpstr>Temporal Vector Map (TVM)</vt:lpstr>
      <vt:lpstr>TVM – Bloom Filters</vt:lpstr>
      <vt:lpstr>TVM – Bloom Filters</vt:lpstr>
      <vt:lpstr>TVM Evaluation</vt:lpstr>
      <vt:lpstr>TVM Continuous</vt:lpstr>
      <vt:lpstr>Presentation Outline</vt:lpstr>
      <vt:lpstr>Intermittent Connectivity</vt:lpstr>
      <vt:lpstr>Intermittent Connectivity</vt:lpstr>
      <vt:lpstr>PreLoc Navigation</vt:lpstr>
      <vt:lpstr>Intermittent Connectivity</vt:lpstr>
      <vt:lpstr>PreLoc Partitioning Step</vt:lpstr>
      <vt:lpstr>PreLoc Partitioning Step</vt:lpstr>
      <vt:lpstr>PreLoc Selection Step</vt:lpstr>
      <vt:lpstr>PreLoc Selection Step </vt:lpstr>
      <vt:lpstr>Presentation Outline</vt:lpstr>
      <vt:lpstr>Big-Data Challenges</vt:lpstr>
      <vt:lpstr>Crowdsourcing Challenges</vt:lpstr>
      <vt:lpstr>Crowdsourcing Challenges</vt:lpstr>
      <vt:lpstr>Modeling Challenges</vt:lpstr>
      <vt:lpstr>Indoor Data Management in Anyplace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Indoor Data Management in Anyplace</dc:title>
  <dc:subject>Indoor Data Management in Anyplace</dc:subject>
  <dc:creator>Demetris Zeinalipour</dc:creator>
  <cp:keywords>University of Mannheim, Chair of Information Systems II,   Mannheim, Germany, May 4, 2017 </cp:keywords>
  <dc:description/>
  <cp:lastModifiedBy>Demetris Zeinalipour</cp:lastModifiedBy>
  <cp:revision>55</cp:revision>
  <cp:lastPrinted>2005-08-16T19:27:47Z</cp:lastPrinted>
  <dcterms:created xsi:type="dcterms:W3CDTF">2017-05-03T09:29:30Z</dcterms:created>
  <dcterms:modified xsi:type="dcterms:W3CDTF">2017-05-04T16:33:14Z</dcterms:modified>
  <cp:category/>
</cp:coreProperties>
</file>