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1846" r:id="rId2"/>
    <p:sldId id="1583" r:id="rId3"/>
    <p:sldId id="1811" r:id="rId4"/>
    <p:sldId id="1716" r:id="rId5"/>
    <p:sldId id="1701" r:id="rId6"/>
    <p:sldId id="1703" r:id="rId7"/>
    <p:sldId id="1704" r:id="rId8"/>
    <p:sldId id="1849" r:id="rId9"/>
    <p:sldId id="1850" r:id="rId10"/>
    <p:sldId id="1851" r:id="rId11"/>
    <p:sldId id="1717" r:id="rId12"/>
    <p:sldId id="1741" r:id="rId13"/>
    <p:sldId id="1742" r:id="rId14"/>
    <p:sldId id="1745" r:id="rId15"/>
    <p:sldId id="1747" r:id="rId16"/>
    <p:sldId id="1748" r:id="rId17"/>
    <p:sldId id="1749" r:id="rId18"/>
    <p:sldId id="1750" r:id="rId19"/>
    <p:sldId id="1751" r:id="rId20"/>
    <p:sldId id="1752" r:id="rId21"/>
    <p:sldId id="1753" r:id="rId22"/>
    <p:sldId id="1754" r:id="rId23"/>
    <p:sldId id="1757" r:id="rId24"/>
    <p:sldId id="1759" r:id="rId25"/>
    <p:sldId id="1762" r:id="rId26"/>
    <p:sldId id="1764" r:id="rId27"/>
    <p:sldId id="1765" r:id="rId28"/>
    <p:sldId id="1766" r:id="rId29"/>
    <p:sldId id="1767" r:id="rId30"/>
    <p:sldId id="1768" r:id="rId31"/>
    <p:sldId id="1760" r:id="rId32"/>
    <p:sldId id="1778" r:id="rId33"/>
    <p:sldId id="1771" r:id="rId34"/>
    <p:sldId id="1772" r:id="rId35"/>
    <p:sldId id="1858" r:id="rId36"/>
    <p:sldId id="1786" r:id="rId37"/>
    <p:sldId id="1814" r:id="rId38"/>
    <p:sldId id="1815" r:id="rId39"/>
    <p:sldId id="1848" r:id="rId40"/>
    <p:sldId id="1841" r:id="rId41"/>
    <p:sldId id="1863" r:id="rId42"/>
    <p:sldId id="1861" r:id="rId43"/>
  </p:sldIdLst>
  <p:sldSz cx="9144000" cy="6858000" type="screen4x3"/>
  <p:notesSz cx="6797675" cy="9928225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600" b="1" kern="1200">
        <a:solidFill>
          <a:schemeClr val="tx2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FF0000"/>
    <a:srgbClr val="FFFFCC"/>
    <a:srgbClr val="007A37"/>
    <a:srgbClr val="FFFFFF"/>
    <a:srgbClr val="CCECFF"/>
    <a:srgbClr val="FF33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2"/>
    <p:restoredTop sz="93147"/>
  </p:normalViewPr>
  <p:slideViewPr>
    <p:cSldViewPr>
      <p:cViewPr>
        <p:scale>
          <a:sx n="100" d="100"/>
          <a:sy n="100" d="100"/>
        </p:scale>
        <p:origin x="1432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2940" y="-120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Relationship Id="rId2" Type="http://schemas.openxmlformats.org/officeDocument/2006/relationships/image" Target="../media/image6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FC9F9C9A-CB1D-C747-8B6C-7F1C10D936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6905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>
            <a:lvl1pPr algn="r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7713"/>
            <a:ext cx="4957763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6463"/>
            <a:ext cx="5438775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Click to edit Master text styles</a:t>
            </a:r>
          </a:p>
          <a:p>
            <a:pPr lvl="1"/>
            <a:r>
              <a:rPr lang="el-GR" noProof="0" smtClean="0"/>
              <a:t>Second level</a:t>
            </a:r>
          </a:p>
          <a:p>
            <a:pPr lvl="2"/>
            <a:r>
              <a:rPr lang="el-GR" noProof="0" smtClean="0"/>
              <a:t>Third level</a:t>
            </a:r>
          </a:p>
          <a:p>
            <a:pPr lvl="3"/>
            <a:r>
              <a:rPr lang="el-GR" noProof="0" smtClean="0"/>
              <a:t>Fourth level</a:t>
            </a:r>
          </a:p>
          <a:p>
            <a:pPr lvl="4"/>
            <a:r>
              <a:rPr lang="el-GR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l" defTabSz="930218">
              <a:defRPr sz="12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86" tIns="46494" rIns="92986" bIns="46494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solidFill>
                  <a:schemeClr val="tx1"/>
                </a:solidFill>
              </a:defRPr>
            </a:lvl1pPr>
          </a:lstStyle>
          <a:p>
            <a:fld id="{C09390A0-FEF1-134F-A2CC-A189D6DFEA3F}" type="slidenum">
              <a:rPr lang="el-GR" altLang="en-US"/>
              <a:pPr/>
              <a:t>‹#›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9572640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9E195-14F3-44E3-A298-3814BF42605B}" type="slidenum">
              <a:rPr lang="el-GR" altLang="en-US"/>
              <a:pPr/>
              <a:t>1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86878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F40314E-610F-7A4C-A59D-5C1093C9A33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8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00D249D-C2A8-6240-B504-FD22DAB8323B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7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A91E775-4164-F04E-8F3F-E699D8EFAB6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17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999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E2C84533-3259-124C-A96A-F2CBFFEB4E6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18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143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defRPr/>
            </a:pPr>
            <a:endParaRPr lang="en-US" sz="2000" dirty="0" smtClean="0">
              <a:latin typeface="+mj-lt"/>
              <a:ea typeface="ＭＳ Ｐゴシック" pitchFamily="34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4C308D9-368A-7446-80AF-97AB8E9F573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19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98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B56C603-1A55-C641-A20A-817F4388FAD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1373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F11AE7F-8033-284B-BAE4-7E1EB0CB5BC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937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66288ED2-2000-4942-890B-65CA6FED5AC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4885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223D719-EDB1-9C40-AEA1-D974919ECDC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363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3EE2FC0-C7D7-7E44-AF50-D934644EA723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15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9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393BB8F-5B6A-4F4C-8795-F7D2AE9B734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6770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sz="1000">
              <a:ea typeface="ＭＳ Ｐゴシック" charset="-128"/>
            </a:endParaRPr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5AEDC2A-FCCD-194D-9FE3-817ED291D8A9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25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34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78518CEE-9992-8241-A2D8-EAD4C92D3FA8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28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139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0327A7B-190E-4C41-B36A-00A154227230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29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28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67BF37C-39E3-C443-A0A9-E1AB9E62DB55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40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584D4A1-5C74-1543-916B-CCD9BCE0512B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0837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3693450-299E-4445-80E0-CA6A0F0BB610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7671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8B72CD0-8AE6-3542-8403-74F69427C16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551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buFontTx/>
              <a:buChar char="-"/>
            </a:pPr>
            <a:endParaRPr lang="en-GB" altLang="en-US">
              <a:ea typeface="ＭＳ Ｐゴシック" charset="-128"/>
            </a:endParaRPr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2799C9F-216F-5C4C-AAC5-5D83E6860EBD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289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A86427F-521D-A84D-BDE8-4E86C6382758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36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928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C929E64-5F39-D442-8141-6266F7734C72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37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966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1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1857D551-8ED2-904A-AE37-C698A7C37F3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634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2951E2-380B-9346-82B1-1DA292099817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38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985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ea typeface="ＭＳ Ｐゴシック" charset="-128"/>
            </a:endParaRP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92951E2-380B-9346-82B1-1DA292099817}" type="slidenum">
              <a:rPr lang="en-US" altLang="en-US" sz="1200" b="0">
                <a:solidFill>
                  <a:schemeClr val="tx1"/>
                </a:solidFill>
              </a:rPr>
              <a:pPr eaLnBrk="1" hangingPunct="1"/>
              <a:t>39</a:t>
            </a:fld>
            <a:endParaRPr lang="en-US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567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8F745DEA-4E18-434D-8F1A-28D1BB1CA77C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40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0641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29E195-14F3-44E3-A298-3814BF42605B}" type="slidenum">
              <a:rPr lang="el-GR" altLang="en-US"/>
              <a:pPr/>
              <a:t>42</a:t>
            </a:fld>
            <a:endParaRPr lang="el-GR" altLang="en-US"/>
          </a:p>
        </p:txBody>
      </p:sp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2338" y="749300"/>
            <a:ext cx="4954587" cy="3717925"/>
          </a:xfrm>
          <a:ln w="12700" cap="flat"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659" tIns="46829" rIns="93659" bIns="46829"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7907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B5694D0-A099-014F-B84E-CF5233232302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4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963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D8C9CB39-919E-FB43-B2C4-498416B51117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5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615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1761" indent="-285293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1171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597640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4108" indent="-228234" defTabSz="927202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0577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67045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3514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79982" indent="-228234" defTabSz="927202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29CBFD1F-521E-3F49-910C-C9A463588EF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10</a:t>
            </a:fld>
            <a:endParaRPr lang="el-GR" altLang="en-US" sz="12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33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428F2B33-C700-FB4D-919A-5C8C324EBB96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11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4687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B26E0D2-60BE-BB4C-ACE1-E997DCF8EFA9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12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828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2868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28688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0AE25389-BAC4-0C48-A4CF-16594144409F}" type="slidenum">
              <a:rPr lang="el-GR" altLang="en-US" sz="1200" b="0">
                <a:solidFill>
                  <a:schemeClr val="tx1"/>
                </a:solidFill>
              </a:rPr>
              <a:pPr eaLnBrk="1" hangingPunct="1"/>
              <a:t>13</a:t>
            </a:fld>
            <a:endParaRPr lang="el-GR" altLang="en-US" sz="12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218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33412"/>
          </a:xfrm>
          <a:solidFill>
            <a:srgbClr val="002060"/>
          </a:solidFill>
          <a:ln>
            <a:noFill/>
          </a:ln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7365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l-GR" dirty="0"/>
          </a:p>
        </p:txBody>
      </p: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2700338" y="6415088"/>
            <a:ext cx="4967287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100" b="0" dirty="0" smtClean="0"/>
              <a:t>Demetris Zeinalipour, Heidelberg</a:t>
            </a:r>
            <a:r>
              <a:rPr lang="en-US" sz="1100" b="0" baseline="0" dirty="0" smtClean="0"/>
              <a:t> University</a:t>
            </a:r>
            <a:r>
              <a:rPr lang="en-US" sz="1100" b="0" dirty="0" smtClean="0"/>
              <a:t>, Germany, June 6, 2017</a:t>
            </a:r>
          </a:p>
        </p:txBody>
      </p:sp>
      <p:pic>
        <p:nvPicPr>
          <p:cNvPr id="8" name="Picture 9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02513" y="6386513"/>
            <a:ext cx="985837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5"/>
          <p:cNvSpPr txBox="1">
            <a:spLocks noChangeArrowheads="1"/>
          </p:cNvSpPr>
          <p:nvPr userDrawn="1"/>
        </p:nvSpPr>
        <p:spPr>
          <a:xfrm>
            <a:off x="6572250" y="6386513"/>
            <a:ext cx="2247900" cy="328612"/>
          </a:xfrm>
          <a:prstGeom prst="rect">
            <a:avLst/>
          </a:prstGeom>
        </p:spPr>
        <p:txBody>
          <a:bodyPr/>
          <a:lstStyle/>
          <a:p>
            <a:pPr algn="r" eaLnBrk="1" hangingPunct="1"/>
            <a:fld id="{4F2512DF-8C6E-47D3-903C-DE80C0E5A6A3}" type="slidenum">
              <a:rPr lang="el-GR" altLang="en-US" sz="1400"/>
              <a:pPr algn="r" eaLnBrk="1" hangingPunct="1"/>
              <a:t>‹#›</a:t>
            </a:fld>
            <a:endParaRPr lang="el-GR" altLang="en-US" sz="12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6324600"/>
            <a:ext cx="26987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91928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633412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 dirty="0" err="1"/>
              <a:t>Click</a:t>
            </a:r>
            <a:r>
              <a:rPr lang="el-GR" altLang="en-US" dirty="0"/>
              <a:t> </a:t>
            </a:r>
            <a:r>
              <a:rPr lang="el-GR" altLang="en-US" dirty="0" err="1"/>
              <a:t>to</a:t>
            </a:r>
            <a:r>
              <a:rPr lang="el-GR" altLang="en-US" dirty="0"/>
              <a:t> </a:t>
            </a:r>
            <a:r>
              <a:rPr lang="el-GR" altLang="en-US" dirty="0" err="1"/>
              <a:t>edit</a:t>
            </a:r>
            <a:r>
              <a:rPr lang="el-GR" altLang="en-US" dirty="0"/>
              <a:t> </a:t>
            </a:r>
            <a:r>
              <a:rPr lang="el-GR" altLang="en-US" dirty="0" err="1"/>
              <a:t>Master</a:t>
            </a:r>
            <a:r>
              <a:rPr lang="el-GR" altLang="en-US" dirty="0"/>
              <a:t> </a:t>
            </a:r>
            <a:r>
              <a:rPr lang="el-GR" altLang="en-US" dirty="0" err="1"/>
              <a:t>title</a:t>
            </a:r>
            <a:r>
              <a:rPr lang="el-GR" altLang="en-US" dirty="0"/>
              <a:t> </a:t>
            </a:r>
            <a:r>
              <a:rPr lang="el-GR" altLang="en-US" dirty="0" err="1"/>
              <a:t>style</a:t>
            </a:r>
            <a:endParaRPr lang="el-GR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n-US"/>
              <a:t>Click to edit Master text styles</a:t>
            </a:r>
          </a:p>
          <a:p>
            <a:pPr lvl="1"/>
            <a:r>
              <a:rPr lang="el-GR" altLang="en-US"/>
              <a:t>Second level</a:t>
            </a:r>
          </a:p>
          <a:p>
            <a:pPr lvl="2"/>
            <a:r>
              <a:rPr lang="el-GR" altLang="en-US"/>
              <a:t>Third level</a:t>
            </a:r>
          </a:p>
          <a:p>
            <a:pPr lvl="3"/>
            <a:r>
              <a:rPr lang="el-GR" altLang="en-US"/>
              <a:t>Fourth level</a:t>
            </a:r>
          </a:p>
          <a:p>
            <a:pPr lvl="4"/>
            <a:r>
              <a:rPr lang="el-GR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2843213" y="6553200"/>
            <a:ext cx="3529012" cy="30480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endParaRPr lang="en-US" sz="1400" b="0" smtClean="0">
              <a:solidFill>
                <a:schemeClr val="tx1"/>
              </a:solidFill>
            </a:endParaRPr>
          </a:p>
        </p:txBody>
      </p:sp>
      <p:sp>
        <p:nvSpPr>
          <p:cNvPr id="1030" name="TextBox 8"/>
          <p:cNvSpPr txBox="1">
            <a:spLocks noChangeArrowheads="1"/>
          </p:cNvSpPr>
          <p:nvPr/>
        </p:nvSpPr>
        <p:spPr bwMode="auto">
          <a:xfrm>
            <a:off x="357188" y="0"/>
            <a:ext cx="8358187" cy="3698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0688" algn="l"/>
              </a:tabLst>
              <a:defRPr sz="3600" b="1">
                <a:solidFill>
                  <a:schemeClr val="tx2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800" b="0" i="1" smtClean="0">
                <a:solidFill>
                  <a:schemeClr val="bg1"/>
                </a:solidFill>
              </a:rPr>
              <a:t>Dagstuhl Seminar </a:t>
            </a:r>
            <a:r>
              <a:rPr lang="en-GB" sz="1800" b="0" i="1" smtClean="0">
                <a:solidFill>
                  <a:schemeClr val="bg1"/>
                </a:solidFill>
              </a:rPr>
              <a:t>10042, </a:t>
            </a:r>
            <a:r>
              <a:rPr lang="en-US" sz="1800" b="0" i="1" smtClean="0">
                <a:solidFill>
                  <a:schemeClr val="bg1"/>
                </a:solidFill>
              </a:rPr>
              <a:t>Demetris Zeinalipour, University of Cyprus, 26/1/2010 </a:t>
            </a:r>
            <a:endParaRPr lang="en-GB" sz="1800" b="0" i="1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15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.be/gQBSRw6qGn4" TargetMode="External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youtu.be/DyvQLSuI00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=28&amp;v=8EvioLZ6hvg" TargetMode="External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Airplace_Demo.mp4" TargetMode="External"/><Relationship Id="rId4" Type="http://schemas.openxmlformats.org/officeDocument/2006/relationships/image" Target="../media/image52.png"/><Relationship Id="rId5" Type="http://schemas.openxmlformats.org/officeDocument/2006/relationships/hyperlink" Target="http://youtu.be/slos5mlG1Xw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hyperlink" Target="https://youtu.be/MO-473oWSf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61.wmf"/><Relationship Id="rId6" Type="http://schemas.openxmlformats.org/officeDocument/2006/relationships/oleObject" Target="../embeddings/oleObject3.bin"/><Relationship Id="rId7" Type="http://schemas.openxmlformats.org/officeDocument/2006/relationships/image" Target="../media/image62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jpeg"/><Relationship Id="rId9" Type="http://schemas.openxmlformats.org/officeDocument/2006/relationships/image" Target="../media/image15.png"/><Relationship Id="rId1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71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goo.gl/70JV4q" TargetMode="External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http://goo.gl/ns3lqN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1"/>
          <p:cNvSpPr>
            <a:spLocks noChangeArrowheads="1"/>
          </p:cNvSpPr>
          <p:nvPr/>
        </p:nvSpPr>
        <p:spPr bwMode="auto">
          <a:xfrm>
            <a:off x="635000" y="5305425"/>
            <a:ext cx="7993063" cy="647700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1800" b="0" dirty="0">
                <a:solidFill>
                  <a:schemeClr val="bg1"/>
                </a:solidFill>
              </a:rPr>
              <a:t>Heidelberg </a:t>
            </a:r>
            <a:r>
              <a:rPr lang="en-US" altLang="en-US" sz="1800" b="0" dirty="0" smtClean="0">
                <a:solidFill>
                  <a:schemeClr val="bg1"/>
                </a:solidFill>
              </a:rPr>
              <a:t>University, Institute for Computer Science,  </a:t>
            </a:r>
            <a:br>
              <a:rPr lang="en-US" altLang="en-US" sz="1800" b="0" dirty="0" smtClean="0">
                <a:solidFill>
                  <a:schemeClr val="bg1"/>
                </a:solidFill>
              </a:rPr>
            </a:br>
            <a:r>
              <a:rPr lang="en-US" altLang="en-US" sz="1800" b="0" dirty="0" smtClean="0">
                <a:solidFill>
                  <a:schemeClr val="bg1"/>
                </a:solidFill>
              </a:rPr>
              <a:t>Heidelberg, Germany, June 6, 2017</a:t>
            </a:r>
            <a:endParaRPr lang="fr-FR" altLang="en-US" sz="1800" b="0" dirty="0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a typeface="ＭＳ Ｐゴシック" charset="-128"/>
              </a:rPr>
              <a:t>Indoor Data Management in Anyplace</a:t>
            </a:r>
            <a:endParaRPr lang="en-US" altLang="en-US" sz="4000" i="1" dirty="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611188" y="2349500"/>
            <a:ext cx="79613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chemeClr val="tx1"/>
                </a:solidFill>
              </a:rPr>
              <a:t>Demetris Zeinalipour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dirty="0">
                <a:solidFill>
                  <a:schemeClr val="tx1"/>
                </a:solidFill>
              </a:rPr>
              <a:t>Assistant Professor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Department of Computer Science, University of Cyprus, Cyprus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smtClean="0">
                <a:solidFill>
                  <a:schemeClr val="tx1"/>
                </a:solidFill>
              </a:rPr>
              <a:t>Humboldt Fellow @ Max </a:t>
            </a:r>
            <a:r>
              <a:rPr lang="en-US" altLang="en-US" sz="2000" b="0" dirty="0">
                <a:solidFill>
                  <a:schemeClr val="tx1"/>
                </a:solidFill>
              </a:rPr>
              <a:t>Planck Institute for Informatics, Germany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1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latin typeface="Courier New" pitchFamily="49" charset="0"/>
              </a:rPr>
              <a:t>http://</a:t>
            </a:r>
            <a:r>
              <a:rPr lang="en-US" altLang="en-US" sz="2000" b="0" dirty="0" err="1">
                <a:latin typeface="Courier New" pitchFamily="49" charset="0"/>
              </a:rPr>
              <a:t>www.cs.ucy.ac.cy</a:t>
            </a:r>
            <a:r>
              <a:rPr lang="en-US" altLang="en-US" sz="2000" b="0" dirty="0">
                <a:latin typeface="Courier New" pitchFamily="49" charset="0"/>
              </a:rPr>
              <a:t>/~</a:t>
            </a:r>
            <a:r>
              <a:rPr lang="en-US" altLang="en-US" sz="2000" b="0" dirty="0" err="1">
                <a:latin typeface="Courier New" pitchFamily="49" charset="0"/>
              </a:rPr>
              <a:t>dzeina</a:t>
            </a:r>
            <a:r>
              <a:rPr lang="en-US" altLang="en-US" sz="2000" b="0" dirty="0">
                <a:latin typeface="Courier New" pitchFamily="49" charset="0"/>
              </a:rPr>
              <a:t>/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err="1">
                <a:latin typeface="Courier New" pitchFamily="49" charset="0"/>
              </a:rPr>
              <a:t>dzeina@cs.ucy.ac.cy</a:t>
            </a:r>
            <a:r>
              <a:rPr lang="en-US" altLang="en-US" sz="2000" b="0" dirty="0">
                <a:latin typeface="Courier New" pitchFamily="49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6062663"/>
            <a:ext cx="1807940" cy="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6010275"/>
            <a:ext cx="43402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941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0"/>
          <p:cNvSpPr>
            <a:spLocks noChangeArrowheads="1"/>
          </p:cNvSpPr>
          <p:nvPr/>
        </p:nvSpPr>
        <p:spPr bwMode="auto">
          <a:xfrm>
            <a:off x="9415463" y="8324850"/>
            <a:ext cx="365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1638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Anyplace Open Maps</a:t>
            </a:r>
            <a:endParaRPr lang="en-GB" altLang="en-US" sz="3600">
              <a:solidFill>
                <a:schemeClr val="tx1"/>
              </a:solidFill>
              <a:ea typeface="ＭＳ Ｐゴシック" charset="-128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25538"/>
            <a:ext cx="8067675" cy="506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6263" y="3863396"/>
            <a:ext cx="8067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~1,000 mapping attempts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~100,000 user interactions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~</a:t>
            </a:r>
            <a:r>
              <a:rPr lang="en-US" dirty="0" smtClean="0">
                <a:solidFill>
                  <a:srgbClr val="FF0000"/>
                </a:solidFill>
              </a:rPr>
              <a:t>20,000 users visited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More than 80 forks on </a:t>
            </a:r>
            <a:r>
              <a:rPr lang="en-US" dirty="0" err="1" smtClean="0">
                <a:solidFill>
                  <a:srgbClr val="FF0000"/>
                </a:solidFill>
              </a:rPr>
              <a:t>Github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3113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 dirty="0">
                <a:solidFill>
                  <a:srgbClr val="FF0000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b="1" dirty="0">
                <a:solidFill>
                  <a:srgbClr val="FF0000"/>
                </a:solidFill>
                <a:ea typeface="ＭＳ Ｐゴシック" charset="-128"/>
              </a:rPr>
              <a:t>MDM’12,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dirty="0"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 err="1">
                <a:ea typeface="ＭＳ Ｐゴシック" charset="-128"/>
              </a:rPr>
              <a:t>Radiomap</a:t>
            </a:r>
            <a:r>
              <a:rPr lang="en-US" altLang="en-US" sz="4000" dirty="0">
                <a:ea typeface="ＭＳ Ｐゴシック" charset="-128"/>
              </a:rPr>
              <a:t>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dirty="0" smtClean="0">
                <a:ea typeface="ＭＳ Ｐゴシック" charset="-128"/>
              </a:rPr>
              <a:t>MDM’15</a:t>
            </a:r>
            <a:endParaRPr lang="en-US" altLang="en-US" dirty="0" smtClean="0"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4000" dirty="0" smtClean="0">
                <a:ea typeface="ＭＳ Ｐゴシック" charset="-128"/>
              </a:rPr>
              <a:t>Future Challenges</a:t>
            </a:r>
            <a:endParaRPr lang="en-US" altLang="en-US" sz="4000" dirty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Location Accuracy</a:t>
            </a:r>
          </a:p>
        </p:txBody>
      </p:sp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3563938" y="6202363"/>
            <a:ext cx="2622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0" baseline="30000"/>
              <a:t>Rainer Mautz, ETH Zurich, 2011</a:t>
            </a:r>
            <a:endParaRPr lang="en-US" altLang="en-US" sz="2000" b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06513"/>
            <a:ext cx="7602538" cy="491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1620838" y="1125538"/>
            <a:ext cx="7272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 i="1">
                <a:solidFill>
                  <a:schemeClr val="tx1"/>
                </a:solidFill>
              </a:rPr>
              <a:t>: Spatial extension where system performance must be guaranteed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 rot="-5400000">
            <a:off x="-83344" y="4368007"/>
            <a:ext cx="1597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|    Indoor  |</a:t>
            </a:r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 rot="-5400000">
            <a:off x="-577850" y="2568575"/>
            <a:ext cx="2605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|          Outdoor       |</a:t>
            </a: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364163" y="1666875"/>
            <a:ext cx="1439862" cy="4138613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003800" y="1268413"/>
            <a:ext cx="4824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FF0000"/>
                </a:solidFill>
              </a:rPr>
              <a:t>Room Level Accuracy</a:t>
            </a:r>
          </a:p>
        </p:txBody>
      </p:sp>
      <p:pic>
        <p:nvPicPr>
          <p:cNvPr id="215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5025" y="-1970088"/>
            <a:ext cx="3638550" cy="3771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4" name="Rectangle 15"/>
          <p:cNvSpPr>
            <a:spLocks noChangeArrowheads="1"/>
          </p:cNvSpPr>
          <p:nvPr/>
        </p:nvSpPr>
        <p:spPr bwMode="auto">
          <a:xfrm>
            <a:off x="-5005388" y="-2590800"/>
            <a:ext cx="2774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Ultrasound:</a:t>
            </a:r>
          </a:p>
        </p:txBody>
      </p:sp>
      <p:sp>
        <p:nvSpPr>
          <p:cNvPr id="21515" name="Rectangle 16"/>
          <p:cNvSpPr>
            <a:spLocks noChangeArrowheads="1"/>
          </p:cNvSpPr>
          <p:nvPr/>
        </p:nvSpPr>
        <p:spPr bwMode="auto">
          <a:xfrm>
            <a:off x="9972675" y="-1609725"/>
            <a:ext cx="52562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pt-BR" altLang="en-US" baseline="30000"/>
              <a:t>AOA, TOA, TDOA, signal reflection</a:t>
            </a:r>
            <a:endParaRPr lang="en-US" altLang="en-US"/>
          </a:p>
        </p:txBody>
      </p:sp>
      <p:pic>
        <p:nvPicPr>
          <p:cNvPr id="215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0375" y="-962025"/>
            <a:ext cx="37623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7" name="Rectangle 18"/>
          <p:cNvSpPr>
            <a:spLocks noChangeArrowheads="1"/>
          </p:cNvSpPr>
          <p:nvPr/>
        </p:nvSpPr>
        <p:spPr bwMode="auto">
          <a:xfrm>
            <a:off x="11483975" y="1485900"/>
            <a:ext cx="19288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Infrared (IR)</a:t>
            </a:r>
            <a:endParaRPr lang="en-US" altLang="en-US"/>
          </a:p>
        </p:txBody>
      </p:sp>
      <p:pic>
        <p:nvPicPr>
          <p:cNvPr id="2151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913" y="1990725"/>
            <a:ext cx="394335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9" name="Rectangle 20"/>
          <p:cNvSpPr>
            <a:spLocks noChangeArrowheads="1"/>
          </p:cNvSpPr>
          <p:nvPr/>
        </p:nvSpPr>
        <p:spPr bwMode="auto">
          <a:xfrm>
            <a:off x="10260013" y="8902700"/>
            <a:ext cx="4584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Firefly delivers 3mm accuracy</a:t>
            </a:r>
            <a:endParaRPr lang="en-US" altLang="en-US"/>
          </a:p>
        </p:txBody>
      </p:sp>
      <p:sp>
        <p:nvSpPr>
          <p:cNvPr id="21520" name="Rectangle 21"/>
          <p:cNvSpPr>
            <a:spLocks noChangeArrowheads="1"/>
          </p:cNvSpPr>
          <p:nvPr/>
        </p:nvSpPr>
        <p:spPr bwMode="auto">
          <a:xfrm>
            <a:off x="10548938" y="-2041525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Ultra Wide Band (UWB)</a:t>
            </a:r>
            <a:endParaRPr lang="en-US" altLang="en-US"/>
          </a:p>
        </p:txBody>
      </p:sp>
      <p:sp>
        <p:nvSpPr>
          <p:cNvPr id="21521" name="Rectangle 22"/>
          <p:cNvSpPr>
            <a:spLocks noChangeArrowheads="1"/>
          </p:cNvSpPr>
          <p:nvPr/>
        </p:nvSpPr>
        <p:spPr bwMode="auto">
          <a:xfrm>
            <a:off x="-3997325" y="1701800"/>
            <a:ext cx="18700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TOA, TDOA</a:t>
            </a:r>
            <a:endParaRPr lang="en-US" altLang="en-US"/>
          </a:p>
        </p:txBody>
      </p:sp>
      <p:pic>
        <p:nvPicPr>
          <p:cNvPr id="215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9488" y="3575050"/>
            <a:ext cx="38100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3" name="Rectangle 25"/>
          <p:cNvSpPr>
            <a:spLocks noChangeArrowheads="1"/>
          </p:cNvSpPr>
          <p:nvPr/>
        </p:nvSpPr>
        <p:spPr bwMode="auto">
          <a:xfrm>
            <a:off x="-5076825" y="2566988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baseline="30000"/>
              <a:t>Radio Frequency IDentification (RFID)</a:t>
            </a:r>
            <a:endParaRPr lang="en-US" altLang="en-US"/>
          </a:p>
        </p:txBody>
      </p:sp>
      <p:sp>
        <p:nvSpPr>
          <p:cNvPr id="21524" name="Rectangle 28"/>
          <p:cNvSpPr>
            <a:spLocks noChangeArrowheads="1"/>
          </p:cNvSpPr>
          <p:nvPr/>
        </p:nvSpPr>
        <p:spPr bwMode="auto">
          <a:xfrm>
            <a:off x="-5076825" y="7319963"/>
            <a:ext cx="45545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aseline="30000"/>
              <a:t>Cell of Origin, Signal Strength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Accuracy</a:t>
            </a:r>
            <a:endParaRPr lang="en-US" dirty="0"/>
          </a:p>
        </p:txBody>
      </p:sp>
      <p:sp>
        <p:nvSpPr>
          <p:cNvPr id="23554" name="TextBox 8"/>
          <p:cNvSpPr txBox="1">
            <a:spLocks noChangeArrowheads="1"/>
          </p:cNvSpPr>
          <p:nvPr/>
        </p:nvSpPr>
        <p:spPr bwMode="auto">
          <a:xfrm>
            <a:off x="5003800" y="3860800"/>
            <a:ext cx="1584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000">
                <a:solidFill>
                  <a:schemeClr val="bg1"/>
                </a:solidFill>
              </a:rPr>
              <a:t>Source: NASA</a:t>
            </a:r>
          </a:p>
        </p:txBody>
      </p:sp>
      <p:sp>
        <p:nvSpPr>
          <p:cNvPr id="9221" name="Content Placeholder 2"/>
          <p:cNvSpPr>
            <a:spLocks noGrp="1"/>
          </p:cNvSpPr>
          <p:nvPr>
            <p:ph idx="1"/>
          </p:nvPr>
        </p:nvSpPr>
        <p:spPr>
          <a:xfrm>
            <a:off x="323850" y="1196975"/>
            <a:ext cx="8351838" cy="4248150"/>
          </a:xfrm>
        </p:spPr>
        <p:txBody>
          <a:bodyPr/>
          <a:lstStyle/>
          <a:p>
            <a:r>
              <a:rPr lang="en-US" altLang="en-US" sz="2800" b="1">
                <a:solidFill>
                  <a:srgbClr val="003399"/>
                </a:solidFill>
                <a:ea typeface="ＭＳ Ｐゴシック" charset="-128"/>
              </a:rPr>
              <a:t>Infrastructure-free systems: </a:t>
            </a:r>
            <a:r>
              <a:rPr lang="en-US" altLang="en-US" sz="2800" b="1">
                <a:solidFill>
                  <a:srgbClr val="FF0000"/>
                </a:solidFill>
                <a:ea typeface="ＭＳ Ｐゴシック" charset="-128"/>
              </a:rPr>
              <a:t>don’t </a:t>
            </a:r>
            <a:r>
              <a:rPr lang="en-US" altLang="en-US" sz="2800">
                <a:ea typeface="ＭＳ Ｐゴシック" charset="-128"/>
              </a:rPr>
              <a:t>require </a:t>
            </a:r>
            <a:r>
              <a:rPr lang="en-US" altLang="en-US" sz="2800" b="1">
                <a:ea typeface="ＭＳ Ｐゴシック" charset="-128"/>
              </a:rPr>
              <a:t>dedicated equipment </a:t>
            </a:r>
            <a:r>
              <a:rPr lang="en-US" altLang="en-US" sz="2800">
                <a:ea typeface="ＭＳ Ｐゴシック" charset="-128"/>
              </a:rPr>
              <a:t>for the provisioning of </a:t>
            </a:r>
            <a:r>
              <a:rPr lang="en-US" altLang="en-US" sz="2800" b="1">
                <a:ea typeface="ＭＳ Ｐゴシック" charset="-128"/>
              </a:rPr>
              <a:t>location signals </a:t>
            </a:r>
            <a:r>
              <a:rPr lang="en-US" altLang="en-US" sz="2800">
                <a:ea typeface="ＭＳ Ｐゴシック" charset="-128"/>
              </a:rPr>
              <a:t>(e.g., GPS, Wi-Fi, Cellular, Magnetic, IMU)</a:t>
            </a:r>
          </a:p>
          <a:p>
            <a:r>
              <a:rPr lang="en-US" altLang="en-US" sz="2800" b="1">
                <a:solidFill>
                  <a:srgbClr val="003399"/>
                </a:solidFill>
                <a:ea typeface="ＭＳ Ｐゴシック" charset="-128"/>
              </a:rPr>
              <a:t>Infrastructure-based systems: </a:t>
            </a:r>
            <a:r>
              <a:rPr lang="en-US" altLang="en-US" sz="2800">
                <a:ea typeface="ＭＳ Ｐゴシック" charset="-128"/>
              </a:rPr>
              <a:t>require </a:t>
            </a:r>
            <a:r>
              <a:rPr lang="en-US" altLang="en-US" sz="2800" b="1">
                <a:ea typeface="ＭＳ Ｐゴシック" charset="-128"/>
              </a:rPr>
              <a:t>dedicated equipment</a:t>
            </a:r>
            <a:r>
              <a:rPr lang="en-US" altLang="en-US" sz="2800">
                <a:ea typeface="ＭＳ Ｐゴシック" charset="-128"/>
              </a:rPr>
              <a:t> (e.g., proprietary transmitters, beacons, antennas and cabling)</a:t>
            </a:r>
          </a:p>
          <a:p>
            <a:pPr lvl="1"/>
            <a:r>
              <a:rPr lang="en-US" altLang="en-US" sz="2400" b="1">
                <a:ea typeface="ＭＳ Ｐゴシック" charset="-128"/>
              </a:rPr>
              <a:t>Bluetooth Low Energy (BLE) beacons: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400">
                <a:ea typeface="ＭＳ Ｐゴシック" charset="-128"/>
                <a:sym typeface="Wingdings" charset="2"/>
              </a:rPr>
              <a:t>iBeacons (Apple)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Ultrasound: </a:t>
            </a:r>
            <a:r>
              <a:rPr lang="en-US" altLang="en-US" sz="2400">
                <a:ea typeface="ＭＳ Ｐゴシック" charset="-128"/>
                <a:sym typeface="Wingdings" charset="2"/>
              </a:rPr>
              <a:t>ALPS (CMU)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Visible Light</a:t>
            </a:r>
            <a:r>
              <a:rPr lang="en-US" altLang="en-US" sz="2400">
                <a:ea typeface="ＭＳ Ｐゴシック" charset="-128"/>
                <a:sym typeface="Wingdings" charset="2"/>
              </a:rPr>
              <a:t>: EPSILON (Microsoft Research)</a:t>
            </a:r>
          </a:p>
          <a:p>
            <a:pPr lvl="1"/>
            <a:r>
              <a:rPr lang="en-US" altLang="en-US" sz="2400" b="1">
                <a:ea typeface="ＭＳ Ｐゴシック" charset="-128"/>
                <a:sym typeface="Wingdings" charset="2"/>
              </a:rPr>
              <a:t>Ultra Wide Band (UWB): </a:t>
            </a:r>
            <a:r>
              <a:rPr lang="en-US" altLang="en-US" sz="2400">
                <a:ea typeface="ＭＳ Ｐゴシック" charset="-128"/>
                <a:sym typeface="Wingdings" charset="2"/>
              </a:rPr>
              <a:t>Decawave</a:t>
            </a:r>
            <a:endParaRPr lang="en-US" altLang="en-US" sz="2400">
              <a:ea typeface="ＭＳ Ｐゴシック" charset="-128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23850" y="1196975"/>
            <a:ext cx="8424863" cy="1800225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1725" y="2422525"/>
            <a:ext cx="1512888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ea typeface="ＭＳ Ｐゴシック" pitchFamily="34" charset="-128"/>
              </a:rPr>
              <a:t>Anyplace Focus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92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2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2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2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052513"/>
            <a:ext cx="1735137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(Outdoor/Indoor)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altLang="en-US" sz="2400" b="1">
                <a:ea typeface="ＭＳ Ｐゴシック" charset="-128"/>
              </a:rPr>
              <a:t>Cell ID: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Cell ID is the Unique Identifier of Cellular Towers.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Cell ID Databases</a:t>
            </a:r>
          </a:p>
          <a:p>
            <a:pPr marL="914400" lvl="1" indent="-514350"/>
            <a:r>
              <a:rPr lang="en-US" altLang="en-US" sz="1800" b="1">
                <a:ea typeface="ＭＳ Ｐゴシック" charset="-128"/>
              </a:rPr>
              <a:t>Skyhook Wireless (2003), MA, USA (Apple, Samsung): 30 million+ cell towers, 1 Billion Wi-Fi APs, 1 billion+ geolocated IPs, </a:t>
            </a:r>
            <a:r>
              <a:rPr lang="en-US" altLang="en-US" sz="1800">
                <a:ea typeface="ＭＳ Ｐゴシック" charset="-128"/>
              </a:rPr>
              <a:t>7 billion+ monthly location requests and 2.5 million geofencable POIs.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Google Geolocation “Big” Database (similar)</a:t>
            </a: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2000" b="1">
              <a:ea typeface="ＭＳ Ｐゴシック" charset="-128"/>
            </a:endParaRPr>
          </a:p>
          <a:p>
            <a:pPr marL="514350" indent="-514350"/>
            <a:endParaRPr lang="en-US" altLang="en-US" sz="1200" b="1">
              <a:ea typeface="ＭＳ Ｐゴシック" charset="-128"/>
            </a:endParaRPr>
          </a:p>
          <a:p>
            <a:pPr marL="514350" indent="-514350"/>
            <a:endParaRPr lang="en-US" altLang="en-US" sz="1800">
              <a:ea typeface="ＭＳ Ｐゴシック" charset="-128"/>
            </a:endParaRPr>
          </a:p>
          <a:p>
            <a:pPr marL="914400" lvl="1" indent="-514350"/>
            <a:endParaRPr lang="en-US" altLang="en-US" sz="1600">
              <a:ea typeface="ＭＳ Ｐゴシック" charset="-128"/>
            </a:endParaRP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1196975"/>
            <a:ext cx="865187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76700"/>
            <a:ext cx="49466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03800" y="4811713"/>
            <a:ext cx="3671888" cy="1570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>
              <a:defRPr/>
            </a:pPr>
            <a:r>
              <a:rPr lang="en-US" sz="2400" dirty="0">
                <a:latin typeface="Arial" pitchFamily="34" charset="0"/>
                <a:ea typeface="ＭＳ Ｐゴシック" pitchFamily="34" charset="-128"/>
              </a:rPr>
              <a:t>Disadvantages: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Low accuracy: 30-50m (indoor) to 1-30km (outdoor).</a:t>
            </a:r>
          </a:p>
          <a:p>
            <a:pPr marL="457200" indent="-514350">
              <a:buFont typeface="Arial" pitchFamily="34" charset="0"/>
              <a:buChar char="•"/>
              <a:defRPr/>
            </a:pPr>
            <a:r>
              <a:rPr lang="en-US" sz="1800" b="0" dirty="0">
                <a:latin typeface="Arial" pitchFamily="34" charset="0"/>
                <a:ea typeface="ＭＳ Ｐゴシック" pitchFamily="34" charset="-128"/>
              </a:rPr>
              <a:t>Serving cell is not always the nearest. </a:t>
            </a:r>
            <a:endParaRPr lang="en-US" sz="4000" b="0" dirty="0"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205038"/>
            <a:ext cx="1717675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(Indoor)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6491288" cy="3887788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Inertial Measurement Units (IMU)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3D acceleration, 3D gyroscope, digital compass using dead reckoning (calculate next position based on prior).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Disadvantages</a:t>
            </a:r>
          </a:p>
          <a:p>
            <a:pPr marL="914400" lvl="1" indent="-514350"/>
            <a:r>
              <a:rPr lang="en-US" altLang="en-US" sz="2000" b="1">
                <a:ea typeface="ＭＳ Ｐゴシック" charset="-128"/>
              </a:rPr>
              <a:t>Suffers from drift </a:t>
            </a:r>
            <a:r>
              <a:rPr lang="en-US" altLang="en-US" sz="2000">
                <a:ea typeface="ＭＳ Ｐゴシック" charset="-128"/>
              </a:rPr>
              <a:t>(difference between where the system thinks it is located, and the actual location</a:t>
            </a:r>
            <a:r>
              <a:rPr lang="en-US" altLang="en-US" sz="1800">
                <a:ea typeface="ＭＳ Ｐゴシック" charset="-128"/>
              </a:rPr>
              <a:t>)</a:t>
            </a:r>
          </a:p>
          <a:p>
            <a:pPr marL="514350" indent="-514350"/>
            <a:r>
              <a:rPr lang="en-US" altLang="en-US" sz="2400" b="1">
                <a:ea typeface="ＭＳ Ｐゴシック" charset="-128"/>
              </a:rPr>
              <a:t>Advantages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Sensors are available on smartphones.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Newer smartphones (iphone 5s) have motion co-processors always-on </a:t>
            </a:r>
            <a:r>
              <a:rPr lang="en-US" altLang="en-US" sz="2000" b="1">
                <a:ea typeface="ＭＳ Ｐゴシック" charset="-128"/>
              </a:rPr>
              <a:t>reading sensors </a:t>
            </a:r>
            <a:r>
              <a:rPr lang="en-US" altLang="en-US" sz="2000">
                <a:ea typeface="ＭＳ Ｐゴシック" charset="-128"/>
              </a:rPr>
              <a:t>and even providing </a:t>
            </a:r>
            <a:r>
              <a:rPr lang="en-US" altLang="en-US" sz="2000" b="1">
                <a:ea typeface="ＭＳ Ｐゴシック" charset="-128"/>
              </a:rPr>
              <a:t>activitity classifiers </a:t>
            </a:r>
            <a:r>
              <a:rPr lang="en-US" altLang="en-US" sz="2000">
                <a:ea typeface="ＭＳ Ｐゴシック" charset="-128"/>
              </a:rPr>
              <a:t>(driving, walking, running, etc.)</a:t>
            </a: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2400" b="1">
              <a:ea typeface="ＭＳ Ｐゴシック" charset="-128"/>
            </a:endParaRPr>
          </a:p>
          <a:p>
            <a:pPr marL="514350" indent="-514350"/>
            <a:endParaRPr lang="en-US" altLang="en-US" sz="1400" b="1">
              <a:ea typeface="ＭＳ Ｐゴシック" charset="-128"/>
            </a:endParaRPr>
          </a:p>
          <a:p>
            <a:pPr marL="514350" indent="-514350"/>
            <a:endParaRPr lang="en-US" altLang="en-US" sz="2000">
              <a:ea typeface="ＭＳ Ｐゴシック" charset="-128"/>
            </a:endParaRPr>
          </a:p>
          <a:p>
            <a:pPr marL="914400" lvl="1" indent="-514350"/>
            <a:endParaRPr lang="en-US" altLang="en-US" sz="1800">
              <a:ea typeface="ＭＳ Ｐゴシック" charset="-128"/>
            </a:endParaRPr>
          </a:p>
        </p:txBody>
      </p:sp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1125538"/>
            <a:ext cx="1239838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4724400"/>
            <a:ext cx="1211262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ctangle 7"/>
          <p:cNvSpPr>
            <a:spLocks noChangeArrowheads="1"/>
          </p:cNvSpPr>
          <p:nvPr/>
        </p:nvSpPr>
        <p:spPr bwMode="auto">
          <a:xfrm>
            <a:off x="7256463" y="2849563"/>
            <a:ext cx="360362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7654" name="Rectangle 8"/>
          <p:cNvSpPr>
            <a:spLocks noChangeArrowheads="1"/>
          </p:cNvSpPr>
          <p:nvPr/>
        </p:nvSpPr>
        <p:spPr bwMode="auto">
          <a:xfrm>
            <a:off x="7740650" y="1268413"/>
            <a:ext cx="287338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7655" name="Rectangle 9"/>
          <p:cNvSpPr>
            <a:spLocks noChangeArrowheads="1"/>
          </p:cNvSpPr>
          <p:nvPr/>
        </p:nvSpPr>
        <p:spPr bwMode="auto">
          <a:xfrm>
            <a:off x="8067675" y="2794000"/>
            <a:ext cx="358775" cy="5048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1725" y="3860800"/>
            <a:ext cx="57626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1125538"/>
            <a:ext cx="57467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46088" y="947738"/>
            <a:ext cx="5638800" cy="5505450"/>
          </a:xfrm>
        </p:spPr>
        <p:txBody>
          <a:bodyPr/>
          <a:lstStyle/>
          <a:p>
            <a:pPr marL="514350" indent="-514350"/>
            <a:r>
              <a:rPr lang="en-US" altLang="en-US" sz="2600">
                <a:ea typeface="ＭＳ Ｐゴシック" charset="-128"/>
              </a:rPr>
              <a:t>References</a:t>
            </a:r>
            <a:endParaRPr lang="en-US" altLang="en-US" sz="3000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[Airplace] </a:t>
            </a:r>
            <a:r>
              <a:rPr lang="en-US" altLang="en-US" sz="1700">
                <a:ea typeface="ＭＳ Ｐゴシック" charset="-128"/>
              </a:rPr>
              <a:t>"The Airplace Indoor Positioning Platform for Android Smartphones", C. Laoudias et. al., 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Best Demo Award at IEEE MDM'12. (Open Source!)</a:t>
            </a: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[HybridCywee] </a:t>
            </a:r>
            <a:r>
              <a:rPr lang="en-US" altLang="en-US" sz="1700">
                <a:ea typeface="ＭＳ Ｐゴシック" charset="-128"/>
              </a:rPr>
              <a:t> "Indoor Geolocation on Multi-Sensor Smartphones", C.-L. Li, C. Laoudias, G. Larkou, Y.-K. Tsai, D. Zeinalipour-Yazti and C. G. Panayiotou, in </a:t>
            </a:r>
            <a:r>
              <a:rPr lang="en-US" altLang="en-US" sz="1700" b="1">
                <a:ea typeface="ＭＳ Ｐゴシック" charset="-128"/>
              </a:rPr>
              <a:t>ACM Mobisys'13. </a:t>
            </a:r>
            <a:r>
              <a:rPr lang="en-US" altLang="en-US" sz="1700">
                <a:ea typeface="ＭＳ Ｐゴシック" charset="-128"/>
              </a:rPr>
              <a:t>Video at: </a:t>
            </a:r>
            <a:r>
              <a:rPr lang="en-US" altLang="en-US" sz="1700">
                <a:ea typeface="ＭＳ Ｐゴシック" charset="-128"/>
                <a:hlinkClick r:id="rId2"/>
              </a:rPr>
              <a:t>http://youtu.be/DyvQLSuI00I</a:t>
            </a:r>
            <a:endParaRPr lang="en-US" altLang="en-US" sz="1700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ea typeface="ＭＳ Ｐゴシック" charset="-128"/>
              </a:rPr>
              <a:t>[UcyCywee] </a:t>
            </a:r>
            <a:r>
              <a:rPr lang="en-US" altLang="en-US" sz="1700">
                <a:ea typeface="ＭＳ Ｐゴシック" charset="-128"/>
              </a:rPr>
              <a:t>IPSN’14 Indoor Localization Competition (Microsoft Research),  Berlin, Germany, April 13-14, 2014. 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2nd Position with 1.96m! </a:t>
            </a:r>
            <a:r>
              <a:rPr lang="en-US" altLang="en-US" sz="1700">
                <a:solidFill>
                  <a:srgbClr val="FF0000"/>
                </a:solidFill>
                <a:ea typeface="ＭＳ Ｐゴシック" charset="-128"/>
                <a:hlinkClick r:id="rId3"/>
              </a:rPr>
              <a:t>http://youtu.be/gQBSRw6qGn4</a:t>
            </a:r>
            <a:endParaRPr lang="en-US" altLang="en-US" sz="1700">
              <a:solidFill>
                <a:srgbClr val="FF0000"/>
              </a:solidFill>
              <a:ea typeface="ＭＳ Ｐゴシック" charset="-128"/>
            </a:endParaRPr>
          </a:p>
          <a:p>
            <a:pPr lvl="2"/>
            <a:r>
              <a:rPr lang="en-US" altLang="en-US" sz="1200" i="1">
                <a:ea typeface="ＭＳ Ｐゴシック" charset="-128"/>
              </a:rPr>
              <a:t>D. Lymberopoulos, J. Liu, X. Yang, R. R. Choudhury, </a:t>
            </a:r>
            <a:r>
              <a:rPr lang="en-US" altLang="en-US" sz="1200" b="1" i="1">
                <a:ea typeface="ＭＳ Ｐゴシック" charset="-128"/>
              </a:rPr>
              <a:t>..., C. Laoudias, D. Zeinalipour-Yazti, Y.-K. Tsai, and et. al., “A realistic evaluation and comparison of indoor location technologies: Experiences and lessons learned”, In IEEE/ACM IPSN 2015.</a:t>
            </a:r>
            <a:endParaRPr lang="en-US" altLang="en-US" sz="1800" b="1" i="1">
              <a:ea typeface="ＭＳ Ｐゴシック" charset="-128"/>
            </a:endParaRPr>
          </a:p>
          <a:p>
            <a:pPr marL="914400" lvl="1" indent="-514350"/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1</a:t>
            </a:r>
            <a:r>
              <a:rPr lang="en-US" altLang="en-US" sz="1700" b="1" baseline="30000">
                <a:solidFill>
                  <a:srgbClr val="FF0000"/>
                </a:solidFill>
                <a:ea typeface="ＭＳ Ｐゴシック" charset="-128"/>
              </a:rPr>
              <a:t>st</a:t>
            </a:r>
            <a:r>
              <a:rPr lang="en-US" altLang="en-US" sz="1700" b="1">
                <a:solidFill>
                  <a:srgbClr val="FF0000"/>
                </a:solidFill>
                <a:ea typeface="ＭＳ Ｐゴシック" charset="-128"/>
              </a:rPr>
              <a:t>  </a:t>
            </a:r>
            <a:r>
              <a:rPr lang="en-US" altLang="en-US" sz="1700">
                <a:ea typeface="ＭＳ Ｐゴシック" charset="-128"/>
              </a:rPr>
              <a:t>Position at EVARILOS Open Challenge, European Union (TU Berlin, Germany), </a:t>
            </a:r>
            <a:r>
              <a:rPr lang="en-US" altLang="en-US" sz="1700" b="1">
                <a:ea typeface="ＭＳ Ｐゴシック" charset="-128"/>
              </a:rPr>
              <a:t>2014</a:t>
            </a:r>
            <a:r>
              <a:rPr lang="en-US" altLang="en-US" sz="1700">
                <a:ea typeface="ＭＳ Ｐゴシック" charset="-128"/>
              </a:rPr>
              <a:t>.</a:t>
            </a:r>
          </a:p>
          <a:p>
            <a:pPr marL="914400" lvl="1" indent="-514350"/>
            <a:endParaRPr lang="en-US" altLang="en-US" sz="26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914400" lvl="1" indent="-514350"/>
            <a:endParaRPr lang="en-US" altLang="en-US" sz="1700">
              <a:ea typeface="ＭＳ Ｐゴシック" charset="-128"/>
            </a:endParaRPr>
          </a:p>
          <a:p>
            <a:pPr marL="514350" indent="-514350"/>
            <a:endParaRPr lang="en-US" altLang="en-US" sz="1900">
              <a:ea typeface="ＭＳ Ｐゴシック" charset="-128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095375"/>
            <a:ext cx="24098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6084888" y="5630863"/>
            <a:ext cx="2736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/>
              <a:t>Cywee / Airplace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228600" y="246063"/>
            <a:ext cx="8686800" cy="630237"/>
          </a:xfrm>
          <a:prstGeom prst="rect">
            <a:avLst/>
          </a:prstGeom>
          <a:noFill/>
          <a:ln>
            <a:solidFill>
              <a:srgbClr val="FF0000"/>
            </a:solidFill>
          </a:ln>
          <a:ex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4000" b="0" dirty="0" err="1" smtClean="0">
                <a:solidFill>
                  <a:schemeClr val="tx1"/>
                </a:solidFill>
                <a:cs typeface="Arial" pitchFamily="34" charset="0"/>
              </a:rPr>
              <a:t>WiFi</a:t>
            </a:r>
            <a:r>
              <a:rPr lang="en-US" sz="4000" b="0" dirty="0" smtClean="0">
                <a:solidFill>
                  <a:schemeClr val="tx1"/>
                </a:solidFill>
                <a:cs typeface="Arial" pitchFamily="34" charset="0"/>
              </a:rPr>
              <a:t> Fingerprinting in Anyplace</a:t>
            </a:r>
            <a:endParaRPr lang="en-GB" sz="4000" b="0" kern="0" dirty="0">
              <a:solidFill>
                <a:schemeClr val="tx1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b="1" dirty="0"/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Received Signal Strength indicator (RSSI)</a:t>
            </a:r>
            <a:endParaRPr lang="en-US" altLang="en-US" sz="2000">
              <a:ea typeface="ＭＳ Ｐゴシック" charset="-128"/>
            </a:endParaRP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Power measurement present in a received radio signal measured in dBm (Decibel-milliwatts)</a:t>
            </a:r>
          </a:p>
          <a:p>
            <a:pPr marL="1146175" lvl="2" indent="-346075"/>
            <a:r>
              <a:rPr lang="en-US" altLang="en-US" sz="2000" b="1">
                <a:ea typeface="ＭＳ Ｐゴシック" charset="-128"/>
              </a:rPr>
              <a:t>Max RSSI (-30dBm) to Min RSSI: (−90 dBm)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284538"/>
            <a:ext cx="151447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95288" y="2636838"/>
            <a:ext cx="6840537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Readily provided by 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smartphone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APIs 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L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ow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power 125mW (RSSI) vs. 400 </a:t>
            </a:r>
            <a:r>
              <a:rPr lang="en-US" sz="2000" b="0" kern="0" dirty="0" err="1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mW</a:t>
            </a: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 (transmit)</a:t>
            </a: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charset="0"/>
              </a:rPr>
              <a:t>Disadvantages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Complex propagation conditions (multipath, shadowing) due to wall, ceilings.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RSS fluctuates over time at a given location (especially in open spaces).</a:t>
            </a: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r>
              <a:rPr lang="en-US" sz="2000" b="0" kern="0" dirty="0">
                <a:solidFill>
                  <a:schemeClr val="tx1"/>
                </a:solidFill>
                <a:latin typeface="+mn-lt"/>
                <a:ea typeface="ＭＳ Ｐゴシック" pitchFamily="34" charset="-128"/>
              </a:rPr>
              <a:t>Unpredictable factors (people moving, doors, humidity)</a:t>
            </a:r>
            <a:endParaRPr 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8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8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160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514350" indent="-514350" eaLnBrk="0" hangingPunct="0">
              <a:spcBef>
                <a:spcPct val="20000"/>
              </a:spcBef>
              <a:buFontTx/>
              <a:buChar char="•"/>
              <a:defRPr/>
            </a:pPr>
            <a:endParaRPr lang="en-US" sz="2400" b="0" kern="0" dirty="0">
              <a:solidFill>
                <a:schemeClr val="tx1"/>
              </a:solidFill>
              <a:latin typeface="+mn-lt"/>
              <a:ea typeface="ＭＳ Ｐゴシック" pitchFamily="34" charset="-128"/>
              <a:cs typeface="ＭＳ Ｐゴシック" charset="0"/>
            </a:endParaRPr>
          </a:p>
          <a:p>
            <a:pPr marL="914400" lvl="1" indent="-514350" eaLnBrk="0" hangingPunct="0">
              <a:spcBef>
                <a:spcPct val="20000"/>
              </a:spcBef>
              <a:buFontTx/>
              <a:buChar char="–"/>
              <a:defRPr/>
            </a:pPr>
            <a:endParaRPr lang="en-US" sz="2000" b="0" kern="0" dirty="0">
              <a:solidFill>
                <a:schemeClr val="tx1"/>
              </a:solidFill>
              <a:latin typeface="+mn-lt"/>
              <a:ea typeface="ＭＳ Ｐゴシック" pitchFamily="34" charset="-128"/>
            </a:endParaRPr>
          </a:p>
        </p:txBody>
      </p:sp>
      <p:pic>
        <p:nvPicPr>
          <p:cNvPr id="3072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2420938"/>
            <a:ext cx="16065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6"/>
          <p:cNvSpPr txBox="1">
            <a:spLocks noChangeArrowheads="1"/>
          </p:cNvSpPr>
          <p:nvPr/>
        </p:nvSpPr>
        <p:spPr bwMode="auto">
          <a:xfrm>
            <a:off x="8172450" y="2349500"/>
            <a:ext cx="7207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’00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420938"/>
            <a:ext cx="5457825" cy="362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2636838"/>
            <a:ext cx="537210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WiFi Fingerprinting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n APs deployed in the area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Fingerprints r</a:t>
            </a:r>
            <a:r>
              <a:rPr lang="en-US" altLang="en-US" baseline="-25000">
                <a:ea typeface="ＭＳ Ｐゴシック" charset="-128"/>
              </a:rPr>
              <a:t>i</a:t>
            </a:r>
            <a:r>
              <a:rPr lang="en-US" altLang="en-US">
                <a:ea typeface="ＭＳ Ｐゴシック" charset="-128"/>
              </a:rPr>
              <a:t> = [ r</a:t>
            </a:r>
            <a:r>
              <a:rPr lang="en-US" altLang="en-US" baseline="-25000">
                <a:ea typeface="ＭＳ Ｐゴシック" charset="-128"/>
              </a:rPr>
              <a:t>i1</a:t>
            </a:r>
            <a:r>
              <a:rPr lang="en-US" altLang="en-US">
                <a:ea typeface="ＭＳ Ｐゴシック" charset="-128"/>
              </a:rPr>
              <a:t>, r</a:t>
            </a:r>
            <a:r>
              <a:rPr lang="en-US" altLang="en-US" baseline="-25000">
                <a:ea typeface="ＭＳ Ｐゴシック" charset="-128"/>
              </a:rPr>
              <a:t>i2</a:t>
            </a:r>
            <a:r>
              <a:rPr lang="en-US" altLang="en-US">
                <a:ea typeface="ＭＳ Ｐゴシック" charset="-128"/>
              </a:rPr>
              <a:t>, …, r</a:t>
            </a:r>
            <a:r>
              <a:rPr lang="en-US" altLang="en-US" baseline="-25000">
                <a:ea typeface="ＭＳ Ｐゴシック" charset="-128"/>
              </a:rPr>
              <a:t>in</a:t>
            </a:r>
            <a:r>
              <a:rPr lang="en-US" altLang="en-US">
                <a:ea typeface="ＭＳ Ｐゴシック" charset="-128"/>
              </a:rPr>
              <a:t>]</a:t>
            </a:r>
            <a:endParaRPr lang="en-US" altLang="en-US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>
                <a:ea typeface="ＭＳ Ｐゴシック" charset="-128"/>
              </a:rPr>
              <a:t>Averaging</a:t>
            </a:r>
            <a:endParaRPr lang="en-US" altLang="en-US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2000" baseline="30000">
              <a:solidFill>
                <a:srgbClr val="FF0000"/>
              </a:solidFill>
              <a:ea typeface="ＭＳ Ｐゴシック" charset="-128"/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3276600" y="2492375"/>
          <a:ext cx="2393950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09" name="Equation" r:id="rId6" imgW="1079201" imgH="292123" progId="Equation.3">
                  <p:embed/>
                </p:oleObj>
              </mc:Choice>
              <mc:Fallback>
                <p:oleObj name="Equation" r:id="rId6" imgW="1079201" imgH="292123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2492375"/>
                        <a:ext cx="2393950" cy="64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284538"/>
            <a:ext cx="381635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Fingerprinting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075613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Mapping Area with WiFi Fingerprints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Repeat process for rest points in building. (IEEE MDM’12)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Use 4 </a:t>
            </a:r>
            <a:r>
              <a:rPr lang="en-US" altLang="en-US" sz="2000" b="1">
                <a:ea typeface="ＭＳ Ｐゴシック" charset="-128"/>
              </a:rPr>
              <a:t>direction mapping (NSWE)</a:t>
            </a:r>
            <a:r>
              <a:rPr lang="en-US" altLang="en-US" sz="2000">
                <a:ea typeface="ＭＳ Ｐゴシック" charset="-128"/>
              </a:rPr>
              <a:t> to overcome body blocking or reflecting the wireless signals. 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>
                <a:ea typeface="ＭＳ Ｐゴシック" charset="-128"/>
              </a:rPr>
              <a:t>Collect measurements while </a:t>
            </a:r>
            <a:r>
              <a:rPr lang="en-US" altLang="en-US" sz="2000" b="1">
                <a:ea typeface="ＭＳ Ｐゴシック" charset="-128"/>
              </a:rPr>
              <a:t>walking</a:t>
            </a:r>
            <a:r>
              <a:rPr lang="en-US" altLang="en-US" sz="2000">
                <a:ea typeface="ＭＳ Ｐゴシック" charset="-128"/>
              </a:rPr>
              <a:t> in </a:t>
            </a:r>
            <a:r>
              <a:rPr lang="en-US" altLang="en-US" sz="2000" b="1">
                <a:ea typeface="ＭＳ Ｐゴシック" charset="-128"/>
              </a:rPr>
              <a:t>straight lines </a:t>
            </a:r>
            <a:r>
              <a:rPr lang="en-US" altLang="en-US" sz="2000">
                <a:ea typeface="ＭＳ Ｐゴシック" charset="-128"/>
              </a:rPr>
              <a:t>(IPIN’14)</a:t>
            </a:r>
          </a:p>
          <a:p>
            <a:pPr marL="914400" lvl="1" indent="-514350">
              <a:tabLst>
                <a:tab pos="3367088" algn="l"/>
              </a:tabLst>
            </a:pPr>
            <a:endParaRPr lang="en-US" altLang="en-US" sz="2000" baseline="3000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2000"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endParaRPr lang="en-US" altLang="en-US" sz="1600" baseline="30000">
              <a:solidFill>
                <a:srgbClr val="FF0000"/>
              </a:solidFill>
              <a:ea typeface="ＭＳ Ｐゴシック" charset="-128"/>
            </a:endParaRPr>
          </a:p>
        </p:txBody>
      </p:sp>
      <p:pic>
        <p:nvPicPr>
          <p:cNvPr id="788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357563"/>
            <a:ext cx="2719388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Motivation</a:t>
            </a:r>
            <a:endParaRPr lang="en-US" dirty="0"/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altLang="en-US" sz="2800" b="1">
                <a:ea typeface="ＭＳ Ｐゴシック" charset="-128"/>
              </a:rPr>
              <a:t>People</a:t>
            </a:r>
            <a:r>
              <a:rPr lang="en-US" altLang="en-US" sz="2800">
                <a:ea typeface="ＭＳ Ｐゴシック" charset="-128"/>
              </a:rPr>
              <a:t> spend </a:t>
            </a:r>
            <a:r>
              <a:rPr lang="en-US" altLang="en-US" sz="2800" b="1">
                <a:ea typeface="ＭＳ Ｐゴシック" charset="-128"/>
              </a:rPr>
              <a:t>80-90% </a:t>
            </a:r>
            <a:r>
              <a:rPr lang="en-US" altLang="en-US" sz="2800">
                <a:ea typeface="ＭＳ Ｐゴシック" charset="-128"/>
              </a:rPr>
              <a:t>of their time indoors – USA Environmental Protection Agency 2011.</a:t>
            </a:r>
          </a:p>
          <a:p>
            <a:pPr marL="514350" indent="-514350"/>
            <a:r>
              <a:rPr lang="en-US" altLang="en-US" sz="2800">
                <a:ea typeface="ＭＳ Ｐゴシック" charset="-128"/>
              </a:rPr>
              <a:t>&gt;</a:t>
            </a:r>
            <a:r>
              <a:rPr lang="en-US" altLang="en-US" sz="2800" b="1">
                <a:ea typeface="ＭＳ Ｐゴシック" charset="-128"/>
              </a:rPr>
              <a:t>85%</a:t>
            </a:r>
            <a:r>
              <a:rPr lang="en-US" altLang="en-US" sz="2800">
                <a:ea typeface="ＭＳ Ｐゴシック" charset="-128"/>
              </a:rPr>
              <a:t> </a:t>
            </a:r>
            <a:r>
              <a:rPr lang="en-US" altLang="en-US" sz="2800" b="1">
                <a:ea typeface="ＭＳ Ｐゴシック" charset="-128"/>
              </a:rPr>
              <a:t>of data </a:t>
            </a:r>
            <a:r>
              <a:rPr lang="en-US" altLang="en-US" sz="2800">
                <a:ea typeface="ＭＳ Ｐゴシック" charset="-128"/>
              </a:rPr>
              <a:t>and </a:t>
            </a:r>
            <a:r>
              <a:rPr lang="en-US" altLang="en-US" sz="2800" b="1">
                <a:ea typeface="ＭＳ Ｐゴシック" charset="-128"/>
              </a:rPr>
              <a:t>70% of voice </a:t>
            </a:r>
            <a:r>
              <a:rPr lang="en-US" altLang="en-US" sz="2800">
                <a:ea typeface="ＭＳ Ｐゴシック" charset="-128"/>
              </a:rPr>
              <a:t>traffic originates from within buildings – Nokia 2012.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55650" y="2924175"/>
            <a:ext cx="7562850" cy="3402013"/>
            <a:chOff x="755650" y="2708275"/>
            <a:chExt cx="7562849" cy="3401088"/>
          </a:xfrm>
        </p:grpSpPr>
        <p:grpSp>
          <p:nvGrpSpPr>
            <p:cNvPr id="8196" name="Group 10"/>
            <p:cNvGrpSpPr>
              <a:grpSpLocks/>
            </p:cNvGrpSpPr>
            <p:nvPr/>
          </p:nvGrpSpPr>
          <p:grpSpPr bwMode="auto">
            <a:xfrm>
              <a:off x="755650" y="2708275"/>
              <a:ext cx="7562849" cy="3400425"/>
              <a:chOff x="611560" y="2564904"/>
              <a:chExt cx="8064896" cy="3615283"/>
            </a:xfrm>
          </p:grpSpPr>
          <p:pic>
            <p:nvPicPr>
              <p:cNvPr id="8198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2564904"/>
                <a:ext cx="2592288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99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19873" y="2564904"/>
                <a:ext cx="2448272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0" name="Picture 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560" y="4437112"/>
                <a:ext cx="2619375" cy="1743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1" name="Picture 5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63438" y="4435617"/>
                <a:ext cx="2534008" cy="1728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202" name="Picture 6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84168" y="2564904"/>
                <a:ext cx="2592288" cy="1775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197" name="Picture 1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4437113"/>
              <a:ext cx="2376264" cy="1672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Logging in Anyplace</a:t>
            </a:r>
            <a:endParaRPr lang="en-US" dirty="0"/>
          </a:p>
        </p:txBody>
      </p:sp>
      <p:sp>
        <p:nvSpPr>
          <p:cNvPr id="36866" name="TextBox 12"/>
          <p:cNvSpPr txBox="1">
            <a:spLocks noChangeArrowheads="1"/>
          </p:cNvSpPr>
          <p:nvPr/>
        </p:nvSpPr>
        <p:spPr bwMode="auto">
          <a:xfrm>
            <a:off x="3132138" y="836613"/>
            <a:ext cx="2303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u="sng">
                <a:solidFill>
                  <a:srgbClr val="FF0000"/>
                </a:solidFill>
                <a:hlinkClick r:id="rId3"/>
              </a:rPr>
              <a:t>Video</a:t>
            </a:r>
            <a:endParaRPr lang="en-US" altLang="en-US" u="sng">
              <a:solidFill>
                <a:srgbClr val="FF0000"/>
              </a:solidFill>
            </a:endParaRPr>
          </a:p>
        </p:txBody>
      </p:sp>
      <p:pic>
        <p:nvPicPr>
          <p:cNvPr id="36867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552575"/>
            <a:ext cx="67722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468313" y="5516563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(MDM '15), IEEE Press, Volume 2, Pages: 291-294,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3357563"/>
            <a:ext cx="2357438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472488" cy="2376488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 b="1" dirty="0">
                <a:ea typeface="ＭＳ Ｐゴシック" charset="-128"/>
              </a:rPr>
              <a:t>Positioning with </a:t>
            </a:r>
            <a:r>
              <a:rPr lang="en-US" altLang="en-US" sz="2800" b="1" dirty="0" err="1">
                <a:ea typeface="ＭＳ Ｐゴシック" charset="-128"/>
              </a:rPr>
              <a:t>WiFi</a:t>
            </a:r>
            <a:r>
              <a:rPr lang="en-US" altLang="en-US" sz="2800" b="1" dirty="0">
                <a:ea typeface="ＭＳ Ｐゴシック" charset="-128"/>
              </a:rPr>
              <a:t> Fingerprint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Collect Fingerprint s = [ s</a:t>
            </a:r>
            <a:r>
              <a:rPr lang="en-US" altLang="en-US" sz="2000" baseline="-25000" dirty="0">
                <a:ea typeface="ＭＳ Ｐゴシック" charset="-128"/>
              </a:rPr>
              <a:t>1</a:t>
            </a:r>
            <a:r>
              <a:rPr lang="en-US" altLang="en-US" sz="2000" dirty="0">
                <a:ea typeface="ＭＳ Ｐゴシック" charset="-128"/>
              </a:rPr>
              <a:t>, s</a:t>
            </a:r>
            <a:r>
              <a:rPr lang="en-US" altLang="en-US" sz="2000" baseline="-25000" dirty="0">
                <a:ea typeface="ＭＳ Ｐゴシック" charset="-128"/>
              </a:rPr>
              <a:t>2</a:t>
            </a:r>
            <a:r>
              <a:rPr lang="en-US" altLang="en-US" sz="2000" dirty="0">
                <a:ea typeface="ＭＳ Ｐゴシック" charset="-128"/>
              </a:rPr>
              <a:t>, …, </a:t>
            </a:r>
            <a:r>
              <a:rPr lang="en-US" altLang="en-US" sz="2000" dirty="0" err="1">
                <a:ea typeface="ＭＳ Ｐゴシック" charset="-128"/>
              </a:rPr>
              <a:t>s</a:t>
            </a:r>
            <a:r>
              <a:rPr lang="en-US" altLang="en-US" sz="2000" baseline="-25000" dirty="0" err="1">
                <a:ea typeface="ＭＳ Ｐゴシック" charset="-128"/>
              </a:rPr>
              <a:t>n</a:t>
            </a:r>
            <a:r>
              <a:rPr lang="en-US" altLang="en-US" sz="2000" dirty="0">
                <a:ea typeface="ＭＳ Ｐゴシック" charset="-128"/>
              </a:rPr>
              <a:t>]</a:t>
            </a:r>
            <a:endParaRPr lang="en-US" altLang="en-US" sz="2000" baseline="30000" dirty="0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Compute distance || </a:t>
            </a:r>
            <a:r>
              <a:rPr lang="en-US" altLang="en-US" sz="2000" dirty="0" err="1">
                <a:ea typeface="ＭＳ Ｐゴシック" charset="-128"/>
              </a:rPr>
              <a:t>r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baseline="-25000" dirty="0">
                <a:ea typeface="ＭＳ Ｐゴシック" charset="-128"/>
              </a:rPr>
              <a:t> </a:t>
            </a:r>
            <a:r>
              <a:rPr lang="en-US" altLang="en-US" sz="2000" dirty="0">
                <a:ea typeface="ＭＳ Ｐゴシック" charset="-128"/>
              </a:rPr>
              <a:t>- s || and position user at: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Nearest Neighbor (NN)</a:t>
            </a: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K Nearest Neighbors (</a:t>
            </a:r>
            <a:r>
              <a:rPr lang="en-US" altLang="en-US" sz="2000" dirty="0" err="1">
                <a:ea typeface="ＭＳ Ｐゴシック" charset="-128"/>
              </a:rPr>
              <a:t>w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dirty="0">
                <a:ea typeface="ＭＳ Ｐゴシック" charset="-128"/>
              </a:rPr>
              <a:t> = 1 / K) </a:t>
            </a:r>
            <a:r>
              <a:rPr lang="en-US" altLang="en-US" sz="2000" dirty="0" smtClean="0">
                <a:ea typeface="ＭＳ Ｐゴシック" charset="-128"/>
              </a:rPr>
              <a:t>[convex </a:t>
            </a:r>
            <a:r>
              <a:rPr lang="en-US" altLang="en-US" sz="2000" dirty="0">
                <a:ea typeface="ＭＳ Ｐゴシック" charset="-128"/>
              </a:rPr>
              <a:t>combination of k </a:t>
            </a:r>
            <a:r>
              <a:rPr lang="en-US" altLang="en-US" sz="2000" dirty="0" err="1" smtClean="0">
                <a:ea typeface="ＭＳ Ｐゴシック" charset="-128"/>
              </a:rPr>
              <a:t>loc</a:t>
            </a:r>
            <a:r>
              <a:rPr lang="en-US" altLang="en-US" sz="2000" dirty="0" smtClean="0">
                <a:ea typeface="ＭＳ Ｐゴシック" charset="-128"/>
              </a:rPr>
              <a:t>]</a:t>
            </a:r>
            <a:endParaRPr lang="en-US" altLang="en-US" sz="1600" dirty="0">
              <a:ea typeface="ＭＳ Ｐゴシック" charset="-128"/>
            </a:endParaRPr>
          </a:p>
          <a:p>
            <a:pPr marL="1314450" lvl="2" indent="-514350">
              <a:tabLst>
                <a:tab pos="3367088" algn="l"/>
              </a:tabLst>
            </a:pPr>
            <a:r>
              <a:rPr lang="en-US" altLang="en-US" sz="2000" dirty="0">
                <a:ea typeface="ＭＳ Ｐゴシック" charset="-128"/>
              </a:rPr>
              <a:t>Weighted K Nearest Neighbors (</a:t>
            </a:r>
            <a:r>
              <a:rPr lang="en-US" altLang="en-US" sz="2000" dirty="0" err="1">
                <a:ea typeface="ＭＳ Ｐゴシック" charset="-128"/>
              </a:rPr>
              <a:t>w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dirty="0">
                <a:ea typeface="ＭＳ Ｐゴシック" charset="-128"/>
              </a:rPr>
              <a:t> = 1 / || </a:t>
            </a:r>
            <a:r>
              <a:rPr lang="en-US" altLang="en-US" sz="2000" dirty="0" err="1">
                <a:ea typeface="ＭＳ Ｐゴシック" charset="-128"/>
              </a:rPr>
              <a:t>r</a:t>
            </a:r>
            <a:r>
              <a:rPr lang="en-US" altLang="en-US" sz="2000" baseline="-25000" dirty="0" err="1">
                <a:ea typeface="ＭＳ Ｐゴシック" charset="-128"/>
              </a:rPr>
              <a:t>i</a:t>
            </a:r>
            <a:r>
              <a:rPr lang="en-US" altLang="en-US" sz="2000" baseline="-25000" dirty="0">
                <a:ea typeface="ＭＳ Ｐゴシック" charset="-128"/>
              </a:rPr>
              <a:t> </a:t>
            </a:r>
            <a:r>
              <a:rPr lang="en-US" altLang="en-US" sz="2000" dirty="0">
                <a:ea typeface="ＭＳ Ｐゴシック" charset="-128"/>
              </a:rPr>
              <a:t>- s || )</a:t>
            </a:r>
          </a:p>
          <a:p>
            <a:pPr marL="914400" lvl="1" indent="-514350">
              <a:buFontTx/>
              <a:buNone/>
              <a:tabLst>
                <a:tab pos="3367088" algn="l"/>
              </a:tabLst>
            </a:pPr>
            <a:endParaRPr lang="en-US" altLang="en-US" sz="1600" baseline="30000" dirty="0">
              <a:solidFill>
                <a:srgbClr val="FF0000"/>
              </a:solidFill>
              <a:ea typeface="ＭＳ Ｐゴシック" charset="-128"/>
            </a:endParaRPr>
          </a:p>
        </p:txBody>
      </p:sp>
      <p:sp>
        <p:nvSpPr>
          <p:cNvPr id="38916" name="Rectangle 5"/>
          <p:cNvSpPr>
            <a:spLocks noChangeArrowheads="1"/>
          </p:cNvSpPr>
          <p:nvPr/>
        </p:nvSpPr>
        <p:spPr bwMode="auto">
          <a:xfrm>
            <a:off x="0" y="5878513"/>
            <a:ext cx="8929688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24582" name="Rectangle 11"/>
          <p:cNvSpPr>
            <a:spLocks noChangeArrowheads="1"/>
          </p:cNvSpPr>
          <p:nvPr/>
        </p:nvSpPr>
        <p:spPr bwMode="auto">
          <a:xfrm>
            <a:off x="2051050" y="4221163"/>
            <a:ext cx="1739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b="0">
                <a:solidFill>
                  <a:srgbClr val="FF0000"/>
                </a:solidFill>
              </a:rPr>
              <a:t>s = [ -70, -51]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5940425" y="3644900"/>
            <a:ext cx="2660650" cy="2135188"/>
            <a:chOff x="4499992" y="3356992"/>
            <a:chExt cx="2661306" cy="2135272"/>
          </a:xfrm>
        </p:grpSpPr>
        <p:sp>
          <p:nvSpPr>
            <p:cNvPr id="38921" name="Rectangle 12"/>
            <p:cNvSpPr>
              <a:spLocks noChangeArrowheads="1"/>
            </p:cNvSpPr>
            <p:nvPr/>
          </p:nvSpPr>
          <p:spPr bwMode="auto">
            <a:xfrm>
              <a:off x="5076056" y="3356992"/>
              <a:ext cx="141096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000"/>
                <a:t>RadioMap</a:t>
              </a:r>
            </a:p>
          </p:txBody>
        </p:sp>
        <p:sp>
          <p:nvSpPr>
            <p:cNvPr id="38922" name="Rectangle 13"/>
            <p:cNvSpPr>
              <a:spLocks noChangeArrowheads="1"/>
            </p:cNvSpPr>
            <p:nvPr/>
          </p:nvSpPr>
          <p:spPr bwMode="auto">
            <a:xfrm>
              <a:off x="4499992" y="3861048"/>
              <a:ext cx="2661306" cy="163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2000" b="0"/>
                <a:t>r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 = [ -71, -82, (x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,y</a:t>
              </a:r>
              <a:r>
                <a:rPr lang="en-US" altLang="en-US" sz="2000" b="0" baseline="-25000"/>
                <a:t>1</a:t>
              </a:r>
              <a:r>
                <a:rPr lang="en-US" altLang="en-US" sz="2000" b="0"/>
                <a:t>)]</a:t>
              </a:r>
            </a:p>
            <a:p>
              <a:pPr eaLnBrk="1" hangingPunct="1"/>
              <a:r>
                <a:rPr lang="en-US" altLang="en-US" sz="2000" b="0"/>
                <a:t>r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 = [ -65, -80, (x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,y</a:t>
              </a:r>
              <a:r>
                <a:rPr lang="en-US" altLang="en-US" sz="2000" b="0" baseline="-25000"/>
                <a:t>2</a:t>
              </a:r>
              <a:r>
                <a:rPr lang="en-US" altLang="en-US" sz="2000" b="0"/>
                <a:t>)]</a:t>
              </a:r>
            </a:p>
            <a:p>
              <a:pPr eaLnBrk="1" hangingPunct="1"/>
              <a:r>
                <a:rPr lang="en-US" altLang="en-US" sz="2000" b="0"/>
                <a:t>…	</a:t>
              </a:r>
            </a:p>
            <a:p>
              <a:pPr eaLnBrk="1" hangingPunct="1"/>
              <a:r>
                <a:rPr lang="en-US" altLang="en-US" sz="2000" b="0">
                  <a:solidFill>
                    <a:srgbClr val="FF0000"/>
                  </a:solidFill>
                </a:rPr>
                <a:t>r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 = [ -73, -44, (x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,y</a:t>
              </a:r>
              <a:r>
                <a:rPr lang="en-US" altLang="en-US" sz="2000" b="0" baseline="-25000">
                  <a:solidFill>
                    <a:srgbClr val="FF0000"/>
                  </a:solidFill>
                </a:rPr>
                <a:t>N</a:t>
              </a:r>
              <a:r>
                <a:rPr lang="en-US" altLang="en-US" sz="2000" b="0">
                  <a:solidFill>
                    <a:srgbClr val="FF0000"/>
                  </a:solidFill>
                </a:rPr>
                <a:t>)]</a:t>
              </a:r>
            </a:p>
            <a:p>
              <a:pPr eaLnBrk="1" hangingPunct="1"/>
              <a:endParaRPr lang="en-US" altLang="en-US" sz="2000" b="0"/>
            </a:p>
          </p:txBody>
        </p:sp>
      </p:grpSp>
      <p:cxnSp>
        <p:nvCxnSpPr>
          <p:cNvPr id="24584" name="Straight Arrow Connector 17"/>
          <p:cNvCxnSpPr>
            <a:cxnSpLocks noChangeShapeType="1"/>
          </p:cNvCxnSpPr>
          <p:nvPr/>
        </p:nvCxnSpPr>
        <p:spPr bwMode="auto">
          <a:xfrm>
            <a:off x="2916238" y="4870450"/>
            <a:ext cx="25923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5" name="TextBox 18"/>
          <p:cNvSpPr txBox="1">
            <a:spLocks noChangeArrowheads="1"/>
          </p:cNvSpPr>
          <p:nvPr/>
        </p:nvSpPr>
        <p:spPr bwMode="auto">
          <a:xfrm>
            <a:off x="2843213" y="4941888"/>
            <a:ext cx="28082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b="0"/>
              <a:t>NN, KNN, WKNN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/>
      <p:bldP spid="2458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>
                <a:ea typeface="ＭＳ Ｐゴシック" pitchFamily="34" charset="-128"/>
              </a:rPr>
              <a:t>WiFi</a:t>
            </a:r>
            <a:r>
              <a:rPr lang="en-US" dirty="0" smtClean="0">
                <a:ea typeface="ＭＳ Ｐゴシック" pitchFamily="34" charset="-128"/>
              </a:rPr>
              <a:t> Positioning Demo</a:t>
            </a:r>
            <a:endParaRPr lang="en-US" dirty="0"/>
          </a:p>
        </p:txBody>
      </p:sp>
      <p:sp>
        <p:nvSpPr>
          <p:cNvPr id="40962" name="Rectangle 5"/>
          <p:cNvSpPr>
            <a:spLocks noChangeArrowheads="1"/>
          </p:cNvSpPr>
          <p:nvPr/>
        </p:nvSpPr>
        <p:spPr bwMode="auto">
          <a:xfrm>
            <a:off x="0" y="5949950"/>
            <a:ext cx="89296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bg2"/>
                </a:solidFill>
              </a:rPr>
              <a:t>	</a:t>
            </a:r>
          </a:p>
        </p:txBody>
      </p:sp>
      <p:sp>
        <p:nvSpPr>
          <p:cNvPr id="40963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400" b="0">
                <a:solidFill>
                  <a:schemeClr val="tx1"/>
                </a:solidFill>
              </a:rPr>
              <a:t>	"The Airplace Indoor Positioning Platform for Android Smartphones", C. Laoudias, G. Constantinou, M. Constantinides, S. Nicolaou, D. Zeinalipour-Yazti, C. G. Panayiotou, Best Demo Award at IEEE MDM'12. (Open Source!)</a:t>
            </a:r>
          </a:p>
        </p:txBody>
      </p:sp>
      <p:pic>
        <p:nvPicPr>
          <p:cNvPr id="40964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079500"/>
            <a:ext cx="7323137" cy="407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5"/>
          <p:cNvSpPr txBox="1">
            <a:spLocks noChangeArrowheads="1"/>
          </p:cNvSpPr>
          <p:nvPr/>
        </p:nvSpPr>
        <p:spPr bwMode="auto">
          <a:xfrm>
            <a:off x="2627313" y="4964113"/>
            <a:ext cx="3457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400" u="sng" dirty="0">
                <a:solidFill>
                  <a:srgbClr val="FF0000"/>
                </a:solidFill>
                <a:hlinkClick r:id="rId5"/>
              </a:rPr>
              <a:t>Video</a:t>
            </a:r>
            <a:endParaRPr lang="en-US" altLang="en-US" sz="4400" u="sng" dirty="0">
              <a:solidFill>
                <a:srgbClr val="FF0000"/>
              </a:solidFill>
            </a:endParaRPr>
          </a:p>
        </p:txBody>
      </p:sp>
      <p:sp>
        <p:nvSpPr>
          <p:cNvPr id="40966" name="TextBox 6"/>
          <p:cNvSpPr txBox="1">
            <a:spLocks noChangeArrowheads="1"/>
          </p:cNvSpPr>
          <p:nvPr/>
        </p:nvSpPr>
        <p:spPr bwMode="auto">
          <a:xfrm>
            <a:off x="5435600" y="5229225"/>
            <a:ext cx="4032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0000"/>
                </a:solidFill>
              </a:rPr>
              <a:t>Works best in confined areas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600">
                <a:ea typeface="ＭＳ Ｐゴシック" charset="-128"/>
              </a:rPr>
              <a:t>Hybrid Wi-Fi/IMU/Outdoor Anyplace</a:t>
            </a:r>
          </a:p>
        </p:txBody>
      </p:sp>
      <p:pic>
        <p:nvPicPr>
          <p:cNvPr id="43010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374775"/>
            <a:ext cx="7489825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12"/>
          <p:cNvSpPr txBox="1">
            <a:spLocks noChangeArrowheads="1"/>
          </p:cNvSpPr>
          <p:nvPr/>
        </p:nvSpPr>
        <p:spPr bwMode="auto">
          <a:xfrm>
            <a:off x="3348038" y="4941888"/>
            <a:ext cx="23034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4800" u="sng">
                <a:solidFill>
                  <a:srgbClr val="FF0000"/>
                </a:solidFill>
                <a:hlinkClick r:id="rId4"/>
              </a:rPr>
              <a:t>Video</a:t>
            </a:r>
            <a:endParaRPr lang="en-US" altLang="en-US" u="sng">
              <a:solidFill>
                <a:srgbClr val="FF0000"/>
              </a:solidFill>
            </a:endParaRPr>
          </a:p>
        </p:txBody>
      </p:sp>
      <p:sp>
        <p:nvSpPr>
          <p:cNvPr id="43012" name="Rectangle 14"/>
          <p:cNvSpPr>
            <a:spLocks noChangeArrowheads="1"/>
          </p:cNvSpPr>
          <p:nvPr/>
        </p:nvSpPr>
        <p:spPr bwMode="auto">
          <a:xfrm>
            <a:off x="395288" y="5661025"/>
            <a:ext cx="79930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 b="0"/>
              <a:t>"Anyplace: A Crowdsourced Indoor Information Service", Kyriakos Georgiou, Timotheos Constambeys, Christos Laoudias, Lambros Petrou, Georgios Chatzimilioudis and Demetrios Zeinalipour-Yazti, Proceedings of the 16th IEEE International Conference on Mobile Data Management </a:t>
            </a:r>
            <a:r>
              <a:rPr lang="en-US" altLang="en-US" sz="1200"/>
              <a:t>(MDM '15)</a:t>
            </a:r>
            <a:r>
              <a:rPr lang="en-US" altLang="en-US" sz="1200" b="0"/>
              <a:t>, IEEE Press, Volume 2, Pages: 291-294, 2015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MDM’12,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>
                <a:solidFill>
                  <a:srgbClr val="FF0000"/>
                </a:solidFill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b="1">
                <a:solidFill>
                  <a:srgbClr val="FF0000"/>
                </a:solidFill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ea typeface="ＭＳ Ｐゴシック" charset="-128"/>
              </a:rPr>
              <a:t>Radiomap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ea typeface="ＭＳ Ｐゴシック" charset="-128"/>
              </a:rPr>
              <a:t>MDM’15</a:t>
            </a:r>
            <a:endParaRPr lang="en-US" altLang="en-US"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ea typeface="ＭＳ Ｐゴシック" charset="-128"/>
              </a:rPr>
              <a:t>Future Challenges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18488" cy="5400675"/>
          </a:xfrm>
        </p:spPr>
        <p:txBody>
          <a:bodyPr/>
          <a:lstStyle/>
          <a:p>
            <a:pPr marL="514350" indent="-514350">
              <a:tabLst>
                <a:tab pos="3367088" algn="l"/>
              </a:tabLst>
            </a:pPr>
            <a:r>
              <a:rPr lang="en-US" altLang="en-US" sz="2800">
                <a:ea typeface="ＭＳ Ｐゴシック" charset="-128"/>
              </a:rPr>
              <a:t>IIN  services might become </a:t>
            </a:r>
            <a:r>
              <a:rPr lang="en-US" altLang="en-US" sz="2800" b="1">
                <a:ea typeface="ＭＳ Ｐゴシック" charset="-128"/>
              </a:rPr>
              <a:t>attractive targets </a:t>
            </a:r>
            <a:r>
              <a:rPr lang="en-US" altLang="en-US" sz="2800">
                <a:ea typeface="ＭＳ Ｐゴシック" charset="-128"/>
              </a:rPr>
              <a:t>for </a:t>
            </a:r>
            <a:r>
              <a:rPr lang="en-US" altLang="en-US" sz="2800" b="1">
                <a:ea typeface="ＭＳ Ｐゴシック" charset="-128"/>
              </a:rPr>
              <a:t>hackers</a:t>
            </a:r>
            <a:r>
              <a:rPr lang="en-US" altLang="en-US" sz="2800">
                <a:ea typeface="ＭＳ Ｐゴシック" charset="-128"/>
              </a:rPr>
              <a:t>, aiming to </a:t>
            </a:r>
            <a:r>
              <a:rPr lang="en-US" altLang="en-US" sz="2800" b="1">
                <a:ea typeface="ＭＳ Ｐゴシック" charset="-128"/>
              </a:rPr>
              <a:t>steal location </a:t>
            </a:r>
            <a:r>
              <a:rPr lang="en-US" altLang="en-US" sz="2800">
                <a:ea typeface="ＭＳ Ｐゴシック" charset="-128"/>
              </a:rPr>
              <a:t>data and carry out </a:t>
            </a:r>
            <a:r>
              <a:rPr lang="en-US" altLang="en-US" sz="2800" b="1">
                <a:ea typeface="ＭＳ Ｐゴシック" charset="-128"/>
              </a:rPr>
              <a:t>illegal acts </a:t>
            </a:r>
            <a:r>
              <a:rPr lang="en-US" altLang="en-US" sz="2800">
                <a:ea typeface="ＭＳ Ｐゴシック" charset="-128"/>
              </a:rPr>
              <a:t>(e.g., break into houses).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>
                <a:ea typeface="ＭＳ Ｐゴシック" charset="-128"/>
              </a:rPr>
              <a:t>IIN should be considered as </a:t>
            </a:r>
            <a:r>
              <a:rPr lang="en-US" altLang="en-US" sz="2800" b="1">
                <a:ea typeface="ＭＳ Ｐゴシック" charset="-128"/>
              </a:rPr>
              <a:t>fundamentally untrusted </a:t>
            </a:r>
            <a:r>
              <a:rPr lang="en-US" altLang="en-US" sz="2800">
                <a:ea typeface="ＭＳ Ｐゴシック" charset="-128"/>
              </a:rPr>
              <a:t>entities, so we aim to devise techniques that allow the </a:t>
            </a:r>
            <a:r>
              <a:rPr lang="en-US" altLang="en-US" sz="2800" b="1">
                <a:ea typeface="ＭＳ Ｐゴシック" charset="-128"/>
              </a:rPr>
              <a:t>exploitation of IIN </a:t>
            </a:r>
            <a:r>
              <a:rPr lang="en-US" altLang="en-US" sz="2800">
                <a:ea typeface="ＭＳ Ｐゴシック" charset="-128"/>
              </a:rPr>
              <a:t>utility with </a:t>
            </a:r>
            <a:r>
              <a:rPr lang="en-US" altLang="en-US" sz="2800" b="1">
                <a:ea typeface="ＭＳ Ｐゴシック" charset="-128"/>
              </a:rPr>
              <a:t>controllable privacy </a:t>
            </a:r>
            <a:r>
              <a:rPr lang="en-US" altLang="en-US" sz="2800">
                <a:ea typeface="ＭＳ Ｐゴシック" charset="-128"/>
              </a:rPr>
              <a:t>to the user.</a:t>
            </a:r>
          </a:p>
          <a:p>
            <a:pPr marL="514350" indent="-514350">
              <a:tabLst>
                <a:tab pos="3367088" algn="l"/>
              </a:tabLst>
            </a:pPr>
            <a:r>
              <a:rPr lang="en-US" altLang="en-US" sz="2800" b="1">
                <a:ea typeface="ＭＳ Ｐゴシック" charset="-128"/>
              </a:rPr>
              <a:t>Privacy vs. No Privacy</a:t>
            </a: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b="1">
                <a:ea typeface="ＭＳ Ｐゴシック" charset="-128"/>
              </a:rPr>
              <a:t>Location Privacy: </a:t>
            </a:r>
            <a:r>
              <a:rPr lang="en-US" altLang="en-US" sz="2400">
                <a:ea typeface="ＭＳ Ｐゴシック" charset="-128"/>
              </a:rPr>
              <a:t>when location estimated by user device (current Anyplace) –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 data is outdated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400" b="1">
              <a:solidFill>
                <a:srgbClr val="FF0000"/>
              </a:solidFill>
              <a:ea typeface="ＭＳ Ｐゴシック" charset="-128"/>
            </a:endParaRPr>
          </a:p>
          <a:p>
            <a:pPr marL="914400" lvl="1" indent="-514350">
              <a:tabLst>
                <a:tab pos="3367088" algn="l"/>
              </a:tabLst>
            </a:pPr>
            <a:r>
              <a:rPr lang="en-US" altLang="en-US" sz="2400" b="1">
                <a:ea typeface="ＭＳ Ｐゴシック" charset="-128"/>
              </a:rPr>
              <a:t>No Location Privacy: </a:t>
            </a:r>
            <a:r>
              <a:rPr lang="en-US" altLang="en-US" sz="2400">
                <a:ea typeface="ＭＳ Ｐゴシック" charset="-128"/>
              </a:rPr>
              <a:t>when the location is derived continuously by the IIN (most IIN services)</a:t>
            </a:r>
            <a:endParaRPr lang="en-US" altLang="en-US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Location Privacy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0213"/>
            <a:ext cx="1831975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4" descr="server_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2133600"/>
            <a:ext cx="1504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4076700"/>
            <a:ext cx="2700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/>
              <a:t>IIN Service</a:t>
            </a:r>
          </a:p>
        </p:txBody>
      </p:sp>
      <p:pic>
        <p:nvPicPr>
          <p:cNvPr id="51205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81075"/>
            <a:ext cx="122396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6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133600"/>
            <a:ext cx="122396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3602038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TextBox 13"/>
          <p:cNvSpPr txBox="1">
            <a:spLocks noChangeArrowheads="1"/>
          </p:cNvSpPr>
          <p:nvPr/>
        </p:nvSpPr>
        <p:spPr bwMode="auto">
          <a:xfrm>
            <a:off x="898525" y="3243263"/>
            <a:ext cx="439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...</a:t>
            </a:r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>
            <a:off x="4211638" y="2781300"/>
            <a:ext cx="2520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40200" y="1628775"/>
            <a:ext cx="28797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/>
              <a:t>I can see these Reference Points, where am I?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211638" y="3644900"/>
            <a:ext cx="25209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1196975"/>
            <a:ext cx="1285875" cy="140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427538" y="3789363"/>
            <a:ext cx="2447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(x,y)!</a:t>
            </a:r>
          </a:p>
        </p:txBody>
      </p:sp>
      <p:sp>
        <p:nvSpPr>
          <p:cNvPr id="51214" name="TextBox 28"/>
          <p:cNvSpPr txBox="1">
            <a:spLocks noChangeArrowheads="1"/>
          </p:cNvSpPr>
          <p:nvPr/>
        </p:nvSpPr>
        <p:spPr bwMode="auto">
          <a:xfrm>
            <a:off x="1835150" y="1052513"/>
            <a:ext cx="19446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/>
              <a:t> </a:t>
            </a:r>
          </a:p>
        </p:txBody>
      </p:sp>
      <p:sp>
        <p:nvSpPr>
          <p:cNvPr id="51215" name="TextBox 30"/>
          <p:cNvSpPr txBox="1">
            <a:spLocks noChangeArrowheads="1"/>
          </p:cNvSpPr>
          <p:nvPr/>
        </p:nvSpPr>
        <p:spPr bwMode="auto">
          <a:xfrm flipH="1">
            <a:off x="900113" y="4797425"/>
            <a:ext cx="424815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</a:rPr>
              <a:t>User u</a:t>
            </a:r>
          </a:p>
        </p:txBody>
      </p:sp>
      <p:sp>
        <p:nvSpPr>
          <p:cNvPr id="32" name="Smiley Face 31"/>
          <p:cNvSpPr>
            <a:spLocks noChangeArrowheads="1"/>
          </p:cNvSpPr>
          <p:nvPr/>
        </p:nvSpPr>
        <p:spPr bwMode="auto">
          <a:xfrm>
            <a:off x="2484438" y="1052513"/>
            <a:ext cx="574675" cy="576262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1217" name="Rectangle 22"/>
          <p:cNvSpPr>
            <a:spLocks noChangeArrowheads="1"/>
          </p:cNvSpPr>
          <p:nvPr/>
        </p:nvSpPr>
        <p:spPr bwMode="auto">
          <a:xfrm>
            <a:off x="611188" y="5300663"/>
            <a:ext cx="8101012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altLang="en-US" sz="1400" b="0" i="1"/>
              <a:t>Towards planet-scale localization on smartphones with a partial radiomap"</a:t>
            </a:r>
            <a:r>
              <a:rPr lang="en-US" altLang="en-US" sz="1400" b="0"/>
              <a:t>, A. Konstantinidis, G. Chatzimilioudis, C. Laoudias, S. Nicolaou and D. Zeinalipour-Yazti. In ACM HotPlanet'12, in conjunction with </a:t>
            </a:r>
            <a:r>
              <a:rPr lang="en-US" altLang="en-US" sz="1400"/>
              <a:t>ACM MobiSys '12, </a:t>
            </a:r>
            <a:r>
              <a:rPr lang="en-US" altLang="en-US" sz="1400" b="0"/>
              <a:t>ACM, Pages: 9--14, 2012.</a:t>
            </a:r>
          </a:p>
          <a:p>
            <a:pPr eaLnBrk="1" hangingPunct="1">
              <a:buFontTx/>
              <a:buChar char="-"/>
            </a:pPr>
            <a:r>
              <a:rPr lang="en-US" altLang="en-US" sz="1400" b="0" i="1"/>
              <a:t> Privacy-Preserving Indoor Localization on Smartphones</a:t>
            </a:r>
            <a:r>
              <a:rPr lang="en-US" altLang="en-US" sz="1400" b="0"/>
              <a:t>, Andreas Konstantinidis, Paschalis Mpeis, Demetrios Zeinalipour-Yazti and Yannis Theodoridis, in </a:t>
            </a:r>
            <a:r>
              <a:rPr lang="en-US" altLang="en-US" sz="1400"/>
              <a:t>IEEE TKDE’15.</a:t>
            </a:r>
          </a:p>
          <a:p>
            <a:pPr eaLnBrk="1" hangingPunct="1">
              <a:buFontTx/>
              <a:buChar char="-"/>
            </a:pPr>
            <a:endParaRPr lang="en-US" altLang="en-US" sz="1400" b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6" grpId="0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Temporal Vector Map (TVM)</a:t>
            </a:r>
            <a:endParaRPr lang="en-US" dirty="0"/>
          </a:p>
        </p:txBody>
      </p:sp>
      <p:pic>
        <p:nvPicPr>
          <p:cNvPr id="6" name="Picture 24" descr="server_ic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133600"/>
            <a:ext cx="15049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443663" y="4076700"/>
            <a:ext cx="27003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/>
              <a:t>IIN Service</a:t>
            </a:r>
          </a:p>
        </p:txBody>
      </p:sp>
      <p:pic>
        <p:nvPicPr>
          <p:cNvPr id="52228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223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Box 13"/>
          <p:cNvSpPr txBox="1">
            <a:spLocks noChangeArrowheads="1"/>
          </p:cNvSpPr>
          <p:nvPr/>
        </p:nvSpPr>
        <p:spPr bwMode="auto">
          <a:xfrm>
            <a:off x="611188" y="2060575"/>
            <a:ext cx="830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pic>
        <p:nvPicPr>
          <p:cNvPr id="52230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535238"/>
            <a:ext cx="1223962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Box 13"/>
          <p:cNvSpPr txBox="1">
            <a:spLocks noChangeArrowheads="1"/>
          </p:cNvSpPr>
          <p:nvPr/>
        </p:nvSpPr>
        <p:spPr bwMode="auto">
          <a:xfrm>
            <a:off x="611188" y="3687763"/>
            <a:ext cx="830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pic>
        <p:nvPicPr>
          <p:cNvPr id="52232" name="Picture 11" descr="http://www.journalofamnangler.com/wp-content/uploads/2011/08/cell-tow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508500"/>
            <a:ext cx="1223962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539750" y="5661025"/>
            <a:ext cx="82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WiFi</a:t>
            </a:r>
          </a:p>
        </p:txBody>
      </p:sp>
      <p:sp>
        <p:nvSpPr>
          <p:cNvPr id="52234" name="TextBox 13"/>
          <p:cNvSpPr txBox="1">
            <a:spLocks noChangeArrowheads="1"/>
          </p:cNvSpPr>
          <p:nvPr/>
        </p:nvSpPr>
        <p:spPr bwMode="auto">
          <a:xfrm>
            <a:off x="755650" y="4149725"/>
            <a:ext cx="4397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...</a:t>
            </a:r>
          </a:p>
        </p:txBody>
      </p:sp>
      <p:cxnSp>
        <p:nvCxnSpPr>
          <p:cNvPr id="52235" name="Straight Arrow Connector 19"/>
          <p:cNvCxnSpPr>
            <a:cxnSpLocks noChangeShapeType="1"/>
          </p:cNvCxnSpPr>
          <p:nvPr/>
        </p:nvCxnSpPr>
        <p:spPr bwMode="auto">
          <a:xfrm>
            <a:off x="4140200" y="2205038"/>
            <a:ext cx="2519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6" name="TextBox 20"/>
          <p:cNvSpPr txBox="1">
            <a:spLocks noChangeArrowheads="1"/>
          </p:cNvSpPr>
          <p:nvPr/>
        </p:nvSpPr>
        <p:spPr bwMode="auto">
          <a:xfrm>
            <a:off x="4140200" y="1628775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719138" indent="-719138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Bloom Filter (u's APs)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>
            <a:off x="4140200" y="4348163"/>
            <a:ext cx="2519363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00563" y="4491038"/>
            <a:ext cx="21590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7A37"/>
                </a:solidFill>
              </a:rPr>
              <a:t>K=3 Positions</a:t>
            </a:r>
          </a:p>
        </p:txBody>
      </p:sp>
      <p:sp>
        <p:nvSpPr>
          <p:cNvPr id="52239" name="TextBox 29"/>
          <p:cNvSpPr txBox="1">
            <a:spLocks noChangeArrowheads="1"/>
          </p:cNvSpPr>
          <p:nvPr/>
        </p:nvSpPr>
        <p:spPr bwMode="auto">
          <a:xfrm flipH="1">
            <a:off x="900113" y="5589588"/>
            <a:ext cx="4248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</a:rPr>
              <a:t>User u</a:t>
            </a:r>
          </a:p>
        </p:txBody>
      </p:sp>
      <p:sp>
        <p:nvSpPr>
          <p:cNvPr id="52240" name="Smiley Face 26"/>
          <p:cNvSpPr>
            <a:spLocks noChangeArrowheads="1"/>
          </p:cNvSpPr>
          <p:nvPr/>
        </p:nvSpPr>
        <p:spPr bwMode="auto">
          <a:xfrm>
            <a:off x="2484438" y="981075"/>
            <a:ext cx="792162" cy="647700"/>
          </a:xfrm>
          <a:prstGeom prst="smileyFace">
            <a:avLst>
              <a:gd name="adj" fmla="val 4653"/>
            </a:avLst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5224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349500"/>
            <a:ext cx="2519363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692275"/>
            <a:ext cx="2465388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43" name="TextBox 19"/>
          <p:cNvSpPr txBox="1">
            <a:spLocks noChangeArrowheads="1"/>
          </p:cNvSpPr>
          <p:nvPr/>
        </p:nvSpPr>
        <p:spPr bwMode="auto">
          <a:xfrm>
            <a:off x="4067175" y="2924175"/>
            <a:ext cx="367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/>
              <a:t>Set Membership Queries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652963"/>
            <a:ext cx="6911975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TVM – Bloom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91138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2800" b="1">
                <a:ea typeface="ＭＳ Ｐゴシック" charset="-128"/>
              </a:rPr>
              <a:t>Bloom filters – basic idea: </a:t>
            </a:r>
          </a:p>
          <a:p>
            <a:pPr marL="688975" lvl="1" indent="-350838">
              <a:buFont typeface="Arial" charset="0"/>
              <a:buChar char="-"/>
            </a:pPr>
            <a:r>
              <a:rPr lang="en-US" altLang="en-US" sz="2400">
                <a:ea typeface="ＭＳ Ｐゴシック" charset="-128"/>
              </a:rPr>
              <a:t>allocate a vector of </a:t>
            </a:r>
            <a:r>
              <a:rPr lang="en-US" altLang="en-US" sz="2400" b="1">
                <a:latin typeface="Courier New" charset="0"/>
                <a:ea typeface="ＭＳ Ｐゴシック" charset="-128"/>
              </a:rPr>
              <a:t>b</a:t>
            </a:r>
            <a:r>
              <a:rPr lang="en-US" altLang="en-US" sz="2400" b="1">
                <a:ea typeface="ＭＳ Ｐゴシック" charset="-128"/>
              </a:rPr>
              <a:t> bits</a:t>
            </a:r>
            <a:r>
              <a:rPr lang="en-US" altLang="en-US" sz="2400">
                <a:ea typeface="ＭＳ Ｐゴシック" charset="-128"/>
              </a:rPr>
              <a:t>, initially all set to 0</a:t>
            </a:r>
          </a:p>
          <a:p>
            <a:pPr marL="688975" lvl="1" indent="-350838">
              <a:buFont typeface="Arial" charset="0"/>
              <a:buChar char="-"/>
            </a:pPr>
            <a:r>
              <a:rPr lang="en-US" altLang="en-US" sz="2400">
                <a:ea typeface="ＭＳ Ｐゴシック" charset="-128"/>
              </a:rPr>
              <a:t>use </a:t>
            </a:r>
            <a:r>
              <a:rPr lang="en-US" altLang="en-US" sz="2400" b="1">
                <a:ea typeface="ＭＳ Ｐゴシック" charset="-128"/>
              </a:rPr>
              <a:t>h </a:t>
            </a:r>
            <a:r>
              <a:rPr lang="en-US" altLang="en-US" sz="2400">
                <a:ea typeface="ＭＳ Ｐゴシック" charset="-128"/>
              </a:rPr>
              <a:t>independent </a:t>
            </a:r>
            <a:r>
              <a:rPr lang="en-US" altLang="en-US" sz="2400" b="1">
                <a:ea typeface="ＭＳ Ｐゴシック" charset="-128"/>
              </a:rPr>
              <a:t>hash functions </a:t>
            </a:r>
            <a:r>
              <a:rPr lang="en-US" altLang="en-US" sz="2400">
                <a:ea typeface="ＭＳ Ｐゴシック" charset="-128"/>
              </a:rPr>
              <a:t>to hash every Access Point seen by a user to the vector.</a:t>
            </a:r>
          </a:p>
          <a:p>
            <a:pPr marL="688975" lvl="1" indent="-350838">
              <a:buFont typeface="Arial" charset="0"/>
              <a:buChar char="-"/>
            </a:pPr>
            <a:endParaRPr lang="en-US" altLang="en-US" sz="2400">
              <a:ea typeface="ＭＳ Ｐゴシック" charset="-128"/>
            </a:endParaRPr>
          </a:p>
          <a:p>
            <a:pPr marL="0" indent="0">
              <a:buFontTx/>
              <a:buNone/>
            </a:pPr>
            <a:endParaRPr lang="en-US" altLang="en-US" sz="1400" b="1">
              <a:ea typeface="ＭＳ Ｐゴシック" charset="-128"/>
            </a:endParaRPr>
          </a:p>
          <a:p>
            <a:pPr marL="0" indent="0">
              <a:buFontTx/>
              <a:buNone/>
            </a:pPr>
            <a:r>
              <a:rPr lang="en-US" altLang="en-US" sz="2800">
                <a:ea typeface="ＭＳ Ｐゴシック" charset="-128"/>
              </a:rPr>
              <a:t>The </a:t>
            </a:r>
            <a:r>
              <a:rPr lang="en-US" altLang="en-US" sz="2800" b="1">
                <a:ea typeface="ＭＳ Ｐゴシック" charset="-128"/>
              </a:rPr>
              <a:t>IIN Service</a:t>
            </a:r>
            <a:r>
              <a:rPr lang="en-US" altLang="en-US" sz="2800">
                <a:ea typeface="ＭＳ Ｐゴシック" charset="-128"/>
              </a:rPr>
              <a:t> selects any </a:t>
            </a:r>
            <a:r>
              <a:rPr lang="en-US" altLang="en-US" sz="2800" b="1">
                <a:ea typeface="ＭＳ Ｐゴシック" charset="-128"/>
              </a:rPr>
              <a:t>RadioMap row </a:t>
            </a:r>
            <a:r>
              <a:rPr lang="en-US" altLang="en-US" sz="2800">
                <a:ea typeface="ＭＳ Ｐゴシック" charset="-128"/>
              </a:rPr>
              <a:t>that has an AP belonging to </a:t>
            </a:r>
            <a:r>
              <a:rPr lang="en-US" altLang="en-US" sz="2800" b="1">
                <a:ea typeface="ＭＳ Ｐゴシック" charset="-128"/>
              </a:rPr>
              <a:t>the query bloom filter</a:t>
            </a:r>
            <a:r>
              <a:rPr lang="en-US" altLang="en-US" sz="2400">
                <a:ea typeface="ＭＳ Ｐゴシック" charset="-128"/>
              </a:rPr>
              <a:t> </a:t>
            </a:r>
            <a:r>
              <a:rPr lang="en-US" altLang="en-US" sz="2800">
                <a:ea typeface="ＭＳ Ｐゴシック" charset="-128"/>
              </a:rPr>
              <a:t>and send it to the user.</a:t>
            </a:r>
            <a:endParaRPr lang="en-US" altLang="en-US" sz="2400">
              <a:ea typeface="ＭＳ Ｐゴシック" charset="-128"/>
            </a:endParaRPr>
          </a:p>
          <a:p>
            <a:pPr marL="688975" lvl="1" indent="-350838">
              <a:buFont typeface="Arial" charset="0"/>
              <a:buChar char="-"/>
            </a:pPr>
            <a:endParaRPr lang="en-US" altLang="zh-CN" sz="2400">
              <a:ea typeface="SimSun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763713" y="3057525"/>
          <a:ext cx="6096000" cy="371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  <a:gridCol w="609600"/>
              </a:tblGrid>
              <a:tr h="37147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800" b="0" dirty="0">
                        <a:solidFill>
                          <a:schemeClr val="tx1"/>
                        </a:solidFill>
                      </a:endParaRPr>
                    </a:p>
                  </a:txBody>
                  <a:tcPr marT="45798" marB="45798" anchor="ctr"/>
                </a:tc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411413" y="2708275"/>
            <a:ext cx="504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284663" y="2576513"/>
            <a:ext cx="647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AP13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284663" y="2781300"/>
            <a:ext cx="5032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AP2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084888" y="2781300"/>
            <a:ext cx="574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0000"/>
                </a:solidFill>
              </a:rPr>
              <a:t>AP13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85113" y="2997200"/>
            <a:ext cx="287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3200">
                <a:ea typeface="ＭＳ Ｐゴシック" charset="-128"/>
              </a:rPr>
              <a:t>TVM – Bloom Filters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The most significant feature of Bloom filters is that there is a clear </a:t>
            </a:r>
            <a:r>
              <a:rPr lang="en-US" altLang="en-US" sz="2400" b="1">
                <a:ea typeface="ＭＳ Ｐゴシック" charset="-128"/>
              </a:rPr>
              <a:t>tradeoff between 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b </a:t>
            </a:r>
            <a:r>
              <a:rPr lang="en-US" altLang="en-US" sz="2400">
                <a:ea typeface="ＭＳ Ｐゴシック" charset="-128"/>
              </a:rPr>
              <a:t>and the </a:t>
            </a:r>
            <a:r>
              <a:rPr lang="en-US" altLang="en-US" sz="2400" b="1">
                <a:ea typeface="ＭＳ Ｐゴシック" charset="-128"/>
              </a:rPr>
              <a:t>probability of a false positive.</a:t>
            </a:r>
          </a:p>
          <a:p>
            <a:pPr lvl="1"/>
            <a:r>
              <a:rPr lang="en-US" altLang="en-US" sz="2000" b="1">
                <a:ea typeface="ＭＳ Ｐゴシック" charset="-128"/>
              </a:rPr>
              <a:t>Small b: Too many false positives (too much hiding &amp; cost)</a:t>
            </a:r>
          </a:p>
          <a:p>
            <a:pPr lvl="1"/>
            <a:r>
              <a:rPr lang="en-US" altLang="en-US" sz="2000" b="1">
                <a:ea typeface="ＭＳ Ｐゴシック" charset="-128"/>
              </a:rPr>
              <a:t>Large b: “No” false positives (no hiding &amp; no cost)</a:t>
            </a:r>
          </a:p>
          <a:p>
            <a:r>
              <a:rPr lang="en-US" altLang="en-US" sz="2400">
                <a:ea typeface="ＭＳ Ｐゴシック" charset="-128"/>
              </a:rPr>
              <a:t>Given </a:t>
            </a:r>
            <a:r>
              <a:rPr lang="en-US" altLang="en-US" sz="2400" b="1">
                <a:solidFill>
                  <a:srgbClr val="FF0000"/>
                </a:solidFill>
                <a:latin typeface="Courier New" charset="0"/>
                <a:ea typeface="ＭＳ Ｐゴシック" charset="-128"/>
              </a:rPr>
              <a:t>h</a:t>
            </a:r>
            <a:r>
              <a:rPr lang="en-US" altLang="en-US" sz="2400" b="1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400" b="1">
                <a:ea typeface="ＭＳ Ｐゴシック" charset="-128"/>
              </a:rPr>
              <a:t>optimal hash functions</a:t>
            </a:r>
            <a:r>
              <a:rPr lang="en-US" altLang="en-US" sz="2400">
                <a:ea typeface="ＭＳ Ｐゴシック" charset="-128"/>
              </a:rPr>
              <a:t>, </a:t>
            </a:r>
            <a:r>
              <a:rPr lang="en-US" altLang="en-US" sz="2400" b="1">
                <a:solidFill>
                  <a:srgbClr val="FF0000"/>
                </a:solidFill>
                <a:latin typeface="Courier New" charset="0"/>
                <a:ea typeface="ＭＳ Ｐゴシック" charset="-128"/>
              </a:rPr>
              <a:t>b</a:t>
            </a:r>
            <a:r>
              <a:rPr lang="en-US" altLang="en-US" sz="2400" b="1">
                <a:ea typeface="ＭＳ Ｐゴシック" charset="-128"/>
              </a:rPr>
              <a:t> bits </a:t>
            </a:r>
            <a:r>
              <a:rPr lang="en-US" altLang="en-US" sz="2400">
                <a:ea typeface="ＭＳ Ｐゴシック" charset="-128"/>
              </a:rPr>
              <a:t>for the Bloom filter we can estimate the amount of </a:t>
            </a:r>
            <a:r>
              <a:rPr lang="en-US" altLang="en-US" sz="2400" b="1">
                <a:ea typeface="ＭＳ Ｐゴシック" charset="-128"/>
              </a:rPr>
              <a:t>false positives </a:t>
            </a:r>
            <a:r>
              <a:rPr lang="en-US" altLang="en-US" sz="2400">
                <a:ea typeface="ＭＳ Ｐゴシック" charset="-128"/>
              </a:rPr>
              <a:t>produced by the </a:t>
            </a:r>
            <a:r>
              <a:rPr lang="en-US" altLang="en-US" sz="2400" b="1">
                <a:ea typeface="ＭＳ Ｐゴシック" charset="-128"/>
              </a:rPr>
              <a:t>Bloom filter:</a:t>
            </a:r>
          </a:p>
          <a:p>
            <a:endParaRPr lang="en-US" altLang="en-US" sz="1600">
              <a:ea typeface="ＭＳ Ｐゴシック" charset="-128"/>
            </a:endParaRPr>
          </a:p>
          <a:p>
            <a:pPr lvl="1"/>
            <a:r>
              <a:rPr lang="en-US" altLang="en-US" sz="2000">
                <a:ea typeface="ＭＳ Ｐゴシック" charset="-128"/>
              </a:rPr>
              <a:t>False Positive Ratio: </a:t>
            </a:r>
          </a:p>
          <a:p>
            <a:pPr>
              <a:buFontTx/>
              <a:buNone/>
            </a:pPr>
            <a:endParaRPr lang="en-US" altLang="en-US" sz="2400">
              <a:ea typeface="ＭＳ Ｐゴシック" charset="-128"/>
            </a:endParaRPr>
          </a:p>
          <a:p>
            <a:pPr lvl="1"/>
            <a:r>
              <a:rPr lang="en-US" altLang="en-US" sz="2000">
                <a:ea typeface="ＭＳ Ｐゴシック" charset="-128"/>
              </a:rPr>
              <a:t>Size of vector:</a:t>
            </a:r>
          </a:p>
          <a:p>
            <a:endParaRPr lang="en-US" altLang="en-US" sz="2800">
              <a:ea typeface="ＭＳ Ｐゴシック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140200" y="4365625"/>
          <a:ext cx="21177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4" name="Equation" r:id="rId4" imgW="927100" imgH="228600" progId="Equation.3">
                  <p:embed/>
                </p:oleObj>
              </mc:Choice>
              <mc:Fallback>
                <p:oleObj name="Equation" r:id="rId4" imgW="927100" imgH="2286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0200" y="4365625"/>
                        <a:ext cx="2117725" cy="520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427538" y="5157788"/>
          <a:ext cx="1871662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65" name="Equation" r:id="rId6" imgW="1015559" imgH="444307" progId="Equation.3">
                  <p:embed/>
                </p:oleObj>
              </mc:Choice>
              <mc:Fallback>
                <p:oleObj name="Equation" r:id="rId6" imgW="1015559" imgH="444307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5157788"/>
                        <a:ext cx="1871662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Localization Technologies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95288" y="1125538"/>
            <a:ext cx="8280400" cy="507365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Modern trend in Localization are </a:t>
            </a:r>
            <a:r>
              <a:rPr lang="en-US" altLang="en-US" sz="2400" b="1" i="1">
                <a:solidFill>
                  <a:schemeClr val="accent2"/>
                </a:solidFill>
                <a:ea typeface="ＭＳ Ｐゴシック" charset="-128"/>
              </a:rPr>
              <a:t>Internet-based Indoor Navigation (IIN) </a:t>
            </a:r>
            <a:r>
              <a:rPr lang="en-US" altLang="en-US" sz="2400">
                <a:ea typeface="ＭＳ Ｐゴシック" charset="-128"/>
              </a:rPr>
              <a:t>services founded on </a:t>
            </a:r>
            <a:r>
              <a:rPr lang="en-US" altLang="en-US" sz="2400" b="1">
                <a:ea typeface="ＭＳ Ｐゴシック" charset="-128"/>
              </a:rPr>
              <a:t>measurements</a:t>
            </a:r>
            <a:r>
              <a:rPr lang="en-US" altLang="en-US" sz="2400">
                <a:ea typeface="ＭＳ Ｐゴシック" charset="-128"/>
              </a:rPr>
              <a:t> collected by </a:t>
            </a:r>
            <a:r>
              <a:rPr lang="en-US" altLang="en-US" sz="2400" b="1">
                <a:ea typeface="ＭＳ Ｐゴシック" charset="-128"/>
              </a:rPr>
              <a:t>smart devices.</a:t>
            </a:r>
          </a:p>
          <a:p>
            <a:r>
              <a:rPr lang="en-US" altLang="en-US" sz="2400" b="1">
                <a:ea typeface="ＭＳ Ｐゴシック" charset="-128"/>
              </a:rPr>
              <a:t>Technologies: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 bwMode="auto">
          <a:xfrm>
            <a:off x="250825" y="2681288"/>
            <a:ext cx="4465638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Wi-Fi APs, Cellular Towers, other stationary antennas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IMU Data </a:t>
            </a:r>
            <a:r>
              <a:rPr lang="en-US" altLang="en-US" sz="2000" b="0">
                <a:solidFill>
                  <a:schemeClr val="tx1"/>
                </a:solidFill>
              </a:rPr>
              <a:t>(Gyroscope, Accelerometers, Digital Compass)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Magnetic Field Sensors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Beacons</a:t>
            </a:r>
            <a:r>
              <a:rPr lang="en-US" altLang="en-US" sz="2000" b="0">
                <a:solidFill>
                  <a:schemeClr val="tx1"/>
                </a:solidFill>
              </a:rPr>
              <a:t> (BLE Beacons, RFID Active &amp; Passive Beacons)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altLang="en-US" sz="2000">
                <a:solidFill>
                  <a:schemeClr val="tx1"/>
                </a:solidFill>
              </a:rPr>
              <a:t>Sound</a:t>
            </a:r>
            <a:r>
              <a:rPr lang="en-US" altLang="en-US" sz="2000" b="0">
                <a:solidFill>
                  <a:schemeClr val="tx1"/>
                </a:solidFill>
              </a:rPr>
              <a:t> (Microphone)</a:t>
            </a:r>
            <a:r>
              <a:rPr lang="en-US" altLang="en-US" sz="2000">
                <a:solidFill>
                  <a:schemeClr val="tx1"/>
                </a:solidFill>
              </a:rPr>
              <a:t>, Light</a:t>
            </a:r>
            <a:r>
              <a:rPr lang="en-US" altLang="en-US" sz="2000" b="0">
                <a:solidFill>
                  <a:schemeClr val="tx1"/>
                </a:solidFill>
              </a:rPr>
              <a:t> (Light Sensor),</a:t>
            </a:r>
            <a:r>
              <a:rPr lang="en-US" altLang="en-US" sz="2000">
                <a:solidFill>
                  <a:schemeClr val="tx1"/>
                </a:solidFill>
              </a:rPr>
              <a:t> …</a:t>
            </a:r>
            <a:endParaRPr lang="en-US" altLang="en-US" sz="2000" b="0">
              <a:solidFill>
                <a:schemeClr val="tx1"/>
              </a:solidFill>
            </a:endParaRPr>
          </a:p>
        </p:txBody>
      </p:sp>
      <p:pic>
        <p:nvPicPr>
          <p:cNvPr id="15" name="Picture 7" descr="blog_ibeac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500438"/>
            <a:ext cx="139700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7596188" y="3500438"/>
            <a:ext cx="1368425" cy="1395412"/>
            <a:chOff x="-2263873" y="77499"/>
            <a:chExt cx="13599208" cy="7110018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4" cstate="screen">
              <a:extLst/>
            </a:blip>
            <a:srcRect/>
            <a:stretch/>
          </p:blipFill>
          <p:spPr>
            <a:xfrm>
              <a:off x="771793" y="311861"/>
              <a:ext cx="7583749" cy="687565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0252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70778">
              <a:off x="8815596" y="77499"/>
              <a:ext cx="2281987" cy="1890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71087">
              <a:off x="-2200570" y="415106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4" name="Pictur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128541">
              <a:off x="9053346" y="5234693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5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110026">
              <a:off x="-2263873" y="4697416"/>
              <a:ext cx="2281989" cy="1890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413" y="5013325"/>
            <a:ext cx="4521200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 descr="linksyswrt54g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2133600"/>
            <a:ext cx="1665287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cell-tower-47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133600"/>
            <a:ext cx="151447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2133600"/>
            <a:ext cx="1403350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7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500438"/>
            <a:ext cx="1501775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TVM Continuous</a:t>
            </a:r>
            <a:endParaRPr lang="en-US" dirty="0"/>
          </a:p>
        </p:txBody>
      </p:sp>
      <p:pic>
        <p:nvPicPr>
          <p:cNvPr id="5837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81075"/>
            <a:ext cx="2727325" cy="514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981075"/>
            <a:ext cx="2909887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81075"/>
            <a:ext cx="3090863" cy="497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84888" y="692150"/>
            <a:ext cx="27352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400" i="1">
                <a:solidFill>
                  <a:srgbClr val="003399"/>
                </a:solidFill>
              </a:rPr>
              <a:t>Camouflage trajectories</a:t>
            </a:r>
          </a:p>
        </p:txBody>
      </p:sp>
      <p:sp>
        <p:nvSpPr>
          <p:cNvPr id="7" name="Smiley Face 6"/>
          <p:cNvSpPr>
            <a:spLocks noChangeArrowheads="1"/>
          </p:cNvSpPr>
          <p:nvPr/>
        </p:nvSpPr>
        <p:spPr bwMode="auto">
          <a:xfrm>
            <a:off x="2843213" y="5876925"/>
            <a:ext cx="574675" cy="576263"/>
          </a:xfrm>
          <a:prstGeom prst="smileyFace">
            <a:avLst>
              <a:gd name="adj" fmla="val -4653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37896" name="Smiley Face 26"/>
          <p:cNvSpPr>
            <a:spLocks noChangeArrowheads="1"/>
          </p:cNvSpPr>
          <p:nvPr/>
        </p:nvSpPr>
        <p:spPr bwMode="auto">
          <a:xfrm>
            <a:off x="7308850" y="5876925"/>
            <a:ext cx="503238" cy="576263"/>
          </a:xfrm>
          <a:prstGeom prst="smileyFace">
            <a:avLst>
              <a:gd name="adj" fmla="val 4653"/>
            </a:avLst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419475" y="5951538"/>
            <a:ext cx="25209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solidFill>
                  <a:srgbClr val="FF0000"/>
                </a:solidFill>
              </a:rPr>
              <a:t>IIN determnines u’s location by exclusion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37896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MDM’12, IPSN’14, IPSN’15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>
                <a:solidFill>
                  <a:srgbClr val="FF0000"/>
                </a:solidFill>
                <a:ea typeface="ＭＳ Ｐゴシック" charset="-128"/>
              </a:rPr>
              <a:t>Radiomap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 b="1">
                <a:solidFill>
                  <a:srgbClr val="FF0000"/>
                </a:solidFill>
                <a:ea typeface="ＭＳ Ｐゴシック" charset="-128"/>
              </a:rPr>
              <a:t>MDM’15</a:t>
            </a:r>
            <a:endParaRPr lang="en-US" altLang="en-US" b="1">
              <a:solidFill>
                <a:srgbClr val="FF0000"/>
              </a:solidFill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ea typeface="ＭＳ Ｐゴシック" charset="-128"/>
              </a:rPr>
              <a:t>Future Challenges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1844675"/>
            <a:ext cx="19526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21163"/>
            <a:ext cx="738028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18488" cy="3168650"/>
          </a:xfrm>
        </p:spPr>
        <p:txBody>
          <a:bodyPr/>
          <a:lstStyle/>
          <a:p>
            <a:pPr marL="514350" indent="-514350"/>
            <a:r>
              <a:rPr lang="en-US" altLang="en-US" sz="2400" b="1">
                <a:ea typeface="ＭＳ Ｐゴシック" charset="-128"/>
              </a:rPr>
              <a:t>Problem: </a:t>
            </a:r>
            <a:r>
              <a:rPr lang="en-US" altLang="en-US" sz="2400">
                <a:ea typeface="ＭＳ Ｐゴシック" charset="-128"/>
              </a:rPr>
              <a:t>Wi-Fi coverage might be </a:t>
            </a:r>
            <a:r>
              <a:rPr lang="en-US" altLang="en-US" sz="2400" b="1">
                <a:ea typeface="ＭＳ Ｐゴシック" charset="-128"/>
              </a:rPr>
              <a:t>irregularly available </a:t>
            </a:r>
            <a:r>
              <a:rPr lang="en-US" altLang="en-US" sz="2400">
                <a:ea typeface="ＭＳ Ｐゴシック" charset="-128"/>
              </a:rPr>
              <a:t>inside buildings </a:t>
            </a:r>
            <a:r>
              <a:rPr lang="en-US" altLang="en-US" sz="2400" b="1">
                <a:ea typeface="ＭＳ Ｐゴシック" charset="-128"/>
              </a:rPr>
              <a:t>due to poor WLAN planning </a:t>
            </a:r>
            <a:r>
              <a:rPr lang="en-US" altLang="en-US" sz="2400">
                <a:ea typeface="ＭＳ Ｐゴシック" charset="-128"/>
              </a:rPr>
              <a:t>or due to </a:t>
            </a:r>
            <a:r>
              <a:rPr lang="en-US" altLang="en-US" sz="2400" b="1">
                <a:ea typeface="ＭＳ Ｐゴシック" charset="-128"/>
              </a:rPr>
              <a:t>budget constraints.</a:t>
            </a:r>
          </a:p>
          <a:p>
            <a:pPr marL="514350" indent="-514350">
              <a:buFontTx/>
              <a:buNone/>
            </a:pPr>
            <a:endParaRPr lang="en-US" altLang="en-US" sz="2400">
              <a:ea typeface="ＭＳ Ｐゴシック" charset="-128"/>
            </a:endParaRPr>
          </a:p>
          <a:p>
            <a:pPr marL="514350" indent="-514350"/>
            <a:r>
              <a:rPr lang="en-US" altLang="en-US" sz="2400">
                <a:ea typeface="ＭＳ Ｐゴシック" charset="-128"/>
              </a:rPr>
              <a:t>A user </a:t>
            </a:r>
            <a:r>
              <a:rPr lang="en-US" altLang="en-US" sz="2400" b="1">
                <a:ea typeface="ＭＳ Ｐゴシック" charset="-128"/>
              </a:rPr>
              <a:t>walking inside </a:t>
            </a:r>
            <a:r>
              <a:rPr lang="en-US" altLang="en-US" sz="2400">
                <a:ea typeface="ＭＳ Ｐゴシック" charset="-128"/>
              </a:rPr>
              <a:t>a </a:t>
            </a:r>
            <a:r>
              <a:rPr lang="en-US" altLang="en-US" sz="2400" b="1">
                <a:ea typeface="ＭＳ Ｐゴシック" charset="-128"/>
              </a:rPr>
              <a:t>Mall in Cyprus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Whenever the user </a:t>
            </a:r>
            <a:r>
              <a:rPr lang="en-US" altLang="en-US" sz="2000" b="1">
                <a:ea typeface="ＭＳ Ｐゴシック" charset="-128"/>
              </a:rPr>
              <a:t>enters a store</a:t>
            </a:r>
            <a:r>
              <a:rPr lang="en-US" altLang="en-US" sz="2000">
                <a:ea typeface="ＭＳ Ｐゴシック" charset="-128"/>
              </a:rPr>
              <a:t> the RSSI indicator falls </a:t>
            </a:r>
            <a:r>
              <a:rPr lang="en-US" altLang="en-US" sz="2000" b="1">
                <a:ea typeface="ＭＳ Ｐゴシック" charset="-128"/>
              </a:rPr>
              <a:t>below a connectivity </a:t>
            </a:r>
            <a:r>
              <a:rPr lang="en-US" altLang="en-US" sz="2000">
                <a:ea typeface="ＭＳ Ｐゴシック" charset="-128"/>
              </a:rPr>
              <a:t>threshold -</a:t>
            </a:r>
            <a:r>
              <a:rPr lang="en-US" altLang="en-US" sz="2000" b="1">
                <a:ea typeface="ＭＳ Ｐゴシック" charset="-128"/>
              </a:rPr>
              <a:t>85dBm. (-30dbM to -90dbM)</a:t>
            </a:r>
          </a:p>
          <a:p>
            <a:pPr marL="914400" lvl="1" indent="-514350"/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When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</a:rPr>
              <a:t>disconnected</a:t>
            </a:r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</a:rPr>
              <a:t>IIN can’t </a:t>
            </a:r>
            <a:r>
              <a:rPr lang="en-US" altLang="en-US" sz="2000">
                <a:solidFill>
                  <a:srgbClr val="FF0000"/>
                </a:solidFill>
                <a:ea typeface="ＭＳ Ｐゴシック" charset="-128"/>
              </a:rPr>
              <a:t>offer navigation anymore </a:t>
            </a:r>
            <a:r>
              <a:rPr lang="en-US" altLang="en-US" sz="2000" b="1">
                <a:solidFill>
                  <a:srgbClr val="FF0000"/>
                </a:solidFill>
                <a:ea typeface="ＭＳ Ｐゴシック" charset="-128"/>
                <a:sym typeface="Wingdings" charset="2"/>
              </a:rPr>
              <a:t></a:t>
            </a:r>
            <a:endParaRPr lang="en-US" altLang="en-US" sz="2000" b="1">
              <a:solidFill>
                <a:srgbClr val="FF0000"/>
              </a:solidFill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4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2065">
            <a:off x="3182937" y="2166938"/>
            <a:ext cx="2035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Intermittent Connectivity</a:t>
            </a:r>
            <a:endParaRPr lang="en-US" dirty="0"/>
          </a:p>
        </p:txBody>
      </p:sp>
      <p:sp>
        <p:nvSpPr>
          <p:cNvPr id="63491" name="TextBox 26"/>
          <p:cNvSpPr txBox="1">
            <a:spLocks noChangeArrowheads="1"/>
          </p:cNvSpPr>
          <p:nvPr/>
        </p:nvSpPr>
        <p:spPr bwMode="auto">
          <a:xfrm>
            <a:off x="5651500" y="981075"/>
            <a:ext cx="349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/>
              <a:t>IIN Service</a:t>
            </a:r>
          </a:p>
        </p:txBody>
      </p:sp>
      <p:pic>
        <p:nvPicPr>
          <p:cNvPr id="6349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341438"/>
            <a:ext cx="12954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/>
          <p:cNvSpPr/>
          <p:nvPr/>
        </p:nvSpPr>
        <p:spPr bwMode="auto">
          <a:xfrm>
            <a:off x="5795963" y="1412875"/>
            <a:ext cx="3024187" cy="4968875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Arial" charset="0"/>
            </a:endParaRPr>
          </a:p>
        </p:txBody>
      </p:sp>
      <p:sp>
        <p:nvSpPr>
          <p:cNvPr id="63494" name="Can 40"/>
          <p:cNvSpPr>
            <a:spLocks noChangeArrowheads="1"/>
          </p:cNvSpPr>
          <p:nvPr/>
        </p:nvSpPr>
        <p:spPr bwMode="auto">
          <a:xfrm>
            <a:off x="6443663" y="2276475"/>
            <a:ext cx="1728787" cy="273685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16391" name="Straight Arrow Connector 47"/>
          <p:cNvCxnSpPr>
            <a:cxnSpLocks noChangeShapeType="1"/>
          </p:cNvCxnSpPr>
          <p:nvPr/>
        </p:nvCxnSpPr>
        <p:spPr bwMode="auto">
          <a:xfrm>
            <a:off x="2987675" y="2060575"/>
            <a:ext cx="2089150" cy="0"/>
          </a:xfrm>
          <a:prstGeom prst="straightConnector1">
            <a:avLst/>
          </a:prstGeom>
          <a:noFill/>
          <a:ln w="381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TextBox 50"/>
          <p:cNvSpPr txBox="1">
            <a:spLocks noChangeArrowheads="1"/>
          </p:cNvSpPr>
          <p:nvPr/>
        </p:nvSpPr>
        <p:spPr bwMode="auto">
          <a:xfrm>
            <a:off x="2627313" y="1484313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7A37"/>
                </a:solidFill>
              </a:rPr>
              <a:t>Where-am-I?</a:t>
            </a:r>
          </a:p>
        </p:txBody>
      </p:sp>
      <p:sp>
        <p:nvSpPr>
          <p:cNvPr id="63497" name="Rectangle 52"/>
          <p:cNvSpPr>
            <a:spLocks noChangeArrowheads="1"/>
          </p:cNvSpPr>
          <p:nvPr/>
        </p:nvSpPr>
        <p:spPr bwMode="auto">
          <a:xfrm>
            <a:off x="6588125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498" name="Rectangle 53"/>
          <p:cNvSpPr>
            <a:spLocks noChangeArrowheads="1"/>
          </p:cNvSpPr>
          <p:nvPr/>
        </p:nvSpPr>
        <p:spPr bwMode="auto">
          <a:xfrm>
            <a:off x="6877050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499" name="Rectangle 54"/>
          <p:cNvSpPr>
            <a:spLocks noChangeArrowheads="1"/>
          </p:cNvSpPr>
          <p:nvPr/>
        </p:nvSpPr>
        <p:spPr bwMode="auto">
          <a:xfrm>
            <a:off x="7164388" y="3313113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3500" name="Rectangle 55"/>
          <p:cNvSpPr>
            <a:spLocks noChangeArrowheads="1"/>
          </p:cNvSpPr>
          <p:nvPr/>
        </p:nvSpPr>
        <p:spPr bwMode="auto">
          <a:xfrm>
            <a:off x="7451725" y="3313113"/>
            <a:ext cx="217488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1352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3059113" y="4868863"/>
            <a:ext cx="2017712" cy="0"/>
          </a:xfrm>
          <a:prstGeom prst="straightConnector1">
            <a:avLst/>
          </a:prstGeom>
          <a:noFill/>
          <a:ln w="381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11413" y="5300663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  <a:sym typeface="Wingdings" charset="2"/>
              </a:rPr>
              <a:t> </a:t>
            </a:r>
            <a:r>
              <a:rPr lang="en-US" altLang="en-US">
                <a:solidFill>
                  <a:srgbClr val="FF0000"/>
                </a:solidFill>
              </a:rPr>
              <a:t>Intermittent Connectivity</a:t>
            </a:r>
          </a:p>
        </p:txBody>
      </p:sp>
      <p:pic>
        <p:nvPicPr>
          <p:cNvPr id="6350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213100"/>
            <a:ext cx="16271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50"/>
          <p:cNvSpPr txBox="1">
            <a:spLocks noChangeArrowheads="1"/>
          </p:cNvSpPr>
          <p:nvPr/>
        </p:nvSpPr>
        <p:spPr bwMode="auto">
          <a:xfrm>
            <a:off x="2627313" y="4365625"/>
            <a:ext cx="30972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7A37"/>
                </a:solidFill>
              </a:rPr>
              <a:t>Where-am-I?</a:t>
            </a:r>
          </a:p>
        </p:txBody>
      </p:sp>
      <p:cxnSp>
        <p:nvCxnSpPr>
          <p:cNvPr id="24" name="Straight Arrow Connector 47"/>
          <p:cNvCxnSpPr>
            <a:cxnSpLocks noChangeShapeType="1"/>
          </p:cNvCxnSpPr>
          <p:nvPr/>
        </p:nvCxnSpPr>
        <p:spPr bwMode="auto">
          <a:xfrm>
            <a:off x="3059113" y="3573463"/>
            <a:ext cx="20891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50"/>
          <p:cNvSpPr txBox="1">
            <a:spLocks noChangeArrowheads="1"/>
          </p:cNvSpPr>
          <p:nvPr/>
        </p:nvSpPr>
        <p:spPr bwMode="auto">
          <a:xfrm>
            <a:off x="2771775" y="3068638"/>
            <a:ext cx="26638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Where-am-I?</a:t>
            </a:r>
          </a:p>
        </p:txBody>
      </p: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>
            <a:off x="468313" y="1196975"/>
            <a:ext cx="0" cy="1295400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>
            <a:off x="468313" y="2492375"/>
            <a:ext cx="0" cy="1873250"/>
          </a:xfrm>
          <a:prstGeom prst="straightConnector1">
            <a:avLst/>
          </a:prstGeom>
          <a:noFill/>
          <a:ln w="76200">
            <a:solidFill>
              <a:srgbClr val="FF0000"/>
            </a:solidFill>
            <a:prstDash val="sys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/>
          <p:cNvCxnSpPr>
            <a:cxnSpLocks noChangeShapeType="1"/>
          </p:cNvCxnSpPr>
          <p:nvPr/>
        </p:nvCxnSpPr>
        <p:spPr bwMode="auto">
          <a:xfrm>
            <a:off x="468313" y="4365625"/>
            <a:ext cx="0" cy="18002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" name="TextBox 34"/>
          <p:cNvSpPr txBox="1">
            <a:spLocks noChangeArrowheads="1"/>
          </p:cNvSpPr>
          <p:nvPr/>
        </p:nvSpPr>
        <p:spPr bwMode="auto">
          <a:xfrm rot="-5400000">
            <a:off x="-269875" y="3157538"/>
            <a:ext cx="2162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No Navigation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79388" y="6092825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A37"/>
                </a:solidFill>
              </a:rPr>
              <a:t>Time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3924300" y="3284538"/>
            <a:ext cx="5032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X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18" grpId="0"/>
      <p:bldP spid="21" grpId="0"/>
      <p:bldP spid="25" grpId="0"/>
      <p:bldP spid="35" grpId="0"/>
      <p:bldP spid="37" grpId="0"/>
      <p:bldP spid="3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22065">
            <a:off x="3182937" y="2028826"/>
            <a:ext cx="20351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PreLoc</a:t>
            </a:r>
            <a:r>
              <a:rPr lang="en-US" dirty="0" smtClean="0"/>
              <a:t> Navigation</a:t>
            </a:r>
            <a:endParaRPr lang="en-US" dirty="0"/>
          </a:p>
        </p:txBody>
      </p:sp>
      <p:sp>
        <p:nvSpPr>
          <p:cNvPr id="65539" name="TextBox 26"/>
          <p:cNvSpPr txBox="1">
            <a:spLocks noChangeArrowheads="1"/>
          </p:cNvSpPr>
          <p:nvPr/>
        </p:nvSpPr>
        <p:spPr bwMode="auto">
          <a:xfrm>
            <a:off x="5651500" y="981075"/>
            <a:ext cx="34925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/>
              <a:t>IIN Service</a:t>
            </a:r>
          </a:p>
        </p:txBody>
      </p:sp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341438"/>
            <a:ext cx="12969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Cloud 28"/>
          <p:cNvSpPr/>
          <p:nvPr/>
        </p:nvSpPr>
        <p:spPr bwMode="auto">
          <a:xfrm>
            <a:off x="5795963" y="1557338"/>
            <a:ext cx="3024187" cy="4824412"/>
          </a:xfrm>
          <a:prstGeom prst="cloud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ea typeface="ＭＳ Ｐゴシック" pitchFamily="34" charset="-128"/>
              <a:cs typeface="Arial" charset="0"/>
            </a:endParaRPr>
          </a:p>
        </p:txBody>
      </p:sp>
      <p:sp>
        <p:nvSpPr>
          <p:cNvPr id="65542" name="Can 40"/>
          <p:cNvSpPr>
            <a:spLocks noChangeArrowheads="1"/>
          </p:cNvSpPr>
          <p:nvPr/>
        </p:nvSpPr>
        <p:spPr bwMode="auto">
          <a:xfrm>
            <a:off x="6443663" y="2781300"/>
            <a:ext cx="1728787" cy="2736850"/>
          </a:xfrm>
          <a:prstGeom prst="can">
            <a:avLst>
              <a:gd name="adj" fmla="val 25000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16391" name="Straight Arrow Connector 47"/>
          <p:cNvCxnSpPr>
            <a:cxnSpLocks noChangeShapeType="1"/>
          </p:cNvCxnSpPr>
          <p:nvPr/>
        </p:nvCxnSpPr>
        <p:spPr bwMode="auto">
          <a:xfrm flipH="1">
            <a:off x="2843213" y="2060575"/>
            <a:ext cx="3168650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392" name="TextBox 50"/>
          <p:cNvSpPr txBox="1">
            <a:spLocks noChangeArrowheads="1"/>
          </p:cNvSpPr>
          <p:nvPr/>
        </p:nvSpPr>
        <p:spPr bwMode="auto">
          <a:xfrm>
            <a:off x="2843213" y="1484313"/>
            <a:ext cx="309721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Prefetch </a:t>
            </a:r>
            <a:r>
              <a:rPr lang="en-US" altLang="en-US" sz="2400">
                <a:solidFill>
                  <a:srgbClr val="FF0000"/>
                </a:solidFill>
              </a:rPr>
              <a:t>K </a:t>
            </a:r>
            <a:r>
              <a:rPr lang="en-US" altLang="en-US" sz="2400" b="0"/>
              <a:t>RM rows</a:t>
            </a:r>
          </a:p>
        </p:txBody>
      </p:sp>
      <p:sp>
        <p:nvSpPr>
          <p:cNvPr id="65545" name="Rectangle 52"/>
          <p:cNvSpPr>
            <a:spLocks noChangeArrowheads="1"/>
          </p:cNvSpPr>
          <p:nvPr/>
        </p:nvSpPr>
        <p:spPr bwMode="auto">
          <a:xfrm>
            <a:off x="6588125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6" name="Rectangle 53"/>
          <p:cNvSpPr>
            <a:spLocks noChangeArrowheads="1"/>
          </p:cNvSpPr>
          <p:nvPr/>
        </p:nvSpPr>
        <p:spPr bwMode="auto">
          <a:xfrm>
            <a:off x="6877050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7" name="Rectangle 54"/>
          <p:cNvSpPr>
            <a:spLocks noChangeArrowheads="1"/>
          </p:cNvSpPr>
          <p:nvPr/>
        </p:nvSpPr>
        <p:spPr bwMode="auto">
          <a:xfrm>
            <a:off x="7164388" y="3817938"/>
            <a:ext cx="215900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65548" name="Rectangle 55"/>
          <p:cNvSpPr>
            <a:spLocks noChangeArrowheads="1"/>
          </p:cNvSpPr>
          <p:nvPr/>
        </p:nvSpPr>
        <p:spPr bwMode="auto">
          <a:xfrm>
            <a:off x="7451725" y="3817938"/>
            <a:ext cx="217488" cy="836612"/>
          </a:xfrm>
          <a:prstGeom prst="rect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933825"/>
            <a:ext cx="1352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484438" y="5157788"/>
            <a:ext cx="4032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  <a:sym typeface="Wingdings" charset="2"/>
              </a:rPr>
              <a:t> </a:t>
            </a:r>
            <a:r>
              <a:rPr lang="en-US" altLang="en-US">
                <a:solidFill>
                  <a:srgbClr val="007A37"/>
                </a:solidFill>
              </a:rPr>
              <a:t>Intermittent Connectivity</a:t>
            </a:r>
          </a:p>
        </p:txBody>
      </p:sp>
      <p:pic>
        <p:nvPicPr>
          <p:cNvPr id="6555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3717925"/>
            <a:ext cx="1627187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47"/>
          <p:cNvCxnSpPr>
            <a:cxnSpLocks noChangeShapeType="1"/>
          </p:cNvCxnSpPr>
          <p:nvPr/>
        </p:nvCxnSpPr>
        <p:spPr bwMode="auto">
          <a:xfrm flipH="1">
            <a:off x="2700338" y="5084763"/>
            <a:ext cx="3167062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50"/>
          <p:cNvSpPr txBox="1">
            <a:spLocks noChangeArrowheads="1"/>
          </p:cNvSpPr>
          <p:nvPr/>
        </p:nvSpPr>
        <p:spPr bwMode="auto">
          <a:xfrm>
            <a:off x="2700338" y="4508500"/>
            <a:ext cx="3095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/>
              <a:t>Prefetch </a:t>
            </a:r>
            <a:r>
              <a:rPr lang="en-US" altLang="en-US" sz="2400">
                <a:solidFill>
                  <a:srgbClr val="FF0000"/>
                </a:solidFill>
              </a:rPr>
              <a:t>K </a:t>
            </a:r>
            <a:r>
              <a:rPr lang="en-US" altLang="en-US" sz="2400" b="0"/>
              <a:t>RM rows</a:t>
            </a:r>
          </a:p>
        </p:txBody>
      </p:sp>
      <p:cxnSp>
        <p:nvCxnSpPr>
          <p:cNvPr id="65554" name="Straight Arrow Connector 24"/>
          <p:cNvCxnSpPr>
            <a:cxnSpLocks noChangeShapeType="1"/>
          </p:cNvCxnSpPr>
          <p:nvPr/>
        </p:nvCxnSpPr>
        <p:spPr bwMode="auto">
          <a:xfrm>
            <a:off x="755650" y="1412875"/>
            <a:ext cx="0" cy="18002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5555" name="TextBox 25"/>
          <p:cNvSpPr txBox="1">
            <a:spLocks noChangeArrowheads="1"/>
          </p:cNvSpPr>
          <p:nvPr/>
        </p:nvSpPr>
        <p:spPr bwMode="auto">
          <a:xfrm>
            <a:off x="179388" y="6092825"/>
            <a:ext cx="21605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A37"/>
                </a:solidFill>
              </a:rPr>
              <a:t>Time</a:t>
            </a:r>
          </a:p>
        </p:txBody>
      </p:sp>
      <p:sp>
        <p:nvSpPr>
          <p:cNvPr id="27" name="Can 40"/>
          <p:cNvSpPr>
            <a:spLocks noChangeArrowheads="1"/>
          </p:cNvSpPr>
          <p:nvPr/>
        </p:nvSpPr>
        <p:spPr bwMode="auto">
          <a:xfrm>
            <a:off x="1042988" y="2997200"/>
            <a:ext cx="504825" cy="431800"/>
          </a:xfrm>
          <a:prstGeom prst="can">
            <a:avLst>
              <a:gd name="adj" fmla="val 43898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28" name="Can 40"/>
          <p:cNvSpPr>
            <a:spLocks noChangeArrowheads="1"/>
          </p:cNvSpPr>
          <p:nvPr/>
        </p:nvSpPr>
        <p:spPr bwMode="auto">
          <a:xfrm>
            <a:off x="1042988" y="5732463"/>
            <a:ext cx="504825" cy="433387"/>
          </a:xfrm>
          <a:prstGeom prst="can">
            <a:avLst>
              <a:gd name="adj" fmla="val 43898"/>
            </a:avLst>
          </a:prstGeom>
          <a:solidFill>
            <a:srgbClr val="FFC000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cxnSp>
        <p:nvCxnSpPr>
          <p:cNvPr id="31" name="Straight Arrow Connector 47"/>
          <p:cNvCxnSpPr>
            <a:cxnSpLocks noChangeShapeType="1"/>
          </p:cNvCxnSpPr>
          <p:nvPr/>
        </p:nvCxnSpPr>
        <p:spPr bwMode="auto">
          <a:xfrm flipH="1">
            <a:off x="2843213" y="3500438"/>
            <a:ext cx="3024187" cy="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50"/>
          <p:cNvSpPr txBox="1">
            <a:spLocks noChangeArrowheads="1"/>
          </p:cNvSpPr>
          <p:nvPr/>
        </p:nvSpPr>
        <p:spPr bwMode="auto">
          <a:xfrm>
            <a:off x="2987675" y="2924175"/>
            <a:ext cx="30972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400" b="0">
                <a:solidFill>
                  <a:schemeClr val="tx1"/>
                </a:solidFill>
              </a:rPr>
              <a:t>Prefetch </a:t>
            </a:r>
            <a:r>
              <a:rPr lang="en-US" altLang="en-US" sz="2400">
                <a:solidFill>
                  <a:schemeClr val="tx1"/>
                </a:solidFill>
              </a:rPr>
              <a:t>K </a:t>
            </a:r>
            <a:r>
              <a:rPr lang="en-US" altLang="en-US" sz="2400" b="0">
                <a:solidFill>
                  <a:schemeClr val="tx1"/>
                </a:solidFill>
              </a:rPr>
              <a:t>RM rows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4067175" y="3141663"/>
            <a:ext cx="504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X</a:t>
            </a:r>
          </a:p>
        </p:txBody>
      </p: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755650" y="3141663"/>
            <a:ext cx="0" cy="1366837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Arrow Connector 40"/>
          <p:cNvCxnSpPr>
            <a:cxnSpLocks noChangeShapeType="1"/>
          </p:cNvCxnSpPr>
          <p:nvPr/>
        </p:nvCxnSpPr>
        <p:spPr bwMode="auto">
          <a:xfrm>
            <a:off x="755650" y="4508500"/>
            <a:ext cx="0" cy="1368425"/>
          </a:xfrm>
          <a:prstGeom prst="straightConnector1">
            <a:avLst/>
          </a:prstGeom>
          <a:noFill/>
          <a:ln w="76200">
            <a:solidFill>
              <a:srgbClr val="007A37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TextBox 50"/>
          <p:cNvSpPr txBox="1">
            <a:spLocks noChangeArrowheads="1"/>
          </p:cNvSpPr>
          <p:nvPr/>
        </p:nvSpPr>
        <p:spPr bwMode="auto">
          <a:xfrm>
            <a:off x="395288" y="3500438"/>
            <a:ext cx="2628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>
                <a:solidFill>
                  <a:srgbClr val="FF0000"/>
                </a:solidFill>
              </a:rPr>
              <a:t>Localize from Cache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  <p:bldP spid="23" grpId="0"/>
      <p:bldP spid="27" grpId="0" animBg="1"/>
      <p:bldP spid="28" grpId="0" animBg="1"/>
      <p:bldP spid="32" grpId="0"/>
      <p:bldP spid="34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644900"/>
            <a:ext cx="7056437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sz="4000" dirty="0" err="1">
                <a:ea typeface="ＭＳ Ｐゴシック" charset="-128"/>
              </a:rPr>
              <a:t>PreLoc</a:t>
            </a:r>
            <a:r>
              <a:rPr lang="en-US" altLang="en-US" sz="4000" dirty="0">
                <a:ea typeface="ＭＳ Ｐゴシック" charset="-128"/>
              </a:rPr>
              <a:t> </a:t>
            </a:r>
            <a:r>
              <a:rPr lang="en-US" altLang="en-US" sz="4000" dirty="0" smtClean="0">
                <a:ea typeface="ＭＳ Ｐゴシック" charset="-128"/>
              </a:rPr>
              <a:t>Framework </a:t>
            </a:r>
            <a:endParaRPr lang="en-US" altLang="en-US" sz="4000" dirty="0">
              <a:ea typeface="ＭＳ Ｐゴシック" charset="-128"/>
            </a:endParaRPr>
          </a:p>
        </p:txBody>
      </p:sp>
      <p:sp>
        <p:nvSpPr>
          <p:cNvPr id="73731" name="Content Placeholder 2"/>
          <p:cNvSpPr txBox="1">
            <a:spLocks/>
          </p:cNvSpPr>
          <p:nvPr/>
        </p:nvSpPr>
        <p:spPr bwMode="auto">
          <a:xfrm>
            <a:off x="0" y="6453188"/>
            <a:ext cx="389890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altLang="en-US" sz="2800" b="0">
              <a:solidFill>
                <a:schemeClr val="tx1"/>
              </a:solidFill>
            </a:endParaRPr>
          </a:p>
        </p:txBody>
      </p:sp>
      <p:sp>
        <p:nvSpPr>
          <p:cNvPr id="99" name="Content Placeholder 2"/>
          <p:cNvSpPr>
            <a:spLocks noGrp="1"/>
          </p:cNvSpPr>
          <p:nvPr>
            <p:ph idx="1"/>
          </p:nvPr>
        </p:nvSpPr>
        <p:spPr>
          <a:xfrm>
            <a:off x="395288" y="908050"/>
            <a:ext cx="8280400" cy="1584325"/>
          </a:xfrm>
        </p:spPr>
        <p:txBody>
          <a:bodyPr/>
          <a:lstStyle/>
          <a:p>
            <a:r>
              <a:rPr lang="en-US" altLang="en-US" sz="2400" dirty="0">
                <a:ea typeface="ＭＳ Ｐゴシック" charset="-128"/>
              </a:rPr>
              <a:t>The </a:t>
            </a:r>
            <a:r>
              <a:rPr lang="en-US" altLang="en-US" sz="2400" b="1" dirty="0" err="1" smtClean="0">
                <a:ea typeface="ＭＳ Ｐゴシック" charset="-128"/>
              </a:rPr>
              <a:t>Preloc</a:t>
            </a:r>
            <a:r>
              <a:rPr lang="en-US" altLang="en-US" sz="2400" b="1" dirty="0" smtClean="0">
                <a:ea typeface="ＭＳ Ｐゴシック" charset="-128"/>
              </a:rPr>
              <a:t> Framework </a:t>
            </a:r>
            <a:r>
              <a:rPr lang="en-US" altLang="en-US" sz="2400" dirty="0" smtClean="0">
                <a:ea typeface="ＭＳ Ｐゴシック" charset="-128"/>
              </a:rPr>
              <a:t>aims </a:t>
            </a:r>
            <a:r>
              <a:rPr lang="en-US" altLang="en-US" sz="2400" dirty="0">
                <a:ea typeface="ＭＳ Ｐゴシック" charset="-128"/>
              </a:rPr>
              <a:t>to </a:t>
            </a:r>
            <a:r>
              <a:rPr lang="en-US" altLang="en-US" sz="2400" b="1" dirty="0">
                <a:ea typeface="ＭＳ Ｐゴシック" charset="-128"/>
              </a:rPr>
              <a:t>sequence</a:t>
            </a:r>
            <a:r>
              <a:rPr lang="en-US" altLang="en-US" sz="2400" dirty="0">
                <a:ea typeface="ＭＳ Ｐゴシック" charset="-128"/>
              </a:rPr>
              <a:t> the </a:t>
            </a:r>
            <a:r>
              <a:rPr lang="en-US" altLang="en-US" sz="2400" b="1" dirty="0">
                <a:ea typeface="ＭＳ Ｐゴシック" charset="-128"/>
              </a:rPr>
              <a:t>retrieval</a:t>
            </a:r>
            <a:r>
              <a:rPr lang="en-US" altLang="en-US" sz="2400" dirty="0">
                <a:ea typeface="ＭＳ Ｐゴシック" charset="-128"/>
              </a:rPr>
              <a:t> of </a:t>
            </a:r>
            <a:r>
              <a:rPr lang="en-US" altLang="en-US" sz="2400" b="1" dirty="0">
                <a:ea typeface="ＭＳ Ｐゴシック" charset="-128"/>
              </a:rPr>
              <a:t>clusters</a:t>
            </a:r>
            <a:r>
              <a:rPr lang="en-US" altLang="en-US" sz="2400" dirty="0">
                <a:ea typeface="ＭＳ Ｐゴシック" charset="-128"/>
              </a:rPr>
              <a:t>, such that the </a:t>
            </a:r>
            <a:r>
              <a:rPr lang="en-US" altLang="en-US" sz="2400" b="1" dirty="0">
                <a:ea typeface="ＭＳ Ｐゴシック" charset="-128"/>
              </a:rPr>
              <a:t>most important clusters </a:t>
            </a:r>
            <a:r>
              <a:rPr lang="en-US" altLang="en-US" sz="2400" dirty="0">
                <a:ea typeface="ＭＳ Ｐゴシック" charset="-128"/>
              </a:rPr>
              <a:t>are downloaded first.</a:t>
            </a:r>
          </a:p>
          <a:p>
            <a:r>
              <a:rPr lang="en-US" altLang="en-US" sz="2400" b="1" dirty="0">
                <a:solidFill>
                  <a:srgbClr val="FF0000"/>
                </a:solidFill>
                <a:ea typeface="ＭＳ Ｐゴシック" charset="-128"/>
              </a:rPr>
              <a:t>Question: </a:t>
            </a:r>
            <a:r>
              <a:rPr lang="en-US" altLang="en-US" sz="2400" dirty="0">
                <a:ea typeface="ＭＳ Ｐゴシック" charset="-128"/>
              </a:rPr>
              <a:t>Which </a:t>
            </a:r>
            <a:r>
              <a:rPr lang="en-US" altLang="en-US" sz="2400" b="1" dirty="0">
                <a:ea typeface="ＭＳ Ｐゴシック" charset="-128"/>
              </a:rPr>
              <a:t>clusters</a:t>
            </a:r>
            <a:r>
              <a:rPr lang="en-US" altLang="en-US" sz="2400" dirty="0">
                <a:ea typeface="ＭＳ Ｐゴシック" charset="-128"/>
              </a:rPr>
              <a:t> should a user </a:t>
            </a:r>
            <a:r>
              <a:rPr lang="en-US" altLang="en-US" sz="2400" b="1" dirty="0">
                <a:ea typeface="ＭＳ Ｐゴシック" charset="-128"/>
              </a:rPr>
              <a:t>download</a:t>
            </a:r>
            <a:r>
              <a:rPr lang="en-US" altLang="en-US" sz="2400" dirty="0">
                <a:ea typeface="ＭＳ Ｐゴシック" charset="-128"/>
              </a:rPr>
              <a:t> at a </a:t>
            </a:r>
            <a:r>
              <a:rPr lang="en-US" altLang="en-US" sz="2400" b="1" dirty="0">
                <a:ea typeface="ＭＳ Ｐゴシック" charset="-128"/>
              </a:rPr>
              <a:t>certain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b="1" dirty="0">
                <a:ea typeface="ＭＳ Ｐゴシック" charset="-128"/>
              </a:rPr>
              <a:t>position</a:t>
            </a:r>
            <a:r>
              <a:rPr lang="en-US" altLang="en-US" sz="2400" dirty="0">
                <a:ea typeface="ＭＳ Ｐゴシック" charset="-128"/>
              </a:rPr>
              <a:t> if Wi-Fi </a:t>
            </a:r>
            <a:r>
              <a:rPr lang="en-US" altLang="en-US" sz="2400" b="1" dirty="0">
                <a:ea typeface="ＭＳ Ｐゴシック" charset="-128"/>
              </a:rPr>
              <a:t>not available </a:t>
            </a:r>
            <a:r>
              <a:rPr lang="en-US" altLang="en-US" sz="2400" dirty="0">
                <a:ea typeface="ＭＳ Ｐゴシック" charset="-128"/>
              </a:rPr>
              <a:t>next?</a:t>
            </a:r>
          </a:p>
          <a:p>
            <a:pPr lvl="1"/>
            <a:r>
              <a:rPr lang="en-US" altLang="en-US" sz="2400" dirty="0" err="1">
                <a:ea typeface="ＭＳ Ｐゴシック" charset="-128"/>
              </a:rPr>
              <a:t>PreLoc</a:t>
            </a:r>
            <a:r>
              <a:rPr lang="en-US" altLang="en-US" sz="2400" dirty="0">
                <a:ea typeface="ＭＳ Ｐゴシック" charset="-128"/>
              </a:rPr>
              <a:t> </a:t>
            </a:r>
            <a:r>
              <a:rPr lang="en-US" altLang="en-US" sz="2400" b="1" dirty="0">
                <a:ea typeface="ＭＳ Ｐゴシック" charset="-128"/>
              </a:rPr>
              <a:t>prioritizes </a:t>
            </a:r>
            <a:r>
              <a:rPr lang="en-US" altLang="en-US" sz="2400" dirty="0">
                <a:ea typeface="ＭＳ Ｐゴシック" charset="-128"/>
              </a:rPr>
              <a:t> the download of </a:t>
            </a:r>
            <a:r>
              <a:rPr lang="en-US" altLang="en-US" sz="2400" b="1" dirty="0">
                <a:ea typeface="ＭＳ Ｐゴシック" charset="-128"/>
              </a:rPr>
              <a:t>RM</a:t>
            </a:r>
            <a:r>
              <a:rPr lang="en-US" altLang="en-US" sz="2400" dirty="0">
                <a:ea typeface="ＭＳ Ｐゴシック" charset="-128"/>
              </a:rPr>
              <a:t> entries using </a:t>
            </a:r>
            <a:r>
              <a:rPr lang="en-US" altLang="en-US" sz="2400" b="1" dirty="0">
                <a:ea typeface="ＭＳ Ｐゴシック" charset="-128"/>
              </a:rPr>
              <a:t>historic traces </a:t>
            </a:r>
            <a:r>
              <a:rPr lang="en-US" altLang="en-US" sz="2400" dirty="0">
                <a:ea typeface="ＭＳ Ｐゴシック" charset="-128"/>
              </a:rPr>
              <a:t>of </a:t>
            </a:r>
            <a:r>
              <a:rPr lang="en-US" altLang="en-US" sz="2400" dirty="0" smtClean="0">
                <a:ea typeface="ＭＳ Ｐゴシック" charset="-128"/>
              </a:rPr>
              <a:t>users </a:t>
            </a:r>
            <a:r>
              <a:rPr lang="en-US" altLang="en-US" sz="2400" dirty="0">
                <a:ea typeface="ＭＳ Ｐゴシック" charset="-128"/>
              </a:rPr>
              <a:t>inside the building !!!</a:t>
            </a:r>
          </a:p>
          <a:p>
            <a:pPr lvl="1"/>
            <a:endParaRPr lang="en-US" altLang="en-US" sz="2000" dirty="0">
              <a:ea typeface="ＭＳ Ｐゴシック" charset="-128"/>
            </a:endParaRPr>
          </a:p>
        </p:txBody>
      </p:sp>
      <p:sp>
        <p:nvSpPr>
          <p:cNvPr id="73733" name="Oval 279"/>
          <p:cNvSpPr>
            <a:spLocks noChangeArrowheads="1"/>
          </p:cNvSpPr>
          <p:nvPr/>
        </p:nvSpPr>
        <p:spPr bwMode="auto">
          <a:xfrm>
            <a:off x="3203575" y="3644900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4" name="Oval 280"/>
          <p:cNvSpPr>
            <a:spLocks noChangeArrowheads="1"/>
          </p:cNvSpPr>
          <p:nvPr/>
        </p:nvSpPr>
        <p:spPr bwMode="auto">
          <a:xfrm>
            <a:off x="3635375" y="3573463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5" name="Oval 268"/>
          <p:cNvSpPr>
            <a:spLocks noChangeArrowheads="1"/>
          </p:cNvSpPr>
          <p:nvPr/>
        </p:nvSpPr>
        <p:spPr bwMode="auto">
          <a:xfrm>
            <a:off x="2916238" y="5589588"/>
            <a:ext cx="576262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6" name="Oval 269"/>
          <p:cNvSpPr>
            <a:spLocks noChangeArrowheads="1"/>
          </p:cNvSpPr>
          <p:nvPr/>
        </p:nvSpPr>
        <p:spPr bwMode="auto">
          <a:xfrm>
            <a:off x="3419475" y="5516563"/>
            <a:ext cx="576263" cy="2889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7" name="Oval 270"/>
          <p:cNvSpPr>
            <a:spLocks noChangeArrowheads="1"/>
          </p:cNvSpPr>
          <p:nvPr/>
        </p:nvSpPr>
        <p:spPr bwMode="auto">
          <a:xfrm>
            <a:off x="3348038" y="5805488"/>
            <a:ext cx="647700" cy="3603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8" name="Oval 271"/>
          <p:cNvSpPr>
            <a:spLocks noChangeArrowheads="1"/>
          </p:cNvSpPr>
          <p:nvPr/>
        </p:nvSpPr>
        <p:spPr bwMode="auto">
          <a:xfrm>
            <a:off x="3348038" y="5013325"/>
            <a:ext cx="719137" cy="287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39" name="Oval 273"/>
          <p:cNvSpPr>
            <a:spLocks noChangeArrowheads="1"/>
          </p:cNvSpPr>
          <p:nvPr/>
        </p:nvSpPr>
        <p:spPr bwMode="auto">
          <a:xfrm>
            <a:off x="3059113" y="4652963"/>
            <a:ext cx="504825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0" name="Oval 275"/>
          <p:cNvSpPr>
            <a:spLocks noChangeArrowheads="1"/>
          </p:cNvSpPr>
          <p:nvPr/>
        </p:nvSpPr>
        <p:spPr bwMode="auto">
          <a:xfrm>
            <a:off x="3563938" y="4437063"/>
            <a:ext cx="4318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1" name="Oval 276"/>
          <p:cNvSpPr>
            <a:spLocks noChangeArrowheads="1"/>
          </p:cNvSpPr>
          <p:nvPr/>
        </p:nvSpPr>
        <p:spPr bwMode="auto">
          <a:xfrm>
            <a:off x="2987675" y="4076700"/>
            <a:ext cx="504825" cy="3603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2" name="Oval 277"/>
          <p:cNvSpPr>
            <a:spLocks noChangeArrowheads="1"/>
          </p:cNvSpPr>
          <p:nvPr/>
        </p:nvSpPr>
        <p:spPr bwMode="auto">
          <a:xfrm>
            <a:off x="4356100" y="3860800"/>
            <a:ext cx="431800" cy="5762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3" name="Oval 278"/>
          <p:cNvSpPr>
            <a:spLocks noChangeArrowheads="1"/>
          </p:cNvSpPr>
          <p:nvPr/>
        </p:nvSpPr>
        <p:spPr bwMode="auto">
          <a:xfrm>
            <a:off x="3779838" y="4149725"/>
            <a:ext cx="576262" cy="28733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4" name="Oval 281"/>
          <p:cNvSpPr>
            <a:spLocks noChangeArrowheads="1"/>
          </p:cNvSpPr>
          <p:nvPr/>
        </p:nvSpPr>
        <p:spPr bwMode="auto">
          <a:xfrm>
            <a:off x="3419475" y="4005263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5" name="Oval 282"/>
          <p:cNvSpPr>
            <a:spLocks noChangeArrowheads="1"/>
          </p:cNvSpPr>
          <p:nvPr/>
        </p:nvSpPr>
        <p:spPr bwMode="auto">
          <a:xfrm>
            <a:off x="3132138" y="4292600"/>
            <a:ext cx="4318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6" name="Oval 283"/>
          <p:cNvSpPr>
            <a:spLocks noChangeArrowheads="1"/>
          </p:cNvSpPr>
          <p:nvPr/>
        </p:nvSpPr>
        <p:spPr bwMode="auto">
          <a:xfrm>
            <a:off x="5292725" y="4076700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7" name="Oval 284"/>
          <p:cNvSpPr>
            <a:spLocks noChangeArrowheads="1"/>
          </p:cNvSpPr>
          <p:nvPr/>
        </p:nvSpPr>
        <p:spPr bwMode="auto">
          <a:xfrm>
            <a:off x="6732588" y="3860800"/>
            <a:ext cx="647700" cy="5048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8" name="Oval 285"/>
          <p:cNvSpPr>
            <a:spLocks noChangeArrowheads="1"/>
          </p:cNvSpPr>
          <p:nvPr/>
        </p:nvSpPr>
        <p:spPr bwMode="auto">
          <a:xfrm>
            <a:off x="7380288" y="3860800"/>
            <a:ext cx="576262" cy="9366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49" name="Oval 286"/>
          <p:cNvSpPr>
            <a:spLocks noChangeArrowheads="1"/>
          </p:cNvSpPr>
          <p:nvPr/>
        </p:nvSpPr>
        <p:spPr bwMode="auto">
          <a:xfrm>
            <a:off x="7524750" y="4868863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0" name="Oval 287"/>
          <p:cNvSpPr>
            <a:spLocks noChangeArrowheads="1"/>
          </p:cNvSpPr>
          <p:nvPr/>
        </p:nvSpPr>
        <p:spPr bwMode="auto">
          <a:xfrm>
            <a:off x="7667625" y="5300663"/>
            <a:ext cx="649288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1" name="Oval 288"/>
          <p:cNvSpPr>
            <a:spLocks noChangeArrowheads="1"/>
          </p:cNvSpPr>
          <p:nvPr/>
        </p:nvSpPr>
        <p:spPr bwMode="auto">
          <a:xfrm>
            <a:off x="7740650" y="5732463"/>
            <a:ext cx="6477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2" name="Oval 289"/>
          <p:cNvSpPr>
            <a:spLocks noChangeArrowheads="1"/>
          </p:cNvSpPr>
          <p:nvPr/>
        </p:nvSpPr>
        <p:spPr bwMode="auto">
          <a:xfrm>
            <a:off x="5795963" y="5157788"/>
            <a:ext cx="360362" cy="8636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3" name="Oval 290"/>
          <p:cNvSpPr>
            <a:spLocks noChangeArrowheads="1"/>
          </p:cNvSpPr>
          <p:nvPr/>
        </p:nvSpPr>
        <p:spPr bwMode="auto">
          <a:xfrm>
            <a:off x="5651500" y="4724400"/>
            <a:ext cx="649288" cy="43338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4" name="Oval 291"/>
          <p:cNvSpPr>
            <a:spLocks noChangeArrowheads="1"/>
          </p:cNvSpPr>
          <p:nvPr/>
        </p:nvSpPr>
        <p:spPr bwMode="auto">
          <a:xfrm>
            <a:off x="6156325" y="4868863"/>
            <a:ext cx="647700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5" name="Oval 292"/>
          <p:cNvSpPr>
            <a:spLocks noChangeArrowheads="1"/>
          </p:cNvSpPr>
          <p:nvPr/>
        </p:nvSpPr>
        <p:spPr bwMode="auto">
          <a:xfrm>
            <a:off x="6156325" y="5300663"/>
            <a:ext cx="360363" cy="7921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6" name="Oval 293"/>
          <p:cNvSpPr>
            <a:spLocks noChangeArrowheads="1"/>
          </p:cNvSpPr>
          <p:nvPr/>
        </p:nvSpPr>
        <p:spPr bwMode="auto">
          <a:xfrm>
            <a:off x="5651500" y="4365625"/>
            <a:ext cx="649288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7" name="Oval 294"/>
          <p:cNvSpPr>
            <a:spLocks noChangeArrowheads="1"/>
          </p:cNvSpPr>
          <p:nvPr/>
        </p:nvSpPr>
        <p:spPr bwMode="auto">
          <a:xfrm>
            <a:off x="6227763" y="4437063"/>
            <a:ext cx="360362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8" name="Oval 295"/>
          <p:cNvSpPr>
            <a:spLocks noChangeArrowheads="1"/>
          </p:cNvSpPr>
          <p:nvPr/>
        </p:nvSpPr>
        <p:spPr bwMode="auto">
          <a:xfrm>
            <a:off x="6011863" y="4149725"/>
            <a:ext cx="720725" cy="4318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59" name="Oval 296"/>
          <p:cNvSpPr>
            <a:spLocks noChangeArrowheads="1"/>
          </p:cNvSpPr>
          <p:nvPr/>
        </p:nvSpPr>
        <p:spPr bwMode="auto">
          <a:xfrm>
            <a:off x="5724525" y="3716338"/>
            <a:ext cx="647700" cy="576262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0" name="Oval 297"/>
          <p:cNvSpPr>
            <a:spLocks noChangeArrowheads="1"/>
          </p:cNvSpPr>
          <p:nvPr/>
        </p:nvSpPr>
        <p:spPr bwMode="auto">
          <a:xfrm>
            <a:off x="1403350" y="5876925"/>
            <a:ext cx="647700" cy="504825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1" name="Oval 298"/>
          <p:cNvSpPr>
            <a:spLocks noChangeArrowheads="1"/>
          </p:cNvSpPr>
          <p:nvPr/>
        </p:nvSpPr>
        <p:spPr bwMode="auto">
          <a:xfrm>
            <a:off x="1547813" y="5516563"/>
            <a:ext cx="215900" cy="43338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2" name="Oval 299"/>
          <p:cNvSpPr>
            <a:spLocks noChangeArrowheads="1"/>
          </p:cNvSpPr>
          <p:nvPr/>
        </p:nvSpPr>
        <p:spPr bwMode="auto">
          <a:xfrm>
            <a:off x="1619250" y="4797425"/>
            <a:ext cx="215900" cy="7921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3" name="Oval 300"/>
          <p:cNvSpPr>
            <a:spLocks noChangeArrowheads="1"/>
          </p:cNvSpPr>
          <p:nvPr/>
        </p:nvSpPr>
        <p:spPr bwMode="auto">
          <a:xfrm>
            <a:off x="1908175" y="4149725"/>
            <a:ext cx="215900" cy="792163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4" name="Oval 301"/>
          <p:cNvSpPr>
            <a:spLocks noChangeArrowheads="1"/>
          </p:cNvSpPr>
          <p:nvPr/>
        </p:nvSpPr>
        <p:spPr bwMode="auto">
          <a:xfrm>
            <a:off x="2700338" y="3789363"/>
            <a:ext cx="287337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5" name="Oval 302"/>
          <p:cNvSpPr>
            <a:spLocks noChangeArrowheads="1"/>
          </p:cNvSpPr>
          <p:nvPr/>
        </p:nvSpPr>
        <p:spPr bwMode="auto">
          <a:xfrm>
            <a:off x="2339975" y="3860800"/>
            <a:ext cx="431800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73766" name="Oval 303"/>
          <p:cNvSpPr>
            <a:spLocks noChangeArrowheads="1"/>
          </p:cNvSpPr>
          <p:nvPr/>
        </p:nvSpPr>
        <p:spPr bwMode="auto">
          <a:xfrm>
            <a:off x="1979613" y="3789363"/>
            <a:ext cx="431800" cy="64770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42" name="5-Point Star 41"/>
          <p:cNvSpPr/>
          <p:nvPr/>
        </p:nvSpPr>
        <p:spPr bwMode="auto">
          <a:xfrm>
            <a:off x="1619250" y="3860800"/>
            <a:ext cx="288925" cy="360363"/>
          </a:xfrm>
          <a:prstGeom prst="star5">
            <a:avLst/>
          </a:prstGeom>
          <a:solidFill>
            <a:srgbClr val="0000FF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395288" y="3697288"/>
            <a:ext cx="12969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400">
                <a:solidFill>
                  <a:srgbClr val="0000FF"/>
                </a:solidFill>
              </a:rPr>
              <a:t>User Current Location</a:t>
            </a:r>
          </a:p>
        </p:txBody>
      </p:sp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1979613" y="3789363"/>
            <a:ext cx="2808287" cy="719137"/>
            <a:chOff x="1979712" y="3789040"/>
            <a:chExt cx="2808312" cy="720080"/>
          </a:xfrm>
        </p:grpSpPr>
        <p:sp>
          <p:nvSpPr>
            <p:cNvPr id="73775" name="Oval 46"/>
            <p:cNvSpPr>
              <a:spLocks noChangeArrowheads="1"/>
            </p:cNvSpPr>
            <p:nvPr/>
          </p:nvSpPr>
          <p:spPr bwMode="auto">
            <a:xfrm>
              <a:off x="2987824" y="4077072"/>
              <a:ext cx="504056" cy="360040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6" name="Oval 47"/>
            <p:cNvSpPr>
              <a:spLocks noChangeArrowheads="1"/>
            </p:cNvSpPr>
            <p:nvPr/>
          </p:nvSpPr>
          <p:spPr bwMode="auto">
            <a:xfrm>
              <a:off x="4355976" y="3861048"/>
              <a:ext cx="432048" cy="576064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7" name="Oval 48"/>
            <p:cNvSpPr>
              <a:spLocks noChangeArrowheads="1"/>
            </p:cNvSpPr>
            <p:nvPr/>
          </p:nvSpPr>
          <p:spPr bwMode="auto">
            <a:xfrm>
              <a:off x="3779912" y="4149080"/>
              <a:ext cx="576064" cy="28803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8" name="Oval 49"/>
            <p:cNvSpPr>
              <a:spLocks noChangeArrowheads="1"/>
            </p:cNvSpPr>
            <p:nvPr/>
          </p:nvSpPr>
          <p:spPr bwMode="auto">
            <a:xfrm>
              <a:off x="3419872" y="4005064"/>
              <a:ext cx="432048" cy="432048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79" name="Oval 50"/>
            <p:cNvSpPr>
              <a:spLocks noChangeArrowheads="1"/>
            </p:cNvSpPr>
            <p:nvPr/>
          </p:nvSpPr>
          <p:spPr bwMode="auto">
            <a:xfrm>
              <a:off x="2699792" y="3789040"/>
              <a:ext cx="288032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80" name="Oval 51"/>
            <p:cNvSpPr>
              <a:spLocks noChangeArrowheads="1"/>
            </p:cNvSpPr>
            <p:nvPr/>
          </p:nvSpPr>
          <p:spPr bwMode="auto">
            <a:xfrm>
              <a:off x="2339752" y="3861048"/>
              <a:ext cx="432048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  <p:sp>
          <p:nvSpPr>
            <p:cNvPr id="73781" name="Oval 52"/>
            <p:cNvSpPr>
              <a:spLocks noChangeArrowheads="1"/>
            </p:cNvSpPr>
            <p:nvPr/>
          </p:nvSpPr>
          <p:spPr bwMode="auto">
            <a:xfrm>
              <a:off x="1979712" y="3789040"/>
              <a:ext cx="432048" cy="648072"/>
            </a:xfrm>
            <a:prstGeom prst="ellipse">
              <a:avLst/>
            </a:prstGeom>
            <a:noFill/>
            <a:ln w="38100">
              <a:solidFill>
                <a:srgbClr val="007A37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endParaRPr lang="en-US" altLang="en-US"/>
            </a:p>
          </p:txBody>
        </p:sp>
      </p:grp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132138" y="4292600"/>
            <a:ext cx="431800" cy="431800"/>
          </a:xfrm>
          <a:prstGeom prst="ellipse">
            <a:avLst/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059113" y="4652963"/>
            <a:ext cx="504825" cy="647700"/>
          </a:xfrm>
          <a:prstGeom prst="ellipse">
            <a:avLst/>
          </a:prstGeom>
          <a:noFill/>
          <a:ln w="38100">
            <a:solidFill>
              <a:srgbClr val="007A3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55" name="Freeform 54"/>
          <p:cNvSpPr>
            <a:spLocks/>
          </p:cNvSpPr>
          <p:nvPr/>
        </p:nvSpPr>
        <p:spPr bwMode="auto">
          <a:xfrm>
            <a:off x="1660525" y="4005263"/>
            <a:ext cx="4664075" cy="2166937"/>
          </a:xfrm>
          <a:custGeom>
            <a:avLst/>
            <a:gdLst>
              <a:gd name="T0" fmla="*/ 92075 w 4664075"/>
              <a:gd name="T1" fmla="*/ 1853563 h 2282825"/>
              <a:gd name="T2" fmla="*/ 644525 w 4664075"/>
              <a:gd name="T3" fmla="*/ 244907 h 2282825"/>
              <a:gd name="T4" fmla="*/ 3959230 w 4664075"/>
              <a:gd name="T5" fmla="*/ 384118 h 2282825"/>
              <a:gd name="T6" fmla="*/ 4664075 w 4664075"/>
              <a:gd name="T7" fmla="*/ 1652481 h 2282825"/>
              <a:gd name="T8" fmla="*/ 0 60000 65536"/>
              <a:gd name="T9" fmla="*/ 0 60000 65536"/>
              <a:gd name="T10" fmla="*/ 0 60000 65536"/>
              <a:gd name="T11" fmla="*/ 0 60000 65536"/>
              <a:gd name="T12" fmla="*/ 0 w 4664075"/>
              <a:gd name="T13" fmla="*/ 0 h 2282825"/>
              <a:gd name="T14" fmla="*/ 4664075 w 4664075"/>
              <a:gd name="T15" fmla="*/ 2282825 h 22828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664075" h="2282825">
                <a:moveTo>
                  <a:pt x="92075" y="2282825"/>
                </a:moveTo>
                <a:cubicBezTo>
                  <a:pt x="46037" y="1443037"/>
                  <a:pt x="0" y="603250"/>
                  <a:pt x="644525" y="301625"/>
                </a:cubicBezTo>
                <a:cubicBezTo>
                  <a:pt x="1289050" y="0"/>
                  <a:pt x="3289300" y="184150"/>
                  <a:pt x="3959225" y="473075"/>
                </a:cubicBezTo>
                <a:cubicBezTo>
                  <a:pt x="4629150" y="762000"/>
                  <a:pt x="4422775" y="2105025"/>
                  <a:pt x="4664075" y="2035175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Freeform 57"/>
          <p:cNvSpPr>
            <a:spLocks/>
          </p:cNvSpPr>
          <p:nvPr/>
        </p:nvSpPr>
        <p:spPr bwMode="auto">
          <a:xfrm>
            <a:off x="4600575" y="3740150"/>
            <a:ext cx="3336925" cy="2968625"/>
          </a:xfrm>
          <a:custGeom>
            <a:avLst/>
            <a:gdLst>
              <a:gd name="T0" fmla="*/ 276225 w 3336925"/>
              <a:gd name="T1" fmla="*/ 2355851 h 2968625"/>
              <a:gd name="T2" fmla="*/ 409575 w 3336925"/>
              <a:gd name="T3" fmla="*/ 298450 h 2968625"/>
              <a:gd name="T4" fmla="*/ 2733675 w 3336925"/>
              <a:gd name="T5" fmla="*/ 565150 h 2968625"/>
              <a:gd name="T6" fmla="*/ 3305175 w 3336925"/>
              <a:gd name="T7" fmla="*/ 2279651 h 2968625"/>
              <a:gd name="T8" fmla="*/ 0 60000 65536"/>
              <a:gd name="T9" fmla="*/ 0 60000 65536"/>
              <a:gd name="T10" fmla="*/ 0 60000 65536"/>
              <a:gd name="T11" fmla="*/ 0 60000 65536"/>
              <a:gd name="T12" fmla="*/ 0 w 3336925"/>
              <a:gd name="T13" fmla="*/ 0 h 2968625"/>
              <a:gd name="T14" fmla="*/ 3336925 w 3336925"/>
              <a:gd name="T15" fmla="*/ 2968625 h 296862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3336925" h="2968625">
                <a:moveTo>
                  <a:pt x="276225" y="2355850"/>
                </a:moveTo>
                <a:cubicBezTo>
                  <a:pt x="138112" y="1476375"/>
                  <a:pt x="0" y="596900"/>
                  <a:pt x="409575" y="298450"/>
                </a:cubicBezTo>
                <a:cubicBezTo>
                  <a:pt x="819150" y="0"/>
                  <a:pt x="2251075" y="234950"/>
                  <a:pt x="2733675" y="565150"/>
                </a:cubicBezTo>
                <a:cubicBezTo>
                  <a:pt x="3216275" y="895350"/>
                  <a:pt x="3336925" y="2968625"/>
                  <a:pt x="3305175" y="2279650"/>
                </a:cubicBezTo>
              </a:path>
            </a:pathLst>
          </a:custGeom>
          <a:noFill/>
          <a:ln w="38100" cap="flat" cmpd="sng">
            <a:solidFill>
              <a:srgbClr val="007A37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Freeform 58"/>
          <p:cNvSpPr>
            <a:spLocks/>
          </p:cNvSpPr>
          <p:nvPr/>
        </p:nvSpPr>
        <p:spPr bwMode="auto">
          <a:xfrm>
            <a:off x="1979613" y="4076700"/>
            <a:ext cx="1584325" cy="1296988"/>
          </a:xfrm>
          <a:custGeom>
            <a:avLst/>
            <a:gdLst>
              <a:gd name="T0" fmla="*/ 1944931 w 1409700"/>
              <a:gd name="T1" fmla="*/ 315862 h 2076450"/>
              <a:gd name="T2" fmla="*/ 2248828 w 1409700"/>
              <a:gd name="T3" fmla="*/ 5796 h 2076450"/>
              <a:gd name="T4" fmla="*/ 2248828 w 1409700"/>
              <a:gd name="T5" fmla="*/ 5796 h 2076450"/>
              <a:gd name="T6" fmla="*/ 151948 w 1409700"/>
              <a:gd name="T7" fmla="*/ 0 h 2076450"/>
              <a:gd name="T8" fmla="*/ 0 60000 65536"/>
              <a:gd name="T9" fmla="*/ 0 60000 65536"/>
              <a:gd name="T10" fmla="*/ 0 60000 65536"/>
              <a:gd name="T11" fmla="*/ 0 60000 65536"/>
              <a:gd name="T12" fmla="*/ 0 w 1409700"/>
              <a:gd name="T13" fmla="*/ 0 h 2076450"/>
              <a:gd name="T14" fmla="*/ 1409700 w 1409700"/>
              <a:gd name="T15" fmla="*/ 2076450 h 207645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09700" h="2076450">
                <a:moveTo>
                  <a:pt x="1219200" y="2076450"/>
                </a:moveTo>
                <a:lnTo>
                  <a:pt x="1409700" y="38100"/>
                </a:lnTo>
                <a:cubicBezTo>
                  <a:pt x="1190625" y="31750"/>
                  <a:pt x="0" y="171450"/>
                  <a:pt x="95250" y="0"/>
                </a:cubicBezTo>
              </a:path>
            </a:pathLst>
          </a:cu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819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56" grpId="0" animBg="1"/>
      <p:bldP spid="57" grpId="0" animBg="1"/>
      <p:bldP spid="55" grpId="0" animBg="1"/>
      <p:bldP spid="58" grpId="0" animBg="1"/>
      <p:bldP spid="5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Presentation Outline</a:t>
            </a:r>
            <a:endParaRPr lang="en-US" dirty="0"/>
          </a:p>
        </p:txBody>
      </p:sp>
      <p:sp>
        <p:nvSpPr>
          <p:cNvPr id="77826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5184775"/>
          </a:xfrm>
        </p:spPr>
        <p:txBody>
          <a:bodyPr/>
          <a:lstStyle/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Introduction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Accuracy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MDM’12, IPSN’14, IPSN’15.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Location Privacy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HotPlanet’12, IEEE TKDE’15</a:t>
            </a:r>
          </a:p>
          <a:p>
            <a:pPr marL="514350" indent="-514350">
              <a:lnSpc>
                <a:spcPct val="90000"/>
              </a:lnSpc>
            </a:pPr>
            <a:r>
              <a:rPr lang="en-US" altLang="en-US" sz="4000">
                <a:solidFill>
                  <a:schemeClr val="bg2"/>
                </a:solidFill>
                <a:ea typeface="ＭＳ Ｐゴシック" charset="-128"/>
              </a:rPr>
              <a:t>Radiomap Prefetching </a:t>
            </a:r>
          </a:p>
          <a:p>
            <a:pPr marL="914400" lvl="1" indent="-514350">
              <a:lnSpc>
                <a:spcPct val="90000"/>
              </a:lnSpc>
            </a:pPr>
            <a:r>
              <a:rPr lang="en-US" altLang="en-US" sz="3600">
                <a:solidFill>
                  <a:schemeClr val="bg2"/>
                </a:solidFill>
                <a:ea typeface="ＭＳ Ｐゴシック" charset="-128"/>
              </a:rPr>
              <a:t>MDM’15</a:t>
            </a:r>
            <a:endParaRPr lang="en-US" altLang="en-US">
              <a:solidFill>
                <a:schemeClr val="bg2"/>
              </a:solidFill>
              <a:ea typeface="ＭＳ Ｐゴシック" charset="-128"/>
            </a:endParaRPr>
          </a:p>
          <a:p>
            <a:pPr marL="514350" indent="-514350">
              <a:lnSpc>
                <a:spcPct val="90000"/>
              </a:lnSpc>
            </a:pPr>
            <a:r>
              <a:rPr lang="en-US" altLang="en-US" sz="4000" b="1">
                <a:solidFill>
                  <a:srgbClr val="FF0000"/>
                </a:solidFill>
                <a:ea typeface="ＭＳ Ｐゴシック" charset="-128"/>
              </a:rPr>
              <a:t>Future Challenges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4978400" cy="5073650"/>
          </a:xfrm>
        </p:spPr>
        <p:txBody>
          <a:bodyPr/>
          <a:lstStyle/>
          <a:p>
            <a:pPr marL="347663" indent="-347663"/>
            <a:r>
              <a:rPr lang="en-US" altLang="en-US" sz="2400">
                <a:ea typeface="ＭＳ Ｐゴシック" charset="-128"/>
              </a:rPr>
              <a:t>Massively </a:t>
            </a:r>
            <a:r>
              <a:rPr lang="en-US" altLang="en-US" sz="2400" b="1">
                <a:ea typeface="ＭＳ Ｐゴシック" charset="-128"/>
              </a:rPr>
              <a:t>process </a:t>
            </a:r>
            <a:r>
              <a:rPr lang="en-US" altLang="en-US" sz="2400">
                <a:ea typeface="ＭＳ Ｐゴシック" charset="-128"/>
              </a:rPr>
              <a:t>RSS log  traces to generate a valuable Radiomap</a:t>
            </a:r>
            <a:endParaRPr lang="en-US" altLang="en-US" sz="2000">
              <a:ea typeface="ＭＳ Ｐゴシック" charset="-128"/>
            </a:endParaRPr>
          </a:p>
          <a:p>
            <a:pPr marL="347663" indent="-347663"/>
            <a:r>
              <a:rPr lang="en-US" altLang="en-US" sz="2400">
                <a:ea typeface="ＭＳ Ｐゴシック" charset="-128"/>
              </a:rPr>
              <a:t>Processing current logs in Anyplace for a single building takes </a:t>
            </a:r>
            <a:r>
              <a:rPr lang="en-US" altLang="en-US" sz="2400" b="1">
                <a:ea typeface="ＭＳ Ｐゴシック" charset="-128"/>
              </a:rPr>
              <a:t>several minutes</a:t>
            </a:r>
            <a:r>
              <a:rPr lang="en-US" altLang="en-US" sz="2400">
                <a:ea typeface="ＭＳ Ｐゴシック" charset="-128"/>
              </a:rPr>
              <a:t>!</a:t>
            </a:r>
          </a:p>
          <a:p>
            <a:pPr marL="347663" indent="-347663"/>
            <a:r>
              <a:rPr lang="en-US" altLang="en-US" sz="2400">
                <a:ea typeface="ＭＳ Ｐゴシック" charset="-128"/>
              </a:rPr>
              <a:t>Challenges in MapReduce: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Collect Statistics (count, RSSI mean and standard deviation)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Remove Outlier Values.</a:t>
            </a:r>
          </a:p>
          <a:p>
            <a:pPr marL="914400" lvl="1" indent="-514350"/>
            <a:r>
              <a:rPr lang="en-US" altLang="en-US" sz="2400">
                <a:ea typeface="ＭＳ Ｐゴシック" charset="-128"/>
              </a:rPr>
              <a:t>Handle Diversity Issues </a:t>
            </a:r>
          </a:p>
        </p:txBody>
      </p:sp>
      <p:pic>
        <p:nvPicPr>
          <p:cNvPr id="5" name="Picture 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4149725"/>
            <a:ext cx="35290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196975"/>
            <a:ext cx="3600450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606" name="Straight Arrow Connector 10"/>
          <p:cNvCxnSpPr>
            <a:cxnSpLocks noChangeShapeType="1"/>
          </p:cNvCxnSpPr>
          <p:nvPr/>
        </p:nvCxnSpPr>
        <p:spPr bwMode="auto">
          <a:xfrm>
            <a:off x="7019925" y="3644900"/>
            <a:ext cx="0" cy="504825"/>
          </a:xfrm>
          <a:prstGeom prst="straightConnector1">
            <a:avLst/>
          </a:prstGeom>
          <a:noFill/>
          <a:ln w="762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125538"/>
            <a:ext cx="3584575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Big-Data Challenges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4402138" cy="5073650"/>
          </a:xfrm>
        </p:spPr>
        <p:txBody>
          <a:bodyPr/>
          <a:lstStyle/>
          <a:p>
            <a:pPr marL="347663" indent="-347663"/>
            <a:r>
              <a:rPr lang="en-US" altLang="en-US" sz="2800" b="1">
                <a:ea typeface="ＭＳ Ｐゴシック" charset="-128"/>
              </a:rPr>
              <a:t>Quality: </a:t>
            </a:r>
            <a:r>
              <a:rPr lang="en-US" altLang="en-US" sz="2800">
                <a:ea typeface="ＭＳ Ｐゴシック" charset="-128"/>
              </a:rPr>
              <a:t>Unreliable Crowdsourcers, Multi-device Issues, Hardware Outliers, Temporal Decay, etc.</a:t>
            </a:r>
          </a:p>
          <a:p>
            <a:pPr marL="747713" lvl="1" indent="-347663"/>
            <a:r>
              <a:rPr lang="en-US" altLang="en-US" sz="2400" b="1" i="1">
                <a:ea typeface="ＭＳ Ｐゴシック" charset="-128"/>
              </a:rPr>
              <a:t>Remark: </a:t>
            </a:r>
            <a:r>
              <a:rPr lang="en-US" altLang="en-US" sz="2400" i="1">
                <a:ea typeface="ＭＳ Ｐゴシック" charset="-128"/>
              </a:rPr>
              <a:t>There is a Linear Relation between RSS values of devices.</a:t>
            </a:r>
          </a:p>
          <a:p>
            <a:pPr marL="747713" lvl="1" indent="-347663"/>
            <a:r>
              <a:rPr lang="en-US" altLang="en-US" sz="2400" b="1" i="1">
                <a:ea typeface="ＭＳ Ｐゴシック" charset="-128"/>
              </a:rPr>
              <a:t>Challenge: </a:t>
            </a:r>
            <a:r>
              <a:rPr lang="en-US" altLang="en-US" sz="2400" i="1">
                <a:ea typeface="ＭＳ Ｐゴシック" charset="-128"/>
              </a:rPr>
              <a:t>Can we exploit this to align reported RSS values?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104900"/>
            <a:ext cx="4032250" cy="446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5570538"/>
            <a:ext cx="80645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/>
              <a:t>"Crowdsourced Indoor Localization for Diverse Devices through Radiomap Fusion", C. Laoudias, D. Zeinalipour-Yazti and C. G. Panayiotou, "Proceedings of the 4th Intl. Conference on Indoor Positioning and Indoor Navigation" (IPIN '13), Montbeliard-Belfort France, 2013. </a:t>
            </a:r>
            <a:endParaRPr lang="en-US" altLang="en-US" sz="2400" b="0"/>
          </a:p>
        </p:txBody>
      </p:sp>
      <p:pic>
        <p:nvPicPr>
          <p:cNvPr id="8192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981075"/>
            <a:ext cx="390207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Crowdsourcing Challenges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033463"/>
            <a:ext cx="8458200" cy="5073650"/>
          </a:xfrm>
        </p:spPr>
        <p:txBody>
          <a:bodyPr/>
          <a:lstStyle/>
          <a:p>
            <a:pPr marL="347663" indent="-347663"/>
            <a:r>
              <a:rPr lang="en-US" altLang="en-US" sz="2800" b="1" dirty="0" smtClean="0">
                <a:ea typeface="ＭＳ Ｐゴシック" charset="-128"/>
              </a:rPr>
              <a:t>Problem: </a:t>
            </a:r>
            <a:r>
              <a:rPr lang="en-US" altLang="en-US" sz="2800" dirty="0" smtClean="0">
                <a:ea typeface="ＭＳ Ｐゴシック" charset="-128"/>
              </a:rPr>
              <a:t>There is a mismatch between density of fingerprints and accuracy of the </a:t>
            </a:r>
            <a:r>
              <a:rPr lang="en-US" altLang="en-US" sz="2800" dirty="0" err="1" smtClean="0">
                <a:ea typeface="ＭＳ Ｐゴシック" charset="-128"/>
              </a:rPr>
              <a:t>RadioMap</a:t>
            </a:r>
            <a:r>
              <a:rPr lang="en-US" altLang="en-US" sz="2800" dirty="0" smtClean="0">
                <a:ea typeface="ＭＳ Ｐゴシック" charset="-128"/>
              </a:rPr>
              <a:t> (RM).</a:t>
            </a:r>
          </a:p>
          <a:p>
            <a:pPr marL="347663" indent="-347663"/>
            <a:r>
              <a:rPr lang="en-US" altLang="en-US" sz="2800" b="1" dirty="0" smtClean="0">
                <a:ea typeface="ＭＳ Ｐゴシック" charset="-128"/>
              </a:rPr>
              <a:t>Solution: </a:t>
            </a:r>
            <a:r>
              <a:rPr lang="en-US" altLang="en-US" sz="2800" dirty="0" smtClean="0">
                <a:ea typeface="ＭＳ Ｐゴシック" charset="-128"/>
              </a:rPr>
              <a:t>We use generic interpolation and a tool from estimation statistics to identify an accuracy estimator (lower bound)</a:t>
            </a:r>
            <a:endParaRPr lang="en-US" altLang="en-US" sz="2800" dirty="0">
              <a:ea typeface="ＭＳ Ｐゴシック" charset="-128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750" y="5570538"/>
            <a:ext cx="80645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7663" indent="-347663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b="0" dirty="0" smtClean="0"/>
              <a:t>	"</a:t>
            </a:r>
            <a:r>
              <a:rPr lang="en-US" altLang="en-US" sz="1400" b="0" dirty="0"/>
              <a:t>Indoor Localization Accuracy Estimation from Fingerprint Data", </a:t>
            </a:r>
            <a:r>
              <a:rPr lang="en-US" altLang="en-US" sz="1400" b="0" dirty="0" err="1"/>
              <a:t>Artyom</a:t>
            </a:r>
            <a:r>
              <a:rPr lang="en-US" altLang="en-US" sz="1400" b="0" dirty="0"/>
              <a:t> </a:t>
            </a:r>
            <a:r>
              <a:rPr lang="en-US" altLang="en-US" sz="1400" b="0" dirty="0" err="1"/>
              <a:t>Nikitin</a:t>
            </a:r>
            <a:r>
              <a:rPr lang="en-US" altLang="en-US" sz="1400" b="0" dirty="0"/>
              <a:t>, Georgios </a:t>
            </a:r>
            <a:r>
              <a:rPr lang="en-US" altLang="en-US" sz="1400" b="0" dirty="0" err="1"/>
              <a:t>Chatzimilioudis</a:t>
            </a:r>
            <a:r>
              <a:rPr lang="en-US" altLang="en-US" sz="1400" b="0" dirty="0"/>
              <a:t>, Christos </a:t>
            </a:r>
            <a:r>
              <a:rPr lang="en-US" altLang="en-US" sz="1400" b="0" dirty="0" err="1"/>
              <a:t>Laoudias</a:t>
            </a:r>
            <a:r>
              <a:rPr lang="en-US" altLang="en-US" sz="1400" b="0" dirty="0"/>
              <a:t>, </a:t>
            </a:r>
            <a:r>
              <a:rPr lang="en-US" altLang="en-US" sz="1400" b="0" dirty="0" err="1"/>
              <a:t>Panagiotis</a:t>
            </a:r>
            <a:r>
              <a:rPr lang="en-US" altLang="en-US" sz="1400" b="0" dirty="0"/>
              <a:t> </a:t>
            </a:r>
            <a:r>
              <a:rPr lang="en-US" altLang="en-US" sz="1400" b="0" dirty="0" err="1"/>
              <a:t>Karras</a:t>
            </a:r>
            <a:r>
              <a:rPr lang="en-US" altLang="en-US" sz="1400" b="0" dirty="0"/>
              <a:t> and </a:t>
            </a:r>
            <a:r>
              <a:rPr lang="en-US" altLang="en-US" sz="1400" b="0" dirty="0" err="1"/>
              <a:t>Demetrios</a:t>
            </a:r>
            <a:r>
              <a:rPr lang="en-US" altLang="en-US" sz="1400" b="0" dirty="0"/>
              <a:t> Zeinalipour-</a:t>
            </a:r>
            <a:r>
              <a:rPr lang="en-US" altLang="en-US" sz="1400" b="0" dirty="0" err="1"/>
              <a:t>Yazti</a:t>
            </a:r>
            <a:r>
              <a:rPr lang="en-US" altLang="en-US" sz="1400" b="0" dirty="0" smtClean="0"/>
              <a:t>, </a:t>
            </a:r>
          </a:p>
          <a:p>
            <a:pPr eaLnBrk="1" hangingPunct="1"/>
            <a:r>
              <a:rPr lang="en-US" altLang="en-US" sz="1400" b="0" dirty="0"/>
              <a:t>	</a:t>
            </a:r>
            <a:r>
              <a:rPr lang="en-US" altLang="en-US" sz="1400" b="0" dirty="0" smtClean="0"/>
              <a:t>In IEEE MDM’17,  </a:t>
            </a:r>
            <a:r>
              <a:rPr lang="en-US" altLang="en-US" sz="1400" b="0" dirty="0"/>
              <a:t>Daejeon, South </a:t>
            </a:r>
            <a:r>
              <a:rPr lang="en-US" altLang="en-US" sz="1400" b="0" dirty="0" smtClean="0"/>
              <a:t>Korea, 2017 (</a:t>
            </a:r>
            <a:r>
              <a:rPr lang="en-US" altLang="en-US" sz="1400" dirty="0" smtClean="0"/>
              <a:t>Honorable Mention!</a:t>
            </a:r>
            <a:r>
              <a:rPr lang="en-US" altLang="en-US" sz="1400" b="0" dirty="0" smtClean="0"/>
              <a:t>)</a:t>
            </a:r>
            <a:endParaRPr lang="en-US" altLang="en-US" sz="2400" b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40" y="3452590"/>
            <a:ext cx="2109019" cy="22086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9588" y="3540221"/>
            <a:ext cx="2132492" cy="2121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9382" y="3181809"/>
            <a:ext cx="1971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RM Density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05283" y="3181808"/>
            <a:ext cx="21193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</a:rPr>
              <a:t>RM Accuracy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0795" y="3820304"/>
            <a:ext cx="2747854" cy="17158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385" y="2906617"/>
            <a:ext cx="1766543" cy="1251643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Crowdsourcing Challenges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682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Indoor Applications</a:t>
            </a:r>
            <a:endParaRPr lang="en-GB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979488"/>
            <a:ext cx="8363272" cy="5041900"/>
          </a:xfrm>
        </p:spPr>
        <p:txBody>
          <a:bodyPr/>
          <a:lstStyle/>
          <a:p>
            <a:pPr marL="514350" indent="-514350"/>
            <a:r>
              <a:rPr lang="en-US" altLang="en-US" sz="2400" b="1" dirty="0">
                <a:ea typeface="ＭＳ Ｐゴシック" charset="-128"/>
              </a:rPr>
              <a:t>Huge spectrum of indoor apps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Navigation, Manufacturing, Asset Tracking, Inventory </a:t>
            </a:r>
            <a:r>
              <a:rPr lang="en-US" altLang="en-US" sz="1800" dirty="0" err="1" smtClean="0">
                <a:ea typeface="ＭＳ Ｐゴシック" charset="-128"/>
              </a:rPr>
              <a:t>Manag</a:t>
            </a:r>
            <a:r>
              <a:rPr lang="en-US" altLang="en-US" sz="1800" dirty="0" smtClean="0">
                <a:ea typeface="ＭＳ Ｐゴシック" charset="-128"/>
              </a:rPr>
              <a:t>.</a:t>
            </a:r>
            <a:r>
              <a:rPr lang="en-US" altLang="en-US" sz="1800" dirty="0">
                <a:ea typeface="ＭＳ Ｐゴシック" charset="-128"/>
              </a:rPr>
              <a:t>	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Healthcare, Smart Houses, Elderly support, Fitness apps</a:t>
            </a:r>
          </a:p>
          <a:p>
            <a:pPr marL="914400" lvl="1" indent="-514350"/>
            <a:r>
              <a:rPr lang="en-US" altLang="en-US" sz="1800" dirty="0">
                <a:ea typeface="ＭＳ Ｐゴシック" charset="-128"/>
              </a:rPr>
              <a:t>Augmented Reality and many more.</a:t>
            </a:r>
          </a:p>
          <a:p>
            <a:pPr marL="514350" indent="-514350"/>
            <a:r>
              <a:rPr lang="en-US" altLang="en-US" sz="2400" b="1" dirty="0">
                <a:ea typeface="ＭＳ Ｐゴシック" charset="-128"/>
              </a:rPr>
              <a:t>Indoor Revenues expected reach 10B USD in 2020</a:t>
            </a:r>
          </a:p>
          <a:p>
            <a:pPr marL="914400" lvl="1" indent="-514350"/>
            <a:r>
              <a:rPr lang="en-US" altLang="en-US" sz="1800" i="1" dirty="0" err="1">
                <a:ea typeface="ＭＳ Ｐゴシック" charset="-128"/>
              </a:rPr>
              <a:t>ABIresearch</a:t>
            </a:r>
            <a:r>
              <a:rPr lang="en-US" altLang="en-US" sz="1800" i="1" dirty="0">
                <a:ea typeface="ＭＳ Ｐゴシック" charset="-128"/>
              </a:rPr>
              <a:t>, “Retail Indoor Location Market Breaks US$10 Billion in 2020”’ Available at: https://</a:t>
            </a:r>
            <a:r>
              <a:rPr lang="en-US" altLang="en-US" sz="1800" i="1" dirty="0" err="1">
                <a:ea typeface="ＭＳ Ｐゴシック" charset="-128"/>
              </a:rPr>
              <a:t>goo.gl</a:t>
            </a:r>
            <a:r>
              <a:rPr lang="en-US" altLang="en-US" sz="1800" i="1" dirty="0">
                <a:ea typeface="ＭＳ Ｐゴシック" charset="-128"/>
              </a:rPr>
              <a:t>/</a:t>
            </a:r>
            <a:r>
              <a:rPr lang="en-US" altLang="en-US" sz="1800" i="1" dirty="0" err="1">
                <a:ea typeface="ＭＳ Ｐゴシック" charset="-128"/>
              </a:rPr>
              <a:t>ehPRMn</a:t>
            </a:r>
            <a:r>
              <a:rPr lang="en-US" altLang="en-US" sz="1800" i="1" dirty="0">
                <a:ea typeface="ＭＳ Ｐゴシック" charset="-128"/>
              </a:rPr>
              <a:t>, May 12, 2015.</a:t>
            </a:r>
          </a:p>
          <a:p>
            <a:pPr marL="514350" indent="-514350"/>
            <a:r>
              <a:rPr lang="en-US" altLang="en-US" sz="2400" b="1" dirty="0">
                <a:ea typeface="ＭＳ Ｐゴシック" charset="-128"/>
              </a:rPr>
              <a:t>Tutorial @ IEEE MDM’15 </a:t>
            </a:r>
          </a:p>
          <a:p>
            <a:pPr marL="914400" lvl="1" indent="-514350"/>
            <a:r>
              <a:rPr lang="en-US" altLang="en-US" sz="1800" b="1" i="1" dirty="0">
                <a:ea typeface="ＭＳ Ｐゴシック" charset="-128"/>
              </a:rPr>
              <a:t>“Mobile Data Management in Indoor Spaces”, </a:t>
            </a:r>
            <a:r>
              <a:rPr lang="en-US" altLang="en-US" sz="1800" i="1" dirty="0">
                <a:ea typeface="ＭＳ Ｐゴシック" charset="-128"/>
              </a:rPr>
              <a:t>Christos </a:t>
            </a:r>
            <a:r>
              <a:rPr lang="en-US" altLang="en-US" sz="1800" i="1" dirty="0" err="1">
                <a:ea typeface="ＭＳ Ｐゴシック" charset="-128"/>
              </a:rPr>
              <a:t>Laoudias</a:t>
            </a:r>
            <a:r>
              <a:rPr lang="en-US" altLang="en-US" sz="1800" i="1" dirty="0">
                <a:ea typeface="ＭＳ Ｐゴシック" charset="-128"/>
              </a:rPr>
              <a:t> and </a:t>
            </a:r>
            <a:r>
              <a:rPr lang="en-US" altLang="en-US" sz="1800" i="1" dirty="0" err="1">
                <a:ea typeface="ＭＳ Ｐゴシック" charset="-128"/>
              </a:rPr>
              <a:t>Demetrios</a:t>
            </a:r>
            <a:r>
              <a:rPr lang="en-US" altLang="en-US" sz="1800" i="1" dirty="0">
                <a:ea typeface="ＭＳ Ｐゴシック" charset="-128"/>
              </a:rPr>
              <a:t> Zeinalipour-</a:t>
            </a:r>
            <a:r>
              <a:rPr lang="en-US" altLang="en-US" sz="1800" i="1" dirty="0" err="1">
                <a:ea typeface="ＭＳ Ｐゴシック" charset="-128"/>
              </a:rPr>
              <a:t>Yazti</a:t>
            </a:r>
            <a:endParaRPr lang="en-US" altLang="en-US" sz="1800" i="1" dirty="0">
              <a:ea typeface="ＭＳ Ｐゴシック" charset="-128"/>
            </a:endParaRPr>
          </a:p>
          <a:p>
            <a:pPr marL="914400" lvl="1" indent="-514350"/>
            <a:r>
              <a:rPr lang="en-US" altLang="en-US" sz="1800" i="1" dirty="0">
                <a:ea typeface="ＭＳ Ｐゴシック" charset="-128"/>
              </a:rPr>
              <a:t>Slides available: </a:t>
            </a:r>
            <a:r>
              <a:rPr lang="en-US" altLang="en-US" sz="1800" i="1" dirty="0">
                <a:ea typeface="ＭＳ Ｐゴシック" charset="-128"/>
                <a:hlinkClick r:id="rId3"/>
              </a:rPr>
              <a:t>http://goo.gl/70JV4q</a:t>
            </a:r>
            <a:r>
              <a:rPr lang="en-US" altLang="en-US" sz="1800" i="1" dirty="0">
                <a:ea typeface="ＭＳ Ｐゴシック" charset="-128"/>
              </a:rPr>
              <a:t> 	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400" y="5205413"/>
            <a:ext cx="1722438" cy="12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5205413"/>
            <a:ext cx="1803400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4149725"/>
            <a:ext cx="3268662" cy="236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2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</a:rPr>
              <a:t>Modeling Challenges</a:t>
            </a:r>
            <a:endParaRPr lang="en-US" dirty="0"/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>
          <a:xfrm>
            <a:off x="457200" y="981075"/>
            <a:ext cx="8229600" cy="2016125"/>
          </a:xfrm>
        </p:spPr>
        <p:txBody>
          <a:bodyPr/>
          <a:lstStyle/>
          <a:p>
            <a:pPr marL="514350" indent="-514350"/>
            <a:r>
              <a:rPr lang="en-US" altLang="en-US" sz="2400">
                <a:ea typeface="ＭＳ Ｐゴシック" charset="-128"/>
              </a:rPr>
              <a:t>Indoor spaces exhibit </a:t>
            </a:r>
            <a:r>
              <a:rPr lang="en-US" altLang="en-US" sz="2400" b="1">
                <a:ea typeface="ＭＳ Ｐゴシック" charset="-128"/>
              </a:rPr>
              <a:t>complex topologies</a:t>
            </a:r>
            <a:r>
              <a:rPr lang="en-US" altLang="en-US" sz="2400">
                <a:ea typeface="ＭＳ Ｐゴシック" charset="-128"/>
              </a:rPr>
              <a:t>. They are composed of entities that are unique to indoor settings: </a:t>
            </a:r>
          </a:p>
          <a:p>
            <a:pPr marL="914400" lvl="1" indent="-514350"/>
            <a:r>
              <a:rPr lang="en-US" altLang="en-US" sz="2000">
                <a:ea typeface="ＭＳ Ｐゴシック" charset="-128"/>
              </a:rPr>
              <a:t>e.g., </a:t>
            </a:r>
            <a:r>
              <a:rPr lang="en-US" altLang="en-US" sz="2000" b="1">
                <a:ea typeface="ＭＳ Ｐゴシック" charset="-128"/>
              </a:rPr>
              <a:t>rooms</a:t>
            </a:r>
            <a:r>
              <a:rPr lang="en-US" altLang="en-US" sz="2000">
                <a:ea typeface="ＭＳ Ｐゴシック" charset="-128"/>
              </a:rPr>
              <a:t> and </a:t>
            </a:r>
            <a:r>
              <a:rPr lang="en-US" altLang="en-US" sz="2000" b="1">
                <a:ea typeface="ＭＳ Ｐゴシック" charset="-128"/>
              </a:rPr>
              <a:t>hallways</a:t>
            </a:r>
            <a:r>
              <a:rPr lang="en-US" altLang="en-US" sz="2000">
                <a:ea typeface="ＭＳ Ｐゴシック" charset="-128"/>
              </a:rPr>
              <a:t> that are connected by doors.</a:t>
            </a:r>
          </a:p>
          <a:p>
            <a:pPr marL="914400" lvl="1" indent="-514350"/>
            <a:r>
              <a:rPr lang="en-US" altLang="en-US" sz="1800">
                <a:ea typeface="ＭＳ Ｐゴシック" charset="-128"/>
              </a:rPr>
              <a:t>Conventional Euclidean distances are inapplicable in indoor space, e.g., </a:t>
            </a:r>
            <a:r>
              <a:rPr lang="en-US" altLang="en-US" sz="2000" i="1">
                <a:ea typeface="ＭＳ Ｐゴシック" charset="-128"/>
              </a:rPr>
              <a:t>NN of p1 is p2 not p3.</a:t>
            </a:r>
          </a:p>
          <a:p>
            <a:pPr marL="914400" lvl="1" indent="-514350"/>
            <a:endParaRPr lang="en-US" altLang="en-US" sz="2000">
              <a:ea typeface="ＭＳ Ｐゴシック" charset="-128"/>
            </a:endParaRPr>
          </a:p>
          <a:p>
            <a:pPr marL="514350" indent="-514350"/>
            <a:endParaRPr lang="en-US" altLang="en-US" sz="2400">
              <a:ea typeface="ＭＳ Ｐゴシック" charset="-128"/>
            </a:endParaRPr>
          </a:p>
        </p:txBody>
      </p:sp>
      <p:pic>
        <p:nvPicPr>
          <p:cNvPr id="4506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52738"/>
            <a:ext cx="4189413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Box 13"/>
          <p:cNvSpPr txBox="1">
            <a:spLocks noChangeArrowheads="1"/>
          </p:cNvSpPr>
          <p:nvPr/>
        </p:nvSpPr>
        <p:spPr bwMode="auto">
          <a:xfrm>
            <a:off x="184383" y="5940426"/>
            <a:ext cx="58559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sz="1800" b="0" dirty="0"/>
              <a:t>Christian Becker, Frank </a:t>
            </a:r>
            <a:r>
              <a:rPr lang="en-US" sz="1800" b="0" dirty="0" err="1" smtClean="0"/>
              <a:t>Dürr</a:t>
            </a:r>
            <a:r>
              <a:rPr lang="en-US" sz="1800" b="0" dirty="0"/>
              <a:t>, Personal and Ubiquitous Computing, </a:t>
            </a:r>
            <a:r>
              <a:rPr lang="en-US" sz="1800" b="0" dirty="0" smtClean="0"/>
              <a:t>2005 =&gt; Jensen (2010)</a:t>
            </a:r>
            <a:endParaRPr lang="en-US" sz="1800" b="0" dirty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4427538" y="3787775"/>
            <a:ext cx="431800" cy="504825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  <p:pic>
        <p:nvPicPr>
          <p:cNvPr id="7" name="Picture 7" descr="indoorGM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781300"/>
            <a:ext cx="3886200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011863" y="5516563"/>
            <a:ext cx="2592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/>
              <a:t>IndoorGML by OGC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1" grpId="0"/>
      <p:bldP spid="6" grpId="0" animBg="1"/>
      <p:bldP spid="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Anyplace Architecture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4230"/>
            <a:ext cx="8157501" cy="432115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07991" y="5221560"/>
            <a:ext cx="84359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b="0" dirty="0" smtClean="0"/>
              <a:t>	"</a:t>
            </a:r>
            <a:r>
              <a:rPr lang="en-US" sz="1600" b="0" dirty="0" smtClean="0"/>
              <a:t>The Anatomy of the Anyplace Indoor Navigation </a:t>
            </a:r>
            <a:r>
              <a:rPr lang="en-US" sz="1600" b="0" dirty="0" err="1" smtClean="0"/>
              <a:t>Service”</a:t>
            </a:r>
            <a:r>
              <a:rPr lang="en-US" altLang="en-US" sz="1600" b="0" dirty="0" err="1" smtClean="0"/>
              <a:t>Indoor</a:t>
            </a:r>
            <a:r>
              <a:rPr lang="en-US" altLang="en-US" sz="1600" b="0" dirty="0" smtClean="0"/>
              <a:t> Navigation Services", </a:t>
            </a:r>
            <a:r>
              <a:rPr lang="en-US" altLang="en-US" sz="1600" b="0" dirty="0" err="1" smtClean="0"/>
              <a:t>Demetrios</a:t>
            </a:r>
            <a:r>
              <a:rPr lang="en-US" altLang="en-US" sz="1600" b="0" dirty="0" smtClean="0"/>
              <a:t> Zeinalipour-</a:t>
            </a:r>
            <a:r>
              <a:rPr lang="en-US" altLang="en-US" sz="1600" b="0" dirty="0" err="1" smtClean="0"/>
              <a:t>Yazti</a:t>
            </a:r>
            <a:r>
              <a:rPr lang="en-US" altLang="en-US" sz="1600" b="0" dirty="0" smtClean="0"/>
              <a:t>, Christos </a:t>
            </a:r>
            <a:r>
              <a:rPr lang="en-US" altLang="en-US" sz="1600" b="0" dirty="0" err="1" smtClean="0"/>
              <a:t>Laoudias</a:t>
            </a:r>
            <a:r>
              <a:rPr lang="en-US" altLang="en-US" sz="1600" b="0" dirty="0" smtClean="0"/>
              <a:t>, Kyriakos Georgiou and Georgios </a:t>
            </a:r>
            <a:r>
              <a:rPr lang="en-US" altLang="en-US" sz="1600" b="0" dirty="0" err="1" smtClean="0"/>
              <a:t>Chatzimiloudis</a:t>
            </a:r>
            <a:r>
              <a:rPr lang="en-US" altLang="en-US" sz="1600" b="0" dirty="0" smtClean="0"/>
              <a:t>, </a:t>
            </a:r>
            <a:r>
              <a:rPr lang="en-US" altLang="en-US" sz="1600" dirty="0" smtClean="0"/>
              <a:t>ACM SIGSPATIAL Special</a:t>
            </a:r>
            <a:r>
              <a:rPr lang="en-US" altLang="en-US" sz="1600" b="0" dirty="0"/>
              <a:t>, Indoor Spatial Awareness </a:t>
            </a:r>
            <a:r>
              <a:rPr lang="en-US" altLang="en-US" sz="1600" b="0" dirty="0" smtClean="0"/>
              <a:t>II, Volume </a:t>
            </a:r>
            <a:r>
              <a:rPr lang="en-US" altLang="en-US" sz="1600" b="0" dirty="0"/>
              <a:t>9, Number </a:t>
            </a:r>
            <a:r>
              <a:rPr lang="en-US" altLang="en-US" sz="1600" b="0" dirty="0" smtClean="0"/>
              <a:t>2, </a:t>
            </a:r>
            <a:r>
              <a:rPr lang="en-US" altLang="en-US" sz="1600" dirty="0"/>
              <a:t>July </a:t>
            </a:r>
            <a:r>
              <a:rPr lang="en-US" altLang="en-US" sz="1600" dirty="0" smtClean="0"/>
              <a:t>2017</a:t>
            </a:r>
            <a:r>
              <a:rPr lang="en-US" altLang="en-US" sz="1600" b="0" dirty="0" smtClean="0"/>
              <a:t>. </a:t>
            </a:r>
            <a:endParaRPr lang="en-US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38635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1"/>
          <p:cNvSpPr>
            <a:spLocks noChangeArrowheads="1"/>
          </p:cNvSpPr>
          <p:nvPr/>
        </p:nvSpPr>
        <p:spPr bwMode="auto">
          <a:xfrm>
            <a:off x="635000" y="5305425"/>
            <a:ext cx="7993063" cy="647700"/>
          </a:xfrm>
          <a:prstGeom prst="rect">
            <a:avLst/>
          </a:prstGeom>
          <a:solidFill>
            <a:srgbClr val="00355E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altLang="en-US" sz="1800" b="0" dirty="0">
                <a:solidFill>
                  <a:schemeClr val="bg1"/>
                </a:solidFill>
              </a:rPr>
              <a:t>Heidelberg </a:t>
            </a:r>
            <a:r>
              <a:rPr lang="en-US" altLang="en-US" sz="1800" b="0" dirty="0" smtClean="0">
                <a:solidFill>
                  <a:schemeClr val="bg1"/>
                </a:solidFill>
              </a:rPr>
              <a:t>University, Institute for Computer Science,  </a:t>
            </a:r>
            <a:br>
              <a:rPr lang="en-US" altLang="en-US" sz="1800" b="0" dirty="0" smtClean="0">
                <a:solidFill>
                  <a:schemeClr val="bg1"/>
                </a:solidFill>
              </a:rPr>
            </a:br>
            <a:r>
              <a:rPr lang="en-US" altLang="en-US" sz="1800" b="0" dirty="0" smtClean="0">
                <a:solidFill>
                  <a:schemeClr val="bg1"/>
                </a:solidFill>
              </a:rPr>
              <a:t>Heidelberg, Germany, June 6, 2017</a:t>
            </a:r>
            <a:endParaRPr lang="fr-FR" altLang="en-US" sz="1800" b="0" dirty="0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188" y="549275"/>
            <a:ext cx="7961312" cy="1511300"/>
          </a:xfrm>
          <a:solidFill>
            <a:srgbClr val="00355E"/>
          </a:solidFill>
          <a:ln>
            <a:solidFill>
              <a:schemeClr val="tx1"/>
            </a:solidFill>
          </a:ln>
        </p:spPr>
        <p:txBody>
          <a:bodyPr lIns="92075" tIns="46038" rIns="92075" bIns="46038"/>
          <a:lstStyle/>
          <a:p>
            <a:pPr eaLnBrk="1" hangingPunct="1"/>
            <a:r>
              <a:rPr lang="en-US" altLang="en-US" sz="4000" dirty="0">
                <a:solidFill>
                  <a:schemeClr val="bg1"/>
                </a:solidFill>
                <a:ea typeface="ＭＳ Ｐゴシック" charset="-128"/>
              </a:rPr>
              <a:t>Indoor Data Management in Anyplace</a:t>
            </a:r>
            <a:endParaRPr lang="en-US" altLang="en-US" sz="4000" i="1" dirty="0" smtClean="0">
              <a:solidFill>
                <a:schemeClr val="bg1"/>
              </a:solidFill>
              <a:latin typeface="Tahoma" pitchFamily="34" charset="0"/>
              <a:ea typeface="ＭＳ Ｐゴシック" pitchFamily="34" charset="-128"/>
            </a:endParaRPr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611188" y="2170113"/>
            <a:ext cx="7961312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Thanks! Questions?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800" dirty="0" smtClean="0">
                <a:solidFill>
                  <a:schemeClr val="tx1"/>
                </a:solidFill>
              </a:rPr>
              <a:t>Demetris </a:t>
            </a:r>
            <a:r>
              <a:rPr lang="en-US" altLang="en-US" sz="2800" dirty="0">
                <a:solidFill>
                  <a:schemeClr val="tx1"/>
                </a:solidFill>
              </a:rPr>
              <a:t>Zeinalipour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00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Department of Computer Science, University of Cyprus, Cyprus 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solidFill>
                  <a:schemeClr val="tx1"/>
                </a:solidFill>
              </a:rPr>
              <a:t>Humboldt Fellow @ Max Planck Institute for Informatics, Germany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1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>
                <a:latin typeface="Courier New" pitchFamily="49" charset="0"/>
              </a:rPr>
              <a:t>http://</a:t>
            </a:r>
            <a:r>
              <a:rPr lang="en-US" altLang="en-US" sz="2000" b="0" dirty="0" err="1">
                <a:latin typeface="Courier New" pitchFamily="49" charset="0"/>
              </a:rPr>
              <a:t>www.cs.ucy.ac.cy</a:t>
            </a:r>
            <a:r>
              <a:rPr lang="en-US" altLang="en-US" sz="2000" b="0" dirty="0">
                <a:latin typeface="Courier New" pitchFamily="49" charset="0"/>
              </a:rPr>
              <a:t>/~</a:t>
            </a:r>
            <a:r>
              <a:rPr lang="en-US" altLang="en-US" sz="2000" b="0" dirty="0" err="1">
                <a:latin typeface="Courier New" pitchFamily="49" charset="0"/>
              </a:rPr>
              <a:t>dzeina</a:t>
            </a:r>
            <a:r>
              <a:rPr lang="en-US" altLang="en-US" sz="2000" b="0" dirty="0">
                <a:latin typeface="Courier New" pitchFamily="49" charset="0"/>
              </a:rPr>
              <a:t>/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000" b="0" dirty="0" err="1">
                <a:latin typeface="Courier New" pitchFamily="49" charset="0"/>
              </a:rPr>
              <a:t>dzeina@cs.ucy.ac.cy</a:t>
            </a:r>
            <a:r>
              <a:rPr lang="en-US" altLang="en-US" sz="2000" b="0" dirty="0">
                <a:latin typeface="Courier New" pitchFamily="49" charset="0"/>
              </a:rPr>
              <a:t> </a:t>
            </a: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  <a:p>
            <a:pPr algn="ctr" eaLnBrk="1" hangingPunct="1">
              <a:spcBef>
                <a:spcPct val="20000"/>
              </a:spcBef>
            </a:pPr>
            <a:endParaRPr lang="en-US" altLang="en-US" sz="1800" b="0" dirty="0">
              <a:solidFill>
                <a:schemeClr val="tx1"/>
              </a:solidFill>
            </a:endParaRPr>
          </a:p>
        </p:txBody>
      </p:sp>
      <p:pic>
        <p:nvPicPr>
          <p:cNvPr id="614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6062663"/>
            <a:ext cx="1807940" cy="535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6010275"/>
            <a:ext cx="4340225" cy="68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617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1589088"/>
            <a:ext cx="20891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10"/>
          <p:cNvSpPr>
            <a:spLocks noChangeArrowheads="1"/>
          </p:cNvSpPr>
          <p:nvPr/>
        </p:nvSpPr>
        <p:spPr bwMode="auto">
          <a:xfrm>
            <a:off x="5597525" y="3605213"/>
            <a:ext cx="3654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003399"/>
                </a:solidFill>
              </a:rPr>
              <a:t>http://anyplace.cs.ucy.ac.cy/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ea typeface="ＭＳ Ｐゴシック" pitchFamily="34" charset="-128"/>
                <a:cs typeface="Arial" pitchFamily="34" charset="0"/>
              </a:rPr>
              <a:t>Anyplace IIN Service</a:t>
            </a:r>
            <a:endParaRPr lang="en-GB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457200" y="1052513"/>
            <a:ext cx="8229600" cy="2520950"/>
          </a:xfrm>
        </p:spPr>
        <p:txBody>
          <a:bodyPr/>
          <a:lstStyle/>
          <a:p>
            <a:pPr marL="514350" indent="-514350"/>
            <a:r>
              <a:rPr lang="en-US" altLang="en-US" sz="2800" b="1" dirty="0">
                <a:ea typeface="ＭＳ Ｐゴシック" charset="-128"/>
              </a:rPr>
              <a:t>Anyplace: A complete IIN Service open for research and development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Accuracy (1.96m </a:t>
            </a:r>
            <a:r>
              <a:rPr lang="en-US" altLang="en-US" sz="2400" dirty="0" smtClean="0">
                <a:ea typeface="ＭＳ Ｐゴシック" charset="-128"/>
              </a:rPr>
              <a:t>[ACM IPSN’15</a:t>
            </a:r>
            <a:r>
              <a:rPr lang="en-US" altLang="en-US" sz="2400" dirty="0">
                <a:ea typeface="ＭＳ Ｐゴシック" charset="-128"/>
              </a:rPr>
              <a:t>])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Crowdsourcing </a:t>
            </a:r>
            <a:r>
              <a:rPr lang="en-US" altLang="en-US" sz="2400" dirty="0" smtClean="0">
                <a:ea typeface="ＭＳ Ｐゴシック" charset="-128"/>
              </a:rPr>
              <a:t>[IEEE IC’12</a:t>
            </a:r>
            <a:r>
              <a:rPr lang="en-US" altLang="en-US" sz="2400" dirty="0">
                <a:ea typeface="ＭＳ Ｐゴシック" charset="-128"/>
              </a:rPr>
              <a:t>]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Privacy </a:t>
            </a:r>
            <a:r>
              <a:rPr lang="en-US" altLang="en-US" sz="2400" dirty="0" smtClean="0">
                <a:ea typeface="ＭＳ Ｐゴシック" charset="-128"/>
              </a:rPr>
              <a:t>[IEEE TKDE’15</a:t>
            </a:r>
            <a:r>
              <a:rPr lang="en-US" altLang="en-US" sz="2400" dirty="0">
                <a:ea typeface="ＭＳ Ｐゴシック" charset="-128"/>
              </a:rPr>
              <a:t>], 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Other: </a:t>
            </a:r>
            <a:r>
              <a:rPr lang="en-US" altLang="en-US" sz="2400" dirty="0" smtClean="0">
                <a:ea typeface="ＭＳ Ｐゴシック" charset="-128"/>
              </a:rPr>
              <a:t>Modeling [ACM SIGSPATIAL’17-S]</a:t>
            </a:r>
            <a:endParaRPr lang="en-US" altLang="en-US" sz="2400" dirty="0">
              <a:ea typeface="ＭＳ Ｐゴシック" charset="-128"/>
            </a:endParaRPr>
          </a:p>
          <a:p>
            <a:pPr marL="514350" indent="-514350"/>
            <a:r>
              <a:rPr lang="en-US" altLang="en-US" sz="2800" b="1" dirty="0">
                <a:ea typeface="ＭＳ Ｐゴシック" charset="-128"/>
              </a:rPr>
              <a:t>Model Your Building!</a:t>
            </a:r>
          </a:p>
          <a:p>
            <a:pPr marL="914400" lvl="1" indent="-514350"/>
            <a:r>
              <a:rPr lang="en-US" altLang="en-US" sz="2400" dirty="0">
                <a:ea typeface="ＭＳ Ｐゴシック" charset="-128"/>
              </a:rPr>
              <a:t>It takes </a:t>
            </a:r>
            <a:r>
              <a:rPr lang="en-US" altLang="en-US" sz="2400" b="1" dirty="0">
                <a:ea typeface="ＭＳ Ｐゴシック" charset="-128"/>
              </a:rPr>
              <a:t>1 minute </a:t>
            </a:r>
            <a:r>
              <a:rPr lang="en-US" altLang="en-US" sz="2400" dirty="0">
                <a:ea typeface="ＭＳ Ｐゴシック" charset="-128"/>
              </a:rPr>
              <a:t>to get your model online – 1 hour to offer indoor navigation and search in a 2500 </a:t>
            </a:r>
            <a:r>
              <a:rPr lang="en-US" altLang="en-US" sz="2400" dirty="0" err="1">
                <a:ea typeface="ＭＳ Ｐゴシック" charset="-128"/>
              </a:rPr>
              <a:t>sq</a:t>
            </a:r>
            <a:r>
              <a:rPr lang="en-US" altLang="en-US" sz="2400" dirty="0">
                <a:ea typeface="ＭＳ Ｐゴシック" charset="-128"/>
              </a:rPr>
              <a:t> meter building!</a:t>
            </a:r>
          </a:p>
          <a:p>
            <a:pPr marL="914400" lvl="1" indent="-514350"/>
            <a:endParaRPr lang="en-US" altLang="en-US" sz="2000" b="1" i="1" dirty="0">
              <a:ea typeface="ＭＳ Ｐゴシック" charset="-128"/>
            </a:endParaRPr>
          </a:p>
        </p:txBody>
      </p:sp>
      <p:sp>
        <p:nvSpPr>
          <p:cNvPr id="14341" name="Rectangle 6"/>
          <p:cNvSpPr>
            <a:spLocks noChangeArrowheads="1"/>
          </p:cNvSpPr>
          <p:nvPr/>
        </p:nvSpPr>
        <p:spPr bwMode="auto">
          <a:xfrm>
            <a:off x="539750" y="4826000"/>
            <a:ext cx="7777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800" b="0"/>
              <a:t>	</a:t>
            </a:r>
          </a:p>
        </p:txBody>
      </p:sp>
      <p:sp>
        <p:nvSpPr>
          <p:cNvPr id="14342" name="Rectangle 7"/>
          <p:cNvSpPr>
            <a:spLocks noChangeArrowheads="1"/>
          </p:cNvSpPr>
          <p:nvPr/>
        </p:nvSpPr>
        <p:spPr bwMode="auto">
          <a:xfrm>
            <a:off x="0" y="5445224"/>
            <a:ext cx="84359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914400" indent="-5143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lvl="1" eaLnBrk="1" hangingPunct="1"/>
            <a:r>
              <a:rPr lang="en-US" altLang="en-US" sz="1600" b="0" dirty="0" smtClean="0"/>
              <a:t>	"</a:t>
            </a:r>
            <a:r>
              <a:rPr lang="en-US" altLang="en-US" sz="1600" b="0" dirty="0"/>
              <a:t>Internet-based Indoor Navigation Services", </a:t>
            </a:r>
            <a:r>
              <a:rPr lang="en-US" altLang="en-US" sz="1600" b="0" dirty="0" err="1"/>
              <a:t>Demetrios</a:t>
            </a:r>
            <a:r>
              <a:rPr lang="en-US" altLang="en-US" sz="1600" b="0" dirty="0"/>
              <a:t> Zeinalipour-</a:t>
            </a:r>
            <a:r>
              <a:rPr lang="en-US" altLang="en-US" sz="1600" b="0" dirty="0" err="1"/>
              <a:t>Yazti</a:t>
            </a:r>
            <a:r>
              <a:rPr lang="en-US" altLang="en-US" sz="1600" b="0" dirty="0"/>
              <a:t>, Christos </a:t>
            </a:r>
            <a:r>
              <a:rPr lang="en-US" altLang="en-US" sz="1600" b="0" dirty="0" err="1"/>
              <a:t>Laoudias</a:t>
            </a:r>
            <a:r>
              <a:rPr lang="en-US" altLang="en-US" sz="1600" b="0" dirty="0"/>
              <a:t>, </a:t>
            </a:r>
            <a:r>
              <a:rPr lang="en-US" altLang="en-US" sz="1600" b="0" dirty="0" err="1"/>
              <a:t>Kyriakos</a:t>
            </a:r>
            <a:r>
              <a:rPr lang="en-US" altLang="en-US" sz="1600" b="0" dirty="0"/>
              <a:t> Georgiou and Georgios </a:t>
            </a:r>
            <a:r>
              <a:rPr lang="en-US" altLang="en-US" sz="1600" b="0" dirty="0" err="1"/>
              <a:t>Chatzimiloudis</a:t>
            </a:r>
            <a:r>
              <a:rPr lang="en-US" altLang="en-US" sz="1600" b="0" dirty="0"/>
              <a:t>, </a:t>
            </a:r>
            <a:r>
              <a:rPr lang="en-US" altLang="en-US" sz="1600" dirty="0"/>
              <a:t>IEEE Internet Computing </a:t>
            </a:r>
            <a:r>
              <a:rPr lang="en-US" altLang="en-US" sz="1600" b="0" dirty="0"/>
              <a:t>(IC'17), IEEE Computer Society, 2017.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Anyplace @ MDM’15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052513"/>
            <a:ext cx="2498725" cy="444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6"/>
          <p:cNvSpPr txBox="1">
            <a:spLocks noChangeArrowheads="1"/>
          </p:cNvSpPr>
          <p:nvPr/>
        </p:nvSpPr>
        <p:spPr bwMode="auto">
          <a:xfrm>
            <a:off x="1042988" y="5373688"/>
            <a:ext cx="338455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Before </a:t>
            </a:r>
            <a:r>
              <a:rPr lang="en-US" altLang="en-US">
                <a:solidFill>
                  <a:srgbClr val="FF0000"/>
                </a:solidFill>
                <a:sym typeface="Wingdings" charset="2"/>
              </a:rPr>
              <a:t></a:t>
            </a:r>
            <a:endParaRPr lang="en-US" altLang="en-US">
              <a:solidFill>
                <a:srgbClr val="FF0000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FF0000"/>
                </a:solidFill>
              </a:rPr>
              <a:t>(using Google API Location)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4643438" y="5373688"/>
            <a:ext cx="3673475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7A37"/>
                </a:solidFill>
              </a:rPr>
              <a:t>After </a:t>
            </a:r>
            <a:r>
              <a:rPr lang="en-US" altLang="en-US">
                <a:solidFill>
                  <a:srgbClr val="007A37"/>
                </a:solidFill>
                <a:sym typeface="Wingdings" charset="2"/>
              </a:rPr>
              <a:t></a:t>
            </a:r>
            <a:endParaRPr lang="en-US" altLang="en-US">
              <a:solidFill>
                <a:srgbClr val="007A37"/>
              </a:solidFill>
            </a:endParaRPr>
          </a:p>
          <a:p>
            <a:pPr algn="ctr" eaLnBrk="1" hangingPunct="1"/>
            <a:r>
              <a:rPr lang="en-US" altLang="en-US" sz="2000">
                <a:solidFill>
                  <a:srgbClr val="007A37"/>
                </a:solidFill>
              </a:rPr>
              <a:t>(using Anyplace Location &amp; Indoor Models)</a:t>
            </a:r>
          </a:p>
        </p:txBody>
      </p:sp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981075"/>
            <a:ext cx="2470150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Rectangle 10"/>
          <p:cNvSpPr>
            <a:spLocks noChangeArrowheads="1"/>
          </p:cNvSpPr>
          <p:nvPr/>
        </p:nvSpPr>
        <p:spPr bwMode="auto">
          <a:xfrm rot="-1250407">
            <a:off x="1998663" y="2189163"/>
            <a:ext cx="1420812" cy="1584325"/>
          </a:xfrm>
          <a:prstGeom prst="rect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4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Anyplace @ MDM’15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268413"/>
            <a:ext cx="6300788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73238"/>
            <a:ext cx="2109788" cy="375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692275" y="5732463"/>
            <a:ext cx="63357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Modeling +  Crowdsourcing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3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Showcase: Univ. of Cyprus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Office Navigation @ Univ. of Cyprus</a:t>
            </a:r>
          </a:p>
          <a:p>
            <a:pPr lvl="1"/>
            <a:r>
              <a:rPr lang="en-US" altLang="en-US">
                <a:ea typeface="ＭＳ Ｐゴシック" charset="-128"/>
              </a:rPr>
              <a:t>Outdoor-to-Indoor Navigation through URL.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60 Buildings </a:t>
            </a:r>
            <a:r>
              <a:rPr lang="en-US" altLang="en-US">
                <a:ea typeface="ＭＳ Ｐゴシック" charset="-128"/>
              </a:rPr>
              <a:t>mapped, Thousands of POIs (stairways, WC, elevators, equipment, etc.)</a:t>
            </a:r>
          </a:p>
          <a:p>
            <a:pPr lvl="1"/>
            <a:endParaRPr lang="en-US" altLang="en-US">
              <a:ea typeface="ＭＳ Ｐゴシック" charset="-128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213100"/>
            <a:ext cx="3924300" cy="324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5364163" y="4221163"/>
            <a:ext cx="33829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b="0" dirty="0">
                <a:hlinkClick r:id="rId3"/>
              </a:rPr>
              <a:t>http://goo.gl/ns3lqN</a:t>
            </a:r>
            <a:endParaRPr lang="en-US" altLang="en-US" sz="2800" b="0" dirty="0"/>
          </a:p>
          <a:p>
            <a:pPr eaLnBrk="1" hangingPunct="1"/>
            <a:endParaRPr lang="en-US" altLang="en-US" sz="2800" dirty="0"/>
          </a:p>
        </p:txBody>
      </p:sp>
      <p:sp>
        <p:nvSpPr>
          <p:cNvPr id="15366" name="TextBox 6"/>
          <p:cNvSpPr txBox="1">
            <a:spLocks noChangeArrowheads="1"/>
          </p:cNvSpPr>
          <p:nvPr/>
        </p:nvSpPr>
        <p:spPr bwMode="auto">
          <a:xfrm>
            <a:off x="5508625" y="3573463"/>
            <a:ext cx="30241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109849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/>
      <p:bldP spid="1536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38" cy="633412"/>
          </a:xfrm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Campus and Library Navigation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>
          <a:xfrm>
            <a:off x="457200" y="1125538"/>
            <a:ext cx="8229600" cy="5073650"/>
          </a:xfrm>
        </p:spPr>
        <p:txBody>
          <a:bodyPr/>
          <a:lstStyle/>
          <a:p>
            <a:r>
              <a:rPr lang="en-US" altLang="en-US" dirty="0">
                <a:ea typeface="ＭＳ Ｐゴシック" charset="-128"/>
              </a:rPr>
              <a:t>Univ. of </a:t>
            </a:r>
            <a:r>
              <a:rPr lang="en-US" altLang="en-US" dirty="0" err="1">
                <a:ea typeface="ＭＳ Ｐゴシック" charset="-128"/>
              </a:rPr>
              <a:t>Würzburg</a:t>
            </a:r>
            <a:r>
              <a:rPr lang="en-US" altLang="en-US" dirty="0">
                <a:ea typeface="ＭＳ Ｐゴシック" charset="-128"/>
              </a:rPr>
              <a:t>, </a:t>
            </a:r>
            <a:r>
              <a:rPr lang="en-US" altLang="en-US" dirty="0" err="1">
                <a:ea typeface="ＭＳ Ｐゴシック" charset="-128"/>
              </a:rPr>
              <a:t>Institut</a:t>
            </a:r>
            <a:r>
              <a:rPr lang="en-US" altLang="en-US" dirty="0">
                <a:ea typeface="ＭＳ Ｐゴシック" charset="-128"/>
              </a:rPr>
              <a:t> für Informatik</a:t>
            </a:r>
          </a:p>
          <a:p>
            <a:pPr lvl="1"/>
            <a:r>
              <a:rPr lang="en-US" altLang="en-US" dirty="0">
                <a:ea typeface="ＭＳ Ｐゴシック" charset="-128"/>
              </a:rPr>
              <a:t>Mapped in about 1 hour</a:t>
            </a:r>
          </a:p>
          <a:p>
            <a:r>
              <a:rPr lang="en-US" altLang="en-US" dirty="0">
                <a:ea typeface="ＭＳ Ｐゴシック" charset="-128"/>
              </a:rPr>
              <a:t>Universidad de </a:t>
            </a:r>
            <a:r>
              <a:rPr lang="en-US" altLang="en-US" dirty="0" err="1">
                <a:ea typeface="ＭＳ Ｐゴシック" charset="-128"/>
              </a:rPr>
              <a:t>Jaén</a:t>
            </a:r>
            <a:r>
              <a:rPr lang="en-US" altLang="en-US" dirty="0">
                <a:ea typeface="ＭＳ Ｐゴシック" charset="-128"/>
              </a:rPr>
              <a:t>, </a:t>
            </a:r>
            <a:r>
              <a:rPr lang="en-US" altLang="en-US" dirty="0" smtClean="0">
                <a:ea typeface="ＭＳ Ｐゴシック" charset="-128"/>
              </a:rPr>
              <a:t>Spain - </a:t>
            </a:r>
            <a:r>
              <a:rPr lang="en-US" altLang="en-US" b="1" dirty="0" smtClean="0">
                <a:ea typeface="ＭＳ Ｐゴシック" charset="-128"/>
              </a:rPr>
              <a:t>Campus</a:t>
            </a:r>
            <a:endParaRPr lang="en-US" altLang="en-US" b="1" dirty="0">
              <a:ea typeface="ＭＳ Ｐゴシック" charset="-128"/>
            </a:endParaRPr>
          </a:p>
          <a:p>
            <a:pPr lvl="1"/>
            <a:r>
              <a:rPr lang="en-US" altLang="en-US" dirty="0">
                <a:ea typeface="ＭＳ Ｐゴシック" charset="-128"/>
              </a:rPr>
              <a:t>Campus Navigation (9 Buildings)</a:t>
            </a:r>
          </a:p>
          <a:p>
            <a:r>
              <a:rPr lang="en-US" altLang="en-US" dirty="0">
                <a:ea typeface="ＭＳ Ｐゴシック" charset="-128"/>
              </a:rPr>
              <a:t>Univ. of Mannheim, </a:t>
            </a:r>
            <a:r>
              <a:rPr lang="en-US" altLang="en-US" b="1" dirty="0">
                <a:ea typeface="ＭＳ Ｐゴシック" charset="-128"/>
              </a:rPr>
              <a:t>Library </a:t>
            </a:r>
          </a:p>
          <a:p>
            <a:pPr lvl="1"/>
            <a:r>
              <a:rPr lang="en-US" altLang="en-US" dirty="0" smtClean="0">
                <a:ea typeface="ＭＳ Ｐゴシック" charset="-128"/>
              </a:rPr>
              <a:t>Aim: book navigation in </a:t>
            </a:r>
            <a:r>
              <a:rPr lang="en-US" dirty="0" err="1"/>
              <a:t>Westflügel</a:t>
            </a:r>
            <a:endParaRPr lang="en-US" altLang="en-US" dirty="0">
              <a:ea typeface="ＭＳ Ｐゴシック" charset="-128"/>
            </a:endParaRPr>
          </a:p>
          <a:p>
            <a:pPr lvl="1"/>
            <a:endParaRPr lang="en-US" altLang="en-US" dirty="0">
              <a:ea typeface="ＭＳ Ｐゴシック" charset="-128"/>
            </a:endParaRPr>
          </a:p>
        </p:txBody>
      </p:sp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4394663"/>
            <a:ext cx="3912568" cy="191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999" y="3823448"/>
            <a:ext cx="1417638" cy="248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201" y="4390624"/>
            <a:ext cx="3129478" cy="1917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3600" b="1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Balance</Template>
  <TotalTime>2141</TotalTime>
  <Words>2266</Words>
  <Application>Microsoft Macintosh PowerPoint</Application>
  <PresentationFormat>On-screen Show (4:3)</PresentationFormat>
  <Paragraphs>378</Paragraphs>
  <Slides>42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Calibri</vt:lpstr>
      <vt:lpstr>Courier New</vt:lpstr>
      <vt:lpstr>ＭＳ Ｐゴシック</vt:lpstr>
      <vt:lpstr>SimSun</vt:lpstr>
      <vt:lpstr>Tahoma</vt:lpstr>
      <vt:lpstr>Wingdings</vt:lpstr>
      <vt:lpstr>Arial</vt:lpstr>
      <vt:lpstr>Default Design</vt:lpstr>
      <vt:lpstr>Equation</vt:lpstr>
      <vt:lpstr>Indoor Data Management in Anyplace</vt:lpstr>
      <vt:lpstr>Motivation</vt:lpstr>
      <vt:lpstr>Localization Technologies</vt:lpstr>
      <vt:lpstr>Indoor Applications</vt:lpstr>
      <vt:lpstr>Anyplace IIN Service</vt:lpstr>
      <vt:lpstr>Anyplace @ MDM’15</vt:lpstr>
      <vt:lpstr>Anyplace @ MDM’15</vt:lpstr>
      <vt:lpstr>Showcase: Univ. of Cyprus</vt:lpstr>
      <vt:lpstr>Campus and Library Navigation</vt:lpstr>
      <vt:lpstr>Anyplace Open Maps</vt:lpstr>
      <vt:lpstr>Presentation Outline</vt:lpstr>
      <vt:lpstr>Location Accuracy</vt:lpstr>
      <vt:lpstr>Location Accuracy</vt:lpstr>
      <vt:lpstr>Location (Outdoor/Indoor)</vt:lpstr>
      <vt:lpstr>Location (Indoor)</vt:lpstr>
      <vt:lpstr>PowerPoint Presentation</vt:lpstr>
      <vt:lpstr>WiFi Fingerprinting</vt:lpstr>
      <vt:lpstr>WiFi Fingerprinting</vt:lpstr>
      <vt:lpstr>WiFi Fingerprinting</vt:lpstr>
      <vt:lpstr>Logging in Anyplace</vt:lpstr>
      <vt:lpstr>WiFi Positioning</vt:lpstr>
      <vt:lpstr>WiFi Positioning Demo</vt:lpstr>
      <vt:lpstr>Hybrid Wi-Fi/IMU/Outdoor Anyplace</vt:lpstr>
      <vt:lpstr>Presentation Outline</vt:lpstr>
      <vt:lpstr>Location Privacy</vt:lpstr>
      <vt:lpstr>Location Privacy</vt:lpstr>
      <vt:lpstr>Temporal Vector Map (TVM)</vt:lpstr>
      <vt:lpstr>TVM – Bloom Filters</vt:lpstr>
      <vt:lpstr>TVM – Bloom Filters</vt:lpstr>
      <vt:lpstr>TVM Continuous</vt:lpstr>
      <vt:lpstr>Presentation Outline</vt:lpstr>
      <vt:lpstr>Intermittent Connectivity</vt:lpstr>
      <vt:lpstr>Intermittent Connectivity</vt:lpstr>
      <vt:lpstr>PreLoc Navigation</vt:lpstr>
      <vt:lpstr>PreLoc Framework </vt:lpstr>
      <vt:lpstr>Presentation Outline</vt:lpstr>
      <vt:lpstr>Big-Data Challenges</vt:lpstr>
      <vt:lpstr>Crowdsourcing Challenges</vt:lpstr>
      <vt:lpstr>Crowdsourcing Challenges</vt:lpstr>
      <vt:lpstr>Modeling Challenges</vt:lpstr>
      <vt:lpstr>Anyplace Architecture </vt:lpstr>
      <vt:lpstr>Indoor Data Management in Anyplace</vt:lpstr>
    </vt:vector>
  </TitlesOfParts>
  <Manager/>
  <Company/>
  <LinksUpToDate>false</LinksUpToDate>
  <SharedDoc>false</SharedDoc>
  <HyperlinkBase/>
  <HyperlinksChanged>false</HyperlinksChanged>
  <AppVersion>15.0034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Indoor Data Management in Anyplace</dc:title>
  <dc:subject>Indoor Data Management in Anyplace</dc:subject>
  <dc:creator>Demetris Zeinalipour</dc:creator>
  <cp:keywords>University of Mannheim, Chair of Information Systems II,   Mannheim, Germany, May 4, 2017 </cp:keywords>
  <dc:description/>
  <cp:lastModifiedBy>Demetris Zeinalipour</cp:lastModifiedBy>
  <cp:revision>74</cp:revision>
  <cp:lastPrinted>2005-08-16T19:27:47Z</cp:lastPrinted>
  <dcterms:created xsi:type="dcterms:W3CDTF">2017-05-03T09:29:30Z</dcterms:created>
  <dcterms:modified xsi:type="dcterms:W3CDTF">2017-06-07T10:03:24Z</dcterms:modified>
  <cp:category/>
</cp:coreProperties>
</file>