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539" r:id="rId2"/>
    <p:sldId id="1583" r:id="rId3"/>
    <p:sldId id="1811" r:id="rId4"/>
    <p:sldId id="1716" r:id="rId5"/>
    <p:sldId id="1851" r:id="rId6"/>
    <p:sldId id="1853" r:id="rId7"/>
    <p:sldId id="1850" r:id="rId8"/>
    <p:sldId id="1854" r:id="rId9"/>
    <p:sldId id="1855" r:id="rId10"/>
    <p:sldId id="1856" r:id="rId11"/>
    <p:sldId id="1857" r:id="rId12"/>
    <p:sldId id="1877" r:id="rId13"/>
    <p:sldId id="1858" r:id="rId14"/>
    <p:sldId id="1859" r:id="rId15"/>
    <p:sldId id="1860" r:id="rId16"/>
    <p:sldId id="1861" r:id="rId17"/>
    <p:sldId id="1881" r:id="rId18"/>
    <p:sldId id="1882" r:id="rId19"/>
    <p:sldId id="1864" r:id="rId20"/>
    <p:sldId id="1865" r:id="rId21"/>
    <p:sldId id="1866" r:id="rId22"/>
    <p:sldId id="1867" r:id="rId23"/>
    <p:sldId id="1869" r:id="rId24"/>
    <p:sldId id="1880" r:id="rId25"/>
    <p:sldId id="1874" r:id="rId26"/>
    <p:sldId id="1871" r:id="rId27"/>
    <p:sldId id="1872" r:id="rId28"/>
    <p:sldId id="1873" r:id="rId29"/>
    <p:sldId id="1875" r:id="rId30"/>
  </p:sldIdLst>
  <p:sldSz cx="9144000" cy="6858000" type="screen4x3"/>
  <p:notesSz cx="6797675" cy="9928225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99"/>
    <a:srgbClr val="FFFFCC"/>
    <a:srgbClr val="007A37"/>
    <a:srgbClr val="FFFFFF"/>
    <a:srgbClr val="CCECFF"/>
    <a:srgbClr val="FF33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590"/>
  </p:normalViewPr>
  <p:slideViewPr>
    <p:cSldViewPr>
      <p:cViewPr>
        <p:scale>
          <a:sx n="75" d="100"/>
          <a:sy n="75" d="100"/>
        </p:scale>
        <p:origin x="26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A69ECDA-D7B8-4753-B5D4-07358030A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408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3F03DC0-D430-44DB-A910-91ACC026778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61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E6743-6ED0-41C0-BC63-8B1024D5EEB4}" type="slidenum">
              <a:rPr lang="el-GR" altLang="en-US" smtClean="0">
                <a:latin typeface="Arial" charset="0"/>
              </a:rPr>
              <a:pPr/>
              <a:t>1</a:t>
            </a:fld>
            <a:endParaRPr lang="el-GR" alt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896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8B96D-948C-43AD-9E8C-E698C75B82D1}" type="slidenum">
              <a:rPr lang="el-GR" altLang="en-US" smtClean="0">
                <a:latin typeface="Arial" charset="0"/>
              </a:rPr>
              <a:pPr/>
              <a:t>12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3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53D63-5B9F-4A46-8C43-C5A63AA47DE0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93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A9F27-E9D6-411B-A54D-61DBDB5E35D8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82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725C6-7999-45ED-ACDA-AE67FD44C8DC}" type="slidenum">
              <a:rPr lang="el-GR" altLang="en-US" smtClean="0">
                <a:latin typeface="Arial" charset="0"/>
              </a:rPr>
              <a:pPr/>
              <a:t>19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09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87A78-6808-41CA-8487-C212CD4B8CA2}" type="slidenum">
              <a:rPr lang="el-GR" altLang="en-US" smtClean="0">
                <a:latin typeface="Arial" charset="0"/>
              </a:rPr>
              <a:pPr/>
              <a:t>20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71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911AD-F223-4E9E-AD00-A13DD475F7A1}" type="slidenum">
              <a:rPr lang="el-GR" altLang="en-US" smtClean="0">
                <a:latin typeface="Arial" charset="0"/>
              </a:rPr>
              <a:pPr/>
              <a:t>21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25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66248-E1B4-4604-8D94-2DA974DAB5BA}" type="slidenum">
              <a:rPr lang="el-GR" altLang="en-US" smtClean="0">
                <a:latin typeface="Arial" charset="0"/>
              </a:rPr>
              <a:pPr/>
              <a:t>22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91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69203-64D0-4C2F-ADDD-D4AA5C02A6B8}" type="slidenum">
              <a:rPr lang="el-GR" altLang="en-US" smtClean="0">
                <a:latin typeface="Arial" charset="0"/>
              </a:rPr>
              <a:pPr/>
              <a:t>23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18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707DF-5187-490D-B03B-A7B6BB18F872}" type="slidenum">
              <a:rPr lang="el-GR" altLang="en-US" smtClean="0">
                <a:latin typeface="Arial" charset="0"/>
              </a:rPr>
              <a:pPr/>
              <a:t>24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82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69F4E-CA9B-482E-9BC9-30EA166A4AB8}" type="slidenum">
              <a:rPr lang="el-GR" altLang="en-US" smtClean="0">
                <a:latin typeface="Arial" charset="0"/>
              </a:rPr>
              <a:pPr/>
              <a:t>25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15B22-F835-41A7-80F2-B774E93CF297}" type="slidenum">
              <a:rPr lang="el-GR" altLang="en-US" smtClean="0">
                <a:latin typeface="Arial" charset="0"/>
              </a:rPr>
              <a:pPr/>
              <a:t>2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03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939B5-DF4D-4AC7-BD14-844AE1F7248F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2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BE5BF-F77F-4A5B-B371-8F6D8E64CF96}" type="slidenum">
              <a:rPr lang="en-US" altLang="en-US" smtClean="0">
                <a:latin typeface="Arial" charset="0"/>
              </a:rPr>
              <a:pPr/>
              <a:t>27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16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F43D3-6527-46C0-80D3-E222D17C3DBC}" type="slidenum">
              <a:rPr lang="el-GR" altLang="en-US" smtClean="0">
                <a:latin typeface="Arial" charset="0"/>
              </a:rPr>
              <a:pPr/>
              <a:t>28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93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37614-C8EF-4C8E-AFC0-37055ABAEAC5}" type="slidenum">
              <a:rPr lang="el-GR" altLang="en-US" smtClean="0">
                <a:latin typeface="Arial" charset="0"/>
              </a:rPr>
              <a:pPr/>
              <a:t>29</a:t>
            </a:fld>
            <a:endParaRPr lang="el-GR" alt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19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6A6CC-11A1-43DB-AEA4-2BFE14CB8A75}" type="slidenum">
              <a:rPr lang="el-GR" altLang="en-US" smtClean="0">
                <a:latin typeface="Arial" charset="0"/>
              </a:rPr>
              <a:pPr/>
              <a:t>3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9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3CFF1-8BCE-4AA4-AD44-43C72423B7ED}" type="slidenum">
              <a:rPr lang="el-GR" altLang="en-US" smtClean="0">
                <a:latin typeface="Arial" charset="0"/>
              </a:rPr>
              <a:pPr/>
              <a:t>4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7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B02B9-7BE7-4246-903C-C92EFA160CF2}" type="slidenum">
              <a:rPr lang="el-GR" altLang="en-US" smtClean="0">
                <a:latin typeface="Arial" charset="0"/>
              </a:rPr>
              <a:pPr/>
              <a:t>5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1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38E5D-CBBE-4763-8964-4DC70AB0C7DA}" type="slidenum">
              <a:rPr lang="el-GR" altLang="en-US" smtClean="0">
                <a:latin typeface="Arial" charset="0"/>
              </a:rPr>
              <a:pPr/>
              <a:t>6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4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0008C-1248-470E-AD88-E8C616EC0659}" type="slidenum">
              <a:rPr lang="el-GR" altLang="en-US" smtClean="0">
                <a:latin typeface="Arial" charset="0"/>
              </a:rPr>
              <a:pPr/>
              <a:t>7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8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CE16C-C333-4623-9EE5-E8F3FD1D5730}" type="slidenum">
              <a:rPr lang="el-GR" altLang="en-US" smtClean="0">
                <a:latin typeface="Arial" charset="0"/>
              </a:rPr>
              <a:pPr/>
              <a:t>8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51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31622-0003-4FC4-BAE8-A6CD644A644B}" type="slidenum">
              <a:rPr lang="el-GR" altLang="en-US" smtClean="0">
                <a:latin typeface="Arial" charset="0"/>
              </a:rPr>
              <a:pPr/>
              <a:t>9</a:t>
            </a:fld>
            <a:endParaRPr lang="el-G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3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42988" y="6454775"/>
            <a:ext cx="6769100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00" b="0" dirty="0" err="1" smtClean="0"/>
              <a:t>Demetris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Zeinalipour</a:t>
            </a:r>
            <a:r>
              <a:rPr lang="en-US" sz="1100" b="0" dirty="0" smtClean="0"/>
              <a:t>, ACROSS Meeting @ CWI, Amsterdam, Feb 25, 2016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381750"/>
            <a:ext cx="1152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6572250" y="6238875"/>
            <a:ext cx="2247900" cy="47625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fld id="{5B1F133C-7D20-490E-ABCE-AE306B238ECB}" type="slidenum">
              <a:rPr lang="el-GR" altLang="en-US" sz="1400">
                <a:latin typeface="Arial" pitchFamily="34" charset="0"/>
              </a:rPr>
              <a:pPr algn="r" eaLnBrk="1" hangingPunct="1">
                <a:defRPr/>
              </a:pPr>
              <a:t>‹#›</a:t>
            </a:fld>
            <a:endParaRPr lang="el-GR" altLang="en-US" sz="120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73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14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tabLst>
                <a:tab pos="2960688" algn="l"/>
              </a:tabLst>
              <a:defRPr/>
            </a:pPr>
            <a:r>
              <a:rPr lang="en-US" sz="1800" b="0" i="1">
                <a:solidFill>
                  <a:schemeClr val="bg1"/>
                </a:solidFill>
                <a:latin typeface="Arial" pitchFamily="34" charset="0"/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  <a:latin typeface="Arial" pitchFamily="34" charset="0"/>
              </a:rPr>
              <a:t>10042, </a:t>
            </a:r>
            <a:r>
              <a:rPr lang="en-US" sz="1800" b="0" i="1">
                <a:solidFill>
                  <a:schemeClr val="bg1"/>
                </a:solidFill>
                <a:latin typeface="Arial" pitchFamily="34" charset="0"/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dmsl.cs.ucy.ac.cy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hyperlink" Target="http://goo.gl/ns3lq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51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dmsl.cs.ucy.ac.cy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JjMRH" TargetMode="External"/><Relationship Id="rId4" Type="http://schemas.openxmlformats.org/officeDocument/2006/relationships/hyperlink" Target="http://goo.gl/70JV4q" TargetMode="External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s://github.com/dmsl/anyplace/" TargetMode="External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s://youtu.be/MO-473oWSf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JjMRH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4" y="2386807"/>
            <a:ext cx="23034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611188" y="5157788"/>
            <a:ext cx="7993062" cy="688579"/>
          </a:xfrm>
          <a:prstGeom prst="rect">
            <a:avLst/>
          </a:prstGeom>
          <a:solidFill>
            <a:srgbClr val="CCEC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0" dirty="0"/>
              <a:t>ACROSS Meeting, Centrum </a:t>
            </a:r>
            <a:r>
              <a:rPr lang="en-US" sz="1800" b="0" dirty="0" err="1"/>
              <a:t>Wiskunde</a:t>
            </a:r>
            <a:r>
              <a:rPr lang="en-US" sz="1800" b="0" dirty="0"/>
              <a:t> &amp; </a:t>
            </a:r>
            <a:r>
              <a:rPr lang="en-US" sz="1800" b="0" dirty="0" err="1"/>
              <a:t>Informatica</a:t>
            </a:r>
            <a:r>
              <a:rPr lang="en-US" sz="1800" b="0" dirty="0"/>
              <a:t> (CWI), </a:t>
            </a:r>
            <a:endParaRPr lang="en-US" altLang="en-US" sz="1800" b="0" dirty="0"/>
          </a:p>
          <a:p>
            <a:pPr algn="ctr" eaLnBrk="1" hangingPunct="1"/>
            <a:r>
              <a:rPr lang="en-US" sz="1800" b="0" dirty="0"/>
              <a:t>Amsterdam, Netherlands, </a:t>
            </a:r>
            <a:r>
              <a:rPr lang="en-US" altLang="en-US" sz="1800" b="0" dirty="0"/>
              <a:t>February 25, 2016. </a:t>
            </a:r>
            <a:endParaRPr lang="fr-FR" altLang="en-US" sz="1800" b="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Internet-based Indoor Navigation Services</a:t>
            </a:r>
            <a:endParaRPr lang="en-US" altLang="en-US" i="1" dirty="0" smtClean="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11188" y="2349500"/>
            <a:ext cx="57610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chemeClr val="tx1"/>
                </a:solidFill>
              </a:rPr>
              <a:t>Demetris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Zeinalipour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0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Assistant Professor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>
                <a:solidFill>
                  <a:schemeClr val="tx1"/>
                </a:solidFill>
              </a:rPr>
              <a:t>Data Management Systems Laboratory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>
                <a:solidFill>
                  <a:schemeClr val="tx1"/>
                </a:solidFill>
              </a:rPr>
              <a:t>Department of Computer Science</a:t>
            </a:r>
            <a:endParaRPr lang="el-GR" altLang="en-US" sz="2000" b="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>
                <a:solidFill>
                  <a:schemeClr val="tx1"/>
                </a:solidFill>
              </a:rPr>
              <a:t>University of Cyprus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1100" b="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hlinkClick r:id="rId4"/>
              </a:rPr>
              <a:t>http://www.cs.ucy.ac.cy/~dzeina/</a:t>
            </a:r>
            <a:endParaRPr lang="en-US" altLang="en-US" sz="2000" dirty="0"/>
          </a:p>
          <a:p>
            <a:pPr algn="ctr" eaLnBrk="1" hangingPunct="1">
              <a:spcBef>
                <a:spcPct val="20000"/>
              </a:spcBef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213" y="4199335"/>
            <a:ext cx="25542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24" y="5805874"/>
            <a:ext cx="7560840" cy="96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Showcase: Univ. of Cyprus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Office Navigation @ Univ. of Cyprus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Outdoor-to-Indoor Navigation through URL.</a:t>
            </a:r>
          </a:p>
          <a:p>
            <a:pPr lvl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60 Buildings </a:t>
            </a:r>
            <a:r>
              <a:rPr lang="en-US" smtClean="0">
                <a:ea typeface="ＭＳ Ｐゴシック" pitchFamily="34" charset="-128"/>
              </a:rPr>
              <a:t>mapped, Thousands of POIs (stairways, WC, elevators, equipment, etc.)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213100"/>
            <a:ext cx="39243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64163" y="4221163"/>
            <a:ext cx="33829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hlinkClick r:id="rId3"/>
              </a:rPr>
              <a:t>http://goo.gl/ns3lqN</a:t>
            </a:r>
            <a:endParaRPr lang="en-US" sz="2800" b="0"/>
          </a:p>
          <a:p>
            <a:endParaRPr lang="en-US" sz="2800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508625" y="357346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Other Showcases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Univ. of Wurzburg, Institute fur Informatik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Mapped in about 1 hour</a:t>
            </a:r>
          </a:p>
          <a:p>
            <a:r>
              <a:rPr lang="en-US" smtClean="0">
                <a:ea typeface="ＭＳ Ｐゴシック" pitchFamily="34" charset="-128"/>
              </a:rPr>
              <a:t>Universidad de Jaén, Spain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Campus Navigation (9 Buildings)</a:t>
            </a:r>
          </a:p>
          <a:p>
            <a:r>
              <a:rPr lang="en-US" smtClean="0">
                <a:ea typeface="ＭＳ Ｐゴシック" pitchFamily="34" charset="-128"/>
              </a:rPr>
              <a:t>Univ. of Mannheim, Library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Aims to offer Navigation-to-Shelf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581525"/>
            <a:ext cx="3530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789363"/>
            <a:ext cx="141763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437063"/>
            <a:ext cx="20859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altLang="en-US" sz="4000" smtClean="0">
                <a:solidFill>
                  <a:schemeClr val="bg2"/>
                </a:solidFill>
                <a:ea typeface="ＭＳ Ｐゴシック" pitchFamily="34" charset="-128"/>
              </a:rPr>
              <a:t>Introduction &amp; Anyplace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b="1" smtClean="0">
                <a:solidFill>
                  <a:srgbClr val="FF0000"/>
                </a:solidFill>
                <a:ea typeface="ＭＳ Ｐゴシック" pitchFamily="34" charset="-128"/>
              </a:rPr>
              <a:t>Research Challenges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Location Privacy 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altLang="en-US" sz="3200" b="1" smtClean="0">
                <a:solidFill>
                  <a:srgbClr val="FF0000"/>
                </a:solidFill>
                <a:ea typeface="ＭＳ Ｐゴシック" pitchFamily="34" charset="-128"/>
              </a:rPr>
              <a:t>ACM HotPlanet’12, IEEE TKDE’15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600" smtClean="0">
                <a:ea typeface="ＭＳ Ｐゴシック" pitchFamily="34" charset="-128"/>
              </a:rPr>
              <a:t>Radiomap Prefetching 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IEEE MDM’15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smtClean="0">
                <a:ea typeface="ＭＳ Ｐゴシック" pitchFamily="34" charset="-128"/>
              </a:rPr>
              <a:t>Future Challenges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Big Data, Crowdsourcing, Modeling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IEEE Internet Computing’16, IPIN’13.</a:t>
            </a:r>
          </a:p>
          <a:p>
            <a:pPr marL="514350" indent="-514350">
              <a:lnSpc>
                <a:spcPct val="90000"/>
              </a:lnSpc>
            </a:pPr>
            <a:endParaRPr lang="en-US" altLang="en-US" sz="40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Location Privacy</a:t>
            </a: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00213"/>
            <a:ext cx="18319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server_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133600"/>
            <a:ext cx="1504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4076700"/>
            <a:ext cx="2700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/>
              <a:t>IIN Service</a:t>
            </a:r>
          </a:p>
        </p:txBody>
      </p:sp>
      <p:pic>
        <p:nvPicPr>
          <p:cNvPr id="16390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981075"/>
            <a:ext cx="122396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33600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3" y="3602038"/>
            <a:ext cx="12239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898525" y="3243263"/>
            <a:ext cx="439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...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4211638" y="2781300"/>
            <a:ext cx="25209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40200" y="1628775"/>
            <a:ext cx="2879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/>
              <a:t>I can see these Reference Points, where am I?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4211638" y="3644900"/>
            <a:ext cx="25209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196975"/>
            <a:ext cx="12858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427538" y="3789363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(x,y)!</a:t>
            </a:r>
          </a:p>
        </p:txBody>
      </p:sp>
      <p:sp>
        <p:nvSpPr>
          <p:cNvPr id="16399" name="TextBox 28"/>
          <p:cNvSpPr txBox="1">
            <a:spLocks noChangeArrowheads="1"/>
          </p:cNvSpPr>
          <p:nvPr/>
        </p:nvSpPr>
        <p:spPr bwMode="auto">
          <a:xfrm>
            <a:off x="1835150" y="1052513"/>
            <a:ext cx="19446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/>
              <a:t> </a:t>
            </a:r>
          </a:p>
        </p:txBody>
      </p:sp>
      <p:sp>
        <p:nvSpPr>
          <p:cNvPr id="16400" name="TextBox 30"/>
          <p:cNvSpPr txBox="1">
            <a:spLocks noChangeArrowheads="1"/>
          </p:cNvSpPr>
          <p:nvPr/>
        </p:nvSpPr>
        <p:spPr bwMode="auto">
          <a:xfrm flipH="1">
            <a:off x="900113" y="4797425"/>
            <a:ext cx="4248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User u</a:t>
            </a:r>
          </a:p>
        </p:txBody>
      </p:sp>
      <p:sp>
        <p:nvSpPr>
          <p:cNvPr id="32" name="Smiley Face 31"/>
          <p:cNvSpPr>
            <a:spLocks noChangeArrowheads="1"/>
          </p:cNvSpPr>
          <p:nvPr/>
        </p:nvSpPr>
        <p:spPr bwMode="auto">
          <a:xfrm>
            <a:off x="2484438" y="1052513"/>
            <a:ext cx="574675" cy="576262"/>
          </a:xfrm>
          <a:prstGeom prst="smileyFace">
            <a:avLst>
              <a:gd name="adj" fmla="val -465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6402" name="Rectangle 22"/>
          <p:cNvSpPr>
            <a:spLocks noChangeArrowheads="1"/>
          </p:cNvSpPr>
          <p:nvPr/>
        </p:nvSpPr>
        <p:spPr bwMode="auto">
          <a:xfrm>
            <a:off x="611188" y="5300663"/>
            <a:ext cx="81010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1400" b="0" i="1"/>
              <a:t>Towards planet-scale localization on smartphones with a partial radiomap"</a:t>
            </a:r>
            <a:r>
              <a:rPr lang="en-US" altLang="en-US" sz="1400" b="0"/>
              <a:t>, A. Konstantinidis, G. Chatzimilioudis, C. Laoudias, S. Nicolaou and D. Zeinalipour-Yazti. In ACM HotPlanet'12, in conjunction with </a:t>
            </a:r>
            <a:r>
              <a:rPr lang="en-US" altLang="en-US" sz="1400"/>
              <a:t>ACM MobiSys '12, </a:t>
            </a:r>
            <a:r>
              <a:rPr lang="en-US" altLang="en-US" sz="1400" b="0"/>
              <a:t>ACM, Pages: 9--14, 2012.</a:t>
            </a:r>
          </a:p>
          <a:p>
            <a:pPr eaLnBrk="1" hangingPunct="1">
              <a:buFontTx/>
              <a:buChar char="-"/>
            </a:pPr>
            <a:r>
              <a:rPr lang="en-US" altLang="en-US" sz="1400" b="0" i="1"/>
              <a:t> Privacy-Preserving Indoor Localization on Smartphones</a:t>
            </a:r>
            <a:r>
              <a:rPr lang="en-US" altLang="en-US" sz="1400" b="0"/>
              <a:t>, Andreas Konstantinidis, Paschalis Mpeis, Demetrios Zeinalipour-Yazti and Yannis Theodoridis, in </a:t>
            </a:r>
            <a:r>
              <a:rPr lang="en-US" altLang="en-US" sz="1400"/>
              <a:t>IEEE TKDE’15.</a:t>
            </a:r>
          </a:p>
          <a:p>
            <a:pPr eaLnBrk="1" hangingPunct="1">
              <a:buFontTx/>
              <a:buChar char="-"/>
            </a:pPr>
            <a:endParaRPr lang="en-US" altLang="en-US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6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Temporal Vector Map (TVM)</a:t>
            </a:r>
            <a:endParaRPr lang="en-US" dirty="0"/>
          </a:p>
        </p:txBody>
      </p:sp>
      <p:pic>
        <p:nvPicPr>
          <p:cNvPr id="6" name="Picture 24" descr="server_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133600"/>
            <a:ext cx="1504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4076700"/>
            <a:ext cx="2700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/>
              <a:t>IIN Service</a:t>
            </a:r>
          </a:p>
        </p:txBody>
      </p:sp>
      <p:pic>
        <p:nvPicPr>
          <p:cNvPr id="17413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223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611188" y="2060575"/>
            <a:ext cx="830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WiFi</a:t>
            </a:r>
          </a:p>
        </p:txBody>
      </p:sp>
      <p:pic>
        <p:nvPicPr>
          <p:cNvPr id="17415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5352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611188" y="3687763"/>
            <a:ext cx="830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WiFi</a:t>
            </a:r>
          </a:p>
        </p:txBody>
      </p:sp>
      <p:pic>
        <p:nvPicPr>
          <p:cNvPr id="17417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08500"/>
            <a:ext cx="12239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539750" y="5661025"/>
            <a:ext cx="82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WiFi</a:t>
            </a: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755650" y="4149725"/>
            <a:ext cx="439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...</a:t>
            </a:r>
          </a:p>
        </p:txBody>
      </p:sp>
      <p:cxnSp>
        <p:nvCxnSpPr>
          <p:cNvPr id="17420" name="Straight Arrow Connector 19"/>
          <p:cNvCxnSpPr>
            <a:cxnSpLocks noChangeShapeType="1"/>
          </p:cNvCxnSpPr>
          <p:nvPr/>
        </p:nvCxnSpPr>
        <p:spPr bwMode="auto">
          <a:xfrm>
            <a:off x="4140200" y="2205038"/>
            <a:ext cx="25193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1" name="TextBox 20"/>
          <p:cNvSpPr txBox="1">
            <a:spLocks noChangeArrowheads="1"/>
          </p:cNvSpPr>
          <p:nvPr/>
        </p:nvSpPr>
        <p:spPr bwMode="auto">
          <a:xfrm>
            <a:off x="4140200" y="1628775"/>
            <a:ext cx="3384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9138" indent="-719138" eaLnBrk="1" hangingPunct="1"/>
            <a:r>
              <a:rPr lang="en-US" altLang="en-US" sz="2400"/>
              <a:t>Bloom Filter (u's APs)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4140200" y="4348163"/>
            <a:ext cx="25193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00563" y="4491038"/>
            <a:ext cx="215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007A37"/>
                </a:solidFill>
              </a:rPr>
              <a:t>K=3 Positions</a:t>
            </a:r>
          </a:p>
        </p:txBody>
      </p:sp>
      <p:sp>
        <p:nvSpPr>
          <p:cNvPr id="17424" name="TextBox 29"/>
          <p:cNvSpPr txBox="1">
            <a:spLocks noChangeArrowheads="1"/>
          </p:cNvSpPr>
          <p:nvPr/>
        </p:nvSpPr>
        <p:spPr bwMode="auto">
          <a:xfrm flipH="1">
            <a:off x="900113" y="5589588"/>
            <a:ext cx="424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007A37"/>
                </a:solidFill>
              </a:rPr>
              <a:t>User u</a:t>
            </a:r>
          </a:p>
        </p:txBody>
      </p:sp>
      <p:sp>
        <p:nvSpPr>
          <p:cNvPr id="17425" name="Smiley Face 26"/>
          <p:cNvSpPr>
            <a:spLocks noChangeArrowheads="1"/>
          </p:cNvSpPr>
          <p:nvPr/>
        </p:nvSpPr>
        <p:spPr bwMode="auto">
          <a:xfrm>
            <a:off x="2484438" y="981075"/>
            <a:ext cx="792162" cy="647700"/>
          </a:xfrm>
          <a:prstGeom prst="smileyFace">
            <a:avLst>
              <a:gd name="adj" fmla="val 4653"/>
            </a:avLst>
          </a:prstGeom>
          <a:noFill/>
          <a:ln w="38100">
            <a:solidFill>
              <a:srgbClr val="007A3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174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349500"/>
            <a:ext cx="25193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692275"/>
            <a:ext cx="2465388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TextBox 19"/>
          <p:cNvSpPr txBox="1">
            <a:spLocks noChangeArrowheads="1"/>
          </p:cNvSpPr>
          <p:nvPr/>
        </p:nvSpPr>
        <p:spPr bwMode="auto">
          <a:xfrm>
            <a:off x="4067175" y="2924175"/>
            <a:ext cx="367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/>
              <a:t>Set Membership Queries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5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652963"/>
            <a:ext cx="691197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altLang="en-US" sz="3200" smtClean="0">
                <a:ea typeface="ＭＳ Ｐゴシック" pitchFamily="34" charset="-128"/>
              </a:rPr>
              <a:t>TVM – Bloom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911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Bloom filters – basic idea: </a:t>
            </a:r>
          </a:p>
          <a:p>
            <a:pPr marL="688975" lvl="1" indent="-350838">
              <a:buFont typeface="Arial" charset="0"/>
              <a:buChar char="-"/>
            </a:pPr>
            <a:r>
              <a:rPr lang="en-US" altLang="en-US" sz="2400" smtClean="0">
                <a:ea typeface="ＭＳ Ｐゴシック" pitchFamily="34" charset="-128"/>
              </a:rPr>
              <a:t>allocate a vector of </a:t>
            </a:r>
            <a:r>
              <a:rPr lang="en-US" altLang="en-US" sz="2400" b="1" smtClean="0">
                <a:latin typeface="Courier New" pitchFamily="49" charset="0"/>
                <a:ea typeface="ＭＳ Ｐゴシック" pitchFamily="34" charset="-128"/>
              </a:rPr>
              <a:t>b</a:t>
            </a:r>
            <a:r>
              <a:rPr lang="en-US" altLang="en-US" sz="2400" b="1" smtClean="0">
                <a:ea typeface="ＭＳ Ｐゴシック" pitchFamily="34" charset="-128"/>
              </a:rPr>
              <a:t> bits</a:t>
            </a:r>
            <a:r>
              <a:rPr lang="en-US" altLang="en-US" sz="2400" smtClean="0">
                <a:ea typeface="ＭＳ Ｐゴシック" pitchFamily="34" charset="-128"/>
              </a:rPr>
              <a:t>, initially all set to 0</a:t>
            </a:r>
          </a:p>
          <a:p>
            <a:pPr marL="688975" lvl="1" indent="-350838">
              <a:buFont typeface="Arial" charset="0"/>
              <a:buChar char="-"/>
            </a:pPr>
            <a:r>
              <a:rPr lang="en-US" altLang="en-US" sz="2400" smtClean="0">
                <a:ea typeface="ＭＳ Ｐゴシック" pitchFamily="34" charset="-128"/>
              </a:rPr>
              <a:t>use </a:t>
            </a:r>
            <a:r>
              <a:rPr lang="en-US" altLang="en-US" sz="2400" b="1" smtClean="0">
                <a:ea typeface="ＭＳ Ｐゴシック" pitchFamily="34" charset="-128"/>
              </a:rPr>
              <a:t>h </a:t>
            </a:r>
            <a:r>
              <a:rPr lang="en-US" altLang="en-US" sz="2400" smtClean="0">
                <a:ea typeface="ＭＳ Ｐゴシック" pitchFamily="34" charset="-128"/>
              </a:rPr>
              <a:t>independent </a:t>
            </a:r>
            <a:r>
              <a:rPr lang="en-US" altLang="en-US" sz="2400" b="1" smtClean="0">
                <a:ea typeface="ＭＳ Ｐゴシック" pitchFamily="34" charset="-128"/>
              </a:rPr>
              <a:t>hash functions </a:t>
            </a:r>
            <a:r>
              <a:rPr lang="en-US" altLang="en-US" sz="2400" smtClean="0">
                <a:ea typeface="ＭＳ Ｐゴシック" pitchFamily="34" charset="-128"/>
              </a:rPr>
              <a:t>to hash every Access Point seen by a user to the vector.</a:t>
            </a:r>
          </a:p>
          <a:p>
            <a:pPr marL="688975" lvl="1" indent="-350838">
              <a:buFont typeface="Arial" charset="0"/>
              <a:buChar char="-"/>
            </a:pPr>
            <a:endParaRPr lang="en-US" altLang="en-US" sz="240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altLang="en-US" sz="1400" b="1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The </a:t>
            </a:r>
            <a:r>
              <a:rPr lang="en-US" altLang="en-US" sz="2800" b="1" smtClean="0">
                <a:ea typeface="ＭＳ Ｐゴシック" pitchFamily="34" charset="-128"/>
              </a:rPr>
              <a:t>IIN Service</a:t>
            </a:r>
            <a:r>
              <a:rPr lang="en-US" altLang="en-US" sz="2800" smtClean="0">
                <a:ea typeface="ＭＳ Ｐゴシック" pitchFamily="34" charset="-128"/>
              </a:rPr>
              <a:t> selects any </a:t>
            </a:r>
            <a:r>
              <a:rPr lang="en-US" altLang="en-US" sz="2800" b="1" smtClean="0">
                <a:ea typeface="ＭＳ Ｐゴシック" pitchFamily="34" charset="-128"/>
              </a:rPr>
              <a:t>RadioMap row </a:t>
            </a:r>
            <a:r>
              <a:rPr lang="en-US" altLang="en-US" sz="2800" smtClean="0">
                <a:ea typeface="ＭＳ Ｐゴシック" pitchFamily="34" charset="-128"/>
              </a:rPr>
              <a:t>that has an AP belonging to </a:t>
            </a:r>
            <a:r>
              <a:rPr lang="en-US" altLang="en-US" sz="2800" b="1" smtClean="0">
                <a:ea typeface="ＭＳ Ｐゴシック" pitchFamily="34" charset="-128"/>
              </a:rPr>
              <a:t>the query bloom filter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and send it to the user.</a:t>
            </a:r>
            <a:endParaRPr lang="en-US" altLang="en-US" sz="2400" smtClean="0">
              <a:ea typeface="ＭＳ Ｐゴシック" pitchFamily="34" charset="-128"/>
            </a:endParaRPr>
          </a:p>
          <a:p>
            <a:pPr marL="688975" lvl="1" indent="-350838">
              <a:buFont typeface="Arial" charset="0"/>
              <a:buChar char="-"/>
            </a:pPr>
            <a:endParaRPr lang="en-US" altLang="zh-CN" sz="2400" smtClean="0">
              <a:ea typeface="SimSun" pitchFamily="2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63713" y="3057525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 anchor="ctr"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1413" y="2708275"/>
            <a:ext cx="504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AP2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4663" y="2576513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AP13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4663" y="2781300"/>
            <a:ext cx="503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AP2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84888" y="2781300"/>
            <a:ext cx="57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AP13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85113" y="2997200"/>
            <a:ext cx="287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altLang="en-US" sz="3200" smtClean="0">
                <a:ea typeface="ＭＳ Ｐゴシック" pitchFamily="34" charset="-128"/>
              </a:rPr>
              <a:t>TVM – Bloom Filters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The most significant feature of Bloom filters is that there is a clear </a:t>
            </a:r>
            <a:r>
              <a:rPr lang="en-US" altLang="en-US" sz="2400" b="1" smtClean="0">
                <a:ea typeface="ＭＳ Ｐゴシック" pitchFamily="34" charset="-128"/>
              </a:rPr>
              <a:t>tradeoff between </a:t>
            </a:r>
            <a:r>
              <a:rPr lang="en-US" alt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b </a:t>
            </a:r>
            <a:r>
              <a:rPr lang="en-US" altLang="en-US" sz="2400" smtClean="0">
                <a:ea typeface="ＭＳ Ｐゴシック" pitchFamily="34" charset="-128"/>
              </a:rPr>
              <a:t>and the </a:t>
            </a:r>
            <a:r>
              <a:rPr lang="en-US" altLang="en-US" sz="2400" b="1" smtClean="0">
                <a:ea typeface="ＭＳ Ｐゴシック" pitchFamily="34" charset="-128"/>
              </a:rPr>
              <a:t>probability of a false positive.</a:t>
            </a:r>
          </a:p>
          <a:p>
            <a:pPr lvl="1"/>
            <a:r>
              <a:rPr lang="en-US" altLang="en-US" sz="2000" b="1" smtClean="0">
                <a:ea typeface="ＭＳ Ｐゴシック" pitchFamily="34" charset="-128"/>
              </a:rPr>
              <a:t>Small b: Too many false positives (too much hiding &amp; data download cost)</a:t>
            </a:r>
          </a:p>
          <a:p>
            <a:pPr lvl="1"/>
            <a:r>
              <a:rPr lang="en-US" altLang="en-US" sz="2000" b="1" smtClean="0">
                <a:ea typeface="ＭＳ Ｐゴシック" pitchFamily="34" charset="-128"/>
              </a:rPr>
              <a:t>Large b: “No” false positives (no hiding &amp; no data download cost)</a:t>
            </a:r>
          </a:p>
          <a:p>
            <a:r>
              <a:rPr lang="en-US" altLang="en-US" sz="2400" smtClean="0">
                <a:ea typeface="ＭＳ Ｐゴシック" pitchFamily="34" charset="-128"/>
              </a:rPr>
              <a:t>Given </a:t>
            </a:r>
            <a:r>
              <a:rPr lang="en-US" altLang="en-US" sz="2400" b="1" smtClean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</a:rPr>
              <a:t>h</a:t>
            </a:r>
            <a:r>
              <a:rPr lang="en-US" alt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en-US" sz="2400" b="1" smtClean="0">
                <a:ea typeface="ＭＳ Ｐゴシック" pitchFamily="34" charset="-128"/>
              </a:rPr>
              <a:t>optimal hash functions</a:t>
            </a:r>
            <a:r>
              <a:rPr lang="en-US" altLang="en-US" sz="2400" smtClean="0">
                <a:ea typeface="ＭＳ Ｐゴシック" pitchFamily="34" charset="-128"/>
              </a:rPr>
              <a:t>, </a:t>
            </a:r>
            <a:r>
              <a:rPr lang="en-US" altLang="en-US" sz="2400" b="1" smtClean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</a:rPr>
              <a:t>b</a:t>
            </a:r>
            <a:r>
              <a:rPr lang="en-US" altLang="en-US" sz="2400" b="1" smtClean="0">
                <a:ea typeface="ＭＳ Ｐゴシック" pitchFamily="34" charset="-128"/>
              </a:rPr>
              <a:t> bits </a:t>
            </a:r>
            <a:r>
              <a:rPr lang="en-US" altLang="en-US" sz="2400" smtClean="0">
                <a:ea typeface="ＭＳ Ｐゴシック" pitchFamily="34" charset="-128"/>
              </a:rPr>
              <a:t>for the Bloom filter we can estimate the amount of </a:t>
            </a:r>
            <a:r>
              <a:rPr lang="en-US" altLang="en-US" sz="2400" b="1" smtClean="0">
                <a:ea typeface="ＭＳ Ｐゴシック" pitchFamily="34" charset="-128"/>
              </a:rPr>
              <a:t>false positives </a:t>
            </a:r>
            <a:r>
              <a:rPr lang="en-US" altLang="en-US" sz="2400" smtClean="0">
                <a:ea typeface="ＭＳ Ｐゴシック" pitchFamily="34" charset="-128"/>
              </a:rPr>
              <a:t>produced by the </a:t>
            </a:r>
            <a:r>
              <a:rPr lang="en-US" altLang="en-US" sz="2400" b="1" smtClean="0">
                <a:ea typeface="ＭＳ Ｐゴシック" pitchFamily="34" charset="-128"/>
              </a:rPr>
              <a:t>Bloom filter:</a:t>
            </a:r>
          </a:p>
          <a:p>
            <a:endParaRPr lang="en-US" altLang="en-US" sz="1600" smtClean="0">
              <a:ea typeface="ＭＳ Ｐゴシック" pitchFamily="34" charset="-128"/>
            </a:endParaRP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False Positive Ratio: </a:t>
            </a:r>
          </a:p>
          <a:p>
            <a:pPr>
              <a:buFontTx/>
              <a:buNone/>
            </a:pPr>
            <a:endParaRPr lang="en-US" altLang="en-US" sz="2400" smtClean="0">
              <a:ea typeface="ＭＳ Ｐゴシック" pitchFamily="34" charset="-128"/>
            </a:endParaRP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Size of vector:</a:t>
            </a:r>
          </a:p>
          <a:p>
            <a:endParaRPr lang="en-US" altLang="en-US" sz="2800" smtClean="0">
              <a:ea typeface="ＭＳ Ｐゴシック" pitchFamily="34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51275" y="5013325"/>
          <a:ext cx="21177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927100" imgH="228600" progId="Equation.3">
                  <p:embed/>
                </p:oleObj>
              </mc:Choice>
              <mc:Fallback>
                <p:oleObj name="Equation" r:id="rId4" imgW="927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013325"/>
                        <a:ext cx="211772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922713" y="5661025"/>
          <a:ext cx="18716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1015559" imgH="444307" progId="Equation.3">
                  <p:embed/>
                </p:oleObj>
              </mc:Choice>
              <mc:Fallback>
                <p:oleObj name="Equation" r:id="rId6" imgW="1015559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5661025"/>
                        <a:ext cx="1871662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TVM Continuous</a:t>
            </a:r>
            <a:endParaRPr lang="en-US" dirty="0"/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272732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981075"/>
            <a:ext cx="29098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81075"/>
            <a:ext cx="3090863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84888" y="692150"/>
            <a:ext cx="27352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003399"/>
                </a:solidFill>
              </a:rPr>
              <a:t>Camouflage trajectories</a:t>
            </a:r>
          </a:p>
        </p:txBody>
      </p:sp>
      <p:sp>
        <p:nvSpPr>
          <p:cNvPr id="7" name="Smiley Face 6"/>
          <p:cNvSpPr>
            <a:spLocks noChangeArrowheads="1"/>
          </p:cNvSpPr>
          <p:nvPr/>
        </p:nvSpPr>
        <p:spPr bwMode="auto">
          <a:xfrm>
            <a:off x="2843213" y="5876925"/>
            <a:ext cx="574675" cy="576263"/>
          </a:xfrm>
          <a:prstGeom prst="smileyFace">
            <a:avLst>
              <a:gd name="adj" fmla="val -465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37896" name="Smiley Face 26"/>
          <p:cNvSpPr>
            <a:spLocks noChangeArrowheads="1"/>
          </p:cNvSpPr>
          <p:nvPr/>
        </p:nvSpPr>
        <p:spPr bwMode="auto">
          <a:xfrm>
            <a:off x="7308850" y="5876925"/>
            <a:ext cx="503238" cy="576263"/>
          </a:xfrm>
          <a:prstGeom prst="smileyFace">
            <a:avLst>
              <a:gd name="adj" fmla="val 4653"/>
            </a:avLst>
          </a:prstGeom>
          <a:noFill/>
          <a:ln w="38100">
            <a:solidFill>
              <a:srgbClr val="007A3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19475" y="5951538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IIN determnines u’s location by exclusion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789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597150"/>
            <a:ext cx="5459413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TVM Evaluation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447925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Energy required for 300 localization tasks (CPU+Wi-Fi) using PowerTutor on Android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Campus (20MB)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Town (100MB)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City (1GB)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Country (20GB)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altLang="en-US" sz="4000" smtClean="0">
                <a:solidFill>
                  <a:schemeClr val="bg2"/>
                </a:solidFill>
                <a:ea typeface="ＭＳ Ｐゴシック" pitchFamily="34" charset="-128"/>
              </a:rPr>
              <a:t>Introduction &amp; Anyplace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b="1" smtClean="0">
                <a:solidFill>
                  <a:srgbClr val="FF0000"/>
                </a:solidFill>
                <a:ea typeface="ＭＳ Ｐゴシック" pitchFamily="34" charset="-128"/>
              </a:rPr>
              <a:t>Research Challenges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600" b="1" smtClean="0">
                <a:solidFill>
                  <a:schemeClr val="bg2"/>
                </a:solidFill>
                <a:ea typeface="ＭＳ Ｐゴシック" pitchFamily="34" charset="-128"/>
              </a:rPr>
              <a:t>Location Privacy 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altLang="en-US" sz="3200" smtClean="0">
                <a:solidFill>
                  <a:schemeClr val="bg2"/>
                </a:solidFill>
                <a:ea typeface="ＭＳ Ｐゴシック" pitchFamily="34" charset="-128"/>
              </a:rPr>
              <a:t>ACM HotPlanet’12, IEEE TKDE’15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Radiomap Prefetching 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altLang="en-US" sz="3200" b="1" smtClean="0">
                <a:solidFill>
                  <a:srgbClr val="FF0000"/>
                </a:solidFill>
                <a:ea typeface="ＭＳ Ｐゴシック" pitchFamily="34" charset="-128"/>
              </a:rPr>
              <a:t>IEEE MDM’15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smtClean="0">
                <a:ea typeface="ＭＳ Ｐゴシック" pitchFamily="34" charset="-128"/>
              </a:rPr>
              <a:t>Future Challenges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200" smtClean="0">
                <a:ea typeface="ＭＳ Ｐゴシック" pitchFamily="34" charset="-128"/>
              </a:rPr>
              <a:t>Big Data, Crowdsourcing, Modeling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IEEE Internet Computing’16, IPIN’13.</a:t>
            </a:r>
          </a:p>
          <a:p>
            <a:pPr marL="514350" indent="-514350">
              <a:lnSpc>
                <a:spcPct val="90000"/>
              </a:lnSpc>
            </a:pPr>
            <a:endParaRPr lang="en-US" altLang="en-US" sz="40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altLang="en-US" sz="2800" b="1" smtClean="0">
                <a:ea typeface="ＭＳ Ｐゴシック" pitchFamily="34" charset="-128"/>
              </a:rPr>
              <a:t>People</a:t>
            </a:r>
            <a:r>
              <a:rPr lang="en-US" altLang="en-US" sz="2800" smtClean="0">
                <a:ea typeface="ＭＳ Ｐゴシック" pitchFamily="34" charset="-128"/>
              </a:rPr>
              <a:t> spend </a:t>
            </a:r>
            <a:r>
              <a:rPr lang="en-US" altLang="en-US" sz="2800" b="1" smtClean="0">
                <a:ea typeface="ＭＳ Ｐゴシック" pitchFamily="34" charset="-128"/>
              </a:rPr>
              <a:t>80-90% </a:t>
            </a:r>
            <a:r>
              <a:rPr lang="en-US" altLang="en-US" sz="2800" smtClean="0">
                <a:ea typeface="ＭＳ Ｐゴシック" pitchFamily="34" charset="-128"/>
              </a:rPr>
              <a:t>of their time indoors – USA Environmental Protection Agency 2011.</a:t>
            </a:r>
          </a:p>
          <a:p>
            <a:pPr marL="514350" indent="-514350"/>
            <a:r>
              <a:rPr lang="en-US" altLang="en-US" sz="2800" smtClean="0">
                <a:ea typeface="ＭＳ Ｐゴシック" pitchFamily="34" charset="-128"/>
              </a:rPr>
              <a:t>&gt;</a:t>
            </a:r>
            <a:r>
              <a:rPr lang="en-US" altLang="en-US" sz="2800" b="1" smtClean="0">
                <a:ea typeface="ＭＳ Ｐゴシック" pitchFamily="34" charset="-128"/>
              </a:rPr>
              <a:t>85%</a:t>
            </a:r>
            <a:r>
              <a:rPr lang="en-US" altLang="en-US" sz="2800" smtClean="0">
                <a:ea typeface="ＭＳ Ｐゴシック" pitchFamily="34" charset="-128"/>
              </a:rPr>
              <a:t> </a:t>
            </a:r>
            <a:r>
              <a:rPr lang="en-US" altLang="en-US" sz="2800" b="1" smtClean="0">
                <a:ea typeface="ＭＳ Ｐゴシック" pitchFamily="34" charset="-128"/>
              </a:rPr>
              <a:t>of data </a:t>
            </a:r>
            <a:r>
              <a:rPr lang="en-US" altLang="en-US" sz="2800" smtClean="0">
                <a:ea typeface="ＭＳ Ｐゴシック" pitchFamily="34" charset="-128"/>
              </a:rPr>
              <a:t>and </a:t>
            </a:r>
            <a:r>
              <a:rPr lang="en-US" altLang="en-US" sz="2800" b="1" smtClean="0">
                <a:ea typeface="ＭＳ Ｐゴシック" pitchFamily="34" charset="-128"/>
              </a:rPr>
              <a:t>70% of voice </a:t>
            </a:r>
            <a:r>
              <a:rPr lang="en-US" altLang="en-US" sz="2800" smtClean="0">
                <a:ea typeface="ＭＳ Ｐゴシック" pitchFamily="34" charset="-128"/>
              </a:rPr>
              <a:t>traffic originates from within buildings – Nokia 2012.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5650" y="2924175"/>
            <a:ext cx="7562850" cy="3402013"/>
            <a:chOff x="755650" y="2708275"/>
            <a:chExt cx="7562849" cy="3401088"/>
          </a:xfrm>
        </p:grpSpPr>
        <p:grpSp>
          <p:nvGrpSpPr>
            <p:cNvPr id="5125" name="Group 10"/>
            <p:cNvGrpSpPr>
              <a:grpSpLocks/>
            </p:cNvGrpSpPr>
            <p:nvPr/>
          </p:nvGrpSpPr>
          <p:grpSpPr bwMode="auto">
            <a:xfrm>
              <a:off x="755650" y="2708275"/>
              <a:ext cx="7562849" cy="3400425"/>
              <a:chOff x="611560" y="2564904"/>
              <a:chExt cx="8064896" cy="3615283"/>
            </a:xfrm>
          </p:grpSpPr>
          <p:pic>
            <p:nvPicPr>
              <p:cNvPr id="512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560" y="2564904"/>
                <a:ext cx="2592288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19873" y="2564904"/>
                <a:ext cx="2448272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9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1560" y="4437112"/>
                <a:ext cx="2619375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0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63438" y="4435617"/>
                <a:ext cx="2534008" cy="172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1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84168" y="2564904"/>
                <a:ext cx="2592288" cy="1775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26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47864" y="4437113"/>
              <a:ext cx="2376264" cy="167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88" y="1844675"/>
            <a:ext cx="19526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Intermittent Connectivity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221163"/>
            <a:ext cx="73802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18488" cy="3168650"/>
          </a:xfrm>
        </p:spPr>
        <p:txBody>
          <a:bodyPr/>
          <a:lstStyle/>
          <a:p>
            <a:pPr marL="514350" indent="-514350"/>
            <a:r>
              <a:rPr lang="en-US" altLang="en-US" sz="2400" b="1" smtClean="0">
                <a:ea typeface="ＭＳ Ｐゴシック" pitchFamily="34" charset="-128"/>
              </a:rPr>
              <a:t>Problem: </a:t>
            </a:r>
            <a:r>
              <a:rPr lang="en-US" altLang="en-US" sz="2400" smtClean="0">
                <a:ea typeface="ＭＳ Ｐゴシック" pitchFamily="34" charset="-128"/>
              </a:rPr>
              <a:t>Wi-Fi coverage might be </a:t>
            </a:r>
            <a:r>
              <a:rPr lang="en-US" altLang="en-US" sz="2400" b="1" smtClean="0">
                <a:ea typeface="ＭＳ Ｐゴシック" pitchFamily="34" charset="-128"/>
              </a:rPr>
              <a:t>irregularly available </a:t>
            </a:r>
            <a:r>
              <a:rPr lang="en-US" altLang="en-US" sz="2400" smtClean="0">
                <a:ea typeface="ＭＳ Ｐゴシック" pitchFamily="34" charset="-128"/>
              </a:rPr>
              <a:t>inside buildings </a:t>
            </a:r>
            <a:r>
              <a:rPr lang="en-US" altLang="en-US" sz="2400" b="1" smtClean="0">
                <a:ea typeface="ＭＳ Ｐゴシック" pitchFamily="34" charset="-128"/>
              </a:rPr>
              <a:t>due to poor WLAN planning </a:t>
            </a:r>
            <a:r>
              <a:rPr lang="en-US" altLang="en-US" sz="2400" smtClean="0">
                <a:ea typeface="ＭＳ Ｐゴシック" pitchFamily="34" charset="-128"/>
              </a:rPr>
              <a:t>or due to </a:t>
            </a:r>
            <a:r>
              <a:rPr lang="en-US" altLang="en-US" sz="2400" b="1" smtClean="0">
                <a:ea typeface="ＭＳ Ｐゴシック" pitchFamily="34" charset="-128"/>
              </a:rPr>
              <a:t>budget constraints.</a:t>
            </a:r>
          </a:p>
          <a:p>
            <a:pPr marL="514350" indent="-514350">
              <a:buFontTx/>
              <a:buNone/>
            </a:pPr>
            <a:endParaRPr lang="en-US" altLang="en-US" sz="2400" smtClean="0">
              <a:ea typeface="ＭＳ Ｐゴシック" pitchFamily="34" charset="-128"/>
            </a:endParaRPr>
          </a:p>
          <a:p>
            <a:pPr marL="514350" indent="-514350"/>
            <a:r>
              <a:rPr lang="en-US" altLang="en-US" sz="2400" smtClean="0">
                <a:ea typeface="ＭＳ Ｐゴシック" pitchFamily="34" charset="-128"/>
              </a:rPr>
              <a:t>A user </a:t>
            </a:r>
            <a:r>
              <a:rPr lang="en-US" altLang="en-US" sz="2400" b="1" smtClean="0">
                <a:ea typeface="ＭＳ Ｐゴシック" pitchFamily="34" charset="-128"/>
              </a:rPr>
              <a:t>walking inside </a:t>
            </a:r>
            <a:r>
              <a:rPr lang="en-US" altLang="en-US" sz="2400" smtClean="0">
                <a:ea typeface="ＭＳ Ｐゴシック" pitchFamily="34" charset="-128"/>
              </a:rPr>
              <a:t>a </a:t>
            </a:r>
            <a:r>
              <a:rPr lang="en-US" altLang="en-US" sz="2400" b="1" smtClean="0">
                <a:ea typeface="ＭＳ Ｐゴシック" pitchFamily="34" charset="-128"/>
              </a:rPr>
              <a:t>Mall in Cyprus</a:t>
            </a:r>
          </a:p>
          <a:p>
            <a:pPr marL="914400" lvl="1" indent="-514350"/>
            <a:r>
              <a:rPr lang="en-US" altLang="en-US" sz="2000" smtClean="0">
                <a:ea typeface="ＭＳ Ｐゴシック" pitchFamily="34" charset="-128"/>
              </a:rPr>
              <a:t>Whenever the user </a:t>
            </a:r>
            <a:r>
              <a:rPr lang="en-US" altLang="en-US" sz="2000" b="1" smtClean="0">
                <a:ea typeface="ＭＳ Ｐゴシック" pitchFamily="34" charset="-128"/>
              </a:rPr>
              <a:t>enters a store</a:t>
            </a:r>
            <a:r>
              <a:rPr lang="en-US" altLang="en-US" sz="2000" smtClean="0">
                <a:ea typeface="ＭＳ Ｐゴシック" pitchFamily="34" charset="-128"/>
              </a:rPr>
              <a:t> the RSSI indicator falls </a:t>
            </a:r>
            <a:r>
              <a:rPr lang="en-US" altLang="en-US" sz="2000" b="1" smtClean="0">
                <a:ea typeface="ＭＳ Ｐゴシック" pitchFamily="34" charset="-128"/>
              </a:rPr>
              <a:t>below a connectivity </a:t>
            </a:r>
            <a:r>
              <a:rPr lang="en-US" altLang="en-US" sz="2000" smtClean="0">
                <a:ea typeface="ＭＳ Ｐゴシック" pitchFamily="34" charset="-128"/>
              </a:rPr>
              <a:t>threshold -</a:t>
            </a:r>
            <a:r>
              <a:rPr lang="en-US" altLang="en-US" sz="2000" b="1" smtClean="0">
                <a:ea typeface="ＭＳ Ｐゴシック" pitchFamily="34" charset="-128"/>
              </a:rPr>
              <a:t>85dBm. (-30dbM to -90dbM)</a:t>
            </a:r>
          </a:p>
          <a:p>
            <a:pPr marL="914400" lvl="1" indent="-514350"/>
            <a:r>
              <a:rPr lang="en-US" altLang="en-US" sz="2000" smtClean="0">
                <a:solidFill>
                  <a:srgbClr val="FF0000"/>
                </a:solidFill>
                <a:ea typeface="ＭＳ Ｐゴシック" pitchFamily="34" charset="-128"/>
              </a:rPr>
              <a:t>When </a:t>
            </a:r>
            <a:r>
              <a:rPr lang="en-US" altLang="en-US" sz="2000" b="1" smtClean="0">
                <a:solidFill>
                  <a:srgbClr val="FF0000"/>
                </a:solidFill>
                <a:ea typeface="ＭＳ Ｐゴシック" pitchFamily="34" charset="-128"/>
              </a:rPr>
              <a:t>disconnected</a:t>
            </a:r>
            <a:r>
              <a:rPr lang="en-US" altLang="en-US" sz="20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en-US" sz="2000" b="1" smtClean="0">
                <a:solidFill>
                  <a:srgbClr val="FF0000"/>
                </a:solidFill>
                <a:ea typeface="ＭＳ Ｐゴシック" pitchFamily="34" charset="-128"/>
              </a:rPr>
              <a:t>IIN can’t </a:t>
            </a:r>
            <a:r>
              <a:rPr lang="en-US" altLang="en-US" sz="2000" smtClean="0">
                <a:solidFill>
                  <a:srgbClr val="FF0000"/>
                </a:solidFill>
                <a:ea typeface="ＭＳ Ｐゴシック" pitchFamily="34" charset="-128"/>
              </a:rPr>
              <a:t>offer navigation anymore </a:t>
            </a:r>
            <a:r>
              <a:rPr lang="en-US" altLang="en-US" sz="2000" b="1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</a:t>
            </a:r>
            <a:endParaRPr lang="en-US" altLang="en-US" sz="2000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2065">
            <a:off x="3182937" y="2166938"/>
            <a:ext cx="2035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Intermittent Connectivity</a:t>
            </a:r>
            <a:endParaRPr lang="en-US" dirty="0"/>
          </a:p>
        </p:txBody>
      </p:sp>
      <p:sp>
        <p:nvSpPr>
          <p:cNvPr id="21508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/>
              <a:t>IIN Service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341438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95963" y="1412875"/>
            <a:ext cx="3024187" cy="4968875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1511" name="Can 40"/>
          <p:cNvSpPr>
            <a:spLocks noChangeArrowheads="1"/>
          </p:cNvSpPr>
          <p:nvPr/>
        </p:nvSpPr>
        <p:spPr bwMode="auto">
          <a:xfrm>
            <a:off x="6443663" y="2276475"/>
            <a:ext cx="1728787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>
            <a:off x="2987675" y="2060575"/>
            <a:ext cx="2089150" cy="0"/>
          </a:xfrm>
          <a:prstGeom prst="straightConnector1">
            <a:avLst/>
          </a:prstGeom>
          <a:noFill/>
          <a:ln w="38100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627313" y="1484313"/>
            <a:ext cx="3097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>
                <a:solidFill>
                  <a:srgbClr val="007A37"/>
                </a:solidFill>
              </a:rPr>
              <a:t>Where-am-I?</a:t>
            </a:r>
          </a:p>
        </p:txBody>
      </p:sp>
      <p:sp>
        <p:nvSpPr>
          <p:cNvPr id="21514" name="Rectangle 52"/>
          <p:cNvSpPr>
            <a:spLocks noChangeArrowheads="1"/>
          </p:cNvSpPr>
          <p:nvPr/>
        </p:nvSpPr>
        <p:spPr bwMode="auto">
          <a:xfrm>
            <a:off x="6588125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1515" name="Rectangle 53"/>
          <p:cNvSpPr>
            <a:spLocks noChangeArrowheads="1"/>
          </p:cNvSpPr>
          <p:nvPr/>
        </p:nvSpPr>
        <p:spPr bwMode="auto">
          <a:xfrm>
            <a:off x="6877050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1516" name="Rectangle 54"/>
          <p:cNvSpPr>
            <a:spLocks noChangeArrowheads="1"/>
          </p:cNvSpPr>
          <p:nvPr/>
        </p:nvSpPr>
        <p:spPr bwMode="auto">
          <a:xfrm>
            <a:off x="7164388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1517" name="Rectangle 55"/>
          <p:cNvSpPr>
            <a:spLocks noChangeArrowheads="1"/>
          </p:cNvSpPr>
          <p:nvPr/>
        </p:nvSpPr>
        <p:spPr bwMode="auto">
          <a:xfrm>
            <a:off x="7451725" y="3313113"/>
            <a:ext cx="217488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933825"/>
            <a:ext cx="13525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059113" y="4868863"/>
            <a:ext cx="2017712" cy="0"/>
          </a:xfrm>
          <a:prstGeom prst="straightConnector1">
            <a:avLst/>
          </a:prstGeom>
          <a:noFill/>
          <a:ln w="38100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11413" y="5300663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en-US" altLang="en-US">
                <a:solidFill>
                  <a:srgbClr val="FF0000"/>
                </a:solidFill>
              </a:rPr>
              <a:t>Intermittent Connectivity</a:t>
            </a:r>
          </a:p>
        </p:txBody>
      </p:sp>
      <p:pic>
        <p:nvPicPr>
          <p:cNvPr id="2152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213100"/>
            <a:ext cx="162718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50"/>
          <p:cNvSpPr txBox="1">
            <a:spLocks noChangeArrowheads="1"/>
          </p:cNvSpPr>
          <p:nvPr/>
        </p:nvSpPr>
        <p:spPr bwMode="auto">
          <a:xfrm>
            <a:off x="2627313" y="4365625"/>
            <a:ext cx="3097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>
                <a:solidFill>
                  <a:srgbClr val="007A37"/>
                </a:solidFill>
              </a:rPr>
              <a:t>Where-am-I?</a:t>
            </a:r>
          </a:p>
        </p:txBody>
      </p:sp>
      <p:cxnSp>
        <p:nvCxnSpPr>
          <p:cNvPr id="24" name="Straight Arrow Connector 47"/>
          <p:cNvCxnSpPr>
            <a:cxnSpLocks noChangeShapeType="1"/>
          </p:cNvCxnSpPr>
          <p:nvPr/>
        </p:nvCxnSpPr>
        <p:spPr bwMode="auto">
          <a:xfrm>
            <a:off x="3059113" y="3573463"/>
            <a:ext cx="20891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2771775" y="3068638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0"/>
              <a:t>Where-am-I?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468313" y="1196975"/>
            <a:ext cx="0" cy="1295400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68313" y="2492375"/>
            <a:ext cx="0" cy="1873250"/>
          </a:xfrm>
          <a:prstGeom prst="straightConnector1">
            <a:avLst/>
          </a:prstGeom>
          <a:noFill/>
          <a:ln w="76200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468313" y="4365625"/>
            <a:ext cx="0" cy="18002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-5400000">
            <a:off x="-269875" y="3157538"/>
            <a:ext cx="2162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No Navigation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9388" y="6092825"/>
            <a:ext cx="2160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007A37"/>
                </a:solidFill>
              </a:rPr>
              <a:t>Time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24300" y="3284538"/>
            <a:ext cx="503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8" grpId="0"/>
      <p:bldP spid="21" grpId="0"/>
      <p:bldP spid="25" grpId="0"/>
      <p:bldP spid="35" grpId="0"/>
      <p:bldP spid="37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2065">
            <a:off x="3182937" y="2028826"/>
            <a:ext cx="2035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PreLoc</a:t>
            </a:r>
            <a:r>
              <a:rPr lang="en-US" dirty="0" smtClean="0"/>
              <a:t> Navigation</a:t>
            </a:r>
            <a:endParaRPr lang="en-US" dirty="0"/>
          </a:p>
        </p:txBody>
      </p:sp>
      <p:sp>
        <p:nvSpPr>
          <p:cNvPr id="22532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/>
              <a:t>IIN Service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41438"/>
            <a:ext cx="12969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95963" y="1557338"/>
            <a:ext cx="3024187" cy="4824412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2535" name="Can 40"/>
          <p:cNvSpPr>
            <a:spLocks noChangeArrowheads="1"/>
          </p:cNvSpPr>
          <p:nvPr/>
        </p:nvSpPr>
        <p:spPr bwMode="auto">
          <a:xfrm>
            <a:off x="6443663" y="2781300"/>
            <a:ext cx="1728787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 flipH="1">
            <a:off x="2843213" y="2060575"/>
            <a:ext cx="31686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843213" y="1484313"/>
            <a:ext cx="3097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0"/>
              <a:t>Prefetch </a:t>
            </a:r>
            <a:r>
              <a:rPr lang="en-US" altLang="en-US" sz="2400">
                <a:solidFill>
                  <a:srgbClr val="FF0000"/>
                </a:solidFill>
              </a:rPr>
              <a:t>K </a:t>
            </a:r>
            <a:r>
              <a:rPr lang="en-US" altLang="en-US" sz="2400" b="0"/>
              <a:t>RM rows</a:t>
            </a:r>
          </a:p>
        </p:txBody>
      </p:sp>
      <p:sp>
        <p:nvSpPr>
          <p:cNvPr id="22538" name="Rectangle 52"/>
          <p:cNvSpPr>
            <a:spLocks noChangeArrowheads="1"/>
          </p:cNvSpPr>
          <p:nvPr/>
        </p:nvSpPr>
        <p:spPr bwMode="auto">
          <a:xfrm>
            <a:off x="6588125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2539" name="Rectangle 53"/>
          <p:cNvSpPr>
            <a:spLocks noChangeArrowheads="1"/>
          </p:cNvSpPr>
          <p:nvPr/>
        </p:nvSpPr>
        <p:spPr bwMode="auto">
          <a:xfrm>
            <a:off x="6877050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2540" name="Rectangle 54"/>
          <p:cNvSpPr>
            <a:spLocks noChangeArrowheads="1"/>
          </p:cNvSpPr>
          <p:nvPr/>
        </p:nvSpPr>
        <p:spPr bwMode="auto">
          <a:xfrm>
            <a:off x="7164388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2541" name="Rectangle 55"/>
          <p:cNvSpPr>
            <a:spLocks noChangeArrowheads="1"/>
          </p:cNvSpPr>
          <p:nvPr/>
        </p:nvSpPr>
        <p:spPr bwMode="auto">
          <a:xfrm>
            <a:off x="7451725" y="3817938"/>
            <a:ext cx="217488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933825"/>
            <a:ext cx="13525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84438" y="5157788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007A37"/>
                </a:solidFill>
                <a:sym typeface="Wingdings" pitchFamily="2" charset="2"/>
              </a:rPr>
              <a:t> </a:t>
            </a:r>
            <a:r>
              <a:rPr lang="en-US" altLang="en-US">
                <a:solidFill>
                  <a:srgbClr val="007A37"/>
                </a:solidFill>
              </a:rPr>
              <a:t>Intermittent Connectivity</a:t>
            </a:r>
          </a:p>
        </p:txBody>
      </p:sp>
      <p:pic>
        <p:nvPicPr>
          <p:cNvPr id="2254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717925"/>
            <a:ext cx="162718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47"/>
          <p:cNvCxnSpPr>
            <a:cxnSpLocks noChangeShapeType="1"/>
          </p:cNvCxnSpPr>
          <p:nvPr/>
        </p:nvCxnSpPr>
        <p:spPr bwMode="auto">
          <a:xfrm flipH="1">
            <a:off x="2700338" y="5084763"/>
            <a:ext cx="31670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2700338" y="4508500"/>
            <a:ext cx="309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0"/>
              <a:t>Prefetch </a:t>
            </a:r>
            <a:r>
              <a:rPr lang="en-US" altLang="en-US" sz="2400">
                <a:solidFill>
                  <a:srgbClr val="FF0000"/>
                </a:solidFill>
              </a:rPr>
              <a:t>K </a:t>
            </a:r>
            <a:r>
              <a:rPr lang="en-US" altLang="en-US" sz="2400" b="0"/>
              <a:t>RM rows</a:t>
            </a:r>
          </a:p>
        </p:txBody>
      </p:sp>
      <p:cxnSp>
        <p:nvCxnSpPr>
          <p:cNvPr id="22547" name="Straight Arrow Connector 24"/>
          <p:cNvCxnSpPr>
            <a:cxnSpLocks noChangeShapeType="1"/>
          </p:cNvCxnSpPr>
          <p:nvPr/>
        </p:nvCxnSpPr>
        <p:spPr bwMode="auto">
          <a:xfrm>
            <a:off x="755650" y="1412875"/>
            <a:ext cx="0" cy="18002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22548" name="TextBox 25"/>
          <p:cNvSpPr txBox="1">
            <a:spLocks noChangeArrowheads="1"/>
          </p:cNvSpPr>
          <p:nvPr/>
        </p:nvSpPr>
        <p:spPr bwMode="auto">
          <a:xfrm>
            <a:off x="179388" y="6092825"/>
            <a:ext cx="2160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007A37"/>
                </a:solidFill>
              </a:rPr>
              <a:t>Time</a:t>
            </a:r>
          </a:p>
        </p:txBody>
      </p:sp>
      <p:sp>
        <p:nvSpPr>
          <p:cNvPr id="27" name="Can 40"/>
          <p:cNvSpPr>
            <a:spLocks noChangeArrowheads="1"/>
          </p:cNvSpPr>
          <p:nvPr/>
        </p:nvSpPr>
        <p:spPr bwMode="auto">
          <a:xfrm>
            <a:off x="1042988" y="2997200"/>
            <a:ext cx="504825" cy="431800"/>
          </a:xfrm>
          <a:prstGeom prst="can">
            <a:avLst>
              <a:gd name="adj" fmla="val 43898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8" name="Can 40"/>
          <p:cNvSpPr>
            <a:spLocks noChangeArrowheads="1"/>
          </p:cNvSpPr>
          <p:nvPr/>
        </p:nvSpPr>
        <p:spPr bwMode="auto">
          <a:xfrm>
            <a:off x="1042988" y="5732463"/>
            <a:ext cx="504825" cy="433387"/>
          </a:xfrm>
          <a:prstGeom prst="can">
            <a:avLst>
              <a:gd name="adj" fmla="val 43898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cxnSp>
        <p:nvCxnSpPr>
          <p:cNvPr id="31" name="Straight Arrow Connector 47"/>
          <p:cNvCxnSpPr>
            <a:cxnSpLocks noChangeShapeType="1"/>
          </p:cNvCxnSpPr>
          <p:nvPr/>
        </p:nvCxnSpPr>
        <p:spPr bwMode="auto">
          <a:xfrm flipH="1">
            <a:off x="2843213" y="3500438"/>
            <a:ext cx="30241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" name="TextBox 50"/>
          <p:cNvSpPr txBox="1">
            <a:spLocks noChangeArrowheads="1"/>
          </p:cNvSpPr>
          <p:nvPr/>
        </p:nvSpPr>
        <p:spPr bwMode="auto">
          <a:xfrm>
            <a:off x="2987675" y="2924175"/>
            <a:ext cx="309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0">
                <a:solidFill>
                  <a:schemeClr val="tx1"/>
                </a:solidFill>
              </a:rPr>
              <a:t>Prefetch </a:t>
            </a:r>
            <a:r>
              <a:rPr lang="en-US" altLang="en-US" sz="2400">
                <a:solidFill>
                  <a:schemeClr val="tx1"/>
                </a:solidFill>
              </a:rPr>
              <a:t>K </a:t>
            </a:r>
            <a:r>
              <a:rPr lang="en-US" altLang="en-US" sz="2400" b="0">
                <a:solidFill>
                  <a:schemeClr val="tx1"/>
                </a:solidFill>
              </a:rPr>
              <a:t>RM rows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067175" y="3141663"/>
            <a:ext cx="50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X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755650" y="3141663"/>
            <a:ext cx="0" cy="1366837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755650" y="4508500"/>
            <a:ext cx="0" cy="13684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395288" y="3500438"/>
            <a:ext cx="262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800">
                <a:solidFill>
                  <a:srgbClr val="FF0000"/>
                </a:solidFill>
              </a:rPr>
              <a:t>Localize from Cache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23" grpId="0"/>
      <p:bldP spid="27" grpId="0" animBg="1"/>
      <p:bldP spid="28" grpId="0" animBg="1"/>
      <p:bldP spid="32" grpId="0"/>
      <p:bldP spid="34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644900"/>
            <a:ext cx="705643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PreLoc Selection Step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0" y="6453188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800" b="0">
              <a:solidFill>
                <a:schemeClr val="tx1"/>
              </a:solidFill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288" y="908050"/>
            <a:ext cx="8280400" cy="1584325"/>
          </a:xfrm>
        </p:spPr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The </a:t>
            </a:r>
            <a:r>
              <a:rPr lang="en-US" altLang="en-US" sz="2400" b="1" smtClean="0">
                <a:ea typeface="ＭＳ Ｐゴシック" pitchFamily="34" charset="-128"/>
              </a:rPr>
              <a:t>Selection Step </a:t>
            </a:r>
            <a:r>
              <a:rPr lang="en-US" altLang="en-US" sz="2400" smtClean="0">
                <a:ea typeface="ＭＳ Ｐゴシック" pitchFamily="34" charset="-128"/>
              </a:rPr>
              <a:t>aims to </a:t>
            </a:r>
            <a:r>
              <a:rPr lang="en-US" altLang="en-US" sz="2400" b="1" smtClean="0">
                <a:ea typeface="ＭＳ Ｐゴシック" pitchFamily="34" charset="-128"/>
              </a:rPr>
              <a:t>sequence</a:t>
            </a:r>
            <a:r>
              <a:rPr lang="en-US" altLang="en-US" sz="2400" smtClean="0">
                <a:ea typeface="ＭＳ Ｐゴシック" pitchFamily="34" charset="-128"/>
              </a:rPr>
              <a:t> the </a:t>
            </a:r>
            <a:r>
              <a:rPr lang="en-US" altLang="en-US" sz="2400" b="1" smtClean="0">
                <a:ea typeface="ＭＳ Ｐゴシック" pitchFamily="34" charset="-128"/>
              </a:rPr>
              <a:t>retrieval</a:t>
            </a:r>
            <a:r>
              <a:rPr lang="en-US" altLang="en-US" sz="2400" smtClean="0">
                <a:ea typeface="ＭＳ Ｐゴシック" pitchFamily="34" charset="-128"/>
              </a:rPr>
              <a:t> of </a:t>
            </a:r>
            <a:r>
              <a:rPr lang="en-US" altLang="en-US" sz="2400" b="1" smtClean="0">
                <a:ea typeface="ＭＳ Ｐゴシック" pitchFamily="34" charset="-128"/>
              </a:rPr>
              <a:t>clusters</a:t>
            </a:r>
            <a:r>
              <a:rPr lang="en-US" altLang="en-US" sz="2400" smtClean="0">
                <a:ea typeface="ＭＳ Ｐゴシック" pitchFamily="34" charset="-128"/>
              </a:rPr>
              <a:t>, such that the </a:t>
            </a:r>
            <a:r>
              <a:rPr lang="en-US" altLang="en-US" sz="2400" b="1" smtClean="0">
                <a:ea typeface="ＭＳ Ｐゴシック" pitchFamily="34" charset="-128"/>
              </a:rPr>
              <a:t>most important clusters </a:t>
            </a:r>
            <a:r>
              <a:rPr lang="en-US" altLang="en-US" sz="2400" smtClean="0">
                <a:ea typeface="ＭＳ Ｐゴシック" pitchFamily="34" charset="-128"/>
              </a:rPr>
              <a:t>are downloaded first.</a:t>
            </a:r>
          </a:p>
          <a:p>
            <a:r>
              <a:rPr lang="en-US" alt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Question: </a:t>
            </a:r>
            <a:r>
              <a:rPr lang="en-US" altLang="en-US" sz="2400" smtClean="0">
                <a:ea typeface="ＭＳ Ｐゴシック" pitchFamily="34" charset="-128"/>
              </a:rPr>
              <a:t>Which </a:t>
            </a:r>
            <a:r>
              <a:rPr lang="en-US" altLang="en-US" sz="2400" b="1" smtClean="0">
                <a:ea typeface="ＭＳ Ｐゴシック" pitchFamily="34" charset="-128"/>
              </a:rPr>
              <a:t>clusters</a:t>
            </a:r>
            <a:r>
              <a:rPr lang="en-US" altLang="en-US" sz="2400" smtClean="0">
                <a:ea typeface="ＭＳ Ｐゴシック" pitchFamily="34" charset="-128"/>
              </a:rPr>
              <a:t> should a user </a:t>
            </a:r>
            <a:r>
              <a:rPr lang="en-US" altLang="en-US" sz="2400" b="1" smtClean="0">
                <a:ea typeface="ＭＳ Ｐゴシック" pitchFamily="34" charset="-128"/>
              </a:rPr>
              <a:t>download</a:t>
            </a:r>
            <a:r>
              <a:rPr lang="en-US" altLang="en-US" sz="2400" smtClean="0">
                <a:ea typeface="ＭＳ Ｐゴシック" pitchFamily="34" charset="-128"/>
              </a:rPr>
              <a:t> at a </a:t>
            </a:r>
            <a:r>
              <a:rPr lang="en-US" altLang="en-US" sz="2400" b="1" smtClean="0">
                <a:ea typeface="ＭＳ Ｐゴシック" pitchFamily="34" charset="-128"/>
              </a:rPr>
              <a:t>certain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  <a:r>
              <a:rPr lang="en-US" altLang="en-US" sz="2400" b="1" smtClean="0">
                <a:ea typeface="ＭＳ Ｐゴシック" pitchFamily="34" charset="-128"/>
              </a:rPr>
              <a:t>position</a:t>
            </a:r>
            <a:r>
              <a:rPr lang="en-US" altLang="en-US" sz="2400" smtClean="0">
                <a:ea typeface="ＭＳ Ｐゴシック" pitchFamily="34" charset="-128"/>
              </a:rPr>
              <a:t> if Wi-Fi </a:t>
            </a:r>
            <a:r>
              <a:rPr lang="en-US" altLang="en-US" sz="2400" b="1" smtClean="0">
                <a:ea typeface="ＭＳ Ｐゴシック" pitchFamily="34" charset="-128"/>
              </a:rPr>
              <a:t>not available </a:t>
            </a:r>
            <a:r>
              <a:rPr lang="en-US" altLang="en-US" sz="2400" smtClean="0">
                <a:ea typeface="ＭＳ Ｐゴシック" pitchFamily="34" charset="-128"/>
              </a:rPr>
              <a:t>next?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PreLoc </a:t>
            </a:r>
            <a:r>
              <a:rPr lang="en-US" altLang="en-US" sz="2400" b="1" smtClean="0">
                <a:ea typeface="ＭＳ Ｐゴシック" pitchFamily="34" charset="-128"/>
              </a:rPr>
              <a:t>prioritizes </a:t>
            </a:r>
            <a:r>
              <a:rPr lang="en-US" altLang="en-US" sz="2400" smtClean="0">
                <a:ea typeface="ＭＳ Ｐゴシック" pitchFamily="34" charset="-128"/>
              </a:rPr>
              <a:t> the download of </a:t>
            </a:r>
            <a:r>
              <a:rPr lang="en-US" altLang="en-US" sz="2400" b="1" smtClean="0">
                <a:ea typeface="ＭＳ Ｐゴシック" pitchFamily="34" charset="-128"/>
              </a:rPr>
              <a:t>RM</a:t>
            </a:r>
            <a:r>
              <a:rPr lang="en-US" altLang="en-US" sz="2400" smtClean="0">
                <a:ea typeface="ＭＳ Ｐゴシック" pitchFamily="34" charset="-128"/>
              </a:rPr>
              <a:t> entries using </a:t>
            </a:r>
            <a:r>
              <a:rPr lang="en-US" altLang="en-US" sz="2400" b="1" smtClean="0">
                <a:ea typeface="ＭＳ Ｐゴシック" pitchFamily="34" charset="-128"/>
              </a:rPr>
              <a:t>historic traces </a:t>
            </a:r>
            <a:r>
              <a:rPr lang="en-US" altLang="en-US" sz="2400" smtClean="0">
                <a:ea typeface="ＭＳ Ｐゴシック" pitchFamily="34" charset="-128"/>
              </a:rPr>
              <a:t>modelled as Directed Graphs.</a:t>
            </a:r>
          </a:p>
          <a:p>
            <a:pPr lvl="1"/>
            <a:endParaRPr lang="en-US" altLang="en-US" sz="2000" smtClean="0">
              <a:ea typeface="ＭＳ Ｐゴシック" pitchFamily="34" charset="-128"/>
            </a:endParaRPr>
          </a:p>
        </p:txBody>
      </p:sp>
      <p:sp>
        <p:nvSpPr>
          <p:cNvPr id="23558" name="Oval 279"/>
          <p:cNvSpPr>
            <a:spLocks noChangeArrowheads="1"/>
          </p:cNvSpPr>
          <p:nvPr/>
        </p:nvSpPr>
        <p:spPr bwMode="auto">
          <a:xfrm>
            <a:off x="3203575" y="3644900"/>
            <a:ext cx="4318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59" name="Oval 280"/>
          <p:cNvSpPr>
            <a:spLocks noChangeArrowheads="1"/>
          </p:cNvSpPr>
          <p:nvPr/>
        </p:nvSpPr>
        <p:spPr bwMode="auto">
          <a:xfrm>
            <a:off x="3635375" y="3573463"/>
            <a:ext cx="4318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60" name="Oval 268"/>
          <p:cNvSpPr>
            <a:spLocks noChangeArrowheads="1"/>
          </p:cNvSpPr>
          <p:nvPr/>
        </p:nvSpPr>
        <p:spPr bwMode="auto">
          <a:xfrm>
            <a:off x="2916238" y="5589588"/>
            <a:ext cx="576262" cy="5762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61" name="Oval 269"/>
          <p:cNvSpPr>
            <a:spLocks noChangeArrowheads="1"/>
          </p:cNvSpPr>
          <p:nvPr/>
        </p:nvSpPr>
        <p:spPr bwMode="auto">
          <a:xfrm>
            <a:off x="3419475" y="5516563"/>
            <a:ext cx="576263" cy="2889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62" name="Oval 270"/>
          <p:cNvSpPr>
            <a:spLocks noChangeArrowheads="1"/>
          </p:cNvSpPr>
          <p:nvPr/>
        </p:nvSpPr>
        <p:spPr bwMode="auto">
          <a:xfrm>
            <a:off x="3348038" y="5805488"/>
            <a:ext cx="647700" cy="3603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63" name="Oval 271"/>
          <p:cNvSpPr>
            <a:spLocks noChangeArrowheads="1"/>
          </p:cNvSpPr>
          <p:nvPr/>
        </p:nvSpPr>
        <p:spPr bwMode="auto">
          <a:xfrm>
            <a:off x="3348038" y="5013325"/>
            <a:ext cx="719137" cy="28733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64" name="Oval 273"/>
          <p:cNvSpPr>
            <a:spLocks noChangeArrowheads="1"/>
          </p:cNvSpPr>
          <p:nvPr/>
        </p:nvSpPr>
        <p:spPr bwMode="auto">
          <a:xfrm>
            <a:off x="3059113" y="4652963"/>
            <a:ext cx="504825" cy="647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65" name="Oval 275"/>
          <p:cNvSpPr>
            <a:spLocks noChangeArrowheads="1"/>
          </p:cNvSpPr>
          <p:nvPr/>
        </p:nvSpPr>
        <p:spPr bwMode="auto">
          <a:xfrm>
            <a:off x="3563938" y="4437063"/>
            <a:ext cx="4318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66" name="Oval 276"/>
          <p:cNvSpPr>
            <a:spLocks noChangeArrowheads="1"/>
          </p:cNvSpPr>
          <p:nvPr/>
        </p:nvSpPr>
        <p:spPr bwMode="auto">
          <a:xfrm>
            <a:off x="2987675" y="4076700"/>
            <a:ext cx="504825" cy="3603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67" name="Oval 277"/>
          <p:cNvSpPr>
            <a:spLocks noChangeArrowheads="1"/>
          </p:cNvSpPr>
          <p:nvPr/>
        </p:nvSpPr>
        <p:spPr bwMode="auto">
          <a:xfrm>
            <a:off x="4356100" y="3860800"/>
            <a:ext cx="431800" cy="5762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68" name="Oval 278"/>
          <p:cNvSpPr>
            <a:spLocks noChangeArrowheads="1"/>
          </p:cNvSpPr>
          <p:nvPr/>
        </p:nvSpPr>
        <p:spPr bwMode="auto">
          <a:xfrm>
            <a:off x="3779838" y="4149725"/>
            <a:ext cx="576262" cy="28733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69" name="Oval 281"/>
          <p:cNvSpPr>
            <a:spLocks noChangeArrowheads="1"/>
          </p:cNvSpPr>
          <p:nvPr/>
        </p:nvSpPr>
        <p:spPr bwMode="auto">
          <a:xfrm>
            <a:off x="3419475" y="4005263"/>
            <a:ext cx="4318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70" name="Oval 282"/>
          <p:cNvSpPr>
            <a:spLocks noChangeArrowheads="1"/>
          </p:cNvSpPr>
          <p:nvPr/>
        </p:nvSpPr>
        <p:spPr bwMode="auto">
          <a:xfrm>
            <a:off x="3132138" y="4292600"/>
            <a:ext cx="4318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71" name="Oval 283"/>
          <p:cNvSpPr>
            <a:spLocks noChangeArrowheads="1"/>
          </p:cNvSpPr>
          <p:nvPr/>
        </p:nvSpPr>
        <p:spPr bwMode="auto">
          <a:xfrm>
            <a:off x="5292725" y="4076700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72" name="Oval 284"/>
          <p:cNvSpPr>
            <a:spLocks noChangeArrowheads="1"/>
          </p:cNvSpPr>
          <p:nvPr/>
        </p:nvSpPr>
        <p:spPr bwMode="auto">
          <a:xfrm>
            <a:off x="6732588" y="3860800"/>
            <a:ext cx="647700" cy="5048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73" name="Oval 285"/>
          <p:cNvSpPr>
            <a:spLocks noChangeArrowheads="1"/>
          </p:cNvSpPr>
          <p:nvPr/>
        </p:nvSpPr>
        <p:spPr bwMode="auto">
          <a:xfrm>
            <a:off x="7380288" y="3860800"/>
            <a:ext cx="576262" cy="9366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74" name="Oval 286"/>
          <p:cNvSpPr>
            <a:spLocks noChangeArrowheads="1"/>
          </p:cNvSpPr>
          <p:nvPr/>
        </p:nvSpPr>
        <p:spPr bwMode="auto">
          <a:xfrm>
            <a:off x="7524750" y="48688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75" name="Oval 287"/>
          <p:cNvSpPr>
            <a:spLocks noChangeArrowheads="1"/>
          </p:cNvSpPr>
          <p:nvPr/>
        </p:nvSpPr>
        <p:spPr bwMode="auto">
          <a:xfrm>
            <a:off x="7667625" y="5300663"/>
            <a:ext cx="649288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76" name="Oval 288"/>
          <p:cNvSpPr>
            <a:spLocks noChangeArrowheads="1"/>
          </p:cNvSpPr>
          <p:nvPr/>
        </p:nvSpPr>
        <p:spPr bwMode="auto">
          <a:xfrm>
            <a:off x="7740650" y="5732463"/>
            <a:ext cx="6477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77" name="Oval 289"/>
          <p:cNvSpPr>
            <a:spLocks noChangeArrowheads="1"/>
          </p:cNvSpPr>
          <p:nvPr/>
        </p:nvSpPr>
        <p:spPr bwMode="auto">
          <a:xfrm>
            <a:off x="5795963" y="5157788"/>
            <a:ext cx="360362" cy="863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78" name="Oval 290"/>
          <p:cNvSpPr>
            <a:spLocks noChangeArrowheads="1"/>
          </p:cNvSpPr>
          <p:nvPr/>
        </p:nvSpPr>
        <p:spPr bwMode="auto">
          <a:xfrm>
            <a:off x="5651500" y="4724400"/>
            <a:ext cx="649288" cy="43338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79" name="Oval 291"/>
          <p:cNvSpPr>
            <a:spLocks noChangeArrowheads="1"/>
          </p:cNvSpPr>
          <p:nvPr/>
        </p:nvSpPr>
        <p:spPr bwMode="auto">
          <a:xfrm>
            <a:off x="6156325" y="48688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80" name="Oval 292"/>
          <p:cNvSpPr>
            <a:spLocks noChangeArrowheads="1"/>
          </p:cNvSpPr>
          <p:nvPr/>
        </p:nvSpPr>
        <p:spPr bwMode="auto">
          <a:xfrm>
            <a:off x="6156325" y="5300663"/>
            <a:ext cx="360363" cy="7921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81" name="Oval 293"/>
          <p:cNvSpPr>
            <a:spLocks noChangeArrowheads="1"/>
          </p:cNvSpPr>
          <p:nvPr/>
        </p:nvSpPr>
        <p:spPr bwMode="auto">
          <a:xfrm>
            <a:off x="5651500" y="4365625"/>
            <a:ext cx="649288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82" name="Oval 294"/>
          <p:cNvSpPr>
            <a:spLocks noChangeArrowheads="1"/>
          </p:cNvSpPr>
          <p:nvPr/>
        </p:nvSpPr>
        <p:spPr bwMode="auto">
          <a:xfrm>
            <a:off x="6227763" y="4437063"/>
            <a:ext cx="360362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83" name="Oval 295"/>
          <p:cNvSpPr>
            <a:spLocks noChangeArrowheads="1"/>
          </p:cNvSpPr>
          <p:nvPr/>
        </p:nvSpPr>
        <p:spPr bwMode="auto">
          <a:xfrm>
            <a:off x="6011863" y="4149725"/>
            <a:ext cx="720725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84" name="Oval 296"/>
          <p:cNvSpPr>
            <a:spLocks noChangeArrowheads="1"/>
          </p:cNvSpPr>
          <p:nvPr/>
        </p:nvSpPr>
        <p:spPr bwMode="auto">
          <a:xfrm>
            <a:off x="5724525" y="3716338"/>
            <a:ext cx="6477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85" name="Oval 297"/>
          <p:cNvSpPr>
            <a:spLocks noChangeArrowheads="1"/>
          </p:cNvSpPr>
          <p:nvPr/>
        </p:nvSpPr>
        <p:spPr bwMode="auto">
          <a:xfrm>
            <a:off x="1403350" y="5876925"/>
            <a:ext cx="647700" cy="5048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86" name="Oval 298"/>
          <p:cNvSpPr>
            <a:spLocks noChangeArrowheads="1"/>
          </p:cNvSpPr>
          <p:nvPr/>
        </p:nvSpPr>
        <p:spPr bwMode="auto">
          <a:xfrm>
            <a:off x="1547813" y="5516563"/>
            <a:ext cx="215900" cy="43338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87" name="Oval 299"/>
          <p:cNvSpPr>
            <a:spLocks noChangeArrowheads="1"/>
          </p:cNvSpPr>
          <p:nvPr/>
        </p:nvSpPr>
        <p:spPr bwMode="auto">
          <a:xfrm>
            <a:off x="1619250" y="4797425"/>
            <a:ext cx="215900" cy="7921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88" name="Oval 300"/>
          <p:cNvSpPr>
            <a:spLocks noChangeArrowheads="1"/>
          </p:cNvSpPr>
          <p:nvPr/>
        </p:nvSpPr>
        <p:spPr bwMode="auto">
          <a:xfrm>
            <a:off x="1908175" y="4149725"/>
            <a:ext cx="215900" cy="7921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89" name="Oval 301"/>
          <p:cNvSpPr>
            <a:spLocks noChangeArrowheads="1"/>
          </p:cNvSpPr>
          <p:nvPr/>
        </p:nvSpPr>
        <p:spPr bwMode="auto">
          <a:xfrm>
            <a:off x="2700338" y="3789363"/>
            <a:ext cx="287337" cy="647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90" name="Oval 302"/>
          <p:cNvSpPr>
            <a:spLocks noChangeArrowheads="1"/>
          </p:cNvSpPr>
          <p:nvPr/>
        </p:nvSpPr>
        <p:spPr bwMode="auto">
          <a:xfrm>
            <a:off x="2339975" y="3860800"/>
            <a:ext cx="431800" cy="647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3591" name="Oval 303"/>
          <p:cNvSpPr>
            <a:spLocks noChangeArrowheads="1"/>
          </p:cNvSpPr>
          <p:nvPr/>
        </p:nvSpPr>
        <p:spPr bwMode="auto">
          <a:xfrm>
            <a:off x="1979613" y="3789363"/>
            <a:ext cx="431800" cy="647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42" name="5-Point Star 41"/>
          <p:cNvSpPr/>
          <p:nvPr/>
        </p:nvSpPr>
        <p:spPr bwMode="auto">
          <a:xfrm>
            <a:off x="1619250" y="3860800"/>
            <a:ext cx="288925" cy="360363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95288" y="3697288"/>
            <a:ext cx="1296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>
                <a:solidFill>
                  <a:srgbClr val="0000FF"/>
                </a:solidFill>
              </a:rPr>
              <a:t>User Current Location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79613" y="3789363"/>
            <a:ext cx="2808287" cy="719137"/>
            <a:chOff x="1979712" y="3789040"/>
            <a:chExt cx="2808312" cy="720080"/>
          </a:xfrm>
        </p:grpSpPr>
        <p:sp>
          <p:nvSpPr>
            <p:cNvPr id="23600" name="Oval 46"/>
            <p:cNvSpPr>
              <a:spLocks noChangeArrowheads="1"/>
            </p:cNvSpPr>
            <p:nvPr/>
          </p:nvSpPr>
          <p:spPr bwMode="auto">
            <a:xfrm>
              <a:off x="2987824" y="4077072"/>
              <a:ext cx="504056" cy="360040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23601" name="Oval 47"/>
            <p:cNvSpPr>
              <a:spLocks noChangeArrowheads="1"/>
            </p:cNvSpPr>
            <p:nvPr/>
          </p:nvSpPr>
          <p:spPr bwMode="auto">
            <a:xfrm>
              <a:off x="4355976" y="3861048"/>
              <a:ext cx="432048" cy="576064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23602" name="Oval 48"/>
            <p:cNvSpPr>
              <a:spLocks noChangeArrowheads="1"/>
            </p:cNvSpPr>
            <p:nvPr/>
          </p:nvSpPr>
          <p:spPr bwMode="auto">
            <a:xfrm>
              <a:off x="3779912" y="4149080"/>
              <a:ext cx="576064" cy="288032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23603" name="Oval 49"/>
            <p:cNvSpPr>
              <a:spLocks noChangeArrowheads="1"/>
            </p:cNvSpPr>
            <p:nvPr/>
          </p:nvSpPr>
          <p:spPr bwMode="auto">
            <a:xfrm>
              <a:off x="3419872" y="4005064"/>
              <a:ext cx="432048" cy="432048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23604" name="Oval 50"/>
            <p:cNvSpPr>
              <a:spLocks noChangeArrowheads="1"/>
            </p:cNvSpPr>
            <p:nvPr/>
          </p:nvSpPr>
          <p:spPr bwMode="auto">
            <a:xfrm>
              <a:off x="2699792" y="3789040"/>
              <a:ext cx="288032" cy="648072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23605" name="Oval 51"/>
            <p:cNvSpPr>
              <a:spLocks noChangeArrowheads="1"/>
            </p:cNvSpPr>
            <p:nvPr/>
          </p:nvSpPr>
          <p:spPr bwMode="auto">
            <a:xfrm>
              <a:off x="2339752" y="3861048"/>
              <a:ext cx="432048" cy="648072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23606" name="Oval 52"/>
            <p:cNvSpPr>
              <a:spLocks noChangeArrowheads="1"/>
            </p:cNvSpPr>
            <p:nvPr/>
          </p:nvSpPr>
          <p:spPr bwMode="auto">
            <a:xfrm>
              <a:off x="1979712" y="3789040"/>
              <a:ext cx="432048" cy="648072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</p:grp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3132138" y="4292600"/>
            <a:ext cx="431800" cy="431800"/>
          </a:xfrm>
          <a:prstGeom prst="ellipse">
            <a:avLst/>
          </a:prstGeom>
          <a:noFill/>
          <a:ln w="38100">
            <a:solidFill>
              <a:srgbClr val="007A3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3059113" y="4652963"/>
            <a:ext cx="504825" cy="647700"/>
          </a:xfrm>
          <a:prstGeom prst="ellipse">
            <a:avLst/>
          </a:prstGeom>
          <a:noFill/>
          <a:ln w="38100">
            <a:solidFill>
              <a:srgbClr val="007A3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1660525" y="4005263"/>
            <a:ext cx="4664075" cy="2166937"/>
          </a:xfrm>
          <a:custGeom>
            <a:avLst/>
            <a:gdLst>
              <a:gd name="T0" fmla="*/ 92075 w 4664075"/>
              <a:gd name="T1" fmla="*/ 1585363 h 2282825"/>
              <a:gd name="T2" fmla="*/ 644525 w 4664075"/>
              <a:gd name="T3" fmla="*/ 209470 h 2282825"/>
              <a:gd name="T4" fmla="*/ 3959234 w 4664075"/>
              <a:gd name="T5" fmla="*/ 328538 h 2282825"/>
              <a:gd name="T6" fmla="*/ 4664075 w 4664075"/>
              <a:gd name="T7" fmla="*/ 1413377 h 2282825"/>
              <a:gd name="T8" fmla="*/ 0 60000 65536"/>
              <a:gd name="T9" fmla="*/ 0 60000 65536"/>
              <a:gd name="T10" fmla="*/ 0 60000 65536"/>
              <a:gd name="T11" fmla="*/ 0 60000 65536"/>
              <a:gd name="T12" fmla="*/ 0 w 4664075"/>
              <a:gd name="T13" fmla="*/ 0 h 2282825"/>
              <a:gd name="T14" fmla="*/ 4664075 w 4664075"/>
              <a:gd name="T15" fmla="*/ 2282825 h 2282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4075" h="2282825">
                <a:moveTo>
                  <a:pt x="92075" y="2282825"/>
                </a:moveTo>
                <a:cubicBezTo>
                  <a:pt x="46037" y="1443037"/>
                  <a:pt x="0" y="603250"/>
                  <a:pt x="644525" y="301625"/>
                </a:cubicBezTo>
                <a:cubicBezTo>
                  <a:pt x="1289050" y="0"/>
                  <a:pt x="3289300" y="184150"/>
                  <a:pt x="3959225" y="473075"/>
                </a:cubicBezTo>
                <a:cubicBezTo>
                  <a:pt x="4629150" y="762000"/>
                  <a:pt x="4422775" y="2105025"/>
                  <a:pt x="4664075" y="203517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4600575" y="3740150"/>
            <a:ext cx="3336925" cy="2968625"/>
          </a:xfrm>
          <a:custGeom>
            <a:avLst/>
            <a:gdLst>
              <a:gd name="T0" fmla="*/ 276225 w 3336925"/>
              <a:gd name="T1" fmla="*/ 2355851 h 2968625"/>
              <a:gd name="T2" fmla="*/ 409575 w 3336925"/>
              <a:gd name="T3" fmla="*/ 298450 h 2968625"/>
              <a:gd name="T4" fmla="*/ 2733675 w 3336925"/>
              <a:gd name="T5" fmla="*/ 565150 h 2968625"/>
              <a:gd name="T6" fmla="*/ 3305175 w 3336925"/>
              <a:gd name="T7" fmla="*/ 2279651 h 2968625"/>
              <a:gd name="T8" fmla="*/ 0 60000 65536"/>
              <a:gd name="T9" fmla="*/ 0 60000 65536"/>
              <a:gd name="T10" fmla="*/ 0 60000 65536"/>
              <a:gd name="T11" fmla="*/ 0 60000 65536"/>
              <a:gd name="T12" fmla="*/ 0 w 3336925"/>
              <a:gd name="T13" fmla="*/ 0 h 2968625"/>
              <a:gd name="T14" fmla="*/ 3336925 w 3336925"/>
              <a:gd name="T15" fmla="*/ 2968625 h 296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36925" h="2968625">
                <a:moveTo>
                  <a:pt x="276225" y="2355850"/>
                </a:moveTo>
                <a:cubicBezTo>
                  <a:pt x="138112" y="1476375"/>
                  <a:pt x="0" y="596900"/>
                  <a:pt x="409575" y="298450"/>
                </a:cubicBezTo>
                <a:cubicBezTo>
                  <a:pt x="819150" y="0"/>
                  <a:pt x="2251075" y="234950"/>
                  <a:pt x="2733675" y="565150"/>
                </a:cubicBezTo>
                <a:cubicBezTo>
                  <a:pt x="3216275" y="895350"/>
                  <a:pt x="3336925" y="2968625"/>
                  <a:pt x="3305175" y="2279650"/>
                </a:cubicBezTo>
              </a:path>
            </a:pathLst>
          </a:custGeom>
          <a:noFill/>
          <a:ln w="38100" cap="flat" cmpd="sng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1979613" y="4076700"/>
            <a:ext cx="1584325" cy="1296988"/>
          </a:xfrm>
          <a:custGeom>
            <a:avLst/>
            <a:gdLst>
              <a:gd name="T0" fmla="*/ 2760938 w 1409700"/>
              <a:gd name="T1" fmla="*/ 76974 h 2076450"/>
              <a:gd name="T2" fmla="*/ 3192337 w 1409700"/>
              <a:gd name="T3" fmla="*/ 1412 h 2076450"/>
              <a:gd name="T4" fmla="*/ 3192337 w 1409700"/>
              <a:gd name="T5" fmla="*/ 1412 h 2076450"/>
              <a:gd name="T6" fmla="*/ 215698 w 1409700"/>
              <a:gd name="T7" fmla="*/ 0 h 2076450"/>
              <a:gd name="T8" fmla="*/ 0 60000 65536"/>
              <a:gd name="T9" fmla="*/ 0 60000 65536"/>
              <a:gd name="T10" fmla="*/ 0 60000 65536"/>
              <a:gd name="T11" fmla="*/ 0 60000 65536"/>
              <a:gd name="T12" fmla="*/ 0 w 1409700"/>
              <a:gd name="T13" fmla="*/ 0 h 2076450"/>
              <a:gd name="T14" fmla="*/ 1409700 w 1409700"/>
              <a:gd name="T15" fmla="*/ 2076450 h 2076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9700" h="2076450">
                <a:moveTo>
                  <a:pt x="1219200" y="2076450"/>
                </a:moveTo>
                <a:lnTo>
                  <a:pt x="1409700" y="38100"/>
                </a:lnTo>
                <a:cubicBezTo>
                  <a:pt x="1190625" y="31750"/>
                  <a:pt x="0" y="171450"/>
                  <a:pt x="95250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6" grpId="0" animBg="1"/>
      <p:bldP spid="57" grpId="0" animBg="1"/>
      <p:bldP spid="55" grpId="0" animBg="1"/>
      <p:bldP spid="58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PreLoc Selection Step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288" y="908050"/>
            <a:ext cx="8280400" cy="1584325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PreLoc relies on the </a:t>
            </a: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Probabilistic Group Selection (PGS)</a:t>
            </a:r>
            <a:r>
              <a:rPr lang="en-US" altLang="en-US" b="1" smtClean="0"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Heuristic to determine the </a:t>
            </a:r>
            <a:r>
              <a:rPr lang="en-US" altLang="en-US" b="1" smtClean="0">
                <a:ea typeface="ＭＳ Ｐゴシック" pitchFamily="34" charset="-128"/>
              </a:rPr>
              <a:t>RM entries </a:t>
            </a:r>
            <a:r>
              <a:rPr lang="en-US" altLang="en-US" smtClean="0">
                <a:ea typeface="ＭＳ Ｐゴシック" pitchFamily="34" charset="-128"/>
              </a:rPr>
              <a:t>to </a:t>
            </a:r>
            <a:r>
              <a:rPr lang="en-US" altLang="en-US" b="1" smtClean="0">
                <a:ea typeface="ＭＳ Ｐゴシック" pitchFamily="34" charset="-128"/>
              </a:rPr>
              <a:t>prefetch</a:t>
            </a:r>
            <a:r>
              <a:rPr lang="en-US" altLang="en-US" smtClean="0">
                <a:ea typeface="ＭＳ Ｐゴシック" pitchFamily="34" charset="-128"/>
              </a:rPr>
              <a:t> next.</a:t>
            </a:r>
          </a:p>
          <a:p>
            <a:pPr lvl="1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539750" y="3481388"/>
            <a:ext cx="2303463" cy="2232025"/>
            <a:chOff x="539552" y="3645024"/>
            <a:chExt cx="2016224" cy="1872208"/>
          </a:xfrm>
        </p:grpSpPr>
        <p:sp>
          <p:nvSpPr>
            <p:cNvPr id="31778" name="Rectangle 100"/>
            <p:cNvSpPr>
              <a:spLocks noChangeArrowheads="1"/>
            </p:cNvSpPr>
            <p:nvPr/>
          </p:nvSpPr>
          <p:spPr bwMode="auto">
            <a:xfrm>
              <a:off x="539552" y="3645024"/>
              <a:ext cx="2016224" cy="18722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31779" name="TextBox 148"/>
            <p:cNvSpPr txBox="1">
              <a:spLocks noChangeArrowheads="1"/>
            </p:cNvSpPr>
            <p:nvPr/>
          </p:nvSpPr>
          <p:spPr bwMode="auto">
            <a:xfrm>
              <a:off x="683568" y="3789040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31780" name="TextBox 149"/>
            <p:cNvSpPr txBox="1">
              <a:spLocks noChangeArrowheads="1"/>
            </p:cNvSpPr>
            <p:nvPr/>
          </p:nvSpPr>
          <p:spPr bwMode="auto">
            <a:xfrm flipH="1">
              <a:off x="2051720" y="3789040"/>
              <a:ext cx="2880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31781" name="TextBox 150"/>
            <p:cNvSpPr txBox="1">
              <a:spLocks noChangeArrowheads="1"/>
            </p:cNvSpPr>
            <p:nvPr/>
          </p:nvSpPr>
          <p:spPr bwMode="auto">
            <a:xfrm>
              <a:off x="683568" y="4941168"/>
              <a:ext cx="2880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800"/>
                <a:t>C</a:t>
              </a:r>
            </a:p>
          </p:txBody>
        </p:sp>
        <p:sp>
          <p:nvSpPr>
            <p:cNvPr id="31782" name="TextBox 151"/>
            <p:cNvSpPr txBox="1">
              <a:spLocks noChangeArrowheads="1"/>
            </p:cNvSpPr>
            <p:nvPr/>
          </p:nvSpPr>
          <p:spPr bwMode="auto">
            <a:xfrm>
              <a:off x="2051720" y="4941168"/>
              <a:ext cx="351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800"/>
                <a:t>D</a:t>
              </a:r>
            </a:p>
          </p:txBody>
        </p:sp>
        <p:cxnSp>
          <p:nvCxnSpPr>
            <p:cNvPr id="31783" name="Straight Arrow Connector 160"/>
            <p:cNvCxnSpPr>
              <a:cxnSpLocks noChangeShapeType="1"/>
            </p:cNvCxnSpPr>
            <p:nvPr/>
          </p:nvCxnSpPr>
          <p:spPr bwMode="auto">
            <a:xfrm flipH="1">
              <a:off x="971600" y="4077072"/>
              <a:ext cx="1152128" cy="936104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31784" name="Straight Arrow Connector 164"/>
            <p:cNvCxnSpPr>
              <a:cxnSpLocks noChangeShapeType="1"/>
            </p:cNvCxnSpPr>
            <p:nvPr/>
          </p:nvCxnSpPr>
          <p:spPr bwMode="auto">
            <a:xfrm>
              <a:off x="1043608" y="3861048"/>
              <a:ext cx="1008112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31785" name="Straight Arrow Connector 174"/>
            <p:cNvCxnSpPr>
              <a:cxnSpLocks noChangeShapeType="1"/>
              <a:stCxn id="31781" idx="3"/>
              <a:endCxn id="31782" idx="1"/>
            </p:cNvCxnSpPr>
            <p:nvPr/>
          </p:nvCxnSpPr>
          <p:spPr bwMode="auto">
            <a:xfrm>
              <a:off x="971600" y="5125834"/>
              <a:ext cx="1080120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31786" name="Straight Arrow Connector 190"/>
            <p:cNvCxnSpPr>
              <a:cxnSpLocks noChangeShapeType="1"/>
            </p:cNvCxnSpPr>
            <p:nvPr/>
          </p:nvCxnSpPr>
          <p:spPr bwMode="auto">
            <a:xfrm>
              <a:off x="1043608" y="4077072"/>
              <a:ext cx="1008112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1787" name="Straight Arrow Connector 191"/>
            <p:cNvCxnSpPr>
              <a:cxnSpLocks noChangeShapeType="1"/>
              <a:stCxn id="31780" idx="2"/>
            </p:cNvCxnSpPr>
            <p:nvPr/>
          </p:nvCxnSpPr>
          <p:spPr bwMode="auto">
            <a:xfrm>
              <a:off x="2195735" y="4158371"/>
              <a:ext cx="1" cy="84551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1788" name="Straight Arrow Connector 197"/>
            <p:cNvCxnSpPr>
              <a:cxnSpLocks noChangeShapeType="1"/>
            </p:cNvCxnSpPr>
            <p:nvPr/>
          </p:nvCxnSpPr>
          <p:spPr bwMode="auto">
            <a:xfrm flipH="1">
              <a:off x="899592" y="5267300"/>
              <a:ext cx="108012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1789" name="Straight Arrow Connector 203"/>
            <p:cNvCxnSpPr>
              <a:cxnSpLocks noChangeShapeType="1"/>
              <a:endCxn id="31780" idx="3"/>
            </p:cNvCxnSpPr>
            <p:nvPr/>
          </p:nvCxnSpPr>
          <p:spPr bwMode="auto">
            <a:xfrm flipV="1">
              <a:off x="1060450" y="3973706"/>
              <a:ext cx="991270" cy="7744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36"/>
          <p:cNvGrpSpPr>
            <a:grpSpLocks/>
          </p:cNvGrpSpPr>
          <p:nvPr/>
        </p:nvGrpSpPr>
        <p:grpSpPr bwMode="auto">
          <a:xfrm>
            <a:off x="3132138" y="3841750"/>
            <a:ext cx="1944687" cy="1944688"/>
            <a:chOff x="3203848" y="2852936"/>
            <a:chExt cx="2672680" cy="2520280"/>
          </a:xfrm>
        </p:grpSpPr>
        <p:sp>
          <p:nvSpPr>
            <p:cNvPr id="31764" name="Oval 105"/>
            <p:cNvSpPr>
              <a:spLocks noChangeArrowheads="1"/>
            </p:cNvSpPr>
            <p:nvPr/>
          </p:nvSpPr>
          <p:spPr bwMode="auto">
            <a:xfrm>
              <a:off x="3203848" y="3717032"/>
              <a:ext cx="576064" cy="57606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/>
                <a:t>A</a:t>
              </a:r>
            </a:p>
          </p:txBody>
        </p:sp>
        <p:cxnSp>
          <p:nvCxnSpPr>
            <p:cNvPr id="31765" name="Straight Arrow Connector 109"/>
            <p:cNvCxnSpPr>
              <a:cxnSpLocks noChangeShapeType="1"/>
              <a:stCxn id="31764" idx="5"/>
              <a:endCxn id="31768" idx="1"/>
            </p:cNvCxnSpPr>
            <p:nvPr/>
          </p:nvCxnSpPr>
          <p:spPr bwMode="auto">
            <a:xfrm>
              <a:off x="3695549" y="4208733"/>
              <a:ext cx="672782" cy="67278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1766" name="TextBox 111"/>
            <p:cNvSpPr txBox="1">
              <a:spLocks noChangeArrowheads="1"/>
            </p:cNvSpPr>
            <p:nvPr/>
          </p:nvSpPr>
          <p:spPr bwMode="auto">
            <a:xfrm>
              <a:off x="3491880" y="4437112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600" b="0">
                  <a:solidFill>
                    <a:srgbClr val="00B050"/>
                  </a:solidFill>
                </a:rPr>
                <a:t>1.0</a:t>
              </a:r>
            </a:p>
          </p:txBody>
        </p:sp>
        <p:sp>
          <p:nvSpPr>
            <p:cNvPr id="31767" name="Oval 116"/>
            <p:cNvSpPr>
              <a:spLocks noChangeArrowheads="1"/>
            </p:cNvSpPr>
            <p:nvPr/>
          </p:nvSpPr>
          <p:spPr bwMode="auto">
            <a:xfrm>
              <a:off x="4355976" y="2852936"/>
              <a:ext cx="576064" cy="57606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/>
                <a:t>D</a:t>
              </a:r>
            </a:p>
          </p:txBody>
        </p:sp>
        <p:sp>
          <p:nvSpPr>
            <p:cNvPr id="31768" name="Oval 117"/>
            <p:cNvSpPr>
              <a:spLocks noChangeArrowheads="1"/>
            </p:cNvSpPr>
            <p:nvPr/>
          </p:nvSpPr>
          <p:spPr bwMode="auto">
            <a:xfrm>
              <a:off x="4283968" y="4797152"/>
              <a:ext cx="576064" cy="57606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/>
                <a:t>B</a:t>
              </a:r>
            </a:p>
          </p:txBody>
        </p:sp>
        <p:sp>
          <p:nvSpPr>
            <p:cNvPr id="31769" name="Oval 118"/>
            <p:cNvSpPr>
              <a:spLocks noChangeArrowheads="1"/>
            </p:cNvSpPr>
            <p:nvPr/>
          </p:nvSpPr>
          <p:spPr bwMode="auto">
            <a:xfrm>
              <a:off x="5292080" y="3645024"/>
              <a:ext cx="576064" cy="57606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/>
                <a:t>C</a:t>
              </a:r>
            </a:p>
          </p:txBody>
        </p:sp>
        <p:cxnSp>
          <p:nvCxnSpPr>
            <p:cNvPr id="31770" name="Straight Arrow Connector 122"/>
            <p:cNvCxnSpPr>
              <a:cxnSpLocks noChangeShapeType="1"/>
              <a:endCxn id="31769" idx="0"/>
            </p:cNvCxnSpPr>
            <p:nvPr/>
          </p:nvCxnSpPr>
          <p:spPr bwMode="auto">
            <a:xfrm>
              <a:off x="4932040" y="3212976"/>
              <a:ext cx="648072" cy="4320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1771" name="TextBox 134"/>
            <p:cNvSpPr txBox="1">
              <a:spLocks noChangeArrowheads="1"/>
            </p:cNvSpPr>
            <p:nvPr/>
          </p:nvSpPr>
          <p:spPr bwMode="auto">
            <a:xfrm>
              <a:off x="5076056" y="4509120"/>
              <a:ext cx="800472" cy="4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600" b="0">
                  <a:solidFill>
                    <a:srgbClr val="00B050"/>
                  </a:solidFill>
                </a:rPr>
                <a:t>0.33</a:t>
              </a:r>
            </a:p>
          </p:txBody>
        </p:sp>
        <p:sp>
          <p:nvSpPr>
            <p:cNvPr id="31772" name="TextBox 135"/>
            <p:cNvSpPr txBox="1">
              <a:spLocks noChangeArrowheads="1"/>
            </p:cNvSpPr>
            <p:nvPr/>
          </p:nvSpPr>
          <p:spPr bwMode="auto">
            <a:xfrm>
              <a:off x="4733515" y="3506342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600" b="0">
                  <a:solidFill>
                    <a:srgbClr val="00B050"/>
                  </a:solidFill>
                </a:rPr>
                <a:t>1.0</a:t>
              </a:r>
            </a:p>
          </p:txBody>
        </p:sp>
        <p:cxnSp>
          <p:nvCxnSpPr>
            <p:cNvPr id="31773" name="Straight Arrow Connector 212"/>
            <p:cNvCxnSpPr>
              <a:cxnSpLocks noChangeShapeType="1"/>
            </p:cNvCxnSpPr>
            <p:nvPr/>
          </p:nvCxnSpPr>
          <p:spPr bwMode="auto">
            <a:xfrm flipV="1">
              <a:off x="4644008" y="3429000"/>
              <a:ext cx="72008" cy="13681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1774" name="TextBox 214"/>
            <p:cNvSpPr txBox="1">
              <a:spLocks noChangeArrowheads="1"/>
            </p:cNvSpPr>
            <p:nvPr/>
          </p:nvSpPr>
          <p:spPr bwMode="auto">
            <a:xfrm>
              <a:off x="3995753" y="3789040"/>
              <a:ext cx="890893" cy="4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600" b="0">
                  <a:solidFill>
                    <a:srgbClr val="00B050"/>
                  </a:solidFill>
                </a:rPr>
                <a:t>0.66</a:t>
              </a:r>
            </a:p>
          </p:txBody>
        </p:sp>
        <p:cxnSp>
          <p:nvCxnSpPr>
            <p:cNvPr id="31775" name="Straight Arrow Connector 228"/>
            <p:cNvCxnSpPr>
              <a:cxnSpLocks noChangeShapeType="1"/>
              <a:endCxn id="31769" idx="3"/>
            </p:cNvCxnSpPr>
            <p:nvPr/>
          </p:nvCxnSpPr>
          <p:spPr bwMode="auto">
            <a:xfrm flipV="1">
              <a:off x="4796408" y="4136725"/>
              <a:ext cx="580035" cy="81282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1776" name="Straight Arrow Connector 231"/>
            <p:cNvCxnSpPr>
              <a:cxnSpLocks noChangeShapeType="1"/>
              <a:stCxn id="31769" idx="1"/>
              <a:endCxn id="31767" idx="5"/>
            </p:cNvCxnSpPr>
            <p:nvPr/>
          </p:nvCxnSpPr>
          <p:spPr bwMode="auto">
            <a:xfrm flipH="1" flipV="1">
              <a:off x="4847677" y="3344637"/>
              <a:ext cx="528766" cy="3847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1777" name="TextBox 235"/>
            <p:cNvSpPr txBox="1">
              <a:spLocks noChangeArrowheads="1"/>
            </p:cNvSpPr>
            <p:nvPr/>
          </p:nvSpPr>
          <p:spPr bwMode="auto">
            <a:xfrm>
              <a:off x="5084623" y="3039623"/>
              <a:ext cx="648072" cy="43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600" b="0">
                  <a:solidFill>
                    <a:srgbClr val="00B050"/>
                  </a:solidFill>
                </a:rPr>
                <a:t>0.5</a:t>
              </a:r>
            </a:p>
          </p:txBody>
        </p:sp>
      </p:grpSp>
      <p:sp>
        <p:nvSpPr>
          <p:cNvPr id="239" name="TextBox 238"/>
          <p:cNvSpPr txBox="1">
            <a:spLocks noChangeArrowheads="1"/>
          </p:cNvSpPr>
          <p:nvPr/>
        </p:nvSpPr>
        <p:spPr bwMode="auto">
          <a:xfrm>
            <a:off x="539750" y="3121025"/>
            <a:ext cx="22320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/>
              <a:t>Historic Traces</a:t>
            </a:r>
          </a:p>
        </p:txBody>
      </p:sp>
      <p:sp>
        <p:nvSpPr>
          <p:cNvPr id="240" name="TextBox 239"/>
          <p:cNvSpPr txBox="1">
            <a:spLocks noChangeArrowheads="1"/>
          </p:cNvSpPr>
          <p:nvPr/>
        </p:nvSpPr>
        <p:spPr bwMode="auto">
          <a:xfrm>
            <a:off x="2771775" y="3121025"/>
            <a:ext cx="2592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/>
              <a:t>Dependency Graph</a:t>
            </a:r>
          </a:p>
          <a:p>
            <a:pPr algn="ctr" eaLnBrk="1" hangingPunct="1"/>
            <a:r>
              <a:rPr lang="en-US" altLang="en-US" sz="2000"/>
              <a:t>(DG)</a:t>
            </a:r>
          </a:p>
        </p:txBody>
      </p:sp>
      <p:sp>
        <p:nvSpPr>
          <p:cNvPr id="241" name="TextBox 240"/>
          <p:cNvSpPr txBox="1">
            <a:spLocks noChangeArrowheads="1"/>
          </p:cNvSpPr>
          <p:nvPr/>
        </p:nvSpPr>
        <p:spPr bwMode="auto">
          <a:xfrm>
            <a:off x="395288" y="5732463"/>
            <a:ext cx="26638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/>
              <a:t>(statistically independent transitions between vertices + no stationary transitions in historic traces)</a:t>
            </a:r>
          </a:p>
        </p:txBody>
      </p:sp>
      <p:cxnSp>
        <p:nvCxnSpPr>
          <p:cNvPr id="243" name="Straight Arrow Connector 242"/>
          <p:cNvCxnSpPr>
            <a:cxnSpLocks noChangeShapeType="1"/>
          </p:cNvCxnSpPr>
          <p:nvPr/>
        </p:nvCxnSpPr>
        <p:spPr bwMode="auto">
          <a:xfrm>
            <a:off x="2555875" y="4057650"/>
            <a:ext cx="0" cy="108108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250" name="TextBox 249"/>
          <p:cNvSpPr txBox="1">
            <a:spLocks noChangeArrowheads="1"/>
          </p:cNvSpPr>
          <p:nvPr/>
        </p:nvSpPr>
        <p:spPr bwMode="auto">
          <a:xfrm>
            <a:off x="5580063" y="2433638"/>
            <a:ext cx="309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Probabilistic k=3 Group Selection 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580112" y="3140968"/>
            <a:ext cx="3275856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latin typeface="Arial" pitchFamily="34" charset="0"/>
              </a:rPr>
              <a:t>Do </a:t>
            </a:r>
            <a:r>
              <a:rPr lang="en-US" sz="1800" dirty="0">
                <a:latin typeface="Arial" pitchFamily="34" charset="0"/>
              </a:rPr>
              <a:t>Best First Search  Traversal of DG from A:</a:t>
            </a:r>
          </a:p>
          <a:p>
            <a:pPr eaLnBrk="1" hangingPunct="1">
              <a:defRPr/>
            </a:pPr>
            <a:r>
              <a:rPr lang="en-US" sz="1800" b="0" dirty="0">
                <a:latin typeface="Arial" pitchFamily="34" charset="0"/>
              </a:rPr>
              <a:t>follow the most promising option using priority queue.</a:t>
            </a:r>
          </a:p>
          <a:p>
            <a:pPr eaLnBrk="1" hangingPunct="1">
              <a:defRPr/>
            </a:pPr>
            <a:endParaRPr lang="en-US" sz="18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1800" b="0" dirty="0">
                <a:latin typeface="Arial" pitchFamily="34" charset="0"/>
              </a:rPr>
              <a:t>P(</a:t>
            </a:r>
            <a:r>
              <a:rPr lang="en-US" sz="1800" dirty="0">
                <a:latin typeface="Arial" pitchFamily="34" charset="0"/>
              </a:rPr>
              <a:t>A,B</a:t>
            </a:r>
            <a:r>
              <a:rPr lang="en-US" sz="1800" b="0" dirty="0">
                <a:latin typeface="Arial" pitchFamily="34" charset="0"/>
              </a:rPr>
              <a:t>)=</a:t>
            </a:r>
            <a:r>
              <a:rPr lang="en-US" sz="1800" dirty="0">
                <a:latin typeface="Arial" pitchFamily="34" charset="0"/>
              </a:rPr>
              <a:t>1.0</a:t>
            </a:r>
          </a:p>
          <a:p>
            <a:pPr eaLnBrk="1" hangingPunct="1">
              <a:defRPr/>
            </a:pPr>
            <a:r>
              <a:rPr lang="en-US" sz="1800" b="0" dirty="0">
                <a:latin typeface="Arial" pitchFamily="34" charset="0"/>
              </a:rPr>
              <a:t>P(A,B,</a:t>
            </a:r>
            <a:r>
              <a:rPr lang="en-US" sz="1800" dirty="0">
                <a:latin typeface="Arial" pitchFamily="34" charset="0"/>
              </a:rPr>
              <a:t>D</a:t>
            </a:r>
            <a:r>
              <a:rPr lang="en-US" sz="1800" b="0" dirty="0">
                <a:latin typeface="Arial" pitchFamily="34" charset="0"/>
              </a:rPr>
              <a:t>)=</a:t>
            </a:r>
            <a:r>
              <a:rPr lang="en-US" sz="1800" dirty="0">
                <a:latin typeface="Arial" pitchFamily="34" charset="0"/>
              </a:rPr>
              <a:t>0.66</a:t>
            </a:r>
          </a:p>
          <a:p>
            <a:pPr eaLnBrk="1" hangingPunct="1">
              <a:defRPr/>
            </a:pPr>
            <a:r>
              <a:rPr lang="en-US" sz="1800" b="0" dirty="0">
                <a:latin typeface="Arial" pitchFamily="34" charset="0"/>
              </a:rPr>
              <a:t>P(A,B,D,</a:t>
            </a:r>
            <a:r>
              <a:rPr lang="en-US" sz="1800" dirty="0">
                <a:latin typeface="Arial" pitchFamily="34" charset="0"/>
              </a:rPr>
              <a:t>C</a:t>
            </a:r>
            <a:r>
              <a:rPr lang="en-US" sz="1800" b="0" dirty="0">
                <a:latin typeface="Arial" pitchFamily="34" charset="0"/>
              </a:rPr>
              <a:t>)=0.66*0.5=</a:t>
            </a:r>
            <a:r>
              <a:rPr lang="en-US" sz="1800" dirty="0">
                <a:latin typeface="Arial" pitchFamily="34" charset="0"/>
              </a:rPr>
              <a:t>0.33</a:t>
            </a:r>
          </a:p>
          <a:p>
            <a:pPr eaLnBrk="1" hangingPunct="1">
              <a:defRPr/>
            </a:pPr>
            <a:r>
              <a:rPr lang="en-US" sz="1800" b="0" strike="sngStrike" dirty="0">
                <a:solidFill>
                  <a:srgbClr val="FF0000"/>
                </a:solidFill>
                <a:latin typeface="Arial" pitchFamily="34" charset="0"/>
              </a:rPr>
              <a:t>P(A,B,D,A) =&gt; cycle</a:t>
            </a:r>
          </a:p>
          <a:p>
            <a:pPr eaLnBrk="1" hangingPunct="1">
              <a:defRPr/>
            </a:pPr>
            <a:r>
              <a:rPr lang="en-US" sz="1800" b="0" strike="sngStrike" dirty="0">
                <a:solidFill>
                  <a:srgbClr val="FF0000"/>
                </a:solidFill>
                <a:latin typeface="Arial" pitchFamily="34" charset="0"/>
              </a:rPr>
              <a:t>P(A,B,D,C,D)=&gt; cycle</a:t>
            </a:r>
          </a:p>
          <a:p>
            <a:pPr eaLnBrk="1" hangingPunct="1">
              <a:defRPr/>
            </a:pPr>
            <a:r>
              <a:rPr lang="en-US" sz="1800" b="0" dirty="0">
                <a:latin typeface="Arial" pitchFamily="34" charset="0"/>
              </a:rPr>
              <a:t>P(A,B,C)=</a:t>
            </a:r>
            <a:r>
              <a:rPr lang="en-US" sz="1800" dirty="0">
                <a:latin typeface="Arial" pitchFamily="34" charset="0"/>
              </a:rPr>
              <a:t>0.33</a:t>
            </a:r>
          </a:p>
          <a:p>
            <a:pPr eaLnBrk="1" hangingPunct="1">
              <a:defRPr/>
            </a:pPr>
            <a:r>
              <a:rPr lang="en-US" sz="1800" b="0" dirty="0">
                <a:solidFill>
                  <a:schemeClr val="tx1"/>
                </a:solidFill>
                <a:latin typeface="Arial" pitchFamily="34" charset="0"/>
              </a:rPr>
              <a:t>Empty queue – finished!</a:t>
            </a:r>
            <a:endParaRPr lang="en-US" sz="1800" b="0" dirty="0">
              <a:latin typeface="Arial" pitchFamily="34" charset="0"/>
            </a:endParaRPr>
          </a:p>
        </p:txBody>
      </p:sp>
      <p:cxnSp>
        <p:nvCxnSpPr>
          <p:cNvPr id="257" name="Straight Arrow Connector 256"/>
          <p:cNvCxnSpPr>
            <a:cxnSpLocks noChangeShapeType="1"/>
          </p:cNvCxnSpPr>
          <p:nvPr/>
        </p:nvCxnSpPr>
        <p:spPr bwMode="auto">
          <a:xfrm flipH="1" flipV="1">
            <a:off x="971550" y="4057650"/>
            <a:ext cx="1296988" cy="108108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63" name="Straight Arrow Connector 262"/>
          <p:cNvCxnSpPr>
            <a:cxnSpLocks noChangeShapeType="1"/>
            <a:stCxn id="31767" idx="2"/>
            <a:endCxn id="31764" idx="7"/>
          </p:cNvCxnSpPr>
          <p:nvPr/>
        </p:nvCxnSpPr>
        <p:spPr bwMode="auto">
          <a:xfrm flipH="1">
            <a:off x="3489325" y="4064000"/>
            <a:ext cx="481013" cy="509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" name="TextBox 265"/>
          <p:cNvSpPr txBox="1">
            <a:spLocks noChangeArrowheads="1"/>
          </p:cNvSpPr>
          <p:nvPr/>
        </p:nvSpPr>
        <p:spPr bwMode="auto">
          <a:xfrm>
            <a:off x="3203575" y="3986213"/>
            <a:ext cx="647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0">
                <a:solidFill>
                  <a:srgbClr val="00B050"/>
                </a:solidFill>
              </a:rPr>
              <a:t>0.5</a:t>
            </a:r>
          </a:p>
        </p:txBody>
      </p:sp>
      <p:sp>
        <p:nvSpPr>
          <p:cNvPr id="43" name="5-Point Star 42"/>
          <p:cNvSpPr/>
          <p:nvPr/>
        </p:nvSpPr>
        <p:spPr bwMode="auto">
          <a:xfrm>
            <a:off x="468313" y="3573463"/>
            <a:ext cx="287337" cy="360362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-144463" y="3373438"/>
            <a:ext cx="684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700">
                <a:solidFill>
                  <a:srgbClr val="0000FF"/>
                </a:solidFill>
              </a:rPr>
              <a:t>User Current Location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364163" y="3141663"/>
            <a:ext cx="3384550" cy="33829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>
            <a:off x="5148263" y="5084763"/>
            <a:ext cx="399573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596188" y="4797425"/>
            <a:ext cx="1109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>
                <a:solidFill>
                  <a:srgbClr val="007A37"/>
                </a:solidFill>
              </a:rPr>
              <a:t>Early stop!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241" grpId="0"/>
      <p:bldP spid="266" grpId="0"/>
      <p:bldP spid="44" grpId="0"/>
      <p:bldP spid="45" grpId="0" animBg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altLang="en-US" sz="4000" smtClean="0">
                <a:solidFill>
                  <a:schemeClr val="bg2"/>
                </a:solidFill>
                <a:ea typeface="ＭＳ Ｐゴシック" pitchFamily="34" charset="-128"/>
              </a:rPr>
              <a:t>Introduction &amp; Anyplace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b="1" smtClean="0">
                <a:solidFill>
                  <a:schemeClr val="bg2"/>
                </a:solidFill>
                <a:ea typeface="ＭＳ Ｐゴシック" pitchFamily="34" charset="-128"/>
              </a:rPr>
              <a:t>Research Challenges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600" b="1" smtClean="0">
                <a:solidFill>
                  <a:schemeClr val="bg2"/>
                </a:solidFill>
                <a:ea typeface="ＭＳ Ｐゴシック" pitchFamily="34" charset="-128"/>
              </a:rPr>
              <a:t>Location Privacy 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altLang="en-US" sz="3200" smtClean="0">
                <a:solidFill>
                  <a:schemeClr val="bg2"/>
                </a:solidFill>
                <a:ea typeface="ＭＳ Ｐゴシック" pitchFamily="34" charset="-128"/>
              </a:rPr>
              <a:t>ACM HotPlanet’12, IEEE TKDE’15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600" b="1" smtClean="0">
                <a:solidFill>
                  <a:schemeClr val="bg2"/>
                </a:solidFill>
                <a:ea typeface="ＭＳ Ｐゴシック" pitchFamily="34" charset="-128"/>
              </a:rPr>
              <a:t>Radiomap Prefetching 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altLang="en-US" sz="3200" smtClean="0">
                <a:solidFill>
                  <a:schemeClr val="bg2"/>
                </a:solidFill>
                <a:ea typeface="ＭＳ Ｐゴシック" pitchFamily="34" charset="-128"/>
              </a:rPr>
              <a:t>IEEE MDM’15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000" b="1" smtClean="0">
                <a:solidFill>
                  <a:srgbClr val="FF0000"/>
                </a:solidFill>
                <a:ea typeface="ＭＳ Ｐゴシック" pitchFamily="34" charset="-128"/>
              </a:rPr>
              <a:t>Future Challenges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200" b="1" smtClean="0">
                <a:solidFill>
                  <a:srgbClr val="FF0000"/>
                </a:solidFill>
                <a:ea typeface="ＭＳ Ｐゴシック" pitchFamily="34" charset="-128"/>
              </a:rPr>
              <a:t>Big Data, Crowdsourcing, Modeling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  <a:ea typeface="ＭＳ Ｐゴシック" pitchFamily="34" charset="-128"/>
              </a:rPr>
              <a:t>IEEE Internet Computing’16, IPIN’13.</a:t>
            </a:r>
          </a:p>
          <a:p>
            <a:pPr marL="514350" indent="-514350">
              <a:lnSpc>
                <a:spcPct val="90000"/>
              </a:lnSpc>
            </a:pPr>
            <a:endParaRPr lang="en-US" altLang="en-US" sz="40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4978400" cy="5073650"/>
          </a:xfrm>
        </p:spPr>
        <p:txBody>
          <a:bodyPr/>
          <a:lstStyle/>
          <a:p>
            <a:pPr marL="347663" indent="-347663"/>
            <a:r>
              <a:rPr lang="en-US" altLang="en-US" sz="2400" smtClean="0">
                <a:ea typeface="ＭＳ Ｐゴシック" pitchFamily="34" charset="-128"/>
              </a:rPr>
              <a:t>Massively </a:t>
            </a:r>
            <a:r>
              <a:rPr lang="en-US" altLang="en-US" sz="2400" b="1" smtClean="0">
                <a:ea typeface="ＭＳ Ｐゴシック" pitchFamily="34" charset="-128"/>
              </a:rPr>
              <a:t>process </a:t>
            </a:r>
            <a:r>
              <a:rPr lang="en-US" altLang="en-US" sz="2400" smtClean="0">
                <a:ea typeface="ＭＳ Ｐゴシック" pitchFamily="34" charset="-128"/>
              </a:rPr>
              <a:t>RSS log  traces to generate a valuable Radiomap</a:t>
            </a:r>
            <a:endParaRPr lang="en-US" altLang="en-US" sz="2000" smtClean="0">
              <a:ea typeface="ＭＳ Ｐゴシック" pitchFamily="34" charset="-128"/>
            </a:endParaRPr>
          </a:p>
          <a:p>
            <a:pPr marL="347663" indent="-347663"/>
            <a:r>
              <a:rPr lang="en-US" altLang="en-US" sz="2400" smtClean="0">
                <a:ea typeface="ＭＳ Ｐゴシック" pitchFamily="34" charset="-128"/>
              </a:rPr>
              <a:t>Processing current logs in Anyplace for a single building takes </a:t>
            </a:r>
            <a:r>
              <a:rPr lang="en-US" altLang="en-US" sz="2400" b="1" smtClean="0">
                <a:ea typeface="ＭＳ Ｐゴシック" pitchFamily="34" charset="-128"/>
              </a:rPr>
              <a:t>several minutes</a:t>
            </a:r>
            <a:r>
              <a:rPr lang="en-US" altLang="en-US" sz="2400" smtClean="0">
                <a:ea typeface="ＭＳ Ｐゴシック" pitchFamily="34" charset="-128"/>
              </a:rPr>
              <a:t>!</a:t>
            </a:r>
          </a:p>
          <a:p>
            <a:pPr marL="347663" indent="-347663"/>
            <a:r>
              <a:rPr lang="en-US" altLang="en-US" sz="2400" smtClean="0">
                <a:ea typeface="ＭＳ Ｐゴシック" pitchFamily="34" charset="-128"/>
              </a:rPr>
              <a:t>Challenges in MapReduce:</a:t>
            </a:r>
          </a:p>
          <a:p>
            <a:pPr marL="914400" lvl="1" indent="-514350"/>
            <a:r>
              <a:rPr lang="en-US" altLang="en-US" sz="2400" smtClean="0">
                <a:ea typeface="ＭＳ Ｐゴシック" pitchFamily="34" charset="-128"/>
              </a:rPr>
              <a:t>Collect Statistics (count, RSSI mean and standard deviation)</a:t>
            </a:r>
          </a:p>
          <a:p>
            <a:pPr marL="914400" lvl="1" indent="-514350"/>
            <a:r>
              <a:rPr lang="en-US" altLang="en-US" sz="2400" smtClean="0">
                <a:ea typeface="ＭＳ Ｐゴシック" pitchFamily="34" charset="-128"/>
              </a:rPr>
              <a:t>Remove Outlier Values.</a:t>
            </a:r>
          </a:p>
          <a:p>
            <a:pPr marL="914400" lvl="1" indent="-514350"/>
            <a:r>
              <a:rPr lang="en-US" altLang="en-US" sz="2400" smtClean="0">
                <a:ea typeface="ＭＳ Ｐゴシック" pitchFamily="34" charset="-128"/>
              </a:rPr>
              <a:t>Handle Diversity Issues </a:t>
            </a:r>
          </a:p>
        </p:txBody>
      </p:sp>
      <p:pic>
        <p:nvPicPr>
          <p:cNvPr id="5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149725"/>
            <a:ext cx="35290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196975"/>
            <a:ext cx="36004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6" name="Straight Arrow Connector 10"/>
          <p:cNvCxnSpPr>
            <a:cxnSpLocks noChangeShapeType="1"/>
          </p:cNvCxnSpPr>
          <p:nvPr/>
        </p:nvCxnSpPr>
        <p:spPr bwMode="auto">
          <a:xfrm>
            <a:off x="7019925" y="3644900"/>
            <a:ext cx="0" cy="5048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125538"/>
            <a:ext cx="35845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itle 2"/>
          <p:cNvSpPr txBox="1">
            <a:spLocks/>
          </p:cNvSpPr>
          <p:nvPr/>
        </p:nvSpPr>
        <p:spPr bwMode="auto">
          <a:xfrm>
            <a:off x="228600" y="246063"/>
            <a:ext cx="8686800" cy="630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0"/>
              <a:t>Big-Data Challenges</a:t>
            </a:r>
            <a:endParaRPr lang="en-GB" sz="40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033463"/>
            <a:ext cx="4402138" cy="5073650"/>
          </a:xfrm>
        </p:spPr>
        <p:txBody>
          <a:bodyPr/>
          <a:lstStyle/>
          <a:p>
            <a:pPr marL="347663" indent="-347663"/>
            <a:r>
              <a:rPr lang="en-US" altLang="en-US" sz="2800" b="1" smtClean="0">
                <a:ea typeface="ＭＳ Ｐゴシック" pitchFamily="34" charset="-128"/>
              </a:rPr>
              <a:t>Quality: </a:t>
            </a:r>
            <a:r>
              <a:rPr lang="en-US" altLang="en-US" sz="2800" smtClean="0">
                <a:ea typeface="ＭＳ Ｐゴシック" pitchFamily="34" charset="-128"/>
              </a:rPr>
              <a:t>Unreliable Crowdsourcers, Multi-device Issues, Hardware Outliers, Temporal Decay, etc.</a:t>
            </a:r>
          </a:p>
          <a:p>
            <a:pPr marL="747713" lvl="1" indent="-347663"/>
            <a:r>
              <a:rPr lang="en-US" altLang="en-US" sz="2400" b="1" i="1" smtClean="0">
                <a:ea typeface="ＭＳ Ｐゴシック" pitchFamily="34" charset="-128"/>
              </a:rPr>
              <a:t>Remark: </a:t>
            </a:r>
            <a:r>
              <a:rPr lang="en-US" altLang="en-US" sz="2400" i="1" smtClean="0">
                <a:ea typeface="ＭＳ Ｐゴシック" pitchFamily="34" charset="-128"/>
              </a:rPr>
              <a:t>There is a Linear Relation between RSS values of devices.</a:t>
            </a:r>
          </a:p>
          <a:p>
            <a:pPr marL="747713" lvl="1" indent="-347663"/>
            <a:r>
              <a:rPr lang="en-US" altLang="en-US" sz="2400" b="1" i="1" smtClean="0">
                <a:ea typeface="ＭＳ Ｐゴシック" pitchFamily="34" charset="-128"/>
              </a:rPr>
              <a:t>Challenge: </a:t>
            </a:r>
            <a:r>
              <a:rPr lang="en-US" altLang="en-US" sz="2400" i="1" smtClean="0">
                <a:ea typeface="ＭＳ Ｐゴシック" pitchFamily="34" charset="-128"/>
              </a:rPr>
              <a:t>Can we exploit this to align reported RSS values?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04900"/>
            <a:ext cx="40322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5570538"/>
            <a:ext cx="8064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 eaLnBrk="1" hangingPunct="1"/>
            <a:r>
              <a:rPr lang="en-US" altLang="en-US" sz="1400" b="0"/>
              <a:t>"Crowdsourced Indoor Localization for Diverse Devices through Radiomap Fusion", C. Laoudias, D. Zeinalipour-Yazti and C. G. Panayiotou, "Proceedings of the 4th Intl. Conference on Indoor Positioning and Indoor Navigation" (IPIN '13), Montbeliard-Belfort France, 2013. </a:t>
            </a:r>
            <a:endParaRPr lang="en-US" altLang="en-US" sz="2400" b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981075"/>
            <a:ext cx="39020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itle 2"/>
          <p:cNvSpPr txBox="1">
            <a:spLocks/>
          </p:cNvSpPr>
          <p:nvPr/>
        </p:nvSpPr>
        <p:spPr bwMode="auto">
          <a:xfrm>
            <a:off x="228600" y="246063"/>
            <a:ext cx="8686800" cy="630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0"/>
              <a:t>Crowdsourcing Challenges</a:t>
            </a:r>
            <a:endParaRPr lang="en-GB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Modeling Challenges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altLang="en-US" sz="2400" smtClean="0">
                <a:ea typeface="ＭＳ Ｐゴシック" pitchFamily="34" charset="-128"/>
              </a:rPr>
              <a:t>Indoor spaces exhibit </a:t>
            </a:r>
            <a:r>
              <a:rPr lang="en-US" altLang="en-US" sz="2400" b="1" smtClean="0">
                <a:ea typeface="ＭＳ Ｐゴシック" pitchFamily="34" charset="-128"/>
              </a:rPr>
              <a:t>complex topologies</a:t>
            </a:r>
            <a:r>
              <a:rPr lang="en-US" altLang="en-US" sz="2400" smtClean="0">
                <a:ea typeface="ＭＳ Ｐゴシック" pitchFamily="34" charset="-128"/>
              </a:rPr>
              <a:t>. They are composed of entities that are unique to indoor settings: </a:t>
            </a:r>
          </a:p>
          <a:p>
            <a:pPr marL="914400" lvl="1" indent="-514350"/>
            <a:r>
              <a:rPr lang="en-US" altLang="en-US" sz="2000" smtClean="0">
                <a:ea typeface="ＭＳ Ｐゴシック" pitchFamily="34" charset="-128"/>
              </a:rPr>
              <a:t>e.g., </a:t>
            </a:r>
            <a:r>
              <a:rPr lang="en-US" altLang="en-US" sz="2000" b="1" smtClean="0">
                <a:ea typeface="ＭＳ Ｐゴシック" pitchFamily="34" charset="-128"/>
              </a:rPr>
              <a:t>rooms</a:t>
            </a:r>
            <a:r>
              <a:rPr lang="en-US" altLang="en-US" sz="2000" smtClean="0">
                <a:ea typeface="ＭＳ Ｐゴシック" pitchFamily="34" charset="-128"/>
              </a:rPr>
              <a:t> and </a:t>
            </a:r>
            <a:r>
              <a:rPr lang="en-US" altLang="en-US" sz="2000" b="1" smtClean="0">
                <a:ea typeface="ＭＳ Ｐゴシック" pitchFamily="34" charset="-128"/>
              </a:rPr>
              <a:t>hallways</a:t>
            </a:r>
            <a:r>
              <a:rPr lang="en-US" altLang="en-US" sz="2000" smtClean="0">
                <a:ea typeface="ＭＳ Ｐゴシック" pitchFamily="34" charset="-128"/>
              </a:rPr>
              <a:t> that are connected by doors.</a:t>
            </a:r>
          </a:p>
          <a:p>
            <a:pPr marL="914400" lvl="1" indent="-514350"/>
            <a:r>
              <a:rPr lang="en-US" altLang="en-US" sz="1800" smtClean="0">
                <a:ea typeface="ＭＳ Ｐゴシック" pitchFamily="34" charset="-128"/>
              </a:rPr>
              <a:t>Conventional Euclidean distances are inapplicable in indoor space, e.g., </a:t>
            </a:r>
            <a:r>
              <a:rPr lang="en-US" altLang="en-US" sz="2000" i="1" smtClean="0">
                <a:ea typeface="ＭＳ Ｐゴシック" pitchFamily="34" charset="-128"/>
              </a:rPr>
              <a:t>NN of p1 is p2 not p3.</a:t>
            </a:r>
          </a:p>
          <a:p>
            <a:pPr marL="914400" lvl="1" indent="-514350"/>
            <a:endParaRPr lang="en-US" altLang="en-US" sz="2000" smtClean="0">
              <a:ea typeface="ＭＳ Ｐゴシック" pitchFamily="34" charset="-128"/>
            </a:endParaRPr>
          </a:p>
          <a:p>
            <a:pPr marL="514350" indent="-514350"/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852738"/>
            <a:ext cx="4189413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13"/>
          <p:cNvSpPr txBox="1">
            <a:spLocks noChangeArrowheads="1"/>
          </p:cNvSpPr>
          <p:nvPr/>
        </p:nvSpPr>
        <p:spPr bwMode="auto">
          <a:xfrm>
            <a:off x="1547813" y="602138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800" b="0"/>
              <a:t>Jensen et. al. 2010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27538" y="3787775"/>
            <a:ext cx="431800" cy="5048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7" name="Picture 7" descr="indoorGM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781300"/>
            <a:ext cx="38862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1863" y="5516563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/>
              <a:t>IndoorGML by OGC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6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133600"/>
            <a:ext cx="23034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611188" y="5157788"/>
            <a:ext cx="7993062" cy="791492"/>
          </a:xfrm>
          <a:prstGeom prst="rect">
            <a:avLst/>
          </a:prstGeom>
          <a:solidFill>
            <a:srgbClr val="CCEC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0"/>
              <a:t>ACROSS Meeting, Centrum Wiskunde &amp; Informatica (CWI), </a:t>
            </a:r>
            <a:endParaRPr lang="en-US" altLang="en-US" sz="1800" b="0"/>
          </a:p>
          <a:p>
            <a:pPr algn="ctr" eaLnBrk="1" hangingPunct="1"/>
            <a:r>
              <a:rPr lang="en-US" sz="1800" b="0"/>
              <a:t>Amsterdam, Netherlands, </a:t>
            </a:r>
            <a:r>
              <a:rPr lang="en-US" altLang="en-US" sz="1800" b="0"/>
              <a:t>February 25, 2016. </a:t>
            </a:r>
            <a:endParaRPr lang="fr-FR" altLang="en-US" sz="1800" b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Internet-based Indoor Navigation Services</a:t>
            </a:r>
            <a:endParaRPr lang="en-US" altLang="en-US" i="1" smtClean="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11188" y="2349500"/>
            <a:ext cx="57610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</a:rPr>
              <a:t>Thanks! Questions?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chemeClr val="tx1"/>
                </a:solidFill>
              </a:rPr>
              <a:t>Demetris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Zeinalipour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>
                <a:solidFill>
                  <a:schemeClr val="tx1"/>
                </a:solidFill>
              </a:rPr>
              <a:t>Data Management Systems Laboratory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>
                <a:solidFill>
                  <a:schemeClr val="tx1"/>
                </a:solidFill>
              </a:rPr>
              <a:t>Department of Computer Science</a:t>
            </a:r>
            <a:endParaRPr lang="el-GR" altLang="en-US" sz="2000" b="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>
                <a:solidFill>
                  <a:schemeClr val="tx1"/>
                </a:solidFill>
              </a:rPr>
              <a:t>University of Cyprus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hlinkClick r:id="rId4"/>
              </a:rPr>
              <a:t>http://www.cs.ucy.ac.cy/~dzeina/</a:t>
            </a:r>
            <a:endParaRPr lang="en-US" altLang="en-US" sz="2000" dirty="0"/>
          </a:p>
          <a:p>
            <a:pPr algn="ctr" eaLnBrk="1" hangingPunct="1">
              <a:spcBef>
                <a:spcPct val="20000"/>
              </a:spcBef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860800"/>
            <a:ext cx="25542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24" y="5805874"/>
            <a:ext cx="7560840" cy="96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Localization Technologies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073650"/>
          </a:xfrm>
        </p:spPr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Modern trend in Localization are </a:t>
            </a:r>
            <a:r>
              <a:rPr lang="en-US" altLang="en-US" sz="2400" b="1" i="1" smtClean="0">
                <a:solidFill>
                  <a:schemeClr val="accent2"/>
                </a:solidFill>
                <a:ea typeface="ＭＳ Ｐゴシック" pitchFamily="34" charset="-128"/>
              </a:rPr>
              <a:t>Internet-based Indoor Navigation (IIN) </a:t>
            </a:r>
            <a:r>
              <a:rPr lang="en-US" altLang="en-US" sz="2400" smtClean="0">
                <a:ea typeface="ＭＳ Ｐゴシック" pitchFamily="34" charset="-128"/>
              </a:rPr>
              <a:t>services founded on </a:t>
            </a:r>
            <a:r>
              <a:rPr lang="en-US" altLang="en-US" sz="2400" b="1" smtClean="0">
                <a:ea typeface="ＭＳ Ｐゴシック" pitchFamily="34" charset="-128"/>
              </a:rPr>
              <a:t>measurements</a:t>
            </a:r>
            <a:r>
              <a:rPr lang="en-US" altLang="en-US" sz="2400" smtClean="0">
                <a:ea typeface="ＭＳ Ｐゴシック" pitchFamily="34" charset="-128"/>
              </a:rPr>
              <a:t> collected by </a:t>
            </a:r>
            <a:r>
              <a:rPr lang="en-US" altLang="en-US" sz="2400" b="1" smtClean="0">
                <a:ea typeface="ＭＳ Ｐゴシック" pitchFamily="34" charset="-128"/>
              </a:rPr>
              <a:t>smart devices.</a:t>
            </a:r>
          </a:p>
          <a:p>
            <a:r>
              <a:rPr lang="en-US" altLang="en-US" sz="2400" b="1" smtClean="0">
                <a:ea typeface="ＭＳ Ｐゴシック" pitchFamily="34" charset="-128"/>
              </a:rPr>
              <a:t>Technologies: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250825" y="2681288"/>
            <a:ext cx="4465638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Wi-Fi APs, Cellular Towers, other stationary antennas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IMU Data </a:t>
            </a:r>
            <a:r>
              <a:rPr lang="en-US" altLang="en-US" sz="2000" b="0">
                <a:solidFill>
                  <a:schemeClr val="tx1"/>
                </a:solidFill>
              </a:rPr>
              <a:t>(Gyroscope, Accelerometers, Digital Compass)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Magnetic Field Sensors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Beacons</a:t>
            </a:r>
            <a:r>
              <a:rPr lang="en-US" altLang="en-US" sz="2000" b="0">
                <a:solidFill>
                  <a:schemeClr val="tx1"/>
                </a:solidFill>
              </a:rPr>
              <a:t> (BLE Beacons, RFID Active &amp; Passive Beacons)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Sound</a:t>
            </a:r>
            <a:r>
              <a:rPr lang="en-US" altLang="en-US" sz="2000" b="0">
                <a:solidFill>
                  <a:schemeClr val="tx1"/>
                </a:solidFill>
              </a:rPr>
              <a:t> (Microphone)</a:t>
            </a:r>
            <a:r>
              <a:rPr lang="en-US" altLang="en-US" sz="2000">
                <a:solidFill>
                  <a:schemeClr val="tx1"/>
                </a:solidFill>
              </a:rPr>
              <a:t>, Light</a:t>
            </a:r>
            <a:r>
              <a:rPr lang="en-US" altLang="en-US" sz="2000" b="0">
                <a:solidFill>
                  <a:schemeClr val="tx1"/>
                </a:solidFill>
              </a:rPr>
              <a:t> (Light Sensor),</a:t>
            </a:r>
            <a:r>
              <a:rPr lang="en-US" altLang="en-US" sz="2000">
                <a:solidFill>
                  <a:schemeClr val="tx1"/>
                </a:solidFill>
              </a:rPr>
              <a:t> …</a:t>
            </a:r>
            <a:endParaRPr lang="en-US" altLang="en-US" sz="2000" b="0">
              <a:solidFill>
                <a:schemeClr val="tx1"/>
              </a:solidFill>
            </a:endParaRPr>
          </a:p>
        </p:txBody>
      </p:sp>
      <p:pic>
        <p:nvPicPr>
          <p:cNvPr id="15" name="Picture 7" descr="blog_ibeac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500438"/>
            <a:ext cx="1397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96188" y="3500438"/>
            <a:ext cx="1368425" cy="1395412"/>
            <a:chOff x="-2263873" y="77499"/>
            <a:chExt cx="13599208" cy="71100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extLst/>
            </a:blip>
            <a:srcRect/>
            <a:stretch/>
          </p:blipFill>
          <p:spPr>
            <a:xfrm>
              <a:off x="771793" y="311861"/>
              <a:ext cx="7583749" cy="6875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57" name="Picture 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70778">
              <a:off x="8815596" y="77499"/>
              <a:ext cx="2281987" cy="189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71087">
              <a:off x="-2200570" y="415106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9128541">
              <a:off x="9053346" y="5234693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110026">
              <a:off x="-2263873" y="4697416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3413" y="5013325"/>
            <a:ext cx="4521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linksyswrt54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133600"/>
            <a:ext cx="1665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cell-tower-47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2133600"/>
            <a:ext cx="15144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2133600"/>
            <a:ext cx="14033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3113" y="3500438"/>
            <a:ext cx="15017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a typeface="ＭＳ Ｐゴシック" pitchFamily="34" charset="-128"/>
                <a:cs typeface="Arial" pitchFamily="34" charset="0"/>
              </a:rPr>
              <a:t>Indoor Applications</a:t>
            </a:r>
            <a:endParaRPr lang="en-GB" sz="4000" dirty="0" smtClean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79488"/>
            <a:ext cx="8229600" cy="5041900"/>
          </a:xfrm>
        </p:spPr>
        <p:txBody>
          <a:bodyPr/>
          <a:lstStyle/>
          <a:p>
            <a:pPr marL="514350" indent="-514350"/>
            <a:r>
              <a:rPr lang="en-US" altLang="en-US" sz="2400" b="1" smtClean="0">
                <a:ea typeface="ＭＳ Ｐゴシック" pitchFamily="34" charset="-128"/>
              </a:rPr>
              <a:t>Huge spectrum of indoor apps</a:t>
            </a:r>
          </a:p>
          <a:p>
            <a:pPr marL="914400" lvl="1" indent="-514350"/>
            <a:r>
              <a:rPr lang="en-US" altLang="en-US" sz="1800" smtClean="0">
                <a:ea typeface="ＭＳ Ｐゴシック" pitchFamily="34" charset="-128"/>
              </a:rPr>
              <a:t>Navigation, Manufacturing, Asset Tracking, Inventory Manage	</a:t>
            </a:r>
          </a:p>
          <a:p>
            <a:pPr marL="914400" lvl="1" indent="-514350"/>
            <a:r>
              <a:rPr lang="en-US" altLang="en-US" sz="1800" smtClean="0">
                <a:ea typeface="ＭＳ Ｐゴシック" pitchFamily="34" charset="-128"/>
              </a:rPr>
              <a:t>Healthcare, Smart Houses, Elderly support, Fitness apps</a:t>
            </a:r>
          </a:p>
          <a:p>
            <a:pPr marL="914400" lvl="1" indent="-514350"/>
            <a:r>
              <a:rPr lang="en-US" altLang="en-US" sz="1800" smtClean="0">
                <a:ea typeface="ＭＳ Ｐゴシック" pitchFamily="34" charset="-128"/>
              </a:rPr>
              <a:t>Augmented Reality and many more.</a:t>
            </a:r>
          </a:p>
          <a:p>
            <a:pPr marL="514350" indent="-514350"/>
            <a:r>
              <a:rPr lang="en-US" altLang="en-US" sz="2400" b="1" smtClean="0">
                <a:ea typeface="ＭＳ Ｐゴシック" pitchFamily="34" charset="-128"/>
              </a:rPr>
              <a:t>Indoor Revenues expected reach 10B USD in 2020</a:t>
            </a:r>
          </a:p>
          <a:p>
            <a:pPr marL="914400" lvl="1" indent="-514350"/>
            <a:r>
              <a:rPr lang="en-US" altLang="en-US" sz="1800" i="1" smtClean="0">
                <a:ea typeface="ＭＳ Ｐゴシック" pitchFamily="34" charset="-128"/>
              </a:rPr>
              <a:t>ABIresearch, “Retail Indoor Location Market Breaks US$10 Billion in 2020”’ Available at: https://goo.gl/ehPRMn, May 12, 2015.</a:t>
            </a:r>
          </a:p>
          <a:p>
            <a:pPr marL="514350" indent="-514350"/>
            <a:r>
              <a:rPr lang="en-US" altLang="en-US" sz="2400" b="1" smtClean="0">
                <a:ea typeface="ＭＳ Ｐゴシック" pitchFamily="34" charset="-128"/>
              </a:rPr>
              <a:t>Overview Publication / Tutorial:</a:t>
            </a:r>
          </a:p>
          <a:p>
            <a:pPr marL="914400" lvl="1" indent="-514350"/>
            <a:r>
              <a:rPr lang="en-US" altLang="en-US" sz="1800" smtClean="0">
                <a:ea typeface="ＭＳ Ｐゴシック" pitchFamily="34" charset="-128"/>
              </a:rPr>
              <a:t> "Internet-based Indoor Navigation Services", </a:t>
            </a:r>
            <a:r>
              <a:rPr lang="en-US" altLang="en-US" sz="1800" b="1" smtClean="0">
                <a:ea typeface="ＭＳ Ｐゴシック" pitchFamily="34" charset="-128"/>
              </a:rPr>
              <a:t>IEEE Internet Computing </a:t>
            </a:r>
            <a:r>
              <a:rPr lang="en-US" altLang="en-US" sz="1800" smtClean="0">
                <a:ea typeface="ＭＳ Ｐゴシック" pitchFamily="34" charset="-128"/>
              </a:rPr>
              <a:t>(IC'16), </a:t>
            </a:r>
            <a:r>
              <a:rPr lang="en-US" altLang="en-US" sz="1800" smtClean="0">
                <a:ea typeface="ＭＳ Ｐゴシック" pitchFamily="34" charset="-128"/>
                <a:hlinkClick r:id="rId3"/>
              </a:rPr>
              <a:t>http://goo.gl/VJjMRH</a:t>
            </a:r>
            <a:endParaRPr lang="en-US" altLang="en-US" sz="1800" smtClean="0">
              <a:ea typeface="ＭＳ Ｐゴシック" pitchFamily="34" charset="-128"/>
            </a:endParaRPr>
          </a:p>
          <a:p>
            <a:pPr marL="914400" lvl="1" indent="-514350"/>
            <a:r>
              <a:rPr lang="en-US" altLang="en-US" sz="1800" i="1" smtClean="0">
                <a:ea typeface="ＭＳ Ｐゴシック" pitchFamily="34" charset="-128"/>
              </a:rPr>
              <a:t>Tutorial at </a:t>
            </a:r>
            <a:r>
              <a:rPr lang="en-US" altLang="en-US" sz="1800" b="1" i="1" smtClean="0">
                <a:ea typeface="ＭＳ Ｐゴシック" pitchFamily="34" charset="-128"/>
              </a:rPr>
              <a:t>IEEE MDM’15 (slides):</a:t>
            </a:r>
          </a:p>
          <a:p>
            <a:pPr marL="914400" lvl="1" indent="-514350">
              <a:buFontTx/>
              <a:buNone/>
            </a:pPr>
            <a:r>
              <a:rPr lang="en-US" altLang="en-US" sz="1800" i="1" smtClean="0">
                <a:ea typeface="ＭＳ Ｐゴシック" pitchFamily="34" charset="-128"/>
              </a:rPr>
              <a:t>	</a:t>
            </a:r>
            <a:r>
              <a:rPr lang="en-US" altLang="en-US" sz="1800" i="1" smtClean="0">
                <a:ea typeface="ＭＳ Ｐゴシック" pitchFamily="34" charset="-128"/>
                <a:hlinkClick r:id="rId4"/>
              </a:rPr>
              <a:t>http://goo.gl/70JV4q</a:t>
            </a:r>
            <a:r>
              <a:rPr lang="en-US" altLang="en-US" sz="1800" i="1" smtClean="0">
                <a:ea typeface="ＭＳ Ｐゴシック" pitchFamily="34" charset="-128"/>
              </a:rPr>
              <a:t> 	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400" y="5205413"/>
            <a:ext cx="1722438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3425" y="5205413"/>
            <a:ext cx="18034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4252913"/>
            <a:ext cx="3124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060575"/>
            <a:ext cx="31686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1476375" y="5229225"/>
            <a:ext cx="6335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smtClean="0">
                <a:ea typeface="ＭＳ Ｐゴシック" pitchFamily="34" charset="-128"/>
                <a:cs typeface="Arial" pitchFamily="34" charset="0"/>
              </a:rPr>
              <a:t>Anyplace IIN Service</a:t>
            </a:r>
            <a:endParaRPr lang="en-GB" sz="4000" smtClean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8675688" cy="1008062"/>
          </a:xfrm>
        </p:spPr>
        <p:txBody>
          <a:bodyPr/>
          <a:lstStyle/>
          <a:p>
            <a:pPr marL="514350" indent="-514350" algn="ctr"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	An complete open-source IIN Service developed at the University of Cyprus.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779838" y="2781300"/>
            <a:ext cx="49323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Element for Indoor Accuracy in Internet of Services (IoS)!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9415463" y="8324850"/>
            <a:ext cx="365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  <a:cs typeface="Arial" charset="0"/>
              </a:rPr>
              <a:t>Anyplace Accuracy</a:t>
            </a:r>
            <a:endParaRPr lang="en-GB" sz="3600" smtClean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4546600" cy="252095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A) Accuracy (1.96 m )</a:t>
            </a:r>
          </a:p>
          <a:p>
            <a:pPr marL="914400" lvl="1" indent="-514350"/>
            <a:r>
              <a:rPr lang="en-US" altLang="en-US" sz="2000" smtClean="0">
                <a:ea typeface="ＭＳ Ｐゴシック" pitchFamily="34" charset="-128"/>
              </a:rPr>
              <a:t>3 Intl. Awards (IPSN’14, MDM’12 and EVARILOS’14)</a:t>
            </a:r>
          </a:p>
          <a:p>
            <a:pPr marL="914400" lvl="1" indent="-514350"/>
            <a:r>
              <a:rPr lang="en-US" altLang="en-US" sz="2000" smtClean="0">
                <a:ea typeface="ＭＳ Ｐゴシック" pitchFamily="34" charset="-128"/>
              </a:rPr>
              <a:t>2</a:t>
            </a:r>
            <a:r>
              <a:rPr lang="en-US" altLang="en-US" sz="2000" baseline="30000" smtClean="0">
                <a:ea typeface="ＭＳ Ｐゴシック" pitchFamily="34" charset="-128"/>
              </a:rPr>
              <a:t>nd</a:t>
            </a:r>
            <a:r>
              <a:rPr lang="en-US" altLang="en-US" sz="2000" smtClean="0">
                <a:ea typeface="ＭＳ Ｐゴシック" pitchFamily="34" charset="-128"/>
              </a:rPr>
              <a:t> most accurate technology @ Microsoft Research Indoor Localization Competition, Berlin, Germany. – IPSN’15.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96975"/>
            <a:ext cx="1485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196975"/>
            <a:ext cx="14684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0"/>
          <p:cNvSpPr>
            <a:spLocks noChangeArrowheads="1"/>
          </p:cNvSpPr>
          <p:nvPr/>
        </p:nvSpPr>
        <p:spPr bwMode="auto">
          <a:xfrm rot="-1250407">
            <a:off x="5483225" y="1809750"/>
            <a:ext cx="765175" cy="8096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 rot="-1130074">
            <a:off x="7373938" y="1720850"/>
            <a:ext cx="1182687" cy="137953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313" y="3644900"/>
            <a:ext cx="84963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altLang="en-US" sz="3200" b="0" kern="0" dirty="0">
                <a:solidFill>
                  <a:schemeClr val="tx1"/>
                </a:solidFill>
                <a:latin typeface="+mn-lt"/>
                <a:cs typeface="ＭＳ Ｐゴシック" charset="0"/>
              </a:rPr>
              <a:t>B) Open Source - 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cs typeface="ＭＳ Ｐゴシック" charset="0"/>
                <a:hlinkClick r:id="rId5"/>
              </a:rPr>
              <a:t>https://github.com/dmsl/anyplace/</a:t>
            </a:r>
            <a:endParaRPr lang="en-US" altLang="en-US" sz="3200" b="0" kern="0" dirty="0">
              <a:solidFill>
                <a:schemeClr val="tx1"/>
              </a:solidFill>
              <a:latin typeface="+mn-lt"/>
              <a:cs typeface="ＭＳ Ｐゴシック" charset="0"/>
            </a:endParaRP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Android, Windows, </a:t>
            </a:r>
            <a:r>
              <a:rPr lang="en-US" altLang="en-US" sz="2000" b="0" kern="0" dirty="0" err="1">
                <a:solidFill>
                  <a:schemeClr val="tx1"/>
                </a:solidFill>
                <a:latin typeface="+mn-lt"/>
              </a:rPr>
              <a:t>iOS</a:t>
            </a: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, JSON API sources available on </a:t>
            </a:r>
            <a:r>
              <a:rPr lang="en-US" altLang="en-US" sz="2000" b="0" kern="0" dirty="0" err="1">
                <a:solidFill>
                  <a:schemeClr val="tx1"/>
                </a:solidFill>
                <a:latin typeface="+mn-lt"/>
              </a:rPr>
              <a:t>Github</a:t>
            </a: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!</a:t>
            </a: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Aims: Establish Anyplace as </a:t>
            </a:r>
            <a:r>
              <a:rPr lang="en-US" altLang="en-US" sz="2000" kern="0" dirty="0">
                <a:solidFill>
                  <a:schemeClr val="tx1"/>
                </a:solidFill>
                <a:latin typeface="+mn-lt"/>
              </a:rPr>
              <a:t>the predominant open-source </a:t>
            </a: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Indoor Localization Service </a:t>
            </a:r>
            <a:r>
              <a:rPr lang="en-US" altLang="en-US" sz="2000" kern="0" dirty="0">
                <a:solidFill>
                  <a:schemeClr val="tx1"/>
                </a:solidFill>
                <a:latin typeface="+mn-lt"/>
              </a:rPr>
              <a:t>(as-a-Service </a:t>
            </a: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or </a:t>
            </a:r>
            <a:r>
              <a:rPr lang="en-US" altLang="en-US" sz="2000" kern="0" dirty="0">
                <a:solidFill>
                  <a:schemeClr val="tx1"/>
                </a:solidFill>
                <a:latin typeface="+mn-lt"/>
              </a:rPr>
              <a:t>stand-alone)</a:t>
            </a: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kern="0" dirty="0">
                <a:solidFill>
                  <a:schemeClr val="tx1"/>
                </a:solidFill>
                <a:latin typeface="+mn-lt"/>
              </a:rPr>
              <a:t>Active community </a:t>
            </a: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with developers in Germany, Russia, Australia, Canada, UK, etc. – Join today!</a:t>
            </a: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endParaRPr lang="en-US" altLang="en-US" sz="28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5589588"/>
            <a:ext cx="184467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  <a:cs typeface="Arial" charset="0"/>
              </a:rPr>
              <a:t>Anyplace Accuracy</a:t>
            </a:r>
            <a:endParaRPr lang="en-US" altLang="en-US" sz="3600" smtClean="0">
              <a:ea typeface="ＭＳ Ｐゴシック" pitchFamily="34" charset="-128"/>
            </a:endParaRPr>
          </a:p>
        </p:txBody>
      </p:sp>
      <p:pic>
        <p:nvPicPr>
          <p:cNvPr id="1024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74775"/>
            <a:ext cx="74898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12"/>
          <p:cNvSpPr txBox="1">
            <a:spLocks noChangeArrowheads="1"/>
          </p:cNvSpPr>
          <p:nvPr/>
        </p:nvSpPr>
        <p:spPr bwMode="auto">
          <a:xfrm>
            <a:off x="3348038" y="5157788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u="sng">
                <a:solidFill>
                  <a:srgbClr val="FF0000"/>
                </a:solidFill>
                <a:hlinkClick r:id="rId4"/>
              </a:rPr>
              <a:t>Video</a:t>
            </a:r>
            <a:endParaRPr lang="en-US" altLang="en-US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9415463" y="8324850"/>
            <a:ext cx="365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  <a:cs typeface="Arial" charset="0"/>
              </a:rPr>
              <a:t>Anyplace Crowdsourcing</a:t>
            </a:r>
            <a:endParaRPr lang="en-GB" sz="3600" smtClean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313" y="9810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altLang="en-US" sz="3200" b="0" kern="0" dirty="0">
                <a:solidFill>
                  <a:schemeClr val="tx1"/>
                </a:solidFill>
                <a:latin typeface="+mn-lt"/>
                <a:cs typeface="ＭＳ Ｐゴシック" charset="0"/>
              </a:rPr>
              <a:t>C) Crowdsourcing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Distributed Wi-Fi data collection through an open call.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Contributions through “Logger” and quality monitoring in “Architect”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Big data alignment of signals to remove noise using </a:t>
            </a:r>
            <a:r>
              <a:rPr lang="en-US" altLang="en-US" sz="2000" b="0" kern="0" dirty="0" err="1">
                <a:solidFill>
                  <a:schemeClr val="tx1"/>
                </a:solidFill>
                <a:latin typeface="+mn-lt"/>
              </a:rPr>
              <a:t>MapReduce</a:t>
            </a: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endParaRPr lang="en-US" altLang="en-US" sz="2800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9" name="Rectangle 14"/>
          <p:cNvSpPr>
            <a:spLocks noChangeArrowheads="1"/>
          </p:cNvSpPr>
          <p:nvPr/>
        </p:nvSpPr>
        <p:spPr bwMode="auto">
          <a:xfrm>
            <a:off x="827088" y="5445125"/>
            <a:ext cx="7183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/>
              <a:t>"Crowdsourcing with smartphones", </a:t>
            </a:r>
            <a:r>
              <a:rPr lang="en-US" sz="1200" b="0"/>
              <a:t>Georgios Chatzimiloudis, Andreas Konstantinidis, Christos Laoudias and Demetrios Zeinalipour-Yazti</a:t>
            </a:r>
            <a:r>
              <a:rPr lang="en-US" sz="1200"/>
              <a:t>, IEEE Internet Computing (IC '12), </a:t>
            </a:r>
            <a:r>
              <a:rPr lang="en-US" sz="1200" b="0"/>
              <a:t>Special Issue: Sep/Oct 2012 - Crowdsourcing, May 2012. IEEE Press, Vol. 16, Iss. 5, pp. 36-44, 2012.</a:t>
            </a:r>
          </a:p>
          <a:p>
            <a:pPr marL="0" lvl="1">
              <a:buFont typeface="Arial" charset="0"/>
              <a:buChar char="•"/>
            </a:pPr>
            <a:r>
              <a:rPr lang="en-US" altLang="en-US" sz="1200"/>
              <a:t> "Internet-based Indoor Navigation Services", IEEE Internet Computing (IC'16), </a:t>
            </a:r>
            <a:r>
              <a:rPr lang="en-US" altLang="en-US" sz="1200">
                <a:hlinkClick r:id="rId3"/>
              </a:rPr>
              <a:t>http://goo.gl/VJjMRH</a:t>
            </a:r>
            <a:endParaRPr lang="en-US" altLang="en-US" sz="1200"/>
          </a:p>
        </p:txBody>
      </p:sp>
      <p:pic>
        <p:nvPicPr>
          <p:cNvPr id="13318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852738"/>
            <a:ext cx="37433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2781300"/>
            <a:ext cx="31146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9415463" y="8324850"/>
            <a:ext cx="365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  <a:cs typeface="Arial" charset="0"/>
              </a:rPr>
              <a:t>Anyplace Features: Community</a:t>
            </a:r>
            <a:endParaRPr lang="en-GB" sz="3600" smtClean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313" y="9810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altLang="en-US" sz="3200" b="0" kern="0" dirty="0">
                <a:solidFill>
                  <a:schemeClr val="tx1"/>
                </a:solidFill>
                <a:latin typeface="+mn-lt"/>
                <a:cs typeface="ＭＳ Ｐゴシック" charset="0"/>
              </a:rPr>
              <a:t>D) Community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b="0" kern="0" dirty="0">
                <a:solidFill>
                  <a:schemeClr val="tx1"/>
                </a:solidFill>
                <a:latin typeface="+mn-lt"/>
              </a:rPr>
              <a:t>Already thousands of mapping attempts worldwide!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16113"/>
            <a:ext cx="806767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159</TotalTime>
  <Words>1461</Words>
  <Application>Microsoft Macintosh PowerPoint</Application>
  <PresentationFormat>On-screen Show (4:3)</PresentationFormat>
  <Paragraphs>274</Paragraphs>
  <Slides>29</Slides>
  <Notes>23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Courier New</vt:lpstr>
      <vt:lpstr>ＭＳ Ｐゴシック</vt:lpstr>
      <vt:lpstr>SimSun</vt:lpstr>
      <vt:lpstr>Tahoma</vt:lpstr>
      <vt:lpstr>Wingdings</vt:lpstr>
      <vt:lpstr>Arial</vt:lpstr>
      <vt:lpstr>Default Design</vt:lpstr>
      <vt:lpstr>Equation</vt:lpstr>
      <vt:lpstr>Internet-based Indoor Navigation Services</vt:lpstr>
      <vt:lpstr>Motivation</vt:lpstr>
      <vt:lpstr>Localization Technologies</vt:lpstr>
      <vt:lpstr>Indoor Applications</vt:lpstr>
      <vt:lpstr>Anyplace IIN Service</vt:lpstr>
      <vt:lpstr>Anyplace Accuracy</vt:lpstr>
      <vt:lpstr>Anyplace Accuracy</vt:lpstr>
      <vt:lpstr>Anyplace Crowdsourcing</vt:lpstr>
      <vt:lpstr>Anyplace Features: Community</vt:lpstr>
      <vt:lpstr>Showcase: Univ. of Cyprus</vt:lpstr>
      <vt:lpstr>Other Showcases</vt:lpstr>
      <vt:lpstr>Presentation Outline</vt:lpstr>
      <vt:lpstr>Location Privacy</vt:lpstr>
      <vt:lpstr>Temporal Vector Map (TVM)</vt:lpstr>
      <vt:lpstr>TVM – Bloom Filters</vt:lpstr>
      <vt:lpstr>TVM – Bloom Filters</vt:lpstr>
      <vt:lpstr>TVM Continuous</vt:lpstr>
      <vt:lpstr>TVM Evaluation</vt:lpstr>
      <vt:lpstr>Presentation Outline</vt:lpstr>
      <vt:lpstr>Intermittent Connectivity</vt:lpstr>
      <vt:lpstr>Intermittent Connectivity</vt:lpstr>
      <vt:lpstr>PreLoc Navigation</vt:lpstr>
      <vt:lpstr>PreLoc Selection Step</vt:lpstr>
      <vt:lpstr>PreLoc Selection Step </vt:lpstr>
      <vt:lpstr>Presentation Outline</vt:lpstr>
      <vt:lpstr>PowerPoint Presentation</vt:lpstr>
      <vt:lpstr>PowerPoint Presentation</vt:lpstr>
      <vt:lpstr>Modeling Challenges</vt:lpstr>
      <vt:lpstr>Internet-based Indoor Navigation Services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Internet-based Indoor Navigation Services</dc:title>
  <dc:subject>University of Cyprus</dc:subject>
  <dc:creator>Demetris Zeinalipour</dc:creator>
  <cp:lastModifiedBy>Demetris Zeinalipour</cp:lastModifiedBy>
  <cp:revision>21</cp:revision>
  <cp:lastPrinted>2005-08-16T19:27:47Z</cp:lastPrinted>
  <dcterms:created xsi:type="dcterms:W3CDTF">2016-02-25T05:28:40Z</dcterms:created>
  <dcterms:modified xsi:type="dcterms:W3CDTF">2016-03-03T09:25:49Z</dcterms:modified>
</cp:coreProperties>
</file>